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586" r:id="rId2"/>
    <p:sldId id="608" r:id="rId3"/>
    <p:sldId id="604" r:id="rId4"/>
    <p:sldId id="611" r:id="rId5"/>
    <p:sldId id="578" r:id="rId6"/>
    <p:sldId id="587" r:id="rId7"/>
    <p:sldId id="582" r:id="rId8"/>
    <p:sldId id="583" r:id="rId9"/>
    <p:sldId id="584" r:id="rId10"/>
    <p:sldId id="585" r:id="rId11"/>
    <p:sldId id="603" r:id="rId12"/>
    <p:sldId id="598" r:id="rId13"/>
    <p:sldId id="589" r:id="rId14"/>
    <p:sldId id="590" r:id="rId15"/>
    <p:sldId id="591" r:id="rId16"/>
    <p:sldId id="592" r:id="rId17"/>
    <p:sldId id="593" r:id="rId18"/>
    <p:sldId id="602" r:id="rId19"/>
    <p:sldId id="595" r:id="rId20"/>
    <p:sldId id="596" r:id="rId21"/>
    <p:sldId id="597" r:id="rId22"/>
    <p:sldId id="600" r:id="rId2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808000"/>
    <a:srgbClr val="CCFF33"/>
    <a:srgbClr val="CCCC00"/>
    <a:srgbClr val="FFCC00"/>
    <a:srgbClr val="32547A"/>
    <a:srgbClr val="BC5F2B"/>
    <a:srgbClr val="F37C23"/>
    <a:srgbClr val="3C5A77"/>
    <a:srgbClr val="B8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06" y="108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085044" y="6549548"/>
            <a:ext cx="4892514" cy="1707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671" y="1467650"/>
            <a:ext cx="7415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Installing PDs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Removing </a:t>
            </a:r>
            <a:r>
              <a:rPr lang="en-US" dirty="0" smtClean="0"/>
              <a:t>the lower (inverted) APA from the shipping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 to the assembly fixture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Removing the upper APA from the shipping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 to the assembly fixture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7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39" y="583987"/>
            <a:ext cx="3233056" cy="51863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54741"/>
            <a:ext cx="3296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transport frame is pulled out of the way so the APA frame can be lifted by the hoist and translated towards the APA assembly fixture.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4618" y="5753417"/>
            <a:ext cx="363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Frame pushed back from the APA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Clearing path for APA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 rot="12777435">
            <a:off x="5219612" y="5046145"/>
            <a:ext cx="676440" cy="1453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921" y="5675299"/>
            <a:ext cx="363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APA  and assembly tower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1980" y="-731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Transferring the APA to the tower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25" y="573210"/>
            <a:ext cx="3097838" cy="51472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505132" y="753698"/>
            <a:ext cx="359379" cy="380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864511" y="753698"/>
            <a:ext cx="422622" cy="398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31"/>
          <a:stretch/>
        </p:blipFill>
        <p:spPr>
          <a:xfrm>
            <a:off x="3857385" y="666702"/>
            <a:ext cx="4747285" cy="16204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10" y="2837291"/>
            <a:ext cx="4640160" cy="26100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203470" y="2287196"/>
            <a:ext cx="445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 supported on lifting beam from trolleys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61825" y="5466093"/>
            <a:ext cx="273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Lifting beam connected for transfer to assembly fixture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Initial position on Tower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06353" y="668466"/>
            <a:ext cx="805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Lower APA is secured to the assembly tower and is supported on stand </a:t>
            </a:r>
          </a:p>
          <a:p>
            <a:r>
              <a:rPr lang="en-US" b="1" dirty="0" smtClean="0"/>
              <a:t>~300mm below final height</a:t>
            </a:r>
          </a:p>
          <a:p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71693" y="6030281"/>
            <a:ext cx="294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 view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71518" y="4396324"/>
            <a:ext cx="22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Stand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4299" t="18889" r="42401" b="22444"/>
          <a:stretch/>
        </p:blipFill>
        <p:spPr>
          <a:xfrm>
            <a:off x="566927" y="1428102"/>
            <a:ext cx="4644017" cy="46021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4234449" y="4582782"/>
            <a:ext cx="1142223" cy="402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40679" y="5076531"/>
            <a:ext cx="323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Actuator for lifting after PD cables are connected.  Max Travel speed ~15 inches per minute. 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941064" y="5195430"/>
            <a:ext cx="1362456" cy="292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9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0" y="2524306"/>
            <a:ext cx="4241106" cy="3360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28" y="1166146"/>
            <a:ext cx="2781966" cy="49441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30671"/>
            <a:ext cx="329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lifting beam is delivered to the APA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5193" y="5898072"/>
            <a:ext cx="561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Views of lifting beam positioned above the APA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Preparation for upper APA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9894" y="752884"/>
            <a:ext cx="1052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Lifting beam yoke assembly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58339" y="1330671"/>
            <a:ext cx="1267047" cy="492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96128" y="1823441"/>
            <a:ext cx="331536" cy="1188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1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28" y="2052703"/>
            <a:ext cx="5145825" cy="37801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54741"/>
            <a:ext cx="329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Yoke is pinned to the structural tees mounted to the top of the APA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2430" y="5981552"/>
            <a:ext cx="363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Lifting gear connected to the APA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Connecting lifting gear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52952" y="36506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Trolley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430976" y="3984064"/>
            <a:ext cx="1199269" cy="366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82396" y="5365957"/>
            <a:ext cx="179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Structural tees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265714" y="4312103"/>
            <a:ext cx="2180707" cy="1207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5240" y="2795113"/>
            <a:ext cx="9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Yoke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28262" y="2243383"/>
            <a:ext cx="88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Lifting Beam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66123" y="2566549"/>
            <a:ext cx="1436613" cy="346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709237" y="3181156"/>
            <a:ext cx="687510" cy="941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65714" y="5205753"/>
            <a:ext cx="3711844" cy="314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7634" y="3350239"/>
            <a:ext cx="106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73613" y="3650685"/>
            <a:ext cx="3903945" cy="1190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73613" y="3650685"/>
            <a:ext cx="2251422" cy="369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08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18" y="50621"/>
            <a:ext cx="3223333" cy="57083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454026" y="1231796"/>
            <a:ext cx="329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APA is lifted until the isolation springs are in a neutral position.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4618" y="5753417"/>
            <a:ext cx="363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lifting gear and APA in Transport frame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Transfer of load to hoist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035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67" y="1354741"/>
            <a:ext cx="4893926" cy="43526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54741"/>
            <a:ext cx="329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support bracket plates and 8 M20 adaptors are removed.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4618" y="5753417"/>
            <a:ext cx="363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edge of the APA after the support plates have been removed.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Removing transport frame hardware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819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791" y="399913"/>
            <a:ext cx="3326820" cy="53535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54741"/>
            <a:ext cx="3296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transport frame is pulled out of the way so the APA frame can be lifted by the hoist and translated towards the APA assembly fixture.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4618" y="5753417"/>
            <a:ext cx="363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Frame pushed back from the APA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Clearing path for APA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 rot="1773878">
            <a:off x="5310934" y="4388021"/>
            <a:ext cx="676440" cy="1453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46" y="912592"/>
            <a:ext cx="5320673" cy="52681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Transfer to the assembly tower beam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314517" y="1415627"/>
            <a:ext cx="284309" cy="491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598826" y="1415627"/>
            <a:ext cx="376518" cy="491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598826" y="1031425"/>
            <a:ext cx="0" cy="384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7232" y="1516345"/>
            <a:ext cx="1944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Lifting beam is connected and the APA is transferred in the same way as for the lower APA.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7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 smtClean="0"/>
              <a:t>APA assembly fixture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8736" y="1942784"/>
            <a:ext cx="4589362" cy="3442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198" y="1698171"/>
            <a:ext cx="213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of upper and lower APA frames assembled on the tower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2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11" y="142024"/>
            <a:ext cx="3464385" cy="5829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Installing PDs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671" y="1467650"/>
            <a:ext cx="4833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PDS are installed while the APA is are in the transport frame on the vertical cart.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Transport box protection will be removed.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Clearances have been provided in the frame and in the support plates to allow for the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APA protection has cutouts to allow for PD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33552" y="5614126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PDs partially installed.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9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 smtClean="0"/>
              <a:t>Back 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7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mtClean="0"/>
              <a:t>APA assembly fixture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1"/>
          </p:nvPr>
        </p:nvSpPr>
        <p:spPr>
          <a:xfrm>
            <a:off x="454029" y="1172308"/>
            <a:ext cx="8232771" cy="1646709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Stabilizers do not support any load but position and guide the APAs</a:t>
            </a:r>
          </a:p>
          <a:p>
            <a:r>
              <a:rPr lang="en-US" sz="2000" dirty="0" smtClean="0"/>
              <a:t>The actuator stand lifts the lower APA to make connections to the upper APA</a:t>
            </a:r>
          </a:p>
          <a:p>
            <a:r>
              <a:rPr lang="en-US" sz="2000" dirty="0" smtClean="0"/>
              <a:t>Stabilizers pivot </a:t>
            </a:r>
            <a:r>
              <a:rPr lang="en-US" sz="2000" dirty="0"/>
              <a:t>out of the way to allow the assembled pair to pass </a:t>
            </a:r>
            <a:r>
              <a:rPr lang="en-US" sz="2000" dirty="0" smtClean="0"/>
              <a:t>by</a:t>
            </a:r>
          </a:p>
          <a:p>
            <a:r>
              <a:rPr lang="en-US" sz="2000" dirty="0" smtClean="0"/>
              <a:t>Successfully tested at Ash River</a:t>
            </a:r>
            <a:endParaRPr lang="en-US" sz="2000" dirty="0"/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3" y="3666004"/>
            <a:ext cx="3222471" cy="2145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977" y="2927991"/>
            <a:ext cx="2286234" cy="1810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5" t="8339" b="18575"/>
          <a:stretch/>
        </p:blipFill>
        <p:spPr>
          <a:xfrm rot="5400000">
            <a:off x="5841220" y="2895632"/>
            <a:ext cx="3357354" cy="2333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9055" y="5920509"/>
            <a:ext cx="265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Stabilizer being deployed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91709" y="4922982"/>
            <a:ext cx="148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Stabilizer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4909" y="5811535"/>
            <a:ext cx="185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6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smtClean="0"/>
              <a:t>Connection between upper and lower APA</a:t>
            </a:r>
            <a:endParaRPr lang="en-US" sz="3200" dirty="0"/>
          </a:p>
        </p:txBody>
      </p:sp>
      <p:sp>
        <p:nvSpPr>
          <p:cNvPr id="8" name="Content Placeholder 5"/>
          <p:cNvSpPr>
            <a:spLocks noGrp="1"/>
          </p:cNvSpPr>
          <p:nvPr>
            <p:ph idx="11"/>
          </p:nvPr>
        </p:nvSpPr>
        <p:spPr>
          <a:xfrm>
            <a:off x="561849" y="669072"/>
            <a:ext cx="7605398" cy="991508"/>
          </a:xfrm>
        </p:spPr>
        <p:txBody>
          <a:bodyPr>
            <a:normAutofit fontScale="77500" lnSpcReduction="2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APA to APA links support the Lower APA.</a:t>
            </a:r>
          </a:p>
          <a:p>
            <a:r>
              <a:rPr lang="en-US" sz="2000" dirty="0" smtClean="0"/>
              <a:t>Alignment pins control the alignment between the top and bottom APA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" y="2196645"/>
            <a:ext cx="4756945" cy="406166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t="37126" b="21431"/>
          <a:stretch/>
        </p:blipFill>
        <p:spPr bwMode="auto">
          <a:xfrm>
            <a:off x="5057422" y="4008030"/>
            <a:ext cx="3790914" cy="1481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041" y="1895017"/>
            <a:ext cx="2138206" cy="201464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606473" y="3079233"/>
            <a:ext cx="1173018" cy="216648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7781" y="5639096"/>
            <a:ext cx="310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Pin-to-hole and 1 pin-to-slot engage and control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0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“Top edge”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671" y="1467650"/>
            <a:ext cx="5778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Frame provides lots of clearance for PD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plates have cut outs to provide clearance.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923" y="143748"/>
            <a:ext cx="1350876" cy="5603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5590" y="5653872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out for PD installation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3530" y="5755341"/>
            <a:ext cx="226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“top” edge of the transport frame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146" y="3081297"/>
            <a:ext cx="3151099" cy="24986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80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“Bottom edge”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671" y="1467650"/>
            <a:ext cx="577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Bottom edge has more framework, but adequate clearance has been provided.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6056" y="5641567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out for PD installation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641" y="5770709"/>
            <a:ext cx="266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“bottom” edge of the transport frame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064" y="162165"/>
            <a:ext cx="2482451" cy="5593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9" y="3058244"/>
            <a:ext cx="3831654" cy="2528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42548" y="5753863"/>
            <a:ext cx="364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 adjusted to provide clearance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015" y="3058244"/>
            <a:ext cx="2971270" cy="2356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691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30671"/>
            <a:ext cx="3296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Clevis is pre-installed in the APA/transport frame and secured with M20 adaptor.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Threaded rod allows for positioning the clevis when pin is inserted.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clevises to be shipped with every 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require modification to APA support bracket plate.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5193" y="5955126"/>
            <a:ext cx="561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away view of Lifting clevis preinstalled in APA.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95125"/>
                </a:solidFill>
                <a:latin typeface="Helvetica"/>
              </a:rPr>
              <a:t>Conceptual plan for removing lower APA:</a:t>
            </a:r>
          </a:p>
          <a:p>
            <a:r>
              <a:rPr lang="en-US" sz="3200" b="1" dirty="0" smtClean="0">
                <a:solidFill>
                  <a:srgbClr val="E95125"/>
                </a:solidFill>
                <a:latin typeface="Helvetica"/>
              </a:rPr>
              <a:t>Pre-installation </a:t>
            </a:r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of clevis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75" y="1160302"/>
            <a:ext cx="4370709" cy="464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8567" y="4277904"/>
            <a:ext cx="105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M20 adaptor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14556" y="348112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Threaded rod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7558" y="4121935"/>
            <a:ext cx="146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Clevis (conceptual)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17029" y="3665793"/>
            <a:ext cx="997527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 flipV="1">
            <a:off x="5747658" y="4372216"/>
            <a:ext cx="1229900" cy="72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70504" y="4462570"/>
            <a:ext cx="1339486" cy="28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44814" y="5209775"/>
            <a:ext cx="179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 support bracket plate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3035193" y="5148303"/>
            <a:ext cx="1721224" cy="384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04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705040"/>
            <a:ext cx="5193789" cy="3290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33" y="524470"/>
            <a:ext cx="2667850" cy="59125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924759"/>
            <a:ext cx="3296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Transport box protective panels are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PD modules are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lower APA is positioned under the hoist.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APA protection is removed on the top of the 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lifting beam is delivered to the 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Note: Trolleys are blocked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10337" y="5995550"/>
            <a:ext cx="561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frame without covers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Preparation for lower APA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7002" y="1002200"/>
            <a:ext cx="105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Lifting beam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2853137" y="3995716"/>
            <a:ext cx="672768" cy="970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>
            <a:off x="1393770" y="5150718"/>
            <a:ext cx="1002167" cy="120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77914" y="1142875"/>
            <a:ext cx="1339486" cy="28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0602" y="2705040"/>
            <a:ext cx="179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straps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840647" y="2697387"/>
            <a:ext cx="629310" cy="192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937" y="49660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Trolleys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1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33" y="1265738"/>
            <a:ext cx="3733299" cy="46893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54741"/>
            <a:ext cx="329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Lifting gear is connected to the threaded rod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2430" y="5981552"/>
            <a:ext cx="363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Lifting gear connected to the APA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Connecting lifting gear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8870" y="34660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Threaded rod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3843" y="3758105"/>
            <a:ext cx="997527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82396" y="5365957"/>
            <a:ext cx="179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 support bracket plate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311818" y="5340622"/>
            <a:ext cx="1721224" cy="384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5044" y="3942771"/>
            <a:ext cx="98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Lifting eyelet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85044" y="3058245"/>
            <a:ext cx="9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Shackle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28262" y="2389734"/>
            <a:ext cx="74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Strap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3"/>
          </p:cNvCxnSpPr>
          <p:nvPr/>
        </p:nvCxnSpPr>
        <p:spPr>
          <a:xfrm flipV="1">
            <a:off x="3073613" y="1475334"/>
            <a:ext cx="2720148" cy="1099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>
            <a:off x="3073613" y="3242911"/>
            <a:ext cx="2620256" cy="84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927617" y="3672968"/>
            <a:ext cx="2866144" cy="683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6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353" y="867240"/>
            <a:ext cx="2693104" cy="51168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54741"/>
            <a:ext cx="3296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APA is lifted until the isolation springs are in a neutral position.  This indicates that the load is transferred to the lifting gear and has been removed from the transport frame support brackets.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Turnbuckles will be adjusted for first use to make sure APA frame hangs straight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4618" y="5753417"/>
            <a:ext cx="363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lifting gear and APA in Transport frame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Transfer of load to hoist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00262" y="867240"/>
            <a:ext cx="192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beam with turnbuckles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16061" y="1144921"/>
            <a:ext cx="384201" cy="916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446" y="2029646"/>
            <a:ext cx="1582167" cy="293069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665900" y="2251422"/>
            <a:ext cx="808895" cy="1332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1"/>
          </p:cNvCxnSpPr>
          <p:nvPr/>
        </p:nvCxnSpPr>
        <p:spPr>
          <a:xfrm flipH="1">
            <a:off x="6654373" y="1190406"/>
            <a:ext cx="245889" cy="1061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8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7/30/2020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Wenman | DUNE PDR: APA Shipping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01" y="203024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666" y="1354741"/>
            <a:ext cx="3296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support bracket plates and 6 of the 8 M20 adaptors are removed.  The two adaptors supporting the load remain.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6827" y="5621371"/>
            <a:ext cx="301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edge of APA after support plate removal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293" y="50621"/>
            <a:ext cx="8239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95125"/>
                </a:solidFill>
                <a:latin typeface="Helvetica"/>
              </a:rPr>
              <a:t>Removing transport frame hardware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16061" y="1144921"/>
            <a:ext cx="384201" cy="91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65" y="906902"/>
            <a:ext cx="3920239" cy="4693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0099" y="4138283"/>
            <a:ext cx="1498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adaptor is connected to the clevis and is left in place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42017" y="2961173"/>
            <a:ext cx="1744275" cy="1883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44141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32550</TotalTime>
  <Words>1106</Words>
  <Application>Microsoft Office PowerPoint</Application>
  <PresentationFormat>On-screen Show (4:3)</PresentationFormat>
  <Paragraphs>198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Geneva</vt:lpstr>
      <vt:lpstr>Helvetica</vt:lpstr>
      <vt:lpstr>Lucida Grande</vt:lpstr>
      <vt:lpstr>LBNF Content-Footer Theme</vt:lpstr>
      <vt:lpstr>Installation</vt:lpstr>
      <vt:lpstr>Installing PDs</vt:lpstr>
      <vt:lpstr>“Top edge”</vt:lpstr>
      <vt:lpstr>“Bottom edge”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creator>Jack Fowler</dc:creator>
  <dc:description>Modified by A. Weber</dc:description>
  <cp:lastModifiedBy>Dan Wenman</cp:lastModifiedBy>
  <cp:revision>415</cp:revision>
  <cp:lastPrinted>2020-04-10T12:58:21Z</cp:lastPrinted>
  <dcterms:created xsi:type="dcterms:W3CDTF">2015-09-16T13:36:09Z</dcterms:created>
  <dcterms:modified xsi:type="dcterms:W3CDTF">2020-07-30T15:47:52Z</dcterms:modified>
</cp:coreProperties>
</file>