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294" r:id="rId2"/>
    <p:sldId id="360" r:id="rId3"/>
    <p:sldId id="359" r:id="rId4"/>
    <p:sldId id="361" r:id="rId5"/>
    <p:sldId id="362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4C97"/>
    <a:srgbClr val="003087"/>
    <a:srgbClr val="50504E"/>
    <a:srgbClr val="4E4E4E"/>
    <a:srgbClr val="404040"/>
    <a:srgbClr val="63666A"/>
    <a:srgbClr val="99D6EA"/>
    <a:srgbClr val="505050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46" autoAdjust="0"/>
    <p:restoredTop sz="50000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1120" y="192"/>
      </p:cViewPr>
      <p:guideLst>
        <p:guide orient="horz" pos="218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79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0070C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0070C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15900" y="6549573"/>
            <a:ext cx="1196295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8, 2020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4957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Casey - Straws for Snowmass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2242" y="654957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215900" y="6549573"/>
            <a:ext cx="1196295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8, 2020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4957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ctr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Casey - Straws for Snowmass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2242" y="654957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2" y="6103892"/>
            <a:ext cx="5318097" cy="506377"/>
          </a:xfrm>
        </p:spPr>
        <p:txBody>
          <a:bodyPr/>
          <a:lstStyle/>
          <a:p>
            <a:r>
              <a:rPr lang="en-US" dirty="0"/>
              <a:t>Brendan Casey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2" y="4888222"/>
            <a:ext cx="8598878" cy="1195078"/>
          </a:xfrm>
        </p:spPr>
        <p:txBody>
          <a:bodyPr>
            <a:noAutofit/>
          </a:bodyPr>
          <a:lstStyle/>
          <a:p>
            <a:r>
              <a:rPr lang="en-US" sz="2000" dirty="0"/>
              <a:t>Thin straws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3E1A38-B3EA-9148-98E6-20F4F31F46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028" y="1010326"/>
            <a:ext cx="6160666" cy="416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0AF914-5AE3-514A-9D38-09B467C1B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FC3C3-11E2-5744-B933-27C7139653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8,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F73F0-3F73-5848-B1DD-55CB7A05C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Casey - Straws for Snowmass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C19A7-43C9-EC4B-9044-23DF01D0F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97288E-2BC9-A847-8F89-24BCB6695B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4354"/>
            <a:ext cx="4275349" cy="28919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AF1FF9-51B1-A540-A148-BD9A762BD623}"/>
              </a:ext>
            </a:extLst>
          </p:cNvPr>
          <p:cNvSpPr txBox="1"/>
          <p:nvPr/>
        </p:nvSpPr>
        <p:spPr>
          <a:xfrm>
            <a:off x="1245772" y="4320981"/>
            <a:ext cx="65452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15 micron thick Mu2e straws have been demonstrated to work in g-2.  They are about a factor of 2 less material than any other straws that have been deployed.</a:t>
            </a:r>
          </a:p>
          <a:p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Now we are trying to get another factor of 2 (at least)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B2C324-9EDA-2445-969C-81E93D5D3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932" y="1260336"/>
            <a:ext cx="4353468" cy="24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1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D5295B-1B5E-FE4B-B414-A2058EFF6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low can you go?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34963-E201-2149-B8D4-FBF17B514FD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8,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B44F8-7598-F243-BEEC-69AEF596B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Casey - Straws for Snowmass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812D7-1057-CA45-90B6-FA6D6A6B5C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9B716A-6DC7-964E-B0DB-A9F3C3692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08" y="1458096"/>
            <a:ext cx="4069493" cy="33924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E29F28-3A2D-CD44-9DDA-BC7A9D028935}"/>
              </a:ext>
            </a:extLst>
          </p:cNvPr>
          <p:cNvSpPr txBox="1"/>
          <p:nvPr/>
        </p:nvSpPr>
        <p:spPr>
          <a:xfrm>
            <a:off x="567421" y="946272"/>
            <a:ext cx="419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Hoop stress for 1 ATM pressure differential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A8E3F0-0EE4-8F44-B5B4-1A88A16C95D0}"/>
              </a:ext>
            </a:extLst>
          </p:cNvPr>
          <p:cNvSpPr txBox="1"/>
          <p:nvPr/>
        </p:nvSpPr>
        <p:spPr>
          <a:xfrm>
            <a:off x="124514" y="262512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PSI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69D6A2-5863-D94C-86D4-DC8695E7A8C5}"/>
              </a:ext>
            </a:extLst>
          </p:cNvPr>
          <p:cNvSpPr txBox="1"/>
          <p:nvPr/>
        </p:nvSpPr>
        <p:spPr>
          <a:xfrm>
            <a:off x="1530602" y="4968787"/>
            <a:ext cx="2460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Wall thickness (microns)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677009-D2DF-FA47-BB41-6FE8C6DC1544}"/>
              </a:ext>
            </a:extLst>
          </p:cNvPr>
          <p:cNvSpPr txBox="1"/>
          <p:nvPr/>
        </p:nvSpPr>
        <p:spPr>
          <a:xfrm>
            <a:off x="1439927" y="1682565"/>
            <a:ext cx="2175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 mm diameter cylinder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5A952B-EBDE-0D46-BFB3-DA2DD0E25418}"/>
              </a:ext>
            </a:extLst>
          </p:cNvPr>
          <p:cNvSpPr txBox="1"/>
          <p:nvPr/>
        </p:nvSpPr>
        <p:spPr>
          <a:xfrm>
            <a:off x="1172645" y="4260342"/>
            <a:ext cx="1526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4.5 mm cylinder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21092C-7360-0849-B60D-5E56C21DC731}"/>
              </a:ext>
            </a:extLst>
          </p:cNvPr>
          <p:cNvSpPr txBox="1"/>
          <p:nvPr/>
        </p:nvSpPr>
        <p:spPr>
          <a:xfrm>
            <a:off x="2157295" y="2703814"/>
            <a:ext cx="2503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Tensile strength of Mylar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E9AC8A-2D44-9147-8BB7-5065FA8717AA}"/>
              </a:ext>
            </a:extLst>
          </p:cNvPr>
          <p:cNvSpPr txBox="1"/>
          <p:nvPr/>
        </p:nvSpPr>
        <p:spPr>
          <a:xfrm>
            <a:off x="3294379" y="3915268"/>
            <a:ext cx="2394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shear strength of epoxy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D2BFEE-EAA6-D546-A470-D47031B12E8B}"/>
              </a:ext>
            </a:extLst>
          </p:cNvPr>
          <p:cNvSpPr txBox="1"/>
          <p:nvPr/>
        </p:nvSpPr>
        <p:spPr>
          <a:xfrm>
            <a:off x="5727939" y="2136338"/>
            <a:ext cx="33601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We are approaching physical limits of materials and winding techniques used in Mu2e straws</a:t>
            </a:r>
          </a:p>
          <a:p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We will try to get as thin as we can with past techniques</a:t>
            </a:r>
          </a:p>
          <a:p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We will also explore new techniques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C04851-C8AC-544F-BD4C-B89012EBDD47}"/>
              </a:ext>
            </a:extLst>
          </p:cNvPr>
          <p:cNvCxnSpPr/>
          <p:nvPr/>
        </p:nvCxnSpPr>
        <p:spPr>
          <a:xfrm flipH="1">
            <a:off x="1439927" y="2888480"/>
            <a:ext cx="717368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EDBE243-603B-B941-988F-E75F70D7E7C7}"/>
              </a:ext>
            </a:extLst>
          </p:cNvPr>
          <p:cNvCxnSpPr>
            <a:cxnSpLocks/>
          </p:cNvCxnSpPr>
          <p:nvPr/>
        </p:nvCxnSpPr>
        <p:spPr>
          <a:xfrm flipH="1">
            <a:off x="2227241" y="4126562"/>
            <a:ext cx="1067138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679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1FCC95-C240-1243-AFEF-89DAD8BA7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971550"/>
            <a:ext cx="4924167" cy="50593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Spiral wound:  </a:t>
            </a:r>
          </a:p>
          <a:p>
            <a:pPr lvl="1"/>
            <a:r>
              <a:rPr lang="en-US" dirty="0"/>
              <a:t>trying to demonstrate 8 micron wall thickness and also explore down to 3 micron</a:t>
            </a:r>
          </a:p>
          <a:p>
            <a:pPr lvl="1"/>
            <a:r>
              <a:rPr lang="en-US" dirty="0"/>
              <a:t>Fermilab LDRD and Mu2e-II baseline</a:t>
            </a:r>
          </a:p>
          <a:p>
            <a:endParaRPr lang="en-US" dirty="0"/>
          </a:p>
          <a:p>
            <a:r>
              <a:rPr lang="en-US" dirty="0"/>
              <a:t>Welded:</a:t>
            </a:r>
          </a:p>
          <a:p>
            <a:pPr lvl="1"/>
            <a:r>
              <a:rPr lang="en-US" dirty="0"/>
              <a:t>Trying to get down to 12 micron wall thickness.  </a:t>
            </a:r>
          </a:p>
          <a:p>
            <a:pPr lvl="1"/>
            <a:r>
              <a:rPr lang="en-US" dirty="0"/>
              <a:t>Have made 1 straw proof of principle</a:t>
            </a:r>
          </a:p>
          <a:p>
            <a:pPr lvl="1"/>
            <a:r>
              <a:rPr lang="en-US" dirty="0"/>
              <a:t>NA62 upgrade + COMET</a:t>
            </a:r>
          </a:p>
          <a:p>
            <a:endParaRPr lang="en-US" dirty="0"/>
          </a:p>
          <a:p>
            <a:r>
              <a:rPr lang="en-US" dirty="0"/>
              <a:t>Extruded</a:t>
            </a:r>
          </a:p>
          <a:p>
            <a:pPr lvl="1"/>
            <a:r>
              <a:rPr lang="en-US" dirty="0"/>
              <a:t>Exploring 1 micron wall thickness for metal straws</a:t>
            </a:r>
          </a:p>
          <a:p>
            <a:pPr lvl="1"/>
            <a:r>
              <a:rPr lang="en-US" dirty="0"/>
              <a:t>Fermilab discussing options with the micro-forming community in mechanical engineering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1E3009-88C1-7F41-A809-5C95897E3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happening?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6820A-6736-864D-A8B0-45C1FCFC4AB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8,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434E5-04DB-BB4F-A3E2-063744FD0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Casey - Straws for Snowmass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64F1D-7E7F-974C-83F8-E14A3BDCF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98161F-41E1-3742-95AC-31864C06DB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3267" y="605446"/>
            <a:ext cx="1366816" cy="13758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EB473A-576C-E142-9127-B98EE297B0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989" y="679629"/>
            <a:ext cx="1408529" cy="11850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00292F-F10D-C94D-A4AC-6150BFB50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769" y="2499985"/>
            <a:ext cx="1822523" cy="1892236"/>
          </a:xfrm>
          <a:prstGeom prst="rect">
            <a:avLst/>
          </a:prstGeom>
        </p:spPr>
      </p:pic>
      <p:pic>
        <p:nvPicPr>
          <p:cNvPr id="11" name="Picture 10" descr="hornk2600_sefar_a1.1_100x.jpg">
            <a:extLst>
              <a:ext uri="{FF2B5EF4-FFF2-40B4-BE49-F238E27FC236}">
                <a16:creationId xmlns:a16="http://schemas.microsoft.com/office/drawing/2014/main" id="{4DEC8D97-4FC1-5E41-B1B2-D87E08C175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7511" y="2836981"/>
            <a:ext cx="1539069" cy="115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52AD55-D6C5-7349-88AF-F7751DF635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4881" y="4635254"/>
            <a:ext cx="2079213" cy="145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1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8E9172-F540-C849-823B-A84655D2C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34892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 would be nice to have a joint paper with Mu2e-II, NA62, and COMET reviewing what we are trying to do</a:t>
            </a:r>
          </a:p>
          <a:p>
            <a:endParaRPr lang="en-US" dirty="0"/>
          </a:p>
          <a:p>
            <a:r>
              <a:rPr lang="en-US" dirty="0"/>
              <a:t>I am already talking to the groups but we have not yet talked about a paper.  Minimum would be just a Mu2e-II paper.</a:t>
            </a:r>
          </a:p>
          <a:p>
            <a:endParaRPr lang="en-US" dirty="0"/>
          </a:p>
          <a:p>
            <a:r>
              <a:rPr lang="en-US" dirty="0"/>
              <a:t>We will probably also turn this into a US-Japan proposal.  We considered this for the last round but didn’t start the process early enough to make the deadlines.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F591C7-6553-6940-85CD-FB4F4F94A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Snowmass paper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0065F-39E4-2943-BEB2-B658B2D7D10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8,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365C9-98DB-E14D-A8CA-019DC5E2E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Casey - Straws for Snowmass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0AE91-72EB-1747-B1A1-470EBF9B2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326942"/>
      </p:ext>
    </p:extLst>
  </p:cSld>
  <p:clrMapOvr>
    <a:masterClrMapping/>
  </p:clrMapOvr>
</p:sld>
</file>

<file path=ppt/theme/theme1.xml><?xml version="1.0" encoding="utf-8"?>
<a:theme xmlns:a="http://schemas.openxmlformats.org/drawingml/2006/main" name="SBN_PPT_1130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SBN_PPT_113015.potx</Template>
  <TotalTime>25034</TotalTime>
  <Words>307</Words>
  <Application>Microsoft Macintosh PowerPoint</Application>
  <PresentationFormat>On-screen Show (4:3)</PresentationFormat>
  <Paragraphs>51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Helvetica</vt:lpstr>
      <vt:lpstr>SBN_PPT_113015</vt:lpstr>
      <vt:lpstr>PowerPoint Presentation</vt:lpstr>
      <vt:lpstr>Current state</vt:lpstr>
      <vt:lpstr>How low can you go?</vt:lpstr>
      <vt:lpstr>What is happening?</vt:lpstr>
      <vt:lpstr>Snowmass paper</vt:lpstr>
    </vt:vector>
  </TitlesOfParts>
  <Manager/>
  <Company>Sandbox Studio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Sandbox Studio</dc:creator>
  <cp:keywords/>
  <dc:description/>
  <cp:lastModifiedBy>Brendan C Casey</cp:lastModifiedBy>
  <cp:revision>728</cp:revision>
  <cp:lastPrinted>2014-01-20T19:40:21Z</cp:lastPrinted>
  <dcterms:created xsi:type="dcterms:W3CDTF">2014-01-03T20:18:13Z</dcterms:created>
  <dcterms:modified xsi:type="dcterms:W3CDTF">2020-05-08T18:02:05Z</dcterms:modified>
  <cp:category/>
</cp:coreProperties>
</file>