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1899" r:id="rId3"/>
    <p:sldId id="2050" r:id="rId4"/>
    <p:sldId id="2028" r:id="rId5"/>
    <p:sldId id="2054" r:id="rId6"/>
    <p:sldId id="98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F3"/>
    <a:srgbClr val="3D6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698ECE-A1FB-9E45-87CA-3C9C98DB6B22}" v="1" dt="2020-05-08T16:54:15.3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571"/>
    <p:restoredTop sz="94662"/>
  </p:normalViewPr>
  <p:slideViewPr>
    <p:cSldViewPr snapToGrid="0" snapToObjects="1">
      <p:cViewPr varScale="1">
        <p:scale>
          <a:sx n="116" d="100"/>
          <a:sy n="116" d="100"/>
        </p:scale>
        <p:origin x="2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B9C37-E06F-5A4B-B839-5E22CFC233CA}" type="datetimeFigureOut">
              <a:rPr lang="en-US" smtClean="0"/>
              <a:t>5/8/20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5DCD0-87C4-8149-AA6D-6F60AE3F6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2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74D1B-6669-44E0-A597-155BBDA95D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9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74D1B-6669-44E0-A597-155BBDA95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52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ECBF-555E-1B48-B6BD-AADC5AA86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5A2229-F080-CA4B-B586-471ECFB9C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4F56A-5046-3144-9F14-EE188D7E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17864-8147-ED4A-824D-85F618AF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8ABB8-745C-9041-9ADC-60FD0157E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1F48-CA1D-ED46-9BAB-1CB1F7680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1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6D64F-F75A-4045-ADFB-BF864779A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699B0C-7F56-8E4F-BBEA-2A384D6B1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A231D-DDF7-9947-9EE8-494D5B1DB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A2278-0A06-4844-9A44-A8308ECAD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60DB3-0073-FE47-A3A4-C4587BE4A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1F48-CA1D-ED46-9BAB-1CB1F7680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52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0C1231-3EE0-C845-B98A-143E08722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7B0BD0-6212-AB40-9ADA-0C57FE991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5B1C9-A80E-764B-8804-F2BAAB02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0BC4B-8F4C-D842-BBFB-0A10034B1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CB716-FB4A-A64A-854B-013077F61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1F48-CA1D-ED46-9BAB-1CB1F7680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6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1DD23-3FE7-354B-9D03-4C545EBF9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4DA10-D83D-E944-B53A-8FC2CA301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69378-D7BD-6A45-A94B-DD68FAC7A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96E0D-7184-0F46-9750-EC8B6EC14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FB211-5343-104A-A5B1-43954597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1F48-CA1D-ED46-9BAB-1CB1F7680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08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86308-3E8F-1B4B-90F1-18F3AAB8A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AB29D-5445-7E4A-86D6-4861207E9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BAB27-62EA-AC4B-844D-99E13FD9E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F0AA9-75D0-CD4F-A139-97ADDB811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D8AD5-9826-D74F-B6F7-097858185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1F48-CA1D-ED46-9BAB-1CB1F7680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0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13ED0-DCB7-1D42-99C3-48CEE5B5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BD9A8-613B-0247-9D6E-63AFDCA8A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FC253-E3D4-E340-B83F-787C4614C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9C04BA-B7E0-8C4E-8B52-05BF89F46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9B4CA-9111-F949-B9E8-3C524B953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C003B-EF87-5D4D-9821-15301D33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1F48-CA1D-ED46-9BAB-1CB1F7680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90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39F2C-CE14-A346-96DB-D4DAA0B6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82CF4-0C0A-DB4F-B0AD-4DDCB3326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7A9B1-7F7F-924D-9836-8FC636890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30609F-A1AD-BE4C-AB5F-E7E58BE1C6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3BF6B-9F25-7843-90C1-284DDE4C88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55F9EF-3D0F-694E-89AA-D9F05CE54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301B05-34A5-044B-894C-96FC6E8B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D267A2-65E8-8941-86BF-193F8B49F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1F48-CA1D-ED46-9BAB-1CB1F7680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19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3704E-3E66-434E-8A64-F5D533AEB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84A021-F438-1D41-8120-F1556FB14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33BE5-66D5-5D47-8480-FDDC84566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16B755-6E7A-F64E-AE40-9B3C6CCB0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1F48-CA1D-ED46-9BAB-1CB1F7680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12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5E573E-01AE-C84C-ABAC-3E7EB1A8C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344D2-5A20-F140-816C-B7A2C3CD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D171A-1FDF-2D45-A9F7-7E8B23497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1F48-CA1D-ED46-9BAB-1CB1F7680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9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F10CF-2440-D34C-9428-B8AAB3CCD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1E380-ED2B-624B-9A4D-B1F6383F5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A7D92-D8AE-884A-AE23-6A5026B79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84207-5CDE-0645-B257-8AE520DAC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1AF38-9ED2-9C4E-9BAD-8E087FD17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2E258-B555-0C49-A288-0A882E1F6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1F48-CA1D-ED46-9BAB-1CB1F7680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25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DA717-94F3-7849-A982-0B2EDA07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9C4699-67F2-9B4F-A663-6C061638A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8C268A-E6FE-9D42-A204-5FCEF08AC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88EB2-43AD-7E4D-8117-CE8EB4BF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0F3786-8385-0F40-9FB2-F0CDE2D39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40135-63E9-E240-A48A-6534ED73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1F48-CA1D-ED46-9BAB-1CB1F7680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94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9DD66-DBA1-1245-A42A-E55B49B5E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89C3C-D2D0-FC4E-9499-6DF2996E4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1B8A2-A253-0A43-ADB6-465EE7CFE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E87A2-157D-DC41-930D-C9060005F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BE621-8701-C344-9127-B5E38FE5C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B1F48-CA1D-ED46-9BAB-1CB1F7680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2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direct.com/science/article/pii/S1875389212019165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ciencedirect.com/science/article/pii/S1875389212019165" TargetMode="Externa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685FB-9B6B-B842-977D-97E0D9B2F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965" y="155647"/>
            <a:ext cx="9906680" cy="2362444"/>
          </a:xfrm>
        </p:spPr>
        <p:txBody>
          <a:bodyPr>
            <a:normAutofit fontScale="90000"/>
          </a:bodyPr>
          <a:lstStyle/>
          <a:p>
            <a:r>
              <a:rPr lang="en-US" sz="4000" b="1" i="1" dirty="0"/>
              <a:t>Some Thoughts on the future directions of </a:t>
            </a:r>
            <a:br>
              <a:rPr lang="en-US" sz="4000" b="1" i="1" dirty="0"/>
            </a:br>
            <a:r>
              <a:rPr lang="en-US" sz="4000" b="1" i="1" dirty="0"/>
              <a:t>Precision Position and Timing Detector development</a:t>
            </a:r>
            <a:br>
              <a:rPr lang="en-US" sz="4000" dirty="0"/>
            </a:br>
            <a:br>
              <a:rPr lang="en-US" sz="4000" dirty="0"/>
            </a:br>
            <a:r>
              <a:rPr lang="en-US" sz="2800" dirty="0"/>
              <a:t>Ted Liu (Fermilab)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D8FB6C-D647-2D47-92D4-A53C06295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074" y="5181088"/>
            <a:ext cx="9712272" cy="2535290"/>
          </a:xfrm>
        </p:spPr>
        <p:txBody>
          <a:bodyPr>
            <a:normAutofit/>
          </a:bodyPr>
          <a:lstStyle/>
          <a:p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4" name="Picture 3" descr="CMS-pile-up.jpg">
            <a:extLst>
              <a:ext uri="{FF2B5EF4-FFF2-40B4-BE49-F238E27FC236}">
                <a16:creationId xmlns:a16="http://schemas.microsoft.com/office/drawing/2014/main" id="{6BBFEEA2-2CD4-7D4B-ABA5-67C6F0BC2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86289"/>
            <a:ext cx="3769031" cy="2362444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446F69E-B51F-A64A-A696-8333F8413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522" y="4070479"/>
            <a:ext cx="3251200" cy="236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MS_trigger_sector.jpg">
            <a:extLst>
              <a:ext uri="{FF2B5EF4-FFF2-40B4-BE49-F238E27FC236}">
                <a16:creationId xmlns:a16="http://schemas.microsoft.com/office/drawing/2014/main" id="{AF3D57B5-F962-C944-833A-F12E39976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324" y="2971800"/>
            <a:ext cx="1794098" cy="38862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6D15C1B-FF12-994B-99A1-C43351BD7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1F48-CA1D-ED46-9BAB-1CB1F76809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95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1">
            <a:extLst>
              <a:ext uri="{FF2B5EF4-FFF2-40B4-BE49-F238E27FC236}">
                <a16:creationId xmlns:a16="http://schemas.microsoft.com/office/drawing/2014/main" id="{21452388-3CE4-AA4D-8520-31662DB4003D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4863" y="726803"/>
            <a:ext cx="6245679" cy="59486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C30F12-A471-8649-AC58-28FC62D96414}"/>
              </a:ext>
            </a:extLst>
          </p:cNvPr>
          <p:cNvSpPr txBox="1"/>
          <p:nvPr/>
        </p:nvSpPr>
        <p:spPr>
          <a:xfrm>
            <a:off x="821962" y="78170"/>
            <a:ext cx="6813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D67FF"/>
                </a:solidFill>
              </a:rPr>
              <a:t>ETROC (CMS </a:t>
            </a:r>
            <a:r>
              <a:rPr lang="en-US" sz="2800" dirty="0">
                <a:solidFill>
                  <a:srgbClr val="FF0000"/>
                </a:solidFill>
              </a:rPr>
              <a:t>ET</a:t>
            </a:r>
            <a:r>
              <a:rPr lang="en-US" sz="2800" dirty="0">
                <a:solidFill>
                  <a:srgbClr val="3D67FF"/>
                </a:solidFill>
              </a:rPr>
              <a:t>L </a:t>
            </a:r>
            <a:r>
              <a:rPr lang="en-US" sz="2800" dirty="0" err="1">
                <a:solidFill>
                  <a:srgbClr val="FF0000"/>
                </a:solidFill>
              </a:rPr>
              <a:t>R</a:t>
            </a:r>
            <a:r>
              <a:rPr lang="en-US" sz="2800" dirty="0" err="1">
                <a:solidFill>
                  <a:srgbClr val="3D67FF"/>
                </a:solidFill>
              </a:rPr>
              <a:t>ead</a:t>
            </a:r>
            <a:r>
              <a:rPr lang="en-US" sz="2800" dirty="0" err="1">
                <a:solidFill>
                  <a:srgbClr val="FF0000"/>
                </a:solidFill>
              </a:rPr>
              <a:t>O</a:t>
            </a:r>
            <a:r>
              <a:rPr lang="en-US" sz="2800" dirty="0" err="1">
                <a:solidFill>
                  <a:srgbClr val="3D67FF"/>
                </a:solidFill>
              </a:rPr>
              <a:t>ut</a:t>
            </a:r>
            <a:r>
              <a:rPr lang="en-US" sz="2800" dirty="0">
                <a:solidFill>
                  <a:srgbClr val="3D67FF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dirty="0">
                <a:solidFill>
                  <a:srgbClr val="3D67FF"/>
                </a:solidFill>
              </a:rPr>
              <a:t>hip) design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CDA44F-6A0C-E741-853C-5804B47AD193}"/>
              </a:ext>
            </a:extLst>
          </p:cNvPr>
          <p:cNvSpPr txBox="1"/>
          <p:nvPr/>
        </p:nvSpPr>
        <p:spPr>
          <a:xfrm>
            <a:off x="4809377" y="1313543"/>
            <a:ext cx="2142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16x16 pixel cell array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866BB1-871A-4242-BA2E-FA9B37C73BDB}"/>
              </a:ext>
            </a:extLst>
          </p:cNvPr>
          <p:cNvCxnSpPr>
            <a:cxnSpLocks/>
          </p:cNvCxnSpPr>
          <p:nvPr/>
        </p:nvCxnSpPr>
        <p:spPr>
          <a:xfrm>
            <a:off x="6409508" y="6629399"/>
            <a:ext cx="3265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F7A5B1D-7067-F541-AD3F-9F4FDED86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6C67BE-0234-4D76-8D6F-4502085CFD7D}" type="slidenum">
              <a:rPr lang="en-US" smtClean="0"/>
              <a:t>2</a:t>
            </a:fld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94A5BA8-7D57-2343-985A-F8A6662A75A8}"/>
              </a:ext>
            </a:extLst>
          </p:cNvPr>
          <p:cNvCxnSpPr/>
          <p:nvPr/>
        </p:nvCxnSpPr>
        <p:spPr>
          <a:xfrm flipH="1">
            <a:off x="7977051" y="875212"/>
            <a:ext cx="666206" cy="9535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58F427D-2E8A-D747-9239-F9FEC49D8419}"/>
              </a:ext>
            </a:extLst>
          </p:cNvPr>
          <p:cNvCxnSpPr/>
          <p:nvPr/>
        </p:nvCxnSpPr>
        <p:spPr>
          <a:xfrm flipH="1">
            <a:off x="8533271" y="894456"/>
            <a:ext cx="146662" cy="9996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EF7B232-8D3D-8D4D-AF24-E1E90EAF85BC}"/>
              </a:ext>
            </a:extLst>
          </p:cNvPr>
          <p:cNvSpPr txBox="1"/>
          <p:nvPr/>
        </p:nvSpPr>
        <p:spPr>
          <a:xfrm>
            <a:off x="8121740" y="445139"/>
            <a:ext cx="1385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Preamp/Disc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09BE448-830A-1A48-9AC6-8BDC6134E7B2}"/>
              </a:ext>
            </a:extLst>
          </p:cNvPr>
          <p:cNvCxnSpPr>
            <a:cxnSpLocks/>
          </p:cNvCxnSpPr>
          <p:nvPr/>
        </p:nvCxnSpPr>
        <p:spPr>
          <a:xfrm flipH="1">
            <a:off x="9126584" y="1180412"/>
            <a:ext cx="390021" cy="6483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3E37ADE-C9F2-3F41-8CDD-1F797856B6FD}"/>
              </a:ext>
            </a:extLst>
          </p:cNvPr>
          <p:cNvSpPr txBox="1"/>
          <p:nvPr/>
        </p:nvSpPr>
        <p:spPr>
          <a:xfrm>
            <a:off x="9479929" y="629806"/>
            <a:ext cx="1177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low power</a:t>
            </a:r>
          </a:p>
          <a:p>
            <a:r>
              <a:rPr lang="en-US" dirty="0">
                <a:solidFill>
                  <a:srgbClr val="FF0000"/>
                </a:solidFill>
              </a:rPr>
              <a:t>TDC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0EDC19-EAFB-6349-9352-136D8A90C1AC}"/>
              </a:ext>
            </a:extLst>
          </p:cNvPr>
          <p:cNvSpPr txBox="1"/>
          <p:nvPr/>
        </p:nvSpPr>
        <p:spPr>
          <a:xfrm>
            <a:off x="9020190" y="3098408"/>
            <a:ext cx="97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DCF"/>
                </a:solidFill>
              </a:rPr>
              <a:t>Readout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EA5E4-3168-7B4C-B407-98EA6103B16F}"/>
              </a:ext>
            </a:extLst>
          </p:cNvPr>
          <p:cNvSpPr txBox="1"/>
          <p:nvPr/>
        </p:nvSpPr>
        <p:spPr>
          <a:xfrm>
            <a:off x="8533271" y="5521123"/>
            <a:ext cx="2537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CF"/>
                </a:solidFill>
              </a:rPr>
              <a:t>Waveform sampler </a:t>
            </a:r>
          </a:p>
          <a:p>
            <a:r>
              <a:rPr lang="en-US" dirty="0">
                <a:solidFill>
                  <a:srgbClr val="003DCF"/>
                </a:solidFill>
              </a:rPr>
              <a:t>locations: “spying” </a:t>
            </a:r>
          </a:p>
          <a:p>
            <a:r>
              <a:rPr lang="en-US" dirty="0">
                <a:solidFill>
                  <a:srgbClr val="003DCF"/>
                </a:solidFill>
              </a:rPr>
              <a:t>two pixels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368D8D-1ADC-B344-B1BE-FAEC05FDE966}"/>
              </a:ext>
            </a:extLst>
          </p:cNvPr>
          <p:cNvSpPr/>
          <p:nvPr/>
        </p:nvSpPr>
        <p:spPr>
          <a:xfrm>
            <a:off x="4750594" y="4528122"/>
            <a:ext cx="117566" cy="1175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A71F81-E07F-CF4F-82AB-21F5D35B85F6}"/>
              </a:ext>
            </a:extLst>
          </p:cNvPr>
          <p:cNvSpPr/>
          <p:nvPr/>
        </p:nvSpPr>
        <p:spPr>
          <a:xfrm>
            <a:off x="7802489" y="4528121"/>
            <a:ext cx="117566" cy="1175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1902B9-1680-3747-8958-FEEE700FA5A4}"/>
              </a:ext>
            </a:extLst>
          </p:cNvPr>
          <p:cNvCxnSpPr>
            <a:cxnSpLocks/>
          </p:cNvCxnSpPr>
          <p:nvPr/>
        </p:nvCxnSpPr>
        <p:spPr>
          <a:xfrm>
            <a:off x="4868160" y="4645686"/>
            <a:ext cx="3665111" cy="9844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F5E7149-7CE6-5246-941E-08186ADF849B}"/>
              </a:ext>
            </a:extLst>
          </p:cNvPr>
          <p:cNvCxnSpPr>
            <a:cxnSpLocks/>
          </p:cNvCxnSpPr>
          <p:nvPr/>
        </p:nvCxnSpPr>
        <p:spPr>
          <a:xfrm>
            <a:off x="7932172" y="4689856"/>
            <a:ext cx="674430" cy="8760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9044D01-1A82-6549-92AD-91669E0432E2}"/>
              </a:ext>
            </a:extLst>
          </p:cNvPr>
          <p:cNvSpPr txBox="1"/>
          <p:nvPr/>
        </p:nvSpPr>
        <p:spPr>
          <a:xfrm>
            <a:off x="36153" y="814471"/>
            <a:ext cx="444249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16x16 pixel array ETROC is bump-bonded</a:t>
            </a:r>
          </a:p>
          <a:p>
            <a:r>
              <a:rPr lang="en-US" dirty="0"/>
              <a:t>to 16x16 sensor pixel array of LGAD</a:t>
            </a:r>
          </a:p>
          <a:p>
            <a:endParaRPr lang="en-US" dirty="0"/>
          </a:p>
          <a:p>
            <a:r>
              <a:rPr lang="en-US" dirty="0"/>
              <a:t>The size of pixel: 1.3 mm x 1.3mm</a:t>
            </a:r>
          </a:p>
          <a:p>
            <a:r>
              <a:rPr lang="en-US" dirty="0"/>
              <a:t>(the same size for ATLAS HGTD)</a:t>
            </a:r>
          </a:p>
          <a:p>
            <a:endParaRPr lang="en-US" dirty="0"/>
          </a:p>
          <a:p>
            <a:r>
              <a:rPr lang="en-US" b="1" i="1" dirty="0">
                <a:solidFill>
                  <a:srgbClr val="0065F3"/>
                </a:solidFill>
              </a:rPr>
              <a:t>This is the first generation precision timing </a:t>
            </a:r>
          </a:p>
          <a:p>
            <a:r>
              <a:rPr lang="en-US" b="1" i="1" dirty="0">
                <a:solidFill>
                  <a:srgbClr val="0065F3"/>
                </a:solidFill>
              </a:rPr>
              <a:t>detector (~30-40 </a:t>
            </a:r>
            <a:r>
              <a:rPr lang="en-US" b="1" i="1" dirty="0" err="1">
                <a:solidFill>
                  <a:srgbClr val="0065F3"/>
                </a:solidFill>
              </a:rPr>
              <a:t>ps</a:t>
            </a:r>
            <a:r>
              <a:rPr lang="en-US" b="1" i="1" dirty="0">
                <a:solidFill>
                  <a:srgbClr val="0065F3"/>
                </a:solidFill>
              </a:rPr>
              <a:t> level)… but by no means</a:t>
            </a:r>
          </a:p>
          <a:p>
            <a:r>
              <a:rPr lang="en-US" b="1" i="1" dirty="0">
                <a:solidFill>
                  <a:srgbClr val="0065F3"/>
                </a:solidFill>
              </a:rPr>
              <a:t>precision position detector.</a:t>
            </a:r>
          </a:p>
          <a:p>
            <a:endParaRPr lang="en-US" b="1" i="1" dirty="0">
              <a:solidFill>
                <a:srgbClr val="0065F3"/>
              </a:solidFill>
            </a:endParaRPr>
          </a:p>
          <a:p>
            <a:r>
              <a:rPr lang="en-US" b="1" i="1" dirty="0">
                <a:solidFill>
                  <a:srgbClr val="0065F3"/>
                </a:solidFill>
              </a:rPr>
              <a:t>To also have precision position information,</a:t>
            </a:r>
          </a:p>
          <a:p>
            <a:r>
              <a:rPr lang="en-US" b="1" i="1" dirty="0">
                <a:solidFill>
                  <a:srgbClr val="0065F3"/>
                </a:solidFill>
              </a:rPr>
              <a:t>the pixel size needs to be scaled from </a:t>
            </a:r>
          </a:p>
          <a:p>
            <a:r>
              <a:rPr lang="en-US" b="1" i="1" dirty="0">
                <a:solidFill>
                  <a:srgbClr val="0065F3"/>
                </a:solidFill>
              </a:rPr>
              <a:t>1.3mm x 1.3mm down to</a:t>
            </a:r>
          </a:p>
          <a:p>
            <a:r>
              <a:rPr lang="en-US" b="1" i="1" dirty="0">
                <a:solidFill>
                  <a:srgbClr val="0065F3"/>
                </a:solidFill>
              </a:rPr>
              <a:t>~ 100 um x 100 um or below.</a:t>
            </a:r>
          </a:p>
          <a:p>
            <a:endParaRPr lang="en-US" b="1" i="1" dirty="0">
              <a:solidFill>
                <a:srgbClr val="FF0000"/>
              </a:solidFill>
            </a:endParaRPr>
          </a:p>
          <a:p>
            <a:r>
              <a:rPr lang="en-US" b="1" i="1" dirty="0">
                <a:solidFill>
                  <a:srgbClr val="FF0000"/>
                </a:solidFill>
              </a:rPr>
              <a:t>(a factor of  &gt;  ~170)</a:t>
            </a:r>
          </a:p>
          <a:p>
            <a:endParaRPr lang="en-US" b="1" i="1" dirty="0">
              <a:solidFill>
                <a:srgbClr val="FF0000"/>
              </a:solidFill>
            </a:endParaRPr>
          </a:p>
          <a:p>
            <a:r>
              <a:rPr lang="en-US" b="1" i="1" dirty="0">
                <a:solidFill>
                  <a:srgbClr val="FF0000"/>
                </a:solidFill>
              </a:rPr>
              <a:t>This is challenging!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CFFC3F1-EE29-D640-B40B-C8877DE07F07}"/>
              </a:ext>
            </a:extLst>
          </p:cNvPr>
          <p:cNvCxnSpPr/>
          <p:nvPr/>
        </p:nvCxnSpPr>
        <p:spPr>
          <a:xfrm flipV="1">
            <a:off x="4076241" y="5431316"/>
            <a:ext cx="791919" cy="6389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E1E3451-BEED-7048-B6E3-1966B27B6210}"/>
              </a:ext>
            </a:extLst>
          </p:cNvPr>
          <p:cNvSpPr txBox="1"/>
          <p:nvPr/>
        </p:nvSpPr>
        <p:spPr>
          <a:xfrm>
            <a:off x="2615392" y="5900813"/>
            <a:ext cx="1613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Precision clock </a:t>
            </a:r>
          </a:p>
          <a:p>
            <a:r>
              <a:rPr lang="en-US" dirty="0"/>
              <a:t>distribution to </a:t>
            </a:r>
          </a:p>
          <a:p>
            <a:r>
              <a:rPr lang="en-US" dirty="0"/>
              <a:t>all pixels</a:t>
            </a:r>
          </a:p>
        </p:txBody>
      </p:sp>
    </p:spTree>
    <p:extLst>
      <p:ext uri="{BB962C8B-B14F-4D97-AF65-F5344CB8AC3E}">
        <p14:creationId xmlns:p14="http://schemas.microsoft.com/office/powerpoint/2010/main" val="2060309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1">
            <a:extLst>
              <a:ext uri="{FF2B5EF4-FFF2-40B4-BE49-F238E27FC236}">
                <a16:creationId xmlns:a16="http://schemas.microsoft.com/office/drawing/2014/main" id="{21452388-3CE4-AA4D-8520-31662DB4003D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9497" y="952971"/>
            <a:ext cx="6245679" cy="59486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C30F12-A471-8649-AC58-28FC62D96414}"/>
              </a:ext>
            </a:extLst>
          </p:cNvPr>
          <p:cNvSpPr txBox="1"/>
          <p:nvPr/>
        </p:nvSpPr>
        <p:spPr>
          <a:xfrm>
            <a:off x="325801" y="18635"/>
            <a:ext cx="10173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What we have learned from ETROC (CMS ETL ASIC)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CDA44F-6A0C-E741-853C-5804B47AD193}"/>
              </a:ext>
            </a:extLst>
          </p:cNvPr>
          <p:cNvSpPr txBox="1"/>
          <p:nvPr/>
        </p:nvSpPr>
        <p:spPr>
          <a:xfrm>
            <a:off x="-23953" y="601344"/>
            <a:ext cx="3915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16x16 pixel cell array (</a:t>
            </a:r>
            <a:r>
              <a:rPr lang="en-US" dirty="0">
                <a:solidFill>
                  <a:srgbClr val="0065F3"/>
                </a:solidFill>
              </a:rPr>
              <a:t>1.3mm x 1.3 mm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F7A5B1D-7067-F541-AD3F-9F4FDED86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94A5BA8-7D57-2343-985A-F8A6662A75A8}"/>
              </a:ext>
            </a:extLst>
          </p:cNvPr>
          <p:cNvCxnSpPr/>
          <p:nvPr/>
        </p:nvCxnSpPr>
        <p:spPr>
          <a:xfrm flipH="1">
            <a:off x="3460378" y="973185"/>
            <a:ext cx="666206" cy="9535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58F427D-2E8A-D747-9239-F9FEC49D8419}"/>
              </a:ext>
            </a:extLst>
          </p:cNvPr>
          <p:cNvCxnSpPr/>
          <p:nvPr/>
        </p:nvCxnSpPr>
        <p:spPr>
          <a:xfrm flipH="1">
            <a:off x="3979922" y="1004777"/>
            <a:ext cx="146662" cy="9996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EF7B232-8D3D-8D4D-AF24-E1E90EAF85BC}"/>
              </a:ext>
            </a:extLst>
          </p:cNvPr>
          <p:cNvSpPr txBox="1"/>
          <p:nvPr/>
        </p:nvSpPr>
        <p:spPr>
          <a:xfrm>
            <a:off x="3793481" y="571559"/>
            <a:ext cx="1385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5F3"/>
                </a:solidFill>
              </a:rPr>
              <a:t>Preamp/Disc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09BE448-830A-1A48-9AC6-8BDC6134E7B2}"/>
              </a:ext>
            </a:extLst>
          </p:cNvPr>
          <p:cNvCxnSpPr>
            <a:cxnSpLocks/>
          </p:cNvCxnSpPr>
          <p:nvPr/>
        </p:nvCxnSpPr>
        <p:spPr>
          <a:xfrm flipH="1">
            <a:off x="4495557" y="1344041"/>
            <a:ext cx="390021" cy="6483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3E37ADE-C9F2-3F41-8CDD-1F797856B6FD}"/>
              </a:ext>
            </a:extLst>
          </p:cNvPr>
          <p:cNvSpPr txBox="1"/>
          <p:nvPr/>
        </p:nvSpPr>
        <p:spPr>
          <a:xfrm>
            <a:off x="4885578" y="853300"/>
            <a:ext cx="1177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5F3"/>
                </a:solidFill>
              </a:rPr>
              <a:t>low power</a:t>
            </a:r>
          </a:p>
          <a:p>
            <a:r>
              <a:rPr lang="en-US" dirty="0">
                <a:solidFill>
                  <a:srgbClr val="0065F3"/>
                </a:solidFill>
              </a:rPr>
              <a:t>TDC</a:t>
            </a:r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797881AB-44A6-2B43-9E25-238F8F477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532" y="713301"/>
            <a:ext cx="978740" cy="10390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D2DA14-0A09-7745-9180-A59192ECAC6E}"/>
              </a:ext>
            </a:extLst>
          </p:cNvPr>
          <p:cNvSpPr txBox="1"/>
          <p:nvPr/>
        </p:nvSpPr>
        <p:spPr>
          <a:xfrm>
            <a:off x="8038785" y="40695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90 um X 94 um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F6CDE3A-1486-514F-BD4C-2B79ED48AEE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185712" y="2573974"/>
            <a:ext cx="812402" cy="90354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9B1466F-9208-364A-BA34-C91E9886B718}"/>
              </a:ext>
            </a:extLst>
          </p:cNvPr>
          <p:cNvSpPr/>
          <p:nvPr/>
        </p:nvSpPr>
        <p:spPr>
          <a:xfrm>
            <a:off x="8038785" y="2029172"/>
            <a:ext cx="159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81 um X 67 um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FCF4E66-E9A8-B843-ACF5-57B542E26B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930" y="4111954"/>
            <a:ext cx="3908580" cy="185683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9EE8914-F793-2F4A-BEBC-0F20834044CF}"/>
              </a:ext>
            </a:extLst>
          </p:cNvPr>
          <p:cNvSpPr/>
          <p:nvPr/>
        </p:nvSpPr>
        <p:spPr>
          <a:xfrm>
            <a:off x="8045740" y="3742622"/>
            <a:ext cx="377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467 um X 166 um (can be subdivided)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741A93-B8EA-4740-9C63-C5309A86DC3B}"/>
              </a:ext>
            </a:extLst>
          </p:cNvPr>
          <p:cNvSpPr/>
          <p:nvPr/>
        </p:nvSpPr>
        <p:spPr>
          <a:xfrm>
            <a:off x="7939103" y="6039996"/>
            <a:ext cx="1796275" cy="6499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308435-E52C-014E-9F89-A6F6447337EE}"/>
              </a:ext>
            </a:extLst>
          </p:cNvPr>
          <p:cNvSpPr txBox="1"/>
          <p:nvPr/>
        </p:nvSpPr>
        <p:spPr>
          <a:xfrm>
            <a:off x="8013215" y="6079961"/>
            <a:ext cx="1810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SRAM hit buffer</a:t>
            </a:r>
          </a:p>
          <a:p>
            <a:r>
              <a:rPr lang="en-US" dirty="0">
                <a:solidFill>
                  <a:srgbClr val="00B050"/>
                </a:solidFill>
              </a:rPr>
              <a:t>250 um x 150 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2AB4BE-9591-414E-8A17-44E8ADA9CE6D}"/>
              </a:ext>
            </a:extLst>
          </p:cNvPr>
          <p:cNvSpPr txBox="1"/>
          <p:nvPr/>
        </p:nvSpPr>
        <p:spPr>
          <a:xfrm>
            <a:off x="9256874" y="910247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5F3"/>
                </a:solidFill>
              </a:rPr>
              <a:t>Preamp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386C0-42EA-8749-A40F-0356F9121564}"/>
              </a:ext>
            </a:extLst>
          </p:cNvPr>
          <p:cNvSpPr txBox="1"/>
          <p:nvPr/>
        </p:nvSpPr>
        <p:spPr>
          <a:xfrm>
            <a:off x="9216589" y="2746046"/>
            <a:ext cx="144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5F3"/>
                </a:solidFill>
              </a:rPr>
              <a:t>Discriminator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3BD00C-8AEB-644C-BA1F-C791AAC42D3A}"/>
              </a:ext>
            </a:extLst>
          </p:cNvPr>
          <p:cNvSpPr txBox="1"/>
          <p:nvPr/>
        </p:nvSpPr>
        <p:spPr>
          <a:xfrm>
            <a:off x="11086742" y="4387334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5F3"/>
                </a:solidFill>
              </a:rPr>
              <a:t>TDC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400DE8-7770-D048-A4D1-458AE4FAE6B7}"/>
              </a:ext>
            </a:extLst>
          </p:cNvPr>
          <p:cNvSpPr txBox="1"/>
          <p:nvPr/>
        </p:nvSpPr>
        <p:spPr>
          <a:xfrm>
            <a:off x="11121622" y="5812629"/>
            <a:ext cx="8753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5F3"/>
                </a:solidFill>
              </a:rPr>
              <a:t>Hit </a:t>
            </a:r>
          </a:p>
          <a:p>
            <a:r>
              <a:rPr lang="en-US" dirty="0">
                <a:solidFill>
                  <a:srgbClr val="0065F3"/>
                </a:solidFill>
              </a:rPr>
              <a:t>circular</a:t>
            </a:r>
          </a:p>
          <a:p>
            <a:r>
              <a:rPr lang="en-US" dirty="0">
                <a:solidFill>
                  <a:srgbClr val="0065F3"/>
                </a:solidFill>
              </a:rPr>
              <a:t>buffer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C32277D-3FB9-A642-BC66-3B35C6D182A8}"/>
              </a:ext>
            </a:extLst>
          </p:cNvPr>
          <p:cNvCxnSpPr/>
          <p:nvPr/>
        </p:nvCxnSpPr>
        <p:spPr>
          <a:xfrm flipH="1">
            <a:off x="4885578" y="1222632"/>
            <a:ext cx="1300604" cy="8697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015CFA7-8E66-1240-B75E-8682F4077543}"/>
              </a:ext>
            </a:extLst>
          </p:cNvPr>
          <p:cNvSpPr txBox="1"/>
          <p:nvPr/>
        </p:nvSpPr>
        <p:spPr>
          <a:xfrm>
            <a:off x="6186182" y="1037966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5F3"/>
                </a:solidFill>
              </a:rPr>
              <a:t>Hit buffer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FDF3374-8307-0440-A688-A5D81EE49C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1713" y="5400166"/>
            <a:ext cx="680724" cy="145783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472D72D-C767-B44B-8E21-6192E67836F2}"/>
              </a:ext>
            </a:extLst>
          </p:cNvPr>
          <p:cNvSpPr/>
          <p:nvPr/>
        </p:nvSpPr>
        <p:spPr>
          <a:xfrm>
            <a:off x="3219472" y="4756666"/>
            <a:ext cx="117566" cy="1175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7B59E8E-A7D0-914D-8590-F0BD167ED2B0}"/>
              </a:ext>
            </a:extLst>
          </p:cNvPr>
          <p:cNvCxnSpPr>
            <a:stCxn id="31" idx="3"/>
          </p:cNvCxnSpPr>
          <p:nvPr/>
        </p:nvCxnSpPr>
        <p:spPr>
          <a:xfrm>
            <a:off x="3337038" y="4815449"/>
            <a:ext cx="1353529" cy="10693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C498F69-FEEA-BC4C-A43E-1620A485DC45}"/>
              </a:ext>
            </a:extLst>
          </p:cNvPr>
          <p:cNvSpPr txBox="1"/>
          <p:nvPr/>
        </p:nvSpPr>
        <p:spPr>
          <a:xfrm>
            <a:off x="5395385" y="5674729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300um x 800um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774414-2F7B-1F43-92EE-3619CE76E1E5}"/>
              </a:ext>
            </a:extLst>
          </p:cNvPr>
          <p:cNvSpPr txBox="1"/>
          <p:nvPr/>
        </p:nvSpPr>
        <p:spPr>
          <a:xfrm>
            <a:off x="5448375" y="6103501"/>
            <a:ext cx="1929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3.2GS/s </a:t>
            </a:r>
          </a:p>
          <a:p>
            <a:r>
              <a:rPr lang="en-US" dirty="0"/>
              <a:t>waveform sampler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BC0A6F-C70A-454F-9CD4-328307E8A8F8}"/>
              </a:ext>
            </a:extLst>
          </p:cNvPr>
          <p:cNvSpPr txBox="1"/>
          <p:nvPr/>
        </p:nvSpPr>
        <p:spPr>
          <a:xfrm>
            <a:off x="9635697" y="132202"/>
            <a:ext cx="2280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65nm implementation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9E1670-967B-EF45-943C-68A0769CDC96}"/>
              </a:ext>
            </a:extLst>
          </p:cNvPr>
          <p:cNvSpPr txBox="1"/>
          <p:nvPr/>
        </p:nvSpPr>
        <p:spPr>
          <a:xfrm>
            <a:off x="9823326" y="6079961"/>
            <a:ext cx="1279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(can be </a:t>
            </a:r>
          </a:p>
          <a:p>
            <a:r>
              <a:rPr lang="en-US" dirty="0">
                <a:solidFill>
                  <a:srgbClr val="00B050"/>
                </a:solidFill>
              </a:rPr>
              <a:t>subdivided)</a:t>
            </a:r>
          </a:p>
        </p:txBody>
      </p:sp>
    </p:spTree>
    <p:extLst>
      <p:ext uri="{BB962C8B-B14F-4D97-AF65-F5344CB8AC3E}">
        <p14:creationId xmlns:p14="http://schemas.microsoft.com/office/powerpoint/2010/main" val="3234624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PRAM from the Top.png">
            <a:extLst>
              <a:ext uri="{FF2B5EF4-FFF2-40B4-BE49-F238E27FC236}">
                <a16:creationId xmlns:a16="http://schemas.microsoft.com/office/drawing/2014/main" id="{2BD0DFDC-07EC-FB49-B822-AD9A067C74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8" r="28618" b="8759"/>
          <a:stretch/>
        </p:blipFill>
        <p:spPr bwMode="auto">
          <a:xfrm>
            <a:off x="8019755" y="1449746"/>
            <a:ext cx="3871219" cy="479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Chip-compression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630" r="-318630"/>
          <a:stretch>
            <a:fillRect/>
          </a:stretch>
        </p:blipFill>
        <p:spPr>
          <a:xfrm>
            <a:off x="1946313" y="1548366"/>
            <a:ext cx="7924800" cy="4367547"/>
          </a:xfrm>
        </p:spPr>
      </p:pic>
      <p:pic>
        <p:nvPicPr>
          <p:cNvPr id="3" name="Content Placeholder 3" descr="3D PRAM Array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3" r="14769"/>
          <a:stretch>
            <a:fillRect/>
          </a:stretch>
        </p:blipFill>
        <p:spPr bwMode="auto">
          <a:xfrm>
            <a:off x="1676400" y="533400"/>
            <a:ext cx="3581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36230" y="304801"/>
            <a:ext cx="503586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3D stack is very thin ( &lt; ~ 10 um per tier)</a:t>
            </a:r>
            <a:endParaRPr lang="en-US" i="1" dirty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à"/>
              <a:defRPr/>
            </a:pPr>
            <a:r>
              <a:rPr lang="en-US" i="1" dirty="0">
                <a:solidFill>
                  <a:srgbClr val="0000FF"/>
                </a:solidFill>
              </a:rPr>
              <a:t>Interconnection much better than bump-bonding</a:t>
            </a:r>
          </a:p>
          <a:p>
            <a:pPr marL="285750" indent="-285750">
              <a:buFont typeface="Wingdings" pitchFamily="2" charset="2"/>
              <a:buChar char="à"/>
              <a:defRPr/>
            </a:pPr>
            <a:r>
              <a:rPr lang="en-US" i="1" dirty="0">
                <a:solidFill>
                  <a:srgbClr val="0000FF"/>
                </a:solidFill>
              </a:rPr>
              <a:t>reduced power density or increased speed</a:t>
            </a:r>
            <a:endParaRPr lang="en-US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49752" y="5327535"/>
            <a:ext cx="9030105" cy="1149535"/>
          </a:xfrm>
        </p:spPr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Book Antiqua" charset="0"/>
              </a:rPr>
              <a:t>VIPRAM concept  </a:t>
            </a:r>
          </a:p>
          <a:p>
            <a:pPr marL="800100" lvl="1" indent="-342900">
              <a:buFontTx/>
              <a:buChar char="•"/>
            </a:pPr>
            <a:r>
              <a:rPr lang="en-US" sz="1400" dirty="0">
                <a:latin typeface="Book Antiqua" charset="0"/>
              </a:rPr>
              <a:t>In 3D, with 130 nm, VIRPAM   ~160K AM patterns/cm^2</a:t>
            </a:r>
          </a:p>
          <a:p>
            <a:pPr marL="800100" lvl="1" indent="-342900">
              <a:buFontTx/>
              <a:buChar char="•"/>
            </a:pPr>
            <a:r>
              <a:rPr lang="en-US" sz="1400" dirty="0">
                <a:latin typeface="Book Antiqua" charset="0"/>
              </a:rPr>
              <a:t>CDF AMchip03: 180 nm, standard cell, 5K AM patterns/chip </a:t>
            </a:r>
          </a:p>
        </p:txBody>
      </p:sp>
      <p:pic>
        <p:nvPicPr>
          <p:cNvPr id="6" name="Picture 5" descr="CMS_trigger_sector.jpg">
            <a:extLst>
              <a:ext uri="{FF2B5EF4-FFF2-40B4-BE49-F238E27FC236}">
                <a16:creationId xmlns:a16="http://schemas.microsoft.com/office/drawing/2014/main" id="{64247DE0-C96D-A248-94C0-71D06FB7B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935"/>
            <a:ext cx="1839880" cy="3985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08087E-459C-C643-AB28-494520E509D7}"/>
              </a:ext>
            </a:extLst>
          </p:cNvPr>
          <p:cNvSpPr/>
          <p:nvPr/>
        </p:nvSpPr>
        <p:spPr>
          <a:xfrm>
            <a:off x="0" y="6248400"/>
            <a:ext cx="9683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Book Antiqua" charset="0"/>
                <a:ea typeface="ＭＳ Ｐゴシック" charset="0"/>
                <a:cs typeface="ＭＳ Ｐゴシック" charset="0"/>
              </a:rPr>
              <a:t>“A New Concept of Vertically Integrated Pattern Recognition Associative Memory”</a:t>
            </a:r>
            <a:br>
              <a:rPr lang="en-US" sz="1600" dirty="0"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US" sz="1600" dirty="0">
                <a:latin typeface="Book Antiqua" charset="0"/>
                <a:ea typeface="ＭＳ Ｐゴシック" charset="0"/>
                <a:cs typeface="ＭＳ Ｐゴシック" charset="0"/>
              </a:rPr>
              <a:t>TIPP 2011 Proceedings</a:t>
            </a:r>
            <a:r>
              <a:rPr lang="cs-CZ" sz="1600" dirty="0">
                <a:latin typeface="Book Antiqua" charset="0"/>
                <a:ea typeface="ＭＳ Ｐゴシック" charset="0"/>
                <a:cs typeface="ＭＳ Ｐゴシック" charset="0"/>
              </a:rPr>
              <a:t>  </a:t>
            </a:r>
            <a:r>
              <a:rPr lang="cs-CZ" sz="1600" dirty="0">
                <a:hlinkClick r:id="rId6"/>
              </a:rPr>
              <a:t>http://www.sciencedirect.com/science/article/pii/S1875389212019165</a:t>
            </a:r>
            <a:endParaRPr lang="cs-CZ" sz="1600" dirty="0"/>
          </a:p>
          <a:p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9D4707-A927-AA49-B0FC-29818A215436}"/>
              </a:ext>
            </a:extLst>
          </p:cNvPr>
          <p:cNvSpPr txBox="1"/>
          <p:nvPr/>
        </p:nvSpPr>
        <p:spPr>
          <a:xfrm>
            <a:off x="506776" y="304801"/>
            <a:ext cx="1736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3DIC Technology</a:t>
            </a:r>
          </a:p>
        </p:txBody>
      </p:sp>
    </p:spTree>
    <p:extLst>
      <p:ext uri="{BB962C8B-B14F-4D97-AF65-F5344CB8AC3E}">
        <p14:creationId xmlns:p14="http://schemas.microsoft.com/office/powerpoint/2010/main" val="112003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hip-compressio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630" r="-318630"/>
          <a:stretch>
            <a:fillRect/>
          </a:stretch>
        </p:blipFill>
        <p:spPr>
          <a:xfrm>
            <a:off x="2743200" y="1440793"/>
            <a:ext cx="7924800" cy="4367547"/>
          </a:xfrm>
        </p:spPr>
      </p:pic>
      <p:pic>
        <p:nvPicPr>
          <p:cNvPr id="3" name="Content Placeholder 3" descr="3D PRAM Array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3" r="14769"/>
          <a:stretch>
            <a:fillRect/>
          </a:stretch>
        </p:blipFill>
        <p:spPr bwMode="auto">
          <a:xfrm>
            <a:off x="1676400" y="533400"/>
            <a:ext cx="3581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70558" y="136525"/>
            <a:ext cx="4917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How could 3DIC help to scale to smaller pixel size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for precision position &amp; timing detectors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CMS_trigger_sector.jpg">
            <a:extLst>
              <a:ext uri="{FF2B5EF4-FFF2-40B4-BE49-F238E27FC236}">
                <a16:creationId xmlns:a16="http://schemas.microsoft.com/office/drawing/2014/main" id="{64247DE0-C96D-A248-94C0-71D06FB7B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935"/>
            <a:ext cx="1839880" cy="3985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08087E-459C-C643-AB28-494520E509D7}"/>
              </a:ext>
            </a:extLst>
          </p:cNvPr>
          <p:cNvSpPr/>
          <p:nvPr/>
        </p:nvSpPr>
        <p:spPr>
          <a:xfrm>
            <a:off x="0" y="6248400"/>
            <a:ext cx="9683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Book Antiqua" charset="0"/>
                <a:ea typeface="ＭＳ Ｐゴシック" charset="0"/>
                <a:cs typeface="ＭＳ Ｐゴシック" charset="0"/>
              </a:rPr>
              <a:t>“A New Concept of Vertically Integrated Pattern Recognition Associative Memory”</a:t>
            </a:r>
            <a:br>
              <a:rPr lang="en-US" sz="1600" dirty="0"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US" sz="1600" dirty="0">
                <a:latin typeface="Book Antiqua" charset="0"/>
                <a:ea typeface="ＭＳ Ｐゴシック" charset="0"/>
                <a:cs typeface="ＭＳ Ｐゴシック" charset="0"/>
              </a:rPr>
              <a:t>TIPP 2011 Proceedings</a:t>
            </a:r>
            <a:r>
              <a:rPr lang="cs-CZ" sz="1600" dirty="0">
                <a:latin typeface="Book Antiqua" charset="0"/>
                <a:ea typeface="ＭＳ Ｐゴシック" charset="0"/>
                <a:cs typeface="ＭＳ Ｐゴシック" charset="0"/>
              </a:rPr>
              <a:t>  </a:t>
            </a:r>
            <a:r>
              <a:rPr lang="cs-CZ" sz="1600" dirty="0">
                <a:hlinkClick r:id="rId5"/>
              </a:rPr>
              <a:t>http://www.sciencedirect.com/science/article/pii/S1875389212019165</a:t>
            </a:r>
            <a:endParaRPr lang="cs-CZ" sz="1600" dirty="0"/>
          </a:p>
          <a:p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9D4707-A927-AA49-B0FC-29818A215436}"/>
              </a:ext>
            </a:extLst>
          </p:cNvPr>
          <p:cNvSpPr txBox="1"/>
          <p:nvPr/>
        </p:nvSpPr>
        <p:spPr>
          <a:xfrm>
            <a:off x="506776" y="304801"/>
            <a:ext cx="1736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3DIC Technology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B28BF-62F9-A64C-9036-E10F8A981270}"/>
              </a:ext>
            </a:extLst>
          </p:cNvPr>
          <p:cNvSpPr txBox="1"/>
          <p:nvPr/>
        </p:nvSpPr>
        <p:spPr>
          <a:xfrm>
            <a:off x="7916197" y="1916934"/>
            <a:ext cx="408116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Readout and interfaces</a:t>
            </a:r>
          </a:p>
          <a:p>
            <a:endParaRPr lang="en-US" dirty="0"/>
          </a:p>
          <a:p>
            <a:r>
              <a:rPr lang="en-US" dirty="0"/>
              <a:t>Hit buffer</a:t>
            </a:r>
          </a:p>
          <a:p>
            <a:endParaRPr lang="en-US" dirty="0"/>
          </a:p>
          <a:p>
            <a:r>
              <a:rPr lang="en-US" dirty="0"/>
              <a:t>Clock distribution </a:t>
            </a:r>
          </a:p>
          <a:p>
            <a:endParaRPr lang="en-US" dirty="0"/>
          </a:p>
          <a:p>
            <a:r>
              <a:rPr lang="en-US" dirty="0"/>
              <a:t>TDC   </a:t>
            </a:r>
          </a:p>
          <a:p>
            <a:endParaRPr lang="en-US" dirty="0"/>
          </a:p>
          <a:p>
            <a:r>
              <a:rPr lang="en-US" dirty="0"/>
              <a:t>Discriminator </a:t>
            </a:r>
          </a:p>
          <a:p>
            <a:br>
              <a:rPr lang="en-US" dirty="0"/>
            </a:br>
            <a:r>
              <a:rPr lang="en-US" dirty="0"/>
              <a:t>preamp stage</a:t>
            </a:r>
          </a:p>
          <a:p>
            <a:endParaRPr lang="en-US" dirty="0"/>
          </a:p>
          <a:p>
            <a:r>
              <a:rPr lang="en-US" dirty="0"/>
              <a:t>Sensor pixels (~100 um x ~ 100um each)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0F866-6639-7249-AE40-7E9B9A1774F5}"/>
              </a:ext>
            </a:extLst>
          </p:cNvPr>
          <p:cNvSpPr txBox="1"/>
          <p:nvPr/>
        </p:nvSpPr>
        <p:spPr>
          <a:xfrm>
            <a:off x="7835542" y="890806"/>
            <a:ext cx="37600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D67FF"/>
                </a:solidFill>
              </a:rPr>
              <a:t>An open flexible architecture </a:t>
            </a:r>
            <a:r>
              <a:rPr lang="en-US" dirty="0"/>
              <a:t>for </a:t>
            </a:r>
          </a:p>
          <a:p>
            <a:r>
              <a:rPr lang="en-US" dirty="0"/>
              <a:t>precision position and timing detector</a:t>
            </a:r>
          </a:p>
          <a:p>
            <a:r>
              <a:rPr lang="en-US" dirty="0"/>
              <a:t>(one example below)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EC9AD4-674D-F946-A0EE-2FE68A89FE38}"/>
              </a:ext>
            </a:extLst>
          </p:cNvPr>
          <p:cNvSpPr txBox="1"/>
          <p:nvPr/>
        </p:nvSpPr>
        <p:spPr>
          <a:xfrm>
            <a:off x="7829115" y="5744362"/>
            <a:ext cx="4325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3DIC allows repartition of the design blocks</a:t>
            </a:r>
          </a:p>
          <a:p>
            <a:r>
              <a:rPr lang="en-US" b="1" i="1" dirty="0">
                <a:solidFill>
                  <a:srgbClr val="00B050"/>
                </a:solidFill>
              </a:rPr>
              <a:t>vertically for the whole processing chain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CA5C240-B9B4-7749-8286-C170832AF353}"/>
              </a:ext>
            </a:extLst>
          </p:cNvPr>
          <p:cNvCxnSpPr/>
          <p:nvPr/>
        </p:nvCxnSpPr>
        <p:spPr>
          <a:xfrm>
            <a:off x="7864715" y="2071171"/>
            <a:ext cx="0" cy="3404213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972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4419600" y="304800"/>
            <a:ext cx="7010400" cy="1371600"/>
          </a:xfrm>
        </p:spPr>
        <p:txBody>
          <a:bodyPr>
            <a:normAutofit fontScale="90000"/>
          </a:bodyPr>
          <a:lstStyle/>
          <a:p>
            <a:br>
              <a:rPr lang="en-US" sz="2400" dirty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br>
              <a:rPr lang="en-US" sz="2400" dirty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br>
              <a:rPr lang="en-US" sz="2400" dirty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br>
              <a:rPr lang="en-US" sz="2400" dirty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endParaRPr lang="en-US" sz="2400" dirty="0"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65" name="Picture 3" descr="citto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85800"/>
            <a:ext cx="17240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 bwMode="auto">
          <a:xfrm>
            <a:off x="4495800" y="2590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i="1" dirty="0">
                <a:solidFill>
                  <a:srgbClr val="3366FF"/>
                </a:solidFill>
              </a:rPr>
              <a:t>Data formatting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6019800" y="35052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dirty="0">
                <a:solidFill>
                  <a:srgbClr val="3366FF"/>
                </a:solidFill>
              </a:rPr>
              <a:t>Pattern Recognition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7391400" y="43434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i="1" dirty="0">
                <a:solidFill>
                  <a:srgbClr val="0000FF"/>
                </a:solidFill>
              </a:rPr>
              <a:t>Track</a:t>
            </a:r>
          </a:p>
          <a:p>
            <a:pPr>
              <a:defRPr/>
            </a:pPr>
            <a:r>
              <a:rPr lang="en-US" i="1" dirty="0">
                <a:solidFill>
                  <a:srgbClr val="0000FF"/>
                </a:solidFill>
              </a:rPr>
              <a:t>Fitting</a:t>
            </a:r>
          </a:p>
        </p:txBody>
      </p:sp>
      <p:sp>
        <p:nvSpPr>
          <p:cNvPr id="51" name="Lightning Bolt 50"/>
          <p:cNvSpPr/>
          <p:nvPr/>
        </p:nvSpPr>
        <p:spPr bwMode="auto">
          <a:xfrm>
            <a:off x="3429000" y="1905000"/>
            <a:ext cx="990600" cy="762000"/>
          </a:xfrm>
          <a:prstGeom prst="lightningBol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970" name="TextBox 51"/>
          <p:cNvSpPr txBox="1">
            <a:spLocks noChangeArrowheads="1"/>
          </p:cNvSpPr>
          <p:nvPr/>
        </p:nvSpPr>
        <p:spPr bwMode="auto">
          <a:xfrm>
            <a:off x="4191001" y="1828801"/>
            <a:ext cx="62898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/>
              <a:t>Data transfer </a:t>
            </a:r>
            <a:r>
              <a:rPr lang="en-US" sz="1800" i="1" dirty="0">
                <a:solidFill>
                  <a:srgbClr val="3366FF"/>
                </a:solidFill>
              </a:rPr>
              <a:t>(rad hard) high bandwidth low power data link </a:t>
            </a:r>
          </a:p>
          <a:p>
            <a:endParaRPr lang="en-US" sz="1800" i="1" dirty="0"/>
          </a:p>
        </p:txBody>
      </p:sp>
      <p:sp>
        <p:nvSpPr>
          <p:cNvPr id="40971" name="TextBox 53"/>
          <p:cNvSpPr txBox="1">
            <a:spLocks noChangeArrowheads="1"/>
          </p:cNvSpPr>
          <p:nvPr/>
        </p:nvSpPr>
        <p:spPr bwMode="auto">
          <a:xfrm>
            <a:off x="7638330" y="3429001"/>
            <a:ext cx="24397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FF0000"/>
                </a:solidFill>
              </a:rPr>
              <a:t> Emerging 3DIC 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Technology promising</a:t>
            </a:r>
            <a:endParaRPr lang="en-US" sz="1400" dirty="0"/>
          </a:p>
        </p:txBody>
      </p:sp>
      <p:sp>
        <p:nvSpPr>
          <p:cNvPr id="40972" name="TextBox 54"/>
          <p:cNvSpPr txBox="1">
            <a:spLocks noChangeArrowheads="1"/>
          </p:cNvSpPr>
          <p:nvPr/>
        </p:nvSpPr>
        <p:spPr bwMode="auto">
          <a:xfrm>
            <a:off x="1524000" y="4038601"/>
            <a:ext cx="6248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endParaRPr lang="en-US" sz="2000" i="1" dirty="0">
              <a:solidFill>
                <a:srgbClr val="E002B7"/>
              </a:solidFill>
            </a:endParaRPr>
          </a:p>
          <a:p>
            <a:endParaRPr lang="en-US" sz="2000" i="1" dirty="0">
              <a:solidFill>
                <a:srgbClr val="E002B7"/>
              </a:solidFill>
            </a:endParaRPr>
          </a:p>
          <a:p>
            <a:r>
              <a:rPr lang="en-US" sz="2000" i="1" dirty="0">
                <a:solidFill>
                  <a:srgbClr val="E002B7"/>
                </a:solidFill>
              </a:rPr>
              <a:t> </a:t>
            </a:r>
          </a:p>
        </p:txBody>
      </p:sp>
      <p:cxnSp>
        <p:nvCxnSpPr>
          <p:cNvPr id="40973" name="Straight Arrow Connector 56"/>
          <p:cNvCxnSpPr>
            <a:cxnSpLocks noChangeShapeType="1"/>
          </p:cNvCxnSpPr>
          <p:nvPr/>
        </p:nvCxnSpPr>
        <p:spPr bwMode="auto">
          <a:xfrm>
            <a:off x="8763000" y="5181600"/>
            <a:ext cx="685800" cy="533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0974" name="TextBox 57"/>
          <p:cNvSpPr txBox="1">
            <a:spLocks noChangeArrowheads="1"/>
          </p:cNvSpPr>
          <p:nvPr/>
        </p:nvSpPr>
        <p:spPr bwMode="auto">
          <a:xfrm>
            <a:off x="9525001" y="5715000"/>
            <a:ext cx="650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/>
              <a:t>HLT</a:t>
            </a:r>
          </a:p>
        </p:txBody>
      </p:sp>
      <p:sp>
        <p:nvSpPr>
          <p:cNvPr id="61" name="Rectangle 60"/>
          <p:cNvSpPr/>
          <p:nvPr/>
        </p:nvSpPr>
        <p:spPr bwMode="auto">
          <a:xfrm>
            <a:off x="1524000" y="0"/>
            <a:ext cx="1905000" cy="685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i="1" dirty="0">
                <a:solidFill>
                  <a:srgbClr val="0000FF"/>
                </a:solidFill>
              </a:rPr>
              <a:t>Detector design for triggering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1" y="2667000"/>
            <a:ext cx="3492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3D67FF"/>
                </a:solidFill>
              </a:rPr>
              <a:t>Telecommunication technology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5044" y="152401"/>
            <a:ext cx="57575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Tracking @ future hadron collider</a:t>
            </a:r>
          </a:p>
          <a:p>
            <a:r>
              <a:rPr lang="en-US" sz="2400" b="1" dirty="0"/>
              <a:t>    </a:t>
            </a:r>
            <a:r>
              <a:rPr lang="en-US" sz="2400" b="1" dirty="0">
                <a:sym typeface="Wingdings"/>
              </a:rPr>
              <a:t> the view from HL-LHC (or a wild guess)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079404" y="4419600"/>
            <a:ext cx="158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Modern FPGAs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24000" y="3200400"/>
            <a:ext cx="922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i="1" dirty="0"/>
              <a:t>There are new challenges:</a:t>
            </a:r>
          </a:p>
          <a:p>
            <a:pPr>
              <a:defRPr/>
            </a:pPr>
            <a:r>
              <a:rPr lang="en-US" sz="1600" i="1" dirty="0">
                <a:solidFill>
                  <a:srgbClr val="DF2FE4"/>
                </a:solidFill>
              </a:rPr>
              <a:t>   (0) what kind of detector?  </a:t>
            </a:r>
          </a:p>
          <a:p>
            <a:pPr>
              <a:defRPr/>
            </a:pPr>
            <a:r>
              <a:rPr lang="en-US" sz="1600" i="1" dirty="0">
                <a:solidFill>
                  <a:srgbClr val="FF0000"/>
                </a:solidFill>
              </a:rPr>
              <a:t>With precision position and timing info</a:t>
            </a:r>
          </a:p>
          <a:p>
            <a:pPr>
              <a:defRPr/>
            </a:pPr>
            <a:r>
              <a:rPr lang="en-US" sz="1600" i="1" dirty="0">
                <a:solidFill>
                  <a:srgbClr val="0000FF"/>
                </a:solidFill>
              </a:rPr>
              <a:t>  (1)  Data Reduction at detector/sensor stage</a:t>
            </a:r>
          </a:p>
          <a:p>
            <a:pPr>
              <a:defRPr/>
            </a:pPr>
            <a:r>
              <a:rPr lang="en-US" sz="1600" i="1" dirty="0">
                <a:solidFill>
                  <a:srgbClr val="0000FF"/>
                </a:solidFill>
              </a:rPr>
              <a:t>         </a:t>
            </a:r>
            <a:r>
              <a:rPr lang="en-US" sz="1600" i="1" dirty="0">
                <a:solidFill>
                  <a:srgbClr val="DF2FE4"/>
                </a:solidFill>
              </a:rPr>
              <a:t>with much more intelligence integrated</a:t>
            </a:r>
            <a:endParaRPr lang="en-US" sz="1600" i="1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1600" i="1" dirty="0">
                <a:solidFill>
                  <a:srgbClr val="0000FF"/>
                </a:solidFill>
              </a:rPr>
              <a:t>  (2)  Data Transfer (rad hard, high bandwidth, low power link)</a:t>
            </a:r>
          </a:p>
          <a:p>
            <a:pPr>
              <a:defRPr/>
            </a:pPr>
            <a:r>
              <a:rPr lang="en-US" sz="1600" i="1" dirty="0">
                <a:solidFill>
                  <a:srgbClr val="0000FF"/>
                </a:solidFill>
              </a:rPr>
              <a:t>  (3)  Data Formatting</a:t>
            </a:r>
          </a:p>
          <a:p>
            <a:pPr>
              <a:defRPr/>
            </a:pPr>
            <a:r>
              <a:rPr lang="en-US" sz="1600" i="1" dirty="0">
                <a:solidFill>
                  <a:srgbClr val="0000FF"/>
                </a:solidFill>
              </a:rPr>
              <a:t>  (4)  Pattern Recognition</a:t>
            </a:r>
          </a:p>
          <a:p>
            <a:pPr>
              <a:defRPr/>
            </a:pPr>
            <a:r>
              <a:rPr lang="en-US" sz="1600" i="1" dirty="0">
                <a:solidFill>
                  <a:srgbClr val="0000FF"/>
                </a:solidFill>
              </a:rPr>
              <a:t>  (5)  Track Fitting …</a:t>
            </a:r>
          </a:p>
          <a:p>
            <a:pPr>
              <a:defRPr/>
            </a:pPr>
            <a:r>
              <a:rPr lang="en-US" sz="1600" i="1" dirty="0">
                <a:solidFill>
                  <a:srgbClr val="DF2FE4"/>
                </a:solidFill>
              </a:rPr>
              <a:t>Open question:  Can fast timing be used for pattern recognition in tracking trigger?  </a:t>
            </a:r>
          </a:p>
          <a:p>
            <a:pPr>
              <a:defRPr/>
            </a:pPr>
            <a:r>
              <a:rPr lang="en-US" sz="1600" i="1" dirty="0">
                <a:solidFill>
                  <a:srgbClr val="DF2FE4"/>
                </a:solidFill>
              </a:rPr>
              <a:t>                          (pattern recognition in 4D:  both space and time)</a:t>
            </a:r>
          </a:p>
          <a:p>
            <a:pPr>
              <a:defRPr/>
            </a:pPr>
            <a:r>
              <a:rPr lang="en-US" sz="1600" i="1" dirty="0">
                <a:solidFill>
                  <a:srgbClr val="DF2FE4"/>
                </a:solidFill>
              </a:rPr>
              <a:t>                            what is the highest luminosity trigger can handle? (beyond 1E35?)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0400" y="609601"/>
            <a:ext cx="22496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Emerging 3DIC </a:t>
            </a:r>
          </a:p>
          <a:p>
            <a:r>
              <a:rPr lang="en-US" i="1" dirty="0">
                <a:solidFill>
                  <a:srgbClr val="FF0000"/>
                </a:solidFill>
              </a:rPr>
              <a:t>Technology promising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742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37965</TotalTime>
  <Words>594</Words>
  <Application>Microsoft Macintosh PowerPoint</Application>
  <PresentationFormat>Widescreen</PresentationFormat>
  <Paragraphs>123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Book Antiqua</vt:lpstr>
      <vt:lpstr>Calibri</vt:lpstr>
      <vt:lpstr>Calibri Light</vt:lpstr>
      <vt:lpstr>Helvetica</vt:lpstr>
      <vt:lpstr>Wingdings</vt:lpstr>
      <vt:lpstr>Office Theme</vt:lpstr>
      <vt:lpstr>Some Thoughts on the future directions of  Precision Position and Timing Detector development  Ted Liu (Fermilab)</vt:lpstr>
      <vt:lpstr>PowerPoint Presentation</vt:lpstr>
      <vt:lpstr>PowerPoint Presentation</vt:lpstr>
      <vt:lpstr>PowerPoint Presentation</vt:lpstr>
      <vt:lpstr>PowerPoint Presentation</vt:lpstr>
      <vt:lpstr>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ASIC planning thoughts</dc:title>
  <dc:creator>Microsoft Office User</dc:creator>
  <cp:lastModifiedBy>Tiehui Liu</cp:lastModifiedBy>
  <cp:revision>204</cp:revision>
  <cp:lastPrinted>2018-06-13T05:39:45Z</cp:lastPrinted>
  <dcterms:created xsi:type="dcterms:W3CDTF">2018-04-16T07:28:45Z</dcterms:created>
  <dcterms:modified xsi:type="dcterms:W3CDTF">2020-05-08T17:18:07Z</dcterms:modified>
</cp:coreProperties>
</file>