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Escobar" userId="cc17b61271d80816" providerId="LiveId" clId="{30DD1977-B68E-4D53-979E-BB990567F556}"/>
    <pc:docChg chg="custSel modSld">
      <pc:chgData name="Carlos Escobar" userId="cc17b61271d80816" providerId="LiveId" clId="{30DD1977-B68E-4D53-979E-BB990567F556}" dt="2020-05-08T19:26:02.849" v="102" actId="20577"/>
      <pc:docMkLst>
        <pc:docMk/>
      </pc:docMkLst>
      <pc:sldChg chg="modSp mod">
        <pc:chgData name="Carlos Escobar" userId="cc17b61271d80816" providerId="LiveId" clId="{30DD1977-B68E-4D53-979E-BB990567F556}" dt="2020-05-08T19:25:17.041" v="81" actId="5793"/>
        <pc:sldMkLst>
          <pc:docMk/>
          <pc:sldMk cId="1790809820" sldId="256"/>
        </pc:sldMkLst>
        <pc:spChg chg="mod">
          <ac:chgData name="Carlos Escobar" userId="cc17b61271d80816" providerId="LiveId" clId="{30DD1977-B68E-4D53-979E-BB990567F556}" dt="2020-05-08T19:25:17.041" v="81" actId="5793"/>
          <ac:spMkLst>
            <pc:docMk/>
            <pc:sldMk cId="1790809820" sldId="256"/>
            <ac:spMk id="3" creationId="{CC4B0DE8-4228-4C3E-A3D6-34B8AFBAA16D}"/>
          </ac:spMkLst>
        </pc:spChg>
      </pc:sldChg>
      <pc:sldChg chg="modSp mod">
        <pc:chgData name="Carlos Escobar" userId="cc17b61271d80816" providerId="LiveId" clId="{30DD1977-B68E-4D53-979E-BB990567F556}" dt="2020-05-08T19:26:02.849" v="102" actId="20577"/>
        <pc:sldMkLst>
          <pc:docMk/>
          <pc:sldMk cId="4275530295" sldId="258"/>
        </pc:sldMkLst>
        <pc:spChg chg="mod">
          <ac:chgData name="Carlos Escobar" userId="cc17b61271d80816" providerId="LiveId" clId="{30DD1977-B68E-4D53-979E-BB990567F556}" dt="2020-05-08T19:26:02.849" v="102" actId="20577"/>
          <ac:spMkLst>
            <pc:docMk/>
            <pc:sldMk cId="4275530295" sldId="258"/>
            <ac:spMk id="3" creationId="{7B8DD9E9-365E-4441-A765-1DC708614A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18B5-A223-47EA-A749-66FDF04E0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4C3830-FE19-4935-981C-491D40647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B3DB6-469B-47F4-8F1C-5924D35E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59B74-E6E0-4F6E-BD60-2EEF7188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06FC5-7B4D-4584-965C-C97F7194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9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5B72A-A8CB-4511-BDCB-6A62C839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246BA9-F56F-4140-8045-0F8A53317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D43E6-D44D-4BB2-B381-01371664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77CF7-1DA8-4F50-AEC6-20F2DA0D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4F276-6F48-416E-8AD2-16E5DB0A5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7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B4145-EF85-4E9B-A419-CD7405BC8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DF246-71A0-4672-A54E-479969EC5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BFB67-FE1A-44DF-9031-4DA68CAE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35BE7-5078-4D9B-92CF-8175F3C28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B82CA-9415-41E9-B6E9-75344B2C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3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11BC0-D62E-4E10-9450-856C0F23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42BE2-887B-4EF0-BE09-7479E2EE6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01FDD-9563-4BC1-9711-A1F575A82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AE832-A2EE-4989-BEF3-76E59F9C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F3758-F974-4D0D-9E45-EFCBCA22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C7B9C-DD00-4866-9F18-C2691D84A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6F273-051B-490E-BEAA-1FB6E8CCD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6854A-1F25-409F-AF2B-5363A3F71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3BC0-CDEC-49EE-A21F-3731304D5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CFE22-D27B-44C7-9365-E23B849D7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734B3-646B-4857-A91E-A88640A28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1DAED-6166-4772-A8C2-3BEB297B4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3BD5C-7080-4C73-B7A6-581FF65C2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AE1B5-7EEC-490C-829F-21E95B79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B4DA5-CD4C-4248-A398-88C96168A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3A099-EABF-4C72-B1EE-8BD98F56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7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7008C-3A42-4772-B4A8-FC8E66C1F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D265A-C89F-4452-80C8-B50B62CD4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79531-C515-4C00-91A7-41742ED87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88DB33-5A60-4DAA-85F8-BD8E5AF41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1F16CD-AE7A-4156-A110-31B75F0F0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2480B9-EE0D-40C0-8FB7-F87D278C5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7B8961-82E1-4514-87E3-6A2C4F0C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A0FA27-54BB-4940-9250-B378CB16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6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255B5-B356-4BC7-9042-362FDC302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D17FCA-DC8D-4F15-BD0F-70ED7605B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5E8E73-AD57-4883-8860-B9B1BBA1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D4563-9A06-418F-83DD-FFC9642E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6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813649-8A83-4430-A772-B17B3853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B7835-1EF6-47FE-8143-4344F889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E68F6-FB8C-40F7-A27E-DC3458F3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5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FA7D-F964-49FB-81FD-53A26BA5D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7127-3529-4819-94D8-82040EAF2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0957E-999F-4747-97EC-349E9DA3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123D1-EE3F-474E-A5D3-91B944E16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92A58-401D-46A1-A3D4-9E744820F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E8D5B-3693-40AE-B08F-19B493061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6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A5280-A6F2-469A-8E55-054521ADC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D8637-4EAB-4BDA-B6F2-58CCEB2E0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92A0E8-107D-4964-9DA7-F4CCF40A6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AE978-F236-4EA5-93D9-A027C260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FAC7A-D498-4A5D-9A89-8FE3EEE3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E468B-5589-4320-950D-3F6BB4CE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4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63308-4C91-4D24-8BC8-6E966796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E30FB-0889-4372-B364-9E26438EF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8BE9A-8129-4E78-86C3-9E965796C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96D65-5C59-4802-BA52-FEFECEF45A00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8FCA8-253D-4EF2-89F0-FCDE96B10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EC18A-E3C1-4513-A042-4228EBB56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33B8-FD78-44E5-92A1-CD9DDF73B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8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FE2A0-6663-4A3E-8558-882A0CA57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40974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Doping of </a:t>
            </a:r>
            <a:r>
              <a:rPr lang="en-US" b="1" i="1" dirty="0" err="1">
                <a:solidFill>
                  <a:srgbClr val="FF0000"/>
                </a:solidFill>
              </a:rPr>
              <a:t>LAr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4B0DE8-4228-4C3E-A3D6-34B8AFBAA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204138"/>
          </a:xfrm>
        </p:spPr>
        <p:txBody>
          <a:bodyPr/>
          <a:lstStyle/>
          <a:p>
            <a:r>
              <a:rPr lang="en-US" dirty="0"/>
              <a:t>Ideas for a White Paper</a:t>
            </a:r>
          </a:p>
          <a:p>
            <a:r>
              <a:rPr lang="en-US" dirty="0"/>
              <a:t>Carlos O. Escobar – Fermilab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0B39E-55CA-48D9-8E8F-C978770978DB}"/>
              </a:ext>
            </a:extLst>
          </p:cNvPr>
          <p:cNvSpPr txBox="1"/>
          <p:nvPr/>
        </p:nvSpPr>
        <p:spPr>
          <a:xfrm>
            <a:off x="3336073" y="5735637"/>
            <a:ext cx="5519854" cy="959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FERMILAB SAC strategic planning working group: Detectors  05/08/2020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0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A7D73-8C90-46FD-A30B-1E9BEDF3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Motivation and historical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954E6D-64B7-4B33-8BCA-2F107302E802}"/>
              </a:ext>
            </a:extLst>
          </p:cNvPr>
          <p:cNvSpPr txBox="1"/>
          <p:nvPr/>
        </p:nvSpPr>
        <p:spPr>
          <a:xfrm>
            <a:off x="729107" y="2505670"/>
            <a:ext cx="882748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Shift the light from 128 nm to longer wavelengths: </a:t>
            </a:r>
            <a:r>
              <a:rPr lang="en-US" sz="2400" dirty="0" err="1"/>
              <a:t>Xe</a:t>
            </a:r>
            <a:r>
              <a:rPr lang="en-US" sz="2400" dirty="0"/>
              <a:t>; CH4 (?), WLS in bulk</a:t>
            </a:r>
            <a:endParaRPr lang="en-US" dirty="0"/>
          </a:p>
          <a:p>
            <a:endParaRPr lang="en-US" dirty="0"/>
          </a:p>
          <a:p>
            <a:r>
              <a:rPr lang="en-US" sz="2400" dirty="0"/>
              <a:t>Improve the charge collection: tetra-methyl-germanium (TMG): tried in ICARUS in 1994with positive results but quenching the VUV light </a:t>
            </a:r>
            <a:r>
              <a:rPr lang="en-US" sz="2400" b="1" dirty="0">
                <a:solidFill>
                  <a:srgbClr val="FF0000"/>
                </a:solidFill>
              </a:rPr>
              <a:t>--</a:t>
            </a:r>
            <a:r>
              <a:rPr 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 NIR?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E9C1F-9452-4DB8-B8DE-352D58F606E3}"/>
              </a:ext>
            </a:extLst>
          </p:cNvPr>
          <p:cNvSpPr txBox="1"/>
          <p:nvPr/>
        </p:nvSpPr>
        <p:spPr>
          <a:xfrm>
            <a:off x="7984273" y="5954751"/>
            <a:ext cx="38806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FERMILAB SAC strategic planning working group: Detectors  05/08/2020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6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06C13-FF63-4AB7-BD9B-F276BD090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8781"/>
            <a:ext cx="10515600" cy="183995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Recent developments and expected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DD9E9-365E-4441-A765-1DC708614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308303"/>
            <a:ext cx="10515600" cy="3010830"/>
          </a:xfrm>
        </p:spPr>
        <p:txBody>
          <a:bodyPr/>
          <a:lstStyle/>
          <a:p>
            <a:r>
              <a:rPr lang="en-US" dirty="0"/>
              <a:t>WLS made of heavy hydrocarbons may be soluble in </a:t>
            </a:r>
            <a:r>
              <a:rPr lang="en-US" dirty="0" err="1"/>
              <a:t>LAr</a:t>
            </a:r>
            <a:r>
              <a:rPr lang="en-US" dirty="0"/>
              <a:t>  (</a:t>
            </a:r>
            <a:r>
              <a:rPr lang="en-US" dirty="0" err="1"/>
              <a:t>Assadi</a:t>
            </a:r>
            <a:r>
              <a:rPr lang="en-US" dirty="0"/>
              <a:t> et al. 2019 JINST 14 P02021)</a:t>
            </a:r>
          </a:p>
          <a:p>
            <a:r>
              <a:rPr lang="en-US" dirty="0"/>
              <a:t>Estimates on solubility using well known semi-empirical methods (</a:t>
            </a:r>
            <a:r>
              <a:rPr lang="en-US" dirty="0" err="1"/>
              <a:t>Scatchard</a:t>
            </a:r>
            <a:r>
              <a:rPr lang="en-US" dirty="0"/>
              <a:t>-Hildebrand plus Preston-</a:t>
            </a:r>
            <a:r>
              <a:rPr lang="en-US" dirty="0" err="1"/>
              <a:t>Prausnitz</a:t>
            </a:r>
            <a:r>
              <a:rPr lang="en-US" dirty="0"/>
              <a:t> method. Ongoing study by COE</a:t>
            </a:r>
          </a:p>
          <a:p>
            <a:r>
              <a:rPr lang="en-US" dirty="0"/>
              <a:t>Proposal to K25 by Anna </a:t>
            </a:r>
            <a:r>
              <a:rPr lang="en-US" dirty="0" err="1"/>
              <a:t>Pla</a:t>
            </a:r>
            <a:r>
              <a:rPr lang="en-US" dirty="0"/>
              <a:t>-Dalmau</a:t>
            </a:r>
            <a:r>
              <a:rPr lang="en-US"/>
              <a:t>, Alan Hahn </a:t>
            </a:r>
            <a:r>
              <a:rPr lang="en-US" dirty="0"/>
              <a:t>and COE</a:t>
            </a:r>
          </a:p>
          <a:p>
            <a:r>
              <a:rPr lang="en-US" dirty="0"/>
              <a:t>New results on doping with methane (CH4): A. Bondar et al. arXiv:2004.13296v1 are not encouraging, however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76B1E4-76FB-4995-89AA-6DF5A3D74469}"/>
              </a:ext>
            </a:extLst>
          </p:cNvPr>
          <p:cNvSpPr txBox="1"/>
          <p:nvPr/>
        </p:nvSpPr>
        <p:spPr>
          <a:xfrm rot="10800000" flipV="1">
            <a:off x="9942396" y="5319133"/>
            <a:ext cx="140505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FERMILAB SAC strategic planning working group: Detectors  05/08/2020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53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Doping of LAr</vt:lpstr>
      <vt:lpstr>Motivation and historical review</vt:lpstr>
      <vt:lpstr>Recent developments and expected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Doping of LAr</dc:title>
  <dc:creator>Carlos Escobar</dc:creator>
  <cp:lastModifiedBy>Carlos Escobar</cp:lastModifiedBy>
  <cp:revision>4</cp:revision>
  <dcterms:created xsi:type="dcterms:W3CDTF">2020-05-08T17:14:52Z</dcterms:created>
  <dcterms:modified xsi:type="dcterms:W3CDTF">2020-05-08T19:26:03Z</dcterms:modified>
</cp:coreProperties>
</file>