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F88B5D-A26B-4FEA-A228-5A165ACFE7CB}" v="9" dt="2020-05-08T17:05:02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57" d="100"/>
          <a:sy n="57" d="100"/>
        </p:scale>
        <p:origin x="6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Escobar" userId="cc17b61271d80816" providerId="LiveId" clId="{A9F88B5D-A26B-4FEA-A228-5A165ACFE7CB}"/>
    <pc:docChg chg="custSel addSld modSld">
      <pc:chgData name="Carlos Escobar" userId="cc17b61271d80816" providerId="LiveId" clId="{A9F88B5D-A26B-4FEA-A228-5A165ACFE7CB}" dt="2020-05-08T19:23:22.829" v="217" actId="1076"/>
      <pc:docMkLst>
        <pc:docMk/>
      </pc:docMkLst>
      <pc:sldChg chg="modSp mod">
        <pc:chgData name="Carlos Escobar" userId="cc17b61271d80816" providerId="LiveId" clId="{A9F88B5D-A26B-4FEA-A228-5A165ACFE7CB}" dt="2020-05-08T19:19:16.330" v="52" actId="20577"/>
        <pc:sldMkLst>
          <pc:docMk/>
          <pc:sldMk cId="1496174191" sldId="256"/>
        </pc:sldMkLst>
        <pc:spChg chg="mod">
          <ac:chgData name="Carlos Escobar" userId="cc17b61271d80816" providerId="LiveId" clId="{A9F88B5D-A26B-4FEA-A228-5A165ACFE7CB}" dt="2020-05-08T19:19:16.330" v="52" actId="20577"/>
          <ac:spMkLst>
            <pc:docMk/>
            <pc:sldMk cId="1496174191" sldId="256"/>
            <ac:spMk id="3" creationId="{68797985-28A3-4799-8C18-3D1C579739A0}"/>
          </ac:spMkLst>
        </pc:spChg>
      </pc:sldChg>
      <pc:sldChg chg="modSp new mod">
        <pc:chgData name="Carlos Escobar" userId="cc17b61271d80816" providerId="LiveId" clId="{A9F88B5D-A26B-4FEA-A228-5A165ACFE7CB}" dt="2020-05-08T19:23:22.829" v="217" actId="1076"/>
        <pc:sldMkLst>
          <pc:docMk/>
          <pc:sldMk cId="3380943218" sldId="260"/>
        </pc:sldMkLst>
        <pc:spChg chg="mod">
          <ac:chgData name="Carlos Escobar" userId="cc17b61271d80816" providerId="LiveId" clId="{A9F88B5D-A26B-4FEA-A228-5A165ACFE7CB}" dt="2020-05-08T19:23:22.829" v="217" actId="1076"/>
          <ac:spMkLst>
            <pc:docMk/>
            <pc:sldMk cId="3380943218" sldId="260"/>
            <ac:spMk id="2" creationId="{974690E8-BD0F-4755-AE06-CF880D89DDD4}"/>
          </ac:spMkLst>
        </pc:spChg>
      </pc:sldChg>
    </pc:docChg>
  </pc:docChgLst>
  <pc:docChgLst>
    <pc:chgData name="Carlos Escobar" userId="cc17b61271d80816" providerId="LiveId" clId="{5C000873-D594-4A46-AAC6-A9BB65B61718}"/>
    <pc:docChg chg="modSld">
      <pc:chgData name="Carlos Escobar" userId="cc17b61271d80816" providerId="LiveId" clId="{5C000873-D594-4A46-AAC6-A9BB65B61718}" dt="2020-05-08T17:05:27.065" v="55" actId="255"/>
      <pc:docMkLst>
        <pc:docMk/>
      </pc:docMkLst>
      <pc:sldChg chg="addSp modSp mod">
        <pc:chgData name="Carlos Escobar" userId="cc17b61271d80816" providerId="LiveId" clId="{5C000873-D594-4A46-AAC6-A9BB65B61718}" dt="2020-05-08T17:02:00.133" v="24" actId="1076"/>
        <pc:sldMkLst>
          <pc:docMk/>
          <pc:sldMk cId="1496174191" sldId="256"/>
        </pc:sldMkLst>
        <pc:spChg chg="add mod">
          <ac:chgData name="Carlos Escobar" userId="cc17b61271d80816" providerId="LiveId" clId="{5C000873-D594-4A46-AAC6-A9BB65B61718}" dt="2020-05-08T17:02:00.133" v="24" actId="1076"/>
          <ac:spMkLst>
            <pc:docMk/>
            <pc:sldMk cId="1496174191" sldId="256"/>
            <ac:spMk id="4" creationId="{055D4288-546E-4548-824F-2B453E909BA7}"/>
          </ac:spMkLst>
        </pc:spChg>
      </pc:sldChg>
      <pc:sldChg chg="addSp delSp modSp mod">
        <pc:chgData name="Carlos Escobar" userId="cc17b61271d80816" providerId="LiveId" clId="{5C000873-D594-4A46-AAC6-A9BB65B61718}" dt="2020-05-08T17:03:28.078" v="38" actId="1076"/>
        <pc:sldMkLst>
          <pc:docMk/>
          <pc:sldMk cId="2777066432" sldId="257"/>
        </pc:sldMkLst>
        <pc:spChg chg="mod">
          <ac:chgData name="Carlos Escobar" userId="cc17b61271d80816" providerId="LiveId" clId="{5C000873-D594-4A46-AAC6-A9BB65B61718}" dt="2020-05-08T17:02:39.649" v="31" actId="1076"/>
          <ac:spMkLst>
            <pc:docMk/>
            <pc:sldMk cId="2777066432" sldId="257"/>
            <ac:spMk id="6" creationId="{9A847265-0173-4D99-B7B6-C68CE6589EE7}"/>
          </ac:spMkLst>
        </pc:spChg>
        <pc:spChg chg="mod">
          <ac:chgData name="Carlos Escobar" userId="cc17b61271d80816" providerId="LiveId" clId="{5C000873-D594-4A46-AAC6-A9BB65B61718}" dt="2020-05-08T17:02:43.946" v="32" actId="1076"/>
          <ac:spMkLst>
            <pc:docMk/>
            <pc:sldMk cId="2777066432" sldId="257"/>
            <ac:spMk id="7" creationId="{F4C86299-5B4A-4717-B274-ED461F848DFF}"/>
          </ac:spMkLst>
        </pc:spChg>
        <pc:spChg chg="add del mod">
          <ac:chgData name="Carlos Escobar" userId="cc17b61271d80816" providerId="LiveId" clId="{5C000873-D594-4A46-AAC6-A9BB65B61718}" dt="2020-05-08T17:02:32.162" v="27"/>
          <ac:spMkLst>
            <pc:docMk/>
            <pc:sldMk cId="2777066432" sldId="257"/>
            <ac:spMk id="8" creationId="{77BAE8FF-DBF1-4D00-BBB5-715CD8494792}"/>
          </ac:spMkLst>
        </pc:spChg>
        <pc:spChg chg="add mod">
          <ac:chgData name="Carlos Escobar" userId="cc17b61271d80816" providerId="LiveId" clId="{5C000873-D594-4A46-AAC6-A9BB65B61718}" dt="2020-05-08T17:03:28.078" v="38" actId="1076"/>
          <ac:spMkLst>
            <pc:docMk/>
            <pc:sldMk cId="2777066432" sldId="257"/>
            <ac:spMk id="9" creationId="{30E6786F-ABD3-4AEF-AFD5-D8A87DF37B87}"/>
          </ac:spMkLst>
        </pc:spChg>
      </pc:sldChg>
      <pc:sldChg chg="addSp modSp mod">
        <pc:chgData name="Carlos Escobar" userId="cc17b61271d80816" providerId="LiveId" clId="{5C000873-D594-4A46-AAC6-A9BB65B61718}" dt="2020-05-08T17:04:28.813" v="48" actId="1076"/>
        <pc:sldMkLst>
          <pc:docMk/>
          <pc:sldMk cId="191382667" sldId="258"/>
        </pc:sldMkLst>
        <pc:spChg chg="add mod">
          <ac:chgData name="Carlos Escobar" userId="cc17b61271d80816" providerId="LiveId" clId="{5C000873-D594-4A46-AAC6-A9BB65B61718}" dt="2020-05-08T17:04:28.813" v="48" actId="1076"/>
          <ac:spMkLst>
            <pc:docMk/>
            <pc:sldMk cId="191382667" sldId="258"/>
            <ac:spMk id="10" creationId="{06E35811-F755-4DDD-A6FF-8DA297C1DA49}"/>
          </ac:spMkLst>
        </pc:spChg>
      </pc:sldChg>
      <pc:sldChg chg="addSp modSp mod">
        <pc:chgData name="Carlos Escobar" userId="cc17b61271d80816" providerId="LiveId" clId="{5C000873-D594-4A46-AAC6-A9BB65B61718}" dt="2020-05-08T17:05:27.065" v="55" actId="255"/>
        <pc:sldMkLst>
          <pc:docMk/>
          <pc:sldMk cId="3285808337" sldId="259"/>
        </pc:sldMkLst>
        <pc:spChg chg="add mod">
          <ac:chgData name="Carlos Escobar" userId="cc17b61271d80816" providerId="LiveId" clId="{5C000873-D594-4A46-AAC6-A9BB65B61718}" dt="2020-05-08T17:05:27.065" v="55" actId="255"/>
          <ac:spMkLst>
            <pc:docMk/>
            <pc:sldMk cId="3285808337" sldId="259"/>
            <ac:spMk id="7" creationId="{14EE4BC7-F9F1-48E8-9ED6-4E8B75E5C8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84CCE-72B4-47B4-ACF2-A9A6B7540B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0B335-42F6-44AE-A147-AF31B4B49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EB1F5-B268-4B9B-B1A7-4BE399A3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62138-C5E9-410A-A67A-62DD698AA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9CD9B-4754-4B2B-AC60-B89B2B4B1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3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E60F9-9EBA-4BDB-AC50-189C937A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D23CA2-4C9E-42DC-8681-D693154C8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4A7AD-4509-4FC7-9B14-98240FF5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EF29C-E85B-4057-BF35-AA9462C7A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94752-5010-43A4-A134-B00C4944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2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4D3FD4-213B-4616-A467-5D46BE9A51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639D14-D188-4372-A43B-636B3C009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8EBC6-BE85-4500-A759-9FC2C837E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5EAD8-CDCE-4944-ABF9-530F4CCD1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8AEE9-306C-4EAD-AB6E-AAC2C555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3B0BA-E793-468A-9C19-BFEC6484E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9ABB7-B94B-41ED-91C1-1BD6AB147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ECF1A-D5BA-489B-BF7E-B513BF27C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A4D96-933E-4BF5-AF97-645F0802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F000A-90C2-40E4-A536-515C7AE3B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1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BA61A-A98A-4390-9032-DBD84C655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0E764-B23B-48D4-9112-2FA4E23FE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54E6C-C19B-42C8-BA2E-9E03781F4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92610-54D2-4F52-89FC-60889F8F1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14F94-A95C-41DD-BB69-BECD2F824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5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04889-D2E4-4F3A-95BD-444EF44CD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723EB-B040-4934-A196-18F232A84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27841-4CD6-419C-875B-5E535490B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19415-623A-4C47-83DD-5C2A3E6F6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B66B7-8EF5-4A74-85E2-5E3613E51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ED546-F586-4203-8FD8-3033B2320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7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781EA-248C-4E2F-8DBD-67C50293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59AB4-8021-423D-B212-3B82CDF75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50407B-1C75-4565-859A-07A60DC7E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41F419-6384-458C-B639-8D6A9EEFEE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5481D1-7C7E-4744-93E6-144EFA25B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E0E151-B004-4B7F-8EE6-62858B5B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D0C4E4-0D62-4F7A-B953-564729D9C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B44699-61F1-4CDA-96E5-A8A14401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37095-1946-4713-9E35-EB5D83A06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D10EC8-5A2A-4C51-BAC5-CD5068961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0A48C-1A7C-4C9A-8C2C-B044F5B0C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E470FD-088B-4D87-B303-47305486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4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35828A-3890-4029-B0C8-2ADCF63B3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BFA70D-20AB-430F-9EAD-A29BF548A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882C5-84DF-4E09-81E3-5F31B96E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7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E20F7-C90E-4E51-A0C9-3A65749CC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68AF1-CD5C-48F5-BC48-A7D4922FF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920E3E-92CA-4BC5-86C8-B36689799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D2A009-BB47-44C9-8BDC-16B774262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50836-5802-4B6A-B753-6D3552FD7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3479F-4F39-4C2C-9618-CA76DF254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9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0BDA6-AE5C-47E6-8CDB-F836B88A3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5B60D4-ED53-42CD-AA3A-2AD9321FC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D1FBA0-4B51-440D-ADFC-450DA81E1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B3919-E4EE-42A5-A2C0-DD75B9EFF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929AC-AEB7-4C3D-A283-5AF4A9E54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ABA0E-54C6-4B74-85AC-C4563F680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6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4568C-470F-45E8-A1EC-C5B56818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2630B-50F8-48EF-99B7-1722A004C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E9205-B0CD-4EAE-B789-A6E7975ED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9D196-291B-4478-A138-65EB46A9AE2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E6D7F-ED4E-48C1-8E04-5FF005F0D9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048D5-1F1A-4CF5-A24D-E970EBF33E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92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7A721-82E8-4C26-A34B-9089AEA4EB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NIR in LAR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797985-28A3-4799-8C18-3D1C57973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750547"/>
          </a:xfrm>
        </p:spPr>
        <p:txBody>
          <a:bodyPr>
            <a:normAutofit/>
          </a:bodyPr>
          <a:lstStyle/>
          <a:p>
            <a:r>
              <a:rPr lang="en-US" sz="2800" dirty="0"/>
              <a:t>Ideas for a White Paper</a:t>
            </a:r>
          </a:p>
          <a:p>
            <a:r>
              <a:rPr lang="en-US" sz="2800" dirty="0"/>
              <a:t>Carlos O. Escobar – Fermilab</a:t>
            </a:r>
          </a:p>
          <a:p>
            <a:r>
              <a:rPr lang="en-US" sz="2800" dirty="0"/>
              <a:t>In collaboration with Adam Para and Paul </a:t>
            </a:r>
            <a:r>
              <a:rPr lang="en-US" sz="2800" dirty="0" err="1"/>
              <a:t>Rubinov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5D4288-546E-4548-824F-2B453E909BA7}"/>
              </a:ext>
            </a:extLst>
          </p:cNvPr>
          <p:cNvSpPr txBox="1"/>
          <p:nvPr/>
        </p:nvSpPr>
        <p:spPr>
          <a:xfrm>
            <a:off x="2839844" y="5519854"/>
            <a:ext cx="6512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FERMILAB SAC strategic planning working group: Detectors  05/08/2020</a:t>
            </a:r>
          </a:p>
        </p:txBody>
      </p:sp>
    </p:spTree>
    <p:extLst>
      <p:ext uri="{BB962C8B-B14F-4D97-AF65-F5344CB8AC3E}">
        <p14:creationId xmlns:p14="http://schemas.microsoft.com/office/powerpoint/2010/main" val="149617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4863-79D0-4726-910C-B5263970F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</a:t>
            </a:r>
            <a:r>
              <a:rPr lang="en-US" b="1" i="1" dirty="0">
                <a:solidFill>
                  <a:srgbClr val="FF0000"/>
                </a:solidFill>
              </a:rPr>
              <a:t>Why  looking into the NIR?</a:t>
            </a:r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B06DBD7B-2896-4C6D-BC3E-A5698F20B0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95" y="1487259"/>
            <a:ext cx="6204029" cy="50056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61A0BF5-6A23-4F32-9904-AC2D6E0A9FFB}"/>
              </a:ext>
            </a:extLst>
          </p:cNvPr>
          <p:cNvSpPr txBox="1"/>
          <p:nvPr/>
        </p:nvSpPr>
        <p:spPr>
          <a:xfrm>
            <a:off x="7222603" y="2685326"/>
            <a:ext cx="37386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Mitigation of Rayleigh scattering effects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847265-0173-4D99-B7B6-C68CE6589EE7}"/>
              </a:ext>
            </a:extLst>
          </p:cNvPr>
          <p:cNvSpPr txBox="1"/>
          <p:nvPr/>
        </p:nvSpPr>
        <p:spPr>
          <a:xfrm>
            <a:off x="7054538" y="3757355"/>
            <a:ext cx="25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Mitigation of shadowing effects of wire mesh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C86299-5B4A-4717-B274-ED461F848DFF}"/>
              </a:ext>
            </a:extLst>
          </p:cNvPr>
          <p:cNvSpPr txBox="1"/>
          <p:nvPr/>
        </p:nvSpPr>
        <p:spPr>
          <a:xfrm>
            <a:off x="7054538" y="5136713"/>
            <a:ext cx="237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No need for VUV -</a:t>
            </a:r>
            <a:r>
              <a:rPr lang="en-US" dirty="0">
                <a:sym typeface="Wingdings" panose="05000000000000000000" pitchFamily="2" charset="2"/>
              </a:rPr>
              <a:t> visible light shift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E6786F-ABD3-4AEF-AFD5-D8A87DF37B87}"/>
              </a:ext>
            </a:extLst>
          </p:cNvPr>
          <p:cNvSpPr txBox="1"/>
          <p:nvPr/>
        </p:nvSpPr>
        <p:spPr>
          <a:xfrm>
            <a:off x="8836471" y="6004261"/>
            <a:ext cx="31703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FERMILAB SAC strategic planning working group: Detectors  05/08/2020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66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6C23C-F5D3-42FE-9865-CCE2CF928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Historical review plus theoretical support for NIR scintillation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A481-5244-47F0-AE0A-C598F801DFBA}"/>
              </a:ext>
            </a:extLst>
          </p:cNvPr>
          <p:cNvSpPr txBox="1"/>
          <p:nvPr/>
        </p:nvSpPr>
        <p:spPr>
          <a:xfrm>
            <a:off x="1687222" y="1797784"/>
            <a:ext cx="60328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Important reminder: from the energetics point of view there is room for further emission other than VUV the mean energy necessary for an ionizing particle to produce an e-ion pair, W, is higher than the ionization energy I of the isolated atom. Extra energy W-I.</a:t>
            </a:r>
          </a:p>
        </p:txBody>
      </p: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B2E2311D-095F-40E9-A7A5-F31211757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031" y="3675888"/>
            <a:ext cx="2596896" cy="31821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2B8C8D-7D50-4830-8C94-B4006D9F8359}"/>
              </a:ext>
            </a:extLst>
          </p:cNvPr>
          <p:cNvSpPr txBox="1"/>
          <p:nvPr/>
        </p:nvSpPr>
        <p:spPr>
          <a:xfrm>
            <a:off x="5069711" y="3796496"/>
            <a:ext cx="2430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</a:t>
            </a:r>
            <a:r>
              <a:rPr lang="en-US" dirty="0" err="1"/>
              <a:t>Suemoto</a:t>
            </a:r>
            <a:r>
              <a:rPr lang="en-US" dirty="0"/>
              <a:t> et al. </a:t>
            </a:r>
          </a:p>
          <a:p>
            <a:r>
              <a:rPr lang="en-US" i="1" dirty="0"/>
              <a:t>Observation of relaxed exciton states in condensed argon PL 61A, 131 (1977)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C6CF7B-3748-47D0-A74E-F9CF91B4E992}"/>
              </a:ext>
            </a:extLst>
          </p:cNvPr>
          <p:cNvSpPr txBox="1"/>
          <p:nvPr/>
        </p:nvSpPr>
        <p:spPr>
          <a:xfrm>
            <a:off x="5359078" y="5486400"/>
            <a:ext cx="4085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Broad structure observed for </a:t>
            </a:r>
            <a:r>
              <a:rPr lang="en-US" dirty="0" err="1"/>
              <a:t>LAr</a:t>
            </a:r>
            <a:r>
              <a:rPr lang="en-US" dirty="0"/>
              <a:t>, middle panel, centered a 1.3 eV = &gt; 954 nm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E4C77C-EDF6-4309-B5B1-A0DFFADED4D4}"/>
              </a:ext>
            </a:extLst>
          </p:cNvPr>
          <p:cNvSpPr txBox="1"/>
          <p:nvPr/>
        </p:nvSpPr>
        <p:spPr>
          <a:xfrm>
            <a:off x="5359078" y="6132731"/>
            <a:ext cx="3729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IR transitions in Rydberg states of Ar2 excited dimers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E35811-F755-4DDD-A6FF-8DA297C1DA49}"/>
              </a:ext>
            </a:extLst>
          </p:cNvPr>
          <p:cNvSpPr txBox="1"/>
          <p:nvPr/>
        </p:nvSpPr>
        <p:spPr>
          <a:xfrm>
            <a:off x="9950605" y="5855512"/>
            <a:ext cx="2241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FERMILAB SAC strategic planning working group: Detectors  05/08/2020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2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E548D-29BB-46CF-97EF-448B8F1C4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How to detect the NIR scintillation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F78586-9FF0-4597-9644-B4EF1F870D70}"/>
              </a:ext>
            </a:extLst>
          </p:cNvPr>
          <p:cNvSpPr txBox="1"/>
          <p:nvPr/>
        </p:nvSpPr>
        <p:spPr>
          <a:xfrm>
            <a:off x="947854" y="2575931"/>
            <a:ext cx="9534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New developments in </a:t>
            </a:r>
            <a:r>
              <a:rPr lang="en-US" sz="2400" dirty="0" err="1"/>
              <a:t>SiPM</a:t>
            </a:r>
            <a:r>
              <a:rPr lang="en-US" sz="2400" dirty="0"/>
              <a:t> technology enhancing PDE at </a:t>
            </a:r>
            <a:r>
              <a:rPr lang="el-GR" sz="2400" dirty="0"/>
              <a:t>λ</a:t>
            </a:r>
            <a:r>
              <a:rPr lang="en-US" sz="2400" dirty="0"/>
              <a:t> ≈ 900 nm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2CC207-0675-4DAF-AA4A-6FB27CCEA5FF}"/>
              </a:ext>
            </a:extLst>
          </p:cNvPr>
          <p:cNvSpPr txBox="1"/>
          <p:nvPr/>
        </p:nvSpPr>
        <p:spPr>
          <a:xfrm>
            <a:off x="838200" y="3679902"/>
            <a:ext cx="470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Developments in </a:t>
            </a:r>
            <a:r>
              <a:rPr lang="en-US" sz="2400" dirty="0" err="1"/>
              <a:t>InGaAs</a:t>
            </a:r>
            <a:r>
              <a:rPr lang="en-US" sz="2400" dirty="0"/>
              <a:t> single photon detectors operating in the Geiger mode with active quenching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CED87C-CF45-4202-AAB6-FC053A192BFF}"/>
              </a:ext>
            </a:extLst>
          </p:cNvPr>
          <p:cNvSpPr txBox="1"/>
          <p:nvPr/>
        </p:nvSpPr>
        <p:spPr>
          <a:xfrm>
            <a:off x="838200" y="5522537"/>
            <a:ext cx="4884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Collecting the NIR light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EE4BC7-F9F1-48E8-9ED6-4E8B75E5C8B3}"/>
              </a:ext>
            </a:extLst>
          </p:cNvPr>
          <p:cNvSpPr txBox="1"/>
          <p:nvPr/>
        </p:nvSpPr>
        <p:spPr>
          <a:xfrm>
            <a:off x="9222059" y="5103674"/>
            <a:ext cx="2553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FERMILAB SAC strategic planning working group: Detectors  05/08/2020</a:t>
            </a:r>
          </a:p>
        </p:txBody>
      </p:sp>
    </p:spTree>
    <p:extLst>
      <p:ext uri="{BB962C8B-B14F-4D97-AF65-F5344CB8AC3E}">
        <p14:creationId xmlns:p14="http://schemas.microsoft.com/office/powerpoint/2010/main" val="3285808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690E8-BD0F-4755-AE06-CF880D89D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8966" y="2471466"/>
            <a:ext cx="9144000" cy="784496"/>
          </a:xfrm>
        </p:spPr>
        <p:txBody>
          <a:bodyPr>
            <a:noAutofit/>
          </a:bodyPr>
          <a:lstStyle/>
          <a:p>
            <a:r>
              <a:rPr lang="en-US" sz="3200" dirty="0"/>
              <a:t>Next: an experiment at PAB, using </a:t>
            </a:r>
            <a:r>
              <a:rPr lang="en-US" sz="3200" dirty="0" err="1"/>
              <a:t>TallBo</a:t>
            </a:r>
            <a:r>
              <a:rPr lang="en-US" sz="3200" dirty="0"/>
              <a:t> and new NIR MPPCs and VUV4 </a:t>
            </a:r>
            <a:r>
              <a:rPr lang="en-US" sz="3200" dirty="0" err="1"/>
              <a:t>SiPMs</a:t>
            </a:r>
            <a:r>
              <a:rPr lang="en-US" sz="3200" dirty="0"/>
              <a:t> aiming at a determination of the light yield and time structure of the NIR light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65DAD1-1DE0-4C97-82AF-7C721BD7CC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4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259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NIR in LAR  </vt:lpstr>
      <vt:lpstr>    Why  looking into the NIR?</vt:lpstr>
      <vt:lpstr>Historical review plus theoretical support for NIR scintillation</vt:lpstr>
      <vt:lpstr> How to detect the NIR scintillation </vt:lpstr>
      <vt:lpstr>Next: an experiment at PAB, using TallBo and new NIR MPPCs and VUV4 SiPMs aiming at a determination of the light yield and time structure of the NIR light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NIR in LAR + Doping in LAr</dc:title>
  <dc:creator>Carlos Escobar</dc:creator>
  <cp:lastModifiedBy>Carlos Escobar</cp:lastModifiedBy>
  <cp:revision>3</cp:revision>
  <dcterms:created xsi:type="dcterms:W3CDTF">2020-05-08T15:19:39Z</dcterms:created>
  <dcterms:modified xsi:type="dcterms:W3CDTF">2020-05-08T19:23:32Z</dcterms:modified>
</cp:coreProperties>
</file>