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294" r:id="rId2"/>
    <p:sldId id="300" r:id="rId3"/>
    <p:sldId id="299" r:id="rId4"/>
    <p:sldId id="302" r:id="rId5"/>
    <p:sldId id="303" r:id="rId6"/>
    <p:sldId id="304" r:id="rId7"/>
    <p:sldId id="30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 autoAdjust="0"/>
    <p:restoredTop sz="94647"/>
  </p:normalViewPr>
  <p:slideViewPr>
    <p:cSldViewPr snapToGrid="0" snapToObjects="1" showGuides="1">
      <p:cViewPr varScale="1">
        <p:scale>
          <a:sx n="157" d="100"/>
          <a:sy n="157" d="100"/>
        </p:scale>
        <p:origin x="170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1053" b="4344"/>
          <a:stretch/>
        </p:blipFill>
        <p:spPr>
          <a:xfrm>
            <a:off x="2058202" y="220599"/>
            <a:ext cx="7113756" cy="288776"/>
          </a:xfrm>
          <a:prstGeom prst="rect">
            <a:avLst/>
          </a:prstGeom>
        </p:spPr>
      </p:pic>
      <p:pic>
        <p:nvPicPr>
          <p:cNvPr id="10" name="Picture 9" descr="FermiLogoBar_DOE_KO_horiz.eps">
            <a:extLst>
              <a:ext uri="{FF2B5EF4-FFF2-40B4-BE49-F238E27FC236}">
                <a16:creationId xmlns:a16="http://schemas.microsoft.com/office/drawing/2014/main" id="{CC4C60A1-F78D-1A4F-B6F1-606638184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6945" b="1401"/>
          <a:stretch/>
        </p:blipFill>
        <p:spPr>
          <a:xfrm>
            <a:off x="736879" y="220599"/>
            <a:ext cx="3125069" cy="2976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BDCE57-8BCE-594A-95DD-69C1AE5821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83" y="56961"/>
            <a:ext cx="687352" cy="7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06344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0120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Ron Lipton | Snowmass Detectors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1767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130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7905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553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44882" y="6258863"/>
            <a:ext cx="8370518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61E416C-EF68-C24F-B864-D9FB3016129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4044" y="6258863"/>
            <a:ext cx="424417" cy="44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570945"/>
          </a:xfrm>
        </p:spPr>
        <p:txBody>
          <a:bodyPr/>
          <a:lstStyle/>
          <a:p>
            <a:pPr algn="ctr"/>
            <a:r>
              <a:rPr lang="en-US" dirty="0"/>
              <a:t>Ron Lipton, </a:t>
            </a:r>
            <a:r>
              <a:rPr lang="en-US"/>
              <a:t>Doug Berry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dirty="0"/>
              <a:t>Snowmass white paper planning meeting</a:t>
            </a:r>
          </a:p>
          <a:p>
            <a:pPr algn="ctr"/>
            <a:r>
              <a:rPr lang="en-US" i="1" dirty="0"/>
              <a:t>May 8, 2020</a:t>
            </a:r>
          </a:p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Induced Current Detectors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6E6BA-AD28-5D4A-93B0-8ED320A4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05" y="842078"/>
            <a:ext cx="8004133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has been increasing interest in fast timing and “intelligent” detector systems.  I would like to present some ideas for alternate designs of such systems looking at how technology for silicon-based detectors might evolve. This is a talk about the future - next generation of collider experiments.</a:t>
            </a:r>
          </a:p>
          <a:p>
            <a:pPr marL="0" indent="0">
              <a:buNone/>
            </a:pPr>
            <a:r>
              <a:rPr lang="en-US" sz="2000" dirty="0"/>
              <a:t>The charge induced on an electrode depends on the coupling between the moving charge and the electrode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Ramo’s</a:t>
            </a:r>
            <a:r>
              <a:rPr lang="en-US" sz="2000" dirty="0"/>
              <a:t> theorem). </a:t>
            </a:r>
            <a:r>
              <a:rPr lang="en-US" sz="2000" dirty="0">
                <a:solidFill>
                  <a:srgbClr val="FF0000"/>
                </a:solidFill>
              </a:rPr>
              <a:t>We usually ignore the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fast transient signals</a:t>
            </a:r>
            <a:r>
              <a:rPr lang="en-US" sz="2000" dirty="0"/>
              <a:t> on electrodes </a:t>
            </a:r>
            <a:br>
              <a:rPr lang="en-US" sz="2000" dirty="0"/>
            </a:br>
            <a:r>
              <a:rPr lang="en-US" sz="2000" dirty="0"/>
              <a:t>where charge is not collected.</a:t>
            </a:r>
          </a:p>
          <a:p>
            <a:pPr marL="0" indent="0">
              <a:buNone/>
            </a:pPr>
            <a:r>
              <a:rPr lang="en-US" sz="2000" dirty="0"/>
              <a:t>Technology has evolved to the point where </a:t>
            </a:r>
            <a:br>
              <a:rPr lang="en-US" sz="2000" dirty="0"/>
            </a:br>
            <a:r>
              <a:rPr lang="en-US" sz="2000" dirty="0"/>
              <a:t>we can consider using these signals </a:t>
            </a:r>
            <a:br>
              <a:rPr lang="en-US" sz="2000" dirty="0"/>
            </a:br>
            <a:r>
              <a:rPr lang="en-US" sz="2000" dirty="0"/>
              <a:t>for detailed information on the timing and </a:t>
            </a:r>
            <a:br>
              <a:rPr lang="en-US" sz="2000" dirty="0"/>
            </a:br>
            <a:r>
              <a:rPr lang="en-US" sz="2000" dirty="0"/>
              <a:t>pattern of charge deposition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B7ECB5-2A7F-4746-B481-C707D7AD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 Current detectors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91EF2-699D-C549-A39B-51EF7A9912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0B8E-09ED-B944-AA96-28E4F0959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B0EC8-77CB-7F4C-8519-9848DC99F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896EA-C663-1246-8F56-98378D213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49" y="3371971"/>
            <a:ext cx="4186859" cy="2706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B9A516-F16C-4E4B-9CBD-D32B494ABBFC}"/>
              </a:ext>
            </a:extLst>
          </p:cNvPr>
          <p:cNvSpPr txBox="1"/>
          <p:nvPr/>
        </p:nvSpPr>
        <p:spPr>
          <a:xfrm>
            <a:off x="5335115" y="2813173"/>
            <a:ext cx="3033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MIP pulse shapes – provide timing</a:t>
            </a:r>
          </a:p>
          <a:p>
            <a:r>
              <a:rPr lang="en-US" sz="1600" dirty="0"/>
              <a:t>and angle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6ACD5-73EF-6643-8825-CD735C6E3FB7}"/>
              </a:ext>
            </a:extLst>
          </p:cNvPr>
          <p:cNvSpPr txBox="1"/>
          <p:nvPr/>
        </p:nvSpPr>
        <p:spPr>
          <a:xfrm>
            <a:off x="7182477" y="4725001"/>
            <a:ext cx="16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 degree track in </a:t>
            </a:r>
          </a:p>
          <a:p>
            <a:r>
              <a:rPr lang="en-US" sz="1400" dirty="0"/>
              <a:t>300 micron detector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FAF324-347E-734D-8D64-DB37020C85DF}"/>
              </a:ext>
            </a:extLst>
          </p:cNvPr>
          <p:cNvSpPr/>
          <p:nvPr/>
        </p:nvSpPr>
        <p:spPr>
          <a:xfrm>
            <a:off x="6696309" y="4006377"/>
            <a:ext cx="222382" cy="428878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0591DE-322F-7742-A1AC-2ADFCDA93881}"/>
              </a:ext>
            </a:extLst>
          </p:cNvPr>
          <p:cNvSpPr txBox="1"/>
          <p:nvPr/>
        </p:nvSpPr>
        <p:spPr>
          <a:xfrm>
            <a:off x="7569768" y="3560397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Prompt induced</a:t>
            </a:r>
          </a:p>
          <a:p>
            <a:r>
              <a:rPr lang="en-US" sz="1000" dirty="0"/>
              <a:t>Current pulse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A123BB-1E06-6443-9BC9-AA375F6D9980}"/>
              </a:ext>
            </a:extLst>
          </p:cNvPr>
          <p:cNvCxnSpPr>
            <a:stCxn id="12" idx="1"/>
          </p:cNvCxnSpPr>
          <p:nvPr/>
        </p:nvCxnSpPr>
        <p:spPr>
          <a:xfrm flipH="1">
            <a:off x="6981478" y="3760452"/>
            <a:ext cx="588290" cy="342210"/>
          </a:xfrm>
          <a:prstGeom prst="straightConnector1">
            <a:avLst/>
          </a:prstGeom>
          <a:ln w="12700">
            <a:solidFill>
              <a:srgbClr val="C0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0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5D0C3F-ECB4-604C-A8C0-91322E21B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43" y="707562"/>
            <a:ext cx="4920912" cy="54249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Capability is enabled by new technologies that provide small pixels with low capacitance and sophisticated local processing</a:t>
            </a:r>
          </a:p>
          <a:p>
            <a:r>
              <a:rPr lang="en-US" sz="2000" dirty="0"/>
              <a:t>3D integration of sensors and electronics provide low capacitance, dense interconnects and processing</a:t>
            </a:r>
          </a:p>
          <a:p>
            <a:pPr marL="0" indent="0">
              <a:buNone/>
            </a:pPr>
            <a:r>
              <a:rPr lang="en-US" sz="2000" dirty="0"/>
              <a:t>If the resulting signal/noise is high enough we can use </a:t>
            </a:r>
            <a:r>
              <a:rPr lang="en-US" sz="2000" dirty="0">
                <a:solidFill>
                  <a:srgbClr val="FF0000"/>
                </a:solidFill>
              </a:rPr>
              <a:t>fast</a:t>
            </a:r>
            <a:r>
              <a:rPr lang="en-US" sz="2000" dirty="0"/>
              <a:t> induced currents rather than just collected charge to provide additional time, position, and angle information</a:t>
            </a:r>
          </a:p>
          <a:p>
            <a:r>
              <a:rPr lang="en-US" sz="2000" dirty="0"/>
              <a:t>Use the current pulse shape to characterize charge deposit, track angle</a:t>
            </a:r>
          </a:p>
          <a:p>
            <a:r>
              <a:rPr lang="en-US" sz="2000" dirty="0"/>
              <a:t>Fast timing, radiation hard, precise, position, angle resolution</a:t>
            </a:r>
          </a:p>
          <a:p>
            <a:pPr marL="0" indent="0">
              <a:buNone/>
            </a:pPr>
            <a:r>
              <a:rPr lang="en-US" sz="2000" dirty="0"/>
              <a:t>Enables </a:t>
            </a:r>
            <a:r>
              <a:rPr lang="en-US" sz="2000" dirty="0">
                <a:solidFill>
                  <a:srgbClr val="FF0000"/>
                </a:solidFill>
              </a:rPr>
              <a:t>5D</a:t>
            </a:r>
            <a:r>
              <a:rPr lang="en-US" sz="2000" dirty="0"/>
              <a:t> tracking detectors (X,Y,Z,T,</a:t>
            </a:r>
            <a:r>
              <a:rPr lang="el-GR" sz="2000" dirty="0">
                <a:solidFill>
                  <a:srgbClr val="FF0000"/>
                </a:solidFill>
              </a:rPr>
              <a:t>θ</a:t>
            </a:r>
            <a:r>
              <a:rPr lang="el-GR" sz="2000" dirty="0"/>
              <a:t>)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pPr lvl="1"/>
            <a:endParaRPr lang="en-US" sz="2000" dirty="0"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CC3E4-8527-BA41-9563-390806268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4" y="166070"/>
            <a:ext cx="8686800" cy="427877"/>
          </a:xfrm>
        </p:spPr>
        <p:txBody>
          <a:bodyPr/>
          <a:lstStyle/>
          <a:p>
            <a:r>
              <a:rPr lang="en-US" dirty="0"/>
              <a:t>Pulse shapes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988A-BB8E-5640-A2DC-671697B4D1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41D2-AB27-0646-AC6B-9C2F6B101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B8A6F-8EDF-484B-9752-DB97E4AD9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588A3-36B0-8B4A-A921-8BDE5F08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547" y="4736386"/>
            <a:ext cx="599054" cy="3137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76A2D5-390D-2046-A132-8801CF674255}"/>
              </a:ext>
            </a:extLst>
          </p:cNvPr>
          <p:cNvSpPr txBox="1"/>
          <p:nvPr/>
        </p:nvSpPr>
        <p:spPr>
          <a:xfrm>
            <a:off x="6902507" y="4245293"/>
            <a:ext cx="193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MC electrode simulation </a:t>
            </a:r>
          </a:p>
          <a:p>
            <a:r>
              <a:rPr lang="en-US" sz="1800" dirty="0">
                <a:solidFill>
                  <a:schemeClr val="bg1"/>
                </a:solidFill>
              </a:rPr>
              <a:t>with shaping and noise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3D24DB-803D-074A-A205-B27AE537C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3" t="14027" b="3661"/>
          <a:stretch/>
        </p:blipFill>
        <p:spPr>
          <a:xfrm>
            <a:off x="5410443" y="285410"/>
            <a:ext cx="3097415" cy="2253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3432CD-CA2C-D941-9854-DE59753FF4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1" t="6313" r="2299"/>
          <a:stretch/>
        </p:blipFill>
        <p:spPr>
          <a:xfrm>
            <a:off x="5155369" y="3530444"/>
            <a:ext cx="3852536" cy="2411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0361A3-ECC0-FD45-9C23-72CD3F4EDFAD}"/>
              </a:ext>
            </a:extLst>
          </p:cNvPr>
          <p:cNvSpPr txBox="1"/>
          <p:nvPr/>
        </p:nvSpPr>
        <p:spPr>
          <a:xfrm>
            <a:off x="5923264" y="2658685"/>
            <a:ext cx="1958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Example: x-ray at</a:t>
            </a:r>
          </a:p>
          <a:p>
            <a:r>
              <a:rPr lang="en-US" sz="2000" dirty="0"/>
              <a:t>185/200 micron </a:t>
            </a:r>
          </a:p>
        </p:txBody>
      </p:sp>
    </p:spTree>
    <p:extLst>
      <p:ext uri="{BB962C8B-B14F-4D97-AF65-F5344CB8AC3E}">
        <p14:creationId xmlns:p14="http://schemas.microsoft.com/office/powerpoint/2010/main" val="119230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BFA01E-6A4D-ED4F-A676-1202DC286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72" y="934528"/>
            <a:ext cx="8006466" cy="986723"/>
          </a:xfrm>
        </p:spPr>
        <p:txBody>
          <a:bodyPr/>
          <a:lstStyle/>
          <a:p>
            <a:r>
              <a:rPr lang="en-US" sz="2000" dirty="0"/>
              <a:t>Apply a constant threshold of E1~10 mV, E4~130 mV</a:t>
            </a:r>
          </a:p>
          <a:p>
            <a:r>
              <a:rPr lang="en-US" sz="2000" dirty="0"/>
              <a:t>Tabulate time at threshold crossing including noise</a:t>
            </a:r>
          </a:p>
          <a:p>
            <a:r>
              <a:rPr lang="en-US" sz="2000" dirty="0"/>
              <a:t>Edge electrodes (0 charge) provide significant timing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5D2B4-B452-B848-A003-1F0BF35C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50" y="182619"/>
            <a:ext cx="8858756" cy="682776"/>
          </a:xfrm>
        </p:spPr>
        <p:txBody>
          <a:bodyPr/>
          <a:lstStyle/>
          <a:p>
            <a:r>
              <a:rPr lang="en-US" sz="2000" dirty="0"/>
              <a:t>Simple example: Timing with charge sensitive preamp noise with x-ray at 185/200 micron depth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94324-3E3B-9D4A-AB8C-11362ED5CF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E081D-1F3B-1B4A-9369-5C3A5DB3A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9BF5A-3931-1C44-B9D8-08131FCB3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85A16D-ED9F-B645-B4CD-4E153675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3" y="2034115"/>
            <a:ext cx="7096850" cy="4558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FB36EF-3510-274D-8223-0CABB1C69EAC}"/>
              </a:ext>
            </a:extLst>
          </p:cNvPr>
          <p:cNvSpPr txBox="1"/>
          <p:nvPr/>
        </p:nvSpPr>
        <p:spPr>
          <a:xfrm>
            <a:off x="7385679" y="3504846"/>
            <a:ext cx="1553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MIP</a:t>
            </a:r>
          </a:p>
          <a:p>
            <a:r>
              <a:rPr lang="en-US" sz="2000" dirty="0"/>
              <a:t>Local deposit</a:t>
            </a:r>
          </a:p>
        </p:txBody>
      </p:sp>
    </p:spTree>
    <p:extLst>
      <p:ext uri="{BB962C8B-B14F-4D97-AF65-F5344CB8AC3E}">
        <p14:creationId xmlns:p14="http://schemas.microsoft.com/office/powerpoint/2010/main" val="59102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B7E4A7-3D5D-B846-96CB-8B8B4FEA3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pixels with spacing small compared to depth will have similar fast signals ~ 16 pixels for a 25x200 micron sensor x 4 in (uncorrelated) time resolution </a:t>
            </a:r>
          </a:p>
          <a:p>
            <a:r>
              <a:rPr lang="en-US" dirty="0"/>
              <a:t>The central pixel will see a large signal within a few ns of the leading edge - initial thresholds can be set low and signals latched only if a central pixel fires at a higher threshold</a:t>
            </a:r>
          </a:p>
          <a:p>
            <a:r>
              <a:rPr lang="en-US" dirty="0"/>
              <a:t>The pattern of pixels will provide depth and/or angle information</a:t>
            </a:r>
          </a:p>
          <a:p>
            <a:r>
              <a:rPr lang="en-US" dirty="0"/>
              <a:t>Multiple thresholds or more sophisticated processing can give a time walk correction if needed</a:t>
            </a:r>
          </a:p>
          <a:p>
            <a:pPr lvl="1"/>
            <a:r>
              <a:rPr lang="en-US" dirty="0"/>
              <a:t>3D enables multiple tiers of processing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0CB7B-021D-9942-8097-29F75B31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4779-46E5-CE49-8179-3F34D1B0CA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EF8F9-120D-B54B-A459-3E4071561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Ron Lipton | Snowmass Detectors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5E572-EF3A-F24E-891D-6A4F7486B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0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9B4329-D723-AB46-9218-C85726E7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8" y="531179"/>
            <a:ext cx="5878364" cy="2395343"/>
          </a:xfrm>
        </p:spPr>
        <p:txBody>
          <a:bodyPr/>
          <a:lstStyle/>
          <a:p>
            <a:r>
              <a:rPr lang="en-US" sz="2000" dirty="0"/>
              <a:t>Angled tracks in thick (300 micron) detectors present a distinct pattern of signals.</a:t>
            </a:r>
          </a:p>
          <a:p>
            <a:r>
              <a:rPr lang="en-US" sz="2000" dirty="0"/>
              <a:t>Track angle can be estimated on-chip </a:t>
            </a:r>
          </a:p>
          <a:p>
            <a:r>
              <a:rPr lang="en-US" sz="2000" dirty="0"/>
              <a:t>Studies with TIA, landau </a:t>
            </a:r>
            <a:r>
              <a:rPr lang="en-US" sz="2000" dirty="0" err="1"/>
              <a:t>fluct</a:t>
            </a:r>
            <a:r>
              <a:rPr lang="en-US" sz="2000" dirty="0"/>
              <a:t>. realistic bandwidth and noise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A9A51-0EAA-DE40-918A-8983D7FC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7" y="110914"/>
            <a:ext cx="4157284" cy="427877"/>
          </a:xfrm>
        </p:spPr>
        <p:txBody>
          <a:bodyPr/>
          <a:lstStyle/>
          <a:p>
            <a:r>
              <a:rPr lang="en-US" dirty="0"/>
              <a:t>Angle resolution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4D9A2-47B2-D545-AC58-BA6710A110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6CC37-DFC0-304B-B2AF-1E0A71ECF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Ron Lipton | Snowmass Detectors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05DD-9821-DD46-8BF1-CBDA486F4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56F44-E4C9-764F-902B-D3D47370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9" y="3429000"/>
            <a:ext cx="5610973" cy="3397756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73AED656-F072-1B49-A373-AC5B76FD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05" y="2119951"/>
            <a:ext cx="3082895" cy="1613143"/>
          </a:xfrm>
          <a:prstGeom prst="rect">
            <a:avLst/>
          </a:prstGeom>
        </p:spPr>
      </p:pic>
      <p:pic>
        <p:nvPicPr>
          <p:cNvPr id="14" name="Picture 13" descr="A picture containing shirt&#10;&#10;Description automatically generated">
            <a:extLst>
              <a:ext uri="{FF2B5EF4-FFF2-40B4-BE49-F238E27FC236}">
                <a16:creationId xmlns:a16="http://schemas.microsoft.com/office/drawing/2014/main" id="{0DEF9E66-8625-3945-9C78-97DE69C4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05" y="3595885"/>
            <a:ext cx="3082895" cy="1651968"/>
          </a:xfrm>
          <a:prstGeom prst="rect">
            <a:avLst/>
          </a:prstGeom>
        </p:spPr>
      </p:pic>
      <p:pic>
        <p:nvPicPr>
          <p:cNvPr id="18" name="Picture 17" descr="A picture containing shirt&#10;&#10;Description automatically generated">
            <a:extLst>
              <a:ext uri="{FF2B5EF4-FFF2-40B4-BE49-F238E27FC236}">
                <a16:creationId xmlns:a16="http://schemas.microsoft.com/office/drawing/2014/main" id="{3C388F2D-52C3-1D4A-90DC-8090BDF30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103" y="5235883"/>
            <a:ext cx="3082897" cy="1605614"/>
          </a:xfrm>
          <a:prstGeom prst="rect">
            <a:avLst/>
          </a:prstGeom>
        </p:spPr>
      </p:pic>
      <p:pic>
        <p:nvPicPr>
          <p:cNvPr id="20" name="Picture 19" descr="A picture containing shirt&#10;&#10;Description automatically generated">
            <a:extLst>
              <a:ext uri="{FF2B5EF4-FFF2-40B4-BE49-F238E27FC236}">
                <a16:creationId xmlns:a16="http://schemas.microsoft.com/office/drawing/2014/main" id="{CD250663-152A-DE4B-8B18-B10E79F74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103" y="538791"/>
            <a:ext cx="3082897" cy="1674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02BB97-BC74-4741-8FE4-1FC5664702F2}"/>
              </a:ext>
            </a:extLst>
          </p:cNvPr>
          <p:cNvSpPr txBox="1"/>
          <p:nvPr/>
        </p:nvSpPr>
        <p:spPr>
          <a:xfrm>
            <a:off x="7695526" y="825388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AA25F-03D0-AA42-9A7F-14DAADC164CE}"/>
              </a:ext>
            </a:extLst>
          </p:cNvPr>
          <p:cNvSpPr txBox="1"/>
          <p:nvPr/>
        </p:nvSpPr>
        <p:spPr>
          <a:xfrm>
            <a:off x="7722694" y="2414729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9C003C-7596-9E49-B945-DBB06E295951}"/>
              </a:ext>
            </a:extLst>
          </p:cNvPr>
          <p:cNvSpPr txBox="1"/>
          <p:nvPr/>
        </p:nvSpPr>
        <p:spPr>
          <a:xfrm>
            <a:off x="7722694" y="3923444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9CA2C5-9A4E-214A-8409-EF90231E6FB0}"/>
              </a:ext>
            </a:extLst>
          </p:cNvPr>
          <p:cNvSpPr txBox="1"/>
          <p:nvPr/>
        </p:nvSpPr>
        <p:spPr>
          <a:xfrm>
            <a:off x="7695526" y="5373092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EA40FF-6559-BC49-AE3F-0967C6DA16F7}"/>
              </a:ext>
            </a:extLst>
          </p:cNvPr>
          <p:cNvSpPr txBox="1"/>
          <p:nvPr/>
        </p:nvSpPr>
        <p:spPr>
          <a:xfrm>
            <a:off x="6333966" y="77126"/>
            <a:ext cx="253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degree MIP track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EFC9CE8-FA26-364F-A92D-03F5A464FA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366" t="8522" r="959"/>
          <a:stretch/>
        </p:blipFill>
        <p:spPr>
          <a:xfrm>
            <a:off x="1748269" y="2222405"/>
            <a:ext cx="4176403" cy="11590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C53933-C72C-A744-8633-178183CB7FFC}"/>
              </a:ext>
            </a:extLst>
          </p:cNvPr>
          <p:cNvSpPr txBox="1"/>
          <p:nvPr/>
        </p:nvSpPr>
        <p:spPr>
          <a:xfrm>
            <a:off x="2008492" y="192165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48097D-C117-7940-AC78-D185D8DBFEB0}"/>
              </a:ext>
            </a:extLst>
          </p:cNvPr>
          <p:cNvSpPr txBox="1"/>
          <p:nvPr/>
        </p:nvSpPr>
        <p:spPr>
          <a:xfrm>
            <a:off x="2441866" y="194378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233417-C068-634B-9AF4-02CA3FBEF371}"/>
              </a:ext>
            </a:extLst>
          </p:cNvPr>
          <p:cNvSpPr txBox="1"/>
          <p:nvPr/>
        </p:nvSpPr>
        <p:spPr>
          <a:xfrm>
            <a:off x="2875240" y="192496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163B1F-AB22-3145-BF99-E9418FAFCB85}"/>
              </a:ext>
            </a:extLst>
          </p:cNvPr>
          <p:cNvSpPr txBox="1"/>
          <p:nvPr/>
        </p:nvSpPr>
        <p:spPr>
          <a:xfrm>
            <a:off x="3350225" y="192165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4E7FA5-F697-9A4E-8A09-28BDA50370AA}"/>
              </a:ext>
            </a:extLst>
          </p:cNvPr>
          <p:cNvSpPr txBox="1"/>
          <p:nvPr/>
        </p:nvSpPr>
        <p:spPr>
          <a:xfrm>
            <a:off x="3783599" y="194856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D16F4A-2C45-2F40-A25A-22F3279C9F9B}"/>
              </a:ext>
            </a:extLst>
          </p:cNvPr>
          <p:cNvSpPr txBox="1"/>
          <p:nvPr/>
        </p:nvSpPr>
        <p:spPr>
          <a:xfrm>
            <a:off x="4213099" y="194378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88C28F-735E-4149-B20B-945268F8C820}"/>
              </a:ext>
            </a:extLst>
          </p:cNvPr>
          <p:cNvSpPr txBox="1"/>
          <p:nvPr/>
        </p:nvSpPr>
        <p:spPr>
          <a:xfrm>
            <a:off x="5153491" y="194425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48DB79-0315-B44F-B2E4-471C774BC8FF}"/>
              </a:ext>
            </a:extLst>
          </p:cNvPr>
          <p:cNvSpPr txBox="1"/>
          <p:nvPr/>
        </p:nvSpPr>
        <p:spPr>
          <a:xfrm>
            <a:off x="4683295" y="194377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8308E2-228F-EB48-B243-33A79F4539A4}"/>
              </a:ext>
            </a:extLst>
          </p:cNvPr>
          <p:cNvSpPr txBox="1"/>
          <p:nvPr/>
        </p:nvSpPr>
        <p:spPr>
          <a:xfrm>
            <a:off x="5537442" y="194377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B07E0E-8166-5B41-A128-64745DF152F5}"/>
              </a:ext>
            </a:extLst>
          </p:cNvPr>
          <p:cNvSpPr txBox="1"/>
          <p:nvPr/>
        </p:nvSpPr>
        <p:spPr>
          <a:xfrm>
            <a:off x="8400470" y="336124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20 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9F0AE7-309E-F24F-AD15-18A4BEA39520}"/>
              </a:ext>
            </a:extLst>
          </p:cNvPr>
          <p:cNvSpPr txBox="1"/>
          <p:nvPr/>
        </p:nvSpPr>
        <p:spPr>
          <a:xfrm>
            <a:off x="114062" y="2280191"/>
            <a:ext cx="1393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25 </a:t>
            </a:r>
            <a:r>
              <a:rPr lang="en-US" sz="1800" dirty="0">
                <a:latin typeface="Symbol" pitchFamily="2" charset="2"/>
              </a:rPr>
              <a:t>m</a:t>
            </a:r>
            <a:r>
              <a:rPr lang="en-US" sz="1800" dirty="0"/>
              <a:t> pitch x</a:t>
            </a:r>
          </a:p>
          <a:p>
            <a:r>
              <a:rPr lang="en-US" sz="1800" dirty="0"/>
              <a:t>300 </a:t>
            </a:r>
            <a:r>
              <a:rPr lang="en-US" sz="1800" dirty="0">
                <a:latin typeface="Symbol" pitchFamily="2" charset="2"/>
              </a:rPr>
              <a:t>m</a:t>
            </a:r>
            <a:r>
              <a:rPr lang="en-US" sz="1800" dirty="0"/>
              <a:t> sensor</a:t>
            </a:r>
          </a:p>
          <a:p>
            <a:r>
              <a:rPr lang="en-US" sz="1800" dirty="0"/>
              <a:t>0 deg track </a:t>
            </a:r>
          </a:p>
        </p:txBody>
      </p:sp>
    </p:spTree>
    <p:extLst>
      <p:ext uri="{BB962C8B-B14F-4D97-AF65-F5344CB8AC3E}">
        <p14:creationId xmlns:p14="http://schemas.microsoft.com/office/powerpoint/2010/main" val="100777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9E076C-139B-6642-B11D-E18F7E4BB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73" y="720759"/>
            <a:ext cx="8318612" cy="55505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Induced current detectors with small pixels is an example of capabilities enabled by emerging technologies.</a:t>
            </a:r>
          </a:p>
          <a:p>
            <a:r>
              <a:rPr lang="en-US" dirty="0"/>
              <a:t>It is one way of addressing some of the extreme challenges of future experiments (FCC, Muon Collider, EIC …)</a:t>
            </a:r>
          </a:p>
          <a:p>
            <a:pPr lvl="1"/>
            <a:r>
              <a:rPr lang="en-US" dirty="0"/>
              <a:t>Fast timing</a:t>
            </a:r>
          </a:p>
          <a:p>
            <a:pPr lvl="1"/>
            <a:r>
              <a:rPr lang="en-US" dirty="0"/>
              <a:t>Precise position and angle resolution</a:t>
            </a:r>
          </a:p>
          <a:p>
            <a:pPr lvl="1"/>
            <a:r>
              <a:rPr lang="en-US" dirty="0"/>
              <a:t>Radiation hard</a:t>
            </a:r>
          </a:p>
          <a:p>
            <a:pPr lvl="1"/>
            <a:r>
              <a:rPr lang="en-US" dirty="0"/>
              <a:t>Complex event topologies</a:t>
            </a:r>
          </a:p>
          <a:p>
            <a:pPr lvl="1"/>
            <a:r>
              <a:rPr lang="en-US" dirty="0"/>
              <a:t>X-ray imaging</a:t>
            </a:r>
          </a:p>
          <a:p>
            <a:r>
              <a:rPr lang="en-US" dirty="0"/>
              <a:t>R&amp;D</a:t>
            </a:r>
          </a:p>
          <a:p>
            <a:pPr lvl="1"/>
            <a:r>
              <a:rPr lang="en-US" dirty="0"/>
              <a:t>More sophisticated and accurate simulations</a:t>
            </a:r>
          </a:p>
          <a:p>
            <a:pPr lvl="1"/>
            <a:r>
              <a:rPr lang="en-US" dirty="0"/>
              <a:t>Continue work on 3D integration with labs and industry, build small demonstration sensors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92C23-FBC9-5E47-890C-6D5AF10F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73" y="148420"/>
            <a:ext cx="8686800" cy="4278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9D91F-C40B-EB4B-ABC8-31E80DC1B4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5/8/20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17996-6F92-3F42-9ACA-180CAFDBC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53F4A-2374-9641-8052-4D33F0173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851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39AD5F2E-5FBE-F942-8485-E176E71FDF04}" vid="{E413C712-FB51-FA45-BABE-8FF6849BFF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1521</TotalTime>
  <Words>606</Words>
  <Application>Microsoft Macintosh PowerPoint</Application>
  <PresentationFormat>On-screen Show (4:3)</PresentationFormat>
  <Paragraphs>89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Symbol</vt:lpstr>
      <vt:lpstr>Fermilab_PPT_090815</vt:lpstr>
      <vt:lpstr>PowerPoint Presentation</vt:lpstr>
      <vt:lpstr>Induced Current detectors</vt:lpstr>
      <vt:lpstr>Pulse shapes</vt:lpstr>
      <vt:lpstr>Simple example: Timing with charge sensitive preamp noise with x-ray at 185/200 micron depth</vt:lpstr>
      <vt:lpstr>Comments</vt:lpstr>
      <vt:lpstr>Angle resolution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Artur Apresyan</dc:creator>
  <cp:lastModifiedBy>Rebecca Lipton</cp:lastModifiedBy>
  <cp:revision>114</cp:revision>
  <cp:lastPrinted>2014-01-20T19:40:21Z</cp:lastPrinted>
  <dcterms:created xsi:type="dcterms:W3CDTF">2020-05-07T16:08:45Z</dcterms:created>
  <dcterms:modified xsi:type="dcterms:W3CDTF">2020-05-08T17:52:12Z</dcterms:modified>
</cp:coreProperties>
</file>