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880" r:id="rId5"/>
    <p:sldId id="1122" r:id="rId6"/>
    <p:sldId id="1121" r:id="rId7"/>
    <p:sldId id="1120" r:id="rId8"/>
    <p:sldId id="1123" r:id="rId9"/>
    <p:sldId id="1124" r:id="rId10"/>
    <p:sldId id="1125" r:id="rId11"/>
    <p:sldId id="1126" r:id="rId12"/>
    <p:sldId id="1127" r:id="rId13"/>
    <p:sldId id="1128" r:id="rId14"/>
    <p:sldId id="1130" r:id="rId15"/>
    <p:sldId id="1129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29" autoAdjust="0"/>
    <p:restoredTop sz="96395" autoAdjust="0"/>
  </p:normalViewPr>
  <p:slideViewPr>
    <p:cSldViewPr snapToGrid="0" snapToObjects="1">
      <p:cViewPr>
        <p:scale>
          <a:sx n="121" d="100"/>
          <a:sy n="121" d="100"/>
        </p:scale>
        <p:origin x="128" y="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E6434C9-0E08-42C5-B404-C558E18FB4E2}" type="datetimeFigureOut">
              <a:rPr lang="en-US" altLang="en-US"/>
              <a:pPr/>
              <a:t>4/28/20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DE4E50AE-7BCE-416F-89F1-79D7CF666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541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6CE535BE-76DD-4179-B7AC-2E8603DE13D9}" type="datetimeFigureOut">
              <a:rPr lang="en-US" altLang="en-US"/>
              <a:pPr/>
              <a:t>4/28/20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B4E76A7-28E5-4F1E-8CA1-DF481970BA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826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53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5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2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3711" y="626280"/>
            <a:ext cx="3142591" cy="32561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457"/>
          <a:stretch/>
        </p:blipFill>
        <p:spPr>
          <a:xfrm>
            <a:off x="1803670" y="874633"/>
            <a:ext cx="4496770" cy="3007803"/>
          </a:xfrm>
          <a:prstGeom prst="rect">
            <a:avLst/>
          </a:prstGeom>
        </p:spPr>
      </p:pic>
      <p:pic>
        <p:nvPicPr>
          <p:cNvPr id="13" name="Picture 12" descr="04-0083-03D.hr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3" y="835364"/>
            <a:ext cx="2346942" cy="3047072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7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994F-4830-43FE-8161-788EED160B02}" type="datetime1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9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228600" y="6504213"/>
            <a:ext cx="358254" cy="241300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DBE546E4-9F3C-4432-BB6F-B8C627F3D857}" type="slidenum">
              <a:rPr lang="en-US" sz="1100" smtClean="0">
                <a:latin typeface="Helvetica" panose="020B0604020202020204" pitchFamily="34" charset="0"/>
                <a:cs typeface="Helvetica" panose="020B0604020202020204" pitchFamily="34" charset="0"/>
              </a:rPr>
              <a:t>‹#›</a:t>
            </a:fld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 bwMode="auto">
          <a:xfrm>
            <a:off x="740714" y="6504213"/>
            <a:ext cx="5373688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R. Zwaska | TSD All-Hands Prep</a:t>
            </a:r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6538149" y="6504213"/>
            <a:ext cx="1076325" cy="241300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alt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2020.04.23</a:t>
            </a:r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6" descr="FermiLogo_RGB_NALBlue.png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  <p:sldLayoutId id="2147484094" r:id="rId6"/>
    <p:sldLayoutId id="2147484103" r:id="rId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en-US" dirty="0">
              <a:latin typeface="Helvetica" pitchFamily="124" charset="0"/>
            </a:endParaRPr>
          </a:p>
          <a:p>
            <a:r>
              <a:rPr lang="en-US" altLang="en-US" dirty="0">
                <a:latin typeface="Helvetica" pitchFamily="124" charset="0"/>
              </a:rPr>
              <a:t>30 April 2020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TSD All-Hands Meeting</a:t>
            </a:r>
          </a:p>
          <a:p>
            <a:r>
              <a:rPr lang="en-US" sz="2800" dirty="0"/>
              <a:t>TSD Engineering Group</a:t>
            </a:r>
          </a:p>
        </p:txBody>
      </p:sp>
    </p:spTree>
    <p:extLst>
      <p:ext uri="{BB962C8B-B14F-4D97-AF65-F5344CB8AC3E}">
        <p14:creationId xmlns:p14="http://schemas.microsoft.com/office/powerpoint/2010/main" val="1708004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D546EF8-38E3-FF4A-B343-D69B51A0A345}"/>
              </a:ext>
            </a:extLst>
          </p:cNvPr>
          <p:cNvSpPr txBox="1">
            <a:spLocks/>
          </p:cNvSpPr>
          <p:nvPr/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B02BE414-A5EE-1248-8C7E-1DEB0E3B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53" y="765061"/>
            <a:ext cx="2669883" cy="427877"/>
          </a:xfrm>
        </p:spPr>
        <p:txBody>
          <a:bodyPr/>
          <a:lstStyle/>
          <a:p>
            <a:pPr algn="ctr"/>
            <a:r>
              <a:rPr lang="en-US" dirty="0"/>
              <a:t>George Lolov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7058DF-5C9A-484C-8C45-61CB0D730652}"/>
              </a:ext>
            </a:extLst>
          </p:cNvPr>
          <p:cNvSpPr txBox="1"/>
          <p:nvPr/>
        </p:nvSpPr>
        <p:spPr>
          <a:xfrm>
            <a:off x="0" y="1288254"/>
            <a:ext cx="3570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Lead NuMI Target/Operations Engineer with support for RADIATE and BNB Horns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13CBE2-F388-F14B-B0B5-D2A24C2D31CA}"/>
              </a:ext>
            </a:extLst>
          </p:cNvPr>
          <p:cNvGrpSpPr>
            <a:grpSpLocks noChangeAspect="1"/>
          </p:cNvGrpSpPr>
          <p:nvPr/>
        </p:nvGrpSpPr>
        <p:grpSpPr>
          <a:xfrm>
            <a:off x="1546480" y="0"/>
            <a:ext cx="7597520" cy="3970466"/>
            <a:chOff x="3082696" y="0"/>
            <a:chExt cx="9109304" cy="476052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B0A4464-EDC1-8843-B534-A175DA7B3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83571" y="0"/>
              <a:ext cx="2608429" cy="395041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2D06F56-4F67-9942-A560-A5D63E6FC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8043" y="0"/>
              <a:ext cx="3934226" cy="22106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3B02E66-1F45-5C4C-B405-29795E455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8043" y="2235633"/>
              <a:ext cx="3934227" cy="171478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0CB8A3-AE4D-BE41-A58C-E362F568E6FC}"/>
                </a:ext>
              </a:extLst>
            </p:cNvPr>
            <p:cNvSpPr txBox="1"/>
            <p:nvPr/>
          </p:nvSpPr>
          <p:spPr>
            <a:xfrm>
              <a:off x="3082696" y="2914"/>
              <a:ext cx="2565347" cy="77494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</a:rPr>
                <a:t>What my family and friends think I do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80A353-927D-4D44-9F2F-82A6C2FC8474}"/>
                </a:ext>
              </a:extLst>
            </p:cNvPr>
            <p:cNvSpPr txBox="1"/>
            <p:nvPr/>
          </p:nvSpPr>
          <p:spPr>
            <a:xfrm>
              <a:off x="6271507" y="3985584"/>
              <a:ext cx="2687297" cy="77494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</a:rPr>
                <a:t>What the technicians think I do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C048E82-1633-A542-897C-BB1CCF66376A}"/>
                </a:ext>
              </a:extLst>
            </p:cNvPr>
            <p:cNvSpPr txBox="1"/>
            <p:nvPr/>
          </p:nvSpPr>
          <p:spPr>
            <a:xfrm>
              <a:off x="9704481" y="3975387"/>
              <a:ext cx="2278780" cy="442823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</a:rPr>
                <a:t>What I actually do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C0D3363-B080-0048-AF01-86B5E32039A1}"/>
              </a:ext>
            </a:extLst>
          </p:cNvPr>
          <p:cNvSpPr txBox="1"/>
          <p:nvPr/>
        </p:nvSpPr>
        <p:spPr>
          <a:xfrm>
            <a:off x="321843" y="3372742"/>
            <a:ext cx="2612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fun fact about is me is…  l really like parrots!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A67CC6F-B62A-294F-8CAF-C8D757274B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80" y="4080628"/>
            <a:ext cx="2794000" cy="17653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E991581-FDDB-BC4F-8812-36D91E92E140}"/>
              </a:ext>
            </a:extLst>
          </p:cNvPr>
          <p:cNvSpPr txBox="1"/>
          <p:nvPr/>
        </p:nvSpPr>
        <p:spPr>
          <a:xfrm>
            <a:off x="808997" y="5831172"/>
            <a:ext cx="1206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Conure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3F2D468-58AA-3546-9916-28B57899A9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646" y="4080628"/>
            <a:ext cx="2688707" cy="17769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E2F6AD6-290D-494A-BBA3-7DC094C09602}"/>
              </a:ext>
            </a:extLst>
          </p:cNvPr>
          <p:cNvSpPr txBox="1"/>
          <p:nvPr/>
        </p:nvSpPr>
        <p:spPr>
          <a:xfrm>
            <a:off x="3541006" y="5828549"/>
            <a:ext cx="22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Hyacinth Macaw</a:t>
            </a:r>
          </a:p>
        </p:txBody>
      </p:sp>
    </p:spTree>
    <p:extLst>
      <p:ext uri="{BB962C8B-B14F-4D97-AF65-F5344CB8AC3E}">
        <p14:creationId xmlns:p14="http://schemas.microsoft.com/office/powerpoint/2010/main" val="389784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09E59BD-2816-3548-BAB2-89D80CE66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224"/>
            <a:ext cx="8686800" cy="641739"/>
          </a:xfrm>
        </p:spPr>
        <p:txBody>
          <a:bodyPr/>
          <a:lstStyle/>
          <a:p>
            <a:r>
              <a:rPr lang="en-US" dirty="0"/>
              <a:t>Vladimir Sidorov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84899D8-67C7-2441-BB74-254624574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50" y="851317"/>
            <a:ext cx="3820886" cy="4987867"/>
          </a:xfrm>
        </p:spPr>
        <p:txBody>
          <a:bodyPr/>
          <a:lstStyle/>
          <a:p>
            <a:r>
              <a:rPr lang="en-US" sz="1600" dirty="0"/>
              <a:t>Mechanical Engineer </a:t>
            </a:r>
          </a:p>
          <a:p>
            <a:r>
              <a:rPr lang="en-US" sz="1200" dirty="0">
                <a:solidFill>
                  <a:schemeClr val="tx1"/>
                </a:solidFill>
              </a:rPr>
              <a:t>Fermilab employee since March 1997</a:t>
            </a:r>
          </a:p>
          <a:p>
            <a:r>
              <a:rPr lang="en-US" sz="1200" dirty="0">
                <a:solidFill>
                  <a:schemeClr val="tx1"/>
                </a:solidFill>
              </a:rPr>
              <a:t>PPD CMS Department 1997-2002</a:t>
            </a:r>
          </a:p>
          <a:p>
            <a:r>
              <a:rPr lang="en-US" sz="1200" dirty="0">
                <a:solidFill>
                  <a:schemeClr val="tx1"/>
                </a:solidFill>
              </a:rPr>
              <a:t>AD MSD/TSD 2002- present</a:t>
            </a:r>
          </a:p>
          <a:p>
            <a:r>
              <a:rPr lang="en-US" sz="1200" dirty="0"/>
              <a:t>Design Fabrication and installation:</a:t>
            </a:r>
          </a:p>
          <a:p>
            <a:r>
              <a:rPr lang="en-US" sz="1200" dirty="0"/>
              <a:t>1. HEP Detectors</a:t>
            </a:r>
          </a:p>
          <a:p>
            <a:r>
              <a:rPr lang="en-US" sz="1200" dirty="0">
                <a:solidFill>
                  <a:schemeClr val="tx1"/>
                </a:solidFill>
              </a:rPr>
              <a:t>CMS Hadron and Forward Calorimeters </a:t>
            </a:r>
          </a:p>
          <a:p>
            <a:r>
              <a:rPr lang="en-US" sz="1200" dirty="0"/>
              <a:t>2. Accelerator complex beamline equipment</a:t>
            </a:r>
          </a:p>
          <a:p>
            <a:r>
              <a:rPr lang="en-US" sz="1200" dirty="0">
                <a:solidFill>
                  <a:schemeClr val="tx1"/>
                </a:solidFill>
              </a:rPr>
              <a:t>LINAC Collimator, MI, 8Gev Line, Recycler, Mu2e collimation systems, </a:t>
            </a:r>
            <a:r>
              <a:rPr lang="en-US" sz="1200" dirty="0" err="1">
                <a:solidFill>
                  <a:schemeClr val="tx1"/>
                </a:solidFill>
              </a:rPr>
              <a:t>MiniBOONE</a:t>
            </a:r>
            <a:r>
              <a:rPr lang="en-US" sz="1200" dirty="0">
                <a:solidFill>
                  <a:schemeClr val="tx1"/>
                </a:solidFill>
              </a:rPr>
              <a:t> Beamline equipment, BOOSTER notch absorber</a:t>
            </a:r>
          </a:p>
          <a:p>
            <a:r>
              <a:rPr lang="en-US" sz="1200" dirty="0"/>
              <a:t>3. Remote Handling facilities and equipment</a:t>
            </a:r>
          </a:p>
          <a:p>
            <a:r>
              <a:rPr lang="en-US" sz="1200" dirty="0">
                <a:solidFill>
                  <a:schemeClr val="tx1"/>
                </a:solidFill>
              </a:rPr>
              <a:t>C0 RH Facility, Transportation cask , NUMI TH Transportation system , Hadron Monitor Exchange fixture , NUMI Horn 1 and Horn2 repair</a:t>
            </a:r>
          </a:p>
          <a:p>
            <a:r>
              <a:rPr lang="en-US" sz="1200" dirty="0"/>
              <a:t>4. </a:t>
            </a:r>
            <a:r>
              <a:rPr lang="en-US" sz="1200" dirty="0" err="1"/>
              <a:t>Targetry</a:t>
            </a:r>
            <a:endParaRPr lang="en-US" sz="1200" dirty="0"/>
          </a:p>
          <a:p>
            <a:r>
              <a:rPr lang="en-US" sz="1200" dirty="0">
                <a:solidFill>
                  <a:schemeClr val="tx1"/>
                </a:solidFill>
              </a:rPr>
              <a:t>NUMI Low Energy  Target LE-2 and NOVA Medium Energy Target ME-1 Autopsy</a:t>
            </a:r>
          </a:p>
          <a:p>
            <a:r>
              <a:rPr lang="en-US" sz="1200" dirty="0"/>
              <a:t>Projects:</a:t>
            </a:r>
          </a:p>
          <a:p>
            <a:r>
              <a:rPr lang="en-US" sz="1200" dirty="0">
                <a:solidFill>
                  <a:schemeClr val="tx1"/>
                </a:solidFill>
              </a:rPr>
              <a:t>LBNF Target Hall Remote Handling</a:t>
            </a:r>
          </a:p>
          <a:p>
            <a:r>
              <a:rPr lang="en-US" sz="1200" dirty="0">
                <a:solidFill>
                  <a:schemeClr val="tx1"/>
                </a:solidFill>
              </a:rPr>
              <a:t>LBNF Absorber Design</a:t>
            </a:r>
          </a:p>
          <a:p>
            <a:r>
              <a:rPr lang="en-US" sz="1200" dirty="0">
                <a:solidFill>
                  <a:schemeClr val="tx1"/>
                </a:solidFill>
              </a:rPr>
              <a:t>PIP II New BOOSTER Collimation System</a:t>
            </a:r>
          </a:p>
          <a:p>
            <a:r>
              <a:rPr lang="en-US" sz="1200" dirty="0">
                <a:solidFill>
                  <a:schemeClr val="tx1"/>
                </a:solidFill>
              </a:rPr>
              <a:t>PIP II Transfer Line Collimation System</a:t>
            </a:r>
          </a:p>
          <a:p>
            <a:r>
              <a:rPr lang="en-US" sz="1200" dirty="0">
                <a:solidFill>
                  <a:schemeClr val="tx1"/>
                </a:solidFill>
              </a:rPr>
              <a:t>PIP II AIP Horn1 and Target Drive Mechanisms replacement</a:t>
            </a:r>
          </a:p>
          <a:p>
            <a:endParaRPr lang="en-US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ED51F3-EA39-7D4A-BCD8-9A40E5CE0A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7269" y="412091"/>
            <a:ext cx="2462981" cy="23201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B8573F-E906-A842-8285-0B75337954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18003" y="3267429"/>
            <a:ext cx="2689558" cy="20171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A588D7-7E7D-F343-9FF2-B3644D2D10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71479" y="3354271"/>
            <a:ext cx="2689558" cy="18434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C77E61-5841-A947-B07F-889C2DB01A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368" y="851317"/>
            <a:ext cx="2082970" cy="156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38FC047-06FD-2842-B344-ED1F144D2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42" y="94703"/>
            <a:ext cx="8686800" cy="641739"/>
          </a:xfrm>
        </p:spPr>
        <p:txBody>
          <a:bodyPr/>
          <a:lstStyle/>
          <a:p>
            <a:r>
              <a:rPr lang="en-US" dirty="0"/>
              <a:t>Dave Pushka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3A49519-045F-EC44-9D4C-74DCE4255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76" y="804814"/>
            <a:ext cx="3820886" cy="4987867"/>
          </a:xfrm>
        </p:spPr>
        <p:txBody>
          <a:bodyPr/>
          <a:lstStyle/>
          <a:p>
            <a:r>
              <a:rPr lang="en-US" dirty="0"/>
              <a:t>Role – Engineer. Fluent in:</a:t>
            </a:r>
          </a:p>
          <a:p>
            <a:pPr lvl="1"/>
            <a:r>
              <a:rPr lang="en-US" dirty="0"/>
              <a:t>Math</a:t>
            </a:r>
          </a:p>
          <a:p>
            <a:pPr lvl="1"/>
            <a:r>
              <a:rPr lang="en-US" dirty="0"/>
              <a:t>Materials</a:t>
            </a:r>
          </a:p>
          <a:p>
            <a:pPr lvl="1"/>
            <a:r>
              <a:rPr lang="en-US" dirty="0"/>
              <a:t>Mechanics</a:t>
            </a:r>
          </a:p>
          <a:p>
            <a:pPr lvl="1"/>
            <a:r>
              <a:rPr lang="en-US" dirty="0"/>
              <a:t>Calculations</a:t>
            </a:r>
          </a:p>
          <a:p>
            <a:pPr lvl="1"/>
            <a:r>
              <a:rPr lang="en-US" dirty="0"/>
              <a:t>CAD &amp; FEA</a:t>
            </a:r>
          </a:p>
          <a:p>
            <a:pPr lvl="1"/>
            <a:r>
              <a:rPr lang="en-US" dirty="0"/>
              <a:t>Codes &amp; Standards</a:t>
            </a:r>
          </a:p>
          <a:p>
            <a:pPr lvl="1"/>
            <a:r>
              <a:rPr lang="en-US" dirty="0"/>
              <a:t>Tools &amp; Toys.</a:t>
            </a:r>
          </a:p>
          <a:p>
            <a:pPr lvl="1"/>
            <a:endParaRPr lang="en-US" dirty="0"/>
          </a:p>
          <a:p>
            <a:r>
              <a:rPr lang="en-US" dirty="0"/>
              <a:t>So Many Activities, So Little Time!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2BC962-0244-E74B-8385-96798E0C44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389" y="1710099"/>
            <a:ext cx="1952367" cy="401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4F2E28-C1D9-1044-85C5-DD10FB5693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542" y="0"/>
            <a:ext cx="3325856" cy="25021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B6E5CE-8BD3-1940-851E-141F6DB0E1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119" y="4026937"/>
            <a:ext cx="2989236" cy="22419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551B89-1848-A24F-986B-26AA7164AA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342" y="2752531"/>
            <a:ext cx="2571115" cy="19283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EB7724-3533-0942-91B2-45234AE279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72" y="1903993"/>
            <a:ext cx="2104751" cy="14037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674778-9D3D-1040-BF92-86F7E45093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3136" y="676482"/>
            <a:ext cx="2119045" cy="129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7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F7FDA-52B9-4955-AC30-802D2CF0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TSD Engineering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41C86-BC35-4D71-8EC6-860714C9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4343400" cy="4987867"/>
          </a:xfrm>
        </p:spPr>
        <p:txBody>
          <a:bodyPr/>
          <a:lstStyle/>
          <a:p>
            <a:r>
              <a:rPr lang="en-US" b="1" u="sng" dirty="0"/>
              <a:t>Group Mission:</a:t>
            </a:r>
            <a:r>
              <a:rPr lang="en-US" b="1" dirty="0"/>
              <a:t>  </a:t>
            </a:r>
            <a:r>
              <a:rPr lang="en-US" dirty="0"/>
              <a:t>Provide Engineering support and expertise to target systems operations, projects, and high power targetry R&amp;D and initiatives</a:t>
            </a:r>
          </a:p>
          <a:p>
            <a:endParaRPr lang="en-US" dirty="0"/>
          </a:p>
          <a:p>
            <a:r>
              <a:rPr lang="en-US" dirty="0"/>
              <a:t>Ongoing Target Halls Ops</a:t>
            </a:r>
          </a:p>
          <a:p>
            <a:pPr lvl="1"/>
            <a:r>
              <a:rPr lang="en-US" dirty="0"/>
              <a:t>NuMI since 2004</a:t>
            </a:r>
          </a:p>
          <a:p>
            <a:pPr lvl="1"/>
            <a:r>
              <a:rPr lang="en-US" dirty="0"/>
              <a:t>BNB since 2002</a:t>
            </a:r>
          </a:p>
          <a:p>
            <a:pPr lvl="1"/>
            <a:r>
              <a:rPr lang="en-US" dirty="0"/>
              <a:t>Muon g-2 (AP0)</a:t>
            </a:r>
          </a:p>
          <a:p>
            <a:pPr lvl="1"/>
            <a:r>
              <a:rPr lang="en-US" dirty="0"/>
              <a:t>Target beamline tests Replica Target, EMPHATIC)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7C516-16F3-C14D-AE3E-DE9B33DCD7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914" y="66148"/>
            <a:ext cx="2108499" cy="33420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FAF823-BCF8-A44B-B174-8B121F21C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982" y="3394856"/>
            <a:ext cx="3403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6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F7FDA-52B9-4955-AC30-802D2CF0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TSD Engineering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41C86-BC35-4D71-8EC6-860714C9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3203089" cy="5207147"/>
          </a:xfrm>
        </p:spPr>
        <p:txBody>
          <a:bodyPr/>
          <a:lstStyle/>
          <a:p>
            <a:r>
              <a:rPr lang="en-US" dirty="0"/>
              <a:t>Projects</a:t>
            </a:r>
          </a:p>
          <a:p>
            <a:pPr lvl="1"/>
            <a:r>
              <a:rPr lang="en-US" dirty="0"/>
              <a:t>Mu2e</a:t>
            </a:r>
          </a:p>
          <a:p>
            <a:pPr lvl="1"/>
            <a:r>
              <a:rPr lang="en-US" dirty="0"/>
              <a:t>LBNF</a:t>
            </a:r>
          </a:p>
          <a:p>
            <a:pPr lvl="1"/>
            <a:r>
              <a:rPr lang="en-US" dirty="0"/>
              <a:t>1MW NuMI AIP</a:t>
            </a:r>
          </a:p>
          <a:p>
            <a:pPr lvl="1"/>
            <a:r>
              <a:rPr lang="en-US" dirty="0"/>
              <a:t>PIP-II</a:t>
            </a:r>
          </a:p>
          <a:p>
            <a:endParaRPr lang="en-US" dirty="0"/>
          </a:p>
          <a:p>
            <a:r>
              <a:rPr lang="en-US" dirty="0"/>
              <a:t>R&amp;D</a:t>
            </a:r>
          </a:p>
          <a:p>
            <a:pPr lvl="1"/>
            <a:r>
              <a:rPr lang="en-US" dirty="0"/>
              <a:t>Mu2e target high emissivity coatings</a:t>
            </a:r>
          </a:p>
          <a:p>
            <a:pPr lvl="1"/>
            <a:r>
              <a:rPr lang="en-US" dirty="0"/>
              <a:t>Loaded targets</a:t>
            </a:r>
          </a:p>
          <a:p>
            <a:pPr lvl="1"/>
            <a:r>
              <a:rPr lang="en-US" dirty="0"/>
              <a:t>Support BLIP and RaDIATE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EF3570-DB96-7E4A-A3E4-12B2180A1D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904" y="223917"/>
            <a:ext cx="5377232" cy="46815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5BFB6F-6039-B243-B3BD-6EEBD2A4E43A}"/>
              </a:ext>
            </a:extLst>
          </p:cNvPr>
          <p:cNvSpPr txBox="1"/>
          <p:nvPr/>
        </p:nvSpPr>
        <p:spPr>
          <a:xfrm>
            <a:off x="3875266" y="5170856"/>
            <a:ext cx="4644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Currently supporting above efforts while teleworking from home</a:t>
            </a:r>
          </a:p>
        </p:txBody>
      </p:sp>
    </p:spTree>
    <p:extLst>
      <p:ext uri="{BB962C8B-B14F-4D97-AF65-F5344CB8AC3E}">
        <p14:creationId xmlns:p14="http://schemas.microsoft.com/office/powerpoint/2010/main" val="3236992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8256461-29EA-3947-A882-A9DACE21D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723"/>
            <a:ext cx="8686800" cy="641739"/>
          </a:xfrm>
        </p:spPr>
        <p:txBody>
          <a:bodyPr/>
          <a:lstStyle/>
          <a:p>
            <a:r>
              <a:rPr lang="en-US" dirty="0"/>
              <a:t>Nnamdi Agbo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A433F4C-0E33-724B-9E10-BD50411BD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35066"/>
            <a:ext cx="4649129" cy="5310989"/>
          </a:xfrm>
        </p:spPr>
        <p:txBody>
          <a:bodyPr/>
          <a:lstStyle/>
          <a:p>
            <a:r>
              <a:rPr lang="en-US" sz="2000" dirty="0"/>
              <a:t>Role – Mechanical Engineer, TSD</a:t>
            </a:r>
          </a:p>
          <a:p>
            <a:r>
              <a:rPr lang="en-US" sz="2000" dirty="0"/>
              <a:t>Joined on 3</a:t>
            </a:r>
            <a:r>
              <a:rPr lang="en-US" sz="2000" baseline="30000" dirty="0"/>
              <a:t>rd</a:t>
            </a:r>
            <a:r>
              <a:rPr lang="en-US" sz="2000" dirty="0"/>
              <a:t> February,2020</a:t>
            </a:r>
          </a:p>
          <a:p>
            <a:r>
              <a:rPr lang="en-US" sz="2000" dirty="0"/>
              <a:t>Worked previously at Cummins and supported HHP engine design</a:t>
            </a:r>
          </a:p>
          <a:p>
            <a:r>
              <a:rPr lang="en-US" sz="2000" dirty="0"/>
              <a:t>Currently supporting </a:t>
            </a:r>
          </a:p>
          <a:p>
            <a:pPr lvl="1"/>
            <a:r>
              <a:rPr lang="en-US" sz="2000" dirty="0"/>
              <a:t>LBNF Horn design</a:t>
            </a:r>
          </a:p>
          <a:p>
            <a:pPr lvl="1"/>
            <a:r>
              <a:rPr lang="en-US" sz="2000" dirty="0"/>
              <a:t>LBNF Horn test stand design</a:t>
            </a:r>
          </a:p>
          <a:p>
            <a:pPr lvl="1"/>
            <a:r>
              <a:rPr lang="en-US" sz="2000" dirty="0"/>
              <a:t>NuMI 1MW Upgrade - Hadron Monitor design</a:t>
            </a:r>
          </a:p>
          <a:p>
            <a:pPr lvl="1"/>
            <a:r>
              <a:rPr lang="en-US" sz="2000" dirty="0"/>
              <a:t>PIP II Hadron dump</a:t>
            </a:r>
          </a:p>
          <a:p>
            <a:r>
              <a:rPr lang="en-US" sz="2000" dirty="0"/>
              <a:t>After this pandemic, you could find in any of the place at my leisure time:</a:t>
            </a:r>
          </a:p>
          <a:p>
            <a:pPr lvl="1"/>
            <a:r>
              <a:rPr lang="en-US" sz="2000" dirty="0"/>
              <a:t>A jazz bar with my IPA</a:t>
            </a:r>
          </a:p>
          <a:p>
            <a:pPr lvl="1"/>
            <a:r>
              <a:rPr lang="en-US" sz="2000" dirty="0"/>
              <a:t>At home playing video game</a:t>
            </a:r>
          </a:p>
          <a:p>
            <a:pPr lvl="1"/>
            <a:r>
              <a:rPr lang="en-US" sz="2000" dirty="0"/>
              <a:t>On the basketball court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10BDAB-B337-C84F-81D8-C92F9BE99B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7634" y="740363"/>
            <a:ext cx="1957859" cy="17960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1A32FC-10BD-1D4B-8779-8502705DF1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507" y="3111149"/>
            <a:ext cx="3348111" cy="251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5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0543-BDBB-4FB9-802D-1BBA7DF2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Kris E. Anderson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6F6F8-4E42-4C42-A752-40E279869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11" y="712210"/>
            <a:ext cx="3505773" cy="2451404"/>
          </a:xfrm>
        </p:spPr>
        <p:txBody>
          <a:bodyPr/>
          <a:lstStyle/>
          <a:p>
            <a:r>
              <a:rPr lang="en-US" dirty="0"/>
              <a:t>Engineering Group Leader</a:t>
            </a:r>
          </a:p>
          <a:p>
            <a:r>
              <a:rPr lang="en-US" dirty="0"/>
              <a:t>TSD Deputy Department Head</a:t>
            </a:r>
          </a:p>
          <a:p>
            <a:r>
              <a:rPr lang="en-US" dirty="0"/>
              <a:t>Started at Fermilab in 1989 working in MSD</a:t>
            </a:r>
          </a:p>
        </p:txBody>
      </p:sp>
      <p:pic>
        <p:nvPicPr>
          <p:cNvPr id="5" name="Picture 4" descr="A picture containing person, man, fish, holding&#10;&#10;Description automatically generated">
            <a:extLst>
              <a:ext uri="{FF2B5EF4-FFF2-40B4-BE49-F238E27FC236}">
                <a16:creationId xmlns:a16="http://schemas.microsoft.com/office/drawing/2014/main" id="{EB34E77A-59ED-BA42-9C59-145119D806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59374" y="447159"/>
            <a:ext cx="3256790" cy="2470411"/>
          </a:xfrm>
          <a:prstGeom prst="rect">
            <a:avLst/>
          </a:prstGeom>
        </p:spPr>
      </p:pic>
      <p:pic>
        <p:nvPicPr>
          <p:cNvPr id="7" name="Picture 6" descr="A person holding a fish&#10;&#10;Description automatically generated">
            <a:extLst>
              <a:ext uri="{FF2B5EF4-FFF2-40B4-BE49-F238E27FC236}">
                <a16:creationId xmlns:a16="http://schemas.microsoft.com/office/drawing/2014/main" id="{0B359B97-9D62-574B-AD2B-47CDDF7ADF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40365" y="380805"/>
            <a:ext cx="3572099" cy="2921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B744F4-0466-274F-8F57-65BBD89E6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045" y="3278309"/>
            <a:ext cx="2435930" cy="18948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9AC53-D692-9043-93A8-BBB6B788A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4925" y="3627485"/>
            <a:ext cx="2192457" cy="19888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2D4791-AC71-164E-A38B-70C70FB4A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6414" y="4402645"/>
            <a:ext cx="1968360" cy="19888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695032-F4A4-1F43-9BA1-C91E147BB745}"/>
              </a:ext>
            </a:extLst>
          </p:cNvPr>
          <p:cNvSpPr txBox="1"/>
          <p:nvPr/>
        </p:nvSpPr>
        <p:spPr>
          <a:xfrm>
            <a:off x="214697" y="3069021"/>
            <a:ext cx="312759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chemeClr val="tx2">
                    <a:lumMod val="75000"/>
                  </a:schemeClr>
                </a:solidFill>
              </a:rPr>
              <a:t>Interesting  Fact: 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Journeyman Bricklayer 1977-1986</a:t>
            </a:r>
          </a:p>
          <a:p>
            <a:endParaRPr lang="en-US" sz="200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Paid for out-of-state tuition at Purdue University one brick-at-a-time (all in all it’s just another brick in the wall)</a:t>
            </a:r>
          </a:p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B9BA25-5543-0042-BB60-155F8855DBC3}"/>
              </a:ext>
            </a:extLst>
          </p:cNvPr>
          <p:cNvSpPr/>
          <p:nvPr/>
        </p:nvSpPr>
        <p:spPr>
          <a:xfrm>
            <a:off x="5327382" y="3627485"/>
            <a:ext cx="1259663" cy="753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2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82278F1-8FF0-474D-8A99-869FB2421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4"/>
            <a:ext cx="2803927" cy="641739"/>
          </a:xfrm>
        </p:spPr>
        <p:txBody>
          <a:bodyPr/>
          <a:lstStyle/>
          <a:p>
            <a:r>
              <a:rPr lang="en-US" dirty="0"/>
              <a:t>Michael Campbell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0B639B-5A97-D444-946D-0BD74AAAB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826252"/>
            <a:ext cx="4847101" cy="54491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Principal Mechanical Engineer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Education: BSME Valparaiso University 1989</a:t>
            </a:r>
          </a:p>
          <a:p>
            <a:pPr marL="0" indent="0">
              <a:buNone/>
            </a:pPr>
            <a:r>
              <a:rPr lang="en-US" sz="1600" dirty="0"/>
              <a:t>Experience: Designed machines for medical     imaging and factory automation / robotics</a:t>
            </a:r>
          </a:p>
          <a:p>
            <a:pPr marL="0" indent="0">
              <a:buNone/>
            </a:pPr>
            <a:r>
              <a:rPr lang="en-US" sz="1600" dirty="0"/>
              <a:t>Career at FNAL:  10+ years (not sure)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Role at FNAL:  I design stuff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Projects:  Mu2e Target Remote Handling Machine</a:t>
            </a:r>
          </a:p>
          <a:p>
            <a:pPr marL="0" indent="0">
              <a:buNone/>
            </a:pPr>
            <a:r>
              <a:rPr lang="en-US" sz="1600" dirty="0"/>
              <a:t>		Mu2e Window Remote Handling Machine</a:t>
            </a:r>
          </a:p>
          <a:p>
            <a:pPr marL="0" indent="0">
              <a:buNone/>
            </a:pPr>
            <a:r>
              <a:rPr lang="en-US" sz="1600" dirty="0"/>
              <a:t>		Mu2e RH Practice Frame / Target Mount</a:t>
            </a:r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err="1"/>
              <a:t>Czero</a:t>
            </a:r>
            <a:r>
              <a:rPr lang="en-US" sz="1600" dirty="0"/>
              <a:t> Sliding Shield Door</a:t>
            </a:r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err="1"/>
              <a:t>NuMi</a:t>
            </a:r>
            <a:r>
              <a:rPr lang="en-US" sz="1600" dirty="0"/>
              <a:t> AIP Laser Cut / Welding Robot</a:t>
            </a:r>
          </a:p>
          <a:p>
            <a:pPr marL="0" indent="0">
              <a:buNone/>
            </a:pPr>
            <a:r>
              <a:rPr lang="en-US" sz="1600" dirty="0"/>
              <a:t>		LBNF Horn Modules - A, B, C, &amp; Baffle</a:t>
            </a:r>
          </a:p>
          <a:p>
            <a:pPr marL="0" indent="0">
              <a:buNone/>
            </a:pPr>
            <a:r>
              <a:rPr lang="en-US" sz="1600" dirty="0"/>
              <a:t>			             </a:t>
            </a:r>
            <a:endParaRPr lang="en-US" dirty="0"/>
          </a:p>
          <a:p>
            <a:pPr marL="0" indent="0">
              <a:buNone/>
            </a:pPr>
            <a:r>
              <a:rPr lang="en-US" sz="1600" dirty="0"/>
              <a:t>Something few people know . . .</a:t>
            </a:r>
            <a:endParaRPr lang="en-US" sz="800" dirty="0"/>
          </a:p>
          <a:p>
            <a:pPr marL="0" indent="0">
              <a:buNone/>
            </a:pPr>
            <a:r>
              <a:rPr lang="en-US" sz="1600" dirty="0"/>
              <a:t>		Diverse &amp; growing family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D7A52B-F165-9148-A8B6-69F86477AD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1717" y="706024"/>
            <a:ext cx="4460646" cy="26855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2C29CE-17F0-8944-95F3-7EE7B9295D0D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7971" y="3550849"/>
            <a:ext cx="3240405" cy="26334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960FEE-D03A-B84E-89FC-409F4DDE1D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5688210" y="4932943"/>
            <a:ext cx="1347568" cy="1251323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5979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2067851-FFB2-FE4C-AD92-668146F49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Yun He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BD95E90-481E-9541-BF2A-C1257FA87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21274"/>
            <a:ext cx="4909457" cy="5147297"/>
          </a:xfrm>
        </p:spPr>
        <p:txBody>
          <a:bodyPr/>
          <a:lstStyle/>
          <a:p>
            <a:r>
              <a:rPr lang="en-US" dirty="0" err="1"/>
              <a:t>NuMI</a:t>
            </a:r>
            <a:r>
              <a:rPr lang="en-US" dirty="0"/>
              <a:t>-AIP project manager</a:t>
            </a:r>
          </a:p>
          <a:p>
            <a:r>
              <a:rPr lang="en-US" dirty="0"/>
              <a:t>TSD assistant head (SharePoint)</a:t>
            </a:r>
          </a:p>
          <a:p>
            <a:r>
              <a:rPr lang="en-US" dirty="0"/>
              <a:t>Muon g-2 target system lead mechanical engineer</a:t>
            </a:r>
          </a:p>
          <a:p>
            <a:pPr marL="0" indent="0">
              <a:buNone/>
            </a:pPr>
            <a:r>
              <a:rPr lang="en-US" dirty="0"/>
              <a:t>-------------------------------------------</a:t>
            </a:r>
          </a:p>
          <a:p>
            <a:r>
              <a:rPr lang="en-US" dirty="0"/>
              <a:t>I have raised two single-child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Daughter</a:t>
            </a:r>
            <a:r>
              <a:rPr lang="en-US" dirty="0"/>
              <a:t>						</a:t>
            </a:r>
            <a:r>
              <a:rPr lang="en-US" sz="2000" dirty="0"/>
              <a:t>Son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China				    		Ithaca, NY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Boarding HS   	CA 			18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  <a:r>
              <a:rPr lang="en-US" sz="2000" dirty="0" err="1"/>
              <a:t>Bday</a:t>
            </a:r>
            <a:endParaRPr lang="en-US" sz="2000" dirty="0"/>
          </a:p>
        </p:txBody>
      </p:sp>
      <p:sp>
        <p:nvSpPr>
          <p:cNvPr id="15" name="Arrow: Left-Right 3">
            <a:extLst>
              <a:ext uri="{FF2B5EF4-FFF2-40B4-BE49-F238E27FC236}">
                <a16:creationId xmlns:a16="http://schemas.microsoft.com/office/drawing/2014/main" id="{D1669801-1A1E-A049-9855-A5308697EFC7}"/>
              </a:ext>
            </a:extLst>
          </p:cNvPr>
          <p:cNvSpPr/>
          <p:nvPr/>
        </p:nvSpPr>
        <p:spPr>
          <a:xfrm>
            <a:off x="1441555" y="4134787"/>
            <a:ext cx="2338379" cy="18762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EFC5E2-4DC3-B049-8233-D262514BDF59}"/>
              </a:ext>
            </a:extLst>
          </p:cNvPr>
          <p:cNvSpPr/>
          <p:nvPr/>
        </p:nvSpPr>
        <p:spPr>
          <a:xfrm>
            <a:off x="1654233" y="3805149"/>
            <a:ext cx="1667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10 years apart</a:t>
            </a:r>
          </a:p>
        </p:txBody>
      </p:sp>
      <p:sp>
        <p:nvSpPr>
          <p:cNvPr id="17" name="Arrow: Left-Right 8">
            <a:extLst>
              <a:ext uri="{FF2B5EF4-FFF2-40B4-BE49-F238E27FC236}">
                <a16:creationId xmlns:a16="http://schemas.microsoft.com/office/drawing/2014/main" id="{24F7435A-4E63-5A44-89C9-C19D2B5DFFFD}"/>
              </a:ext>
            </a:extLst>
          </p:cNvPr>
          <p:cNvSpPr/>
          <p:nvPr/>
        </p:nvSpPr>
        <p:spPr>
          <a:xfrm>
            <a:off x="983811" y="4714267"/>
            <a:ext cx="2338379" cy="18762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17CFF9-7190-A444-AEBE-5C211D295897}"/>
              </a:ext>
            </a:extLst>
          </p:cNvPr>
          <p:cNvSpPr/>
          <p:nvPr/>
        </p:nvSpPr>
        <p:spPr>
          <a:xfrm>
            <a:off x="1332698" y="4421877"/>
            <a:ext cx="1535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Long journey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7754F43-7BEC-584A-A62A-D099D47646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9314" y="199820"/>
            <a:ext cx="3374573" cy="281060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2FEF092-900F-C046-9130-E30C7BACF7EA}"/>
              </a:ext>
            </a:extLst>
          </p:cNvPr>
          <p:cNvSpPr/>
          <p:nvPr/>
        </p:nvSpPr>
        <p:spPr>
          <a:xfrm>
            <a:off x="5762171" y="3010421"/>
            <a:ext cx="2468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Joined the lab in 2006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CC7C272-7DF0-C44F-9B8B-DB91FC0524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983" y="3466177"/>
            <a:ext cx="1970093" cy="262679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2ECCCED-86BD-B24A-9229-F320DED85CE9}"/>
              </a:ext>
            </a:extLst>
          </p:cNvPr>
          <p:cNvSpPr/>
          <p:nvPr/>
        </p:nvSpPr>
        <p:spPr>
          <a:xfrm>
            <a:off x="7512580" y="5618827"/>
            <a:ext cx="1261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May, 2002</a:t>
            </a:r>
          </a:p>
        </p:txBody>
      </p:sp>
      <p:sp>
        <p:nvSpPr>
          <p:cNvPr id="23" name="Arrow: Right 16">
            <a:extLst>
              <a:ext uri="{FF2B5EF4-FFF2-40B4-BE49-F238E27FC236}">
                <a16:creationId xmlns:a16="http://schemas.microsoft.com/office/drawing/2014/main" id="{4CA9A603-48CB-E445-A0BE-D2C2AD17241E}"/>
              </a:ext>
            </a:extLst>
          </p:cNvPr>
          <p:cNvSpPr/>
          <p:nvPr/>
        </p:nvSpPr>
        <p:spPr>
          <a:xfrm>
            <a:off x="1705895" y="5245298"/>
            <a:ext cx="312058" cy="1957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61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0543-BDBB-4FB9-802D-1BBA7DF2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Hiep 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6F6F8-4E42-4C42-A752-40E279869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43046"/>
            <a:ext cx="3820886" cy="4987867"/>
          </a:xfrm>
        </p:spPr>
        <p:txBody>
          <a:bodyPr/>
          <a:lstStyle/>
          <a:p>
            <a:r>
              <a:rPr lang="en-US" dirty="0"/>
              <a:t>Technical Expert</a:t>
            </a:r>
          </a:p>
          <a:p>
            <a:endParaRPr lang="en-US" dirty="0"/>
          </a:p>
          <a:p>
            <a:r>
              <a:rPr lang="en-US" dirty="0"/>
              <a:t>Supervised technician groups for AP0 Target Hall and MI-8 Techs for NuMI and BNB</a:t>
            </a:r>
          </a:p>
          <a:p>
            <a:r>
              <a:rPr lang="en-US" dirty="0"/>
              <a:t>Lithium lens expert</a:t>
            </a:r>
          </a:p>
          <a:p>
            <a:r>
              <a:rPr lang="en-US" dirty="0"/>
              <a:t>AP0 installation</a:t>
            </a:r>
          </a:p>
          <a:p>
            <a:r>
              <a:rPr lang="en-US" dirty="0"/>
              <a:t>BNB first horn fabrication</a:t>
            </a:r>
          </a:p>
          <a:p>
            <a:r>
              <a:rPr lang="en-US" dirty="0"/>
              <a:t>NuMI first horns fabrication and testing</a:t>
            </a:r>
          </a:p>
          <a:p>
            <a:r>
              <a:rPr lang="en-US" dirty="0"/>
              <a:t>NuMI construction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5B7DDF52-30E2-2F49-AA5E-76F64988D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060" y="292852"/>
            <a:ext cx="4892339" cy="3669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D2BD1F-2644-B845-9553-80586E76997C}"/>
              </a:ext>
            </a:extLst>
          </p:cNvPr>
          <p:cNvSpPr txBox="1"/>
          <p:nvPr/>
        </p:nvSpPr>
        <p:spPr>
          <a:xfrm>
            <a:off x="4375438" y="4151294"/>
            <a:ext cx="4015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Started at Fermilab 1/24/1980 (40 years and counting)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84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0543-BDBB-4FB9-802D-1BBA7DF2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Meredith Lee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17A085-4450-AC4C-BF03-BB7DB0A86CDB}"/>
              </a:ext>
            </a:extLst>
          </p:cNvPr>
          <p:cNvSpPr txBox="1">
            <a:spLocks/>
          </p:cNvSpPr>
          <p:nvPr/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Meredith Lee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399A284-9BDE-314A-8F65-B6751328F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43046"/>
            <a:ext cx="5009224" cy="4987867"/>
          </a:xfrm>
        </p:spPr>
        <p:txBody>
          <a:bodyPr/>
          <a:lstStyle/>
          <a:p>
            <a:r>
              <a:rPr lang="en-US" dirty="0"/>
              <a:t>Mechanical Engineer</a:t>
            </a:r>
          </a:p>
          <a:p>
            <a:pPr lvl="1"/>
            <a:r>
              <a:rPr lang="en-US" dirty="0"/>
              <a:t>Horn fabrication</a:t>
            </a:r>
          </a:p>
          <a:p>
            <a:pPr lvl="1"/>
            <a:r>
              <a:rPr lang="en-US" dirty="0"/>
              <a:t>Target autopsy</a:t>
            </a:r>
          </a:p>
          <a:p>
            <a:pPr lvl="1"/>
            <a:r>
              <a:rPr lang="en-US" dirty="0"/>
              <a:t>NuMI and LBNF procedures</a:t>
            </a:r>
          </a:p>
          <a:p>
            <a:r>
              <a:rPr lang="en-US" dirty="0"/>
              <a:t>Competitive gymnast for 10 years</a:t>
            </a:r>
          </a:p>
          <a:p>
            <a:pPr lvl="1"/>
            <a:r>
              <a:rPr lang="en-US" dirty="0"/>
              <a:t>Not anymore!</a:t>
            </a:r>
          </a:p>
          <a:p>
            <a:pPr lvl="1"/>
            <a:r>
              <a:rPr lang="en-US" dirty="0"/>
              <a:t>Follow elite and NCAA gymnastics</a:t>
            </a:r>
          </a:p>
          <a:p>
            <a:pPr lvl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1EACB4-E807-BD40-99C6-98FCEBC910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941" y="745403"/>
            <a:ext cx="3592894" cy="2694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B8CF84-B84D-904A-B47A-3BF8E26AE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576" y="3923929"/>
            <a:ext cx="4132848" cy="232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16659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P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2200099A496542A068C53B692DC9D7" ma:contentTypeVersion="13" ma:contentTypeDescription="Create a new document." ma:contentTypeScope="" ma:versionID="fdbf8289555cb6baf70be84d0cb1e26a">
  <xsd:schema xmlns:xsd="http://www.w3.org/2001/XMLSchema" xmlns:xs="http://www.w3.org/2001/XMLSchema" xmlns:p="http://schemas.microsoft.com/office/2006/metadata/properties" xmlns:ns3="47ded30a-80fb-4bbe-93ba-f3afa5660e01" xmlns:ns4="131081b7-e303-4fd2-9e2d-9884005f07b7" targetNamespace="http://schemas.microsoft.com/office/2006/metadata/properties" ma:root="true" ma:fieldsID="5ef54f0311116493ecde1cffdfcb385c" ns3:_="" ns4:_="">
    <xsd:import namespace="47ded30a-80fb-4bbe-93ba-f3afa5660e01"/>
    <xsd:import namespace="131081b7-e303-4fd2-9e2d-9884005f07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ed30a-80fb-4bbe-93ba-f3afa5660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081b7-e303-4fd2-9e2d-9884005f07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5081C2-ED24-46D6-9DC2-B50F1B8D5A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8EEB8F-00F8-415C-B2B1-E52BEC2B2E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ded30a-80fb-4bbe-93ba-f3afa5660e01"/>
    <ds:schemaRef ds:uri="131081b7-e303-4fd2-9e2d-9884005f07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FD5B0B-6375-4240-B1F2-6554AF563DA3}">
  <ds:schemaRefs>
    <ds:schemaRef ds:uri="http://schemas.microsoft.com/office/2006/metadata/properties"/>
    <ds:schemaRef ds:uri="http://purl.org/dc/elements/1.1/"/>
    <ds:schemaRef ds:uri="47ded30a-80fb-4bbe-93ba-f3afa5660e01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131081b7-e303-4fd2-9e2d-9884005f07b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50033</TotalTime>
  <Words>676</Words>
  <Application>Microsoft Macintosh PowerPoint</Application>
  <PresentationFormat>On-screen Show (4:3)</PresentationFormat>
  <Paragraphs>136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</vt:lpstr>
      <vt:lpstr>FNAL_TemplatePC_060514</vt:lpstr>
      <vt:lpstr>PowerPoint Presentation</vt:lpstr>
      <vt:lpstr>TSD Engineering Group</vt:lpstr>
      <vt:lpstr>TSD Engineering Group</vt:lpstr>
      <vt:lpstr>Nnamdi Agbo</vt:lpstr>
      <vt:lpstr>Kris E. Anderson</vt:lpstr>
      <vt:lpstr>Michael Campbell</vt:lpstr>
      <vt:lpstr>Yun He</vt:lpstr>
      <vt:lpstr>Hiep Le</vt:lpstr>
      <vt:lpstr>Meredith Lee</vt:lpstr>
      <vt:lpstr>George Lolov</vt:lpstr>
      <vt:lpstr>Vladimir Sidorov</vt:lpstr>
      <vt:lpstr>Dave Pushka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Heads meeting (new PowerPoint template…)</dc:title>
  <dc:subject/>
  <dc:creator>Bob Zwaska x6842 14373N</dc:creator>
  <cp:keywords/>
  <dc:description/>
  <cp:lastModifiedBy>Kris E Anderson</cp:lastModifiedBy>
  <cp:revision>458</cp:revision>
  <cp:lastPrinted>2014-01-20T19:40:21Z</cp:lastPrinted>
  <dcterms:created xsi:type="dcterms:W3CDTF">2014-06-19T15:29:50Z</dcterms:created>
  <dcterms:modified xsi:type="dcterms:W3CDTF">2020-04-29T21:09:34Z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0x010100E92200099A496542A068C53B692DC9D7</vt:lpwstr>
  </property>
</Properties>
</file>