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6.jpg" ContentType="image/pn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1116" r:id="rId5"/>
    <p:sldId id="1125" r:id="rId6"/>
    <p:sldId id="1124" r:id="rId7"/>
    <p:sldId id="256" r:id="rId8"/>
    <p:sldId id="1120" r:id="rId9"/>
    <p:sldId id="257" r:id="rId10"/>
    <p:sldId id="1123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8FB1EF-7C2F-43BC-A6E9-BEE6CB2B80D3}" v="13" dt="2020-04-15T19:02:09.51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23" autoAdjust="0"/>
    <p:restoredTop sz="96395" autoAdjust="0"/>
  </p:normalViewPr>
  <p:slideViewPr>
    <p:cSldViewPr snapToGrid="0" snapToObjects="1">
      <p:cViewPr>
        <p:scale>
          <a:sx n="84" d="100"/>
          <a:sy n="84" d="100"/>
        </p:scale>
        <p:origin x="34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4/30/2020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4/30/2020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4/30/2020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Nikolai Mokhov | MARS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96B1-7A7C-41F1-B49B-C55B9C9DD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9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27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28600" y="6504213"/>
            <a:ext cx="358254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BE546E4-9F3C-4432-BB6F-B8C627F3D857}" type="slidenum">
              <a:rPr lang="en-US" sz="1100" smtClean="0">
                <a:latin typeface="Helvetica" panose="020B0604020202020204" pitchFamily="34" charset="0"/>
                <a:cs typeface="Helvetica" panose="020B0604020202020204" pitchFamily="34" charset="0"/>
              </a:rPr>
              <a:t>‹#›</a:t>
            </a:fld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740714" y="6504213"/>
            <a:ext cx="5373688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R. Zwaska | TSD All-Hands Prep</a:t>
            </a:r>
          </a:p>
        </p:txBody>
      </p:sp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6538149" y="6504213"/>
            <a:ext cx="1076325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2020.04.23</a:t>
            </a: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103" r:id="rId6"/>
    <p:sldLayoutId id="2147484104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youtube.com/watch?v=rCUmR0IDUL0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youtube.com/watch?v=1mK7naciqWw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ABD63-88DA-43D0-B5F3-2EF0D128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689" y="2021229"/>
            <a:ext cx="4452891" cy="1014072"/>
          </a:xfrm>
        </p:spPr>
        <p:txBody>
          <a:bodyPr/>
          <a:lstStyle/>
          <a:p>
            <a:pPr algn="ctr"/>
            <a:r>
              <a:rPr lang="en-US" sz="3600" dirty="0"/>
              <a:t>MARS Group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5BE2C36-62AE-4F22-B7B1-757C3591578E}"/>
              </a:ext>
            </a:extLst>
          </p:cNvPr>
          <p:cNvSpPr txBox="1">
            <a:spLocks/>
          </p:cNvSpPr>
          <p:nvPr/>
        </p:nvSpPr>
        <p:spPr>
          <a:xfrm>
            <a:off x="419101" y="3715997"/>
            <a:ext cx="8499231" cy="165610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sz="1800" dirty="0">
              <a:latin typeface="Helvetica" pitchFamily="124" charset="0"/>
            </a:endParaRPr>
          </a:p>
          <a:p>
            <a:pPr marL="0" indent="0">
              <a:buNone/>
            </a:pPr>
            <a:r>
              <a:rPr lang="en-US" altLang="en-US" dirty="0">
                <a:latin typeface="Helvetica" pitchFamily="124" charset="0"/>
              </a:rPr>
              <a:t>Nikolai Mokhov</a:t>
            </a:r>
          </a:p>
          <a:p>
            <a:pPr marL="0" indent="0">
              <a:buNone/>
            </a:pPr>
            <a:r>
              <a:rPr lang="en-US" altLang="en-US" dirty="0">
                <a:latin typeface="Helvetica" pitchFamily="124" charset="0"/>
              </a:rPr>
              <a:t>TSD All-Hands Meeting</a:t>
            </a:r>
          </a:p>
          <a:p>
            <a:pPr marL="0" indent="0">
              <a:buNone/>
            </a:pPr>
            <a:r>
              <a:rPr lang="en-US" altLang="en-US" dirty="0">
                <a:latin typeface="Helvetica" pitchFamily="124" charset="0"/>
              </a:rPr>
              <a:t>April 30, 2020</a:t>
            </a:r>
          </a:p>
          <a:p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6C7A30-DEB9-496A-843A-D697B351D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0" y="143263"/>
            <a:ext cx="2003645" cy="16188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A23423-7D85-4BFA-B5E9-FA407F05837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15" y="143263"/>
            <a:ext cx="1793485" cy="1618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61DB3A-FF5F-482D-AA79-881986028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274" y="3817620"/>
            <a:ext cx="4333882" cy="23509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9E197C-1AEA-4A01-BD97-461BDC323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553" y="143264"/>
            <a:ext cx="2653354" cy="1618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8A09CD-77A0-437B-A59A-206C3F658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4215" y="2340588"/>
            <a:ext cx="1877287" cy="13995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3651CF-4518-44BD-9834-9BD4EF864C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4290" y="163066"/>
            <a:ext cx="2514935" cy="15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93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0543-BDBB-4FB9-802D-1BBA7DF24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Nikolai Mokhov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17D96-E43D-4D48-87A9-260D2719D4B9}"/>
              </a:ext>
            </a:extLst>
          </p:cNvPr>
          <p:cNvSpPr txBox="1"/>
          <p:nvPr/>
        </p:nvSpPr>
        <p:spPr>
          <a:xfrm>
            <a:off x="342900" y="880113"/>
            <a:ext cx="8321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MARS group leader, Distinguished Scientist,  45 years of experience in the field, creator of the original MARS code, its development and support since, co-author of dozens and dozens of accelerator and experiment systems around the globe. Almost 30 years at Fermilab permanently, after 3 long stays here in 80’s as a visiting scientist from IHEP, Russia.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D9887E-C38A-4E69-9C65-3071E9E85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471" y="4224731"/>
            <a:ext cx="3446930" cy="1938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465A50-DDF0-483A-A4C6-A5C8E1AD5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4234351"/>
            <a:ext cx="2838194" cy="1892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9CD803-BF37-467A-82D9-1C18A24B2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155" y="4224732"/>
            <a:ext cx="2585197" cy="1938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67FEA5-763A-4596-8CFD-208416189905}"/>
              </a:ext>
            </a:extLst>
          </p:cNvPr>
          <p:cNvSpPr txBox="1"/>
          <p:nvPr/>
        </p:nvSpPr>
        <p:spPr>
          <a:xfrm>
            <a:off x="270310" y="3706322"/>
            <a:ext cx="2047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Giving MARS tutorial at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Pohang, </a:t>
            </a:r>
            <a:r>
              <a:rPr lang="en-US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S.Korea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, 2014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01035F-6A94-4165-9E9B-4EA2E3A7855D}"/>
              </a:ext>
            </a:extLst>
          </p:cNvPr>
          <p:cNvSpPr txBox="1"/>
          <p:nvPr/>
        </p:nvSpPr>
        <p:spPr>
          <a:xfrm>
            <a:off x="6391449" y="3702083"/>
            <a:ext cx="1785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Fishing Brook Trout,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Ontario, 2019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1E7132-1076-49F6-A72A-F1074BA5C2E7}"/>
              </a:ext>
            </a:extLst>
          </p:cNvPr>
          <p:cNvSpPr txBox="1"/>
          <p:nvPr/>
        </p:nvSpPr>
        <p:spPr>
          <a:xfrm>
            <a:off x="2927382" y="3711687"/>
            <a:ext cx="2604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Teaching at CERN Accelerator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School, Thessaloniki, 2018</a:t>
            </a:r>
          </a:p>
        </p:txBody>
      </p:sp>
    </p:spTree>
    <p:extLst>
      <p:ext uri="{BB962C8B-B14F-4D97-AF65-F5344CB8AC3E}">
        <p14:creationId xmlns:p14="http://schemas.microsoft.com/office/powerpoint/2010/main" val="1799264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69A1C-00A8-4063-830B-00AB0C027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74" y="126756"/>
            <a:ext cx="8489576" cy="574943"/>
          </a:xfrm>
          <a:ln w="28575">
            <a:noFill/>
          </a:ln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MARS G</a:t>
            </a:r>
            <a:r>
              <a:rPr lang="en-US" sz="2800" dirty="0"/>
              <a:t>roup: Mission and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50947-2179-48C8-8341-3FBBE66FB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854913"/>
            <a:ext cx="8930640" cy="2251817"/>
          </a:xfrm>
          <a:noFill/>
          <a:ln w="25400">
            <a:noFill/>
          </a:ln>
        </p:spPr>
        <p:txBody>
          <a:bodyPr/>
          <a:lstStyle/>
          <a:p>
            <a:r>
              <a:rPr lang="en-US" sz="2200" dirty="0"/>
              <a:t>MARS code development and project support</a:t>
            </a:r>
          </a:p>
          <a:p>
            <a:r>
              <a:rPr lang="en-US" sz="2200" dirty="0"/>
              <a:t>Building MARS models of predictive virtual particle accelerators and their systems (target stations, collimators etc.)</a:t>
            </a:r>
          </a:p>
          <a:p>
            <a:r>
              <a:rPr lang="en-US" sz="2200" dirty="0"/>
              <a:t>Using the models for Monte Carlo simulation of beam induced energy deposition and radiation effects, optimization and mitigation of deleterious beam impact  on systems and environment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F1BDDD-2F87-4D34-AEBC-FA17440C849F}"/>
              </a:ext>
            </a:extLst>
          </p:cNvPr>
          <p:cNvSpPr/>
          <p:nvPr/>
        </p:nvSpPr>
        <p:spPr>
          <a:xfrm>
            <a:off x="330574" y="5467865"/>
            <a:ext cx="1691040" cy="423157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6FE001-31F5-40F5-84B4-8C1AE2FD5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275" y="3177540"/>
            <a:ext cx="6459578" cy="29787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56718-CC36-4B0E-B142-1C843A50046C}"/>
              </a:ext>
            </a:extLst>
          </p:cNvPr>
          <p:cNvSpPr txBox="1"/>
          <p:nvPr/>
        </p:nvSpPr>
        <p:spPr>
          <a:xfrm>
            <a:off x="330574" y="3310606"/>
            <a:ext cx="18844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N. Mokhov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M.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Kriss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V. Pronskikh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I.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Rakhno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I.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Tropin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13C233-E2EB-4E15-9A03-CEA8CAF6B846}"/>
              </a:ext>
            </a:extLst>
          </p:cNvPr>
          <p:cNvSpPr/>
          <p:nvPr/>
        </p:nvSpPr>
        <p:spPr>
          <a:xfrm>
            <a:off x="267147" y="5429357"/>
            <a:ext cx="19478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S.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Striganov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88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205620" y="-86820"/>
            <a:ext cx="2804280" cy="64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4C97"/>
                </a:solidFill>
                <a:latin typeface="Helvetica" panose="020B0604020202020204" pitchFamily="34" charset="0"/>
                <a:ea typeface="MS PGothic"/>
                <a:cs typeface="Helvetica" panose="020B0604020202020204" pitchFamily="34" charset="0"/>
              </a:rPr>
              <a:t>Michael </a:t>
            </a:r>
            <a:r>
              <a:rPr lang="en-US" sz="2800" b="1" strike="noStrike" spc="-1" dirty="0" err="1">
                <a:solidFill>
                  <a:srgbClr val="004C97"/>
                </a:solidFill>
                <a:latin typeface="Helvetica" panose="020B0604020202020204" pitchFamily="34" charset="0"/>
                <a:ea typeface="MS PGothic"/>
                <a:cs typeface="Helvetica" panose="020B0604020202020204" pitchFamily="34" charset="0"/>
              </a:rPr>
              <a:t>Kriss</a:t>
            </a:r>
            <a:endParaRPr lang="en-US" sz="2800" b="0" strike="noStrike" spc="-1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5" name="TextShape 2"/>
          <p:cNvSpPr txBox="1"/>
          <p:nvPr/>
        </p:nvSpPr>
        <p:spPr>
          <a:xfrm>
            <a:off x="228600" y="1078920"/>
            <a:ext cx="3820680" cy="4987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40404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404040"/>
                </a:solidFill>
                <a:latin typeface="Arial"/>
                <a:ea typeface="MS PGothic"/>
              </a:rPr>
              <a:t>Systems Administrator III</a:t>
            </a:r>
            <a:endParaRPr lang="en-US" sz="2400" b="0" strike="noStrike" spc="-1">
              <a:solidFill>
                <a:srgbClr val="595959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40404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404040"/>
                </a:solidFill>
                <a:latin typeface="Arial"/>
                <a:ea typeface="MS PGothic"/>
              </a:rPr>
              <a:t>Last 5 weeks online training on various AWS cloud options for MARS and TSD</a:t>
            </a:r>
            <a:endParaRPr lang="en-US" sz="2400" b="0" strike="noStrike" spc="-1">
              <a:solidFill>
                <a:srgbClr val="595959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40404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404040"/>
                </a:solidFill>
                <a:latin typeface="Arial"/>
                <a:ea typeface="MS PGothic"/>
              </a:rPr>
              <a:t>Moved to Colorado 2 years ago</a:t>
            </a:r>
            <a:endParaRPr lang="en-US" sz="2400" b="0" strike="noStrike" spc="-1">
              <a:solidFill>
                <a:srgbClr val="595959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40404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404040"/>
                </a:solidFill>
                <a:latin typeface="Arial"/>
                <a:ea typeface="MS PGothic"/>
                <a:hlinkClick r:id="rId2"/>
              </a:rPr>
              <a:t>Bear</a:t>
            </a:r>
            <a:r>
              <a:rPr lang="en-US" sz="2400" b="0" strike="noStrike" spc="-1">
                <a:solidFill>
                  <a:srgbClr val="404040"/>
                </a:solidFill>
                <a:latin typeface="Arial"/>
                <a:ea typeface="MS PGothic"/>
              </a:rPr>
              <a:t> broke into house 2 mos. after moving in</a:t>
            </a:r>
            <a:endParaRPr lang="en-US" sz="2400" b="0" strike="noStrike" spc="-1">
              <a:solidFill>
                <a:srgbClr val="595959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40404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404040"/>
                </a:solidFill>
                <a:latin typeface="Arial"/>
                <a:ea typeface="MS PGothic"/>
              </a:rPr>
              <a:t>Grandfather of 3 boys</a:t>
            </a:r>
            <a:endParaRPr lang="en-US" sz="2400" b="0" strike="noStrike" spc="-1">
              <a:solidFill>
                <a:srgbClr val="595959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40404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404040"/>
                </a:solidFill>
                <a:latin typeface="Arial"/>
                <a:ea typeface="MS PGothic"/>
              </a:rPr>
              <a:t>Seven-time Ironman Triathlon finisher</a:t>
            </a:r>
            <a:endParaRPr lang="en-US" sz="2400" b="0" strike="noStrike" spc="-1">
              <a:solidFill>
                <a:srgbClr val="595959"/>
              </a:solidFill>
              <a:latin typeface="Arial"/>
            </a:endParaRPr>
          </a:p>
        </p:txBody>
      </p:sp>
      <p:sp>
        <p:nvSpPr>
          <p:cNvPr id="96" name="CustomShape 3"/>
          <p:cNvSpPr/>
          <p:nvPr/>
        </p:nvSpPr>
        <p:spPr>
          <a:xfrm>
            <a:off x="6187680" y="2491200"/>
            <a:ext cx="1606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7" name="Picture 96"/>
          <p:cNvPicPr/>
          <p:nvPr/>
        </p:nvPicPr>
        <p:blipFill>
          <a:blip r:embed="rId3"/>
          <a:stretch/>
        </p:blipFill>
        <p:spPr>
          <a:xfrm>
            <a:off x="4587060" y="182880"/>
            <a:ext cx="4351320" cy="267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0543-BDBB-4FB9-802D-1BBA7DF24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2332"/>
            <a:ext cx="3384395" cy="641739"/>
          </a:xfrm>
        </p:spPr>
        <p:txBody>
          <a:bodyPr/>
          <a:lstStyle/>
          <a:p>
            <a:r>
              <a:rPr lang="en-US" sz="2800" dirty="0"/>
              <a:t>Vitaly Pronskikh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6F6F8-4E42-4C42-A752-40E27986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4611029" cy="4987867"/>
          </a:xfrm>
        </p:spPr>
        <p:txBody>
          <a:bodyPr/>
          <a:lstStyle/>
          <a:p>
            <a:r>
              <a:rPr lang="en-US" dirty="0"/>
              <a:t>Role: Applications Physicist II</a:t>
            </a:r>
          </a:p>
          <a:p>
            <a:r>
              <a:rPr lang="en-US" dirty="0"/>
              <a:t>Functions:	</a:t>
            </a:r>
          </a:p>
          <a:p>
            <a:pPr lvl="1">
              <a:buFontTx/>
              <a:buChar char="-"/>
            </a:pPr>
            <a:r>
              <a:rPr lang="en-US" dirty="0"/>
              <a:t>PI for Mu2e-II target LDRD</a:t>
            </a:r>
          </a:p>
          <a:p>
            <a:pPr lvl="1">
              <a:buFontTx/>
              <a:buChar char="-"/>
            </a:pPr>
            <a:r>
              <a:rPr lang="en-US" dirty="0"/>
              <a:t>Mu2e dose simulations, shielding assessment</a:t>
            </a:r>
          </a:p>
          <a:p>
            <a:pPr lvl="1">
              <a:buFontTx/>
              <a:buChar char="-"/>
            </a:pPr>
            <a:r>
              <a:rPr lang="en-US" dirty="0"/>
              <a:t>Booster Injection Absorber simulations</a:t>
            </a:r>
          </a:p>
          <a:p>
            <a:pPr lvl="1">
              <a:buFontTx/>
              <a:buChar char="-"/>
            </a:pPr>
            <a:endParaRPr lang="en-US" dirty="0"/>
          </a:p>
          <a:p>
            <a:r>
              <a:rPr lang="en-US" sz="2200" dirty="0"/>
              <a:t>During quarantine enjoying Sunday evening virtual “Clubs of Amateur Song” meetings with friends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2E02BF-E5A3-0E49-9AB4-5982BA1AA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629" y="103664"/>
            <a:ext cx="3707780" cy="36588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E8D1C9-5339-7748-8ADC-7468C3D82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629" y="3874471"/>
            <a:ext cx="4015946" cy="232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56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85E59-D298-4C39-9C6A-7D99A5AFC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30" y="284661"/>
            <a:ext cx="2868930" cy="44461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Igor </a:t>
            </a:r>
            <a:r>
              <a:rPr lang="en-US" sz="2800" dirty="0" err="1">
                <a:latin typeface="Helvetica" panose="020B0604020202020204" pitchFamily="34" charset="0"/>
                <a:cs typeface="Helvetica" panose="020B0604020202020204" pitchFamily="34" charset="0"/>
              </a:rPr>
              <a:t>Rakhno</a:t>
            </a: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98A6B-6915-4131-8172-EADFF5143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72" y="2232048"/>
            <a:ext cx="8857568" cy="35210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Applications Physicist III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As a member of MARS group, I am involved in radiation shielding studies for various projects at Fermilab and at other labs (initially‒since 2000‒for LHC, then </a:t>
            </a:r>
            <a:r>
              <a:rPr lang="en-US" sz="2200" dirty="0" err="1">
                <a:latin typeface="Helvetica" panose="020B0604020202020204" pitchFamily="34" charset="0"/>
                <a:cs typeface="Helvetica" panose="020B0604020202020204" pitchFamily="34" charset="0"/>
              </a:rPr>
              <a:t>HiLumi</a:t>
            </a: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 LHC, and most recently – for European Spallation Source in Sweden).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Also, I work on MARS code developments.  No one develops and maintains this code for our group, so that it is our job as well.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Something (almost) no one here knows about me – I am a happy grandfather. My little 4 year old granddaughter is pretty cute.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C8066-203E-41EE-9030-F15538893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234734"/>
            <a:ext cx="1864455" cy="194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09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314041" y="135867"/>
            <a:ext cx="2299619" cy="58191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spc="-1" dirty="0">
                <a:solidFill>
                  <a:srgbClr val="004C97"/>
                </a:solidFill>
                <a:latin typeface="Helvetica" panose="020B0604020202020204" pitchFamily="34" charset="0"/>
                <a:ea typeface="MS PGothic"/>
                <a:cs typeface="Helvetica" panose="020B0604020202020204" pitchFamily="34" charset="0"/>
              </a:rPr>
              <a:t>Igor </a:t>
            </a:r>
            <a:r>
              <a:rPr lang="en-US" sz="2800" b="1" spc="-1" dirty="0" err="1">
                <a:solidFill>
                  <a:srgbClr val="004C97"/>
                </a:solidFill>
                <a:latin typeface="Helvetica" panose="020B0604020202020204" pitchFamily="34" charset="0"/>
                <a:ea typeface="MS PGothic"/>
                <a:cs typeface="Helvetica" panose="020B0604020202020204" pitchFamily="34" charset="0"/>
              </a:rPr>
              <a:t>Tropin</a:t>
            </a:r>
            <a:endParaRPr lang="en-US" sz="2800" spc="-1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8" name="TextShape 2"/>
          <p:cNvSpPr txBox="1"/>
          <p:nvPr/>
        </p:nvSpPr>
        <p:spPr>
          <a:xfrm>
            <a:off x="207360" y="987839"/>
            <a:ext cx="4437504" cy="386473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marL="311208" indent="-310881">
              <a:spcBef>
                <a:spcPts val="435"/>
              </a:spcBef>
              <a:buClr>
                <a:srgbClr val="404040"/>
              </a:buClr>
              <a:buFont typeface="Arial"/>
              <a:buChar char="•"/>
            </a:pPr>
            <a:r>
              <a:rPr lang="en-US" sz="2000" spc="-1" dirty="0">
                <a:solidFill>
                  <a:srgbClr val="404040"/>
                </a:solidFill>
                <a:latin typeface="Helvetica" panose="020B0604020202020204" pitchFamily="34" charset="0"/>
                <a:ea typeface="MS PGothic"/>
                <a:cs typeface="Helvetica" panose="020B0604020202020204" pitchFamily="34" charset="0"/>
              </a:rPr>
              <a:t>Application Physicist II</a:t>
            </a:r>
            <a:endParaRPr lang="en-US" sz="2000" spc="-1" dirty="0">
              <a:solidFill>
                <a:srgbClr val="59595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11208" indent="-310881">
              <a:spcBef>
                <a:spcPts val="435"/>
              </a:spcBef>
              <a:buClr>
                <a:srgbClr val="404040"/>
              </a:buClr>
              <a:buFont typeface="Arial"/>
              <a:buChar char="•"/>
            </a:pPr>
            <a:r>
              <a:rPr lang="en-US" sz="2000" spc="-1" dirty="0">
                <a:solidFill>
                  <a:srgbClr val="404040"/>
                </a:solidFill>
                <a:latin typeface="Helvetica" panose="020B0604020202020204" pitchFamily="34" charset="0"/>
                <a:ea typeface="MS PGothic"/>
                <a:cs typeface="Helvetica" panose="020B0604020202020204" pitchFamily="34" charset="0"/>
              </a:rPr>
              <a:t>Work environment at home is almost the same as on site.</a:t>
            </a:r>
            <a:endParaRPr lang="en-US" sz="2000" spc="-1" dirty="0">
              <a:solidFill>
                <a:srgbClr val="59595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11208" indent="-310881">
              <a:spcBef>
                <a:spcPts val="435"/>
              </a:spcBef>
              <a:buClr>
                <a:srgbClr val="404040"/>
              </a:buClr>
              <a:buFont typeface="Arial"/>
              <a:buChar char="•"/>
            </a:pPr>
            <a:r>
              <a:rPr lang="en-US" sz="2000" spc="-1" dirty="0">
                <a:solidFill>
                  <a:srgbClr val="404040"/>
                </a:solidFill>
                <a:latin typeface="Helvetica" panose="020B0604020202020204" pitchFamily="34" charset="0"/>
                <a:ea typeface="MS PGothic"/>
                <a:cs typeface="Helvetica" panose="020B0604020202020204" pitchFamily="34" charset="0"/>
              </a:rPr>
              <a:t>Interests:</a:t>
            </a:r>
            <a:endParaRPr lang="en-US" sz="2000" spc="-1" dirty="0">
              <a:solidFill>
                <a:srgbClr val="59595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674012" lvl="1" indent="-258959">
              <a:spcBef>
                <a:spcPts val="398"/>
              </a:spcBef>
              <a:buClr>
                <a:srgbClr val="404040"/>
              </a:buClr>
              <a:buFont typeface="Arial"/>
              <a:buChar char="–"/>
            </a:pPr>
            <a:r>
              <a:rPr lang="en-US" sz="2000" spc="-1" dirty="0">
                <a:solidFill>
                  <a:srgbClr val="404040"/>
                </a:solidFill>
                <a:latin typeface="Helvetica" panose="020B0604020202020204" pitchFamily="34" charset="0"/>
                <a:ea typeface="MS PGothic"/>
                <a:cs typeface="Helvetica" panose="020B0604020202020204" pitchFamily="34" charset="0"/>
              </a:rPr>
              <a:t>Monte Carlo method </a:t>
            </a:r>
            <a:endParaRPr lang="en-US" sz="2000" spc="-1" dirty="0">
              <a:solidFill>
                <a:srgbClr val="59595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674012" lvl="1" indent="-258959">
              <a:spcBef>
                <a:spcPts val="398"/>
              </a:spcBef>
              <a:buClr>
                <a:srgbClr val="404040"/>
              </a:buClr>
              <a:buFont typeface="Arial"/>
              <a:buChar char="–"/>
            </a:pPr>
            <a:r>
              <a:rPr lang="en-US" sz="2000" spc="-1" dirty="0">
                <a:solidFill>
                  <a:srgbClr val="404040"/>
                </a:solidFill>
                <a:latin typeface="Helvetica" panose="020B0604020202020204" pitchFamily="34" charset="0"/>
                <a:ea typeface="MS PGothic"/>
                <a:cs typeface="Helvetica" panose="020B0604020202020204" pitchFamily="34" charset="0"/>
              </a:rPr>
              <a:t>Parallel programming</a:t>
            </a:r>
            <a:endParaRPr lang="en-US" sz="2000" spc="-1" dirty="0">
              <a:solidFill>
                <a:srgbClr val="59595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674012" lvl="1" indent="-258959">
              <a:spcBef>
                <a:spcPts val="398"/>
              </a:spcBef>
              <a:buClr>
                <a:srgbClr val="404040"/>
              </a:buClr>
              <a:buFont typeface="Arial"/>
              <a:buChar char="–"/>
            </a:pPr>
            <a:r>
              <a:rPr lang="en-US" sz="2000" spc="-1" dirty="0">
                <a:solidFill>
                  <a:srgbClr val="404040"/>
                </a:solidFill>
                <a:latin typeface="Helvetica" panose="020B0604020202020204" pitchFamily="34" charset="0"/>
                <a:ea typeface="MS PGothic"/>
                <a:cs typeface="Helvetica" panose="020B0604020202020204" pitchFamily="34" charset="0"/>
              </a:rPr>
              <a:t>Linux, HPC clusters </a:t>
            </a:r>
            <a:endParaRPr lang="en-US" sz="2000" spc="-1" dirty="0">
              <a:solidFill>
                <a:srgbClr val="59595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674012" lvl="1" indent="-258959">
              <a:spcBef>
                <a:spcPts val="398"/>
              </a:spcBef>
              <a:buClr>
                <a:srgbClr val="404040"/>
              </a:buClr>
              <a:buFont typeface="Arial"/>
              <a:buChar char="–"/>
            </a:pPr>
            <a:r>
              <a:rPr lang="en-US" sz="2000" spc="-1" dirty="0">
                <a:solidFill>
                  <a:srgbClr val="404040"/>
                </a:solidFill>
                <a:latin typeface="Helvetica" panose="020B0604020202020204" pitchFamily="34" charset="0"/>
                <a:ea typeface="MS PGothic"/>
                <a:cs typeface="Helvetica" panose="020B0604020202020204" pitchFamily="34" charset="0"/>
              </a:rPr>
              <a:t>Interaction of radiation with matter</a:t>
            </a:r>
            <a:endParaRPr lang="en-US" sz="2000" spc="-1" dirty="0">
              <a:solidFill>
                <a:srgbClr val="59595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674012" lvl="1" indent="-258959">
              <a:spcBef>
                <a:spcPts val="398"/>
              </a:spcBef>
              <a:buClr>
                <a:srgbClr val="404040"/>
              </a:buClr>
              <a:buFont typeface="Arial"/>
              <a:buChar char="–"/>
            </a:pPr>
            <a:r>
              <a:rPr lang="en-US" sz="2000" spc="-1" dirty="0">
                <a:solidFill>
                  <a:srgbClr val="404040"/>
                </a:solidFill>
                <a:latin typeface="Helvetica" panose="020B0604020202020204" pitchFamily="34" charset="0"/>
                <a:ea typeface="MS PGothic"/>
                <a:cs typeface="Helvetica" panose="020B0604020202020204" pitchFamily="34" charset="0"/>
              </a:rPr>
              <a:t>7-String Russian Guitar.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 https://www.youtube.com/watch?v=1mK7naciqWw</a:t>
            </a:r>
            <a:endParaRPr lang="en-US" sz="2000" spc="-1" dirty="0">
              <a:solidFill>
                <a:srgbClr val="59595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9" name="Picture 7"/>
          <p:cNvPicPr/>
          <p:nvPr/>
        </p:nvPicPr>
        <p:blipFill>
          <a:blip r:embed="rId3"/>
          <a:stretch/>
        </p:blipFill>
        <p:spPr>
          <a:xfrm>
            <a:off x="4795731" y="2107483"/>
            <a:ext cx="4027356" cy="2685883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5612762" y="3116895"/>
            <a:ext cx="1457398" cy="3335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16" spc="-1">
                <a:solidFill>
                  <a:srgbClr val="004C97"/>
                </a:solidFill>
                <a:latin typeface="Calibri"/>
                <a:ea typeface="MS PGothic"/>
              </a:rPr>
              <a:t>Picture of yourself if you will not be available on video</a:t>
            </a:r>
            <a:endParaRPr lang="en-US" sz="816" spc="-1">
              <a:latin typeface="Arial"/>
            </a:endParaRPr>
          </a:p>
        </p:txBody>
      </p:sp>
      <p:pic>
        <p:nvPicPr>
          <p:cNvPr id="91" name="Picture 90"/>
          <p:cNvPicPr/>
          <p:nvPr/>
        </p:nvPicPr>
        <p:blipFill>
          <a:blip r:embed="rId4"/>
          <a:stretch/>
        </p:blipFill>
        <p:spPr>
          <a:xfrm>
            <a:off x="7278463" y="318409"/>
            <a:ext cx="1338860" cy="13388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2200099A496542A068C53B692DC9D7" ma:contentTypeVersion="13" ma:contentTypeDescription="Create a new document." ma:contentTypeScope="" ma:versionID="fdbf8289555cb6baf70be84d0cb1e26a">
  <xsd:schema xmlns:xsd="http://www.w3.org/2001/XMLSchema" xmlns:xs="http://www.w3.org/2001/XMLSchema" xmlns:p="http://schemas.microsoft.com/office/2006/metadata/properties" xmlns:ns3="47ded30a-80fb-4bbe-93ba-f3afa5660e01" xmlns:ns4="131081b7-e303-4fd2-9e2d-9884005f07b7" targetNamespace="http://schemas.microsoft.com/office/2006/metadata/properties" ma:root="true" ma:fieldsID="5ef54f0311116493ecde1cffdfcb385c" ns3:_="" ns4:_="">
    <xsd:import namespace="47ded30a-80fb-4bbe-93ba-f3afa5660e01"/>
    <xsd:import namespace="131081b7-e303-4fd2-9e2d-9884005f07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ded30a-80fb-4bbe-93ba-f3afa5660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81b7-e303-4fd2-9e2d-9884005f07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8EEB8F-00F8-415C-B2B1-E52BEC2B2E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ded30a-80fb-4bbe-93ba-f3afa5660e01"/>
    <ds:schemaRef ds:uri="131081b7-e303-4fd2-9e2d-9884005f07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FD5B0B-6375-4240-B1F2-6554AF563DA3}">
  <ds:schemaRefs>
    <ds:schemaRef ds:uri="131081b7-e303-4fd2-9e2d-9884005f07b7"/>
    <ds:schemaRef ds:uri="47ded30a-80fb-4bbe-93ba-f3afa5660e0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55081C2-ED24-46D6-9DC2-B50F1B8D5A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48542</TotalTime>
  <Words>401</Words>
  <Application>Microsoft Office PowerPoint</Application>
  <PresentationFormat>On-screen Show (4:3)</PresentationFormat>
  <Paragraphs>53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Helvetica</vt:lpstr>
      <vt:lpstr>FNAL_TemplatePC_060514</vt:lpstr>
      <vt:lpstr>MARS Group</vt:lpstr>
      <vt:lpstr>Nikolai Mokhov</vt:lpstr>
      <vt:lpstr>MARS Group: Mission and People</vt:lpstr>
      <vt:lpstr>PowerPoint Presentation</vt:lpstr>
      <vt:lpstr>Vitaly Pronskikh</vt:lpstr>
      <vt:lpstr>Igor Rakhno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Bob Zwaska x6842 14373N</dc:creator>
  <cp:lastModifiedBy>Nikolai Mokhov x4409 10741N</cp:lastModifiedBy>
  <cp:revision>445</cp:revision>
  <cp:lastPrinted>2014-01-20T19:40:21Z</cp:lastPrinted>
  <dcterms:created xsi:type="dcterms:W3CDTF">2014-06-19T15:29:50Z</dcterms:created>
  <dcterms:modified xsi:type="dcterms:W3CDTF">2020-04-30T22:15:36Z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0x010100E92200099A496542A068C53B692DC9D7</vt:lpwstr>
  </property>
</Properties>
</file>