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04" r:id="rId4"/>
    <p:sldMasterId id="2147484112" r:id="rId5"/>
  </p:sldMasterIdLst>
  <p:notesMasterIdLst>
    <p:notesMasterId r:id="rId15"/>
  </p:notesMasterIdLst>
  <p:handoutMasterIdLst>
    <p:handoutMasterId r:id="rId16"/>
  </p:handoutMasterIdLst>
  <p:sldIdLst>
    <p:sldId id="1120" r:id="rId6"/>
    <p:sldId id="1129" r:id="rId7"/>
    <p:sldId id="1121" r:id="rId8"/>
    <p:sldId id="1132" r:id="rId9"/>
    <p:sldId id="1127" r:id="rId10"/>
    <p:sldId id="1133" r:id="rId11"/>
    <p:sldId id="1130" r:id="rId12"/>
    <p:sldId id="1128" r:id="rId13"/>
    <p:sldId id="1123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D89E64-820E-4EF6-AF86-3F20B2B8AA6D}" v="4" dt="2020-04-29T22:58:36.73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23" autoAdjust="0"/>
    <p:restoredTop sz="96395" autoAdjust="0"/>
  </p:normalViewPr>
  <p:slideViewPr>
    <p:cSldViewPr snapToGrid="0" snapToObjects="1">
      <p:cViewPr varScale="1">
        <p:scale>
          <a:sx n="74" d="100"/>
          <a:sy n="74" d="100"/>
        </p:scale>
        <p:origin x="3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erique Pellemoine" userId="9cd3e5c9-479b-4dcb-a351-aa46ddba92eb" providerId="ADAL" clId="{D4D89E64-820E-4EF6-AF86-3F20B2B8AA6D}"/>
    <pc:docChg chg="modSld">
      <pc:chgData name="Frederique Pellemoine" userId="9cd3e5c9-479b-4dcb-a351-aa46ddba92eb" providerId="ADAL" clId="{D4D89E64-820E-4EF6-AF86-3F20B2B8AA6D}" dt="2020-04-29T22:59:54.829" v="24" actId="20577"/>
      <pc:docMkLst>
        <pc:docMk/>
      </pc:docMkLst>
      <pc:sldChg chg="addSp delSp modSp">
        <pc:chgData name="Frederique Pellemoine" userId="9cd3e5c9-479b-4dcb-a351-aa46ddba92eb" providerId="ADAL" clId="{D4D89E64-820E-4EF6-AF86-3F20B2B8AA6D}" dt="2020-04-29T22:59:54.829" v="24" actId="20577"/>
        <pc:sldMkLst>
          <pc:docMk/>
          <pc:sldMk cId="658583146" sldId="1121"/>
        </pc:sldMkLst>
        <pc:spChg chg="mod">
          <ac:chgData name="Frederique Pellemoine" userId="9cd3e5c9-479b-4dcb-a351-aa46ddba92eb" providerId="ADAL" clId="{D4D89E64-820E-4EF6-AF86-3F20B2B8AA6D}" dt="2020-04-29T22:59:54.829" v="24" actId="20577"/>
          <ac:spMkLst>
            <pc:docMk/>
            <pc:sldMk cId="658583146" sldId="1121"/>
            <ac:spMk id="3" creationId="{37F41C86-BC35-4D71-8EC6-860714C91C9C}"/>
          </ac:spMkLst>
        </pc:spChg>
        <pc:spChg chg="add del mod">
          <ac:chgData name="Frederique Pellemoine" userId="9cd3e5c9-479b-4dcb-a351-aa46ddba92eb" providerId="ADAL" clId="{D4D89E64-820E-4EF6-AF86-3F20B2B8AA6D}" dt="2020-04-29T22:58:36.731" v="12"/>
          <ac:spMkLst>
            <pc:docMk/>
            <pc:sldMk cId="658583146" sldId="1121"/>
            <ac:spMk id="5" creationId="{EF9939E0-AAD3-48E0-8043-9B958F012518}"/>
          </ac:spMkLst>
        </pc:spChg>
        <pc:spChg chg="add del mod">
          <ac:chgData name="Frederique Pellemoine" userId="9cd3e5c9-479b-4dcb-a351-aa46ddba92eb" providerId="ADAL" clId="{D4D89E64-820E-4EF6-AF86-3F20B2B8AA6D}" dt="2020-04-29T22:58:36.731" v="12"/>
          <ac:spMkLst>
            <pc:docMk/>
            <pc:sldMk cId="658583146" sldId="1121"/>
            <ac:spMk id="8" creationId="{3649E645-2201-47D7-B40C-7D0CB062F56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1E6434C9-0E08-42C5-B404-C558E18FB4E2}" type="datetimeFigureOut">
              <a:rPr lang="en-US" altLang="en-US"/>
              <a:pPr/>
              <a:t>4/29/2020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DE4E50AE-7BCE-416F-89F1-79D7CF666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541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6CE535BE-76DD-4179-B7AC-2E8603DE13D9}" type="datetimeFigureOut">
              <a:rPr lang="en-US" altLang="en-US"/>
              <a:pPr/>
              <a:t>4/29/2020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1B4E76A7-28E5-4F1E-8CA1-DF481970BA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8268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1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1" y="3559285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24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1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500">
                <a:solidFill>
                  <a:srgbClr val="004C97"/>
                </a:solidFill>
                <a:latin typeface="Helvetica"/>
              </a:defRPr>
            </a:lvl1pPr>
            <a:lvl2pPr marL="3429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2pPr>
            <a:lvl3pPr marL="6858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3pPr>
            <a:lvl4pPr marL="10287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4pPr>
            <a:lvl5pPr marL="13716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3932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843442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639980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787106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61796164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337874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85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53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780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932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2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7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404040"/>
                </a:solidFill>
              </a:defRPr>
            </a:lvl1pPr>
            <a:lvl2pPr>
              <a:defRPr sz="1650">
                <a:solidFill>
                  <a:srgbClr val="404040"/>
                </a:solidFill>
              </a:defRPr>
            </a:lvl2pPr>
            <a:lvl3pPr>
              <a:defRPr sz="1500">
                <a:solidFill>
                  <a:srgbClr val="404040"/>
                </a:solidFill>
              </a:defRPr>
            </a:lvl3pPr>
            <a:lvl4pPr>
              <a:defRPr sz="1350">
                <a:solidFill>
                  <a:srgbClr val="40404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94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1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6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1" y="1043696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34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9" y="1043696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209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4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200">
                <a:solidFill>
                  <a:srgbClr val="50505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4" y="4943007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766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00" t="6362" r="24045" b="27387"/>
          <a:stretch/>
        </p:blipFill>
        <p:spPr>
          <a:xfrm>
            <a:off x="6023712" y="626280"/>
            <a:ext cx="3142591" cy="32561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457"/>
          <a:stretch/>
        </p:blipFill>
        <p:spPr>
          <a:xfrm>
            <a:off x="1803671" y="874635"/>
            <a:ext cx="4496770" cy="3007803"/>
          </a:xfrm>
          <a:prstGeom prst="rect">
            <a:avLst/>
          </a:prstGeom>
        </p:spPr>
      </p:pic>
      <p:pic>
        <p:nvPicPr>
          <p:cNvPr id="13" name="Picture 12" descr="04-0083-03D.hr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402"/>
          <a:stretch/>
        </p:blipFill>
        <p:spPr>
          <a:xfrm>
            <a:off x="-17763" y="835364"/>
            <a:ext cx="2346942" cy="3047072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4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500">
                <a:solidFill>
                  <a:srgbClr val="004C97"/>
                </a:solidFill>
                <a:latin typeface="Helvetica"/>
              </a:defRPr>
            </a:lvl1pPr>
            <a:lvl2pPr marL="3429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2pPr>
            <a:lvl3pPr marL="6858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3pPr>
            <a:lvl4pPr marL="10287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4pPr>
            <a:lvl5pPr marL="13716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5" y="3951843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1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1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1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1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5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994F-4830-43FE-8161-788EED160B02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96B1-7A7C-41F1-B49B-C55B9C9DD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2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56294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01710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228600" y="6504213"/>
            <a:ext cx="358254" cy="241300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DBE546E4-9F3C-4432-BB6F-B8C627F3D857}" type="slidenum">
              <a:rPr lang="en-US" sz="825" smtClean="0">
                <a:latin typeface="Helvetica" panose="020B0604020202020204" pitchFamily="34" charset="0"/>
                <a:cs typeface="Helvetica" panose="020B0604020202020204" pitchFamily="34" charset="0"/>
              </a:rPr>
              <a:t>‹#›</a:t>
            </a:fld>
            <a:endParaRPr lang="en-US" sz="825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 bwMode="auto">
          <a:xfrm>
            <a:off x="740715" y="6504213"/>
            <a:ext cx="5373688" cy="241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825" dirty="0">
                <a:latin typeface="Helvetica" panose="020B0604020202020204" pitchFamily="34" charset="0"/>
                <a:cs typeface="Helvetica" panose="020B0604020202020204" pitchFamily="34" charset="0"/>
              </a:rPr>
              <a:t>R. Zwaska | TSD All-Hands Prep</a:t>
            </a:r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6538150" y="6504213"/>
            <a:ext cx="1076325" cy="241300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US" altLang="en-US" sz="825" dirty="0">
                <a:latin typeface="Helvetica" panose="020B0604020202020204" pitchFamily="34" charset="0"/>
                <a:cs typeface="Helvetica" panose="020B0604020202020204" pitchFamily="34" charset="0"/>
              </a:rPr>
              <a:t>2020.04.23</a:t>
            </a:r>
          </a:p>
        </p:txBody>
      </p:sp>
      <p:grpSp>
        <p:nvGrpSpPr>
          <p:cNvPr id="6" name="Group 5"/>
          <p:cNvGrpSpPr>
            <a:grpSpLocks noChangeAspect="1"/>
          </p:cNvGrpSpPr>
          <p:nvPr userDrawn="1"/>
        </p:nvGrpSpPr>
        <p:grpSpPr>
          <a:xfrm>
            <a:off x="215901" y="6258863"/>
            <a:ext cx="8699500" cy="197990"/>
            <a:chOff x="600217" y="6258863"/>
            <a:chExt cx="8297721" cy="188846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6" descr="FermiLogo_RGB_NALBlue.png"/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271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</p:sldLayoutIdLst>
  <p:hf hdr="0" ftr="0"/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1275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05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9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9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421EBE44-62D3-40A9-9980-1CBA3CB2010A}"/>
              </a:ext>
            </a:extLst>
          </p:cNvPr>
          <p:cNvSpPr txBox="1">
            <a:spLocks/>
          </p:cNvSpPr>
          <p:nvPr userDrawn="1"/>
        </p:nvSpPr>
        <p:spPr>
          <a:xfrm>
            <a:off x="228600" y="6504213"/>
            <a:ext cx="358254" cy="241300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DBE546E4-9F3C-4432-BB6F-B8C627F3D857}" type="slidenum">
              <a:rPr lang="en-US" sz="1100" smtClean="0">
                <a:latin typeface="Helvetica" panose="020B0604020202020204" pitchFamily="34" charset="0"/>
                <a:cs typeface="Helvetica" panose="020B0604020202020204" pitchFamily="34" charset="0"/>
              </a:rPr>
              <a:t>‹#›</a:t>
            </a:fld>
            <a:endParaRPr lang="en-US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BF8A980-BCE0-4516-892E-678395E85F6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40714" y="6504213"/>
            <a:ext cx="5373688" cy="241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R. Zwaska | TSD All-Hands Prep</a:t>
            </a:r>
          </a:p>
        </p:txBody>
      </p:sp>
      <p:sp>
        <p:nvSpPr>
          <p:cNvPr id="17" name="Date Placeholder 9">
            <a:extLst>
              <a:ext uri="{FF2B5EF4-FFF2-40B4-BE49-F238E27FC236}">
                <a16:creationId xmlns:a16="http://schemas.microsoft.com/office/drawing/2014/main" id="{A1F4E6B3-6956-4CE8-BF93-6D90A3A061AC}"/>
              </a:ext>
            </a:extLst>
          </p:cNvPr>
          <p:cNvSpPr txBox="1">
            <a:spLocks/>
          </p:cNvSpPr>
          <p:nvPr userDrawn="1"/>
        </p:nvSpPr>
        <p:spPr>
          <a:xfrm>
            <a:off x="6538149" y="6504213"/>
            <a:ext cx="1076325" cy="241300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US" alt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2020.04.23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266F5C-FF05-4510-B4CB-FA6EFE7031E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B1925AF-91A6-4A54-886E-1114817ABC6B}"/>
                </a:ext>
              </a:extLst>
            </p:cNvPr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6" descr="FermiLogo_RGB_NALBlue.png">
              <a:extLst>
                <a:ext uri="{FF2B5EF4-FFF2-40B4-BE49-F238E27FC236}">
                  <a16:creationId xmlns:a16="http://schemas.microsoft.com/office/drawing/2014/main" id="{0C67035C-CC91-4E17-8F00-794AF6BE2A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610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086" r:id="rId9"/>
    <p:sldLayoutId id="2147484079" r:id="rId10"/>
    <p:sldLayoutId id="2147484080" r:id="rId11"/>
    <p:sldLayoutId id="2147484081" r:id="rId12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hyperlink" Target="http://pngimg.com/download/4134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tiff"/><Relationship Id="rId5" Type="http://schemas.openxmlformats.org/officeDocument/2006/relationships/hyperlink" Target="https://www.dropbox.com/s/6ozzzyoi1402e2i/IMG_6712.m4v?dl=0" TargetMode="External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C33FC43-D1A7-4564-B5BD-FA754EA614F2}"/>
              </a:ext>
            </a:extLst>
          </p:cNvPr>
          <p:cNvGrpSpPr/>
          <p:nvPr/>
        </p:nvGrpSpPr>
        <p:grpSpPr>
          <a:xfrm>
            <a:off x="3454980" y="11884"/>
            <a:ext cx="5689019" cy="2972563"/>
            <a:chOff x="3454980" y="11884"/>
            <a:chExt cx="5689019" cy="297256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834A073-82D9-46CA-8AE4-AA9606938C64}"/>
                </a:ext>
              </a:extLst>
            </p:cNvPr>
            <p:cNvSpPr/>
            <p:nvPr/>
          </p:nvSpPr>
          <p:spPr>
            <a:xfrm>
              <a:off x="3454980" y="11884"/>
              <a:ext cx="5689019" cy="2972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No picture of me on site! </a:t>
              </a:r>
            </a:p>
            <a:p>
              <a:pPr algn="ctr"/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I am still confined in Michigan</a:t>
              </a:r>
              <a:r>
                <a:rPr lang="en-US" dirty="0"/>
                <a:t>!!!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09C0A3F-1152-4376-BA88-AD5E5296C7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000" t="32248" r="50000" b="18093"/>
            <a:stretch/>
          </p:blipFill>
          <p:spPr>
            <a:xfrm>
              <a:off x="5749200" y="1032798"/>
              <a:ext cx="1048430" cy="122202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0D73149-E133-4D1B-9A43-C736CE696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5117126" y="1032798"/>
              <a:ext cx="2287486" cy="152499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AD2C391-84A1-4E97-A42E-8AECEC2F73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017" y="624"/>
            <a:ext cx="5706983" cy="29931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870543-BDBB-4FB9-802D-1BBA7DF24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03664"/>
            <a:ext cx="8801100" cy="641739"/>
          </a:xfrm>
        </p:spPr>
        <p:txBody>
          <a:bodyPr/>
          <a:lstStyle/>
          <a:p>
            <a:r>
              <a:rPr lang="en-US" dirty="0"/>
              <a:t>Frederique Pellemoine</a:t>
            </a:r>
            <a:br>
              <a:rPr lang="en-US" dirty="0"/>
            </a:br>
            <a:r>
              <a:rPr lang="en-US" dirty="0"/>
              <a:t>Senior Scientist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6F6F8-4E42-4C42-A752-40E279869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935066"/>
            <a:ext cx="3948544" cy="4987867"/>
          </a:xfrm>
        </p:spPr>
        <p:txBody>
          <a:bodyPr/>
          <a:lstStyle/>
          <a:p>
            <a:r>
              <a:rPr lang="en-US" dirty="0"/>
              <a:t>Target R&amp;D program, </a:t>
            </a:r>
            <a:br>
              <a:rPr lang="en-US" dirty="0"/>
            </a:br>
            <a:r>
              <a:rPr lang="en-US" dirty="0"/>
              <a:t>I have been in charge </a:t>
            </a:r>
            <a:br>
              <a:rPr lang="en-US" dirty="0"/>
            </a:br>
            <a:r>
              <a:rPr lang="en-US" dirty="0"/>
              <a:t>for 2 weeks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F27C09-AB5D-48E9-8DE0-BCA5D30D3D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145" y="3044907"/>
            <a:ext cx="4660323" cy="3165159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952A90AE-F02B-4C63-B8D2-8E51C211E0A8}"/>
              </a:ext>
            </a:extLst>
          </p:cNvPr>
          <p:cNvSpPr/>
          <p:nvPr/>
        </p:nvSpPr>
        <p:spPr>
          <a:xfrm rot="1562754">
            <a:off x="7035215" y="2377434"/>
            <a:ext cx="232964" cy="867841"/>
          </a:xfrm>
          <a:prstGeom prst="downArrow">
            <a:avLst/>
          </a:prstGeom>
          <a:gradFill>
            <a:gsLst>
              <a:gs pos="100000">
                <a:srgbClr val="FF0000"/>
              </a:gs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56190FD-6AA8-4020-946F-BF805A953902}"/>
              </a:ext>
            </a:extLst>
          </p:cNvPr>
          <p:cNvSpPr txBox="1">
            <a:spLocks/>
          </p:cNvSpPr>
          <p:nvPr/>
        </p:nvSpPr>
        <p:spPr>
          <a:xfrm>
            <a:off x="190500" y="4111707"/>
            <a:ext cx="3948544" cy="208796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 love to travel around the world and learn about “exotic” society, cuisine, culture….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4AB3AF-74A2-4A71-81C9-C391B5DA55CF}"/>
              </a:ext>
            </a:extLst>
          </p:cNvPr>
          <p:cNvSpPr txBox="1">
            <a:spLocks/>
          </p:cNvSpPr>
          <p:nvPr/>
        </p:nvSpPr>
        <p:spPr>
          <a:xfrm>
            <a:off x="133351" y="2387674"/>
            <a:ext cx="3948544" cy="387246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A few words to remind you of “Something No One Here Knows About You”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25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F82902-E4CD-4798-8B74-F96A8B502E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8842" y="2909310"/>
            <a:ext cx="2273484" cy="15163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9F7FDA-52B9-4955-AC30-802D2CF0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Targets R&amp;D Program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41C86-BC35-4D71-8EC6-860714C91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64973"/>
            <a:ext cx="6641757" cy="5362831"/>
          </a:xfrm>
        </p:spPr>
        <p:txBody>
          <a:bodyPr/>
          <a:lstStyle/>
          <a:p>
            <a:r>
              <a:rPr lang="en-US" sz="1600" dirty="0"/>
              <a:t>Role/Mission</a:t>
            </a:r>
          </a:p>
          <a:p>
            <a:pPr lvl="1"/>
            <a:r>
              <a:rPr lang="en-US" sz="1400" dirty="0"/>
              <a:t>Support target operation and future high power </a:t>
            </a:r>
            <a:r>
              <a:rPr lang="en-US" sz="1400" dirty="0" err="1"/>
              <a:t>targetry</a:t>
            </a:r>
            <a:endParaRPr lang="en-US" sz="1400" dirty="0"/>
          </a:p>
          <a:p>
            <a:pPr lvl="2"/>
            <a:r>
              <a:rPr lang="en-US" sz="1400" dirty="0"/>
              <a:t>Need to asses challenges of future target today  </a:t>
            </a:r>
          </a:p>
          <a:p>
            <a:r>
              <a:rPr lang="en-US" sz="1600" dirty="0"/>
              <a:t>People</a:t>
            </a:r>
          </a:p>
          <a:p>
            <a:pPr lvl="1"/>
            <a:r>
              <a:rPr lang="en-US" sz="1400" dirty="0"/>
              <a:t>Kavin Ammigan and Sujit Bidhar</a:t>
            </a:r>
          </a:p>
          <a:p>
            <a:pPr lvl="1"/>
            <a:r>
              <a:rPr lang="en-US" sz="1400" dirty="0"/>
              <a:t>Raul Campos (MSD) and Tiziana Spina (APS-TD)</a:t>
            </a:r>
          </a:p>
          <a:p>
            <a:pPr lvl="1"/>
            <a:r>
              <a:rPr lang="en-US" sz="1400" dirty="0"/>
              <a:t>Abraham C. Burleigh (IIT) and Gurkan Karaman (Iowa)</a:t>
            </a:r>
          </a:p>
          <a:p>
            <a:r>
              <a:rPr lang="en-US" sz="1600" dirty="0"/>
              <a:t>Facilities/Tools</a:t>
            </a:r>
          </a:p>
          <a:p>
            <a:pPr lvl="1"/>
            <a:r>
              <a:rPr lang="en-US" sz="1400" dirty="0"/>
              <a:t>Current</a:t>
            </a:r>
          </a:p>
          <a:p>
            <a:pPr lvl="2"/>
            <a:r>
              <a:rPr lang="en-US" sz="1400" dirty="0"/>
              <a:t>Electro-spinning new targets for accelerators</a:t>
            </a:r>
          </a:p>
          <a:p>
            <a:pPr lvl="2"/>
            <a:r>
              <a:rPr lang="en-US" sz="1400" dirty="0"/>
              <a:t>Fatigue testing machine for low activated material</a:t>
            </a:r>
          </a:p>
          <a:p>
            <a:pPr lvl="2"/>
            <a:r>
              <a:rPr lang="en-US" sz="1400" dirty="0"/>
              <a:t>Collaborations with PNNL, BNL (BLIP, NSLS-II), University of Michigan, STFC, CCFE, CERN (</a:t>
            </a:r>
            <a:r>
              <a:rPr lang="en-US" sz="1400" dirty="0" err="1"/>
              <a:t>HiRadMat</a:t>
            </a:r>
            <a:r>
              <a:rPr lang="en-US" sz="1400" dirty="0"/>
              <a:t>), University of Wisconsin-Madison, University of Bristol, US-JP program</a:t>
            </a:r>
          </a:p>
          <a:p>
            <a:pPr lvl="1"/>
            <a:r>
              <a:rPr lang="en-US" sz="1400" dirty="0"/>
              <a:t>Future</a:t>
            </a:r>
          </a:p>
          <a:p>
            <a:pPr lvl="2"/>
            <a:r>
              <a:rPr lang="en-US" sz="1400" dirty="0"/>
              <a:t>Electron beam irradiation at A2D2 facility (FNAL)</a:t>
            </a:r>
          </a:p>
          <a:p>
            <a:pPr lvl="2"/>
            <a:r>
              <a:rPr lang="en-US" sz="1400" dirty="0"/>
              <a:t>TSIB with hot cell and advanced material testing lab</a:t>
            </a:r>
          </a:p>
          <a:p>
            <a:pPr lvl="2"/>
            <a:r>
              <a:rPr lang="en-US" sz="1400" dirty="0" err="1"/>
              <a:t>Targetry</a:t>
            </a:r>
            <a:r>
              <a:rPr lang="en-US" sz="1400" dirty="0"/>
              <a:t> application technologies: semi-autonomous robotic remote handling, novel target concepts, target health monitoring, etc.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7E6B0E-8316-4A71-AD5A-AEEE6B54A2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849" y="38761"/>
            <a:ext cx="1987384" cy="13159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300394-0883-4375-8B31-4CCEC316DA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516" y="1586222"/>
            <a:ext cx="2350611" cy="1312697"/>
          </a:xfrm>
          <a:prstGeom prst="rect">
            <a:avLst/>
          </a:prstGeom>
        </p:spPr>
      </p:pic>
      <p:pic>
        <p:nvPicPr>
          <p:cNvPr id="11" name="Picture 10">
            <a:hlinkClick r:id="rId5"/>
            <a:extLst>
              <a:ext uri="{FF2B5EF4-FFF2-40B4-BE49-F238E27FC236}">
                <a16:creationId xmlns:a16="http://schemas.microsoft.com/office/drawing/2014/main" id="{DC05E152-7635-4A89-9657-FA9009D912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0516" y="4666849"/>
            <a:ext cx="2248770" cy="1466926"/>
          </a:xfrm>
          <a:prstGeom prst="rect">
            <a:avLst/>
          </a:prstGeom>
          <a:ln w="28575"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AE2D91-B6B3-4E1C-AF4A-4D5A55A9B86D}"/>
              </a:ext>
            </a:extLst>
          </p:cNvPr>
          <p:cNvSpPr/>
          <p:nvPr/>
        </p:nvSpPr>
        <p:spPr>
          <a:xfrm>
            <a:off x="7673545" y="-3173"/>
            <a:ext cx="1606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NuMI</a:t>
            </a:r>
            <a:r>
              <a:rPr lang="en-US" sz="1200" dirty="0"/>
              <a:t> target (NT-02)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82CD63-43D2-46A0-A3D5-5F6AED2CBD55}"/>
              </a:ext>
            </a:extLst>
          </p:cNvPr>
          <p:cNvSpPr/>
          <p:nvPr/>
        </p:nvSpPr>
        <p:spPr>
          <a:xfrm>
            <a:off x="7945396" y="2991888"/>
            <a:ext cx="1198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Electro spinner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2D0F06-3C7F-43C6-9C90-E0D333C80F69}"/>
              </a:ext>
            </a:extLst>
          </p:cNvPr>
          <p:cNvSpPr/>
          <p:nvPr/>
        </p:nvSpPr>
        <p:spPr>
          <a:xfrm>
            <a:off x="7728124" y="1309223"/>
            <a:ext cx="1415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NuMI</a:t>
            </a:r>
            <a:r>
              <a:rPr lang="en-US" sz="1200" dirty="0"/>
              <a:t> Be windows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AA0D0B-B491-4149-AE4A-0B6DFE32A78E}"/>
              </a:ext>
            </a:extLst>
          </p:cNvPr>
          <p:cNvSpPr/>
          <p:nvPr/>
        </p:nvSpPr>
        <p:spPr>
          <a:xfrm>
            <a:off x="7463481" y="4402397"/>
            <a:ext cx="1721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Fatigue testing machine</a:t>
            </a:r>
          </a:p>
        </p:txBody>
      </p:sp>
    </p:spTree>
    <p:extLst>
      <p:ext uri="{BB962C8B-B14F-4D97-AF65-F5344CB8AC3E}">
        <p14:creationId xmlns:p14="http://schemas.microsoft.com/office/powerpoint/2010/main" val="3912495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F7FDA-52B9-4955-AC30-802D2CF0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Targets R&amp;D Program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41C86-BC35-4D71-8EC6-860714C91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3" y="905565"/>
            <a:ext cx="6577445" cy="4987867"/>
          </a:xfrm>
        </p:spPr>
        <p:txBody>
          <a:bodyPr/>
          <a:lstStyle/>
          <a:p>
            <a:r>
              <a:rPr lang="en-US" sz="1600" dirty="0"/>
              <a:t>Activities in General</a:t>
            </a:r>
          </a:p>
          <a:p>
            <a:pPr lvl="1"/>
            <a:r>
              <a:rPr lang="en-US" sz="1600" dirty="0" err="1"/>
              <a:t>RaDIATE</a:t>
            </a:r>
            <a:r>
              <a:rPr lang="en-US" sz="1600" dirty="0"/>
              <a:t> Collaboration</a:t>
            </a:r>
          </a:p>
          <a:p>
            <a:pPr lvl="2"/>
            <a:r>
              <a:rPr lang="en-US" sz="1400" dirty="0"/>
              <a:t>Answer </a:t>
            </a:r>
            <a:r>
              <a:rPr lang="en-US" sz="1400" dirty="0" err="1"/>
              <a:t>targetry</a:t>
            </a:r>
            <a:r>
              <a:rPr lang="en-US" sz="1400" dirty="0"/>
              <a:t> challenges: thermal shock, radiation damage</a:t>
            </a:r>
          </a:p>
          <a:p>
            <a:pPr lvl="2"/>
            <a:r>
              <a:rPr lang="en-US" sz="1400" dirty="0"/>
              <a:t>Current R&amp;D program: HE proton irradiations &amp; Post-Irradiation Examinations (PIE), LE ion irradiations &amp; PIE, PIE of spent targets / windows, in-beam thermal shock studies, fracture and fatigue studies</a:t>
            </a:r>
          </a:p>
          <a:p>
            <a:r>
              <a:rPr lang="en-US" sz="1600" dirty="0"/>
              <a:t>Participation in Projects</a:t>
            </a:r>
          </a:p>
          <a:p>
            <a:pPr lvl="1"/>
            <a:r>
              <a:rPr lang="en-US" sz="1600" dirty="0" err="1"/>
              <a:t>NuMI</a:t>
            </a:r>
            <a:r>
              <a:rPr lang="en-US" sz="1600" dirty="0"/>
              <a:t> AIP, LBNF</a:t>
            </a:r>
          </a:p>
          <a:p>
            <a:r>
              <a:rPr lang="en-US" sz="1600" dirty="0"/>
              <a:t>What we’re doing while staying at-home</a:t>
            </a:r>
          </a:p>
          <a:p>
            <a:pPr lvl="1"/>
            <a:r>
              <a:rPr lang="en-US" sz="1600" dirty="0"/>
              <a:t>prepare next HE proton beam irradiations: BLIP, </a:t>
            </a:r>
            <a:r>
              <a:rPr lang="en-US" sz="1600" dirty="0" err="1"/>
              <a:t>HiRadMat</a:t>
            </a:r>
            <a:r>
              <a:rPr lang="en-US" sz="1600" dirty="0"/>
              <a:t> (activation simulations, thermo-mechanical / CFX simulations, safety study for experiments)</a:t>
            </a:r>
          </a:p>
          <a:p>
            <a:pPr lvl="1"/>
            <a:r>
              <a:rPr lang="en-US" sz="1600" dirty="0"/>
              <a:t>Analyze irradiated samples and data acquired during previous experiments at BLIP and </a:t>
            </a:r>
            <a:r>
              <a:rPr lang="en-US" sz="1600" dirty="0" err="1"/>
              <a:t>HiRadMat</a:t>
            </a:r>
            <a:r>
              <a:rPr lang="en-US" sz="1600" dirty="0"/>
              <a:t> : fatigue test, thermal shock analysis</a:t>
            </a:r>
          </a:p>
          <a:p>
            <a:pPr lvl="1"/>
            <a:r>
              <a:rPr lang="en-US" sz="1600" dirty="0"/>
              <a:t>Analyze and prepare heavy ion irradiation</a:t>
            </a:r>
          </a:p>
          <a:p>
            <a:pPr lvl="1"/>
            <a:r>
              <a:rPr lang="en-US" sz="1600" dirty="0"/>
              <a:t>Prepare publications of results from previous tests (fatigue tests, tensile tests,…)</a:t>
            </a:r>
          </a:p>
          <a:p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ECB9CD-2A80-4A54-A375-DCC5AF5A93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2909" y="4131051"/>
            <a:ext cx="1631091" cy="1619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5EF09E-C8E5-45C4-A836-9E6EB6BB4F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9149" y="880828"/>
            <a:ext cx="3542597" cy="453101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88211F3-BB0A-4D37-85E2-9EABF7ABA93E}"/>
              </a:ext>
            </a:extLst>
          </p:cNvPr>
          <p:cNvSpPr/>
          <p:nvPr/>
        </p:nvSpPr>
        <p:spPr>
          <a:xfrm>
            <a:off x="6728114" y="5734405"/>
            <a:ext cx="2436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Mike Parkin</a:t>
            </a:r>
          </a:p>
          <a:p>
            <a:r>
              <a:rPr lang="en-US" sz="1200" dirty="0"/>
              <a:t>Rutherford Appleton Laboratory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538F74-FE18-4C36-83ED-B7483CB13B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1746" y="4071364"/>
            <a:ext cx="1346886" cy="16792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E0A782-FEAA-4B7F-830C-AD12BDA3FF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1996" y="66212"/>
            <a:ext cx="1631091" cy="124063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51BB32-DEC1-403D-A5A6-06B59C861646}"/>
              </a:ext>
            </a:extLst>
          </p:cNvPr>
          <p:cNvSpPr txBox="1"/>
          <p:nvPr/>
        </p:nvSpPr>
        <p:spPr>
          <a:xfrm>
            <a:off x="5690503" y="94452"/>
            <a:ext cx="1820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Proton-irradiated </a:t>
            </a:r>
            <a:r>
              <a:rPr lang="en-US" sz="1200" dirty="0" err="1"/>
              <a:t>Ti</a:t>
            </a:r>
            <a:r>
              <a:rPr lang="en-US" sz="1200" dirty="0"/>
              <a:t> tensile specimens at BLIP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E5D0E3FC-A234-48C8-B71B-3FA4C00D025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8114" y="1607195"/>
            <a:ext cx="2344973" cy="8227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E661EEC-2300-41BB-B661-9C75E9CD646E}"/>
              </a:ext>
            </a:extLst>
          </p:cNvPr>
          <p:cNvSpPr txBox="1"/>
          <p:nvPr/>
        </p:nvSpPr>
        <p:spPr>
          <a:xfrm>
            <a:off x="6308730" y="2408444"/>
            <a:ext cx="1820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Thermal shock testing at </a:t>
            </a:r>
            <a:r>
              <a:rPr lang="en-US" sz="1200" dirty="0" err="1"/>
              <a:t>HiRadMat</a:t>
            </a:r>
            <a:endParaRPr lang="en-US" sz="1200" dirty="0"/>
          </a:p>
        </p:txBody>
      </p:sp>
      <p:pic>
        <p:nvPicPr>
          <p:cNvPr id="14" name="Picture 219">
            <a:extLst>
              <a:ext uri="{FF2B5EF4-FFF2-40B4-BE49-F238E27FC236}">
                <a16:creationId xmlns:a16="http://schemas.microsoft.com/office/drawing/2014/main" id="{F48FD2DF-DB85-44EB-A52C-E1AA5218D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9843" y="2722421"/>
            <a:ext cx="1463244" cy="1050754"/>
          </a:xfrm>
          <a:prstGeom prst="rect">
            <a:avLst/>
          </a:prstGeom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F9A33A-D265-4233-932A-CB7E5A85A7FF}"/>
              </a:ext>
            </a:extLst>
          </p:cNvPr>
          <p:cNvSpPr txBox="1"/>
          <p:nvPr/>
        </p:nvSpPr>
        <p:spPr>
          <a:xfrm>
            <a:off x="6428884" y="3021323"/>
            <a:ext cx="1346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Microcantilevers testing at Oxford/CCFE</a:t>
            </a:r>
          </a:p>
        </p:txBody>
      </p:sp>
    </p:spTree>
    <p:extLst>
      <p:ext uri="{BB962C8B-B14F-4D97-AF65-F5344CB8AC3E}">
        <p14:creationId xmlns:p14="http://schemas.microsoft.com/office/powerpoint/2010/main" val="658583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0543-BDBB-4FB9-802D-1BBA7DF24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72" y="91160"/>
            <a:ext cx="8686800" cy="641739"/>
          </a:xfrm>
        </p:spPr>
        <p:txBody>
          <a:bodyPr/>
          <a:lstStyle/>
          <a:p>
            <a:r>
              <a:rPr lang="en-US" sz="2600" dirty="0"/>
              <a:t>Kavin Ammigan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6F6F8-4E42-4C42-A752-40E279869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271" y="1073775"/>
            <a:ext cx="5196169" cy="1768922"/>
          </a:xfrm>
        </p:spPr>
        <p:txBody>
          <a:bodyPr/>
          <a:lstStyle/>
          <a:p>
            <a:pPr marL="0" indent="0">
              <a:buNone/>
            </a:pPr>
            <a:r>
              <a:rPr lang="en-US" sz="2000" i="1" dirty="0"/>
              <a:t>Senior Engineer in HPT R&amp;D group</a:t>
            </a:r>
          </a:p>
          <a:p>
            <a:r>
              <a:rPr lang="en-US" dirty="0"/>
              <a:t>Design and execute in-beam material experiments in support of target R&amp;D</a:t>
            </a:r>
          </a:p>
          <a:p>
            <a:r>
              <a:rPr lang="en-US" dirty="0"/>
              <a:t>Help manage </a:t>
            </a:r>
            <a:r>
              <a:rPr lang="en-US" dirty="0" err="1"/>
              <a:t>RaDIATE</a:t>
            </a:r>
            <a:r>
              <a:rPr lang="en-US" dirty="0"/>
              <a:t> collaboration activities</a:t>
            </a:r>
          </a:p>
          <a:p>
            <a:r>
              <a:rPr lang="en-US" dirty="0"/>
              <a:t>Provide engineering analysis support for the department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BC7DE9-033B-43A9-B678-E338A635C8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440" y="1120442"/>
            <a:ext cx="3413760" cy="1946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704E48-92E5-4352-B901-8C0BEA41FD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082428" y="4050004"/>
            <a:ext cx="1416177" cy="1885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1A6B74-301C-4D38-AFE7-478575B41F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851497" y="4064576"/>
            <a:ext cx="1400747" cy="18722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BC2A20-07F8-4996-8FB9-F1612ED215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045" y="4308894"/>
            <a:ext cx="1869440" cy="1402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7180E36-498C-4935-A909-985E8683C78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9316" y="4069594"/>
            <a:ext cx="1413319" cy="1869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672350B-10C6-44D0-8ED0-A9B63E73C412}"/>
              </a:ext>
            </a:extLst>
          </p:cNvPr>
          <p:cNvSpPr txBox="1">
            <a:spLocks/>
          </p:cNvSpPr>
          <p:nvPr/>
        </p:nvSpPr>
        <p:spPr>
          <a:xfrm>
            <a:off x="229271" y="3475097"/>
            <a:ext cx="4810089" cy="426053"/>
          </a:xfrm>
          <a:prstGeom prst="rect">
            <a:avLst/>
          </a:prstGeom>
        </p:spPr>
        <p:txBody>
          <a:bodyPr lIns="0" tIns="0" rIns="0" bIns="0"/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5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35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35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I enjoy cooking whenever I can…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1AA7457-0F58-4DDE-A56D-3B8C3DB9BD3B}"/>
              </a:ext>
            </a:extLst>
          </p:cNvPr>
          <p:cNvSpPr txBox="1">
            <a:spLocks/>
          </p:cNvSpPr>
          <p:nvPr/>
        </p:nvSpPr>
        <p:spPr>
          <a:xfrm>
            <a:off x="501255" y="3898626"/>
            <a:ext cx="5812145" cy="277000"/>
          </a:xfrm>
          <a:prstGeom prst="rect">
            <a:avLst/>
          </a:prstGeom>
        </p:spPr>
        <p:txBody>
          <a:bodyPr lIns="0" tIns="0" rIns="0" bIns="0"/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5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35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35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itchFamily="34" charset="-128"/>
              </a:rPr>
              <a:t>Some recent meals since the stay-at-home order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DD7B9B0-C199-429D-AB0B-E0ACE7AEF5DF}"/>
              </a:ext>
            </a:extLst>
          </p:cNvPr>
          <p:cNvSpPr/>
          <p:nvPr/>
        </p:nvSpPr>
        <p:spPr>
          <a:xfrm>
            <a:off x="392921" y="5784225"/>
            <a:ext cx="16866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Photos by Laura Ammigan</a:t>
            </a:r>
          </a:p>
        </p:txBody>
      </p:sp>
    </p:spTree>
    <p:extLst>
      <p:ext uri="{BB962C8B-B14F-4D97-AF65-F5344CB8AC3E}">
        <p14:creationId xmlns:p14="http://schemas.microsoft.com/office/powerpoint/2010/main" val="163009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0543-BDBB-4FB9-802D-1BBA7DF24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Sujit Bidhar, Post-doc research Associate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6F6F8-4E42-4C42-A752-40E279869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043046"/>
            <a:ext cx="5527964" cy="5233929"/>
          </a:xfrm>
        </p:spPr>
        <p:txBody>
          <a:bodyPr/>
          <a:lstStyle/>
          <a:p>
            <a:r>
              <a:rPr lang="en-US" sz="1800" dirty="0"/>
              <a:t>New target material research and development for future high power targets (nanofiber target)</a:t>
            </a:r>
          </a:p>
          <a:p>
            <a:r>
              <a:rPr lang="en-US" sz="1800" dirty="0"/>
              <a:t>To develop material models for material subjected to thermal shock and radiation damage.</a:t>
            </a:r>
          </a:p>
          <a:p>
            <a:r>
              <a:rPr lang="en-US" sz="1800" dirty="0"/>
              <a:t>Supporting other simulation and experimental activities of Target Systems (proton, ion, electron irradiation) and PIE works.</a:t>
            </a:r>
          </a:p>
          <a:p>
            <a:endParaRPr lang="en-US" sz="1800" dirty="0"/>
          </a:p>
          <a:p>
            <a:r>
              <a:rPr lang="en-US" sz="1800" dirty="0"/>
              <a:t>A few words to remind you of “Something No One Here Knows About You”</a:t>
            </a:r>
          </a:p>
          <a:p>
            <a:pPr lvl="1"/>
            <a:r>
              <a:rPr lang="en-US" sz="1800" dirty="0"/>
              <a:t>Believer in natural healing. Successfully avoided ingestion of any medicine for last 15 years</a:t>
            </a:r>
          </a:p>
          <a:p>
            <a:pPr lvl="1"/>
            <a:r>
              <a:rPr lang="en-US" sz="1800" dirty="0"/>
              <a:t>DIY projects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88D1EE-3D0B-402F-B66B-A81A41CE46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72" b="15209"/>
          <a:stretch/>
        </p:blipFill>
        <p:spPr>
          <a:xfrm>
            <a:off x="5858967" y="1043046"/>
            <a:ext cx="3201906" cy="434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69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0543-BDBB-4FB9-802D-1BBA7DF24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Raul Campos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6F6F8-4E42-4C42-A752-40E279869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4343399" cy="4987867"/>
          </a:xfrm>
        </p:spPr>
        <p:txBody>
          <a:bodyPr/>
          <a:lstStyle/>
          <a:p>
            <a:r>
              <a:rPr lang="en-US" sz="1800" dirty="0"/>
              <a:t>Mechanical Engineer in AD Mechanical Support Department</a:t>
            </a:r>
          </a:p>
          <a:p>
            <a:pPr lvl="1"/>
            <a:r>
              <a:rPr lang="en-US" sz="1800" dirty="0"/>
              <a:t>TSD work: Transient thermal and structural finite element analyses</a:t>
            </a:r>
          </a:p>
          <a:p>
            <a:pPr lvl="2"/>
            <a:r>
              <a:rPr lang="en-US" sz="1600" dirty="0"/>
              <a:t>Vacuum windows, HiRadMat</a:t>
            </a:r>
          </a:p>
          <a:p>
            <a:pPr lvl="2"/>
            <a:r>
              <a:rPr lang="en-US" sz="1600" dirty="0"/>
              <a:t>Prior to Fermilab: thermo-mechanical fatigue, vibration, large multi-body FEA</a:t>
            </a:r>
          </a:p>
          <a:p>
            <a:pPr lvl="1"/>
            <a:r>
              <a:rPr lang="en-US" sz="1800" dirty="0"/>
              <a:t>MSD/Project work: PIP-II Instrumentation mechanical design, PIP-II Vacuum engineering/project management</a:t>
            </a:r>
          </a:p>
          <a:p>
            <a:r>
              <a:rPr lang="en-US" sz="1800" dirty="0"/>
              <a:t>Other info about me:</a:t>
            </a:r>
          </a:p>
          <a:p>
            <a:pPr lvl="1"/>
            <a:r>
              <a:rPr lang="en-US" sz="1800" dirty="0"/>
              <a:t>Enjoy travelling, made it to 5 countries last year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234DF5-2FCC-428B-A53E-C9803C7C1F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454" y="1031418"/>
            <a:ext cx="3749621" cy="499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03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0543-BDBB-4FB9-802D-1BBA7DF24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Tiziana Spina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6F6F8-4E42-4C42-A752-40E279869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043046"/>
            <a:ext cx="4596724" cy="4987867"/>
          </a:xfrm>
        </p:spPr>
        <p:txBody>
          <a:bodyPr/>
          <a:lstStyle/>
          <a:p>
            <a:r>
              <a:rPr lang="en-US" dirty="0"/>
              <a:t>Associate Scientist (Peoples Fellow) in the APS-TD since October 2018</a:t>
            </a:r>
          </a:p>
          <a:p>
            <a:endParaRPr lang="en-US" dirty="0"/>
          </a:p>
          <a:p>
            <a:r>
              <a:rPr lang="en-US" dirty="0"/>
              <a:t>A few words to remind you of “Something No One Here Knows About You”</a:t>
            </a:r>
          </a:p>
          <a:p>
            <a:pPr lvl="1"/>
            <a:r>
              <a:rPr lang="en-US" dirty="0"/>
              <a:t>During this lock-down period, replacing the lab with kitchen, I can continue to do experiments and discoveries. For ex., I have just found how to get weight in 1 hour!!!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D4E1C0-2EC6-4C2F-BBC7-A27903A2B2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09" t="27364" r="37675" b="16616"/>
          <a:stretch/>
        </p:blipFill>
        <p:spPr>
          <a:xfrm>
            <a:off x="5075700" y="424533"/>
            <a:ext cx="3542059" cy="24739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55CDC5-A923-4EC2-9E5E-A3CD972296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75"/>
          <a:stretch/>
        </p:blipFill>
        <p:spPr>
          <a:xfrm>
            <a:off x="5827128" y="3151995"/>
            <a:ext cx="2173872" cy="256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35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15C18-260C-4C17-BDB3-A43A212AF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Abraham C. Burleigh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D7254-6E4A-437F-922B-143B85AC3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9758B9-85F6-4012-99DD-DACCBD93B2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48" y="93273"/>
            <a:ext cx="8930668" cy="616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27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0543-BDBB-4FB9-802D-1BBA7DF24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03664"/>
            <a:ext cx="8801100" cy="641739"/>
          </a:xfrm>
        </p:spPr>
        <p:txBody>
          <a:bodyPr/>
          <a:lstStyle/>
          <a:p>
            <a:r>
              <a:rPr lang="en-US" dirty="0"/>
              <a:t>Gurkan Karaman</a:t>
            </a:r>
            <a:br>
              <a:rPr lang="en-US" dirty="0"/>
            </a:br>
            <a:r>
              <a:rPr lang="en-US" dirty="0"/>
              <a:t>PhD student at </a:t>
            </a:r>
            <a:r>
              <a:rPr lang="en-US" dirty="0" err="1"/>
              <a:t>UIowa</a:t>
            </a:r>
            <a:r>
              <a:rPr lang="en-US" dirty="0"/>
              <a:t> in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6F6F8-4E42-4C42-A752-40E279869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935066"/>
            <a:ext cx="8915400" cy="4987867"/>
          </a:xfrm>
        </p:spPr>
        <p:txBody>
          <a:bodyPr/>
          <a:lstStyle/>
          <a:p>
            <a:r>
              <a:rPr lang="en-US" dirty="0" err="1"/>
              <a:t>UIowa</a:t>
            </a:r>
            <a:r>
              <a:rPr lang="en-US" dirty="0"/>
              <a:t>: working with Experimental </a:t>
            </a:r>
            <a:br>
              <a:rPr lang="en-US" dirty="0"/>
            </a:br>
            <a:r>
              <a:rPr lang="en-US" dirty="0"/>
              <a:t>High Energy Physics group, working </a:t>
            </a:r>
            <a:br>
              <a:rPr lang="en-US" dirty="0"/>
            </a:br>
            <a:r>
              <a:rPr lang="en-US" dirty="0"/>
              <a:t>on </a:t>
            </a:r>
            <a:r>
              <a:rPr lang="en-US" dirty="0" err="1"/>
              <a:t>ProtoDUNE</a:t>
            </a:r>
            <a:r>
              <a:rPr lang="en-US" dirty="0"/>
              <a:t> SP analysis</a:t>
            </a:r>
          </a:p>
          <a:p>
            <a:r>
              <a:rPr lang="en-US" dirty="0" err="1"/>
              <a:t>FermiLab</a:t>
            </a:r>
            <a:r>
              <a:rPr lang="en-US" dirty="0"/>
              <a:t>: working with R&amp;D Group </a:t>
            </a:r>
            <a:br>
              <a:rPr lang="en-US" dirty="0"/>
            </a:br>
            <a:r>
              <a:rPr lang="en-US" dirty="0"/>
              <a:t>at TSD working on the electron beam </a:t>
            </a:r>
            <a:br>
              <a:rPr lang="en-US" dirty="0"/>
            </a:br>
            <a:r>
              <a:rPr lang="en-US" dirty="0"/>
              <a:t>test station for thermal shock, fatigue </a:t>
            </a:r>
            <a:br>
              <a:rPr lang="en-US" dirty="0"/>
            </a:br>
            <a:r>
              <a:rPr lang="en-US" dirty="0"/>
              <a:t>and radiation damage</a:t>
            </a:r>
          </a:p>
          <a:p>
            <a:endParaRPr lang="en-US" dirty="0"/>
          </a:p>
          <a:p>
            <a:r>
              <a:rPr lang="en-US" dirty="0"/>
              <a:t>Things to be remembered in these quarantine days:</a:t>
            </a:r>
          </a:p>
          <a:p>
            <a:pPr lvl="1"/>
            <a:r>
              <a:rPr lang="en-US" dirty="0"/>
              <a:t>Can’t play pool anymore.</a:t>
            </a:r>
          </a:p>
          <a:p>
            <a:pPr lvl="1"/>
            <a:r>
              <a:rPr lang="en-US" dirty="0"/>
              <a:t>I was </a:t>
            </a:r>
            <a:r>
              <a:rPr lang="en-US" dirty="0" err="1"/>
              <a:t>gonna</a:t>
            </a:r>
            <a:r>
              <a:rPr lang="en-US" dirty="0"/>
              <a:t> get my driver license but appointments have been cancelled due to </a:t>
            </a:r>
            <a:r>
              <a:rPr lang="en-US" dirty="0" err="1"/>
              <a:t>Covid</a:t>
            </a:r>
            <a:r>
              <a:rPr lang="en-US" dirty="0"/>
              <a:t> and I don’t </a:t>
            </a:r>
            <a:r>
              <a:rPr lang="en-US" dirty="0" err="1"/>
              <a:t>wanna</a:t>
            </a:r>
            <a:r>
              <a:rPr lang="en-US" dirty="0"/>
              <a:t> drive with instructors permit in which I need my girlfriend accompany me, which is so stressful. </a:t>
            </a:r>
          </a:p>
        </p:txBody>
      </p:sp>
      <p:pic>
        <p:nvPicPr>
          <p:cNvPr id="8" name="Picture 7" descr="A person wearing a red shirt&#10;&#10;Description automatically generated">
            <a:extLst>
              <a:ext uri="{FF2B5EF4-FFF2-40B4-BE49-F238E27FC236}">
                <a16:creationId xmlns:a16="http://schemas.microsoft.com/office/drawing/2014/main" id="{EF08ED5E-C972-4BC9-ADCD-3D88334517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094" y="895872"/>
            <a:ext cx="3540561" cy="280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47719"/>
      </p:ext>
    </p:extLst>
  </p:cSld>
  <p:clrMapOvr>
    <a:masterClrMapping/>
  </p:clrMapOvr>
</p:sld>
</file>

<file path=ppt/theme/theme1.xml><?xml version="1.0" encoding="utf-8"?>
<a:theme xmlns:a="http://schemas.openxmlformats.org/drawingml/2006/main" name="1_FNAL_TemplateP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720C974A16A248B14BFFFD17451575" ma:contentTypeVersion="4" ma:contentTypeDescription="Create a new document." ma:contentTypeScope="" ma:versionID="b71502d21ac93c5c27bedda0ab236778">
  <xsd:schema xmlns:xsd="http://www.w3.org/2001/XMLSchema" xmlns:xs="http://www.w3.org/2001/XMLSchema" xmlns:p="http://schemas.microsoft.com/office/2006/metadata/properties" xmlns:ns3="9992386e-eed5-44db-8fc5-358c7b095365" targetNamespace="http://schemas.microsoft.com/office/2006/metadata/properties" ma:root="true" ma:fieldsID="73bd00e16df07d9ba9410f3f832b6624" ns3:_="">
    <xsd:import namespace="9992386e-eed5-44db-8fc5-358c7b0953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92386e-eed5-44db-8fc5-358c7b0953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FD5B0B-6375-4240-B1F2-6554AF563DA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9992386e-eed5-44db-8fc5-358c7b09536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55081C2-ED24-46D6-9DC2-B50F1B8D5A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66C5E1-4230-4698-BD61-9AB85B750E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92386e-eed5-44db-8fc5-358c7b0953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</Template>
  <TotalTime>51487</TotalTime>
  <Words>652</Words>
  <Application>Microsoft Office PowerPoint</Application>
  <PresentationFormat>On-screen Show (4:3)</PresentationFormat>
  <Paragraphs>86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Helvetica</vt:lpstr>
      <vt:lpstr>1_FNAL_TemplatePC_060514</vt:lpstr>
      <vt:lpstr>Fermilab_PPT_090815</vt:lpstr>
      <vt:lpstr>Frederique Pellemoine Senior Scientist</vt:lpstr>
      <vt:lpstr>Targets R&amp;D Program Group</vt:lpstr>
      <vt:lpstr>Targets R&amp;D Program Group</vt:lpstr>
      <vt:lpstr>Kavin Ammigan</vt:lpstr>
      <vt:lpstr>Sujit Bidhar, Post-doc research Associate</vt:lpstr>
      <vt:lpstr>Raul Campos</vt:lpstr>
      <vt:lpstr>Tiziana Spina</vt:lpstr>
      <vt:lpstr>Abraham C. Burleigh</vt:lpstr>
      <vt:lpstr>Gurkan Karaman PhD student at UIowa in Physics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Heads meeting (new PowerPoint template…)</dc:title>
  <dc:creator>Bob Zwaska x6842 14373N</dc:creator>
  <cp:lastModifiedBy>Frederique Pellemoine</cp:lastModifiedBy>
  <cp:revision>411</cp:revision>
  <cp:lastPrinted>2014-01-20T19:40:21Z</cp:lastPrinted>
  <dcterms:created xsi:type="dcterms:W3CDTF">2014-06-19T15:29:50Z</dcterms:created>
  <dcterms:modified xsi:type="dcterms:W3CDTF">2020-04-29T23:00:03Z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0x01010066720C974A16A248B14BFFFD17451575</vt:lpwstr>
  </property>
</Properties>
</file>