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880" r:id="rId5"/>
    <p:sldId id="1120" r:id="rId6"/>
    <p:sldId id="1121" r:id="rId7"/>
    <p:sldId id="1122" r:id="rId8"/>
    <p:sldId id="1125" r:id="rId9"/>
    <p:sldId id="1126" r:id="rId10"/>
    <p:sldId id="271" r:id="rId11"/>
    <p:sldId id="1117" r:id="rId12"/>
    <p:sldId id="1128" r:id="rId13"/>
    <p:sldId id="1123" r:id="rId14"/>
    <p:sldId id="1131" r:id="rId15"/>
    <p:sldId id="1129" r:id="rId16"/>
    <p:sldId id="1133"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F5C6C-ACCE-4174-B272-F98263009B26}" v="2" dt="2020-04-30T18:23:06.9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23" autoAdjust="0"/>
    <p:restoredTop sz="96395" autoAdjust="0"/>
  </p:normalViewPr>
  <p:slideViewPr>
    <p:cSldViewPr snapToGrid="0" snapToObjects="1">
      <p:cViewPr varScale="1">
        <p:scale>
          <a:sx n="108" d="100"/>
          <a:sy n="108" d="100"/>
        </p:scale>
        <p:origin x="55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Zwaska" userId="5c729059-44d0-4cdd-879e-1420b0db722c" providerId="ADAL" clId="{D0C7EB48-8820-4375-92BB-4F774AC0BC8D}"/>
    <pc:docChg chg="modSld">
      <pc:chgData name="Robert Zwaska" userId="5c729059-44d0-4cdd-879e-1420b0db722c" providerId="ADAL" clId="{D0C7EB48-8820-4375-92BB-4F774AC0BC8D}" dt="2020-04-30T18:23:10.467" v="3" actId="6549"/>
      <pc:docMkLst>
        <pc:docMk/>
      </pc:docMkLst>
      <pc:sldChg chg="addSp modSp">
        <pc:chgData name="Robert Zwaska" userId="5c729059-44d0-4cdd-879e-1420b0db722c" providerId="ADAL" clId="{D0C7EB48-8820-4375-92BB-4F774AC0BC8D}" dt="2020-04-30T18:23:10.467" v="3" actId="6549"/>
        <pc:sldMkLst>
          <pc:docMk/>
          <pc:sldMk cId="569503308" sldId="1122"/>
        </pc:sldMkLst>
        <pc:spChg chg="add mod">
          <ac:chgData name="Robert Zwaska" userId="5c729059-44d0-4cdd-879e-1420b0db722c" providerId="ADAL" clId="{D0C7EB48-8820-4375-92BB-4F774AC0BC8D}" dt="2020-04-30T18:23:10.467" v="3" actId="6549"/>
          <ac:spMkLst>
            <pc:docMk/>
            <pc:sldMk cId="569503308" sldId="1122"/>
            <ac:spMk id="4" creationId="{F21981ED-AA02-4F47-BFD7-E6BF901DB2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1E6434C9-0E08-42C5-B404-C558E18FB4E2}" type="datetimeFigureOut">
              <a:rPr lang="en-US" altLang="en-US"/>
              <a:pPr/>
              <a:t>4/30/2020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DE4E50AE-7BCE-416F-89F1-79D7CF666D02}" type="slidenum">
              <a:rPr lang="en-US" altLang="en-US"/>
              <a:pPr/>
              <a:t>‹#›</a:t>
            </a:fld>
            <a:endParaRPr lang="en-US" altLang="en-US"/>
          </a:p>
        </p:txBody>
      </p:sp>
    </p:spTree>
    <p:extLst>
      <p:ext uri="{BB962C8B-B14F-4D97-AF65-F5344CB8AC3E}">
        <p14:creationId xmlns:p14="http://schemas.microsoft.com/office/powerpoint/2010/main" val="1702541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6CE535BE-76DD-4179-B7AC-2E8603DE13D9}" type="datetimeFigureOut">
              <a:rPr lang="en-US" altLang="en-US"/>
              <a:pPr/>
              <a:t>4/28/2020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1B4E76A7-28E5-4F1E-8CA1-DF481970BA05}" type="slidenum">
              <a:rPr lang="en-US" altLang="en-US"/>
              <a:pPr/>
              <a:t>‹#›</a:t>
            </a:fld>
            <a:endParaRPr lang="en-US" altLang="en-US"/>
          </a:p>
        </p:txBody>
      </p:sp>
    </p:spTree>
    <p:extLst>
      <p:ext uri="{BB962C8B-B14F-4D97-AF65-F5344CB8AC3E}">
        <p14:creationId xmlns:p14="http://schemas.microsoft.com/office/powerpoint/2010/main" val="42198268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7735380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075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18678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3139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08012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00" t="6362" r="24045" b="27387"/>
          <a:stretch/>
        </p:blipFill>
        <p:spPr>
          <a:xfrm>
            <a:off x="6023711" y="626280"/>
            <a:ext cx="3142591" cy="3256156"/>
          </a:xfrm>
          <a:prstGeom prst="rect">
            <a:avLst/>
          </a:prstGeom>
        </p:spPr>
      </p:pic>
      <p:pic>
        <p:nvPicPr>
          <p:cNvPr id="11" name="Picture 10"/>
          <p:cNvPicPr>
            <a:picLocks noChangeAspect="1"/>
          </p:cNvPicPr>
          <p:nvPr userDrawn="1"/>
        </p:nvPicPr>
        <p:blipFill rotWithShape="1">
          <a:blip r:embed="rId3">
            <a:lum contrast="20000"/>
          </a:blip>
          <a:srcRect r="8457"/>
          <a:stretch/>
        </p:blipFill>
        <p:spPr>
          <a:xfrm>
            <a:off x="1803670" y="874633"/>
            <a:ext cx="4496770" cy="3007803"/>
          </a:xfrm>
          <a:prstGeom prst="rect">
            <a:avLst/>
          </a:prstGeom>
        </p:spPr>
      </p:pic>
      <p:pic>
        <p:nvPicPr>
          <p:cNvPr id="13" name="Picture 12" descr="04-0083-03D.hr.jpg"/>
          <p:cNvPicPr>
            <a:picLocks noChangeAspect="1"/>
          </p:cNvPicPr>
          <p:nvPr userDrawn="1"/>
        </p:nvPicPr>
        <p:blipFill rotWithShape="1">
          <a:blip r:embed="rId4">
            <a:extLst>
              <a:ext uri="{28A0092B-C50C-407E-A947-70E740481C1C}">
                <a14:useLocalDpi xmlns:a14="http://schemas.microsoft.com/office/drawing/2010/main" val="0"/>
              </a:ext>
            </a:extLst>
          </a:blip>
          <a:srcRect b="15402"/>
          <a:stretch/>
        </p:blipFill>
        <p:spPr>
          <a:xfrm>
            <a:off x="-17763" y="835364"/>
            <a:ext cx="2346942" cy="3047072"/>
          </a:xfrm>
          <a:prstGeom prst="rect">
            <a:avLst/>
          </a:prstGeom>
        </p:spPr>
      </p:pic>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79877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0F994F-4830-43FE-8161-788EED160B02}"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96B1-7A7C-41F1-B49B-C55B9C9DD347}" type="slidenum">
              <a:rPr lang="en-US" smtClean="0"/>
              <a:pPr/>
              <a:t>‹#›</a:t>
            </a:fld>
            <a:endParaRPr lang="en-US"/>
          </a:p>
        </p:txBody>
      </p:sp>
    </p:spTree>
    <p:extLst>
      <p:ext uri="{BB962C8B-B14F-4D97-AF65-F5344CB8AC3E}">
        <p14:creationId xmlns:p14="http://schemas.microsoft.com/office/powerpoint/2010/main" val="76729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Slide Number Placeholder 4"/>
          <p:cNvSpPr txBox="1">
            <a:spLocks/>
          </p:cNvSpPr>
          <p:nvPr userDrawn="1"/>
        </p:nvSpPr>
        <p:spPr>
          <a:xfrm>
            <a:off x="228600" y="6504213"/>
            <a:ext cx="358254" cy="241300"/>
          </a:xfrm>
          <a:prstGeom prst="rect">
            <a:avLst/>
          </a:prstGeom>
        </p:spPr>
        <p:txBody>
          <a:bodyPr anchor="b" anchorCtr="0"/>
          <a:ls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a:defRPr/>
            </a:pPr>
            <a:fld id="{DBE546E4-9F3C-4432-BB6F-B8C627F3D857}" type="slidenum">
              <a:rPr lang="en-US" sz="1100" smtClean="0">
                <a:latin typeface="Helvetica" panose="020B0604020202020204" pitchFamily="34" charset="0"/>
                <a:cs typeface="Helvetica" panose="020B0604020202020204" pitchFamily="34" charset="0"/>
              </a:rPr>
              <a:t>‹#›</a:t>
            </a:fld>
            <a:endParaRPr lang="en-US" sz="1100" dirty="0">
              <a:latin typeface="Helvetica" panose="020B0604020202020204" pitchFamily="34" charset="0"/>
              <a:cs typeface="Helvetica" panose="020B0604020202020204" pitchFamily="34" charset="0"/>
            </a:endParaRPr>
          </a:p>
        </p:txBody>
      </p:sp>
      <p:sp>
        <p:nvSpPr>
          <p:cNvPr id="12" name="Footer Placeholder 4"/>
          <p:cNvSpPr txBox="1">
            <a:spLocks/>
          </p:cNvSpPr>
          <p:nvPr userDrawn="1"/>
        </p:nvSpPr>
        <p:spPr bwMode="auto">
          <a:xfrm>
            <a:off x="740714" y="6504213"/>
            <a:ext cx="5373688" cy="2413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9pPr>
          </a:lstStyle>
          <a:p>
            <a:pPr>
              <a:defRPr/>
            </a:pPr>
            <a:r>
              <a:rPr lang="en-US" sz="1100" dirty="0">
                <a:latin typeface="Helvetica" panose="020B0604020202020204" pitchFamily="34" charset="0"/>
                <a:cs typeface="Helvetica" panose="020B0604020202020204" pitchFamily="34" charset="0"/>
              </a:rPr>
              <a:t>Bob Zwaska | TSD All-Hands Summary</a:t>
            </a:r>
          </a:p>
        </p:txBody>
      </p:sp>
      <p:sp>
        <p:nvSpPr>
          <p:cNvPr id="14" name="Date Placeholder 9"/>
          <p:cNvSpPr txBox="1">
            <a:spLocks/>
          </p:cNvSpPr>
          <p:nvPr userDrawn="1"/>
        </p:nvSpPr>
        <p:spPr>
          <a:xfrm>
            <a:off x="6538149" y="6504213"/>
            <a:ext cx="1076325" cy="241300"/>
          </a:xfrm>
          <a:prstGeom prst="rect">
            <a:avLst/>
          </a:prstGeom>
        </p:spPr>
        <p:txBody>
          <a:bodyPr anchor="b" anchorCtr="0"/>
          <a:ls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r>
              <a:rPr lang="en-US" altLang="en-US" sz="1100" dirty="0">
                <a:latin typeface="Helvetica" panose="020B0604020202020204" pitchFamily="34" charset="0"/>
                <a:cs typeface="Helvetica" panose="020B0604020202020204" pitchFamily="34" charset="0"/>
              </a:rPr>
              <a:t>2020.04.30</a:t>
            </a:r>
          </a:p>
        </p:txBody>
      </p:sp>
      <p:grpSp>
        <p:nvGrpSpPr>
          <p:cNvPr id="6" name="Group 5"/>
          <p:cNvGrpSpPr>
            <a:grpSpLocks noChangeAspect="1"/>
          </p:cNvGrpSpPr>
          <p:nvPr userDrawn="1"/>
        </p:nvGrpSpPr>
        <p:grpSpPr>
          <a:xfrm>
            <a:off x="215900" y="6258863"/>
            <a:ext cx="8699500" cy="197990"/>
            <a:chOff x="600217" y="6258863"/>
            <a:chExt cx="8297721" cy="188846"/>
          </a:xfrm>
        </p:grpSpPr>
        <p:cxnSp>
          <p:nvCxnSpPr>
            <p:cNvPr id="7" name="Straight Connector 6"/>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8"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 id="2147484094" r:id="rId6"/>
    <p:sldLayoutId id="2147484103" r:id="rId7"/>
  </p:sldLayoutIdLst>
  <p:hf hdr="0" ftr="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1d7ae6cc-c519-44be-b726-a4ccce4316f5@namprd09.prod.outlook.com"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cid:344df6e2-4dde-47b1-944d-623a98b1bf74@namprd09.prod.outlook.com"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shq.fnal.gov/covid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ews.fnal.gov/2020/03/in-memoriam-sergei-striganov/"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ltLang="en-US" dirty="0">
              <a:latin typeface="Helvetica" pitchFamily="124" charset="0"/>
            </a:endParaRPr>
          </a:p>
          <a:p>
            <a:r>
              <a:rPr lang="en-US" altLang="en-US" dirty="0">
                <a:latin typeface="Helvetica" pitchFamily="124" charset="0"/>
              </a:rPr>
              <a:t>Bob Zwaska </a:t>
            </a:r>
          </a:p>
          <a:p>
            <a:r>
              <a:rPr lang="en-US" altLang="en-US" dirty="0">
                <a:latin typeface="Helvetica" pitchFamily="124" charset="0"/>
              </a:rPr>
              <a:t>30 April 2020</a:t>
            </a:r>
          </a:p>
          <a:p>
            <a:endParaRPr lang="en-US" dirty="0"/>
          </a:p>
        </p:txBody>
      </p:sp>
      <p:sp>
        <p:nvSpPr>
          <p:cNvPr id="3" name="Text Placeholder 2"/>
          <p:cNvSpPr>
            <a:spLocks noGrp="1"/>
          </p:cNvSpPr>
          <p:nvPr>
            <p:ph type="body" sz="quarter" idx="11"/>
          </p:nvPr>
        </p:nvSpPr>
        <p:spPr/>
        <p:txBody>
          <a:bodyPr>
            <a:normAutofit/>
          </a:bodyPr>
          <a:lstStyle/>
          <a:p>
            <a:r>
              <a:rPr lang="en-US" sz="2800" dirty="0"/>
              <a:t>TSD All-Hands Meeting</a:t>
            </a:r>
          </a:p>
        </p:txBody>
      </p:sp>
    </p:spTree>
    <p:extLst>
      <p:ext uri="{BB962C8B-B14F-4D97-AF65-F5344CB8AC3E}">
        <p14:creationId xmlns:p14="http://schemas.microsoft.com/office/powerpoint/2010/main" val="170800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F80A-0285-4E87-96A2-6F97CA93100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D8196975-1861-4F35-8EA7-8AD066199396}"/>
              </a:ext>
            </a:extLst>
          </p:cNvPr>
          <p:cNvSpPr>
            <a:spLocks noGrp="1"/>
          </p:cNvSpPr>
          <p:nvPr>
            <p:ph idx="1"/>
          </p:nvPr>
        </p:nvSpPr>
        <p:spPr/>
        <p:txBody>
          <a:bodyPr>
            <a:normAutofit fontScale="70000" lnSpcReduction="20000"/>
          </a:bodyPr>
          <a:lstStyle/>
          <a:p>
            <a:r>
              <a:rPr lang="en-US" dirty="0"/>
              <a:t>Yun is helping run the meeting, put questions in the chat</a:t>
            </a:r>
          </a:p>
          <a:p>
            <a:endParaRPr lang="en-US" dirty="0"/>
          </a:p>
          <a:p>
            <a:r>
              <a:rPr lang="en-US" dirty="0"/>
              <a:t>We want everyone to participate</a:t>
            </a:r>
          </a:p>
          <a:p>
            <a:pPr lvl="1"/>
            <a:r>
              <a:rPr lang="en-US" dirty="0"/>
              <a:t>Everyone made a slide to make in advance</a:t>
            </a:r>
          </a:p>
          <a:p>
            <a:pPr lvl="2"/>
            <a:r>
              <a:rPr lang="en-US" dirty="0"/>
              <a:t>If we missed you, please make a comment in the chat</a:t>
            </a:r>
          </a:p>
          <a:p>
            <a:pPr lvl="1"/>
            <a:r>
              <a:rPr lang="en-US" dirty="0"/>
              <a:t>Please use video and speak clearly</a:t>
            </a:r>
          </a:p>
          <a:p>
            <a:pPr lvl="1"/>
            <a:r>
              <a:rPr lang="en-US" dirty="0"/>
              <a:t>Less than 1 minute per person</a:t>
            </a:r>
          </a:p>
          <a:p>
            <a:pPr lvl="1"/>
            <a:endParaRPr lang="en-US" dirty="0"/>
          </a:p>
          <a:p>
            <a:r>
              <a:rPr lang="en-US" dirty="0"/>
              <a:t>Order</a:t>
            </a:r>
          </a:p>
          <a:p>
            <a:pPr lvl="1"/>
            <a:r>
              <a:rPr lang="en-US" dirty="0"/>
              <a:t>Group leader 1-slide into</a:t>
            </a:r>
          </a:p>
          <a:p>
            <a:pPr lvl="1"/>
            <a:r>
              <a:rPr lang="en-US" dirty="0"/>
              <a:t>Group 1-2 slide intro</a:t>
            </a:r>
          </a:p>
          <a:p>
            <a:pPr lvl="1"/>
            <a:r>
              <a:rPr lang="en-US" dirty="0"/>
              <a:t>Group members 1-slide intros</a:t>
            </a:r>
          </a:p>
          <a:p>
            <a:pPr marL="457200" lvl="1" indent="0">
              <a:buNone/>
            </a:pPr>
            <a:endParaRPr lang="en-US" dirty="0"/>
          </a:p>
          <a:p>
            <a:pPr lvl="0"/>
            <a:r>
              <a:rPr lang="en-US" dirty="0"/>
              <a:t>For each person:</a:t>
            </a:r>
          </a:p>
          <a:p>
            <a:pPr lvl="1"/>
            <a:r>
              <a:rPr lang="en-US" sz="2400" dirty="0"/>
              <a:t>Introduce yourself: “Hi my name is …”</a:t>
            </a:r>
          </a:p>
          <a:p>
            <a:pPr lvl="1"/>
            <a:r>
              <a:rPr lang="en-US" sz="2400" dirty="0"/>
              <a:t>We say “Hi …”</a:t>
            </a:r>
          </a:p>
          <a:p>
            <a:pPr lvl="1"/>
            <a:r>
              <a:rPr lang="en-US" sz="2400" dirty="0"/>
              <a:t>The one or few words at the end is to remind you of a very brief fact about yourself that nobody in the department knows (nothing too personal).</a:t>
            </a:r>
          </a:p>
          <a:p>
            <a:pPr lvl="1"/>
            <a:r>
              <a:rPr lang="en-US" sz="2400" dirty="0"/>
              <a:t>We will applaud – whether by zoom buttons or actually trying to clap into a microphone.</a:t>
            </a:r>
          </a:p>
          <a:p>
            <a:endParaRPr lang="en-US" dirty="0"/>
          </a:p>
          <a:p>
            <a:endParaRPr lang="en-US" dirty="0"/>
          </a:p>
        </p:txBody>
      </p:sp>
    </p:spTree>
    <p:extLst>
      <p:ext uri="{BB962C8B-B14F-4D97-AF65-F5344CB8AC3E}">
        <p14:creationId xmlns:p14="http://schemas.microsoft.com/office/powerpoint/2010/main" val="124208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0543-BDBB-4FB9-802D-1BBA7DF244D5}"/>
              </a:ext>
            </a:extLst>
          </p:cNvPr>
          <p:cNvSpPr>
            <a:spLocks noGrp="1"/>
          </p:cNvSpPr>
          <p:nvPr>
            <p:ph type="title"/>
          </p:nvPr>
        </p:nvSpPr>
        <p:spPr/>
        <p:txBody>
          <a:bodyPr/>
          <a:lstStyle/>
          <a:p>
            <a:r>
              <a:rPr lang="en-US" dirty="0"/>
              <a:t>Bob Zwaska</a:t>
            </a:r>
          </a:p>
        </p:txBody>
      </p:sp>
      <p:sp>
        <p:nvSpPr>
          <p:cNvPr id="3" name="Content Placeholder 2">
            <a:extLst>
              <a:ext uri="{FF2B5EF4-FFF2-40B4-BE49-F238E27FC236}">
                <a16:creationId xmlns:a16="http://schemas.microsoft.com/office/drawing/2014/main" id="{65A6F6F8-4E42-4C42-A752-40E279869092}"/>
              </a:ext>
            </a:extLst>
          </p:cNvPr>
          <p:cNvSpPr>
            <a:spLocks noGrp="1"/>
          </p:cNvSpPr>
          <p:nvPr>
            <p:ph idx="1"/>
          </p:nvPr>
        </p:nvSpPr>
        <p:spPr>
          <a:xfrm>
            <a:off x="228600" y="1146710"/>
            <a:ext cx="4405543" cy="4987867"/>
          </a:xfrm>
        </p:spPr>
        <p:txBody>
          <a:bodyPr/>
          <a:lstStyle/>
          <a:p>
            <a:r>
              <a:rPr lang="en-US" dirty="0"/>
              <a:t>Department Head / Physicist</a:t>
            </a:r>
          </a:p>
          <a:p>
            <a:pPr lvl="1"/>
            <a:r>
              <a:rPr lang="en-US" dirty="0"/>
              <a:t>Worked on Neutrino and Proton beams my whole career</a:t>
            </a:r>
          </a:p>
          <a:p>
            <a:pPr lvl="1"/>
            <a:r>
              <a:rPr lang="en-US" dirty="0"/>
              <a:t>15 years at Fermilab, and 5+ years a grad student</a:t>
            </a:r>
          </a:p>
          <a:p>
            <a:endParaRPr lang="en-US" dirty="0"/>
          </a:p>
          <a:p>
            <a:r>
              <a:rPr lang="en-US" dirty="0"/>
              <a:t>Working at home is different</a:t>
            </a:r>
          </a:p>
          <a:p>
            <a:pPr lvl="1"/>
            <a:r>
              <a:rPr lang="en-US" dirty="0"/>
              <a:t>We have a close family</a:t>
            </a:r>
          </a:p>
          <a:p>
            <a:pPr lvl="1"/>
            <a:r>
              <a:rPr lang="en-US" dirty="0"/>
              <a:t>I hope to see you soon</a:t>
            </a:r>
          </a:p>
          <a:p>
            <a:pPr marL="0" indent="0">
              <a:buNone/>
            </a:pPr>
            <a:endParaRPr lang="en-US" dirty="0"/>
          </a:p>
          <a:p>
            <a:r>
              <a:rPr lang="en-US" dirty="0" err="1"/>
              <a:t>Telenetwork</a:t>
            </a:r>
            <a:r>
              <a:rPr lang="en-US" dirty="0"/>
              <a:t>…</a:t>
            </a:r>
          </a:p>
        </p:txBody>
      </p:sp>
      <p:sp>
        <p:nvSpPr>
          <p:cNvPr id="4" name="Rectangle 2">
            <a:extLst>
              <a:ext uri="{FF2B5EF4-FFF2-40B4-BE49-F238E27FC236}">
                <a16:creationId xmlns:a16="http://schemas.microsoft.com/office/drawing/2014/main" id="{2664AD54-A508-491D-A1D9-A5163CA53058}"/>
              </a:ext>
            </a:extLst>
          </p:cNvPr>
          <p:cNvSpPr>
            <a:spLocks noChangeArrowheads="1"/>
          </p:cNvSpPr>
          <p:nvPr/>
        </p:nvSpPr>
        <p:spPr bwMode="auto">
          <a:xfrm>
            <a:off x="0" y="1036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7BFD394B-23D7-4B46-85ED-AD5B8D69CD9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76528" y="424533"/>
            <a:ext cx="3508709" cy="26315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EEE3832-9DF3-4D2E-AC82-BF41B89B990B}"/>
              </a:ext>
            </a:extLst>
          </p:cNvPr>
          <p:cNvSpPr>
            <a:spLocks noChangeArrowheads="1"/>
          </p:cNvSpPr>
          <p:nvPr/>
        </p:nvSpPr>
        <p:spPr bwMode="auto">
          <a:xfrm>
            <a:off x="-117987"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5E2167DC-8924-4F2F-9F46-64FB4DCD2E2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76527" y="3503045"/>
            <a:ext cx="3508709" cy="263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5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2C42-28B8-4139-9C30-DDBAF3E3C360}"/>
              </a:ext>
            </a:extLst>
          </p:cNvPr>
          <p:cNvSpPr>
            <a:spLocks noGrp="1"/>
          </p:cNvSpPr>
          <p:nvPr>
            <p:ph type="title"/>
          </p:nvPr>
        </p:nvSpPr>
        <p:spPr/>
        <p:txBody>
          <a:bodyPr/>
          <a:lstStyle/>
          <a:p>
            <a:r>
              <a:rPr lang="en-US" dirty="0"/>
              <a:t>Groups</a:t>
            </a:r>
          </a:p>
        </p:txBody>
      </p:sp>
      <p:sp>
        <p:nvSpPr>
          <p:cNvPr id="3" name="Content Placeholder 2">
            <a:extLst>
              <a:ext uri="{FF2B5EF4-FFF2-40B4-BE49-F238E27FC236}">
                <a16:creationId xmlns:a16="http://schemas.microsoft.com/office/drawing/2014/main" id="{30DEF4AD-E83C-4A14-A911-DB1B1DF668DF}"/>
              </a:ext>
            </a:extLst>
          </p:cNvPr>
          <p:cNvSpPr>
            <a:spLocks noGrp="1"/>
          </p:cNvSpPr>
          <p:nvPr>
            <p:ph idx="1"/>
          </p:nvPr>
        </p:nvSpPr>
        <p:spPr/>
        <p:txBody>
          <a:bodyPr/>
          <a:lstStyle/>
          <a:p>
            <a:r>
              <a:rPr lang="en-US" dirty="0"/>
              <a:t>R&amp;D</a:t>
            </a:r>
          </a:p>
          <a:p>
            <a:endParaRPr lang="en-US" dirty="0"/>
          </a:p>
          <a:p>
            <a:r>
              <a:rPr lang="en-US" dirty="0"/>
              <a:t>Engineer</a:t>
            </a:r>
          </a:p>
          <a:p>
            <a:endParaRPr lang="en-US" dirty="0"/>
          </a:p>
          <a:p>
            <a:r>
              <a:rPr lang="en-US" dirty="0"/>
              <a:t>Science</a:t>
            </a:r>
          </a:p>
          <a:p>
            <a:endParaRPr lang="en-US" dirty="0"/>
          </a:p>
          <a:p>
            <a:r>
              <a:rPr lang="en-US" dirty="0"/>
              <a:t>MARS</a:t>
            </a:r>
          </a:p>
          <a:p>
            <a:endParaRPr lang="en-US" dirty="0"/>
          </a:p>
          <a:p>
            <a:r>
              <a:rPr lang="en-US" dirty="0"/>
              <a:t>Technical</a:t>
            </a:r>
          </a:p>
        </p:txBody>
      </p:sp>
    </p:spTree>
    <p:extLst>
      <p:ext uri="{BB962C8B-B14F-4D97-AF65-F5344CB8AC3E}">
        <p14:creationId xmlns:p14="http://schemas.microsoft.com/office/powerpoint/2010/main" val="400211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D23A-6C54-4265-AF9E-37AC4F74F9A9}"/>
              </a:ext>
            </a:extLst>
          </p:cNvPr>
          <p:cNvSpPr>
            <a:spLocks noGrp="1"/>
          </p:cNvSpPr>
          <p:nvPr>
            <p:ph type="title"/>
          </p:nvPr>
        </p:nvSpPr>
        <p:spPr/>
        <p:txBody>
          <a:bodyPr/>
          <a:lstStyle/>
          <a:p>
            <a:r>
              <a:rPr lang="en-US" dirty="0"/>
              <a:t>Wrap-up</a:t>
            </a:r>
          </a:p>
        </p:txBody>
      </p:sp>
      <p:sp>
        <p:nvSpPr>
          <p:cNvPr id="3" name="Content Placeholder 2">
            <a:extLst>
              <a:ext uri="{FF2B5EF4-FFF2-40B4-BE49-F238E27FC236}">
                <a16:creationId xmlns:a16="http://schemas.microsoft.com/office/drawing/2014/main" id="{956FA751-E6C9-43E2-8084-78BF6AB9D28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656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B2138-D2D6-4C2E-BDF3-1AAF36A88F8D}"/>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77FA9DB-7405-43C9-A4C9-1DB14FE6813D}"/>
              </a:ext>
            </a:extLst>
          </p:cNvPr>
          <p:cNvSpPr>
            <a:spLocks noGrp="1"/>
          </p:cNvSpPr>
          <p:nvPr>
            <p:ph idx="1"/>
          </p:nvPr>
        </p:nvSpPr>
        <p:spPr/>
        <p:txBody>
          <a:bodyPr>
            <a:normAutofit fontScale="92500" lnSpcReduction="10000"/>
          </a:bodyPr>
          <a:lstStyle/>
          <a:p>
            <a:r>
              <a:rPr lang="en-US" dirty="0"/>
              <a:t>Everyone made the transition to working primarily at home</a:t>
            </a:r>
          </a:p>
          <a:p>
            <a:pPr lvl="1"/>
            <a:r>
              <a:rPr lang="en-US" dirty="0"/>
              <a:t>Plenty of hiccups, but here we all are</a:t>
            </a:r>
          </a:p>
          <a:p>
            <a:pPr lvl="1"/>
            <a:endParaRPr lang="en-US" dirty="0"/>
          </a:p>
          <a:p>
            <a:r>
              <a:rPr lang="en-US" dirty="0"/>
              <a:t>There is a lot of working going on</a:t>
            </a:r>
          </a:p>
          <a:p>
            <a:pPr lvl="1"/>
            <a:r>
              <a:rPr lang="en-US" dirty="0"/>
              <a:t>Thank you for your patience with the changed meeting and reporting requirements</a:t>
            </a:r>
          </a:p>
          <a:p>
            <a:pPr lvl="1"/>
            <a:endParaRPr lang="en-US" dirty="0"/>
          </a:p>
          <a:p>
            <a:r>
              <a:rPr lang="en-US" dirty="0"/>
              <a:t>Most of our in-person work has been stopped</a:t>
            </a:r>
          </a:p>
          <a:p>
            <a:pPr lvl="1"/>
            <a:r>
              <a:rPr lang="en-US" dirty="0"/>
              <a:t>We still have people on site every day:</a:t>
            </a:r>
          </a:p>
          <a:p>
            <a:pPr lvl="2"/>
            <a:r>
              <a:rPr lang="en-US" dirty="0"/>
              <a:t>Environmental protection</a:t>
            </a:r>
          </a:p>
          <a:p>
            <a:pPr lvl="2"/>
            <a:r>
              <a:rPr lang="en-US" dirty="0"/>
              <a:t>Personnel protection</a:t>
            </a:r>
          </a:p>
          <a:p>
            <a:pPr lvl="2"/>
            <a:r>
              <a:rPr lang="en-US" dirty="0"/>
              <a:t>Property protection</a:t>
            </a:r>
          </a:p>
          <a:p>
            <a:pPr lvl="2"/>
            <a:r>
              <a:rPr lang="en-US" dirty="0"/>
              <a:t>Studies of </a:t>
            </a:r>
            <a:r>
              <a:rPr lang="en-US" dirty="0" err="1"/>
              <a:t>electrospun</a:t>
            </a:r>
            <a:r>
              <a:rPr lang="en-US" dirty="0"/>
              <a:t> fibers as filters for PPE</a:t>
            </a:r>
          </a:p>
          <a:p>
            <a:pPr lvl="1"/>
            <a:r>
              <a:rPr lang="en-US" dirty="0"/>
              <a:t>Thanks to those who do this essential work on-site!</a:t>
            </a:r>
          </a:p>
          <a:p>
            <a:pPr lvl="2"/>
            <a:endParaRPr lang="en-US" dirty="0"/>
          </a:p>
        </p:txBody>
      </p:sp>
      <p:pic>
        <p:nvPicPr>
          <p:cNvPr id="7" name="Picture 6">
            <a:extLst>
              <a:ext uri="{FF2B5EF4-FFF2-40B4-BE49-F238E27FC236}">
                <a16:creationId xmlns:a16="http://schemas.microsoft.com/office/drawing/2014/main" id="{2A9A7D53-816F-4EB2-9C14-1FCC0E3C830E}"/>
              </a:ext>
            </a:extLst>
          </p:cNvPr>
          <p:cNvPicPr>
            <a:picLocks noChangeAspect="1"/>
          </p:cNvPicPr>
          <p:nvPr/>
        </p:nvPicPr>
        <p:blipFill rotWithShape="1">
          <a:blip r:embed="rId2"/>
          <a:srcRect l="57568" t="40014" r="13224" b="23575"/>
          <a:stretch/>
        </p:blipFill>
        <p:spPr>
          <a:xfrm>
            <a:off x="6978927" y="3133817"/>
            <a:ext cx="1797897" cy="2988260"/>
          </a:xfrm>
          <a:prstGeom prst="rect">
            <a:avLst/>
          </a:prstGeom>
        </p:spPr>
      </p:pic>
    </p:spTree>
    <p:extLst>
      <p:ext uri="{BB962C8B-B14F-4D97-AF65-F5344CB8AC3E}">
        <p14:creationId xmlns:p14="http://schemas.microsoft.com/office/powerpoint/2010/main" val="294887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75A4-480C-4701-A50A-E68D260E9214}"/>
              </a:ext>
            </a:extLst>
          </p:cNvPr>
          <p:cNvSpPr>
            <a:spLocks noGrp="1"/>
          </p:cNvSpPr>
          <p:nvPr>
            <p:ph type="title"/>
          </p:nvPr>
        </p:nvSpPr>
        <p:spPr/>
        <p:txBody>
          <a:bodyPr/>
          <a:lstStyle/>
          <a:p>
            <a:r>
              <a:rPr lang="en-US" dirty="0"/>
              <a:t>TSD Short-term Priorities in this period:</a:t>
            </a:r>
          </a:p>
        </p:txBody>
      </p:sp>
      <p:sp>
        <p:nvSpPr>
          <p:cNvPr id="3" name="Content Placeholder 2">
            <a:extLst>
              <a:ext uri="{FF2B5EF4-FFF2-40B4-BE49-F238E27FC236}">
                <a16:creationId xmlns:a16="http://schemas.microsoft.com/office/drawing/2014/main" id="{DE84F5F2-F31E-43CB-96A9-53D67B9F9FBF}"/>
              </a:ext>
            </a:extLst>
          </p:cNvPr>
          <p:cNvSpPr>
            <a:spLocks noGrp="1"/>
          </p:cNvSpPr>
          <p:nvPr>
            <p:ph idx="1"/>
          </p:nvPr>
        </p:nvSpPr>
        <p:spPr>
          <a:xfrm>
            <a:off x="228600" y="852096"/>
            <a:ext cx="3695330" cy="3910694"/>
          </a:xfrm>
        </p:spPr>
        <p:txBody>
          <a:bodyPr>
            <a:normAutofit fontScale="92500"/>
          </a:bodyPr>
          <a:lstStyle/>
          <a:p>
            <a:pPr marL="0" indent="0">
              <a:buNone/>
            </a:pPr>
            <a:r>
              <a:rPr lang="en-US" b="1" dirty="0"/>
              <a:t>First Week:</a:t>
            </a:r>
          </a:p>
          <a:p>
            <a:r>
              <a:rPr lang="en-US" dirty="0"/>
              <a:t>Get people home who can be home</a:t>
            </a:r>
          </a:p>
          <a:p>
            <a:r>
              <a:rPr lang="en-US" dirty="0"/>
              <a:t>Keep people getting paid</a:t>
            </a:r>
          </a:p>
          <a:p>
            <a:r>
              <a:rPr lang="en-US" dirty="0"/>
              <a:t>Get work done</a:t>
            </a:r>
          </a:p>
          <a:p>
            <a:r>
              <a:rPr lang="en-US" dirty="0"/>
              <a:t>Prepare well all for all to work at home</a:t>
            </a:r>
          </a:p>
          <a:p>
            <a:r>
              <a:rPr lang="en-US" dirty="0"/>
              <a:t>Avoid panic</a:t>
            </a:r>
          </a:p>
          <a:p>
            <a:r>
              <a:rPr lang="en-US" dirty="0"/>
              <a:t>Encourage safe practices outside of work</a:t>
            </a:r>
          </a:p>
          <a:p>
            <a:endParaRPr lang="en-US" dirty="0"/>
          </a:p>
        </p:txBody>
      </p:sp>
      <p:sp>
        <p:nvSpPr>
          <p:cNvPr id="5" name="Content Placeholder 2">
            <a:extLst>
              <a:ext uri="{FF2B5EF4-FFF2-40B4-BE49-F238E27FC236}">
                <a16:creationId xmlns:a16="http://schemas.microsoft.com/office/drawing/2014/main" id="{66279890-C273-4B1B-A559-275FE2912F91}"/>
              </a:ext>
            </a:extLst>
          </p:cNvPr>
          <p:cNvSpPr txBox="1">
            <a:spLocks/>
          </p:cNvSpPr>
          <p:nvPr/>
        </p:nvSpPr>
        <p:spPr>
          <a:xfrm>
            <a:off x="304800" y="5140170"/>
            <a:ext cx="8672513" cy="858995"/>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a:t>Hard to say what the world will be when this is clear, but we can be confident science will continue to have a role in society.</a:t>
            </a:r>
          </a:p>
        </p:txBody>
      </p:sp>
      <p:sp>
        <p:nvSpPr>
          <p:cNvPr id="6" name="Content Placeholder 2">
            <a:extLst>
              <a:ext uri="{FF2B5EF4-FFF2-40B4-BE49-F238E27FC236}">
                <a16:creationId xmlns:a16="http://schemas.microsoft.com/office/drawing/2014/main" id="{8466CA87-F84C-4F00-8E8C-3A66EC2E97CD}"/>
              </a:ext>
            </a:extLst>
          </p:cNvPr>
          <p:cNvSpPr txBox="1">
            <a:spLocks/>
          </p:cNvSpPr>
          <p:nvPr/>
        </p:nvSpPr>
        <p:spPr>
          <a:xfrm>
            <a:off x="5082835" y="852096"/>
            <a:ext cx="3832565" cy="3435819"/>
          </a:xfrm>
          <a:prstGeom prst="rect">
            <a:avLst/>
          </a:prstGeom>
        </p:spPr>
        <p:txBody>
          <a:bodyPr lIns="0" tIns="0" rIns="0" bIns="0">
            <a:normAutofit fontScale="92500" lnSpcReduction="10000"/>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b="1" dirty="0"/>
              <a:t>Present:</a:t>
            </a:r>
          </a:p>
          <a:p>
            <a:pPr lvl="0"/>
            <a:r>
              <a:rPr lang="en-US" dirty="0"/>
              <a:t>Keep people home who can be home</a:t>
            </a:r>
          </a:p>
          <a:p>
            <a:pPr lvl="0"/>
            <a:r>
              <a:rPr lang="en-US" dirty="0"/>
              <a:t>Get work done</a:t>
            </a:r>
          </a:p>
          <a:p>
            <a:pPr lvl="0"/>
            <a:r>
              <a:rPr lang="en-US" dirty="0"/>
              <a:t>Make work from home effective, efficient, and connected</a:t>
            </a:r>
          </a:p>
          <a:p>
            <a:pPr lvl="0"/>
            <a:r>
              <a:rPr lang="en-US" dirty="0"/>
              <a:t>Don’t Panic</a:t>
            </a:r>
          </a:p>
          <a:p>
            <a:pPr lvl="0"/>
            <a:r>
              <a:rPr lang="en-US" dirty="0"/>
              <a:t>Start planning for limited return to work</a:t>
            </a:r>
          </a:p>
        </p:txBody>
      </p:sp>
      <p:sp>
        <p:nvSpPr>
          <p:cNvPr id="7" name="Arrow: Notched Right 6">
            <a:extLst>
              <a:ext uri="{FF2B5EF4-FFF2-40B4-BE49-F238E27FC236}">
                <a16:creationId xmlns:a16="http://schemas.microsoft.com/office/drawing/2014/main" id="{620FB791-6DE1-4630-87E7-EC3C7245BC34}"/>
              </a:ext>
            </a:extLst>
          </p:cNvPr>
          <p:cNvSpPr/>
          <p:nvPr/>
        </p:nvSpPr>
        <p:spPr>
          <a:xfrm>
            <a:off x="3844031" y="2486573"/>
            <a:ext cx="963596" cy="641739"/>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0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9AB4-0241-4D9C-BF21-BAF0ADC19AEB}"/>
              </a:ext>
            </a:extLst>
          </p:cNvPr>
          <p:cNvSpPr>
            <a:spLocks noGrp="1"/>
          </p:cNvSpPr>
          <p:nvPr>
            <p:ph type="title"/>
          </p:nvPr>
        </p:nvSpPr>
        <p:spPr/>
        <p:txBody>
          <a:bodyPr/>
          <a:lstStyle/>
          <a:p>
            <a:r>
              <a:rPr lang="en-US" dirty="0"/>
              <a:t>Lab Status and Opening reporting</a:t>
            </a:r>
          </a:p>
        </p:txBody>
      </p:sp>
      <p:sp>
        <p:nvSpPr>
          <p:cNvPr id="3" name="Content Placeholder 2">
            <a:extLst>
              <a:ext uri="{FF2B5EF4-FFF2-40B4-BE49-F238E27FC236}">
                <a16:creationId xmlns:a16="http://schemas.microsoft.com/office/drawing/2014/main" id="{276FB712-7560-4795-971A-0D18D5FABE8A}"/>
              </a:ext>
            </a:extLst>
          </p:cNvPr>
          <p:cNvSpPr>
            <a:spLocks noGrp="1"/>
          </p:cNvSpPr>
          <p:nvPr>
            <p:ph idx="1"/>
          </p:nvPr>
        </p:nvSpPr>
        <p:spPr/>
        <p:txBody>
          <a:bodyPr>
            <a:normAutofit fontScale="92500" lnSpcReduction="20000"/>
          </a:bodyPr>
          <a:lstStyle/>
          <a:p>
            <a:r>
              <a:rPr lang="en-US" dirty="0"/>
              <a:t>Lab is still closed to all but essential work</a:t>
            </a:r>
          </a:p>
          <a:p>
            <a:endParaRPr lang="en-US" dirty="0"/>
          </a:p>
          <a:p>
            <a:r>
              <a:rPr lang="en-US" dirty="0"/>
              <a:t>Anticipate a gradual return-to-work, possibly starting Mid-May</a:t>
            </a:r>
          </a:p>
          <a:p>
            <a:pPr lvl="1"/>
            <a:r>
              <a:rPr lang="en-US" dirty="0"/>
              <a:t>Ideas on this change on a daily basis</a:t>
            </a:r>
          </a:p>
          <a:p>
            <a:pPr lvl="1"/>
            <a:r>
              <a:rPr lang="en-US" dirty="0"/>
              <a:t>Start with regular on-site work by those already on the essential list</a:t>
            </a:r>
          </a:p>
          <a:p>
            <a:pPr lvl="1"/>
            <a:r>
              <a:rPr lang="en-US" dirty="0"/>
              <a:t>Expand gradually, week-by-week</a:t>
            </a:r>
          </a:p>
          <a:p>
            <a:pPr lvl="1"/>
            <a:r>
              <a:rPr lang="en-US" dirty="0"/>
              <a:t>PPE will be standard, and considered specifically for jobs</a:t>
            </a:r>
          </a:p>
          <a:p>
            <a:pPr lvl="2"/>
            <a:r>
              <a:rPr lang="en-US" dirty="0"/>
              <a:t>Gloves and face shields for work closer than 6 feet</a:t>
            </a:r>
          </a:p>
          <a:p>
            <a:pPr lvl="2"/>
            <a:r>
              <a:rPr lang="en-US" dirty="0"/>
              <a:t>Face coverings as much as possible in non-private areas</a:t>
            </a:r>
          </a:p>
          <a:p>
            <a:pPr lvl="2"/>
            <a:r>
              <a:rPr lang="en-US" dirty="0"/>
              <a:t>Enhanced hygiene and cleaning practices</a:t>
            </a:r>
          </a:p>
          <a:p>
            <a:pPr lvl="1"/>
            <a:r>
              <a:rPr lang="en-US" dirty="0"/>
              <a:t>People who are uncomfortable or unable to come on site at that time should discuss with their supervisor</a:t>
            </a:r>
          </a:p>
          <a:p>
            <a:pPr lvl="2"/>
            <a:r>
              <a:rPr lang="en-US" dirty="0"/>
              <a:t>Examples: lack of child care, health conditions</a:t>
            </a:r>
          </a:p>
          <a:p>
            <a:endParaRPr lang="en-US" dirty="0"/>
          </a:p>
          <a:p>
            <a:r>
              <a:rPr lang="en-US" dirty="0"/>
              <a:t>Access to site may involve one-time or recurring questionnaires, temperature/symptom checks, and possibly actual testing. </a:t>
            </a:r>
          </a:p>
        </p:txBody>
      </p:sp>
      <p:sp>
        <p:nvSpPr>
          <p:cNvPr id="4" name="Rectangle 3">
            <a:extLst>
              <a:ext uri="{FF2B5EF4-FFF2-40B4-BE49-F238E27FC236}">
                <a16:creationId xmlns:a16="http://schemas.microsoft.com/office/drawing/2014/main" id="{F21981ED-AA02-4F47-BFD7-E6BF901DB254}"/>
              </a:ext>
            </a:extLst>
          </p:cNvPr>
          <p:cNvSpPr/>
          <p:nvPr/>
        </p:nvSpPr>
        <p:spPr>
          <a:xfrm>
            <a:off x="3864771" y="5869098"/>
            <a:ext cx="4006738" cy="461665"/>
          </a:xfrm>
          <a:prstGeom prst="rect">
            <a:avLst/>
          </a:prstGeom>
        </p:spPr>
        <p:txBody>
          <a:bodyPr wrap="none">
            <a:spAutoFit/>
          </a:bodyPr>
          <a:lstStyle/>
          <a:p>
            <a:r>
              <a:rPr lang="en-US" dirty="0">
                <a:hlinkClick r:id="rId2"/>
              </a:rPr>
              <a:t>https://eshq.fnal.gov/covid19/</a:t>
            </a:r>
            <a:endParaRPr lang="en-US" dirty="0"/>
          </a:p>
        </p:txBody>
      </p:sp>
    </p:spTree>
    <p:extLst>
      <p:ext uri="{BB962C8B-B14F-4D97-AF65-F5344CB8AC3E}">
        <p14:creationId xmlns:p14="http://schemas.microsoft.com/office/powerpoint/2010/main" val="56950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B48C-8427-4F4B-B37B-FE1E8CB6C00F}"/>
              </a:ext>
            </a:extLst>
          </p:cNvPr>
          <p:cNvSpPr>
            <a:spLocks noGrp="1"/>
          </p:cNvSpPr>
          <p:nvPr>
            <p:ph type="title"/>
          </p:nvPr>
        </p:nvSpPr>
        <p:spPr/>
        <p:txBody>
          <a:bodyPr/>
          <a:lstStyle/>
          <a:p>
            <a:r>
              <a:rPr lang="en-US" dirty="0"/>
              <a:t>TSD People</a:t>
            </a:r>
          </a:p>
        </p:txBody>
      </p:sp>
      <p:sp>
        <p:nvSpPr>
          <p:cNvPr id="3" name="Content Placeholder 2">
            <a:extLst>
              <a:ext uri="{FF2B5EF4-FFF2-40B4-BE49-F238E27FC236}">
                <a16:creationId xmlns:a16="http://schemas.microsoft.com/office/drawing/2014/main" id="{3C4A52E4-6815-4DF1-9612-4B8B69F95BF1}"/>
              </a:ext>
            </a:extLst>
          </p:cNvPr>
          <p:cNvSpPr>
            <a:spLocks noGrp="1"/>
          </p:cNvSpPr>
          <p:nvPr>
            <p:ph idx="1"/>
          </p:nvPr>
        </p:nvSpPr>
        <p:spPr>
          <a:xfrm>
            <a:off x="228600" y="1043046"/>
            <a:ext cx="8672513" cy="4987867"/>
          </a:xfrm>
        </p:spPr>
        <p:txBody>
          <a:bodyPr>
            <a:normAutofit fontScale="92500" lnSpcReduction="10000"/>
          </a:bodyPr>
          <a:lstStyle/>
          <a:p>
            <a:pPr marL="0" indent="0">
              <a:buNone/>
            </a:pPr>
            <a:r>
              <a:rPr lang="en-US" dirty="0"/>
              <a:t>We have a lot of unique tools, facilities, and activities; but our capability really comes from our people</a:t>
            </a:r>
          </a:p>
          <a:p>
            <a:pPr lvl="2">
              <a:buFont typeface="Wingdings" panose="05000000000000000000" pitchFamily="2" charset="2"/>
              <a:buChar char="Ø"/>
            </a:pPr>
            <a:r>
              <a:rPr lang="en-US" i="1" dirty="0"/>
              <a:t>This meeting is about us getting (re)acquainted with eachother</a:t>
            </a:r>
          </a:p>
          <a:p>
            <a:endParaRPr lang="en-US" dirty="0"/>
          </a:p>
          <a:p>
            <a:pPr marL="0" indent="0">
              <a:buNone/>
            </a:pPr>
            <a:r>
              <a:rPr lang="en-US" b="1" dirty="0"/>
              <a:t>Recent Additions and Departures:</a:t>
            </a:r>
            <a:endParaRPr lang="en-US" dirty="0"/>
          </a:p>
          <a:p>
            <a:r>
              <a:rPr lang="en-US" dirty="0"/>
              <a:t>Ralph Ford Retired in December</a:t>
            </a:r>
          </a:p>
          <a:p>
            <a:r>
              <a:rPr lang="en-US" dirty="0"/>
              <a:t>Nnamdi </a:t>
            </a:r>
            <a:r>
              <a:rPr lang="en-US" dirty="0" err="1"/>
              <a:t>Agdo</a:t>
            </a:r>
            <a:r>
              <a:rPr lang="en-US" dirty="0"/>
              <a:t> and Meredith Lee started this year, not long before we started work-from-home</a:t>
            </a:r>
          </a:p>
          <a:p>
            <a:r>
              <a:rPr lang="en-US" dirty="0"/>
              <a:t>Pat Hurh moved on in February</a:t>
            </a:r>
          </a:p>
          <a:p>
            <a:r>
              <a:rPr lang="en-US" dirty="0"/>
              <a:t>Frederique Pellemoine started April 13 and has not yet visited Fermilab as an employee</a:t>
            </a:r>
          </a:p>
          <a:p>
            <a:r>
              <a:rPr lang="en-US" dirty="0" err="1"/>
              <a:t>Hiep</a:t>
            </a:r>
            <a:r>
              <a:rPr lang="en-US" dirty="0"/>
              <a:t> Le has been sick (hope to see him back soon)</a:t>
            </a:r>
          </a:p>
          <a:p>
            <a:r>
              <a:rPr lang="en-US" dirty="0"/>
              <a:t>Bob Albrecht left the lab in March</a:t>
            </a:r>
          </a:p>
          <a:p>
            <a:r>
              <a:rPr lang="en-US" dirty="0"/>
              <a:t>Sergei </a:t>
            </a:r>
            <a:r>
              <a:rPr lang="en-US" dirty="0" err="1"/>
              <a:t>Striganov</a:t>
            </a:r>
            <a:r>
              <a:rPr lang="en-US" dirty="0"/>
              <a:t>…</a:t>
            </a:r>
          </a:p>
        </p:txBody>
      </p:sp>
    </p:spTree>
    <p:extLst>
      <p:ext uri="{BB962C8B-B14F-4D97-AF65-F5344CB8AC3E}">
        <p14:creationId xmlns:p14="http://schemas.microsoft.com/office/powerpoint/2010/main" val="147344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EDD3-C7B5-4C0E-BC50-573C4775B757}"/>
              </a:ext>
            </a:extLst>
          </p:cNvPr>
          <p:cNvSpPr>
            <a:spLocks noGrp="1"/>
          </p:cNvSpPr>
          <p:nvPr>
            <p:ph type="title"/>
          </p:nvPr>
        </p:nvSpPr>
        <p:spPr/>
        <p:txBody>
          <a:bodyPr/>
          <a:lstStyle/>
          <a:p>
            <a:r>
              <a:rPr lang="en-US" dirty="0"/>
              <a:t>Sergei </a:t>
            </a:r>
            <a:r>
              <a:rPr lang="en-US" dirty="0" err="1"/>
              <a:t>Striganov</a:t>
            </a:r>
            <a:endParaRPr lang="en-US" dirty="0"/>
          </a:p>
        </p:txBody>
      </p:sp>
      <p:sp>
        <p:nvSpPr>
          <p:cNvPr id="3" name="Content Placeholder 2">
            <a:extLst>
              <a:ext uri="{FF2B5EF4-FFF2-40B4-BE49-F238E27FC236}">
                <a16:creationId xmlns:a16="http://schemas.microsoft.com/office/drawing/2014/main" id="{643F0E26-41EB-4106-910A-B462986D40A5}"/>
              </a:ext>
            </a:extLst>
          </p:cNvPr>
          <p:cNvSpPr>
            <a:spLocks noGrp="1"/>
          </p:cNvSpPr>
          <p:nvPr>
            <p:ph idx="1"/>
          </p:nvPr>
        </p:nvSpPr>
        <p:spPr>
          <a:xfrm>
            <a:off x="63161" y="1088370"/>
            <a:ext cx="5064172" cy="4585044"/>
          </a:xfrm>
        </p:spPr>
        <p:txBody>
          <a:bodyPr>
            <a:normAutofit fontScale="85000" lnSpcReduction="10000"/>
          </a:bodyPr>
          <a:lstStyle/>
          <a:p>
            <a:pPr marL="0" indent="0">
              <a:lnSpc>
                <a:spcPct val="120000"/>
              </a:lnSpc>
              <a:buNone/>
            </a:pPr>
            <a:r>
              <a:rPr lang="en-US" sz="2000" dirty="0"/>
              <a:t>Fermilab scientist Sergei </a:t>
            </a:r>
            <a:r>
              <a:rPr lang="en-US" sz="2000" dirty="0" err="1"/>
              <a:t>Striganov</a:t>
            </a:r>
            <a:r>
              <a:rPr lang="en-US" sz="2000" dirty="0"/>
              <a:t> died March 25 of a sudden heart attack. He was a lab employee for almost 20 years, personally mentored by Nikolai Mokhov since his formative years as a theoretical physicist. He grew up as a physicist at the Institute for High Energy Physics (with Ph.D. in high-energy physics in 1992) and the Superconducting Super Collider. Sergei has an extensive record of theoretical and experimental work in physics, as well as his radiological calculations as part of the MARS Group in the Target Systems Department of Accelerator Division. Sergei contributed to most of the recent Fermilab accelerator projects and was an important part of the team. He will be missed by his family and colleagues.</a:t>
            </a:r>
          </a:p>
        </p:txBody>
      </p:sp>
      <p:pic>
        <p:nvPicPr>
          <p:cNvPr id="7" name="Picture 6">
            <a:extLst>
              <a:ext uri="{FF2B5EF4-FFF2-40B4-BE49-F238E27FC236}">
                <a16:creationId xmlns:a16="http://schemas.microsoft.com/office/drawing/2014/main" id="{03A15843-07DA-41A5-8D9E-D85F856B7C13}"/>
              </a:ext>
            </a:extLst>
          </p:cNvPr>
          <p:cNvPicPr>
            <a:picLocks noChangeAspect="1"/>
          </p:cNvPicPr>
          <p:nvPr/>
        </p:nvPicPr>
        <p:blipFill>
          <a:blip r:embed="rId2"/>
          <a:stretch>
            <a:fillRect/>
          </a:stretch>
        </p:blipFill>
        <p:spPr>
          <a:xfrm>
            <a:off x="5269738" y="192441"/>
            <a:ext cx="3633186" cy="2724890"/>
          </a:xfrm>
          <a:prstGeom prst="rect">
            <a:avLst/>
          </a:prstGeom>
        </p:spPr>
      </p:pic>
      <p:sp>
        <p:nvSpPr>
          <p:cNvPr id="8" name="Rectangle 7">
            <a:extLst>
              <a:ext uri="{FF2B5EF4-FFF2-40B4-BE49-F238E27FC236}">
                <a16:creationId xmlns:a16="http://schemas.microsoft.com/office/drawing/2014/main" id="{313EC934-E0BD-4F70-BC67-BB1B1E59FFFA}"/>
              </a:ext>
            </a:extLst>
          </p:cNvPr>
          <p:cNvSpPr/>
          <p:nvPr/>
        </p:nvSpPr>
        <p:spPr>
          <a:xfrm>
            <a:off x="0" y="5769630"/>
            <a:ext cx="5417598" cy="369332"/>
          </a:xfrm>
          <a:prstGeom prst="rect">
            <a:avLst/>
          </a:prstGeom>
        </p:spPr>
        <p:txBody>
          <a:bodyPr wrap="square">
            <a:spAutoFit/>
          </a:bodyPr>
          <a:lstStyle/>
          <a:p>
            <a:r>
              <a:rPr lang="en-US" sz="1800" dirty="0">
                <a:hlinkClick r:id="rId3"/>
              </a:rPr>
              <a:t>news.fnal.gov/2020/03/in-memoriam-sergei-striganov/</a:t>
            </a:r>
            <a:r>
              <a:rPr lang="en-US" sz="1800" dirty="0"/>
              <a:t> </a:t>
            </a:r>
          </a:p>
        </p:txBody>
      </p:sp>
      <p:pic>
        <p:nvPicPr>
          <p:cNvPr id="10" name="Picture 9">
            <a:extLst>
              <a:ext uri="{FF2B5EF4-FFF2-40B4-BE49-F238E27FC236}">
                <a16:creationId xmlns:a16="http://schemas.microsoft.com/office/drawing/2014/main" id="{9AA98770-47E2-4112-B930-690E3F535CFE}"/>
              </a:ext>
            </a:extLst>
          </p:cNvPr>
          <p:cNvPicPr>
            <a:picLocks noChangeAspect="1"/>
          </p:cNvPicPr>
          <p:nvPr/>
        </p:nvPicPr>
        <p:blipFill>
          <a:blip r:embed="rId4"/>
          <a:stretch>
            <a:fillRect/>
          </a:stretch>
        </p:blipFill>
        <p:spPr>
          <a:xfrm>
            <a:off x="5412143" y="2797048"/>
            <a:ext cx="3348376" cy="4043197"/>
          </a:xfrm>
          <a:prstGeom prst="rect">
            <a:avLst/>
          </a:prstGeom>
        </p:spPr>
      </p:pic>
    </p:spTree>
    <p:extLst>
      <p:ext uri="{BB962C8B-B14F-4D97-AF65-F5344CB8AC3E}">
        <p14:creationId xmlns:p14="http://schemas.microsoft.com/office/powerpoint/2010/main" val="47154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771890-1C15-455A-86F9-8DF8D7C8B8A7}"/>
              </a:ext>
            </a:extLst>
          </p:cNvPr>
          <p:cNvPicPr>
            <a:picLocks noChangeAspect="1"/>
          </p:cNvPicPr>
          <p:nvPr/>
        </p:nvPicPr>
        <p:blipFill>
          <a:blip r:embed="rId2"/>
          <a:stretch>
            <a:fillRect/>
          </a:stretch>
        </p:blipFill>
        <p:spPr>
          <a:xfrm>
            <a:off x="0" y="14653"/>
            <a:ext cx="9144000" cy="6828693"/>
          </a:xfrm>
          <a:prstGeom prst="rect">
            <a:avLst/>
          </a:prstGeom>
        </p:spPr>
      </p:pic>
      <p:sp>
        <p:nvSpPr>
          <p:cNvPr id="4" name="Rectangle 3">
            <a:extLst>
              <a:ext uri="{FF2B5EF4-FFF2-40B4-BE49-F238E27FC236}">
                <a16:creationId xmlns:a16="http://schemas.microsoft.com/office/drawing/2014/main" id="{6D270DD2-4F7A-4619-8634-5A1A8D8F3A9A}"/>
              </a:ext>
            </a:extLst>
          </p:cNvPr>
          <p:cNvSpPr/>
          <p:nvPr/>
        </p:nvSpPr>
        <p:spPr>
          <a:xfrm rot="1800000">
            <a:off x="5421878" y="1103025"/>
            <a:ext cx="394370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2015 Original</a:t>
            </a:r>
          </a:p>
        </p:txBody>
      </p:sp>
    </p:spTree>
    <p:extLst>
      <p:ext uri="{BB962C8B-B14F-4D97-AF65-F5344CB8AC3E}">
        <p14:creationId xmlns:p14="http://schemas.microsoft.com/office/powerpoint/2010/main" val="56582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3410-B68A-4CCD-88E4-A8509D9356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4328B-451C-488B-B608-8A8AA6B700E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A59E536-E5A0-47CB-A2B6-0962743C2C3E}"/>
              </a:ext>
            </a:extLst>
          </p:cNvPr>
          <p:cNvPicPr>
            <a:picLocks noChangeAspect="1"/>
          </p:cNvPicPr>
          <p:nvPr/>
        </p:nvPicPr>
        <p:blipFill>
          <a:blip r:embed="rId2"/>
          <a:stretch>
            <a:fillRect/>
          </a:stretch>
        </p:blipFill>
        <p:spPr>
          <a:xfrm>
            <a:off x="0" y="53682"/>
            <a:ext cx="9144000" cy="6750636"/>
          </a:xfrm>
          <a:prstGeom prst="rect">
            <a:avLst/>
          </a:prstGeom>
        </p:spPr>
      </p:pic>
    </p:spTree>
    <p:extLst>
      <p:ext uri="{BB962C8B-B14F-4D97-AF65-F5344CB8AC3E}">
        <p14:creationId xmlns:p14="http://schemas.microsoft.com/office/powerpoint/2010/main" val="79259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BE1F-0520-47FC-A41E-920F37BA5C9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BC8755E-3351-4C94-B7FD-08CE09440212}"/>
              </a:ext>
            </a:extLst>
          </p:cNvPr>
          <p:cNvSpPr>
            <a:spLocks noGrp="1"/>
          </p:cNvSpPr>
          <p:nvPr>
            <p:ph idx="1"/>
          </p:nvPr>
        </p:nvSpPr>
        <p:spPr/>
        <p:txBody>
          <a:bodyPr/>
          <a:lstStyle/>
          <a:p>
            <a:pPr marL="0" indent="0">
              <a:buNone/>
            </a:pPr>
            <a:r>
              <a:rPr lang="en-US" dirty="0"/>
              <a:t>Thank you!</a:t>
            </a:r>
          </a:p>
          <a:p>
            <a:pPr marL="0" indent="0">
              <a:buNone/>
            </a:pPr>
            <a:endParaRPr lang="en-US" dirty="0"/>
          </a:p>
          <a:p>
            <a:r>
              <a:rPr lang="en-US" dirty="0"/>
              <a:t>TSD is still working hard from home</a:t>
            </a:r>
          </a:p>
          <a:p>
            <a:endParaRPr lang="en-US" dirty="0"/>
          </a:p>
          <a:p>
            <a:r>
              <a:rPr lang="en-US" dirty="0"/>
              <a:t>We look forward to a great future load of work</a:t>
            </a:r>
          </a:p>
          <a:p>
            <a:pPr lvl="1"/>
            <a:r>
              <a:rPr lang="en-US" dirty="0"/>
              <a:t>We need to be safe as we come back to the lab</a:t>
            </a:r>
          </a:p>
          <a:p>
            <a:pPr lvl="1"/>
            <a:endParaRPr lang="en-US" dirty="0"/>
          </a:p>
          <a:p>
            <a:r>
              <a:rPr lang="en-US" dirty="0"/>
              <a:t>We want to keep TSD a capable organization now and as we return</a:t>
            </a:r>
          </a:p>
          <a:p>
            <a:pPr lvl="1"/>
            <a:r>
              <a:rPr lang="en-US" dirty="0"/>
              <a:t>Our capabilities are kept mostly in our people, so let’s hear from them</a:t>
            </a:r>
          </a:p>
        </p:txBody>
      </p:sp>
    </p:spTree>
    <p:extLst>
      <p:ext uri="{BB962C8B-B14F-4D97-AF65-F5344CB8AC3E}">
        <p14:creationId xmlns:p14="http://schemas.microsoft.com/office/powerpoint/2010/main" val="1463136761"/>
      </p:ext>
    </p:extLst>
  </p:cSld>
  <p:clrMapOvr>
    <a:masterClrMapping/>
  </p:clrMapOvr>
</p:sld>
</file>

<file path=ppt/theme/theme1.xml><?xml version="1.0" encoding="utf-8"?>
<a:theme xmlns:a="http://schemas.openxmlformats.org/drawingml/2006/main" name="FNAL_TemplateP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2200099A496542A068C53B692DC9D7" ma:contentTypeVersion="13" ma:contentTypeDescription="Create a new document." ma:contentTypeScope="" ma:versionID="fdbf8289555cb6baf70be84d0cb1e26a">
  <xsd:schema xmlns:xsd="http://www.w3.org/2001/XMLSchema" xmlns:xs="http://www.w3.org/2001/XMLSchema" xmlns:p="http://schemas.microsoft.com/office/2006/metadata/properties" xmlns:ns3="47ded30a-80fb-4bbe-93ba-f3afa5660e01" xmlns:ns4="131081b7-e303-4fd2-9e2d-9884005f07b7" targetNamespace="http://schemas.microsoft.com/office/2006/metadata/properties" ma:root="true" ma:fieldsID="5ef54f0311116493ecde1cffdfcb385c" ns3:_="" ns4:_="">
    <xsd:import namespace="47ded30a-80fb-4bbe-93ba-f3afa5660e01"/>
    <xsd:import namespace="131081b7-e303-4fd2-9e2d-9884005f07b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ed30a-80fb-4bbe-93ba-f3afa5660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1081b7-e303-4fd2-9e2d-9884005f07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8EEB8F-00F8-415C-B2B1-E52BEC2B2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ed30a-80fb-4bbe-93ba-f3afa5660e01"/>
    <ds:schemaRef ds:uri="131081b7-e303-4fd2-9e2d-9884005f0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D5B0B-6375-4240-B1F2-6554AF563DA3}">
  <ds:schemaRefs>
    <ds:schemaRef ds:uri="131081b7-e303-4fd2-9e2d-9884005f07b7"/>
    <ds:schemaRef ds:uri="47ded30a-80fb-4bbe-93ba-f3afa5660e0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55081C2-ED24-46D6-9DC2-B50F1B8D5A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FNAL_TemplatePC_060514</Template>
  <TotalTime>51418</TotalTime>
  <Words>817</Words>
  <Application>Microsoft Office PowerPoint</Application>
  <PresentationFormat>On-screen Show (4:3)</PresentationFormat>
  <Paragraphs>115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Wingdings</vt:lpstr>
      <vt:lpstr>FNAL_TemplatePC_060514</vt:lpstr>
      <vt:lpstr>PowerPoint Presentation</vt:lpstr>
      <vt:lpstr>Thank You</vt:lpstr>
      <vt:lpstr>TSD Short-term Priorities in this period:</vt:lpstr>
      <vt:lpstr>Lab Status and Opening reporting</vt:lpstr>
      <vt:lpstr>TSD People</vt:lpstr>
      <vt:lpstr>Sergei Striganov</vt:lpstr>
      <vt:lpstr>PowerPoint Presentation</vt:lpstr>
      <vt:lpstr>PowerPoint Presentation</vt:lpstr>
      <vt:lpstr>Summary</vt:lpstr>
      <vt:lpstr>Introductions!</vt:lpstr>
      <vt:lpstr>Bob Zwaska</vt:lpstr>
      <vt:lpstr>Groups</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Heads meeting (new PowerPoint template…)</dc:title>
  <dc:creator>Bob Zwaska x6842 14373N</dc:creator>
  <cp:lastModifiedBy>Robert Zwaska</cp:lastModifiedBy>
  <cp:revision>410</cp:revision>
  <cp:lastPrinted>2014-01-20T19:40:21Z</cp:lastPrinted>
  <dcterms:created xsi:type="dcterms:W3CDTF">2014-06-19T15:29:50Z</dcterms:created>
  <dcterms:modified xsi:type="dcterms:W3CDTF">2020-04-30T18:23:19Z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0x010100E92200099A496542A068C53B692DC9D7</vt:lpwstr>
  </property>
</Properties>
</file>