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1" r:id="rId2"/>
    <p:sldId id="258" r:id="rId3"/>
    <p:sldId id="257" r:id="rId4"/>
    <p:sldId id="330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FF"/>
    <a:srgbClr val="6699FF"/>
    <a:srgbClr val="FFFF66"/>
    <a:srgbClr val="FF7C80"/>
    <a:srgbClr val="CCCC00"/>
    <a:srgbClr val="009400"/>
    <a:srgbClr val="FF33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56" autoAdjust="0"/>
    <p:restoredTop sz="93035" autoAdjust="0"/>
  </p:normalViewPr>
  <p:slideViewPr>
    <p:cSldViewPr>
      <p:cViewPr varScale="1">
        <p:scale>
          <a:sx n="75" d="100"/>
          <a:sy n="75" d="100"/>
        </p:scale>
        <p:origin x="12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000" i="1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000" i="1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8388"/>
            <a:ext cx="29702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000" i="1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688388"/>
            <a:ext cx="297021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000" i="1"/>
            </a:lvl1pPr>
          </a:lstStyle>
          <a:p>
            <a:fld id="{CA9DC8EB-42E6-4D53-896F-C42FABB2ED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96038" y="8751888"/>
            <a:ext cx="40005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962" tIns="47983" rIns="95962" bIns="47983" anchor="ctr">
            <a:spAutoFit/>
          </a:bodyPr>
          <a:lstStyle/>
          <a:p>
            <a:pPr algn="r" defTabSz="973138"/>
            <a:fld id="{95E24B88-A0D0-4105-869A-9770085A3691}" type="slidenum">
              <a:rPr lang="en-US" sz="1400"/>
              <a:pPr algn="r" defTabSz="973138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49467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8388"/>
            <a:ext cx="29702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688388"/>
            <a:ext cx="297021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000" i="1">
                <a:latin typeface="Times New Roman" pitchFamily="18" charset="0"/>
              </a:defRPr>
            </a:lvl1pPr>
          </a:lstStyle>
          <a:p>
            <a:fld id="{1C0FF666-95E6-4BEF-9DC4-82A80B1B6A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1813"/>
            <a:ext cx="5030787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62" tIns="47983" rIns="95962" bIns="47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notes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3738"/>
            <a:ext cx="4557713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396038" y="8751888"/>
            <a:ext cx="40005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962" tIns="47983" rIns="95962" bIns="47983" anchor="ctr">
            <a:spAutoFit/>
          </a:bodyPr>
          <a:lstStyle/>
          <a:p>
            <a:pPr algn="r" defTabSz="973138"/>
            <a:fld id="{A72B1DCE-D440-4637-B20B-7A2067BFF22A}" type="slidenum">
              <a:rPr lang="en-US" sz="1400"/>
              <a:pPr algn="r" defTabSz="973138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91833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71488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39800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411288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81188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EE733-84D7-4F65-B819-7F1C53BB89DE}" type="slidenum">
              <a:rPr lang="en-US"/>
              <a:pPr/>
              <a:t>1</a:t>
            </a:fld>
            <a:endParaRPr 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3889375" y="0"/>
            <a:ext cx="296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889375" y="8683625"/>
            <a:ext cx="29686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196" tIns="0" rIns="19196" bIns="0" anchor="b"/>
          <a:lstStyle/>
          <a:p>
            <a:pPr algn="r" defTabSz="973138"/>
            <a:r>
              <a:rPr lang="en-US" sz="1000" i="1">
                <a:latin typeface="Times New Roman" pitchFamily="18" charset="0"/>
              </a:rPr>
              <a:t>1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8683625"/>
            <a:ext cx="29670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0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0563"/>
            <a:ext cx="4560888" cy="342106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831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225" y="4340225"/>
            <a:ext cx="5033963" cy="4117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7577" tIns="49589" rIns="97577" bIns="49589"/>
          <a:lstStyle/>
          <a:p>
            <a:pPr defTabSz="100965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7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E3409-6D73-431D-9045-1291399944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FFE43-01B8-4DAD-B3A3-0FA757FC34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52400"/>
            <a:ext cx="22479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5913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81CCE-D4C3-4127-8F61-9E6268F0C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931C9-3EB8-422C-998E-B88F59C76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6C61C-305D-4073-933B-4338FA69D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419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43000"/>
            <a:ext cx="4419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DF548-3E7C-43C7-9AF1-2ECF713CA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8D6C5-A0B4-4452-B50F-DD445DDA11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09FA-0656-434D-B2DE-E85CB68FF3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6ABB7-C720-47CE-B292-FC36DCDE3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0BC09-0F03-4A2A-9578-775B8F31FC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DF2FF-D2D7-4428-8AED-8FBAE73606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2D9A909E-92D4-491A-922F-5FB23826E6A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1113" y="990600"/>
            <a:ext cx="9132887" cy="76200"/>
            <a:chOff x="0" y="912"/>
            <a:chExt cx="5753" cy="48"/>
          </a:xfrm>
        </p:grpSpPr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0" y="91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0" y="948"/>
              <a:ext cx="5753" cy="12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524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143000"/>
            <a:ext cx="8991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41" name="Picture 17" descr="Fermilab_lo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5475" y="92075"/>
            <a:ext cx="822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5000"/>
        <a:buFont typeface="Monotype Sort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è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à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C0128"/>
        </a:buClr>
        <a:buSzPct val="70000"/>
        <a:buFont typeface="Monotype Sorts" pitchFamily="2" charset="2"/>
        <a:buChar char="ð"/>
        <a:defRPr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nowmass21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050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sz="1400" dirty="0">
                <a:latin typeface="Times New Roman" pitchFamily="18" charset="0"/>
              </a:rPr>
              <a:t>1</a:t>
            </a:r>
          </a:p>
        </p:txBody>
      </p:sp>
      <p:sp>
        <p:nvSpPr>
          <p:cNvPr id="97283" name="Rectangle 2051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8229600" cy="1447800"/>
          </a:xfrm>
          <a:noFill/>
          <a:ln/>
        </p:spPr>
        <p:txBody>
          <a:bodyPr anchor="ctr"/>
          <a:lstStyle/>
          <a:p>
            <a:r>
              <a:rPr lang="en-US" sz="3600" dirty="0"/>
              <a:t>SCD Postdoc News </a:t>
            </a:r>
          </a:p>
        </p:txBody>
      </p:sp>
      <p:sp>
        <p:nvSpPr>
          <p:cNvPr id="97284" name="Rectangle 205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124200"/>
            <a:ext cx="7239000" cy="3048000"/>
          </a:xfrm>
          <a:noFill/>
          <a:ln/>
        </p:spPr>
        <p:txBody>
          <a:bodyPr/>
          <a:lstStyle/>
          <a:p>
            <a:pPr marL="342900" indent="-342900"/>
            <a:r>
              <a:rPr lang="en-US" sz="2400" dirty="0">
                <a:solidFill>
                  <a:srgbClr val="00B050"/>
                </a:solidFill>
              </a:rPr>
              <a:t>Adam Lyon and Robert Harris</a:t>
            </a:r>
          </a:p>
          <a:p>
            <a:pPr marL="342900" indent="-342900"/>
            <a:r>
              <a:rPr lang="en-US" sz="2400" i="1" dirty="0" err="1">
                <a:solidFill>
                  <a:srgbClr val="00B050"/>
                </a:solidFill>
              </a:rPr>
              <a:t>Fermilab</a:t>
            </a:r>
            <a:endParaRPr lang="en-US" sz="2400" i="1" dirty="0">
              <a:solidFill>
                <a:srgbClr val="00B050"/>
              </a:solidFill>
            </a:endParaRPr>
          </a:p>
          <a:p>
            <a:pPr marL="342900" indent="-342900"/>
            <a:endParaRPr lang="en-US" sz="2400" i="1" dirty="0">
              <a:solidFill>
                <a:srgbClr val="00B050"/>
              </a:solidFill>
            </a:endParaRPr>
          </a:p>
          <a:p>
            <a:pPr marL="342900" indent="-342900"/>
            <a:endParaRPr lang="en-US" sz="2400" i="1" dirty="0">
              <a:solidFill>
                <a:schemeClr val="hlink"/>
              </a:solidFill>
            </a:endParaRPr>
          </a:p>
          <a:p>
            <a:pPr marL="342900" indent="-342900"/>
            <a:r>
              <a:rPr lang="en-US" sz="2400" i="1" dirty="0">
                <a:solidFill>
                  <a:srgbClr val="0070C0"/>
                </a:solidFill>
              </a:rPr>
              <a:t>SCD Postdoc Meeting</a:t>
            </a:r>
            <a:endParaRPr lang="en-US" sz="1600" i="1" dirty="0">
              <a:solidFill>
                <a:srgbClr val="0070C0"/>
              </a:solidFill>
            </a:endParaRPr>
          </a:p>
          <a:p>
            <a:pPr marL="342900" indent="-342900"/>
            <a:r>
              <a:rPr lang="en-US" sz="2400" dirty="0">
                <a:solidFill>
                  <a:srgbClr val="0070C0"/>
                </a:solidFill>
              </a:rPr>
              <a:t>May 5, 2020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29217-AD03-2942-AFA7-B26905E48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8A71-D615-D441-ABDE-41AD222D0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Welcome to week </a:t>
            </a:r>
            <a:r>
              <a:rPr lang="en-US" strike="sngStrike" dirty="0"/>
              <a:t>5,314</a:t>
            </a:r>
            <a:r>
              <a:rPr lang="en-US" dirty="0"/>
              <a:t> 7 of working from home</a:t>
            </a:r>
          </a:p>
          <a:p>
            <a:endParaRPr lang="en-US" dirty="0"/>
          </a:p>
          <a:p>
            <a:r>
              <a:rPr lang="en-US" dirty="0"/>
              <a:t>We hope you and your family &amp; friends are doing well</a:t>
            </a:r>
          </a:p>
          <a:p>
            <a:endParaRPr lang="en-US" dirty="0"/>
          </a:p>
          <a:p>
            <a:r>
              <a:rPr lang="en-US" dirty="0"/>
              <a:t>Please don’t hesitate to let us know if there are any issues with working from home</a:t>
            </a:r>
          </a:p>
          <a:p>
            <a:endParaRPr lang="en-US" dirty="0"/>
          </a:p>
          <a:p>
            <a:r>
              <a:rPr lang="en-US" dirty="0"/>
              <a:t>Thanks for doing the weekly reports. We know they can be a pain, but they are very important to SCD and lab management</a:t>
            </a:r>
          </a:p>
          <a:p>
            <a:endParaRPr lang="en-US" dirty="0"/>
          </a:p>
          <a:p>
            <a:r>
              <a:rPr lang="en-US" dirty="0"/>
              <a:t>You will likely hear rumors of the lab slowly “recovering” from the stay-at-home order. This will be done with safety as the paramount concern. My understanding: All of SCD with very few exceptions will continue to work from home for the foreseeable future. Let me and/or your supervisor know if you have any 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40315-B9E4-DE4C-B386-1D9929FAF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dirty="0"/>
              <a:t>Adam Lyon, Fermilab</a:t>
            </a:r>
          </a:p>
        </p:txBody>
      </p:sp>
    </p:spTree>
    <p:extLst>
      <p:ext uri="{BB962C8B-B14F-4D97-AF65-F5344CB8AC3E}">
        <p14:creationId xmlns:p14="http://schemas.microsoft.com/office/powerpoint/2010/main" val="129820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37378-DF67-294D-8C83-91EC73494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Snowmass White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99284-3DE9-3641-83AC-3A0DFBB51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The process to plan the future of HEP is underway (“Snowmass”)</a:t>
            </a:r>
          </a:p>
          <a:p>
            <a:endParaRPr lang="en-US" sz="1800" dirty="0"/>
          </a:p>
          <a:p>
            <a:r>
              <a:rPr lang="en-US" sz="1800" dirty="0"/>
              <a:t>The last Snowmass resulted in the very successful “P5” plan</a:t>
            </a:r>
          </a:p>
          <a:p>
            <a:endParaRPr lang="en-US" sz="1800" dirty="0"/>
          </a:p>
          <a:p>
            <a:r>
              <a:rPr lang="en-US" sz="1800" dirty="0"/>
              <a:t>See </a:t>
            </a:r>
            <a:r>
              <a:rPr lang="en-US" sz="1800" dirty="0">
                <a:hlinkClick r:id="rId2"/>
              </a:rPr>
              <a:t>https://snowmass21.org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There is a call for White Papers about ideas &amp; plans</a:t>
            </a:r>
          </a:p>
          <a:p>
            <a:endParaRPr lang="en-US" sz="1800" dirty="0"/>
          </a:p>
          <a:p>
            <a:r>
              <a:rPr lang="en-US" sz="1800" dirty="0"/>
              <a:t>A “Letter of Interest” is due August 31, 2020 (2 pages) for a planned White Paper</a:t>
            </a:r>
          </a:p>
          <a:p>
            <a:endParaRPr lang="en-US" sz="1800" dirty="0"/>
          </a:p>
          <a:p>
            <a:r>
              <a:rPr lang="en-US" sz="1800" dirty="0"/>
              <a:t>!! If you have ideas for a Computing White Paper, please let Adam know !!</a:t>
            </a:r>
          </a:p>
          <a:p>
            <a:endParaRPr lang="en-US" sz="1800" dirty="0"/>
          </a:p>
          <a:p>
            <a:r>
              <a:rPr lang="en-US" sz="1800" dirty="0"/>
              <a:t>The SAC (Science Advisory Council) is trying to track and coordinate this effort for White Papers with significant Fermilab effort (outside collaborators are fine)</a:t>
            </a:r>
          </a:p>
          <a:p>
            <a:endParaRPr lang="en-US" sz="1800" dirty="0"/>
          </a:p>
          <a:p>
            <a:r>
              <a:rPr lang="en-US" sz="1800" dirty="0"/>
              <a:t>We are planning a Computing Facility White Paper with partners</a:t>
            </a:r>
          </a:p>
          <a:p>
            <a:endParaRPr lang="en-US" sz="1800" dirty="0"/>
          </a:p>
          <a:p>
            <a:r>
              <a:rPr lang="en-US" sz="1800" dirty="0"/>
              <a:t>It may be possible to get some SCD non-scientist effort to help you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A732597-8CC1-064F-A29A-3D01BCAEE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dirty="0"/>
              <a:t>Adam Lyon, Fermilab</a:t>
            </a:r>
          </a:p>
        </p:txBody>
      </p:sp>
    </p:spTree>
    <p:extLst>
      <p:ext uri="{BB962C8B-B14F-4D97-AF65-F5344CB8AC3E}">
        <p14:creationId xmlns:p14="http://schemas.microsoft.com/office/powerpoint/2010/main" val="372731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9B1A6-9B28-2C4C-9B66-F597C723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1037B-C2B2-B346-AF70-79BE328C2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Welcome new SCD postdoc Aleksandra (Alex) </a:t>
            </a:r>
            <a:r>
              <a:rPr lang="en-US" sz="2000" dirty="0" err="1"/>
              <a:t>Ciprijanovic</a:t>
            </a:r>
            <a:r>
              <a:rPr lang="en-US" sz="2000"/>
              <a:t>.</a:t>
            </a:r>
            <a:endParaRPr lang="en-US" sz="2000" dirty="0"/>
          </a:p>
          <a:p>
            <a:endParaRPr lang="en-US" sz="1000" dirty="0"/>
          </a:p>
          <a:p>
            <a:r>
              <a:rPr lang="en-US" sz="2000" dirty="0"/>
              <a:t>Alex’s </a:t>
            </a:r>
            <a:r>
              <a:rPr lang="en-US" sz="2000" dirty="0" err="1"/>
              <a:t>Ph.D</a:t>
            </a:r>
            <a:r>
              <a:rPr lang="en-US" sz="2000" dirty="0"/>
              <a:t> is in theoretical astrophysics from University of Belgrade</a:t>
            </a:r>
          </a:p>
          <a:p>
            <a:pPr lvl="1"/>
            <a:r>
              <a:rPr lang="en-US" sz="1800" dirty="0"/>
              <a:t>Her physics research was on understanding particle acceleration, production of cosmic-rays and their interactions</a:t>
            </a:r>
          </a:p>
          <a:p>
            <a:pPr lvl="2"/>
            <a:r>
              <a:rPr lang="en-US" sz="1600" dirty="0"/>
              <a:t>For example the contribution of unresolved galaxy clusters to the isotropic gamma-ray background observed by Fermi Large Area Telescope</a:t>
            </a:r>
            <a:r>
              <a:rPr lang="en-US" sz="1800" dirty="0"/>
              <a:t>. </a:t>
            </a:r>
            <a:endParaRPr lang="en-US" sz="1400" dirty="0"/>
          </a:p>
          <a:p>
            <a:pPr lvl="1"/>
            <a:r>
              <a:rPr lang="en-US" sz="1800" dirty="0"/>
              <a:t>Her technical research was with Brian Nord on ML applications in astrophysics, for example using deep learning for studying merging of galaxies.</a:t>
            </a:r>
          </a:p>
          <a:p>
            <a:pPr lvl="1"/>
            <a:endParaRPr lang="en-US" sz="1000" dirty="0"/>
          </a:p>
          <a:p>
            <a:r>
              <a:rPr lang="en-US" sz="2000" dirty="0"/>
              <a:t>Alex started work at Fermilab as a postdoc at the end of April</a:t>
            </a:r>
          </a:p>
          <a:p>
            <a:pPr lvl="1"/>
            <a:r>
              <a:rPr lang="en-US" sz="1800" dirty="0"/>
              <a:t>Her technical research will be with Gabe Perdue on the “High Velocity AI” </a:t>
            </a:r>
            <a:r>
              <a:rPr lang="en-US" sz="1800" dirty="0" err="1"/>
              <a:t>CompHEP</a:t>
            </a:r>
            <a:r>
              <a:rPr lang="en-US" sz="1800" dirty="0"/>
              <a:t> project, with a focus on uncertainty quantification and fast inference</a:t>
            </a:r>
          </a:p>
          <a:p>
            <a:pPr lvl="1"/>
            <a:r>
              <a:rPr lang="en-US" sz="1800" dirty="0"/>
              <a:t>She plans to continue her astrophysics research, with Brian Nord and others from Deep Skies Lab, as she develops ML tools for astrophysics and HEP.</a:t>
            </a:r>
          </a:p>
          <a:p>
            <a:pPr lvl="1"/>
            <a:endParaRPr lang="en-US" sz="1000" dirty="0"/>
          </a:p>
          <a:p>
            <a:r>
              <a:rPr lang="en-US" sz="2000" dirty="0"/>
              <a:t>We hope Alex will tell us more about her research at a future meeting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0C1FA8-DAFD-524F-881C-8EDE4BD9A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Robert Harris, Fermilab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7A7574-DE5C-DE4B-8880-C75FD5BBB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31C9-3EB8-422C-998E-B88F59C76C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80802"/>
      </p:ext>
    </p:extLst>
  </p:cSld>
  <p:clrMapOvr>
    <a:masterClrMapping/>
  </p:clrMapOvr>
</p:sld>
</file>

<file path=ppt/theme/theme1.xml><?xml version="1.0" encoding="utf-8"?>
<a:theme xmlns:a="http://schemas.openxmlformats.org/drawingml/2006/main" name="cdf slide master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cdf slid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df slide mast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 slide mast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\\Cdfserver1\CDFUsers\dbenjamin\cdf slide master.pot</Template>
  <TotalTime>42994</TotalTime>
  <Pages>15</Pages>
  <Words>349</Words>
  <Application>Microsoft Macintosh PowerPoint</Application>
  <PresentationFormat>On-screen Show (4:3)</PresentationFormat>
  <Paragraphs>55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Sorts</vt:lpstr>
      <vt:lpstr>Times New Roman</vt:lpstr>
      <vt:lpstr>cdf slide master</vt:lpstr>
      <vt:lpstr>SCD Postdoc News </vt:lpstr>
      <vt:lpstr>Hi !</vt:lpstr>
      <vt:lpstr>Snowmass White Papers</vt:lpstr>
      <vt:lpstr>Welcome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 status talk</dc:title>
  <dc:creator>Robert M. Harris</dc:creator>
  <cp:lastModifiedBy>Microsoft Office User</cp:lastModifiedBy>
  <cp:revision>1117</cp:revision>
  <cp:lastPrinted>2019-11-04T21:58:44Z</cp:lastPrinted>
  <dcterms:created xsi:type="dcterms:W3CDTF">1997-11-07T08:50:33Z</dcterms:created>
  <dcterms:modified xsi:type="dcterms:W3CDTF">2020-05-04T21:09:21Z</dcterms:modified>
</cp:coreProperties>
</file>