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733" r:id="rId2"/>
    <p:sldMasterId id="2147483771" r:id="rId3"/>
    <p:sldMasterId id="2147485898" r:id="rId4"/>
    <p:sldMasterId id="2147485910" r:id="rId5"/>
    <p:sldMasterId id="2147485922" r:id="rId6"/>
    <p:sldMasterId id="2147485934" r:id="rId7"/>
    <p:sldMasterId id="2147485946" r:id="rId8"/>
  </p:sldMasterIdLst>
  <p:notesMasterIdLst>
    <p:notesMasterId r:id="rId40"/>
  </p:notesMasterIdLst>
  <p:sldIdLst>
    <p:sldId id="256" r:id="rId9"/>
    <p:sldId id="667" r:id="rId10"/>
    <p:sldId id="588" r:id="rId11"/>
    <p:sldId id="665" r:id="rId12"/>
    <p:sldId id="666" r:id="rId13"/>
    <p:sldId id="676" r:id="rId14"/>
    <p:sldId id="685" r:id="rId15"/>
    <p:sldId id="686" r:id="rId16"/>
    <p:sldId id="687" r:id="rId17"/>
    <p:sldId id="688" r:id="rId18"/>
    <p:sldId id="684" r:id="rId19"/>
    <p:sldId id="669" r:id="rId20"/>
    <p:sldId id="683" r:id="rId21"/>
    <p:sldId id="682" r:id="rId22"/>
    <p:sldId id="681" r:id="rId23"/>
    <p:sldId id="647" r:id="rId24"/>
    <p:sldId id="660" r:id="rId25"/>
    <p:sldId id="661" r:id="rId26"/>
    <p:sldId id="619" r:id="rId27"/>
    <p:sldId id="624" r:id="rId28"/>
    <p:sldId id="654" r:id="rId29"/>
    <p:sldId id="578" r:id="rId30"/>
    <p:sldId id="549" r:id="rId31"/>
    <p:sldId id="668" r:id="rId32"/>
    <p:sldId id="662" r:id="rId33"/>
    <p:sldId id="580" r:id="rId34"/>
    <p:sldId id="655" r:id="rId35"/>
    <p:sldId id="656" r:id="rId36"/>
    <p:sldId id="623" r:id="rId37"/>
    <p:sldId id="657" r:id="rId38"/>
    <p:sldId id="650" r:id="rId39"/>
  </p:sldIdLst>
  <p:sldSz cx="9906000" cy="6858000" type="A4"/>
  <p:notesSz cx="6454775" cy="94789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Lucida Grande"/>
        <a:ea typeface="ヒラギノ角ゴ ProN W3"/>
        <a:cs typeface="ヒラギノ角ゴ ProN W3"/>
        <a:sym typeface="Lucida Grande"/>
      </a:defRPr>
    </a:lvl1pPr>
    <a:lvl2pPr marL="457133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Lucida Grande"/>
        <a:ea typeface="ヒラギノ角ゴ ProN W3"/>
        <a:cs typeface="ヒラギノ角ゴ ProN W3"/>
        <a:sym typeface="Lucida Grande"/>
      </a:defRPr>
    </a:lvl2pPr>
    <a:lvl3pPr marL="914268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Lucida Grande"/>
        <a:ea typeface="ヒラギノ角ゴ ProN W3"/>
        <a:cs typeface="ヒラギノ角ゴ ProN W3"/>
        <a:sym typeface="Lucida Grande"/>
      </a:defRPr>
    </a:lvl3pPr>
    <a:lvl4pPr marL="13714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Lucida Grande"/>
        <a:ea typeface="ヒラギノ角ゴ ProN W3"/>
        <a:cs typeface="ヒラギノ角ゴ ProN W3"/>
        <a:sym typeface="Lucida Grande"/>
      </a:defRPr>
    </a:lvl4pPr>
    <a:lvl5pPr marL="1828534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Lucida Grande"/>
        <a:ea typeface="ヒラギノ角ゴ ProN W3"/>
        <a:cs typeface="ヒラギノ角ゴ ProN W3"/>
        <a:sym typeface="Lucida Grande"/>
      </a:defRPr>
    </a:lvl5pPr>
    <a:lvl6pPr marL="2285665" algn="l" defTabSz="914268" rtl="0" eaLnBrk="1" latinLnBrk="0" hangingPunct="1">
      <a:defRPr sz="2400" kern="1200">
        <a:solidFill>
          <a:srgbClr val="000000"/>
        </a:solidFill>
        <a:latin typeface="Lucida Grande"/>
        <a:ea typeface="ヒラギノ角ゴ ProN W3"/>
        <a:cs typeface="ヒラギノ角ゴ ProN W3"/>
        <a:sym typeface="Lucida Grande"/>
      </a:defRPr>
    </a:lvl6pPr>
    <a:lvl7pPr marL="2742804" algn="l" defTabSz="914268" rtl="0" eaLnBrk="1" latinLnBrk="0" hangingPunct="1">
      <a:defRPr sz="2400" kern="1200">
        <a:solidFill>
          <a:srgbClr val="000000"/>
        </a:solidFill>
        <a:latin typeface="Lucida Grande"/>
        <a:ea typeface="ヒラギノ角ゴ ProN W3"/>
        <a:cs typeface="ヒラギノ角ゴ ProN W3"/>
        <a:sym typeface="Lucida Grande"/>
      </a:defRPr>
    </a:lvl7pPr>
    <a:lvl8pPr marL="3199935" algn="l" defTabSz="914268" rtl="0" eaLnBrk="1" latinLnBrk="0" hangingPunct="1">
      <a:defRPr sz="2400" kern="1200">
        <a:solidFill>
          <a:srgbClr val="000000"/>
        </a:solidFill>
        <a:latin typeface="Lucida Grande"/>
        <a:ea typeface="ヒラギノ角ゴ ProN W3"/>
        <a:cs typeface="ヒラギノ角ゴ ProN W3"/>
        <a:sym typeface="Lucida Grande"/>
      </a:defRPr>
    </a:lvl8pPr>
    <a:lvl9pPr marL="3657068" algn="l" defTabSz="914268" rtl="0" eaLnBrk="1" latinLnBrk="0" hangingPunct="1">
      <a:defRPr sz="2400" kern="1200">
        <a:solidFill>
          <a:srgbClr val="000000"/>
        </a:solidFill>
        <a:latin typeface="Lucida Grande"/>
        <a:ea typeface="ヒラギノ角ゴ ProN W3"/>
        <a:cs typeface="ヒラギノ角ゴ ProN W3"/>
        <a:sym typeface="Lucida Grande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CC0066"/>
    <a:srgbClr val="CCECFF"/>
    <a:srgbClr val="2323DC"/>
    <a:srgbClr val="FF8FDA"/>
    <a:srgbClr val="008000"/>
    <a:srgbClr val="FFCC00"/>
    <a:srgbClr val="FF00FF"/>
    <a:srgbClr val="FF99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2787"/>
    <p:restoredTop sz="99430" autoAdjust="0"/>
  </p:normalViewPr>
  <p:slideViewPr>
    <p:cSldViewPr>
      <p:cViewPr>
        <p:scale>
          <a:sx n="120" d="100"/>
          <a:sy n="120" d="100"/>
        </p:scale>
        <p:origin x="-960" y="-12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61988" y="712788"/>
            <a:ext cx="5130800" cy="35528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18" name="Rectangle 2"/>
          <p:cNvSpPr>
            <a:spLocks noGrp="1" noChangeArrowheads="1"/>
          </p:cNvSpPr>
          <p:nvPr>
            <p:ph type="body" sz="quarter" idx="1"/>
          </p:nvPr>
        </p:nvSpPr>
        <p:spPr bwMode="auto">
          <a:xfrm>
            <a:off x="645479" y="4502511"/>
            <a:ext cx="5163820" cy="4265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vert="horz" wrap="square" lIns="90223" tIns="45112" rIns="90223" bIns="451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953780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Lucida Grande" pitchFamily="1" charset="0"/>
        <a:ea typeface="+mn-ea"/>
        <a:cs typeface="+mn-cs"/>
      </a:defRPr>
    </a:lvl1pPr>
    <a:lvl2pPr marL="457133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Lucida Grande" pitchFamily="1" charset="0"/>
        <a:ea typeface="+mn-ea"/>
        <a:cs typeface="+mn-cs"/>
      </a:defRPr>
    </a:lvl2pPr>
    <a:lvl3pPr marL="914268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Lucida Grande" pitchFamily="1" charset="0"/>
        <a:ea typeface="+mn-ea"/>
        <a:cs typeface="+mn-cs"/>
      </a:defRPr>
    </a:lvl3pPr>
    <a:lvl4pPr marL="1371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Lucida Grande" pitchFamily="1" charset="0"/>
        <a:ea typeface="+mn-ea"/>
        <a:cs typeface="+mn-cs"/>
      </a:defRPr>
    </a:lvl4pPr>
    <a:lvl5pPr marL="1828534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Lucida Grande" pitchFamily="1" charset="0"/>
        <a:ea typeface="+mn-ea"/>
        <a:cs typeface="+mn-cs"/>
      </a:defRPr>
    </a:lvl5pPr>
    <a:lvl6pPr marL="2285665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04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35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68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61988" y="712788"/>
            <a:ext cx="5130800" cy="3552825"/>
          </a:xfrm>
          <a:ln/>
        </p:spPr>
      </p:sp>
      <p:sp>
        <p:nvSpPr>
          <p:cNvPr id="88067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13028" indent="-213028" eaLnBrk="1" hangingPunct="1">
              <a:lnSpc>
                <a:spcPct val="98000"/>
              </a:lnSpc>
              <a:buClr>
                <a:srgbClr val="000000"/>
              </a:buClr>
              <a:buSzPct val="44000"/>
              <a:buFont typeface="Wingdings" pitchFamily="2" charset="2"/>
              <a:buChar char="l"/>
              <a:tabLst>
                <a:tab pos="714266" algn="l"/>
                <a:tab pos="1428533" algn="l"/>
                <a:tab pos="2142798" algn="l"/>
                <a:tab pos="2857064" algn="l"/>
                <a:tab pos="3571332" algn="l"/>
                <a:tab pos="4285598" algn="l"/>
                <a:tab pos="4999863" algn="l"/>
                <a:tab pos="5325669" algn="l"/>
              </a:tabLst>
            </a:pPr>
            <a:r>
              <a:rPr lang="en-US" sz="1800">
                <a:solidFill>
                  <a:srgbClr val="000000"/>
                </a:solidFill>
                <a:latin typeface="Lucida Grande"/>
                <a:ea typeface="Lucida Grande"/>
                <a:cs typeface="Lucida Grande"/>
                <a:sym typeface="Lucida Grande"/>
              </a:rPr>
              <a:t>Welcome to this DESY seminar</a:t>
            </a:r>
          </a:p>
          <a:p>
            <a:pPr marL="213028" indent="-213028" eaLnBrk="1" hangingPunct="1">
              <a:lnSpc>
                <a:spcPct val="98000"/>
              </a:lnSpc>
              <a:buClr>
                <a:srgbClr val="000000"/>
              </a:buClr>
              <a:buSzPct val="44000"/>
              <a:buFont typeface="Wingdings" pitchFamily="2" charset="2"/>
              <a:buChar char="l"/>
              <a:tabLst>
                <a:tab pos="714266" algn="l"/>
                <a:tab pos="1428533" algn="l"/>
                <a:tab pos="2142798" algn="l"/>
                <a:tab pos="2857064" algn="l"/>
                <a:tab pos="3571332" algn="l"/>
                <a:tab pos="4285598" algn="l"/>
                <a:tab pos="4999863" algn="l"/>
                <a:tab pos="5325669" algn="l"/>
              </a:tabLst>
            </a:pPr>
            <a:r>
              <a:rPr lang="en-US" sz="1800">
                <a:solidFill>
                  <a:srgbClr val="000000"/>
                </a:solidFill>
                <a:latin typeface="Lucida Grande"/>
                <a:ea typeface="Lucida Grande"/>
                <a:cs typeface="Lucida Grande"/>
                <a:sym typeface="Lucida Grande"/>
              </a:rPr>
              <a:t>It is my pleasure to present you a sneak</a:t>
            </a:r>
          </a:p>
          <a:p>
            <a:pPr marL="213028" indent="-213028" eaLnBrk="1" hangingPunct="1">
              <a:lnSpc>
                <a:spcPct val="98000"/>
              </a:lnSpc>
              <a:tabLst>
                <a:tab pos="714266" algn="l"/>
                <a:tab pos="1428533" algn="l"/>
                <a:tab pos="2142798" algn="l"/>
                <a:tab pos="2857064" algn="l"/>
                <a:tab pos="3571332" algn="l"/>
                <a:tab pos="4285598" algn="l"/>
                <a:tab pos="4999863" algn="l"/>
                <a:tab pos="5325669" algn="l"/>
              </a:tabLst>
            </a:pPr>
            <a:r>
              <a:rPr lang="en-US" sz="1800">
                <a:solidFill>
                  <a:srgbClr val="000000"/>
                </a:solidFill>
                <a:latin typeface="Lucida Grande"/>
                <a:ea typeface="Lucida Grande"/>
                <a:cs typeface="Lucida Grande"/>
                <a:sym typeface="Lucida Grande"/>
              </a:rPr>
              <a:t>  preview of new H1 results for ICHEP06</a:t>
            </a:r>
          </a:p>
        </p:txBody>
      </p:sp>
    </p:spTree>
    <p:extLst>
      <p:ext uri="{BB962C8B-B14F-4D97-AF65-F5344CB8AC3E}">
        <p14:creationId xmlns:p14="http://schemas.microsoft.com/office/powerpoint/2010/main" val="28017085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658813" y="715963"/>
            <a:ext cx="5137150" cy="35575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45483" y="4502342"/>
            <a:ext cx="5163521" cy="276219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4480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658813" y="715963"/>
            <a:ext cx="5137150" cy="35575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45483" y="4502342"/>
            <a:ext cx="5163521" cy="276219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4480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658813" y="715963"/>
            <a:ext cx="5137150" cy="35575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45483" y="4502342"/>
            <a:ext cx="5163521" cy="276219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4480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658813" y="715963"/>
            <a:ext cx="5137150" cy="35575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45483" y="4502342"/>
            <a:ext cx="5163521" cy="276219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4480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658813" y="715963"/>
            <a:ext cx="5137150" cy="35575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45483" y="4502342"/>
            <a:ext cx="5163521" cy="276219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4480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658813" y="715963"/>
            <a:ext cx="5137150" cy="35575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45483" y="4502342"/>
            <a:ext cx="5163521" cy="276219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4480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61988" y="712788"/>
            <a:ext cx="5130800" cy="3552825"/>
          </a:xfrm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smtClean="0">
              <a:latin typeface="Lucida Grande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594568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658813" y="715963"/>
            <a:ext cx="5137150" cy="35575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45483" y="4502342"/>
            <a:ext cx="5163521" cy="276219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7647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658813" y="715963"/>
            <a:ext cx="5137150" cy="35575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45483" y="4502342"/>
            <a:ext cx="5163521" cy="276219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6882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658813" y="715963"/>
            <a:ext cx="5137150" cy="35575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45483" y="4502342"/>
            <a:ext cx="5163521" cy="276219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6821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658813" y="715963"/>
            <a:ext cx="5137150" cy="35575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45483" y="4502342"/>
            <a:ext cx="5163521" cy="276219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4480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658813" y="715963"/>
            <a:ext cx="5137150" cy="35575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45483" y="4502342"/>
            <a:ext cx="5163521" cy="276219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8864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658813" y="715963"/>
            <a:ext cx="5137150" cy="35575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45483" y="4502342"/>
            <a:ext cx="5163521" cy="276219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9948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658813" y="715963"/>
            <a:ext cx="5137150" cy="35575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45483" y="4502342"/>
            <a:ext cx="5163521" cy="276219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61988" y="712788"/>
            <a:ext cx="5130800" cy="3552825"/>
          </a:xfrm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smtClean="0">
              <a:latin typeface="Lucida Grande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788929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-7135813" y="352425"/>
            <a:ext cx="14271626" cy="98806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491650" y="5007804"/>
            <a:ext cx="5712051" cy="4807030"/>
          </a:xfrm>
        </p:spPr>
        <p:txBody>
          <a:bodyPr/>
          <a:lstStyle>
            <a:defPPr lvl="0">
              <a:buClr>
                <a:srgbClr val="000000"/>
              </a:buClr>
              <a:buSzPct val="100000"/>
              <a:buFont typeface="Lucida Grande" pitchFamily="1"/>
              <a:buNone/>
            </a:defPPr>
            <a:lvl1pPr lvl="0">
              <a:buClr>
                <a:srgbClr val="000000"/>
              </a:buClr>
              <a:buSzPct val="100000"/>
              <a:buFont typeface="Lucida Grande" pitchFamily="1"/>
              <a:buChar char="•"/>
            </a:lvl1pPr>
            <a:lvl2pPr lvl="1">
              <a:buClr>
                <a:srgbClr val="000000"/>
              </a:buClr>
              <a:buSzPct val="100000"/>
              <a:buFont typeface="Lucida Grande" pitchFamily="1"/>
              <a:buChar char="•"/>
            </a:lvl2pPr>
            <a:lvl3pPr lvl="2">
              <a:buClr>
                <a:srgbClr val="000000"/>
              </a:buClr>
              <a:buSzPct val="100000"/>
              <a:buFont typeface="Lucida Grande" pitchFamily="1"/>
              <a:buChar char="•"/>
            </a:lvl3pPr>
            <a:lvl4pPr lvl="3">
              <a:buClr>
                <a:srgbClr val="000000"/>
              </a:buClr>
              <a:buSzPct val="100000"/>
              <a:buFont typeface="Lucida Grande" pitchFamily="1"/>
              <a:buChar char="•"/>
            </a:lvl4pPr>
            <a:lvl5pPr lvl="4">
              <a:buClr>
                <a:srgbClr val="000000"/>
              </a:buClr>
              <a:buSzPct val="100000"/>
              <a:buFont typeface="Lucida Grande" pitchFamily="1"/>
              <a:buChar char="•"/>
            </a:lvl5pPr>
            <a:lvl6pPr lvl="5">
              <a:buClr>
                <a:srgbClr val="000000"/>
              </a:buClr>
              <a:buSzPct val="100000"/>
              <a:buFont typeface="Lucida Grande" pitchFamily="1"/>
              <a:buChar char="•"/>
            </a:lvl6pPr>
            <a:lvl7pPr lvl="6">
              <a:buClr>
                <a:srgbClr val="000000"/>
              </a:buClr>
              <a:buSzPct val="100000"/>
              <a:buFont typeface="Lucida Grande" pitchFamily="1"/>
              <a:buChar char="•"/>
            </a:lvl7pPr>
            <a:lvl8pPr lvl="7">
              <a:buClr>
                <a:srgbClr val="000000"/>
              </a:buClr>
              <a:buSzPct val="100000"/>
              <a:buFont typeface="Lucida Grande" pitchFamily="1"/>
              <a:buChar char="•"/>
            </a:lvl8pPr>
            <a:lvl9pPr lvl="8">
              <a:buClr>
                <a:srgbClr val="000000"/>
              </a:buClr>
              <a:buSzPct val="100000"/>
              <a:buFont typeface="Lucida Grande" pitchFamily="1"/>
              <a:buChar char="•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70515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658813" y="715963"/>
            <a:ext cx="5137150" cy="35575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45483" y="4502342"/>
            <a:ext cx="5163521" cy="276219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08524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658813" y="715963"/>
            <a:ext cx="5137150" cy="35575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45483" y="4502342"/>
            <a:ext cx="5163521" cy="276219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77634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658813" y="715963"/>
            <a:ext cx="5137150" cy="35575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45483" y="4502342"/>
            <a:ext cx="5163521" cy="276219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11391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658813" y="715963"/>
            <a:ext cx="5137150" cy="35575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45483" y="4502342"/>
            <a:ext cx="5163521" cy="276219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15482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658813" y="715963"/>
            <a:ext cx="5137150" cy="35575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45483" y="4502342"/>
            <a:ext cx="5163521" cy="276219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5324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658813" y="715963"/>
            <a:ext cx="5137150" cy="35575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45483" y="4502342"/>
            <a:ext cx="5163521" cy="276219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4480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660400" y="711200"/>
            <a:ext cx="5133975" cy="3554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014706" y="4460268"/>
            <a:ext cx="4490538" cy="3749856"/>
          </a:xfrm>
        </p:spPr>
        <p:txBody>
          <a:bodyPr/>
          <a:lstStyle/>
          <a:p>
            <a:pPr indent="-193018"/>
            <a:r>
              <a:rPr lang="en-US"/>
              <a:t>- I start now the section on proton structure.</a:t>
            </a:r>
          </a:p>
          <a:p>
            <a:pPr indent="-193018"/>
            <a:r>
              <a:rPr lang="en-US"/>
              <a:t>- Let me remind you of the basic kinematics of deep inelastic scattering at HERA</a:t>
            </a:r>
          </a:p>
          <a:p>
            <a:pPr indent="-193018"/>
            <a:r>
              <a:rPr lang="en-US"/>
              <a:t>- 27.6 GeV electrons are scattered with 920 GeV protons so the centre of mass energy is 318 GeV.</a:t>
            </a:r>
          </a:p>
          <a:p>
            <a:pPr indent="-193018"/>
            <a:r>
              <a:rPr lang="en-US"/>
              <a:t>-  The scattering of the electron with a quark is</a:t>
            </a:r>
          </a:p>
          <a:p>
            <a:pPr indent="-193018"/>
            <a:r>
              <a:rPr lang="en-US"/>
              <a:t>    characterised by the photon resolution Q2 (which is the four momentum transfer squared) , the photon energy</a:t>
            </a:r>
          </a:p>
          <a:p>
            <a:pPr indent="-193018"/>
            <a:r>
              <a:rPr lang="en-US"/>
              <a:t>   which is represented by the inelasticity y and by</a:t>
            </a:r>
          </a:p>
          <a:p>
            <a:pPr indent="-193018"/>
            <a:r>
              <a:rPr lang="en-US"/>
              <a:t>   the proton momentum fraction x carried by the struck quark  </a:t>
            </a:r>
          </a:p>
          <a:p>
            <a:pPr indent="-193018"/>
            <a:r>
              <a:rPr lang="en-US"/>
              <a:t>- Only two of these quantities are independent the third is determined by this relation.</a:t>
            </a:r>
          </a:p>
          <a:p>
            <a:pPr indent="-193018"/>
            <a:r>
              <a:rPr lang="en-US"/>
              <a:t>- On the right you see a nice deep inelastic scattering event in the H1 detector, the electron is backscattered here and the quark scatters downwards here.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660400" y="711200"/>
            <a:ext cx="5133975" cy="3554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84211" y="4511837"/>
            <a:ext cx="4490538" cy="4166469"/>
          </a:xfrm>
        </p:spPr>
        <p:txBody>
          <a:bodyPr/>
          <a:lstStyle/>
          <a:p>
            <a:pPr indent="-193018"/>
            <a:r>
              <a:rPr lang="en-US"/>
              <a:t>- HERA has determined precise  proton parton densities  only using its own data</a:t>
            </a:r>
          </a:p>
          <a:p>
            <a:pPr indent="-193018"/>
            <a:r>
              <a:rPr lang="en-US"/>
              <a:t>- The main ingredients are;</a:t>
            </a:r>
          </a:p>
          <a:p>
            <a:pPr indent="-193018"/>
            <a:r>
              <a:rPr lang="en-US"/>
              <a:t>   - the  structure function F2 probed in photon exchange  provide information on the quarks</a:t>
            </a:r>
          </a:p>
          <a:p>
            <a:pPr indent="-193018"/>
            <a:r>
              <a:rPr lang="en-US"/>
              <a:t>  - the scaling violations of F2 determine the gluon density, that means the higher the resolution scale Q2 the more  sea quarks are produced from the gluons</a:t>
            </a:r>
          </a:p>
          <a:p>
            <a:pPr indent="-193018"/>
            <a:r>
              <a:rPr lang="en-US"/>
              <a:t> - at large x you see negative scaling violations due to</a:t>
            </a:r>
          </a:p>
          <a:p>
            <a:pPr indent="-193018"/>
            <a:r>
              <a:rPr lang="en-US"/>
              <a:t>   Bremsstrahlung of valence quarks  </a:t>
            </a:r>
          </a:p>
          <a:p>
            <a:pPr indent="-193018"/>
            <a:r>
              <a:rPr lang="en-US"/>
              <a:t>- additional information on valence quark is provided at high Q2 from Z exchange and the corredsponding structure function xF3</a:t>
            </a:r>
          </a:p>
          <a:p>
            <a:pPr indent="-193018"/>
            <a:r>
              <a:rPr lang="en-US"/>
              <a:t> - Charged current cross sections are sensitive to u and</a:t>
            </a:r>
          </a:p>
          <a:p>
            <a:pPr indent="-193018"/>
            <a:r>
              <a:rPr lang="en-US"/>
              <a:t>   d quark densities</a:t>
            </a:r>
          </a:p>
          <a:p>
            <a:pPr indent="-193018"/>
            <a:r>
              <a:rPr lang="en-US"/>
              <a:t>-  Using all info in an NLO QCD fit based on DGLAP evolution one arrives at these densities</a:t>
            </a:r>
          </a:p>
          <a:p>
            <a:pPr indent="-193018"/>
            <a:r>
              <a:rPr lang="en-US"/>
              <a:t>- The densities are already precise at the 3to 10 % level, so  why do we care for higher precision?  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658813" y="715963"/>
            <a:ext cx="5137150" cy="35575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45483" y="4502342"/>
            <a:ext cx="5163521" cy="276219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4480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658813" y="715963"/>
            <a:ext cx="5137150" cy="35575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45483" y="4502342"/>
            <a:ext cx="5163521" cy="276219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4480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658813" y="715963"/>
            <a:ext cx="5137150" cy="35575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45483" y="4502342"/>
            <a:ext cx="5163521" cy="276219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4480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658813" y="715963"/>
            <a:ext cx="5137150" cy="35575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45483" y="4502342"/>
            <a:ext cx="5163521" cy="276219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448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51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2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33" indent="0" algn="ctr">
              <a:buNone/>
              <a:defRPr/>
            </a:lvl2pPr>
            <a:lvl3pPr marL="914268" indent="0" algn="ctr">
              <a:buNone/>
              <a:defRPr/>
            </a:lvl3pPr>
            <a:lvl4pPr marL="1371400" indent="0" algn="ctr">
              <a:buNone/>
              <a:defRPr/>
            </a:lvl4pPr>
            <a:lvl5pPr marL="1828534" indent="0" algn="ctr">
              <a:buNone/>
              <a:defRPr/>
            </a:lvl5pPr>
            <a:lvl6pPr marL="2285665" indent="0" algn="ctr">
              <a:buNone/>
              <a:defRPr/>
            </a:lvl6pPr>
            <a:lvl7pPr marL="2742804" indent="0" algn="ctr">
              <a:buNone/>
              <a:defRPr/>
            </a:lvl7pPr>
            <a:lvl8pPr marL="3199935" indent="0" algn="ctr">
              <a:buNone/>
              <a:defRPr/>
            </a:lvl8pPr>
            <a:lvl9pPr marL="3657068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7532066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355392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27855" y="665168"/>
            <a:ext cx="1971675" cy="61928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11242" y="665168"/>
            <a:ext cx="5764212" cy="61928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4840991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71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2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33" indent="0" algn="ctr">
              <a:buNone/>
              <a:defRPr/>
            </a:lvl2pPr>
            <a:lvl3pPr marL="914268" indent="0" algn="ctr">
              <a:buNone/>
              <a:defRPr/>
            </a:lvl3pPr>
            <a:lvl4pPr marL="1371400" indent="0" algn="ctr">
              <a:buNone/>
              <a:defRPr/>
            </a:lvl4pPr>
            <a:lvl5pPr marL="1828534" indent="0" algn="ctr">
              <a:buNone/>
              <a:defRPr/>
            </a:lvl5pPr>
            <a:lvl6pPr marL="2285665" indent="0" algn="ctr">
              <a:buNone/>
              <a:defRPr/>
            </a:lvl6pPr>
            <a:lvl7pPr marL="2742804" indent="0" algn="ctr">
              <a:buNone/>
              <a:defRPr/>
            </a:lvl7pPr>
            <a:lvl8pPr marL="3199935" indent="0" algn="ctr">
              <a:buNone/>
              <a:defRPr/>
            </a:lvl8pPr>
            <a:lvl9pPr marL="3657068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de-DE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17431A-6892-424B-B9ED-CC81ED5EC9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250313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6EA500-D035-4A34-AE9A-B000F238D3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751554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5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8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33" indent="0">
              <a:buNone/>
              <a:defRPr sz="1800"/>
            </a:lvl2pPr>
            <a:lvl3pPr marL="914268" indent="0">
              <a:buNone/>
              <a:defRPr sz="1600"/>
            </a:lvl3pPr>
            <a:lvl4pPr marL="1371400" indent="0">
              <a:buNone/>
              <a:defRPr sz="1400"/>
            </a:lvl4pPr>
            <a:lvl5pPr marL="1828534" indent="0">
              <a:buNone/>
              <a:defRPr sz="1400"/>
            </a:lvl5pPr>
            <a:lvl6pPr marL="2285665" indent="0">
              <a:buNone/>
              <a:defRPr sz="1400"/>
            </a:lvl6pPr>
            <a:lvl7pPr marL="2742804" indent="0">
              <a:buNone/>
              <a:defRPr sz="1400"/>
            </a:lvl7pPr>
            <a:lvl8pPr marL="3199935" indent="0">
              <a:buNone/>
              <a:defRPr sz="1400"/>
            </a:lvl8pPr>
            <a:lvl9pPr marL="365706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C5DEA6-96AB-4E7F-AF20-43EB64ADC4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499179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2754" y="3883071"/>
            <a:ext cx="3389313" cy="1751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4444" y="3883071"/>
            <a:ext cx="3390901" cy="1751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E4149F-422B-4C7D-8BC3-64733B0A64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934490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1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2" y="1535114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3" indent="0">
              <a:buNone/>
              <a:defRPr sz="2000" b="1"/>
            </a:lvl2pPr>
            <a:lvl3pPr marL="914268" indent="0">
              <a:buNone/>
              <a:defRPr sz="1800" b="1"/>
            </a:lvl3pPr>
            <a:lvl4pPr marL="1371400" indent="0">
              <a:buNone/>
              <a:defRPr sz="1600" b="1"/>
            </a:lvl4pPr>
            <a:lvl5pPr marL="1828534" indent="0">
              <a:buNone/>
              <a:defRPr sz="1600" b="1"/>
            </a:lvl5pPr>
            <a:lvl6pPr marL="2285665" indent="0">
              <a:buNone/>
              <a:defRPr sz="1600" b="1"/>
            </a:lvl6pPr>
            <a:lvl7pPr marL="2742804" indent="0">
              <a:buNone/>
              <a:defRPr sz="1600" b="1"/>
            </a:lvl7pPr>
            <a:lvl8pPr marL="3199935" indent="0">
              <a:buNone/>
              <a:defRPr sz="1600" b="1"/>
            </a:lvl8pPr>
            <a:lvl9pPr marL="365706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2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404" y="1535114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3" indent="0">
              <a:buNone/>
              <a:defRPr sz="2000" b="1"/>
            </a:lvl2pPr>
            <a:lvl3pPr marL="914268" indent="0">
              <a:buNone/>
              <a:defRPr sz="1800" b="1"/>
            </a:lvl3pPr>
            <a:lvl4pPr marL="1371400" indent="0">
              <a:buNone/>
              <a:defRPr sz="1600" b="1"/>
            </a:lvl4pPr>
            <a:lvl5pPr marL="1828534" indent="0">
              <a:buNone/>
              <a:defRPr sz="1600" b="1"/>
            </a:lvl5pPr>
            <a:lvl6pPr marL="2285665" indent="0">
              <a:buNone/>
              <a:defRPr sz="1600" b="1"/>
            </a:lvl6pPr>
            <a:lvl7pPr marL="2742804" indent="0">
              <a:buNone/>
              <a:defRPr sz="1600" b="1"/>
            </a:lvl7pPr>
            <a:lvl8pPr marL="3199935" indent="0">
              <a:buNone/>
              <a:defRPr sz="1600" b="1"/>
            </a:lvl8pPr>
            <a:lvl9pPr marL="365706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404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20B659-189F-4D87-B9CA-A0F3D2B159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135069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D78C58-CC33-4194-B9E8-0237CDBFA2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328943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2CE8EF-5BC0-4568-B71C-5B84606CDB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156323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8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3" y="273101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8" y="1435104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33" indent="0">
              <a:buNone/>
              <a:defRPr sz="1200"/>
            </a:lvl2pPr>
            <a:lvl3pPr marL="914268" indent="0">
              <a:buNone/>
              <a:defRPr sz="1000"/>
            </a:lvl3pPr>
            <a:lvl4pPr marL="1371400" indent="0">
              <a:buNone/>
              <a:defRPr sz="900"/>
            </a:lvl4pPr>
            <a:lvl5pPr marL="1828534" indent="0">
              <a:buNone/>
              <a:defRPr sz="900"/>
            </a:lvl5pPr>
            <a:lvl6pPr marL="2285665" indent="0">
              <a:buNone/>
              <a:defRPr sz="900"/>
            </a:lvl6pPr>
            <a:lvl7pPr marL="2742804" indent="0">
              <a:buNone/>
              <a:defRPr sz="900"/>
            </a:lvl7pPr>
            <a:lvl8pPr marL="3199935" indent="0">
              <a:buNone/>
              <a:defRPr sz="900"/>
            </a:lvl8pPr>
            <a:lvl9pPr marL="365706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46AF7F-9C80-4F63-824F-427EEBBF0D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33092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0884476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33" indent="0">
              <a:buNone/>
              <a:defRPr sz="2800"/>
            </a:lvl2pPr>
            <a:lvl3pPr marL="914268" indent="0">
              <a:buNone/>
              <a:defRPr sz="2400"/>
            </a:lvl3pPr>
            <a:lvl4pPr marL="1371400" indent="0">
              <a:buNone/>
              <a:defRPr sz="2000"/>
            </a:lvl4pPr>
            <a:lvl5pPr marL="1828534" indent="0">
              <a:buNone/>
              <a:defRPr sz="2000"/>
            </a:lvl5pPr>
            <a:lvl6pPr marL="2285665" indent="0">
              <a:buNone/>
              <a:defRPr sz="2000"/>
            </a:lvl6pPr>
            <a:lvl7pPr marL="2742804" indent="0">
              <a:buNone/>
              <a:defRPr sz="2000"/>
            </a:lvl7pPr>
            <a:lvl8pPr marL="3199935" indent="0">
              <a:buNone/>
              <a:defRPr sz="2000"/>
            </a:lvl8pPr>
            <a:lvl9pPr marL="3657068" indent="0">
              <a:buNone/>
              <a:defRPr sz="2000"/>
            </a:lvl9pPr>
          </a:lstStyle>
          <a:p>
            <a:pPr lvl="0"/>
            <a:endParaRPr lang="de-DE" noProof="0" smtClean="0">
              <a:sym typeface="Calibri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33" indent="0">
              <a:buNone/>
              <a:defRPr sz="1200"/>
            </a:lvl2pPr>
            <a:lvl3pPr marL="914268" indent="0">
              <a:buNone/>
              <a:defRPr sz="1000"/>
            </a:lvl3pPr>
            <a:lvl4pPr marL="1371400" indent="0">
              <a:buNone/>
              <a:defRPr sz="900"/>
            </a:lvl4pPr>
            <a:lvl5pPr marL="1828534" indent="0">
              <a:buNone/>
              <a:defRPr sz="900"/>
            </a:lvl5pPr>
            <a:lvl6pPr marL="2285665" indent="0">
              <a:buNone/>
              <a:defRPr sz="900"/>
            </a:lvl6pPr>
            <a:lvl7pPr marL="2742804" indent="0">
              <a:buNone/>
              <a:defRPr sz="900"/>
            </a:lvl7pPr>
            <a:lvl8pPr marL="3199935" indent="0">
              <a:buNone/>
              <a:defRPr sz="900"/>
            </a:lvl8pPr>
            <a:lvl9pPr marL="365706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C2D0C-57E6-4E42-A52D-C4C780B0FC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632317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71203C-9074-41A3-884F-8CF5986528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41392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61201" y="2130435"/>
            <a:ext cx="2105025" cy="3503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1391" y="2130435"/>
            <a:ext cx="6167437" cy="35036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C03209-B593-4D74-99D1-83C5064B7E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394449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71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2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33" indent="0" algn="ctr">
              <a:buNone/>
              <a:defRPr/>
            </a:lvl2pPr>
            <a:lvl3pPr marL="914268" indent="0" algn="ctr">
              <a:buNone/>
              <a:defRPr/>
            </a:lvl3pPr>
            <a:lvl4pPr marL="1371400" indent="0" algn="ctr">
              <a:buNone/>
              <a:defRPr/>
            </a:lvl4pPr>
            <a:lvl5pPr marL="1828534" indent="0" algn="ctr">
              <a:buNone/>
              <a:defRPr/>
            </a:lvl5pPr>
            <a:lvl6pPr marL="2285665" indent="0" algn="ctr">
              <a:buNone/>
              <a:defRPr/>
            </a:lvl6pPr>
            <a:lvl7pPr marL="2742804" indent="0" algn="ctr">
              <a:buNone/>
              <a:defRPr/>
            </a:lvl7pPr>
            <a:lvl8pPr marL="3199935" indent="0" algn="ctr">
              <a:buNone/>
              <a:defRPr/>
            </a:lvl8pPr>
            <a:lvl9pPr marL="3657068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0000821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7492136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5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8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33" indent="0">
              <a:buNone/>
              <a:defRPr sz="1800"/>
            </a:lvl2pPr>
            <a:lvl3pPr marL="914268" indent="0">
              <a:buNone/>
              <a:defRPr sz="1600"/>
            </a:lvl3pPr>
            <a:lvl4pPr marL="1371400" indent="0">
              <a:buNone/>
              <a:defRPr sz="1400"/>
            </a:lvl4pPr>
            <a:lvl5pPr marL="1828534" indent="0">
              <a:buNone/>
              <a:defRPr sz="1400"/>
            </a:lvl5pPr>
            <a:lvl6pPr marL="2285665" indent="0">
              <a:buNone/>
              <a:defRPr sz="1400"/>
            </a:lvl6pPr>
            <a:lvl7pPr marL="2742804" indent="0">
              <a:buNone/>
              <a:defRPr sz="1400"/>
            </a:lvl7pPr>
            <a:lvl8pPr marL="3199935" indent="0">
              <a:buNone/>
              <a:defRPr sz="1400"/>
            </a:lvl8pPr>
            <a:lvl9pPr marL="365706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9406182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1243" y="2051050"/>
            <a:ext cx="3867150" cy="4806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0792" y="2051050"/>
            <a:ext cx="3868737" cy="4806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3167248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1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2" y="1535114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3" indent="0">
              <a:buNone/>
              <a:defRPr sz="2000" b="1"/>
            </a:lvl2pPr>
            <a:lvl3pPr marL="914268" indent="0">
              <a:buNone/>
              <a:defRPr sz="1800" b="1"/>
            </a:lvl3pPr>
            <a:lvl4pPr marL="1371400" indent="0">
              <a:buNone/>
              <a:defRPr sz="1600" b="1"/>
            </a:lvl4pPr>
            <a:lvl5pPr marL="1828534" indent="0">
              <a:buNone/>
              <a:defRPr sz="1600" b="1"/>
            </a:lvl5pPr>
            <a:lvl6pPr marL="2285665" indent="0">
              <a:buNone/>
              <a:defRPr sz="1600" b="1"/>
            </a:lvl6pPr>
            <a:lvl7pPr marL="2742804" indent="0">
              <a:buNone/>
              <a:defRPr sz="1600" b="1"/>
            </a:lvl7pPr>
            <a:lvl8pPr marL="3199935" indent="0">
              <a:buNone/>
              <a:defRPr sz="1600" b="1"/>
            </a:lvl8pPr>
            <a:lvl9pPr marL="365706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2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404" y="1535114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3" indent="0">
              <a:buNone/>
              <a:defRPr sz="2000" b="1"/>
            </a:lvl2pPr>
            <a:lvl3pPr marL="914268" indent="0">
              <a:buNone/>
              <a:defRPr sz="1800" b="1"/>
            </a:lvl3pPr>
            <a:lvl4pPr marL="1371400" indent="0">
              <a:buNone/>
              <a:defRPr sz="1600" b="1"/>
            </a:lvl4pPr>
            <a:lvl5pPr marL="1828534" indent="0">
              <a:buNone/>
              <a:defRPr sz="1600" b="1"/>
            </a:lvl5pPr>
            <a:lvl6pPr marL="2285665" indent="0">
              <a:buNone/>
              <a:defRPr sz="1600" b="1"/>
            </a:lvl6pPr>
            <a:lvl7pPr marL="2742804" indent="0">
              <a:buNone/>
              <a:defRPr sz="1600" b="1"/>
            </a:lvl7pPr>
            <a:lvl8pPr marL="3199935" indent="0">
              <a:buNone/>
              <a:defRPr sz="1600" b="1"/>
            </a:lvl8pPr>
            <a:lvl9pPr marL="365706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404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7999553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210210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632645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3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8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33" indent="0">
              <a:buNone/>
              <a:defRPr sz="1800"/>
            </a:lvl2pPr>
            <a:lvl3pPr marL="914268" indent="0">
              <a:buNone/>
              <a:defRPr sz="1600"/>
            </a:lvl3pPr>
            <a:lvl4pPr marL="1371400" indent="0">
              <a:buNone/>
              <a:defRPr sz="1400"/>
            </a:lvl4pPr>
            <a:lvl5pPr marL="1828534" indent="0">
              <a:buNone/>
              <a:defRPr sz="1400"/>
            </a:lvl5pPr>
            <a:lvl6pPr marL="2285665" indent="0">
              <a:buNone/>
              <a:defRPr sz="1400"/>
            </a:lvl6pPr>
            <a:lvl7pPr marL="2742804" indent="0">
              <a:buNone/>
              <a:defRPr sz="1400"/>
            </a:lvl7pPr>
            <a:lvl8pPr marL="3199935" indent="0">
              <a:buNone/>
              <a:defRPr sz="1400"/>
            </a:lvl8pPr>
            <a:lvl9pPr marL="365706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5995506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8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3" y="273101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8" y="1435104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33" indent="0">
              <a:buNone/>
              <a:defRPr sz="1200"/>
            </a:lvl2pPr>
            <a:lvl3pPr marL="914268" indent="0">
              <a:buNone/>
              <a:defRPr sz="1000"/>
            </a:lvl3pPr>
            <a:lvl4pPr marL="1371400" indent="0">
              <a:buNone/>
              <a:defRPr sz="900"/>
            </a:lvl4pPr>
            <a:lvl5pPr marL="1828534" indent="0">
              <a:buNone/>
              <a:defRPr sz="900"/>
            </a:lvl5pPr>
            <a:lvl6pPr marL="2285665" indent="0">
              <a:buNone/>
              <a:defRPr sz="900"/>
            </a:lvl6pPr>
            <a:lvl7pPr marL="2742804" indent="0">
              <a:buNone/>
              <a:defRPr sz="900"/>
            </a:lvl7pPr>
            <a:lvl8pPr marL="3199935" indent="0">
              <a:buNone/>
              <a:defRPr sz="900"/>
            </a:lvl8pPr>
            <a:lvl9pPr marL="365706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4377131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33" indent="0">
              <a:buNone/>
              <a:defRPr sz="2800"/>
            </a:lvl2pPr>
            <a:lvl3pPr marL="914268" indent="0">
              <a:buNone/>
              <a:defRPr sz="2400"/>
            </a:lvl3pPr>
            <a:lvl4pPr marL="1371400" indent="0">
              <a:buNone/>
              <a:defRPr sz="2000"/>
            </a:lvl4pPr>
            <a:lvl5pPr marL="1828534" indent="0">
              <a:buNone/>
              <a:defRPr sz="2000"/>
            </a:lvl5pPr>
            <a:lvl6pPr marL="2285665" indent="0">
              <a:buNone/>
              <a:defRPr sz="2000"/>
            </a:lvl6pPr>
            <a:lvl7pPr marL="2742804" indent="0">
              <a:buNone/>
              <a:defRPr sz="2000"/>
            </a:lvl7pPr>
            <a:lvl8pPr marL="3199935" indent="0">
              <a:buNone/>
              <a:defRPr sz="2000"/>
            </a:lvl8pPr>
            <a:lvl9pPr marL="3657068" indent="0">
              <a:buNone/>
              <a:defRPr sz="2000"/>
            </a:lvl9pPr>
          </a:lstStyle>
          <a:p>
            <a:pPr lvl="0"/>
            <a:endParaRPr lang="de-DE" noProof="0" smtClean="0">
              <a:sym typeface="Lucida Grande" pitchFamily="1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33" indent="0">
              <a:buNone/>
              <a:defRPr sz="1200"/>
            </a:lvl2pPr>
            <a:lvl3pPr marL="914268" indent="0">
              <a:buNone/>
              <a:defRPr sz="1000"/>
            </a:lvl3pPr>
            <a:lvl4pPr marL="1371400" indent="0">
              <a:buNone/>
              <a:defRPr sz="900"/>
            </a:lvl4pPr>
            <a:lvl5pPr marL="1828534" indent="0">
              <a:buNone/>
              <a:defRPr sz="900"/>
            </a:lvl5pPr>
            <a:lvl6pPr marL="2285665" indent="0">
              <a:buNone/>
              <a:defRPr sz="900"/>
            </a:lvl6pPr>
            <a:lvl7pPr marL="2742804" indent="0">
              <a:buNone/>
              <a:defRPr sz="900"/>
            </a:lvl7pPr>
            <a:lvl8pPr marL="3199935" indent="0">
              <a:buNone/>
              <a:defRPr sz="900"/>
            </a:lvl8pPr>
            <a:lvl9pPr marL="365706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6742039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2237932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27855" y="665168"/>
            <a:ext cx="1971675" cy="61928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11242" y="665168"/>
            <a:ext cx="5764212" cy="61928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934332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2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8B2AA-7C0C-504D-99C0-5B38FC8DD2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B37DF-8AB8-8241-94DE-8C7A81CDF1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8439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8B2AA-7C0C-504D-99C0-5B38FC8DD2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B37DF-8AB8-8241-94DE-8C7A81CDF1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0225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8" y="4406908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8" y="2906718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8B2AA-7C0C-504D-99C0-5B38FC8DD2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B37DF-8AB8-8241-94DE-8C7A81CDF1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159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2" y="1600203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3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8B2AA-7C0C-504D-99C0-5B38FC8DD2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B37DF-8AB8-8241-94DE-8C7A81CDF1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5519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4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3" indent="0">
              <a:buNone/>
              <a:defRPr sz="2000" b="1"/>
            </a:lvl2pPr>
            <a:lvl3pPr marL="914268" indent="0">
              <a:buNone/>
              <a:defRPr sz="1800" b="1"/>
            </a:lvl3pPr>
            <a:lvl4pPr marL="1371400" indent="0">
              <a:buNone/>
              <a:defRPr sz="1600" b="1"/>
            </a:lvl4pPr>
            <a:lvl5pPr marL="1828534" indent="0">
              <a:buNone/>
              <a:defRPr sz="1600" b="1"/>
            </a:lvl5pPr>
            <a:lvl6pPr marL="2285665" indent="0">
              <a:buNone/>
              <a:defRPr sz="1600" b="1"/>
            </a:lvl6pPr>
            <a:lvl7pPr marL="2742804" indent="0">
              <a:buNone/>
              <a:defRPr sz="1600" b="1"/>
            </a:lvl7pPr>
            <a:lvl8pPr marL="3199935" indent="0">
              <a:buNone/>
              <a:defRPr sz="1600" b="1"/>
            </a:lvl8pPr>
            <a:lvl9pPr marL="365706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4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3" indent="0">
              <a:buNone/>
              <a:defRPr sz="2000" b="1"/>
            </a:lvl2pPr>
            <a:lvl3pPr marL="914268" indent="0">
              <a:buNone/>
              <a:defRPr sz="1800" b="1"/>
            </a:lvl3pPr>
            <a:lvl4pPr marL="1371400" indent="0">
              <a:buNone/>
              <a:defRPr sz="1600" b="1"/>
            </a:lvl4pPr>
            <a:lvl5pPr marL="1828534" indent="0">
              <a:buNone/>
              <a:defRPr sz="1600" b="1"/>
            </a:lvl5pPr>
            <a:lvl6pPr marL="2285665" indent="0">
              <a:buNone/>
              <a:defRPr sz="1600" b="1"/>
            </a:lvl6pPr>
            <a:lvl7pPr marL="2742804" indent="0">
              <a:buNone/>
              <a:defRPr sz="1600" b="1"/>
            </a:lvl7pPr>
            <a:lvl8pPr marL="3199935" indent="0">
              <a:buNone/>
              <a:defRPr sz="1600" b="1"/>
            </a:lvl8pPr>
            <a:lvl9pPr marL="365706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8B2AA-7C0C-504D-99C0-5B38FC8DD2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B37DF-8AB8-8241-94DE-8C7A81CDF1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3924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8B2AA-7C0C-504D-99C0-5B38FC8DD2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B37DF-8AB8-8241-94DE-8C7A81CDF1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829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1243" y="2051050"/>
            <a:ext cx="3867150" cy="4806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0792" y="2051050"/>
            <a:ext cx="3868737" cy="4806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4516514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8B2AA-7C0C-504D-99C0-5B38FC8DD2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B37DF-8AB8-8241-94DE-8C7A81CDF1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95578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4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5" y="273057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4" y="1435104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33" indent="0">
              <a:buNone/>
              <a:defRPr sz="1200"/>
            </a:lvl2pPr>
            <a:lvl3pPr marL="914268" indent="0">
              <a:buNone/>
              <a:defRPr sz="1000"/>
            </a:lvl3pPr>
            <a:lvl4pPr marL="1371400" indent="0">
              <a:buNone/>
              <a:defRPr sz="900"/>
            </a:lvl4pPr>
            <a:lvl5pPr marL="1828534" indent="0">
              <a:buNone/>
              <a:defRPr sz="900"/>
            </a:lvl5pPr>
            <a:lvl6pPr marL="2285665" indent="0">
              <a:buNone/>
              <a:defRPr sz="900"/>
            </a:lvl6pPr>
            <a:lvl7pPr marL="2742804" indent="0">
              <a:buNone/>
              <a:defRPr sz="900"/>
            </a:lvl7pPr>
            <a:lvl8pPr marL="3199935" indent="0">
              <a:buNone/>
              <a:defRPr sz="900"/>
            </a:lvl8pPr>
            <a:lvl9pPr marL="365706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8B2AA-7C0C-504D-99C0-5B38FC8DD2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B37DF-8AB8-8241-94DE-8C7A81CDF1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0708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33" indent="0">
              <a:buNone/>
              <a:defRPr sz="2800"/>
            </a:lvl2pPr>
            <a:lvl3pPr marL="914268" indent="0">
              <a:buNone/>
              <a:defRPr sz="2400"/>
            </a:lvl3pPr>
            <a:lvl4pPr marL="1371400" indent="0">
              <a:buNone/>
              <a:defRPr sz="2000"/>
            </a:lvl4pPr>
            <a:lvl5pPr marL="1828534" indent="0">
              <a:buNone/>
              <a:defRPr sz="2000"/>
            </a:lvl5pPr>
            <a:lvl6pPr marL="2285665" indent="0">
              <a:buNone/>
              <a:defRPr sz="2000"/>
            </a:lvl6pPr>
            <a:lvl7pPr marL="2742804" indent="0">
              <a:buNone/>
              <a:defRPr sz="2000"/>
            </a:lvl7pPr>
            <a:lvl8pPr marL="3199935" indent="0">
              <a:buNone/>
              <a:defRPr sz="2000"/>
            </a:lvl8pPr>
            <a:lvl9pPr marL="3657068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33" indent="0">
              <a:buNone/>
              <a:defRPr sz="1200"/>
            </a:lvl2pPr>
            <a:lvl3pPr marL="914268" indent="0">
              <a:buNone/>
              <a:defRPr sz="1000"/>
            </a:lvl3pPr>
            <a:lvl4pPr marL="1371400" indent="0">
              <a:buNone/>
              <a:defRPr sz="900"/>
            </a:lvl4pPr>
            <a:lvl5pPr marL="1828534" indent="0">
              <a:buNone/>
              <a:defRPr sz="900"/>
            </a:lvl5pPr>
            <a:lvl6pPr marL="2285665" indent="0">
              <a:buNone/>
              <a:defRPr sz="900"/>
            </a:lvl6pPr>
            <a:lvl7pPr marL="2742804" indent="0">
              <a:buNone/>
              <a:defRPr sz="900"/>
            </a:lvl7pPr>
            <a:lvl8pPr marL="3199935" indent="0">
              <a:buNone/>
              <a:defRPr sz="900"/>
            </a:lvl8pPr>
            <a:lvl9pPr marL="365706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8B2AA-7C0C-504D-99C0-5B38FC8DD2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B37DF-8AB8-8241-94DE-8C7A81CDF1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20061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8B2AA-7C0C-504D-99C0-5B38FC8DD2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B37DF-8AB8-8241-94DE-8C7A81CDF1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20847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44"/>
            <a:ext cx="22288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5" y="274644"/>
            <a:ext cx="65214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8B2AA-7C0C-504D-99C0-5B38FC8DD2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B37DF-8AB8-8241-94DE-8C7A81CDF1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7119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560" y="2129984"/>
            <a:ext cx="8420880" cy="14703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6682" y="3885528"/>
            <a:ext cx="6934200" cy="175266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34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68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032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376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72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064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408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75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7F570-F636-48AC-B21A-F9D50304BE7C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48709-D8F1-447A-B144-8A89142832DF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272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3125" y="4406870"/>
            <a:ext cx="8419320" cy="1362383"/>
          </a:xfrm>
        </p:spPr>
        <p:txBody>
          <a:bodyPr anchor="t"/>
          <a:lstStyle>
            <a:lvl1pPr algn="l">
              <a:defRPr sz="3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3125" y="2906225"/>
            <a:ext cx="8419320" cy="1500638"/>
          </a:xfrm>
        </p:spPr>
        <p:txBody>
          <a:bodyPr anchor="b"/>
          <a:lstStyle>
            <a:lvl1pPr marL="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1pPr>
            <a:lvl2pPr marL="43441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6882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0324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73765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17207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60648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304089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47531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AAC65-CF29-4A8D-959E-1275EDEC4920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541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4521" y="1604331"/>
            <a:ext cx="4382040" cy="4526396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6321" y="1604331"/>
            <a:ext cx="4383600" cy="4526396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74FBF-9EAF-49B4-9257-A37B83DC5A1C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930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082" y="275077"/>
            <a:ext cx="89154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6086" y="1535203"/>
            <a:ext cx="4375800" cy="639427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34415" indent="0">
              <a:buNone/>
              <a:defRPr sz="1900" b="1"/>
            </a:lvl2pPr>
            <a:lvl3pPr marL="868828" indent="0">
              <a:buNone/>
              <a:defRPr sz="1700" b="1"/>
            </a:lvl3pPr>
            <a:lvl4pPr marL="1303242" indent="0">
              <a:buNone/>
              <a:defRPr sz="1500" b="1"/>
            </a:lvl4pPr>
            <a:lvl5pPr marL="1737657" indent="0">
              <a:buNone/>
              <a:defRPr sz="1500" b="1"/>
            </a:lvl5pPr>
            <a:lvl6pPr marL="2172070" indent="0">
              <a:buNone/>
              <a:defRPr sz="1500" b="1"/>
            </a:lvl6pPr>
            <a:lvl7pPr marL="2606485" indent="0">
              <a:buNone/>
              <a:defRPr sz="1500" b="1"/>
            </a:lvl7pPr>
            <a:lvl8pPr marL="3040897" indent="0">
              <a:buNone/>
              <a:defRPr sz="1500" b="1"/>
            </a:lvl8pPr>
            <a:lvl9pPr marL="3475312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086" y="2174630"/>
            <a:ext cx="4375800" cy="3951775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561" y="1535203"/>
            <a:ext cx="4378920" cy="639427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34415" indent="0">
              <a:buNone/>
              <a:defRPr sz="1900" b="1"/>
            </a:lvl2pPr>
            <a:lvl3pPr marL="868828" indent="0">
              <a:buNone/>
              <a:defRPr sz="1700" b="1"/>
            </a:lvl3pPr>
            <a:lvl4pPr marL="1303242" indent="0">
              <a:buNone/>
              <a:defRPr sz="1500" b="1"/>
            </a:lvl4pPr>
            <a:lvl5pPr marL="1737657" indent="0">
              <a:buNone/>
              <a:defRPr sz="1500" b="1"/>
            </a:lvl5pPr>
            <a:lvl6pPr marL="2172070" indent="0">
              <a:buNone/>
              <a:defRPr sz="1500" b="1"/>
            </a:lvl6pPr>
            <a:lvl7pPr marL="2606485" indent="0">
              <a:buNone/>
              <a:defRPr sz="1500" b="1"/>
            </a:lvl7pPr>
            <a:lvl8pPr marL="3040897" indent="0">
              <a:buNone/>
              <a:defRPr sz="1500" b="1"/>
            </a:lvl8pPr>
            <a:lvl9pPr marL="3475312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561" y="2174630"/>
            <a:ext cx="4378920" cy="3951775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F42D3-37D5-42D9-BF6F-8F3BFBE9A5DB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460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1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2" y="1535114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3" indent="0">
              <a:buNone/>
              <a:defRPr sz="2000" b="1"/>
            </a:lvl2pPr>
            <a:lvl3pPr marL="914268" indent="0">
              <a:buNone/>
              <a:defRPr sz="1800" b="1"/>
            </a:lvl3pPr>
            <a:lvl4pPr marL="1371400" indent="0">
              <a:buNone/>
              <a:defRPr sz="1600" b="1"/>
            </a:lvl4pPr>
            <a:lvl5pPr marL="1828534" indent="0">
              <a:buNone/>
              <a:defRPr sz="1600" b="1"/>
            </a:lvl5pPr>
            <a:lvl6pPr marL="2285665" indent="0">
              <a:buNone/>
              <a:defRPr sz="1600" b="1"/>
            </a:lvl6pPr>
            <a:lvl7pPr marL="2742804" indent="0">
              <a:buNone/>
              <a:defRPr sz="1600" b="1"/>
            </a:lvl7pPr>
            <a:lvl8pPr marL="3199935" indent="0">
              <a:buNone/>
              <a:defRPr sz="1600" b="1"/>
            </a:lvl8pPr>
            <a:lvl9pPr marL="365706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2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91" y="1535114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3" indent="0">
              <a:buNone/>
              <a:defRPr sz="2000" b="1"/>
            </a:lvl2pPr>
            <a:lvl3pPr marL="914268" indent="0">
              <a:buNone/>
              <a:defRPr sz="1800" b="1"/>
            </a:lvl3pPr>
            <a:lvl4pPr marL="1371400" indent="0">
              <a:buNone/>
              <a:defRPr sz="1600" b="1"/>
            </a:lvl4pPr>
            <a:lvl5pPr marL="1828534" indent="0">
              <a:buNone/>
              <a:defRPr sz="1600" b="1"/>
            </a:lvl5pPr>
            <a:lvl6pPr marL="2285665" indent="0">
              <a:buNone/>
              <a:defRPr sz="1600" b="1"/>
            </a:lvl6pPr>
            <a:lvl7pPr marL="2742804" indent="0">
              <a:buNone/>
              <a:defRPr sz="1600" b="1"/>
            </a:lvl7pPr>
            <a:lvl8pPr marL="3199935" indent="0">
              <a:buNone/>
              <a:defRPr sz="1600" b="1"/>
            </a:lvl8pPr>
            <a:lvl9pPr marL="365706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91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2300759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5C1F2-6ACD-42B7-AF0F-69F92323E6C5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816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3EE73-6FC8-4AC0-ACFE-A77C95B9C78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815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080" y="273629"/>
            <a:ext cx="3258840" cy="1160762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481" y="273633"/>
            <a:ext cx="5538000" cy="5852774"/>
          </a:xfrm>
        </p:spPr>
        <p:txBody>
          <a:bodyPr/>
          <a:lstStyle>
            <a:lvl1pPr>
              <a:defRPr sz="3000"/>
            </a:lvl1pPr>
            <a:lvl2pPr>
              <a:defRPr sz="2700"/>
            </a:lvl2pPr>
            <a:lvl3pPr>
              <a:defRPr sz="23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6080" y="1434396"/>
            <a:ext cx="325884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34415" indent="0">
              <a:buNone/>
              <a:defRPr sz="1100"/>
            </a:lvl2pPr>
            <a:lvl3pPr marL="868828" indent="0">
              <a:buNone/>
              <a:defRPr sz="1000"/>
            </a:lvl3pPr>
            <a:lvl4pPr marL="1303242" indent="0">
              <a:buNone/>
              <a:defRPr sz="900"/>
            </a:lvl4pPr>
            <a:lvl5pPr marL="1737657" indent="0">
              <a:buNone/>
              <a:defRPr sz="900"/>
            </a:lvl5pPr>
            <a:lvl6pPr marL="2172070" indent="0">
              <a:buNone/>
              <a:defRPr sz="900"/>
            </a:lvl6pPr>
            <a:lvl7pPr marL="2606485" indent="0">
              <a:buNone/>
              <a:defRPr sz="900"/>
            </a:lvl7pPr>
            <a:lvl8pPr marL="3040897" indent="0">
              <a:buNone/>
              <a:defRPr sz="900"/>
            </a:lvl8pPr>
            <a:lvl9pPr marL="347531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1AC62-FF6C-4960-8D2A-80E4FA989CD2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464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201" y="4800026"/>
            <a:ext cx="5943600" cy="567420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2201" y="612065"/>
            <a:ext cx="5943600" cy="4115952"/>
          </a:xfrm>
        </p:spPr>
        <p:txBody>
          <a:bodyPr/>
          <a:lstStyle>
            <a:lvl1pPr marL="0" indent="0">
              <a:buNone/>
              <a:defRPr sz="3000"/>
            </a:lvl1pPr>
            <a:lvl2pPr marL="434415" indent="0">
              <a:buNone/>
              <a:defRPr sz="2700"/>
            </a:lvl2pPr>
            <a:lvl3pPr marL="868828" indent="0">
              <a:buNone/>
              <a:defRPr sz="2300"/>
            </a:lvl3pPr>
            <a:lvl4pPr marL="1303242" indent="0">
              <a:buNone/>
              <a:defRPr sz="1900"/>
            </a:lvl4pPr>
            <a:lvl5pPr marL="1737657" indent="0">
              <a:buNone/>
              <a:defRPr sz="1900"/>
            </a:lvl5pPr>
            <a:lvl6pPr marL="2172070" indent="0">
              <a:buNone/>
              <a:defRPr sz="1900"/>
            </a:lvl6pPr>
            <a:lvl7pPr marL="2606485" indent="0">
              <a:buNone/>
              <a:defRPr sz="1900"/>
            </a:lvl7pPr>
            <a:lvl8pPr marL="3040897" indent="0">
              <a:buNone/>
              <a:defRPr sz="1900"/>
            </a:lvl8pPr>
            <a:lvl9pPr marL="3475312" indent="0">
              <a:buNone/>
              <a:defRPr sz="1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201" y="5367444"/>
            <a:ext cx="59436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34415" indent="0">
              <a:buNone/>
              <a:defRPr sz="1100"/>
            </a:lvl2pPr>
            <a:lvl3pPr marL="868828" indent="0">
              <a:buNone/>
              <a:defRPr sz="1000"/>
            </a:lvl3pPr>
            <a:lvl4pPr marL="1303242" indent="0">
              <a:buNone/>
              <a:defRPr sz="900"/>
            </a:lvl4pPr>
            <a:lvl5pPr marL="1737657" indent="0">
              <a:buNone/>
              <a:defRPr sz="900"/>
            </a:lvl5pPr>
            <a:lvl6pPr marL="2172070" indent="0">
              <a:buNone/>
              <a:defRPr sz="900"/>
            </a:lvl6pPr>
            <a:lvl7pPr marL="2606485" indent="0">
              <a:buNone/>
              <a:defRPr sz="900"/>
            </a:lvl7pPr>
            <a:lvl8pPr marL="3040897" indent="0">
              <a:buNone/>
              <a:defRPr sz="900"/>
            </a:lvl8pPr>
            <a:lvl9pPr marL="347531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CB57A-E35C-448A-8855-91B3632BE058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712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0FE23-EE30-4327-AFC9-667B1CE4F422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510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2240" y="273635"/>
            <a:ext cx="2227680" cy="58570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4525" y="273635"/>
            <a:ext cx="6537960" cy="585709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0783C-971B-4E8E-91F1-FFEB598F92DD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366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831" y="2130428"/>
            <a:ext cx="8420338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662" y="3886202"/>
            <a:ext cx="6934676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472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718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18" y="4406906"/>
            <a:ext cx="8420337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18" y="2906718"/>
            <a:ext cx="8420337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87180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1076" y="2051050"/>
            <a:ext cx="3866530" cy="4806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987" y="2051050"/>
            <a:ext cx="3868117" cy="4806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24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1739024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226" y="274638"/>
            <a:ext cx="8915559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226" y="1535114"/>
            <a:ext cx="437762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3" indent="0">
              <a:buNone/>
              <a:defRPr sz="2000" b="1"/>
            </a:lvl2pPr>
            <a:lvl3pPr marL="914268" indent="0">
              <a:buNone/>
              <a:defRPr sz="1800" b="1"/>
            </a:lvl3pPr>
            <a:lvl4pPr marL="1371400" indent="0">
              <a:buNone/>
              <a:defRPr sz="1600" b="1"/>
            </a:lvl4pPr>
            <a:lvl5pPr marL="1828534" indent="0">
              <a:buNone/>
              <a:defRPr sz="1600" b="1"/>
            </a:lvl5pPr>
            <a:lvl6pPr marL="2285665" indent="0">
              <a:buNone/>
              <a:defRPr sz="1600" b="1"/>
            </a:lvl6pPr>
            <a:lvl7pPr marL="2742804" indent="0">
              <a:buNone/>
              <a:defRPr sz="1600" b="1"/>
            </a:lvl7pPr>
            <a:lvl8pPr marL="3199935" indent="0">
              <a:buNone/>
              <a:defRPr sz="1600" b="1"/>
            </a:lvl8pPr>
            <a:lvl9pPr marL="365706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226" y="2174875"/>
            <a:ext cx="437762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1574" y="1535114"/>
            <a:ext cx="437921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3" indent="0">
              <a:buNone/>
              <a:defRPr sz="2000" b="1"/>
            </a:lvl2pPr>
            <a:lvl3pPr marL="914268" indent="0">
              <a:buNone/>
              <a:defRPr sz="1800" b="1"/>
            </a:lvl3pPr>
            <a:lvl4pPr marL="1371400" indent="0">
              <a:buNone/>
              <a:defRPr sz="1600" b="1"/>
            </a:lvl4pPr>
            <a:lvl5pPr marL="1828534" indent="0">
              <a:buNone/>
              <a:defRPr sz="1600" b="1"/>
            </a:lvl5pPr>
            <a:lvl6pPr marL="2285665" indent="0">
              <a:buNone/>
              <a:defRPr sz="1600" b="1"/>
            </a:lvl6pPr>
            <a:lvl7pPr marL="2742804" indent="0">
              <a:buNone/>
              <a:defRPr sz="1600" b="1"/>
            </a:lvl7pPr>
            <a:lvl8pPr marL="3199935" indent="0">
              <a:buNone/>
              <a:defRPr sz="1600" b="1"/>
            </a:lvl8pPr>
            <a:lvl9pPr marL="365706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1574" y="2174875"/>
            <a:ext cx="437921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387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586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0240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220" y="273050"/>
            <a:ext cx="325861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883" y="273056"/>
            <a:ext cx="55379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220" y="1435104"/>
            <a:ext cx="325861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33" indent="0">
              <a:buNone/>
              <a:defRPr sz="1200"/>
            </a:lvl2pPr>
            <a:lvl3pPr marL="914268" indent="0">
              <a:buNone/>
              <a:defRPr sz="1000"/>
            </a:lvl3pPr>
            <a:lvl4pPr marL="1371400" indent="0">
              <a:buNone/>
              <a:defRPr sz="900"/>
            </a:lvl4pPr>
            <a:lvl5pPr marL="1828534" indent="0">
              <a:buNone/>
              <a:defRPr sz="900"/>
            </a:lvl5pPr>
            <a:lvl6pPr marL="2285665" indent="0">
              <a:buNone/>
              <a:defRPr sz="900"/>
            </a:lvl6pPr>
            <a:lvl7pPr marL="2742804" indent="0">
              <a:buNone/>
              <a:defRPr sz="900"/>
            </a:lvl7pPr>
            <a:lvl8pPr marL="3199935" indent="0">
              <a:buNone/>
              <a:defRPr sz="900"/>
            </a:lvl8pPr>
            <a:lvl9pPr marL="365706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2011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202" y="4800600"/>
            <a:ext cx="5944234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202" y="612775"/>
            <a:ext cx="5944234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33" indent="0">
              <a:buNone/>
              <a:defRPr sz="2800"/>
            </a:lvl2pPr>
            <a:lvl3pPr marL="914268" indent="0">
              <a:buNone/>
              <a:defRPr sz="2400"/>
            </a:lvl3pPr>
            <a:lvl4pPr marL="1371400" indent="0">
              <a:buNone/>
              <a:defRPr sz="2000"/>
            </a:lvl4pPr>
            <a:lvl5pPr marL="1828534" indent="0">
              <a:buNone/>
              <a:defRPr sz="2000"/>
            </a:lvl5pPr>
            <a:lvl6pPr marL="2285665" indent="0">
              <a:buNone/>
              <a:defRPr sz="2000"/>
            </a:lvl6pPr>
            <a:lvl7pPr marL="2742804" indent="0">
              <a:buNone/>
              <a:defRPr sz="2000"/>
            </a:lvl7pPr>
            <a:lvl8pPr marL="3199935" indent="0">
              <a:buNone/>
              <a:defRPr sz="2000"/>
            </a:lvl8pPr>
            <a:lvl9pPr marL="3657068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202" y="5367338"/>
            <a:ext cx="5944234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33" indent="0">
              <a:buNone/>
              <a:defRPr sz="1200"/>
            </a:lvl2pPr>
            <a:lvl3pPr marL="914268" indent="0">
              <a:buNone/>
              <a:defRPr sz="1000"/>
            </a:lvl3pPr>
            <a:lvl4pPr marL="1371400" indent="0">
              <a:buNone/>
              <a:defRPr sz="900"/>
            </a:lvl4pPr>
            <a:lvl5pPr marL="1828534" indent="0">
              <a:buNone/>
              <a:defRPr sz="900"/>
            </a:lvl5pPr>
            <a:lvl6pPr marL="2285665" indent="0">
              <a:buNone/>
              <a:defRPr sz="900"/>
            </a:lvl6pPr>
            <a:lvl7pPr marL="2742804" indent="0">
              <a:buNone/>
              <a:defRPr sz="900"/>
            </a:lvl7pPr>
            <a:lvl8pPr marL="3199935" indent="0">
              <a:buNone/>
              <a:defRPr sz="900"/>
            </a:lvl8pPr>
            <a:lvl9pPr marL="365706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64416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946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26745" y="665168"/>
            <a:ext cx="1971359" cy="61928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11076" y="665168"/>
            <a:ext cx="5763288" cy="61928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29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767" y="2129984"/>
            <a:ext cx="8420467" cy="14703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532" y="3885528"/>
            <a:ext cx="6934936" cy="175266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199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398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59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79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99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196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395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59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621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674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478" y="4406863"/>
            <a:ext cx="8420468" cy="1362383"/>
          </a:xfrm>
        </p:spPr>
        <p:txBody>
          <a:bodyPr anchor="t"/>
          <a:lstStyle>
            <a:lvl1pPr algn="l">
              <a:defRPr sz="3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478" y="2906225"/>
            <a:ext cx="8420468" cy="1500638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1993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3987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5981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7975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9969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51962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93956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35950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300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9356840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1928" y="2050776"/>
            <a:ext cx="3874150" cy="390857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7277" y="2050776"/>
            <a:ext cx="3874150" cy="390857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740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668" y="275070"/>
            <a:ext cx="8914664" cy="114203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668" y="1535201"/>
            <a:ext cx="4377172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9938" indent="0">
              <a:buNone/>
              <a:defRPr sz="1800" b="1"/>
            </a:lvl2pPr>
            <a:lvl3pPr marL="839876" indent="0">
              <a:buNone/>
              <a:defRPr sz="1700" b="1"/>
            </a:lvl3pPr>
            <a:lvl4pPr marL="1259815" indent="0">
              <a:buNone/>
              <a:defRPr sz="1500" b="1"/>
            </a:lvl4pPr>
            <a:lvl5pPr marL="1679753" indent="0">
              <a:buNone/>
              <a:defRPr sz="1500" b="1"/>
            </a:lvl5pPr>
            <a:lvl6pPr marL="2099691" indent="0">
              <a:buNone/>
              <a:defRPr sz="1500" b="1"/>
            </a:lvl6pPr>
            <a:lvl7pPr marL="2519629" indent="0">
              <a:buNone/>
              <a:defRPr sz="1500" b="1"/>
            </a:lvl7pPr>
            <a:lvl8pPr marL="2939567" indent="0">
              <a:buNone/>
              <a:defRPr sz="1500" b="1"/>
            </a:lvl8pPr>
            <a:lvl9pPr marL="3359506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668" y="2174628"/>
            <a:ext cx="4377172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1690" y="1535201"/>
            <a:ext cx="4378643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9938" indent="0">
              <a:buNone/>
              <a:defRPr sz="1800" b="1"/>
            </a:lvl2pPr>
            <a:lvl3pPr marL="839876" indent="0">
              <a:buNone/>
              <a:defRPr sz="1700" b="1"/>
            </a:lvl3pPr>
            <a:lvl4pPr marL="1259815" indent="0">
              <a:buNone/>
              <a:defRPr sz="1500" b="1"/>
            </a:lvl4pPr>
            <a:lvl5pPr marL="1679753" indent="0">
              <a:buNone/>
              <a:defRPr sz="1500" b="1"/>
            </a:lvl5pPr>
            <a:lvl6pPr marL="2099691" indent="0">
              <a:buNone/>
              <a:defRPr sz="1500" b="1"/>
            </a:lvl6pPr>
            <a:lvl7pPr marL="2519629" indent="0">
              <a:buNone/>
              <a:defRPr sz="1500" b="1"/>
            </a:lvl7pPr>
            <a:lvl8pPr marL="2939567" indent="0">
              <a:buNone/>
              <a:defRPr sz="1500" b="1"/>
            </a:lvl8pPr>
            <a:lvl9pPr marL="3359506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1690" y="2174628"/>
            <a:ext cx="4378643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367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05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0907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668" y="273629"/>
            <a:ext cx="3259346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680" y="273629"/>
            <a:ext cx="5537652" cy="5852774"/>
          </a:xfrm>
        </p:spPr>
        <p:txBody>
          <a:bodyPr/>
          <a:lstStyle>
            <a:lvl1pPr>
              <a:defRPr sz="2900"/>
            </a:lvl1pPr>
            <a:lvl2pPr>
              <a:defRPr sz="26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668" y="1434391"/>
            <a:ext cx="3259346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9938" indent="0">
              <a:buNone/>
              <a:defRPr sz="1100"/>
            </a:lvl2pPr>
            <a:lvl3pPr marL="839876" indent="0">
              <a:buNone/>
              <a:defRPr sz="900"/>
            </a:lvl3pPr>
            <a:lvl4pPr marL="1259815" indent="0">
              <a:buNone/>
              <a:defRPr sz="800"/>
            </a:lvl4pPr>
            <a:lvl5pPr marL="1679753" indent="0">
              <a:buNone/>
              <a:defRPr sz="800"/>
            </a:lvl5pPr>
            <a:lvl6pPr marL="2099691" indent="0">
              <a:buNone/>
              <a:defRPr sz="800"/>
            </a:lvl6pPr>
            <a:lvl7pPr marL="2519629" indent="0">
              <a:buNone/>
              <a:defRPr sz="800"/>
            </a:lvl7pPr>
            <a:lvl8pPr marL="2939567" indent="0">
              <a:buNone/>
              <a:defRPr sz="800"/>
            </a:lvl8pPr>
            <a:lvl9pPr marL="3359506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352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488" y="4800025"/>
            <a:ext cx="59436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488" y="612065"/>
            <a:ext cx="59436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9938" indent="0">
              <a:buNone/>
              <a:defRPr sz="2600"/>
            </a:lvl2pPr>
            <a:lvl3pPr marL="839876" indent="0">
              <a:buNone/>
              <a:defRPr sz="2200"/>
            </a:lvl3pPr>
            <a:lvl4pPr marL="1259815" indent="0">
              <a:buNone/>
              <a:defRPr sz="1800"/>
            </a:lvl4pPr>
            <a:lvl5pPr marL="1679753" indent="0">
              <a:buNone/>
              <a:defRPr sz="1800"/>
            </a:lvl5pPr>
            <a:lvl6pPr marL="2099691" indent="0">
              <a:buNone/>
              <a:defRPr sz="1800"/>
            </a:lvl6pPr>
            <a:lvl7pPr marL="2519629" indent="0">
              <a:buNone/>
              <a:defRPr sz="1800"/>
            </a:lvl7pPr>
            <a:lvl8pPr marL="2939567" indent="0">
              <a:buNone/>
              <a:defRPr sz="1800"/>
            </a:lvl8pPr>
            <a:lvl9pPr marL="3359506" indent="0">
              <a:buNone/>
              <a:defRPr sz="1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488" y="5367444"/>
            <a:ext cx="59436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9938" indent="0">
              <a:buNone/>
              <a:defRPr sz="1100"/>
            </a:lvl2pPr>
            <a:lvl3pPr marL="839876" indent="0">
              <a:buNone/>
              <a:defRPr sz="900"/>
            </a:lvl3pPr>
            <a:lvl4pPr marL="1259815" indent="0">
              <a:buNone/>
              <a:defRPr sz="800"/>
            </a:lvl4pPr>
            <a:lvl5pPr marL="1679753" indent="0">
              <a:buNone/>
              <a:defRPr sz="800"/>
            </a:lvl5pPr>
            <a:lvl6pPr marL="2099691" indent="0">
              <a:buNone/>
              <a:defRPr sz="800"/>
            </a:lvl6pPr>
            <a:lvl7pPr marL="2519629" indent="0">
              <a:buNone/>
              <a:defRPr sz="800"/>
            </a:lvl7pPr>
            <a:lvl8pPr marL="2939567" indent="0">
              <a:buNone/>
              <a:defRPr sz="800"/>
            </a:lvl8pPr>
            <a:lvl9pPr marL="3359506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1728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48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29052" y="841049"/>
            <a:ext cx="1972375" cy="511829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11927" y="841049"/>
            <a:ext cx="5775926" cy="511829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634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560" y="2129984"/>
            <a:ext cx="8420880" cy="14703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6682" y="3885528"/>
            <a:ext cx="6934200" cy="175266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344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689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03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37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72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067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41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756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7F570-F636-48AC-B21A-F9D50304BE7C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238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48709-D8F1-447A-B144-8A89142832DF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082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8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3" y="273081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8" y="1435104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33" indent="0">
              <a:buNone/>
              <a:defRPr sz="1200"/>
            </a:lvl2pPr>
            <a:lvl3pPr marL="914268" indent="0">
              <a:buNone/>
              <a:defRPr sz="1000"/>
            </a:lvl3pPr>
            <a:lvl4pPr marL="1371400" indent="0">
              <a:buNone/>
              <a:defRPr sz="900"/>
            </a:lvl4pPr>
            <a:lvl5pPr marL="1828534" indent="0">
              <a:buNone/>
              <a:defRPr sz="900"/>
            </a:lvl5pPr>
            <a:lvl6pPr marL="2285665" indent="0">
              <a:buNone/>
              <a:defRPr sz="900"/>
            </a:lvl6pPr>
            <a:lvl7pPr marL="2742804" indent="0">
              <a:buNone/>
              <a:defRPr sz="900"/>
            </a:lvl7pPr>
            <a:lvl8pPr marL="3199935" indent="0">
              <a:buNone/>
              <a:defRPr sz="900"/>
            </a:lvl8pPr>
            <a:lvl9pPr marL="365706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05215601"/>
      </p:ext>
    </p:extLst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3122" y="4406867"/>
            <a:ext cx="8419320" cy="1362383"/>
          </a:xfrm>
        </p:spPr>
        <p:txBody>
          <a:bodyPr anchor="t"/>
          <a:lstStyle>
            <a:lvl1pPr algn="l">
              <a:defRPr sz="3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3122" y="2906225"/>
            <a:ext cx="8419320" cy="1500638"/>
          </a:xfrm>
        </p:spPr>
        <p:txBody>
          <a:bodyPr anchor="b"/>
          <a:lstStyle>
            <a:lvl1pPr marL="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1pPr>
            <a:lvl2pPr marL="43445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6890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0335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73780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17226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60671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304116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47561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AAC65-CF29-4A8D-959E-1275EDEC4920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303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4521" y="1604331"/>
            <a:ext cx="4382040" cy="4526396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6321" y="1604331"/>
            <a:ext cx="4383600" cy="4526396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74FBF-9EAF-49B4-9257-A37B83DC5A1C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487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082" y="275074"/>
            <a:ext cx="89154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6083" y="1535203"/>
            <a:ext cx="4375800" cy="639427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34451" indent="0">
              <a:buNone/>
              <a:defRPr sz="1900" b="1"/>
            </a:lvl2pPr>
            <a:lvl3pPr marL="868904" indent="0">
              <a:buNone/>
              <a:defRPr sz="1700" b="1"/>
            </a:lvl3pPr>
            <a:lvl4pPr marL="1303355" indent="0">
              <a:buNone/>
              <a:defRPr sz="1500" b="1"/>
            </a:lvl4pPr>
            <a:lvl5pPr marL="1737808" indent="0">
              <a:buNone/>
              <a:defRPr sz="1500" b="1"/>
            </a:lvl5pPr>
            <a:lvl6pPr marL="2172260" indent="0">
              <a:buNone/>
              <a:defRPr sz="1500" b="1"/>
            </a:lvl6pPr>
            <a:lvl7pPr marL="2606712" indent="0">
              <a:buNone/>
              <a:defRPr sz="1500" b="1"/>
            </a:lvl7pPr>
            <a:lvl8pPr marL="3041164" indent="0">
              <a:buNone/>
              <a:defRPr sz="1500" b="1"/>
            </a:lvl8pPr>
            <a:lvl9pPr marL="3475615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083" y="2174630"/>
            <a:ext cx="4375800" cy="3951775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561" y="1535203"/>
            <a:ext cx="4378920" cy="639427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34451" indent="0">
              <a:buNone/>
              <a:defRPr sz="1900" b="1"/>
            </a:lvl2pPr>
            <a:lvl3pPr marL="868904" indent="0">
              <a:buNone/>
              <a:defRPr sz="1700" b="1"/>
            </a:lvl3pPr>
            <a:lvl4pPr marL="1303355" indent="0">
              <a:buNone/>
              <a:defRPr sz="1500" b="1"/>
            </a:lvl4pPr>
            <a:lvl5pPr marL="1737808" indent="0">
              <a:buNone/>
              <a:defRPr sz="1500" b="1"/>
            </a:lvl5pPr>
            <a:lvl6pPr marL="2172260" indent="0">
              <a:buNone/>
              <a:defRPr sz="1500" b="1"/>
            </a:lvl6pPr>
            <a:lvl7pPr marL="2606712" indent="0">
              <a:buNone/>
              <a:defRPr sz="1500" b="1"/>
            </a:lvl7pPr>
            <a:lvl8pPr marL="3041164" indent="0">
              <a:buNone/>
              <a:defRPr sz="1500" b="1"/>
            </a:lvl8pPr>
            <a:lvl9pPr marL="3475615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561" y="2174630"/>
            <a:ext cx="4378920" cy="3951775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F42D3-37D5-42D9-BF6F-8F3BFBE9A5DB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023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5C1F2-6ACD-42B7-AF0F-69F92323E6C5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613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3EE73-6FC8-4AC0-ACFE-A77C95B9C78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363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080" y="273629"/>
            <a:ext cx="3258840" cy="1160762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481" y="273631"/>
            <a:ext cx="5538000" cy="5852774"/>
          </a:xfrm>
        </p:spPr>
        <p:txBody>
          <a:bodyPr/>
          <a:lstStyle>
            <a:lvl1pPr>
              <a:defRPr sz="3000"/>
            </a:lvl1pPr>
            <a:lvl2pPr>
              <a:defRPr sz="2700"/>
            </a:lvl2pPr>
            <a:lvl3pPr>
              <a:defRPr sz="23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6080" y="1434393"/>
            <a:ext cx="325884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34451" indent="0">
              <a:buNone/>
              <a:defRPr sz="1100"/>
            </a:lvl2pPr>
            <a:lvl3pPr marL="868904" indent="0">
              <a:buNone/>
              <a:defRPr sz="1000"/>
            </a:lvl3pPr>
            <a:lvl4pPr marL="1303355" indent="0">
              <a:buNone/>
              <a:defRPr sz="900"/>
            </a:lvl4pPr>
            <a:lvl5pPr marL="1737808" indent="0">
              <a:buNone/>
              <a:defRPr sz="900"/>
            </a:lvl5pPr>
            <a:lvl6pPr marL="2172260" indent="0">
              <a:buNone/>
              <a:defRPr sz="900"/>
            </a:lvl6pPr>
            <a:lvl7pPr marL="2606712" indent="0">
              <a:buNone/>
              <a:defRPr sz="900"/>
            </a:lvl7pPr>
            <a:lvl8pPr marL="3041164" indent="0">
              <a:buNone/>
              <a:defRPr sz="900"/>
            </a:lvl8pPr>
            <a:lvl9pPr marL="347561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1AC62-FF6C-4960-8D2A-80E4FA989CD2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685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201" y="4800026"/>
            <a:ext cx="5943600" cy="567420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2201" y="612065"/>
            <a:ext cx="5943600" cy="4115952"/>
          </a:xfrm>
        </p:spPr>
        <p:txBody>
          <a:bodyPr/>
          <a:lstStyle>
            <a:lvl1pPr marL="0" indent="0">
              <a:buNone/>
              <a:defRPr sz="3000"/>
            </a:lvl1pPr>
            <a:lvl2pPr marL="434451" indent="0">
              <a:buNone/>
              <a:defRPr sz="2700"/>
            </a:lvl2pPr>
            <a:lvl3pPr marL="868904" indent="0">
              <a:buNone/>
              <a:defRPr sz="2300"/>
            </a:lvl3pPr>
            <a:lvl4pPr marL="1303355" indent="0">
              <a:buNone/>
              <a:defRPr sz="1900"/>
            </a:lvl4pPr>
            <a:lvl5pPr marL="1737808" indent="0">
              <a:buNone/>
              <a:defRPr sz="1900"/>
            </a:lvl5pPr>
            <a:lvl6pPr marL="2172260" indent="0">
              <a:buNone/>
              <a:defRPr sz="1900"/>
            </a:lvl6pPr>
            <a:lvl7pPr marL="2606712" indent="0">
              <a:buNone/>
              <a:defRPr sz="1900"/>
            </a:lvl7pPr>
            <a:lvl8pPr marL="3041164" indent="0">
              <a:buNone/>
              <a:defRPr sz="1900"/>
            </a:lvl8pPr>
            <a:lvl9pPr marL="3475615" indent="0">
              <a:buNone/>
              <a:defRPr sz="1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201" y="5367444"/>
            <a:ext cx="59436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34451" indent="0">
              <a:buNone/>
              <a:defRPr sz="1100"/>
            </a:lvl2pPr>
            <a:lvl3pPr marL="868904" indent="0">
              <a:buNone/>
              <a:defRPr sz="1000"/>
            </a:lvl3pPr>
            <a:lvl4pPr marL="1303355" indent="0">
              <a:buNone/>
              <a:defRPr sz="900"/>
            </a:lvl4pPr>
            <a:lvl5pPr marL="1737808" indent="0">
              <a:buNone/>
              <a:defRPr sz="900"/>
            </a:lvl5pPr>
            <a:lvl6pPr marL="2172260" indent="0">
              <a:buNone/>
              <a:defRPr sz="900"/>
            </a:lvl6pPr>
            <a:lvl7pPr marL="2606712" indent="0">
              <a:buNone/>
              <a:defRPr sz="900"/>
            </a:lvl7pPr>
            <a:lvl8pPr marL="3041164" indent="0">
              <a:buNone/>
              <a:defRPr sz="900"/>
            </a:lvl8pPr>
            <a:lvl9pPr marL="347561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CB57A-E35C-448A-8855-91B3632BE058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175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0FE23-EE30-4327-AFC9-667B1CE4F422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286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2240" y="273632"/>
            <a:ext cx="2227680" cy="58570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4522" y="273632"/>
            <a:ext cx="6537960" cy="585709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0783C-971B-4E8E-91F1-FFEB598F92DD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067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33" indent="0">
              <a:buNone/>
              <a:defRPr sz="2800"/>
            </a:lvl2pPr>
            <a:lvl3pPr marL="914268" indent="0">
              <a:buNone/>
              <a:defRPr sz="2400"/>
            </a:lvl3pPr>
            <a:lvl4pPr marL="1371400" indent="0">
              <a:buNone/>
              <a:defRPr sz="2000"/>
            </a:lvl4pPr>
            <a:lvl5pPr marL="1828534" indent="0">
              <a:buNone/>
              <a:defRPr sz="2000"/>
            </a:lvl5pPr>
            <a:lvl6pPr marL="2285665" indent="0">
              <a:buNone/>
              <a:defRPr sz="2000"/>
            </a:lvl6pPr>
            <a:lvl7pPr marL="2742804" indent="0">
              <a:buNone/>
              <a:defRPr sz="2000"/>
            </a:lvl7pPr>
            <a:lvl8pPr marL="3199935" indent="0">
              <a:buNone/>
              <a:defRPr sz="2000"/>
            </a:lvl8pPr>
            <a:lvl9pPr marL="3657068" indent="0">
              <a:buNone/>
              <a:defRPr sz="2000"/>
            </a:lvl9pPr>
          </a:lstStyle>
          <a:p>
            <a:pPr lvl="0"/>
            <a:endParaRPr lang="de-DE" noProof="0" smtClean="0">
              <a:sym typeface="Lucida Grande" pitchFamily="1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33" indent="0">
              <a:buNone/>
              <a:defRPr sz="1200"/>
            </a:lvl2pPr>
            <a:lvl3pPr marL="914268" indent="0">
              <a:buNone/>
              <a:defRPr sz="1000"/>
            </a:lvl3pPr>
            <a:lvl4pPr marL="1371400" indent="0">
              <a:buNone/>
              <a:defRPr sz="900"/>
            </a:lvl4pPr>
            <a:lvl5pPr marL="1828534" indent="0">
              <a:buNone/>
              <a:defRPr sz="900"/>
            </a:lvl5pPr>
            <a:lvl6pPr marL="2285665" indent="0">
              <a:buNone/>
              <a:defRPr sz="900"/>
            </a:lvl6pPr>
            <a:lvl7pPr marL="2742804" indent="0">
              <a:buNone/>
              <a:defRPr sz="900"/>
            </a:lvl7pPr>
            <a:lvl8pPr marL="3199935" indent="0">
              <a:buNone/>
              <a:defRPr sz="900"/>
            </a:lvl8pPr>
            <a:lvl9pPr marL="365706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510426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011244" y="665169"/>
            <a:ext cx="7888287" cy="138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Lucida Grande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11244" y="2051050"/>
            <a:ext cx="7888287" cy="480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Lucida Grande"/>
              </a:rPr>
              <a:t>Click to edit Master text styles</a:t>
            </a:r>
          </a:p>
          <a:p>
            <a:pPr lvl="1"/>
            <a:r>
              <a:rPr lang="en-US" smtClean="0">
                <a:sym typeface="Lucida Grande"/>
              </a:rPr>
              <a:t>Second level</a:t>
            </a:r>
          </a:p>
          <a:p>
            <a:pPr lvl="2"/>
            <a:r>
              <a:rPr lang="en-US" smtClean="0">
                <a:sym typeface="Lucida Grande"/>
              </a:rPr>
              <a:t>Third level</a:t>
            </a:r>
          </a:p>
          <a:p>
            <a:pPr lvl="3"/>
            <a:r>
              <a:rPr lang="en-US" smtClean="0">
                <a:sym typeface="Lucida Grande"/>
              </a:rPr>
              <a:t>Fourth level</a:t>
            </a:r>
          </a:p>
          <a:p>
            <a:pPr lvl="4"/>
            <a:r>
              <a:rPr lang="en-US" smtClean="0">
                <a:sym typeface="Lucida Grande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10" r:id="rId1"/>
    <p:sldLayoutId id="2147485811" r:id="rId2"/>
    <p:sldLayoutId id="2147485812" r:id="rId3"/>
    <p:sldLayoutId id="2147485813" r:id="rId4"/>
    <p:sldLayoutId id="2147485814" r:id="rId5"/>
    <p:sldLayoutId id="2147485815" r:id="rId6"/>
    <p:sldLayoutId id="2147485816" r:id="rId7"/>
    <p:sldLayoutId id="2147485817" r:id="rId8"/>
    <p:sldLayoutId id="2147485818" r:id="rId9"/>
    <p:sldLayoutId id="2147485819" r:id="rId10"/>
    <p:sldLayoutId id="2147485820" r:id="rId11"/>
  </p:sldLayoutIdLst>
  <p:transition/>
  <p:txStyles>
    <p:titleStyle>
      <a:lvl1pPr algn="ctr" defTabSz="820618" rtl="0" eaLnBrk="0" fontAlgn="base" hangingPunct="0">
        <a:lnSpc>
          <a:spcPct val="98000"/>
        </a:lnSpc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+mj-lt"/>
          <a:ea typeface="+mj-ea"/>
          <a:cs typeface="ヒラギノ角ゴ ProN W3"/>
          <a:sym typeface="Lucida Grande"/>
        </a:defRPr>
      </a:lvl1pPr>
      <a:lvl2pPr algn="ctr" defTabSz="820618" rtl="0" eaLnBrk="0" fontAlgn="base" hangingPunct="0">
        <a:lnSpc>
          <a:spcPct val="98000"/>
        </a:lnSpc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Lucida Grande" pitchFamily="1" charset="0"/>
          <a:ea typeface="ヒラギノ角ゴ ProN W3" pitchFamily="1" charset="-128"/>
          <a:cs typeface="ヒラギノ角ゴ ProN W3"/>
          <a:sym typeface="Lucida Grande"/>
        </a:defRPr>
      </a:lvl2pPr>
      <a:lvl3pPr algn="ctr" defTabSz="820618" rtl="0" eaLnBrk="0" fontAlgn="base" hangingPunct="0">
        <a:lnSpc>
          <a:spcPct val="98000"/>
        </a:lnSpc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Lucida Grande" pitchFamily="1" charset="0"/>
          <a:ea typeface="ヒラギノ角ゴ ProN W3" pitchFamily="1" charset="-128"/>
          <a:cs typeface="ヒラギノ角ゴ ProN W3"/>
          <a:sym typeface="Lucida Grande"/>
        </a:defRPr>
      </a:lvl3pPr>
      <a:lvl4pPr algn="ctr" defTabSz="820618" rtl="0" eaLnBrk="0" fontAlgn="base" hangingPunct="0">
        <a:lnSpc>
          <a:spcPct val="98000"/>
        </a:lnSpc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Lucida Grande" pitchFamily="1" charset="0"/>
          <a:ea typeface="ヒラギノ角ゴ ProN W3" pitchFamily="1" charset="-128"/>
          <a:cs typeface="ヒラギノ角ゴ ProN W3"/>
          <a:sym typeface="Lucida Grande"/>
        </a:defRPr>
      </a:lvl4pPr>
      <a:lvl5pPr algn="ctr" defTabSz="820618" rtl="0" eaLnBrk="0" fontAlgn="base" hangingPunct="0">
        <a:lnSpc>
          <a:spcPct val="98000"/>
        </a:lnSpc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Lucida Grande" pitchFamily="1" charset="0"/>
          <a:ea typeface="ヒラギノ角ゴ ProN W3" pitchFamily="1" charset="-128"/>
          <a:cs typeface="ヒラギノ角ゴ ProN W3"/>
          <a:sym typeface="Lucida Grande"/>
        </a:defRPr>
      </a:lvl5pPr>
      <a:lvl6pPr marL="457133" algn="ctr" defTabSz="820618" rtl="0" fontAlgn="base">
        <a:lnSpc>
          <a:spcPct val="98000"/>
        </a:lnSpc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Lucida Grande" pitchFamily="1" charset="0"/>
          <a:ea typeface="ヒラギノ角ゴ ProN W3" pitchFamily="1" charset="-128"/>
          <a:sym typeface="Lucida Grande" pitchFamily="1" charset="0"/>
        </a:defRPr>
      </a:lvl6pPr>
      <a:lvl7pPr marL="914268" algn="ctr" defTabSz="820618" rtl="0" fontAlgn="base">
        <a:lnSpc>
          <a:spcPct val="98000"/>
        </a:lnSpc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Lucida Grande" pitchFamily="1" charset="0"/>
          <a:ea typeface="ヒラギノ角ゴ ProN W3" pitchFamily="1" charset="-128"/>
          <a:sym typeface="Lucida Grande" pitchFamily="1" charset="0"/>
        </a:defRPr>
      </a:lvl7pPr>
      <a:lvl8pPr marL="1371400" algn="ctr" defTabSz="820618" rtl="0" fontAlgn="base">
        <a:lnSpc>
          <a:spcPct val="98000"/>
        </a:lnSpc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Lucida Grande" pitchFamily="1" charset="0"/>
          <a:ea typeface="ヒラギノ角ゴ ProN W3" pitchFamily="1" charset="-128"/>
          <a:sym typeface="Lucida Grande" pitchFamily="1" charset="0"/>
        </a:defRPr>
      </a:lvl8pPr>
      <a:lvl9pPr marL="1828534" algn="ctr" defTabSz="820618" rtl="0" fontAlgn="base">
        <a:lnSpc>
          <a:spcPct val="98000"/>
        </a:lnSpc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Lucida Grande" pitchFamily="1" charset="0"/>
          <a:ea typeface="ヒラギノ角ゴ ProN W3" pitchFamily="1" charset="-128"/>
          <a:sym typeface="Lucida Grande" pitchFamily="1" charset="0"/>
        </a:defRPr>
      </a:lvl9pPr>
    </p:titleStyle>
    <p:bodyStyle>
      <a:lvl1pPr marL="342850" indent="-342850" algn="l" defTabSz="820618" rtl="0" eaLnBrk="0" fontAlgn="base" hangingPunct="0">
        <a:lnSpc>
          <a:spcPct val="98000"/>
        </a:lnSpc>
        <a:spcBef>
          <a:spcPts val="125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ヒラギノ角ゴ ProN W3"/>
          <a:sym typeface="Lucida Grande"/>
        </a:defRPr>
      </a:lvl1pPr>
      <a:lvl2pPr marL="411103" indent="46031" algn="l" defTabSz="820618" rtl="0" eaLnBrk="0" fontAlgn="base" hangingPunct="0">
        <a:lnSpc>
          <a:spcPct val="98000"/>
        </a:lnSpc>
        <a:spcBef>
          <a:spcPts val="988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ヒラギノ角ゴ ProN W3"/>
          <a:sym typeface="Lucida Grande"/>
        </a:defRPr>
      </a:lvl2pPr>
      <a:lvl3pPr marL="820618" indent="93649" algn="l" defTabSz="820618" rtl="0" eaLnBrk="0" fontAlgn="base" hangingPunct="0">
        <a:lnSpc>
          <a:spcPct val="98000"/>
        </a:lnSpc>
        <a:spcBef>
          <a:spcPts val="813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ヒラギノ角ゴ ProN W3"/>
          <a:sym typeface="Lucida Grande"/>
        </a:defRPr>
      </a:lvl3pPr>
      <a:lvl4pPr marL="1231721" indent="139680" algn="l" defTabSz="820618" rtl="0" eaLnBrk="0" fontAlgn="base" hangingPunct="0">
        <a:lnSpc>
          <a:spcPct val="98000"/>
        </a:lnSpc>
        <a:spcBef>
          <a:spcPts val="538"/>
        </a:spcBef>
        <a:spcAft>
          <a:spcPct val="0"/>
        </a:spcAft>
        <a:defRPr sz="1700">
          <a:solidFill>
            <a:schemeClr val="tx1"/>
          </a:solidFill>
          <a:latin typeface="+mn-lt"/>
          <a:ea typeface="+mn-ea"/>
          <a:cs typeface="ヒラギノ角ゴ ProN W3"/>
          <a:sym typeface="Lucida Grande"/>
        </a:defRPr>
      </a:lvl4pPr>
      <a:lvl5pPr marL="1641236" indent="187298" algn="l" defTabSz="820618" rtl="0" eaLnBrk="0" fontAlgn="base" hangingPunct="0">
        <a:lnSpc>
          <a:spcPct val="98000"/>
        </a:lnSpc>
        <a:spcBef>
          <a:spcPts val="275"/>
        </a:spcBef>
        <a:spcAft>
          <a:spcPct val="0"/>
        </a:spcAft>
        <a:defRPr sz="1700">
          <a:solidFill>
            <a:schemeClr val="tx1"/>
          </a:solidFill>
          <a:latin typeface="+mn-lt"/>
          <a:ea typeface="+mn-ea"/>
          <a:cs typeface="ヒラギノ角ゴ ProN W3"/>
          <a:sym typeface="Lucida Grande"/>
        </a:defRPr>
      </a:lvl5pPr>
      <a:lvl6pPr marL="2098370" algn="l" defTabSz="820618" rtl="0" fontAlgn="base">
        <a:lnSpc>
          <a:spcPct val="98000"/>
        </a:lnSpc>
        <a:spcBef>
          <a:spcPts val="275"/>
        </a:spcBef>
        <a:spcAft>
          <a:spcPct val="0"/>
        </a:spcAft>
        <a:defRPr sz="1700">
          <a:solidFill>
            <a:schemeClr val="tx1"/>
          </a:solidFill>
          <a:latin typeface="+mn-lt"/>
          <a:ea typeface="+mn-ea"/>
          <a:sym typeface="Lucida Grande" pitchFamily="1" charset="0"/>
        </a:defRPr>
      </a:lvl6pPr>
      <a:lvl7pPr marL="2555504" algn="l" defTabSz="820618" rtl="0" fontAlgn="base">
        <a:lnSpc>
          <a:spcPct val="98000"/>
        </a:lnSpc>
        <a:spcBef>
          <a:spcPts val="275"/>
        </a:spcBef>
        <a:spcAft>
          <a:spcPct val="0"/>
        </a:spcAft>
        <a:defRPr sz="1700">
          <a:solidFill>
            <a:schemeClr val="tx1"/>
          </a:solidFill>
          <a:latin typeface="+mn-lt"/>
          <a:ea typeface="+mn-ea"/>
          <a:sym typeface="Lucida Grande" pitchFamily="1" charset="0"/>
        </a:defRPr>
      </a:lvl7pPr>
      <a:lvl8pPr marL="3012637" algn="l" defTabSz="820618" rtl="0" fontAlgn="base">
        <a:lnSpc>
          <a:spcPct val="98000"/>
        </a:lnSpc>
        <a:spcBef>
          <a:spcPts val="275"/>
        </a:spcBef>
        <a:spcAft>
          <a:spcPct val="0"/>
        </a:spcAft>
        <a:defRPr sz="1700">
          <a:solidFill>
            <a:schemeClr val="tx1"/>
          </a:solidFill>
          <a:latin typeface="+mn-lt"/>
          <a:ea typeface="+mn-ea"/>
          <a:sym typeface="Lucida Grande" pitchFamily="1" charset="0"/>
        </a:defRPr>
      </a:lvl8pPr>
      <a:lvl9pPr marL="3469772" algn="l" defTabSz="820618" rtl="0" fontAlgn="base">
        <a:lnSpc>
          <a:spcPct val="98000"/>
        </a:lnSpc>
        <a:spcBef>
          <a:spcPts val="275"/>
        </a:spcBef>
        <a:spcAft>
          <a:spcPct val="0"/>
        </a:spcAft>
        <a:defRPr sz="1700">
          <a:solidFill>
            <a:schemeClr val="tx1"/>
          </a:solidFill>
          <a:latin typeface="+mn-lt"/>
          <a:ea typeface="+mn-ea"/>
          <a:sym typeface="Lucida Grande" pitchFamily="1" charset="0"/>
        </a:defRPr>
      </a:lvl9pPr>
    </p:bodyStyle>
    <p:otherStyle>
      <a:defPPr>
        <a:defRPr lang="de-DE"/>
      </a:defPPr>
      <a:lvl1pPr marL="0" algn="l" defTabSz="9142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3" algn="l" defTabSz="9142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8" algn="l" defTabSz="9142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0" algn="l" defTabSz="9142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4" algn="l" defTabSz="9142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65" algn="l" defTabSz="9142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4" algn="l" defTabSz="9142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35" algn="l" defTabSz="9142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68" algn="l" defTabSz="9142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41364" y="2130429"/>
            <a:ext cx="8424862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4202" tIns="34202" rIns="34202" bIns="3420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Calibri" pitchFamily="34" charset="0"/>
              </a:rPr>
              <a:t>Click to edit Master title style</a:t>
            </a: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82729" y="3883032"/>
            <a:ext cx="6932613" cy="175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4202" tIns="34202" rIns="34202" bIns="342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Calibri" pitchFamily="34" charset="0"/>
              </a:rPr>
              <a:t>Click to edit Master text styles</a:t>
            </a:r>
          </a:p>
          <a:p>
            <a:pPr lvl="1"/>
            <a:r>
              <a:rPr lang="en-US" smtClean="0">
                <a:sym typeface="Calibri" pitchFamily="34" charset="0"/>
              </a:rPr>
              <a:t>Second level</a:t>
            </a:r>
          </a:p>
          <a:p>
            <a:pPr lvl="2"/>
            <a:r>
              <a:rPr lang="en-US" smtClean="0">
                <a:sym typeface="Calibri" pitchFamily="34" charset="0"/>
              </a:rPr>
              <a:t>Third level</a:t>
            </a:r>
          </a:p>
          <a:p>
            <a:pPr lvl="3"/>
            <a:r>
              <a:rPr lang="en-US" smtClean="0">
                <a:sym typeface="Calibri" pitchFamily="34" charset="0"/>
              </a:rPr>
              <a:t>Fourth level</a:t>
            </a:r>
          </a:p>
          <a:p>
            <a:pPr lvl="4"/>
            <a:r>
              <a:rPr lang="en-US" smtClean="0">
                <a:sym typeface="Calibri" pitchFamily="34" charset="0"/>
              </a:rPr>
              <a:t>Fifth level</a:t>
            </a:r>
          </a:p>
        </p:txBody>
      </p:sp>
      <p:sp>
        <p:nvSpPr>
          <p:cNvPr id="2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9185281" y="6489700"/>
            <a:ext cx="227013" cy="2301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82087" tIns="41044" rIns="82087" bIns="41044" numCol="1" anchor="ctr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000">
                <a:solidFill>
                  <a:srgbClr val="878787"/>
                </a:solidFill>
                <a:latin typeface="Calibri" charset="0"/>
                <a:ea typeface="ヒラギノ角ゴ ProN W3" pitchFamily="1" charset="-128"/>
                <a:cs typeface="Calibri" charset="0"/>
                <a:sym typeface="Calibri" charset="0"/>
              </a:defRPr>
            </a:lvl1pPr>
          </a:lstStyle>
          <a:p>
            <a:pPr>
              <a:defRPr/>
            </a:pPr>
            <a:fld id="{AB8B3072-6DF6-4CA5-9BAD-0DCDFE62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54" r:id="rId1"/>
    <p:sldLayoutId id="2147485855" r:id="rId2"/>
    <p:sldLayoutId id="2147485856" r:id="rId3"/>
    <p:sldLayoutId id="2147485857" r:id="rId4"/>
    <p:sldLayoutId id="2147485858" r:id="rId5"/>
    <p:sldLayoutId id="2147485859" r:id="rId6"/>
    <p:sldLayoutId id="2147485860" r:id="rId7"/>
    <p:sldLayoutId id="2147485861" r:id="rId8"/>
    <p:sldLayoutId id="2147485862" r:id="rId9"/>
    <p:sldLayoutId id="2147485863" r:id="rId10"/>
    <p:sldLayoutId id="2147485864" r:id="rId11"/>
  </p:sldLayoutIdLst>
  <p:transition/>
  <p:hf hdr="0" ftr="0" dt="0"/>
  <p:txStyles>
    <p:titleStyle>
      <a:lvl1pPr algn="ctr" defTabSz="820618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+mj-lt"/>
          <a:ea typeface="+mj-ea"/>
          <a:cs typeface="ヒラギノ角ゴ ProN W3" charset="-128"/>
          <a:sym typeface="Calibri" pitchFamily="34" charset="0"/>
        </a:defRPr>
      </a:lvl1pPr>
      <a:lvl2pPr algn="ctr" defTabSz="820618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charset="0"/>
          <a:ea typeface="ヒラギノ角ゴ ProN W3" pitchFamily="1" charset="-128"/>
          <a:cs typeface="ヒラギノ角ゴ ProN W3" charset="-128"/>
          <a:sym typeface="Calibri" pitchFamily="34" charset="0"/>
        </a:defRPr>
      </a:lvl2pPr>
      <a:lvl3pPr algn="ctr" defTabSz="820618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charset="0"/>
          <a:ea typeface="ヒラギノ角ゴ ProN W3" pitchFamily="1" charset="-128"/>
          <a:cs typeface="ヒラギノ角ゴ ProN W3" charset="-128"/>
          <a:sym typeface="Calibri" pitchFamily="34" charset="0"/>
        </a:defRPr>
      </a:lvl3pPr>
      <a:lvl4pPr algn="ctr" defTabSz="820618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charset="0"/>
          <a:ea typeface="ヒラギノ角ゴ ProN W3" pitchFamily="1" charset="-128"/>
          <a:cs typeface="ヒラギノ角ゴ ProN W3" charset="-128"/>
          <a:sym typeface="Calibri" pitchFamily="34" charset="0"/>
        </a:defRPr>
      </a:lvl4pPr>
      <a:lvl5pPr algn="ctr" defTabSz="820618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charset="0"/>
          <a:ea typeface="ヒラギノ角ゴ ProN W3" pitchFamily="1" charset="-128"/>
          <a:cs typeface="ヒラギノ角ゴ ProN W3" charset="-128"/>
          <a:sym typeface="Calibri" pitchFamily="34" charset="0"/>
        </a:defRPr>
      </a:lvl5pPr>
      <a:lvl6pPr marL="457133" algn="ctr" defTabSz="820618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charset="0"/>
          <a:ea typeface="ヒラギノ角ゴ ProN W3" pitchFamily="1" charset="-128"/>
          <a:sym typeface="Calibri" charset="0"/>
        </a:defRPr>
      </a:lvl6pPr>
      <a:lvl7pPr marL="914268" algn="ctr" defTabSz="820618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charset="0"/>
          <a:ea typeface="ヒラギノ角ゴ ProN W3" pitchFamily="1" charset="-128"/>
          <a:sym typeface="Calibri" charset="0"/>
        </a:defRPr>
      </a:lvl7pPr>
      <a:lvl8pPr marL="1371400" algn="ctr" defTabSz="820618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charset="0"/>
          <a:ea typeface="ヒラギノ角ゴ ProN W3" pitchFamily="1" charset="-128"/>
          <a:sym typeface="Calibri" charset="0"/>
        </a:defRPr>
      </a:lvl8pPr>
      <a:lvl9pPr marL="1828534" algn="ctr" defTabSz="820618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charset="0"/>
          <a:ea typeface="ヒラギノ角ゴ ProN W3" pitchFamily="1" charset="-128"/>
          <a:sym typeface="Calibri" charset="0"/>
        </a:defRPr>
      </a:lvl9pPr>
    </p:titleStyle>
    <p:bodyStyle>
      <a:lvl1pPr marL="342850" indent="-342850" algn="ctr" defTabSz="820618" rtl="0" eaLnBrk="0" fontAlgn="base" hangingPunct="0">
        <a:spcBef>
          <a:spcPts val="725"/>
        </a:spcBef>
        <a:spcAft>
          <a:spcPct val="0"/>
        </a:spcAft>
        <a:defRPr sz="3100">
          <a:solidFill>
            <a:srgbClr val="878787"/>
          </a:solidFill>
          <a:latin typeface="+mn-lt"/>
          <a:ea typeface="+mn-ea"/>
          <a:cs typeface="ヒラギノ角ゴ ProN W3" charset="-128"/>
          <a:sym typeface="Calibri" pitchFamily="34" charset="0"/>
        </a:defRPr>
      </a:lvl1pPr>
      <a:lvl2pPr marL="420628" indent="36508" algn="ctr" defTabSz="820618" rtl="0" eaLnBrk="0" fontAlgn="base" hangingPunct="0">
        <a:spcBef>
          <a:spcPts val="625"/>
        </a:spcBef>
        <a:spcAft>
          <a:spcPct val="0"/>
        </a:spcAft>
        <a:defRPr sz="2700">
          <a:solidFill>
            <a:srgbClr val="878787"/>
          </a:solidFill>
          <a:latin typeface="+mn-lt"/>
          <a:ea typeface="+mn-ea"/>
          <a:cs typeface="ヒラギノ角ゴ ProN W3" charset="-128"/>
          <a:sym typeface="Calibri" pitchFamily="34" charset="0"/>
        </a:defRPr>
      </a:lvl2pPr>
      <a:lvl3pPr marL="866650" indent="47618" algn="ctr" defTabSz="820618" rtl="0" eaLnBrk="0" fontAlgn="base" hangingPunct="0">
        <a:spcBef>
          <a:spcPts val="538"/>
        </a:spcBef>
        <a:spcAft>
          <a:spcPct val="0"/>
        </a:spcAft>
        <a:defRPr sz="2400">
          <a:solidFill>
            <a:srgbClr val="878787"/>
          </a:solidFill>
          <a:latin typeface="+mn-lt"/>
          <a:ea typeface="+mn-ea"/>
          <a:cs typeface="ヒラギノ角ゴ ProN W3" charset="-128"/>
          <a:sym typeface="Calibri" pitchFamily="34" charset="0"/>
        </a:defRPr>
      </a:lvl3pPr>
      <a:lvl4pPr marL="1322196" indent="49207" algn="ctr" defTabSz="820618" rtl="0" eaLnBrk="0" fontAlgn="base" hangingPunct="0">
        <a:spcBef>
          <a:spcPts val="450"/>
        </a:spcBef>
        <a:spcAft>
          <a:spcPct val="0"/>
        </a:spcAft>
        <a:defRPr sz="1900">
          <a:solidFill>
            <a:srgbClr val="878787"/>
          </a:solidFill>
          <a:latin typeface="+mn-lt"/>
          <a:ea typeface="+mn-ea"/>
          <a:cs typeface="ヒラギノ角ゴ ProN W3" charset="-128"/>
          <a:sym typeface="Calibri" pitchFamily="34" charset="0"/>
        </a:defRPr>
      </a:lvl4pPr>
      <a:lvl5pPr marL="1779329" indent="49207" algn="ctr" defTabSz="820618" rtl="0" eaLnBrk="0" fontAlgn="base" hangingPunct="0">
        <a:spcBef>
          <a:spcPts val="450"/>
        </a:spcBef>
        <a:spcAft>
          <a:spcPct val="0"/>
        </a:spcAft>
        <a:defRPr sz="1900">
          <a:solidFill>
            <a:srgbClr val="878787"/>
          </a:solidFill>
          <a:latin typeface="+mn-lt"/>
          <a:ea typeface="+mn-ea"/>
          <a:cs typeface="ヒラギノ角ゴ ProN W3" charset="-128"/>
          <a:sym typeface="Calibri" pitchFamily="34" charset="0"/>
        </a:defRPr>
      </a:lvl5pPr>
      <a:lvl6pPr marL="2236463" algn="ctr" defTabSz="820618" rtl="0" fontAlgn="base">
        <a:spcBef>
          <a:spcPts val="450"/>
        </a:spcBef>
        <a:spcAft>
          <a:spcPct val="0"/>
        </a:spcAft>
        <a:defRPr sz="1900">
          <a:solidFill>
            <a:srgbClr val="878787"/>
          </a:solidFill>
          <a:latin typeface="+mn-lt"/>
          <a:ea typeface="+mn-ea"/>
          <a:sym typeface="Calibri" charset="0"/>
        </a:defRPr>
      </a:lvl6pPr>
      <a:lvl7pPr marL="2693598" algn="ctr" defTabSz="820618" rtl="0" fontAlgn="base">
        <a:spcBef>
          <a:spcPts val="450"/>
        </a:spcBef>
        <a:spcAft>
          <a:spcPct val="0"/>
        </a:spcAft>
        <a:defRPr sz="1900">
          <a:solidFill>
            <a:srgbClr val="878787"/>
          </a:solidFill>
          <a:latin typeface="+mn-lt"/>
          <a:ea typeface="+mn-ea"/>
          <a:sym typeface="Calibri" charset="0"/>
        </a:defRPr>
      </a:lvl7pPr>
      <a:lvl8pPr marL="3150730" algn="ctr" defTabSz="820618" rtl="0" fontAlgn="base">
        <a:spcBef>
          <a:spcPts val="450"/>
        </a:spcBef>
        <a:spcAft>
          <a:spcPct val="0"/>
        </a:spcAft>
        <a:defRPr sz="1900">
          <a:solidFill>
            <a:srgbClr val="878787"/>
          </a:solidFill>
          <a:latin typeface="+mn-lt"/>
          <a:ea typeface="+mn-ea"/>
          <a:sym typeface="Calibri" charset="0"/>
        </a:defRPr>
      </a:lvl8pPr>
      <a:lvl9pPr marL="3607863" algn="ctr" defTabSz="820618" rtl="0" fontAlgn="base">
        <a:spcBef>
          <a:spcPts val="450"/>
        </a:spcBef>
        <a:spcAft>
          <a:spcPct val="0"/>
        </a:spcAft>
        <a:defRPr sz="1900">
          <a:solidFill>
            <a:srgbClr val="878787"/>
          </a:solidFill>
          <a:latin typeface="+mn-lt"/>
          <a:ea typeface="+mn-ea"/>
          <a:sym typeface="Calibri" charset="0"/>
        </a:defRPr>
      </a:lvl9pPr>
    </p:bodyStyle>
    <p:otherStyle>
      <a:defPPr>
        <a:defRPr lang="de-DE"/>
      </a:defPPr>
      <a:lvl1pPr marL="0" algn="l" defTabSz="9142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3" algn="l" defTabSz="9142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8" algn="l" defTabSz="9142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0" algn="l" defTabSz="9142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4" algn="l" defTabSz="9142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65" algn="l" defTabSz="9142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4" algn="l" defTabSz="9142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35" algn="l" defTabSz="9142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68" algn="l" defTabSz="9142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011244" y="665169"/>
            <a:ext cx="7888287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Lucida Grande"/>
              </a:rPr>
              <a:t>Click to edit Master title style</a:t>
            </a: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11244" y="2051050"/>
            <a:ext cx="7888287" cy="480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Lucida Grande"/>
              </a:rPr>
              <a:t>Click to edit Master text styles</a:t>
            </a:r>
          </a:p>
          <a:p>
            <a:pPr lvl="1"/>
            <a:r>
              <a:rPr lang="en-US" smtClean="0">
                <a:sym typeface="Lucida Grande"/>
              </a:rPr>
              <a:t>Second level</a:t>
            </a:r>
          </a:p>
          <a:p>
            <a:pPr lvl="2"/>
            <a:r>
              <a:rPr lang="en-US" smtClean="0">
                <a:sym typeface="Lucida Grande"/>
              </a:rPr>
              <a:t>Third level</a:t>
            </a:r>
          </a:p>
          <a:p>
            <a:pPr lvl="3"/>
            <a:r>
              <a:rPr lang="en-US" smtClean="0">
                <a:sym typeface="Lucida Grande"/>
              </a:rPr>
              <a:t>Fourth level</a:t>
            </a:r>
          </a:p>
          <a:p>
            <a:pPr lvl="4"/>
            <a:r>
              <a:rPr lang="en-US" smtClean="0">
                <a:sym typeface="Lucida Grande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65" r:id="rId1"/>
    <p:sldLayoutId id="2147485866" r:id="rId2"/>
    <p:sldLayoutId id="2147485867" r:id="rId3"/>
    <p:sldLayoutId id="2147485868" r:id="rId4"/>
    <p:sldLayoutId id="2147485869" r:id="rId5"/>
    <p:sldLayoutId id="2147485870" r:id="rId6"/>
    <p:sldLayoutId id="2147485871" r:id="rId7"/>
    <p:sldLayoutId id="2147485872" r:id="rId8"/>
    <p:sldLayoutId id="2147485873" r:id="rId9"/>
    <p:sldLayoutId id="2147485874" r:id="rId10"/>
    <p:sldLayoutId id="2147485875" r:id="rId11"/>
  </p:sldLayoutIdLst>
  <p:transition/>
  <p:txStyles>
    <p:titleStyle>
      <a:lvl1pPr algn="ctr" defTabSz="820618" rtl="0" eaLnBrk="0" fontAlgn="base" hangingPunct="0">
        <a:lnSpc>
          <a:spcPct val="98000"/>
        </a:lnSpc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+mj-lt"/>
          <a:ea typeface="+mj-ea"/>
          <a:cs typeface="ヒラギノ角ゴ ProN W3" charset="-128"/>
          <a:sym typeface="Lucida Grande"/>
        </a:defRPr>
      </a:lvl1pPr>
      <a:lvl2pPr algn="ctr" defTabSz="820618" rtl="0" eaLnBrk="0" fontAlgn="base" hangingPunct="0">
        <a:lnSpc>
          <a:spcPct val="98000"/>
        </a:lnSpc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Lucida Grande" pitchFamily="1" charset="0"/>
          <a:ea typeface="ヒラギノ角ゴ ProN W3" pitchFamily="1" charset="-128"/>
          <a:cs typeface="ヒラギノ角ゴ ProN W3" charset="-128"/>
          <a:sym typeface="Lucida Grande"/>
        </a:defRPr>
      </a:lvl2pPr>
      <a:lvl3pPr algn="ctr" defTabSz="820618" rtl="0" eaLnBrk="0" fontAlgn="base" hangingPunct="0">
        <a:lnSpc>
          <a:spcPct val="98000"/>
        </a:lnSpc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Lucida Grande" pitchFamily="1" charset="0"/>
          <a:ea typeface="ヒラギノ角ゴ ProN W3" pitchFamily="1" charset="-128"/>
          <a:cs typeface="ヒラギノ角ゴ ProN W3" charset="-128"/>
          <a:sym typeface="Lucida Grande"/>
        </a:defRPr>
      </a:lvl3pPr>
      <a:lvl4pPr algn="ctr" defTabSz="820618" rtl="0" eaLnBrk="0" fontAlgn="base" hangingPunct="0">
        <a:lnSpc>
          <a:spcPct val="98000"/>
        </a:lnSpc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Lucida Grande" pitchFamily="1" charset="0"/>
          <a:ea typeface="ヒラギノ角ゴ ProN W3" pitchFamily="1" charset="-128"/>
          <a:cs typeface="ヒラギノ角ゴ ProN W3" charset="-128"/>
          <a:sym typeface="Lucida Grande"/>
        </a:defRPr>
      </a:lvl4pPr>
      <a:lvl5pPr algn="ctr" defTabSz="820618" rtl="0" eaLnBrk="0" fontAlgn="base" hangingPunct="0">
        <a:lnSpc>
          <a:spcPct val="98000"/>
        </a:lnSpc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Lucida Grande" pitchFamily="1" charset="0"/>
          <a:ea typeface="ヒラギノ角ゴ ProN W3" pitchFamily="1" charset="-128"/>
          <a:cs typeface="ヒラギノ角ゴ ProN W3" charset="-128"/>
          <a:sym typeface="Lucida Grande"/>
        </a:defRPr>
      </a:lvl5pPr>
      <a:lvl6pPr marL="457133" algn="ctr" defTabSz="820618" rtl="0" fontAlgn="base">
        <a:lnSpc>
          <a:spcPct val="98000"/>
        </a:lnSpc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Lucida Grande" pitchFamily="1" charset="0"/>
          <a:ea typeface="ヒラギノ角ゴ ProN W3" pitchFamily="1" charset="-128"/>
          <a:sym typeface="Lucida Grande" pitchFamily="1" charset="0"/>
        </a:defRPr>
      </a:lvl6pPr>
      <a:lvl7pPr marL="914268" algn="ctr" defTabSz="820618" rtl="0" fontAlgn="base">
        <a:lnSpc>
          <a:spcPct val="98000"/>
        </a:lnSpc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Lucida Grande" pitchFamily="1" charset="0"/>
          <a:ea typeface="ヒラギノ角ゴ ProN W3" pitchFamily="1" charset="-128"/>
          <a:sym typeface="Lucida Grande" pitchFamily="1" charset="0"/>
        </a:defRPr>
      </a:lvl7pPr>
      <a:lvl8pPr marL="1371400" algn="ctr" defTabSz="820618" rtl="0" fontAlgn="base">
        <a:lnSpc>
          <a:spcPct val="98000"/>
        </a:lnSpc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Lucida Grande" pitchFamily="1" charset="0"/>
          <a:ea typeface="ヒラギノ角ゴ ProN W3" pitchFamily="1" charset="-128"/>
          <a:sym typeface="Lucida Grande" pitchFamily="1" charset="0"/>
        </a:defRPr>
      </a:lvl8pPr>
      <a:lvl9pPr marL="1828534" algn="ctr" defTabSz="820618" rtl="0" fontAlgn="base">
        <a:lnSpc>
          <a:spcPct val="98000"/>
        </a:lnSpc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Lucida Grande" pitchFamily="1" charset="0"/>
          <a:ea typeface="ヒラギノ角ゴ ProN W3" pitchFamily="1" charset="-128"/>
          <a:sym typeface="Lucida Grande" pitchFamily="1" charset="0"/>
        </a:defRPr>
      </a:lvl9pPr>
    </p:titleStyle>
    <p:bodyStyle>
      <a:lvl1pPr marL="342850" indent="-342850" algn="l" defTabSz="820618" rtl="0" eaLnBrk="0" fontAlgn="base" hangingPunct="0">
        <a:lnSpc>
          <a:spcPct val="98000"/>
        </a:lnSpc>
        <a:spcBef>
          <a:spcPts val="125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ヒラギノ角ゴ ProN W3" charset="-128"/>
          <a:sym typeface="Lucida Grande"/>
        </a:defRPr>
      </a:lvl1pPr>
      <a:lvl2pPr marL="411103" indent="46031" algn="l" defTabSz="820618" rtl="0" eaLnBrk="0" fontAlgn="base" hangingPunct="0">
        <a:lnSpc>
          <a:spcPct val="98000"/>
        </a:lnSpc>
        <a:spcBef>
          <a:spcPts val="988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ヒラギノ角ゴ ProN W3" charset="-128"/>
          <a:sym typeface="Lucida Grande"/>
        </a:defRPr>
      </a:lvl2pPr>
      <a:lvl3pPr marL="820618" indent="93649" algn="l" defTabSz="820618" rtl="0" eaLnBrk="0" fontAlgn="base" hangingPunct="0">
        <a:lnSpc>
          <a:spcPct val="98000"/>
        </a:lnSpc>
        <a:spcBef>
          <a:spcPts val="813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ヒラギノ角ゴ ProN W3" charset="-128"/>
          <a:sym typeface="Lucida Grande"/>
        </a:defRPr>
      </a:lvl3pPr>
      <a:lvl4pPr marL="1231721" indent="139680" algn="l" defTabSz="820618" rtl="0" eaLnBrk="0" fontAlgn="base" hangingPunct="0">
        <a:lnSpc>
          <a:spcPct val="98000"/>
        </a:lnSpc>
        <a:spcBef>
          <a:spcPts val="538"/>
        </a:spcBef>
        <a:spcAft>
          <a:spcPct val="0"/>
        </a:spcAft>
        <a:defRPr sz="1700">
          <a:solidFill>
            <a:schemeClr val="tx1"/>
          </a:solidFill>
          <a:latin typeface="+mn-lt"/>
          <a:ea typeface="+mn-ea"/>
          <a:cs typeface="ヒラギノ角ゴ ProN W3" charset="-128"/>
          <a:sym typeface="Lucida Grande"/>
        </a:defRPr>
      </a:lvl4pPr>
      <a:lvl5pPr marL="1641236" indent="187298" algn="l" defTabSz="820618" rtl="0" eaLnBrk="0" fontAlgn="base" hangingPunct="0">
        <a:lnSpc>
          <a:spcPct val="98000"/>
        </a:lnSpc>
        <a:spcBef>
          <a:spcPts val="275"/>
        </a:spcBef>
        <a:spcAft>
          <a:spcPct val="0"/>
        </a:spcAft>
        <a:defRPr sz="1700">
          <a:solidFill>
            <a:schemeClr val="tx1"/>
          </a:solidFill>
          <a:latin typeface="+mn-lt"/>
          <a:ea typeface="+mn-ea"/>
          <a:cs typeface="ヒラギノ角ゴ ProN W3" charset="-128"/>
          <a:sym typeface="Lucida Grande"/>
        </a:defRPr>
      </a:lvl5pPr>
      <a:lvl6pPr marL="2098370" algn="l" defTabSz="820618" rtl="0" fontAlgn="base">
        <a:lnSpc>
          <a:spcPct val="98000"/>
        </a:lnSpc>
        <a:spcBef>
          <a:spcPts val="275"/>
        </a:spcBef>
        <a:spcAft>
          <a:spcPct val="0"/>
        </a:spcAft>
        <a:defRPr sz="1700">
          <a:solidFill>
            <a:schemeClr val="tx1"/>
          </a:solidFill>
          <a:latin typeface="+mn-lt"/>
          <a:ea typeface="+mn-ea"/>
          <a:sym typeface="Lucida Grande" pitchFamily="1" charset="0"/>
        </a:defRPr>
      </a:lvl6pPr>
      <a:lvl7pPr marL="2555504" algn="l" defTabSz="820618" rtl="0" fontAlgn="base">
        <a:lnSpc>
          <a:spcPct val="98000"/>
        </a:lnSpc>
        <a:spcBef>
          <a:spcPts val="275"/>
        </a:spcBef>
        <a:spcAft>
          <a:spcPct val="0"/>
        </a:spcAft>
        <a:defRPr sz="1700">
          <a:solidFill>
            <a:schemeClr val="tx1"/>
          </a:solidFill>
          <a:latin typeface="+mn-lt"/>
          <a:ea typeface="+mn-ea"/>
          <a:sym typeface="Lucida Grande" pitchFamily="1" charset="0"/>
        </a:defRPr>
      </a:lvl7pPr>
      <a:lvl8pPr marL="3012637" algn="l" defTabSz="820618" rtl="0" fontAlgn="base">
        <a:lnSpc>
          <a:spcPct val="98000"/>
        </a:lnSpc>
        <a:spcBef>
          <a:spcPts val="275"/>
        </a:spcBef>
        <a:spcAft>
          <a:spcPct val="0"/>
        </a:spcAft>
        <a:defRPr sz="1700">
          <a:solidFill>
            <a:schemeClr val="tx1"/>
          </a:solidFill>
          <a:latin typeface="+mn-lt"/>
          <a:ea typeface="+mn-ea"/>
          <a:sym typeface="Lucida Grande" pitchFamily="1" charset="0"/>
        </a:defRPr>
      </a:lvl8pPr>
      <a:lvl9pPr marL="3469772" algn="l" defTabSz="820618" rtl="0" fontAlgn="base">
        <a:lnSpc>
          <a:spcPct val="98000"/>
        </a:lnSpc>
        <a:spcBef>
          <a:spcPts val="275"/>
        </a:spcBef>
        <a:spcAft>
          <a:spcPct val="0"/>
        </a:spcAft>
        <a:defRPr sz="1700">
          <a:solidFill>
            <a:schemeClr val="tx1"/>
          </a:solidFill>
          <a:latin typeface="+mn-lt"/>
          <a:ea typeface="+mn-ea"/>
          <a:sym typeface="Lucida Grande" pitchFamily="1" charset="0"/>
        </a:defRPr>
      </a:lvl9pPr>
    </p:bodyStyle>
    <p:otherStyle>
      <a:defPPr>
        <a:defRPr lang="de-DE"/>
      </a:defPPr>
      <a:lvl1pPr marL="0" algn="l" defTabSz="9142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3" algn="l" defTabSz="9142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8" algn="l" defTabSz="9142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0" algn="l" defTabSz="9142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4" algn="l" defTabSz="9142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65" algn="l" defTabSz="9142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4" algn="l" defTabSz="9142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35" algn="l" defTabSz="9142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68" algn="l" defTabSz="9142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1" y="274638"/>
            <a:ext cx="8915400" cy="1143000"/>
          </a:xfrm>
          <a:prstGeom prst="rect">
            <a:avLst/>
          </a:prstGeom>
        </p:spPr>
        <p:txBody>
          <a:bodyPr vert="horz" lIns="91427" tIns="45714" rIns="91427" bIns="4571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1" y="1600203"/>
            <a:ext cx="8915400" cy="4525963"/>
          </a:xfrm>
          <a:prstGeom prst="rect">
            <a:avLst/>
          </a:prstGeom>
        </p:spPr>
        <p:txBody>
          <a:bodyPr vert="horz" lIns="91427" tIns="45714" rIns="91427" bIns="4571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8"/>
            <a:ext cx="2311400" cy="365125"/>
          </a:xfrm>
          <a:prstGeom prst="rect">
            <a:avLst/>
          </a:prstGeom>
        </p:spPr>
        <p:txBody>
          <a:bodyPr vert="horz" lIns="91427" tIns="45714" rIns="91427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33" fontAlgn="auto">
              <a:spcBef>
                <a:spcPts val="0"/>
              </a:spcBef>
              <a:spcAft>
                <a:spcPts val="0"/>
              </a:spcAft>
            </a:pPr>
            <a:fld id="{3ED8B2AA-7C0C-504D-99C0-5B38FC8DD21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457133" fontAlgn="auto">
                <a:spcBef>
                  <a:spcPts val="0"/>
                </a:spcBef>
                <a:spcAft>
                  <a:spcPts val="0"/>
                </a:spcAft>
              </a:pPr>
              <a:t>9/11/2013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1" y="6356358"/>
            <a:ext cx="3136900" cy="365125"/>
          </a:xfrm>
          <a:prstGeom prst="rect">
            <a:avLst/>
          </a:prstGeom>
        </p:spPr>
        <p:txBody>
          <a:bodyPr vert="horz" lIns="91427" tIns="45714" rIns="91427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33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1" y="6356358"/>
            <a:ext cx="2311400" cy="365125"/>
          </a:xfrm>
          <a:prstGeom prst="rect">
            <a:avLst/>
          </a:prstGeom>
        </p:spPr>
        <p:txBody>
          <a:bodyPr vert="horz" lIns="91427" tIns="45714" rIns="91427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33" fontAlgn="auto">
              <a:spcBef>
                <a:spcPts val="0"/>
              </a:spcBef>
              <a:spcAft>
                <a:spcPts val="0"/>
              </a:spcAft>
            </a:pPr>
            <a:fld id="{3F7B37DF-8AB8-8241-94DE-8C7A81CDF1A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457133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7744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899" r:id="rId1"/>
    <p:sldLayoutId id="2147485900" r:id="rId2"/>
    <p:sldLayoutId id="2147485901" r:id="rId3"/>
    <p:sldLayoutId id="2147485902" r:id="rId4"/>
    <p:sldLayoutId id="2147485903" r:id="rId5"/>
    <p:sldLayoutId id="2147485904" r:id="rId6"/>
    <p:sldLayoutId id="2147485905" r:id="rId7"/>
    <p:sldLayoutId id="2147485906" r:id="rId8"/>
    <p:sldLayoutId id="2147485907" r:id="rId9"/>
    <p:sldLayoutId id="2147485908" r:id="rId10"/>
    <p:sldLayoutId id="2147485909" r:id="rId11"/>
  </p:sldLayoutIdLst>
  <p:txStyles>
    <p:titleStyle>
      <a:lvl1pPr algn="ctr" defTabSz="457133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0" indent="-342850" algn="l" defTabSz="457133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42" indent="-285709" algn="l" defTabSz="457133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34" indent="-228568" algn="l" defTabSz="457133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68" indent="-228568" algn="l" defTabSz="457133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00" indent="-228568" algn="l" defTabSz="457133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35" indent="-228568" algn="l" defTabSz="45713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69" indent="-228568" algn="l" defTabSz="45713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02" indent="-228568" algn="l" defTabSz="45713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35" indent="-228568" algn="l" defTabSz="45713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3" algn="l" defTabSz="4571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8" algn="l" defTabSz="4571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0" algn="l" defTabSz="4571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4" algn="l" defTabSz="4571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65" algn="l" defTabSz="4571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4" algn="l" defTabSz="4571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35" algn="l" defTabSz="4571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68" algn="l" defTabSz="4571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495275" y="273355"/>
            <a:ext cx="8914493" cy="114500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495275" y="1604841"/>
            <a:ext cx="8914493" cy="452614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Arial" pitchFamily="18"/>
                <a:ea typeface="DejaVu LGC Sans" pitchFamily="2"/>
                <a:cs typeface="DejaVu LGC Sans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Arial" pitchFamily="18"/>
                <a:ea typeface="DejaVu LGC Sans" pitchFamily="2"/>
                <a:cs typeface="DejaVu LGC Sans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en-US" sz="2800" b="0" i="0" u="none" strike="noStrike" kern="1200">
                <a:ln>
                  <a:noFill/>
                </a:ln>
                <a:latin typeface="Arial" pitchFamily="18"/>
                <a:ea typeface="DejaVu LGC Sans" pitchFamily="2"/>
                <a:cs typeface="DejaVu LGC Sans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en-US" sz="2400" b="0" i="0" u="none" strike="noStrike" kern="1200">
                <a:ln>
                  <a:noFill/>
                </a:ln>
                <a:latin typeface="Arial" pitchFamily="18"/>
                <a:ea typeface="DejaVu LGC Sans" pitchFamily="2"/>
                <a:cs typeface="DejaVu LGC Sans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DejaVu LGC Sans" pitchFamily="2"/>
                <a:cs typeface="DejaVu LGC Sans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Arial" pitchFamily="18"/>
                <a:ea typeface="DejaVu LGC Sans" pitchFamily="2"/>
                <a:cs typeface="DejaVu LGC Sans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DejaVu LGC Sans" pitchFamily="2"/>
                <a:cs typeface="DejaVu LGC Sans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DejaVu LGC Sans" pitchFamily="2"/>
                <a:cs typeface="DejaVu LGC Sans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DejaVu LGC Sans" pitchFamily="2"/>
                <a:cs typeface="DejaVu LGC Sans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DejaVu LGC Sans" pitchFamily="2"/>
                <a:cs typeface="DejaVu LGC Sans" pitchFamily="2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495273" y="6247906"/>
            <a:ext cx="2307601" cy="47289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rtl="0" hangingPunct="0">
              <a:buNone/>
              <a:tabLst/>
              <a:defRPr lang="en-US" sz="1300" kern="1200">
                <a:latin typeface="Times New Roman" pitchFamily="18"/>
                <a:ea typeface="DejaVu LGC Sans" pitchFamily="2"/>
                <a:cs typeface="Tahoma" pitchFamily="2"/>
              </a:defRPr>
            </a:lvl1pPr>
          </a:lstStyle>
          <a:p>
            <a:pPr defTabSz="868828" fontAlgn="auto">
              <a:spcBef>
                <a:spcPts val="0"/>
              </a:spcBef>
              <a:spcAft>
                <a:spcPts val="0"/>
              </a:spcAft>
            </a:pPr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3387647" y="6247906"/>
            <a:ext cx="3139654" cy="47289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ctr" rtl="0" hangingPunct="0">
              <a:buNone/>
              <a:tabLst/>
              <a:defRPr lang="en-US" sz="1300" kern="1200">
                <a:latin typeface="Times New Roman" pitchFamily="18"/>
                <a:ea typeface="DejaVu LGC Sans" pitchFamily="2"/>
                <a:cs typeface="Tahoma" pitchFamily="2"/>
              </a:defRPr>
            </a:lvl1pPr>
          </a:lstStyle>
          <a:p>
            <a:pPr defTabSz="868828" fontAlgn="auto">
              <a:spcBef>
                <a:spcPts val="0"/>
              </a:spcBef>
              <a:spcAft>
                <a:spcPts val="0"/>
              </a:spcAft>
            </a:pPr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8536326" y="6247906"/>
            <a:ext cx="873089" cy="47289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r" rtl="0" hangingPunct="0">
              <a:buNone/>
              <a:tabLst/>
              <a:defRPr lang="en-US" sz="1300" kern="1200">
                <a:latin typeface="Times New Roman" pitchFamily="18"/>
                <a:ea typeface="DejaVu LGC Sans" pitchFamily="2"/>
                <a:cs typeface="Tahoma" pitchFamily="2"/>
              </a:defRPr>
            </a:lvl1pPr>
          </a:lstStyle>
          <a:p>
            <a:pPr defTabSz="868828" fontAlgn="auto">
              <a:spcBef>
                <a:spcPts val="0"/>
              </a:spcBef>
              <a:spcAft>
                <a:spcPts val="0"/>
              </a:spcAft>
            </a:pPr>
            <a:fld id="{BFBCC38E-F476-414F-BB4C-CF69AF05B7B2}" type="slidenum">
              <a:rPr lang="en-US" smtClean="0">
                <a:solidFill>
                  <a:prstClr val="black"/>
                </a:solidFill>
              </a:rPr>
              <a:pPr defTabSz="868828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767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911" r:id="rId1"/>
    <p:sldLayoutId id="2147485912" r:id="rId2"/>
    <p:sldLayoutId id="2147485913" r:id="rId3"/>
    <p:sldLayoutId id="2147485914" r:id="rId4"/>
    <p:sldLayoutId id="2147485915" r:id="rId5"/>
    <p:sldLayoutId id="2147485916" r:id="rId6"/>
    <p:sldLayoutId id="2147485917" r:id="rId7"/>
    <p:sldLayoutId id="2147485918" r:id="rId8"/>
    <p:sldLayoutId id="2147485919" r:id="rId9"/>
    <p:sldLayoutId id="2147485920" r:id="rId10"/>
    <p:sldLayoutId id="214748592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rtl="0" hangingPunct="0">
        <a:tabLst/>
        <a:defRPr lang="en-US" sz="4200" b="0" i="0" u="none" strike="noStrike" kern="1200">
          <a:ln>
            <a:noFill/>
          </a:ln>
          <a:latin typeface="Arial" pitchFamily="18"/>
        </a:defRPr>
      </a:lvl1pPr>
    </p:titleStyle>
    <p:bodyStyle>
      <a:lvl1pPr rtl="0" hangingPunct="0">
        <a:spcBef>
          <a:spcPts val="0"/>
        </a:spcBef>
        <a:spcAft>
          <a:spcPts val="1347"/>
        </a:spcAft>
        <a:tabLst/>
        <a:defRPr lang="en-US" sz="3000" b="0" i="0" u="none" strike="noStrike" kern="1200">
          <a:ln>
            <a:noFill/>
          </a:ln>
          <a:latin typeface="Arial" pitchFamily="18"/>
        </a:defRPr>
      </a:lvl1pPr>
    </p:bodyStyle>
    <p:otherStyle/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1011082" y="664925"/>
            <a:ext cx="7887055" cy="1385999"/>
          </a:xfrm>
          <a:prstGeom prst="rect">
            <a:avLst/>
          </a:prstGeom>
          <a:noFill/>
          <a:ln>
            <a:noFill/>
          </a:ln>
        </p:spPr>
        <p:txBody>
          <a:bodyPr vert="horz" lIns="89987" tIns="46794" rIns="89987" bIns="46794" anchor="ctr" compatLnSpc="1"/>
          <a:lstStyle>
            <a:defPPr lvl="0">
              <a:buClr>
                <a:srgbClr val="000000"/>
              </a:buClr>
              <a:buSzPct val="100000"/>
              <a:buFont typeface="Lucida Grande" pitchFamily="1"/>
              <a:buNone/>
            </a:defPPr>
            <a:lvl1pPr lvl="0">
              <a:buClr>
                <a:srgbClr val="000000"/>
              </a:buClr>
              <a:buSzPct val="100000"/>
              <a:buFont typeface="Lucida Grande" pitchFamily="1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1011082" y="2050559"/>
            <a:ext cx="7887055" cy="48074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compatLnSpc="1"/>
          <a:lstStyle>
            <a:defPPr marL="342720" marR="0" lvl="0" indent="-342720" algn="l" rtl="0" hangingPunct="0">
              <a:lnSpc>
                <a:spcPct val="98000"/>
              </a:lnSpc>
              <a:spcBef>
                <a:spcPts val="124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Lucida Grande" pitchFamily="1"/>
              <a:buNone/>
              <a:tabLst>
                <a:tab pos="342720" algn="l"/>
                <a:tab pos="820439" algn="l"/>
                <a:tab pos="1641240" algn="l"/>
                <a:tab pos="2461680" algn="l"/>
                <a:tab pos="3282480" algn="l"/>
                <a:tab pos="4103279" algn="l"/>
                <a:tab pos="4924079" algn="l"/>
                <a:tab pos="5744880" algn="l"/>
                <a:tab pos="6565679" algn="l"/>
                <a:tab pos="7386119" algn="l"/>
                <a:tab pos="8206919" algn="l"/>
                <a:tab pos="9027720" algn="l"/>
                <a:tab pos="9848519" algn="l"/>
                <a:tab pos="10669319" algn="l"/>
              </a:tabLst>
              <a:defRPr lang="en-US" sz="2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Grande" pitchFamily="1"/>
                <a:ea typeface="ヒラギノ角ゴ ProN W3" pitchFamily="1"/>
                <a:cs typeface="ヒラギノ角ゴ ProN W3" pitchFamily="1"/>
              </a:defRPr>
            </a:defPPr>
            <a:lvl1pPr marL="342720" marR="0" lvl="0" indent="-342720" algn="l" rtl="0" hangingPunct="0">
              <a:lnSpc>
                <a:spcPct val="98000"/>
              </a:lnSpc>
              <a:spcBef>
                <a:spcPts val="124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Lucida Grande" pitchFamily="1"/>
              <a:buChar char="•"/>
              <a:tabLst>
                <a:tab pos="342720" algn="l"/>
                <a:tab pos="820439" algn="l"/>
                <a:tab pos="1641240" algn="l"/>
                <a:tab pos="2461680" algn="l"/>
                <a:tab pos="3282480" algn="l"/>
                <a:tab pos="4103279" algn="l"/>
                <a:tab pos="4924079" algn="l"/>
                <a:tab pos="5744880" algn="l"/>
                <a:tab pos="6565679" algn="l"/>
                <a:tab pos="7386119" algn="l"/>
                <a:tab pos="8206919" algn="l"/>
                <a:tab pos="9027720" algn="l"/>
                <a:tab pos="9848519" algn="l"/>
                <a:tab pos="10669319" algn="l"/>
              </a:tabLst>
              <a:defRPr lang="en-US" sz="2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Grande" pitchFamily="1"/>
                <a:ea typeface="ヒラギノ角ゴ ProN W3" pitchFamily="1"/>
                <a:cs typeface="ヒラギノ角ゴ ProN W3" pitchFamily="1"/>
              </a:defRPr>
            </a:lvl1pPr>
            <a:lvl2pPr marL="457200" marR="0" lvl="1" indent="0" algn="l" rtl="0" hangingPunct="0">
              <a:lnSpc>
                <a:spcPct val="98000"/>
              </a:lnSpc>
              <a:spcBef>
                <a:spcPts val="986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Lucida Grande" pitchFamily="1"/>
              <a:buChar char="–"/>
              <a:tabLst>
                <a:tab pos="411120" algn="l"/>
                <a:tab pos="820440" algn="l"/>
                <a:tab pos="1641239" algn="l"/>
                <a:tab pos="2462039" algn="l"/>
                <a:tab pos="3282840" algn="l"/>
                <a:tab pos="4103639" algn="l"/>
                <a:tab pos="4924079" algn="l"/>
                <a:tab pos="5744880" algn="l"/>
                <a:tab pos="6565680" algn="l"/>
                <a:tab pos="7386480" algn="l"/>
                <a:tab pos="8207280" algn="l"/>
                <a:tab pos="9027719" algn="l"/>
                <a:tab pos="9848519" algn="l"/>
                <a:tab pos="10669319" algn="l"/>
              </a:tabLst>
              <a:defRPr lang="en-US" sz="25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Grande" pitchFamily="1"/>
                <a:ea typeface="ヒラギノ角ゴ ProN W3" pitchFamily="1"/>
                <a:cs typeface="ヒラギノ角ゴ ProN W3" pitchFamily="1"/>
              </a:defRPr>
            </a:lvl2pPr>
            <a:lvl3pPr marL="914400" marR="0" lvl="2" indent="0" algn="l" rtl="0" hangingPunct="0">
              <a:lnSpc>
                <a:spcPct val="98000"/>
              </a:lnSpc>
              <a:spcBef>
                <a:spcPts val="811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Lucida Grande" pitchFamily="1"/>
              <a:buChar char="•"/>
              <a:tabLst>
                <a:tab pos="820439" algn="l"/>
                <a:tab pos="1640878" algn="l"/>
                <a:tab pos="2461679" algn="l"/>
                <a:tab pos="3282479" algn="l"/>
                <a:tab pos="4103278" algn="l"/>
                <a:tab pos="4924079" algn="l"/>
                <a:tab pos="5744518" algn="l"/>
                <a:tab pos="6565319" algn="l"/>
                <a:tab pos="7386118" algn="l"/>
                <a:tab pos="8206919" algn="l"/>
                <a:tab pos="9027718" algn="l"/>
                <a:tab pos="9848518" algn="l"/>
                <a:tab pos="10668959" algn="l"/>
              </a:tabLst>
              <a:defRPr lang="en-US" sz="22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Grande" pitchFamily="1"/>
                <a:ea typeface="ヒラギノ角ゴ ProN W3" pitchFamily="1"/>
                <a:cs typeface="ヒラギノ角ゴ ProN W3" pitchFamily="1"/>
              </a:defRPr>
            </a:lvl3pPr>
            <a:lvl4pPr marL="1371599" marR="0" lvl="3" indent="0" algn="l" rtl="0" hangingPunct="0">
              <a:lnSpc>
                <a:spcPct val="98000"/>
              </a:lnSpc>
              <a:spcBef>
                <a:spcPts val="536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Lucida Grande" pitchFamily="1"/>
              <a:buChar char="–"/>
              <a:tabLst>
                <a:tab pos="1231559" algn="l"/>
                <a:tab pos="1640879" algn="l"/>
                <a:tab pos="2461678" algn="l"/>
                <a:tab pos="3282478" algn="l"/>
                <a:tab pos="4103279" algn="l"/>
                <a:tab pos="4924078" algn="l"/>
                <a:tab pos="5744518" algn="l"/>
                <a:tab pos="6565319" algn="l"/>
                <a:tab pos="7386119" algn="l"/>
                <a:tab pos="8206919" algn="l"/>
                <a:tab pos="9027719" algn="l"/>
                <a:tab pos="9848158" algn="l"/>
                <a:tab pos="10668958" algn="l"/>
              </a:tabLst>
              <a:defRPr lang="en-US" sz="17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Grande" pitchFamily="1"/>
                <a:ea typeface="ヒラギノ角ゴ ProN W3" pitchFamily="1"/>
                <a:cs typeface="ヒラギノ角ゴ ProN W3" pitchFamily="1"/>
              </a:defRPr>
            </a:lvl4pPr>
            <a:lvl5pPr marL="1828800" marR="0" lvl="4" indent="0" algn="l" rtl="0" hangingPunct="0">
              <a:lnSpc>
                <a:spcPct val="98000"/>
              </a:lnSpc>
              <a:spcBef>
                <a:spcPts val="275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Lucida Grande" pitchFamily="1"/>
              <a:buChar char="»"/>
              <a:tabLst>
                <a:tab pos="1641240" algn="l"/>
                <a:tab pos="2461679" algn="l"/>
                <a:tab pos="3282480" algn="l"/>
                <a:tab pos="4103280" algn="l"/>
                <a:tab pos="4924079" algn="l"/>
                <a:tab pos="5744880" algn="l"/>
                <a:tab pos="6565319" algn="l"/>
                <a:tab pos="7386120" algn="l"/>
                <a:tab pos="8206919" algn="l"/>
                <a:tab pos="9027720" algn="l"/>
                <a:tab pos="9848519" algn="l"/>
                <a:tab pos="10669319" algn="l"/>
              </a:tabLst>
              <a:defRPr lang="en-US" sz="17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Grande" pitchFamily="1"/>
                <a:ea typeface="ヒラギノ角ゴ ProN W3" pitchFamily="1"/>
                <a:cs typeface="ヒラギノ角ゴ ProN W3" pitchFamily="1"/>
              </a:defRPr>
            </a:lvl5pPr>
            <a:lvl6pPr marL="1828800" marR="0" lvl="5" indent="0" algn="l" rtl="0" hangingPunct="0">
              <a:lnSpc>
                <a:spcPct val="98000"/>
              </a:lnSpc>
              <a:spcBef>
                <a:spcPts val="275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Lucida Grande" pitchFamily="1"/>
              <a:buChar char="»"/>
              <a:tabLst>
                <a:tab pos="1641240" algn="l"/>
                <a:tab pos="2461679" algn="l"/>
                <a:tab pos="3282480" algn="l"/>
                <a:tab pos="4103280" algn="l"/>
                <a:tab pos="4924079" algn="l"/>
                <a:tab pos="5744880" algn="l"/>
                <a:tab pos="6565319" algn="l"/>
                <a:tab pos="7386120" algn="l"/>
                <a:tab pos="8206919" algn="l"/>
                <a:tab pos="9027720" algn="l"/>
                <a:tab pos="9848519" algn="l"/>
                <a:tab pos="10669319" algn="l"/>
              </a:tabLst>
              <a:defRPr lang="en-US" sz="17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Grande" pitchFamily="1"/>
                <a:ea typeface="ヒラギノ角ゴ ProN W3" pitchFamily="1"/>
                <a:cs typeface="ヒラギノ角ゴ ProN W3" pitchFamily="1"/>
              </a:defRPr>
            </a:lvl6pPr>
            <a:lvl7pPr marL="1828800" marR="0" lvl="6" indent="0" algn="l" rtl="0" hangingPunct="0">
              <a:lnSpc>
                <a:spcPct val="98000"/>
              </a:lnSpc>
              <a:spcBef>
                <a:spcPts val="275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Lucida Grande" pitchFamily="1"/>
              <a:buChar char="»"/>
              <a:tabLst>
                <a:tab pos="1641240" algn="l"/>
                <a:tab pos="2461679" algn="l"/>
                <a:tab pos="3282480" algn="l"/>
                <a:tab pos="4103280" algn="l"/>
                <a:tab pos="4924079" algn="l"/>
                <a:tab pos="5744880" algn="l"/>
                <a:tab pos="6565319" algn="l"/>
                <a:tab pos="7386120" algn="l"/>
                <a:tab pos="8206919" algn="l"/>
                <a:tab pos="9027720" algn="l"/>
                <a:tab pos="9848519" algn="l"/>
                <a:tab pos="10669319" algn="l"/>
              </a:tabLst>
              <a:defRPr lang="en-US" sz="17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Grande" pitchFamily="1"/>
                <a:ea typeface="ヒラギノ角ゴ ProN W3" pitchFamily="1"/>
                <a:cs typeface="ヒラギノ角ゴ ProN W3" pitchFamily="1"/>
              </a:defRPr>
            </a:lvl7pPr>
            <a:lvl8pPr marL="1828800" marR="0" lvl="7" indent="0" algn="l" rtl="0" hangingPunct="0">
              <a:lnSpc>
                <a:spcPct val="98000"/>
              </a:lnSpc>
              <a:spcBef>
                <a:spcPts val="275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Lucida Grande" pitchFamily="1"/>
              <a:buChar char="»"/>
              <a:tabLst>
                <a:tab pos="1641240" algn="l"/>
                <a:tab pos="2461679" algn="l"/>
                <a:tab pos="3282480" algn="l"/>
                <a:tab pos="4103280" algn="l"/>
                <a:tab pos="4924079" algn="l"/>
                <a:tab pos="5744880" algn="l"/>
                <a:tab pos="6565319" algn="l"/>
                <a:tab pos="7386120" algn="l"/>
                <a:tab pos="8206919" algn="l"/>
                <a:tab pos="9027720" algn="l"/>
                <a:tab pos="9848519" algn="l"/>
                <a:tab pos="10669319" algn="l"/>
              </a:tabLst>
              <a:defRPr lang="en-US" sz="17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Grande" pitchFamily="1"/>
                <a:ea typeface="ヒラギノ角ゴ ProN W3" pitchFamily="1"/>
                <a:cs typeface="ヒラギノ角ゴ ProN W3" pitchFamily="1"/>
              </a:defRPr>
            </a:lvl8pPr>
            <a:lvl9pPr marL="1828800" marR="0" lvl="8" indent="0" algn="l" rtl="0" hangingPunct="0">
              <a:lnSpc>
                <a:spcPct val="98000"/>
              </a:lnSpc>
              <a:spcBef>
                <a:spcPts val="275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Lucida Grande" pitchFamily="1"/>
              <a:buChar char="»"/>
              <a:tabLst>
                <a:tab pos="1641240" algn="l"/>
                <a:tab pos="2461679" algn="l"/>
                <a:tab pos="3282480" algn="l"/>
                <a:tab pos="4103280" algn="l"/>
                <a:tab pos="4924079" algn="l"/>
                <a:tab pos="5744880" algn="l"/>
                <a:tab pos="6565319" algn="l"/>
                <a:tab pos="7386120" algn="l"/>
                <a:tab pos="8206919" algn="l"/>
                <a:tab pos="9027720" algn="l"/>
                <a:tab pos="9848519" algn="l"/>
                <a:tab pos="10669319" algn="l"/>
              </a:tabLst>
              <a:defRPr lang="en-US" sz="17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Grande" pitchFamily="1"/>
                <a:ea typeface="ヒラギノ角ゴ ProN W3" pitchFamily="1"/>
                <a:cs typeface="ヒラギノ角ゴ ProN W3" pitchFamily="1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435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923" r:id="rId1"/>
    <p:sldLayoutId id="2147485924" r:id="rId2"/>
    <p:sldLayoutId id="2147485925" r:id="rId3"/>
    <p:sldLayoutId id="2147485926" r:id="rId4"/>
    <p:sldLayoutId id="2147485927" r:id="rId5"/>
    <p:sldLayoutId id="2147485928" r:id="rId6"/>
    <p:sldLayoutId id="2147485929" r:id="rId7"/>
    <p:sldLayoutId id="2147485930" r:id="rId8"/>
    <p:sldLayoutId id="2147485931" r:id="rId9"/>
    <p:sldLayoutId id="2147485932" r:id="rId10"/>
    <p:sldLayoutId id="214748593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indent="0" algn="ctr" rtl="0" hangingPunct="0">
        <a:lnSpc>
          <a:spcPct val="98000"/>
        </a:lnSpc>
        <a:spcBef>
          <a:spcPts val="0"/>
        </a:spcBef>
        <a:spcAft>
          <a:spcPts val="0"/>
        </a:spcAft>
        <a:tabLst>
          <a:tab pos="0" algn="l"/>
          <a:tab pos="820321" algn="l"/>
          <a:tab pos="1641002" algn="l"/>
          <a:tab pos="2461684" algn="l"/>
          <a:tab pos="3282362" algn="l"/>
          <a:tab pos="4103045" algn="l"/>
          <a:tab pos="4923364" algn="l"/>
          <a:tab pos="5744045" algn="l"/>
          <a:tab pos="6564725" algn="l"/>
          <a:tab pos="7385410" algn="l"/>
          <a:tab pos="8206087" algn="l"/>
          <a:tab pos="9026768" algn="l"/>
          <a:tab pos="9847090" algn="l"/>
          <a:tab pos="10667770" algn="l"/>
        </a:tabLst>
        <a:defRPr lang="en-US" sz="3900" b="0" i="0" u="none" strike="noStrike" baseline="0">
          <a:ln>
            <a:noFill/>
          </a:ln>
          <a:solidFill>
            <a:srgbClr val="000000"/>
          </a:solidFill>
          <a:latin typeface="Lucida Grande" pitchFamily="17"/>
        </a:defRPr>
      </a:lvl1pPr>
    </p:titleStyle>
    <p:bodyStyle>
      <a:lvl1pPr marL="342670" marR="0" indent="-342670" algn="l" rtl="0" hangingPunct="0">
        <a:lnSpc>
          <a:spcPct val="98000"/>
        </a:lnSpc>
        <a:spcBef>
          <a:spcPts val="1247"/>
        </a:spcBef>
        <a:spcAft>
          <a:spcPts val="0"/>
        </a:spcAft>
        <a:tabLst>
          <a:tab pos="342670" algn="l"/>
          <a:tab pos="820321" algn="l"/>
          <a:tab pos="1641002" algn="l"/>
          <a:tab pos="2461323" algn="l"/>
          <a:tab pos="3282004" algn="l"/>
          <a:tab pos="4102684" algn="l"/>
          <a:tab pos="4923364" algn="l"/>
          <a:tab pos="5744045" algn="l"/>
          <a:tab pos="6564725" algn="l"/>
          <a:tab pos="7385049" algn="l"/>
          <a:tab pos="8205727" algn="l"/>
          <a:tab pos="9026409" algn="l"/>
          <a:tab pos="9847089" algn="l"/>
          <a:tab pos="10667769" algn="l"/>
        </a:tabLst>
        <a:defRPr lang="en-US" sz="2800" b="0" i="0" u="none" strike="noStrike" baseline="0">
          <a:ln>
            <a:noFill/>
          </a:ln>
          <a:solidFill>
            <a:srgbClr val="000000"/>
          </a:solidFill>
          <a:latin typeface="Lucida Grande" pitchFamily="17"/>
        </a:defRPr>
      </a:lvl1pPr>
    </p:bodyStyle>
    <p:otherStyle/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1011631" y="840957"/>
            <a:ext cx="7889583" cy="103592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1011631" y="2050957"/>
            <a:ext cx="7889583" cy="390890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>
                <a:ln>
                  <a:noFill/>
                </a:ln>
                <a:latin typeface="Bitstream Vera Serif" pitchFamily="18"/>
                <a:ea typeface="Gothic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>
                <a:ln>
                  <a:noFill/>
                </a:ln>
                <a:latin typeface="Bitstream Vera Serif" pitchFamily="18"/>
                <a:ea typeface="Gothic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800" b="0" i="0" u="none" strike="noStrike">
                <a:ln>
                  <a:noFill/>
                </a:ln>
                <a:latin typeface="Bitstream Vera Serif" pitchFamily="18"/>
                <a:ea typeface="Gothic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400" b="0" i="0" u="none" strike="noStrike">
                <a:ln>
                  <a:noFill/>
                </a:ln>
                <a:latin typeface="Bitstream Vera Serif" pitchFamily="18"/>
                <a:ea typeface="Gothic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000" b="0" i="0" u="none" strike="noStrike">
                <a:ln>
                  <a:noFill/>
                </a:ln>
                <a:latin typeface="Bitstream Vera Serif" pitchFamily="18"/>
                <a:ea typeface="Gothic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Bitstream Vera Serif" pitchFamily="18"/>
                <a:ea typeface="Gothic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Bitstream Vera Serif" pitchFamily="18"/>
                <a:ea typeface="Gothic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Bitstream Vera Serif" pitchFamily="18"/>
                <a:ea typeface="Gothic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Bitstream Vera Serif" pitchFamily="18"/>
                <a:ea typeface="Gothic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Bitstream Vera Serif" pitchFamily="18"/>
                <a:ea typeface="Gothic" pitchFamily="2"/>
                <a:cs typeface="Tahoma" pitchFamily="2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46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935" r:id="rId1"/>
    <p:sldLayoutId id="2147485936" r:id="rId2"/>
    <p:sldLayoutId id="2147485937" r:id="rId3"/>
    <p:sldLayoutId id="2147485938" r:id="rId4"/>
    <p:sldLayoutId id="2147485939" r:id="rId5"/>
    <p:sldLayoutId id="2147485940" r:id="rId6"/>
    <p:sldLayoutId id="2147485941" r:id="rId7"/>
    <p:sldLayoutId id="2147485942" r:id="rId8"/>
    <p:sldLayoutId id="2147485943" r:id="rId9"/>
    <p:sldLayoutId id="2147485944" r:id="rId10"/>
    <p:sldLayoutId id="2147485945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rtl="0" hangingPunct="0">
        <a:buNone/>
        <a:tabLst/>
        <a:defRPr lang="en-US" sz="4000" b="0" i="0" u="none" strike="noStrike">
          <a:ln>
            <a:noFill/>
          </a:ln>
          <a:latin typeface="Bitstream Vera Serif" pitchFamily="18"/>
          <a:cs typeface="Tahoma" pitchFamily="2"/>
        </a:defRPr>
      </a:lvl1pPr>
    </p:titleStyle>
    <p:bodyStyle>
      <a:lvl1pPr marL="396792" marR="0" indent="0" rtl="0" hangingPunct="0">
        <a:spcBef>
          <a:spcPts val="0"/>
        </a:spcBef>
        <a:spcAft>
          <a:spcPts val="1302"/>
        </a:spcAft>
        <a:tabLst/>
        <a:defRPr lang="en-US" sz="2900" b="0" i="0" u="none" strike="noStrike">
          <a:ln>
            <a:noFill/>
          </a:ln>
          <a:latin typeface="Bitstream Vera Serif" pitchFamily="18"/>
          <a:cs typeface="Tahoma" pitchFamily="2"/>
        </a:defRPr>
      </a:lvl1pPr>
    </p:bodyStyle>
    <p:otherStyle/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495272" y="273355"/>
            <a:ext cx="8914493" cy="114500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495272" y="1604841"/>
            <a:ext cx="8914493" cy="452614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Arial" pitchFamily="18"/>
                <a:ea typeface="DejaVu LGC Sans" pitchFamily="2"/>
                <a:cs typeface="DejaVu LGC Sans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Arial" pitchFamily="18"/>
                <a:ea typeface="DejaVu LGC Sans" pitchFamily="2"/>
                <a:cs typeface="DejaVu LGC Sans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en-US" sz="2800" b="0" i="0" u="none" strike="noStrike" kern="1200">
                <a:ln>
                  <a:noFill/>
                </a:ln>
                <a:latin typeface="Arial" pitchFamily="18"/>
                <a:ea typeface="DejaVu LGC Sans" pitchFamily="2"/>
                <a:cs typeface="DejaVu LGC Sans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en-US" sz="2400" b="0" i="0" u="none" strike="noStrike" kern="1200">
                <a:ln>
                  <a:noFill/>
                </a:ln>
                <a:latin typeface="Arial" pitchFamily="18"/>
                <a:ea typeface="DejaVu LGC Sans" pitchFamily="2"/>
                <a:cs typeface="DejaVu LGC Sans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DejaVu LGC Sans" pitchFamily="2"/>
                <a:cs typeface="DejaVu LGC Sans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Arial" pitchFamily="18"/>
                <a:ea typeface="DejaVu LGC Sans" pitchFamily="2"/>
                <a:cs typeface="DejaVu LGC Sans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DejaVu LGC Sans" pitchFamily="2"/>
                <a:cs typeface="DejaVu LGC Sans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DejaVu LGC Sans" pitchFamily="2"/>
                <a:cs typeface="DejaVu LGC Sans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DejaVu LGC Sans" pitchFamily="2"/>
                <a:cs typeface="DejaVu LGC Sans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DejaVu LGC Sans" pitchFamily="2"/>
                <a:cs typeface="DejaVu LGC Sans" pitchFamily="2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495271" y="6247906"/>
            <a:ext cx="2307601" cy="47289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rtl="0" hangingPunct="0">
              <a:buNone/>
              <a:tabLst/>
              <a:defRPr lang="en-US" sz="1300" kern="1200">
                <a:latin typeface="Times New Roman" pitchFamily="18"/>
                <a:ea typeface="DejaVu LGC Sans" pitchFamily="2"/>
                <a:cs typeface="Tahoma" pitchFamily="2"/>
              </a:defRPr>
            </a:lvl1pPr>
          </a:lstStyle>
          <a:p>
            <a:pPr defTabSz="868904" fontAlgn="auto">
              <a:spcBef>
                <a:spcPts val="0"/>
              </a:spcBef>
              <a:spcAft>
                <a:spcPts val="0"/>
              </a:spcAft>
            </a:pPr>
            <a:endParaRPr smtClean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3387644" y="6247906"/>
            <a:ext cx="3139654" cy="47289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ctr" rtl="0" hangingPunct="0">
              <a:buNone/>
              <a:tabLst/>
              <a:defRPr lang="en-US" sz="1300" kern="1200">
                <a:latin typeface="Times New Roman" pitchFamily="18"/>
                <a:ea typeface="DejaVu LGC Sans" pitchFamily="2"/>
                <a:cs typeface="Tahoma" pitchFamily="2"/>
              </a:defRPr>
            </a:lvl1pPr>
          </a:lstStyle>
          <a:p>
            <a:pPr defTabSz="868904" fontAlgn="auto">
              <a:spcBef>
                <a:spcPts val="0"/>
              </a:spcBef>
              <a:spcAft>
                <a:spcPts val="0"/>
              </a:spcAft>
            </a:pPr>
            <a:endParaRPr smtClean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8536323" y="6247906"/>
            <a:ext cx="873089" cy="47289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r" rtl="0" hangingPunct="0">
              <a:buNone/>
              <a:tabLst/>
              <a:defRPr lang="en-US" sz="1300" kern="1200">
                <a:latin typeface="Times New Roman" pitchFamily="18"/>
                <a:ea typeface="DejaVu LGC Sans" pitchFamily="2"/>
                <a:cs typeface="Tahoma" pitchFamily="2"/>
              </a:defRPr>
            </a:lvl1pPr>
          </a:lstStyle>
          <a:p>
            <a:pPr defTabSz="868904" fontAlgn="auto">
              <a:spcBef>
                <a:spcPts val="0"/>
              </a:spcBef>
              <a:spcAft>
                <a:spcPts val="0"/>
              </a:spcAft>
            </a:pPr>
            <a:fld id="{BFBCC38E-F476-414F-BB4C-CF69AF05B7B2}" type="slidenum">
              <a:rPr smtClean="0">
                <a:solidFill>
                  <a:prstClr val="black"/>
                </a:solidFill>
              </a:rPr>
              <a:pPr defTabSz="868904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12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947" r:id="rId1"/>
    <p:sldLayoutId id="2147485948" r:id="rId2"/>
    <p:sldLayoutId id="2147485949" r:id="rId3"/>
    <p:sldLayoutId id="2147485950" r:id="rId4"/>
    <p:sldLayoutId id="2147485951" r:id="rId5"/>
    <p:sldLayoutId id="2147485952" r:id="rId6"/>
    <p:sldLayoutId id="2147485953" r:id="rId7"/>
    <p:sldLayoutId id="2147485954" r:id="rId8"/>
    <p:sldLayoutId id="2147485955" r:id="rId9"/>
    <p:sldLayoutId id="2147485956" r:id="rId10"/>
    <p:sldLayoutId id="2147485957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rtl="0" hangingPunct="0">
        <a:tabLst/>
        <a:defRPr lang="en-US" sz="4200" b="0" i="0" u="none" strike="noStrike" kern="1200">
          <a:ln>
            <a:noFill/>
          </a:ln>
          <a:latin typeface="Arial" pitchFamily="18"/>
        </a:defRPr>
      </a:lvl1pPr>
    </p:titleStyle>
    <p:bodyStyle>
      <a:lvl1pPr rtl="0" hangingPunct="0">
        <a:spcBef>
          <a:spcPts val="0"/>
        </a:spcBef>
        <a:spcAft>
          <a:spcPts val="1347"/>
        </a:spcAft>
        <a:tabLst/>
        <a:defRPr lang="en-US" sz="3000" b="0" i="0" u="none" strike="noStrike" kern="1200">
          <a:ln>
            <a:noFill/>
          </a:ln>
          <a:latin typeface="Arial" pitchFamily="18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33.png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Grp="1" noChangeArrowheads="1"/>
          </p:cNvSpPr>
          <p:nvPr>
            <p:ph type="title"/>
          </p:nvPr>
        </p:nvSpPr>
        <p:spPr>
          <a:xfrm>
            <a:off x="705648" y="1124744"/>
            <a:ext cx="8537575" cy="22860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7000"/>
              </a:lnSpc>
              <a:tabLst>
                <a:tab pos="649193" algn="l"/>
                <a:tab pos="1301560" algn="l"/>
                <a:tab pos="1950753" algn="l"/>
                <a:tab pos="2598360" algn="l"/>
                <a:tab pos="3249141" algn="l"/>
                <a:tab pos="3898333" algn="l"/>
                <a:tab pos="4549115" algn="l"/>
                <a:tab pos="5198308" algn="l"/>
                <a:tab pos="5849093" algn="l"/>
                <a:tab pos="6498280" algn="l"/>
                <a:tab pos="7149061" algn="l"/>
                <a:tab pos="7798258" algn="l"/>
                <a:tab pos="8069678" algn="l"/>
              </a:tabLst>
            </a:pPr>
            <a:r>
              <a:rPr lang="en-US" sz="5400" b="1" i="1" dirty="0">
                <a:latin typeface="Elephant" pitchFamily="18" charset="0"/>
                <a:cs typeface="Tahoma" pitchFamily="34" charset="0"/>
                <a:sym typeface="Trebuchet MS" pitchFamily="34" charset="0"/>
              </a:rPr>
              <a:t> </a:t>
            </a:r>
            <a:r>
              <a:rPr lang="en-US" sz="5400" b="1" i="1" dirty="0">
                <a:latin typeface="Lucida Grande"/>
                <a:cs typeface="Tahoma" pitchFamily="34" charset="0"/>
                <a:sym typeface="Trebuchet MS" pitchFamily="34" charset="0"/>
              </a:rPr>
              <a:t>Inclusive measurements at HERA </a:t>
            </a:r>
            <a:r>
              <a:rPr lang="en-US" sz="5400" b="1" i="1" dirty="0">
                <a:solidFill>
                  <a:schemeClr val="accent5">
                    <a:lumMod val="50000"/>
                  </a:schemeClr>
                </a:solidFill>
                <a:latin typeface="Angsana New" pitchFamily="18" charset="-34"/>
                <a:cs typeface="Angsana New" pitchFamily="18" charset="-34"/>
                <a:sym typeface="Trebuchet MS" pitchFamily="34" charset="0"/>
              </a:rPr>
              <a:t>from low to high x</a:t>
            </a:r>
            <a:r>
              <a:rPr lang="en-US" sz="4900" b="1" dirty="0">
                <a:solidFill>
                  <a:schemeClr val="accent5">
                    <a:lumMod val="50000"/>
                  </a:schemeClr>
                </a:solidFill>
                <a:latin typeface="Angsana New" pitchFamily="18" charset="-34"/>
                <a:ea typeface="ヒラギノ角ゴ ProN W6"/>
                <a:cs typeface="Angsana New" pitchFamily="18" charset="-34"/>
                <a:sym typeface="Trebuchet MS" pitchFamily="34" charset="0"/>
              </a:rPr>
              <a:t/>
            </a:r>
            <a:br>
              <a:rPr lang="en-US" sz="4900" b="1" dirty="0">
                <a:solidFill>
                  <a:schemeClr val="accent5">
                    <a:lumMod val="50000"/>
                  </a:schemeClr>
                </a:solidFill>
                <a:latin typeface="Angsana New" pitchFamily="18" charset="-34"/>
                <a:ea typeface="ヒラギノ角ゴ ProN W6"/>
                <a:cs typeface="Angsana New" pitchFamily="18" charset="-34"/>
                <a:sym typeface="Trebuchet MS" pitchFamily="34" charset="0"/>
              </a:rPr>
            </a:br>
            <a:endParaRPr lang="en-US" sz="6500" b="1" u="sng" dirty="0">
              <a:solidFill>
                <a:schemeClr val="accent5">
                  <a:lumMod val="50000"/>
                </a:schemeClr>
              </a:solidFill>
              <a:latin typeface="Angsana New" pitchFamily="18" charset="-34"/>
              <a:ea typeface="ヒラギノ角ゴ ProN W6"/>
              <a:cs typeface="Angsana New" pitchFamily="18" charset="-34"/>
              <a:sym typeface="Trebuchet MS" pitchFamily="34" charset="0"/>
            </a:endParaRPr>
          </a:p>
        </p:txBody>
      </p:sp>
      <p:sp>
        <p:nvSpPr>
          <p:cNvPr id="31747" name="Rectangle 2"/>
          <p:cNvSpPr>
            <a:spLocks/>
          </p:cNvSpPr>
          <p:nvPr/>
        </p:nvSpPr>
        <p:spPr bwMode="auto">
          <a:xfrm>
            <a:off x="1143000" y="4776788"/>
            <a:ext cx="7977188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defTabSz="820618">
              <a:lnSpc>
                <a:spcPct val="97000"/>
              </a:lnSpc>
              <a:tabLst>
                <a:tab pos="649193" algn="l"/>
                <a:tab pos="1301560" algn="l"/>
                <a:tab pos="1950753" algn="l"/>
                <a:tab pos="2598360" algn="l"/>
                <a:tab pos="3249141" algn="l"/>
                <a:tab pos="3898333" algn="l"/>
                <a:tab pos="4549115" algn="l"/>
                <a:tab pos="5198308" algn="l"/>
                <a:tab pos="5849093" algn="l"/>
                <a:tab pos="6498280" algn="l"/>
                <a:tab pos="7149061" algn="l"/>
                <a:tab pos="7263345" algn="l"/>
              </a:tabLst>
            </a:pPr>
            <a:r>
              <a:rPr lang="en-US" sz="2200">
                <a:solidFill>
                  <a:schemeClr val="tx1"/>
                </a:solidFill>
                <a:latin typeface="Trebuchet MS" pitchFamily="34" charset="0"/>
                <a:sym typeface="Trebuchet MS" pitchFamily="34" charset="0"/>
              </a:rPr>
              <a:t> </a:t>
            </a:r>
          </a:p>
        </p:txBody>
      </p:sp>
      <p:sp>
        <p:nvSpPr>
          <p:cNvPr id="31748" name="Rectangle 3"/>
          <p:cNvSpPr>
            <a:spLocks/>
          </p:cNvSpPr>
          <p:nvPr/>
        </p:nvSpPr>
        <p:spPr bwMode="auto">
          <a:xfrm>
            <a:off x="1011240" y="4047728"/>
            <a:ext cx="80041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defTabSz="820618">
              <a:lnSpc>
                <a:spcPct val="97000"/>
              </a:lnSpc>
              <a:tabLst>
                <a:tab pos="649193" algn="l"/>
                <a:tab pos="1301560" algn="l"/>
                <a:tab pos="1950753" algn="l"/>
                <a:tab pos="2598360" algn="l"/>
                <a:tab pos="3249141" algn="l"/>
                <a:tab pos="3898333" algn="l"/>
                <a:tab pos="4549115" algn="l"/>
                <a:tab pos="5198308" algn="l"/>
                <a:tab pos="5849093" algn="l"/>
                <a:tab pos="6498280" algn="l"/>
                <a:tab pos="7149061" algn="l"/>
                <a:tab pos="7263345" algn="l"/>
              </a:tabLst>
            </a:pPr>
            <a:r>
              <a:rPr lang="en-US" sz="1700" dirty="0">
                <a:solidFill>
                  <a:schemeClr val="tx1"/>
                </a:solidFill>
                <a:latin typeface="Trebuchet MS" pitchFamily="34" charset="0"/>
              </a:rPr>
              <a:t> </a:t>
            </a:r>
            <a:br>
              <a:rPr lang="en-US" sz="1700" dirty="0">
                <a:solidFill>
                  <a:schemeClr val="tx1"/>
                </a:solidFill>
                <a:latin typeface="Trebuchet MS" pitchFamily="34" charset="0"/>
              </a:rPr>
            </a:br>
            <a:r>
              <a:rPr lang="en-US" sz="1700" dirty="0">
                <a:solidFill>
                  <a:schemeClr val="tx1"/>
                </a:solidFill>
              </a:rPr>
              <a:t>Olaf </a:t>
            </a:r>
            <a:r>
              <a:rPr lang="en-US" sz="1700" dirty="0" err="1">
                <a:solidFill>
                  <a:schemeClr val="tx1"/>
                </a:solidFill>
              </a:rPr>
              <a:t>Behnke</a:t>
            </a:r>
            <a:r>
              <a:rPr lang="en-US" sz="1700" dirty="0">
                <a:solidFill>
                  <a:schemeClr val="tx1"/>
                </a:solidFill>
              </a:rPr>
              <a:t> (DESY</a:t>
            </a:r>
            <a:r>
              <a:rPr lang="en-US" sz="1700" dirty="0" smtClean="0">
                <a:solidFill>
                  <a:schemeClr val="tx1"/>
                </a:solidFill>
              </a:rPr>
              <a:t>)</a:t>
            </a:r>
          </a:p>
          <a:p>
            <a:pPr algn="ctr" defTabSz="820618">
              <a:lnSpc>
                <a:spcPct val="97000"/>
              </a:lnSpc>
              <a:tabLst>
                <a:tab pos="649193" algn="l"/>
                <a:tab pos="1301560" algn="l"/>
                <a:tab pos="1950753" algn="l"/>
                <a:tab pos="2598360" algn="l"/>
                <a:tab pos="3249141" algn="l"/>
                <a:tab pos="3898333" algn="l"/>
                <a:tab pos="4549115" algn="l"/>
                <a:tab pos="5198308" algn="l"/>
                <a:tab pos="5849093" algn="l"/>
                <a:tab pos="6498280" algn="l"/>
                <a:tab pos="7149061" algn="l"/>
                <a:tab pos="7263345" algn="l"/>
              </a:tabLst>
            </a:pPr>
            <a:r>
              <a:rPr lang="en-US" sz="1700" dirty="0" smtClean="0">
                <a:solidFill>
                  <a:schemeClr val="tx1"/>
                </a:solidFill>
              </a:rPr>
              <a:t>on behalf of  </a:t>
            </a:r>
            <a:r>
              <a:rPr lang="en-US" sz="1700" dirty="0" smtClean="0">
                <a:solidFill>
                  <a:srgbClr val="2323DC"/>
                </a:solidFill>
              </a:rPr>
              <a:t> </a:t>
            </a:r>
            <a:endParaRPr lang="en-US" sz="1700" dirty="0">
              <a:solidFill>
                <a:srgbClr val="2323DC"/>
              </a:solidFill>
            </a:endParaRPr>
          </a:p>
        </p:txBody>
      </p:sp>
      <p:sp>
        <p:nvSpPr>
          <p:cNvPr id="31749" name="Rectangle 6"/>
          <p:cNvSpPr>
            <a:spLocks/>
          </p:cNvSpPr>
          <p:nvPr/>
        </p:nvSpPr>
        <p:spPr bwMode="auto">
          <a:xfrm>
            <a:off x="962031" y="3284984"/>
            <a:ext cx="80248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defTabSz="820618">
              <a:lnSpc>
                <a:spcPct val="97000"/>
              </a:lnSpc>
              <a:tabLst>
                <a:tab pos="649193" algn="l"/>
                <a:tab pos="1301560" algn="l"/>
                <a:tab pos="1950753" algn="l"/>
                <a:tab pos="2598360" algn="l"/>
                <a:tab pos="3249141" algn="l"/>
                <a:tab pos="3898333" algn="l"/>
                <a:tab pos="4549115" algn="l"/>
                <a:tab pos="5198308" algn="l"/>
                <a:tab pos="5849093" algn="l"/>
                <a:tab pos="6498280" algn="l"/>
                <a:tab pos="7149061" algn="l"/>
                <a:tab pos="7263345" algn="l"/>
              </a:tabLst>
            </a:pPr>
            <a:r>
              <a:rPr lang="en-US" sz="2200" dirty="0">
                <a:solidFill>
                  <a:schemeClr val="tx1"/>
                </a:solidFill>
                <a:latin typeface="Trebuchet MS" pitchFamily="34" charset="0"/>
                <a:sym typeface="Trebuchet MS" pitchFamily="34" charset="0"/>
              </a:rPr>
              <a:t>  </a:t>
            </a:r>
            <a:r>
              <a:rPr lang="en-US" sz="2200" dirty="0">
                <a:solidFill>
                  <a:srgbClr val="97142A"/>
                </a:solidFill>
              </a:rPr>
              <a:t>ISMD2013, Chicago, USA</a:t>
            </a:r>
          </a:p>
          <a:p>
            <a:pPr algn="ctr" defTabSz="820618">
              <a:lnSpc>
                <a:spcPct val="97000"/>
              </a:lnSpc>
              <a:tabLst>
                <a:tab pos="649193" algn="l"/>
                <a:tab pos="1301560" algn="l"/>
                <a:tab pos="1950753" algn="l"/>
                <a:tab pos="2598360" algn="l"/>
                <a:tab pos="3249141" algn="l"/>
                <a:tab pos="3898333" algn="l"/>
                <a:tab pos="4549115" algn="l"/>
                <a:tab pos="5198308" algn="l"/>
                <a:tab pos="5849093" algn="l"/>
                <a:tab pos="6498280" algn="l"/>
                <a:tab pos="7149061" algn="l"/>
                <a:tab pos="7263345" algn="l"/>
              </a:tabLst>
            </a:pPr>
            <a:r>
              <a:rPr lang="en-US" sz="2200" dirty="0">
                <a:solidFill>
                  <a:srgbClr val="97142A"/>
                </a:solidFill>
              </a:rPr>
              <a:t>17</a:t>
            </a:r>
            <a:r>
              <a:rPr lang="en-US" sz="2200" baseline="30000" dirty="0">
                <a:solidFill>
                  <a:srgbClr val="97142A"/>
                </a:solidFill>
              </a:rPr>
              <a:t>th</a:t>
            </a:r>
            <a:r>
              <a:rPr lang="en-US" sz="2200" dirty="0">
                <a:solidFill>
                  <a:srgbClr val="97142A"/>
                </a:solidFill>
              </a:rPr>
              <a:t> September 2013</a:t>
            </a:r>
            <a:r>
              <a:rPr lang="en-US" sz="2200" dirty="0">
                <a:solidFill>
                  <a:srgbClr val="2323DC"/>
                </a:solidFill>
                <a:sym typeface="Trebuchet MS" pitchFamily="34" charset="0"/>
              </a:rPr>
              <a:t> </a:t>
            </a:r>
          </a:p>
        </p:txBody>
      </p:sp>
      <p:sp>
        <p:nvSpPr>
          <p:cNvPr id="31750" name="Rectangle 8"/>
          <p:cNvSpPr>
            <a:spLocks/>
          </p:cNvSpPr>
          <p:nvPr/>
        </p:nvSpPr>
        <p:spPr bwMode="auto">
          <a:xfrm>
            <a:off x="2993766" y="66683"/>
            <a:ext cx="184679" cy="454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03" tIns="45701" rIns="91403" bIns="45701">
            <a:spAutoFit/>
          </a:bodyPr>
          <a:lstStyle/>
          <a:p>
            <a:pPr algn="ctr" defTabSz="912681">
              <a:lnSpc>
                <a:spcPct val="98000"/>
              </a:lnSpc>
            </a:pPr>
            <a:endParaRPr lang="de-DE"/>
          </a:p>
        </p:txBody>
      </p:sp>
      <p:sp>
        <p:nvSpPr>
          <p:cNvPr id="31751" name="Rectangle 9"/>
          <p:cNvSpPr>
            <a:spLocks/>
          </p:cNvSpPr>
          <p:nvPr/>
        </p:nvSpPr>
        <p:spPr bwMode="auto">
          <a:xfrm>
            <a:off x="8340467" y="6276984"/>
            <a:ext cx="184679" cy="454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03" tIns="45701" rIns="91403" bIns="45701">
            <a:spAutoFit/>
          </a:bodyPr>
          <a:lstStyle/>
          <a:p>
            <a:pPr algn="ctr" defTabSz="912681">
              <a:lnSpc>
                <a:spcPct val="98000"/>
              </a:lnSpc>
            </a:pPr>
            <a:endParaRPr lang="de-DE"/>
          </a:p>
        </p:txBody>
      </p:sp>
      <p:sp>
        <p:nvSpPr>
          <p:cNvPr id="31752" name="Rectangle 10"/>
          <p:cNvSpPr>
            <a:spLocks/>
          </p:cNvSpPr>
          <p:nvPr/>
        </p:nvSpPr>
        <p:spPr bwMode="auto">
          <a:xfrm>
            <a:off x="8492867" y="6408747"/>
            <a:ext cx="184679" cy="454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03" tIns="45701" rIns="91403" bIns="45701">
            <a:spAutoFit/>
          </a:bodyPr>
          <a:lstStyle/>
          <a:p>
            <a:pPr algn="ctr" defTabSz="912681">
              <a:lnSpc>
                <a:spcPct val="98000"/>
              </a:lnSpc>
            </a:pPr>
            <a:endParaRPr lang="de-DE"/>
          </a:p>
        </p:txBody>
      </p:sp>
      <p:sp>
        <p:nvSpPr>
          <p:cNvPr id="31754" name="Rectangle 12"/>
          <p:cNvSpPr>
            <a:spLocks/>
          </p:cNvSpPr>
          <p:nvPr/>
        </p:nvSpPr>
        <p:spPr bwMode="auto">
          <a:xfrm>
            <a:off x="377566" y="663582"/>
            <a:ext cx="184679" cy="454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03" tIns="45701" rIns="91403" bIns="45701">
            <a:spAutoFit/>
          </a:bodyPr>
          <a:lstStyle/>
          <a:p>
            <a:pPr algn="ctr" defTabSz="912681">
              <a:lnSpc>
                <a:spcPct val="98000"/>
              </a:lnSpc>
            </a:pPr>
            <a:endParaRPr lang="de-DE"/>
          </a:p>
        </p:txBody>
      </p:sp>
      <p:sp>
        <p:nvSpPr>
          <p:cNvPr id="12" name="TextBox 11"/>
          <p:cNvSpPr txBox="1"/>
          <p:nvPr/>
        </p:nvSpPr>
        <p:spPr>
          <a:xfrm>
            <a:off x="9666060" y="6532689"/>
            <a:ext cx="846824" cy="32234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compatLnSpc="0">
            <a:spAutoFit/>
          </a:bodyPr>
          <a:lstStyle/>
          <a:p>
            <a:pPr hangingPunct="0">
              <a:spcBef>
                <a:spcPts val="0"/>
              </a:spcBef>
              <a:spcAft>
                <a:spcPts val="0"/>
              </a:spcAft>
            </a:pPr>
            <a:fld id="{76F5AFDD-CC0E-4528-9505-B3992E6A75E5}" type="slidenum">
              <a:rPr lang="en-US" sz="2200">
                <a:solidFill>
                  <a:srgbClr val="000080"/>
                </a:solidFill>
                <a:latin typeface="Bitstream Vera Sans" pitchFamily="18"/>
                <a:ea typeface="Gothic" pitchFamily="2"/>
                <a:cs typeface="Tahoma" pitchFamily="2"/>
              </a:rPr>
              <a:pPr hangingPunct="0">
                <a:spcBef>
                  <a:spcPts val="0"/>
                </a:spcBef>
                <a:spcAft>
                  <a:spcPts val="0"/>
                </a:spcAft>
              </a:pPr>
              <a:t>1</a:t>
            </a:fld>
            <a:endParaRPr lang="en-US" sz="2200" dirty="0">
              <a:solidFill>
                <a:srgbClr val="000080"/>
              </a:solidFill>
              <a:latin typeface="Bitstream Vera Sans" pitchFamily="18"/>
              <a:ea typeface="Gothic" pitchFamily="2"/>
              <a:cs typeface="Tahoma" pitchFamily="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720" y="4748091"/>
            <a:ext cx="2664296" cy="1993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047" y="4748091"/>
            <a:ext cx="2262547" cy="192126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417498" y="6429165"/>
            <a:ext cx="792089" cy="440235"/>
          </a:xfrm>
          <a:prstGeom prst="rect">
            <a:avLst/>
          </a:prstGeom>
          <a:noFill/>
          <a:ln>
            <a:noFill/>
          </a:ln>
        </p:spPr>
        <p:txBody>
          <a:bodyPr vert="horz" wrap="square" lIns="85507" tIns="42754" rIns="85507" bIns="42754" compatLnSpc="0">
            <a:spAutoFit/>
          </a:bodyPr>
          <a:lstStyle/>
          <a:p>
            <a:pPr defTabSz="868746" fontAlgn="auto" hangingPunct="0">
              <a:spcBef>
                <a:spcPts val="0"/>
              </a:spcBef>
              <a:spcAft>
                <a:spcPts val="0"/>
              </a:spcAft>
            </a:pPr>
            <a:fld id="{4166D74E-DE45-43B4-BE35-9573AB5ECB37}" type="slidenum">
              <a:rPr lang="en-US" smtClean="0">
                <a:solidFill>
                  <a:srgbClr val="000080"/>
                </a:solidFill>
                <a:latin typeface="Bitstream Vera Sans" pitchFamily="18"/>
                <a:ea typeface="DejaVu LGC Sans" pitchFamily="2"/>
                <a:cs typeface="DejaVu LGC Sans" pitchFamily="2"/>
              </a:rPr>
              <a:pPr defTabSz="868746" fontAlgn="auto" hangingPunct="0">
                <a:spcBef>
                  <a:spcPts val="0"/>
                </a:spcBef>
                <a:spcAft>
                  <a:spcPts val="0"/>
                </a:spcAft>
              </a:pPr>
              <a:t>10</a:t>
            </a:fld>
            <a:endParaRPr lang="en-US" dirty="0" smtClean="0">
              <a:solidFill>
                <a:srgbClr val="000080"/>
              </a:solidFill>
              <a:latin typeface="Bitstream Vera Sans" pitchFamily="18"/>
              <a:ea typeface="DejaVu LGC Sans" pitchFamily="2"/>
              <a:cs typeface="DejaVu LGC Sans" pitchFamily="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6496" y="1021383"/>
            <a:ext cx="648072" cy="4930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6720">
            <a:noFill/>
            <a:prstDash val="solid"/>
          </a:ln>
        </p:spPr>
        <p:txBody>
          <a:bodyPr vert="horz" wrap="square" lIns="102950" tIns="60197" rIns="102950" bIns="60197" compatLnSpc="0">
            <a:spAutoFit/>
          </a:bodyPr>
          <a:lstStyle/>
          <a:p>
            <a:pPr algn="ctr" defTabSz="868746" fontAlgn="auto" hangingPunct="0">
              <a:spcBef>
                <a:spcPts val="0"/>
              </a:spcBef>
              <a:spcAft>
                <a:spcPts val="0"/>
              </a:spcAft>
              <a:buClr>
                <a:srgbClr val="2323DC"/>
              </a:buClr>
              <a:buSzPct val="100000"/>
            </a:pPr>
            <a:r>
              <a:rPr lang="en-US" dirty="0" smtClean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H1 </a:t>
            </a:r>
            <a:endParaRPr lang="en-US" dirty="0">
              <a:solidFill>
                <a:srgbClr val="2323DC"/>
              </a:solidFill>
              <a:latin typeface="Tahoma" pitchFamily="34"/>
              <a:ea typeface="DejaVu LGC Sans" pitchFamily="2"/>
              <a:cs typeface="DejaVu LGC Sans" pitchFamily="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2480" y="519063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Lucida Calligraphy" pitchFamily="66" charset="0"/>
              </a:rPr>
              <a:t>HERA I</a:t>
            </a:r>
            <a:endParaRPr lang="en-US" dirty="0">
              <a:latin typeface="Lucida Calligraphy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52600" y="908720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Low Q</a:t>
            </a:r>
            <a:r>
              <a:rPr lang="en-US" sz="2000" baseline="30000" dirty="0" smtClean="0"/>
              <a:t>2</a:t>
            </a:r>
            <a:endParaRPr lang="en-US" sz="2000" baseline="30000" dirty="0"/>
          </a:p>
        </p:txBody>
      </p:sp>
      <p:sp>
        <p:nvSpPr>
          <p:cNvPr id="10" name="TextBox 9"/>
          <p:cNvSpPr txBox="1"/>
          <p:nvPr/>
        </p:nvSpPr>
        <p:spPr>
          <a:xfrm>
            <a:off x="1352600" y="1628800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High Q</a:t>
            </a:r>
            <a:r>
              <a:rPr lang="en-US" sz="2000" baseline="30000" dirty="0" smtClean="0"/>
              <a:t>2</a:t>
            </a:r>
            <a:endParaRPr lang="en-US" sz="2000" baseline="30000" dirty="0"/>
          </a:p>
        </p:txBody>
      </p:sp>
      <p:sp>
        <p:nvSpPr>
          <p:cNvPr id="11" name="TextBox 10"/>
          <p:cNvSpPr txBox="1"/>
          <p:nvPr/>
        </p:nvSpPr>
        <p:spPr>
          <a:xfrm>
            <a:off x="272480" y="2533551"/>
            <a:ext cx="936104" cy="4930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6720">
            <a:noFill/>
            <a:prstDash val="solid"/>
          </a:ln>
        </p:spPr>
        <p:txBody>
          <a:bodyPr vert="horz" wrap="square" lIns="102950" tIns="60197" rIns="102950" bIns="60197" compatLnSpc="0">
            <a:spAutoFit/>
          </a:bodyPr>
          <a:lstStyle/>
          <a:p>
            <a:pPr algn="ctr" defTabSz="868746" fontAlgn="auto" hangingPunct="0">
              <a:spcBef>
                <a:spcPts val="0"/>
              </a:spcBef>
              <a:spcAft>
                <a:spcPts val="0"/>
              </a:spcAft>
              <a:buClr>
                <a:srgbClr val="2323DC"/>
              </a:buClr>
              <a:buSzPct val="100000"/>
            </a:pPr>
            <a:r>
              <a:rPr lang="en-US" dirty="0" smtClean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ZEUS </a:t>
            </a:r>
            <a:endParaRPr lang="en-US" dirty="0">
              <a:solidFill>
                <a:srgbClr val="2323DC"/>
              </a:solidFill>
              <a:latin typeface="Tahoma" pitchFamily="34"/>
              <a:ea typeface="DejaVu LGC Sans" pitchFamily="2"/>
              <a:cs typeface="DejaVu LGC Sans" pitchFamily="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6496" y="4501572"/>
            <a:ext cx="648072" cy="4930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6720">
            <a:noFill/>
            <a:prstDash val="solid"/>
          </a:ln>
        </p:spPr>
        <p:txBody>
          <a:bodyPr vert="horz" wrap="square" lIns="102950" tIns="60197" rIns="102950" bIns="60197" compatLnSpc="0">
            <a:spAutoFit/>
          </a:bodyPr>
          <a:lstStyle/>
          <a:p>
            <a:pPr algn="ctr" defTabSz="868746" fontAlgn="auto" hangingPunct="0">
              <a:spcBef>
                <a:spcPts val="0"/>
              </a:spcBef>
              <a:spcAft>
                <a:spcPts val="0"/>
              </a:spcAft>
              <a:buClr>
                <a:srgbClr val="2323DC"/>
              </a:buClr>
              <a:buSzPct val="100000"/>
            </a:pPr>
            <a:r>
              <a:rPr lang="en-US" dirty="0" smtClean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H1 </a:t>
            </a:r>
            <a:endParaRPr lang="en-US" dirty="0">
              <a:solidFill>
                <a:srgbClr val="2323DC"/>
              </a:solidFill>
              <a:latin typeface="Tahoma" pitchFamily="34"/>
              <a:ea typeface="DejaVu LGC Sans" pitchFamily="2"/>
              <a:cs typeface="DejaVu LGC Sans" pitchFamily="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2480" y="3933056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Lucida Calligraphy" pitchFamily="66" charset="0"/>
              </a:rPr>
              <a:t>HERA II</a:t>
            </a:r>
            <a:endParaRPr lang="en-US" dirty="0">
              <a:latin typeface="Lucida Calligraphy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72480" y="5448714"/>
            <a:ext cx="936104" cy="4930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6720">
            <a:noFill/>
            <a:prstDash val="solid"/>
          </a:ln>
        </p:spPr>
        <p:txBody>
          <a:bodyPr vert="horz" wrap="square" lIns="102950" tIns="60197" rIns="102950" bIns="60197" compatLnSpc="0">
            <a:spAutoFit/>
          </a:bodyPr>
          <a:lstStyle/>
          <a:p>
            <a:pPr algn="ctr" defTabSz="868746" fontAlgn="auto" hangingPunct="0">
              <a:spcBef>
                <a:spcPts val="0"/>
              </a:spcBef>
              <a:spcAft>
                <a:spcPts val="0"/>
              </a:spcAft>
              <a:buClr>
                <a:srgbClr val="2323DC"/>
              </a:buClr>
              <a:buSzPct val="100000"/>
            </a:pPr>
            <a:r>
              <a:rPr lang="en-US" dirty="0" smtClean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ZEUS </a:t>
            </a:r>
            <a:endParaRPr lang="en-US" dirty="0">
              <a:solidFill>
                <a:srgbClr val="2323DC"/>
              </a:solidFill>
              <a:latin typeface="Tahoma" pitchFamily="34"/>
              <a:ea typeface="DejaVu LGC Sans" pitchFamily="2"/>
              <a:cs typeface="DejaVu LGC Sans" pitchFamily="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16806" y="980728"/>
            <a:ext cx="1112058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atin typeface="Arial Narrow" pitchFamily="34" charset="0"/>
              </a:rPr>
              <a:t>NC 22 pb</a:t>
            </a:r>
            <a:r>
              <a:rPr lang="en-US" sz="1800" b="1" baseline="30000" dirty="0" smtClean="0">
                <a:latin typeface="Arial Narrow" pitchFamily="34" charset="0"/>
              </a:rPr>
              <a:t>-1</a:t>
            </a:r>
            <a:endParaRPr lang="en-US" sz="1800" b="1" baseline="30000" dirty="0">
              <a:latin typeface="Arial Narrow" pitchFamily="34" charset="0"/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>
            <a:off x="200472" y="3913867"/>
            <a:ext cx="5256584" cy="754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224644" y="6290479"/>
            <a:ext cx="5016388" cy="4747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6720">
            <a:noFill/>
            <a:prstDash val="solid"/>
          </a:ln>
        </p:spPr>
        <p:txBody>
          <a:bodyPr vert="horz" wrap="square" lIns="102950" tIns="60197" rIns="102950" bIns="60197" compatLnSpc="0">
            <a:spAutoFit/>
          </a:bodyPr>
          <a:lstStyle/>
          <a:p>
            <a:pPr algn="ctr" defTabSz="868746" fontAlgn="auto" hangingPunct="0">
              <a:spcBef>
                <a:spcPts val="0"/>
              </a:spcBef>
              <a:spcAft>
                <a:spcPts val="0"/>
              </a:spcAft>
              <a:buClr>
                <a:srgbClr val="2323DC"/>
              </a:buClr>
              <a:buSzPct val="100000"/>
            </a:pPr>
            <a:r>
              <a:rPr lang="en-US" dirty="0" smtClean="0">
                <a:solidFill>
                  <a:srgbClr val="2323DC"/>
                </a:solidFill>
                <a:latin typeface="Arial Narrow" pitchFamily="34" charset="0"/>
                <a:ea typeface="DejaVu LGC Sans" pitchFamily="2"/>
                <a:cs typeface="DejaVu LGC Sans" pitchFamily="2"/>
              </a:rPr>
              <a:t>+ further data sets from low </a:t>
            </a:r>
            <a:r>
              <a:rPr lang="en-US" dirty="0" err="1" smtClean="0">
                <a:solidFill>
                  <a:srgbClr val="2323DC"/>
                </a:solidFill>
                <a:latin typeface="Arial Narrow" pitchFamily="34" charset="0"/>
                <a:ea typeface="DejaVu LGC Sans" pitchFamily="2"/>
                <a:cs typeface="DejaVu LGC Sans" pitchFamily="2"/>
              </a:rPr>
              <a:t>E</a:t>
            </a:r>
            <a:r>
              <a:rPr lang="en-US" baseline="-25000" dirty="0" err="1" smtClean="0">
                <a:solidFill>
                  <a:srgbClr val="2323DC"/>
                </a:solidFill>
                <a:latin typeface="Arial Narrow" pitchFamily="34" charset="0"/>
                <a:ea typeface="DejaVu LGC Sans" pitchFamily="2"/>
                <a:cs typeface="DejaVu LGC Sans" pitchFamily="2"/>
              </a:rPr>
              <a:t>p</a:t>
            </a:r>
            <a:r>
              <a:rPr lang="en-US" dirty="0" smtClean="0">
                <a:solidFill>
                  <a:srgbClr val="2323DC"/>
                </a:solidFill>
                <a:latin typeface="Arial Narrow" pitchFamily="34" charset="0"/>
                <a:ea typeface="DejaVu LGC Sans" pitchFamily="2"/>
                <a:cs typeface="DejaVu LGC Sans" pitchFamily="2"/>
              </a:rPr>
              <a:t> runs etc. </a:t>
            </a:r>
            <a:endParaRPr lang="en-US" dirty="0">
              <a:solidFill>
                <a:srgbClr val="2323DC"/>
              </a:solidFill>
              <a:latin typeface="Arial Narrow" pitchFamily="34" charset="0"/>
              <a:ea typeface="DejaVu LGC Sans" pitchFamily="2"/>
              <a:cs typeface="DejaVu LGC Sans" pitchFamily="2"/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>
            <a:off x="200472" y="6229764"/>
            <a:ext cx="5328592" cy="754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2864768" y="476672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</a:t>
            </a:r>
            <a:r>
              <a:rPr lang="en-US" baseline="30000" dirty="0" smtClean="0"/>
              <a:t>+</a:t>
            </a:r>
            <a:r>
              <a:rPr lang="en-US" dirty="0" smtClean="0"/>
              <a:t>p</a:t>
            </a:r>
            <a:endParaRPr lang="en-US" baseline="30000" dirty="0"/>
          </a:p>
        </p:txBody>
      </p:sp>
      <p:sp>
        <p:nvSpPr>
          <p:cNvPr id="53" name="TextBox 52"/>
          <p:cNvSpPr txBox="1"/>
          <p:nvPr/>
        </p:nvSpPr>
        <p:spPr>
          <a:xfrm>
            <a:off x="4376936" y="476672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</a:t>
            </a:r>
            <a:r>
              <a:rPr lang="en-US" baseline="30000" dirty="0" smtClean="0"/>
              <a:t>-</a:t>
            </a:r>
            <a:r>
              <a:rPr lang="en-US" dirty="0" smtClean="0"/>
              <a:t>p</a:t>
            </a:r>
            <a:endParaRPr lang="en-US" baseline="30000" dirty="0"/>
          </a:p>
        </p:txBody>
      </p:sp>
      <p:sp>
        <p:nvSpPr>
          <p:cNvPr id="54" name="TextBox 53"/>
          <p:cNvSpPr txBox="1"/>
          <p:nvPr/>
        </p:nvSpPr>
        <p:spPr>
          <a:xfrm>
            <a:off x="2616806" y="1475492"/>
            <a:ext cx="1256074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atin typeface="Arial Narrow" pitchFamily="34" charset="0"/>
              </a:rPr>
              <a:t>NC 100 pb</a:t>
            </a:r>
            <a:r>
              <a:rPr lang="en-US" sz="1800" b="1" baseline="30000" dirty="0" smtClean="0">
                <a:latin typeface="Arial Narrow" pitchFamily="34" charset="0"/>
              </a:rPr>
              <a:t>-1</a:t>
            </a:r>
            <a:endParaRPr lang="en-US" sz="1800" b="1" baseline="30000" dirty="0">
              <a:latin typeface="Arial Narrow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608854" y="1883686"/>
            <a:ext cx="1256074" cy="3693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  <a:latin typeface="Arial Narrow" pitchFamily="34" charset="0"/>
              </a:rPr>
              <a:t>CC 100 pb</a:t>
            </a:r>
            <a:r>
              <a:rPr lang="en-US" sz="1800" b="1" baseline="30000" dirty="0" smtClean="0">
                <a:solidFill>
                  <a:srgbClr val="FF0000"/>
                </a:solidFill>
                <a:latin typeface="Arial Narrow" pitchFamily="34" charset="0"/>
              </a:rPr>
              <a:t>-1</a:t>
            </a:r>
            <a:endParaRPr lang="en-US" sz="1800" b="1" baseline="30000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056966" y="1484783"/>
            <a:ext cx="1256074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atin typeface="Arial Narrow" pitchFamily="34" charset="0"/>
              </a:rPr>
              <a:t>NC 16 pb</a:t>
            </a:r>
            <a:r>
              <a:rPr lang="en-US" sz="1800" b="1" baseline="30000" dirty="0" smtClean="0">
                <a:latin typeface="Arial Narrow" pitchFamily="34" charset="0"/>
              </a:rPr>
              <a:t>-1</a:t>
            </a:r>
            <a:endParaRPr lang="en-US" sz="1800" b="1" baseline="30000" dirty="0">
              <a:latin typeface="Arial Narrow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056966" y="1891637"/>
            <a:ext cx="1256074" cy="3693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  <a:latin typeface="Arial Narrow" pitchFamily="34" charset="0"/>
              </a:rPr>
              <a:t>C</a:t>
            </a:r>
            <a:r>
              <a:rPr lang="en-US" sz="1800" b="1" dirty="0" smtClean="0">
                <a:solidFill>
                  <a:srgbClr val="FF0000"/>
                </a:solidFill>
                <a:latin typeface="Arial Narrow" pitchFamily="34" charset="0"/>
              </a:rPr>
              <a:t>C 16 pb</a:t>
            </a:r>
            <a:r>
              <a:rPr lang="en-US" sz="1800" b="1" baseline="30000" dirty="0" smtClean="0">
                <a:solidFill>
                  <a:srgbClr val="FF0000"/>
                </a:solidFill>
                <a:latin typeface="Arial Narrow" pitchFamily="34" charset="0"/>
              </a:rPr>
              <a:t>-1</a:t>
            </a:r>
            <a:endParaRPr lang="en-US" sz="1800" b="1" baseline="30000" dirty="0">
              <a:solidFill>
                <a:srgbClr val="FF0000"/>
              </a:solidFill>
              <a:latin typeface="Arial Narrow" pitchFamily="34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224644" y="2348880"/>
            <a:ext cx="52324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496616" y="1412776"/>
            <a:ext cx="38884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1352600" y="2420888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Low Q</a:t>
            </a:r>
            <a:r>
              <a:rPr lang="en-US" sz="2000" baseline="30000" dirty="0" smtClean="0"/>
              <a:t>2</a:t>
            </a:r>
            <a:endParaRPr lang="en-US" sz="2000" baseline="30000" dirty="0"/>
          </a:p>
        </p:txBody>
      </p:sp>
      <p:sp>
        <p:nvSpPr>
          <p:cNvPr id="59" name="TextBox 58"/>
          <p:cNvSpPr txBox="1"/>
          <p:nvPr/>
        </p:nvSpPr>
        <p:spPr>
          <a:xfrm>
            <a:off x="1352600" y="3140968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High Q</a:t>
            </a:r>
            <a:r>
              <a:rPr lang="en-US" sz="2000" baseline="30000" dirty="0" smtClean="0"/>
              <a:t>2</a:t>
            </a:r>
            <a:endParaRPr lang="en-US" sz="2000" baseline="30000" dirty="0"/>
          </a:p>
        </p:txBody>
      </p:sp>
      <p:sp>
        <p:nvSpPr>
          <p:cNvPr id="60" name="TextBox 59"/>
          <p:cNvSpPr txBox="1"/>
          <p:nvPr/>
        </p:nvSpPr>
        <p:spPr>
          <a:xfrm>
            <a:off x="2616806" y="2492896"/>
            <a:ext cx="1112058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atin typeface="Arial Narrow" pitchFamily="34" charset="0"/>
              </a:rPr>
              <a:t>NC 30 pb</a:t>
            </a:r>
            <a:r>
              <a:rPr lang="en-US" sz="1800" b="1" baseline="30000" dirty="0" smtClean="0">
                <a:latin typeface="Arial Narrow" pitchFamily="34" charset="0"/>
              </a:rPr>
              <a:t>-1</a:t>
            </a:r>
            <a:endParaRPr lang="en-US" sz="1800" b="1" baseline="30000" dirty="0">
              <a:latin typeface="Arial Narrow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616806" y="2987660"/>
            <a:ext cx="1256074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atin typeface="Arial Narrow" pitchFamily="34" charset="0"/>
              </a:rPr>
              <a:t>NC 108 pb</a:t>
            </a:r>
            <a:r>
              <a:rPr lang="en-US" sz="1800" b="1" baseline="30000" dirty="0" smtClean="0">
                <a:latin typeface="Arial Narrow" pitchFamily="34" charset="0"/>
              </a:rPr>
              <a:t>-1</a:t>
            </a:r>
            <a:endParaRPr lang="en-US" sz="1800" b="1" baseline="30000" dirty="0">
              <a:latin typeface="Arial Narrow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608854" y="3395854"/>
            <a:ext cx="1256074" cy="3693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  <a:latin typeface="Arial Narrow" pitchFamily="34" charset="0"/>
              </a:rPr>
              <a:t>CC 108 pb</a:t>
            </a:r>
            <a:r>
              <a:rPr lang="en-US" sz="1800" b="1" baseline="30000" dirty="0" smtClean="0">
                <a:solidFill>
                  <a:srgbClr val="FF0000"/>
                </a:solidFill>
                <a:latin typeface="Arial Narrow" pitchFamily="34" charset="0"/>
              </a:rPr>
              <a:t>-1</a:t>
            </a:r>
            <a:endParaRPr lang="en-US" sz="1800" b="1" baseline="30000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056966" y="2996952"/>
            <a:ext cx="1256074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atin typeface="Arial Narrow" pitchFamily="34" charset="0"/>
              </a:rPr>
              <a:t>NC 16 pb</a:t>
            </a:r>
            <a:r>
              <a:rPr lang="en-US" sz="1800" b="1" baseline="30000" dirty="0" smtClean="0">
                <a:latin typeface="Arial Narrow" pitchFamily="34" charset="0"/>
              </a:rPr>
              <a:t>-1</a:t>
            </a:r>
            <a:endParaRPr lang="en-US" sz="1800" b="1" baseline="30000" dirty="0">
              <a:latin typeface="Arial Narrow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056966" y="3403805"/>
            <a:ext cx="1256074" cy="3693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  <a:latin typeface="Arial Narrow" pitchFamily="34" charset="0"/>
              </a:rPr>
              <a:t>C</a:t>
            </a:r>
            <a:r>
              <a:rPr lang="en-US" sz="1800" b="1" dirty="0" smtClean="0">
                <a:solidFill>
                  <a:srgbClr val="FF0000"/>
                </a:solidFill>
                <a:latin typeface="Arial Narrow" pitchFamily="34" charset="0"/>
              </a:rPr>
              <a:t>C 16 pb</a:t>
            </a:r>
            <a:r>
              <a:rPr lang="en-US" sz="1800" b="1" baseline="30000" dirty="0" smtClean="0">
                <a:solidFill>
                  <a:srgbClr val="FF0000"/>
                </a:solidFill>
                <a:latin typeface="Arial Narrow" pitchFamily="34" charset="0"/>
              </a:rPr>
              <a:t>-1</a:t>
            </a:r>
            <a:endParaRPr lang="en-US" sz="1800" b="1" baseline="30000" dirty="0">
              <a:solidFill>
                <a:srgbClr val="FF0000"/>
              </a:solidFill>
              <a:latin typeface="Arial Narrow" pitchFamily="34" charset="0"/>
            </a:endParaRPr>
          </a:p>
        </p:txBody>
      </p:sp>
      <p:cxnSp>
        <p:nvCxnSpPr>
          <p:cNvPr id="65" name="Straight Connector 64"/>
          <p:cNvCxnSpPr/>
          <p:nvPr/>
        </p:nvCxnSpPr>
        <p:spPr>
          <a:xfrm>
            <a:off x="1496616" y="2924944"/>
            <a:ext cx="38884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1352600" y="4510864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High Q</a:t>
            </a:r>
            <a:r>
              <a:rPr lang="en-US" sz="2000" baseline="30000" dirty="0" smtClean="0"/>
              <a:t>2</a:t>
            </a:r>
            <a:endParaRPr lang="en-US" sz="2000" baseline="30000" dirty="0"/>
          </a:p>
        </p:txBody>
      </p:sp>
      <p:sp>
        <p:nvSpPr>
          <p:cNvPr id="67" name="TextBox 66"/>
          <p:cNvSpPr txBox="1"/>
          <p:nvPr/>
        </p:nvSpPr>
        <p:spPr>
          <a:xfrm>
            <a:off x="2616806" y="4357556"/>
            <a:ext cx="1256074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atin typeface="Arial Narrow" pitchFamily="34" charset="0"/>
              </a:rPr>
              <a:t>NC 182 pb</a:t>
            </a:r>
            <a:r>
              <a:rPr lang="en-US" sz="1800" b="1" baseline="30000" dirty="0" smtClean="0">
                <a:latin typeface="Arial Narrow" pitchFamily="34" charset="0"/>
              </a:rPr>
              <a:t>-1</a:t>
            </a:r>
            <a:endParaRPr lang="en-US" sz="1800" b="1" baseline="30000" dirty="0">
              <a:latin typeface="Arial Narrow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2608854" y="4765750"/>
            <a:ext cx="1256074" cy="3693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  <a:latin typeface="Arial Narrow" pitchFamily="34" charset="0"/>
              </a:rPr>
              <a:t>CC 182 pb</a:t>
            </a:r>
            <a:r>
              <a:rPr lang="en-US" sz="1800" b="1" baseline="30000" dirty="0" smtClean="0">
                <a:solidFill>
                  <a:srgbClr val="FF0000"/>
                </a:solidFill>
                <a:latin typeface="Arial Narrow" pitchFamily="34" charset="0"/>
              </a:rPr>
              <a:t>-1</a:t>
            </a:r>
            <a:endParaRPr lang="en-US" sz="1800" b="1" baseline="30000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056966" y="4366848"/>
            <a:ext cx="1256074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atin typeface="Arial Narrow" pitchFamily="34" charset="0"/>
              </a:rPr>
              <a:t>NC 150 pb</a:t>
            </a:r>
            <a:r>
              <a:rPr lang="en-US" sz="1800" b="1" baseline="30000" dirty="0" smtClean="0">
                <a:latin typeface="Arial Narrow" pitchFamily="34" charset="0"/>
              </a:rPr>
              <a:t>-1</a:t>
            </a:r>
            <a:endParaRPr lang="en-US" sz="1800" b="1" baseline="30000" dirty="0">
              <a:latin typeface="Arial Narrow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4056966" y="4773701"/>
            <a:ext cx="1256074" cy="3693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  <a:latin typeface="Arial Narrow" pitchFamily="34" charset="0"/>
              </a:rPr>
              <a:t>C</a:t>
            </a:r>
            <a:r>
              <a:rPr lang="en-US" sz="1800" b="1" dirty="0" smtClean="0">
                <a:solidFill>
                  <a:srgbClr val="FF0000"/>
                </a:solidFill>
                <a:latin typeface="Arial Narrow" pitchFamily="34" charset="0"/>
              </a:rPr>
              <a:t>C 150 pb</a:t>
            </a:r>
            <a:r>
              <a:rPr lang="en-US" sz="1800" b="1" baseline="30000" dirty="0" smtClean="0">
                <a:solidFill>
                  <a:srgbClr val="FF0000"/>
                </a:solidFill>
                <a:latin typeface="Arial Narrow" pitchFamily="34" charset="0"/>
              </a:rPr>
              <a:t>-1</a:t>
            </a:r>
            <a:endParaRPr lang="en-US" sz="1800" b="1" baseline="30000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352600" y="5525587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High Q</a:t>
            </a:r>
            <a:r>
              <a:rPr lang="en-US" sz="2000" baseline="30000" dirty="0" smtClean="0"/>
              <a:t>2</a:t>
            </a:r>
            <a:endParaRPr lang="en-US" sz="2000" baseline="30000" dirty="0"/>
          </a:p>
        </p:txBody>
      </p:sp>
      <p:sp>
        <p:nvSpPr>
          <p:cNvPr id="72" name="TextBox 71"/>
          <p:cNvSpPr txBox="1"/>
          <p:nvPr/>
        </p:nvSpPr>
        <p:spPr>
          <a:xfrm>
            <a:off x="2616806" y="5372279"/>
            <a:ext cx="1256074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atin typeface="Arial Narrow" pitchFamily="34" charset="0"/>
              </a:rPr>
              <a:t>NC 136 pb</a:t>
            </a:r>
            <a:r>
              <a:rPr lang="en-US" sz="1800" b="1" baseline="30000" dirty="0" smtClean="0">
                <a:latin typeface="Arial Narrow" pitchFamily="34" charset="0"/>
              </a:rPr>
              <a:t>-1</a:t>
            </a:r>
            <a:endParaRPr lang="en-US" sz="1800" b="1" baseline="30000" dirty="0">
              <a:latin typeface="Arial Narrow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2608854" y="5780473"/>
            <a:ext cx="1256074" cy="3693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  <a:latin typeface="Arial Narrow" pitchFamily="34" charset="0"/>
              </a:rPr>
              <a:t>CC 132 pb</a:t>
            </a:r>
            <a:r>
              <a:rPr lang="en-US" sz="1800" b="1" baseline="30000" dirty="0" smtClean="0">
                <a:solidFill>
                  <a:srgbClr val="FF0000"/>
                </a:solidFill>
                <a:latin typeface="Arial Narrow" pitchFamily="34" charset="0"/>
              </a:rPr>
              <a:t>-1</a:t>
            </a:r>
            <a:endParaRPr lang="en-US" sz="1800" b="1" baseline="30000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4056966" y="5381571"/>
            <a:ext cx="1256074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atin typeface="Arial Narrow" pitchFamily="34" charset="0"/>
              </a:rPr>
              <a:t>NC 170 pb</a:t>
            </a:r>
            <a:r>
              <a:rPr lang="en-US" sz="1800" b="1" baseline="30000" dirty="0" smtClean="0">
                <a:latin typeface="Arial Narrow" pitchFamily="34" charset="0"/>
              </a:rPr>
              <a:t>-1</a:t>
            </a:r>
            <a:endParaRPr lang="en-US" sz="1800" b="1" baseline="30000" dirty="0">
              <a:latin typeface="Arial Narrow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4056966" y="5788424"/>
            <a:ext cx="1256074" cy="3693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  <a:latin typeface="Arial Narrow" pitchFamily="34" charset="0"/>
              </a:rPr>
              <a:t>C</a:t>
            </a:r>
            <a:r>
              <a:rPr lang="en-US" sz="1800" b="1" dirty="0" smtClean="0">
                <a:solidFill>
                  <a:srgbClr val="FF0000"/>
                </a:solidFill>
                <a:latin typeface="Arial Narrow" pitchFamily="34" charset="0"/>
              </a:rPr>
              <a:t>C 175 pb</a:t>
            </a:r>
            <a:r>
              <a:rPr lang="en-US" sz="1800" b="1" baseline="30000" dirty="0" smtClean="0">
                <a:solidFill>
                  <a:srgbClr val="FF0000"/>
                </a:solidFill>
                <a:latin typeface="Arial Narrow" pitchFamily="34" charset="0"/>
              </a:rPr>
              <a:t>-1</a:t>
            </a:r>
            <a:endParaRPr lang="en-US" sz="1800" b="1" baseline="30000" dirty="0">
              <a:solidFill>
                <a:srgbClr val="FF0000"/>
              </a:solidFill>
              <a:latin typeface="Arial Narrow" pitchFamily="34" charset="0"/>
            </a:endParaRPr>
          </a:p>
        </p:txBody>
      </p:sp>
      <p:cxnSp>
        <p:nvCxnSpPr>
          <p:cNvPr id="76" name="Straight Connector 75"/>
          <p:cNvCxnSpPr/>
          <p:nvPr/>
        </p:nvCxnSpPr>
        <p:spPr>
          <a:xfrm>
            <a:off x="232277" y="5221652"/>
            <a:ext cx="52324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2792760" y="3861048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</a:t>
            </a:r>
            <a:r>
              <a:rPr lang="en-US" baseline="30000" dirty="0" smtClean="0"/>
              <a:t>+</a:t>
            </a:r>
            <a:r>
              <a:rPr lang="en-US" dirty="0" smtClean="0"/>
              <a:t>p</a:t>
            </a:r>
            <a:endParaRPr lang="en-US" baseline="30000" dirty="0"/>
          </a:p>
        </p:txBody>
      </p:sp>
      <p:sp>
        <p:nvSpPr>
          <p:cNvPr id="78" name="TextBox 77"/>
          <p:cNvSpPr txBox="1"/>
          <p:nvPr/>
        </p:nvSpPr>
        <p:spPr>
          <a:xfrm>
            <a:off x="4376936" y="3861048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</a:t>
            </a:r>
            <a:r>
              <a:rPr lang="en-US" baseline="30000" dirty="0" smtClean="0"/>
              <a:t>-</a:t>
            </a:r>
            <a:r>
              <a:rPr lang="en-US" dirty="0" smtClean="0"/>
              <a:t>p</a:t>
            </a:r>
            <a:endParaRPr lang="en-US" baseline="30000" dirty="0"/>
          </a:p>
        </p:txBody>
      </p:sp>
      <p:sp>
        <p:nvSpPr>
          <p:cNvPr id="51" name="Straight Connector 50"/>
          <p:cNvSpPr/>
          <p:nvPr/>
        </p:nvSpPr>
        <p:spPr>
          <a:xfrm>
            <a:off x="-8314" y="476672"/>
            <a:ext cx="9914313" cy="0"/>
          </a:xfrm>
          <a:prstGeom prst="line">
            <a:avLst/>
          </a:prstGeom>
          <a:noFill/>
          <a:ln w="36720">
            <a:solidFill>
              <a:srgbClr val="FF0000"/>
            </a:solidFill>
            <a:prstDash val="solid"/>
          </a:ln>
        </p:spPr>
        <p:txBody>
          <a:bodyPr vert="horz" lIns="102950" tIns="60197" rIns="102950" bIns="60197" anchor="ctr" anchorCtr="1" compatLnSpc="0"/>
          <a:lstStyle/>
          <a:p>
            <a:pPr defTabSz="868746" fontAlgn="auto" hangingPunct="0">
              <a:spcBef>
                <a:spcPts val="0"/>
              </a:spcBef>
              <a:spcAft>
                <a:spcPts val="0"/>
              </a:spcAft>
            </a:pPr>
            <a:endParaRPr lang="en-US" sz="1700">
              <a:solidFill>
                <a:prstClr val="black"/>
              </a:solidFill>
              <a:latin typeface="Arial" pitchFamily="18"/>
              <a:ea typeface="DejaVu LGC Sans" pitchFamily="2"/>
              <a:cs typeface="DejaVu LGC Sans" pitchFamily="2"/>
            </a:endParaRPr>
          </a:p>
        </p:txBody>
      </p:sp>
      <p:sp>
        <p:nvSpPr>
          <p:cNvPr id="79" name="Title 2"/>
          <p:cNvSpPr txBox="1">
            <a:spLocks/>
          </p:cNvSpPr>
          <p:nvPr/>
        </p:nvSpPr>
        <p:spPr>
          <a:xfrm>
            <a:off x="208741" y="-3530"/>
            <a:ext cx="9799257" cy="46166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>
            <a:defPPr lvl="0">
              <a:buSzPct val="45000"/>
              <a:buFont typeface="StarSymbol"/>
              <a:buNone/>
              <a:defRPr/>
            </a:defPPr>
            <a:lvl1pPr lvl="0" algn="ctr" rtl="0" hangingPunct="0">
              <a:buSzPct val="45000"/>
              <a:buFont typeface="StarSymbol"/>
              <a:buChar char="●"/>
              <a:tabLst/>
              <a:defRPr lang="en-US" sz="4200" b="0" i="0" u="none" strike="noStrike" kern="1200">
                <a:ln>
                  <a:noFill/>
                </a:ln>
                <a:latin typeface="Arial" pitchFamily="18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pPr>
              <a:buFont typeface="StarSymbol"/>
              <a:buNone/>
            </a:pPr>
            <a:r>
              <a:rPr lang="en-US" sz="3000" dirty="0" smtClean="0">
                <a:solidFill>
                  <a:srgbClr val="2323DC"/>
                </a:solidFill>
                <a:latin typeface="Tahoma" pitchFamily="34"/>
                <a:cs typeface="Tahoma" pitchFamily="2"/>
              </a:rPr>
              <a:t>HERA inclusive data sets    </a:t>
            </a:r>
            <a:r>
              <a:rPr lang="en-US" sz="2000" dirty="0" smtClean="0">
                <a:solidFill>
                  <a:schemeClr val="tx1"/>
                </a:solidFill>
                <a:latin typeface="Tahoma" pitchFamily="34"/>
                <a:cs typeface="Tahoma" pitchFamily="2"/>
              </a:rPr>
              <a:t>Low Q</a:t>
            </a:r>
            <a:r>
              <a:rPr lang="en-US" sz="2000" baseline="30000" dirty="0" smtClean="0">
                <a:solidFill>
                  <a:schemeClr val="tx1"/>
                </a:solidFill>
                <a:latin typeface="Tahoma" pitchFamily="34"/>
                <a:cs typeface="Tahoma" pitchFamily="2"/>
              </a:rPr>
              <a:t>2</a:t>
            </a:r>
            <a:r>
              <a:rPr lang="en-US" sz="2000" dirty="0" smtClean="0">
                <a:solidFill>
                  <a:schemeClr val="tx1"/>
                </a:solidFill>
                <a:latin typeface="Tahoma" pitchFamily="34"/>
                <a:cs typeface="Tahoma" pitchFamily="2"/>
              </a:rPr>
              <a:t>&lt;~150 GeV</a:t>
            </a:r>
            <a:r>
              <a:rPr lang="en-US" sz="2000" baseline="30000" dirty="0" smtClean="0">
                <a:solidFill>
                  <a:schemeClr val="tx1"/>
                </a:solidFill>
                <a:latin typeface="Tahoma" pitchFamily="34"/>
                <a:cs typeface="Tahoma" pitchFamily="2"/>
              </a:rPr>
              <a:t>2</a:t>
            </a:r>
            <a:r>
              <a:rPr lang="en-US" sz="2000" dirty="0" smtClean="0">
                <a:solidFill>
                  <a:schemeClr val="tx1"/>
                </a:solidFill>
                <a:latin typeface="Tahoma" pitchFamily="34"/>
                <a:cs typeface="Tahoma" pitchFamily="2"/>
              </a:rPr>
              <a:t>,high Q</a:t>
            </a:r>
            <a:r>
              <a:rPr lang="en-US" sz="2000" baseline="30000" dirty="0" smtClean="0">
                <a:solidFill>
                  <a:schemeClr val="tx1"/>
                </a:solidFill>
                <a:latin typeface="Tahoma" pitchFamily="34"/>
                <a:cs typeface="Tahoma" pitchFamily="2"/>
              </a:rPr>
              <a:t>2</a:t>
            </a:r>
            <a:r>
              <a:rPr lang="en-US" sz="2000" dirty="0" smtClean="0">
                <a:solidFill>
                  <a:schemeClr val="tx1"/>
                </a:solidFill>
                <a:latin typeface="Tahoma" pitchFamily="34"/>
                <a:cs typeface="Tahoma" pitchFamily="2"/>
              </a:rPr>
              <a:t>&gt;~150 GeV</a:t>
            </a:r>
            <a:r>
              <a:rPr lang="en-US" sz="2000" baseline="30000" dirty="0" smtClean="0">
                <a:solidFill>
                  <a:schemeClr val="tx1"/>
                </a:solidFill>
                <a:latin typeface="Tahoma" pitchFamily="34"/>
                <a:cs typeface="Tahoma" pitchFamily="2"/>
              </a:rPr>
              <a:t>2</a:t>
            </a:r>
            <a:r>
              <a:rPr lang="en-US" sz="2000" dirty="0" smtClean="0">
                <a:solidFill>
                  <a:schemeClr val="tx1"/>
                </a:solidFill>
                <a:latin typeface="Tahoma" pitchFamily="34"/>
                <a:cs typeface="Tahoma" pitchFamily="2"/>
              </a:rPr>
              <a:t> </a:t>
            </a:r>
            <a:endParaRPr lang="en-US" sz="2000" baseline="30000" dirty="0">
              <a:solidFill>
                <a:schemeClr val="tx1"/>
              </a:solidFill>
              <a:latin typeface="Tahoma" pitchFamily="34"/>
              <a:cs typeface="Tahoma" pitchFamily="2"/>
            </a:endParaRPr>
          </a:p>
        </p:txBody>
      </p:sp>
      <p:sp>
        <p:nvSpPr>
          <p:cNvPr id="49" name="Right Brace 48"/>
          <p:cNvSpPr/>
          <p:nvPr/>
        </p:nvSpPr>
        <p:spPr>
          <a:xfrm>
            <a:off x="6033120" y="908719"/>
            <a:ext cx="504056" cy="5249037"/>
          </a:xfrm>
          <a:prstGeom prst="rightBrace">
            <a:avLst/>
          </a:prstGeom>
          <a:ln w="571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6681190" y="3360592"/>
            <a:ext cx="2952330" cy="1298823"/>
          </a:xfrm>
          <a:prstGeom prst="rect">
            <a:avLst/>
          </a:prstGeom>
          <a:noFill/>
          <a:ln w="36720">
            <a:solidFill>
              <a:srgbClr val="008000"/>
            </a:solidFill>
            <a:prstDash val="solid"/>
          </a:ln>
        </p:spPr>
        <p:txBody>
          <a:bodyPr vert="horz" wrap="square" lIns="102959" tIns="60201" rIns="102959" bIns="60201" compatLnSpc="0">
            <a:spAutoFit/>
          </a:bodyPr>
          <a:lstStyle/>
          <a:p>
            <a:pPr defTabSz="868822" fontAlgn="auto" hangingPunct="0">
              <a:spcBef>
                <a:spcPts val="0"/>
              </a:spcBef>
              <a:spcAft>
                <a:spcPts val="0"/>
              </a:spcAft>
              <a:buClr>
                <a:srgbClr val="2323DC"/>
              </a:buClr>
              <a:buSzPct val="100000"/>
              <a:buFont typeface="StarSymbol"/>
              <a:buChar char="➔"/>
            </a:pPr>
            <a:r>
              <a:rPr lang="en-US" sz="2000" b="1" dirty="0">
                <a:solidFill>
                  <a:srgbClr val="2323DC"/>
                </a:solidFill>
                <a:latin typeface="Arial Narrow" pitchFamily="34" charset="0"/>
                <a:ea typeface="DejaVu LGC Sans" pitchFamily="2"/>
                <a:cs typeface="DejaVu LGC Sans" pitchFamily="2"/>
              </a:rPr>
              <a:t> </a:t>
            </a:r>
            <a:r>
              <a:rPr lang="en-US" sz="2000" b="1" dirty="0" smtClean="0">
                <a:solidFill>
                  <a:srgbClr val="2323DC"/>
                </a:solidFill>
                <a:latin typeface="Arial Narrow" pitchFamily="34" charset="0"/>
                <a:ea typeface="DejaVu LGC Sans" pitchFamily="2"/>
                <a:cs typeface="DejaVu LGC Sans" pitchFamily="2"/>
              </a:rPr>
              <a:t>Future goal: combination of all the published measurements</a:t>
            </a:r>
          </a:p>
          <a:p>
            <a:pPr defTabSz="868822" fontAlgn="auto" hangingPunct="0">
              <a:spcBef>
                <a:spcPts val="0"/>
              </a:spcBef>
              <a:spcAft>
                <a:spcPts val="0"/>
              </a:spcAft>
              <a:buClr>
                <a:srgbClr val="2323DC"/>
              </a:buClr>
              <a:buSzPct val="100000"/>
            </a:pPr>
            <a:r>
              <a:rPr lang="en-US" sz="2000" b="1" dirty="0">
                <a:solidFill>
                  <a:srgbClr val="2323DC"/>
                </a:solidFill>
                <a:latin typeface="Arial Narrow" pitchFamily="34" charset="0"/>
                <a:ea typeface="DejaVu LGC Sans" pitchFamily="2"/>
                <a:cs typeface="DejaVu LGC Sans" pitchFamily="2"/>
              </a:rPr>
              <a:t>a</a:t>
            </a:r>
            <a:r>
              <a:rPr lang="en-US" sz="2000" b="1" dirty="0" smtClean="0">
                <a:solidFill>
                  <a:srgbClr val="2323DC"/>
                </a:solidFill>
                <a:latin typeface="Arial Narrow" pitchFamily="34" charset="0"/>
                <a:ea typeface="DejaVu LGC Sans" pitchFamily="2"/>
                <a:cs typeface="DejaVu LGC Sans" pitchFamily="2"/>
              </a:rPr>
              <a:t>nd PDF fit</a:t>
            </a:r>
          </a:p>
        </p:txBody>
      </p:sp>
    </p:spTree>
    <p:extLst>
      <p:ext uri="{BB962C8B-B14F-4D97-AF65-F5344CB8AC3E}">
        <p14:creationId xmlns:p14="http://schemas.microsoft.com/office/powerpoint/2010/main" val="3913539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417498" y="6429165"/>
            <a:ext cx="792089" cy="440235"/>
          </a:xfrm>
          <a:prstGeom prst="rect">
            <a:avLst/>
          </a:prstGeom>
          <a:noFill/>
          <a:ln>
            <a:noFill/>
          </a:ln>
        </p:spPr>
        <p:txBody>
          <a:bodyPr vert="horz" wrap="square" lIns="85507" tIns="42754" rIns="85507" bIns="42754" compatLnSpc="0">
            <a:spAutoFit/>
          </a:bodyPr>
          <a:lstStyle/>
          <a:p>
            <a:pPr defTabSz="868746" fontAlgn="auto" hangingPunct="0">
              <a:spcBef>
                <a:spcPts val="0"/>
              </a:spcBef>
              <a:spcAft>
                <a:spcPts val="0"/>
              </a:spcAft>
            </a:pPr>
            <a:fld id="{4166D74E-DE45-43B4-BE35-9573AB5ECB37}" type="slidenum">
              <a:rPr lang="en-US" smtClean="0">
                <a:solidFill>
                  <a:srgbClr val="000080"/>
                </a:solidFill>
                <a:latin typeface="Bitstream Vera Sans" pitchFamily="18"/>
                <a:ea typeface="DejaVu LGC Sans" pitchFamily="2"/>
                <a:cs typeface="DejaVu LGC Sans" pitchFamily="2"/>
              </a:rPr>
              <a:pPr defTabSz="868746" fontAlgn="auto" hangingPunct="0">
                <a:spcBef>
                  <a:spcPts val="0"/>
                </a:spcBef>
                <a:spcAft>
                  <a:spcPts val="0"/>
                </a:spcAft>
              </a:pPr>
              <a:t>11</a:t>
            </a:fld>
            <a:endParaRPr lang="en-US" smtClean="0">
              <a:solidFill>
                <a:srgbClr val="000080"/>
              </a:solidFill>
              <a:latin typeface="Bitstream Vera Sans" pitchFamily="18"/>
              <a:ea typeface="DejaVu LGC Sans" pitchFamily="2"/>
              <a:cs typeface="DejaVu LGC Sans" pitchFamily="2"/>
            </a:endParaRPr>
          </a:p>
        </p:txBody>
      </p:sp>
      <p:sp>
        <p:nvSpPr>
          <p:cNvPr id="17" name="Title 2"/>
          <p:cNvSpPr txBox="1">
            <a:spLocks/>
          </p:cNvSpPr>
          <p:nvPr/>
        </p:nvSpPr>
        <p:spPr>
          <a:xfrm>
            <a:off x="224644" y="134950"/>
            <a:ext cx="9799257" cy="46166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>
            <a:defPPr lvl="0">
              <a:buSzPct val="45000"/>
              <a:buFont typeface="StarSymbol"/>
              <a:buNone/>
              <a:defRPr/>
            </a:defPPr>
            <a:lvl1pPr lvl="0" algn="ctr" rtl="0" hangingPunct="0">
              <a:buSzPct val="45000"/>
              <a:buFont typeface="StarSymbol"/>
              <a:buChar char="●"/>
              <a:tabLst/>
              <a:defRPr lang="en-US" sz="4200" b="0" i="0" u="none" strike="noStrike" kern="1200">
                <a:ln>
                  <a:noFill/>
                </a:ln>
                <a:latin typeface="Arial" pitchFamily="18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pPr>
              <a:buFont typeface="StarSymbol"/>
              <a:buNone/>
            </a:pPr>
            <a:r>
              <a:rPr lang="en-US" sz="3000" dirty="0" smtClean="0">
                <a:solidFill>
                  <a:srgbClr val="2323DC"/>
                </a:solidFill>
                <a:latin typeface="Tahoma" pitchFamily="34"/>
                <a:cs typeface="Tahoma" pitchFamily="2"/>
              </a:rPr>
              <a:t>The HERAPDF1.5 family </a:t>
            </a:r>
            <a:endParaRPr lang="en-US" sz="3000" dirty="0">
              <a:solidFill>
                <a:srgbClr val="2323DC"/>
              </a:solidFill>
              <a:latin typeface="Tahoma" pitchFamily="34"/>
              <a:cs typeface="Tahoma" pitchFamily="2"/>
            </a:endParaRPr>
          </a:p>
        </p:txBody>
      </p:sp>
      <p:sp>
        <p:nvSpPr>
          <p:cNvPr id="18" name="Straight Connector 17"/>
          <p:cNvSpPr/>
          <p:nvPr/>
        </p:nvSpPr>
        <p:spPr>
          <a:xfrm>
            <a:off x="0" y="622144"/>
            <a:ext cx="9905386" cy="0"/>
          </a:xfrm>
          <a:prstGeom prst="line">
            <a:avLst/>
          </a:prstGeom>
          <a:noFill/>
          <a:ln w="36720">
            <a:solidFill>
              <a:srgbClr val="FF0000"/>
            </a:solidFill>
            <a:prstDash val="solid"/>
          </a:ln>
        </p:spPr>
        <p:txBody>
          <a:bodyPr vert="horz" lIns="102950" tIns="60197" rIns="102950" bIns="60197" anchor="ctr" anchorCtr="1" compatLnSpc="0"/>
          <a:lstStyle/>
          <a:p>
            <a:pPr defTabSz="868746" fontAlgn="auto" hangingPunct="0">
              <a:spcBef>
                <a:spcPts val="0"/>
              </a:spcBef>
              <a:spcAft>
                <a:spcPts val="0"/>
              </a:spcAft>
            </a:pPr>
            <a:endParaRPr lang="en-US" sz="1700">
              <a:solidFill>
                <a:prstClr val="black"/>
              </a:solidFill>
              <a:latin typeface="Arial" pitchFamily="18"/>
              <a:ea typeface="DejaVu LGC Sans" pitchFamily="2"/>
              <a:cs typeface="DejaVu LGC Sans" pitchFamily="2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16" y="836712"/>
            <a:ext cx="5132656" cy="460851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670686" y="1772816"/>
            <a:ext cx="2594682" cy="235025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6720">
            <a:noFill/>
            <a:prstDash val="solid"/>
          </a:ln>
        </p:spPr>
        <p:txBody>
          <a:bodyPr vert="horz" wrap="square" lIns="102950" tIns="60197" rIns="102950" bIns="60197" compatLnSpc="0">
            <a:spAutoFit/>
          </a:bodyPr>
          <a:lstStyle/>
          <a:p>
            <a:pPr algn="ctr" defTabSz="868746" fontAlgn="auto" hangingPunct="0">
              <a:spcBef>
                <a:spcPts val="0"/>
              </a:spcBef>
              <a:spcAft>
                <a:spcPts val="0"/>
              </a:spcAft>
              <a:buClr>
                <a:srgbClr val="2323DC"/>
              </a:buClr>
              <a:buSzPct val="100000"/>
            </a:pPr>
            <a:r>
              <a:rPr lang="en-US" dirty="0" smtClean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Available at </a:t>
            </a:r>
          </a:p>
          <a:p>
            <a:pPr algn="ctr" defTabSz="868746" fontAlgn="auto" hangingPunct="0">
              <a:spcBef>
                <a:spcPts val="0"/>
              </a:spcBef>
              <a:spcAft>
                <a:spcPts val="0"/>
              </a:spcAft>
              <a:buClr>
                <a:srgbClr val="2323DC"/>
              </a:buClr>
              <a:buSzPct val="100000"/>
            </a:pPr>
            <a:r>
              <a:rPr lang="en-US" dirty="0" smtClean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NLO </a:t>
            </a:r>
          </a:p>
          <a:p>
            <a:pPr algn="ctr" defTabSz="868746" fontAlgn="auto" hangingPunct="0">
              <a:spcBef>
                <a:spcPts val="0"/>
              </a:spcBef>
              <a:spcAft>
                <a:spcPts val="0"/>
              </a:spcAft>
              <a:buClr>
                <a:srgbClr val="2323DC"/>
              </a:buClr>
              <a:buSzPct val="100000"/>
            </a:pPr>
            <a:r>
              <a:rPr lang="en-US" dirty="0" smtClean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NNLO</a:t>
            </a:r>
          </a:p>
          <a:p>
            <a:pPr algn="ctr" defTabSz="868746" fontAlgn="auto" hangingPunct="0">
              <a:spcBef>
                <a:spcPts val="0"/>
              </a:spcBef>
              <a:spcAft>
                <a:spcPts val="0"/>
              </a:spcAft>
              <a:buClr>
                <a:srgbClr val="2323DC"/>
              </a:buClr>
              <a:buSzPct val="100000"/>
            </a:pPr>
            <a:r>
              <a:rPr lang="en-US" dirty="0" smtClean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and now </a:t>
            </a:r>
            <a:r>
              <a:rPr lang="en-US" dirty="0" smtClean="0">
                <a:solidFill>
                  <a:srgbClr val="2323DC"/>
                </a:solidFill>
                <a:latin typeface="Onyx" pitchFamily="82" charset="0"/>
                <a:ea typeface="DejaVu LGC Sans" pitchFamily="2"/>
                <a:cs typeface="DejaVu LGC Sans" pitchFamily="2"/>
              </a:rPr>
              <a:t>(</a:t>
            </a:r>
            <a:r>
              <a:rPr lang="en-US" dirty="0" err="1" smtClean="0">
                <a:solidFill>
                  <a:srgbClr val="2323DC"/>
                </a:solidFill>
                <a:latin typeface="Onyx" pitchFamily="82" charset="0"/>
                <a:ea typeface="DejaVu LGC Sans" pitchFamily="2"/>
                <a:cs typeface="DejaVu LGC Sans" pitchFamily="2"/>
              </a:rPr>
              <a:t>sep.</a:t>
            </a:r>
            <a:r>
              <a:rPr lang="en-US" dirty="0" smtClean="0">
                <a:solidFill>
                  <a:srgbClr val="2323DC"/>
                </a:solidFill>
                <a:latin typeface="Onyx" pitchFamily="82" charset="0"/>
                <a:ea typeface="DejaVu LGC Sans" pitchFamily="2"/>
                <a:cs typeface="DejaVu LGC Sans" pitchFamily="2"/>
              </a:rPr>
              <a:t> 2013) </a:t>
            </a:r>
            <a:r>
              <a:rPr lang="en-US" dirty="0" smtClean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also at </a:t>
            </a:r>
          </a:p>
          <a:p>
            <a:pPr algn="ctr" defTabSz="868746" fontAlgn="auto" hangingPunct="0">
              <a:spcBef>
                <a:spcPts val="0"/>
              </a:spcBef>
              <a:spcAft>
                <a:spcPts val="0"/>
              </a:spcAft>
              <a:buClr>
                <a:srgbClr val="2323DC"/>
              </a:buClr>
              <a:buSzPct val="100000"/>
            </a:pPr>
            <a:r>
              <a:rPr lang="en-US" dirty="0" smtClean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LO</a:t>
            </a:r>
            <a:endParaRPr lang="en-US" dirty="0">
              <a:solidFill>
                <a:srgbClr val="2323DC"/>
              </a:solidFill>
              <a:latin typeface="Tahoma" pitchFamily="34"/>
              <a:ea typeface="DejaVu LGC Sans" pitchFamily="2"/>
              <a:cs typeface="DejaVu LGC Sans" pitchFamily="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36576" y="1196752"/>
            <a:ext cx="864096" cy="4930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6720">
            <a:noFill/>
            <a:prstDash val="solid"/>
          </a:ln>
        </p:spPr>
        <p:txBody>
          <a:bodyPr vert="horz" wrap="square" lIns="102950" tIns="60197" rIns="102950" bIns="60197" compatLnSpc="0">
            <a:spAutoFit/>
          </a:bodyPr>
          <a:lstStyle/>
          <a:p>
            <a:pPr algn="ctr" defTabSz="868746" fontAlgn="auto" hangingPunct="0">
              <a:spcBef>
                <a:spcPts val="0"/>
              </a:spcBef>
              <a:spcAft>
                <a:spcPts val="0"/>
              </a:spcAft>
              <a:buClr>
                <a:srgbClr val="2323DC"/>
              </a:buClr>
              <a:buSzPct val="100000"/>
            </a:pPr>
            <a:r>
              <a:rPr lang="en-US" dirty="0" smtClean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NLO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0268" y="5957231"/>
            <a:ext cx="2920523" cy="423640"/>
          </a:xfrm>
          <a:prstGeom prst="rect">
            <a:avLst/>
          </a:prstGeom>
          <a:noFill/>
          <a:ln w="36720">
            <a:noFill/>
            <a:prstDash val="solid"/>
          </a:ln>
        </p:spPr>
        <p:txBody>
          <a:bodyPr vert="horz" wrap="square" lIns="102950" tIns="60197" rIns="102950" bIns="60197" compatLnSpc="0">
            <a:spAutoFit/>
          </a:bodyPr>
          <a:lstStyle/>
          <a:p>
            <a:pPr algn="ctr" defTabSz="868746" fontAlgn="auto" hangingPunct="0">
              <a:spcBef>
                <a:spcPts val="0"/>
              </a:spcBef>
              <a:spcAft>
                <a:spcPts val="0"/>
              </a:spcAft>
              <a:buClr>
                <a:srgbClr val="2323DC"/>
              </a:buClr>
              <a:buSzPct val="100000"/>
            </a:pPr>
            <a:r>
              <a:rPr lang="en-US" sz="2000" dirty="0">
                <a:solidFill>
                  <a:srgbClr val="2323DC"/>
                </a:solidFill>
                <a:latin typeface="Lucida Sans" pitchFamily="34" charset="0"/>
                <a:ea typeface="DejaVu LGC Sans" pitchFamily="2"/>
                <a:cs typeface="DejaVu LGC Sans" pitchFamily="2"/>
              </a:rPr>
              <a:t>O</a:t>
            </a:r>
            <a:r>
              <a:rPr lang="en-US" sz="2000" dirty="0" smtClean="0">
                <a:solidFill>
                  <a:srgbClr val="2323DC"/>
                </a:solidFill>
                <a:latin typeface="Lucida Sans" pitchFamily="34" charset="0"/>
                <a:ea typeface="DejaVu LGC Sans" pitchFamily="2"/>
                <a:cs typeface="DejaVu LGC Sans" pitchFamily="2"/>
              </a:rPr>
              <a:t>btained with the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768" y="5661248"/>
            <a:ext cx="1719455" cy="108012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664968" y="5949280"/>
            <a:ext cx="4464496" cy="725709"/>
          </a:xfrm>
          <a:prstGeom prst="rect">
            <a:avLst/>
          </a:prstGeom>
          <a:noFill/>
          <a:ln w="36720">
            <a:noFill/>
            <a:prstDash val="solid"/>
          </a:ln>
        </p:spPr>
        <p:txBody>
          <a:bodyPr vert="horz" wrap="square" lIns="102950" tIns="60197" rIns="102950" bIns="60197" compatLnSpc="0">
            <a:spAutoFit/>
          </a:bodyPr>
          <a:lstStyle/>
          <a:p>
            <a:pPr defTabSz="868746" fontAlgn="auto" hangingPunct="0">
              <a:spcBef>
                <a:spcPts val="0"/>
              </a:spcBef>
              <a:spcAft>
                <a:spcPts val="0"/>
              </a:spcAft>
              <a:buClr>
                <a:srgbClr val="2323DC"/>
              </a:buClr>
              <a:buSzPct val="100000"/>
            </a:pPr>
            <a:r>
              <a:rPr lang="en-US" sz="2000" dirty="0" smtClean="0">
                <a:solidFill>
                  <a:srgbClr val="2323DC"/>
                </a:solidFill>
                <a:latin typeface="Lucida Sans" pitchFamily="34" charset="0"/>
                <a:ea typeface="DejaVu LGC Sans" pitchFamily="2"/>
                <a:cs typeface="DejaVu LGC Sans" pitchFamily="2"/>
              </a:rPr>
              <a:t>open source QCD fit framework, </a:t>
            </a:r>
          </a:p>
          <a:p>
            <a:pPr defTabSz="868746" fontAlgn="auto" hangingPunct="0">
              <a:spcBef>
                <a:spcPts val="0"/>
              </a:spcBef>
              <a:spcAft>
                <a:spcPts val="0"/>
              </a:spcAft>
              <a:buClr>
                <a:srgbClr val="2323DC"/>
              </a:buClr>
              <a:buSzPct val="100000"/>
            </a:pPr>
            <a:r>
              <a:rPr lang="en-US" sz="2000" dirty="0" smtClean="0">
                <a:solidFill>
                  <a:schemeClr val="tx1"/>
                </a:solidFill>
                <a:latin typeface="Lucida Sans" pitchFamily="34" charset="0"/>
                <a:ea typeface="DejaVu LGC Sans" pitchFamily="2"/>
                <a:cs typeface="DejaVu LGC Sans" pitchFamily="2"/>
              </a:rPr>
              <a:t>see poster by P. </a:t>
            </a:r>
            <a:r>
              <a:rPr lang="en-US" sz="2000" dirty="0" err="1" smtClean="0">
                <a:solidFill>
                  <a:schemeClr val="tx1"/>
                </a:solidFill>
                <a:latin typeface="Lucida Sans" pitchFamily="34" charset="0"/>
                <a:ea typeface="DejaVu LGC Sans" pitchFamily="2"/>
                <a:cs typeface="DejaVu LGC Sans" pitchFamily="2"/>
              </a:rPr>
              <a:t>Starovoitov</a:t>
            </a:r>
            <a:r>
              <a:rPr lang="en-US" sz="2000" dirty="0" smtClean="0">
                <a:solidFill>
                  <a:schemeClr val="tx1"/>
                </a:solidFill>
                <a:latin typeface="Lucida Sans" pitchFamily="34" charset="0"/>
                <a:ea typeface="DejaVu LGC Sans" pitchFamily="2"/>
                <a:cs typeface="DejaVu LGC Sans" pitchFamily="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82118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417498" y="6429165"/>
            <a:ext cx="792089" cy="440235"/>
          </a:xfrm>
          <a:prstGeom prst="rect">
            <a:avLst/>
          </a:prstGeom>
          <a:noFill/>
          <a:ln>
            <a:noFill/>
          </a:ln>
        </p:spPr>
        <p:txBody>
          <a:bodyPr vert="horz" wrap="square" lIns="85507" tIns="42754" rIns="85507" bIns="42754" compatLnSpc="0">
            <a:spAutoFit/>
          </a:bodyPr>
          <a:lstStyle/>
          <a:p>
            <a:pPr defTabSz="868746" fontAlgn="auto" hangingPunct="0">
              <a:spcBef>
                <a:spcPts val="0"/>
              </a:spcBef>
              <a:spcAft>
                <a:spcPts val="0"/>
              </a:spcAft>
            </a:pPr>
            <a:fld id="{4166D74E-DE45-43B4-BE35-9573AB5ECB37}" type="slidenum">
              <a:rPr lang="en-US" smtClean="0">
                <a:solidFill>
                  <a:srgbClr val="000080"/>
                </a:solidFill>
                <a:latin typeface="Bitstream Vera Sans" pitchFamily="18"/>
                <a:ea typeface="DejaVu LGC Sans" pitchFamily="2"/>
                <a:cs typeface="DejaVu LGC Sans" pitchFamily="2"/>
              </a:rPr>
              <a:pPr defTabSz="868746" fontAlgn="auto" hangingPunct="0">
                <a:spcBef>
                  <a:spcPts val="0"/>
                </a:spcBef>
                <a:spcAft>
                  <a:spcPts val="0"/>
                </a:spcAft>
              </a:pPr>
              <a:t>12</a:t>
            </a:fld>
            <a:endParaRPr lang="en-US" smtClean="0">
              <a:solidFill>
                <a:srgbClr val="000080"/>
              </a:solidFill>
              <a:latin typeface="Bitstream Vera Sans" pitchFamily="18"/>
              <a:ea typeface="DejaVu LGC Sans" pitchFamily="2"/>
              <a:cs typeface="DejaVu LGC Sans" pitchFamily="2"/>
            </a:endParaRPr>
          </a:p>
        </p:txBody>
      </p:sp>
      <p:sp>
        <p:nvSpPr>
          <p:cNvPr id="17" name="Title 2"/>
          <p:cNvSpPr txBox="1">
            <a:spLocks/>
          </p:cNvSpPr>
          <p:nvPr/>
        </p:nvSpPr>
        <p:spPr>
          <a:xfrm>
            <a:off x="224644" y="134950"/>
            <a:ext cx="9799257" cy="46166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>
            <a:defPPr lvl="0">
              <a:buSzPct val="45000"/>
              <a:buFont typeface="StarSymbol"/>
              <a:buNone/>
              <a:defRPr/>
            </a:defPPr>
            <a:lvl1pPr lvl="0" algn="ctr" rtl="0" hangingPunct="0">
              <a:buSzPct val="45000"/>
              <a:buFont typeface="StarSymbol"/>
              <a:buChar char="●"/>
              <a:tabLst/>
              <a:defRPr lang="en-US" sz="4200" b="0" i="0" u="none" strike="noStrike" kern="1200">
                <a:ln>
                  <a:noFill/>
                </a:ln>
                <a:latin typeface="Arial" pitchFamily="18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pPr>
              <a:buFont typeface="StarSymbol"/>
              <a:buNone/>
            </a:pPr>
            <a:r>
              <a:rPr lang="en-US" sz="3000" dirty="0" smtClean="0">
                <a:solidFill>
                  <a:srgbClr val="2323DC"/>
                </a:solidFill>
                <a:latin typeface="Tahoma" pitchFamily="34"/>
                <a:cs typeface="Tahoma" pitchFamily="2"/>
              </a:rPr>
              <a:t>HERAPDF1.5 compared to HERA e</a:t>
            </a:r>
            <a:r>
              <a:rPr lang="en-US" sz="3000" baseline="30000" dirty="0" smtClean="0">
                <a:solidFill>
                  <a:srgbClr val="2323DC"/>
                </a:solidFill>
                <a:latin typeface="Tahoma" pitchFamily="34"/>
                <a:cs typeface="Tahoma" pitchFamily="2"/>
              </a:rPr>
              <a:t>+</a:t>
            </a:r>
            <a:r>
              <a:rPr lang="en-US" sz="3000" dirty="0" smtClean="0">
                <a:solidFill>
                  <a:srgbClr val="2323DC"/>
                </a:solidFill>
                <a:latin typeface="Tahoma" pitchFamily="34"/>
                <a:cs typeface="Tahoma" pitchFamily="2"/>
              </a:rPr>
              <a:t>p NC data</a:t>
            </a:r>
            <a:endParaRPr lang="en-US" sz="3000" dirty="0">
              <a:solidFill>
                <a:srgbClr val="2323DC"/>
              </a:solidFill>
              <a:latin typeface="Tahoma" pitchFamily="34"/>
              <a:cs typeface="Tahoma" pitchFamily="2"/>
            </a:endParaRPr>
          </a:p>
        </p:txBody>
      </p:sp>
      <p:sp>
        <p:nvSpPr>
          <p:cNvPr id="18" name="Straight Connector 17"/>
          <p:cNvSpPr/>
          <p:nvPr/>
        </p:nvSpPr>
        <p:spPr>
          <a:xfrm>
            <a:off x="0" y="622144"/>
            <a:ext cx="9905386" cy="0"/>
          </a:xfrm>
          <a:prstGeom prst="line">
            <a:avLst/>
          </a:prstGeom>
          <a:noFill/>
          <a:ln w="36720">
            <a:solidFill>
              <a:srgbClr val="FF0000"/>
            </a:solidFill>
            <a:prstDash val="solid"/>
          </a:ln>
        </p:spPr>
        <p:txBody>
          <a:bodyPr vert="horz" lIns="102950" tIns="60197" rIns="102950" bIns="60197" anchor="ctr" anchorCtr="1" compatLnSpc="0"/>
          <a:lstStyle/>
          <a:p>
            <a:pPr defTabSz="868746" fontAlgn="auto" hangingPunct="0">
              <a:spcBef>
                <a:spcPts val="0"/>
              </a:spcBef>
              <a:spcAft>
                <a:spcPts val="0"/>
              </a:spcAft>
            </a:pPr>
            <a:endParaRPr lang="en-US" sz="1700">
              <a:solidFill>
                <a:prstClr val="black"/>
              </a:solidFill>
              <a:latin typeface="Arial" pitchFamily="18"/>
              <a:ea typeface="DejaVu LGC Sans" pitchFamily="2"/>
              <a:cs typeface="DejaVu LGC Sans" pitchFamily="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4" y="764704"/>
            <a:ext cx="4942840" cy="46876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8984" y="790311"/>
            <a:ext cx="4908305" cy="465491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85918" y="5718701"/>
            <a:ext cx="8759570" cy="446603"/>
          </a:xfrm>
          <a:prstGeom prst="rect">
            <a:avLst/>
          </a:prstGeom>
          <a:noFill/>
          <a:ln w="36720">
            <a:solidFill>
              <a:srgbClr val="008000"/>
            </a:solidFill>
            <a:prstDash val="solid"/>
          </a:ln>
        </p:spPr>
        <p:txBody>
          <a:bodyPr vert="horz" wrap="square" lIns="102959" tIns="60201" rIns="102959" bIns="60201" compatLnSpc="0">
            <a:spAutoFit/>
          </a:bodyPr>
          <a:lstStyle/>
          <a:p>
            <a:pPr defTabSz="868822" fontAlgn="auto" hangingPunct="0">
              <a:spcBef>
                <a:spcPts val="0"/>
              </a:spcBef>
              <a:spcAft>
                <a:spcPts val="0"/>
              </a:spcAft>
              <a:buClr>
                <a:srgbClr val="2323DC"/>
              </a:buClr>
              <a:buSzPct val="100000"/>
              <a:buFont typeface="StarSymbol"/>
              <a:buChar char="➔"/>
            </a:pPr>
            <a:r>
              <a:rPr lang="en-US" sz="2100" dirty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 </a:t>
            </a:r>
            <a:r>
              <a:rPr lang="en-US" sz="2100" dirty="0" smtClean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Data well described over huge Q</a:t>
            </a:r>
            <a:r>
              <a:rPr lang="en-US" sz="2100" baseline="30000" dirty="0" smtClean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2</a:t>
            </a:r>
            <a:r>
              <a:rPr lang="en-US" sz="2100" dirty="0" smtClean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 and x range by DGLAP NLO QCD 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2648744" y="1052736"/>
            <a:ext cx="0" cy="792088"/>
          </a:xfrm>
          <a:prstGeom prst="line">
            <a:avLst/>
          </a:prstGeom>
          <a:ln w="28575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648744" y="1484784"/>
            <a:ext cx="792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Q</a:t>
            </a:r>
            <a:r>
              <a:rPr lang="en-US" sz="1600" baseline="30000" dirty="0" smtClean="0"/>
              <a:t>2</a:t>
            </a:r>
            <a:r>
              <a:rPr lang="en-US" sz="1600" baseline="-25000" dirty="0" smtClean="0"/>
              <a:t>min</a:t>
            </a:r>
            <a:endParaRPr lang="en-US" sz="1600" baseline="-25000" dirty="0"/>
          </a:p>
        </p:txBody>
      </p:sp>
    </p:spTree>
    <p:extLst>
      <p:ext uri="{BB962C8B-B14F-4D97-AF65-F5344CB8AC3E}">
        <p14:creationId xmlns:p14="http://schemas.microsoft.com/office/powerpoint/2010/main" val="3212788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417498" y="6429165"/>
            <a:ext cx="792089" cy="440235"/>
          </a:xfrm>
          <a:prstGeom prst="rect">
            <a:avLst/>
          </a:prstGeom>
          <a:noFill/>
          <a:ln>
            <a:noFill/>
          </a:ln>
        </p:spPr>
        <p:txBody>
          <a:bodyPr vert="horz" wrap="square" lIns="85507" tIns="42754" rIns="85507" bIns="42754" compatLnSpc="0">
            <a:spAutoFit/>
          </a:bodyPr>
          <a:lstStyle/>
          <a:p>
            <a:pPr defTabSz="868746" fontAlgn="auto" hangingPunct="0">
              <a:spcBef>
                <a:spcPts val="0"/>
              </a:spcBef>
              <a:spcAft>
                <a:spcPts val="0"/>
              </a:spcAft>
            </a:pPr>
            <a:fld id="{4166D74E-DE45-43B4-BE35-9573AB5ECB37}" type="slidenum">
              <a:rPr lang="en-US" smtClean="0">
                <a:solidFill>
                  <a:srgbClr val="000080"/>
                </a:solidFill>
                <a:latin typeface="Bitstream Vera Sans" pitchFamily="18"/>
                <a:ea typeface="DejaVu LGC Sans" pitchFamily="2"/>
                <a:cs typeface="DejaVu LGC Sans" pitchFamily="2"/>
              </a:rPr>
              <a:pPr defTabSz="868746" fontAlgn="auto" hangingPunct="0">
                <a:spcBef>
                  <a:spcPts val="0"/>
                </a:spcBef>
                <a:spcAft>
                  <a:spcPts val="0"/>
                </a:spcAft>
              </a:pPr>
              <a:t>13</a:t>
            </a:fld>
            <a:endParaRPr lang="en-US" smtClean="0">
              <a:solidFill>
                <a:srgbClr val="000080"/>
              </a:solidFill>
              <a:latin typeface="Bitstream Vera Sans" pitchFamily="18"/>
              <a:ea typeface="DejaVu LGC Sans" pitchFamily="2"/>
              <a:cs typeface="DejaVu LGC Sans" pitchFamily="2"/>
            </a:endParaRPr>
          </a:p>
        </p:txBody>
      </p:sp>
      <p:sp>
        <p:nvSpPr>
          <p:cNvPr id="17" name="Title 2"/>
          <p:cNvSpPr txBox="1">
            <a:spLocks/>
          </p:cNvSpPr>
          <p:nvPr/>
        </p:nvSpPr>
        <p:spPr>
          <a:xfrm>
            <a:off x="224644" y="134950"/>
            <a:ext cx="9799257" cy="46166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>
            <a:defPPr lvl="0">
              <a:buSzPct val="45000"/>
              <a:buFont typeface="StarSymbol"/>
              <a:buNone/>
              <a:defRPr/>
            </a:defPPr>
            <a:lvl1pPr lvl="0" algn="ctr" rtl="0" hangingPunct="0">
              <a:buSzPct val="45000"/>
              <a:buFont typeface="StarSymbol"/>
              <a:buChar char="●"/>
              <a:tabLst/>
              <a:defRPr lang="en-US" sz="4200" b="0" i="0" u="none" strike="noStrike" kern="1200">
                <a:ln>
                  <a:noFill/>
                </a:ln>
                <a:latin typeface="Arial" pitchFamily="18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pPr>
              <a:buFont typeface="StarSymbol"/>
              <a:buNone/>
            </a:pPr>
            <a:r>
              <a:rPr lang="en-US" sz="3000" dirty="0" smtClean="0">
                <a:solidFill>
                  <a:srgbClr val="2323DC"/>
                </a:solidFill>
                <a:latin typeface="Tahoma" pitchFamily="34"/>
                <a:cs typeface="Tahoma" pitchFamily="2"/>
              </a:rPr>
              <a:t>HERAPDF1.5 predictions for </a:t>
            </a:r>
            <a:r>
              <a:rPr lang="en-US" sz="3000" dirty="0" err="1" smtClean="0">
                <a:solidFill>
                  <a:srgbClr val="2323DC"/>
                </a:solidFill>
                <a:latin typeface="Tahoma" pitchFamily="34"/>
                <a:cs typeface="Tahoma" pitchFamily="2"/>
              </a:rPr>
              <a:t>Tevatron</a:t>
            </a:r>
            <a:r>
              <a:rPr lang="en-US" sz="3000" dirty="0" smtClean="0">
                <a:solidFill>
                  <a:srgbClr val="2323DC"/>
                </a:solidFill>
                <a:latin typeface="Tahoma" pitchFamily="34"/>
                <a:cs typeface="Tahoma" pitchFamily="2"/>
              </a:rPr>
              <a:t> </a:t>
            </a:r>
            <a:endParaRPr lang="en-US" sz="3000" dirty="0">
              <a:solidFill>
                <a:srgbClr val="2323DC"/>
              </a:solidFill>
              <a:latin typeface="Tahoma" pitchFamily="34"/>
              <a:cs typeface="Tahoma" pitchFamily="2"/>
            </a:endParaRPr>
          </a:p>
        </p:txBody>
      </p:sp>
      <p:sp>
        <p:nvSpPr>
          <p:cNvPr id="18" name="Straight Connector 17"/>
          <p:cNvSpPr/>
          <p:nvPr/>
        </p:nvSpPr>
        <p:spPr>
          <a:xfrm>
            <a:off x="0" y="622144"/>
            <a:ext cx="9905386" cy="0"/>
          </a:xfrm>
          <a:prstGeom prst="line">
            <a:avLst/>
          </a:prstGeom>
          <a:noFill/>
          <a:ln w="36720">
            <a:solidFill>
              <a:srgbClr val="FF0000"/>
            </a:solidFill>
            <a:prstDash val="solid"/>
          </a:ln>
        </p:spPr>
        <p:txBody>
          <a:bodyPr vert="horz" lIns="102950" tIns="60197" rIns="102950" bIns="60197" anchor="ctr" anchorCtr="1" compatLnSpc="0"/>
          <a:lstStyle/>
          <a:p>
            <a:pPr defTabSz="868746" fontAlgn="auto" hangingPunct="0">
              <a:spcBef>
                <a:spcPts val="0"/>
              </a:spcBef>
              <a:spcAft>
                <a:spcPts val="0"/>
              </a:spcAft>
            </a:pPr>
            <a:endParaRPr lang="en-US" sz="1700">
              <a:solidFill>
                <a:prstClr val="black"/>
              </a:solidFill>
              <a:latin typeface="Arial" pitchFamily="18"/>
              <a:ea typeface="DejaVu LGC Sans" pitchFamily="2"/>
              <a:cs typeface="DejaVu LGC Sans" pitchFamily="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92024" y="5445224"/>
            <a:ext cx="4797280" cy="446603"/>
          </a:xfrm>
          <a:prstGeom prst="rect">
            <a:avLst/>
          </a:prstGeom>
          <a:noFill/>
          <a:ln w="36720">
            <a:solidFill>
              <a:srgbClr val="008000"/>
            </a:solidFill>
            <a:prstDash val="solid"/>
          </a:ln>
        </p:spPr>
        <p:txBody>
          <a:bodyPr vert="horz" wrap="square" lIns="102959" tIns="60201" rIns="102959" bIns="60201" compatLnSpc="0">
            <a:spAutoFit/>
          </a:bodyPr>
          <a:lstStyle/>
          <a:p>
            <a:pPr defTabSz="868822" fontAlgn="auto" hangingPunct="0">
              <a:spcBef>
                <a:spcPts val="0"/>
              </a:spcBef>
              <a:spcAft>
                <a:spcPts val="0"/>
              </a:spcAft>
              <a:buClr>
                <a:srgbClr val="2323DC"/>
              </a:buClr>
              <a:buSzPct val="100000"/>
              <a:buFont typeface="StarSymbol"/>
              <a:buChar char="➔"/>
            </a:pPr>
            <a:r>
              <a:rPr lang="en-US" sz="2100" dirty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 </a:t>
            </a:r>
            <a:r>
              <a:rPr lang="en-US" sz="2100" dirty="0" smtClean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Data well described by HERAPDF1.5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6" y="692696"/>
            <a:ext cx="4343355" cy="46092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439" y="692696"/>
            <a:ext cx="4373017" cy="4663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681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417498" y="6429165"/>
            <a:ext cx="792089" cy="440235"/>
          </a:xfrm>
          <a:prstGeom prst="rect">
            <a:avLst/>
          </a:prstGeom>
          <a:noFill/>
          <a:ln>
            <a:noFill/>
          </a:ln>
        </p:spPr>
        <p:txBody>
          <a:bodyPr vert="horz" wrap="square" lIns="85507" tIns="42754" rIns="85507" bIns="42754" compatLnSpc="0">
            <a:spAutoFit/>
          </a:bodyPr>
          <a:lstStyle/>
          <a:p>
            <a:pPr defTabSz="868746" fontAlgn="auto" hangingPunct="0">
              <a:spcBef>
                <a:spcPts val="0"/>
              </a:spcBef>
              <a:spcAft>
                <a:spcPts val="0"/>
              </a:spcAft>
            </a:pPr>
            <a:fld id="{4166D74E-DE45-43B4-BE35-9573AB5ECB37}" type="slidenum">
              <a:rPr lang="en-US" smtClean="0">
                <a:solidFill>
                  <a:srgbClr val="000080"/>
                </a:solidFill>
                <a:latin typeface="Bitstream Vera Sans" pitchFamily="18"/>
                <a:ea typeface="DejaVu LGC Sans" pitchFamily="2"/>
                <a:cs typeface="DejaVu LGC Sans" pitchFamily="2"/>
              </a:rPr>
              <a:pPr defTabSz="868746" fontAlgn="auto" hangingPunct="0">
                <a:spcBef>
                  <a:spcPts val="0"/>
                </a:spcBef>
                <a:spcAft>
                  <a:spcPts val="0"/>
                </a:spcAft>
              </a:pPr>
              <a:t>14</a:t>
            </a:fld>
            <a:endParaRPr lang="en-US" smtClean="0">
              <a:solidFill>
                <a:srgbClr val="000080"/>
              </a:solidFill>
              <a:latin typeface="Bitstream Vera Sans" pitchFamily="18"/>
              <a:ea typeface="DejaVu LGC Sans" pitchFamily="2"/>
              <a:cs typeface="DejaVu LGC Sans" pitchFamily="2"/>
            </a:endParaRPr>
          </a:p>
        </p:txBody>
      </p:sp>
      <p:sp>
        <p:nvSpPr>
          <p:cNvPr id="17" name="Title 2"/>
          <p:cNvSpPr txBox="1">
            <a:spLocks/>
          </p:cNvSpPr>
          <p:nvPr/>
        </p:nvSpPr>
        <p:spPr>
          <a:xfrm>
            <a:off x="224644" y="134950"/>
            <a:ext cx="9799257" cy="46166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>
            <a:defPPr lvl="0">
              <a:buSzPct val="45000"/>
              <a:buFont typeface="StarSymbol"/>
              <a:buNone/>
              <a:defRPr/>
            </a:defPPr>
            <a:lvl1pPr lvl="0" algn="ctr" rtl="0" hangingPunct="0">
              <a:buSzPct val="45000"/>
              <a:buFont typeface="StarSymbol"/>
              <a:buChar char="●"/>
              <a:tabLst/>
              <a:defRPr lang="en-US" sz="4200" b="0" i="0" u="none" strike="noStrike" kern="1200">
                <a:ln>
                  <a:noFill/>
                </a:ln>
                <a:latin typeface="Arial" pitchFamily="18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pPr>
              <a:buFont typeface="StarSymbol"/>
              <a:buNone/>
            </a:pPr>
            <a:r>
              <a:rPr lang="en-US" sz="3000" dirty="0" smtClean="0">
                <a:solidFill>
                  <a:srgbClr val="2323DC"/>
                </a:solidFill>
                <a:latin typeface="Tahoma" pitchFamily="34"/>
                <a:cs typeface="Tahoma" pitchFamily="2"/>
              </a:rPr>
              <a:t>HERAPDF1.5 predictions for </a:t>
            </a:r>
            <a:r>
              <a:rPr lang="en-US" sz="3000" dirty="0" smtClean="0">
                <a:solidFill>
                  <a:srgbClr val="2323DC"/>
                </a:solidFill>
                <a:latin typeface="Arial Narrow" pitchFamily="34" charset="0"/>
                <a:cs typeface="Tahoma" pitchFamily="2"/>
              </a:rPr>
              <a:t>(exemplary) </a:t>
            </a:r>
            <a:r>
              <a:rPr lang="en-US" sz="3000" dirty="0" smtClean="0">
                <a:solidFill>
                  <a:srgbClr val="2323DC"/>
                </a:solidFill>
                <a:latin typeface="Tahoma" pitchFamily="34"/>
                <a:cs typeface="Tahoma" pitchFamily="2"/>
              </a:rPr>
              <a:t>LHC jet data </a:t>
            </a:r>
            <a:endParaRPr lang="en-US" sz="3000" dirty="0">
              <a:solidFill>
                <a:srgbClr val="2323DC"/>
              </a:solidFill>
              <a:latin typeface="Tahoma" pitchFamily="34"/>
              <a:cs typeface="Tahoma" pitchFamily="2"/>
            </a:endParaRPr>
          </a:p>
        </p:txBody>
      </p:sp>
      <p:sp>
        <p:nvSpPr>
          <p:cNvPr id="18" name="Straight Connector 17"/>
          <p:cNvSpPr/>
          <p:nvPr/>
        </p:nvSpPr>
        <p:spPr>
          <a:xfrm>
            <a:off x="0" y="622144"/>
            <a:ext cx="9905386" cy="0"/>
          </a:xfrm>
          <a:prstGeom prst="line">
            <a:avLst/>
          </a:prstGeom>
          <a:noFill/>
          <a:ln w="36720">
            <a:solidFill>
              <a:srgbClr val="FF0000"/>
            </a:solidFill>
            <a:prstDash val="solid"/>
          </a:ln>
        </p:spPr>
        <p:txBody>
          <a:bodyPr vert="horz" lIns="102950" tIns="60197" rIns="102950" bIns="60197" anchor="ctr" anchorCtr="1" compatLnSpc="0"/>
          <a:lstStyle/>
          <a:p>
            <a:pPr defTabSz="868746" fontAlgn="auto" hangingPunct="0">
              <a:spcBef>
                <a:spcPts val="0"/>
              </a:spcBef>
              <a:spcAft>
                <a:spcPts val="0"/>
              </a:spcAft>
            </a:pPr>
            <a:endParaRPr lang="en-US" sz="1700">
              <a:solidFill>
                <a:prstClr val="black"/>
              </a:solidFill>
              <a:latin typeface="Arial" pitchFamily="18"/>
              <a:ea typeface="DejaVu LGC Sans" pitchFamily="2"/>
              <a:cs typeface="DejaVu LGC Sans" pitchFamily="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24701" y="4869160"/>
            <a:ext cx="4608819" cy="1096653"/>
          </a:xfrm>
          <a:prstGeom prst="rect">
            <a:avLst/>
          </a:prstGeom>
          <a:noFill/>
          <a:ln w="36720">
            <a:solidFill>
              <a:srgbClr val="008000"/>
            </a:solidFill>
            <a:prstDash val="solid"/>
          </a:ln>
        </p:spPr>
        <p:txBody>
          <a:bodyPr vert="horz" wrap="square" lIns="102959" tIns="60201" rIns="102959" bIns="60201" compatLnSpc="0">
            <a:spAutoFit/>
          </a:bodyPr>
          <a:lstStyle/>
          <a:p>
            <a:pPr defTabSz="868822" fontAlgn="auto" hangingPunct="0">
              <a:spcBef>
                <a:spcPts val="0"/>
              </a:spcBef>
              <a:spcAft>
                <a:spcPts val="0"/>
              </a:spcAft>
              <a:buClr>
                <a:srgbClr val="2323DC"/>
              </a:buClr>
              <a:buSzPct val="100000"/>
              <a:buFont typeface="StarSymbol"/>
              <a:buChar char="➔"/>
            </a:pPr>
            <a:r>
              <a:rPr lang="en-US" sz="2100" dirty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 </a:t>
            </a:r>
            <a:r>
              <a:rPr lang="en-US" sz="2100" dirty="0" smtClean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Well described by HERAPDF1.5  </a:t>
            </a:r>
          </a:p>
          <a:p>
            <a:pPr defTabSz="868822" fontAlgn="auto" hangingPunct="0">
              <a:spcBef>
                <a:spcPts val="0"/>
              </a:spcBef>
              <a:spcAft>
                <a:spcPts val="0"/>
              </a:spcAft>
              <a:buClr>
                <a:srgbClr val="2323DC"/>
              </a:buClr>
              <a:buSzPct val="100000"/>
              <a:buFont typeface="StarSymbol"/>
              <a:buChar char="➔"/>
            </a:pPr>
            <a:r>
              <a:rPr lang="en-US" sz="2100" dirty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 </a:t>
            </a:r>
            <a:r>
              <a:rPr lang="en-US" sz="2100" dirty="0" smtClean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These data yet to be used in PDF fit, carry information on</a:t>
            </a:r>
            <a:r>
              <a:rPr lang="en-US" sz="2100" dirty="0" smtClean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  <a:sym typeface="Wingdings" pitchFamily="2" charset="2"/>
              </a:rPr>
              <a:t> high-x gluon</a:t>
            </a:r>
            <a:endParaRPr lang="en-US" sz="2100" dirty="0" smtClean="0">
              <a:solidFill>
                <a:srgbClr val="2323DC"/>
              </a:solidFill>
              <a:latin typeface="Tahoma" pitchFamily="34"/>
              <a:ea typeface="DejaVu LGC Sans" pitchFamily="2"/>
              <a:cs typeface="DejaVu LGC Sans" pitchFamily="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5" y="764703"/>
            <a:ext cx="4745161" cy="302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98" y="3750777"/>
            <a:ext cx="4805194" cy="3062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2326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417498" y="6429165"/>
            <a:ext cx="792089" cy="440235"/>
          </a:xfrm>
          <a:prstGeom prst="rect">
            <a:avLst/>
          </a:prstGeom>
          <a:noFill/>
          <a:ln>
            <a:noFill/>
          </a:ln>
        </p:spPr>
        <p:txBody>
          <a:bodyPr vert="horz" wrap="square" lIns="85507" tIns="42754" rIns="85507" bIns="42754" compatLnSpc="0">
            <a:spAutoFit/>
          </a:bodyPr>
          <a:lstStyle/>
          <a:p>
            <a:pPr defTabSz="868746" fontAlgn="auto" hangingPunct="0">
              <a:spcBef>
                <a:spcPts val="0"/>
              </a:spcBef>
              <a:spcAft>
                <a:spcPts val="0"/>
              </a:spcAft>
            </a:pPr>
            <a:fld id="{4166D74E-DE45-43B4-BE35-9573AB5ECB37}" type="slidenum">
              <a:rPr lang="en-US" smtClean="0">
                <a:solidFill>
                  <a:srgbClr val="000080"/>
                </a:solidFill>
                <a:latin typeface="Bitstream Vera Sans" pitchFamily="18"/>
                <a:ea typeface="DejaVu LGC Sans" pitchFamily="2"/>
                <a:cs typeface="DejaVu LGC Sans" pitchFamily="2"/>
              </a:rPr>
              <a:pPr defTabSz="868746" fontAlgn="auto" hangingPunct="0">
                <a:spcBef>
                  <a:spcPts val="0"/>
                </a:spcBef>
                <a:spcAft>
                  <a:spcPts val="0"/>
                </a:spcAft>
              </a:pPr>
              <a:t>15</a:t>
            </a:fld>
            <a:endParaRPr lang="en-US" smtClean="0">
              <a:solidFill>
                <a:srgbClr val="000080"/>
              </a:solidFill>
              <a:latin typeface="Bitstream Vera Sans" pitchFamily="18"/>
              <a:ea typeface="DejaVu LGC Sans" pitchFamily="2"/>
              <a:cs typeface="DejaVu LGC Sans" pitchFamily="2"/>
            </a:endParaRPr>
          </a:p>
        </p:txBody>
      </p:sp>
      <p:sp>
        <p:nvSpPr>
          <p:cNvPr id="17" name="Title 2"/>
          <p:cNvSpPr txBox="1">
            <a:spLocks/>
          </p:cNvSpPr>
          <p:nvPr/>
        </p:nvSpPr>
        <p:spPr>
          <a:xfrm>
            <a:off x="224644" y="44624"/>
            <a:ext cx="9799257" cy="46166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>
            <a:defPPr lvl="0">
              <a:buSzPct val="45000"/>
              <a:buFont typeface="StarSymbol"/>
              <a:buNone/>
              <a:defRPr/>
            </a:defPPr>
            <a:lvl1pPr lvl="0" algn="ctr" rtl="0" hangingPunct="0">
              <a:buSzPct val="45000"/>
              <a:buFont typeface="StarSymbol"/>
              <a:buChar char="●"/>
              <a:tabLst/>
              <a:defRPr lang="en-US" sz="4200" b="0" i="0" u="none" strike="noStrike" kern="1200">
                <a:ln>
                  <a:noFill/>
                </a:ln>
                <a:latin typeface="Arial" pitchFamily="18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pPr>
              <a:buFont typeface="StarSymbol"/>
              <a:buNone/>
            </a:pPr>
            <a:r>
              <a:rPr lang="en-US" sz="3000" dirty="0" smtClean="0">
                <a:solidFill>
                  <a:srgbClr val="2323DC"/>
                </a:solidFill>
                <a:latin typeface="Tahoma" pitchFamily="34"/>
                <a:cs typeface="Tahoma" pitchFamily="2"/>
              </a:rPr>
              <a:t>Can we get PDFs just from the LHC?</a:t>
            </a:r>
            <a:endParaRPr lang="en-US" sz="3000" dirty="0">
              <a:solidFill>
                <a:srgbClr val="2323DC"/>
              </a:solidFill>
              <a:latin typeface="Tahoma" pitchFamily="34"/>
              <a:cs typeface="Tahoma" pitchFamily="2"/>
            </a:endParaRPr>
          </a:p>
        </p:txBody>
      </p:sp>
      <p:sp>
        <p:nvSpPr>
          <p:cNvPr id="18" name="Straight Connector 17"/>
          <p:cNvSpPr/>
          <p:nvPr/>
        </p:nvSpPr>
        <p:spPr>
          <a:xfrm>
            <a:off x="0" y="548680"/>
            <a:ext cx="9905386" cy="0"/>
          </a:xfrm>
          <a:prstGeom prst="line">
            <a:avLst/>
          </a:prstGeom>
          <a:noFill/>
          <a:ln w="36720">
            <a:solidFill>
              <a:srgbClr val="FF0000"/>
            </a:solidFill>
            <a:prstDash val="solid"/>
          </a:ln>
        </p:spPr>
        <p:txBody>
          <a:bodyPr vert="horz" lIns="102950" tIns="60197" rIns="102950" bIns="60197" anchor="ctr" anchorCtr="1" compatLnSpc="0"/>
          <a:lstStyle/>
          <a:p>
            <a:pPr defTabSz="868746" fontAlgn="auto" hangingPunct="0">
              <a:spcBef>
                <a:spcPts val="0"/>
              </a:spcBef>
              <a:spcAft>
                <a:spcPts val="0"/>
              </a:spcAft>
            </a:pPr>
            <a:endParaRPr lang="en-US" sz="1700">
              <a:solidFill>
                <a:prstClr val="black"/>
              </a:solidFill>
              <a:latin typeface="Arial" pitchFamily="18"/>
              <a:ea typeface="DejaVu LGC Sans" pitchFamily="2"/>
              <a:cs typeface="DejaVu LGC Sans" pitchFamily="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77136" y="4725144"/>
            <a:ext cx="3240362" cy="446603"/>
          </a:xfrm>
          <a:prstGeom prst="rect">
            <a:avLst/>
          </a:prstGeom>
          <a:noFill/>
          <a:ln w="36720">
            <a:solidFill>
              <a:srgbClr val="008000"/>
            </a:solidFill>
            <a:prstDash val="solid"/>
          </a:ln>
        </p:spPr>
        <p:txBody>
          <a:bodyPr vert="horz" wrap="square" lIns="102959" tIns="60201" rIns="102959" bIns="60201" compatLnSpc="0">
            <a:spAutoFit/>
          </a:bodyPr>
          <a:lstStyle/>
          <a:p>
            <a:pPr defTabSz="868822" fontAlgn="auto" hangingPunct="0">
              <a:spcBef>
                <a:spcPts val="0"/>
              </a:spcBef>
              <a:spcAft>
                <a:spcPts val="0"/>
              </a:spcAft>
              <a:buClr>
                <a:srgbClr val="2323DC"/>
              </a:buClr>
              <a:buSzPct val="100000"/>
              <a:buFont typeface="StarSymbol"/>
              <a:buChar char="➔"/>
            </a:pPr>
            <a:r>
              <a:rPr lang="en-US" sz="2100" dirty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 </a:t>
            </a:r>
            <a:r>
              <a:rPr lang="en-US" sz="2100" dirty="0" smtClean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Not with any precision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09" y="620688"/>
            <a:ext cx="5486771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64" y="3756461"/>
            <a:ext cx="5530029" cy="3073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817096" y="880781"/>
            <a:ext cx="3990781" cy="135985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6720">
            <a:noFill/>
            <a:prstDash val="solid"/>
          </a:ln>
        </p:spPr>
        <p:txBody>
          <a:bodyPr vert="horz" wrap="square" lIns="102950" tIns="60197" rIns="102950" bIns="60197" compatLnSpc="0">
            <a:spAutoFit/>
          </a:bodyPr>
          <a:lstStyle/>
          <a:p>
            <a:pPr algn="ctr" defTabSz="868746" fontAlgn="auto" hangingPunct="0">
              <a:spcBef>
                <a:spcPts val="0"/>
              </a:spcBef>
              <a:spcAft>
                <a:spcPts val="0"/>
              </a:spcAft>
              <a:buClr>
                <a:srgbClr val="2323DC"/>
              </a:buClr>
              <a:buSzPct val="100000"/>
            </a:pPr>
            <a:r>
              <a:rPr lang="en-US" sz="2000" dirty="0" smtClean="0">
                <a:solidFill>
                  <a:srgbClr val="2323DC"/>
                </a:solidFill>
                <a:latin typeface="Tahoma" pitchFamily="34" charset="0"/>
                <a:ea typeface="DejaVu LGC Sans" pitchFamily="2"/>
                <a:cs typeface="Tahoma" pitchFamily="34" charset="0"/>
              </a:rPr>
              <a:t>Using simulated LHC W, Z and jet data with ultimate precision estimated from current experience </a:t>
            </a:r>
          </a:p>
        </p:txBody>
      </p:sp>
    </p:spTree>
    <p:extLst>
      <p:ext uri="{BB962C8B-B14F-4D97-AF65-F5344CB8AC3E}">
        <p14:creationId xmlns:p14="http://schemas.microsoft.com/office/powerpoint/2010/main" val="1187974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/>
          <p:nvPr/>
        </p:nvSpPr>
        <p:spPr>
          <a:xfrm>
            <a:off x="0" y="622144"/>
            <a:ext cx="9905386" cy="0"/>
          </a:xfrm>
          <a:prstGeom prst="line">
            <a:avLst/>
          </a:prstGeom>
          <a:noFill/>
          <a:ln w="36720">
            <a:solidFill>
              <a:srgbClr val="FF0000"/>
            </a:solidFill>
            <a:prstDash val="solid"/>
          </a:ln>
        </p:spPr>
        <p:txBody>
          <a:bodyPr vert="horz" lIns="102950" tIns="60197" rIns="102950" bIns="60197" anchor="ctr" anchorCtr="1" compatLnSpc="0"/>
          <a:lstStyle/>
          <a:p>
            <a:pPr defTabSz="868746" fontAlgn="auto" hangingPunct="0">
              <a:spcBef>
                <a:spcPts val="0"/>
              </a:spcBef>
              <a:spcAft>
                <a:spcPts val="0"/>
              </a:spcAft>
            </a:pPr>
            <a:endParaRPr lang="en-US" sz="1700">
              <a:solidFill>
                <a:prstClr val="black"/>
              </a:solidFill>
              <a:latin typeface="Arial" pitchFamily="18"/>
              <a:ea typeface="DejaVu LGC Sans" pitchFamily="2"/>
              <a:cs typeface="DejaVu LGC Sans" pitchFamily="2"/>
            </a:endParaRPr>
          </a:p>
        </p:txBody>
      </p:sp>
      <p:sp>
        <p:nvSpPr>
          <p:cNvPr id="11" name="Title 2"/>
          <p:cNvSpPr txBox="1">
            <a:spLocks/>
          </p:cNvSpPr>
          <p:nvPr/>
        </p:nvSpPr>
        <p:spPr>
          <a:xfrm>
            <a:off x="200475" y="87018"/>
            <a:ext cx="9799257" cy="46166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>
            <a:defPPr lvl="0">
              <a:buSzPct val="45000"/>
              <a:buFont typeface="StarSymbol"/>
              <a:buNone/>
              <a:defRPr/>
            </a:defPPr>
            <a:lvl1pPr lvl="0" algn="ctr" rtl="0" hangingPunct="0">
              <a:buSzPct val="45000"/>
              <a:buFont typeface="StarSymbol"/>
              <a:buChar char="●"/>
              <a:tabLst/>
              <a:defRPr lang="en-US" sz="4200" b="0" i="0" u="none" strike="noStrike" kern="1200">
                <a:ln>
                  <a:noFill/>
                </a:ln>
                <a:latin typeface="Arial" pitchFamily="18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pPr>
              <a:buFont typeface="StarSymbol"/>
              <a:buNone/>
            </a:pPr>
            <a:r>
              <a:rPr lang="en-US" sz="3000" dirty="0">
                <a:solidFill>
                  <a:srgbClr val="2323DC"/>
                </a:solidFill>
                <a:latin typeface="Tahoma" pitchFamily="34" charset="0"/>
                <a:cs typeface="Tahoma" pitchFamily="34" charset="0"/>
              </a:rPr>
              <a:t>HERA Charm production and schemes  </a:t>
            </a:r>
            <a:endParaRPr lang="en-US" sz="3000" i="1" dirty="0">
              <a:solidFill>
                <a:srgbClr val="2323DC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417498" y="6429165"/>
            <a:ext cx="792089" cy="440235"/>
          </a:xfrm>
          <a:prstGeom prst="rect">
            <a:avLst/>
          </a:prstGeom>
          <a:noFill/>
          <a:ln>
            <a:noFill/>
          </a:ln>
        </p:spPr>
        <p:txBody>
          <a:bodyPr vert="horz" wrap="square" lIns="85507" tIns="42754" rIns="85507" bIns="42754" compatLnSpc="0">
            <a:spAutoFit/>
          </a:bodyPr>
          <a:lstStyle/>
          <a:p>
            <a:pPr defTabSz="868746" fontAlgn="auto" hangingPunct="0">
              <a:spcBef>
                <a:spcPts val="0"/>
              </a:spcBef>
              <a:spcAft>
                <a:spcPts val="0"/>
              </a:spcAft>
            </a:pPr>
            <a:fld id="{4166D74E-DE45-43B4-BE35-9573AB5ECB37}" type="slidenum">
              <a:rPr lang="en-US" smtClean="0">
                <a:solidFill>
                  <a:srgbClr val="000080"/>
                </a:solidFill>
                <a:latin typeface="Bitstream Vera Sans" pitchFamily="18"/>
                <a:ea typeface="DejaVu LGC Sans" pitchFamily="2"/>
                <a:cs typeface="DejaVu LGC Sans" pitchFamily="2"/>
              </a:rPr>
              <a:pPr defTabSz="868746" fontAlgn="auto" hangingPunct="0">
                <a:spcBef>
                  <a:spcPts val="0"/>
                </a:spcBef>
                <a:spcAft>
                  <a:spcPts val="0"/>
                </a:spcAft>
              </a:pPr>
              <a:t>16</a:t>
            </a:fld>
            <a:endParaRPr lang="en-US" dirty="0" smtClean="0">
              <a:solidFill>
                <a:srgbClr val="000080"/>
              </a:solidFill>
              <a:latin typeface="Bitstream Vera Sans" pitchFamily="18"/>
              <a:ea typeface="DejaVu LGC Sans" pitchFamily="2"/>
              <a:cs typeface="DejaVu LGC Sans" pitchFamily="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66" y="1628800"/>
            <a:ext cx="3009593" cy="34096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931" y="1465837"/>
            <a:ext cx="3661931" cy="36193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16496" y="847742"/>
            <a:ext cx="3744417" cy="4930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6720">
            <a:noFill/>
            <a:prstDash val="solid"/>
          </a:ln>
        </p:spPr>
        <p:txBody>
          <a:bodyPr vert="horz" wrap="square" lIns="102950" tIns="60197" rIns="102950" bIns="60197" compatLnSpc="0">
            <a:spAutoFit/>
          </a:bodyPr>
          <a:lstStyle/>
          <a:p>
            <a:pPr defTabSz="868746" fontAlgn="auto" hangingPunct="0">
              <a:spcBef>
                <a:spcPts val="0"/>
              </a:spcBef>
              <a:spcAft>
                <a:spcPts val="0"/>
              </a:spcAft>
              <a:buClr>
                <a:srgbClr val="2323DC"/>
              </a:buClr>
              <a:buSzPct val="100000"/>
            </a:pPr>
            <a:r>
              <a:rPr lang="en-US" dirty="0" smtClean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Massive scheme: Q</a:t>
            </a:r>
            <a:r>
              <a:rPr lang="en-US" baseline="30000" dirty="0" smtClean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2</a:t>
            </a:r>
            <a:r>
              <a:rPr lang="en-US" dirty="0" smtClean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~m</a:t>
            </a:r>
            <a:r>
              <a:rPr lang="en-US" baseline="-25000" dirty="0" smtClean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c</a:t>
            </a:r>
            <a:r>
              <a:rPr lang="en-US" baseline="30000" dirty="0" smtClean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08984" y="836712"/>
            <a:ext cx="3960440" cy="4930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6720">
            <a:noFill/>
            <a:prstDash val="solid"/>
          </a:ln>
        </p:spPr>
        <p:txBody>
          <a:bodyPr vert="horz" wrap="square" lIns="102950" tIns="60197" rIns="102950" bIns="60197" compatLnSpc="0">
            <a:spAutoFit/>
          </a:bodyPr>
          <a:lstStyle/>
          <a:p>
            <a:pPr defTabSz="868746" fontAlgn="auto" hangingPunct="0">
              <a:spcBef>
                <a:spcPts val="0"/>
              </a:spcBef>
              <a:spcAft>
                <a:spcPts val="0"/>
              </a:spcAft>
              <a:buClr>
                <a:srgbClr val="2323DC"/>
              </a:buClr>
              <a:buSzPct val="100000"/>
            </a:pPr>
            <a:r>
              <a:rPr lang="en-US" dirty="0" smtClean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Massless scheme: Q</a:t>
            </a:r>
            <a:r>
              <a:rPr lang="en-US" baseline="30000" dirty="0" smtClean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2</a:t>
            </a:r>
            <a:r>
              <a:rPr lang="en-US" dirty="0" smtClean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&gt;&gt;m</a:t>
            </a:r>
            <a:r>
              <a:rPr lang="en-US" baseline="-25000" dirty="0" smtClean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c</a:t>
            </a:r>
            <a:r>
              <a:rPr lang="en-US" baseline="30000" dirty="0" smtClean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2</a:t>
            </a:r>
          </a:p>
        </p:txBody>
      </p:sp>
      <p:sp>
        <p:nvSpPr>
          <p:cNvPr id="5" name="Left Brace 4"/>
          <p:cNvSpPr/>
          <p:nvPr/>
        </p:nvSpPr>
        <p:spPr bwMode="auto">
          <a:xfrm rot="-5400000">
            <a:off x="4124913" y="1376774"/>
            <a:ext cx="432048" cy="8136905"/>
          </a:xfrm>
          <a:prstGeom prst="leftBrace">
            <a:avLst>
              <a:gd name="adj1" fmla="val 8333"/>
              <a:gd name="adj2" fmla="val 50811"/>
            </a:avLst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33" tIns="45716" rIns="91433" bIns="45716" numCol="1" rtlCol="0" anchor="t" anchorCtr="0" compatLnSpc="1">
            <a:prstTxWarp prst="textNoShape">
              <a:avLst/>
            </a:prstTxWarp>
          </a:bodyPr>
          <a:lstStyle/>
          <a:p>
            <a:pPr algn="ctr" defTabSz="914321">
              <a:lnSpc>
                <a:spcPct val="98000"/>
              </a:lnSpc>
            </a:pPr>
            <a:endParaRPr lang="en-US">
              <a:latin typeface="Lucida Grande" pitchFamily="1" charset="0"/>
              <a:ea typeface="ヒラギノ角ゴ ProN W3" pitchFamily="1" charset="-128"/>
              <a:sym typeface="Lucida Grande" pitchFamily="1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6536" y="5744289"/>
            <a:ext cx="6192688" cy="8644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6720">
            <a:noFill/>
            <a:prstDash val="solid"/>
          </a:ln>
        </p:spPr>
        <p:txBody>
          <a:bodyPr vert="horz" wrap="square" lIns="102950" tIns="60197" rIns="102950" bIns="60197" compatLnSpc="0">
            <a:spAutoFit/>
          </a:bodyPr>
          <a:lstStyle/>
          <a:p>
            <a:pPr defTabSz="868746" fontAlgn="auto" hangingPunct="0">
              <a:spcBef>
                <a:spcPts val="0"/>
              </a:spcBef>
              <a:spcAft>
                <a:spcPts val="0"/>
              </a:spcAft>
              <a:buClr>
                <a:srgbClr val="2323DC"/>
              </a:buClr>
              <a:buSzPct val="100000"/>
            </a:pPr>
            <a:r>
              <a:rPr lang="en-US" dirty="0" smtClean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Mixed schemes: interpolate, but how to do transition? </a:t>
            </a:r>
            <a:r>
              <a:rPr lang="en-US" dirty="0" smtClean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  <a:sym typeface="Wingdings" pitchFamily="2" charset="2"/>
              </a:rPr>
              <a:t> numerous variants</a:t>
            </a:r>
            <a:endParaRPr lang="en-US" baseline="30000" dirty="0" smtClean="0">
              <a:solidFill>
                <a:srgbClr val="2323DC"/>
              </a:solidFill>
              <a:latin typeface="Tahoma" pitchFamily="34"/>
              <a:ea typeface="DejaVu LGC Sans" pitchFamily="2"/>
              <a:cs typeface="DejaVu LGC Sans" pitchFamily="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6496" y="3789040"/>
            <a:ext cx="936104" cy="400110"/>
          </a:xfrm>
          <a:prstGeom prst="rect">
            <a:avLst/>
          </a:prstGeom>
          <a:solidFill>
            <a:srgbClr val="FFFF00"/>
          </a:solidFill>
        </p:spPr>
        <p:txBody>
          <a:bodyPr wrap="square" lIns="91433" tIns="45716" rIns="91433" bIns="45716" rtlCol="0">
            <a:spAutoFit/>
          </a:bodyPr>
          <a:lstStyle/>
          <a:p>
            <a:r>
              <a:rPr lang="en-US" sz="2000" dirty="0"/>
              <a:t>FFNS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041234" y="2852939"/>
            <a:ext cx="1368152" cy="400110"/>
          </a:xfrm>
          <a:prstGeom prst="rect">
            <a:avLst/>
          </a:prstGeom>
          <a:solidFill>
            <a:srgbClr val="FFFF00"/>
          </a:solidFill>
        </p:spPr>
        <p:txBody>
          <a:bodyPr wrap="square" lIns="91433" tIns="45716" rIns="91433" bIns="45716" rtlCol="0">
            <a:spAutoFit/>
          </a:bodyPr>
          <a:lstStyle/>
          <a:p>
            <a:r>
              <a:rPr lang="en-US" sz="2000" dirty="0"/>
              <a:t>ZM-VFNS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457057" y="6165306"/>
            <a:ext cx="1368152" cy="400101"/>
          </a:xfrm>
          <a:prstGeom prst="rect">
            <a:avLst/>
          </a:prstGeom>
          <a:solidFill>
            <a:srgbClr val="FFFF00"/>
          </a:solidFill>
        </p:spPr>
        <p:txBody>
          <a:bodyPr wrap="square" lIns="91433" tIns="45716" rIns="91433" bIns="45716" rtlCol="0">
            <a:spAutoFit/>
          </a:bodyPr>
          <a:lstStyle/>
          <a:p>
            <a:r>
              <a:rPr lang="en-US" sz="2000" dirty="0"/>
              <a:t>GM-VFNS 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3296816" y="2420888"/>
            <a:ext cx="360040" cy="172819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33" tIns="45716" rIns="91433" bIns="45716" numCol="1" rtlCol="0" anchor="t" anchorCtr="0" compatLnSpc="1">
            <a:prstTxWarp prst="textNoShape">
              <a:avLst/>
            </a:prstTxWarp>
          </a:bodyPr>
          <a:lstStyle/>
          <a:p>
            <a:pPr algn="ctr" defTabSz="914321">
              <a:lnSpc>
                <a:spcPct val="98000"/>
              </a:lnSpc>
            </a:pPr>
            <a:endParaRPr lang="en-US">
              <a:latin typeface="Lucida Grande" pitchFamily="1" charset="0"/>
              <a:ea typeface="ヒラギノ角ゴ ProN W3" pitchFamily="1" charset="-128"/>
              <a:sym typeface="Lucida Grande" pitchFamily="1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6969227" y="2060848"/>
            <a:ext cx="504056" cy="64807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33" tIns="45716" rIns="91433" bIns="45716" numCol="1" rtlCol="0" anchor="t" anchorCtr="0" compatLnSpc="1">
            <a:prstTxWarp prst="textNoShape">
              <a:avLst/>
            </a:prstTxWarp>
          </a:bodyPr>
          <a:lstStyle/>
          <a:p>
            <a:pPr algn="ctr" defTabSz="914321">
              <a:lnSpc>
                <a:spcPct val="98000"/>
              </a:lnSpc>
            </a:pPr>
            <a:endParaRPr lang="en-US">
              <a:latin typeface="Lucida Grande" pitchFamily="1" charset="0"/>
              <a:ea typeface="ヒラギノ角ゴ ProN W3" pitchFamily="1" charset="-128"/>
              <a:sym typeface="Lucida Grande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79486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417498" y="6429165"/>
            <a:ext cx="792089" cy="440235"/>
          </a:xfrm>
          <a:prstGeom prst="rect">
            <a:avLst/>
          </a:prstGeom>
          <a:noFill/>
          <a:ln>
            <a:noFill/>
          </a:ln>
        </p:spPr>
        <p:txBody>
          <a:bodyPr vert="horz" wrap="square" lIns="85507" tIns="42754" rIns="85507" bIns="42754" compatLnSpc="0">
            <a:spAutoFit/>
          </a:bodyPr>
          <a:lstStyle/>
          <a:p>
            <a:pPr defTabSz="868746" fontAlgn="auto" hangingPunct="0">
              <a:spcBef>
                <a:spcPts val="0"/>
              </a:spcBef>
              <a:spcAft>
                <a:spcPts val="0"/>
              </a:spcAft>
            </a:pPr>
            <a:fld id="{4166D74E-DE45-43B4-BE35-9573AB5ECB37}" type="slidenum">
              <a:rPr lang="en-US" smtClean="0">
                <a:solidFill>
                  <a:srgbClr val="000080"/>
                </a:solidFill>
                <a:latin typeface="Bitstream Vera Sans" pitchFamily="18"/>
                <a:ea typeface="DejaVu LGC Sans" pitchFamily="2"/>
                <a:cs typeface="DejaVu LGC Sans" pitchFamily="2"/>
              </a:rPr>
              <a:pPr defTabSz="868746" fontAlgn="auto" hangingPunct="0">
                <a:spcBef>
                  <a:spcPts val="0"/>
                </a:spcBef>
                <a:spcAft>
                  <a:spcPts val="0"/>
                </a:spcAft>
              </a:pPr>
              <a:t>17</a:t>
            </a:fld>
            <a:endParaRPr lang="en-US" smtClean="0">
              <a:solidFill>
                <a:srgbClr val="000080"/>
              </a:solidFill>
              <a:latin typeface="Bitstream Vera Sans" pitchFamily="18"/>
              <a:ea typeface="DejaVu LGC Sans" pitchFamily="2"/>
              <a:cs typeface="DejaVu LGC Sans" pitchFamily="2"/>
            </a:endParaRPr>
          </a:p>
        </p:txBody>
      </p:sp>
      <p:sp>
        <p:nvSpPr>
          <p:cNvPr id="17" name="Title 2"/>
          <p:cNvSpPr txBox="1">
            <a:spLocks/>
          </p:cNvSpPr>
          <p:nvPr/>
        </p:nvSpPr>
        <p:spPr>
          <a:xfrm>
            <a:off x="152638" y="116634"/>
            <a:ext cx="5376429" cy="46166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>
            <a:spAutoFit/>
          </a:bodyPr>
          <a:lstStyle>
            <a:defPPr lvl="0">
              <a:buSzPct val="45000"/>
              <a:buFont typeface="StarSymbol"/>
              <a:buNone/>
              <a:defRPr/>
            </a:defPPr>
            <a:lvl1pPr lvl="0" algn="ctr" rtl="0" hangingPunct="0">
              <a:buSzPct val="45000"/>
              <a:buFont typeface="StarSymbol"/>
              <a:buChar char="●"/>
              <a:tabLst/>
              <a:defRPr lang="en-US" sz="4200" b="0" i="0" u="none" strike="noStrike" kern="1200">
                <a:ln>
                  <a:noFill/>
                </a:ln>
                <a:latin typeface="Arial" pitchFamily="18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pPr>
              <a:buFont typeface="StarSymbol"/>
              <a:buNone/>
            </a:pPr>
            <a:r>
              <a:rPr lang="en-US" sz="3000" dirty="0">
                <a:solidFill>
                  <a:srgbClr val="2323DC"/>
                </a:solidFill>
                <a:latin typeface="Tahoma" pitchFamily="34"/>
                <a:cs typeface="Tahoma" pitchFamily="2"/>
              </a:rPr>
              <a:t>HERA Charm data combination</a:t>
            </a:r>
          </a:p>
        </p:txBody>
      </p:sp>
      <p:sp>
        <p:nvSpPr>
          <p:cNvPr id="18" name="Straight Connector 17"/>
          <p:cNvSpPr/>
          <p:nvPr/>
        </p:nvSpPr>
        <p:spPr>
          <a:xfrm>
            <a:off x="0" y="622144"/>
            <a:ext cx="5529064" cy="0"/>
          </a:xfrm>
          <a:prstGeom prst="line">
            <a:avLst/>
          </a:prstGeom>
          <a:noFill/>
          <a:ln w="36720">
            <a:solidFill>
              <a:srgbClr val="FF0000"/>
            </a:solidFill>
            <a:prstDash val="solid"/>
          </a:ln>
        </p:spPr>
        <p:txBody>
          <a:bodyPr vert="horz" lIns="102950" tIns="60197" rIns="102950" bIns="60197" anchor="ctr" anchorCtr="1" compatLnSpc="0"/>
          <a:lstStyle/>
          <a:p>
            <a:pPr defTabSz="868746" fontAlgn="auto" hangingPunct="0">
              <a:spcBef>
                <a:spcPts val="0"/>
              </a:spcBef>
              <a:spcAft>
                <a:spcPts val="0"/>
              </a:spcAft>
            </a:pPr>
            <a:endParaRPr lang="en-US" sz="1700">
              <a:solidFill>
                <a:prstClr val="black"/>
              </a:solidFill>
              <a:latin typeface="Arial" pitchFamily="18"/>
              <a:ea typeface="DejaVu LGC Sans" pitchFamily="2"/>
              <a:cs typeface="DejaVu LGC Sans" pitchFamily="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89107" y="44627"/>
            <a:ext cx="3852427" cy="13644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6720">
            <a:noFill/>
            <a:prstDash val="solid"/>
          </a:ln>
        </p:spPr>
        <p:txBody>
          <a:bodyPr vert="horz" wrap="square" lIns="102950" tIns="60197" rIns="102950" bIns="60197" compatLnSpc="0">
            <a:spAutoFit/>
          </a:bodyPr>
          <a:lstStyle/>
          <a:p>
            <a:pPr marL="342870" indent="-342870" defTabSz="868746" fontAlgn="auto" hangingPunct="0">
              <a:spcBef>
                <a:spcPts val="0"/>
              </a:spcBef>
              <a:spcAft>
                <a:spcPts val="0"/>
              </a:spcAft>
              <a:buClr>
                <a:srgbClr val="2323DC"/>
              </a:buClr>
              <a:buSzPct val="100000"/>
              <a:buFont typeface="Arial" pitchFamily="34" charset="0"/>
              <a:buChar char="•"/>
            </a:pPr>
            <a:r>
              <a:rPr lang="en-US" sz="2000" dirty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Combine D*,D</a:t>
            </a:r>
            <a:r>
              <a:rPr lang="en-US" sz="2000" baseline="30000" dirty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+</a:t>
            </a:r>
            <a:r>
              <a:rPr lang="en-US" sz="2000" dirty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,D</a:t>
            </a:r>
            <a:r>
              <a:rPr lang="en-US" sz="2000" baseline="30000" dirty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0</a:t>
            </a:r>
            <a:r>
              <a:rPr lang="en-US" sz="2000" dirty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, </a:t>
            </a:r>
            <a:r>
              <a:rPr lang="en-US" sz="2000" dirty="0">
                <a:solidFill>
                  <a:srgbClr val="2323DC"/>
                </a:solidFill>
                <a:latin typeface="Symbol" pitchFamily="18" charset="2"/>
                <a:ea typeface="DejaVu LGC Sans" pitchFamily="2"/>
                <a:cs typeface="DejaVu LGC Sans" pitchFamily="2"/>
              </a:rPr>
              <a:t>m</a:t>
            </a:r>
            <a:r>
              <a:rPr lang="en-US" sz="2000" dirty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 and lifetime tag data</a:t>
            </a:r>
          </a:p>
          <a:p>
            <a:pPr marL="342870" indent="-342870" defTabSz="868746" fontAlgn="auto" hangingPunct="0">
              <a:spcBef>
                <a:spcPts val="0"/>
              </a:spcBef>
              <a:spcAft>
                <a:spcPts val="0"/>
              </a:spcAft>
              <a:buClr>
                <a:srgbClr val="2323DC"/>
              </a:buClr>
              <a:buSzPct val="100000"/>
              <a:buFont typeface="Arial" pitchFamily="34" charset="0"/>
              <a:buChar char="•"/>
            </a:pPr>
            <a:r>
              <a:rPr lang="en-US" sz="2000" dirty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take correlated systematics  fully into account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9" y="789616"/>
            <a:ext cx="5532584" cy="581977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781" y="1427612"/>
            <a:ext cx="1922364" cy="14253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029157" y="1700808"/>
            <a:ext cx="1460350" cy="584775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r>
              <a:rPr lang="en-US" sz="3200" dirty="0"/>
              <a:t>~</a:t>
            </a:r>
            <a:r>
              <a:rPr lang="en-US" sz="3200" dirty="0">
                <a:latin typeface="Symbol" pitchFamily="18" charset="2"/>
              </a:rPr>
              <a:t>s</a:t>
            </a:r>
            <a:r>
              <a:rPr lang="en-US" sz="3200" baseline="30000" dirty="0"/>
              <a:t>cc</a:t>
            </a:r>
            <a:r>
              <a:rPr lang="en-US" sz="3200" baseline="-25000" dirty="0"/>
              <a:t>red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977339" y="1484784"/>
            <a:ext cx="1774467" cy="1783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defTabSz="868746" fontAlgn="auto" hangingPunc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rgbClr val="2323DC"/>
                </a:solidFill>
                <a:latin typeface="Tahoma" pitchFamily="34"/>
                <a:ea typeface="Gothic" pitchFamily="2"/>
                <a:cs typeface="Tahoma" pitchFamily="2"/>
              </a:rPr>
              <a:t> </a:t>
            </a:r>
            <a:r>
              <a:rPr lang="en-US" sz="1100" b="1" dirty="0">
                <a:solidFill>
                  <a:srgbClr val="FF00FF"/>
                </a:solidFill>
                <a:latin typeface="Tahoma" pitchFamily="34"/>
                <a:ea typeface="Gothic" pitchFamily="2"/>
                <a:cs typeface="Tahoma" pitchFamily="2"/>
              </a:rPr>
              <a:t>EPJ  C73  (2013)  2311</a:t>
            </a:r>
          </a:p>
        </p:txBody>
      </p:sp>
    </p:spTree>
    <p:extLst>
      <p:ext uri="{BB962C8B-B14F-4D97-AF65-F5344CB8AC3E}">
        <p14:creationId xmlns:p14="http://schemas.microsoft.com/office/powerpoint/2010/main" val="869598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9" y="789616"/>
            <a:ext cx="5532584" cy="5819772"/>
          </a:xfrm>
          <a:prstGeom prst="rect">
            <a:avLst/>
          </a:prstGeom>
        </p:spPr>
      </p:pic>
      <p:sp>
        <p:nvSpPr>
          <p:cNvPr id="13" name="AutoShape 50"/>
          <p:cNvSpPr>
            <a:spLocks/>
          </p:cNvSpPr>
          <p:nvPr/>
        </p:nvSpPr>
        <p:spPr bwMode="auto">
          <a:xfrm flipH="1">
            <a:off x="3512840" y="2924944"/>
            <a:ext cx="4032448" cy="3888432"/>
          </a:xfrm>
          <a:custGeom>
            <a:avLst/>
            <a:gdLst/>
            <a:ahLst/>
            <a:cxnLst/>
            <a:rect l="0" t="0" r="r" b="b"/>
            <a:pathLst>
              <a:path w="20296" h="21600">
                <a:moveTo>
                  <a:pt x="1630" y="0"/>
                </a:moveTo>
                <a:cubicBezTo>
                  <a:pt x="730" y="0"/>
                  <a:pt x="0" y="786"/>
                  <a:pt x="0" y="1756"/>
                </a:cubicBezTo>
                <a:lnTo>
                  <a:pt x="0" y="19844"/>
                </a:lnTo>
                <a:cubicBezTo>
                  <a:pt x="0" y="20814"/>
                  <a:pt x="730" y="21600"/>
                  <a:pt x="1630" y="21600"/>
                </a:cubicBezTo>
                <a:lnTo>
                  <a:pt x="18666" y="21600"/>
                </a:lnTo>
                <a:cubicBezTo>
                  <a:pt x="19566" y="21600"/>
                  <a:pt x="20296" y="20814"/>
                  <a:pt x="20296" y="19844"/>
                </a:cubicBezTo>
                <a:lnTo>
                  <a:pt x="20296" y="2094"/>
                </a:lnTo>
                <a:lnTo>
                  <a:pt x="21600" y="176"/>
                </a:lnTo>
                <a:lnTo>
                  <a:pt x="19315" y="145"/>
                </a:lnTo>
                <a:cubicBezTo>
                  <a:pt x="19116" y="52"/>
                  <a:pt x="18897" y="0"/>
                  <a:pt x="18666" y="0"/>
                </a:cubicBezTo>
                <a:lnTo>
                  <a:pt x="1630" y="0"/>
                </a:lnTo>
                <a:close/>
                <a:moveTo>
                  <a:pt x="1630" y="0"/>
                </a:moveTo>
              </a:path>
            </a:pathLst>
          </a:custGeom>
          <a:solidFill>
            <a:srgbClr val="FFFFF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9" name="Picture 5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547" y="2788879"/>
            <a:ext cx="3960440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417498" y="6429165"/>
            <a:ext cx="792089" cy="440235"/>
          </a:xfrm>
          <a:prstGeom prst="rect">
            <a:avLst/>
          </a:prstGeom>
          <a:noFill/>
          <a:ln>
            <a:noFill/>
          </a:ln>
        </p:spPr>
        <p:txBody>
          <a:bodyPr vert="horz" wrap="square" lIns="85507" tIns="42754" rIns="85507" bIns="42754" compatLnSpc="0">
            <a:spAutoFit/>
          </a:bodyPr>
          <a:lstStyle/>
          <a:p>
            <a:pPr defTabSz="868746" fontAlgn="auto" hangingPunct="0">
              <a:spcBef>
                <a:spcPts val="0"/>
              </a:spcBef>
              <a:spcAft>
                <a:spcPts val="0"/>
              </a:spcAft>
            </a:pPr>
            <a:fld id="{4166D74E-DE45-43B4-BE35-9573AB5ECB37}" type="slidenum">
              <a:rPr lang="en-US" smtClean="0">
                <a:solidFill>
                  <a:srgbClr val="000080"/>
                </a:solidFill>
                <a:latin typeface="Bitstream Vera Sans" pitchFamily="18"/>
                <a:ea typeface="DejaVu LGC Sans" pitchFamily="2"/>
                <a:cs typeface="DejaVu LGC Sans" pitchFamily="2"/>
              </a:rPr>
              <a:pPr defTabSz="868746" fontAlgn="auto" hangingPunct="0">
                <a:spcBef>
                  <a:spcPts val="0"/>
                </a:spcBef>
                <a:spcAft>
                  <a:spcPts val="0"/>
                </a:spcAft>
              </a:pPr>
              <a:t>18</a:t>
            </a:fld>
            <a:endParaRPr lang="en-US" smtClean="0">
              <a:solidFill>
                <a:srgbClr val="000080"/>
              </a:solidFill>
              <a:latin typeface="Bitstream Vera Sans" pitchFamily="18"/>
              <a:ea typeface="DejaVu LGC Sans" pitchFamily="2"/>
              <a:cs typeface="DejaVu LGC Sans" pitchFamily="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89304" y="4950092"/>
            <a:ext cx="2072066" cy="802662"/>
          </a:xfrm>
          <a:prstGeom prst="rect">
            <a:avLst/>
          </a:prstGeom>
          <a:noFill/>
          <a:ln w="36720">
            <a:solidFill>
              <a:srgbClr val="008000"/>
            </a:solidFill>
            <a:prstDash val="solid"/>
          </a:ln>
        </p:spPr>
        <p:txBody>
          <a:bodyPr vert="horz" wrap="square" lIns="102950" tIns="60197" rIns="102950" bIns="60197" compatLnSpc="0">
            <a:spAutoFit/>
          </a:bodyPr>
          <a:lstStyle/>
          <a:p>
            <a:pPr defTabSz="868746" fontAlgn="auto" hangingPunct="0">
              <a:spcBef>
                <a:spcPts val="0"/>
              </a:spcBef>
              <a:spcAft>
                <a:spcPts val="0"/>
              </a:spcAft>
              <a:buClr>
                <a:srgbClr val="2323DC"/>
              </a:buClr>
              <a:buSzPct val="100000"/>
              <a:buFont typeface="StarSymbol"/>
              <a:buChar char="➔"/>
            </a:pPr>
            <a:r>
              <a:rPr lang="en-US" sz="2200" dirty="0">
                <a:solidFill>
                  <a:srgbClr val="2323DC"/>
                </a:solidFill>
                <a:latin typeface="Tahoma" pitchFamily="34" charset="0"/>
                <a:ea typeface="DejaVu LGC Sans" pitchFamily="2"/>
                <a:cs typeface="Tahoma" pitchFamily="34" charset="0"/>
              </a:rPr>
              <a:t> Best precision:~5%</a:t>
            </a:r>
          </a:p>
        </p:txBody>
      </p:sp>
      <p:sp>
        <p:nvSpPr>
          <p:cNvPr id="19" name="Title 2"/>
          <p:cNvSpPr txBox="1">
            <a:spLocks/>
          </p:cNvSpPr>
          <p:nvPr/>
        </p:nvSpPr>
        <p:spPr>
          <a:xfrm>
            <a:off x="152638" y="116634"/>
            <a:ext cx="5376429" cy="46166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>
            <a:spAutoFit/>
          </a:bodyPr>
          <a:lstStyle>
            <a:defPPr lvl="0">
              <a:buSzPct val="45000"/>
              <a:buFont typeface="StarSymbol"/>
              <a:buNone/>
              <a:defRPr/>
            </a:defPPr>
            <a:lvl1pPr lvl="0" algn="ctr" rtl="0" hangingPunct="0">
              <a:buSzPct val="45000"/>
              <a:buFont typeface="StarSymbol"/>
              <a:buChar char="●"/>
              <a:tabLst/>
              <a:defRPr lang="en-US" sz="4200" b="0" i="0" u="none" strike="noStrike" kern="1200">
                <a:ln>
                  <a:noFill/>
                </a:ln>
                <a:latin typeface="Arial" pitchFamily="18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pPr>
              <a:buFont typeface="StarSymbol"/>
              <a:buNone/>
            </a:pPr>
            <a:r>
              <a:rPr lang="en-US" sz="3000" dirty="0">
                <a:solidFill>
                  <a:srgbClr val="2323DC"/>
                </a:solidFill>
                <a:latin typeface="Tahoma" pitchFamily="34"/>
                <a:cs typeface="Tahoma" pitchFamily="2"/>
              </a:rPr>
              <a:t>HERA Charm data combination</a:t>
            </a:r>
          </a:p>
        </p:txBody>
      </p:sp>
      <p:sp>
        <p:nvSpPr>
          <p:cNvPr id="20" name="Straight Connector 19"/>
          <p:cNvSpPr/>
          <p:nvPr/>
        </p:nvSpPr>
        <p:spPr>
          <a:xfrm>
            <a:off x="0" y="622144"/>
            <a:ext cx="5529064" cy="0"/>
          </a:xfrm>
          <a:prstGeom prst="line">
            <a:avLst/>
          </a:prstGeom>
          <a:noFill/>
          <a:ln w="36720">
            <a:solidFill>
              <a:srgbClr val="FF0000"/>
            </a:solidFill>
            <a:prstDash val="solid"/>
          </a:ln>
        </p:spPr>
        <p:txBody>
          <a:bodyPr vert="horz" lIns="102950" tIns="60197" rIns="102950" bIns="60197" anchor="ctr" anchorCtr="1" compatLnSpc="0"/>
          <a:lstStyle/>
          <a:p>
            <a:pPr defTabSz="868746" fontAlgn="auto" hangingPunct="0">
              <a:spcBef>
                <a:spcPts val="0"/>
              </a:spcBef>
              <a:spcAft>
                <a:spcPts val="0"/>
              </a:spcAft>
            </a:pPr>
            <a:endParaRPr lang="en-US" sz="1700">
              <a:solidFill>
                <a:prstClr val="black"/>
              </a:solidFill>
              <a:latin typeface="Arial" pitchFamily="18"/>
              <a:ea typeface="DejaVu LGC Sans" pitchFamily="2"/>
              <a:cs typeface="DejaVu LGC Sans" pitchFamily="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889107" y="44627"/>
            <a:ext cx="3852427" cy="13644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6720">
            <a:noFill/>
            <a:prstDash val="solid"/>
          </a:ln>
        </p:spPr>
        <p:txBody>
          <a:bodyPr vert="horz" wrap="square" lIns="102950" tIns="60197" rIns="102950" bIns="60197" compatLnSpc="0">
            <a:spAutoFit/>
          </a:bodyPr>
          <a:lstStyle/>
          <a:p>
            <a:pPr marL="342870" indent="-342870" defTabSz="868746" fontAlgn="auto" hangingPunct="0">
              <a:spcBef>
                <a:spcPts val="0"/>
              </a:spcBef>
              <a:spcAft>
                <a:spcPts val="0"/>
              </a:spcAft>
              <a:buClr>
                <a:srgbClr val="2323DC"/>
              </a:buClr>
              <a:buSzPct val="100000"/>
              <a:buFont typeface="Arial" pitchFamily="34" charset="0"/>
              <a:buChar char="•"/>
            </a:pPr>
            <a:r>
              <a:rPr lang="en-US" sz="2000" dirty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Combine D*,D</a:t>
            </a:r>
            <a:r>
              <a:rPr lang="en-US" sz="2000" baseline="30000" dirty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+</a:t>
            </a:r>
            <a:r>
              <a:rPr lang="en-US" sz="2000" dirty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,D</a:t>
            </a:r>
            <a:r>
              <a:rPr lang="en-US" sz="2000" baseline="30000" dirty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0</a:t>
            </a:r>
            <a:r>
              <a:rPr lang="en-US" sz="2000" dirty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, </a:t>
            </a:r>
            <a:r>
              <a:rPr lang="en-US" sz="2000" dirty="0">
                <a:solidFill>
                  <a:srgbClr val="2323DC"/>
                </a:solidFill>
                <a:latin typeface="Symbol" pitchFamily="18" charset="2"/>
                <a:ea typeface="DejaVu LGC Sans" pitchFamily="2"/>
                <a:cs typeface="DejaVu LGC Sans" pitchFamily="2"/>
              </a:rPr>
              <a:t>m</a:t>
            </a:r>
            <a:r>
              <a:rPr lang="en-US" sz="2000" dirty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 and lifetime tag data</a:t>
            </a:r>
          </a:p>
          <a:p>
            <a:pPr marL="342870" indent="-342870" defTabSz="868746" fontAlgn="auto" hangingPunct="0">
              <a:spcBef>
                <a:spcPts val="0"/>
              </a:spcBef>
              <a:spcAft>
                <a:spcPts val="0"/>
              </a:spcAft>
              <a:buClr>
                <a:srgbClr val="2323DC"/>
              </a:buClr>
              <a:buSzPct val="100000"/>
              <a:buFont typeface="Arial" pitchFamily="34" charset="0"/>
              <a:buChar char="•"/>
            </a:pPr>
            <a:r>
              <a:rPr lang="en-US" sz="2000" dirty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take correlated systematics  fully into account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029157" y="1700808"/>
            <a:ext cx="1460350" cy="584775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r>
              <a:rPr lang="en-US" sz="3200" dirty="0"/>
              <a:t>~</a:t>
            </a:r>
            <a:r>
              <a:rPr lang="en-US" sz="3200" dirty="0">
                <a:latin typeface="Symbol" pitchFamily="18" charset="2"/>
              </a:rPr>
              <a:t>s</a:t>
            </a:r>
            <a:r>
              <a:rPr lang="en-US" sz="3200" baseline="30000" dirty="0"/>
              <a:t>cc</a:t>
            </a:r>
            <a:r>
              <a:rPr lang="en-US" sz="3200" baseline="-25000" dirty="0"/>
              <a:t>red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977339" y="1484784"/>
            <a:ext cx="1774467" cy="1783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defTabSz="868746" fontAlgn="auto" hangingPunc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rgbClr val="2323DC"/>
                </a:solidFill>
                <a:latin typeface="Tahoma" pitchFamily="34"/>
                <a:ea typeface="Gothic" pitchFamily="2"/>
                <a:cs typeface="Tahoma" pitchFamily="2"/>
              </a:rPr>
              <a:t> </a:t>
            </a:r>
            <a:r>
              <a:rPr lang="en-US" sz="1100" b="1" dirty="0">
                <a:solidFill>
                  <a:srgbClr val="FF00FF"/>
                </a:solidFill>
                <a:latin typeface="Tahoma" pitchFamily="34"/>
                <a:ea typeface="Gothic" pitchFamily="2"/>
                <a:cs typeface="Tahoma" pitchFamily="2"/>
              </a:rPr>
              <a:t>EPJ  C73  (2013)  2311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781" y="1427612"/>
            <a:ext cx="1922364" cy="1425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528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417498" y="6429165"/>
            <a:ext cx="792089" cy="440235"/>
          </a:xfrm>
          <a:prstGeom prst="rect">
            <a:avLst/>
          </a:prstGeom>
          <a:noFill/>
          <a:ln>
            <a:noFill/>
          </a:ln>
        </p:spPr>
        <p:txBody>
          <a:bodyPr vert="horz" wrap="square" lIns="85507" tIns="42754" rIns="85507" bIns="42754" compatLnSpc="0">
            <a:spAutoFit/>
          </a:bodyPr>
          <a:lstStyle/>
          <a:p>
            <a:pPr defTabSz="868746" fontAlgn="auto" hangingPunct="0">
              <a:spcBef>
                <a:spcPts val="0"/>
              </a:spcBef>
              <a:spcAft>
                <a:spcPts val="0"/>
              </a:spcAft>
            </a:pPr>
            <a:fld id="{4166D74E-DE45-43B4-BE35-9573AB5ECB37}" type="slidenum">
              <a:rPr lang="en-US" smtClean="0">
                <a:solidFill>
                  <a:srgbClr val="000080"/>
                </a:solidFill>
                <a:latin typeface="Bitstream Vera Sans" pitchFamily="18"/>
                <a:ea typeface="DejaVu LGC Sans" pitchFamily="2"/>
                <a:cs typeface="DejaVu LGC Sans" pitchFamily="2"/>
              </a:rPr>
              <a:pPr defTabSz="868746" fontAlgn="auto" hangingPunct="0">
                <a:spcBef>
                  <a:spcPts val="0"/>
                </a:spcBef>
                <a:spcAft>
                  <a:spcPts val="0"/>
                </a:spcAft>
              </a:pPr>
              <a:t>19</a:t>
            </a:fld>
            <a:endParaRPr lang="en-US" smtClean="0">
              <a:solidFill>
                <a:srgbClr val="000080"/>
              </a:solidFill>
              <a:latin typeface="Bitstream Vera Sans" pitchFamily="18"/>
              <a:ea typeface="DejaVu LGC Sans" pitchFamily="2"/>
              <a:cs typeface="DejaVu LGC Sans" pitchFamily="2"/>
            </a:endParaRPr>
          </a:p>
        </p:txBody>
      </p:sp>
      <p:sp>
        <p:nvSpPr>
          <p:cNvPr id="17" name="Title 2"/>
          <p:cNvSpPr txBox="1">
            <a:spLocks/>
          </p:cNvSpPr>
          <p:nvPr/>
        </p:nvSpPr>
        <p:spPr>
          <a:xfrm>
            <a:off x="80630" y="116634"/>
            <a:ext cx="7682390" cy="46166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>
            <a:spAutoFit/>
          </a:bodyPr>
          <a:lstStyle>
            <a:defPPr lvl="0">
              <a:buSzPct val="45000"/>
              <a:buFont typeface="StarSymbol"/>
              <a:buNone/>
              <a:defRPr/>
            </a:defPPr>
            <a:lvl1pPr lvl="0" algn="ctr" rtl="0" hangingPunct="0">
              <a:buSzPct val="45000"/>
              <a:buFont typeface="StarSymbol"/>
              <a:buChar char="●"/>
              <a:tabLst/>
              <a:defRPr lang="en-US" sz="4200" b="0" i="0" u="none" strike="noStrike" kern="1200">
                <a:ln>
                  <a:noFill/>
                </a:ln>
                <a:latin typeface="Arial" pitchFamily="18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pPr>
              <a:buFont typeface="StarSymbol"/>
              <a:buNone/>
            </a:pPr>
            <a:r>
              <a:rPr lang="en-US" sz="3000" dirty="0">
                <a:solidFill>
                  <a:srgbClr val="2323DC"/>
                </a:solidFill>
                <a:latin typeface="Tahoma" pitchFamily="34"/>
                <a:cs typeface="Tahoma" pitchFamily="2"/>
              </a:rPr>
              <a:t>Combined charm data </a:t>
            </a:r>
            <a:r>
              <a:rPr lang="en-US" sz="3000" dirty="0" err="1">
                <a:solidFill>
                  <a:srgbClr val="2323DC"/>
                </a:solidFill>
                <a:latin typeface="Tahoma" pitchFamily="34"/>
                <a:cs typeface="Tahoma" pitchFamily="2"/>
              </a:rPr>
              <a:t>vs</a:t>
            </a:r>
            <a:r>
              <a:rPr lang="en-US" sz="3000" dirty="0">
                <a:solidFill>
                  <a:srgbClr val="2323DC"/>
                </a:solidFill>
                <a:latin typeface="Tahoma" pitchFamily="34"/>
                <a:cs typeface="Tahoma" pitchFamily="2"/>
              </a:rPr>
              <a:t> NLO GMVFNS</a:t>
            </a:r>
          </a:p>
        </p:txBody>
      </p:sp>
      <p:sp>
        <p:nvSpPr>
          <p:cNvPr id="18" name="Straight Connector 17"/>
          <p:cNvSpPr/>
          <p:nvPr/>
        </p:nvSpPr>
        <p:spPr>
          <a:xfrm>
            <a:off x="0" y="622144"/>
            <a:ext cx="9905386" cy="0"/>
          </a:xfrm>
          <a:prstGeom prst="line">
            <a:avLst/>
          </a:prstGeom>
          <a:noFill/>
          <a:ln w="36720">
            <a:solidFill>
              <a:srgbClr val="FF0000"/>
            </a:solidFill>
            <a:prstDash val="solid"/>
          </a:ln>
        </p:spPr>
        <p:txBody>
          <a:bodyPr vert="horz" lIns="102950" tIns="60197" rIns="102950" bIns="60197" anchor="ctr" anchorCtr="1" compatLnSpc="0"/>
          <a:lstStyle/>
          <a:p>
            <a:pPr defTabSz="868746" fontAlgn="auto" hangingPunct="0">
              <a:spcBef>
                <a:spcPts val="0"/>
              </a:spcBef>
              <a:spcAft>
                <a:spcPts val="0"/>
              </a:spcAft>
            </a:pPr>
            <a:endParaRPr lang="en-US" sz="1700">
              <a:solidFill>
                <a:prstClr val="black"/>
              </a:solidFill>
              <a:latin typeface="Arial" pitchFamily="18"/>
              <a:ea typeface="DejaVu LGC Sans" pitchFamily="2"/>
              <a:cs typeface="DejaVu LGC Sans" pitchFamily="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761313" y="260648"/>
            <a:ext cx="1774467" cy="1783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defTabSz="868746" fontAlgn="auto" hangingPunc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rgbClr val="2323DC"/>
                </a:solidFill>
                <a:latin typeface="Tahoma" pitchFamily="34"/>
                <a:ea typeface="Gothic" pitchFamily="2"/>
                <a:cs typeface="Tahoma" pitchFamily="2"/>
              </a:rPr>
              <a:t> </a:t>
            </a:r>
            <a:r>
              <a:rPr lang="en-US" sz="1100" b="1" dirty="0">
                <a:solidFill>
                  <a:srgbClr val="FF00FF"/>
                </a:solidFill>
                <a:latin typeface="Tahoma" pitchFamily="34"/>
                <a:ea typeface="Gothic" pitchFamily="2"/>
                <a:cs typeface="Tahoma" pitchFamily="2"/>
              </a:rPr>
              <a:t>EPJ  C73  (2013)  2311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81096" y="3700012"/>
            <a:ext cx="4014115" cy="1483746"/>
          </a:xfrm>
          <a:prstGeom prst="rect">
            <a:avLst/>
          </a:prstGeom>
          <a:noFill/>
          <a:ln w="36720">
            <a:solidFill>
              <a:srgbClr val="008000"/>
            </a:solidFill>
            <a:prstDash val="solid"/>
          </a:ln>
        </p:spPr>
        <p:txBody>
          <a:bodyPr vert="horz" wrap="square" lIns="102950" tIns="60197" rIns="102950" bIns="60197" compatLnSpc="0">
            <a:spAutoFit/>
          </a:bodyPr>
          <a:lstStyle/>
          <a:p>
            <a:pPr defTabSz="868746" fontAlgn="auto" hangingPunct="0">
              <a:spcBef>
                <a:spcPts val="1200"/>
              </a:spcBef>
              <a:spcAft>
                <a:spcPts val="0"/>
              </a:spcAft>
              <a:buClr>
                <a:srgbClr val="2323DC"/>
              </a:buClr>
              <a:buSzPct val="100000"/>
              <a:buFont typeface="StarSymbol"/>
              <a:buChar char="➔"/>
            </a:pPr>
            <a:r>
              <a:rPr lang="en-US" sz="2200" dirty="0">
                <a:solidFill>
                  <a:srgbClr val="2323DC"/>
                </a:solidFill>
                <a:latin typeface="Tahoma" pitchFamily="34" charset="0"/>
                <a:ea typeface="DejaVu LGC Sans" pitchFamily="2"/>
                <a:cs typeface="Tahoma" pitchFamily="34" charset="0"/>
              </a:rPr>
              <a:t> NLO GM-VFNS ok </a:t>
            </a:r>
          </a:p>
          <a:p>
            <a:pPr defTabSz="868746" fontAlgn="auto" hangingPunct="0">
              <a:spcBef>
                <a:spcPts val="0"/>
              </a:spcBef>
              <a:spcAft>
                <a:spcPts val="0"/>
              </a:spcAft>
              <a:buClr>
                <a:srgbClr val="2323DC"/>
              </a:buClr>
              <a:buSzPct val="100000"/>
            </a:pPr>
            <a:endParaRPr lang="en-US" sz="2200" dirty="0">
              <a:solidFill>
                <a:srgbClr val="2323DC"/>
              </a:solidFill>
              <a:latin typeface="Tahoma" pitchFamily="34" charset="0"/>
              <a:ea typeface="DejaVu LGC Sans" pitchFamily="2"/>
              <a:cs typeface="Tahoma" pitchFamily="34" charset="0"/>
            </a:endParaRPr>
          </a:p>
          <a:p>
            <a:pPr defTabSz="868746" fontAlgn="auto" hangingPunct="0">
              <a:spcBef>
                <a:spcPts val="0"/>
              </a:spcBef>
              <a:spcAft>
                <a:spcPts val="0"/>
              </a:spcAft>
              <a:buClr>
                <a:srgbClr val="2323DC"/>
              </a:buClr>
              <a:buSzPct val="100000"/>
              <a:buFont typeface="StarSymbol"/>
              <a:buChar char="➔"/>
            </a:pPr>
            <a:r>
              <a:rPr lang="en-US" sz="2200" dirty="0">
                <a:solidFill>
                  <a:srgbClr val="2323DC"/>
                </a:solidFill>
                <a:latin typeface="Tahoma" pitchFamily="34" charset="0"/>
                <a:ea typeface="DejaVu LGC Sans" pitchFamily="2"/>
                <a:cs typeface="Tahoma" pitchFamily="34" charset="0"/>
              </a:rPr>
              <a:t>large theory uncertainty dominated by m</a:t>
            </a:r>
            <a:r>
              <a:rPr lang="en-US" sz="2200" baseline="-25000" dirty="0">
                <a:solidFill>
                  <a:srgbClr val="2323DC"/>
                </a:solidFill>
                <a:latin typeface="Tahoma" pitchFamily="34" charset="0"/>
                <a:ea typeface="DejaVu LGC Sans" pitchFamily="2"/>
                <a:cs typeface="Tahoma" pitchFamily="34" charset="0"/>
              </a:rPr>
              <a:t>c</a:t>
            </a:r>
            <a:r>
              <a:rPr lang="en-US" sz="2200" dirty="0">
                <a:solidFill>
                  <a:srgbClr val="2323DC"/>
                </a:solidFill>
                <a:latin typeface="Tahoma" pitchFamily="34" charset="0"/>
                <a:ea typeface="DejaVu LGC Sans" pitchFamily="2"/>
                <a:cs typeface="Tahoma" pitchFamily="34" charset="0"/>
              </a:rPr>
              <a:t> variation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90" y="815074"/>
            <a:ext cx="5533482" cy="580526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021088" y="1550772"/>
            <a:ext cx="3774120" cy="12359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6720">
            <a:noFill/>
            <a:prstDash val="solid"/>
          </a:ln>
        </p:spPr>
        <p:txBody>
          <a:bodyPr vert="horz" wrap="square" lIns="102950" tIns="60197" rIns="102950" bIns="60197" compatLnSpc="0">
            <a:spAutoFit/>
          </a:bodyPr>
          <a:lstStyle/>
          <a:p>
            <a:pPr defTabSz="868746" fontAlgn="auto" hangingPunct="0">
              <a:spcBef>
                <a:spcPts val="0"/>
              </a:spcBef>
              <a:spcAft>
                <a:spcPts val="0"/>
              </a:spcAft>
              <a:buClr>
                <a:srgbClr val="2323DC"/>
              </a:buClr>
              <a:buSzPct val="100000"/>
            </a:pPr>
            <a:r>
              <a:rPr lang="en-US" dirty="0" smtClean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HERAPDF1.5:</a:t>
            </a:r>
          </a:p>
          <a:p>
            <a:pPr marL="342870" indent="-342870" defTabSz="868746" fontAlgn="auto" hangingPunct="0">
              <a:spcBef>
                <a:spcPts val="0"/>
              </a:spcBef>
              <a:spcAft>
                <a:spcPts val="0"/>
              </a:spcAft>
              <a:buClr>
                <a:srgbClr val="2323DC"/>
              </a:buClr>
              <a:buSzPct val="100000"/>
              <a:buFont typeface="Arial" pitchFamily="34" charset="0"/>
              <a:buChar char="•"/>
            </a:pPr>
            <a:r>
              <a:rPr lang="en-US" dirty="0" smtClean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only inclusive DIS data </a:t>
            </a:r>
            <a:endParaRPr lang="en-US" b="1" dirty="0" smtClean="0">
              <a:solidFill>
                <a:srgbClr val="2323DC"/>
              </a:solidFill>
              <a:latin typeface="Tahoma" pitchFamily="34"/>
              <a:ea typeface="DejaVu LGC Sans" pitchFamily="2"/>
              <a:cs typeface="DejaVu LGC Sans" pitchFamily="2"/>
            </a:endParaRPr>
          </a:p>
          <a:p>
            <a:pPr marL="342870" indent="-342870" defTabSz="868746" fontAlgn="auto" hangingPunct="0">
              <a:spcBef>
                <a:spcPts val="0"/>
              </a:spcBef>
              <a:spcAft>
                <a:spcPts val="0"/>
              </a:spcAft>
              <a:buClr>
                <a:srgbClr val="2323DC"/>
              </a:buClr>
              <a:buSzPct val="100000"/>
              <a:buFont typeface="Arial" pitchFamily="34" charset="0"/>
              <a:buChar char="•"/>
            </a:pPr>
            <a:r>
              <a:rPr lang="en-US" dirty="0" smtClean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RT standard scheme</a:t>
            </a:r>
          </a:p>
        </p:txBody>
      </p:sp>
      <p:sp>
        <p:nvSpPr>
          <p:cNvPr id="2" name="Smiley Face 1"/>
          <p:cNvSpPr/>
          <p:nvPr/>
        </p:nvSpPr>
        <p:spPr>
          <a:xfrm>
            <a:off x="8481395" y="3745610"/>
            <a:ext cx="515575" cy="551893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en-US"/>
          </a:p>
        </p:txBody>
      </p:sp>
      <p:sp>
        <p:nvSpPr>
          <p:cNvPr id="13" name="Smiley Face 12"/>
          <p:cNvSpPr/>
          <p:nvPr/>
        </p:nvSpPr>
        <p:spPr>
          <a:xfrm>
            <a:off x="9189956" y="4365104"/>
            <a:ext cx="515575" cy="551893"/>
          </a:xfrm>
          <a:prstGeom prst="smileyFace">
            <a:avLst>
              <a:gd name="adj" fmla="val -465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094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417498" y="6429165"/>
            <a:ext cx="792089" cy="440235"/>
          </a:xfrm>
          <a:prstGeom prst="rect">
            <a:avLst/>
          </a:prstGeom>
          <a:noFill/>
          <a:ln>
            <a:noFill/>
          </a:ln>
        </p:spPr>
        <p:txBody>
          <a:bodyPr vert="horz" wrap="square" lIns="85507" tIns="42754" rIns="85507" bIns="42754" compatLnSpc="0">
            <a:spAutoFit/>
          </a:bodyPr>
          <a:lstStyle/>
          <a:p>
            <a:pPr defTabSz="868746" fontAlgn="auto" hangingPunct="0">
              <a:spcBef>
                <a:spcPts val="0"/>
              </a:spcBef>
              <a:spcAft>
                <a:spcPts val="0"/>
              </a:spcAft>
            </a:pPr>
            <a:fld id="{4166D74E-DE45-43B4-BE35-9573AB5ECB37}" type="slidenum">
              <a:rPr lang="en-US" smtClean="0">
                <a:solidFill>
                  <a:srgbClr val="000080"/>
                </a:solidFill>
                <a:latin typeface="Bitstream Vera Sans" pitchFamily="18"/>
                <a:ea typeface="DejaVu LGC Sans" pitchFamily="2"/>
                <a:cs typeface="DejaVu LGC Sans" pitchFamily="2"/>
              </a:rPr>
              <a:pPr defTabSz="868746" fontAlgn="auto" hangingPunct="0">
                <a:spcBef>
                  <a:spcPts val="0"/>
                </a:spcBef>
                <a:spcAft>
                  <a:spcPts val="0"/>
                </a:spcAft>
              </a:pPr>
              <a:t>2</a:t>
            </a:fld>
            <a:endParaRPr lang="en-US" smtClean="0">
              <a:solidFill>
                <a:srgbClr val="000080"/>
              </a:solidFill>
              <a:latin typeface="Bitstream Vera Sans" pitchFamily="18"/>
              <a:ea typeface="DejaVu LGC Sans" pitchFamily="2"/>
              <a:cs typeface="DejaVu LGC Sans" pitchFamily="2"/>
            </a:endParaRPr>
          </a:p>
        </p:txBody>
      </p:sp>
      <p:sp>
        <p:nvSpPr>
          <p:cNvPr id="17" name="Title 2"/>
          <p:cNvSpPr txBox="1">
            <a:spLocks/>
          </p:cNvSpPr>
          <p:nvPr/>
        </p:nvSpPr>
        <p:spPr>
          <a:xfrm>
            <a:off x="224644" y="134950"/>
            <a:ext cx="9799257" cy="46166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>
            <a:defPPr lvl="0">
              <a:buSzPct val="45000"/>
              <a:buFont typeface="StarSymbol"/>
              <a:buNone/>
              <a:defRPr/>
            </a:defPPr>
            <a:lvl1pPr lvl="0" algn="ctr" rtl="0" hangingPunct="0">
              <a:buSzPct val="45000"/>
              <a:buFont typeface="StarSymbol"/>
              <a:buChar char="●"/>
              <a:tabLst/>
              <a:defRPr lang="en-US" sz="4200" b="0" i="0" u="none" strike="noStrike" kern="1200">
                <a:ln>
                  <a:noFill/>
                </a:ln>
                <a:latin typeface="Arial" pitchFamily="18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pPr>
              <a:buFont typeface="StarSymbol"/>
              <a:buNone/>
            </a:pPr>
            <a:r>
              <a:rPr lang="en-US" sz="3000" dirty="0" smtClean="0">
                <a:solidFill>
                  <a:srgbClr val="2323DC"/>
                </a:solidFill>
                <a:latin typeface="Tahoma" pitchFamily="34"/>
                <a:cs typeface="Tahoma" pitchFamily="2"/>
              </a:rPr>
              <a:t>Content</a:t>
            </a:r>
            <a:endParaRPr lang="en-US" sz="3000" dirty="0">
              <a:solidFill>
                <a:srgbClr val="2323DC"/>
              </a:solidFill>
              <a:latin typeface="Tahoma" pitchFamily="34"/>
              <a:cs typeface="Tahoma" pitchFamily="2"/>
            </a:endParaRPr>
          </a:p>
        </p:txBody>
      </p:sp>
      <p:sp>
        <p:nvSpPr>
          <p:cNvPr id="18" name="Straight Connector 17"/>
          <p:cNvSpPr/>
          <p:nvPr/>
        </p:nvSpPr>
        <p:spPr>
          <a:xfrm>
            <a:off x="0" y="622144"/>
            <a:ext cx="9905386" cy="0"/>
          </a:xfrm>
          <a:prstGeom prst="line">
            <a:avLst/>
          </a:prstGeom>
          <a:noFill/>
          <a:ln w="36720">
            <a:solidFill>
              <a:srgbClr val="FF0000"/>
            </a:solidFill>
            <a:prstDash val="solid"/>
          </a:ln>
        </p:spPr>
        <p:txBody>
          <a:bodyPr vert="horz" lIns="102950" tIns="60197" rIns="102950" bIns="60197" anchor="ctr" anchorCtr="1" compatLnSpc="0"/>
          <a:lstStyle/>
          <a:p>
            <a:pPr defTabSz="868746" fontAlgn="auto" hangingPunct="0">
              <a:spcBef>
                <a:spcPts val="0"/>
              </a:spcBef>
              <a:spcAft>
                <a:spcPts val="0"/>
              </a:spcAft>
            </a:pPr>
            <a:endParaRPr lang="en-US" sz="1700">
              <a:solidFill>
                <a:prstClr val="black"/>
              </a:solidFill>
              <a:latin typeface="Arial" pitchFamily="18"/>
              <a:ea typeface="DejaVu LGC Sans" pitchFamily="2"/>
              <a:cs typeface="DejaVu LGC Sans" pitchFamily="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72" y="1401738"/>
            <a:ext cx="5256584" cy="40284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53000" y="4892967"/>
            <a:ext cx="4104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ahoma" pitchFamily="34" charset="0"/>
                <a:cs typeface="Tahoma" pitchFamily="34" charset="0"/>
              </a:rPr>
              <a:t>Inclusive measurements: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err="1" smtClean="0">
                <a:latin typeface="Tahoma" pitchFamily="34" charset="0"/>
                <a:cs typeface="Tahoma" pitchFamily="34" charset="0"/>
              </a:rPr>
              <a:t>Flavour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inclusive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latin typeface="Tahoma" pitchFamily="34" charset="0"/>
                <a:cs typeface="Tahoma" pitchFamily="34" charset="0"/>
              </a:rPr>
              <a:t>Charm production  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920552" y="908720"/>
            <a:ext cx="1008112" cy="4930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6720">
            <a:noFill/>
            <a:prstDash val="solid"/>
          </a:ln>
        </p:spPr>
        <p:txBody>
          <a:bodyPr vert="horz" wrap="square" lIns="102950" tIns="60197" rIns="102950" bIns="60197" compatLnSpc="0">
            <a:spAutoFit/>
          </a:bodyPr>
          <a:lstStyle/>
          <a:p>
            <a:pPr defTabSz="868746" fontAlgn="auto" hangingPunct="0">
              <a:spcBef>
                <a:spcPts val="0"/>
              </a:spcBef>
              <a:spcAft>
                <a:spcPts val="0"/>
              </a:spcAft>
              <a:buClr>
                <a:srgbClr val="2323DC"/>
              </a:buClr>
              <a:buSzPct val="100000"/>
            </a:pPr>
            <a:r>
              <a:rPr lang="en-US" dirty="0" smtClean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HERA</a:t>
            </a:r>
            <a:r>
              <a:rPr lang="en-US" baseline="-25000" dirty="0" smtClean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 </a:t>
            </a:r>
            <a:r>
              <a:rPr lang="en-US" dirty="0" smtClean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 </a:t>
            </a:r>
            <a:endParaRPr lang="en-US" dirty="0">
              <a:solidFill>
                <a:srgbClr val="2323DC"/>
              </a:solidFill>
              <a:latin typeface="Tahoma" pitchFamily="34"/>
              <a:ea typeface="DejaVu LGC Sans" pitchFamily="2"/>
              <a:cs typeface="DejaVu LGC Sans" pitchFamily="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8464" y="4790730"/>
            <a:ext cx="1296144" cy="8294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6720">
            <a:noFill/>
            <a:prstDash val="solid"/>
          </a:ln>
        </p:spPr>
        <p:txBody>
          <a:bodyPr vert="horz" wrap="square" lIns="102950" tIns="60197" rIns="102950" bIns="60197" compatLnSpc="0">
            <a:spAutoFit/>
          </a:bodyPr>
          <a:lstStyle/>
          <a:p>
            <a:pPr algn="ctr" defTabSz="868746" fontAlgn="auto" hangingPunct="0">
              <a:spcBef>
                <a:spcPts val="0"/>
              </a:spcBef>
              <a:spcAft>
                <a:spcPts val="0"/>
              </a:spcAft>
              <a:buClr>
                <a:srgbClr val="2323DC"/>
              </a:buClr>
              <a:buSzPct val="100000"/>
            </a:pPr>
            <a:r>
              <a:rPr lang="en-US" sz="1600" dirty="0" smtClean="0">
                <a:solidFill>
                  <a:srgbClr val="2323DC"/>
                </a:solidFill>
                <a:latin typeface="Arial Narrow Bold" pitchFamily="34" charset="0"/>
                <a:ea typeface="DejaVu LGC Sans" pitchFamily="2"/>
                <a:cs typeface="DejaVu LGC Sans" pitchFamily="2"/>
              </a:rPr>
              <a:t>Neutral current  (NC) </a:t>
            </a:r>
            <a:r>
              <a:rPr lang="en-US" sz="1600" baseline="-25000" dirty="0" smtClean="0">
                <a:solidFill>
                  <a:srgbClr val="2323DC"/>
                </a:solidFill>
                <a:latin typeface="Arial Narrow Bold" pitchFamily="34" charset="0"/>
                <a:ea typeface="DejaVu LGC Sans" pitchFamily="2"/>
                <a:cs typeface="DejaVu LGC Sans" pitchFamily="2"/>
              </a:rPr>
              <a:t> </a:t>
            </a:r>
            <a:r>
              <a:rPr lang="en-US" sz="1600" dirty="0" smtClean="0">
                <a:solidFill>
                  <a:srgbClr val="2323DC"/>
                </a:solidFill>
                <a:latin typeface="Arial Narrow Bold" pitchFamily="34" charset="0"/>
                <a:ea typeface="DejaVu LGC Sans" pitchFamily="2"/>
                <a:cs typeface="DejaVu LGC Sans" pitchFamily="2"/>
              </a:rPr>
              <a:t> </a:t>
            </a:r>
            <a:endParaRPr lang="en-US" sz="1600" dirty="0">
              <a:solidFill>
                <a:srgbClr val="2323DC"/>
              </a:solidFill>
              <a:latin typeface="Arial Narrow Bold" pitchFamily="34" charset="0"/>
              <a:ea typeface="DejaVu LGC Sans" pitchFamily="2"/>
              <a:cs typeface="DejaVu LGC Sans" pitchFamily="2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136576" y="4354066"/>
            <a:ext cx="288032" cy="4366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1136576" y="4282058"/>
            <a:ext cx="440432" cy="50867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568625" y="4786114"/>
            <a:ext cx="1260140" cy="8294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6720">
            <a:noFill/>
            <a:prstDash val="solid"/>
          </a:ln>
        </p:spPr>
        <p:txBody>
          <a:bodyPr vert="horz" wrap="square" lIns="102950" tIns="60197" rIns="102950" bIns="60197" compatLnSpc="0">
            <a:spAutoFit/>
          </a:bodyPr>
          <a:lstStyle/>
          <a:p>
            <a:pPr algn="ctr" defTabSz="868746" fontAlgn="auto" hangingPunct="0">
              <a:spcBef>
                <a:spcPts val="0"/>
              </a:spcBef>
              <a:spcAft>
                <a:spcPts val="0"/>
              </a:spcAft>
              <a:buClr>
                <a:srgbClr val="2323DC"/>
              </a:buClr>
              <a:buSzPct val="100000"/>
            </a:pPr>
            <a:r>
              <a:rPr lang="en-US" sz="1600" dirty="0" smtClean="0">
                <a:solidFill>
                  <a:srgbClr val="2323DC"/>
                </a:solidFill>
                <a:latin typeface="Arial Narrow Bold" pitchFamily="34" charset="0"/>
                <a:ea typeface="DejaVu LGC Sans" pitchFamily="2"/>
                <a:cs typeface="DejaVu LGC Sans" pitchFamily="2"/>
              </a:rPr>
              <a:t>Charged current  (CC) </a:t>
            </a:r>
            <a:r>
              <a:rPr lang="en-US" sz="1600" baseline="-25000" dirty="0" smtClean="0">
                <a:solidFill>
                  <a:srgbClr val="2323DC"/>
                </a:solidFill>
                <a:latin typeface="Arial Narrow Bold" pitchFamily="34" charset="0"/>
                <a:ea typeface="DejaVu LGC Sans" pitchFamily="2"/>
                <a:cs typeface="DejaVu LGC Sans" pitchFamily="2"/>
              </a:rPr>
              <a:t> </a:t>
            </a:r>
            <a:r>
              <a:rPr lang="en-US" sz="1600" dirty="0" smtClean="0">
                <a:solidFill>
                  <a:srgbClr val="2323DC"/>
                </a:solidFill>
                <a:latin typeface="Arial Narrow Bold" pitchFamily="34" charset="0"/>
                <a:ea typeface="DejaVu LGC Sans" pitchFamily="2"/>
                <a:cs typeface="DejaVu LGC Sans" pitchFamily="2"/>
              </a:rPr>
              <a:t> </a:t>
            </a:r>
            <a:endParaRPr lang="en-US" sz="1600" dirty="0">
              <a:solidFill>
                <a:srgbClr val="2323DC"/>
              </a:solidFill>
              <a:latin typeface="Arial Narrow Bold" pitchFamily="34" charset="0"/>
              <a:ea typeface="DejaVu LGC Sans" pitchFamily="2"/>
              <a:cs typeface="DejaVu LGC Sans" pitchFamily="2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2000672" y="4282058"/>
            <a:ext cx="72008" cy="5040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368824" y="908720"/>
            <a:ext cx="1224136" cy="493018"/>
          </a:xfrm>
          <a:prstGeom prst="rect">
            <a:avLst/>
          </a:prstGeom>
          <a:noFill/>
          <a:ln w="36720">
            <a:noFill/>
            <a:prstDash val="solid"/>
          </a:ln>
        </p:spPr>
        <p:txBody>
          <a:bodyPr vert="horz" wrap="square" lIns="102950" tIns="60197" rIns="102950" bIns="60197" compatLnSpc="0">
            <a:spAutoFit/>
          </a:bodyPr>
          <a:lstStyle/>
          <a:p>
            <a:pPr defTabSz="868746" fontAlgn="auto" hangingPunct="0">
              <a:spcBef>
                <a:spcPts val="0"/>
              </a:spcBef>
              <a:spcAft>
                <a:spcPts val="0"/>
              </a:spcAft>
              <a:buClr>
                <a:srgbClr val="2323DC"/>
              </a:buClr>
              <a:buSzPct val="100000"/>
            </a:pPr>
            <a:r>
              <a:rPr lang="en-US" dirty="0" smtClean="0">
                <a:solidFill>
                  <a:schemeClr val="tx1"/>
                </a:solidFill>
                <a:latin typeface="Tahoma" pitchFamily="34"/>
                <a:ea typeface="DejaVu LGC Sans" pitchFamily="2"/>
                <a:cs typeface="DejaVu LGC Sans" pitchFamily="2"/>
              </a:rPr>
              <a:t>Proton</a:t>
            </a:r>
            <a:r>
              <a:rPr lang="en-US" baseline="-25000" dirty="0" smtClean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 </a:t>
            </a:r>
            <a:r>
              <a:rPr lang="en-US" dirty="0" smtClean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 </a:t>
            </a:r>
            <a:endParaRPr lang="en-US" dirty="0">
              <a:solidFill>
                <a:srgbClr val="2323DC"/>
              </a:solidFill>
              <a:latin typeface="Tahoma" pitchFamily="34"/>
              <a:ea typeface="DejaVu LGC Sans" pitchFamily="2"/>
              <a:cs typeface="DejaVu LGC Sans" pitchFamily="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53000" y="4429689"/>
            <a:ext cx="2781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Lucida Calligraphy" pitchFamily="66" charset="0"/>
              </a:rPr>
              <a:t>Todays menu:</a:t>
            </a:r>
            <a:endParaRPr lang="en-US" dirty="0">
              <a:latin typeface="Lucida Calligraphy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8536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417498" y="6429165"/>
            <a:ext cx="792089" cy="440235"/>
          </a:xfrm>
          <a:prstGeom prst="rect">
            <a:avLst/>
          </a:prstGeom>
          <a:noFill/>
          <a:ln>
            <a:noFill/>
          </a:ln>
        </p:spPr>
        <p:txBody>
          <a:bodyPr vert="horz" wrap="square" lIns="85507" tIns="42754" rIns="85507" bIns="42754" compatLnSpc="0">
            <a:spAutoFit/>
          </a:bodyPr>
          <a:lstStyle/>
          <a:p>
            <a:pPr defTabSz="868746" fontAlgn="auto" hangingPunct="0">
              <a:spcBef>
                <a:spcPts val="0"/>
              </a:spcBef>
              <a:spcAft>
                <a:spcPts val="0"/>
              </a:spcAft>
            </a:pPr>
            <a:fld id="{4166D74E-DE45-43B4-BE35-9573AB5ECB37}" type="slidenum">
              <a:rPr lang="en-US" smtClean="0">
                <a:solidFill>
                  <a:srgbClr val="000080"/>
                </a:solidFill>
                <a:latin typeface="Bitstream Vera Sans" pitchFamily="18"/>
                <a:ea typeface="DejaVu LGC Sans" pitchFamily="2"/>
                <a:cs typeface="DejaVu LGC Sans" pitchFamily="2"/>
              </a:rPr>
              <a:pPr defTabSz="868746" fontAlgn="auto" hangingPunct="0">
                <a:spcBef>
                  <a:spcPts val="0"/>
                </a:spcBef>
                <a:spcAft>
                  <a:spcPts val="0"/>
                </a:spcAft>
              </a:pPr>
              <a:t>20</a:t>
            </a:fld>
            <a:endParaRPr lang="en-US" smtClean="0">
              <a:solidFill>
                <a:srgbClr val="000080"/>
              </a:solidFill>
              <a:latin typeface="Bitstream Vera Sans" pitchFamily="18"/>
              <a:ea typeface="DejaVu LGC Sans" pitchFamily="2"/>
              <a:cs typeface="DejaVu LGC Sans" pitchFamily="2"/>
            </a:endParaRPr>
          </a:p>
        </p:txBody>
      </p:sp>
      <p:sp>
        <p:nvSpPr>
          <p:cNvPr id="17" name="Title 2"/>
          <p:cNvSpPr txBox="1">
            <a:spLocks/>
          </p:cNvSpPr>
          <p:nvPr/>
        </p:nvSpPr>
        <p:spPr>
          <a:xfrm>
            <a:off x="80630" y="116634"/>
            <a:ext cx="7896709" cy="46166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>
            <a:spAutoFit/>
          </a:bodyPr>
          <a:lstStyle>
            <a:defPPr lvl="0">
              <a:buSzPct val="45000"/>
              <a:buFont typeface="StarSymbol"/>
              <a:buNone/>
              <a:defRPr/>
            </a:defPPr>
            <a:lvl1pPr lvl="0" algn="ctr" rtl="0" hangingPunct="0">
              <a:buSzPct val="45000"/>
              <a:buFont typeface="StarSymbol"/>
              <a:buChar char="●"/>
              <a:tabLst/>
              <a:defRPr lang="en-US" sz="4200" b="0" i="0" u="none" strike="noStrike" kern="1200">
                <a:ln>
                  <a:noFill/>
                </a:ln>
                <a:latin typeface="Arial" pitchFamily="18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pPr>
              <a:buFont typeface="StarSymbol"/>
              <a:buNone/>
            </a:pPr>
            <a:r>
              <a:rPr lang="en-US" sz="3000" dirty="0">
                <a:solidFill>
                  <a:srgbClr val="2323DC"/>
                </a:solidFill>
                <a:latin typeface="Tahoma" pitchFamily="34"/>
                <a:cs typeface="Tahoma" pitchFamily="2"/>
              </a:rPr>
              <a:t>PDF plus charm mass parameter fit </a:t>
            </a:r>
          </a:p>
        </p:txBody>
      </p:sp>
      <p:sp>
        <p:nvSpPr>
          <p:cNvPr id="18" name="Straight Connector 17"/>
          <p:cNvSpPr/>
          <p:nvPr/>
        </p:nvSpPr>
        <p:spPr>
          <a:xfrm>
            <a:off x="0" y="622144"/>
            <a:ext cx="9905386" cy="0"/>
          </a:xfrm>
          <a:prstGeom prst="line">
            <a:avLst/>
          </a:prstGeom>
          <a:noFill/>
          <a:ln w="36720">
            <a:solidFill>
              <a:srgbClr val="FF0000"/>
            </a:solidFill>
            <a:prstDash val="solid"/>
          </a:ln>
        </p:spPr>
        <p:txBody>
          <a:bodyPr vert="horz" lIns="102950" tIns="60197" rIns="102950" bIns="60197" anchor="ctr" anchorCtr="1" compatLnSpc="0"/>
          <a:lstStyle/>
          <a:p>
            <a:pPr defTabSz="868746" fontAlgn="auto" hangingPunct="0">
              <a:spcBef>
                <a:spcPts val="0"/>
              </a:spcBef>
              <a:spcAft>
                <a:spcPts val="0"/>
              </a:spcAft>
            </a:pPr>
            <a:endParaRPr lang="en-US" sz="1700">
              <a:solidFill>
                <a:prstClr val="black"/>
              </a:solidFill>
              <a:latin typeface="Arial" pitchFamily="18"/>
              <a:ea typeface="DejaVu LGC Sans" pitchFamily="2"/>
              <a:cs typeface="DejaVu LGC Sans" pitchFamily="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761313" y="260648"/>
            <a:ext cx="1774467" cy="1783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defTabSz="868746" fontAlgn="auto" hangingPunc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rgbClr val="2323DC"/>
                </a:solidFill>
                <a:latin typeface="Tahoma" pitchFamily="34"/>
                <a:ea typeface="Gothic" pitchFamily="2"/>
                <a:cs typeface="Tahoma" pitchFamily="2"/>
              </a:rPr>
              <a:t> </a:t>
            </a:r>
            <a:r>
              <a:rPr lang="en-US" sz="1100" b="1" dirty="0">
                <a:solidFill>
                  <a:srgbClr val="FF00FF"/>
                </a:solidFill>
                <a:latin typeface="Tahoma" pitchFamily="34"/>
                <a:ea typeface="Gothic" pitchFamily="2"/>
                <a:cs typeface="Tahoma" pitchFamily="2"/>
              </a:rPr>
              <a:t>EPJ  C73  (2013)  2311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9063" y="3284984"/>
            <a:ext cx="3911569" cy="157598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9225" y="5633699"/>
            <a:ext cx="8798231" cy="829464"/>
          </a:xfrm>
          <a:prstGeom prst="rect">
            <a:avLst/>
          </a:prstGeom>
          <a:noFill/>
          <a:ln w="36720">
            <a:solidFill>
              <a:srgbClr val="008000"/>
            </a:solidFill>
            <a:prstDash val="solid"/>
          </a:ln>
        </p:spPr>
        <p:txBody>
          <a:bodyPr vert="horz" wrap="square" lIns="102950" tIns="60197" rIns="102950" bIns="60197" compatLnSpc="0">
            <a:spAutoFit/>
          </a:bodyPr>
          <a:lstStyle/>
          <a:p>
            <a:pPr defTabSz="868746" fontAlgn="auto" hangingPunct="0">
              <a:spcBef>
                <a:spcPts val="0"/>
              </a:spcBef>
              <a:spcAft>
                <a:spcPts val="0"/>
              </a:spcAft>
              <a:buClr>
                <a:srgbClr val="2323DC"/>
              </a:buClr>
              <a:buSzPct val="100000"/>
              <a:buFont typeface="StarSymbol"/>
              <a:buChar char="➔"/>
            </a:pPr>
            <a:r>
              <a:rPr lang="en-US" sz="1600" dirty="0">
                <a:solidFill>
                  <a:srgbClr val="2323DC"/>
                </a:solidFill>
                <a:latin typeface="Arial Narrow Bold" pitchFamily="34" charset="0"/>
                <a:ea typeface="DejaVu LGC Sans" pitchFamily="2"/>
                <a:cs typeface="Tahoma" pitchFamily="34" charset="0"/>
              </a:rPr>
              <a:t> </a:t>
            </a:r>
            <a:r>
              <a:rPr lang="en-US" sz="1600" b="1" dirty="0">
                <a:solidFill>
                  <a:srgbClr val="2323DC"/>
                </a:solidFill>
                <a:latin typeface="Arial Narrow Bold" pitchFamily="34" charset="0"/>
                <a:ea typeface="DejaVu LGC Sans" pitchFamily="2"/>
                <a:cs typeface="Tahoma" pitchFamily="34" charset="0"/>
              </a:rPr>
              <a:t>Various GM-VFNS: interpolate differently between massive and massless schemes </a:t>
            </a:r>
          </a:p>
          <a:p>
            <a:pPr defTabSz="868746" fontAlgn="auto" hangingPunct="0">
              <a:spcBef>
                <a:spcPts val="0"/>
              </a:spcBef>
              <a:spcAft>
                <a:spcPts val="0"/>
              </a:spcAft>
              <a:buClr>
                <a:srgbClr val="2323DC"/>
              </a:buClr>
              <a:buSzPct val="100000"/>
            </a:pPr>
            <a:r>
              <a:rPr lang="en-US" sz="1600" b="1" dirty="0">
                <a:solidFill>
                  <a:srgbClr val="2323DC"/>
                </a:solidFill>
                <a:latin typeface="Arial Narrow Bold" pitchFamily="34" charset="0"/>
                <a:ea typeface="DejaVu LGC Sans" pitchFamily="2"/>
                <a:cs typeface="Tahoma" pitchFamily="34" charset="0"/>
                <a:sym typeface="Wingdings" pitchFamily="2" charset="2"/>
              </a:rPr>
              <a:t> different quality of charm data description for fixed M</a:t>
            </a:r>
            <a:r>
              <a:rPr lang="en-US" sz="1600" b="1" baseline="-25000" dirty="0">
                <a:solidFill>
                  <a:srgbClr val="2323DC"/>
                </a:solidFill>
                <a:latin typeface="Arial Narrow Bold" pitchFamily="34" charset="0"/>
                <a:ea typeface="DejaVu LGC Sans" pitchFamily="2"/>
                <a:cs typeface="Tahoma" pitchFamily="34" charset="0"/>
                <a:sym typeface="Wingdings" pitchFamily="2" charset="2"/>
              </a:rPr>
              <a:t>c</a:t>
            </a:r>
            <a:r>
              <a:rPr lang="en-US" sz="1600" b="1" dirty="0">
                <a:solidFill>
                  <a:srgbClr val="2323DC"/>
                </a:solidFill>
                <a:latin typeface="Arial Narrow Bold" pitchFamily="34" charset="0"/>
                <a:ea typeface="DejaVu LGC Sans" pitchFamily="2"/>
                <a:cs typeface="Tahoma" pitchFamily="34" charset="0"/>
                <a:sym typeface="Wingdings" pitchFamily="2" charset="2"/>
              </a:rPr>
              <a:t> compensate by M</a:t>
            </a:r>
            <a:r>
              <a:rPr lang="en-US" sz="1600" b="1" baseline="-25000" dirty="0">
                <a:solidFill>
                  <a:srgbClr val="2323DC"/>
                </a:solidFill>
                <a:latin typeface="Arial Narrow Bold" pitchFamily="34" charset="0"/>
                <a:ea typeface="DejaVu LGC Sans" pitchFamily="2"/>
                <a:cs typeface="Tahoma" pitchFamily="34" charset="0"/>
                <a:sym typeface="Wingdings" pitchFamily="2" charset="2"/>
              </a:rPr>
              <a:t>c</a:t>
            </a:r>
            <a:r>
              <a:rPr lang="en-US" sz="1600" b="1" baseline="30000" dirty="0">
                <a:solidFill>
                  <a:srgbClr val="2323DC"/>
                </a:solidFill>
                <a:latin typeface="Arial Narrow Bold" pitchFamily="34" charset="0"/>
                <a:ea typeface="DejaVu LGC Sans" pitchFamily="2"/>
                <a:cs typeface="Tahoma" pitchFamily="34" charset="0"/>
                <a:sym typeface="Wingdings" pitchFamily="2" charset="2"/>
              </a:rPr>
              <a:t>opt  </a:t>
            </a:r>
            <a:r>
              <a:rPr lang="en-US" sz="1600" b="1" dirty="0">
                <a:solidFill>
                  <a:srgbClr val="2323DC"/>
                </a:solidFill>
                <a:latin typeface="Arial Narrow Bold" pitchFamily="34" charset="0"/>
                <a:ea typeface="DejaVu LGC Sans" pitchFamily="2"/>
                <a:cs typeface="Tahoma" pitchFamily="34" charset="0"/>
                <a:sym typeface="Wingdings" pitchFamily="2" charset="2"/>
              </a:rPr>
              <a:t>values </a:t>
            </a:r>
          </a:p>
          <a:p>
            <a:pPr defTabSz="868746" fontAlgn="auto" hangingPunct="0">
              <a:spcBef>
                <a:spcPts val="0"/>
              </a:spcBef>
              <a:spcAft>
                <a:spcPts val="0"/>
              </a:spcAft>
              <a:buClr>
                <a:srgbClr val="2323DC"/>
              </a:buClr>
              <a:buSzPct val="100000"/>
            </a:pPr>
            <a:r>
              <a:rPr lang="en-US" sz="1600" b="1" dirty="0">
                <a:solidFill>
                  <a:srgbClr val="2323DC"/>
                </a:solidFill>
                <a:latin typeface="Arial Narrow Bold" pitchFamily="34" charset="0"/>
                <a:ea typeface="DejaVu LGC Sans" pitchFamily="2"/>
                <a:cs typeface="Tahoma" pitchFamily="34" charset="0"/>
                <a:sym typeface="Wingdings" pitchFamily="2" charset="2"/>
              </a:rPr>
              <a:t> </a:t>
            </a:r>
            <a:r>
              <a:rPr lang="en-US" sz="1600" b="1" dirty="0" err="1">
                <a:solidFill>
                  <a:srgbClr val="2323DC"/>
                </a:solidFill>
                <a:latin typeface="Arial Narrow Bold" pitchFamily="34" charset="0"/>
                <a:ea typeface="DejaVu LGC Sans" pitchFamily="2"/>
                <a:cs typeface="Tahoma" pitchFamily="34" charset="0"/>
                <a:sym typeface="Wingdings" pitchFamily="2" charset="2"/>
              </a:rPr>
              <a:t>stabilises</a:t>
            </a:r>
            <a:r>
              <a:rPr lang="en-US" sz="1600" b="1" dirty="0">
                <a:solidFill>
                  <a:srgbClr val="2323DC"/>
                </a:solidFill>
                <a:latin typeface="Arial Narrow Bold" pitchFamily="34" charset="0"/>
                <a:ea typeface="DejaVu LGC Sans" pitchFamily="2"/>
                <a:cs typeface="Tahoma" pitchFamily="34" charset="0"/>
                <a:sym typeface="Wingdings" pitchFamily="2" charset="2"/>
              </a:rPr>
              <a:t> </a:t>
            </a:r>
            <a:r>
              <a:rPr lang="en-US" sz="1600" b="1" dirty="0" err="1">
                <a:solidFill>
                  <a:srgbClr val="2323DC"/>
                </a:solidFill>
                <a:latin typeface="Arial Narrow Bold" pitchFamily="34" charset="0"/>
                <a:ea typeface="DejaVu LGC Sans" pitchFamily="2"/>
                <a:cs typeface="Tahoma" pitchFamily="34" charset="0"/>
                <a:sym typeface="Wingdings" pitchFamily="2" charset="2"/>
              </a:rPr>
              <a:t>flavour</a:t>
            </a:r>
            <a:r>
              <a:rPr lang="en-US" sz="1600" b="1" dirty="0">
                <a:solidFill>
                  <a:srgbClr val="2323DC"/>
                </a:solidFill>
                <a:latin typeface="Arial Narrow Bold" pitchFamily="34" charset="0"/>
                <a:ea typeface="DejaVu LGC Sans" pitchFamily="2"/>
                <a:cs typeface="Tahoma" pitchFamily="34" charset="0"/>
                <a:sym typeface="Wingdings" pitchFamily="2" charset="2"/>
              </a:rPr>
              <a:t> mixture in PDF  </a:t>
            </a:r>
            <a:r>
              <a:rPr lang="en-US" sz="1600" b="1" dirty="0" err="1">
                <a:solidFill>
                  <a:srgbClr val="2323DC"/>
                </a:solidFill>
                <a:latin typeface="Arial Narrow Bold" pitchFamily="34" charset="0"/>
                <a:ea typeface="DejaVu LGC Sans" pitchFamily="2"/>
                <a:cs typeface="Tahoma" pitchFamily="34" charset="0"/>
                <a:sym typeface="Wingdings" pitchFamily="2" charset="2"/>
              </a:rPr>
              <a:t>stabilises</a:t>
            </a:r>
            <a:r>
              <a:rPr lang="en-US" sz="1600" b="1" dirty="0">
                <a:solidFill>
                  <a:srgbClr val="2323DC"/>
                </a:solidFill>
                <a:latin typeface="Arial Narrow Bold" pitchFamily="34" charset="0"/>
                <a:ea typeface="DejaVu LGC Sans" pitchFamily="2"/>
                <a:cs typeface="Tahoma" pitchFamily="34" charset="0"/>
                <a:sym typeface="Wingdings" pitchFamily="2" charset="2"/>
              </a:rPr>
              <a:t> LHC predictions (</a:t>
            </a:r>
            <a:r>
              <a:rPr lang="en-US" sz="1600" b="1" dirty="0" smtClean="0">
                <a:solidFill>
                  <a:srgbClr val="2323DC"/>
                </a:solidFill>
                <a:latin typeface="Arial Narrow Bold" pitchFamily="34" charset="0"/>
                <a:ea typeface="DejaVu LGC Sans" pitchFamily="2"/>
                <a:cs typeface="Tahoma" pitchFamily="34" charset="0"/>
                <a:sym typeface="Wingdings" pitchFamily="2" charset="2"/>
              </a:rPr>
              <a:t>W,Z)</a:t>
            </a:r>
            <a:r>
              <a:rPr lang="en-US" sz="1600" b="1" dirty="0" smtClean="0">
                <a:solidFill>
                  <a:srgbClr val="FF0000"/>
                </a:solidFill>
                <a:latin typeface="Arial Narrow Bold" pitchFamily="34" charset="0"/>
                <a:ea typeface="DejaVu LGC Sans" pitchFamily="2"/>
                <a:cs typeface="Tahoma" pitchFamily="34" charset="0"/>
                <a:sym typeface="Wingdings" pitchFamily="2" charset="2"/>
              </a:rPr>
              <a:t>  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latin typeface="Arial Narrow Bold" pitchFamily="34" charset="0"/>
                <a:ea typeface="DejaVu LGC Sans" pitchFamily="2"/>
                <a:cs typeface="Tahoma" pitchFamily="34" charset="0"/>
                <a:sym typeface="Wingdings" pitchFamily="2" charset="2"/>
              </a:rPr>
              <a:t>(see backup)</a:t>
            </a:r>
            <a:endParaRPr lang="en-US" sz="1600" dirty="0">
              <a:solidFill>
                <a:schemeClr val="accent6">
                  <a:lumMod val="50000"/>
                </a:schemeClr>
              </a:solidFill>
              <a:latin typeface="Arial" pitchFamily="34" charset="0"/>
              <a:ea typeface="DejaVu LGC Sans" pitchFamily="2"/>
              <a:cs typeface="Tahoma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25" y="841192"/>
            <a:ext cx="3109599" cy="3481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1275" y="4972647"/>
            <a:ext cx="1992035" cy="54458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426" y="1628801"/>
            <a:ext cx="3880073" cy="1568991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9" y="1278519"/>
            <a:ext cx="3551659" cy="3662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0995" y="1648222"/>
            <a:ext cx="542925" cy="62865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800872" y="2452829"/>
            <a:ext cx="2448272" cy="400110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r>
              <a:rPr lang="en-US" sz="2000" b="1" dirty="0"/>
              <a:t>M</a:t>
            </a:r>
            <a:r>
              <a:rPr lang="en-US" sz="2000" b="1" baseline="-25000" dirty="0"/>
              <a:t>c</a:t>
            </a:r>
            <a:r>
              <a:rPr lang="en-US" sz="2000" b="1" dirty="0"/>
              <a:t> = 1.4 </a:t>
            </a:r>
            <a:r>
              <a:rPr lang="en-US" sz="2000" b="1" dirty="0" err="1"/>
              <a:t>GeV</a:t>
            </a:r>
            <a:endParaRPr lang="en-US" sz="20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3872880" y="3748970"/>
            <a:ext cx="2448272" cy="707886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r>
              <a:rPr lang="en-US" sz="2000" b="1" dirty="0">
                <a:latin typeface="Script MT Bold" pitchFamily="66" charset="0"/>
              </a:rPr>
              <a:t>Using instead</a:t>
            </a:r>
          </a:p>
          <a:p>
            <a:r>
              <a:rPr lang="en-US" sz="2000" b="1" dirty="0"/>
              <a:t>M</a:t>
            </a:r>
            <a:r>
              <a:rPr lang="en-US" sz="2000" b="1" baseline="-25000" dirty="0"/>
              <a:t>c</a:t>
            </a:r>
            <a:r>
              <a:rPr lang="en-US" sz="2000" b="1" dirty="0"/>
              <a:t> = M</a:t>
            </a:r>
            <a:r>
              <a:rPr lang="en-US" sz="2000" b="1" baseline="-25000" dirty="0"/>
              <a:t>c</a:t>
            </a:r>
            <a:r>
              <a:rPr lang="en-US" sz="2000" b="1" baseline="30000" dirty="0"/>
              <a:t>opt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872881" y="764705"/>
            <a:ext cx="5184575" cy="6789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6720">
            <a:noFill/>
            <a:prstDash val="solid"/>
          </a:ln>
        </p:spPr>
        <p:txBody>
          <a:bodyPr vert="horz" wrap="square" lIns="102950" tIns="60197" rIns="102950" bIns="60197" compatLnSpc="0">
            <a:spAutoFit/>
          </a:bodyPr>
          <a:lstStyle/>
          <a:p>
            <a:pPr marL="342870" indent="-342870" defTabSz="868746" fontAlgn="auto" hangingPunct="0">
              <a:spcBef>
                <a:spcPts val="0"/>
              </a:spcBef>
              <a:spcAft>
                <a:spcPts val="0"/>
              </a:spcAft>
              <a:buClr>
                <a:srgbClr val="2323DC"/>
              </a:buClr>
              <a:buSzPct val="100000"/>
              <a:buFont typeface="Arial" pitchFamily="34" charset="0"/>
              <a:buChar char="•"/>
            </a:pPr>
            <a:r>
              <a:rPr lang="en-US" sz="1800" dirty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Fit </a:t>
            </a:r>
            <a:r>
              <a:rPr lang="en-US" sz="1800" b="1" dirty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combined charm </a:t>
            </a:r>
            <a:r>
              <a:rPr lang="en-US" sz="1800" dirty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and inclusive DIS data </a:t>
            </a:r>
            <a:r>
              <a:rPr lang="en-US" sz="1800" b="1" dirty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 </a:t>
            </a:r>
          </a:p>
          <a:p>
            <a:pPr marL="342870" indent="-342870" defTabSz="868746" fontAlgn="auto" hangingPunct="0">
              <a:spcBef>
                <a:spcPts val="0"/>
              </a:spcBef>
              <a:spcAft>
                <a:spcPts val="0"/>
              </a:spcAft>
              <a:buClr>
                <a:srgbClr val="2323DC"/>
              </a:buClr>
              <a:buSzPct val="100000"/>
              <a:buFont typeface="Arial" pitchFamily="34" charset="0"/>
              <a:buChar char="•"/>
            </a:pPr>
            <a:r>
              <a:rPr lang="en-US" sz="1800" dirty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GMVFN-schemes with </a:t>
            </a:r>
            <a:r>
              <a:rPr lang="en-US" sz="1800" b="1" dirty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charm pole mass M</a:t>
            </a:r>
            <a:r>
              <a:rPr lang="en-US" sz="1800" b="1" baseline="-25000" dirty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c</a:t>
            </a:r>
            <a:endParaRPr lang="en-US" sz="1800" b="1" dirty="0">
              <a:solidFill>
                <a:srgbClr val="2323DC"/>
              </a:solidFill>
              <a:latin typeface="Tahoma" pitchFamily="34"/>
              <a:ea typeface="DejaVu LGC Sans" pitchFamily="2"/>
              <a:cs typeface="DejaVu LGC 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4256234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417498" y="6429165"/>
            <a:ext cx="792089" cy="440235"/>
          </a:xfrm>
          <a:prstGeom prst="rect">
            <a:avLst/>
          </a:prstGeom>
          <a:noFill/>
          <a:ln>
            <a:noFill/>
          </a:ln>
        </p:spPr>
        <p:txBody>
          <a:bodyPr vert="horz" wrap="square" lIns="85507" tIns="42754" rIns="85507" bIns="42754" compatLnSpc="0">
            <a:spAutoFit/>
          </a:bodyPr>
          <a:lstStyle/>
          <a:p>
            <a:pPr defTabSz="868746" fontAlgn="auto" hangingPunct="0">
              <a:spcBef>
                <a:spcPts val="0"/>
              </a:spcBef>
              <a:spcAft>
                <a:spcPts val="0"/>
              </a:spcAft>
            </a:pPr>
            <a:fld id="{4166D74E-DE45-43B4-BE35-9573AB5ECB37}" type="slidenum">
              <a:rPr lang="en-US" smtClean="0">
                <a:solidFill>
                  <a:srgbClr val="000080"/>
                </a:solidFill>
                <a:latin typeface="Bitstream Vera Sans" pitchFamily="18"/>
                <a:ea typeface="DejaVu LGC Sans" pitchFamily="2"/>
                <a:cs typeface="DejaVu LGC Sans" pitchFamily="2"/>
              </a:rPr>
              <a:pPr defTabSz="868746" fontAlgn="auto" hangingPunct="0">
                <a:spcBef>
                  <a:spcPts val="0"/>
                </a:spcBef>
                <a:spcAft>
                  <a:spcPts val="0"/>
                </a:spcAft>
              </a:pPr>
              <a:t>21</a:t>
            </a:fld>
            <a:endParaRPr lang="en-US" smtClean="0">
              <a:solidFill>
                <a:srgbClr val="000080"/>
              </a:solidFill>
              <a:latin typeface="Bitstream Vera Sans" pitchFamily="18"/>
              <a:ea typeface="DejaVu LGC Sans" pitchFamily="2"/>
              <a:cs typeface="DejaVu LGC Sans" pitchFamily="2"/>
            </a:endParaRPr>
          </a:p>
        </p:txBody>
      </p:sp>
      <p:sp>
        <p:nvSpPr>
          <p:cNvPr id="17" name="Title 2"/>
          <p:cNvSpPr txBox="1">
            <a:spLocks/>
          </p:cNvSpPr>
          <p:nvPr/>
        </p:nvSpPr>
        <p:spPr>
          <a:xfrm>
            <a:off x="80630" y="116634"/>
            <a:ext cx="5088397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anchor="ctr">
            <a:spAutoFit/>
          </a:bodyPr>
          <a:lstStyle>
            <a:defPPr lvl="0">
              <a:buSzPct val="45000"/>
              <a:buFont typeface="StarSymbol"/>
              <a:buNone/>
              <a:defRPr/>
            </a:defPPr>
            <a:lvl1pPr lvl="0" algn="ctr" rtl="0" hangingPunct="0">
              <a:buSzPct val="45000"/>
              <a:buFont typeface="StarSymbol"/>
              <a:buChar char="●"/>
              <a:tabLst/>
              <a:defRPr lang="en-US" sz="4200" b="0" i="0" u="none" strike="noStrike" kern="1200">
                <a:ln>
                  <a:noFill/>
                </a:ln>
                <a:latin typeface="Arial" pitchFamily="18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pPr>
              <a:buFont typeface="StarSymbol"/>
              <a:buNone/>
            </a:pPr>
            <a:r>
              <a:rPr lang="en-US" sz="3000" dirty="0">
                <a:solidFill>
                  <a:srgbClr val="2323DC"/>
                </a:solidFill>
                <a:latin typeface="Tahoma" pitchFamily="34"/>
                <a:cs typeface="Tahoma" pitchFamily="2"/>
              </a:rPr>
              <a:t>Impact of charm data on PDF </a:t>
            </a:r>
          </a:p>
        </p:txBody>
      </p:sp>
      <p:sp>
        <p:nvSpPr>
          <p:cNvPr id="18" name="Straight Connector 17"/>
          <p:cNvSpPr/>
          <p:nvPr/>
        </p:nvSpPr>
        <p:spPr>
          <a:xfrm>
            <a:off x="0" y="622144"/>
            <a:ext cx="9905386" cy="0"/>
          </a:xfrm>
          <a:prstGeom prst="line">
            <a:avLst/>
          </a:prstGeom>
          <a:noFill/>
          <a:ln w="36720">
            <a:solidFill>
              <a:srgbClr val="FF0000"/>
            </a:solidFill>
            <a:prstDash val="solid"/>
          </a:ln>
        </p:spPr>
        <p:txBody>
          <a:bodyPr vert="horz" lIns="102950" tIns="60197" rIns="102950" bIns="60197" anchor="ctr" anchorCtr="1" compatLnSpc="0"/>
          <a:lstStyle/>
          <a:p>
            <a:pPr defTabSz="868746" fontAlgn="auto" hangingPunct="0">
              <a:spcBef>
                <a:spcPts val="0"/>
              </a:spcBef>
              <a:spcAft>
                <a:spcPts val="0"/>
              </a:spcAft>
            </a:pPr>
            <a:endParaRPr lang="en-US" sz="1700">
              <a:solidFill>
                <a:prstClr val="black"/>
              </a:solidFill>
              <a:latin typeface="Arial" pitchFamily="18"/>
              <a:ea typeface="DejaVu LGC Sans" pitchFamily="2"/>
              <a:cs typeface="DejaVu LGC Sans" pitchFamily="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08984" y="5949280"/>
            <a:ext cx="4968863" cy="462112"/>
          </a:xfrm>
          <a:prstGeom prst="rect">
            <a:avLst/>
          </a:prstGeom>
          <a:noFill/>
          <a:ln w="36720">
            <a:solidFill>
              <a:srgbClr val="008000"/>
            </a:solidFill>
            <a:prstDash val="solid"/>
          </a:ln>
        </p:spPr>
        <p:txBody>
          <a:bodyPr vert="horz" wrap="square" lIns="102950" tIns="60197" rIns="102950" bIns="60197" compatLnSpc="0">
            <a:spAutoFit/>
          </a:bodyPr>
          <a:lstStyle/>
          <a:p>
            <a:pPr defTabSz="868746" fontAlgn="auto" hangingPunct="0">
              <a:spcBef>
                <a:spcPts val="0"/>
              </a:spcBef>
              <a:spcAft>
                <a:spcPts val="0"/>
              </a:spcAft>
              <a:buClr>
                <a:srgbClr val="2323DC"/>
              </a:buClr>
              <a:buSzPct val="100000"/>
              <a:buFont typeface="StarSymbol"/>
              <a:buChar char="➔"/>
            </a:pPr>
            <a:r>
              <a:rPr lang="en-US" sz="2200" dirty="0">
                <a:solidFill>
                  <a:srgbClr val="2323DC"/>
                </a:solidFill>
                <a:latin typeface="Tahoma" pitchFamily="34" charset="0"/>
                <a:ea typeface="DejaVu LGC Sans" pitchFamily="2"/>
                <a:cs typeface="Tahoma" pitchFamily="34" charset="0"/>
              </a:rPr>
              <a:t> </a:t>
            </a:r>
            <a:r>
              <a:rPr lang="en-US" sz="2200" dirty="0" smtClean="0">
                <a:solidFill>
                  <a:srgbClr val="2323DC"/>
                </a:solidFill>
                <a:latin typeface="Tahoma" pitchFamily="34" charset="0"/>
                <a:ea typeface="DejaVu LGC Sans" pitchFamily="2"/>
                <a:cs typeface="Tahoma" pitchFamily="34" charset="0"/>
              </a:rPr>
              <a:t>improve </a:t>
            </a:r>
            <a:r>
              <a:rPr lang="en-US" sz="2200" dirty="0">
                <a:solidFill>
                  <a:srgbClr val="2323DC"/>
                </a:solidFill>
                <a:latin typeface="Tahoma" pitchFamily="34" charset="0"/>
                <a:ea typeface="DejaVu LGC Sans" pitchFamily="2"/>
                <a:cs typeface="Tahoma" pitchFamily="34" charset="0"/>
              </a:rPr>
              <a:t>sea </a:t>
            </a:r>
            <a:r>
              <a:rPr lang="en-US" sz="2200" dirty="0" err="1">
                <a:solidFill>
                  <a:srgbClr val="2323DC"/>
                </a:solidFill>
                <a:latin typeface="Tahoma" pitchFamily="34" charset="0"/>
                <a:ea typeface="DejaVu LGC Sans" pitchFamily="2"/>
                <a:cs typeface="Tahoma" pitchFamily="34" charset="0"/>
              </a:rPr>
              <a:t>flavour</a:t>
            </a:r>
            <a:r>
              <a:rPr lang="en-US" sz="2200" dirty="0">
                <a:solidFill>
                  <a:srgbClr val="2323DC"/>
                </a:solidFill>
                <a:latin typeface="Tahoma" pitchFamily="34" charset="0"/>
                <a:ea typeface="DejaVu LGC Sans" pitchFamily="2"/>
                <a:cs typeface="Tahoma" pitchFamily="34" charset="0"/>
              </a:rPr>
              <a:t> </a:t>
            </a:r>
            <a:r>
              <a:rPr lang="en-US" sz="2200" dirty="0" smtClean="0">
                <a:solidFill>
                  <a:srgbClr val="2323DC"/>
                </a:solidFill>
                <a:latin typeface="Tahoma" pitchFamily="34" charset="0"/>
                <a:ea typeface="DejaVu LGC Sans" pitchFamily="2"/>
                <a:cs typeface="Tahoma" pitchFamily="34" charset="0"/>
              </a:rPr>
              <a:t>decomposition</a:t>
            </a:r>
            <a:endParaRPr lang="en-US" sz="2200" dirty="0">
              <a:solidFill>
                <a:srgbClr val="2323DC"/>
              </a:solidFill>
              <a:latin typeface="Tahoma" pitchFamily="34" charset="0"/>
              <a:ea typeface="DejaVu LGC Sans" pitchFamily="2"/>
              <a:cs typeface="Tahom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6" y="836715"/>
            <a:ext cx="4752528" cy="49313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0994" y="836712"/>
            <a:ext cx="4824537" cy="500605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313040" y="126160"/>
            <a:ext cx="3168352" cy="41588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6720">
            <a:noFill/>
            <a:prstDash val="solid"/>
          </a:ln>
        </p:spPr>
        <p:txBody>
          <a:bodyPr vert="horz" wrap="square" lIns="102950" tIns="60197" rIns="102950" bIns="60197" compatLnSpc="0">
            <a:spAutoFit/>
          </a:bodyPr>
          <a:lstStyle/>
          <a:p>
            <a:pPr defTabSz="868746" fontAlgn="auto" hangingPunct="0">
              <a:spcBef>
                <a:spcPts val="0"/>
              </a:spcBef>
              <a:spcAft>
                <a:spcPts val="0"/>
              </a:spcAft>
              <a:buClr>
                <a:srgbClr val="2323DC"/>
              </a:buClr>
              <a:buSzPct val="100000"/>
            </a:pPr>
            <a:r>
              <a:rPr lang="en-US" sz="2000" b="1" dirty="0">
                <a:solidFill>
                  <a:srgbClr val="2323DC"/>
                </a:solidFill>
                <a:latin typeface="Arial Narrow" pitchFamily="34" charset="0"/>
                <a:ea typeface="DejaVu LGC Sans" pitchFamily="2"/>
                <a:cs typeface="Tahoma" pitchFamily="34" charset="0"/>
              </a:rPr>
              <a:t>Example: RT optimal scheme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291104" y="298295"/>
            <a:ext cx="1774467" cy="1783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defTabSz="868746" fontAlgn="auto" hangingPunc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rgbClr val="2323DC"/>
                </a:solidFill>
                <a:latin typeface="Tahoma" pitchFamily="34"/>
                <a:ea typeface="Gothic" pitchFamily="2"/>
                <a:cs typeface="Tahoma" pitchFamily="2"/>
              </a:rPr>
              <a:t> </a:t>
            </a:r>
            <a:r>
              <a:rPr lang="en-US" sz="1100" b="1" dirty="0">
                <a:solidFill>
                  <a:srgbClr val="FF00FF"/>
                </a:solidFill>
                <a:latin typeface="Tahoma" pitchFamily="34"/>
                <a:ea typeface="Gothic" pitchFamily="2"/>
                <a:cs typeface="Tahoma" pitchFamily="2"/>
              </a:rPr>
              <a:t>EPJ  C73  (2013)  </a:t>
            </a:r>
          </a:p>
          <a:p>
            <a:pPr algn="ctr" defTabSz="868746" fontAlgn="auto" hangingPunc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dirty="0">
                <a:solidFill>
                  <a:srgbClr val="FF00FF"/>
                </a:solidFill>
                <a:latin typeface="Tahoma" pitchFamily="34"/>
                <a:ea typeface="Gothic" pitchFamily="2"/>
                <a:cs typeface="Tahoma" pitchFamily="2"/>
              </a:rPr>
              <a:t>2311</a:t>
            </a:r>
          </a:p>
        </p:txBody>
      </p:sp>
    </p:spTree>
    <p:extLst>
      <p:ext uri="{BB962C8B-B14F-4D97-AF65-F5344CB8AC3E}">
        <p14:creationId xmlns:p14="http://schemas.microsoft.com/office/powerpoint/2010/main" val="4107982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6"/>
          <p:cNvSpPr txBox="1">
            <a:spLocks/>
          </p:cNvSpPr>
          <p:nvPr/>
        </p:nvSpPr>
        <p:spPr>
          <a:xfrm>
            <a:off x="539920" y="75177"/>
            <a:ext cx="8782591" cy="584769"/>
          </a:xfrm>
          <a:prstGeom prst="rect">
            <a:avLst/>
          </a:prstGeom>
        </p:spPr>
        <p:txBody>
          <a:bodyPr vert="horz" lIns="91427" tIns="45714" rIns="91427" bIns="45714" rtlCol="0" anchor="ctr">
            <a:spAutoFit/>
          </a:bodyPr>
          <a:lstStyle>
            <a:defPPr lvl="0">
              <a:buClr>
                <a:srgbClr val="000000"/>
              </a:buClr>
              <a:buSzPct val="100000"/>
              <a:buFont typeface="Lucida Grande" pitchFamily="1"/>
              <a:buNone/>
              <a:defRPr/>
            </a:defPPr>
            <a:lvl1pPr lvl="0" algn="ctr" defTabSz="457173" rtl="0" eaLnBrk="1" latinLnBrk="0" hangingPunct="1">
              <a:spcBef>
                <a:spcPct val="0"/>
              </a:spcBef>
              <a:buClr>
                <a:srgbClr val="000000"/>
              </a:buClr>
              <a:buSzPct val="100000"/>
              <a:buFont typeface="Lucida Grande" pitchFamily="1"/>
              <a:buChar char="•"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pPr>
              <a:buFont typeface="Lucida Grande" pitchFamily="1"/>
              <a:buNone/>
            </a:pPr>
            <a:r>
              <a:rPr lang="en-US" sz="3200" dirty="0">
                <a:solidFill>
                  <a:srgbClr val="2323DC"/>
                </a:solidFill>
                <a:latin typeface="Tahoma" pitchFamily="34"/>
                <a:cs typeface="Tahoma" pitchFamily="2"/>
              </a:rPr>
              <a:t>Conclusions</a:t>
            </a:r>
            <a:endParaRPr lang="en-US" sz="3200" baseline="30000" dirty="0">
              <a:solidFill>
                <a:srgbClr val="2323DC"/>
              </a:solidFill>
              <a:latin typeface="Tahoma" pitchFamily="34"/>
              <a:cs typeface="Tahoma" pitchFamily="2"/>
            </a:endParaRPr>
          </a:p>
        </p:txBody>
      </p:sp>
      <p:sp>
        <p:nvSpPr>
          <p:cNvPr id="8" name="Straight Connector 7"/>
          <p:cNvSpPr/>
          <p:nvPr/>
        </p:nvSpPr>
        <p:spPr>
          <a:xfrm>
            <a:off x="0" y="692696"/>
            <a:ext cx="9905386" cy="0"/>
          </a:xfrm>
          <a:prstGeom prst="line">
            <a:avLst/>
          </a:prstGeom>
          <a:noFill/>
          <a:ln w="36720">
            <a:solidFill>
              <a:srgbClr val="FF0000"/>
            </a:solidFill>
            <a:prstDash val="solid"/>
          </a:ln>
        </p:spPr>
        <p:txBody>
          <a:bodyPr vert="horz" lIns="102950" tIns="60197" rIns="102950" bIns="60197" anchor="ctr" anchorCtr="1" compatLnSpc="0"/>
          <a:lstStyle/>
          <a:p>
            <a:pPr defTabSz="868746" fontAlgn="auto" hangingPunct="0">
              <a:spcBef>
                <a:spcPts val="0"/>
              </a:spcBef>
              <a:spcAft>
                <a:spcPts val="0"/>
              </a:spcAft>
            </a:pPr>
            <a:endParaRPr lang="en-US" sz="1700">
              <a:solidFill>
                <a:prstClr val="black"/>
              </a:solidFill>
              <a:latin typeface="Arial" pitchFamily="18"/>
              <a:ea typeface="DejaVu LGC Sans" pitchFamily="2"/>
              <a:cs typeface="DejaVu LGC Sans" pitchFamily="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417498" y="6429165"/>
            <a:ext cx="792089" cy="440235"/>
          </a:xfrm>
          <a:prstGeom prst="rect">
            <a:avLst/>
          </a:prstGeom>
          <a:noFill/>
          <a:ln>
            <a:noFill/>
          </a:ln>
        </p:spPr>
        <p:txBody>
          <a:bodyPr vert="horz" wrap="square" lIns="85507" tIns="42754" rIns="85507" bIns="42754" compatLnSpc="0">
            <a:spAutoFit/>
          </a:bodyPr>
          <a:lstStyle/>
          <a:p>
            <a:pPr defTabSz="868746" fontAlgn="auto" hangingPunct="0">
              <a:spcBef>
                <a:spcPts val="0"/>
              </a:spcBef>
              <a:spcAft>
                <a:spcPts val="0"/>
              </a:spcAft>
            </a:pPr>
            <a:fld id="{4166D74E-DE45-43B4-BE35-9573AB5ECB37}" type="slidenum">
              <a:rPr lang="en-US" smtClean="0">
                <a:solidFill>
                  <a:srgbClr val="000080"/>
                </a:solidFill>
                <a:latin typeface="Bitstream Vera Sans" pitchFamily="18"/>
                <a:ea typeface="DejaVu LGC Sans" pitchFamily="2"/>
                <a:cs typeface="DejaVu LGC Sans" pitchFamily="2"/>
              </a:rPr>
              <a:pPr defTabSz="868746" fontAlgn="auto" hangingPunct="0">
                <a:spcBef>
                  <a:spcPts val="0"/>
                </a:spcBef>
                <a:spcAft>
                  <a:spcPts val="0"/>
                </a:spcAft>
              </a:pPr>
              <a:t>22</a:t>
            </a:fld>
            <a:endParaRPr lang="en-US" dirty="0" smtClean="0">
              <a:solidFill>
                <a:srgbClr val="000080"/>
              </a:solidFill>
              <a:latin typeface="Bitstream Vera Sans" pitchFamily="18"/>
              <a:ea typeface="DejaVu LGC Sans" pitchFamily="2"/>
              <a:cs typeface="DejaVu LGC Sans" pitchFamily="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28465" y="3717032"/>
            <a:ext cx="9714716" cy="3293201"/>
          </a:xfrm>
          <a:prstGeom prst="rect">
            <a:avLst/>
          </a:prstGeom>
          <a:noFill/>
          <a:ln>
            <a:noFill/>
          </a:ln>
        </p:spPr>
        <p:txBody>
          <a:bodyPr wrap="square" lIns="91433" tIns="45716" rIns="91433" bIns="45716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300" dirty="0" smtClean="0">
                <a:latin typeface="Tw Cen MT Condensed Extra Bold" pitchFamily="34" charset="0"/>
                <a:cs typeface="Tahoma" pitchFamily="34" charset="0"/>
              </a:rPr>
              <a:t>Precise combined HERA charm DIS data </a:t>
            </a:r>
            <a:r>
              <a:rPr lang="en-US" sz="2300" dirty="0" smtClean="0">
                <a:latin typeface="Tw Cen MT Condensed Extra Bold" pitchFamily="34" charset="0"/>
                <a:cs typeface="Tahoma" pitchFamily="34" charset="0"/>
                <a:sym typeface="Wingdings" pitchFamily="2" charset="2"/>
              </a:rPr>
              <a:t> test</a:t>
            </a:r>
            <a:r>
              <a:rPr lang="en-US" sz="2300" dirty="0" smtClean="0">
                <a:latin typeface="Tw Cen MT Condensed Extra Bold" pitchFamily="34" charset="0"/>
                <a:cs typeface="Tahoma" pitchFamily="34" charset="0"/>
              </a:rPr>
              <a:t> </a:t>
            </a:r>
            <a:r>
              <a:rPr lang="en-US" sz="2300" b="1" dirty="0" smtClean="0">
                <a:solidFill>
                  <a:srgbClr val="2323DC"/>
                </a:solidFill>
                <a:latin typeface="Tw Cen MT Condensed Extra Bold" pitchFamily="34" charset="0"/>
                <a:cs typeface="Tahoma" pitchFamily="34" charset="0"/>
              </a:rPr>
              <a:t>heavy quark mass terms </a:t>
            </a:r>
            <a:r>
              <a:rPr lang="en-US" sz="2300" dirty="0" smtClean="0">
                <a:latin typeface="Tw Cen MT Condensed Extra Bold" pitchFamily="34" charset="0"/>
                <a:cs typeface="Tahoma" pitchFamily="34" charset="0"/>
              </a:rPr>
              <a:t>in </a:t>
            </a:r>
            <a:r>
              <a:rPr lang="en-US" sz="2300" dirty="0" err="1" smtClean="0">
                <a:latin typeface="Tw Cen MT Condensed Extra Bold" pitchFamily="34" charset="0"/>
                <a:cs typeface="Tahoma" pitchFamily="34" charset="0"/>
              </a:rPr>
              <a:t>pQCD</a:t>
            </a:r>
            <a:r>
              <a:rPr lang="en-US" sz="2300" dirty="0">
                <a:latin typeface="Tw Cen MT Condensed Extra Bold" pitchFamily="34" charset="0"/>
                <a:cs typeface="Tahoma" pitchFamily="34" charset="0"/>
              </a:rPr>
              <a:t>:</a:t>
            </a:r>
            <a:endParaRPr lang="en-US" sz="2300" dirty="0" smtClean="0">
              <a:latin typeface="Tw Cen MT Condensed Extra Bold" pitchFamily="34" charset="0"/>
              <a:cs typeface="Tahoma" pitchFamily="34" charset="0"/>
            </a:endParaRPr>
          </a:p>
          <a:p>
            <a:pPr marL="800002" lvl="1" indent="-342870">
              <a:buFont typeface="Arial" pitchFamily="34" charset="0"/>
              <a:buChar char="•"/>
            </a:pPr>
            <a:r>
              <a:rPr lang="en-US" dirty="0">
                <a:latin typeface="Tahoma" pitchFamily="34" charset="0"/>
                <a:cs typeface="Tahoma" pitchFamily="34" charset="0"/>
              </a:rPr>
              <a:t>v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ariable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flavour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number schemes:</a:t>
            </a:r>
          </a:p>
          <a:p>
            <a:pPr marL="1257138" lvl="2" indent="-342870">
              <a:buFont typeface="Arial" pitchFamily="34" charset="0"/>
              <a:buChar char="•"/>
            </a:pPr>
            <a:r>
              <a:rPr lang="en-US" dirty="0" smtClean="0">
                <a:latin typeface="Tahoma" pitchFamily="34" charset="0"/>
                <a:cs typeface="Tahoma" pitchFamily="34" charset="0"/>
              </a:rPr>
              <a:t>Data can separate between them, compensate by M</a:t>
            </a:r>
            <a:r>
              <a:rPr lang="en-US" baseline="-25000" dirty="0" smtClean="0">
                <a:latin typeface="Tahoma" pitchFamily="34" charset="0"/>
                <a:cs typeface="Tahoma" pitchFamily="34" charset="0"/>
              </a:rPr>
              <a:t>c</a:t>
            </a:r>
            <a:r>
              <a:rPr lang="en-US" baseline="30000" dirty="0" smtClean="0">
                <a:latin typeface="Tahoma" pitchFamily="34" charset="0"/>
                <a:cs typeface="Tahoma" pitchFamily="34" charset="0"/>
              </a:rPr>
              <a:t>opt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marL="1257138" lvl="2" indent="-342870">
              <a:buFont typeface="Arial" pitchFamily="34" charset="0"/>
              <a:buChar char="•"/>
            </a:pPr>
            <a:r>
              <a:rPr lang="en-US" dirty="0" smtClean="0">
                <a:latin typeface="Tahoma" pitchFamily="34" charset="0"/>
                <a:cs typeface="Tahoma" pitchFamily="34" charset="0"/>
              </a:rPr>
              <a:t>improve sea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flavour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decomposition</a:t>
            </a:r>
          </a:p>
          <a:p>
            <a:pPr marL="800002" lvl="1" indent="-342870">
              <a:buFont typeface="Arial" pitchFamily="34" charset="0"/>
              <a:buChar char="•"/>
            </a:pPr>
            <a:r>
              <a:rPr lang="en-US" dirty="0" smtClean="0">
                <a:latin typeface="Tahoma" pitchFamily="34" charset="0"/>
                <a:cs typeface="Tahoma" pitchFamily="34" charset="0"/>
              </a:rPr>
              <a:t>Fixed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flavour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number scheme </a:t>
            </a:r>
            <a:r>
              <a:rPr lang="en-US" sz="1800" dirty="0" smtClean="0">
                <a:solidFill>
                  <a:srgbClr val="FF0000"/>
                </a:solidFill>
                <a:latin typeface="Impact" pitchFamily="34" charset="0"/>
                <a:cs typeface="Tahoma" pitchFamily="34" charset="0"/>
              </a:rPr>
              <a:t>(not shown, see backup) :</a:t>
            </a:r>
          </a:p>
          <a:p>
            <a:pPr marL="1257138" lvl="2" indent="-342870">
              <a:buFont typeface="Arial" pitchFamily="34" charset="0"/>
              <a:buChar char="•"/>
            </a:pPr>
            <a:r>
              <a:rPr lang="en-US" dirty="0" smtClean="0">
                <a:latin typeface="Tahoma" pitchFamily="34" charset="0"/>
                <a:cs typeface="Tahoma" pitchFamily="34" charset="0"/>
              </a:rPr>
              <a:t>Provides the best data description </a:t>
            </a:r>
          </a:p>
          <a:p>
            <a:pPr marL="1257138" lvl="2" indent="-342870">
              <a:buFont typeface="Arial" pitchFamily="34" charset="0"/>
              <a:buChar char="•"/>
            </a:pPr>
            <a:r>
              <a:rPr lang="en-US" dirty="0" smtClean="0">
                <a:latin typeface="Tahoma" pitchFamily="34" charset="0"/>
                <a:cs typeface="Tahoma" pitchFamily="34" charset="0"/>
              </a:rPr>
              <a:t>Fit running m</a:t>
            </a:r>
            <a:r>
              <a:rPr lang="en-US" baseline="-25000" dirty="0" smtClean="0">
                <a:latin typeface="Tahoma" pitchFamily="34" charset="0"/>
                <a:cs typeface="Tahoma" pitchFamily="34" charset="0"/>
              </a:rPr>
              <a:t>c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(m</a:t>
            </a:r>
            <a:r>
              <a:rPr lang="en-US" baseline="-25000" dirty="0" smtClean="0">
                <a:latin typeface="Tahoma" pitchFamily="34" charset="0"/>
                <a:cs typeface="Tahoma" pitchFamily="34" charset="0"/>
              </a:rPr>
              <a:t>c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)= 1.26±0.06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GeV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</a:p>
          <a:p>
            <a:pPr marL="342870" lvl="1" indent="-342870">
              <a:buFont typeface="Arial" pitchFamily="34" charset="0"/>
              <a:buChar char="•"/>
            </a:pPr>
            <a:r>
              <a:rPr lang="en-US" sz="2300" dirty="0" smtClean="0">
                <a:latin typeface="Tw Cen MT Condensed Extra Bold" pitchFamily="34" charset="0"/>
                <a:cs typeface="Tahoma" pitchFamily="34" charset="0"/>
              </a:rPr>
              <a:t>Further new precise ZEUS charm DIS data: D* and D+ </a:t>
            </a:r>
            <a:r>
              <a:rPr lang="en-US" sz="1800" dirty="0">
                <a:solidFill>
                  <a:srgbClr val="FF0000"/>
                </a:solidFill>
                <a:latin typeface="Impact" pitchFamily="34" charset="0"/>
                <a:cs typeface="Tahoma" pitchFamily="34" charset="0"/>
              </a:rPr>
              <a:t>(not </a:t>
            </a:r>
            <a:r>
              <a:rPr lang="en-US" sz="1800" dirty="0" smtClean="0">
                <a:solidFill>
                  <a:srgbClr val="FF0000"/>
                </a:solidFill>
                <a:latin typeface="Impact" pitchFamily="34" charset="0"/>
                <a:cs typeface="Tahoma" pitchFamily="34" charset="0"/>
              </a:rPr>
              <a:t>shown, </a:t>
            </a:r>
            <a:r>
              <a:rPr lang="en-US" sz="1800" dirty="0">
                <a:solidFill>
                  <a:srgbClr val="FF0000"/>
                </a:solidFill>
                <a:latin typeface="Impact" pitchFamily="34" charset="0"/>
                <a:cs typeface="Tahoma" pitchFamily="34" charset="0"/>
              </a:rPr>
              <a:t>see backup) :</a:t>
            </a:r>
          </a:p>
          <a:p>
            <a:r>
              <a:rPr lang="en-US" sz="1800" dirty="0" smtClean="0">
                <a:latin typeface="+mn-lt"/>
                <a:cs typeface="Tahoma" pitchFamily="34" charset="0"/>
              </a:rPr>
              <a:t>	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8371" y="1124744"/>
            <a:ext cx="9843181" cy="2231372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300" dirty="0" smtClean="0">
                <a:latin typeface="Tw Cen MT Condensed Extra Bold" pitchFamily="34" charset="0"/>
                <a:cs typeface="Tahoma" pitchFamily="34" charset="0"/>
              </a:rPr>
              <a:t>Final H1 and ZEUS </a:t>
            </a:r>
            <a:r>
              <a:rPr lang="en-US" sz="2300" dirty="0" smtClean="0">
                <a:solidFill>
                  <a:srgbClr val="2323DC"/>
                </a:solidFill>
                <a:latin typeface="Tw Cen MT Condensed Extra Bold" pitchFamily="34" charset="0"/>
                <a:cs typeface="Tahoma" pitchFamily="34" charset="0"/>
              </a:rPr>
              <a:t>Neutral and Charged Current bulk data sets </a:t>
            </a:r>
            <a:r>
              <a:rPr lang="en-US" sz="2300" dirty="0" smtClean="0">
                <a:solidFill>
                  <a:schemeClr val="tx1"/>
                </a:solidFill>
                <a:latin typeface="Tw Cen MT Condensed Extra Bold" pitchFamily="34" charset="0"/>
                <a:cs typeface="Tahoma" pitchFamily="34" charset="0"/>
              </a:rPr>
              <a:t>available since 2012</a:t>
            </a:r>
          </a:p>
          <a:p>
            <a:pPr marL="800033" lvl="1" indent="-342900">
              <a:buFont typeface="Arial" pitchFamily="34" charset="0"/>
              <a:buChar char="•"/>
            </a:pPr>
            <a:r>
              <a:rPr lang="en-US" sz="2300" dirty="0" smtClean="0">
                <a:latin typeface="Tahoma" pitchFamily="34" charset="0"/>
                <a:cs typeface="Tahoma" pitchFamily="34" charset="0"/>
              </a:rPr>
              <a:t>Best precisions of ~1.5% for NC data with Q</a:t>
            </a:r>
            <a:r>
              <a:rPr lang="en-US" sz="2300" baseline="30000" dirty="0" smtClean="0">
                <a:latin typeface="Tahoma" pitchFamily="34" charset="0"/>
                <a:cs typeface="Tahoma" pitchFamily="34" charset="0"/>
              </a:rPr>
              <a:t>2</a:t>
            </a:r>
            <a:r>
              <a:rPr lang="en-US" sz="2300" dirty="0" smtClean="0">
                <a:latin typeface="Tahoma" pitchFamily="34" charset="0"/>
                <a:cs typeface="Tahoma" pitchFamily="34" charset="0"/>
              </a:rPr>
              <a:t> from few to 500 GeV</a:t>
            </a:r>
            <a:r>
              <a:rPr lang="en-US" sz="2300" baseline="30000" dirty="0" smtClean="0">
                <a:latin typeface="Tahoma" pitchFamily="34" charset="0"/>
                <a:cs typeface="Tahoma" pitchFamily="34" charset="0"/>
              </a:rPr>
              <a:t>2</a:t>
            </a:r>
          </a:p>
          <a:p>
            <a:pPr marL="800033" lvl="1" indent="-342900">
              <a:buFont typeface="Arial" pitchFamily="34" charset="0"/>
              <a:buChar char="•"/>
            </a:pPr>
            <a:r>
              <a:rPr lang="en-US" sz="2300" dirty="0" smtClean="0">
                <a:latin typeface="Tahoma" pitchFamily="34" charset="0"/>
                <a:cs typeface="Tahoma" pitchFamily="34" charset="0"/>
              </a:rPr>
              <a:t>Data well described over large Q</a:t>
            </a:r>
            <a:r>
              <a:rPr lang="en-US" sz="2300" baseline="30000" dirty="0" smtClean="0">
                <a:latin typeface="Tahoma" pitchFamily="34" charset="0"/>
                <a:cs typeface="Tahoma" pitchFamily="34" charset="0"/>
              </a:rPr>
              <a:t>2</a:t>
            </a:r>
            <a:r>
              <a:rPr lang="en-US" sz="2300" dirty="0" smtClean="0">
                <a:latin typeface="Tahoma" pitchFamily="34" charset="0"/>
                <a:cs typeface="Tahoma" pitchFamily="34" charset="0"/>
              </a:rPr>
              <a:t> and x range by NLO QCD</a:t>
            </a:r>
          </a:p>
          <a:p>
            <a:pPr marL="800033" lvl="1" indent="-342900">
              <a:buFont typeface="Arial" pitchFamily="34" charset="0"/>
              <a:buChar char="•"/>
            </a:pPr>
            <a:r>
              <a:rPr lang="en-US" sz="2300" dirty="0" smtClean="0">
                <a:latin typeface="Tahoma" pitchFamily="34" charset="0"/>
                <a:cs typeface="Tahoma" pitchFamily="34" charset="0"/>
              </a:rPr>
              <a:t>Ongoing work on final HERA combination</a:t>
            </a:r>
          </a:p>
          <a:p>
            <a:pPr marL="800033" lvl="1" indent="-342900">
              <a:buFont typeface="Arial" pitchFamily="34" charset="0"/>
              <a:buChar char="•"/>
            </a:pPr>
            <a:r>
              <a:rPr lang="en-US" sz="2300" dirty="0" smtClean="0">
                <a:latin typeface="Tahoma" pitchFamily="34" charset="0"/>
                <a:cs typeface="Tahoma" pitchFamily="34" charset="0"/>
              </a:rPr>
              <a:t>HERA 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Data</a:t>
            </a:r>
            <a:r>
              <a:rPr lang="en-US" sz="2300" dirty="0" smtClean="0">
                <a:latin typeface="Tahoma" pitchFamily="34" charset="0"/>
                <a:cs typeface="Tahoma" pitchFamily="34" charset="0"/>
              </a:rPr>
              <a:t> based PDFs are essential for </a:t>
            </a:r>
            <a:r>
              <a:rPr lang="en-US" sz="2300" dirty="0" smtClean="0">
                <a:latin typeface="Haettenschweiler" pitchFamily="34" charset="0"/>
                <a:cs typeface="Miriam" pitchFamily="2" charset="-79"/>
              </a:rPr>
              <a:t>predictions</a:t>
            </a:r>
            <a:r>
              <a:rPr lang="en-US" sz="2300" dirty="0" smtClean="0">
                <a:latin typeface="Tahoma" pitchFamily="34" charset="0"/>
                <a:cs typeface="Tahoma" pitchFamily="34" charset="0"/>
              </a:rPr>
              <a:t> at the LHC, </a:t>
            </a:r>
            <a:r>
              <a:rPr lang="en-US" sz="2300" dirty="0">
                <a:latin typeface="Lucida Calligraphy" pitchFamily="66" charset="0"/>
                <a:cs typeface="Tahoma" pitchFamily="34" charset="0"/>
              </a:rPr>
              <a:t> </a:t>
            </a:r>
            <a:r>
              <a:rPr lang="en-US" sz="2300" dirty="0" smtClean="0">
                <a:latin typeface="Lucida Calligraphy" pitchFamily="66" charset="0"/>
                <a:cs typeface="Tahoma" pitchFamily="34" charset="0"/>
              </a:rPr>
              <a:t>      we recommend</a:t>
            </a:r>
            <a:r>
              <a:rPr lang="en-US" sz="2300" dirty="0" smtClean="0">
                <a:latin typeface="Tahoma" pitchFamily="34" charset="0"/>
                <a:cs typeface="Tahoma" pitchFamily="34" charset="0"/>
              </a:rPr>
              <a:t>  HERAPDF1.5 (NNLO, NLO, now also @LO)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8464" y="3356992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  <a:latin typeface="Impact" pitchFamily="34" charset="0"/>
              </a:rPr>
              <a:t>Charm production</a:t>
            </a:r>
            <a:endParaRPr lang="en-US" dirty="0">
              <a:solidFill>
                <a:schemeClr val="accent2"/>
              </a:solidFill>
              <a:latin typeface="Impact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8464" y="764704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  <a:latin typeface="Impact" pitchFamily="34" charset="0"/>
              </a:rPr>
              <a:t>Inclusive DIS</a:t>
            </a:r>
            <a:endParaRPr lang="en-US" dirty="0">
              <a:solidFill>
                <a:schemeClr val="accent2"/>
              </a:solidFill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2372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/>
          <p:cNvSpPr>
            <a:spLocks noGrp="1"/>
          </p:cNvSpPr>
          <p:nvPr>
            <p:ph type="title"/>
          </p:nvPr>
        </p:nvSpPr>
        <p:spPr>
          <a:xfrm>
            <a:off x="741364" y="260357"/>
            <a:ext cx="8424862" cy="1470025"/>
          </a:xfrm>
        </p:spPr>
        <p:txBody>
          <a:bodyPr/>
          <a:lstStyle/>
          <a:p>
            <a:r>
              <a:rPr lang="de-DE" dirty="0" smtClean="0">
                <a:cs typeface="ヒラギノ角ゴ ProN W3"/>
              </a:rPr>
              <a:t>Backup </a:t>
            </a:r>
            <a:r>
              <a:rPr lang="de-DE" dirty="0" err="1" smtClean="0">
                <a:cs typeface="ヒラギノ角ゴ ProN W3"/>
              </a:rPr>
              <a:t>slides</a:t>
            </a:r>
            <a:r>
              <a:rPr lang="de-DE" dirty="0" smtClean="0">
                <a:cs typeface="ヒラギノ角ゴ ProN W3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417495" y="6429165"/>
            <a:ext cx="792089" cy="440235"/>
          </a:xfrm>
          <a:prstGeom prst="rect">
            <a:avLst/>
          </a:prstGeom>
          <a:noFill/>
          <a:ln>
            <a:noFill/>
          </a:ln>
        </p:spPr>
        <p:txBody>
          <a:bodyPr vert="horz" wrap="square" lIns="85514" tIns="42758" rIns="85514" bIns="42758" compatLnSpc="0">
            <a:spAutoFit/>
          </a:bodyPr>
          <a:lstStyle/>
          <a:p>
            <a:pPr defTabSz="868822" fontAlgn="auto" hangingPunct="0">
              <a:spcBef>
                <a:spcPts val="0"/>
              </a:spcBef>
              <a:spcAft>
                <a:spcPts val="0"/>
              </a:spcAft>
            </a:pPr>
            <a:fld id="{4166D74E-DE45-43B4-BE35-9573AB5ECB37}" type="slidenum">
              <a:rPr lang="en-US" smtClean="0">
                <a:solidFill>
                  <a:srgbClr val="000080"/>
                </a:solidFill>
                <a:latin typeface="Bitstream Vera Sans" pitchFamily="18"/>
                <a:ea typeface="DejaVu LGC Sans" pitchFamily="2"/>
                <a:cs typeface="DejaVu LGC Sans" pitchFamily="2"/>
              </a:rPr>
              <a:pPr defTabSz="868822" fontAlgn="auto" hangingPunct="0">
                <a:spcBef>
                  <a:spcPts val="0"/>
                </a:spcBef>
                <a:spcAft>
                  <a:spcPts val="0"/>
                </a:spcAft>
              </a:pPr>
              <a:t>24</a:t>
            </a:fld>
            <a:endParaRPr lang="en-US" smtClean="0">
              <a:solidFill>
                <a:srgbClr val="000080"/>
              </a:solidFill>
              <a:latin typeface="Bitstream Vera Sans" pitchFamily="18"/>
              <a:ea typeface="DejaVu LGC Sans" pitchFamily="2"/>
              <a:cs typeface="DejaVu LGC Sans" pitchFamily="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63" y="44624"/>
            <a:ext cx="5328593" cy="6692738"/>
          </a:xfrm>
          <a:prstGeom prst="rect">
            <a:avLst/>
          </a:prstGeom>
        </p:spPr>
      </p:pic>
      <p:sp>
        <p:nvSpPr>
          <p:cNvPr id="19" name="Title 13"/>
          <p:cNvSpPr txBox="1">
            <a:spLocks/>
          </p:cNvSpPr>
          <p:nvPr/>
        </p:nvSpPr>
        <p:spPr>
          <a:xfrm>
            <a:off x="1231787" y="5344641"/>
            <a:ext cx="446945" cy="276999"/>
          </a:xfrm>
          <a:prstGeom prst="rect">
            <a:avLst/>
          </a:prstGeom>
          <a:solidFill>
            <a:srgbClr val="FF0000">
              <a:alpha val="90000"/>
            </a:srgbClr>
          </a:solidFill>
          <a:ln>
            <a:noFill/>
          </a:ln>
        </p:spPr>
        <p:txBody>
          <a:bodyPr lIns="0" tIns="0" rIns="0" bIns="0" anchor="ctr">
            <a:spAutoFit/>
          </a:bodyPr>
          <a:lstStyle>
            <a:defPPr lvl="0">
              <a:buSzPct val="45000"/>
              <a:buFont typeface="StarSymbol"/>
              <a:buNone/>
              <a:defRPr/>
            </a:defPPr>
            <a:lvl1pPr lvl="0" algn="ctr" rtl="0" hangingPunct="0">
              <a:buSzPct val="45000"/>
              <a:buFont typeface="StarSymbol"/>
              <a:buChar char="●"/>
              <a:tabLst/>
              <a:defRPr lang="en-US" sz="4200" b="0" i="0" u="none" strike="noStrike" kern="1200">
                <a:ln>
                  <a:noFill/>
                </a:ln>
                <a:latin typeface="Arial" pitchFamily="18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pPr>
              <a:buFont typeface="StarSymbol"/>
              <a:buNone/>
            </a:pPr>
            <a:r>
              <a:rPr sz="1800" dirty="0" smtClean="0">
                <a:solidFill>
                  <a:srgbClr val="FFFFFF"/>
                </a:solidFill>
                <a:latin typeface="Comic Sans MS" pitchFamily="34"/>
              </a:rPr>
              <a:t>e-p</a:t>
            </a:r>
            <a:endParaRPr sz="1800" dirty="0">
              <a:solidFill>
                <a:srgbClr val="FFFFFF"/>
              </a:solidFill>
              <a:latin typeface="Comic Sans MS" pitchFamily="34"/>
            </a:endParaRPr>
          </a:p>
        </p:txBody>
      </p:sp>
      <p:sp>
        <p:nvSpPr>
          <p:cNvPr id="20" name="Title 12"/>
          <p:cNvSpPr txBox="1">
            <a:spLocks/>
          </p:cNvSpPr>
          <p:nvPr/>
        </p:nvSpPr>
        <p:spPr>
          <a:xfrm>
            <a:off x="901502" y="5896322"/>
            <a:ext cx="474295" cy="276999"/>
          </a:xfrm>
          <a:prstGeom prst="rect">
            <a:avLst/>
          </a:prstGeom>
          <a:solidFill>
            <a:srgbClr val="280099">
              <a:alpha val="90000"/>
            </a:srgbClr>
          </a:solidFill>
          <a:ln>
            <a:noFill/>
          </a:ln>
        </p:spPr>
        <p:txBody>
          <a:bodyPr lIns="0" tIns="0" rIns="0" bIns="0" anchor="ctr">
            <a:spAutoFit/>
          </a:bodyPr>
          <a:lstStyle>
            <a:defPPr lvl="0">
              <a:buSzPct val="45000"/>
              <a:buFont typeface="StarSymbol"/>
              <a:buNone/>
              <a:defRPr/>
            </a:defPPr>
            <a:lvl1pPr lvl="0" algn="ctr" rtl="0" hangingPunct="0">
              <a:buSzPct val="45000"/>
              <a:buFont typeface="StarSymbol"/>
              <a:buChar char="●"/>
              <a:tabLst/>
              <a:defRPr lang="en-US" sz="4200" b="0" i="0" u="none" strike="noStrike" kern="1200">
                <a:ln>
                  <a:noFill/>
                </a:ln>
                <a:latin typeface="Arial" pitchFamily="18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pPr>
              <a:buFont typeface="StarSymbol"/>
              <a:buNone/>
            </a:pPr>
            <a:r>
              <a:rPr sz="1800" dirty="0" smtClean="0">
                <a:solidFill>
                  <a:srgbClr val="FFFFFF"/>
                </a:solidFill>
                <a:latin typeface="Comic Sans MS" pitchFamily="34"/>
              </a:rPr>
              <a:t>e+p</a:t>
            </a:r>
            <a:endParaRPr sz="1800" dirty="0">
              <a:solidFill>
                <a:srgbClr val="FFFFFF"/>
              </a:solidFill>
              <a:latin typeface="Comic Sans MS" pitchFamily="34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601073" y="1455167"/>
            <a:ext cx="42124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Lucida Calligraphy" pitchFamily="66" charset="0"/>
              </a:rPr>
              <a:t>ZEUS final </a:t>
            </a:r>
          </a:p>
          <a:p>
            <a:r>
              <a:rPr lang="en-US" dirty="0" smtClean="0"/>
              <a:t>high Q</a:t>
            </a:r>
            <a:r>
              <a:rPr lang="en-US" baseline="30000" dirty="0" smtClean="0"/>
              <a:t>2</a:t>
            </a:r>
            <a:r>
              <a:rPr lang="en-US" dirty="0" smtClean="0"/>
              <a:t> HERA II </a:t>
            </a:r>
            <a:r>
              <a:rPr lang="en-US" dirty="0" smtClean="0">
                <a:latin typeface="Lucida Calligraphy" pitchFamily="66" charset="0"/>
              </a:rPr>
              <a:t>results</a:t>
            </a:r>
          </a:p>
          <a:p>
            <a:r>
              <a:rPr lang="en-US" dirty="0">
                <a:latin typeface="Tahoma" pitchFamily="34" charset="0"/>
                <a:cs typeface="Tahoma" pitchFamily="34" charset="0"/>
              </a:rPr>
              <a:t>c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ompleted by e+p NC data</a:t>
            </a:r>
            <a:endParaRPr lang="en-US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3" name="Straight Connector 22"/>
          <p:cNvSpPr/>
          <p:nvPr/>
        </p:nvSpPr>
        <p:spPr>
          <a:xfrm>
            <a:off x="6753200" y="764704"/>
            <a:ext cx="2232248" cy="0"/>
          </a:xfrm>
          <a:prstGeom prst="line">
            <a:avLst/>
          </a:prstGeom>
          <a:noFill/>
          <a:ln w="36720">
            <a:solidFill>
              <a:srgbClr val="FF0000"/>
            </a:solidFill>
            <a:prstDash val="solid"/>
          </a:ln>
        </p:spPr>
        <p:txBody>
          <a:bodyPr vert="horz" lIns="102959" tIns="60201" rIns="102959" bIns="60201" anchor="ctr" anchorCtr="1" compatLnSpc="0"/>
          <a:lstStyle/>
          <a:p>
            <a:pPr defTabSz="868822" fontAlgn="auto" hangingPunct="0">
              <a:spcBef>
                <a:spcPts val="0"/>
              </a:spcBef>
              <a:spcAft>
                <a:spcPts val="0"/>
              </a:spcAft>
            </a:pPr>
            <a:endParaRPr lang="en-US" sz="1700">
              <a:solidFill>
                <a:prstClr val="black"/>
              </a:solidFill>
              <a:latin typeface="Arial" pitchFamily="18"/>
              <a:ea typeface="DejaVu LGC Sans" pitchFamily="2"/>
              <a:cs typeface="DejaVu LGC Sans" pitchFamily="2"/>
            </a:endParaRPr>
          </a:p>
        </p:txBody>
      </p:sp>
      <p:sp>
        <p:nvSpPr>
          <p:cNvPr id="24" name="Title 2"/>
          <p:cNvSpPr txBox="1">
            <a:spLocks/>
          </p:cNvSpPr>
          <p:nvPr/>
        </p:nvSpPr>
        <p:spPr>
          <a:xfrm>
            <a:off x="6472005" y="260648"/>
            <a:ext cx="2801475" cy="92333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>
            <a:spAutoFit/>
          </a:bodyPr>
          <a:lstStyle>
            <a:defPPr lvl="0">
              <a:buSzPct val="45000"/>
              <a:buFont typeface="StarSymbol"/>
              <a:buNone/>
              <a:defRPr/>
            </a:defPPr>
            <a:lvl1pPr lvl="0" algn="ctr" rtl="0" hangingPunct="0">
              <a:buSzPct val="45000"/>
              <a:buFont typeface="StarSymbol"/>
              <a:buChar char="●"/>
              <a:tabLst/>
              <a:defRPr lang="en-US" sz="4200" b="0" i="0" u="none" strike="noStrike" kern="1200">
                <a:ln>
                  <a:noFill/>
                </a:ln>
                <a:latin typeface="Arial" pitchFamily="18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pPr>
              <a:buFont typeface="StarSymbol"/>
              <a:buNone/>
            </a:pPr>
            <a:r>
              <a:rPr sz="3000" dirty="0" smtClean="0">
                <a:solidFill>
                  <a:srgbClr val="2323DC"/>
                </a:solidFill>
                <a:latin typeface="Tahoma" pitchFamily="34"/>
                <a:cs typeface="Tahoma" pitchFamily="2"/>
              </a:rPr>
              <a:t>Reduced NC </a:t>
            </a:r>
          </a:p>
          <a:p>
            <a:pPr>
              <a:buFont typeface="StarSymbol"/>
              <a:buNone/>
            </a:pPr>
            <a:r>
              <a:rPr sz="3000" dirty="0" smtClean="0">
                <a:solidFill>
                  <a:srgbClr val="2323DC"/>
                </a:solidFill>
                <a:latin typeface="Tahoma" pitchFamily="34"/>
                <a:cs typeface="Tahoma" pitchFamily="2"/>
              </a:rPr>
              <a:t>cross sections  </a:t>
            </a:r>
            <a:endParaRPr sz="3000" dirty="0">
              <a:solidFill>
                <a:srgbClr val="2323DC"/>
              </a:solidFill>
              <a:latin typeface="Tahoma" pitchFamily="34"/>
              <a:cs typeface="Tahoma" pitchFamily="2"/>
            </a:endParaRPr>
          </a:p>
        </p:txBody>
      </p:sp>
      <p:sp>
        <p:nvSpPr>
          <p:cNvPr id="25" name="Straight Connector 24"/>
          <p:cNvSpPr/>
          <p:nvPr/>
        </p:nvSpPr>
        <p:spPr>
          <a:xfrm>
            <a:off x="6681192" y="1196752"/>
            <a:ext cx="2376264" cy="0"/>
          </a:xfrm>
          <a:prstGeom prst="line">
            <a:avLst/>
          </a:prstGeom>
          <a:noFill/>
          <a:ln w="36720">
            <a:solidFill>
              <a:srgbClr val="FF0000"/>
            </a:solidFill>
            <a:prstDash val="solid"/>
          </a:ln>
        </p:spPr>
        <p:txBody>
          <a:bodyPr vert="horz" lIns="102959" tIns="60201" rIns="102959" bIns="60201" anchor="ctr" anchorCtr="1" compatLnSpc="0"/>
          <a:lstStyle/>
          <a:p>
            <a:pPr defTabSz="868822" fontAlgn="auto" hangingPunct="0">
              <a:spcBef>
                <a:spcPts val="0"/>
              </a:spcBef>
              <a:spcAft>
                <a:spcPts val="0"/>
              </a:spcAft>
            </a:pPr>
            <a:endParaRPr lang="en-US" sz="1700">
              <a:solidFill>
                <a:prstClr val="black"/>
              </a:solidFill>
              <a:latin typeface="Arial" pitchFamily="18"/>
              <a:ea typeface="DejaVu LGC Sans" pitchFamily="2"/>
              <a:cs typeface="DejaVu LGC Sans" pitchFamily="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97016" y="2652413"/>
            <a:ext cx="2880320" cy="20052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defTabSz="868822"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</a:pPr>
            <a:r>
              <a:rPr lang="en-US" sz="1100" dirty="0">
                <a:solidFill>
                  <a:srgbClr val="2323DC"/>
                </a:solidFill>
                <a:latin typeface="Tahoma" pitchFamily="34"/>
                <a:ea typeface="Gothic" pitchFamily="2"/>
                <a:cs typeface="Tahoma" pitchFamily="2"/>
              </a:rPr>
              <a:t> </a:t>
            </a:r>
            <a:r>
              <a:rPr lang="en-US" sz="1100" b="1" dirty="0" smtClean="0">
                <a:solidFill>
                  <a:srgbClr val="FF00FF"/>
                </a:solidFill>
                <a:latin typeface="Tahoma" pitchFamily="34"/>
                <a:ea typeface="Gothic" pitchFamily="2"/>
                <a:cs typeface="Tahoma" pitchFamily="2"/>
              </a:rPr>
              <a:t>PRD 87, 052014 (2013)</a:t>
            </a:r>
            <a:endParaRPr lang="en-US" sz="1100" b="1" dirty="0">
              <a:solidFill>
                <a:srgbClr val="FF00FF"/>
              </a:solidFill>
              <a:latin typeface="Tahoma" pitchFamily="34"/>
              <a:ea typeface="Gothic" pitchFamily="2"/>
              <a:cs typeface="Tahoma" pitchFamily="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735141" y="4241548"/>
            <a:ext cx="3308176" cy="771628"/>
          </a:xfrm>
          <a:prstGeom prst="rect">
            <a:avLst/>
          </a:prstGeom>
          <a:noFill/>
          <a:ln w="36720">
            <a:solidFill>
              <a:srgbClr val="008000"/>
            </a:solidFill>
            <a:prstDash val="solid"/>
          </a:ln>
        </p:spPr>
        <p:txBody>
          <a:bodyPr vert="horz" wrap="square" lIns="102959" tIns="60201" rIns="102959" bIns="60201" compatLnSpc="0">
            <a:spAutoFit/>
          </a:bodyPr>
          <a:lstStyle/>
          <a:p>
            <a:pPr defTabSz="868822" fontAlgn="auto" hangingPunct="0">
              <a:spcBef>
                <a:spcPts val="0"/>
              </a:spcBef>
              <a:spcAft>
                <a:spcPts val="0"/>
              </a:spcAft>
              <a:buClr>
                <a:srgbClr val="2323DC"/>
              </a:buClr>
              <a:buSzPct val="100000"/>
              <a:buFont typeface="StarSymbol"/>
              <a:buChar char="➔"/>
            </a:pPr>
            <a:r>
              <a:rPr lang="en-US" sz="2100" dirty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 </a:t>
            </a:r>
            <a:r>
              <a:rPr lang="en-US" sz="2100" dirty="0" smtClean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Data well described by  DGLAP NLO QCD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38590" y="3445351"/>
            <a:ext cx="2902841" cy="4156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6720">
            <a:noFill/>
            <a:prstDash val="solid"/>
          </a:ln>
        </p:spPr>
        <p:txBody>
          <a:bodyPr vert="horz" wrap="square" lIns="102959" tIns="60201" rIns="102959" bIns="60201" compatLnSpc="0">
            <a:spAutoFit/>
          </a:bodyPr>
          <a:lstStyle/>
          <a:p>
            <a:pPr defTabSz="868822" fontAlgn="auto" hangingPunct="0">
              <a:spcBef>
                <a:spcPts val="0"/>
              </a:spcBef>
              <a:spcAft>
                <a:spcPts val="0"/>
              </a:spcAft>
              <a:buClr>
                <a:srgbClr val="2323DC"/>
              </a:buClr>
              <a:buSzPct val="100000"/>
            </a:pPr>
            <a:r>
              <a:rPr lang="en-US" sz="1900" dirty="0" smtClean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Best precisions of ~1.5%</a:t>
            </a:r>
            <a:endParaRPr lang="en-US" sz="1900" baseline="30000" dirty="0" smtClean="0">
              <a:solidFill>
                <a:srgbClr val="2323DC"/>
              </a:solidFill>
              <a:latin typeface="Tahoma" pitchFamily="34"/>
              <a:ea typeface="DejaVu LGC Sans" pitchFamily="2"/>
              <a:cs typeface="DejaVu LGC 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19918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/>
          <p:nvPr/>
        </p:nvSpPr>
        <p:spPr>
          <a:xfrm>
            <a:off x="0" y="622144"/>
            <a:ext cx="9905386" cy="0"/>
          </a:xfrm>
          <a:prstGeom prst="line">
            <a:avLst/>
          </a:prstGeom>
          <a:noFill/>
          <a:ln w="36720">
            <a:solidFill>
              <a:srgbClr val="FF0000"/>
            </a:solidFill>
            <a:prstDash val="solid"/>
          </a:ln>
        </p:spPr>
        <p:txBody>
          <a:bodyPr vert="horz" lIns="102950" tIns="60197" rIns="102950" bIns="60197" anchor="ctr" anchorCtr="1" compatLnSpc="0"/>
          <a:lstStyle/>
          <a:p>
            <a:pPr defTabSz="868746" fontAlgn="auto" hangingPunct="0">
              <a:spcBef>
                <a:spcPts val="0"/>
              </a:spcBef>
              <a:spcAft>
                <a:spcPts val="0"/>
              </a:spcAft>
            </a:pPr>
            <a:endParaRPr lang="en-US" sz="1700">
              <a:solidFill>
                <a:prstClr val="black"/>
              </a:solidFill>
              <a:latin typeface="Arial" pitchFamily="18"/>
              <a:ea typeface="DejaVu LGC Sans" pitchFamily="2"/>
              <a:cs typeface="DejaVu LGC Sans" pitchFamily="2"/>
            </a:endParaRPr>
          </a:p>
        </p:txBody>
      </p:sp>
      <p:sp>
        <p:nvSpPr>
          <p:cNvPr id="11" name="Title 2"/>
          <p:cNvSpPr txBox="1">
            <a:spLocks/>
          </p:cNvSpPr>
          <p:nvPr/>
        </p:nvSpPr>
        <p:spPr>
          <a:xfrm>
            <a:off x="200475" y="87018"/>
            <a:ext cx="9799257" cy="46166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>
            <a:defPPr lvl="0">
              <a:buSzPct val="45000"/>
              <a:buFont typeface="StarSymbol"/>
              <a:buNone/>
              <a:defRPr/>
            </a:defPPr>
            <a:lvl1pPr lvl="0" algn="ctr" rtl="0" hangingPunct="0">
              <a:buSzPct val="45000"/>
              <a:buFont typeface="StarSymbol"/>
              <a:buChar char="●"/>
              <a:tabLst/>
              <a:defRPr lang="en-US" sz="4200" b="0" i="0" u="none" strike="noStrike" kern="1200">
                <a:ln>
                  <a:noFill/>
                </a:ln>
                <a:latin typeface="Arial" pitchFamily="18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pPr>
              <a:buFont typeface="StarSymbol"/>
              <a:buNone/>
            </a:pPr>
            <a:r>
              <a:rPr sz="3000" dirty="0">
                <a:solidFill>
                  <a:srgbClr val="2323DC"/>
                </a:solidFill>
                <a:latin typeface="Tahoma" pitchFamily="34"/>
                <a:cs typeface="Tahoma" pitchFamily="2"/>
              </a:rPr>
              <a:t>Charm production at HERA </a:t>
            </a:r>
            <a:endParaRPr sz="3000" i="1" dirty="0">
              <a:solidFill>
                <a:srgbClr val="2323DC"/>
              </a:solidFill>
              <a:latin typeface="Rockwell" pitchFamily="18" charset="0"/>
              <a:cs typeface="Tahoma" pitchFamily="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417498" y="6429165"/>
            <a:ext cx="792089" cy="440235"/>
          </a:xfrm>
          <a:prstGeom prst="rect">
            <a:avLst/>
          </a:prstGeom>
          <a:noFill/>
          <a:ln>
            <a:noFill/>
          </a:ln>
        </p:spPr>
        <p:txBody>
          <a:bodyPr vert="horz" wrap="square" lIns="85507" tIns="42754" rIns="85507" bIns="42754" compatLnSpc="0">
            <a:spAutoFit/>
          </a:bodyPr>
          <a:lstStyle/>
          <a:p>
            <a:pPr defTabSz="868746" fontAlgn="auto" hangingPunct="0">
              <a:spcBef>
                <a:spcPts val="0"/>
              </a:spcBef>
              <a:spcAft>
                <a:spcPts val="0"/>
              </a:spcAft>
            </a:pPr>
            <a:fld id="{4166D74E-DE45-43B4-BE35-9573AB5ECB37}" type="slidenum">
              <a:rPr lang="en-US" smtClean="0">
                <a:solidFill>
                  <a:srgbClr val="000080"/>
                </a:solidFill>
                <a:latin typeface="Bitstream Vera Sans" pitchFamily="18"/>
                <a:ea typeface="DejaVu LGC Sans" pitchFamily="2"/>
                <a:cs typeface="DejaVu LGC Sans" pitchFamily="2"/>
              </a:rPr>
              <a:pPr defTabSz="868746" fontAlgn="auto" hangingPunct="0">
                <a:spcBef>
                  <a:spcPts val="0"/>
                </a:spcBef>
                <a:spcAft>
                  <a:spcPts val="0"/>
                </a:spcAft>
              </a:pPr>
              <a:t>25</a:t>
            </a:fld>
            <a:endParaRPr lang="en-US" dirty="0" smtClean="0">
              <a:solidFill>
                <a:srgbClr val="000080"/>
              </a:solidFill>
              <a:latin typeface="Bitstream Vera Sans" pitchFamily="18"/>
              <a:ea typeface="DejaVu LGC Sans" pitchFamily="2"/>
              <a:cs typeface="DejaVu LGC Sans" pitchFamily="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2269" y="5334014"/>
            <a:ext cx="4716523" cy="1077210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pPr marL="342870" indent="-342870">
              <a:buFont typeface="Wingdings" pitchFamily="2" charset="2"/>
              <a:buChar char="q"/>
            </a:pPr>
            <a:r>
              <a:rPr lang="en-US" dirty="0" smtClean="0">
                <a:latin typeface="Tahoma" pitchFamily="34" charset="0"/>
                <a:cs typeface="Tahoma" pitchFamily="34" charset="0"/>
              </a:rPr>
              <a:t>Large contributions to incl. DIS</a:t>
            </a:r>
            <a:endParaRPr lang="en-US" dirty="0" smtClean="0">
              <a:latin typeface="Tahoma" pitchFamily="34" charset="0"/>
              <a:cs typeface="Tahoma" pitchFamily="34" charset="0"/>
              <a:sym typeface="Wingdings" pitchFamily="2" charset="2"/>
            </a:endParaRPr>
          </a:p>
          <a:p>
            <a:pPr marL="342870" indent="-342870">
              <a:buFont typeface="Wingdings" pitchFamily="2" charset="2"/>
              <a:buChar char="q"/>
            </a:pPr>
            <a:r>
              <a:rPr lang="en-US" dirty="0" smtClean="0">
                <a:latin typeface="Tahoma" pitchFamily="34" charset="0"/>
                <a:cs typeface="Tahoma" pitchFamily="34" charset="0"/>
                <a:sym typeface="Wingdings" pitchFamily="2" charset="2"/>
              </a:rPr>
              <a:t>Sensitive to g(x) </a:t>
            </a:r>
          </a:p>
          <a:p>
            <a:endParaRPr lang="en-US" baseline="-250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66" y="1628800"/>
            <a:ext cx="3009593" cy="340960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3296816" y="2420888"/>
            <a:ext cx="360040" cy="172819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33" tIns="45716" rIns="91433" bIns="45716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98000"/>
              </a:lnSpc>
            </a:pPr>
            <a:endParaRPr lang="en-US" smtClean="0">
              <a:latin typeface="Lucida Grande" pitchFamily="1" charset="0"/>
              <a:ea typeface="ヒラギノ角ゴ ProN W3" pitchFamily="1" charset="-128"/>
              <a:sym typeface="Lucida Grande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04238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357" y="5659207"/>
            <a:ext cx="2823386" cy="452837"/>
          </a:xfrm>
          <a:prstGeom prst="rect">
            <a:avLst/>
          </a:prstGeom>
          <a:noFill/>
          <a:ln>
            <a:noFill/>
          </a:ln>
        </p:spPr>
        <p:txBody>
          <a:bodyPr vert="horz" lIns="89987" tIns="44993" rIns="89987" bIns="44993" compatLnSpc="1">
            <a:spAutoFit/>
          </a:bodyPr>
          <a:lstStyle/>
          <a:p>
            <a:pPr algn="ctr" fontAlgn="auto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914268" algn="l"/>
                <a:tab pos="1828534" algn="l"/>
                <a:tab pos="2742804" algn="l"/>
                <a:tab pos="3657068" algn="l"/>
                <a:tab pos="4571335" algn="l"/>
                <a:tab pos="5485602" algn="l"/>
                <a:tab pos="6399869" algn="l"/>
                <a:tab pos="7314137" algn="l"/>
                <a:tab pos="8228404" algn="l"/>
                <a:tab pos="9142672" algn="l"/>
                <a:tab pos="10056938" algn="l"/>
              </a:tabLst>
            </a:pPr>
            <a:endParaRPr lang="en-US" smtClean="0">
              <a:latin typeface="Lucida Grande" pitchFamily="17"/>
              <a:ea typeface="ヒラギノ角ゴ ProN W3" pitchFamily="1"/>
              <a:cs typeface="ヒラギノ角ゴ ProN W3" pitchFamily="1"/>
            </a:endParaRPr>
          </a:p>
        </p:txBody>
      </p:sp>
      <p:sp>
        <p:nvSpPr>
          <p:cNvPr id="3" name="Straight Connector 2"/>
          <p:cNvSpPr/>
          <p:nvPr/>
        </p:nvSpPr>
        <p:spPr>
          <a:xfrm>
            <a:off x="672379" y="5546882"/>
            <a:ext cx="235401" cy="1152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lIns="89987" tIns="44993" rIns="89987" bIns="44993" anchor="ctr" anchorCtr="1" compatLnSpc="1"/>
          <a:lstStyle/>
          <a:p>
            <a:pPr algn="ctr" fontAlgn="auto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914268" algn="l"/>
                <a:tab pos="1828534" algn="l"/>
                <a:tab pos="2742804" algn="l"/>
                <a:tab pos="3657068" algn="l"/>
                <a:tab pos="4571335" algn="l"/>
                <a:tab pos="5485602" algn="l"/>
                <a:tab pos="6399869" algn="l"/>
                <a:tab pos="7314137" algn="l"/>
                <a:tab pos="8228404" algn="l"/>
                <a:tab pos="9142672" algn="l"/>
                <a:tab pos="10056938" algn="l"/>
              </a:tabLst>
            </a:pPr>
            <a:endParaRPr lang="en-US" smtClean="0">
              <a:latin typeface="Lucida Grande" pitchFamily="17"/>
              <a:ea typeface="ヒラギノ角ゴ ProN W3" pitchFamily="1"/>
              <a:cs typeface="ヒラギノ角ゴ ProN W3" pitchFamily="1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88504" y="841366"/>
            <a:ext cx="8993456" cy="539594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traight Connector 5"/>
          <p:cNvSpPr/>
          <p:nvPr/>
        </p:nvSpPr>
        <p:spPr>
          <a:xfrm flipV="1">
            <a:off x="364" y="686160"/>
            <a:ext cx="9828224" cy="3240"/>
          </a:xfrm>
          <a:prstGeom prst="line">
            <a:avLst/>
          </a:prstGeom>
          <a:noFill/>
          <a:ln w="36720">
            <a:solidFill>
              <a:srgbClr val="FF0000"/>
            </a:solidFill>
            <a:prstDash val="solid"/>
          </a:ln>
        </p:spPr>
        <p:txBody>
          <a:bodyPr vert="horz" lIns="18360" tIns="18360" rIns="18360" bIns="18360" anchor="ctr" anchorCtr="1" compatLnSpc="1"/>
          <a:lstStyle/>
          <a:p>
            <a:pPr algn="ctr" fontAlgn="auto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914268" algn="l"/>
                <a:tab pos="1828534" algn="l"/>
                <a:tab pos="2742804" algn="l"/>
                <a:tab pos="3657068" algn="l"/>
                <a:tab pos="4571335" algn="l"/>
                <a:tab pos="5485602" algn="l"/>
                <a:tab pos="6399869" algn="l"/>
                <a:tab pos="7314137" algn="l"/>
                <a:tab pos="8228404" algn="l"/>
                <a:tab pos="9142672" algn="l"/>
                <a:tab pos="10056938" algn="l"/>
              </a:tabLst>
            </a:pPr>
            <a:endParaRPr lang="en-US" smtClean="0">
              <a:latin typeface="Lucida Grande" pitchFamily="17"/>
              <a:ea typeface="ヒラギノ角ゴ ProN W3" pitchFamily="1"/>
              <a:cs typeface="ヒラギノ角ゴ ProN W3" pitchFamily="1"/>
            </a:endParaRPr>
          </a:p>
        </p:txBody>
      </p:sp>
      <p:sp>
        <p:nvSpPr>
          <p:cNvPr id="7" name="Title 6"/>
          <p:cNvSpPr txBox="1">
            <a:spLocks noGrp="1"/>
          </p:cNvSpPr>
          <p:nvPr>
            <p:ph type="title" idx="4294967295"/>
          </p:nvPr>
        </p:nvSpPr>
        <p:spPr>
          <a:xfrm>
            <a:off x="539920" y="79019"/>
            <a:ext cx="8782591" cy="577082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Lucida Grande" pitchFamily="1"/>
              <a:buNone/>
            </a:defPPr>
            <a:lvl1pPr lvl="0">
              <a:buClr>
                <a:srgbClr val="000000"/>
              </a:buClr>
              <a:buSzPct val="100000"/>
              <a:buFont typeface="Lucida Grande" pitchFamily="1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sz="3200" dirty="0">
                <a:solidFill>
                  <a:srgbClr val="2323DC"/>
                </a:solidFill>
                <a:latin typeface="Tahoma" pitchFamily="34"/>
                <a:cs typeface="Tahoma" pitchFamily="2"/>
              </a:rPr>
              <a:t>Charm contribution to DIS: F</a:t>
            </a:r>
            <a:r>
              <a:rPr lang="en-US" sz="3200" baseline="-17000" dirty="0">
                <a:solidFill>
                  <a:srgbClr val="2323DC"/>
                </a:solidFill>
                <a:latin typeface="Tahoma" pitchFamily="34"/>
                <a:cs typeface="Tahoma" pitchFamily="2"/>
              </a:rPr>
              <a:t>2</a:t>
            </a:r>
            <a:r>
              <a:rPr lang="en-US" sz="3200" baseline="30000" dirty="0">
                <a:solidFill>
                  <a:srgbClr val="2323DC"/>
                </a:solidFill>
                <a:latin typeface="Tahoma" pitchFamily="34"/>
                <a:cs typeface="Tahoma" pitchFamily="2"/>
              </a:rPr>
              <a:t>cc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555829" y="6360848"/>
            <a:ext cx="1852262" cy="448559"/>
          </a:xfrm>
          <a:prstGeom prst="rect">
            <a:avLst/>
          </a:prstGeom>
          <a:noFill/>
          <a:ln>
            <a:noFill/>
          </a:ln>
        </p:spPr>
        <p:txBody>
          <a:bodyPr vert="horz" lIns="89987" tIns="44993" rIns="89987" bIns="44993" compatLnSpc="1">
            <a:spAutoFit/>
          </a:bodyPr>
          <a:lstStyle/>
          <a:p>
            <a:pPr algn="ctr" fontAlgn="auto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914268" algn="l"/>
                <a:tab pos="1828534" algn="l"/>
                <a:tab pos="2742804" algn="l"/>
                <a:tab pos="3657068" algn="l"/>
                <a:tab pos="4571335" algn="l"/>
                <a:tab pos="5485602" algn="l"/>
                <a:tab pos="6399869" algn="l"/>
                <a:tab pos="7314137" algn="l"/>
                <a:tab pos="8228404" algn="l"/>
                <a:tab pos="9142672" algn="l"/>
                <a:tab pos="10056938" algn="l"/>
              </a:tabLst>
            </a:pPr>
            <a:fld id="{92C1ED14-34F7-41D3-B51C-146B5DA0AD82}" type="slidenum">
              <a:rPr lang="en-US" smtClean="0">
                <a:solidFill>
                  <a:srgbClr val="000080"/>
                </a:solidFill>
                <a:latin typeface="Bitstream Vera Sans" pitchFamily="18"/>
                <a:ea typeface="ヒラギノ角ゴ ProN W3" pitchFamily="1"/>
                <a:cs typeface="ヒラギノ角ゴ ProN W3" pitchFamily="1"/>
              </a:rPr>
              <a:pPr algn="ctr" fontAlgn="auto">
                <a:lnSpc>
                  <a:spcPct val="98000"/>
                </a:lnSpc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914268" algn="l"/>
                  <a:tab pos="1828534" algn="l"/>
                  <a:tab pos="2742804" algn="l"/>
                  <a:tab pos="3657068" algn="l"/>
                  <a:tab pos="4571335" algn="l"/>
                  <a:tab pos="5485602" algn="l"/>
                  <a:tab pos="6399869" algn="l"/>
                  <a:tab pos="7314137" algn="l"/>
                  <a:tab pos="8228404" algn="l"/>
                  <a:tab pos="9142672" algn="l"/>
                  <a:tab pos="10056938" algn="l"/>
                </a:tabLst>
              </a:pPr>
              <a:t>26</a:t>
            </a:fld>
            <a:endParaRPr lang="en-US" smtClean="0">
              <a:solidFill>
                <a:srgbClr val="000080"/>
              </a:solidFill>
              <a:latin typeface="Bitstream Vera Sans" pitchFamily="18"/>
              <a:ea typeface="ヒラギノ角ゴ ProN W3" pitchFamily="1"/>
              <a:cs typeface="ヒラギノ角ゴ ProN W3" pitchFamily="1"/>
            </a:endParaRPr>
          </a:p>
        </p:txBody>
      </p:sp>
    </p:spTree>
    <p:extLst>
      <p:ext uri="{BB962C8B-B14F-4D97-AF65-F5344CB8AC3E}">
        <p14:creationId xmlns:p14="http://schemas.microsoft.com/office/powerpoint/2010/main" val="1558627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5" b="-5315"/>
          <a:stretch>
            <a:fillRect/>
          </a:stretch>
        </p:blipFill>
        <p:spPr>
          <a:xfrm>
            <a:off x="344488" y="692699"/>
            <a:ext cx="6054314" cy="5807021"/>
          </a:xfrm>
          <a:prstGeom prst="rect">
            <a:avLst/>
          </a:prstGeom>
        </p:spPr>
      </p:pic>
      <p:pic>
        <p:nvPicPr>
          <p:cNvPr id="13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147" y="3284984"/>
            <a:ext cx="3319990" cy="3186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147" y="540429"/>
            <a:ext cx="3319990" cy="3185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417498" y="6429165"/>
            <a:ext cx="792089" cy="440235"/>
          </a:xfrm>
          <a:prstGeom prst="rect">
            <a:avLst/>
          </a:prstGeom>
          <a:noFill/>
          <a:ln>
            <a:noFill/>
          </a:ln>
        </p:spPr>
        <p:txBody>
          <a:bodyPr vert="horz" wrap="square" lIns="85507" tIns="42754" rIns="85507" bIns="42754" compatLnSpc="0">
            <a:spAutoFit/>
          </a:bodyPr>
          <a:lstStyle/>
          <a:p>
            <a:pPr defTabSz="868746" fontAlgn="auto" hangingPunct="0">
              <a:spcBef>
                <a:spcPts val="0"/>
              </a:spcBef>
              <a:spcAft>
                <a:spcPts val="0"/>
              </a:spcAft>
            </a:pPr>
            <a:fld id="{4166D74E-DE45-43B4-BE35-9573AB5ECB37}" type="slidenum">
              <a:rPr lang="en-US" smtClean="0">
                <a:solidFill>
                  <a:srgbClr val="000080"/>
                </a:solidFill>
                <a:latin typeface="Bitstream Vera Sans" pitchFamily="18"/>
                <a:ea typeface="DejaVu LGC Sans" pitchFamily="2"/>
                <a:cs typeface="DejaVu LGC Sans" pitchFamily="2"/>
              </a:rPr>
              <a:pPr defTabSz="868746" fontAlgn="auto" hangingPunct="0">
                <a:spcBef>
                  <a:spcPts val="0"/>
                </a:spcBef>
                <a:spcAft>
                  <a:spcPts val="0"/>
                </a:spcAft>
              </a:pPr>
              <a:t>27</a:t>
            </a:fld>
            <a:endParaRPr lang="en-US" smtClean="0">
              <a:solidFill>
                <a:srgbClr val="000080"/>
              </a:solidFill>
              <a:latin typeface="Bitstream Vera Sans" pitchFamily="18"/>
              <a:ea typeface="DejaVu LGC Sans" pitchFamily="2"/>
              <a:cs typeface="DejaVu LGC Sans" pitchFamily="2"/>
            </a:endParaRPr>
          </a:p>
        </p:txBody>
      </p:sp>
      <p:sp>
        <p:nvSpPr>
          <p:cNvPr id="17" name="Title 2"/>
          <p:cNvSpPr txBox="1">
            <a:spLocks/>
          </p:cNvSpPr>
          <p:nvPr/>
        </p:nvSpPr>
        <p:spPr>
          <a:xfrm>
            <a:off x="80630" y="116634"/>
            <a:ext cx="8472773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anchor="ctr">
            <a:spAutoFit/>
          </a:bodyPr>
          <a:lstStyle>
            <a:defPPr lvl="0">
              <a:buSzPct val="45000"/>
              <a:buFont typeface="StarSymbol"/>
              <a:buNone/>
              <a:defRPr/>
            </a:defPPr>
            <a:lvl1pPr lvl="0" algn="ctr" rtl="0" hangingPunct="0">
              <a:buSzPct val="45000"/>
              <a:buFont typeface="StarSymbol"/>
              <a:buChar char="●"/>
              <a:tabLst/>
              <a:defRPr lang="en-US" sz="4200" b="0" i="0" u="none" strike="noStrike" kern="1200">
                <a:ln>
                  <a:noFill/>
                </a:ln>
                <a:latin typeface="Arial" pitchFamily="18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pPr>
              <a:buFont typeface="StarSymbol"/>
              <a:buNone/>
            </a:pPr>
            <a:r>
              <a:rPr lang="en-US" sz="3000" dirty="0">
                <a:solidFill>
                  <a:srgbClr val="2323DC"/>
                </a:solidFill>
                <a:latin typeface="Tahoma" pitchFamily="34"/>
                <a:cs typeface="Tahoma" pitchFamily="2"/>
              </a:rPr>
              <a:t>Z,W cross section predictions for LHC </a:t>
            </a:r>
          </a:p>
        </p:txBody>
      </p:sp>
      <p:sp>
        <p:nvSpPr>
          <p:cNvPr id="18" name="Straight Connector 17"/>
          <p:cNvSpPr/>
          <p:nvPr/>
        </p:nvSpPr>
        <p:spPr>
          <a:xfrm>
            <a:off x="0" y="622144"/>
            <a:ext cx="9905386" cy="0"/>
          </a:xfrm>
          <a:prstGeom prst="line">
            <a:avLst/>
          </a:prstGeom>
          <a:noFill/>
          <a:ln w="36720">
            <a:solidFill>
              <a:srgbClr val="FF0000"/>
            </a:solidFill>
            <a:prstDash val="solid"/>
          </a:ln>
        </p:spPr>
        <p:txBody>
          <a:bodyPr vert="horz" lIns="102950" tIns="60197" rIns="102950" bIns="60197" anchor="ctr" anchorCtr="1" compatLnSpc="0"/>
          <a:lstStyle/>
          <a:p>
            <a:pPr defTabSz="868746" fontAlgn="auto" hangingPunct="0">
              <a:spcBef>
                <a:spcPts val="0"/>
              </a:spcBef>
              <a:spcAft>
                <a:spcPts val="0"/>
              </a:spcAft>
            </a:pPr>
            <a:endParaRPr lang="en-US" sz="1700">
              <a:solidFill>
                <a:prstClr val="black"/>
              </a:solidFill>
              <a:latin typeface="Arial" pitchFamily="18"/>
              <a:ea typeface="DejaVu LGC Sans" pitchFamily="2"/>
              <a:cs typeface="DejaVu LGC Sans" pitchFamily="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8547" y="6198105"/>
            <a:ext cx="5994752" cy="462120"/>
          </a:xfrm>
          <a:prstGeom prst="rect">
            <a:avLst/>
          </a:prstGeom>
          <a:noFill/>
          <a:ln w="36720">
            <a:solidFill>
              <a:srgbClr val="008000"/>
            </a:solidFill>
            <a:prstDash val="solid"/>
          </a:ln>
        </p:spPr>
        <p:txBody>
          <a:bodyPr vert="horz" wrap="square" lIns="102950" tIns="60197" rIns="102950" bIns="60197" compatLnSpc="0">
            <a:spAutoFit/>
          </a:bodyPr>
          <a:lstStyle/>
          <a:p>
            <a:pPr defTabSz="868746" fontAlgn="auto" hangingPunct="0">
              <a:spcBef>
                <a:spcPts val="0"/>
              </a:spcBef>
              <a:spcAft>
                <a:spcPts val="0"/>
              </a:spcAft>
              <a:buClr>
                <a:srgbClr val="2323DC"/>
              </a:buClr>
              <a:buSzPct val="100000"/>
              <a:buFont typeface="StarSymbol"/>
              <a:buChar char="➔"/>
            </a:pPr>
            <a:r>
              <a:rPr lang="en-US" sz="2200" dirty="0">
                <a:solidFill>
                  <a:srgbClr val="2323DC"/>
                </a:solidFill>
                <a:latin typeface="Tahoma" pitchFamily="34" charset="0"/>
                <a:ea typeface="DejaVu LGC Sans" pitchFamily="2"/>
                <a:cs typeface="Tahoma" pitchFamily="34" charset="0"/>
              </a:rPr>
              <a:t> optimal M</a:t>
            </a:r>
            <a:r>
              <a:rPr lang="en-US" sz="2200" baseline="-25000" dirty="0">
                <a:solidFill>
                  <a:srgbClr val="2323DC"/>
                </a:solidFill>
                <a:latin typeface="Tahoma" pitchFamily="34" charset="0"/>
                <a:ea typeface="DejaVu LGC Sans" pitchFamily="2"/>
                <a:cs typeface="Tahoma" pitchFamily="34" charset="0"/>
              </a:rPr>
              <a:t>c</a:t>
            </a:r>
            <a:r>
              <a:rPr lang="en-US" sz="2200" dirty="0">
                <a:solidFill>
                  <a:srgbClr val="2323DC"/>
                </a:solidFill>
                <a:latin typeface="Tahoma" pitchFamily="34" charset="0"/>
                <a:ea typeface="DejaVu LGC Sans" pitchFamily="2"/>
                <a:cs typeface="Tahoma" pitchFamily="34" charset="0"/>
              </a:rPr>
              <a:t> reduces significantly uncertainty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317013" y="1495815"/>
            <a:ext cx="780003" cy="7407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6720">
            <a:noFill/>
            <a:prstDash val="solid"/>
          </a:ln>
        </p:spPr>
        <p:txBody>
          <a:bodyPr vert="horz" wrap="square" lIns="102950" tIns="60197" rIns="102950" bIns="60197" compatLnSpc="0">
            <a:spAutoFit/>
          </a:bodyPr>
          <a:lstStyle/>
          <a:p>
            <a:pPr defTabSz="868746" fontAlgn="auto" hangingPunct="0">
              <a:spcBef>
                <a:spcPts val="0"/>
              </a:spcBef>
              <a:spcAft>
                <a:spcPts val="0"/>
              </a:spcAft>
              <a:buClr>
                <a:srgbClr val="2323DC"/>
              </a:buClr>
              <a:buSzPct val="100000"/>
            </a:pPr>
            <a:r>
              <a:rPr lang="en-US" sz="4000" dirty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Z</a:t>
            </a:r>
            <a:r>
              <a:rPr lang="en-US" sz="4000" baseline="30000" dirty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0</a:t>
            </a:r>
            <a:endParaRPr lang="en-US" sz="4000" b="1" baseline="30000" dirty="0">
              <a:solidFill>
                <a:srgbClr val="2323DC"/>
              </a:solidFill>
              <a:latin typeface="Tahoma" pitchFamily="34"/>
              <a:ea typeface="DejaVu LGC Sans" pitchFamily="2"/>
              <a:cs typeface="DejaVu LGC Sans" pitchFamily="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421471" y="1196752"/>
            <a:ext cx="635988" cy="4930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6720">
            <a:noFill/>
            <a:prstDash val="solid"/>
          </a:ln>
        </p:spPr>
        <p:txBody>
          <a:bodyPr vert="horz" wrap="square" lIns="102950" tIns="60197" rIns="102950" bIns="60197" compatLnSpc="0">
            <a:spAutoFit/>
          </a:bodyPr>
          <a:lstStyle/>
          <a:p>
            <a:pPr defTabSz="868746" fontAlgn="auto" hangingPunct="0">
              <a:spcBef>
                <a:spcPts val="0"/>
              </a:spcBef>
              <a:spcAft>
                <a:spcPts val="0"/>
              </a:spcAft>
              <a:buClr>
                <a:srgbClr val="2323DC"/>
              </a:buClr>
              <a:buSzPct val="100000"/>
            </a:pPr>
            <a:r>
              <a:rPr lang="en-US" dirty="0" smtClean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W</a:t>
            </a:r>
            <a:r>
              <a:rPr lang="en-US" baseline="30000" dirty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+</a:t>
            </a:r>
            <a:endParaRPr lang="en-US" b="1" baseline="30000" dirty="0" smtClean="0">
              <a:solidFill>
                <a:srgbClr val="2323DC"/>
              </a:solidFill>
              <a:latin typeface="Tahoma" pitchFamily="34"/>
              <a:ea typeface="DejaVu LGC Sans" pitchFamily="2"/>
              <a:cs typeface="DejaVu LGC Sans" pitchFamily="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421471" y="3861048"/>
            <a:ext cx="635988" cy="4930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6720">
            <a:noFill/>
            <a:prstDash val="solid"/>
          </a:ln>
        </p:spPr>
        <p:txBody>
          <a:bodyPr vert="horz" wrap="square" lIns="102950" tIns="60197" rIns="102950" bIns="60197" compatLnSpc="0">
            <a:spAutoFit/>
          </a:bodyPr>
          <a:lstStyle/>
          <a:p>
            <a:pPr defTabSz="868746" fontAlgn="auto" hangingPunct="0">
              <a:spcBef>
                <a:spcPts val="0"/>
              </a:spcBef>
              <a:spcAft>
                <a:spcPts val="0"/>
              </a:spcAft>
              <a:buClr>
                <a:srgbClr val="2323DC"/>
              </a:buClr>
              <a:buSzPct val="100000"/>
            </a:pPr>
            <a:r>
              <a:rPr lang="en-US" dirty="0" smtClean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W</a:t>
            </a:r>
            <a:r>
              <a:rPr lang="en-US" baseline="30000" dirty="0" smtClean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-</a:t>
            </a:r>
            <a:endParaRPr lang="en-US" b="1" baseline="30000" dirty="0" smtClean="0">
              <a:solidFill>
                <a:srgbClr val="2323DC"/>
              </a:solidFill>
              <a:latin typeface="Tahoma" pitchFamily="34"/>
              <a:ea typeface="DejaVu LGC Sans" pitchFamily="2"/>
              <a:cs typeface="DejaVu LGC Sans" pitchFamily="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761313" y="260648"/>
            <a:ext cx="1774467" cy="1783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defTabSz="868746" fontAlgn="auto" hangingPunc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rgbClr val="2323DC"/>
                </a:solidFill>
                <a:latin typeface="Tahoma" pitchFamily="34"/>
                <a:ea typeface="Gothic" pitchFamily="2"/>
                <a:cs typeface="Tahoma" pitchFamily="2"/>
              </a:rPr>
              <a:t> </a:t>
            </a:r>
            <a:r>
              <a:rPr lang="en-US" sz="1100" b="1" dirty="0">
                <a:solidFill>
                  <a:srgbClr val="FF00FF"/>
                </a:solidFill>
                <a:latin typeface="Tahoma" pitchFamily="34"/>
                <a:ea typeface="Gothic" pitchFamily="2"/>
                <a:cs typeface="Tahoma" pitchFamily="2"/>
              </a:rPr>
              <a:t>EPJ  C73  (2013)  2311</a:t>
            </a:r>
          </a:p>
        </p:txBody>
      </p:sp>
    </p:spTree>
    <p:extLst>
      <p:ext uri="{BB962C8B-B14F-4D97-AF65-F5344CB8AC3E}">
        <p14:creationId xmlns:p14="http://schemas.microsoft.com/office/powerpoint/2010/main" val="729764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417499" y="6429165"/>
            <a:ext cx="792089" cy="440235"/>
          </a:xfrm>
          <a:prstGeom prst="rect">
            <a:avLst/>
          </a:prstGeom>
          <a:noFill/>
          <a:ln>
            <a:noFill/>
          </a:ln>
        </p:spPr>
        <p:txBody>
          <a:bodyPr vert="horz" wrap="square" lIns="85507" tIns="42754" rIns="85507" bIns="42754" compatLnSpc="0">
            <a:spAutoFit/>
          </a:bodyPr>
          <a:lstStyle/>
          <a:p>
            <a:pPr defTabSz="868746" fontAlgn="auto" hangingPunct="0">
              <a:spcBef>
                <a:spcPts val="0"/>
              </a:spcBef>
              <a:spcAft>
                <a:spcPts val="0"/>
              </a:spcAft>
            </a:pPr>
            <a:fld id="{4166D74E-DE45-43B4-BE35-9573AB5ECB37}" type="slidenum">
              <a:rPr lang="en-US" smtClean="0">
                <a:solidFill>
                  <a:srgbClr val="000080"/>
                </a:solidFill>
                <a:latin typeface="Bitstream Vera Sans" pitchFamily="18"/>
                <a:ea typeface="DejaVu LGC Sans" pitchFamily="2"/>
                <a:cs typeface="DejaVu LGC Sans" pitchFamily="2"/>
              </a:rPr>
              <a:pPr defTabSz="868746" fontAlgn="auto" hangingPunct="0">
                <a:spcBef>
                  <a:spcPts val="0"/>
                </a:spcBef>
                <a:spcAft>
                  <a:spcPts val="0"/>
                </a:spcAft>
              </a:pPr>
              <a:t>28</a:t>
            </a:fld>
            <a:endParaRPr lang="en-US" dirty="0" smtClean="0">
              <a:solidFill>
                <a:srgbClr val="000080"/>
              </a:solidFill>
              <a:latin typeface="Bitstream Vera Sans" pitchFamily="18"/>
              <a:ea typeface="DejaVu LGC Sans" pitchFamily="2"/>
              <a:cs typeface="DejaVu LGC Sans" pitchFamily="2"/>
            </a:endParaRPr>
          </a:p>
        </p:txBody>
      </p:sp>
      <p:pic>
        <p:nvPicPr>
          <p:cNvPr id="10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274" y="774033"/>
            <a:ext cx="5335587" cy="517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08" t="63011" r="44829" b="20291"/>
          <a:stretch>
            <a:fillRect/>
          </a:stretch>
        </p:blipFill>
        <p:spPr bwMode="auto">
          <a:xfrm>
            <a:off x="1424611" y="3976019"/>
            <a:ext cx="3835400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Straight Connector 12"/>
          <p:cNvCxnSpPr>
            <a:cxnSpLocks noChangeShapeType="1"/>
          </p:cNvCxnSpPr>
          <p:nvPr/>
        </p:nvCxnSpPr>
        <p:spPr bwMode="auto">
          <a:xfrm flipV="1">
            <a:off x="5260011" y="4844380"/>
            <a:ext cx="2101850" cy="868362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0" name="Rectangle 18"/>
          <p:cNvSpPr>
            <a:spLocks noChangeArrowheads="1"/>
          </p:cNvSpPr>
          <p:nvPr/>
        </p:nvSpPr>
        <p:spPr bwMode="auto">
          <a:xfrm>
            <a:off x="3512171" y="3688680"/>
            <a:ext cx="1747837" cy="46166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33" tIns="45716" rIns="91433" bIns="45716">
            <a:spAutoFit/>
          </a:bodyPr>
          <a:lstStyle/>
          <a:p>
            <a:pPr marL="609547" indent="-609547"/>
            <a:endParaRPr lang="de-DE"/>
          </a:p>
        </p:txBody>
      </p:sp>
      <p:sp>
        <p:nvSpPr>
          <p:cNvPr id="22" name="Rectangle 19"/>
          <p:cNvSpPr>
            <a:spLocks noChangeArrowheads="1"/>
          </p:cNvSpPr>
          <p:nvPr/>
        </p:nvSpPr>
        <p:spPr bwMode="auto">
          <a:xfrm>
            <a:off x="4386886" y="4280817"/>
            <a:ext cx="885825" cy="46166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33" tIns="45716" rIns="91433" bIns="45716">
            <a:spAutoFit/>
          </a:bodyPr>
          <a:lstStyle/>
          <a:p>
            <a:pPr marL="609547" indent="-609547"/>
            <a:endParaRPr lang="de-DE"/>
          </a:p>
        </p:txBody>
      </p:sp>
      <p:cxnSp>
        <p:nvCxnSpPr>
          <p:cNvPr id="23" name="Straight Connector 10"/>
          <p:cNvCxnSpPr>
            <a:cxnSpLocks noChangeShapeType="1"/>
          </p:cNvCxnSpPr>
          <p:nvPr/>
        </p:nvCxnSpPr>
        <p:spPr bwMode="auto">
          <a:xfrm>
            <a:off x="2432672" y="3976020"/>
            <a:ext cx="3455987" cy="71438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pic>
        <p:nvPicPr>
          <p:cNvPr id="24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23" t="13080" r="61740" b="70222"/>
          <a:stretch>
            <a:fillRect/>
          </a:stretch>
        </p:blipFill>
        <p:spPr bwMode="auto">
          <a:xfrm>
            <a:off x="1711949" y="1167733"/>
            <a:ext cx="2555875" cy="209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5" name="Straight Connector 21"/>
          <p:cNvCxnSpPr>
            <a:cxnSpLocks noChangeShapeType="1"/>
          </p:cNvCxnSpPr>
          <p:nvPr/>
        </p:nvCxnSpPr>
        <p:spPr bwMode="auto">
          <a:xfrm flipV="1">
            <a:off x="3512174" y="2396455"/>
            <a:ext cx="2592387" cy="868362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6" name="Straight Connector 24"/>
          <p:cNvCxnSpPr>
            <a:cxnSpLocks noChangeShapeType="1"/>
          </p:cNvCxnSpPr>
          <p:nvPr/>
        </p:nvCxnSpPr>
        <p:spPr bwMode="auto">
          <a:xfrm>
            <a:off x="2288208" y="1131220"/>
            <a:ext cx="3313113" cy="73025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7" name="TextBox 26"/>
          <p:cNvSpPr txBox="1"/>
          <p:nvPr/>
        </p:nvSpPr>
        <p:spPr>
          <a:xfrm>
            <a:off x="5169027" y="5949280"/>
            <a:ext cx="4608819" cy="462120"/>
          </a:xfrm>
          <a:prstGeom prst="rect">
            <a:avLst/>
          </a:prstGeom>
          <a:noFill/>
          <a:ln w="36720">
            <a:solidFill>
              <a:srgbClr val="008000"/>
            </a:solidFill>
            <a:prstDash val="solid"/>
          </a:ln>
        </p:spPr>
        <p:txBody>
          <a:bodyPr vert="horz" wrap="square" lIns="102950" tIns="60197" rIns="102950" bIns="60197" compatLnSpc="0">
            <a:spAutoFit/>
          </a:bodyPr>
          <a:lstStyle/>
          <a:p>
            <a:pPr defTabSz="868746" fontAlgn="auto" hangingPunct="0">
              <a:spcBef>
                <a:spcPts val="0"/>
              </a:spcBef>
              <a:spcAft>
                <a:spcPts val="0"/>
              </a:spcAft>
              <a:buClr>
                <a:srgbClr val="2323DC"/>
              </a:buClr>
              <a:buSzPct val="100000"/>
              <a:buFont typeface="StarSymbol"/>
              <a:buChar char="➔"/>
            </a:pPr>
            <a:r>
              <a:rPr lang="en-US" sz="2200" dirty="0">
                <a:solidFill>
                  <a:srgbClr val="2323DC"/>
                </a:solidFill>
                <a:latin typeface="Tahoma" pitchFamily="34" charset="0"/>
                <a:ea typeface="DejaVu LGC Sans" pitchFamily="2"/>
                <a:cs typeface="Tahoma" pitchFamily="34" charset="0"/>
              </a:rPr>
              <a:t> </a:t>
            </a:r>
            <a:r>
              <a:rPr lang="en-US" sz="2200" dirty="0" err="1">
                <a:solidFill>
                  <a:srgbClr val="2323DC"/>
                </a:solidFill>
                <a:latin typeface="Tahoma" pitchFamily="34" charset="0"/>
                <a:ea typeface="DejaVu LGC Sans" pitchFamily="2"/>
                <a:cs typeface="Tahoma" pitchFamily="34" charset="0"/>
              </a:rPr>
              <a:t>stabilise</a:t>
            </a:r>
            <a:r>
              <a:rPr lang="en-US" sz="2200" dirty="0">
                <a:solidFill>
                  <a:srgbClr val="2323DC"/>
                </a:solidFill>
                <a:latin typeface="Tahoma" pitchFamily="34" charset="0"/>
                <a:ea typeface="DejaVu LGC Sans" pitchFamily="2"/>
                <a:cs typeface="Tahoma" pitchFamily="34" charset="0"/>
              </a:rPr>
              <a:t> sea </a:t>
            </a:r>
            <a:r>
              <a:rPr lang="en-US" sz="2200" dirty="0" err="1">
                <a:solidFill>
                  <a:srgbClr val="2323DC"/>
                </a:solidFill>
                <a:latin typeface="Tahoma" pitchFamily="34" charset="0"/>
                <a:ea typeface="DejaVu LGC Sans" pitchFamily="2"/>
                <a:cs typeface="Tahoma" pitchFamily="34" charset="0"/>
              </a:rPr>
              <a:t>flavour</a:t>
            </a:r>
            <a:r>
              <a:rPr lang="en-US" sz="2200" dirty="0">
                <a:solidFill>
                  <a:srgbClr val="2323DC"/>
                </a:solidFill>
                <a:latin typeface="Tahoma" pitchFamily="34" charset="0"/>
                <a:ea typeface="DejaVu LGC Sans" pitchFamily="2"/>
                <a:cs typeface="Tahoma" pitchFamily="34" charset="0"/>
              </a:rPr>
              <a:t> composition</a:t>
            </a:r>
          </a:p>
        </p:txBody>
      </p:sp>
      <p:sp>
        <p:nvSpPr>
          <p:cNvPr id="28" name="Title 2"/>
          <p:cNvSpPr txBox="1">
            <a:spLocks/>
          </p:cNvSpPr>
          <p:nvPr/>
        </p:nvSpPr>
        <p:spPr>
          <a:xfrm>
            <a:off x="80630" y="116634"/>
            <a:ext cx="5088397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anchor="ctr">
            <a:spAutoFit/>
          </a:bodyPr>
          <a:lstStyle>
            <a:defPPr lvl="0">
              <a:buSzPct val="45000"/>
              <a:buFont typeface="StarSymbol"/>
              <a:buNone/>
              <a:defRPr/>
            </a:defPPr>
            <a:lvl1pPr lvl="0" algn="ctr" rtl="0" hangingPunct="0">
              <a:buSzPct val="45000"/>
              <a:buFont typeface="StarSymbol"/>
              <a:buChar char="●"/>
              <a:tabLst/>
              <a:defRPr lang="en-US" sz="4200" b="0" i="0" u="none" strike="noStrike" kern="1200">
                <a:ln>
                  <a:noFill/>
                </a:ln>
                <a:latin typeface="Arial" pitchFamily="18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pPr>
              <a:buFont typeface="StarSymbol"/>
              <a:buNone/>
            </a:pPr>
            <a:r>
              <a:rPr lang="en-US" sz="3000" dirty="0">
                <a:solidFill>
                  <a:srgbClr val="2323DC"/>
                </a:solidFill>
                <a:latin typeface="Tahoma" pitchFamily="34"/>
                <a:cs typeface="Tahoma" pitchFamily="2"/>
              </a:rPr>
              <a:t>Impact of charm data on PDF </a:t>
            </a:r>
          </a:p>
        </p:txBody>
      </p:sp>
      <p:sp>
        <p:nvSpPr>
          <p:cNvPr id="29" name="Straight Connector 28"/>
          <p:cNvSpPr/>
          <p:nvPr/>
        </p:nvSpPr>
        <p:spPr>
          <a:xfrm>
            <a:off x="0" y="622144"/>
            <a:ext cx="9905386" cy="0"/>
          </a:xfrm>
          <a:prstGeom prst="line">
            <a:avLst/>
          </a:prstGeom>
          <a:noFill/>
          <a:ln w="36720">
            <a:solidFill>
              <a:srgbClr val="FF0000"/>
            </a:solidFill>
            <a:prstDash val="solid"/>
          </a:ln>
        </p:spPr>
        <p:txBody>
          <a:bodyPr vert="horz" lIns="102950" tIns="60197" rIns="102950" bIns="60197" anchor="ctr" anchorCtr="1" compatLnSpc="0"/>
          <a:lstStyle/>
          <a:p>
            <a:pPr defTabSz="868746" fontAlgn="auto" hangingPunct="0">
              <a:spcBef>
                <a:spcPts val="0"/>
              </a:spcBef>
              <a:spcAft>
                <a:spcPts val="0"/>
              </a:spcAft>
            </a:pPr>
            <a:endParaRPr lang="en-US" sz="1700">
              <a:solidFill>
                <a:prstClr val="black"/>
              </a:solidFill>
              <a:latin typeface="Arial" pitchFamily="18"/>
              <a:ea typeface="DejaVu LGC Sans" pitchFamily="2"/>
              <a:cs typeface="DejaVu LGC Sans" pitchFamily="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313040" y="126160"/>
            <a:ext cx="3168352" cy="41588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6720">
            <a:noFill/>
            <a:prstDash val="solid"/>
          </a:ln>
        </p:spPr>
        <p:txBody>
          <a:bodyPr vert="horz" wrap="square" lIns="102950" tIns="60197" rIns="102950" bIns="60197" compatLnSpc="0">
            <a:spAutoFit/>
          </a:bodyPr>
          <a:lstStyle/>
          <a:p>
            <a:pPr defTabSz="868746" fontAlgn="auto" hangingPunct="0">
              <a:spcBef>
                <a:spcPts val="0"/>
              </a:spcBef>
              <a:spcAft>
                <a:spcPts val="0"/>
              </a:spcAft>
              <a:buClr>
                <a:srgbClr val="2323DC"/>
              </a:buClr>
              <a:buSzPct val="100000"/>
            </a:pPr>
            <a:r>
              <a:rPr lang="en-US" sz="2000" b="1" dirty="0">
                <a:solidFill>
                  <a:srgbClr val="2323DC"/>
                </a:solidFill>
                <a:latin typeface="Arial Narrow" pitchFamily="34" charset="0"/>
                <a:ea typeface="DejaVu LGC Sans" pitchFamily="2"/>
                <a:cs typeface="Tahoma" pitchFamily="34" charset="0"/>
              </a:rPr>
              <a:t>Example: RT optimal scheme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291104" y="298295"/>
            <a:ext cx="1774467" cy="1783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defTabSz="868746" fontAlgn="auto" hangingPunc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rgbClr val="2323DC"/>
                </a:solidFill>
                <a:latin typeface="Tahoma" pitchFamily="34"/>
                <a:ea typeface="Gothic" pitchFamily="2"/>
                <a:cs typeface="Tahoma" pitchFamily="2"/>
              </a:rPr>
              <a:t> </a:t>
            </a:r>
            <a:r>
              <a:rPr lang="en-US" sz="1100" b="1" dirty="0">
                <a:solidFill>
                  <a:srgbClr val="FF00FF"/>
                </a:solidFill>
                <a:latin typeface="Tahoma" pitchFamily="34"/>
                <a:ea typeface="Gothic" pitchFamily="2"/>
                <a:cs typeface="Tahoma" pitchFamily="2"/>
              </a:rPr>
              <a:t>EPJ  C73  (2013)  </a:t>
            </a:r>
          </a:p>
          <a:p>
            <a:pPr algn="ctr" defTabSz="868746" fontAlgn="auto" hangingPunc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dirty="0">
                <a:solidFill>
                  <a:srgbClr val="FF00FF"/>
                </a:solidFill>
                <a:latin typeface="Tahoma" pitchFamily="34"/>
                <a:ea typeface="Gothic" pitchFamily="2"/>
                <a:cs typeface="Tahoma" pitchFamily="2"/>
              </a:rPr>
              <a:t>2311</a:t>
            </a:r>
          </a:p>
        </p:txBody>
      </p:sp>
    </p:spTree>
    <p:extLst>
      <p:ext uri="{BB962C8B-B14F-4D97-AF65-F5344CB8AC3E}">
        <p14:creationId xmlns:p14="http://schemas.microsoft.com/office/powerpoint/2010/main" val="2532137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417498" y="6429165"/>
            <a:ext cx="792089" cy="440235"/>
          </a:xfrm>
          <a:prstGeom prst="rect">
            <a:avLst/>
          </a:prstGeom>
          <a:noFill/>
          <a:ln>
            <a:noFill/>
          </a:ln>
        </p:spPr>
        <p:txBody>
          <a:bodyPr vert="horz" wrap="square" lIns="85507" tIns="42754" rIns="85507" bIns="42754" compatLnSpc="0">
            <a:spAutoFit/>
          </a:bodyPr>
          <a:lstStyle/>
          <a:p>
            <a:pPr defTabSz="868746" fontAlgn="auto" hangingPunct="0">
              <a:spcBef>
                <a:spcPts val="0"/>
              </a:spcBef>
              <a:spcAft>
                <a:spcPts val="0"/>
              </a:spcAft>
            </a:pPr>
            <a:fld id="{4166D74E-DE45-43B4-BE35-9573AB5ECB37}" type="slidenum">
              <a:rPr lang="en-US" smtClean="0">
                <a:solidFill>
                  <a:srgbClr val="000080"/>
                </a:solidFill>
                <a:latin typeface="Bitstream Vera Sans" pitchFamily="18"/>
                <a:ea typeface="DejaVu LGC Sans" pitchFamily="2"/>
                <a:cs typeface="DejaVu LGC Sans" pitchFamily="2"/>
              </a:rPr>
              <a:pPr defTabSz="868746" fontAlgn="auto" hangingPunct="0">
                <a:spcBef>
                  <a:spcPts val="0"/>
                </a:spcBef>
                <a:spcAft>
                  <a:spcPts val="0"/>
                </a:spcAft>
              </a:pPr>
              <a:t>29</a:t>
            </a:fld>
            <a:endParaRPr lang="en-US" smtClean="0">
              <a:solidFill>
                <a:srgbClr val="000080"/>
              </a:solidFill>
              <a:latin typeface="Bitstream Vera Sans" pitchFamily="18"/>
              <a:ea typeface="DejaVu LGC Sans" pitchFamily="2"/>
              <a:cs typeface="DejaVu LGC Sans" pitchFamily="2"/>
            </a:endParaRPr>
          </a:p>
        </p:txBody>
      </p:sp>
      <p:sp>
        <p:nvSpPr>
          <p:cNvPr id="18" name="Straight Connector 17"/>
          <p:cNvSpPr/>
          <p:nvPr/>
        </p:nvSpPr>
        <p:spPr>
          <a:xfrm>
            <a:off x="0" y="622144"/>
            <a:ext cx="9905386" cy="0"/>
          </a:xfrm>
          <a:prstGeom prst="line">
            <a:avLst/>
          </a:prstGeom>
          <a:noFill/>
          <a:ln w="36720">
            <a:solidFill>
              <a:srgbClr val="FF0000"/>
            </a:solidFill>
            <a:prstDash val="solid"/>
          </a:ln>
        </p:spPr>
        <p:txBody>
          <a:bodyPr vert="horz" lIns="102950" tIns="60197" rIns="102950" bIns="60197" anchor="ctr" anchorCtr="1" compatLnSpc="0"/>
          <a:lstStyle/>
          <a:p>
            <a:pPr defTabSz="868746" fontAlgn="auto" hangingPunct="0">
              <a:spcBef>
                <a:spcPts val="0"/>
              </a:spcBef>
              <a:spcAft>
                <a:spcPts val="0"/>
              </a:spcAft>
            </a:pPr>
            <a:endParaRPr lang="en-US" sz="1700">
              <a:solidFill>
                <a:prstClr val="black"/>
              </a:solidFill>
              <a:latin typeface="Arial" pitchFamily="18"/>
              <a:ea typeface="DejaVu LGC Sans" pitchFamily="2"/>
              <a:cs typeface="DejaVu LGC Sans" pitchFamily="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219093" y="260648"/>
            <a:ext cx="1774467" cy="1783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defTabSz="868746" fontAlgn="auto" hangingPunc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rgbClr val="2323DC"/>
                </a:solidFill>
                <a:latin typeface="Tahoma" pitchFamily="34"/>
                <a:ea typeface="Gothic" pitchFamily="2"/>
                <a:cs typeface="Tahoma" pitchFamily="2"/>
              </a:rPr>
              <a:t> </a:t>
            </a:r>
            <a:r>
              <a:rPr lang="en-US" sz="1100" b="1" dirty="0">
                <a:solidFill>
                  <a:srgbClr val="FF00FF"/>
                </a:solidFill>
                <a:latin typeface="Tahoma" pitchFamily="34"/>
                <a:ea typeface="Gothic" pitchFamily="2"/>
                <a:cs typeface="Tahoma" pitchFamily="2"/>
              </a:rPr>
              <a:t>EPJ  C73  (2013)  </a:t>
            </a:r>
          </a:p>
          <a:p>
            <a:pPr algn="ctr" defTabSz="868746" fontAlgn="auto" hangingPunc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dirty="0">
                <a:solidFill>
                  <a:srgbClr val="FF00FF"/>
                </a:solidFill>
                <a:latin typeface="Tahoma" pitchFamily="34"/>
                <a:ea typeface="Gothic" pitchFamily="2"/>
                <a:cs typeface="Tahoma" pitchFamily="2"/>
              </a:rPr>
              <a:t>2311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77139" y="1340771"/>
            <a:ext cx="3240359" cy="8644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6720">
            <a:noFill/>
            <a:prstDash val="solid"/>
          </a:ln>
        </p:spPr>
        <p:txBody>
          <a:bodyPr vert="horz" wrap="square" lIns="102950" tIns="60197" rIns="102950" bIns="60197" compatLnSpc="0">
            <a:spAutoFit/>
          </a:bodyPr>
          <a:lstStyle/>
          <a:p>
            <a:pPr defTabSz="868746" fontAlgn="auto" hangingPunct="0">
              <a:spcBef>
                <a:spcPts val="0"/>
              </a:spcBef>
              <a:spcAft>
                <a:spcPts val="0"/>
              </a:spcAft>
              <a:buClr>
                <a:srgbClr val="2323DC"/>
              </a:buClr>
              <a:buSzPct val="100000"/>
            </a:pPr>
            <a:r>
              <a:rPr lang="en-US" dirty="0" smtClean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Use MS running mass NLO+ partial NNLO </a:t>
            </a:r>
            <a:r>
              <a:rPr lang="en-US" b="1" dirty="0" smtClean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312614" y="5483312"/>
            <a:ext cx="3096344" cy="802662"/>
          </a:xfrm>
          <a:prstGeom prst="rect">
            <a:avLst/>
          </a:prstGeom>
          <a:noFill/>
          <a:ln w="36720">
            <a:solidFill>
              <a:srgbClr val="008000"/>
            </a:solidFill>
            <a:prstDash val="solid"/>
          </a:ln>
        </p:spPr>
        <p:txBody>
          <a:bodyPr vert="horz" wrap="square" lIns="102950" tIns="60197" rIns="102950" bIns="60197" compatLnSpc="0">
            <a:spAutoFit/>
          </a:bodyPr>
          <a:lstStyle/>
          <a:p>
            <a:pPr algn="ctr" defTabSz="868746" fontAlgn="auto" hangingPunct="0">
              <a:spcBef>
                <a:spcPts val="0"/>
              </a:spcBef>
              <a:spcAft>
                <a:spcPts val="0"/>
              </a:spcAft>
              <a:buClr>
                <a:srgbClr val="2323DC"/>
              </a:buClr>
              <a:buSzPct val="100000"/>
              <a:buFont typeface="StarSymbol"/>
              <a:buChar char="➔"/>
            </a:pPr>
            <a:r>
              <a:rPr lang="en-US" sz="2200" dirty="0">
                <a:solidFill>
                  <a:srgbClr val="2323DC"/>
                </a:solidFill>
                <a:latin typeface="Tahoma" pitchFamily="34" charset="0"/>
                <a:ea typeface="DejaVu LGC Sans" pitchFamily="2"/>
                <a:cs typeface="Tahoma" pitchFamily="34" charset="0"/>
              </a:rPr>
              <a:t> Very good description everywhere</a:t>
            </a:r>
          </a:p>
        </p:txBody>
      </p:sp>
      <p:sp>
        <p:nvSpPr>
          <p:cNvPr id="19" name="Title 2"/>
          <p:cNvSpPr txBox="1">
            <a:spLocks/>
          </p:cNvSpPr>
          <p:nvPr/>
        </p:nvSpPr>
        <p:spPr>
          <a:xfrm>
            <a:off x="178399" y="87018"/>
            <a:ext cx="8086972" cy="46166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>
            <a:spAutoFit/>
          </a:bodyPr>
          <a:lstStyle>
            <a:defPPr lvl="0">
              <a:buSzPct val="45000"/>
              <a:buFont typeface="StarSymbol"/>
              <a:buNone/>
              <a:defRPr/>
            </a:defPPr>
            <a:lvl1pPr lvl="0" algn="ctr" rtl="0" hangingPunct="0">
              <a:buSzPct val="45000"/>
              <a:buFont typeface="StarSymbol"/>
              <a:buChar char="●"/>
              <a:tabLst/>
              <a:defRPr lang="en-US" sz="4200" b="0" i="0" u="none" strike="noStrike" kern="1200">
                <a:ln>
                  <a:noFill/>
                </a:ln>
                <a:latin typeface="Arial" pitchFamily="18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pPr>
              <a:buFont typeface="StarSymbol"/>
              <a:buNone/>
            </a:pPr>
            <a:r>
              <a:rPr lang="en-US" sz="3000" dirty="0">
                <a:solidFill>
                  <a:srgbClr val="2323DC"/>
                </a:solidFill>
                <a:latin typeface="Tahoma" pitchFamily="34"/>
                <a:cs typeface="Tahoma" pitchFamily="2"/>
              </a:rPr>
              <a:t>Combined charm data </a:t>
            </a:r>
            <a:r>
              <a:rPr lang="en-US" sz="3000" dirty="0" err="1">
                <a:solidFill>
                  <a:srgbClr val="2323DC"/>
                </a:solidFill>
                <a:latin typeface="Tahoma" pitchFamily="34"/>
                <a:cs typeface="Tahoma" pitchFamily="2"/>
              </a:rPr>
              <a:t>vs</a:t>
            </a:r>
            <a:r>
              <a:rPr lang="en-US" sz="3000" dirty="0">
                <a:solidFill>
                  <a:srgbClr val="2323DC"/>
                </a:solidFill>
                <a:latin typeface="Tahoma" pitchFamily="34"/>
                <a:cs typeface="Tahoma" pitchFamily="2"/>
              </a:rPr>
              <a:t> ABM FFNS prediction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05" y="809228"/>
            <a:ext cx="5616624" cy="5788123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 flipH="1">
            <a:off x="6825208" y="1412776"/>
            <a:ext cx="432048" cy="0"/>
          </a:xfrm>
          <a:prstGeom prst="line">
            <a:avLst/>
          </a:prstGeom>
          <a:ln w="19050">
            <a:solidFill>
              <a:srgbClr val="2323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2821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417498" y="6429165"/>
            <a:ext cx="792089" cy="440235"/>
          </a:xfrm>
          <a:prstGeom prst="rect">
            <a:avLst/>
          </a:prstGeom>
          <a:noFill/>
          <a:ln>
            <a:noFill/>
          </a:ln>
        </p:spPr>
        <p:txBody>
          <a:bodyPr vert="horz" wrap="square" lIns="85507" tIns="42754" rIns="85507" bIns="42754" compatLnSpc="0">
            <a:spAutoFit/>
          </a:bodyPr>
          <a:lstStyle/>
          <a:p>
            <a:pPr defTabSz="868746" fontAlgn="auto" hangingPunct="0">
              <a:spcBef>
                <a:spcPts val="0"/>
              </a:spcBef>
              <a:spcAft>
                <a:spcPts val="0"/>
              </a:spcAft>
            </a:pPr>
            <a:fld id="{4166D74E-DE45-43B4-BE35-9573AB5ECB37}" type="slidenum">
              <a:rPr lang="en-US" smtClean="0">
                <a:solidFill>
                  <a:srgbClr val="000080"/>
                </a:solidFill>
                <a:latin typeface="Bitstream Vera Sans" pitchFamily="18"/>
                <a:ea typeface="DejaVu LGC Sans" pitchFamily="2"/>
                <a:cs typeface="DejaVu LGC Sans" pitchFamily="2"/>
              </a:rPr>
              <a:pPr defTabSz="868746" fontAlgn="auto" hangingPunct="0">
                <a:spcBef>
                  <a:spcPts val="0"/>
                </a:spcBef>
                <a:spcAft>
                  <a:spcPts val="0"/>
                </a:spcAft>
              </a:pPr>
              <a:t>3</a:t>
            </a:fld>
            <a:endParaRPr lang="en-US" smtClean="0">
              <a:solidFill>
                <a:srgbClr val="000080"/>
              </a:solidFill>
              <a:latin typeface="Bitstream Vera Sans" pitchFamily="18"/>
              <a:ea typeface="DejaVu LGC Sans" pitchFamily="2"/>
              <a:cs typeface="DejaVu LGC Sans" pitchFamily="2"/>
            </a:endParaRPr>
          </a:p>
        </p:txBody>
      </p:sp>
      <p:sp>
        <p:nvSpPr>
          <p:cNvPr id="17" name="Title 2"/>
          <p:cNvSpPr txBox="1">
            <a:spLocks/>
          </p:cNvSpPr>
          <p:nvPr/>
        </p:nvSpPr>
        <p:spPr>
          <a:xfrm>
            <a:off x="224644" y="134950"/>
            <a:ext cx="9799257" cy="46166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>
            <a:defPPr lvl="0">
              <a:buSzPct val="45000"/>
              <a:buFont typeface="StarSymbol"/>
              <a:buNone/>
              <a:defRPr/>
            </a:defPPr>
            <a:lvl1pPr lvl="0" algn="ctr" rtl="0" hangingPunct="0">
              <a:buSzPct val="45000"/>
              <a:buFont typeface="StarSymbol"/>
              <a:buChar char="●"/>
              <a:tabLst/>
              <a:defRPr lang="en-US" sz="4200" b="0" i="0" u="none" strike="noStrike" kern="1200">
                <a:ln>
                  <a:noFill/>
                </a:ln>
                <a:latin typeface="Arial" pitchFamily="18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pPr>
              <a:buFont typeface="StarSymbol"/>
              <a:buNone/>
            </a:pPr>
            <a:r>
              <a:rPr lang="en-US" sz="3000" dirty="0">
                <a:solidFill>
                  <a:srgbClr val="2323DC"/>
                </a:solidFill>
                <a:latin typeface="Tahoma" pitchFamily="34"/>
                <a:cs typeface="Tahoma" pitchFamily="2"/>
              </a:rPr>
              <a:t>The HERA </a:t>
            </a:r>
            <a:r>
              <a:rPr lang="en-US" sz="3000">
                <a:solidFill>
                  <a:srgbClr val="2323DC"/>
                </a:solidFill>
                <a:latin typeface="Tahoma" pitchFamily="34"/>
                <a:cs typeface="Tahoma" pitchFamily="2"/>
              </a:rPr>
              <a:t>ep</a:t>
            </a:r>
            <a:r>
              <a:rPr lang="en-US" sz="3000" dirty="0">
                <a:solidFill>
                  <a:srgbClr val="2323DC"/>
                </a:solidFill>
                <a:latin typeface="Tahoma" pitchFamily="34"/>
                <a:cs typeface="Tahoma" pitchFamily="2"/>
              </a:rPr>
              <a:t> collider (1992-2007)</a:t>
            </a:r>
          </a:p>
        </p:txBody>
      </p:sp>
      <p:sp>
        <p:nvSpPr>
          <p:cNvPr id="18" name="Straight Connector 17"/>
          <p:cNvSpPr/>
          <p:nvPr/>
        </p:nvSpPr>
        <p:spPr>
          <a:xfrm>
            <a:off x="0" y="622144"/>
            <a:ext cx="9905386" cy="0"/>
          </a:xfrm>
          <a:prstGeom prst="line">
            <a:avLst/>
          </a:prstGeom>
          <a:noFill/>
          <a:ln w="36720">
            <a:solidFill>
              <a:srgbClr val="FF0000"/>
            </a:solidFill>
            <a:prstDash val="solid"/>
          </a:ln>
        </p:spPr>
        <p:txBody>
          <a:bodyPr vert="horz" lIns="102950" tIns="60197" rIns="102950" bIns="60197" anchor="ctr" anchorCtr="1" compatLnSpc="0"/>
          <a:lstStyle/>
          <a:p>
            <a:pPr defTabSz="868746" fontAlgn="auto" hangingPunct="0">
              <a:spcBef>
                <a:spcPts val="0"/>
              </a:spcBef>
              <a:spcAft>
                <a:spcPts val="0"/>
              </a:spcAft>
            </a:pPr>
            <a:endParaRPr lang="en-US" sz="1700">
              <a:solidFill>
                <a:prstClr val="black"/>
              </a:solidFill>
              <a:latin typeface="Arial" pitchFamily="18"/>
              <a:ea typeface="DejaVu LGC Sans" pitchFamily="2"/>
              <a:cs typeface="DejaVu LGC Sans" pitchFamily="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05128" y="5013176"/>
            <a:ext cx="3672408" cy="4930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6720">
            <a:noFill/>
            <a:prstDash val="solid"/>
          </a:ln>
        </p:spPr>
        <p:txBody>
          <a:bodyPr vert="horz" wrap="square" lIns="102950" tIns="60197" rIns="102950" bIns="60197" compatLnSpc="0">
            <a:spAutoFit/>
          </a:bodyPr>
          <a:lstStyle/>
          <a:p>
            <a:pPr defTabSz="868746" fontAlgn="auto" hangingPunct="0">
              <a:spcBef>
                <a:spcPts val="0"/>
              </a:spcBef>
              <a:spcAft>
                <a:spcPts val="0"/>
              </a:spcAft>
              <a:buClr>
                <a:srgbClr val="2323DC"/>
              </a:buClr>
              <a:buSzPct val="100000"/>
            </a:pPr>
            <a:r>
              <a:rPr lang="en-US" dirty="0" smtClean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~0.5 fb</a:t>
            </a:r>
            <a:r>
              <a:rPr lang="en-US" baseline="30000" dirty="0" smtClean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-1</a:t>
            </a:r>
            <a:r>
              <a:rPr lang="en-US" dirty="0" smtClean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 per experiment</a:t>
            </a:r>
            <a:r>
              <a:rPr lang="en-US" baseline="-25000" dirty="0" smtClean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 </a:t>
            </a:r>
            <a:r>
              <a:rPr lang="en-US" dirty="0" smtClean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 </a:t>
            </a:r>
            <a:endParaRPr lang="en-US" dirty="0">
              <a:solidFill>
                <a:srgbClr val="2323DC"/>
              </a:solidFill>
              <a:latin typeface="Tahoma" pitchFamily="34"/>
              <a:ea typeface="DejaVu LGC Sans" pitchFamily="2"/>
              <a:cs typeface="DejaVu LGC Sans" pitchFamily="2"/>
            </a:endParaRPr>
          </a:p>
        </p:txBody>
      </p:sp>
      <p:sp>
        <p:nvSpPr>
          <p:cNvPr id="9" name="AutoShape 4"/>
          <p:cNvSpPr>
            <a:spLocks noChangeArrowheads="1"/>
          </p:cNvSpPr>
          <p:nvPr/>
        </p:nvSpPr>
        <p:spPr bwMode="auto">
          <a:xfrm>
            <a:off x="1511748" y="1103985"/>
            <a:ext cx="1455737" cy="403225"/>
          </a:xfrm>
          <a:prstGeom prst="roundRect">
            <a:avLst>
              <a:gd name="adj" fmla="val 394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433" tIns="45716" rIns="91433" bIns="45716" anchor="ctr"/>
          <a:lstStyle/>
          <a:p>
            <a:endParaRPr lang="en-US"/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00"/>
          <a:stretch>
            <a:fillRect/>
          </a:stretch>
        </p:blipFill>
        <p:spPr bwMode="auto">
          <a:xfrm>
            <a:off x="431279" y="928290"/>
            <a:ext cx="5273675" cy="3652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4300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75" y="2123157"/>
            <a:ext cx="1062037" cy="73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7"/>
          <a:stretch>
            <a:fillRect/>
          </a:stretch>
        </p:blipFill>
        <p:spPr bwMode="auto">
          <a:xfrm>
            <a:off x="4991550" y="2119982"/>
            <a:ext cx="979487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5957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856" y="980728"/>
            <a:ext cx="3939573" cy="3956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lum/>
            <a:alphaModFix/>
          </a:blip>
          <a:srcRect/>
          <a:stretch>
            <a:fillRect/>
          </a:stretch>
        </p:blipFill>
        <p:spPr>
          <a:xfrm>
            <a:off x="10480" y="4725144"/>
            <a:ext cx="5590592" cy="144016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Freeform 15"/>
          <p:cNvSpPr/>
          <p:nvPr/>
        </p:nvSpPr>
        <p:spPr>
          <a:xfrm rot="-3480000">
            <a:off x="6124513" y="2812739"/>
            <a:ext cx="2929832" cy="311176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89993" tIns="46796" rIns="89993" bIns="46796" anchor="t" anchorCtr="0" compatLnSpc="0">
            <a:spAutoFit/>
          </a:bodyPr>
          <a:lstStyle/>
          <a:p>
            <a:pPr hangingPunct="0">
              <a:spcBef>
                <a:spcPts val="0"/>
              </a:spcBef>
              <a:spcAft>
                <a:spcPts val="0"/>
              </a:spcAft>
            </a:pPr>
            <a:r>
              <a:rPr lang="en-GB" sz="1400" b="1" dirty="0">
                <a:latin typeface="Tahoma" pitchFamily="34"/>
                <a:ea typeface="Gothic" pitchFamily="2"/>
                <a:cs typeface="Tahoma" pitchFamily="2"/>
              </a:rPr>
              <a:t>Longitudinally polarised 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84848" y="5549170"/>
            <a:ext cx="432048" cy="400110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±</a:t>
            </a:r>
          </a:p>
        </p:txBody>
      </p:sp>
    </p:spTree>
    <p:extLst>
      <p:ext uri="{BB962C8B-B14F-4D97-AF65-F5344CB8AC3E}">
        <p14:creationId xmlns:p14="http://schemas.microsoft.com/office/powerpoint/2010/main" val="3808636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417498" y="6429165"/>
            <a:ext cx="792089" cy="440235"/>
          </a:xfrm>
          <a:prstGeom prst="rect">
            <a:avLst/>
          </a:prstGeom>
          <a:noFill/>
          <a:ln>
            <a:noFill/>
          </a:ln>
        </p:spPr>
        <p:txBody>
          <a:bodyPr vert="horz" wrap="square" lIns="85507" tIns="42754" rIns="85507" bIns="42754" compatLnSpc="0">
            <a:spAutoFit/>
          </a:bodyPr>
          <a:lstStyle/>
          <a:p>
            <a:pPr defTabSz="868746" fontAlgn="auto" hangingPunct="0">
              <a:spcBef>
                <a:spcPts val="0"/>
              </a:spcBef>
              <a:spcAft>
                <a:spcPts val="0"/>
              </a:spcAft>
            </a:pPr>
            <a:fld id="{4166D74E-DE45-43B4-BE35-9573AB5ECB37}" type="slidenum">
              <a:rPr lang="en-US" smtClean="0">
                <a:solidFill>
                  <a:srgbClr val="000080"/>
                </a:solidFill>
                <a:latin typeface="Bitstream Vera Sans" pitchFamily="18"/>
                <a:ea typeface="DejaVu LGC Sans" pitchFamily="2"/>
                <a:cs typeface="DejaVu LGC Sans" pitchFamily="2"/>
              </a:rPr>
              <a:pPr defTabSz="868746" fontAlgn="auto" hangingPunct="0">
                <a:spcBef>
                  <a:spcPts val="0"/>
                </a:spcBef>
                <a:spcAft>
                  <a:spcPts val="0"/>
                </a:spcAft>
              </a:pPr>
              <a:t>30</a:t>
            </a:fld>
            <a:endParaRPr lang="en-US" smtClean="0">
              <a:solidFill>
                <a:srgbClr val="000080"/>
              </a:solidFill>
              <a:latin typeface="Bitstream Vera Sans" pitchFamily="18"/>
              <a:ea typeface="DejaVu LGC Sans" pitchFamily="2"/>
              <a:cs typeface="DejaVu LGC Sans" pitchFamily="2"/>
            </a:endParaRPr>
          </a:p>
        </p:txBody>
      </p:sp>
      <p:sp>
        <p:nvSpPr>
          <p:cNvPr id="17" name="Title 2"/>
          <p:cNvSpPr txBox="1">
            <a:spLocks/>
          </p:cNvSpPr>
          <p:nvPr/>
        </p:nvSpPr>
        <p:spPr>
          <a:xfrm>
            <a:off x="80630" y="116634"/>
            <a:ext cx="7682390" cy="46166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>
            <a:spAutoFit/>
          </a:bodyPr>
          <a:lstStyle>
            <a:defPPr lvl="0">
              <a:buSzPct val="45000"/>
              <a:buFont typeface="StarSymbol"/>
              <a:buNone/>
              <a:defRPr/>
            </a:defPPr>
            <a:lvl1pPr lvl="0" algn="ctr" rtl="0" hangingPunct="0">
              <a:buSzPct val="45000"/>
              <a:buFont typeface="StarSymbol"/>
              <a:buChar char="●"/>
              <a:tabLst/>
              <a:defRPr lang="en-US" sz="4200" b="0" i="0" u="none" strike="noStrike" kern="1200">
                <a:ln>
                  <a:noFill/>
                </a:ln>
                <a:latin typeface="Arial" pitchFamily="18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pPr>
              <a:buFont typeface="StarSymbol"/>
              <a:buNone/>
            </a:pPr>
            <a:r>
              <a:rPr lang="en-US" sz="3000" dirty="0">
                <a:solidFill>
                  <a:srgbClr val="2323DC"/>
                </a:solidFill>
                <a:latin typeface="Tahoma" pitchFamily="34"/>
                <a:cs typeface="Tahoma" pitchFamily="2"/>
              </a:rPr>
              <a:t>Fit: PDF plus MS </a:t>
            </a:r>
            <a:r>
              <a:rPr lang="en-US" sz="3000" i="1" dirty="0">
                <a:solidFill>
                  <a:srgbClr val="2323DC"/>
                </a:solidFill>
                <a:latin typeface="Tahoma" pitchFamily="34"/>
                <a:cs typeface="Tahoma" pitchFamily="2"/>
              </a:rPr>
              <a:t>running</a:t>
            </a:r>
            <a:r>
              <a:rPr lang="en-US" sz="3000" dirty="0">
                <a:solidFill>
                  <a:srgbClr val="2323DC"/>
                </a:solidFill>
                <a:latin typeface="Tahoma" pitchFamily="34"/>
                <a:cs typeface="Tahoma" pitchFamily="2"/>
              </a:rPr>
              <a:t> charm mass</a:t>
            </a:r>
            <a:endParaRPr lang="en-US" sz="3000" i="1" dirty="0">
              <a:solidFill>
                <a:srgbClr val="2323DC"/>
              </a:solidFill>
              <a:latin typeface="Tahoma" pitchFamily="34"/>
              <a:cs typeface="Tahoma" pitchFamily="2"/>
            </a:endParaRPr>
          </a:p>
        </p:txBody>
      </p:sp>
      <p:sp>
        <p:nvSpPr>
          <p:cNvPr id="18" name="Straight Connector 17"/>
          <p:cNvSpPr/>
          <p:nvPr/>
        </p:nvSpPr>
        <p:spPr>
          <a:xfrm>
            <a:off x="0" y="622144"/>
            <a:ext cx="9905386" cy="0"/>
          </a:xfrm>
          <a:prstGeom prst="line">
            <a:avLst/>
          </a:prstGeom>
          <a:noFill/>
          <a:ln w="36720">
            <a:solidFill>
              <a:srgbClr val="FF0000"/>
            </a:solidFill>
            <a:prstDash val="solid"/>
          </a:ln>
        </p:spPr>
        <p:txBody>
          <a:bodyPr vert="horz" lIns="102950" tIns="60197" rIns="102950" bIns="60197" anchor="ctr" anchorCtr="1" compatLnSpc="0"/>
          <a:lstStyle/>
          <a:p>
            <a:pPr defTabSz="868746" fontAlgn="auto" hangingPunct="0">
              <a:spcBef>
                <a:spcPts val="0"/>
              </a:spcBef>
              <a:spcAft>
                <a:spcPts val="0"/>
              </a:spcAft>
            </a:pPr>
            <a:endParaRPr lang="en-US" sz="1700">
              <a:solidFill>
                <a:prstClr val="black"/>
              </a:solidFill>
              <a:latin typeface="Arial" pitchFamily="18"/>
              <a:ea typeface="DejaVu LGC Sans" pitchFamily="2"/>
              <a:cs typeface="DejaVu LGC Sans" pitchFamily="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761313" y="260648"/>
            <a:ext cx="1774467" cy="1783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defTabSz="868746" fontAlgn="auto" hangingPunc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rgbClr val="2323DC"/>
                </a:solidFill>
                <a:latin typeface="Tahoma" pitchFamily="34"/>
                <a:ea typeface="Gothic" pitchFamily="2"/>
                <a:cs typeface="Tahoma" pitchFamily="2"/>
              </a:rPr>
              <a:t> </a:t>
            </a:r>
            <a:r>
              <a:rPr lang="en-US" sz="1100" b="1" dirty="0">
                <a:solidFill>
                  <a:srgbClr val="FF00FF"/>
                </a:solidFill>
                <a:latin typeface="Tahoma" pitchFamily="34"/>
                <a:ea typeface="Gothic" pitchFamily="2"/>
                <a:cs typeface="Tahoma" pitchFamily="2"/>
              </a:rPr>
              <a:t>EPJ  C73  (2013)  2311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" y="692699"/>
            <a:ext cx="5005153" cy="5112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>
          <a:xfrm flipV="1">
            <a:off x="1674540" y="2155699"/>
            <a:ext cx="2016224" cy="15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361279" y="1052739"/>
            <a:ext cx="4174504" cy="12359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6720">
            <a:noFill/>
            <a:prstDash val="solid"/>
          </a:ln>
        </p:spPr>
        <p:txBody>
          <a:bodyPr vert="horz" wrap="square" lIns="102950" tIns="60197" rIns="102950" bIns="60197" compatLnSpc="0">
            <a:spAutoFit/>
          </a:bodyPr>
          <a:lstStyle/>
          <a:p>
            <a:pPr marL="342870" indent="-342870" defTabSz="868746" fontAlgn="auto" hangingPunct="0">
              <a:spcBef>
                <a:spcPts val="0"/>
              </a:spcBef>
              <a:spcAft>
                <a:spcPts val="0"/>
              </a:spcAft>
              <a:buClr>
                <a:srgbClr val="2323DC"/>
              </a:buClr>
              <a:buSzPct val="100000"/>
              <a:buFont typeface="Arial" pitchFamily="34" charset="0"/>
              <a:buChar char="•"/>
            </a:pPr>
            <a:r>
              <a:rPr lang="en-US" dirty="0" smtClean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Fit </a:t>
            </a:r>
            <a:r>
              <a:rPr lang="en-US" b="1" dirty="0" smtClean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combined charm </a:t>
            </a:r>
          </a:p>
          <a:p>
            <a:pPr defTabSz="868746" fontAlgn="auto" hangingPunct="0">
              <a:spcBef>
                <a:spcPts val="0"/>
              </a:spcBef>
              <a:spcAft>
                <a:spcPts val="0"/>
              </a:spcAft>
              <a:buClr>
                <a:srgbClr val="2323DC"/>
              </a:buClr>
              <a:buSzPct val="100000"/>
            </a:pPr>
            <a:r>
              <a:rPr lang="en-US" b="1" dirty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 </a:t>
            </a:r>
            <a:r>
              <a:rPr lang="en-US" b="1" dirty="0" smtClean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   </a:t>
            </a:r>
            <a:r>
              <a:rPr lang="en-US" dirty="0" smtClean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and inclusive DIS data</a:t>
            </a:r>
          </a:p>
          <a:p>
            <a:pPr marL="342870" indent="-342870" defTabSz="868746" fontAlgn="auto" hangingPunct="0">
              <a:spcBef>
                <a:spcPts val="0"/>
              </a:spcBef>
              <a:spcAft>
                <a:spcPts val="0"/>
              </a:spcAft>
              <a:buClr>
                <a:srgbClr val="2323DC"/>
              </a:buClr>
              <a:buSzPct val="100000"/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  <a:latin typeface="Tahoma" pitchFamily="34" charset="0"/>
                <a:ea typeface="DejaVu LGC Sans" pitchFamily="2"/>
                <a:cs typeface="Tahoma" pitchFamily="34" charset="0"/>
              </a:rPr>
              <a:t>use ABM FFNS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3008785" y="145207"/>
            <a:ext cx="576064" cy="0"/>
          </a:xfrm>
          <a:prstGeom prst="line">
            <a:avLst/>
          </a:prstGeom>
          <a:ln w="19050">
            <a:solidFill>
              <a:srgbClr val="2323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7"/>
          <p:cNvSpPr txBox="1">
            <a:spLocks noChangeArrowheads="1"/>
          </p:cNvSpPr>
          <p:nvPr/>
        </p:nvSpPr>
        <p:spPr bwMode="auto">
          <a:xfrm>
            <a:off x="128465" y="5899922"/>
            <a:ext cx="712879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3" tIns="45716" rIns="91433" bIns="45716">
            <a:spAutoFit/>
          </a:bodyPr>
          <a:lstStyle>
            <a:lvl1pPr>
              <a:defRPr kumimoji="1" sz="2000" b="1">
                <a:solidFill>
                  <a:srgbClr val="000099"/>
                </a:solidFill>
                <a:latin typeface="Comic Sans MS" pitchFamily="66" charset="0"/>
              </a:defRPr>
            </a:lvl1pPr>
            <a:lvl2pPr marL="742950" indent="-285750">
              <a:defRPr kumimoji="1" sz="2000" b="1">
                <a:solidFill>
                  <a:srgbClr val="000099"/>
                </a:solidFill>
                <a:latin typeface="Comic Sans MS" pitchFamily="66" charset="0"/>
              </a:defRPr>
            </a:lvl2pPr>
            <a:lvl3pPr marL="1143000" indent="-228600">
              <a:defRPr kumimoji="1" sz="2000" b="1">
                <a:solidFill>
                  <a:srgbClr val="000099"/>
                </a:solidFill>
                <a:latin typeface="Comic Sans MS" pitchFamily="66" charset="0"/>
              </a:defRPr>
            </a:lvl3pPr>
            <a:lvl4pPr marL="1600200" indent="-228600">
              <a:defRPr kumimoji="1" sz="2000" b="1">
                <a:solidFill>
                  <a:srgbClr val="000099"/>
                </a:solidFill>
                <a:latin typeface="Comic Sans MS" pitchFamily="66" charset="0"/>
              </a:defRPr>
            </a:lvl4pPr>
            <a:lvl5pPr marL="2057400" indent="-228600">
              <a:defRPr kumimoji="1" sz="2000" b="1">
                <a:solidFill>
                  <a:srgbClr val="000099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2" charset="2"/>
              <a:defRPr kumimoji="1" sz="2000" b="1">
                <a:solidFill>
                  <a:srgbClr val="000099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2" charset="2"/>
              <a:defRPr kumimoji="1" sz="2000" b="1">
                <a:solidFill>
                  <a:srgbClr val="000099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2" charset="2"/>
              <a:defRPr kumimoji="1" sz="2000" b="1">
                <a:solidFill>
                  <a:srgbClr val="000099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2" charset="2"/>
              <a:defRPr kumimoji="1" sz="2000" b="1">
                <a:solidFill>
                  <a:srgbClr val="000099"/>
                </a:solidFill>
                <a:latin typeface="Comic Sans MS" pitchFamily="66" charset="0"/>
              </a:defRPr>
            </a:lvl9pPr>
          </a:lstStyle>
          <a:p>
            <a:r>
              <a:rPr lang="en-US" sz="2200" dirty="0">
                <a:solidFill>
                  <a:schemeClr val="tx1"/>
                </a:solidFill>
                <a:latin typeface="Arial Narrow" pitchFamily="34" charset="0"/>
              </a:rPr>
              <a:t>m</a:t>
            </a:r>
            <a:r>
              <a:rPr lang="en-US" sz="2200" baseline="-25000" dirty="0">
                <a:solidFill>
                  <a:schemeClr val="tx1"/>
                </a:solidFill>
                <a:latin typeface="Arial Narrow" pitchFamily="34" charset="0"/>
              </a:rPr>
              <a:t>c</a:t>
            </a:r>
            <a:r>
              <a:rPr lang="en-US" sz="2200" dirty="0">
                <a:solidFill>
                  <a:schemeClr val="tx1"/>
                </a:solidFill>
                <a:latin typeface="Arial Narrow" pitchFamily="34" charset="0"/>
              </a:rPr>
              <a:t>(m</a:t>
            </a:r>
            <a:r>
              <a:rPr lang="en-US" sz="2200" baseline="-25000" dirty="0">
                <a:solidFill>
                  <a:schemeClr val="tx1"/>
                </a:solidFill>
                <a:latin typeface="Arial Narrow" pitchFamily="34" charset="0"/>
              </a:rPr>
              <a:t>c</a:t>
            </a:r>
            <a:r>
              <a:rPr lang="en-US" sz="2200" dirty="0">
                <a:solidFill>
                  <a:schemeClr val="tx1"/>
                </a:solidFill>
                <a:latin typeface="Arial Narrow" pitchFamily="34" charset="0"/>
              </a:rPr>
              <a:t>) = 1.26  ±0.05</a:t>
            </a:r>
            <a:r>
              <a:rPr lang="en-US" sz="2200" baseline="-25000" dirty="0">
                <a:solidFill>
                  <a:schemeClr val="tx1"/>
                </a:solidFill>
                <a:latin typeface="Arial Narrow" pitchFamily="34" charset="0"/>
              </a:rPr>
              <a:t>exp</a:t>
            </a:r>
            <a:r>
              <a:rPr lang="en-US" sz="2200" dirty="0">
                <a:solidFill>
                  <a:schemeClr val="tx1"/>
                </a:solidFill>
                <a:latin typeface="Arial Narrow" pitchFamily="34" charset="0"/>
              </a:rPr>
              <a:t> ±0.03</a:t>
            </a:r>
            <a:r>
              <a:rPr lang="en-US" sz="2200" baseline="-25000" dirty="0">
                <a:solidFill>
                  <a:schemeClr val="tx1"/>
                </a:solidFill>
                <a:latin typeface="Arial Narrow" pitchFamily="34" charset="0"/>
              </a:rPr>
              <a:t>mod</a:t>
            </a:r>
            <a:r>
              <a:rPr lang="en-US" sz="2200" dirty="0">
                <a:solidFill>
                  <a:schemeClr val="tx1"/>
                </a:solidFill>
                <a:latin typeface="Arial Narrow" pitchFamily="34" charset="0"/>
              </a:rPr>
              <a:t> ±0.02</a:t>
            </a:r>
            <a:r>
              <a:rPr lang="en-US" sz="2200" baseline="-10000" dirty="0">
                <a:solidFill>
                  <a:schemeClr val="tx1"/>
                </a:solidFill>
                <a:latin typeface="Symbol" pitchFamily="18" charset="2"/>
              </a:rPr>
              <a:t>a</a:t>
            </a:r>
            <a:r>
              <a:rPr lang="en-US" sz="2200" baseline="-10000" dirty="0">
                <a:solidFill>
                  <a:schemeClr val="tx1"/>
                </a:solidFill>
                <a:latin typeface="Arial Narrow" pitchFamily="34" charset="0"/>
              </a:rPr>
              <a:t>s</a:t>
            </a:r>
            <a:r>
              <a:rPr lang="en-US" sz="2200" dirty="0">
                <a:solidFill>
                  <a:schemeClr val="tx1"/>
                </a:solidFill>
                <a:latin typeface="Arial Narrow" pitchFamily="34" charset="0"/>
              </a:rPr>
              <a:t>  </a:t>
            </a:r>
            <a:r>
              <a:rPr lang="en-US" sz="2200" dirty="0" err="1">
                <a:solidFill>
                  <a:schemeClr val="tx1"/>
                </a:solidFill>
                <a:latin typeface="Arial Narrow" pitchFamily="34" charset="0"/>
              </a:rPr>
              <a:t>GeV</a:t>
            </a:r>
            <a:endParaRPr lang="en-US" sz="2200" dirty="0">
              <a:solidFill>
                <a:schemeClr val="tx1"/>
              </a:solidFill>
              <a:latin typeface="Arial Narrow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2200" dirty="0">
                <a:solidFill>
                  <a:schemeClr val="tx1"/>
                </a:solidFill>
                <a:latin typeface="Arial Narrow" pitchFamily="34" charset="0"/>
              </a:rPr>
              <a:t>PDG:     1.275 ±0.025  </a:t>
            </a:r>
            <a:r>
              <a:rPr lang="en-US" sz="2200" dirty="0" err="1">
                <a:solidFill>
                  <a:schemeClr val="tx1"/>
                </a:solidFill>
                <a:latin typeface="Arial Narrow" pitchFamily="34" charset="0"/>
              </a:rPr>
              <a:t>GeV</a:t>
            </a:r>
            <a:r>
              <a:rPr lang="en-US" sz="2200" dirty="0">
                <a:solidFill>
                  <a:schemeClr val="tx1"/>
                </a:solidFill>
                <a:latin typeface="Arial Narrow" pitchFamily="34" charset="0"/>
              </a:rPr>
              <a:t>  (lattice QCD + time-like processes)  </a:t>
            </a:r>
            <a:endParaRPr lang="de-DE" sz="220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257259" y="5582655"/>
            <a:ext cx="2556283" cy="802662"/>
          </a:xfrm>
          <a:prstGeom prst="rect">
            <a:avLst/>
          </a:prstGeom>
          <a:noFill/>
          <a:ln w="36720">
            <a:solidFill>
              <a:srgbClr val="008000"/>
            </a:solidFill>
            <a:prstDash val="solid"/>
          </a:ln>
        </p:spPr>
        <p:txBody>
          <a:bodyPr vert="horz" wrap="square" lIns="102950" tIns="60197" rIns="102950" bIns="60197" compatLnSpc="0">
            <a:spAutoFit/>
          </a:bodyPr>
          <a:lstStyle/>
          <a:p>
            <a:pPr algn="ctr" defTabSz="868746" fontAlgn="auto" hangingPunct="0">
              <a:spcBef>
                <a:spcPts val="0"/>
              </a:spcBef>
              <a:spcAft>
                <a:spcPts val="0"/>
              </a:spcAft>
              <a:buClr>
                <a:srgbClr val="2323DC"/>
              </a:buClr>
              <a:buSzPct val="100000"/>
              <a:buFont typeface="StarSymbol"/>
              <a:buChar char="➔"/>
            </a:pPr>
            <a:r>
              <a:rPr lang="en-US" sz="2200" dirty="0">
                <a:solidFill>
                  <a:srgbClr val="2323DC"/>
                </a:solidFill>
                <a:latin typeface="Tahoma" pitchFamily="34" charset="0"/>
                <a:ea typeface="DejaVu LGC Sans" pitchFamily="2"/>
                <a:cs typeface="Tahoma" pitchFamily="34" charset="0"/>
              </a:rPr>
              <a:t> nice and consistent result</a:t>
            </a:r>
          </a:p>
        </p:txBody>
      </p:sp>
    </p:spTree>
    <p:extLst>
      <p:ext uri="{BB962C8B-B14F-4D97-AF65-F5344CB8AC3E}">
        <p14:creationId xmlns:p14="http://schemas.microsoft.com/office/powerpoint/2010/main" val="2896751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417498" y="6429165"/>
            <a:ext cx="792089" cy="440235"/>
          </a:xfrm>
          <a:prstGeom prst="rect">
            <a:avLst/>
          </a:prstGeom>
          <a:noFill/>
          <a:ln>
            <a:noFill/>
          </a:ln>
        </p:spPr>
        <p:txBody>
          <a:bodyPr vert="horz" wrap="square" lIns="85507" tIns="42754" rIns="85507" bIns="42754" compatLnSpc="0">
            <a:spAutoFit/>
          </a:bodyPr>
          <a:lstStyle/>
          <a:p>
            <a:pPr defTabSz="868746" fontAlgn="auto" hangingPunct="0">
              <a:spcBef>
                <a:spcPts val="0"/>
              </a:spcBef>
              <a:spcAft>
                <a:spcPts val="0"/>
              </a:spcAft>
            </a:pPr>
            <a:fld id="{4166D74E-DE45-43B4-BE35-9573AB5ECB37}" type="slidenum">
              <a:rPr lang="en-US" smtClean="0">
                <a:solidFill>
                  <a:srgbClr val="000080"/>
                </a:solidFill>
                <a:latin typeface="Bitstream Vera Sans" pitchFamily="18"/>
                <a:ea typeface="DejaVu LGC Sans" pitchFamily="2"/>
                <a:cs typeface="DejaVu LGC Sans" pitchFamily="2"/>
              </a:rPr>
              <a:pPr defTabSz="868746" fontAlgn="auto" hangingPunct="0">
                <a:spcBef>
                  <a:spcPts val="0"/>
                </a:spcBef>
                <a:spcAft>
                  <a:spcPts val="0"/>
                </a:spcAft>
              </a:pPr>
              <a:t>31</a:t>
            </a:fld>
            <a:endParaRPr lang="en-US" smtClean="0">
              <a:solidFill>
                <a:srgbClr val="000080"/>
              </a:solidFill>
              <a:latin typeface="Bitstream Vera Sans" pitchFamily="18"/>
              <a:ea typeface="DejaVu LGC Sans" pitchFamily="2"/>
              <a:cs typeface="DejaVu LGC Sans" pitchFamily="2"/>
            </a:endParaRPr>
          </a:p>
        </p:txBody>
      </p:sp>
      <p:sp>
        <p:nvSpPr>
          <p:cNvPr id="17" name="Title 2"/>
          <p:cNvSpPr txBox="1">
            <a:spLocks/>
          </p:cNvSpPr>
          <p:nvPr/>
        </p:nvSpPr>
        <p:spPr>
          <a:xfrm>
            <a:off x="80630" y="116634"/>
            <a:ext cx="8400765" cy="46166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>
            <a:spAutoFit/>
          </a:bodyPr>
          <a:lstStyle>
            <a:defPPr lvl="0">
              <a:buSzPct val="45000"/>
              <a:buFont typeface="StarSymbol"/>
              <a:buNone/>
              <a:defRPr/>
            </a:defPPr>
            <a:lvl1pPr lvl="0" algn="ctr" rtl="0" hangingPunct="0">
              <a:buSzPct val="45000"/>
              <a:buFont typeface="StarSymbol"/>
              <a:buChar char="●"/>
              <a:tabLst/>
              <a:defRPr lang="en-US" sz="4200" b="0" i="0" u="none" strike="noStrike" kern="1200">
                <a:ln>
                  <a:noFill/>
                </a:ln>
                <a:latin typeface="Arial" pitchFamily="18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pPr>
              <a:buFont typeface="StarSymbol"/>
              <a:buNone/>
            </a:pPr>
            <a:r>
              <a:rPr lang="en-US" sz="3000" dirty="0">
                <a:solidFill>
                  <a:srgbClr val="2323DC"/>
                </a:solidFill>
                <a:latin typeface="Tahoma" pitchFamily="34"/>
                <a:cs typeface="Tahoma" pitchFamily="2"/>
              </a:rPr>
              <a:t>Brand new charm results in DIS: D* and D+</a:t>
            </a:r>
          </a:p>
        </p:txBody>
      </p:sp>
      <p:sp>
        <p:nvSpPr>
          <p:cNvPr id="18" name="Straight Connector 17"/>
          <p:cNvSpPr/>
          <p:nvPr/>
        </p:nvSpPr>
        <p:spPr>
          <a:xfrm>
            <a:off x="0" y="622144"/>
            <a:ext cx="9905386" cy="0"/>
          </a:xfrm>
          <a:prstGeom prst="line">
            <a:avLst/>
          </a:prstGeom>
          <a:noFill/>
          <a:ln w="36720">
            <a:solidFill>
              <a:srgbClr val="FF0000"/>
            </a:solidFill>
            <a:prstDash val="solid"/>
          </a:ln>
        </p:spPr>
        <p:txBody>
          <a:bodyPr vert="horz" lIns="102950" tIns="60197" rIns="102950" bIns="60197" anchor="ctr" anchorCtr="1" compatLnSpc="0"/>
          <a:lstStyle/>
          <a:p>
            <a:pPr defTabSz="868746" fontAlgn="auto" hangingPunct="0">
              <a:spcBef>
                <a:spcPts val="0"/>
              </a:spcBef>
              <a:spcAft>
                <a:spcPts val="0"/>
              </a:spcAft>
            </a:pPr>
            <a:endParaRPr lang="en-US" sz="1700">
              <a:solidFill>
                <a:prstClr val="black"/>
              </a:solidFill>
              <a:latin typeface="Arial" pitchFamily="18"/>
              <a:ea typeface="DejaVu LGC Sans" pitchFamily="2"/>
              <a:cs typeface="DejaVu LGC Sans" pitchFamily="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363111" y="188643"/>
            <a:ext cx="1450431" cy="35676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defTabSz="868746" fontAlgn="auto" hangingPunc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rgbClr val="2323DC"/>
                </a:solidFill>
                <a:latin typeface="Tahoma" pitchFamily="34"/>
                <a:ea typeface="Gothic" pitchFamily="2"/>
                <a:cs typeface="Tahoma" pitchFamily="2"/>
              </a:rPr>
              <a:t> </a:t>
            </a:r>
            <a:r>
              <a:rPr lang="en-US" sz="1100" b="1" dirty="0">
                <a:solidFill>
                  <a:srgbClr val="FF00FF"/>
                </a:solidFill>
                <a:latin typeface="Tahoma" pitchFamily="34"/>
                <a:ea typeface="Gothic" pitchFamily="2"/>
                <a:cs typeface="Tahoma" pitchFamily="2"/>
              </a:rPr>
              <a:t>DESY-13-054</a:t>
            </a:r>
          </a:p>
          <a:p>
            <a:pPr algn="ctr" defTabSz="868746" fontAlgn="auto" hangingPunc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dirty="0">
                <a:solidFill>
                  <a:srgbClr val="FF00FF"/>
                </a:solidFill>
                <a:latin typeface="Tahoma" pitchFamily="34"/>
                <a:ea typeface="Gothic" pitchFamily="2"/>
                <a:cs typeface="Tahoma" pitchFamily="2"/>
              </a:rPr>
              <a:t> DESY-13-028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6" y="773406"/>
            <a:ext cx="5760640" cy="575193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393160" y="4941170"/>
            <a:ext cx="3372542" cy="1483746"/>
          </a:xfrm>
          <a:prstGeom prst="rect">
            <a:avLst/>
          </a:prstGeom>
          <a:noFill/>
          <a:ln w="36720">
            <a:solidFill>
              <a:srgbClr val="008000"/>
            </a:solidFill>
            <a:prstDash val="solid"/>
          </a:ln>
        </p:spPr>
        <p:txBody>
          <a:bodyPr vert="horz" wrap="square" lIns="102950" tIns="60197" rIns="102950" bIns="60197" compatLnSpc="0">
            <a:spAutoFit/>
          </a:bodyPr>
          <a:lstStyle/>
          <a:p>
            <a:pPr defTabSz="868746" fontAlgn="auto" hangingPunct="0">
              <a:spcBef>
                <a:spcPts val="0"/>
              </a:spcBef>
              <a:spcAft>
                <a:spcPts val="0"/>
              </a:spcAft>
              <a:buClr>
                <a:srgbClr val="2323DC"/>
              </a:buClr>
              <a:buSzPct val="100000"/>
              <a:buFont typeface="StarSymbol"/>
              <a:buChar char="➔"/>
            </a:pPr>
            <a:r>
              <a:rPr lang="en-US" sz="2200" dirty="0">
                <a:solidFill>
                  <a:srgbClr val="2323DC"/>
                </a:solidFill>
                <a:latin typeface="Tahoma" pitchFamily="34" charset="0"/>
                <a:ea typeface="DejaVu LGC Sans" pitchFamily="2"/>
                <a:cs typeface="Tahoma" pitchFamily="34" charset="0"/>
              </a:rPr>
              <a:t> Consistent findings</a:t>
            </a:r>
          </a:p>
          <a:p>
            <a:pPr defTabSz="868746" fontAlgn="auto" hangingPunct="0">
              <a:spcBef>
                <a:spcPts val="0"/>
              </a:spcBef>
              <a:spcAft>
                <a:spcPts val="0"/>
              </a:spcAft>
              <a:buClr>
                <a:srgbClr val="2323DC"/>
              </a:buClr>
              <a:buSzPct val="100000"/>
              <a:buFont typeface="StarSymbol"/>
              <a:buChar char="➔"/>
            </a:pPr>
            <a:r>
              <a:rPr lang="en-US" sz="2200" dirty="0">
                <a:solidFill>
                  <a:srgbClr val="2323DC"/>
                </a:solidFill>
                <a:latin typeface="Tahoma" pitchFamily="34" charset="0"/>
                <a:ea typeface="DejaVu LGC Sans" pitchFamily="2"/>
                <a:cs typeface="Tahoma" pitchFamily="34" charset="0"/>
              </a:rPr>
              <a:t> New ZEUS results will </a:t>
            </a:r>
            <a:r>
              <a:rPr lang="en-US" sz="2200" b="1" dirty="0">
                <a:solidFill>
                  <a:srgbClr val="2323DC"/>
                </a:solidFill>
                <a:latin typeface="Tahoma" pitchFamily="34" charset="0"/>
                <a:ea typeface="DejaVu LGC Sans" pitchFamily="2"/>
                <a:cs typeface="Tahoma" pitchFamily="34" charset="0"/>
              </a:rPr>
              <a:t>improve </a:t>
            </a:r>
            <a:r>
              <a:rPr lang="en-US" sz="2200" dirty="0">
                <a:solidFill>
                  <a:srgbClr val="2323DC"/>
                </a:solidFill>
                <a:latin typeface="Tahoma" pitchFamily="34" charset="0"/>
                <a:ea typeface="DejaVu LGC Sans" pitchFamily="2"/>
                <a:cs typeface="Tahoma" pitchFamily="34" charset="0"/>
              </a:rPr>
              <a:t>combination, PDF and m</a:t>
            </a:r>
            <a:r>
              <a:rPr lang="en-US" sz="2200" baseline="-25000" dirty="0">
                <a:solidFill>
                  <a:srgbClr val="2323DC"/>
                </a:solidFill>
                <a:latin typeface="Tahoma" pitchFamily="34" charset="0"/>
                <a:ea typeface="DejaVu LGC Sans" pitchFamily="2"/>
                <a:cs typeface="Tahoma" pitchFamily="34" charset="0"/>
              </a:rPr>
              <a:t>c</a:t>
            </a:r>
            <a:r>
              <a:rPr lang="en-US" sz="2200" dirty="0">
                <a:solidFill>
                  <a:srgbClr val="2323DC"/>
                </a:solidFill>
                <a:latin typeface="Tahoma" pitchFamily="34" charset="0"/>
                <a:ea typeface="DejaVu LGC Sans" pitchFamily="2"/>
                <a:cs typeface="Tahoma" pitchFamily="34" charset="0"/>
              </a:rPr>
              <a:t> fits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115" y="692699"/>
            <a:ext cx="2565025" cy="190182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570544" y="1268763"/>
            <a:ext cx="1783056" cy="584775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r>
              <a:rPr lang="en-US" sz="3200" dirty="0"/>
              <a:t>~</a:t>
            </a:r>
            <a:r>
              <a:rPr lang="en-US" sz="3200" dirty="0">
                <a:latin typeface="Symbol" pitchFamily="18" charset="2"/>
              </a:rPr>
              <a:t>s</a:t>
            </a:r>
            <a:r>
              <a:rPr lang="en-US" sz="3200" baseline="30000" dirty="0"/>
              <a:t>cc</a:t>
            </a:r>
            <a:r>
              <a:rPr lang="en-US" sz="3200" baseline="-25000" dirty="0"/>
              <a:t>red</a:t>
            </a:r>
          </a:p>
        </p:txBody>
      </p:sp>
    </p:spTree>
    <p:extLst>
      <p:ext uri="{BB962C8B-B14F-4D97-AF65-F5344CB8AC3E}">
        <p14:creationId xmlns:p14="http://schemas.microsoft.com/office/powerpoint/2010/main" val="185894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56457" y="159023"/>
            <a:ext cx="5760640" cy="461665"/>
          </a:xfrm>
        </p:spPr>
        <p:txBody>
          <a:bodyPr wrap="square">
            <a:spAutoFit/>
          </a:bodyPr>
          <a:lstStyle/>
          <a:p>
            <a:pPr lvl="0"/>
            <a:r>
              <a:rPr lang="en-US" sz="3000" dirty="0">
                <a:solidFill>
                  <a:srgbClr val="2323DC"/>
                </a:solidFill>
                <a:latin typeface="Tahoma" pitchFamily="34" charset="0"/>
                <a:cs typeface="Tahoma" pitchFamily="34" charset="0"/>
              </a:rPr>
              <a:t>Deep inelastic scattering at HERA</a:t>
            </a:r>
          </a:p>
        </p:txBody>
      </p:sp>
      <p:sp>
        <p:nvSpPr>
          <p:cNvPr id="3" name="Title 2"/>
          <p:cNvSpPr txBox="1">
            <a:spLocks noGrp="1"/>
          </p:cNvSpPr>
          <p:nvPr>
            <p:ph type="title" idx="4294967295"/>
          </p:nvPr>
        </p:nvSpPr>
        <p:spPr>
          <a:xfrm>
            <a:off x="2547588" y="1236208"/>
            <a:ext cx="2247734" cy="830997"/>
          </a:xfrm>
          <a:solidFill>
            <a:srgbClr val="99CCFF">
              <a:alpha val="60000"/>
            </a:srgbClr>
          </a:solidFill>
        </p:spPr>
        <p:txBody>
          <a:bodyPr>
            <a:spAutoFit/>
          </a:bodyPr>
          <a:lstStyle/>
          <a:p>
            <a:pPr lvl="0"/>
            <a:r>
              <a:rPr lang="en-US" sz="1800">
                <a:solidFill>
                  <a:srgbClr val="2323DC"/>
                </a:solidFill>
                <a:latin typeface="Comic Sans MS" pitchFamily="34"/>
              </a:rPr>
              <a:t> Get Feynman diagram</a:t>
            </a:r>
            <a:br>
              <a:rPr lang="en-US" sz="1800">
                <a:solidFill>
                  <a:srgbClr val="2323DC"/>
                </a:solidFill>
                <a:latin typeface="Comic Sans MS" pitchFamily="34"/>
              </a:rPr>
            </a:br>
            <a:r>
              <a:rPr lang="en-US" sz="1800">
                <a:solidFill>
                  <a:srgbClr val="2323DC"/>
                </a:solidFill>
                <a:latin typeface="Comic Sans MS" pitchFamily="34"/>
              </a:rPr>
              <a:t>Event display?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00117" y="2886036"/>
            <a:ext cx="667" cy="64468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compatLnSpc="0"/>
          <a:lstStyle/>
          <a:p>
            <a:pPr defTabSz="839852" fontAlgn="auto" hangingPunct="0">
              <a:spcBef>
                <a:spcPts val="0"/>
              </a:spcBef>
              <a:spcAft>
                <a:spcPts val="0"/>
              </a:spcAft>
            </a:pPr>
            <a:endParaRPr lang="en-US" smtClean="0">
              <a:solidFill>
                <a:prstClr val="black"/>
              </a:solidFill>
              <a:latin typeface="Bitstream Vera Serif" pitchFamily="18"/>
              <a:ea typeface="Gothic" pitchFamily="2"/>
              <a:cs typeface="Tahoma" pitchFamily="2"/>
            </a:endParaRPr>
          </a:p>
          <a:p>
            <a:pPr defTabSz="839852" fontAlgn="auto" hangingPunct="0">
              <a:spcBef>
                <a:spcPts val="0"/>
              </a:spcBef>
              <a:spcAft>
                <a:spcPts val="0"/>
              </a:spcAft>
            </a:pPr>
            <a:endParaRPr lang="en-US" smtClean="0">
              <a:solidFill>
                <a:prstClr val="black"/>
              </a:solidFill>
              <a:latin typeface="Bitstream Vera Serif" pitchFamily="18"/>
              <a:ea typeface="Gothic" pitchFamily="2"/>
              <a:cs typeface="Tahoma" pitchFamily="2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76026" y="793603"/>
            <a:ext cx="4344374" cy="548010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le 5"/>
          <p:cNvSpPr txBox="1">
            <a:spLocks noGrp="1"/>
          </p:cNvSpPr>
          <p:nvPr>
            <p:ph type="title" idx="4294967295"/>
          </p:nvPr>
        </p:nvSpPr>
        <p:spPr>
          <a:xfrm>
            <a:off x="2349798" y="1138130"/>
            <a:ext cx="435938" cy="400110"/>
          </a:xfrm>
          <a:solidFill>
            <a:srgbClr val="FFFFFF">
              <a:alpha val="0"/>
            </a:srgbClr>
          </a:solidFill>
        </p:spPr>
        <p:txBody>
          <a:bodyPr>
            <a:spAutoFit/>
          </a:bodyPr>
          <a:lstStyle/>
          <a:p>
            <a:pPr lvl="0"/>
            <a:r>
              <a:rPr lang="en-US" sz="2600">
                <a:solidFill>
                  <a:srgbClr val="000000"/>
                </a:solidFill>
                <a:latin typeface="Comic Sans MS" pitchFamily="34"/>
              </a:rPr>
              <a:t>k'</a:t>
            </a:r>
          </a:p>
        </p:txBody>
      </p:sp>
      <p:sp>
        <p:nvSpPr>
          <p:cNvPr id="7" name="Title 6"/>
          <p:cNvSpPr txBox="1">
            <a:spLocks noGrp="1"/>
          </p:cNvSpPr>
          <p:nvPr>
            <p:ph type="title" idx="4294967295"/>
          </p:nvPr>
        </p:nvSpPr>
        <p:spPr>
          <a:xfrm>
            <a:off x="815841" y="1816774"/>
            <a:ext cx="435938" cy="400110"/>
          </a:xfrm>
          <a:solidFill>
            <a:srgbClr val="FFFFFF">
              <a:alpha val="0"/>
            </a:srgbClr>
          </a:solidFill>
        </p:spPr>
        <p:txBody>
          <a:bodyPr>
            <a:spAutoFit/>
          </a:bodyPr>
          <a:lstStyle/>
          <a:p>
            <a:pPr lvl="0"/>
            <a:r>
              <a:rPr lang="en-US" sz="2600">
                <a:solidFill>
                  <a:srgbClr val="000000"/>
                </a:solidFill>
                <a:latin typeface="Comic Sans MS" pitchFamily="34"/>
              </a:rPr>
              <a:t>k</a:t>
            </a:r>
          </a:p>
        </p:txBody>
      </p:sp>
      <p:sp>
        <p:nvSpPr>
          <p:cNvPr id="8" name="Title 7"/>
          <p:cNvSpPr txBox="1">
            <a:spLocks noGrp="1"/>
          </p:cNvSpPr>
          <p:nvPr>
            <p:ph type="title" idx="4294967295"/>
          </p:nvPr>
        </p:nvSpPr>
        <p:spPr>
          <a:xfrm>
            <a:off x="3303727" y="4347484"/>
            <a:ext cx="638063" cy="400110"/>
          </a:xfrm>
          <a:solidFill>
            <a:srgbClr val="FFFFFF">
              <a:alpha val="0"/>
            </a:srgbClr>
          </a:solidFill>
        </p:spPr>
        <p:txBody>
          <a:bodyPr>
            <a:spAutoFit/>
          </a:bodyPr>
          <a:lstStyle/>
          <a:p>
            <a:pPr lvl="0"/>
            <a:r>
              <a:rPr lang="en-US" sz="2600">
                <a:solidFill>
                  <a:srgbClr val="FF0000"/>
                </a:solidFill>
                <a:latin typeface="Comic Sans MS" pitchFamily="34"/>
              </a:rPr>
              <a:t>x</a:t>
            </a:r>
            <a:r>
              <a:rPr lang="en-US" sz="2600">
                <a:solidFill>
                  <a:srgbClr val="000000"/>
                </a:solidFill>
                <a:latin typeface="Comic Sans MS" pitchFamily="34"/>
              </a:rPr>
              <a:t> P</a:t>
            </a:r>
          </a:p>
        </p:txBody>
      </p:sp>
      <p:sp>
        <p:nvSpPr>
          <p:cNvPr id="9" name="Title 8"/>
          <p:cNvSpPr txBox="1">
            <a:spLocks noGrp="1"/>
          </p:cNvSpPr>
          <p:nvPr>
            <p:ph type="title" idx="4294967295"/>
          </p:nvPr>
        </p:nvSpPr>
        <p:spPr>
          <a:xfrm>
            <a:off x="2259408" y="2297182"/>
            <a:ext cx="1036980" cy="400110"/>
          </a:xfrm>
          <a:solidFill>
            <a:srgbClr val="FFFFFF">
              <a:alpha val="0"/>
            </a:srgbClr>
          </a:solidFill>
        </p:spPr>
        <p:txBody>
          <a:bodyPr>
            <a:spAutoFit/>
          </a:bodyPr>
          <a:lstStyle/>
          <a:p>
            <a:pPr lvl="0"/>
            <a:r>
              <a:rPr lang="en-US" sz="2000" b="1" dirty="0" smtClean="0">
                <a:solidFill>
                  <a:srgbClr val="000000"/>
                </a:solidFill>
                <a:latin typeface="Comic Sans MS" pitchFamily="34"/>
              </a:rPr>
              <a:t>q= </a:t>
            </a:r>
            <a:r>
              <a:rPr lang="en-US" sz="2000" b="1" dirty="0">
                <a:solidFill>
                  <a:srgbClr val="000000"/>
                </a:solidFill>
                <a:latin typeface="Comic Sans MS" pitchFamily="34"/>
              </a:rPr>
              <a:t>k-k</a:t>
            </a:r>
            <a:r>
              <a:rPr lang="en-US" sz="2600" b="1" dirty="0">
                <a:solidFill>
                  <a:srgbClr val="000000"/>
                </a:solidFill>
                <a:latin typeface="Comic Sans MS" pitchFamily="34"/>
              </a:rPr>
              <a:t>'</a:t>
            </a:r>
          </a:p>
        </p:txBody>
      </p:sp>
      <p:sp>
        <p:nvSpPr>
          <p:cNvPr id="10" name="Title 9"/>
          <p:cNvSpPr txBox="1">
            <a:spLocks noGrp="1"/>
          </p:cNvSpPr>
          <p:nvPr>
            <p:ph type="title" idx="4294967295"/>
          </p:nvPr>
        </p:nvSpPr>
        <p:spPr>
          <a:xfrm>
            <a:off x="733459" y="3509794"/>
            <a:ext cx="1435560" cy="400110"/>
          </a:xfrm>
          <a:solidFill>
            <a:srgbClr val="FFFFFF">
              <a:alpha val="0"/>
            </a:srgbClr>
          </a:solidFill>
        </p:spPr>
        <p:txBody>
          <a:bodyPr>
            <a:spAutoFit/>
          </a:bodyPr>
          <a:lstStyle/>
          <a:p>
            <a:pPr lvl="0"/>
            <a:r>
              <a:rPr lang="en-US" sz="2600">
                <a:solidFill>
                  <a:srgbClr val="FF0000"/>
                </a:solidFill>
                <a:latin typeface="Comic Sans MS" pitchFamily="34"/>
              </a:rPr>
              <a:t>Q</a:t>
            </a:r>
            <a:r>
              <a:rPr lang="en-US" sz="2600" baseline="30000">
                <a:solidFill>
                  <a:srgbClr val="FF0000"/>
                </a:solidFill>
                <a:latin typeface="Comic Sans MS" pitchFamily="34"/>
              </a:rPr>
              <a:t>2</a:t>
            </a:r>
            <a:r>
              <a:rPr lang="en-US" sz="2600">
                <a:solidFill>
                  <a:srgbClr val="000000"/>
                </a:solidFill>
                <a:latin typeface="Comic Sans MS" pitchFamily="34"/>
              </a:rPr>
              <a:t> = -q</a:t>
            </a:r>
            <a:r>
              <a:rPr lang="en-US" sz="2600" baseline="30000">
                <a:solidFill>
                  <a:srgbClr val="000000"/>
                </a:solidFill>
                <a:latin typeface="Comic Sans MS" pitchFamily="34"/>
              </a:rPr>
              <a:t>2</a:t>
            </a:r>
          </a:p>
        </p:txBody>
      </p:sp>
      <p:sp>
        <p:nvSpPr>
          <p:cNvPr id="11" name="Title 10"/>
          <p:cNvSpPr txBox="1">
            <a:spLocks noGrp="1"/>
          </p:cNvSpPr>
          <p:nvPr>
            <p:ph type="title" idx="4294967295"/>
          </p:nvPr>
        </p:nvSpPr>
        <p:spPr>
          <a:xfrm>
            <a:off x="488504" y="4752125"/>
            <a:ext cx="1800200" cy="400110"/>
          </a:xfrm>
          <a:solidFill>
            <a:srgbClr val="FFFFFF">
              <a:alpha val="0"/>
            </a:srgbClr>
          </a:solidFill>
        </p:spPr>
        <p:txBody>
          <a:bodyPr wrap="square">
            <a:spAutoFit/>
          </a:bodyPr>
          <a:lstStyle/>
          <a:p>
            <a:pPr lvl="0"/>
            <a:r>
              <a:rPr lang="en-US" sz="2600" dirty="0">
                <a:solidFill>
                  <a:srgbClr val="FF0000"/>
                </a:solidFill>
                <a:latin typeface="Comic Sans MS" pitchFamily="34"/>
              </a:rPr>
              <a:t>y</a:t>
            </a:r>
            <a:r>
              <a:rPr lang="en-US" sz="2600" dirty="0">
                <a:solidFill>
                  <a:srgbClr val="000000"/>
                </a:solidFill>
                <a:latin typeface="Comic Sans MS" pitchFamily="34"/>
              </a:rPr>
              <a:t> = </a:t>
            </a:r>
            <a:r>
              <a:rPr lang="en-US" sz="2600" dirty="0" err="1">
                <a:solidFill>
                  <a:srgbClr val="000000"/>
                </a:solidFill>
                <a:latin typeface="Comic Sans MS" pitchFamily="34"/>
              </a:rPr>
              <a:t>E</a:t>
            </a:r>
            <a:r>
              <a:rPr lang="en-US" sz="2600" baseline="-25000" dirty="0" err="1">
                <a:solidFill>
                  <a:srgbClr val="000000"/>
                </a:solidFill>
                <a:latin typeface="Symbol" pitchFamily="18" charset="2"/>
              </a:rPr>
              <a:t>g</a:t>
            </a:r>
            <a:r>
              <a:rPr lang="en-US" sz="2600" dirty="0">
                <a:solidFill>
                  <a:srgbClr val="000000"/>
                </a:solidFill>
                <a:latin typeface="Comic Sans MS" pitchFamily="34"/>
              </a:rPr>
              <a:t>/</a:t>
            </a:r>
            <a:r>
              <a:rPr lang="en-US" sz="2600" dirty="0" err="1">
                <a:solidFill>
                  <a:srgbClr val="000000"/>
                </a:solidFill>
                <a:latin typeface="Comic Sans MS" pitchFamily="34"/>
              </a:rPr>
              <a:t>E</a:t>
            </a:r>
            <a:r>
              <a:rPr lang="en-US" sz="2600" baseline="-25000" dirty="0" err="1">
                <a:solidFill>
                  <a:srgbClr val="000000"/>
                </a:solidFill>
                <a:latin typeface="Comic Sans MS" pitchFamily="34"/>
              </a:rPr>
              <a:t>e</a:t>
            </a:r>
            <a:r>
              <a:rPr lang="en-US" sz="1700" baseline="-25000" dirty="0" err="1">
                <a:solidFill>
                  <a:srgbClr val="800080"/>
                </a:solidFill>
                <a:latin typeface="Comic Sans MS" pitchFamily="34"/>
              </a:rPr>
              <a:t>|p-cms</a:t>
            </a:r>
            <a:endParaRPr lang="en-US" sz="1700" baseline="-25000" dirty="0">
              <a:solidFill>
                <a:srgbClr val="800080"/>
              </a:solidFill>
              <a:latin typeface="Comic Sans MS" pitchFamily="34"/>
            </a:endParaRPr>
          </a:p>
        </p:txBody>
      </p:sp>
      <p:sp>
        <p:nvSpPr>
          <p:cNvPr id="12" name="Title 11"/>
          <p:cNvSpPr txBox="1">
            <a:spLocks noGrp="1"/>
          </p:cNvSpPr>
          <p:nvPr>
            <p:ph type="title" idx="4294967295"/>
          </p:nvPr>
        </p:nvSpPr>
        <p:spPr>
          <a:xfrm>
            <a:off x="701437" y="3092412"/>
            <a:ext cx="1424888" cy="276999"/>
          </a:xfrm>
          <a:solidFill>
            <a:schemeClr val="tx2">
              <a:lumMod val="20000"/>
              <a:lumOff val="80000"/>
              <a:alpha val="60000"/>
            </a:schemeClr>
          </a:solidFill>
        </p:spPr>
        <p:txBody>
          <a:bodyPr>
            <a:spAutoFit/>
          </a:bodyPr>
          <a:lstStyle/>
          <a:p>
            <a:pPr lvl="0"/>
            <a:r>
              <a:rPr lang="en-US" sz="1800" dirty="0">
                <a:solidFill>
                  <a:srgbClr val="2323DC"/>
                </a:solidFill>
                <a:latin typeface="Standard Symbols L" pitchFamily="34"/>
              </a:rPr>
              <a:t> </a:t>
            </a:r>
            <a:r>
              <a:rPr lang="en-US" sz="1800" b="1" dirty="0" smtClean="0">
                <a:solidFill>
                  <a:srgbClr val="2323DC"/>
                </a:solidFill>
                <a:latin typeface="Symbol" pitchFamily="18"/>
              </a:rPr>
              <a:t>g</a:t>
            </a:r>
            <a:r>
              <a:rPr lang="en-US" sz="1800" dirty="0" smtClean="0">
                <a:solidFill>
                  <a:srgbClr val="2323DC"/>
                </a:solidFill>
                <a:latin typeface="Comic Sans MS" pitchFamily="34"/>
              </a:rPr>
              <a:t>-Resolution</a:t>
            </a:r>
            <a:endParaRPr lang="en-US" sz="1800" dirty="0">
              <a:solidFill>
                <a:srgbClr val="2323DC"/>
              </a:solidFill>
              <a:latin typeface="Comic Sans MS" pitchFamily="34"/>
            </a:endParaRPr>
          </a:p>
        </p:txBody>
      </p:sp>
      <p:sp>
        <p:nvSpPr>
          <p:cNvPr id="13" name="Title 12"/>
          <p:cNvSpPr txBox="1">
            <a:spLocks noGrp="1"/>
          </p:cNvSpPr>
          <p:nvPr>
            <p:ph type="title" idx="4294967295"/>
          </p:nvPr>
        </p:nvSpPr>
        <p:spPr>
          <a:xfrm>
            <a:off x="765145" y="4304859"/>
            <a:ext cx="1137708" cy="276999"/>
          </a:xfrm>
          <a:solidFill>
            <a:schemeClr val="tx2">
              <a:lumMod val="20000"/>
              <a:lumOff val="80000"/>
              <a:alpha val="60000"/>
            </a:schemeClr>
          </a:solidFill>
        </p:spPr>
        <p:txBody>
          <a:bodyPr>
            <a:spAutoFit/>
          </a:bodyPr>
          <a:lstStyle/>
          <a:p>
            <a:pPr lvl="0"/>
            <a:r>
              <a:rPr lang="en-US" sz="1800" dirty="0">
                <a:solidFill>
                  <a:srgbClr val="2323DC"/>
                </a:solidFill>
                <a:latin typeface="Comic Sans MS" pitchFamily="34"/>
              </a:rPr>
              <a:t> </a:t>
            </a:r>
            <a:r>
              <a:rPr lang="en-US" sz="1800" b="1" dirty="0" smtClean="0">
                <a:solidFill>
                  <a:srgbClr val="2323DC"/>
                </a:solidFill>
                <a:latin typeface="Symbol" pitchFamily="18"/>
              </a:rPr>
              <a:t>g</a:t>
            </a:r>
            <a:r>
              <a:rPr lang="en-US" sz="1800" dirty="0" smtClean="0">
                <a:solidFill>
                  <a:srgbClr val="2323DC"/>
                </a:solidFill>
                <a:latin typeface="Comic Sans MS" pitchFamily="34"/>
              </a:rPr>
              <a:t>-Energy</a:t>
            </a:r>
            <a:endParaRPr lang="en-US" sz="1800" dirty="0">
              <a:solidFill>
                <a:srgbClr val="2323DC"/>
              </a:solidFill>
              <a:latin typeface="Comic Sans MS" pitchFamily="34"/>
            </a:endParaRPr>
          </a:p>
        </p:txBody>
      </p:sp>
      <p:sp>
        <p:nvSpPr>
          <p:cNvPr id="14" name="Title 13"/>
          <p:cNvSpPr txBox="1">
            <a:spLocks noGrp="1"/>
          </p:cNvSpPr>
          <p:nvPr>
            <p:ph type="title" idx="4294967295"/>
          </p:nvPr>
        </p:nvSpPr>
        <p:spPr>
          <a:xfrm>
            <a:off x="2657323" y="6106958"/>
            <a:ext cx="1075337" cy="276999"/>
          </a:xfrm>
          <a:solidFill>
            <a:schemeClr val="tx2">
              <a:lumMod val="20000"/>
              <a:lumOff val="80000"/>
              <a:alpha val="6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>
            <a:spAutoFit/>
          </a:bodyPr>
          <a:lstStyle/>
          <a:p>
            <a:pPr lvl="0"/>
            <a:r>
              <a:rPr lang="en-US" sz="1800" dirty="0">
                <a:solidFill>
                  <a:srgbClr val="2323DC"/>
                </a:solidFill>
                <a:latin typeface="Comic Sans MS" pitchFamily="34"/>
              </a:rPr>
              <a:t> Relation:</a:t>
            </a:r>
          </a:p>
        </p:txBody>
      </p:sp>
      <p:sp>
        <p:nvSpPr>
          <p:cNvPr id="15" name="Title 14"/>
          <p:cNvSpPr txBox="1">
            <a:spLocks noGrp="1"/>
          </p:cNvSpPr>
          <p:nvPr>
            <p:ph type="title" idx="4294967295"/>
          </p:nvPr>
        </p:nvSpPr>
        <p:spPr>
          <a:xfrm>
            <a:off x="3812377" y="6007518"/>
            <a:ext cx="1733413" cy="400110"/>
          </a:xfrm>
          <a:solidFill>
            <a:srgbClr val="FFFFFF">
              <a:alpha val="0"/>
            </a:srgbClr>
          </a:solidFill>
        </p:spPr>
        <p:txBody>
          <a:bodyPr>
            <a:spAutoFit/>
          </a:bodyPr>
          <a:lstStyle/>
          <a:p>
            <a:pPr lvl="0"/>
            <a:r>
              <a:rPr lang="en-US" sz="2600">
                <a:solidFill>
                  <a:srgbClr val="FF0000"/>
                </a:solidFill>
                <a:latin typeface="Comic Sans MS" pitchFamily="34"/>
              </a:rPr>
              <a:t>Q</a:t>
            </a:r>
            <a:r>
              <a:rPr lang="en-US" sz="2600" baseline="30000">
                <a:solidFill>
                  <a:srgbClr val="FF0000"/>
                </a:solidFill>
                <a:latin typeface="Comic Sans MS" pitchFamily="34"/>
              </a:rPr>
              <a:t>2 </a:t>
            </a:r>
            <a:r>
              <a:rPr lang="en-US" sz="2600">
                <a:solidFill>
                  <a:srgbClr val="FF0000"/>
                </a:solidFill>
                <a:latin typeface="Comic Sans MS" pitchFamily="34"/>
              </a:rPr>
              <a:t>= Sxy </a:t>
            </a:r>
            <a:r>
              <a:rPr lang="en-US" sz="2600">
                <a:solidFill>
                  <a:srgbClr val="000000"/>
                </a:solidFill>
                <a:latin typeface="Comic Sans MS" pitchFamily="34"/>
              </a:rPr>
              <a:t> </a:t>
            </a:r>
          </a:p>
        </p:txBody>
      </p:sp>
      <p:sp>
        <p:nvSpPr>
          <p:cNvPr id="16" name="Title 15"/>
          <p:cNvSpPr txBox="1">
            <a:spLocks noGrp="1"/>
          </p:cNvSpPr>
          <p:nvPr>
            <p:ph type="title" idx="4294967295"/>
          </p:nvPr>
        </p:nvSpPr>
        <p:spPr>
          <a:xfrm>
            <a:off x="659575" y="2442567"/>
            <a:ext cx="549009" cy="410369"/>
          </a:xfrm>
          <a:solidFill>
            <a:srgbClr val="FFFFFF">
              <a:alpha val="0"/>
            </a:srgbClr>
          </a:solidFill>
        </p:spPr>
        <p:txBody>
          <a:bodyPr>
            <a:spAutoFit/>
          </a:bodyPr>
          <a:lstStyle/>
          <a:p>
            <a:pPr lvl="0"/>
            <a:r>
              <a:rPr lang="en-US" sz="2600" dirty="0">
                <a:solidFill>
                  <a:srgbClr val="2323DC"/>
                </a:solidFill>
                <a:latin typeface="Comic Sans MS" pitchFamily="34"/>
              </a:rPr>
              <a:t>e</a:t>
            </a:r>
            <a:r>
              <a:rPr lang="en-US" baseline="30000" dirty="0">
                <a:solidFill>
                  <a:srgbClr val="2323DC"/>
                </a:solidFill>
                <a:latin typeface="Comic Sans MS" pitchFamily="66"/>
              </a:rPr>
              <a:t>±</a:t>
            </a:r>
          </a:p>
        </p:txBody>
      </p:sp>
      <p:sp>
        <p:nvSpPr>
          <p:cNvPr id="17" name="Title 16"/>
          <p:cNvSpPr txBox="1">
            <a:spLocks noGrp="1"/>
          </p:cNvSpPr>
          <p:nvPr>
            <p:ph type="title" idx="4294967295"/>
          </p:nvPr>
        </p:nvSpPr>
        <p:spPr>
          <a:xfrm>
            <a:off x="4455110" y="4826913"/>
            <a:ext cx="435938" cy="400110"/>
          </a:xfrm>
          <a:solidFill>
            <a:srgbClr val="FFFFFF">
              <a:alpha val="0"/>
            </a:srgbClr>
          </a:solidFill>
        </p:spPr>
        <p:txBody>
          <a:bodyPr>
            <a:spAutoFit/>
          </a:bodyPr>
          <a:lstStyle/>
          <a:p>
            <a:pPr lvl="0"/>
            <a:r>
              <a:rPr lang="en-US" sz="2600">
                <a:solidFill>
                  <a:srgbClr val="2323DC"/>
                </a:solidFill>
                <a:latin typeface="Comic Sans MS" pitchFamily="34"/>
              </a:rPr>
              <a:t>u</a:t>
            </a:r>
          </a:p>
        </p:txBody>
      </p:sp>
      <p:sp>
        <p:nvSpPr>
          <p:cNvPr id="18" name="Freeform 17"/>
          <p:cNvSpPr/>
          <p:nvPr/>
        </p:nvSpPr>
        <p:spPr>
          <a:xfrm>
            <a:off x="2687009" y="3094725"/>
            <a:ext cx="2530577" cy="2467353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il" t="it" r="ir" b="ib"/>
            <a:pathLst>
              <a:path>
                <a:moveTo>
                  <a:pt x="l" y="vc"/>
                </a:moveTo>
                <a:arcTo wR="wd2" hR="hd2" stAng="cd2" swAng="cd4"/>
                <a:arcTo wR="wd2" hR="hd2" stAng="3cd4" swAng="cd4"/>
                <a:arcTo wR="wd2" hR="hd2" stAng="0" swAng="cd4"/>
                <a:arcTo wR="wd2" hR="hd2" stAng="cd4" swAng="cd4"/>
                <a:close/>
              </a:path>
            </a:pathLst>
          </a:custGeom>
          <a:solidFill>
            <a:srgbClr val="FFFFFF">
              <a:alpha val="0"/>
            </a:srgbClr>
          </a:solidFill>
          <a:ln w="36720">
            <a:solidFill>
              <a:srgbClr val="000000"/>
            </a:solidFill>
            <a:prstDash val="solid"/>
          </a:ln>
        </p:spPr>
        <p:txBody>
          <a:bodyPr vert="horz" lIns="16864" tIns="16864" rIns="16864" bIns="16864" anchor="ctr" anchorCtr="1" compatLnSpc="0"/>
          <a:lstStyle/>
          <a:p>
            <a:pPr defTabSz="839852" fontAlgn="auto" hangingPunct="0">
              <a:spcBef>
                <a:spcPts val="0"/>
              </a:spcBef>
              <a:spcAft>
                <a:spcPts val="0"/>
              </a:spcAft>
            </a:pPr>
            <a:endParaRPr lang="en-US" smtClean="0">
              <a:solidFill>
                <a:prstClr val="black"/>
              </a:solidFill>
              <a:latin typeface="Bitstream Vera Serif" pitchFamily="18"/>
              <a:ea typeface="Gothic" pitchFamily="2"/>
              <a:cs typeface="Tahoma" pitchFamily="2"/>
            </a:endParaRPr>
          </a:p>
        </p:txBody>
      </p:sp>
      <p:sp>
        <p:nvSpPr>
          <p:cNvPr id="19" name="Title 18"/>
          <p:cNvSpPr txBox="1">
            <a:spLocks noGrp="1"/>
          </p:cNvSpPr>
          <p:nvPr>
            <p:ph type="title" idx="4294967295"/>
          </p:nvPr>
        </p:nvSpPr>
        <p:spPr>
          <a:xfrm>
            <a:off x="3256364" y="3692646"/>
            <a:ext cx="1206418" cy="553998"/>
          </a:xfrm>
          <a:solidFill>
            <a:schemeClr val="tx2">
              <a:lumMod val="20000"/>
              <a:lumOff val="80000"/>
              <a:alpha val="6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>
            <a:spAutoFit/>
          </a:bodyPr>
          <a:lstStyle/>
          <a:p>
            <a:pPr lvl="0"/>
            <a:r>
              <a:rPr lang="en-US" sz="1800" dirty="0">
                <a:solidFill>
                  <a:srgbClr val="2323DC"/>
                </a:solidFill>
                <a:latin typeface="Comic Sans MS" pitchFamily="34"/>
              </a:rPr>
              <a:t>Quark momentum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465552" y="834426"/>
            <a:ext cx="4239976" cy="2721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6939729" y="3635551"/>
            <a:ext cx="2261743" cy="2403342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Title 21"/>
          <p:cNvSpPr txBox="1">
            <a:spLocks noGrp="1"/>
          </p:cNvSpPr>
          <p:nvPr>
            <p:ph type="title" idx="4294967295"/>
          </p:nvPr>
        </p:nvSpPr>
        <p:spPr>
          <a:xfrm>
            <a:off x="3383777" y="2310793"/>
            <a:ext cx="1718403" cy="738664"/>
          </a:xfrm>
          <a:solidFill>
            <a:schemeClr val="bg1">
              <a:lumMod val="85000"/>
              <a:alpha val="20000"/>
            </a:schemeClr>
          </a:solidFill>
        </p:spPr>
        <p:txBody>
          <a:bodyPr>
            <a:spAutoFit/>
          </a:bodyPr>
          <a:lstStyle/>
          <a:p>
            <a:pPr lvl="0"/>
            <a:r>
              <a:rPr lang="en-US" sz="2400" dirty="0">
                <a:solidFill>
                  <a:srgbClr val="000000"/>
                </a:solidFill>
                <a:latin typeface="Comic Sans MS" pitchFamily="66"/>
              </a:rPr>
              <a:t>√</a:t>
            </a:r>
            <a:r>
              <a:rPr lang="en-US" sz="2400" dirty="0">
                <a:solidFill>
                  <a:srgbClr val="000000"/>
                </a:solidFill>
                <a:latin typeface="Comic Sans MS" pitchFamily="34"/>
              </a:rPr>
              <a:t>S = 318 </a:t>
            </a:r>
            <a:r>
              <a:rPr lang="en-US" sz="2400" dirty="0" err="1">
                <a:solidFill>
                  <a:srgbClr val="000000"/>
                </a:solidFill>
                <a:latin typeface="Comic Sans MS" pitchFamily="34"/>
              </a:rPr>
              <a:t>GeV</a:t>
            </a:r>
            <a:endParaRPr lang="en-US" sz="2400" dirty="0">
              <a:solidFill>
                <a:srgbClr val="000000"/>
              </a:solidFill>
              <a:latin typeface="Comic Sans MS" pitchFamily="34"/>
            </a:endParaRPr>
          </a:p>
        </p:txBody>
      </p:sp>
      <p:sp>
        <p:nvSpPr>
          <p:cNvPr id="23" name="Title 22"/>
          <p:cNvSpPr txBox="1">
            <a:spLocks noGrp="1"/>
          </p:cNvSpPr>
          <p:nvPr>
            <p:ph type="title" idx="4294967295"/>
          </p:nvPr>
        </p:nvSpPr>
        <p:spPr>
          <a:xfrm>
            <a:off x="6396947" y="349205"/>
            <a:ext cx="3020549" cy="276999"/>
          </a:xfrm>
          <a:solidFill>
            <a:schemeClr val="tx2">
              <a:lumMod val="20000"/>
              <a:lumOff val="80000"/>
              <a:alpha val="60000"/>
            </a:schemeClr>
          </a:solidFill>
        </p:spPr>
        <p:txBody>
          <a:bodyPr>
            <a:spAutoFit/>
          </a:bodyPr>
          <a:lstStyle/>
          <a:p>
            <a:pPr lvl="0"/>
            <a:r>
              <a:rPr lang="en-US" sz="1800" dirty="0" smtClean="0">
                <a:solidFill>
                  <a:srgbClr val="2323DC"/>
                </a:solidFill>
                <a:latin typeface="Comic Sans MS" pitchFamily="34"/>
              </a:rPr>
              <a:t>NC event </a:t>
            </a:r>
            <a:r>
              <a:rPr lang="en-US" sz="1800" dirty="0">
                <a:solidFill>
                  <a:srgbClr val="2323DC"/>
                </a:solidFill>
                <a:latin typeface="Comic Sans MS" pitchFamily="34"/>
              </a:rPr>
              <a:t>in H1 detector:</a:t>
            </a:r>
          </a:p>
        </p:txBody>
      </p:sp>
      <p:sp>
        <p:nvSpPr>
          <p:cNvPr id="24" name="Title 23"/>
          <p:cNvSpPr txBox="1">
            <a:spLocks noGrp="1"/>
          </p:cNvSpPr>
          <p:nvPr>
            <p:ph type="title" idx="4294967295"/>
          </p:nvPr>
        </p:nvSpPr>
        <p:spPr>
          <a:xfrm>
            <a:off x="395915" y="1441483"/>
            <a:ext cx="1409211" cy="307777"/>
          </a:xfrm>
          <a:solidFill>
            <a:schemeClr val="bg1">
              <a:lumMod val="85000"/>
              <a:alpha val="20000"/>
            </a:schemeClr>
          </a:solidFill>
        </p:spPr>
        <p:txBody>
          <a:bodyPr>
            <a:spAutoFit/>
          </a:bodyPr>
          <a:lstStyle/>
          <a:p>
            <a:pPr lvl="0"/>
            <a:r>
              <a:rPr lang="en-US" sz="2000" dirty="0">
                <a:solidFill>
                  <a:srgbClr val="000000"/>
                </a:solidFill>
                <a:latin typeface="Comic Sans MS" pitchFamily="34"/>
              </a:rPr>
              <a:t>27.6 </a:t>
            </a:r>
            <a:r>
              <a:rPr lang="en-US" sz="2000" dirty="0" err="1">
                <a:solidFill>
                  <a:srgbClr val="000000"/>
                </a:solidFill>
                <a:latin typeface="Comic Sans MS" pitchFamily="34"/>
              </a:rPr>
              <a:t>GeV</a:t>
            </a:r>
            <a:endParaRPr lang="en-US" sz="2000" dirty="0">
              <a:solidFill>
                <a:srgbClr val="000000"/>
              </a:solidFill>
              <a:latin typeface="Comic Sans MS" pitchFamily="34"/>
            </a:endParaRPr>
          </a:p>
        </p:txBody>
      </p:sp>
      <p:sp>
        <p:nvSpPr>
          <p:cNvPr id="25" name="Title 24"/>
          <p:cNvSpPr txBox="1">
            <a:spLocks noGrp="1"/>
          </p:cNvSpPr>
          <p:nvPr>
            <p:ph type="title" idx="4294967295"/>
          </p:nvPr>
        </p:nvSpPr>
        <p:spPr>
          <a:xfrm>
            <a:off x="5011124" y="5200481"/>
            <a:ext cx="1278129" cy="307777"/>
          </a:xfrm>
          <a:solidFill>
            <a:schemeClr val="bg1">
              <a:lumMod val="85000"/>
              <a:alpha val="20000"/>
            </a:schemeClr>
          </a:solidFill>
        </p:spPr>
        <p:txBody>
          <a:bodyPr>
            <a:spAutoFit/>
          </a:bodyPr>
          <a:lstStyle/>
          <a:p>
            <a:pPr lvl="0"/>
            <a:r>
              <a:rPr lang="en-US" sz="2000" dirty="0">
                <a:solidFill>
                  <a:srgbClr val="000000"/>
                </a:solidFill>
                <a:latin typeface="Comic Sans MS" pitchFamily="34"/>
              </a:rPr>
              <a:t>920 </a:t>
            </a:r>
            <a:r>
              <a:rPr lang="en-US" sz="2000" dirty="0" err="1">
                <a:solidFill>
                  <a:srgbClr val="000000"/>
                </a:solidFill>
                <a:latin typeface="Comic Sans MS" pitchFamily="34"/>
              </a:rPr>
              <a:t>GeV</a:t>
            </a:r>
            <a:endParaRPr lang="en-US" sz="2000" dirty="0">
              <a:solidFill>
                <a:srgbClr val="000000"/>
              </a:solidFill>
              <a:latin typeface="Comic Sans MS" pitchFamily="34"/>
            </a:endParaRPr>
          </a:p>
        </p:txBody>
      </p:sp>
      <p:sp>
        <p:nvSpPr>
          <p:cNvPr id="26" name="Straight Connector 25"/>
          <p:cNvSpPr/>
          <p:nvPr/>
        </p:nvSpPr>
        <p:spPr>
          <a:xfrm>
            <a:off x="128464" y="667182"/>
            <a:ext cx="5616624" cy="0"/>
          </a:xfrm>
          <a:prstGeom prst="line">
            <a:avLst/>
          </a:prstGeom>
          <a:noFill/>
          <a:ln w="54720">
            <a:solidFill>
              <a:srgbClr val="FF0000"/>
            </a:solidFill>
            <a:prstDash val="solid"/>
          </a:ln>
        </p:spPr>
        <p:txBody>
          <a:bodyPr vert="horz" lIns="25129" tIns="25129" rIns="25129" bIns="25129" anchor="ctr" anchorCtr="1" compatLnSpc="0"/>
          <a:lstStyle/>
          <a:p>
            <a:pPr defTabSz="839852" fontAlgn="auto" hangingPunct="0">
              <a:spcBef>
                <a:spcPts val="0"/>
              </a:spcBef>
              <a:spcAft>
                <a:spcPts val="0"/>
              </a:spcAft>
            </a:pPr>
            <a:endParaRPr lang="en-US" smtClean="0">
              <a:solidFill>
                <a:prstClr val="black"/>
              </a:solidFill>
              <a:latin typeface="Bitstream Vera Serif" pitchFamily="18"/>
              <a:ea typeface="Gothic" pitchFamily="2"/>
              <a:cs typeface="Tahoma" pitchFamily="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468568" y="6533016"/>
            <a:ext cx="539003" cy="353879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compatLnSpc="0">
            <a:spAutoFit/>
          </a:bodyPr>
          <a:lstStyle/>
          <a:p>
            <a:pPr defTabSz="839852" fontAlgn="auto" hangingPunct="0">
              <a:spcBef>
                <a:spcPts val="0"/>
              </a:spcBef>
              <a:spcAft>
                <a:spcPts val="0"/>
              </a:spcAft>
            </a:pPr>
            <a:fld id="{88B1F0CE-C831-4831-B9F6-C5DED235CBC0}" type="slidenum">
              <a:rPr lang="en-US" smtClean="0">
                <a:solidFill>
                  <a:srgbClr val="000080"/>
                </a:solidFill>
                <a:latin typeface="Bitstream Vera Sans" pitchFamily="18"/>
                <a:ea typeface="Gothic" pitchFamily="2"/>
                <a:cs typeface="Tahoma" pitchFamily="2"/>
              </a:rPr>
              <a:pPr defTabSz="839852" fontAlgn="auto" hangingPunct="0">
                <a:spcBef>
                  <a:spcPts val="0"/>
                </a:spcBef>
                <a:spcAft>
                  <a:spcPts val="0"/>
                </a:spcAft>
              </a:pPr>
              <a:t>4</a:t>
            </a:fld>
            <a:endParaRPr lang="en-US" smtClean="0">
              <a:solidFill>
                <a:srgbClr val="000080"/>
              </a:solidFill>
              <a:latin typeface="Bitstream Vera Sans" pitchFamily="18"/>
              <a:ea typeface="Gothic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722315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663" y="734758"/>
            <a:ext cx="2448273" cy="534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7216" y="141354"/>
            <a:ext cx="2848768" cy="269773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576" y="1196752"/>
            <a:ext cx="4248472" cy="492428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561512" y="6532362"/>
            <a:ext cx="539003" cy="353879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compatLnSpc="0">
            <a:spAutoFit/>
          </a:bodyPr>
          <a:lstStyle/>
          <a:p>
            <a:pPr defTabSz="839852" fontAlgn="auto" hangingPunct="0">
              <a:spcBef>
                <a:spcPts val="0"/>
              </a:spcBef>
              <a:spcAft>
                <a:spcPts val="0"/>
              </a:spcAft>
            </a:pPr>
            <a:fld id="{E80F326E-DA11-4956-A54C-4057BBB7400F}" type="slidenum">
              <a:rPr lang="en-US" smtClean="0">
                <a:solidFill>
                  <a:srgbClr val="000080"/>
                </a:solidFill>
                <a:latin typeface="Bitstream Vera Sans" pitchFamily="18"/>
                <a:ea typeface="Gothic" pitchFamily="2"/>
                <a:cs typeface="Tahoma" pitchFamily="2"/>
              </a:rPr>
              <a:pPr defTabSz="839852" fontAlgn="auto" hangingPunct="0">
                <a:spcBef>
                  <a:spcPts val="0"/>
                </a:spcBef>
                <a:spcAft>
                  <a:spcPts val="0"/>
                </a:spcAft>
              </a:pPr>
              <a:t>5</a:t>
            </a:fld>
            <a:endParaRPr lang="en-US" dirty="0" smtClean="0">
              <a:solidFill>
                <a:srgbClr val="000080"/>
              </a:solidFill>
              <a:latin typeface="Bitstream Vera Sans" pitchFamily="18"/>
              <a:ea typeface="Gothic" pitchFamily="2"/>
              <a:cs typeface="Tahoma" pitchFamily="2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 l="10797" t="28800" r="56685" b="43200"/>
          <a:stretch>
            <a:fillRect/>
          </a:stretch>
        </p:blipFill>
        <p:spPr>
          <a:xfrm>
            <a:off x="147847" y="2492896"/>
            <a:ext cx="1054657" cy="72534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 l="45888" t="28800" r="18895" b="43200"/>
          <a:stretch>
            <a:fillRect/>
          </a:stretch>
        </p:blipFill>
        <p:spPr>
          <a:xfrm>
            <a:off x="318920" y="4725144"/>
            <a:ext cx="1105688" cy="943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lum/>
            <a:alphaModFix/>
          </a:blip>
          <a:srcRect/>
          <a:stretch>
            <a:fillRect/>
          </a:stretch>
        </p:blipFill>
        <p:spPr>
          <a:xfrm>
            <a:off x="4927283" y="3206689"/>
            <a:ext cx="1393869" cy="14464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lum/>
            <a:alphaModFix/>
          </a:blip>
          <a:srcRect/>
          <a:stretch>
            <a:fillRect/>
          </a:stretch>
        </p:blipFill>
        <p:spPr>
          <a:xfrm>
            <a:off x="178351" y="195250"/>
            <a:ext cx="1534289" cy="1505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lum/>
            <a:alphaModFix/>
          </a:blip>
          <a:srcRect/>
          <a:stretch>
            <a:fillRect/>
          </a:stretch>
        </p:blipFill>
        <p:spPr>
          <a:xfrm>
            <a:off x="5448711" y="1052736"/>
            <a:ext cx="1520513" cy="143542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itle 11"/>
          <p:cNvSpPr txBox="1">
            <a:spLocks noGrp="1"/>
          </p:cNvSpPr>
          <p:nvPr>
            <p:ph type="title" idx="4294967295"/>
          </p:nvPr>
        </p:nvSpPr>
        <p:spPr>
          <a:xfrm>
            <a:off x="1352600" y="188640"/>
            <a:ext cx="5680206" cy="446276"/>
          </a:xfrm>
        </p:spPr>
        <p:txBody>
          <a:bodyPr>
            <a:spAutoFit/>
          </a:bodyPr>
          <a:lstStyle/>
          <a:p>
            <a:pPr lvl="0"/>
            <a:r>
              <a:rPr lang="en-US" sz="2900" dirty="0">
                <a:solidFill>
                  <a:srgbClr val="2323DC"/>
                </a:solidFill>
                <a:latin typeface="Comic Sans MS" pitchFamily="34"/>
              </a:rPr>
              <a:t> </a:t>
            </a:r>
            <a:r>
              <a:rPr lang="en-US" sz="2900" dirty="0">
                <a:solidFill>
                  <a:srgbClr val="2323DC"/>
                </a:solidFill>
                <a:latin typeface="Tahoma" pitchFamily="34" charset="0"/>
                <a:cs typeface="Tahoma" pitchFamily="34" charset="0"/>
              </a:rPr>
              <a:t>The HERA proton handbook</a:t>
            </a:r>
          </a:p>
        </p:txBody>
      </p:sp>
      <p:sp>
        <p:nvSpPr>
          <p:cNvPr id="13" name="Straight Connector 12"/>
          <p:cNvSpPr/>
          <p:nvPr/>
        </p:nvSpPr>
        <p:spPr>
          <a:xfrm flipV="1">
            <a:off x="1928664" y="643179"/>
            <a:ext cx="4665865" cy="10771"/>
          </a:xfrm>
          <a:prstGeom prst="line">
            <a:avLst/>
          </a:prstGeom>
          <a:noFill/>
          <a:ln w="54720">
            <a:solidFill>
              <a:srgbClr val="FF0000"/>
            </a:solidFill>
            <a:prstDash val="solid"/>
          </a:ln>
        </p:spPr>
        <p:txBody>
          <a:bodyPr vert="horz" lIns="25129" tIns="25129" rIns="25129" bIns="25129" anchor="ctr" anchorCtr="1" compatLnSpc="0"/>
          <a:lstStyle/>
          <a:p>
            <a:pPr defTabSz="839852" fontAlgn="auto" hangingPunct="0">
              <a:spcBef>
                <a:spcPts val="0"/>
              </a:spcBef>
              <a:spcAft>
                <a:spcPts val="0"/>
              </a:spcAft>
            </a:pPr>
            <a:endParaRPr lang="en-US" smtClean="0">
              <a:solidFill>
                <a:prstClr val="black"/>
              </a:solidFill>
              <a:latin typeface="Bitstream Vera Serif" pitchFamily="18"/>
              <a:ea typeface="Gothic" pitchFamily="2"/>
              <a:cs typeface="Tahoma" pitchFamily="2"/>
            </a:endParaRPr>
          </a:p>
        </p:txBody>
      </p:sp>
      <p:sp>
        <p:nvSpPr>
          <p:cNvPr id="14" name="Title 13"/>
          <p:cNvSpPr txBox="1">
            <a:spLocks noGrp="1"/>
          </p:cNvSpPr>
          <p:nvPr>
            <p:ph type="title" idx="4294967295"/>
          </p:nvPr>
        </p:nvSpPr>
        <p:spPr>
          <a:xfrm>
            <a:off x="159486" y="3378478"/>
            <a:ext cx="1265122" cy="338554"/>
          </a:xfrm>
          <a:solidFill>
            <a:schemeClr val="tx2">
              <a:lumMod val="20000"/>
              <a:lumOff val="80000"/>
              <a:alpha val="60000"/>
            </a:schemeClr>
          </a:solidFill>
        </p:spPr>
        <p:txBody>
          <a:bodyPr>
            <a:spAutoFit/>
          </a:bodyPr>
          <a:lstStyle/>
          <a:p>
            <a:pPr lvl="0"/>
            <a:r>
              <a:rPr lang="en-US" sz="1100" dirty="0">
                <a:solidFill>
                  <a:srgbClr val="2323DC"/>
                </a:solidFill>
                <a:latin typeface="Comic Sans MS" pitchFamily="34"/>
              </a:rPr>
              <a:t> Scaling violations  ~ g(x,Q</a:t>
            </a:r>
            <a:r>
              <a:rPr lang="en-US" sz="1100" baseline="30000" dirty="0">
                <a:solidFill>
                  <a:srgbClr val="2323DC"/>
                </a:solidFill>
                <a:latin typeface="Comic Sans MS" pitchFamily="34"/>
              </a:rPr>
              <a:t>2)</a:t>
            </a:r>
          </a:p>
        </p:txBody>
      </p:sp>
      <p:sp>
        <p:nvSpPr>
          <p:cNvPr id="15" name="Freeform 14"/>
          <p:cNvSpPr/>
          <p:nvPr/>
        </p:nvSpPr>
        <p:spPr>
          <a:xfrm>
            <a:off x="128464" y="2492896"/>
            <a:ext cx="780819" cy="764862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il" t="it" r="ir" b="ib"/>
            <a:pathLst>
              <a:path>
                <a:moveTo>
                  <a:pt x="l" y="vc"/>
                </a:moveTo>
                <a:arcTo wR="wd2" hR="hd2" stAng="cd2" swAng="cd4"/>
                <a:arcTo wR="wd2" hR="hd2" stAng="3cd4" swAng="cd4"/>
                <a:arcTo wR="wd2" hR="hd2" stAng="0" swAng="cd4"/>
                <a:arcTo wR="wd2" hR="hd2" stAng="cd4" swAng="cd4"/>
                <a:close/>
              </a:path>
            </a:pathLst>
          </a:custGeom>
          <a:solidFill>
            <a:srgbClr val="FFFFFF">
              <a:alpha val="0"/>
            </a:srgbClr>
          </a:solidFill>
          <a:ln w="18360">
            <a:solidFill>
              <a:srgbClr val="000000"/>
            </a:solidFill>
            <a:prstDash val="solid"/>
          </a:ln>
        </p:spPr>
        <p:txBody>
          <a:bodyPr vert="horz" lIns="8267" tIns="8267" rIns="8267" bIns="8267" anchor="ctr" anchorCtr="1" compatLnSpc="0"/>
          <a:lstStyle/>
          <a:p>
            <a:pPr defTabSz="839852" fontAlgn="auto" hangingPunct="0">
              <a:spcBef>
                <a:spcPts val="0"/>
              </a:spcBef>
              <a:spcAft>
                <a:spcPts val="0"/>
              </a:spcAft>
            </a:pPr>
            <a:endParaRPr lang="en-US" smtClean="0">
              <a:solidFill>
                <a:prstClr val="black"/>
              </a:solidFill>
              <a:latin typeface="Bitstream Vera Serif" pitchFamily="18"/>
              <a:ea typeface="Gothic" pitchFamily="2"/>
              <a:cs typeface="Tahoma" pitchFamily="2"/>
            </a:endParaRPr>
          </a:p>
        </p:txBody>
      </p:sp>
      <p:sp>
        <p:nvSpPr>
          <p:cNvPr id="16" name="Title 15"/>
          <p:cNvSpPr txBox="1">
            <a:spLocks noGrp="1"/>
          </p:cNvSpPr>
          <p:nvPr>
            <p:ph type="title" idx="4294967295"/>
          </p:nvPr>
        </p:nvSpPr>
        <p:spPr>
          <a:xfrm>
            <a:off x="310876" y="883459"/>
            <a:ext cx="537668" cy="169277"/>
          </a:xfrm>
          <a:solidFill>
            <a:schemeClr val="tx2">
              <a:lumMod val="20000"/>
              <a:lumOff val="80000"/>
              <a:alpha val="60000"/>
            </a:schemeClr>
          </a:solidFill>
        </p:spPr>
        <p:txBody>
          <a:bodyPr>
            <a:spAutoFit/>
          </a:bodyPr>
          <a:lstStyle/>
          <a:p>
            <a:pPr lvl="0"/>
            <a:r>
              <a:rPr lang="en-US" sz="1100" dirty="0">
                <a:solidFill>
                  <a:srgbClr val="2323DC"/>
                </a:solidFill>
                <a:latin typeface="Comic Sans MS" pitchFamily="34"/>
              </a:rPr>
              <a:t> F</a:t>
            </a:r>
            <a:r>
              <a:rPr lang="en-US" sz="1100" baseline="-25000" dirty="0">
                <a:solidFill>
                  <a:srgbClr val="2323DC"/>
                </a:solidFill>
                <a:latin typeface="Comic Sans MS" pitchFamily="34"/>
              </a:rPr>
              <a:t>2</a:t>
            </a:r>
            <a:r>
              <a:rPr lang="en-US" sz="1100" dirty="0">
                <a:solidFill>
                  <a:srgbClr val="2323DC"/>
                </a:solidFill>
                <a:latin typeface="Comic Sans MS" pitchFamily="34"/>
              </a:rPr>
              <a:t>, F</a:t>
            </a:r>
            <a:r>
              <a:rPr lang="en-US" sz="1100" baseline="-25000" dirty="0">
                <a:solidFill>
                  <a:srgbClr val="2323DC"/>
                </a:solidFill>
                <a:latin typeface="Comic Sans MS" pitchFamily="34"/>
              </a:rPr>
              <a:t>L</a:t>
            </a:r>
          </a:p>
        </p:txBody>
      </p:sp>
      <p:sp>
        <p:nvSpPr>
          <p:cNvPr id="17" name="Title 16"/>
          <p:cNvSpPr txBox="1">
            <a:spLocks noGrp="1"/>
          </p:cNvSpPr>
          <p:nvPr>
            <p:ph type="title" idx="4294967295"/>
          </p:nvPr>
        </p:nvSpPr>
        <p:spPr>
          <a:xfrm>
            <a:off x="4880992" y="3835787"/>
            <a:ext cx="710443" cy="169277"/>
          </a:xfrm>
          <a:solidFill>
            <a:schemeClr val="tx2">
              <a:lumMod val="20000"/>
              <a:lumOff val="80000"/>
              <a:alpha val="60000"/>
            </a:schemeClr>
          </a:solidFill>
        </p:spPr>
        <p:txBody>
          <a:bodyPr>
            <a:spAutoFit/>
          </a:bodyPr>
          <a:lstStyle/>
          <a:p>
            <a:pPr lvl="0"/>
            <a:r>
              <a:rPr lang="en-US" sz="1100" dirty="0">
                <a:solidFill>
                  <a:srgbClr val="2323DC"/>
                </a:solidFill>
                <a:latin typeface="Comic Sans MS" pitchFamily="34"/>
              </a:rPr>
              <a:t> F</a:t>
            </a:r>
            <a:r>
              <a:rPr lang="en-US" sz="1100" baseline="-25000" dirty="0">
                <a:solidFill>
                  <a:srgbClr val="2323DC"/>
                </a:solidFill>
                <a:latin typeface="Comic Sans MS" pitchFamily="34"/>
              </a:rPr>
              <a:t>2</a:t>
            </a:r>
            <a:r>
              <a:rPr lang="en-US" sz="1100" dirty="0">
                <a:solidFill>
                  <a:srgbClr val="2323DC"/>
                </a:solidFill>
                <a:latin typeface="Comic Sans MS" pitchFamily="34"/>
              </a:rPr>
              <a:t>, F</a:t>
            </a:r>
            <a:r>
              <a:rPr lang="en-US" sz="1100" baseline="-25000" dirty="0">
                <a:solidFill>
                  <a:srgbClr val="2323DC"/>
                </a:solidFill>
                <a:latin typeface="Comic Sans MS" pitchFamily="34"/>
              </a:rPr>
              <a:t>L</a:t>
            </a:r>
            <a:r>
              <a:rPr lang="en-US" sz="1100" dirty="0">
                <a:solidFill>
                  <a:srgbClr val="2323DC"/>
                </a:solidFill>
                <a:latin typeface="Comic Sans MS" pitchFamily="34"/>
              </a:rPr>
              <a:t>, F</a:t>
            </a:r>
            <a:r>
              <a:rPr lang="en-US" sz="1100" baseline="-25000" dirty="0">
                <a:solidFill>
                  <a:srgbClr val="2323DC"/>
                </a:solidFill>
                <a:latin typeface="Comic Sans MS" pitchFamily="34"/>
              </a:rPr>
              <a:t>3</a:t>
            </a:r>
          </a:p>
        </p:txBody>
      </p:sp>
      <p:sp>
        <p:nvSpPr>
          <p:cNvPr id="18" name="Title 17"/>
          <p:cNvSpPr txBox="1">
            <a:spLocks noGrp="1"/>
          </p:cNvSpPr>
          <p:nvPr>
            <p:ph type="title" idx="4294967295"/>
          </p:nvPr>
        </p:nvSpPr>
        <p:spPr>
          <a:xfrm>
            <a:off x="128464" y="5740234"/>
            <a:ext cx="1125701" cy="507831"/>
          </a:xfrm>
          <a:solidFill>
            <a:schemeClr val="tx2">
              <a:lumMod val="20000"/>
              <a:lumOff val="80000"/>
              <a:alpha val="60000"/>
            </a:schemeClr>
          </a:solidFill>
        </p:spPr>
        <p:txBody>
          <a:bodyPr>
            <a:spAutoFit/>
          </a:bodyPr>
          <a:lstStyle/>
          <a:p>
            <a:pPr lvl="0"/>
            <a:r>
              <a:rPr lang="en-US" sz="1100" dirty="0">
                <a:solidFill>
                  <a:srgbClr val="2323DC"/>
                </a:solidFill>
                <a:latin typeface="Comic Sans MS" pitchFamily="34"/>
              </a:rPr>
              <a:t> Bremsstrahlung of valence quarks</a:t>
            </a:r>
          </a:p>
        </p:txBody>
      </p:sp>
      <p:sp>
        <p:nvSpPr>
          <p:cNvPr id="19" name="Freeform 18"/>
          <p:cNvSpPr/>
          <p:nvPr/>
        </p:nvSpPr>
        <p:spPr>
          <a:xfrm>
            <a:off x="200472" y="4797152"/>
            <a:ext cx="802499" cy="764862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il" t="it" r="ir" b="ib"/>
            <a:pathLst>
              <a:path>
                <a:moveTo>
                  <a:pt x="l" y="vc"/>
                </a:moveTo>
                <a:arcTo wR="wd2" hR="hd2" stAng="cd2" swAng="cd4"/>
                <a:arcTo wR="wd2" hR="hd2" stAng="3cd4" swAng="cd4"/>
                <a:arcTo wR="wd2" hR="hd2" stAng="0" swAng="cd4"/>
                <a:arcTo wR="wd2" hR="hd2" stAng="cd4" swAng="cd4"/>
                <a:close/>
              </a:path>
            </a:pathLst>
          </a:custGeom>
          <a:solidFill>
            <a:srgbClr val="FFFFFF">
              <a:alpha val="0"/>
            </a:srgbClr>
          </a:solidFill>
          <a:ln w="18360">
            <a:solidFill>
              <a:srgbClr val="000000"/>
            </a:solidFill>
            <a:prstDash val="solid"/>
          </a:ln>
        </p:spPr>
        <p:txBody>
          <a:bodyPr vert="horz" lIns="8267" tIns="8267" rIns="8267" bIns="8267" anchor="ctr" anchorCtr="1" compatLnSpc="0"/>
          <a:lstStyle/>
          <a:p>
            <a:pPr defTabSz="839852" fontAlgn="auto" hangingPunct="0">
              <a:spcBef>
                <a:spcPts val="0"/>
              </a:spcBef>
              <a:spcAft>
                <a:spcPts val="0"/>
              </a:spcAft>
            </a:pPr>
            <a:endParaRPr lang="en-US" smtClean="0">
              <a:solidFill>
                <a:prstClr val="black"/>
              </a:solidFill>
              <a:latin typeface="Bitstream Vera Serif" pitchFamily="18"/>
              <a:ea typeface="Gothic" pitchFamily="2"/>
              <a:cs typeface="Tahoma" pitchFamily="2"/>
            </a:endParaRPr>
          </a:p>
        </p:txBody>
      </p:sp>
      <p:sp>
        <p:nvSpPr>
          <p:cNvPr id="20" name="Title 19"/>
          <p:cNvSpPr txBox="1">
            <a:spLocks noGrp="1"/>
          </p:cNvSpPr>
          <p:nvPr>
            <p:ph type="title" idx="4294967295"/>
          </p:nvPr>
        </p:nvSpPr>
        <p:spPr>
          <a:xfrm>
            <a:off x="6604040" y="2924944"/>
            <a:ext cx="2885464" cy="465384"/>
          </a:xfrm>
          <a:solidFill>
            <a:schemeClr val="tx2">
              <a:lumMod val="20000"/>
              <a:lumOff val="80000"/>
              <a:alpha val="60000"/>
            </a:schemeClr>
          </a:solidFill>
        </p:spPr>
        <p:txBody>
          <a:bodyPr wrap="square">
            <a:spAutoFit/>
          </a:bodyPr>
          <a:lstStyle/>
          <a:p>
            <a:pPr lvl="0">
              <a:lnSpc>
                <a:spcPct val="84000"/>
              </a:lnSpc>
            </a:pPr>
            <a:r>
              <a:rPr lang="en-US" sz="1800" dirty="0">
                <a:solidFill>
                  <a:srgbClr val="2323DC"/>
                </a:solidFill>
                <a:latin typeface="Tahoma" pitchFamily="34" charset="0"/>
                <a:cs typeface="Tahoma" pitchFamily="34" charset="0"/>
              </a:rPr>
              <a:t> Using all info in an NLO QCD fit (DGLAP evolution) :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1192" y="3500321"/>
            <a:ext cx="3037044" cy="2953015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352600" y="6294766"/>
            <a:ext cx="5328592" cy="446603"/>
          </a:xfrm>
          <a:prstGeom prst="rect">
            <a:avLst/>
          </a:prstGeom>
          <a:noFill/>
          <a:ln w="36720">
            <a:solidFill>
              <a:srgbClr val="008000"/>
            </a:solidFill>
            <a:prstDash val="solid"/>
          </a:ln>
        </p:spPr>
        <p:txBody>
          <a:bodyPr vert="horz" wrap="square" lIns="102959" tIns="60201" rIns="102959" bIns="60201" compatLnSpc="0">
            <a:spAutoFit/>
          </a:bodyPr>
          <a:lstStyle/>
          <a:p>
            <a:pPr defTabSz="868822" fontAlgn="auto" hangingPunct="0">
              <a:spcBef>
                <a:spcPts val="0"/>
              </a:spcBef>
              <a:spcAft>
                <a:spcPts val="0"/>
              </a:spcAft>
              <a:buClr>
                <a:srgbClr val="2323DC"/>
              </a:buClr>
              <a:buSzPct val="100000"/>
              <a:buFont typeface="StarSymbol"/>
              <a:buChar char="➔"/>
            </a:pPr>
            <a:r>
              <a:rPr lang="en-US" sz="2100" dirty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 </a:t>
            </a:r>
            <a:r>
              <a:rPr lang="en-US" sz="2100" dirty="0" smtClean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Data well described by DGLAP NLO QCD </a:t>
            </a:r>
          </a:p>
        </p:txBody>
      </p:sp>
      <p:sp>
        <p:nvSpPr>
          <p:cNvPr id="24" name="Title 17"/>
          <p:cNvSpPr txBox="1">
            <a:spLocks/>
          </p:cNvSpPr>
          <p:nvPr/>
        </p:nvSpPr>
        <p:spPr>
          <a:xfrm>
            <a:off x="5555491" y="836712"/>
            <a:ext cx="1125701" cy="169277"/>
          </a:xfrm>
          <a:prstGeom prst="rect">
            <a:avLst/>
          </a:prstGeom>
          <a:solidFill>
            <a:schemeClr val="tx2">
              <a:lumMod val="20000"/>
              <a:lumOff val="80000"/>
              <a:alpha val="60000"/>
            </a:schemeClr>
          </a:solidFill>
          <a:ln>
            <a:noFill/>
          </a:ln>
        </p:spPr>
        <p:txBody>
          <a:bodyPr lIns="0" tIns="0" rIns="0" bIns="0" anchor="ctr">
            <a:spAutoFit/>
          </a:bodyPr>
          <a:lstStyle>
            <a:lvl1pPr algn="ctr" rtl="0" hangingPunct="0">
              <a:buNone/>
              <a:tabLst/>
              <a:defRPr lang="en-US" sz="4000" b="0" i="0" u="none" strike="noStrike">
                <a:ln>
                  <a:noFill/>
                </a:ln>
                <a:latin typeface="Bitstream Vera Serif" pitchFamily="18"/>
                <a:cs typeface="Tahoma" pitchFamily="2"/>
              </a:defRPr>
            </a:lvl1pPr>
          </a:lstStyle>
          <a:p>
            <a:r>
              <a:rPr lang="en-US" sz="1100" dirty="0" smtClean="0">
                <a:solidFill>
                  <a:srgbClr val="2323DC"/>
                </a:solidFill>
                <a:latin typeface="Comic Sans MS" pitchFamily="34"/>
              </a:rPr>
              <a:t> Charged Current</a:t>
            </a:r>
            <a:endParaRPr lang="en-US" sz="1100" dirty="0">
              <a:solidFill>
                <a:srgbClr val="2323DC"/>
              </a:solidFill>
              <a:latin typeface="Comic Sans MS" pitchFamily="34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144688" y="1090380"/>
            <a:ext cx="1774467" cy="1783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defTabSz="868746" fontAlgn="auto" hangingPunc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rgbClr val="2323DC"/>
                </a:solidFill>
                <a:latin typeface="Tahoma" pitchFamily="34"/>
                <a:ea typeface="Gothic" pitchFamily="2"/>
                <a:cs typeface="Tahoma" pitchFamily="2"/>
              </a:rPr>
              <a:t> </a:t>
            </a:r>
            <a:r>
              <a:rPr lang="en-US" sz="1100" b="1" dirty="0" smtClean="0">
                <a:solidFill>
                  <a:srgbClr val="FF00FF"/>
                </a:solidFill>
                <a:latin typeface="Tahoma" pitchFamily="34"/>
                <a:ea typeface="Gothic" pitchFamily="2"/>
                <a:cs typeface="Tahoma" pitchFamily="2"/>
              </a:rPr>
              <a:t>JHEP 09 (2012) 61</a:t>
            </a:r>
            <a:endParaRPr lang="en-US" sz="1100" b="1" dirty="0">
              <a:solidFill>
                <a:srgbClr val="FF00FF"/>
              </a:solidFill>
              <a:latin typeface="Tahoma" pitchFamily="34"/>
              <a:ea typeface="Gothic" pitchFamily="2"/>
              <a:cs typeface="Tahoma" pitchFamily="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640960" y="3429000"/>
            <a:ext cx="1208584" cy="3569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6720">
            <a:noFill/>
            <a:prstDash val="solid"/>
          </a:ln>
        </p:spPr>
        <p:txBody>
          <a:bodyPr vert="horz" wrap="square" lIns="102950" tIns="60197" rIns="102950" bIns="60197" compatLnSpc="0">
            <a:spAutoFit/>
          </a:bodyPr>
          <a:lstStyle/>
          <a:p>
            <a:pPr algn="ctr" defTabSz="868746" fontAlgn="auto" hangingPunct="0">
              <a:spcBef>
                <a:spcPts val="0"/>
              </a:spcBef>
              <a:spcAft>
                <a:spcPts val="0"/>
              </a:spcAft>
              <a:buClr>
                <a:srgbClr val="2323DC"/>
              </a:buClr>
              <a:buSzPct val="100000"/>
            </a:pPr>
            <a:r>
              <a:rPr lang="en-US" sz="1600" b="1" dirty="0" smtClean="0">
                <a:solidFill>
                  <a:srgbClr val="2323DC"/>
                </a:solidFill>
                <a:latin typeface="Arial Narrow" pitchFamily="34" charset="0"/>
                <a:ea typeface="DejaVu LGC Sans" pitchFamily="2"/>
                <a:cs typeface="DejaVu LGC Sans" pitchFamily="2"/>
              </a:rPr>
              <a:t>H1PDF 2012</a:t>
            </a:r>
            <a:endParaRPr lang="en-US" sz="1600" b="1" dirty="0">
              <a:solidFill>
                <a:srgbClr val="2323DC"/>
              </a:solidFill>
              <a:latin typeface="Arial Narrow" pitchFamily="34" charset="0"/>
              <a:ea typeface="DejaVu LGC Sans" pitchFamily="2"/>
              <a:cs typeface="DejaVu LGC 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794498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417498" y="6429165"/>
            <a:ext cx="792089" cy="440235"/>
          </a:xfrm>
          <a:prstGeom prst="rect">
            <a:avLst/>
          </a:prstGeom>
          <a:noFill/>
          <a:ln>
            <a:noFill/>
          </a:ln>
        </p:spPr>
        <p:txBody>
          <a:bodyPr vert="horz" wrap="square" lIns="85507" tIns="42754" rIns="85507" bIns="42754" compatLnSpc="0">
            <a:spAutoFit/>
          </a:bodyPr>
          <a:lstStyle/>
          <a:p>
            <a:pPr defTabSz="868746" fontAlgn="auto" hangingPunct="0">
              <a:spcBef>
                <a:spcPts val="0"/>
              </a:spcBef>
              <a:spcAft>
                <a:spcPts val="0"/>
              </a:spcAft>
            </a:pPr>
            <a:fld id="{4166D74E-DE45-43B4-BE35-9573AB5ECB37}" type="slidenum">
              <a:rPr lang="en-US" smtClean="0">
                <a:solidFill>
                  <a:srgbClr val="000080"/>
                </a:solidFill>
                <a:latin typeface="Bitstream Vera Sans" pitchFamily="18"/>
                <a:ea typeface="DejaVu LGC Sans" pitchFamily="2"/>
                <a:cs typeface="DejaVu LGC Sans" pitchFamily="2"/>
              </a:rPr>
              <a:pPr defTabSz="868746" fontAlgn="auto" hangingPunct="0">
                <a:spcBef>
                  <a:spcPts val="0"/>
                </a:spcBef>
                <a:spcAft>
                  <a:spcPts val="0"/>
                </a:spcAft>
              </a:pPr>
              <a:t>6</a:t>
            </a:fld>
            <a:endParaRPr lang="en-US" dirty="0" smtClean="0">
              <a:solidFill>
                <a:srgbClr val="000080"/>
              </a:solidFill>
              <a:latin typeface="Bitstream Vera Sans" pitchFamily="18"/>
              <a:ea typeface="DejaVu LGC Sans" pitchFamily="2"/>
              <a:cs typeface="DejaVu LGC Sans" pitchFamily="2"/>
            </a:endParaRPr>
          </a:p>
        </p:txBody>
      </p:sp>
      <p:sp>
        <p:nvSpPr>
          <p:cNvPr id="18" name="Straight Connector 17"/>
          <p:cNvSpPr/>
          <p:nvPr/>
        </p:nvSpPr>
        <p:spPr>
          <a:xfrm>
            <a:off x="-8314" y="476672"/>
            <a:ext cx="9914313" cy="0"/>
          </a:xfrm>
          <a:prstGeom prst="line">
            <a:avLst/>
          </a:prstGeom>
          <a:noFill/>
          <a:ln w="36720">
            <a:solidFill>
              <a:srgbClr val="FF0000"/>
            </a:solidFill>
            <a:prstDash val="solid"/>
          </a:ln>
        </p:spPr>
        <p:txBody>
          <a:bodyPr vert="horz" lIns="102950" tIns="60197" rIns="102950" bIns="60197" anchor="ctr" anchorCtr="1" compatLnSpc="0"/>
          <a:lstStyle/>
          <a:p>
            <a:pPr defTabSz="868746" fontAlgn="auto" hangingPunct="0">
              <a:spcBef>
                <a:spcPts val="0"/>
              </a:spcBef>
              <a:spcAft>
                <a:spcPts val="0"/>
              </a:spcAft>
            </a:pPr>
            <a:endParaRPr lang="en-US" sz="1700">
              <a:solidFill>
                <a:prstClr val="black"/>
              </a:solidFill>
              <a:latin typeface="Arial" pitchFamily="18"/>
              <a:ea typeface="DejaVu LGC Sans" pitchFamily="2"/>
              <a:cs typeface="DejaVu LGC Sans" pitchFamily="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6496" y="1021383"/>
            <a:ext cx="648072" cy="4930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6720">
            <a:noFill/>
            <a:prstDash val="solid"/>
          </a:ln>
        </p:spPr>
        <p:txBody>
          <a:bodyPr vert="horz" wrap="square" lIns="102950" tIns="60197" rIns="102950" bIns="60197" compatLnSpc="0">
            <a:spAutoFit/>
          </a:bodyPr>
          <a:lstStyle/>
          <a:p>
            <a:pPr algn="ctr" defTabSz="868746" fontAlgn="auto" hangingPunct="0">
              <a:spcBef>
                <a:spcPts val="0"/>
              </a:spcBef>
              <a:spcAft>
                <a:spcPts val="0"/>
              </a:spcAft>
              <a:buClr>
                <a:srgbClr val="2323DC"/>
              </a:buClr>
              <a:buSzPct val="100000"/>
            </a:pPr>
            <a:r>
              <a:rPr lang="en-US" dirty="0" smtClean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H1 </a:t>
            </a:r>
            <a:endParaRPr lang="en-US" dirty="0">
              <a:solidFill>
                <a:srgbClr val="2323DC"/>
              </a:solidFill>
              <a:latin typeface="Tahoma" pitchFamily="34"/>
              <a:ea typeface="DejaVu LGC Sans" pitchFamily="2"/>
              <a:cs typeface="DejaVu LGC Sans" pitchFamily="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2480" y="519063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Lucida Calligraphy" pitchFamily="66" charset="0"/>
              </a:rPr>
              <a:t>HERA I</a:t>
            </a:r>
            <a:endParaRPr lang="en-US" dirty="0">
              <a:latin typeface="Lucida Calligraphy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52600" y="908720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Low Q</a:t>
            </a:r>
            <a:r>
              <a:rPr lang="en-US" sz="2000" baseline="30000" dirty="0" smtClean="0"/>
              <a:t>2</a:t>
            </a:r>
            <a:endParaRPr lang="en-US" sz="2000" baseline="30000" dirty="0"/>
          </a:p>
        </p:txBody>
      </p:sp>
      <p:sp>
        <p:nvSpPr>
          <p:cNvPr id="10" name="TextBox 9"/>
          <p:cNvSpPr txBox="1"/>
          <p:nvPr/>
        </p:nvSpPr>
        <p:spPr>
          <a:xfrm>
            <a:off x="1352600" y="1628800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High Q</a:t>
            </a:r>
            <a:r>
              <a:rPr lang="en-US" sz="2000" baseline="30000" dirty="0" smtClean="0"/>
              <a:t>2</a:t>
            </a:r>
            <a:endParaRPr lang="en-US" sz="2000" baseline="30000" dirty="0"/>
          </a:p>
        </p:txBody>
      </p:sp>
      <p:sp>
        <p:nvSpPr>
          <p:cNvPr id="11" name="TextBox 10"/>
          <p:cNvSpPr txBox="1"/>
          <p:nvPr/>
        </p:nvSpPr>
        <p:spPr>
          <a:xfrm>
            <a:off x="272480" y="2533551"/>
            <a:ext cx="936104" cy="4930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6720">
            <a:noFill/>
            <a:prstDash val="solid"/>
          </a:ln>
        </p:spPr>
        <p:txBody>
          <a:bodyPr vert="horz" wrap="square" lIns="102950" tIns="60197" rIns="102950" bIns="60197" compatLnSpc="0">
            <a:spAutoFit/>
          </a:bodyPr>
          <a:lstStyle/>
          <a:p>
            <a:pPr algn="ctr" defTabSz="868746" fontAlgn="auto" hangingPunct="0">
              <a:spcBef>
                <a:spcPts val="0"/>
              </a:spcBef>
              <a:spcAft>
                <a:spcPts val="0"/>
              </a:spcAft>
              <a:buClr>
                <a:srgbClr val="2323DC"/>
              </a:buClr>
              <a:buSzPct val="100000"/>
            </a:pPr>
            <a:r>
              <a:rPr lang="en-US" dirty="0" smtClean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ZEUS </a:t>
            </a:r>
            <a:endParaRPr lang="en-US" dirty="0">
              <a:solidFill>
                <a:srgbClr val="2323DC"/>
              </a:solidFill>
              <a:latin typeface="Tahoma" pitchFamily="34"/>
              <a:ea typeface="DejaVu LGC Sans" pitchFamily="2"/>
              <a:cs typeface="DejaVu LGC Sans" pitchFamily="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6496" y="4501572"/>
            <a:ext cx="648072" cy="4930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6720">
            <a:noFill/>
            <a:prstDash val="solid"/>
          </a:ln>
        </p:spPr>
        <p:txBody>
          <a:bodyPr vert="horz" wrap="square" lIns="102950" tIns="60197" rIns="102950" bIns="60197" compatLnSpc="0">
            <a:spAutoFit/>
          </a:bodyPr>
          <a:lstStyle/>
          <a:p>
            <a:pPr algn="ctr" defTabSz="868746" fontAlgn="auto" hangingPunct="0">
              <a:spcBef>
                <a:spcPts val="0"/>
              </a:spcBef>
              <a:spcAft>
                <a:spcPts val="0"/>
              </a:spcAft>
              <a:buClr>
                <a:srgbClr val="2323DC"/>
              </a:buClr>
              <a:buSzPct val="100000"/>
            </a:pPr>
            <a:r>
              <a:rPr lang="en-US" dirty="0" smtClean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H1 </a:t>
            </a:r>
            <a:endParaRPr lang="en-US" dirty="0">
              <a:solidFill>
                <a:srgbClr val="2323DC"/>
              </a:solidFill>
              <a:latin typeface="Tahoma" pitchFamily="34"/>
              <a:ea typeface="DejaVu LGC Sans" pitchFamily="2"/>
              <a:cs typeface="DejaVu LGC Sans" pitchFamily="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2480" y="3933056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Lucida Calligraphy" pitchFamily="66" charset="0"/>
              </a:rPr>
              <a:t>HERA II</a:t>
            </a:r>
            <a:endParaRPr lang="en-US" dirty="0">
              <a:latin typeface="Lucida Calligraphy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72480" y="5448714"/>
            <a:ext cx="936104" cy="4930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6720">
            <a:noFill/>
            <a:prstDash val="solid"/>
          </a:ln>
        </p:spPr>
        <p:txBody>
          <a:bodyPr vert="horz" wrap="square" lIns="102950" tIns="60197" rIns="102950" bIns="60197" compatLnSpc="0">
            <a:spAutoFit/>
          </a:bodyPr>
          <a:lstStyle/>
          <a:p>
            <a:pPr algn="ctr" defTabSz="868746" fontAlgn="auto" hangingPunct="0">
              <a:spcBef>
                <a:spcPts val="0"/>
              </a:spcBef>
              <a:spcAft>
                <a:spcPts val="0"/>
              </a:spcAft>
              <a:buClr>
                <a:srgbClr val="2323DC"/>
              </a:buClr>
              <a:buSzPct val="100000"/>
            </a:pPr>
            <a:r>
              <a:rPr lang="en-US" dirty="0" smtClean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ZEUS </a:t>
            </a:r>
            <a:endParaRPr lang="en-US" dirty="0">
              <a:solidFill>
                <a:srgbClr val="2323DC"/>
              </a:solidFill>
              <a:latin typeface="Tahoma" pitchFamily="34"/>
              <a:ea typeface="DejaVu LGC Sans" pitchFamily="2"/>
              <a:cs typeface="DejaVu LGC Sans" pitchFamily="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16806" y="980728"/>
            <a:ext cx="1112058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atin typeface="Arial Narrow" pitchFamily="34" charset="0"/>
              </a:rPr>
              <a:t>NC 22 pb</a:t>
            </a:r>
            <a:r>
              <a:rPr lang="en-US" sz="1800" b="1" baseline="30000" dirty="0" smtClean="0">
                <a:latin typeface="Arial Narrow" pitchFamily="34" charset="0"/>
              </a:rPr>
              <a:t>-1</a:t>
            </a:r>
            <a:endParaRPr lang="en-US" sz="1800" b="1" baseline="30000" dirty="0">
              <a:latin typeface="Arial Narrow" pitchFamily="34" charset="0"/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>
            <a:off x="200472" y="3913867"/>
            <a:ext cx="5256584" cy="754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224644" y="6290479"/>
            <a:ext cx="5016388" cy="4747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6720">
            <a:noFill/>
            <a:prstDash val="solid"/>
          </a:ln>
        </p:spPr>
        <p:txBody>
          <a:bodyPr vert="horz" wrap="square" lIns="102950" tIns="60197" rIns="102950" bIns="60197" compatLnSpc="0">
            <a:spAutoFit/>
          </a:bodyPr>
          <a:lstStyle/>
          <a:p>
            <a:pPr algn="ctr" defTabSz="868746" fontAlgn="auto" hangingPunct="0">
              <a:spcBef>
                <a:spcPts val="0"/>
              </a:spcBef>
              <a:spcAft>
                <a:spcPts val="0"/>
              </a:spcAft>
              <a:buClr>
                <a:srgbClr val="2323DC"/>
              </a:buClr>
              <a:buSzPct val="100000"/>
            </a:pPr>
            <a:r>
              <a:rPr lang="en-US" dirty="0" smtClean="0">
                <a:solidFill>
                  <a:srgbClr val="2323DC"/>
                </a:solidFill>
                <a:latin typeface="Arial Narrow" pitchFamily="34" charset="0"/>
                <a:ea typeface="DejaVu LGC Sans" pitchFamily="2"/>
                <a:cs typeface="DejaVu LGC Sans" pitchFamily="2"/>
              </a:rPr>
              <a:t>+ further data sets from low </a:t>
            </a:r>
            <a:r>
              <a:rPr lang="en-US" dirty="0" err="1" smtClean="0">
                <a:solidFill>
                  <a:srgbClr val="2323DC"/>
                </a:solidFill>
                <a:latin typeface="Arial Narrow" pitchFamily="34" charset="0"/>
                <a:ea typeface="DejaVu LGC Sans" pitchFamily="2"/>
                <a:cs typeface="DejaVu LGC Sans" pitchFamily="2"/>
              </a:rPr>
              <a:t>E</a:t>
            </a:r>
            <a:r>
              <a:rPr lang="en-US" baseline="-25000" dirty="0" err="1" smtClean="0">
                <a:solidFill>
                  <a:srgbClr val="2323DC"/>
                </a:solidFill>
                <a:latin typeface="Arial Narrow" pitchFamily="34" charset="0"/>
                <a:ea typeface="DejaVu LGC Sans" pitchFamily="2"/>
                <a:cs typeface="DejaVu LGC Sans" pitchFamily="2"/>
              </a:rPr>
              <a:t>p</a:t>
            </a:r>
            <a:r>
              <a:rPr lang="en-US" dirty="0" smtClean="0">
                <a:solidFill>
                  <a:srgbClr val="2323DC"/>
                </a:solidFill>
                <a:latin typeface="Arial Narrow" pitchFamily="34" charset="0"/>
                <a:ea typeface="DejaVu LGC Sans" pitchFamily="2"/>
                <a:cs typeface="DejaVu LGC Sans" pitchFamily="2"/>
              </a:rPr>
              <a:t> runs etc. </a:t>
            </a:r>
            <a:endParaRPr lang="en-US" dirty="0">
              <a:solidFill>
                <a:srgbClr val="2323DC"/>
              </a:solidFill>
              <a:latin typeface="Arial Narrow" pitchFamily="34" charset="0"/>
              <a:ea typeface="DejaVu LGC Sans" pitchFamily="2"/>
              <a:cs typeface="DejaVu LGC Sans" pitchFamily="2"/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>
            <a:off x="200472" y="6229764"/>
            <a:ext cx="5328592" cy="754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2864768" y="476672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</a:t>
            </a:r>
            <a:r>
              <a:rPr lang="en-US" baseline="30000" dirty="0" smtClean="0"/>
              <a:t>+</a:t>
            </a:r>
            <a:r>
              <a:rPr lang="en-US" dirty="0" smtClean="0"/>
              <a:t>p</a:t>
            </a:r>
            <a:endParaRPr lang="en-US" baseline="30000" dirty="0"/>
          </a:p>
        </p:txBody>
      </p:sp>
      <p:sp>
        <p:nvSpPr>
          <p:cNvPr id="53" name="TextBox 52"/>
          <p:cNvSpPr txBox="1"/>
          <p:nvPr/>
        </p:nvSpPr>
        <p:spPr>
          <a:xfrm>
            <a:off x="4376936" y="476672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</a:t>
            </a:r>
            <a:r>
              <a:rPr lang="en-US" baseline="30000" dirty="0" smtClean="0"/>
              <a:t>-</a:t>
            </a:r>
            <a:r>
              <a:rPr lang="en-US" dirty="0" smtClean="0"/>
              <a:t>p</a:t>
            </a:r>
            <a:endParaRPr lang="en-US" baseline="30000" dirty="0"/>
          </a:p>
        </p:txBody>
      </p:sp>
      <p:sp>
        <p:nvSpPr>
          <p:cNvPr id="54" name="TextBox 53"/>
          <p:cNvSpPr txBox="1"/>
          <p:nvPr/>
        </p:nvSpPr>
        <p:spPr>
          <a:xfrm>
            <a:off x="2616806" y="1475492"/>
            <a:ext cx="1256074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atin typeface="Arial Narrow" pitchFamily="34" charset="0"/>
              </a:rPr>
              <a:t>NC 100 pb</a:t>
            </a:r>
            <a:r>
              <a:rPr lang="en-US" sz="1800" b="1" baseline="30000" dirty="0" smtClean="0">
                <a:latin typeface="Arial Narrow" pitchFamily="34" charset="0"/>
              </a:rPr>
              <a:t>-1</a:t>
            </a:r>
            <a:endParaRPr lang="en-US" sz="1800" b="1" baseline="30000" dirty="0">
              <a:latin typeface="Arial Narrow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608854" y="1883686"/>
            <a:ext cx="1256074" cy="3693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  <a:latin typeface="Arial Narrow" pitchFamily="34" charset="0"/>
              </a:rPr>
              <a:t>CC 100 pb</a:t>
            </a:r>
            <a:r>
              <a:rPr lang="en-US" sz="1800" b="1" baseline="30000" dirty="0" smtClean="0">
                <a:solidFill>
                  <a:srgbClr val="FF0000"/>
                </a:solidFill>
                <a:latin typeface="Arial Narrow" pitchFamily="34" charset="0"/>
              </a:rPr>
              <a:t>-1</a:t>
            </a:r>
            <a:endParaRPr lang="en-US" sz="1800" b="1" baseline="30000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056966" y="1484783"/>
            <a:ext cx="1256074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atin typeface="Arial Narrow" pitchFamily="34" charset="0"/>
              </a:rPr>
              <a:t>NC 16 pb</a:t>
            </a:r>
            <a:r>
              <a:rPr lang="en-US" sz="1800" b="1" baseline="30000" dirty="0" smtClean="0">
                <a:latin typeface="Arial Narrow" pitchFamily="34" charset="0"/>
              </a:rPr>
              <a:t>-1</a:t>
            </a:r>
            <a:endParaRPr lang="en-US" sz="1800" b="1" baseline="30000" dirty="0">
              <a:latin typeface="Arial Narrow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056966" y="1891637"/>
            <a:ext cx="1256074" cy="3693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  <a:latin typeface="Arial Narrow" pitchFamily="34" charset="0"/>
              </a:rPr>
              <a:t>C</a:t>
            </a:r>
            <a:r>
              <a:rPr lang="en-US" sz="1800" b="1" dirty="0" smtClean="0">
                <a:solidFill>
                  <a:srgbClr val="FF0000"/>
                </a:solidFill>
                <a:latin typeface="Arial Narrow" pitchFamily="34" charset="0"/>
              </a:rPr>
              <a:t>C 16 pb</a:t>
            </a:r>
            <a:r>
              <a:rPr lang="en-US" sz="1800" b="1" baseline="30000" dirty="0" smtClean="0">
                <a:solidFill>
                  <a:srgbClr val="FF0000"/>
                </a:solidFill>
                <a:latin typeface="Arial Narrow" pitchFamily="34" charset="0"/>
              </a:rPr>
              <a:t>-1</a:t>
            </a:r>
            <a:endParaRPr lang="en-US" sz="1800" b="1" baseline="30000" dirty="0">
              <a:solidFill>
                <a:srgbClr val="FF0000"/>
              </a:solidFill>
              <a:latin typeface="Arial Narrow" pitchFamily="34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224644" y="2348880"/>
            <a:ext cx="52324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496616" y="1412776"/>
            <a:ext cx="38884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1352600" y="2420888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Low Q</a:t>
            </a:r>
            <a:r>
              <a:rPr lang="en-US" sz="2000" baseline="30000" dirty="0" smtClean="0"/>
              <a:t>2</a:t>
            </a:r>
            <a:endParaRPr lang="en-US" sz="2000" baseline="30000" dirty="0"/>
          </a:p>
        </p:txBody>
      </p:sp>
      <p:sp>
        <p:nvSpPr>
          <p:cNvPr id="59" name="TextBox 58"/>
          <p:cNvSpPr txBox="1"/>
          <p:nvPr/>
        </p:nvSpPr>
        <p:spPr>
          <a:xfrm>
            <a:off x="1352600" y="3140968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High Q</a:t>
            </a:r>
            <a:r>
              <a:rPr lang="en-US" sz="2000" baseline="30000" dirty="0" smtClean="0"/>
              <a:t>2</a:t>
            </a:r>
            <a:endParaRPr lang="en-US" sz="2000" baseline="30000" dirty="0"/>
          </a:p>
        </p:txBody>
      </p:sp>
      <p:sp>
        <p:nvSpPr>
          <p:cNvPr id="60" name="TextBox 59"/>
          <p:cNvSpPr txBox="1"/>
          <p:nvPr/>
        </p:nvSpPr>
        <p:spPr>
          <a:xfrm>
            <a:off x="2616806" y="2492896"/>
            <a:ext cx="1112058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atin typeface="Arial Narrow" pitchFamily="34" charset="0"/>
              </a:rPr>
              <a:t>NC 30 pb</a:t>
            </a:r>
            <a:r>
              <a:rPr lang="en-US" sz="1800" b="1" baseline="30000" dirty="0" smtClean="0">
                <a:latin typeface="Arial Narrow" pitchFamily="34" charset="0"/>
              </a:rPr>
              <a:t>-1</a:t>
            </a:r>
            <a:endParaRPr lang="en-US" sz="1800" b="1" baseline="30000" dirty="0">
              <a:latin typeface="Arial Narrow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616806" y="2987660"/>
            <a:ext cx="1256074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atin typeface="Arial Narrow" pitchFamily="34" charset="0"/>
              </a:rPr>
              <a:t>NC 108 pb</a:t>
            </a:r>
            <a:r>
              <a:rPr lang="en-US" sz="1800" b="1" baseline="30000" dirty="0" smtClean="0">
                <a:latin typeface="Arial Narrow" pitchFamily="34" charset="0"/>
              </a:rPr>
              <a:t>-1</a:t>
            </a:r>
            <a:endParaRPr lang="en-US" sz="1800" b="1" baseline="30000" dirty="0">
              <a:latin typeface="Arial Narrow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608854" y="3395854"/>
            <a:ext cx="1256074" cy="3693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  <a:latin typeface="Arial Narrow" pitchFamily="34" charset="0"/>
              </a:rPr>
              <a:t>CC 108 pb</a:t>
            </a:r>
            <a:r>
              <a:rPr lang="en-US" sz="1800" b="1" baseline="30000" dirty="0" smtClean="0">
                <a:solidFill>
                  <a:srgbClr val="FF0000"/>
                </a:solidFill>
                <a:latin typeface="Arial Narrow" pitchFamily="34" charset="0"/>
              </a:rPr>
              <a:t>-1</a:t>
            </a:r>
            <a:endParaRPr lang="en-US" sz="1800" b="1" baseline="30000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056966" y="2996952"/>
            <a:ext cx="1256074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atin typeface="Arial Narrow" pitchFamily="34" charset="0"/>
              </a:rPr>
              <a:t>NC 16 pb</a:t>
            </a:r>
            <a:r>
              <a:rPr lang="en-US" sz="1800" b="1" baseline="30000" dirty="0" smtClean="0">
                <a:latin typeface="Arial Narrow" pitchFamily="34" charset="0"/>
              </a:rPr>
              <a:t>-1</a:t>
            </a:r>
            <a:endParaRPr lang="en-US" sz="1800" b="1" baseline="30000" dirty="0">
              <a:latin typeface="Arial Narrow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056966" y="3403805"/>
            <a:ext cx="1256074" cy="3693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  <a:latin typeface="Arial Narrow" pitchFamily="34" charset="0"/>
              </a:rPr>
              <a:t>C</a:t>
            </a:r>
            <a:r>
              <a:rPr lang="en-US" sz="1800" b="1" dirty="0" smtClean="0">
                <a:solidFill>
                  <a:srgbClr val="FF0000"/>
                </a:solidFill>
                <a:latin typeface="Arial Narrow" pitchFamily="34" charset="0"/>
              </a:rPr>
              <a:t>C 16 pb</a:t>
            </a:r>
            <a:r>
              <a:rPr lang="en-US" sz="1800" b="1" baseline="30000" dirty="0" smtClean="0">
                <a:solidFill>
                  <a:srgbClr val="FF0000"/>
                </a:solidFill>
                <a:latin typeface="Arial Narrow" pitchFamily="34" charset="0"/>
              </a:rPr>
              <a:t>-1</a:t>
            </a:r>
            <a:endParaRPr lang="en-US" sz="1800" b="1" baseline="30000" dirty="0">
              <a:solidFill>
                <a:srgbClr val="FF0000"/>
              </a:solidFill>
              <a:latin typeface="Arial Narrow" pitchFamily="34" charset="0"/>
            </a:endParaRPr>
          </a:p>
        </p:txBody>
      </p:sp>
      <p:cxnSp>
        <p:nvCxnSpPr>
          <p:cNvPr id="65" name="Straight Connector 64"/>
          <p:cNvCxnSpPr/>
          <p:nvPr/>
        </p:nvCxnSpPr>
        <p:spPr>
          <a:xfrm>
            <a:off x="1496616" y="2924944"/>
            <a:ext cx="38884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1352600" y="4510864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High Q</a:t>
            </a:r>
            <a:r>
              <a:rPr lang="en-US" sz="2000" baseline="30000" dirty="0" smtClean="0"/>
              <a:t>2</a:t>
            </a:r>
            <a:endParaRPr lang="en-US" sz="2000" baseline="30000" dirty="0"/>
          </a:p>
        </p:txBody>
      </p:sp>
      <p:sp>
        <p:nvSpPr>
          <p:cNvPr id="67" name="TextBox 66"/>
          <p:cNvSpPr txBox="1"/>
          <p:nvPr/>
        </p:nvSpPr>
        <p:spPr>
          <a:xfrm>
            <a:off x="2616806" y="4357556"/>
            <a:ext cx="1256074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atin typeface="Arial Narrow" pitchFamily="34" charset="0"/>
              </a:rPr>
              <a:t>NC 182 pb</a:t>
            </a:r>
            <a:r>
              <a:rPr lang="en-US" sz="1800" b="1" baseline="30000" dirty="0" smtClean="0">
                <a:latin typeface="Arial Narrow" pitchFamily="34" charset="0"/>
              </a:rPr>
              <a:t>-1</a:t>
            </a:r>
            <a:endParaRPr lang="en-US" sz="1800" b="1" baseline="30000" dirty="0">
              <a:latin typeface="Arial Narrow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2608854" y="4765750"/>
            <a:ext cx="1256074" cy="3693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  <a:latin typeface="Arial Narrow" pitchFamily="34" charset="0"/>
              </a:rPr>
              <a:t>CC 182 pb</a:t>
            </a:r>
            <a:r>
              <a:rPr lang="en-US" sz="1800" b="1" baseline="30000" dirty="0" smtClean="0">
                <a:solidFill>
                  <a:srgbClr val="FF0000"/>
                </a:solidFill>
                <a:latin typeface="Arial Narrow" pitchFamily="34" charset="0"/>
              </a:rPr>
              <a:t>-1</a:t>
            </a:r>
            <a:endParaRPr lang="en-US" sz="1800" b="1" baseline="30000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056966" y="4366848"/>
            <a:ext cx="1256074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atin typeface="Arial Narrow" pitchFamily="34" charset="0"/>
              </a:rPr>
              <a:t>NC 150 pb</a:t>
            </a:r>
            <a:r>
              <a:rPr lang="en-US" sz="1800" b="1" baseline="30000" dirty="0" smtClean="0">
                <a:latin typeface="Arial Narrow" pitchFamily="34" charset="0"/>
              </a:rPr>
              <a:t>-1</a:t>
            </a:r>
            <a:endParaRPr lang="en-US" sz="1800" b="1" baseline="30000" dirty="0">
              <a:latin typeface="Arial Narrow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4056966" y="4773701"/>
            <a:ext cx="1256074" cy="3693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  <a:latin typeface="Arial Narrow" pitchFamily="34" charset="0"/>
              </a:rPr>
              <a:t>C</a:t>
            </a:r>
            <a:r>
              <a:rPr lang="en-US" sz="1800" b="1" dirty="0" smtClean="0">
                <a:solidFill>
                  <a:srgbClr val="FF0000"/>
                </a:solidFill>
                <a:latin typeface="Arial Narrow" pitchFamily="34" charset="0"/>
              </a:rPr>
              <a:t>C 150 pb</a:t>
            </a:r>
            <a:r>
              <a:rPr lang="en-US" sz="1800" b="1" baseline="30000" dirty="0" smtClean="0">
                <a:solidFill>
                  <a:srgbClr val="FF0000"/>
                </a:solidFill>
                <a:latin typeface="Arial Narrow" pitchFamily="34" charset="0"/>
              </a:rPr>
              <a:t>-1</a:t>
            </a:r>
            <a:endParaRPr lang="en-US" sz="1800" b="1" baseline="30000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352600" y="5525587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High Q</a:t>
            </a:r>
            <a:r>
              <a:rPr lang="en-US" sz="2000" baseline="30000" dirty="0" smtClean="0"/>
              <a:t>2</a:t>
            </a:r>
            <a:endParaRPr lang="en-US" sz="2000" baseline="30000" dirty="0"/>
          </a:p>
        </p:txBody>
      </p:sp>
      <p:sp>
        <p:nvSpPr>
          <p:cNvPr id="72" name="TextBox 71"/>
          <p:cNvSpPr txBox="1"/>
          <p:nvPr/>
        </p:nvSpPr>
        <p:spPr>
          <a:xfrm>
            <a:off x="2616806" y="5372279"/>
            <a:ext cx="1256074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atin typeface="Arial Narrow" pitchFamily="34" charset="0"/>
              </a:rPr>
              <a:t>NC 136 pb</a:t>
            </a:r>
            <a:r>
              <a:rPr lang="en-US" sz="1800" b="1" baseline="30000" dirty="0" smtClean="0">
                <a:latin typeface="Arial Narrow" pitchFamily="34" charset="0"/>
              </a:rPr>
              <a:t>-1</a:t>
            </a:r>
            <a:endParaRPr lang="en-US" sz="1800" b="1" baseline="30000" dirty="0">
              <a:latin typeface="Arial Narrow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2608854" y="5780473"/>
            <a:ext cx="1256074" cy="3693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  <a:latin typeface="Arial Narrow" pitchFamily="34" charset="0"/>
              </a:rPr>
              <a:t>CC 132 pb</a:t>
            </a:r>
            <a:r>
              <a:rPr lang="en-US" sz="1800" b="1" baseline="30000" dirty="0" smtClean="0">
                <a:solidFill>
                  <a:srgbClr val="FF0000"/>
                </a:solidFill>
                <a:latin typeface="Arial Narrow" pitchFamily="34" charset="0"/>
              </a:rPr>
              <a:t>-1</a:t>
            </a:r>
            <a:endParaRPr lang="en-US" sz="1800" b="1" baseline="30000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4056966" y="5381571"/>
            <a:ext cx="1256074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atin typeface="Arial Narrow" pitchFamily="34" charset="0"/>
              </a:rPr>
              <a:t>NC 170 pb</a:t>
            </a:r>
            <a:r>
              <a:rPr lang="en-US" sz="1800" b="1" baseline="30000" dirty="0" smtClean="0">
                <a:latin typeface="Arial Narrow" pitchFamily="34" charset="0"/>
              </a:rPr>
              <a:t>-1</a:t>
            </a:r>
            <a:endParaRPr lang="en-US" sz="1800" b="1" baseline="30000" dirty="0">
              <a:latin typeface="Arial Narrow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4056966" y="5788424"/>
            <a:ext cx="1256074" cy="3693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  <a:latin typeface="Arial Narrow" pitchFamily="34" charset="0"/>
              </a:rPr>
              <a:t>C</a:t>
            </a:r>
            <a:r>
              <a:rPr lang="en-US" sz="1800" b="1" dirty="0" smtClean="0">
                <a:solidFill>
                  <a:srgbClr val="FF0000"/>
                </a:solidFill>
                <a:latin typeface="Arial Narrow" pitchFamily="34" charset="0"/>
              </a:rPr>
              <a:t>C 175 pb</a:t>
            </a:r>
            <a:r>
              <a:rPr lang="en-US" sz="1800" b="1" baseline="30000" dirty="0" smtClean="0">
                <a:solidFill>
                  <a:srgbClr val="FF0000"/>
                </a:solidFill>
                <a:latin typeface="Arial Narrow" pitchFamily="34" charset="0"/>
              </a:rPr>
              <a:t>-1</a:t>
            </a:r>
            <a:endParaRPr lang="en-US" sz="1800" b="1" baseline="30000" dirty="0">
              <a:solidFill>
                <a:srgbClr val="FF0000"/>
              </a:solidFill>
              <a:latin typeface="Arial Narrow" pitchFamily="34" charset="0"/>
            </a:endParaRPr>
          </a:p>
        </p:txBody>
      </p:sp>
      <p:cxnSp>
        <p:nvCxnSpPr>
          <p:cNvPr id="76" name="Straight Connector 75"/>
          <p:cNvCxnSpPr/>
          <p:nvPr/>
        </p:nvCxnSpPr>
        <p:spPr>
          <a:xfrm>
            <a:off x="232277" y="5221652"/>
            <a:ext cx="52324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2792760" y="3861048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</a:t>
            </a:r>
            <a:r>
              <a:rPr lang="en-US" baseline="30000" dirty="0" smtClean="0"/>
              <a:t>+</a:t>
            </a:r>
            <a:r>
              <a:rPr lang="en-US" dirty="0" smtClean="0"/>
              <a:t>p</a:t>
            </a:r>
            <a:endParaRPr lang="en-US" baseline="30000" dirty="0"/>
          </a:p>
        </p:txBody>
      </p:sp>
      <p:sp>
        <p:nvSpPr>
          <p:cNvPr id="78" name="TextBox 77"/>
          <p:cNvSpPr txBox="1"/>
          <p:nvPr/>
        </p:nvSpPr>
        <p:spPr>
          <a:xfrm>
            <a:off x="4376936" y="3861048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</a:t>
            </a:r>
            <a:r>
              <a:rPr lang="en-US" baseline="30000" dirty="0" smtClean="0"/>
              <a:t>-</a:t>
            </a:r>
            <a:r>
              <a:rPr lang="en-US" dirty="0" smtClean="0"/>
              <a:t>p</a:t>
            </a:r>
            <a:endParaRPr lang="en-US" baseline="30000" dirty="0"/>
          </a:p>
        </p:txBody>
      </p:sp>
      <p:sp>
        <p:nvSpPr>
          <p:cNvPr id="79" name="Title 2"/>
          <p:cNvSpPr txBox="1">
            <a:spLocks/>
          </p:cNvSpPr>
          <p:nvPr/>
        </p:nvSpPr>
        <p:spPr>
          <a:xfrm>
            <a:off x="208741" y="-3530"/>
            <a:ext cx="9799257" cy="46166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>
            <a:defPPr lvl="0">
              <a:buSzPct val="45000"/>
              <a:buFont typeface="StarSymbol"/>
              <a:buNone/>
              <a:defRPr/>
            </a:defPPr>
            <a:lvl1pPr lvl="0" algn="ctr" rtl="0" hangingPunct="0">
              <a:buSzPct val="45000"/>
              <a:buFont typeface="StarSymbol"/>
              <a:buChar char="●"/>
              <a:tabLst/>
              <a:defRPr lang="en-US" sz="4200" b="0" i="0" u="none" strike="noStrike" kern="1200">
                <a:ln>
                  <a:noFill/>
                </a:ln>
                <a:latin typeface="Arial" pitchFamily="18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pPr>
              <a:buFont typeface="StarSymbol"/>
              <a:buNone/>
            </a:pPr>
            <a:r>
              <a:rPr lang="en-US" sz="3000" dirty="0" smtClean="0">
                <a:solidFill>
                  <a:srgbClr val="2323DC"/>
                </a:solidFill>
                <a:latin typeface="Tahoma" pitchFamily="34"/>
                <a:cs typeface="Tahoma" pitchFamily="2"/>
              </a:rPr>
              <a:t>HERA inclusive data sets    </a:t>
            </a:r>
            <a:r>
              <a:rPr lang="en-US" sz="2000" dirty="0" smtClean="0">
                <a:solidFill>
                  <a:schemeClr val="tx1"/>
                </a:solidFill>
                <a:latin typeface="Tahoma" pitchFamily="34"/>
                <a:cs typeface="Tahoma" pitchFamily="2"/>
              </a:rPr>
              <a:t>Low Q</a:t>
            </a:r>
            <a:r>
              <a:rPr lang="en-US" sz="2000" baseline="30000" dirty="0" smtClean="0">
                <a:solidFill>
                  <a:schemeClr val="tx1"/>
                </a:solidFill>
                <a:latin typeface="Tahoma" pitchFamily="34"/>
                <a:cs typeface="Tahoma" pitchFamily="2"/>
              </a:rPr>
              <a:t>2</a:t>
            </a:r>
            <a:r>
              <a:rPr lang="en-US" sz="2000" dirty="0" smtClean="0">
                <a:solidFill>
                  <a:schemeClr val="tx1"/>
                </a:solidFill>
                <a:latin typeface="Tahoma" pitchFamily="34"/>
                <a:cs typeface="Tahoma" pitchFamily="2"/>
              </a:rPr>
              <a:t>&lt;~150 GeV</a:t>
            </a:r>
            <a:r>
              <a:rPr lang="en-US" sz="2000" baseline="30000" dirty="0" smtClean="0">
                <a:solidFill>
                  <a:schemeClr val="tx1"/>
                </a:solidFill>
                <a:latin typeface="Tahoma" pitchFamily="34"/>
                <a:cs typeface="Tahoma" pitchFamily="2"/>
              </a:rPr>
              <a:t>2</a:t>
            </a:r>
            <a:r>
              <a:rPr lang="en-US" sz="2000" dirty="0" smtClean="0">
                <a:solidFill>
                  <a:schemeClr val="tx1"/>
                </a:solidFill>
                <a:latin typeface="Tahoma" pitchFamily="34"/>
                <a:cs typeface="Tahoma" pitchFamily="2"/>
              </a:rPr>
              <a:t>,high Q</a:t>
            </a:r>
            <a:r>
              <a:rPr lang="en-US" sz="2000" baseline="30000" dirty="0" smtClean="0">
                <a:solidFill>
                  <a:schemeClr val="tx1"/>
                </a:solidFill>
                <a:latin typeface="Tahoma" pitchFamily="34"/>
                <a:cs typeface="Tahoma" pitchFamily="2"/>
              </a:rPr>
              <a:t>2</a:t>
            </a:r>
            <a:r>
              <a:rPr lang="en-US" sz="2000" dirty="0" smtClean="0">
                <a:solidFill>
                  <a:schemeClr val="tx1"/>
                </a:solidFill>
                <a:latin typeface="Tahoma" pitchFamily="34"/>
                <a:cs typeface="Tahoma" pitchFamily="2"/>
              </a:rPr>
              <a:t>&gt;~150 GeV</a:t>
            </a:r>
            <a:r>
              <a:rPr lang="en-US" sz="2000" baseline="30000" dirty="0" smtClean="0">
                <a:solidFill>
                  <a:schemeClr val="tx1"/>
                </a:solidFill>
                <a:latin typeface="Tahoma" pitchFamily="34"/>
                <a:cs typeface="Tahoma" pitchFamily="2"/>
              </a:rPr>
              <a:t>2</a:t>
            </a:r>
            <a:r>
              <a:rPr lang="en-US" sz="2000" dirty="0" smtClean="0">
                <a:solidFill>
                  <a:schemeClr val="tx1"/>
                </a:solidFill>
                <a:latin typeface="Tahoma" pitchFamily="34"/>
                <a:cs typeface="Tahoma" pitchFamily="2"/>
              </a:rPr>
              <a:t> </a:t>
            </a:r>
            <a:endParaRPr lang="en-US" sz="2000" baseline="30000" dirty="0">
              <a:solidFill>
                <a:schemeClr val="tx1"/>
              </a:solidFill>
              <a:latin typeface="Tahoma" pitchFamily="34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463078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417498" y="6429165"/>
            <a:ext cx="792089" cy="440235"/>
          </a:xfrm>
          <a:prstGeom prst="rect">
            <a:avLst/>
          </a:prstGeom>
          <a:noFill/>
          <a:ln>
            <a:noFill/>
          </a:ln>
        </p:spPr>
        <p:txBody>
          <a:bodyPr vert="horz" wrap="square" lIns="85507" tIns="42754" rIns="85507" bIns="42754" compatLnSpc="0">
            <a:spAutoFit/>
          </a:bodyPr>
          <a:lstStyle/>
          <a:p>
            <a:pPr defTabSz="868746" fontAlgn="auto" hangingPunct="0">
              <a:spcBef>
                <a:spcPts val="0"/>
              </a:spcBef>
              <a:spcAft>
                <a:spcPts val="0"/>
              </a:spcAft>
            </a:pPr>
            <a:fld id="{4166D74E-DE45-43B4-BE35-9573AB5ECB37}" type="slidenum">
              <a:rPr lang="en-US" smtClean="0">
                <a:solidFill>
                  <a:srgbClr val="000080"/>
                </a:solidFill>
                <a:latin typeface="Bitstream Vera Sans" pitchFamily="18"/>
                <a:ea typeface="DejaVu LGC Sans" pitchFamily="2"/>
                <a:cs typeface="DejaVu LGC Sans" pitchFamily="2"/>
              </a:rPr>
              <a:pPr defTabSz="868746" fontAlgn="auto" hangingPunct="0">
                <a:spcBef>
                  <a:spcPts val="0"/>
                </a:spcBef>
                <a:spcAft>
                  <a:spcPts val="0"/>
                </a:spcAft>
              </a:pPr>
              <a:t>7</a:t>
            </a:fld>
            <a:endParaRPr lang="en-US" dirty="0" smtClean="0">
              <a:solidFill>
                <a:srgbClr val="000080"/>
              </a:solidFill>
              <a:latin typeface="Bitstream Vera Sans" pitchFamily="18"/>
              <a:ea typeface="DejaVu LGC Sans" pitchFamily="2"/>
              <a:cs typeface="DejaVu LGC Sans" pitchFamily="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6496" y="1021383"/>
            <a:ext cx="648072" cy="4930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6720">
            <a:noFill/>
            <a:prstDash val="solid"/>
          </a:ln>
        </p:spPr>
        <p:txBody>
          <a:bodyPr vert="horz" wrap="square" lIns="102950" tIns="60197" rIns="102950" bIns="60197" compatLnSpc="0">
            <a:spAutoFit/>
          </a:bodyPr>
          <a:lstStyle/>
          <a:p>
            <a:pPr algn="ctr" defTabSz="868746" fontAlgn="auto" hangingPunct="0">
              <a:spcBef>
                <a:spcPts val="0"/>
              </a:spcBef>
              <a:spcAft>
                <a:spcPts val="0"/>
              </a:spcAft>
              <a:buClr>
                <a:srgbClr val="2323DC"/>
              </a:buClr>
              <a:buSzPct val="100000"/>
            </a:pPr>
            <a:r>
              <a:rPr lang="en-US" dirty="0" smtClean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H1 </a:t>
            </a:r>
            <a:endParaRPr lang="en-US" dirty="0">
              <a:solidFill>
                <a:srgbClr val="2323DC"/>
              </a:solidFill>
              <a:latin typeface="Tahoma" pitchFamily="34"/>
              <a:ea typeface="DejaVu LGC Sans" pitchFamily="2"/>
              <a:cs typeface="DejaVu LGC Sans" pitchFamily="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2480" y="519063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Lucida Calligraphy" pitchFamily="66" charset="0"/>
              </a:rPr>
              <a:t>HERA I</a:t>
            </a:r>
            <a:endParaRPr lang="en-US" dirty="0">
              <a:latin typeface="Lucida Calligraphy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52600" y="908720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Low Q</a:t>
            </a:r>
            <a:r>
              <a:rPr lang="en-US" sz="2000" baseline="30000" dirty="0" smtClean="0"/>
              <a:t>2</a:t>
            </a:r>
            <a:endParaRPr lang="en-US" sz="2000" baseline="30000" dirty="0"/>
          </a:p>
        </p:txBody>
      </p:sp>
      <p:sp>
        <p:nvSpPr>
          <p:cNvPr id="10" name="TextBox 9"/>
          <p:cNvSpPr txBox="1"/>
          <p:nvPr/>
        </p:nvSpPr>
        <p:spPr>
          <a:xfrm>
            <a:off x="1352600" y="1628800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High Q</a:t>
            </a:r>
            <a:r>
              <a:rPr lang="en-US" sz="2000" baseline="30000" dirty="0" smtClean="0"/>
              <a:t>2</a:t>
            </a:r>
            <a:endParaRPr lang="en-US" sz="2000" baseline="30000" dirty="0"/>
          </a:p>
        </p:txBody>
      </p:sp>
      <p:sp>
        <p:nvSpPr>
          <p:cNvPr id="11" name="TextBox 10"/>
          <p:cNvSpPr txBox="1"/>
          <p:nvPr/>
        </p:nvSpPr>
        <p:spPr>
          <a:xfrm>
            <a:off x="272480" y="2533551"/>
            <a:ext cx="936104" cy="4930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6720">
            <a:noFill/>
            <a:prstDash val="solid"/>
          </a:ln>
        </p:spPr>
        <p:txBody>
          <a:bodyPr vert="horz" wrap="square" lIns="102950" tIns="60197" rIns="102950" bIns="60197" compatLnSpc="0">
            <a:spAutoFit/>
          </a:bodyPr>
          <a:lstStyle/>
          <a:p>
            <a:pPr algn="ctr" defTabSz="868746" fontAlgn="auto" hangingPunct="0">
              <a:spcBef>
                <a:spcPts val="0"/>
              </a:spcBef>
              <a:spcAft>
                <a:spcPts val="0"/>
              </a:spcAft>
              <a:buClr>
                <a:srgbClr val="2323DC"/>
              </a:buClr>
              <a:buSzPct val="100000"/>
            </a:pPr>
            <a:r>
              <a:rPr lang="en-US" dirty="0" smtClean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ZEUS </a:t>
            </a:r>
            <a:endParaRPr lang="en-US" dirty="0">
              <a:solidFill>
                <a:srgbClr val="2323DC"/>
              </a:solidFill>
              <a:latin typeface="Tahoma" pitchFamily="34"/>
              <a:ea typeface="DejaVu LGC Sans" pitchFamily="2"/>
              <a:cs typeface="DejaVu LGC Sans" pitchFamily="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6496" y="4501572"/>
            <a:ext cx="648072" cy="4930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6720">
            <a:noFill/>
            <a:prstDash val="solid"/>
          </a:ln>
        </p:spPr>
        <p:txBody>
          <a:bodyPr vert="horz" wrap="square" lIns="102950" tIns="60197" rIns="102950" bIns="60197" compatLnSpc="0">
            <a:spAutoFit/>
          </a:bodyPr>
          <a:lstStyle/>
          <a:p>
            <a:pPr algn="ctr" defTabSz="868746" fontAlgn="auto" hangingPunct="0">
              <a:spcBef>
                <a:spcPts val="0"/>
              </a:spcBef>
              <a:spcAft>
                <a:spcPts val="0"/>
              </a:spcAft>
              <a:buClr>
                <a:srgbClr val="2323DC"/>
              </a:buClr>
              <a:buSzPct val="100000"/>
            </a:pPr>
            <a:r>
              <a:rPr lang="en-US" dirty="0" smtClean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H1 </a:t>
            </a:r>
            <a:endParaRPr lang="en-US" dirty="0">
              <a:solidFill>
                <a:srgbClr val="2323DC"/>
              </a:solidFill>
              <a:latin typeface="Tahoma" pitchFamily="34"/>
              <a:ea typeface="DejaVu LGC Sans" pitchFamily="2"/>
              <a:cs typeface="DejaVu LGC Sans" pitchFamily="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2480" y="3933056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Lucida Calligraphy" pitchFamily="66" charset="0"/>
              </a:rPr>
              <a:t>HERA II</a:t>
            </a:r>
            <a:endParaRPr lang="en-US" dirty="0">
              <a:latin typeface="Lucida Calligraphy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72480" y="5448714"/>
            <a:ext cx="936104" cy="4930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6720">
            <a:noFill/>
            <a:prstDash val="solid"/>
          </a:ln>
        </p:spPr>
        <p:txBody>
          <a:bodyPr vert="horz" wrap="square" lIns="102950" tIns="60197" rIns="102950" bIns="60197" compatLnSpc="0">
            <a:spAutoFit/>
          </a:bodyPr>
          <a:lstStyle/>
          <a:p>
            <a:pPr algn="ctr" defTabSz="868746" fontAlgn="auto" hangingPunct="0">
              <a:spcBef>
                <a:spcPts val="0"/>
              </a:spcBef>
              <a:spcAft>
                <a:spcPts val="0"/>
              </a:spcAft>
              <a:buClr>
                <a:srgbClr val="2323DC"/>
              </a:buClr>
              <a:buSzPct val="100000"/>
            </a:pPr>
            <a:r>
              <a:rPr lang="en-US" dirty="0" smtClean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ZEUS </a:t>
            </a:r>
            <a:endParaRPr lang="en-US" dirty="0">
              <a:solidFill>
                <a:srgbClr val="2323DC"/>
              </a:solidFill>
              <a:latin typeface="Tahoma" pitchFamily="34"/>
              <a:ea typeface="DejaVu LGC Sans" pitchFamily="2"/>
              <a:cs typeface="DejaVu LGC Sans" pitchFamily="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16806" y="980728"/>
            <a:ext cx="1112058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atin typeface="Arial Narrow" pitchFamily="34" charset="0"/>
              </a:rPr>
              <a:t>NC 22 pb</a:t>
            </a:r>
            <a:r>
              <a:rPr lang="en-US" sz="1800" b="1" baseline="30000" dirty="0" smtClean="0">
                <a:latin typeface="Arial Narrow" pitchFamily="34" charset="0"/>
              </a:rPr>
              <a:t>-1</a:t>
            </a:r>
            <a:endParaRPr lang="en-US" sz="1800" b="1" baseline="30000" dirty="0">
              <a:latin typeface="Arial Narrow" pitchFamily="34" charset="0"/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>
            <a:off x="200472" y="3913867"/>
            <a:ext cx="5256584" cy="754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224644" y="6290479"/>
            <a:ext cx="5016388" cy="4747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6720">
            <a:noFill/>
            <a:prstDash val="solid"/>
          </a:ln>
        </p:spPr>
        <p:txBody>
          <a:bodyPr vert="horz" wrap="square" lIns="102950" tIns="60197" rIns="102950" bIns="60197" compatLnSpc="0">
            <a:spAutoFit/>
          </a:bodyPr>
          <a:lstStyle/>
          <a:p>
            <a:pPr algn="ctr" defTabSz="868746" fontAlgn="auto" hangingPunct="0">
              <a:spcBef>
                <a:spcPts val="0"/>
              </a:spcBef>
              <a:spcAft>
                <a:spcPts val="0"/>
              </a:spcAft>
              <a:buClr>
                <a:srgbClr val="2323DC"/>
              </a:buClr>
              <a:buSzPct val="100000"/>
            </a:pPr>
            <a:r>
              <a:rPr lang="en-US" dirty="0" smtClean="0">
                <a:solidFill>
                  <a:srgbClr val="2323DC"/>
                </a:solidFill>
                <a:latin typeface="Arial Narrow" pitchFamily="34" charset="0"/>
                <a:ea typeface="DejaVu LGC Sans" pitchFamily="2"/>
                <a:cs typeface="DejaVu LGC Sans" pitchFamily="2"/>
              </a:rPr>
              <a:t>+ further data sets from low </a:t>
            </a:r>
            <a:r>
              <a:rPr lang="en-US" dirty="0" err="1" smtClean="0">
                <a:solidFill>
                  <a:srgbClr val="2323DC"/>
                </a:solidFill>
                <a:latin typeface="Arial Narrow" pitchFamily="34" charset="0"/>
                <a:ea typeface="DejaVu LGC Sans" pitchFamily="2"/>
                <a:cs typeface="DejaVu LGC Sans" pitchFamily="2"/>
              </a:rPr>
              <a:t>E</a:t>
            </a:r>
            <a:r>
              <a:rPr lang="en-US" baseline="-25000" dirty="0" err="1" smtClean="0">
                <a:solidFill>
                  <a:srgbClr val="2323DC"/>
                </a:solidFill>
                <a:latin typeface="Arial Narrow" pitchFamily="34" charset="0"/>
                <a:ea typeface="DejaVu LGC Sans" pitchFamily="2"/>
                <a:cs typeface="DejaVu LGC Sans" pitchFamily="2"/>
              </a:rPr>
              <a:t>p</a:t>
            </a:r>
            <a:r>
              <a:rPr lang="en-US" dirty="0" smtClean="0">
                <a:solidFill>
                  <a:srgbClr val="2323DC"/>
                </a:solidFill>
                <a:latin typeface="Arial Narrow" pitchFamily="34" charset="0"/>
                <a:ea typeface="DejaVu LGC Sans" pitchFamily="2"/>
                <a:cs typeface="DejaVu LGC Sans" pitchFamily="2"/>
              </a:rPr>
              <a:t> runs etc. </a:t>
            </a:r>
            <a:endParaRPr lang="en-US" dirty="0">
              <a:solidFill>
                <a:srgbClr val="2323DC"/>
              </a:solidFill>
              <a:latin typeface="Arial Narrow" pitchFamily="34" charset="0"/>
              <a:ea typeface="DejaVu LGC Sans" pitchFamily="2"/>
              <a:cs typeface="DejaVu LGC Sans" pitchFamily="2"/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>
            <a:off x="200472" y="6229764"/>
            <a:ext cx="5328592" cy="754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ight Brace 2"/>
          <p:cNvSpPr/>
          <p:nvPr/>
        </p:nvSpPr>
        <p:spPr>
          <a:xfrm>
            <a:off x="6033120" y="938336"/>
            <a:ext cx="504056" cy="1410543"/>
          </a:xfrm>
          <a:prstGeom prst="rightBrace">
            <a:avLst/>
          </a:prstGeom>
          <a:ln w="571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113240" y="2967335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H1PDF 2012</a:t>
            </a:r>
            <a:endParaRPr lang="en-US" dirty="0"/>
          </a:p>
        </p:txBody>
      </p:sp>
      <p:sp>
        <p:nvSpPr>
          <p:cNvPr id="49" name="Right Brace 48"/>
          <p:cNvSpPr/>
          <p:nvPr/>
        </p:nvSpPr>
        <p:spPr>
          <a:xfrm>
            <a:off x="6105128" y="4221088"/>
            <a:ext cx="504056" cy="1000564"/>
          </a:xfrm>
          <a:prstGeom prst="rightBrace">
            <a:avLst/>
          </a:prstGeom>
          <a:ln w="571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ight Brace 49"/>
          <p:cNvSpPr/>
          <p:nvPr/>
        </p:nvSpPr>
        <p:spPr>
          <a:xfrm>
            <a:off x="6537176" y="1643606"/>
            <a:ext cx="504056" cy="3083281"/>
          </a:xfrm>
          <a:prstGeom prst="rightBrace">
            <a:avLst/>
          </a:prstGeom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7138973" y="3429000"/>
            <a:ext cx="1774467" cy="1783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defTabSz="868746" fontAlgn="auto" hangingPunc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rgbClr val="2323DC"/>
                </a:solidFill>
                <a:latin typeface="Tahoma" pitchFamily="34"/>
                <a:ea typeface="Gothic" pitchFamily="2"/>
                <a:cs typeface="Tahoma" pitchFamily="2"/>
              </a:rPr>
              <a:t> </a:t>
            </a:r>
            <a:r>
              <a:rPr lang="en-US" sz="1100" b="1" dirty="0" smtClean="0">
                <a:solidFill>
                  <a:srgbClr val="FF00FF"/>
                </a:solidFill>
                <a:latin typeface="Tahoma" pitchFamily="34"/>
                <a:ea typeface="Gothic" pitchFamily="2"/>
                <a:cs typeface="Tahoma" pitchFamily="2"/>
              </a:rPr>
              <a:t>JHEP 09 (2012) 61</a:t>
            </a:r>
            <a:endParaRPr lang="en-US" sz="1100" b="1" dirty="0">
              <a:solidFill>
                <a:srgbClr val="FF00FF"/>
              </a:solidFill>
              <a:latin typeface="Tahoma" pitchFamily="34"/>
              <a:ea typeface="Gothic" pitchFamily="2"/>
              <a:cs typeface="Tahoma" pitchFamily="2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864768" y="476672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</a:t>
            </a:r>
            <a:r>
              <a:rPr lang="en-US" baseline="30000" dirty="0" smtClean="0"/>
              <a:t>+</a:t>
            </a:r>
            <a:r>
              <a:rPr lang="en-US" dirty="0" smtClean="0"/>
              <a:t>p</a:t>
            </a:r>
            <a:endParaRPr lang="en-US" baseline="30000" dirty="0"/>
          </a:p>
        </p:txBody>
      </p:sp>
      <p:sp>
        <p:nvSpPr>
          <p:cNvPr id="53" name="TextBox 52"/>
          <p:cNvSpPr txBox="1"/>
          <p:nvPr/>
        </p:nvSpPr>
        <p:spPr>
          <a:xfrm>
            <a:off x="4376936" y="476672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</a:t>
            </a:r>
            <a:r>
              <a:rPr lang="en-US" baseline="30000" dirty="0" smtClean="0"/>
              <a:t>-</a:t>
            </a:r>
            <a:r>
              <a:rPr lang="en-US" dirty="0" smtClean="0"/>
              <a:t>p</a:t>
            </a:r>
            <a:endParaRPr lang="en-US" baseline="30000" dirty="0"/>
          </a:p>
        </p:txBody>
      </p:sp>
      <p:sp>
        <p:nvSpPr>
          <p:cNvPr id="54" name="TextBox 53"/>
          <p:cNvSpPr txBox="1"/>
          <p:nvPr/>
        </p:nvSpPr>
        <p:spPr>
          <a:xfrm>
            <a:off x="2616806" y="1475492"/>
            <a:ext cx="1256074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atin typeface="Arial Narrow" pitchFamily="34" charset="0"/>
              </a:rPr>
              <a:t>NC 100 pb</a:t>
            </a:r>
            <a:r>
              <a:rPr lang="en-US" sz="1800" b="1" baseline="30000" dirty="0" smtClean="0">
                <a:latin typeface="Arial Narrow" pitchFamily="34" charset="0"/>
              </a:rPr>
              <a:t>-1</a:t>
            </a:r>
            <a:endParaRPr lang="en-US" sz="1800" b="1" baseline="30000" dirty="0">
              <a:latin typeface="Arial Narrow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608854" y="1883686"/>
            <a:ext cx="1256074" cy="3693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  <a:latin typeface="Arial Narrow" pitchFamily="34" charset="0"/>
              </a:rPr>
              <a:t>CC 100 pb</a:t>
            </a:r>
            <a:r>
              <a:rPr lang="en-US" sz="1800" b="1" baseline="30000" dirty="0" smtClean="0">
                <a:solidFill>
                  <a:srgbClr val="FF0000"/>
                </a:solidFill>
                <a:latin typeface="Arial Narrow" pitchFamily="34" charset="0"/>
              </a:rPr>
              <a:t>-1</a:t>
            </a:r>
            <a:endParaRPr lang="en-US" sz="1800" b="1" baseline="30000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056966" y="1484783"/>
            <a:ext cx="1256074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atin typeface="Arial Narrow" pitchFamily="34" charset="0"/>
              </a:rPr>
              <a:t>NC 16 pb</a:t>
            </a:r>
            <a:r>
              <a:rPr lang="en-US" sz="1800" b="1" baseline="30000" dirty="0" smtClean="0">
                <a:latin typeface="Arial Narrow" pitchFamily="34" charset="0"/>
              </a:rPr>
              <a:t>-1</a:t>
            </a:r>
            <a:endParaRPr lang="en-US" sz="1800" b="1" baseline="30000" dirty="0">
              <a:latin typeface="Arial Narrow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056966" y="1891637"/>
            <a:ext cx="1256074" cy="3693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  <a:latin typeface="Arial Narrow" pitchFamily="34" charset="0"/>
              </a:rPr>
              <a:t>C</a:t>
            </a:r>
            <a:r>
              <a:rPr lang="en-US" sz="1800" b="1" dirty="0" smtClean="0">
                <a:solidFill>
                  <a:srgbClr val="FF0000"/>
                </a:solidFill>
                <a:latin typeface="Arial Narrow" pitchFamily="34" charset="0"/>
              </a:rPr>
              <a:t>C 16 pb</a:t>
            </a:r>
            <a:r>
              <a:rPr lang="en-US" sz="1800" b="1" baseline="30000" dirty="0" smtClean="0">
                <a:solidFill>
                  <a:srgbClr val="FF0000"/>
                </a:solidFill>
                <a:latin typeface="Arial Narrow" pitchFamily="34" charset="0"/>
              </a:rPr>
              <a:t>-1</a:t>
            </a:r>
            <a:endParaRPr lang="en-US" sz="1800" b="1" baseline="30000" dirty="0">
              <a:solidFill>
                <a:srgbClr val="FF0000"/>
              </a:solidFill>
              <a:latin typeface="Arial Narrow" pitchFamily="34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224644" y="2348880"/>
            <a:ext cx="52324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496616" y="1412776"/>
            <a:ext cx="38884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1352600" y="2420888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Low Q</a:t>
            </a:r>
            <a:r>
              <a:rPr lang="en-US" sz="2000" baseline="30000" dirty="0" smtClean="0"/>
              <a:t>2</a:t>
            </a:r>
            <a:endParaRPr lang="en-US" sz="2000" baseline="30000" dirty="0"/>
          </a:p>
        </p:txBody>
      </p:sp>
      <p:sp>
        <p:nvSpPr>
          <p:cNvPr id="59" name="TextBox 58"/>
          <p:cNvSpPr txBox="1"/>
          <p:nvPr/>
        </p:nvSpPr>
        <p:spPr>
          <a:xfrm>
            <a:off x="1352600" y="3140968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High Q</a:t>
            </a:r>
            <a:r>
              <a:rPr lang="en-US" sz="2000" baseline="30000" dirty="0" smtClean="0"/>
              <a:t>2</a:t>
            </a:r>
            <a:endParaRPr lang="en-US" sz="2000" baseline="30000" dirty="0"/>
          </a:p>
        </p:txBody>
      </p:sp>
      <p:sp>
        <p:nvSpPr>
          <p:cNvPr id="60" name="TextBox 59"/>
          <p:cNvSpPr txBox="1"/>
          <p:nvPr/>
        </p:nvSpPr>
        <p:spPr>
          <a:xfrm>
            <a:off x="2616806" y="2492896"/>
            <a:ext cx="1112058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atin typeface="Arial Narrow" pitchFamily="34" charset="0"/>
              </a:rPr>
              <a:t>NC 30 pb</a:t>
            </a:r>
            <a:r>
              <a:rPr lang="en-US" sz="1800" b="1" baseline="30000" dirty="0" smtClean="0">
                <a:latin typeface="Arial Narrow" pitchFamily="34" charset="0"/>
              </a:rPr>
              <a:t>-1</a:t>
            </a:r>
            <a:endParaRPr lang="en-US" sz="1800" b="1" baseline="30000" dirty="0">
              <a:latin typeface="Arial Narrow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616806" y="2987660"/>
            <a:ext cx="1256074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atin typeface="Arial Narrow" pitchFamily="34" charset="0"/>
              </a:rPr>
              <a:t>NC 108 pb</a:t>
            </a:r>
            <a:r>
              <a:rPr lang="en-US" sz="1800" b="1" baseline="30000" dirty="0" smtClean="0">
                <a:latin typeface="Arial Narrow" pitchFamily="34" charset="0"/>
              </a:rPr>
              <a:t>-1</a:t>
            </a:r>
            <a:endParaRPr lang="en-US" sz="1800" b="1" baseline="30000" dirty="0">
              <a:latin typeface="Arial Narrow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608854" y="3395854"/>
            <a:ext cx="1256074" cy="3693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  <a:latin typeface="Arial Narrow" pitchFamily="34" charset="0"/>
              </a:rPr>
              <a:t>CC 108 pb</a:t>
            </a:r>
            <a:r>
              <a:rPr lang="en-US" sz="1800" b="1" baseline="30000" dirty="0" smtClean="0">
                <a:solidFill>
                  <a:srgbClr val="FF0000"/>
                </a:solidFill>
                <a:latin typeface="Arial Narrow" pitchFamily="34" charset="0"/>
              </a:rPr>
              <a:t>-1</a:t>
            </a:r>
            <a:endParaRPr lang="en-US" sz="1800" b="1" baseline="30000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056966" y="2996952"/>
            <a:ext cx="1256074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atin typeface="Arial Narrow" pitchFamily="34" charset="0"/>
              </a:rPr>
              <a:t>NC 16 pb</a:t>
            </a:r>
            <a:r>
              <a:rPr lang="en-US" sz="1800" b="1" baseline="30000" dirty="0" smtClean="0">
                <a:latin typeface="Arial Narrow" pitchFamily="34" charset="0"/>
              </a:rPr>
              <a:t>-1</a:t>
            </a:r>
            <a:endParaRPr lang="en-US" sz="1800" b="1" baseline="30000" dirty="0">
              <a:latin typeface="Arial Narrow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056966" y="3403805"/>
            <a:ext cx="1256074" cy="3693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  <a:latin typeface="Arial Narrow" pitchFamily="34" charset="0"/>
              </a:rPr>
              <a:t>C</a:t>
            </a:r>
            <a:r>
              <a:rPr lang="en-US" sz="1800" b="1" dirty="0" smtClean="0">
                <a:solidFill>
                  <a:srgbClr val="FF0000"/>
                </a:solidFill>
                <a:latin typeface="Arial Narrow" pitchFamily="34" charset="0"/>
              </a:rPr>
              <a:t>C 16 pb</a:t>
            </a:r>
            <a:r>
              <a:rPr lang="en-US" sz="1800" b="1" baseline="30000" dirty="0" smtClean="0">
                <a:solidFill>
                  <a:srgbClr val="FF0000"/>
                </a:solidFill>
                <a:latin typeface="Arial Narrow" pitchFamily="34" charset="0"/>
              </a:rPr>
              <a:t>-1</a:t>
            </a:r>
            <a:endParaRPr lang="en-US" sz="1800" b="1" baseline="30000" dirty="0">
              <a:solidFill>
                <a:srgbClr val="FF0000"/>
              </a:solidFill>
              <a:latin typeface="Arial Narrow" pitchFamily="34" charset="0"/>
            </a:endParaRPr>
          </a:p>
        </p:txBody>
      </p:sp>
      <p:cxnSp>
        <p:nvCxnSpPr>
          <p:cNvPr id="65" name="Straight Connector 64"/>
          <p:cNvCxnSpPr/>
          <p:nvPr/>
        </p:nvCxnSpPr>
        <p:spPr>
          <a:xfrm>
            <a:off x="1496616" y="2924944"/>
            <a:ext cx="38884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1352600" y="4510864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High Q</a:t>
            </a:r>
            <a:r>
              <a:rPr lang="en-US" sz="2000" baseline="30000" dirty="0" smtClean="0"/>
              <a:t>2</a:t>
            </a:r>
            <a:endParaRPr lang="en-US" sz="2000" baseline="30000" dirty="0"/>
          </a:p>
        </p:txBody>
      </p:sp>
      <p:sp>
        <p:nvSpPr>
          <p:cNvPr id="67" name="TextBox 66"/>
          <p:cNvSpPr txBox="1"/>
          <p:nvPr/>
        </p:nvSpPr>
        <p:spPr>
          <a:xfrm>
            <a:off x="2616806" y="4357556"/>
            <a:ext cx="1256074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atin typeface="Arial Narrow" pitchFamily="34" charset="0"/>
              </a:rPr>
              <a:t>NC 182 pb</a:t>
            </a:r>
            <a:r>
              <a:rPr lang="en-US" sz="1800" b="1" baseline="30000" dirty="0" smtClean="0">
                <a:latin typeface="Arial Narrow" pitchFamily="34" charset="0"/>
              </a:rPr>
              <a:t>-1</a:t>
            </a:r>
            <a:endParaRPr lang="en-US" sz="1800" b="1" baseline="30000" dirty="0">
              <a:latin typeface="Arial Narrow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2608854" y="4765750"/>
            <a:ext cx="1256074" cy="3693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  <a:latin typeface="Arial Narrow" pitchFamily="34" charset="0"/>
              </a:rPr>
              <a:t>CC 182 pb</a:t>
            </a:r>
            <a:r>
              <a:rPr lang="en-US" sz="1800" b="1" baseline="30000" dirty="0" smtClean="0">
                <a:solidFill>
                  <a:srgbClr val="FF0000"/>
                </a:solidFill>
                <a:latin typeface="Arial Narrow" pitchFamily="34" charset="0"/>
              </a:rPr>
              <a:t>-1</a:t>
            </a:r>
            <a:endParaRPr lang="en-US" sz="1800" b="1" baseline="30000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056966" y="4366848"/>
            <a:ext cx="1256074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atin typeface="Arial Narrow" pitchFamily="34" charset="0"/>
              </a:rPr>
              <a:t>NC 150 pb</a:t>
            </a:r>
            <a:r>
              <a:rPr lang="en-US" sz="1800" b="1" baseline="30000" dirty="0" smtClean="0">
                <a:latin typeface="Arial Narrow" pitchFamily="34" charset="0"/>
              </a:rPr>
              <a:t>-1</a:t>
            </a:r>
            <a:endParaRPr lang="en-US" sz="1800" b="1" baseline="30000" dirty="0">
              <a:latin typeface="Arial Narrow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4056966" y="4773701"/>
            <a:ext cx="1256074" cy="3693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  <a:latin typeface="Arial Narrow" pitchFamily="34" charset="0"/>
              </a:rPr>
              <a:t>C</a:t>
            </a:r>
            <a:r>
              <a:rPr lang="en-US" sz="1800" b="1" dirty="0" smtClean="0">
                <a:solidFill>
                  <a:srgbClr val="FF0000"/>
                </a:solidFill>
                <a:latin typeface="Arial Narrow" pitchFamily="34" charset="0"/>
              </a:rPr>
              <a:t>C 150 pb</a:t>
            </a:r>
            <a:r>
              <a:rPr lang="en-US" sz="1800" b="1" baseline="30000" dirty="0" smtClean="0">
                <a:solidFill>
                  <a:srgbClr val="FF0000"/>
                </a:solidFill>
                <a:latin typeface="Arial Narrow" pitchFamily="34" charset="0"/>
              </a:rPr>
              <a:t>-1</a:t>
            </a:r>
            <a:endParaRPr lang="en-US" sz="1800" b="1" baseline="30000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352600" y="5525587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High Q</a:t>
            </a:r>
            <a:r>
              <a:rPr lang="en-US" sz="2000" baseline="30000" dirty="0" smtClean="0"/>
              <a:t>2</a:t>
            </a:r>
            <a:endParaRPr lang="en-US" sz="2000" baseline="30000" dirty="0"/>
          </a:p>
        </p:txBody>
      </p:sp>
      <p:sp>
        <p:nvSpPr>
          <p:cNvPr id="72" name="TextBox 71"/>
          <p:cNvSpPr txBox="1"/>
          <p:nvPr/>
        </p:nvSpPr>
        <p:spPr>
          <a:xfrm>
            <a:off x="2616806" y="5372279"/>
            <a:ext cx="1256074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atin typeface="Arial Narrow" pitchFamily="34" charset="0"/>
              </a:rPr>
              <a:t>NC 136 pb</a:t>
            </a:r>
            <a:r>
              <a:rPr lang="en-US" sz="1800" b="1" baseline="30000" dirty="0" smtClean="0">
                <a:latin typeface="Arial Narrow" pitchFamily="34" charset="0"/>
              </a:rPr>
              <a:t>-1</a:t>
            </a:r>
            <a:endParaRPr lang="en-US" sz="1800" b="1" baseline="30000" dirty="0">
              <a:latin typeface="Arial Narrow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2608854" y="5780473"/>
            <a:ext cx="1256074" cy="3693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  <a:latin typeface="Arial Narrow" pitchFamily="34" charset="0"/>
              </a:rPr>
              <a:t>CC 132 pb</a:t>
            </a:r>
            <a:r>
              <a:rPr lang="en-US" sz="1800" b="1" baseline="30000" dirty="0" smtClean="0">
                <a:solidFill>
                  <a:srgbClr val="FF0000"/>
                </a:solidFill>
                <a:latin typeface="Arial Narrow" pitchFamily="34" charset="0"/>
              </a:rPr>
              <a:t>-1</a:t>
            </a:r>
            <a:endParaRPr lang="en-US" sz="1800" b="1" baseline="30000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4056966" y="5381571"/>
            <a:ext cx="1256074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atin typeface="Arial Narrow" pitchFamily="34" charset="0"/>
              </a:rPr>
              <a:t>NC 170 pb</a:t>
            </a:r>
            <a:r>
              <a:rPr lang="en-US" sz="1800" b="1" baseline="30000" dirty="0" smtClean="0">
                <a:latin typeface="Arial Narrow" pitchFamily="34" charset="0"/>
              </a:rPr>
              <a:t>-1</a:t>
            </a:r>
            <a:endParaRPr lang="en-US" sz="1800" b="1" baseline="30000" dirty="0">
              <a:latin typeface="Arial Narrow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4056966" y="5788424"/>
            <a:ext cx="1256074" cy="3693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  <a:latin typeface="Arial Narrow" pitchFamily="34" charset="0"/>
              </a:rPr>
              <a:t>C</a:t>
            </a:r>
            <a:r>
              <a:rPr lang="en-US" sz="1800" b="1" dirty="0" smtClean="0">
                <a:solidFill>
                  <a:srgbClr val="FF0000"/>
                </a:solidFill>
                <a:latin typeface="Arial Narrow" pitchFamily="34" charset="0"/>
              </a:rPr>
              <a:t>C 175 pb</a:t>
            </a:r>
            <a:r>
              <a:rPr lang="en-US" sz="1800" b="1" baseline="30000" dirty="0" smtClean="0">
                <a:solidFill>
                  <a:srgbClr val="FF0000"/>
                </a:solidFill>
                <a:latin typeface="Arial Narrow" pitchFamily="34" charset="0"/>
              </a:rPr>
              <a:t>-1</a:t>
            </a:r>
            <a:endParaRPr lang="en-US" sz="1800" b="1" baseline="30000" dirty="0">
              <a:solidFill>
                <a:srgbClr val="FF0000"/>
              </a:solidFill>
              <a:latin typeface="Arial Narrow" pitchFamily="34" charset="0"/>
            </a:endParaRPr>
          </a:p>
        </p:txBody>
      </p:sp>
      <p:cxnSp>
        <p:nvCxnSpPr>
          <p:cNvPr id="76" name="Straight Connector 75"/>
          <p:cNvCxnSpPr/>
          <p:nvPr/>
        </p:nvCxnSpPr>
        <p:spPr>
          <a:xfrm>
            <a:off x="232277" y="5221652"/>
            <a:ext cx="52324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2792760" y="3861048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</a:t>
            </a:r>
            <a:r>
              <a:rPr lang="en-US" baseline="30000" dirty="0" smtClean="0"/>
              <a:t>+</a:t>
            </a:r>
            <a:r>
              <a:rPr lang="en-US" dirty="0" smtClean="0"/>
              <a:t>p</a:t>
            </a:r>
            <a:endParaRPr lang="en-US" baseline="30000" dirty="0"/>
          </a:p>
        </p:txBody>
      </p:sp>
      <p:sp>
        <p:nvSpPr>
          <p:cNvPr id="78" name="TextBox 77"/>
          <p:cNvSpPr txBox="1"/>
          <p:nvPr/>
        </p:nvSpPr>
        <p:spPr>
          <a:xfrm>
            <a:off x="4376936" y="3861048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</a:t>
            </a:r>
            <a:r>
              <a:rPr lang="en-US" baseline="30000" dirty="0" smtClean="0"/>
              <a:t>-</a:t>
            </a:r>
            <a:r>
              <a:rPr lang="en-US" dirty="0" smtClean="0"/>
              <a:t>p</a:t>
            </a:r>
            <a:endParaRPr lang="en-US" baseline="30000" dirty="0"/>
          </a:p>
        </p:txBody>
      </p:sp>
      <p:sp>
        <p:nvSpPr>
          <p:cNvPr id="51" name="Straight Connector 50"/>
          <p:cNvSpPr/>
          <p:nvPr/>
        </p:nvSpPr>
        <p:spPr>
          <a:xfrm>
            <a:off x="-8314" y="476672"/>
            <a:ext cx="9914313" cy="0"/>
          </a:xfrm>
          <a:prstGeom prst="line">
            <a:avLst/>
          </a:prstGeom>
          <a:noFill/>
          <a:ln w="36720">
            <a:solidFill>
              <a:srgbClr val="FF0000"/>
            </a:solidFill>
            <a:prstDash val="solid"/>
          </a:ln>
        </p:spPr>
        <p:txBody>
          <a:bodyPr vert="horz" lIns="102950" tIns="60197" rIns="102950" bIns="60197" anchor="ctr" anchorCtr="1" compatLnSpc="0"/>
          <a:lstStyle/>
          <a:p>
            <a:pPr defTabSz="868746" fontAlgn="auto" hangingPunct="0">
              <a:spcBef>
                <a:spcPts val="0"/>
              </a:spcBef>
              <a:spcAft>
                <a:spcPts val="0"/>
              </a:spcAft>
            </a:pPr>
            <a:endParaRPr lang="en-US" sz="1700">
              <a:solidFill>
                <a:prstClr val="black"/>
              </a:solidFill>
              <a:latin typeface="Arial" pitchFamily="18"/>
              <a:ea typeface="DejaVu LGC Sans" pitchFamily="2"/>
              <a:cs typeface="DejaVu LGC Sans" pitchFamily="2"/>
            </a:endParaRPr>
          </a:p>
        </p:txBody>
      </p:sp>
      <p:sp>
        <p:nvSpPr>
          <p:cNvPr id="79" name="Title 2"/>
          <p:cNvSpPr txBox="1">
            <a:spLocks/>
          </p:cNvSpPr>
          <p:nvPr/>
        </p:nvSpPr>
        <p:spPr>
          <a:xfrm>
            <a:off x="208741" y="-3530"/>
            <a:ext cx="9799257" cy="46166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>
            <a:defPPr lvl="0">
              <a:buSzPct val="45000"/>
              <a:buFont typeface="StarSymbol"/>
              <a:buNone/>
              <a:defRPr/>
            </a:defPPr>
            <a:lvl1pPr lvl="0" algn="ctr" rtl="0" hangingPunct="0">
              <a:buSzPct val="45000"/>
              <a:buFont typeface="StarSymbol"/>
              <a:buChar char="●"/>
              <a:tabLst/>
              <a:defRPr lang="en-US" sz="4200" b="0" i="0" u="none" strike="noStrike" kern="1200">
                <a:ln>
                  <a:noFill/>
                </a:ln>
                <a:latin typeface="Arial" pitchFamily="18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pPr>
              <a:buFont typeface="StarSymbol"/>
              <a:buNone/>
            </a:pPr>
            <a:r>
              <a:rPr lang="en-US" sz="3000" dirty="0" smtClean="0">
                <a:solidFill>
                  <a:srgbClr val="2323DC"/>
                </a:solidFill>
                <a:latin typeface="Tahoma" pitchFamily="34"/>
                <a:cs typeface="Tahoma" pitchFamily="2"/>
              </a:rPr>
              <a:t>HERA inclusive data sets    </a:t>
            </a:r>
            <a:r>
              <a:rPr lang="en-US" sz="2000" dirty="0" smtClean="0">
                <a:solidFill>
                  <a:schemeClr val="tx1"/>
                </a:solidFill>
                <a:latin typeface="Tahoma" pitchFamily="34"/>
                <a:cs typeface="Tahoma" pitchFamily="2"/>
              </a:rPr>
              <a:t>Low Q</a:t>
            </a:r>
            <a:r>
              <a:rPr lang="en-US" sz="2000" baseline="30000" dirty="0" smtClean="0">
                <a:solidFill>
                  <a:schemeClr val="tx1"/>
                </a:solidFill>
                <a:latin typeface="Tahoma" pitchFamily="34"/>
                <a:cs typeface="Tahoma" pitchFamily="2"/>
              </a:rPr>
              <a:t>2</a:t>
            </a:r>
            <a:r>
              <a:rPr lang="en-US" sz="2000" dirty="0" smtClean="0">
                <a:solidFill>
                  <a:schemeClr val="tx1"/>
                </a:solidFill>
                <a:latin typeface="Tahoma" pitchFamily="34"/>
                <a:cs typeface="Tahoma" pitchFamily="2"/>
              </a:rPr>
              <a:t>&lt;~150 GeV</a:t>
            </a:r>
            <a:r>
              <a:rPr lang="en-US" sz="2000" baseline="30000" dirty="0" smtClean="0">
                <a:solidFill>
                  <a:schemeClr val="tx1"/>
                </a:solidFill>
                <a:latin typeface="Tahoma" pitchFamily="34"/>
                <a:cs typeface="Tahoma" pitchFamily="2"/>
              </a:rPr>
              <a:t>2</a:t>
            </a:r>
            <a:r>
              <a:rPr lang="en-US" sz="2000" dirty="0" smtClean="0">
                <a:solidFill>
                  <a:schemeClr val="tx1"/>
                </a:solidFill>
                <a:latin typeface="Tahoma" pitchFamily="34"/>
                <a:cs typeface="Tahoma" pitchFamily="2"/>
              </a:rPr>
              <a:t>,high Q</a:t>
            </a:r>
            <a:r>
              <a:rPr lang="en-US" sz="2000" baseline="30000" dirty="0" smtClean="0">
                <a:solidFill>
                  <a:schemeClr val="tx1"/>
                </a:solidFill>
                <a:latin typeface="Tahoma" pitchFamily="34"/>
                <a:cs typeface="Tahoma" pitchFamily="2"/>
              </a:rPr>
              <a:t>2</a:t>
            </a:r>
            <a:r>
              <a:rPr lang="en-US" sz="2000" dirty="0" smtClean="0">
                <a:solidFill>
                  <a:schemeClr val="tx1"/>
                </a:solidFill>
                <a:latin typeface="Tahoma" pitchFamily="34"/>
                <a:cs typeface="Tahoma" pitchFamily="2"/>
              </a:rPr>
              <a:t>&gt;~150 GeV</a:t>
            </a:r>
            <a:r>
              <a:rPr lang="en-US" sz="2000" baseline="30000" dirty="0" smtClean="0">
                <a:solidFill>
                  <a:schemeClr val="tx1"/>
                </a:solidFill>
                <a:latin typeface="Tahoma" pitchFamily="34"/>
                <a:cs typeface="Tahoma" pitchFamily="2"/>
              </a:rPr>
              <a:t>2</a:t>
            </a:r>
            <a:r>
              <a:rPr lang="en-US" sz="2000" dirty="0" smtClean="0">
                <a:solidFill>
                  <a:schemeClr val="tx1"/>
                </a:solidFill>
                <a:latin typeface="Tahoma" pitchFamily="34"/>
                <a:cs typeface="Tahoma" pitchFamily="2"/>
              </a:rPr>
              <a:t> </a:t>
            </a:r>
            <a:endParaRPr lang="en-US" sz="2000" baseline="30000" dirty="0">
              <a:solidFill>
                <a:schemeClr val="tx1"/>
              </a:solidFill>
              <a:latin typeface="Tahoma" pitchFamily="34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740923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417498" y="6429165"/>
            <a:ext cx="792089" cy="440235"/>
          </a:xfrm>
          <a:prstGeom prst="rect">
            <a:avLst/>
          </a:prstGeom>
          <a:noFill/>
          <a:ln>
            <a:noFill/>
          </a:ln>
        </p:spPr>
        <p:txBody>
          <a:bodyPr vert="horz" wrap="square" lIns="85507" tIns="42754" rIns="85507" bIns="42754" compatLnSpc="0">
            <a:spAutoFit/>
          </a:bodyPr>
          <a:lstStyle/>
          <a:p>
            <a:pPr defTabSz="868746" fontAlgn="auto" hangingPunct="0">
              <a:spcBef>
                <a:spcPts val="0"/>
              </a:spcBef>
              <a:spcAft>
                <a:spcPts val="0"/>
              </a:spcAft>
            </a:pPr>
            <a:fld id="{4166D74E-DE45-43B4-BE35-9573AB5ECB37}" type="slidenum">
              <a:rPr lang="en-US" smtClean="0">
                <a:solidFill>
                  <a:srgbClr val="000080"/>
                </a:solidFill>
                <a:latin typeface="Bitstream Vera Sans" pitchFamily="18"/>
                <a:ea typeface="DejaVu LGC Sans" pitchFamily="2"/>
                <a:cs typeface="DejaVu LGC Sans" pitchFamily="2"/>
              </a:rPr>
              <a:pPr defTabSz="868746" fontAlgn="auto" hangingPunct="0">
                <a:spcBef>
                  <a:spcPts val="0"/>
                </a:spcBef>
                <a:spcAft>
                  <a:spcPts val="0"/>
                </a:spcAft>
              </a:pPr>
              <a:t>8</a:t>
            </a:fld>
            <a:endParaRPr lang="en-US" dirty="0" smtClean="0">
              <a:solidFill>
                <a:srgbClr val="000080"/>
              </a:solidFill>
              <a:latin typeface="Bitstream Vera Sans" pitchFamily="18"/>
              <a:ea typeface="DejaVu LGC Sans" pitchFamily="2"/>
              <a:cs typeface="DejaVu LGC Sans" pitchFamily="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6496" y="1021383"/>
            <a:ext cx="648072" cy="4930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6720">
            <a:noFill/>
            <a:prstDash val="solid"/>
          </a:ln>
        </p:spPr>
        <p:txBody>
          <a:bodyPr vert="horz" wrap="square" lIns="102950" tIns="60197" rIns="102950" bIns="60197" compatLnSpc="0">
            <a:spAutoFit/>
          </a:bodyPr>
          <a:lstStyle/>
          <a:p>
            <a:pPr algn="ctr" defTabSz="868746" fontAlgn="auto" hangingPunct="0">
              <a:spcBef>
                <a:spcPts val="0"/>
              </a:spcBef>
              <a:spcAft>
                <a:spcPts val="0"/>
              </a:spcAft>
              <a:buClr>
                <a:srgbClr val="2323DC"/>
              </a:buClr>
              <a:buSzPct val="100000"/>
            </a:pPr>
            <a:r>
              <a:rPr lang="en-US" dirty="0" smtClean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H1 </a:t>
            </a:r>
            <a:endParaRPr lang="en-US" dirty="0">
              <a:solidFill>
                <a:srgbClr val="2323DC"/>
              </a:solidFill>
              <a:latin typeface="Tahoma" pitchFamily="34"/>
              <a:ea typeface="DejaVu LGC Sans" pitchFamily="2"/>
              <a:cs typeface="DejaVu LGC Sans" pitchFamily="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2480" y="519063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Lucida Calligraphy" pitchFamily="66" charset="0"/>
              </a:rPr>
              <a:t>HERA I</a:t>
            </a:r>
            <a:endParaRPr lang="en-US" dirty="0">
              <a:latin typeface="Lucida Calligraphy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52600" y="908720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Low Q</a:t>
            </a:r>
            <a:r>
              <a:rPr lang="en-US" sz="2000" baseline="30000" dirty="0" smtClean="0"/>
              <a:t>2</a:t>
            </a:r>
            <a:endParaRPr lang="en-US" sz="2000" baseline="30000" dirty="0"/>
          </a:p>
        </p:txBody>
      </p:sp>
      <p:sp>
        <p:nvSpPr>
          <p:cNvPr id="10" name="TextBox 9"/>
          <p:cNvSpPr txBox="1"/>
          <p:nvPr/>
        </p:nvSpPr>
        <p:spPr>
          <a:xfrm>
            <a:off x="1352600" y="1628800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High Q</a:t>
            </a:r>
            <a:r>
              <a:rPr lang="en-US" sz="2000" baseline="30000" dirty="0" smtClean="0"/>
              <a:t>2</a:t>
            </a:r>
            <a:endParaRPr lang="en-US" sz="2000" baseline="30000" dirty="0"/>
          </a:p>
        </p:txBody>
      </p:sp>
      <p:sp>
        <p:nvSpPr>
          <p:cNvPr id="11" name="TextBox 10"/>
          <p:cNvSpPr txBox="1"/>
          <p:nvPr/>
        </p:nvSpPr>
        <p:spPr>
          <a:xfrm>
            <a:off x="272480" y="2533551"/>
            <a:ext cx="936104" cy="4930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6720">
            <a:noFill/>
            <a:prstDash val="solid"/>
          </a:ln>
        </p:spPr>
        <p:txBody>
          <a:bodyPr vert="horz" wrap="square" lIns="102950" tIns="60197" rIns="102950" bIns="60197" compatLnSpc="0">
            <a:spAutoFit/>
          </a:bodyPr>
          <a:lstStyle/>
          <a:p>
            <a:pPr algn="ctr" defTabSz="868746" fontAlgn="auto" hangingPunct="0">
              <a:spcBef>
                <a:spcPts val="0"/>
              </a:spcBef>
              <a:spcAft>
                <a:spcPts val="0"/>
              </a:spcAft>
              <a:buClr>
                <a:srgbClr val="2323DC"/>
              </a:buClr>
              <a:buSzPct val="100000"/>
            </a:pPr>
            <a:r>
              <a:rPr lang="en-US" dirty="0" smtClean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ZEUS </a:t>
            </a:r>
            <a:endParaRPr lang="en-US" dirty="0">
              <a:solidFill>
                <a:srgbClr val="2323DC"/>
              </a:solidFill>
              <a:latin typeface="Tahoma" pitchFamily="34"/>
              <a:ea typeface="DejaVu LGC Sans" pitchFamily="2"/>
              <a:cs typeface="DejaVu LGC Sans" pitchFamily="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6496" y="4501572"/>
            <a:ext cx="648072" cy="4930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6720">
            <a:noFill/>
            <a:prstDash val="solid"/>
          </a:ln>
        </p:spPr>
        <p:txBody>
          <a:bodyPr vert="horz" wrap="square" lIns="102950" tIns="60197" rIns="102950" bIns="60197" compatLnSpc="0">
            <a:spAutoFit/>
          </a:bodyPr>
          <a:lstStyle/>
          <a:p>
            <a:pPr algn="ctr" defTabSz="868746" fontAlgn="auto" hangingPunct="0">
              <a:spcBef>
                <a:spcPts val="0"/>
              </a:spcBef>
              <a:spcAft>
                <a:spcPts val="0"/>
              </a:spcAft>
              <a:buClr>
                <a:srgbClr val="2323DC"/>
              </a:buClr>
              <a:buSzPct val="100000"/>
            </a:pPr>
            <a:r>
              <a:rPr lang="en-US" dirty="0" smtClean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H1 </a:t>
            </a:r>
            <a:endParaRPr lang="en-US" dirty="0">
              <a:solidFill>
                <a:srgbClr val="2323DC"/>
              </a:solidFill>
              <a:latin typeface="Tahoma" pitchFamily="34"/>
              <a:ea typeface="DejaVu LGC Sans" pitchFamily="2"/>
              <a:cs typeface="DejaVu LGC Sans" pitchFamily="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2480" y="3933056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Lucida Calligraphy" pitchFamily="66" charset="0"/>
              </a:rPr>
              <a:t>HERA II</a:t>
            </a:r>
            <a:endParaRPr lang="en-US" dirty="0">
              <a:latin typeface="Lucida Calligraphy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72480" y="5448714"/>
            <a:ext cx="936104" cy="4930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6720">
            <a:noFill/>
            <a:prstDash val="solid"/>
          </a:ln>
        </p:spPr>
        <p:txBody>
          <a:bodyPr vert="horz" wrap="square" lIns="102950" tIns="60197" rIns="102950" bIns="60197" compatLnSpc="0">
            <a:spAutoFit/>
          </a:bodyPr>
          <a:lstStyle/>
          <a:p>
            <a:pPr algn="ctr" defTabSz="868746" fontAlgn="auto" hangingPunct="0">
              <a:spcBef>
                <a:spcPts val="0"/>
              </a:spcBef>
              <a:spcAft>
                <a:spcPts val="0"/>
              </a:spcAft>
              <a:buClr>
                <a:srgbClr val="2323DC"/>
              </a:buClr>
              <a:buSzPct val="100000"/>
            </a:pPr>
            <a:r>
              <a:rPr lang="en-US" dirty="0" smtClean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ZEUS </a:t>
            </a:r>
            <a:endParaRPr lang="en-US" dirty="0">
              <a:solidFill>
                <a:srgbClr val="2323DC"/>
              </a:solidFill>
              <a:latin typeface="Tahoma" pitchFamily="34"/>
              <a:ea typeface="DejaVu LGC Sans" pitchFamily="2"/>
              <a:cs typeface="DejaVu LGC Sans" pitchFamily="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16806" y="980728"/>
            <a:ext cx="1112058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atin typeface="Arial Narrow" pitchFamily="34" charset="0"/>
              </a:rPr>
              <a:t>NC 22 pb</a:t>
            </a:r>
            <a:r>
              <a:rPr lang="en-US" sz="1800" b="1" baseline="30000" dirty="0" smtClean="0">
                <a:latin typeface="Arial Narrow" pitchFamily="34" charset="0"/>
              </a:rPr>
              <a:t>-1</a:t>
            </a:r>
            <a:endParaRPr lang="en-US" sz="1800" b="1" baseline="30000" dirty="0">
              <a:latin typeface="Arial Narrow" pitchFamily="34" charset="0"/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>
            <a:off x="200472" y="3913867"/>
            <a:ext cx="5256584" cy="754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224644" y="6290479"/>
            <a:ext cx="5016388" cy="4747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6720">
            <a:noFill/>
            <a:prstDash val="solid"/>
          </a:ln>
        </p:spPr>
        <p:txBody>
          <a:bodyPr vert="horz" wrap="square" lIns="102950" tIns="60197" rIns="102950" bIns="60197" compatLnSpc="0">
            <a:spAutoFit/>
          </a:bodyPr>
          <a:lstStyle/>
          <a:p>
            <a:pPr algn="ctr" defTabSz="868746" fontAlgn="auto" hangingPunct="0">
              <a:spcBef>
                <a:spcPts val="0"/>
              </a:spcBef>
              <a:spcAft>
                <a:spcPts val="0"/>
              </a:spcAft>
              <a:buClr>
                <a:srgbClr val="2323DC"/>
              </a:buClr>
              <a:buSzPct val="100000"/>
            </a:pPr>
            <a:r>
              <a:rPr lang="en-US" dirty="0" smtClean="0">
                <a:solidFill>
                  <a:srgbClr val="2323DC"/>
                </a:solidFill>
                <a:latin typeface="Arial Narrow" pitchFamily="34" charset="0"/>
                <a:ea typeface="DejaVu LGC Sans" pitchFamily="2"/>
                <a:cs typeface="DejaVu LGC Sans" pitchFamily="2"/>
              </a:rPr>
              <a:t>+ further data sets from low </a:t>
            </a:r>
            <a:r>
              <a:rPr lang="en-US" dirty="0" err="1" smtClean="0">
                <a:solidFill>
                  <a:srgbClr val="2323DC"/>
                </a:solidFill>
                <a:latin typeface="Arial Narrow" pitchFamily="34" charset="0"/>
                <a:ea typeface="DejaVu LGC Sans" pitchFamily="2"/>
                <a:cs typeface="DejaVu LGC Sans" pitchFamily="2"/>
              </a:rPr>
              <a:t>E</a:t>
            </a:r>
            <a:r>
              <a:rPr lang="en-US" baseline="-25000" dirty="0" err="1" smtClean="0">
                <a:solidFill>
                  <a:srgbClr val="2323DC"/>
                </a:solidFill>
                <a:latin typeface="Arial Narrow" pitchFamily="34" charset="0"/>
                <a:ea typeface="DejaVu LGC Sans" pitchFamily="2"/>
                <a:cs typeface="DejaVu LGC Sans" pitchFamily="2"/>
              </a:rPr>
              <a:t>p</a:t>
            </a:r>
            <a:r>
              <a:rPr lang="en-US" dirty="0" smtClean="0">
                <a:solidFill>
                  <a:srgbClr val="2323DC"/>
                </a:solidFill>
                <a:latin typeface="Arial Narrow" pitchFamily="34" charset="0"/>
                <a:ea typeface="DejaVu LGC Sans" pitchFamily="2"/>
                <a:cs typeface="DejaVu LGC Sans" pitchFamily="2"/>
              </a:rPr>
              <a:t> runs etc. </a:t>
            </a:r>
            <a:endParaRPr lang="en-US" dirty="0">
              <a:solidFill>
                <a:srgbClr val="2323DC"/>
              </a:solidFill>
              <a:latin typeface="Arial Narrow" pitchFamily="34" charset="0"/>
              <a:ea typeface="DejaVu LGC Sans" pitchFamily="2"/>
              <a:cs typeface="DejaVu LGC Sans" pitchFamily="2"/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>
            <a:off x="200472" y="6229764"/>
            <a:ext cx="5328592" cy="754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2864768" y="476672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</a:t>
            </a:r>
            <a:r>
              <a:rPr lang="en-US" baseline="30000" dirty="0" smtClean="0"/>
              <a:t>+</a:t>
            </a:r>
            <a:r>
              <a:rPr lang="en-US" dirty="0" smtClean="0"/>
              <a:t>p</a:t>
            </a:r>
            <a:endParaRPr lang="en-US" baseline="30000" dirty="0"/>
          </a:p>
        </p:txBody>
      </p:sp>
      <p:sp>
        <p:nvSpPr>
          <p:cNvPr id="53" name="TextBox 52"/>
          <p:cNvSpPr txBox="1"/>
          <p:nvPr/>
        </p:nvSpPr>
        <p:spPr>
          <a:xfrm>
            <a:off x="4376936" y="476672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</a:t>
            </a:r>
            <a:r>
              <a:rPr lang="en-US" baseline="30000" dirty="0" smtClean="0"/>
              <a:t>-</a:t>
            </a:r>
            <a:r>
              <a:rPr lang="en-US" dirty="0" smtClean="0"/>
              <a:t>p</a:t>
            </a:r>
            <a:endParaRPr lang="en-US" baseline="30000" dirty="0"/>
          </a:p>
        </p:txBody>
      </p:sp>
      <p:sp>
        <p:nvSpPr>
          <p:cNvPr id="54" name="TextBox 53"/>
          <p:cNvSpPr txBox="1"/>
          <p:nvPr/>
        </p:nvSpPr>
        <p:spPr>
          <a:xfrm>
            <a:off x="2616806" y="1475492"/>
            <a:ext cx="1256074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atin typeface="Arial Narrow" pitchFamily="34" charset="0"/>
              </a:rPr>
              <a:t>NC 100 pb</a:t>
            </a:r>
            <a:r>
              <a:rPr lang="en-US" sz="1800" b="1" baseline="30000" dirty="0" smtClean="0">
                <a:latin typeface="Arial Narrow" pitchFamily="34" charset="0"/>
              </a:rPr>
              <a:t>-1</a:t>
            </a:r>
            <a:endParaRPr lang="en-US" sz="1800" b="1" baseline="30000" dirty="0">
              <a:latin typeface="Arial Narrow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608854" y="1883686"/>
            <a:ext cx="1256074" cy="3693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  <a:latin typeface="Arial Narrow" pitchFamily="34" charset="0"/>
              </a:rPr>
              <a:t>CC 100 pb</a:t>
            </a:r>
            <a:r>
              <a:rPr lang="en-US" sz="1800" b="1" baseline="30000" dirty="0" smtClean="0">
                <a:solidFill>
                  <a:srgbClr val="FF0000"/>
                </a:solidFill>
                <a:latin typeface="Arial Narrow" pitchFamily="34" charset="0"/>
              </a:rPr>
              <a:t>-1</a:t>
            </a:r>
            <a:endParaRPr lang="en-US" sz="1800" b="1" baseline="30000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056966" y="1484783"/>
            <a:ext cx="1256074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atin typeface="Arial Narrow" pitchFamily="34" charset="0"/>
              </a:rPr>
              <a:t>NC 16 pb</a:t>
            </a:r>
            <a:r>
              <a:rPr lang="en-US" sz="1800" b="1" baseline="30000" dirty="0" smtClean="0">
                <a:latin typeface="Arial Narrow" pitchFamily="34" charset="0"/>
              </a:rPr>
              <a:t>-1</a:t>
            </a:r>
            <a:endParaRPr lang="en-US" sz="1800" b="1" baseline="30000" dirty="0">
              <a:latin typeface="Arial Narrow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056966" y="1891637"/>
            <a:ext cx="1256074" cy="3693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  <a:latin typeface="Arial Narrow" pitchFamily="34" charset="0"/>
              </a:rPr>
              <a:t>C</a:t>
            </a:r>
            <a:r>
              <a:rPr lang="en-US" sz="1800" b="1" dirty="0" smtClean="0">
                <a:solidFill>
                  <a:srgbClr val="FF0000"/>
                </a:solidFill>
                <a:latin typeface="Arial Narrow" pitchFamily="34" charset="0"/>
              </a:rPr>
              <a:t>C 16 pb</a:t>
            </a:r>
            <a:r>
              <a:rPr lang="en-US" sz="1800" b="1" baseline="30000" dirty="0" smtClean="0">
                <a:solidFill>
                  <a:srgbClr val="FF0000"/>
                </a:solidFill>
                <a:latin typeface="Arial Narrow" pitchFamily="34" charset="0"/>
              </a:rPr>
              <a:t>-1</a:t>
            </a:r>
            <a:endParaRPr lang="en-US" sz="1800" b="1" baseline="30000" dirty="0">
              <a:solidFill>
                <a:srgbClr val="FF0000"/>
              </a:solidFill>
              <a:latin typeface="Arial Narrow" pitchFamily="34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224644" y="2348880"/>
            <a:ext cx="52324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496616" y="1412776"/>
            <a:ext cx="38884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1352600" y="2420888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Low Q</a:t>
            </a:r>
            <a:r>
              <a:rPr lang="en-US" sz="2000" baseline="30000" dirty="0" smtClean="0"/>
              <a:t>2</a:t>
            </a:r>
            <a:endParaRPr lang="en-US" sz="2000" baseline="30000" dirty="0"/>
          </a:p>
        </p:txBody>
      </p:sp>
      <p:sp>
        <p:nvSpPr>
          <p:cNvPr id="59" name="TextBox 58"/>
          <p:cNvSpPr txBox="1"/>
          <p:nvPr/>
        </p:nvSpPr>
        <p:spPr>
          <a:xfrm>
            <a:off x="1352600" y="3140968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High Q</a:t>
            </a:r>
            <a:r>
              <a:rPr lang="en-US" sz="2000" baseline="30000" dirty="0" smtClean="0"/>
              <a:t>2</a:t>
            </a:r>
            <a:endParaRPr lang="en-US" sz="2000" baseline="30000" dirty="0"/>
          </a:p>
        </p:txBody>
      </p:sp>
      <p:sp>
        <p:nvSpPr>
          <p:cNvPr id="60" name="TextBox 59"/>
          <p:cNvSpPr txBox="1"/>
          <p:nvPr/>
        </p:nvSpPr>
        <p:spPr>
          <a:xfrm>
            <a:off x="2616806" y="2492896"/>
            <a:ext cx="1112058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atin typeface="Arial Narrow" pitchFamily="34" charset="0"/>
              </a:rPr>
              <a:t>NC 30 pb</a:t>
            </a:r>
            <a:r>
              <a:rPr lang="en-US" sz="1800" b="1" baseline="30000" dirty="0" smtClean="0">
                <a:latin typeface="Arial Narrow" pitchFamily="34" charset="0"/>
              </a:rPr>
              <a:t>-1</a:t>
            </a:r>
            <a:endParaRPr lang="en-US" sz="1800" b="1" baseline="30000" dirty="0">
              <a:latin typeface="Arial Narrow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616806" y="2987660"/>
            <a:ext cx="1256074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atin typeface="Arial Narrow" pitchFamily="34" charset="0"/>
              </a:rPr>
              <a:t>NC 108 pb</a:t>
            </a:r>
            <a:r>
              <a:rPr lang="en-US" sz="1800" b="1" baseline="30000" dirty="0" smtClean="0">
                <a:latin typeface="Arial Narrow" pitchFamily="34" charset="0"/>
              </a:rPr>
              <a:t>-1</a:t>
            </a:r>
            <a:endParaRPr lang="en-US" sz="1800" b="1" baseline="30000" dirty="0">
              <a:latin typeface="Arial Narrow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608854" y="3395854"/>
            <a:ext cx="1256074" cy="3693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  <a:latin typeface="Arial Narrow" pitchFamily="34" charset="0"/>
              </a:rPr>
              <a:t>CC 108 pb</a:t>
            </a:r>
            <a:r>
              <a:rPr lang="en-US" sz="1800" b="1" baseline="30000" dirty="0" smtClean="0">
                <a:solidFill>
                  <a:srgbClr val="FF0000"/>
                </a:solidFill>
                <a:latin typeface="Arial Narrow" pitchFamily="34" charset="0"/>
              </a:rPr>
              <a:t>-1</a:t>
            </a:r>
            <a:endParaRPr lang="en-US" sz="1800" b="1" baseline="30000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056966" y="2996952"/>
            <a:ext cx="1256074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atin typeface="Arial Narrow" pitchFamily="34" charset="0"/>
              </a:rPr>
              <a:t>NC 16 pb</a:t>
            </a:r>
            <a:r>
              <a:rPr lang="en-US" sz="1800" b="1" baseline="30000" dirty="0" smtClean="0">
                <a:latin typeface="Arial Narrow" pitchFamily="34" charset="0"/>
              </a:rPr>
              <a:t>-1</a:t>
            </a:r>
            <a:endParaRPr lang="en-US" sz="1800" b="1" baseline="30000" dirty="0">
              <a:latin typeface="Arial Narrow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056966" y="3403805"/>
            <a:ext cx="1256074" cy="3693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  <a:latin typeface="Arial Narrow" pitchFamily="34" charset="0"/>
              </a:rPr>
              <a:t>C</a:t>
            </a:r>
            <a:r>
              <a:rPr lang="en-US" sz="1800" b="1" dirty="0" smtClean="0">
                <a:solidFill>
                  <a:srgbClr val="FF0000"/>
                </a:solidFill>
                <a:latin typeface="Arial Narrow" pitchFamily="34" charset="0"/>
              </a:rPr>
              <a:t>C 16 pb</a:t>
            </a:r>
            <a:r>
              <a:rPr lang="en-US" sz="1800" b="1" baseline="30000" dirty="0" smtClean="0">
                <a:solidFill>
                  <a:srgbClr val="FF0000"/>
                </a:solidFill>
                <a:latin typeface="Arial Narrow" pitchFamily="34" charset="0"/>
              </a:rPr>
              <a:t>-1</a:t>
            </a:r>
            <a:endParaRPr lang="en-US" sz="1800" b="1" baseline="30000" dirty="0">
              <a:solidFill>
                <a:srgbClr val="FF0000"/>
              </a:solidFill>
              <a:latin typeface="Arial Narrow" pitchFamily="34" charset="0"/>
            </a:endParaRPr>
          </a:p>
        </p:txBody>
      </p:sp>
      <p:cxnSp>
        <p:nvCxnSpPr>
          <p:cNvPr id="65" name="Straight Connector 64"/>
          <p:cNvCxnSpPr/>
          <p:nvPr/>
        </p:nvCxnSpPr>
        <p:spPr>
          <a:xfrm>
            <a:off x="1496616" y="2924944"/>
            <a:ext cx="38884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1352600" y="4510864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High Q</a:t>
            </a:r>
            <a:r>
              <a:rPr lang="en-US" sz="2000" baseline="30000" dirty="0" smtClean="0"/>
              <a:t>2</a:t>
            </a:r>
            <a:endParaRPr lang="en-US" sz="2000" baseline="30000" dirty="0"/>
          </a:p>
        </p:txBody>
      </p:sp>
      <p:sp>
        <p:nvSpPr>
          <p:cNvPr id="67" name="TextBox 66"/>
          <p:cNvSpPr txBox="1"/>
          <p:nvPr/>
        </p:nvSpPr>
        <p:spPr>
          <a:xfrm>
            <a:off x="2616806" y="4357556"/>
            <a:ext cx="1256074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atin typeface="Arial Narrow" pitchFamily="34" charset="0"/>
              </a:rPr>
              <a:t>NC 182 pb</a:t>
            </a:r>
            <a:r>
              <a:rPr lang="en-US" sz="1800" b="1" baseline="30000" dirty="0" smtClean="0">
                <a:latin typeface="Arial Narrow" pitchFamily="34" charset="0"/>
              </a:rPr>
              <a:t>-1</a:t>
            </a:r>
            <a:endParaRPr lang="en-US" sz="1800" b="1" baseline="30000" dirty="0">
              <a:latin typeface="Arial Narrow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2608854" y="4765750"/>
            <a:ext cx="1256074" cy="3693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  <a:latin typeface="Arial Narrow" pitchFamily="34" charset="0"/>
              </a:rPr>
              <a:t>CC 182 pb</a:t>
            </a:r>
            <a:r>
              <a:rPr lang="en-US" sz="1800" b="1" baseline="30000" dirty="0" smtClean="0">
                <a:solidFill>
                  <a:srgbClr val="FF0000"/>
                </a:solidFill>
                <a:latin typeface="Arial Narrow" pitchFamily="34" charset="0"/>
              </a:rPr>
              <a:t>-1</a:t>
            </a:r>
            <a:endParaRPr lang="en-US" sz="1800" b="1" baseline="30000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056966" y="4366848"/>
            <a:ext cx="1256074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atin typeface="Arial Narrow" pitchFamily="34" charset="0"/>
              </a:rPr>
              <a:t>NC 150 pb</a:t>
            </a:r>
            <a:r>
              <a:rPr lang="en-US" sz="1800" b="1" baseline="30000" dirty="0" smtClean="0">
                <a:latin typeface="Arial Narrow" pitchFamily="34" charset="0"/>
              </a:rPr>
              <a:t>-1</a:t>
            </a:r>
            <a:endParaRPr lang="en-US" sz="1800" b="1" baseline="30000" dirty="0">
              <a:latin typeface="Arial Narrow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4056966" y="4773701"/>
            <a:ext cx="1256074" cy="3693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  <a:latin typeface="Arial Narrow" pitchFamily="34" charset="0"/>
              </a:rPr>
              <a:t>C</a:t>
            </a:r>
            <a:r>
              <a:rPr lang="en-US" sz="1800" b="1" dirty="0" smtClean="0">
                <a:solidFill>
                  <a:srgbClr val="FF0000"/>
                </a:solidFill>
                <a:latin typeface="Arial Narrow" pitchFamily="34" charset="0"/>
              </a:rPr>
              <a:t>C 150 pb</a:t>
            </a:r>
            <a:r>
              <a:rPr lang="en-US" sz="1800" b="1" baseline="30000" dirty="0" smtClean="0">
                <a:solidFill>
                  <a:srgbClr val="FF0000"/>
                </a:solidFill>
                <a:latin typeface="Arial Narrow" pitchFamily="34" charset="0"/>
              </a:rPr>
              <a:t>-1</a:t>
            </a:r>
            <a:endParaRPr lang="en-US" sz="1800" b="1" baseline="30000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352600" y="5525587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High Q</a:t>
            </a:r>
            <a:r>
              <a:rPr lang="en-US" sz="2000" baseline="30000" dirty="0" smtClean="0"/>
              <a:t>2</a:t>
            </a:r>
            <a:endParaRPr lang="en-US" sz="2000" baseline="30000" dirty="0"/>
          </a:p>
        </p:txBody>
      </p:sp>
      <p:sp>
        <p:nvSpPr>
          <p:cNvPr id="72" name="TextBox 71"/>
          <p:cNvSpPr txBox="1"/>
          <p:nvPr/>
        </p:nvSpPr>
        <p:spPr>
          <a:xfrm>
            <a:off x="2616806" y="5372279"/>
            <a:ext cx="1256074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atin typeface="Arial Narrow" pitchFamily="34" charset="0"/>
              </a:rPr>
              <a:t>NC 136 pb</a:t>
            </a:r>
            <a:r>
              <a:rPr lang="en-US" sz="1800" b="1" baseline="30000" dirty="0" smtClean="0">
                <a:latin typeface="Arial Narrow" pitchFamily="34" charset="0"/>
              </a:rPr>
              <a:t>-1</a:t>
            </a:r>
            <a:endParaRPr lang="en-US" sz="1800" b="1" baseline="30000" dirty="0">
              <a:latin typeface="Arial Narrow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2608854" y="5780473"/>
            <a:ext cx="1256074" cy="3693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  <a:latin typeface="Arial Narrow" pitchFamily="34" charset="0"/>
              </a:rPr>
              <a:t>CC 132 pb</a:t>
            </a:r>
            <a:r>
              <a:rPr lang="en-US" sz="1800" b="1" baseline="30000" dirty="0" smtClean="0">
                <a:solidFill>
                  <a:srgbClr val="FF0000"/>
                </a:solidFill>
                <a:latin typeface="Arial Narrow" pitchFamily="34" charset="0"/>
              </a:rPr>
              <a:t>-1</a:t>
            </a:r>
            <a:endParaRPr lang="en-US" sz="1800" b="1" baseline="30000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4056966" y="5381571"/>
            <a:ext cx="1256074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atin typeface="Arial Narrow" pitchFamily="34" charset="0"/>
              </a:rPr>
              <a:t>NC 170 pb</a:t>
            </a:r>
            <a:r>
              <a:rPr lang="en-US" sz="1800" b="1" baseline="30000" dirty="0" smtClean="0">
                <a:latin typeface="Arial Narrow" pitchFamily="34" charset="0"/>
              </a:rPr>
              <a:t>-1</a:t>
            </a:r>
            <a:endParaRPr lang="en-US" sz="1800" b="1" baseline="30000" dirty="0">
              <a:latin typeface="Arial Narrow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4056966" y="5788424"/>
            <a:ext cx="1256074" cy="3693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  <a:latin typeface="Arial Narrow" pitchFamily="34" charset="0"/>
              </a:rPr>
              <a:t>C</a:t>
            </a:r>
            <a:r>
              <a:rPr lang="en-US" sz="1800" b="1" dirty="0" smtClean="0">
                <a:solidFill>
                  <a:srgbClr val="FF0000"/>
                </a:solidFill>
                <a:latin typeface="Arial Narrow" pitchFamily="34" charset="0"/>
              </a:rPr>
              <a:t>C 175 pb</a:t>
            </a:r>
            <a:r>
              <a:rPr lang="en-US" sz="1800" b="1" baseline="30000" dirty="0" smtClean="0">
                <a:solidFill>
                  <a:srgbClr val="FF0000"/>
                </a:solidFill>
                <a:latin typeface="Arial Narrow" pitchFamily="34" charset="0"/>
              </a:rPr>
              <a:t>-1</a:t>
            </a:r>
            <a:endParaRPr lang="en-US" sz="1800" b="1" baseline="30000" dirty="0">
              <a:solidFill>
                <a:srgbClr val="FF0000"/>
              </a:solidFill>
              <a:latin typeface="Arial Narrow" pitchFamily="34" charset="0"/>
            </a:endParaRPr>
          </a:p>
        </p:txBody>
      </p:sp>
      <p:cxnSp>
        <p:nvCxnSpPr>
          <p:cNvPr id="76" name="Straight Connector 75"/>
          <p:cNvCxnSpPr/>
          <p:nvPr/>
        </p:nvCxnSpPr>
        <p:spPr>
          <a:xfrm>
            <a:off x="232277" y="5221652"/>
            <a:ext cx="52324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2792760" y="3861048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</a:t>
            </a:r>
            <a:r>
              <a:rPr lang="en-US" baseline="30000" dirty="0" smtClean="0"/>
              <a:t>+</a:t>
            </a:r>
            <a:r>
              <a:rPr lang="en-US" dirty="0" smtClean="0"/>
              <a:t>p</a:t>
            </a:r>
            <a:endParaRPr lang="en-US" baseline="30000" dirty="0"/>
          </a:p>
        </p:txBody>
      </p:sp>
      <p:sp>
        <p:nvSpPr>
          <p:cNvPr id="78" name="TextBox 77"/>
          <p:cNvSpPr txBox="1"/>
          <p:nvPr/>
        </p:nvSpPr>
        <p:spPr>
          <a:xfrm>
            <a:off x="4376936" y="3861048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</a:t>
            </a:r>
            <a:r>
              <a:rPr lang="en-US" baseline="30000" dirty="0" smtClean="0"/>
              <a:t>-</a:t>
            </a:r>
            <a:r>
              <a:rPr lang="en-US" dirty="0" smtClean="0"/>
              <a:t>p</a:t>
            </a:r>
            <a:endParaRPr lang="en-US" baseline="30000" dirty="0"/>
          </a:p>
        </p:txBody>
      </p:sp>
      <p:sp>
        <p:nvSpPr>
          <p:cNvPr id="51" name="Straight Connector 50"/>
          <p:cNvSpPr/>
          <p:nvPr/>
        </p:nvSpPr>
        <p:spPr>
          <a:xfrm>
            <a:off x="-8314" y="476672"/>
            <a:ext cx="9914313" cy="0"/>
          </a:xfrm>
          <a:prstGeom prst="line">
            <a:avLst/>
          </a:prstGeom>
          <a:noFill/>
          <a:ln w="36720">
            <a:solidFill>
              <a:srgbClr val="FF0000"/>
            </a:solidFill>
            <a:prstDash val="solid"/>
          </a:ln>
        </p:spPr>
        <p:txBody>
          <a:bodyPr vert="horz" lIns="102950" tIns="60197" rIns="102950" bIns="60197" anchor="ctr" anchorCtr="1" compatLnSpc="0"/>
          <a:lstStyle/>
          <a:p>
            <a:pPr defTabSz="868746" fontAlgn="auto" hangingPunct="0">
              <a:spcBef>
                <a:spcPts val="0"/>
              </a:spcBef>
              <a:spcAft>
                <a:spcPts val="0"/>
              </a:spcAft>
            </a:pPr>
            <a:endParaRPr lang="en-US" sz="1700">
              <a:solidFill>
                <a:prstClr val="black"/>
              </a:solidFill>
              <a:latin typeface="Arial" pitchFamily="18"/>
              <a:ea typeface="DejaVu LGC Sans" pitchFamily="2"/>
              <a:cs typeface="DejaVu LGC Sans" pitchFamily="2"/>
            </a:endParaRPr>
          </a:p>
        </p:txBody>
      </p:sp>
      <p:sp>
        <p:nvSpPr>
          <p:cNvPr id="79" name="Title 2"/>
          <p:cNvSpPr txBox="1">
            <a:spLocks/>
          </p:cNvSpPr>
          <p:nvPr/>
        </p:nvSpPr>
        <p:spPr>
          <a:xfrm>
            <a:off x="208741" y="-3530"/>
            <a:ext cx="9799257" cy="46166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>
            <a:defPPr lvl="0">
              <a:buSzPct val="45000"/>
              <a:buFont typeface="StarSymbol"/>
              <a:buNone/>
              <a:defRPr/>
            </a:defPPr>
            <a:lvl1pPr lvl="0" algn="ctr" rtl="0" hangingPunct="0">
              <a:buSzPct val="45000"/>
              <a:buFont typeface="StarSymbol"/>
              <a:buChar char="●"/>
              <a:tabLst/>
              <a:defRPr lang="en-US" sz="4200" b="0" i="0" u="none" strike="noStrike" kern="1200">
                <a:ln>
                  <a:noFill/>
                </a:ln>
                <a:latin typeface="Arial" pitchFamily="18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pPr>
              <a:buFont typeface="StarSymbol"/>
              <a:buNone/>
            </a:pPr>
            <a:r>
              <a:rPr lang="en-US" sz="3000" dirty="0" smtClean="0">
                <a:solidFill>
                  <a:srgbClr val="2323DC"/>
                </a:solidFill>
                <a:latin typeface="Tahoma" pitchFamily="34"/>
                <a:cs typeface="Tahoma" pitchFamily="2"/>
              </a:rPr>
              <a:t>HERA inclusive data sets    </a:t>
            </a:r>
            <a:r>
              <a:rPr lang="en-US" sz="2000" dirty="0" smtClean="0">
                <a:solidFill>
                  <a:schemeClr val="tx1"/>
                </a:solidFill>
                <a:latin typeface="Tahoma" pitchFamily="34"/>
                <a:cs typeface="Tahoma" pitchFamily="2"/>
              </a:rPr>
              <a:t>Low Q</a:t>
            </a:r>
            <a:r>
              <a:rPr lang="en-US" sz="2000" baseline="30000" dirty="0" smtClean="0">
                <a:solidFill>
                  <a:schemeClr val="tx1"/>
                </a:solidFill>
                <a:latin typeface="Tahoma" pitchFamily="34"/>
                <a:cs typeface="Tahoma" pitchFamily="2"/>
              </a:rPr>
              <a:t>2</a:t>
            </a:r>
            <a:r>
              <a:rPr lang="en-US" sz="2000" dirty="0" smtClean="0">
                <a:solidFill>
                  <a:schemeClr val="tx1"/>
                </a:solidFill>
                <a:latin typeface="Tahoma" pitchFamily="34"/>
                <a:cs typeface="Tahoma" pitchFamily="2"/>
              </a:rPr>
              <a:t>&lt;~150 GeV</a:t>
            </a:r>
            <a:r>
              <a:rPr lang="en-US" sz="2000" baseline="30000" dirty="0" smtClean="0">
                <a:solidFill>
                  <a:schemeClr val="tx1"/>
                </a:solidFill>
                <a:latin typeface="Tahoma" pitchFamily="34"/>
                <a:cs typeface="Tahoma" pitchFamily="2"/>
              </a:rPr>
              <a:t>2</a:t>
            </a:r>
            <a:r>
              <a:rPr lang="en-US" sz="2000" dirty="0" smtClean="0">
                <a:solidFill>
                  <a:schemeClr val="tx1"/>
                </a:solidFill>
                <a:latin typeface="Tahoma" pitchFamily="34"/>
                <a:cs typeface="Tahoma" pitchFamily="2"/>
              </a:rPr>
              <a:t>,high Q</a:t>
            </a:r>
            <a:r>
              <a:rPr lang="en-US" sz="2000" baseline="30000" dirty="0" smtClean="0">
                <a:solidFill>
                  <a:schemeClr val="tx1"/>
                </a:solidFill>
                <a:latin typeface="Tahoma" pitchFamily="34"/>
                <a:cs typeface="Tahoma" pitchFamily="2"/>
              </a:rPr>
              <a:t>2</a:t>
            </a:r>
            <a:r>
              <a:rPr lang="en-US" sz="2000" dirty="0" smtClean="0">
                <a:solidFill>
                  <a:schemeClr val="tx1"/>
                </a:solidFill>
                <a:latin typeface="Tahoma" pitchFamily="34"/>
                <a:cs typeface="Tahoma" pitchFamily="2"/>
              </a:rPr>
              <a:t>&gt;~150 GeV</a:t>
            </a:r>
            <a:r>
              <a:rPr lang="en-US" sz="2000" baseline="30000" dirty="0" smtClean="0">
                <a:solidFill>
                  <a:schemeClr val="tx1"/>
                </a:solidFill>
                <a:latin typeface="Tahoma" pitchFamily="34"/>
                <a:cs typeface="Tahoma" pitchFamily="2"/>
              </a:rPr>
              <a:t>2</a:t>
            </a:r>
            <a:r>
              <a:rPr lang="en-US" sz="2000" dirty="0" smtClean="0">
                <a:solidFill>
                  <a:schemeClr val="tx1"/>
                </a:solidFill>
                <a:latin typeface="Tahoma" pitchFamily="34"/>
                <a:cs typeface="Tahoma" pitchFamily="2"/>
              </a:rPr>
              <a:t> </a:t>
            </a:r>
            <a:endParaRPr lang="en-US" sz="2000" baseline="30000" dirty="0">
              <a:solidFill>
                <a:schemeClr val="tx1"/>
              </a:solidFill>
              <a:latin typeface="Tahoma" pitchFamily="34"/>
              <a:cs typeface="Tahoma" pitchFamily="2"/>
            </a:endParaRPr>
          </a:p>
        </p:txBody>
      </p:sp>
      <p:sp>
        <p:nvSpPr>
          <p:cNvPr id="80" name="Right Brace 79"/>
          <p:cNvSpPr/>
          <p:nvPr/>
        </p:nvSpPr>
        <p:spPr>
          <a:xfrm>
            <a:off x="6017218" y="908720"/>
            <a:ext cx="504056" cy="2976629"/>
          </a:xfrm>
          <a:prstGeom prst="rightBrace">
            <a:avLst/>
          </a:prstGeom>
          <a:ln w="571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TextBox 80"/>
          <p:cNvSpPr txBox="1"/>
          <p:nvPr/>
        </p:nvSpPr>
        <p:spPr>
          <a:xfrm>
            <a:off x="6753200" y="2204864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HERAPDF1.0</a:t>
            </a:r>
            <a:endParaRPr lang="en-US" dirty="0"/>
          </a:p>
        </p:txBody>
      </p:sp>
      <p:sp>
        <p:nvSpPr>
          <p:cNvPr id="82" name="TextBox 81"/>
          <p:cNvSpPr txBox="1"/>
          <p:nvPr/>
        </p:nvSpPr>
        <p:spPr>
          <a:xfrm>
            <a:off x="6778933" y="2660273"/>
            <a:ext cx="1774467" cy="19266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defTabSz="868746" fontAlgn="auto" hangingPunc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rgbClr val="2323DC"/>
                </a:solidFill>
                <a:latin typeface="Tahoma" pitchFamily="34"/>
                <a:ea typeface="Gothic" pitchFamily="2"/>
                <a:cs typeface="Tahoma" pitchFamily="2"/>
              </a:rPr>
              <a:t> </a:t>
            </a:r>
            <a:r>
              <a:rPr lang="en-US" sz="1100" b="1" dirty="0" smtClean="0">
                <a:solidFill>
                  <a:srgbClr val="FF00FF"/>
                </a:solidFill>
                <a:latin typeface="Tahoma" pitchFamily="34"/>
                <a:ea typeface="Gothic" pitchFamily="2"/>
                <a:cs typeface="Tahoma" pitchFamily="2"/>
              </a:rPr>
              <a:t>JHEP 1 (2010) 1</a:t>
            </a:r>
            <a:endParaRPr lang="en-US" sz="1100" b="1" dirty="0">
              <a:solidFill>
                <a:srgbClr val="FF00FF"/>
              </a:solidFill>
              <a:latin typeface="Tahoma" pitchFamily="34"/>
              <a:ea typeface="Gothic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966890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417498" y="6429165"/>
            <a:ext cx="792089" cy="440235"/>
          </a:xfrm>
          <a:prstGeom prst="rect">
            <a:avLst/>
          </a:prstGeom>
          <a:noFill/>
          <a:ln>
            <a:noFill/>
          </a:ln>
        </p:spPr>
        <p:txBody>
          <a:bodyPr vert="horz" wrap="square" lIns="85507" tIns="42754" rIns="85507" bIns="42754" compatLnSpc="0">
            <a:spAutoFit/>
          </a:bodyPr>
          <a:lstStyle/>
          <a:p>
            <a:pPr defTabSz="868746" fontAlgn="auto" hangingPunct="0">
              <a:spcBef>
                <a:spcPts val="0"/>
              </a:spcBef>
              <a:spcAft>
                <a:spcPts val="0"/>
              </a:spcAft>
            </a:pPr>
            <a:fld id="{4166D74E-DE45-43B4-BE35-9573AB5ECB37}" type="slidenum">
              <a:rPr lang="en-US" smtClean="0">
                <a:solidFill>
                  <a:srgbClr val="000080"/>
                </a:solidFill>
                <a:latin typeface="Bitstream Vera Sans" pitchFamily="18"/>
                <a:ea typeface="DejaVu LGC Sans" pitchFamily="2"/>
                <a:cs typeface="DejaVu LGC Sans" pitchFamily="2"/>
              </a:rPr>
              <a:pPr defTabSz="868746" fontAlgn="auto" hangingPunct="0">
                <a:spcBef>
                  <a:spcPts val="0"/>
                </a:spcBef>
                <a:spcAft>
                  <a:spcPts val="0"/>
                </a:spcAft>
              </a:pPr>
              <a:t>9</a:t>
            </a:fld>
            <a:endParaRPr lang="en-US" dirty="0" smtClean="0">
              <a:solidFill>
                <a:srgbClr val="000080"/>
              </a:solidFill>
              <a:latin typeface="Bitstream Vera Sans" pitchFamily="18"/>
              <a:ea typeface="DejaVu LGC Sans" pitchFamily="2"/>
              <a:cs typeface="DejaVu LGC Sans" pitchFamily="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6496" y="1021383"/>
            <a:ext cx="648072" cy="4930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6720">
            <a:noFill/>
            <a:prstDash val="solid"/>
          </a:ln>
        </p:spPr>
        <p:txBody>
          <a:bodyPr vert="horz" wrap="square" lIns="102950" tIns="60197" rIns="102950" bIns="60197" compatLnSpc="0">
            <a:spAutoFit/>
          </a:bodyPr>
          <a:lstStyle/>
          <a:p>
            <a:pPr algn="ctr" defTabSz="868746" fontAlgn="auto" hangingPunct="0">
              <a:spcBef>
                <a:spcPts val="0"/>
              </a:spcBef>
              <a:spcAft>
                <a:spcPts val="0"/>
              </a:spcAft>
              <a:buClr>
                <a:srgbClr val="2323DC"/>
              </a:buClr>
              <a:buSzPct val="100000"/>
            </a:pPr>
            <a:r>
              <a:rPr lang="en-US" dirty="0" smtClean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H1 </a:t>
            </a:r>
            <a:endParaRPr lang="en-US" dirty="0">
              <a:solidFill>
                <a:srgbClr val="2323DC"/>
              </a:solidFill>
              <a:latin typeface="Tahoma" pitchFamily="34"/>
              <a:ea typeface="DejaVu LGC Sans" pitchFamily="2"/>
              <a:cs typeface="DejaVu LGC Sans" pitchFamily="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2480" y="519063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Lucida Calligraphy" pitchFamily="66" charset="0"/>
              </a:rPr>
              <a:t>HERA I</a:t>
            </a:r>
            <a:endParaRPr lang="en-US" dirty="0">
              <a:latin typeface="Lucida Calligraphy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52600" y="908720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Low Q</a:t>
            </a:r>
            <a:r>
              <a:rPr lang="en-US" sz="2000" baseline="30000" dirty="0" smtClean="0"/>
              <a:t>2</a:t>
            </a:r>
            <a:endParaRPr lang="en-US" sz="2000" baseline="30000" dirty="0"/>
          </a:p>
        </p:txBody>
      </p:sp>
      <p:sp>
        <p:nvSpPr>
          <p:cNvPr id="10" name="TextBox 9"/>
          <p:cNvSpPr txBox="1"/>
          <p:nvPr/>
        </p:nvSpPr>
        <p:spPr>
          <a:xfrm>
            <a:off x="1352600" y="1628800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High Q</a:t>
            </a:r>
            <a:r>
              <a:rPr lang="en-US" sz="2000" baseline="30000" dirty="0" smtClean="0"/>
              <a:t>2</a:t>
            </a:r>
            <a:endParaRPr lang="en-US" sz="2000" baseline="30000" dirty="0"/>
          </a:p>
        </p:txBody>
      </p:sp>
      <p:sp>
        <p:nvSpPr>
          <p:cNvPr id="11" name="TextBox 10"/>
          <p:cNvSpPr txBox="1"/>
          <p:nvPr/>
        </p:nvSpPr>
        <p:spPr>
          <a:xfrm>
            <a:off x="272480" y="2533551"/>
            <a:ext cx="936104" cy="4930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6720">
            <a:noFill/>
            <a:prstDash val="solid"/>
          </a:ln>
        </p:spPr>
        <p:txBody>
          <a:bodyPr vert="horz" wrap="square" lIns="102950" tIns="60197" rIns="102950" bIns="60197" compatLnSpc="0">
            <a:spAutoFit/>
          </a:bodyPr>
          <a:lstStyle/>
          <a:p>
            <a:pPr algn="ctr" defTabSz="868746" fontAlgn="auto" hangingPunct="0">
              <a:spcBef>
                <a:spcPts val="0"/>
              </a:spcBef>
              <a:spcAft>
                <a:spcPts val="0"/>
              </a:spcAft>
              <a:buClr>
                <a:srgbClr val="2323DC"/>
              </a:buClr>
              <a:buSzPct val="100000"/>
            </a:pPr>
            <a:r>
              <a:rPr lang="en-US" dirty="0" smtClean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ZEUS </a:t>
            </a:r>
            <a:endParaRPr lang="en-US" dirty="0">
              <a:solidFill>
                <a:srgbClr val="2323DC"/>
              </a:solidFill>
              <a:latin typeface="Tahoma" pitchFamily="34"/>
              <a:ea typeface="DejaVu LGC Sans" pitchFamily="2"/>
              <a:cs typeface="DejaVu LGC Sans" pitchFamily="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6496" y="4501572"/>
            <a:ext cx="648072" cy="4930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6720">
            <a:noFill/>
            <a:prstDash val="solid"/>
          </a:ln>
        </p:spPr>
        <p:txBody>
          <a:bodyPr vert="horz" wrap="square" lIns="102950" tIns="60197" rIns="102950" bIns="60197" compatLnSpc="0">
            <a:spAutoFit/>
          </a:bodyPr>
          <a:lstStyle/>
          <a:p>
            <a:pPr algn="ctr" defTabSz="868746" fontAlgn="auto" hangingPunct="0">
              <a:spcBef>
                <a:spcPts val="0"/>
              </a:spcBef>
              <a:spcAft>
                <a:spcPts val="0"/>
              </a:spcAft>
              <a:buClr>
                <a:srgbClr val="2323DC"/>
              </a:buClr>
              <a:buSzPct val="100000"/>
            </a:pPr>
            <a:r>
              <a:rPr lang="en-US" dirty="0" smtClean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H1 </a:t>
            </a:r>
            <a:endParaRPr lang="en-US" dirty="0">
              <a:solidFill>
                <a:srgbClr val="2323DC"/>
              </a:solidFill>
              <a:latin typeface="Tahoma" pitchFamily="34"/>
              <a:ea typeface="DejaVu LGC Sans" pitchFamily="2"/>
              <a:cs typeface="DejaVu LGC Sans" pitchFamily="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2480" y="3933056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Lucida Calligraphy" pitchFamily="66" charset="0"/>
              </a:rPr>
              <a:t>HERA II</a:t>
            </a:r>
            <a:endParaRPr lang="en-US" dirty="0">
              <a:latin typeface="Lucida Calligraphy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72480" y="5448714"/>
            <a:ext cx="936104" cy="4930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6720">
            <a:noFill/>
            <a:prstDash val="solid"/>
          </a:ln>
        </p:spPr>
        <p:txBody>
          <a:bodyPr vert="horz" wrap="square" lIns="102950" tIns="60197" rIns="102950" bIns="60197" compatLnSpc="0">
            <a:spAutoFit/>
          </a:bodyPr>
          <a:lstStyle/>
          <a:p>
            <a:pPr algn="ctr" defTabSz="868746" fontAlgn="auto" hangingPunct="0">
              <a:spcBef>
                <a:spcPts val="0"/>
              </a:spcBef>
              <a:spcAft>
                <a:spcPts val="0"/>
              </a:spcAft>
              <a:buClr>
                <a:srgbClr val="2323DC"/>
              </a:buClr>
              <a:buSzPct val="100000"/>
            </a:pPr>
            <a:r>
              <a:rPr lang="en-US" dirty="0" smtClean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ZEUS </a:t>
            </a:r>
            <a:endParaRPr lang="en-US" dirty="0">
              <a:solidFill>
                <a:srgbClr val="2323DC"/>
              </a:solidFill>
              <a:latin typeface="Tahoma" pitchFamily="34"/>
              <a:ea typeface="DejaVu LGC Sans" pitchFamily="2"/>
              <a:cs typeface="DejaVu LGC Sans" pitchFamily="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16806" y="980728"/>
            <a:ext cx="1112058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atin typeface="Arial Narrow" pitchFamily="34" charset="0"/>
              </a:rPr>
              <a:t>NC 22 pb</a:t>
            </a:r>
            <a:r>
              <a:rPr lang="en-US" sz="1800" b="1" baseline="30000" dirty="0" smtClean="0">
                <a:latin typeface="Arial Narrow" pitchFamily="34" charset="0"/>
              </a:rPr>
              <a:t>-1</a:t>
            </a:r>
            <a:endParaRPr lang="en-US" sz="1800" b="1" baseline="30000" dirty="0">
              <a:latin typeface="Arial Narrow" pitchFamily="34" charset="0"/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>
            <a:off x="200472" y="3913867"/>
            <a:ext cx="5256584" cy="754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224644" y="6290479"/>
            <a:ext cx="5016388" cy="4747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6720">
            <a:noFill/>
            <a:prstDash val="solid"/>
          </a:ln>
        </p:spPr>
        <p:txBody>
          <a:bodyPr vert="horz" wrap="square" lIns="102950" tIns="60197" rIns="102950" bIns="60197" compatLnSpc="0">
            <a:spAutoFit/>
          </a:bodyPr>
          <a:lstStyle/>
          <a:p>
            <a:pPr algn="ctr" defTabSz="868746" fontAlgn="auto" hangingPunct="0">
              <a:spcBef>
                <a:spcPts val="0"/>
              </a:spcBef>
              <a:spcAft>
                <a:spcPts val="0"/>
              </a:spcAft>
              <a:buClr>
                <a:srgbClr val="2323DC"/>
              </a:buClr>
              <a:buSzPct val="100000"/>
            </a:pPr>
            <a:r>
              <a:rPr lang="en-US" dirty="0" smtClean="0">
                <a:solidFill>
                  <a:srgbClr val="2323DC"/>
                </a:solidFill>
                <a:latin typeface="Arial Narrow" pitchFamily="34" charset="0"/>
                <a:ea typeface="DejaVu LGC Sans" pitchFamily="2"/>
                <a:cs typeface="DejaVu LGC Sans" pitchFamily="2"/>
              </a:rPr>
              <a:t>+ further data sets from low </a:t>
            </a:r>
            <a:r>
              <a:rPr lang="en-US" dirty="0" err="1" smtClean="0">
                <a:solidFill>
                  <a:srgbClr val="2323DC"/>
                </a:solidFill>
                <a:latin typeface="Arial Narrow" pitchFamily="34" charset="0"/>
                <a:ea typeface="DejaVu LGC Sans" pitchFamily="2"/>
                <a:cs typeface="DejaVu LGC Sans" pitchFamily="2"/>
              </a:rPr>
              <a:t>E</a:t>
            </a:r>
            <a:r>
              <a:rPr lang="en-US" baseline="-25000" dirty="0" err="1" smtClean="0">
                <a:solidFill>
                  <a:srgbClr val="2323DC"/>
                </a:solidFill>
                <a:latin typeface="Arial Narrow" pitchFamily="34" charset="0"/>
                <a:ea typeface="DejaVu LGC Sans" pitchFamily="2"/>
                <a:cs typeface="DejaVu LGC Sans" pitchFamily="2"/>
              </a:rPr>
              <a:t>p</a:t>
            </a:r>
            <a:r>
              <a:rPr lang="en-US" dirty="0" smtClean="0">
                <a:solidFill>
                  <a:srgbClr val="2323DC"/>
                </a:solidFill>
                <a:latin typeface="Arial Narrow" pitchFamily="34" charset="0"/>
                <a:ea typeface="DejaVu LGC Sans" pitchFamily="2"/>
                <a:cs typeface="DejaVu LGC Sans" pitchFamily="2"/>
              </a:rPr>
              <a:t> runs etc. </a:t>
            </a:r>
            <a:endParaRPr lang="en-US" dirty="0">
              <a:solidFill>
                <a:srgbClr val="2323DC"/>
              </a:solidFill>
              <a:latin typeface="Arial Narrow" pitchFamily="34" charset="0"/>
              <a:ea typeface="DejaVu LGC Sans" pitchFamily="2"/>
              <a:cs typeface="DejaVu LGC Sans" pitchFamily="2"/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>
            <a:off x="200472" y="6229764"/>
            <a:ext cx="5328592" cy="754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2864768" y="476672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</a:t>
            </a:r>
            <a:r>
              <a:rPr lang="en-US" baseline="30000" dirty="0" smtClean="0"/>
              <a:t>+</a:t>
            </a:r>
            <a:r>
              <a:rPr lang="en-US" dirty="0" smtClean="0"/>
              <a:t>p</a:t>
            </a:r>
            <a:endParaRPr lang="en-US" baseline="30000" dirty="0"/>
          </a:p>
        </p:txBody>
      </p:sp>
      <p:sp>
        <p:nvSpPr>
          <p:cNvPr id="53" name="TextBox 52"/>
          <p:cNvSpPr txBox="1"/>
          <p:nvPr/>
        </p:nvSpPr>
        <p:spPr>
          <a:xfrm>
            <a:off x="4376936" y="476672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</a:t>
            </a:r>
            <a:r>
              <a:rPr lang="en-US" baseline="30000" dirty="0" smtClean="0"/>
              <a:t>-</a:t>
            </a:r>
            <a:r>
              <a:rPr lang="en-US" dirty="0" smtClean="0"/>
              <a:t>p</a:t>
            </a:r>
            <a:endParaRPr lang="en-US" baseline="30000" dirty="0"/>
          </a:p>
        </p:txBody>
      </p:sp>
      <p:sp>
        <p:nvSpPr>
          <p:cNvPr id="54" name="TextBox 53"/>
          <p:cNvSpPr txBox="1"/>
          <p:nvPr/>
        </p:nvSpPr>
        <p:spPr>
          <a:xfrm>
            <a:off x="2616806" y="1475492"/>
            <a:ext cx="1256074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atin typeface="Arial Narrow" pitchFamily="34" charset="0"/>
              </a:rPr>
              <a:t>NC 100 pb</a:t>
            </a:r>
            <a:r>
              <a:rPr lang="en-US" sz="1800" b="1" baseline="30000" dirty="0" smtClean="0">
                <a:latin typeface="Arial Narrow" pitchFamily="34" charset="0"/>
              </a:rPr>
              <a:t>-1</a:t>
            </a:r>
            <a:endParaRPr lang="en-US" sz="1800" b="1" baseline="30000" dirty="0">
              <a:latin typeface="Arial Narrow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608854" y="1883686"/>
            <a:ext cx="1256074" cy="3693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  <a:latin typeface="Arial Narrow" pitchFamily="34" charset="0"/>
              </a:rPr>
              <a:t>CC 100 pb</a:t>
            </a:r>
            <a:r>
              <a:rPr lang="en-US" sz="1800" b="1" baseline="30000" dirty="0" smtClean="0">
                <a:solidFill>
                  <a:srgbClr val="FF0000"/>
                </a:solidFill>
                <a:latin typeface="Arial Narrow" pitchFamily="34" charset="0"/>
              </a:rPr>
              <a:t>-1</a:t>
            </a:r>
            <a:endParaRPr lang="en-US" sz="1800" b="1" baseline="30000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056966" y="1484783"/>
            <a:ext cx="1256074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atin typeface="Arial Narrow" pitchFamily="34" charset="0"/>
              </a:rPr>
              <a:t>NC 16 pb</a:t>
            </a:r>
            <a:r>
              <a:rPr lang="en-US" sz="1800" b="1" baseline="30000" dirty="0" smtClean="0">
                <a:latin typeface="Arial Narrow" pitchFamily="34" charset="0"/>
              </a:rPr>
              <a:t>-1</a:t>
            </a:r>
            <a:endParaRPr lang="en-US" sz="1800" b="1" baseline="30000" dirty="0">
              <a:latin typeface="Arial Narrow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056966" y="1891637"/>
            <a:ext cx="1256074" cy="3693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  <a:latin typeface="Arial Narrow" pitchFamily="34" charset="0"/>
              </a:rPr>
              <a:t>C</a:t>
            </a:r>
            <a:r>
              <a:rPr lang="en-US" sz="1800" b="1" dirty="0" smtClean="0">
                <a:solidFill>
                  <a:srgbClr val="FF0000"/>
                </a:solidFill>
                <a:latin typeface="Arial Narrow" pitchFamily="34" charset="0"/>
              </a:rPr>
              <a:t>C 16 pb</a:t>
            </a:r>
            <a:r>
              <a:rPr lang="en-US" sz="1800" b="1" baseline="30000" dirty="0" smtClean="0">
                <a:solidFill>
                  <a:srgbClr val="FF0000"/>
                </a:solidFill>
                <a:latin typeface="Arial Narrow" pitchFamily="34" charset="0"/>
              </a:rPr>
              <a:t>-1</a:t>
            </a:r>
            <a:endParaRPr lang="en-US" sz="1800" b="1" baseline="30000" dirty="0">
              <a:solidFill>
                <a:srgbClr val="FF0000"/>
              </a:solidFill>
              <a:latin typeface="Arial Narrow" pitchFamily="34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224644" y="2348880"/>
            <a:ext cx="52324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496616" y="1412776"/>
            <a:ext cx="38884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1352600" y="2420888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Low Q</a:t>
            </a:r>
            <a:r>
              <a:rPr lang="en-US" sz="2000" baseline="30000" dirty="0" smtClean="0"/>
              <a:t>2</a:t>
            </a:r>
            <a:endParaRPr lang="en-US" sz="2000" baseline="30000" dirty="0"/>
          </a:p>
        </p:txBody>
      </p:sp>
      <p:sp>
        <p:nvSpPr>
          <p:cNvPr id="59" name="TextBox 58"/>
          <p:cNvSpPr txBox="1"/>
          <p:nvPr/>
        </p:nvSpPr>
        <p:spPr>
          <a:xfrm>
            <a:off x="1352600" y="3140968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High Q</a:t>
            </a:r>
            <a:r>
              <a:rPr lang="en-US" sz="2000" baseline="30000" dirty="0" smtClean="0"/>
              <a:t>2</a:t>
            </a:r>
            <a:endParaRPr lang="en-US" sz="2000" baseline="30000" dirty="0"/>
          </a:p>
        </p:txBody>
      </p:sp>
      <p:sp>
        <p:nvSpPr>
          <p:cNvPr id="60" name="TextBox 59"/>
          <p:cNvSpPr txBox="1"/>
          <p:nvPr/>
        </p:nvSpPr>
        <p:spPr>
          <a:xfrm>
            <a:off x="2616806" y="2492896"/>
            <a:ext cx="1112058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atin typeface="Arial Narrow" pitchFamily="34" charset="0"/>
              </a:rPr>
              <a:t>NC 30 pb</a:t>
            </a:r>
            <a:r>
              <a:rPr lang="en-US" sz="1800" b="1" baseline="30000" dirty="0" smtClean="0">
                <a:latin typeface="Arial Narrow" pitchFamily="34" charset="0"/>
              </a:rPr>
              <a:t>-1</a:t>
            </a:r>
            <a:endParaRPr lang="en-US" sz="1800" b="1" baseline="30000" dirty="0">
              <a:latin typeface="Arial Narrow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616806" y="2987660"/>
            <a:ext cx="1256074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atin typeface="Arial Narrow" pitchFamily="34" charset="0"/>
              </a:rPr>
              <a:t>NC 108 pb</a:t>
            </a:r>
            <a:r>
              <a:rPr lang="en-US" sz="1800" b="1" baseline="30000" dirty="0" smtClean="0">
                <a:latin typeface="Arial Narrow" pitchFamily="34" charset="0"/>
              </a:rPr>
              <a:t>-1</a:t>
            </a:r>
            <a:endParaRPr lang="en-US" sz="1800" b="1" baseline="30000" dirty="0">
              <a:latin typeface="Arial Narrow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608854" y="3395854"/>
            <a:ext cx="1256074" cy="3693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  <a:latin typeface="Arial Narrow" pitchFamily="34" charset="0"/>
              </a:rPr>
              <a:t>CC 108 pb</a:t>
            </a:r>
            <a:r>
              <a:rPr lang="en-US" sz="1800" b="1" baseline="30000" dirty="0" smtClean="0">
                <a:solidFill>
                  <a:srgbClr val="FF0000"/>
                </a:solidFill>
                <a:latin typeface="Arial Narrow" pitchFamily="34" charset="0"/>
              </a:rPr>
              <a:t>-1</a:t>
            </a:r>
            <a:endParaRPr lang="en-US" sz="1800" b="1" baseline="30000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056966" y="2996952"/>
            <a:ext cx="1256074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atin typeface="Arial Narrow" pitchFamily="34" charset="0"/>
              </a:rPr>
              <a:t>NC 16 pb</a:t>
            </a:r>
            <a:r>
              <a:rPr lang="en-US" sz="1800" b="1" baseline="30000" dirty="0" smtClean="0">
                <a:latin typeface="Arial Narrow" pitchFamily="34" charset="0"/>
              </a:rPr>
              <a:t>-1</a:t>
            </a:r>
            <a:endParaRPr lang="en-US" sz="1800" b="1" baseline="30000" dirty="0">
              <a:latin typeface="Arial Narrow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056966" y="3403805"/>
            <a:ext cx="1256074" cy="3693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  <a:latin typeface="Arial Narrow" pitchFamily="34" charset="0"/>
              </a:rPr>
              <a:t>C</a:t>
            </a:r>
            <a:r>
              <a:rPr lang="en-US" sz="1800" b="1" dirty="0" smtClean="0">
                <a:solidFill>
                  <a:srgbClr val="FF0000"/>
                </a:solidFill>
                <a:latin typeface="Arial Narrow" pitchFamily="34" charset="0"/>
              </a:rPr>
              <a:t>C 16 pb</a:t>
            </a:r>
            <a:r>
              <a:rPr lang="en-US" sz="1800" b="1" baseline="30000" dirty="0" smtClean="0">
                <a:solidFill>
                  <a:srgbClr val="FF0000"/>
                </a:solidFill>
                <a:latin typeface="Arial Narrow" pitchFamily="34" charset="0"/>
              </a:rPr>
              <a:t>-1</a:t>
            </a:r>
            <a:endParaRPr lang="en-US" sz="1800" b="1" baseline="30000" dirty="0">
              <a:solidFill>
                <a:srgbClr val="FF0000"/>
              </a:solidFill>
              <a:latin typeface="Arial Narrow" pitchFamily="34" charset="0"/>
            </a:endParaRPr>
          </a:p>
        </p:txBody>
      </p:sp>
      <p:cxnSp>
        <p:nvCxnSpPr>
          <p:cNvPr id="65" name="Straight Connector 64"/>
          <p:cNvCxnSpPr/>
          <p:nvPr/>
        </p:nvCxnSpPr>
        <p:spPr>
          <a:xfrm>
            <a:off x="1496616" y="2924944"/>
            <a:ext cx="38884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1352600" y="4510864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High Q</a:t>
            </a:r>
            <a:r>
              <a:rPr lang="en-US" sz="2000" baseline="30000" dirty="0" smtClean="0"/>
              <a:t>2</a:t>
            </a:r>
            <a:endParaRPr lang="en-US" sz="2000" baseline="30000" dirty="0"/>
          </a:p>
        </p:txBody>
      </p:sp>
      <p:sp>
        <p:nvSpPr>
          <p:cNvPr id="67" name="TextBox 66"/>
          <p:cNvSpPr txBox="1"/>
          <p:nvPr/>
        </p:nvSpPr>
        <p:spPr>
          <a:xfrm>
            <a:off x="2616806" y="4357556"/>
            <a:ext cx="1256074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atin typeface="Arial Narrow" pitchFamily="34" charset="0"/>
              </a:rPr>
              <a:t>NC 182 pb</a:t>
            </a:r>
            <a:r>
              <a:rPr lang="en-US" sz="1800" b="1" baseline="30000" dirty="0" smtClean="0">
                <a:latin typeface="Arial Narrow" pitchFamily="34" charset="0"/>
              </a:rPr>
              <a:t>-1</a:t>
            </a:r>
            <a:endParaRPr lang="en-US" sz="1800" b="1" baseline="30000" dirty="0">
              <a:latin typeface="Arial Narrow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2608854" y="4765750"/>
            <a:ext cx="1256074" cy="3693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  <a:latin typeface="Arial Narrow" pitchFamily="34" charset="0"/>
              </a:rPr>
              <a:t>CC 182 pb</a:t>
            </a:r>
            <a:r>
              <a:rPr lang="en-US" sz="1800" b="1" baseline="30000" dirty="0" smtClean="0">
                <a:solidFill>
                  <a:srgbClr val="FF0000"/>
                </a:solidFill>
                <a:latin typeface="Arial Narrow" pitchFamily="34" charset="0"/>
              </a:rPr>
              <a:t>-1</a:t>
            </a:r>
            <a:endParaRPr lang="en-US" sz="1800" b="1" baseline="30000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056966" y="4366848"/>
            <a:ext cx="1256074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atin typeface="Arial Narrow" pitchFamily="34" charset="0"/>
              </a:rPr>
              <a:t>NC 150 pb</a:t>
            </a:r>
            <a:r>
              <a:rPr lang="en-US" sz="1800" b="1" baseline="30000" dirty="0" smtClean="0">
                <a:latin typeface="Arial Narrow" pitchFamily="34" charset="0"/>
              </a:rPr>
              <a:t>-1</a:t>
            </a:r>
            <a:endParaRPr lang="en-US" sz="1800" b="1" baseline="30000" dirty="0">
              <a:latin typeface="Arial Narrow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4056966" y="4773701"/>
            <a:ext cx="1256074" cy="3693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  <a:latin typeface="Arial Narrow" pitchFamily="34" charset="0"/>
              </a:rPr>
              <a:t>C</a:t>
            </a:r>
            <a:r>
              <a:rPr lang="en-US" sz="1800" b="1" dirty="0" smtClean="0">
                <a:solidFill>
                  <a:srgbClr val="FF0000"/>
                </a:solidFill>
                <a:latin typeface="Arial Narrow" pitchFamily="34" charset="0"/>
              </a:rPr>
              <a:t>C 150 pb</a:t>
            </a:r>
            <a:r>
              <a:rPr lang="en-US" sz="1800" b="1" baseline="30000" dirty="0" smtClean="0">
                <a:solidFill>
                  <a:srgbClr val="FF0000"/>
                </a:solidFill>
                <a:latin typeface="Arial Narrow" pitchFamily="34" charset="0"/>
              </a:rPr>
              <a:t>-1</a:t>
            </a:r>
            <a:endParaRPr lang="en-US" sz="1800" b="1" baseline="30000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352600" y="5525587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High Q</a:t>
            </a:r>
            <a:r>
              <a:rPr lang="en-US" sz="2000" baseline="30000" dirty="0" smtClean="0"/>
              <a:t>2</a:t>
            </a:r>
            <a:endParaRPr lang="en-US" sz="2000" baseline="30000" dirty="0"/>
          </a:p>
        </p:txBody>
      </p:sp>
      <p:sp>
        <p:nvSpPr>
          <p:cNvPr id="72" name="TextBox 71"/>
          <p:cNvSpPr txBox="1"/>
          <p:nvPr/>
        </p:nvSpPr>
        <p:spPr>
          <a:xfrm>
            <a:off x="2616806" y="5363924"/>
            <a:ext cx="1256074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atin typeface="Arial Narrow" pitchFamily="34" charset="0"/>
              </a:rPr>
              <a:t>NC 136 pb</a:t>
            </a:r>
            <a:r>
              <a:rPr lang="en-US" sz="1800" b="1" baseline="30000" dirty="0" smtClean="0">
                <a:latin typeface="Arial Narrow" pitchFamily="34" charset="0"/>
              </a:rPr>
              <a:t>-1</a:t>
            </a:r>
            <a:endParaRPr lang="en-US" sz="1800" b="1" baseline="30000" dirty="0">
              <a:latin typeface="Arial Narrow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2608854" y="5795972"/>
            <a:ext cx="1256074" cy="3693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  <a:latin typeface="Arial Narrow" pitchFamily="34" charset="0"/>
              </a:rPr>
              <a:t>CC 132 pb</a:t>
            </a:r>
            <a:r>
              <a:rPr lang="en-US" sz="1800" b="1" baseline="30000" dirty="0" smtClean="0">
                <a:solidFill>
                  <a:srgbClr val="FF0000"/>
                </a:solidFill>
                <a:latin typeface="Arial Narrow" pitchFamily="34" charset="0"/>
              </a:rPr>
              <a:t>-1</a:t>
            </a:r>
            <a:endParaRPr lang="en-US" sz="1800" b="1" baseline="30000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4056966" y="5381571"/>
            <a:ext cx="1256074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atin typeface="Arial Narrow" pitchFamily="34" charset="0"/>
              </a:rPr>
              <a:t>NC 170 pb</a:t>
            </a:r>
            <a:r>
              <a:rPr lang="en-US" sz="1800" b="1" baseline="30000" dirty="0" smtClean="0">
                <a:latin typeface="Arial Narrow" pitchFamily="34" charset="0"/>
              </a:rPr>
              <a:t>-1</a:t>
            </a:r>
            <a:endParaRPr lang="en-US" sz="1800" b="1" baseline="30000" dirty="0">
              <a:latin typeface="Arial Narrow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4056966" y="5788424"/>
            <a:ext cx="1256074" cy="3693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  <a:latin typeface="Arial Narrow" pitchFamily="34" charset="0"/>
              </a:rPr>
              <a:t>C</a:t>
            </a:r>
            <a:r>
              <a:rPr lang="en-US" sz="1800" b="1" dirty="0" smtClean="0">
                <a:solidFill>
                  <a:srgbClr val="FF0000"/>
                </a:solidFill>
                <a:latin typeface="Arial Narrow" pitchFamily="34" charset="0"/>
              </a:rPr>
              <a:t>C 175 pb</a:t>
            </a:r>
            <a:r>
              <a:rPr lang="en-US" sz="1800" b="1" baseline="30000" dirty="0" smtClean="0">
                <a:solidFill>
                  <a:srgbClr val="FF0000"/>
                </a:solidFill>
                <a:latin typeface="Arial Narrow" pitchFamily="34" charset="0"/>
              </a:rPr>
              <a:t>-1</a:t>
            </a:r>
            <a:endParaRPr lang="en-US" sz="1800" b="1" baseline="30000" dirty="0">
              <a:solidFill>
                <a:srgbClr val="FF0000"/>
              </a:solidFill>
              <a:latin typeface="Arial Narrow" pitchFamily="34" charset="0"/>
            </a:endParaRPr>
          </a:p>
        </p:txBody>
      </p:sp>
      <p:cxnSp>
        <p:nvCxnSpPr>
          <p:cNvPr id="76" name="Straight Connector 75"/>
          <p:cNvCxnSpPr/>
          <p:nvPr/>
        </p:nvCxnSpPr>
        <p:spPr>
          <a:xfrm>
            <a:off x="232277" y="5221652"/>
            <a:ext cx="52324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2792760" y="3861048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</a:t>
            </a:r>
            <a:r>
              <a:rPr lang="en-US" baseline="30000" dirty="0" smtClean="0"/>
              <a:t>+</a:t>
            </a:r>
            <a:r>
              <a:rPr lang="en-US" dirty="0" smtClean="0"/>
              <a:t>p</a:t>
            </a:r>
            <a:endParaRPr lang="en-US" baseline="30000" dirty="0"/>
          </a:p>
        </p:txBody>
      </p:sp>
      <p:sp>
        <p:nvSpPr>
          <p:cNvPr id="78" name="TextBox 77"/>
          <p:cNvSpPr txBox="1"/>
          <p:nvPr/>
        </p:nvSpPr>
        <p:spPr>
          <a:xfrm>
            <a:off x="4376936" y="3861048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</a:t>
            </a:r>
            <a:r>
              <a:rPr lang="en-US" baseline="30000" dirty="0" smtClean="0"/>
              <a:t>-</a:t>
            </a:r>
            <a:r>
              <a:rPr lang="en-US" dirty="0" smtClean="0"/>
              <a:t>p</a:t>
            </a:r>
            <a:endParaRPr lang="en-US" baseline="30000" dirty="0"/>
          </a:p>
        </p:txBody>
      </p:sp>
      <p:sp>
        <p:nvSpPr>
          <p:cNvPr id="51" name="Straight Connector 50"/>
          <p:cNvSpPr/>
          <p:nvPr/>
        </p:nvSpPr>
        <p:spPr>
          <a:xfrm>
            <a:off x="-8314" y="476672"/>
            <a:ext cx="9914313" cy="0"/>
          </a:xfrm>
          <a:prstGeom prst="line">
            <a:avLst/>
          </a:prstGeom>
          <a:noFill/>
          <a:ln w="36720">
            <a:solidFill>
              <a:srgbClr val="FF0000"/>
            </a:solidFill>
            <a:prstDash val="solid"/>
          </a:ln>
        </p:spPr>
        <p:txBody>
          <a:bodyPr vert="horz" lIns="102950" tIns="60197" rIns="102950" bIns="60197" anchor="ctr" anchorCtr="1" compatLnSpc="0"/>
          <a:lstStyle/>
          <a:p>
            <a:pPr defTabSz="868746" fontAlgn="auto" hangingPunct="0">
              <a:spcBef>
                <a:spcPts val="0"/>
              </a:spcBef>
              <a:spcAft>
                <a:spcPts val="0"/>
              </a:spcAft>
            </a:pPr>
            <a:endParaRPr lang="en-US" sz="1700">
              <a:solidFill>
                <a:prstClr val="black"/>
              </a:solidFill>
              <a:latin typeface="Arial" pitchFamily="18"/>
              <a:ea typeface="DejaVu LGC Sans" pitchFamily="2"/>
              <a:cs typeface="DejaVu LGC Sans" pitchFamily="2"/>
            </a:endParaRPr>
          </a:p>
        </p:txBody>
      </p:sp>
      <p:sp>
        <p:nvSpPr>
          <p:cNvPr id="79" name="Title 2"/>
          <p:cNvSpPr txBox="1">
            <a:spLocks/>
          </p:cNvSpPr>
          <p:nvPr/>
        </p:nvSpPr>
        <p:spPr>
          <a:xfrm>
            <a:off x="208741" y="-3530"/>
            <a:ext cx="9799257" cy="46166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>
            <a:defPPr lvl="0">
              <a:buSzPct val="45000"/>
              <a:buFont typeface="StarSymbol"/>
              <a:buNone/>
              <a:defRPr/>
            </a:defPPr>
            <a:lvl1pPr lvl="0" algn="ctr" rtl="0" hangingPunct="0">
              <a:buSzPct val="45000"/>
              <a:buFont typeface="StarSymbol"/>
              <a:buChar char="●"/>
              <a:tabLst/>
              <a:defRPr lang="en-US" sz="4200" b="0" i="0" u="none" strike="noStrike" kern="1200">
                <a:ln>
                  <a:noFill/>
                </a:ln>
                <a:latin typeface="Arial" pitchFamily="18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pPr>
              <a:buFont typeface="StarSymbol"/>
              <a:buNone/>
            </a:pPr>
            <a:r>
              <a:rPr lang="en-US" sz="3000" dirty="0" smtClean="0">
                <a:solidFill>
                  <a:srgbClr val="2323DC"/>
                </a:solidFill>
                <a:latin typeface="Tahoma" pitchFamily="34"/>
                <a:cs typeface="Tahoma" pitchFamily="2"/>
              </a:rPr>
              <a:t>HERA inclusive data sets    </a:t>
            </a:r>
            <a:r>
              <a:rPr lang="en-US" sz="2000" dirty="0" smtClean="0">
                <a:solidFill>
                  <a:schemeClr val="tx1"/>
                </a:solidFill>
                <a:latin typeface="Tahoma" pitchFamily="34"/>
                <a:cs typeface="Tahoma" pitchFamily="2"/>
              </a:rPr>
              <a:t>Low Q</a:t>
            </a:r>
            <a:r>
              <a:rPr lang="en-US" sz="2000" baseline="30000" dirty="0" smtClean="0">
                <a:solidFill>
                  <a:schemeClr val="tx1"/>
                </a:solidFill>
                <a:latin typeface="Tahoma" pitchFamily="34"/>
                <a:cs typeface="Tahoma" pitchFamily="2"/>
              </a:rPr>
              <a:t>2</a:t>
            </a:r>
            <a:r>
              <a:rPr lang="en-US" sz="2000" dirty="0" smtClean="0">
                <a:solidFill>
                  <a:schemeClr val="tx1"/>
                </a:solidFill>
                <a:latin typeface="Tahoma" pitchFamily="34"/>
                <a:cs typeface="Tahoma" pitchFamily="2"/>
              </a:rPr>
              <a:t>&lt;~150 GeV</a:t>
            </a:r>
            <a:r>
              <a:rPr lang="en-US" sz="2000" baseline="30000" dirty="0" smtClean="0">
                <a:solidFill>
                  <a:schemeClr val="tx1"/>
                </a:solidFill>
                <a:latin typeface="Tahoma" pitchFamily="34"/>
                <a:cs typeface="Tahoma" pitchFamily="2"/>
              </a:rPr>
              <a:t>2</a:t>
            </a:r>
            <a:r>
              <a:rPr lang="en-US" sz="2000" dirty="0" smtClean="0">
                <a:solidFill>
                  <a:schemeClr val="tx1"/>
                </a:solidFill>
                <a:latin typeface="Tahoma" pitchFamily="34"/>
                <a:cs typeface="Tahoma" pitchFamily="2"/>
              </a:rPr>
              <a:t>,high Q</a:t>
            </a:r>
            <a:r>
              <a:rPr lang="en-US" sz="2000" baseline="30000" dirty="0" smtClean="0">
                <a:solidFill>
                  <a:schemeClr val="tx1"/>
                </a:solidFill>
                <a:latin typeface="Tahoma" pitchFamily="34"/>
                <a:cs typeface="Tahoma" pitchFamily="2"/>
              </a:rPr>
              <a:t>2</a:t>
            </a:r>
            <a:r>
              <a:rPr lang="en-US" sz="2000" dirty="0" smtClean="0">
                <a:solidFill>
                  <a:schemeClr val="tx1"/>
                </a:solidFill>
                <a:latin typeface="Tahoma" pitchFamily="34"/>
                <a:cs typeface="Tahoma" pitchFamily="2"/>
              </a:rPr>
              <a:t>&gt;~150 GeV</a:t>
            </a:r>
            <a:r>
              <a:rPr lang="en-US" sz="2000" baseline="30000" dirty="0" smtClean="0">
                <a:solidFill>
                  <a:schemeClr val="tx1"/>
                </a:solidFill>
                <a:latin typeface="Tahoma" pitchFamily="34"/>
                <a:cs typeface="Tahoma" pitchFamily="2"/>
              </a:rPr>
              <a:t>2</a:t>
            </a:r>
            <a:r>
              <a:rPr lang="en-US" sz="2000" dirty="0" smtClean="0">
                <a:solidFill>
                  <a:schemeClr val="tx1"/>
                </a:solidFill>
                <a:latin typeface="Tahoma" pitchFamily="34"/>
                <a:cs typeface="Tahoma" pitchFamily="2"/>
              </a:rPr>
              <a:t> </a:t>
            </a:r>
            <a:endParaRPr lang="en-US" sz="2000" baseline="30000" dirty="0">
              <a:solidFill>
                <a:schemeClr val="tx1"/>
              </a:solidFill>
              <a:latin typeface="Tahoma" pitchFamily="34"/>
              <a:cs typeface="Tahoma" pitchFamily="2"/>
            </a:endParaRPr>
          </a:p>
        </p:txBody>
      </p:sp>
      <p:sp>
        <p:nvSpPr>
          <p:cNvPr id="49" name="Right Brace 48"/>
          <p:cNvSpPr/>
          <p:nvPr/>
        </p:nvSpPr>
        <p:spPr>
          <a:xfrm>
            <a:off x="6033120" y="908719"/>
            <a:ext cx="504056" cy="5249037"/>
          </a:xfrm>
          <a:prstGeom prst="rightBrace">
            <a:avLst/>
          </a:prstGeom>
          <a:ln w="571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6897216" y="3140968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HERAPDF1.5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7054655" y="3599136"/>
            <a:ext cx="1774467" cy="1783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defTabSz="868746" fontAlgn="auto" hangingPunc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rgbClr val="2323DC"/>
                </a:solidFill>
                <a:latin typeface="Tahoma" pitchFamily="34"/>
                <a:ea typeface="Gothic" pitchFamily="2"/>
                <a:cs typeface="Tahoma" pitchFamily="2"/>
              </a:rPr>
              <a:t> </a:t>
            </a:r>
            <a:r>
              <a:rPr lang="en-US" sz="1100" b="1" dirty="0" smtClean="0">
                <a:solidFill>
                  <a:srgbClr val="FF00FF"/>
                </a:solidFill>
                <a:latin typeface="Tahoma" pitchFamily="34"/>
                <a:ea typeface="Gothic" pitchFamily="2"/>
                <a:cs typeface="Tahoma" pitchFamily="2"/>
              </a:rPr>
              <a:t>H1prelim-10-141(2) </a:t>
            </a:r>
          </a:p>
          <a:p>
            <a:pPr algn="ctr" defTabSz="868746" fontAlgn="auto" hangingPunc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dirty="0" smtClean="0">
                <a:solidFill>
                  <a:srgbClr val="FF00FF"/>
                </a:solidFill>
                <a:latin typeface="Tahoma" pitchFamily="34"/>
                <a:ea typeface="Gothic" pitchFamily="2"/>
                <a:cs typeface="Tahoma" pitchFamily="2"/>
              </a:rPr>
              <a:t>ZEUS-prel-10-017(8)</a:t>
            </a:r>
            <a:endParaRPr lang="en-US" sz="1100" b="1" dirty="0">
              <a:solidFill>
                <a:srgbClr val="FF00FF"/>
              </a:solidFill>
              <a:latin typeface="Tahoma" pitchFamily="34"/>
              <a:ea typeface="Gothic" pitchFamily="2"/>
              <a:cs typeface="Tahoma" pitchFamily="2"/>
            </a:endParaRPr>
          </a:p>
        </p:txBody>
      </p:sp>
      <p:cxnSp>
        <p:nvCxnSpPr>
          <p:cNvPr id="83" name="Straight Connector 82"/>
          <p:cNvCxnSpPr>
            <a:stCxn id="89" idx="6"/>
          </p:cNvCxnSpPr>
          <p:nvPr/>
        </p:nvCxnSpPr>
        <p:spPr>
          <a:xfrm flipV="1">
            <a:off x="5601072" y="4579280"/>
            <a:ext cx="864096" cy="182035"/>
          </a:xfrm>
          <a:prstGeom prst="line">
            <a:avLst/>
          </a:prstGeom>
          <a:ln w="19050">
            <a:solidFill>
              <a:srgbClr val="2323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6465168" y="4371307"/>
            <a:ext cx="1584176" cy="41594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6720">
            <a:noFill/>
            <a:prstDash val="solid"/>
          </a:ln>
        </p:spPr>
        <p:txBody>
          <a:bodyPr vert="horz" wrap="square" lIns="102950" tIns="60197" rIns="102950" bIns="60197" compatLnSpc="0">
            <a:spAutoFit/>
          </a:bodyPr>
          <a:lstStyle/>
          <a:p>
            <a:pPr algn="ctr" defTabSz="868746" fontAlgn="auto" hangingPunct="0">
              <a:spcBef>
                <a:spcPts val="0"/>
              </a:spcBef>
              <a:spcAft>
                <a:spcPts val="0"/>
              </a:spcAft>
              <a:buClr>
                <a:srgbClr val="2323DC"/>
              </a:buClr>
              <a:buSzPct val="100000"/>
            </a:pPr>
            <a:r>
              <a:rPr lang="en-US" sz="2000" dirty="0" smtClean="0">
                <a:solidFill>
                  <a:srgbClr val="2323DC"/>
                </a:solidFill>
                <a:latin typeface="Arial Narrow" pitchFamily="34" charset="0"/>
                <a:ea typeface="DejaVu LGC Sans" pitchFamily="2"/>
                <a:cs typeface="DejaVu LGC Sans" pitchFamily="2"/>
              </a:rPr>
              <a:t>Now published  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6321152" y="4834796"/>
            <a:ext cx="1774467" cy="1783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defTabSz="868746" fontAlgn="auto" hangingPunc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rgbClr val="2323DC"/>
                </a:solidFill>
                <a:latin typeface="Tahoma" pitchFamily="34"/>
                <a:ea typeface="Gothic" pitchFamily="2"/>
                <a:cs typeface="Tahoma" pitchFamily="2"/>
              </a:rPr>
              <a:t> </a:t>
            </a:r>
            <a:r>
              <a:rPr lang="en-US" sz="1100" b="1" dirty="0" smtClean="0">
                <a:solidFill>
                  <a:srgbClr val="FF00FF"/>
                </a:solidFill>
                <a:latin typeface="Tahoma" pitchFamily="34"/>
                <a:ea typeface="Gothic" pitchFamily="2"/>
                <a:cs typeface="Tahoma" pitchFamily="2"/>
              </a:rPr>
              <a:t>JHEP 09 (2012) 61</a:t>
            </a:r>
            <a:endParaRPr lang="en-US" sz="1100" b="1" dirty="0">
              <a:solidFill>
                <a:srgbClr val="FF00FF"/>
              </a:solidFill>
              <a:latin typeface="Tahoma" pitchFamily="34"/>
              <a:ea typeface="Gothic" pitchFamily="2"/>
              <a:cs typeface="Tahoma" pitchFamily="2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6465168" y="5749358"/>
            <a:ext cx="1584176" cy="41594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6720">
            <a:noFill/>
            <a:prstDash val="solid"/>
          </a:ln>
        </p:spPr>
        <p:txBody>
          <a:bodyPr vert="horz" wrap="square" lIns="102950" tIns="60197" rIns="102950" bIns="60197" compatLnSpc="0">
            <a:spAutoFit/>
          </a:bodyPr>
          <a:lstStyle/>
          <a:p>
            <a:pPr algn="ctr" defTabSz="868746" fontAlgn="auto" hangingPunct="0">
              <a:spcBef>
                <a:spcPts val="0"/>
              </a:spcBef>
              <a:spcAft>
                <a:spcPts val="0"/>
              </a:spcAft>
              <a:buClr>
                <a:srgbClr val="2323DC"/>
              </a:buClr>
              <a:buSzPct val="100000"/>
            </a:pPr>
            <a:r>
              <a:rPr lang="en-US" sz="2000" dirty="0" smtClean="0">
                <a:solidFill>
                  <a:srgbClr val="2323DC"/>
                </a:solidFill>
                <a:latin typeface="Arial Narrow" pitchFamily="34" charset="0"/>
                <a:ea typeface="DejaVu LGC Sans" pitchFamily="2"/>
                <a:cs typeface="DejaVu LGC Sans" pitchFamily="2"/>
              </a:rPr>
              <a:t>Now published 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6249144" y="6202948"/>
            <a:ext cx="1774467" cy="1783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defTabSz="868746" fontAlgn="auto" hangingPunc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dirty="0">
                <a:solidFill>
                  <a:srgbClr val="2323DC"/>
                </a:solidFill>
                <a:latin typeface="Tahoma" pitchFamily="34"/>
                <a:ea typeface="Gothic" pitchFamily="2"/>
                <a:cs typeface="Tahoma" pitchFamily="2"/>
              </a:rPr>
              <a:t> </a:t>
            </a:r>
            <a:r>
              <a:rPr lang="en-US" sz="1100" b="1" dirty="0" smtClean="0">
                <a:solidFill>
                  <a:srgbClr val="FF00FF"/>
                </a:solidFill>
                <a:latin typeface="Tahoma" pitchFamily="34"/>
                <a:ea typeface="Gothic" pitchFamily="2"/>
                <a:cs typeface="Tahoma" pitchFamily="2"/>
              </a:rPr>
              <a:t>DESY-12-145</a:t>
            </a:r>
            <a:endParaRPr lang="en-US" sz="1100" b="1" dirty="0">
              <a:solidFill>
                <a:srgbClr val="FF00FF"/>
              </a:solidFill>
              <a:latin typeface="Tahoma" pitchFamily="34"/>
              <a:ea typeface="Gothic" pitchFamily="2"/>
              <a:cs typeface="Tahoma" pitchFamily="2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7156568" y="2227037"/>
            <a:ext cx="1587123" cy="707886"/>
          </a:xfrm>
          <a:prstGeom prst="rect">
            <a:avLst/>
          </a:prstGeom>
          <a:solidFill>
            <a:srgbClr val="92D050"/>
          </a:solidFill>
          <a:effectLst>
            <a:glow rad="3048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Gill Sans MT Ext Condensed Bold" pitchFamily="34" charset="0"/>
              </a:rPr>
              <a:t>HERAs Best! </a:t>
            </a:r>
            <a:endParaRPr lang="en-US" sz="4000" dirty="0">
              <a:latin typeface="Gill Sans MT Ext Condensed Bold" pitchFamily="34" charset="0"/>
            </a:endParaRPr>
          </a:p>
        </p:txBody>
      </p:sp>
      <p:sp>
        <p:nvSpPr>
          <p:cNvPr id="89" name="Oval 88"/>
          <p:cNvSpPr/>
          <p:nvPr/>
        </p:nvSpPr>
        <p:spPr>
          <a:xfrm>
            <a:off x="2288704" y="4221422"/>
            <a:ext cx="3312368" cy="1079786"/>
          </a:xfrm>
          <a:prstGeom prst="ellipse">
            <a:avLst/>
          </a:prstGeom>
          <a:noFill/>
          <a:ln>
            <a:solidFill>
              <a:srgbClr val="2323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2323DC"/>
                </a:solidFill>
                <a:latin typeface="Britannic Bold" pitchFamily="34" charset="0"/>
              </a:rPr>
              <a:t>P</a:t>
            </a:r>
            <a:r>
              <a:rPr lang="en-US" sz="1600" dirty="0" smtClean="0">
                <a:solidFill>
                  <a:srgbClr val="2323DC"/>
                </a:solidFill>
                <a:latin typeface="Britannic Bold" pitchFamily="34" charset="0"/>
              </a:rPr>
              <a:t>reliminary data</a:t>
            </a:r>
            <a:endParaRPr lang="en-US" sz="1600" dirty="0">
              <a:solidFill>
                <a:srgbClr val="2323DC"/>
              </a:solidFill>
              <a:latin typeface="Britannic Bold" pitchFamily="34" charset="0"/>
            </a:endParaRPr>
          </a:p>
        </p:txBody>
      </p:sp>
      <p:sp>
        <p:nvSpPr>
          <p:cNvPr id="90" name="Oval 89"/>
          <p:cNvSpPr/>
          <p:nvPr/>
        </p:nvSpPr>
        <p:spPr>
          <a:xfrm>
            <a:off x="2384566" y="5309159"/>
            <a:ext cx="1624246" cy="449695"/>
          </a:xfrm>
          <a:prstGeom prst="ellipse">
            <a:avLst/>
          </a:prstGeom>
          <a:noFill/>
          <a:ln>
            <a:solidFill>
              <a:srgbClr val="2323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2323DC"/>
                </a:solidFill>
                <a:latin typeface="Arial" pitchFamily="34" charset="0"/>
                <a:cs typeface="Arial" pitchFamily="34" charset="0"/>
              </a:rPr>
              <a:t>Not yet available</a:t>
            </a:r>
            <a:endParaRPr lang="en-US" sz="1600" dirty="0">
              <a:solidFill>
                <a:srgbClr val="2323DC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1" name="Straight Connector 90"/>
          <p:cNvCxnSpPr/>
          <p:nvPr/>
        </p:nvCxnSpPr>
        <p:spPr>
          <a:xfrm>
            <a:off x="3872880" y="5698892"/>
            <a:ext cx="2592288" cy="258439"/>
          </a:xfrm>
          <a:prstGeom prst="line">
            <a:avLst/>
          </a:prstGeom>
          <a:ln w="19050">
            <a:solidFill>
              <a:srgbClr val="2323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ight Brace 21"/>
          <p:cNvSpPr/>
          <p:nvPr/>
        </p:nvSpPr>
        <p:spPr>
          <a:xfrm>
            <a:off x="8049344" y="4221422"/>
            <a:ext cx="288032" cy="2070716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8409526" y="4953362"/>
            <a:ext cx="14040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Presented @last ISMD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62893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 &amp; Bullets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B8FF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D8F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Lucida Grande"/>
        <a:ea typeface="ヒラギノ角ゴ ProN W3"/>
        <a:cs typeface=""/>
      </a:majorFont>
      <a:minorFont>
        <a:latin typeface="Lucida Grande"/>
        <a:ea typeface="ヒラギノ角ゴ ProN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98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Lucida Grande" pitchFamily="1" charset="0"/>
            <a:ea typeface="ヒラギノ角ゴ ProN W3" pitchFamily="1" charset="-128"/>
            <a:sym typeface="Lucida Grande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98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Lucida Grande" pitchFamily="1" charset="0"/>
            <a:ea typeface="ヒラギノ角ゴ ProN W3" pitchFamily="1" charset="-128"/>
            <a:sym typeface="Lucida Grande" pitchFamily="1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- Title Slide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008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C0AA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Title Slide">
      <a:majorFont>
        <a:latin typeface="Calibri"/>
        <a:ea typeface="ヒラギノ角ゴ ProN W3"/>
        <a:cs typeface=""/>
      </a:majorFont>
      <a:minorFont>
        <a:latin typeface="Calibri"/>
        <a:ea typeface="ヒラギノ角ゴ ProN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98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Lucida Grande" pitchFamily="1" charset="0"/>
            <a:ea typeface="ヒラギノ角ゴ ProN W3" pitchFamily="1" charset="-128"/>
            <a:sym typeface="Lucida Grande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98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Lucida Grande" pitchFamily="1" charset="0"/>
            <a:ea typeface="ヒラギノ角ゴ ProN W3" pitchFamily="1" charset="-128"/>
            <a:sym typeface="Lucida Grande" pitchFamily="1" charset="0"/>
          </a:defRPr>
        </a:defPPr>
      </a:lstStyle>
    </a:lnDef>
  </a:objectDefaults>
  <a:extraClrSchemeLst>
    <a:extraClrScheme>
      <a:clrScheme name="Default - 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Title &amp; Bullets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B8FF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D8F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Lucida Grande"/>
        <a:ea typeface="ヒラギノ角ゴ ProN W3"/>
        <a:cs typeface=""/>
      </a:majorFont>
      <a:minorFont>
        <a:latin typeface="Lucida Grande"/>
        <a:ea typeface="ヒラギノ角ゴ ProN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98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Lucida Grande" pitchFamily="1" charset="0"/>
            <a:ea typeface="ヒラギノ角ゴ ProN W3" pitchFamily="1" charset="-128"/>
            <a:sym typeface="Lucida Grande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98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Lucida Grande" pitchFamily="1" charset="0"/>
            <a:ea typeface="ヒラギノ角ゴ ProN W3" pitchFamily="1" charset="-128"/>
            <a:sym typeface="Lucida Grande" pitchFamily="1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3_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Pages>0</Pages>
  <Words>1826</Words>
  <Characters>0</Characters>
  <Application>Microsoft Office PowerPoint</Application>
  <PresentationFormat>A4 Paper (210x297 mm)</PresentationFormat>
  <Lines>0</Lines>
  <Paragraphs>422</Paragraphs>
  <Slides>31</Slides>
  <Notes>29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Title &amp; Bullets</vt:lpstr>
      <vt:lpstr>1_Default - Title Slide</vt:lpstr>
      <vt:lpstr>4_Title &amp; Bullets</vt:lpstr>
      <vt:lpstr>Office Theme</vt:lpstr>
      <vt:lpstr>Default</vt:lpstr>
      <vt:lpstr>1_Default</vt:lpstr>
      <vt:lpstr>2_Default</vt:lpstr>
      <vt:lpstr>3_Default</vt:lpstr>
      <vt:lpstr> Inclusive measurements at HERA from low to high x </vt:lpstr>
      <vt:lpstr>PowerPoint Presentation</vt:lpstr>
      <vt:lpstr>PowerPoint Presentation</vt:lpstr>
      <vt:lpstr>Deep inelastic scattering at HERA</vt:lpstr>
      <vt:lpstr> The HERA proton handbook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Backup slides </vt:lpstr>
      <vt:lpstr>PowerPoint Presentation</vt:lpstr>
      <vt:lpstr>PowerPoint Presentation</vt:lpstr>
      <vt:lpstr>Charm contribution to DIS: F2cc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Top, beauty &amp; charm  at the LheC</dc:title>
  <dc:creator>Roger Wolf</dc:creator>
  <cp:lastModifiedBy>Behnke, Olaf</cp:lastModifiedBy>
  <cp:revision>638</cp:revision>
  <cp:lastPrinted>2013-04-20T20:02:37Z</cp:lastPrinted>
  <dcterms:modified xsi:type="dcterms:W3CDTF">2013-09-11T13:08:20Z</dcterms:modified>
</cp:coreProperties>
</file>