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3" r:id="rId2"/>
    <p:sldId id="317" r:id="rId3"/>
    <p:sldId id="316" r:id="rId4"/>
    <p:sldId id="314" r:id="rId5"/>
    <p:sldId id="315" r:id="rId6"/>
    <p:sldId id="312" r:id="rId7"/>
    <p:sldId id="311" r:id="rId8"/>
    <p:sldId id="306" r:id="rId9"/>
    <p:sldId id="307" r:id="rId10"/>
    <p:sldId id="286" r:id="rId11"/>
    <p:sldId id="299" r:id="rId12"/>
    <p:sldId id="304" r:id="rId13"/>
    <p:sldId id="285" r:id="rId14"/>
    <p:sldId id="257" r:id="rId15"/>
    <p:sldId id="265" r:id="rId16"/>
    <p:sldId id="264" r:id="rId17"/>
    <p:sldId id="268" r:id="rId18"/>
    <p:sldId id="289" r:id="rId19"/>
    <p:sldId id="269" r:id="rId20"/>
    <p:sldId id="263" r:id="rId21"/>
    <p:sldId id="302" r:id="rId22"/>
    <p:sldId id="301" r:id="rId23"/>
    <p:sldId id="266" r:id="rId24"/>
    <p:sldId id="262" r:id="rId25"/>
    <p:sldId id="272" r:id="rId26"/>
    <p:sldId id="273" r:id="rId27"/>
    <p:sldId id="282" r:id="rId28"/>
    <p:sldId id="308" r:id="rId29"/>
    <p:sldId id="310" r:id="rId30"/>
    <p:sldId id="318" r:id="rId31"/>
    <p:sldId id="298" r:id="rId32"/>
    <p:sldId id="287" r:id="rId33"/>
    <p:sldId id="292" r:id="rId34"/>
    <p:sldId id="295" r:id="rId35"/>
    <p:sldId id="261" r:id="rId36"/>
    <p:sldId id="259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5F8E8-A056-EB4D-B9D1-9B73EC8DE42F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0B1A-6A5E-8F46-9D06-BF4C0920C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9065E-196B-EB43-90AA-B89AB490B417}" type="datetimeFigureOut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2D31-836B-4B46-9799-C345F2DA2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2D31-836B-4B46-9799-C345F2DA27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B12ACB-5526-8C42-8DEA-D26DAC69CC4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73DC42-CB6C-8644-AD4F-07F960CF4E4C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6799F-BBBA-7B41-9DBF-145532AE63D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87A2D5-68CE-C044-A4F5-AAF85F09A8B9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312CC7-86FB-314E-B791-14F3E201357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D46A73-4497-FB43-9D54-59F52E1E5356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FF1CE-E411-C343-BE66-34F69A70AD17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F739A4-AF87-8043-89C2-824F318A4223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854928-2C8E-C146-8C92-92217C7A520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8B48C2-0144-E346-91E3-97FED035651B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0D3D27-B43F-1443-89A4-713FFBE7882C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8130-B6B1-6943-B1D3-1383F453FD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50223"/>
            <a:ext cx="790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Mike Albrow          Central Exclusive Production in CDF              ISMD</a:t>
            </a:r>
            <a:r>
              <a:rPr lang="en-US" sz="1400" baseline="0" dirty="0" smtClean="0"/>
              <a:t> Chicago</a:t>
            </a:r>
            <a:r>
              <a:rPr lang="en-US" sz="1400" dirty="0" smtClean="0"/>
              <a:t>                    September 2013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df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6" Type="http://schemas.openxmlformats.org/officeDocument/2006/relationships/image" Target="../media/image57.pdf"/><Relationship Id="rId7" Type="http://schemas.openxmlformats.org/officeDocument/2006/relationships/image" Target="../media/image58.png"/><Relationship Id="rId8" Type="http://schemas.openxmlformats.org/officeDocument/2006/relationships/image" Target="../media/image59.pdf"/><Relationship Id="rId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df"/><Relationship Id="rId5" Type="http://schemas.openxmlformats.org/officeDocument/2006/relationships/image" Target="../media/image64.png"/><Relationship Id="rId6" Type="http://schemas.openxmlformats.org/officeDocument/2006/relationships/image" Target="../media/image65.pdf"/><Relationship Id="rId7" Type="http://schemas.openxmlformats.org/officeDocument/2006/relationships/image" Target="../media/image66.png"/><Relationship Id="rId8" Type="http://schemas.openxmlformats.org/officeDocument/2006/relationships/image" Target="../media/image67.pdf"/><Relationship Id="rId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df"/><Relationship Id="rId3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d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df"/><Relationship Id="rId5" Type="http://schemas.openxmlformats.org/officeDocument/2006/relationships/image" Target="../media/image85.png"/><Relationship Id="rId6" Type="http://schemas.openxmlformats.org/officeDocument/2006/relationships/image" Target="../media/image86.pdf"/><Relationship Id="rId7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d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2 at 3.08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607" y="52376"/>
            <a:ext cx="918393" cy="786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879" y="1615916"/>
            <a:ext cx="832792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Central exclusive production, CEP. 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Collider Detector at Fermilab (CDF) Detector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Triggers and data sets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Exclusivity cuts and luminosity normalization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Mass distributions before correcting for acceptance and efficiency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Corrections and cross sections: Mass M(ππ), </a:t>
            </a:r>
            <a:r>
              <a:rPr lang="en-US" sz="2400" dirty="0" err="1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-dependence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J/ψ and </a:t>
            </a:r>
            <a:r>
              <a:rPr lang="en-US" sz="2400" dirty="0" err="1" smtClean="0">
                <a:latin typeface="Times New Roman"/>
                <a:cs typeface="Times New Roman"/>
              </a:rPr>
              <a:t>χ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limits.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Future studies, Summary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3192" y="52376"/>
            <a:ext cx="5714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Exclusive central particle production in CDF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Mainly double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pomeron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exchange DPE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8915" y="883373"/>
            <a:ext cx="56688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Mike Albrow (Fermilab) on behalf of the CDF Collaboration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980795">
            <a:off x="6984898" y="1615915"/>
            <a:ext cx="1035071" cy="3693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“ISVFPD”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0.4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50" y="3864291"/>
            <a:ext cx="4391149" cy="2645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1069" y="36583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levels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empty detector, e</a:t>
            </a:r>
            <a:r>
              <a:rPr lang="en-US" dirty="0" smtClean="0"/>
              <a:t>xclusivity cuts and </a:t>
            </a:r>
            <a:r>
              <a:rPr lang="en-US" dirty="0" err="1" smtClean="0"/>
              <a:t>σ(vis</a:t>
            </a:r>
            <a:r>
              <a:rPr lang="en-US" dirty="0" smtClean="0"/>
              <a:t>) : examples</a:t>
            </a:r>
            <a:endParaRPr lang="en-US" dirty="0"/>
          </a:p>
        </p:txBody>
      </p:sp>
      <p:pic>
        <p:nvPicPr>
          <p:cNvPr id="6" name="Picture 5" descr="Screen shot 2013-08-22 at 1.42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139"/>
            <a:ext cx="4026847" cy="2976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451" y="4070390"/>
            <a:ext cx="383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Cuts well defined; noise well separated</a:t>
            </a:r>
          </a:p>
          <a:p>
            <a:r>
              <a:rPr lang="en-US" dirty="0" smtClean="0"/>
              <a:t>from interactions.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Screen shot 2013-09-02 at 6.17.2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991" y="467655"/>
            <a:ext cx="4036932" cy="3124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848" y="3592129"/>
            <a:ext cx="29384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 in Central Calorimeter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850" y="3494959"/>
            <a:ext cx="29932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 ADC counts in BSC (west)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436" y="5119767"/>
            <a:ext cx="43011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0-bias data (critical)</a:t>
            </a:r>
          </a:p>
          <a:p>
            <a:r>
              <a:rPr lang="en-US" sz="1600" dirty="0" smtClean="0"/>
              <a:t>2 classes: </a:t>
            </a:r>
          </a:p>
          <a:p>
            <a:r>
              <a:rPr lang="en-US" sz="1600" dirty="0" smtClean="0"/>
              <a:t>No interaction = no tracks, no </a:t>
            </a:r>
            <a:r>
              <a:rPr lang="en-US" sz="1600" dirty="0" err="1" smtClean="0"/>
              <a:t>μ</a:t>
            </a:r>
            <a:r>
              <a:rPr lang="en-US" sz="1600" dirty="0" smtClean="0"/>
              <a:t> stubs, no CLC hits</a:t>
            </a:r>
          </a:p>
          <a:p>
            <a:r>
              <a:rPr lang="en-US" sz="1600" dirty="0" smtClean="0"/>
              <a:t>&gt;= 1 Interaction = all other bunch crossings.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1.51.07 PM.png"/>
          <p:cNvPicPr>
            <a:picLocks noChangeAspect="1"/>
          </p:cNvPicPr>
          <p:nvPr/>
        </p:nvPicPr>
        <p:blipFill>
          <a:blip r:embed="rId3"/>
          <a:srcRect l="3315" t="8467" r="3968" b="53227"/>
          <a:stretch>
            <a:fillRect/>
          </a:stretch>
        </p:blipFill>
        <p:spPr>
          <a:xfrm>
            <a:off x="4150561" y="4828086"/>
            <a:ext cx="4765944" cy="10249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Screen shot 2013-08-22 at 2.01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4477892" cy="3149286"/>
          </a:xfrm>
          <a:prstGeom prst="rect">
            <a:avLst/>
          </a:prstGeom>
        </p:spPr>
      </p:pic>
      <p:pic>
        <p:nvPicPr>
          <p:cNvPr id="4" name="Picture 3" descr="Screen shot 2013-08-22 at 2.02.0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894" y="-417"/>
            <a:ext cx="4666106" cy="321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05396"/>
            <a:ext cx="885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choose to use </a:t>
            </a:r>
            <a:r>
              <a:rPr lang="en-US" dirty="0" err="1" smtClean="0"/>
              <a:t>σ(vis</a:t>
            </a:r>
            <a:r>
              <a:rPr lang="en-US" dirty="0" smtClean="0"/>
              <a:t>) to calibrate the absolute luminosity at 900 </a:t>
            </a:r>
            <a:r>
              <a:rPr lang="en-US" dirty="0" err="1" smtClean="0"/>
              <a:t>GeV</a:t>
            </a:r>
            <a:r>
              <a:rPr lang="en-US" dirty="0" smtClean="0"/>
              <a:t> as CLC not calibrated.</a:t>
            </a:r>
          </a:p>
          <a:p>
            <a:r>
              <a:rPr lang="en-US" dirty="0" smtClean="0"/>
              <a:t>At 1960 </a:t>
            </a:r>
            <a:r>
              <a:rPr lang="en-US" dirty="0" err="1" smtClean="0"/>
              <a:t>GeV</a:t>
            </a:r>
            <a:r>
              <a:rPr lang="en-US" dirty="0" smtClean="0"/>
              <a:t> methods agree.   10% </a:t>
            </a:r>
            <a:r>
              <a:rPr lang="en-US" dirty="0" err="1" smtClean="0"/>
              <a:t>syst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 on L(900).</a:t>
            </a:r>
          </a:p>
          <a:p>
            <a:endParaRPr lang="en-US" dirty="0" smtClean="0"/>
          </a:p>
          <a:p>
            <a:r>
              <a:rPr lang="en-US" dirty="0" smtClean="0"/>
              <a:t>Note: above plots, divide BL by 47,747</a:t>
            </a:r>
          </a:p>
          <a:p>
            <a:r>
              <a:rPr lang="en-US" dirty="0" smtClean="0"/>
              <a:t>to get BL per crossing (not /sec)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9881" y="3259065"/>
            <a:ext cx="814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0-bias events, measure P(0) = probability all CDF in noise |</a:t>
            </a:r>
            <a:r>
              <a:rPr lang="en-US" dirty="0" err="1" smtClean="0"/>
              <a:t>η</a:t>
            </a:r>
            <a:r>
              <a:rPr lang="en-US" dirty="0" smtClean="0"/>
              <a:t>| &lt; 5.9 = </a:t>
            </a:r>
            <a:r>
              <a:rPr lang="en-US" dirty="0" err="1" smtClean="0"/>
              <a:t>ε(exclusive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 bunch luminosity (from CLC). Intercept = 1.0, slope = </a:t>
            </a:r>
            <a:r>
              <a:rPr lang="en-US" dirty="0" err="1" smtClean="0"/>
              <a:t>σ(vis</a:t>
            </a:r>
            <a:r>
              <a:rPr lang="en-US" dirty="0" smtClean="0"/>
              <a:t>) = </a:t>
            </a:r>
            <a:r>
              <a:rPr lang="en-US" dirty="0" err="1" smtClean="0"/>
              <a:t>σ(|η</a:t>
            </a:r>
            <a:r>
              <a:rPr lang="en-US" dirty="0" smtClean="0"/>
              <a:t>| &lt; 5.9 )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890" y="514723"/>
            <a:ext cx="816191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at </a:t>
            </a:r>
            <a:r>
              <a:rPr lang="en-US" sz="2000" dirty="0" smtClean="0">
                <a:solidFill>
                  <a:srgbClr val="FF0000"/>
                </a:solidFill>
              </a:rPr>
              <a:t>√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 = 1960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(standard) and </a:t>
            </a:r>
            <a:r>
              <a:rPr lang="en-US" sz="2000" dirty="0" smtClean="0">
                <a:solidFill>
                  <a:srgbClr val="FF0000"/>
                </a:solidFill>
              </a:rPr>
              <a:t>900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(special, 38 hours at low luminosity)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Trigger: </a:t>
            </a:r>
          </a:p>
          <a:p>
            <a:r>
              <a:rPr lang="en-US" dirty="0" smtClean="0"/>
              <a:t>2 Central |</a:t>
            </a:r>
            <a:r>
              <a:rPr lang="en-US" dirty="0" err="1" smtClean="0"/>
              <a:t>η</a:t>
            </a:r>
            <a:r>
              <a:rPr lang="en-US" dirty="0" smtClean="0"/>
              <a:t>| &lt; 1.3 Calorimeter towers with ET (EM + HAD) &gt; 0.5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Veto on signals in Beam Shower Counters, BSC, 5.4 &lt; |</a:t>
            </a:r>
            <a:r>
              <a:rPr lang="en-US" dirty="0" err="1" smtClean="0"/>
              <a:t>η</a:t>
            </a:r>
            <a:r>
              <a:rPr lang="en-US" dirty="0" smtClean="0"/>
              <a:t>| &lt; 5.9 (</a:t>
            </a:r>
            <a:r>
              <a:rPr lang="en-US" dirty="0" err="1" smtClean="0"/>
              <a:t>scint</a:t>
            </a:r>
            <a:r>
              <a:rPr lang="en-US" dirty="0" smtClean="0"/>
              <a:t>. + 1.7 X</a:t>
            </a:r>
            <a:r>
              <a:rPr lang="en-US" baseline="-25000" dirty="0" smtClean="0"/>
              <a:t>0</a:t>
            </a:r>
            <a:r>
              <a:rPr lang="en-US" dirty="0" smtClean="0"/>
              <a:t> rad.)</a:t>
            </a:r>
          </a:p>
          <a:p>
            <a:r>
              <a:rPr lang="en-US" dirty="0" smtClean="0"/>
              <a:t>Veto on Cherenkov Luminosity Counters, CLC, 3.75 &lt; |</a:t>
            </a:r>
            <a:r>
              <a:rPr lang="en-US" dirty="0" err="1" smtClean="0"/>
              <a:t>η</a:t>
            </a:r>
            <a:r>
              <a:rPr lang="en-US" dirty="0" smtClean="0"/>
              <a:t>| &lt; 4.75 (48 gas tubes + </a:t>
            </a:r>
            <a:r>
              <a:rPr lang="en-US" dirty="0" err="1" smtClean="0"/>
              <a:t>PMTs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Veto on Forward Plug Calorimeter (EM + HAD), 2.11 &lt; |</a:t>
            </a:r>
            <a:r>
              <a:rPr lang="en-US" dirty="0" err="1" smtClean="0"/>
              <a:t>η</a:t>
            </a:r>
            <a:r>
              <a:rPr lang="en-US" dirty="0" smtClean="0"/>
              <a:t>| &lt; 3.64 (</a:t>
            </a:r>
            <a:r>
              <a:rPr lang="en-US" dirty="0" err="1" smtClean="0"/>
              <a:t>Pb</a:t>
            </a:r>
            <a:r>
              <a:rPr lang="en-US" dirty="0" smtClean="0"/>
              <a:t> + Fe/</a:t>
            </a:r>
            <a:r>
              <a:rPr lang="en-US" dirty="0" err="1" smtClean="0"/>
              <a:t>scint</a:t>
            </a:r>
            <a:r>
              <a:rPr lang="en-US" dirty="0" smtClean="0"/>
              <a:t>.)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890" y="2723559"/>
            <a:ext cx="807230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Off-line:</a:t>
            </a:r>
          </a:p>
          <a:p>
            <a:r>
              <a:rPr lang="en-US" dirty="0" smtClean="0"/>
              <a:t>Require exactly two tracks, ΣQ = 0, |</a:t>
            </a:r>
            <a:r>
              <a:rPr lang="en-US" dirty="0" err="1" smtClean="0"/>
              <a:t>η</a:t>
            </a:r>
            <a:r>
              <a:rPr lang="en-US" dirty="0" smtClean="0"/>
              <a:t>| &lt; 1.3, </a:t>
            </a:r>
            <a:r>
              <a:rPr lang="en-US" dirty="0" err="1" smtClean="0"/>
              <a:t>pT</a:t>
            </a:r>
            <a:r>
              <a:rPr lang="en-US" dirty="0" smtClean="0"/>
              <a:t> &gt; 0.4 </a:t>
            </a:r>
            <a:r>
              <a:rPr lang="en-US" dirty="0" err="1" smtClean="0"/>
              <a:t>GeV/c</a:t>
            </a:r>
            <a:r>
              <a:rPr lang="en-US" dirty="0" smtClean="0"/>
              <a:t>, on vertex, good quality.</a:t>
            </a:r>
          </a:p>
          <a:p>
            <a:r>
              <a:rPr lang="en-US" dirty="0" smtClean="0"/>
              <a:t>Require all CDF -5.9 &lt; </a:t>
            </a:r>
            <a:r>
              <a:rPr lang="en-US" dirty="0" err="1" smtClean="0"/>
              <a:t>η</a:t>
            </a:r>
            <a:r>
              <a:rPr lang="en-US" dirty="0" smtClean="0"/>
              <a:t> &lt; +5.9 detectors &lt; noise level cuts except two track hits.</a:t>
            </a:r>
          </a:p>
          <a:p>
            <a:r>
              <a:rPr lang="en-US" dirty="0" smtClean="0"/>
              <a:t>Assume </a:t>
            </a:r>
            <a:r>
              <a:rPr lang="en-US" dirty="0" err="1" smtClean="0"/>
              <a:t>pions</a:t>
            </a:r>
            <a:r>
              <a:rPr lang="en-US" dirty="0" smtClean="0"/>
              <a:t>, |</a:t>
            </a:r>
            <a:r>
              <a:rPr lang="en-US" dirty="0" err="1" smtClean="0"/>
              <a:t>y(ππ</a:t>
            </a:r>
            <a:r>
              <a:rPr lang="en-US" dirty="0" smtClean="0"/>
              <a:t>)| &lt; 1.0, M(ππ) &gt; 0.8 </a:t>
            </a:r>
            <a:r>
              <a:rPr lang="en-US" dirty="0" err="1" smtClean="0"/>
              <a:t>GeV/c</a:t>
            </a:r>
            <a:r>
              <a:rPr lang="en-US" dirty="0" smtClean="0"/>
              <a:t> (to accept 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(X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0" y="0"/>
            <a:ext cx="443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 + </a:t>
            </a:r>
            <a:r>
              <a:rPr lang="en-US" sz="2400" dirty="0" err="1" smtClean="0">
                <a:solidFill>
                  <a:srgbClr val="0000FF"/>
                </a:solidFill>
              </a:rPr>
              <a:t>pbar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(*) + [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π+π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-] + 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pbar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(*)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Screen shot 2013-08-21 at 10.55.17 AM.png"/>
          <p:cNvPicPr>
            <a:picLocks noChangeAspect="1"/>
          </p:cNvPicPr>
          <p:nvPr/>
        </p:nvPicPr>
        <p:blipFill>
          <a:blip r:embed="rId2"/>
          <a:srcRect b="20709"/>
          <a:stretch>
            <a:fillRect/>
          </a:stretch>
        </p:blipFill>
        <p:spPr>
          <a:xfrm>
            <a:off x="1230765" y="4033971"/>
            <a:ext cx="6403891" cy="248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2.11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14" y="0"/>
            <a:ext cx="7754034" cy="48193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338" y="4819347"/>
            <a:ext cx="701987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Raw data, uncorrected. At M &lt; 0.8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, small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not accepted.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Small </a:t>
            </a:r>
            <a:r>
              <a:rPr lang="en-US" dirty="0" err="1" smtClean="0">
                <a:solidFill>
                  <a:srgbClr val="0000FF"/>
                </a:solidFill>
              </a:rPr>
              <a:t>Φ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K+K- (with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π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mass) at ~ 0.34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GeV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Tiny K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S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π+π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- (non-exclusive background)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f0(980) – f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(1200-1500) --- 1.5 “mini-dip” --- J/ψ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e+e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- (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μμ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?) at 3.1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GeV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2Trac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4487040" cy="32208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MassVsP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-1895"/>
              <a:stretch>
                <a:fillRect/>
              </a:stretch>
            </p:blipFill>
          </mc:Choice>
          <mc:Fallback>
            <p:blipFill>
              <a:blip r:embed="rId5"/>
              <a:srcRect t="-1895"/>
              <a:stretch>
                <a:fillRect/>
              </a:stretch>
            </p:blipFill>
          </mc:Fallback>
        </mc:AlternateContent>
        <p:spPr>
          <a:xfrm>
            <a:off x="3375486" y="2985440"/>
            <a:ext cx="5148222" cy="3552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7040" y="1213559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Acceptance, given tracks </a:t>
            </a:r>
            <a:r>
              <a:rPr lang="en-US" dirty="0" err="1" smtClean="0"/>
              <a:t>η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and </a:t>
            </a:r>
            <a:r>
              <a:rPr lang="en-US" dirty="0" err="1" smtClean="0"/>
              <a:t>y(ππ</a:t>
            </a:r>
            <a:r>
              <a:rPr lang="en-US" dirty="0" smtClean="0"/>
              <a:t>) ... CDF simulation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238" y="4303751"/>
            <a:ext cx="280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in M,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plane</a:t>
            </a:r>
          </a:p>
          <a:p>
            <a:r>
              <a:rPr lang="en-US" dirty="0" smtClean="0"/>
              <a:t>after all corrections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Log196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925" y="962002"/>
            <a:ext cx="9085984" cy="4759325"/>
          </a:xfrm>
          <a:prstGeom prst="rect">
            <a:avLst/>
          </a:prstGeom>
        </p:spPr>
      </p:pic>
      <p:pic>
        <p:nvPicPr>
          <p:cNvPr id="5" name="Picture 4" descr="Screen shot 2013-08-22 at 11.56.0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6575"/>
            <a:ext cx="9067801" cy="889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9840" y="500337"/>
            <a:ext cx="344863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Gaps </a:t>
            </a:r>
            <a:r>
              <a:rPr lang="en-US" sz="2400" dirty="0" err="1" smtClean="0">
                <a:solidFill>
                  <a:srgbClr val="0000FF"/>
                </a:solidFill>
              </a:rPr>
              <a:t>Δy</a:t>
            </a:r>
            <a:r>
              <a:rPr lang="en-US" sz="2400" dirty="0" smtClean="0">
                <a:solidFill>
                  <a:srgbClr val="0000FF"/>
                </a:solidFill>
              </a:rPr>
              <a:t> &gt; = 4.6 both sides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19609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925" y="876300"/>
            <a:ext cx="8813223" cy="4616450"/>
          </a:xfrm>
          <a:prstGeom prst="rect">
            <a:avLst/>
          </a:prstGeom>
        </p:spPr>
      </p:pic>
      <p:pic>
        <p:nvPicPr>
          <p:cNvPr id="4" name="Picture 3" descr="Screen shot 2013-08-22 at 11.20.5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3" y="5870575"/>
            <a:ext cx="9144001" cy="9874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2 at 11.58.16 AM.png"/>
          <p:cNvPicPr>
            <a:picLocks noChangeAspect="1"/>
          </p:cNvPicPr>
          <p:nvPr/>
        </p:nvPicPr>
        <p:blipFill>
          <a:blip r:embed="rId2"/>
          <a:srcRect b="29851"/>
          <a:stretch>
            <a:fillRect/>
          </a:stretch>
        </p:blipFill>
        <p:spPr>
          <a:xfrm>
            <a:off x="277467" y="3803709"/>
            <a:ext cx="7107128" cy="6276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8273" y="4061981"/>
            <a:ext cx="463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</a:t>
            </a:r>
            <a:endParaRPr lang="en-US" sz="1600" dirty="0"/>
          </a:p>
        </p:txBody>
      </p:sp>
      <p:pic>
        <p:nvPicPr>
          <p:cNvPr id="8" name="Picture 7" descr="Screen shot 2013-09-10 at 3.04.58 PM.png"/>
          <p:cNvPicPr>
            <a:picLocks noChangeAspect="1"/>
          </p:cNvPicPr>
          <p:nvPr/>
        </p:nvPicPr>
        <p:blipFill>
          <a:blip r:embed="rId3"/>
          <a:srcRect l="5463"/>
          <a:stretch>
            <a:fillRect/>
          </a:stretch>
        </p:blipFill>
        <p:spPr>
          <a:xfrm>
            <a:off x="6427616" y="4451972"/>
            <a:ext cx="2704346" cy="2094278"/>
          </a:xfrm>
          <a:prstGeom prst="rect">
            <a:avLst/>
          </a:prstGeom>
        </p:spPr>
      </p:pic>
      <p:pic>
        <p:nvPicPr>
          <p:cNvPr id="9" name="Picture 8" descr="MassZoom19609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0"/>
            <a:ext cx="7775780" cy="3908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1313"/>
            <a:ext cx="6516778" cy="16004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ISR (R807) :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p</a:t>
            </a:r>
            <a:r>
              <a:rPr lang="en-US" dirty="0" smtClean="0"/>
              <a:t> +(3) </a:t>
            </a:r>
            <a:r>
              <a:rPr lang="en-US" dirty="0" err="1" smtClean="0"/>
              <a:t>ππ</a:t>
            </a:r>
            <a:r>
              <a:rPr lang="en-US" dirty="0" smtClean="0"/>
              <a:t> +(+3) </a:t>
            </a:r>
            <a:r>
              <a:rPr lang="en-US" dirty="0" err="1" smtClean="0"/>
              <a:t>p</a:t>
            </a:r>
            <a:r>
              <a:rPr lang="en-US" dirty="0" smtClean="0"/>
              <a:t> low mass </a:t>
            </a:r>
            <a:r>
              <a:rPr lang="en-US" dirty="0" smtClean="0">
                <a:solidFill>
                  <a:srgbClr val="FF0000"/>
                </a:solidFill>
              </a:rPr>
              <a:t>σ(0.8 – 0.95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) &gt;&gt; σ(980, 1270,...)</a:t>
            </a:r>
          </a:p>
          <a:p>
            <a:r>
              <a:rPr lang="en-US" sz="2000" dirty="0" smtClean="0"/>
              <a:t>(also at SPS,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FT energies)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Is this </a:t>
            </a:r>
            <a:r>
              <a:rPr lang="en-US" sz="2000" dirty="0" smtClean="0">
                <a:solidFill>
                  <a:srgbClr val="0000FF"/>
                </a:solidFill>
              </a:rPr>
              <a:t>(a) √</a:t>
            </a:r>
            <a:r>
              <a:rPr lang="en-US" sz="2000" dirty="0" err="1" smtClean="0">
                <a:solidFill>
                  <a:srgbClr val="0000FF"/>
                </a:solidFill>
              </a:rPr>
              <a:t>s</a:t>
            </a:r>
            <a:r>
              <a:rPr lang="en-US" sz="2000" dirty="0" smtClean="0">
                <a:solidFill>
                  <a:srgbClr val="0000FF"/>
                </a:solidFill>
              </a:rPr>
              <a:t>     (</a:t>
            </a:r>
            <a:r>
              <a:rPr lang="en-US" sz="2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) gaps 4.6 </a:t>
            </a:r>
            <a:r>
              <a:rPr lang="en-US" sz="2000" dirty="0" err="1" smtClean="0">
                <a:solidFill>
                  <a:srgbClr val="0000FF"/>
                </a:solidFill>
              </a:rPr>
              <a:t>cf</a:t>
            </a:r>
            <a:r>
              <a:rPr lang="en-US" sz="2000" dirty="0" smtClean="0">
                <a:solidFill>
                  <a:srgbClr val="0000FF"/>
                </a:solidFill>
              </a:rPr>
              <a:t> 3      (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  <a:r>
              <a:rPr lang="en-US" sz="2000" dirty="0" err="1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 not </a:t>
            </a:r>
            <a:r>
              <a:rPr lang="en-US" sz="2000" dirty="0" err="1" smtClean="0">
                <a:solidFill>
                  <a:srgbClr val="0000FF"/>
                </a:solidFill>
              </a:rPr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*, including </a:t>
            </a:r>
            <a:r>
              <a:rPr lang="en-US" sz="2000" dirty="0" err="1" smtClean="0">
                <a:solidFill>
                  <a:srgbClr val="0000FF"/>
                </a:solidFill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 = 0    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  <a:r>
              <a:rPr lang="en-US" sz="2000" dirty="0" err="1" smtClean="0">
                <a:solidFill>
                  <a:srgbClr val="0000FF"/>
                </a:solidFill>
              </a:rPr>
              <a:t>ppbar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cf</a:t>
            </a:r>
            <a:r>
              <a:rPr lang="en-US" sz="2000" dirty="0" smtClean="0">
                <a:solidFill>
                  <a:srgbClr val="0000FF"/>
                </a:solidFill>
              </a:rPr>
              <a:t> pp (</a:t>
            </a:r>
            <a:r>
              <a:rPr lang="en-US" sz="2000" dirty="0" err="1" smtClean="0">
                <a:solidFill>
                  <a:srgbClr val="0000FF"/>
                </a:solidFill>
              </a:rPr>
              <a:t>ω</a:t>
            </a:r>
            <a:r>
              <a:rPr lang="en-US" sz="2000" dirty="0" smtClean="0">
                <a:solidFill>
                  <a:srgbClr val="0000FF"/>
                </a:solidFill>
              </a:rPr>
              <a:t> or O?)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8866" y="4650314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ISR 63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AFS R807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10.48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4" y="615419"/>
            <a:ext cx="6664465" cy="3519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8297" y="4135090"/>
            <a:ext cx="57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 of cross sections at √</a:t>
            </a:r>
            <a:r>
              <a:rPr lang="en-US" dirty="0" err="1" smtClean="0"/>
              <a:t>s</a:t>
            </a:r>
            <a:r>
              <a:rPr lang="en-US" dirty="0" smtClean="0"/>
              <a:t> = 1960 GeV/900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M(ππ).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16361" y="2957664"/>
            <a:ext cx="5289674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46580" y="5018575"/>
            <a:ext cx="5839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At 900 </a:t>
            </a:r>
            <a:r>
              <a:rPr lang="en-US" dirty="0" err="1" smtClean="0"/>
              <a:t>GeV</a:t>
            </a:r>
            <a:r>
              <a:rPr lang="en-US" dirty="0" smtClean="0"/>
              <a:t>, less rapidity space for proton dissociation:</a:t>
            </a:r>
          </a:p>
          <a:p>
            <a:r>
              <a:rPr lang="en-US" dirty="0" smtClean="0"/>
              <a:t>Rap Gap to </a:t>
            </a:r>
            <a:r>
              <a:rPr lang="en-US" dirty="0" err="1" smtClean="0"/>
              <a:t>η</a:t>
            </a:r>
            <a:r>
              <a:rPr lang="en-US" dirty="0" smtClean="0"/>
              <a:t> = 5.9 at both √</a:t>
            </a:r>
            <a:r>
              <a:rPr lang="en-US" dirty="0" err="1" smtClean="0"/>
              <a:t>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5" name="Picture 14" descr="Screen shot 2013-09-02 at 5.59.57 AM.png"/>
          <p:cNvPicPr>
            <a:picLocks noChangeAspect="1"/>
          </p:cNvPicPr>
          <p:nvPr/>
        </p:nvPicPr>
        <p:blipFill>
          <a:blip r:embed="rId3"/>
          <a:srcRect l="23546" t="29842" r="32500" b="56348"/>
          <a:stretch>
            <a:fillRect/>
          </a:stretch>
        </p:blipFill>
        <p:spPr>
          <a:xfrm>
            <a:off x="2364536" y="5664906"/>
            <a:ext cx="4941499" cy="4606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1274" y="6171684"/>
            <a:ext cx="750074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no dissociation : </a:t>
            </a:r>
            <a:r>
              <a:rPr lang="en-US" dirty="0" err="1" smtClean="0"/>
              <a:t>p</a:t>
            </a:r>
            <a:r>
              <a:rPr lang="en-US" dirty="0" smtClean="0"/>
              <a:t> + X + </a:t>
            </a:r>
            <a:r>
              <a:rPr lang="en-US" dirty="0" err="1" smtClean="0"/>
              <a:t>p</a:t>
            </a:r>
            <a:r>
              <a:rPr lang="en-US" dirty="0" smtClean="0"/>
              <a:t>, 1960 </a:t>
            </a:r>
            <a:r>
              <a:rPr lang="en-US" dirty="0" err="1" smtClean="0"/>
              <a:t>GeV</a:t>
            </a:r>
            <a:r>
              <a:rPr lang="en-US" dirty="0" smtClean="0"/>
              <a:t> cross section lowers more than 900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nPt90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2142" y="3043430"/>
            <a:ext cx="5408100" cy="2718357"/>
          </a:xfrm>
          <a:prstGeom prst="rect">
            <a:avLst/>
          </a:prstGeom>
        </p:spPr>
      </p:pic>
      <p:pic>
        <p:nvPicPr>
          <p:cNvPr id="3" name="Picture 2" descr="Screen shot 2013-08-22 at 11.59.54 AM.png"/>
          <p:cNvPicPr>
            <a:picLocks noChangeAspect="1"/>
          </p:cNvPicPr>
          <p:nvPr/>
        </p:nvPicPr>
        <p:blipFill>
          <a:blip r:embed="rId4"/>
          <a:srcRect b="28995"/>
          <a:stretch>
            <a:fillRect/>
          </a:stretch>
        </p:blipFill>
        <p:spPr>
          <a:xfrm>
            <a:off x="-13093" y="5917263"/>
            <a:ext cx="9118601" cy="7214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MeanPt196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15404" y="277514"/>
            <a:ext cx="5372466" cy="27004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41071" y="6297426"/>
            <a:ext cx="1636656" cy="30116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44104" y="1460322"/>
            <a:ext cx="2542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for acceptance</a:t>
            </a:r>
          </a:p>
          <a:p>
            <a:r>
              <a:rPr lang="en-US" dirty="0" smtClean="0"/>
              <a:t>Note different scales.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Abrupt rise at 1.5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687" y="0"/>
            <a:ext cx="6034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Central Exclusive Production in </a:t>
            </a:r>
            <a:r>
              <a:rPr lang="en-US" sz="2400" u="sng" dirty="0" err="1" smtClean="0">
                <a:solidFill>
                  <a:srgbClr val="0000FF"/>
                </a:solidFill>
              </a:rPr>
              <a:t>Hadron-Hadron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879" y="771198"/>
            <a:ext cx="8446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+ X +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: where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= rapidity gap </a:t>
            </a:r>
            <a:r>
              <a:rPr lang="en-US" dirty="0" err="1" smtClean="0">
                <a:sym typeface="Wingdings"/>
              </a:rPr>
              <a:t>Δy</a:t>
            </a:r>
            <a:r>
              <a:rPr lang="en-US" dirty="0" smtClean="0">
                <a:sym typeface="Wingdings"/>
              </a:rPr>
              <a:t> &gt; 3 or 4 units, with </a:t>
            </a:r>
            <a:r>
              <a:rPr lang="en-US" b="1" u="sng" dirty="0" smtClean="0">
                <a:sym typeface="Wingdings"/>
              </a:rPr>
              <a:t>no</a:t>
            </a:r>
            <a:r>
              <a:rPr lang="en-US" dirty="0" smtClean="0">
                <a:sym typeface="Wingdings"/>
              </a:rPr>
              <a:t> hadrons</a:t>
            </a:r>
          </a:p>
          <a:p>
            <a:r>
              <a:rPr lang="en-US" dirty="0" err="1" smtClean="0">
                <a:solidFill>
                  <a:srgbClr val="FF0000"/>
                </a:solidFill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(or </a:t>
            </a:r>
            <a:r>
              <a:rPr lang="en-US" dirty="0" err="1" smtClean="0">
                <a:sym typeface="Wingdings"/>
              </a:rPr>
              <a:t>pbar</a:t>
            </a:r>
            <a:r>
              <a:rPr lang="en-US" dirty="0" smtClean="0">
                <a:sym typeface="Wingdings"/>
              </a:rPr>
              <a:t>) may emerge “quasi-elastically” or in a low mass excited state </a:t>
            </a:r>
            <a:r>
              <a:rPr lang="en-US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* (e.g.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pππ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and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dirty="0" smtClean="0">
                <a:sym typeface="Wingdings"/>
              </a:rPr>
              <a:t> is a fully measured (exclusive) “simple” state.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02123" y="2291455"/>
            <a:ext cx="5289674" cy="261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144002" y="1996848"/>
            <a:ext cx="419009" cy="222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189831" y="2370027"/>
            <a:ext cx="327350" cy="222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91797" y="2132979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96180" y="2132979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2316295"/>
            <a:ext cx="8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Δy</a:t>
            </a:r>
            <a:r>
              <a:rPr lang="en-US" dirty="0" smtClean="0"/>
              <a:t> &gt;~ 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78371" y="2310217"/>
            <a:ext cx="87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Δy</a:t>
            </a:r>
            <a:r>
              <a:rPr lang="en-US" dirty="0" smtClean="0"/>
              <a:t> &gt;~ 4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42879" y="3116380"/>
            <a:ext cx="15306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2879" y="4371819"/>
            <a:ext cx="15306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702123" y="3522295"/>
            <a:ext cx="471359" cy="219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755136" y="3741517"/>
            <a:ext cx="418346" cy="327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236583" y="3275976"/>
            <a:ext cx="625137" cy="305943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233206" y="3904491"/>
            <a:ext cx="631892" cy="305944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12760" y="290711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73480" y="418874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65187" y="3337629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06690" y="3741517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39367" y="3418350"/>
            <a:ext cx="467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Exchange of 4-momentum in </a:t>
            </a:r>
            <a:r>
              <a:rPr lang="en-US" dirty="0" err="1" smtClean="0"/>
              <a:t>t</a:t>
            </a:r>
            <a:r>
              <a:rPr lang="en-US" dirty="0" smtClean="0"/>
              <a:t>-channel</a:t>
            </a:r>
          </a:p>
          <a:p>
            <a:r>
              <a:rPr lang="en-US" dirty="0" smtClean="0"/>
              <a:t>for large </a:t>
            </a:r>
            <a:r>
              <a:rPr lang="en-US" dirty="0" err="1" smtClean="0">
                <a:sym typeface="Wingdings"/>
              </a:rPr>
              <a:t>Δy</a:t>
            </a:r>
            <a:r>
              <a:rPr lang="en-US" dirty="0" smtClean="0">
                <a:sym typeface="Wingdings"/>
              </a:rPr>
              <a:t> limited to photons </a:t>
            </a:r>
            <a:r>
              <a:rPr lang="en-US" dirty="0" err="1" smtClean="0">
                <a:sym typeface="Wingdings"/>
              </a:rPr>
              <a:t>γ</a:t>
            </a:r>
            <a:r>
              <a:rPr lang="en-US" dirty="0" smtClean="0">
                <a:sym typeface="Wingdings"/>
              </a:rPr>
              <a:t> or </a:t>
            </a:r>
            <a:r>
              <a:rPr lang="en-US" dirty="0" err="1" smtClean="0">
                <a:sym typeface="Wingdings"/>
              </a:rPr>
              <a:t>pomerons</a:t>
            </a:r>
            <a:r>
              <a:rPr lang="en-US" dirty="0" smtClean="0">
                <a:sym typeface="Wingdings"/>
              </a:rPr>
              <a:t> 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9160" y="4792416"/>
            <a:ext cx="886190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e+e</a:t>
            </a:r>
            <a:r>
              <a:rPr lang="en-US" dirty="0" smtClean="0"/>
              <a:t>- collisions, </a:t>
            </a:r>
            <a:r>
              <a:rPr lang="en-US" dirty="0" err="1" smtClean="0"/>
              <a:t>γ</a:t>
            </a:r>
            <a:r>
              <a:rPr lang="en-US" dirty="0" smtClean="0"/>
              <a:t> + </a:t>
            </a:r>
            <a:r>
              <a:rPr lang="en-US" dirty="0" err="1" smtClean="0"/>
              <a:t>γ</a:t>
            </a:r>
            <a:r>
              <a:rPr lang="en-US" dirty="0" smtClean="0"/>
              <a:t> only  ... e.g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r>
              <a:rPr lang="en-US" sz="2000" dirty="0" err="1" smtClean="0">
                <a:solidFill>
                  <a:srgbClr val="0000FF"/>
                </a:solidFill>
              </a:rPr>
              <a:t>e+e</a:t>
            </a:r>
            <a:r>
              <a:rPr lang="en-US" sz="2000" dirty="0" smtClean="0">
                <a:solidFill>
                  <a:srgbClr val="0000FF"/>
                </a:solidFill>
              </a:rPr>
              <a:t>-, </a:t>
            </a:r>
            <a:r>
              <a:rPr lang="en-US" sz="2000" dirty="0" err="1" smtClean="0">
                <a:solidFill>
                  <a:srgbClr val="0000FF"/>
                </a:solidFill>
              </a:rPr>
              <a:t>μ+μ</a:t>
            </a:r>
            <a:r>
              <a:rPr lang="en-US" sz="2000" dirty="0" smtClean="0">
                <a:solidFill>
                  <a:srgbClr val="0000FF"/>
                </a:solidFill>
              </a:rPr>
              <a:t>-, ...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 err="1" smtClean="0"/>
              <a:t>e-p</a:t>
            </a:r>
            <a:r>
              <a:rPr lang="en-US" dirty="0" smtClean="0"/>
              <a:t> collisions, </a:t>
            </a:r>
            <a:r>
              <a:rPr lang="en-US" dirty="0" err="1" smtClean="0"/>
              <a:t>γ</a:t>
            </a:r>
            <a:r>
              <a:rPr lang="en-US" dirty="0" smtClean="0"/>
              <a:t> + </a:t>
            </a:r>
            <a:r>
              <a:rPr lang="en-US" dirty="0" err="1" smtClean="0"/>
              <a:t>γ</a:t>
            </a:r>
            <a:r>
              <a:rPr lang="en-US" dirty="0" smtClean="0"/>
              <a:t> and </a:t>
            </a:r>
            <a:r>
              <a:rPr lang="en-US" dirty="0" err="1" smtClean="0"/>
              <a:t>γ</a:t>
            </a:r>
            <a:r>
              <a:rPr lang="en-US" dirty="0" smtClean="0"/>
              <a:t> + IP (</a:t>
            </a:r>
            <a:r>
              <a:rPr lang="en-US" dirty="0" err="1" smtClean="0"/>
              <a:t>photoproduction</a:t>
            </a:r>
            <a:r>
              <a:rPr lang="en-US" dirty="0" smtClean="0"/>
              <a:t>) e.g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r>
              <a:rPr lang="en-US" sz="2000" dirty="0" err="1" smtClean="0">
                <a:solidFill>
                  <a:srgbClr val="0000FF"/>
                </a:solidFill>
              </a:rPr>
              <a:t>ρ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 dirty="0" smtClean="0">
                <a:solidFill>
                  <a:srgbClr val="0000FF"/>
                </a:solidFill>
              </a:rPr>
              <a:t>, J/ψ, </a:t>
            </a:r>
            <a:r>
              <a:rPr lang="en-US" sz="2000" dirty="0" err="1" smtClean="0">
                <a:solidFill>
                  <a:srgbClr val="0000FF"/>
                </a:solidFill>
              </a:rPr>
              <a:t>Υ</a:t>
            </a:r>
            <a:r>
              <a:rPr lang="en-US" sz="2000" dirty="0" smtClean="0">
                <a:solidFill>
                  <a:srgbClr val="0000FF"/>
                </a:solidFill>
              </a:rPr>
              <a:t>, Z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 err="1" smtClean="0"/>
              <a:t>p+p</a:t>
            </a:r>
            <a:r>
              <a:rPr lang="en-US" dirty="0" smtClean="0"/>
              <a:t> collisions, </a:t>
            </a:r>
            <a:r>
              <a:rPr lang="en-US" dirty="0" err="1" smtClean="0"/>
              <a:t>γ</a:t>
            </a:r>
            <a:r>
              <a:rPr lang="en-US" dirty="0" smtClean="0"/>
              <a:t> + </a:t>
            </a:r>
            <a:r>
              <a:rPr lang="en-US" dirty="0" err="1" smtClean="0"/>
              <a:t>γ</a:t>
            </a:r>
            <a:r>
              <a:rPr lang="en-US" dirty="0" smtClean="0"/>
              <a:t> and </a:t>
            </a:r>
            <a:r>
              <a:rPr lang="en-US" dirty="0" err="1" smtClean="0"/>
              <a:t>γ</a:t>
            </a:r>
            <a:r>
              <a:rPr lang="en-US" dirty="0" smtClean="0"/>
              <a:t> + IP and IP + IP (double </a:t>
            </a:r>
            <a:r>
              <a:rPr lang="en-US" dirty="0" err="1" smtClean="0"/>
              <a:t>pomeron</a:t>
            </a:r>
            <a:r>
              <a:rPr lang="en-US" dirty="0" smtClean="0"/>
              <a:t> exchange), e.g. </a:t>
            </a:r>
            <a:r>
              <a:rPr lang="en-US" sz="2000" dirty="0" err="1" smtClean="0">
                <a:solidFill>
                  <a:srgbClr val="0000FF"/>
                </a:solidFill>
              </a:rPr>
              <a:t>ππ</a:t>
            </a:r>
            <a:r>
              <a:rPr lang="en-US" sz="2000" dirty="0" smtClean="0">
                <a:solidFill>
                  <a:srgbClr val="0000FF"/>
                </a:solidFill>
              </a:rPr>
              <a:t>, f0, </a:t>
            </a:r>
            <a:r>
              <a:rPr lang="en-US" sz="2400" dirty="0" err="1" smtClean="0">
                <a:solidFill>
                  <a:srgbClr val="0000FF"/>
                </a:solidFill>
              </a:rPr>
              <a:t>χ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c,b</a:t>
            </a:r>
            <a:r>
              <a:rPr lang="en-US" sz="2000" dirty="0" smtClean="0">
                <a:solidFill>
                  <a:srgbClr val="0000FF"/>
                </a:solidFill>
              </a:rPr>
              <a:t>, H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1960Tai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38923" y="121590"/>
            <a:ext cx="5565454" cy="5625353"/>
          </a:xfrm>
          <a:prstGeom prst="rect">
            <a:avLst/>
          </a:prstGeom>
        </p:spPr>
      </p:pic>
      <p:pic>
        <p:nvPicPr>
          <p:cNvPr id="5" name="Picture 4" descr="Screen shot 2013-08-22 at 11.18.5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" y="5838308"/>
            <a:ext cx="9144000" cy="101282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2.15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56" y="779463"/>
            <a:ext cx="7884964" cy="49335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86213"/>
            <a:ext cx="8403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signal “compatible” with </a:t>
            </a:r>
            <a:r>
              <a:rPr lang="en-US" dirty="0" err="1" smtClean="0"/>
              <a:t>photoproduced</a:t>
            </a:r>
            <a:r>
              <a:rPr lang="en-US" dirty="0" smtClean="0"/>
              <a:t> J/ψ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e+e</a:t>
            </a:r>
            <a:r>
              <a:rPr lang="en-US" dirty="0" smtClean="0">
                <a:sym typeface="Wingdings"/>
              </a:rPr>
              <a:t>- (measured in </a:t>
            </a:r>
            <a:r>
              <a:rPr lang="en-US" dirty="0" err="1" smtClean="0">
                <a:sym typeface="Wingdings"/>
              </a:rPr>
              <a:t>μ+μ</a:t>
            </a:r>
            <a:r>
              <a:rPr lang="en-US" dirty="0" smtClean="0">
                <a:sym typeface="Wingdings"/>
              </a:rPr>
              <a:t>- channel)</a:t>
            </a:r>
          </a:p>
          <a:p>
            <a:r>
              <a:rPr lang="en-US" dirty="0" smtClean="0">
                <a:sym typeface="Wingdings"/>
              </a:rPr>
              <a:t>(Can include some </a:t>
            </a:r>
            <a:r>
              <a:rPr lang="en-US" dirty="0" err="1" smtClean="0">
                <a:sym typeface="Wingdings"/>
              </a:rPr>
              <a:t>μ+μ</a:t>
            </a:r>
            <a:r>
              <a:rPr lang="en-US" dirty="0" smtClean="0">
                <a:sym typeface="Wingdings"/>
              </a:rPr>
              <a:t>- if no </a:t>
            </a:r>
            <a:r>
              <a:rPr lang="en-US" dirty="0" err="1" smtClean="0">
                <a:sym typeface="Wingdings"/>
              </a:rPr>
              <a:t>muon</a:t>
            </a:r>
            <a:r>
              <a:rPr lang="en-US" dirty="0" smtClean="0">
                <a:sym typeface="Wingdings"/>
              </a:rPr>
              <a:t> stubs in outer detectors)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2 at 2.14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197" y="183793"/>
            <a:ext cx="6402603" cy="436915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95" y="0"/>
            <a:ext cx="3100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χ</a:t>
            </a:r>
            <a:r>
              <a:rPr lang="en-US" sz="2000" baseline="-25000" dirty="0" smtClean="0"/>
              <a:t>c0</a:t>
            </a:r>
            <a:r>
              <a:rPr lang="en-US" sz="2000" dirty="0" smtClean="0"/>
              <a:t>(3415)</a:t>
            </a:r>
            <a:r>
              <a:rPr lang="en-US" dirty="0" smtClean="0"/>
              <a:t> </a:t>
            </a:r>
            <a:r>
              <a:rPr lang="en-US" sz="1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+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-, K</a:t>
            </a:r>
            <a:r>
              <a:rPr lang="en-US" baseline="30000" dirty="0" smtClean="0">
                <a:latin typeface="Lucida Grande"/>
                <a:ea typeface="Lucida Grande"/>
                <a:cs typeface="Lucida Grande"/>
              </a:rPr>
              <a:t>+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K</a:t>
            </a:r>
            <a:r>
              <a:rPr lang="en-US" baseline="30000" dirty="0" smtClean="0">
                <a:latin typeface="Lucida Grande"/>
                <a:ea typeface="Lucida Grande"/>
                <a:cs typeface="Lucida Grande"/>
              </a:rPr>
              <a:t>- 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??</a:t>
            </a:r>
            <a:endParaRPr lang="en-US" dirty="0"/>
          </a:p>
        </p:txBody>
      </p:sp>
      <p:pic>
        <p:nvPicPr>
          <p:cNvPr id="5" name="Picture 3" descr="Screen shot 2013-09-01 at 5.27.00 PM.png"/>
          <p:cNvPicPr>
            <a:picLocks noChangeAspect="1"/>
          </p:cNvPicPr>
          <p:nvPr/>
        </p:nvPicPr>
        <p:blipFill>
          <a:blip r:embed="rId3"/>
          <a:srcRect l="4071" t="8365" b="9079"/>
          <a:stretch>
            <a:fillRect/>
          </a:stretch>
        </p:blipFill>
        <p:spPr bwMode="auto">
          <a:xfrm>
            <a:off x="2042547" y="4552951"/>
            <a:ext cx="6105673" cy="188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695" y="5480807"/>
            <a:ext cx="2065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Previous observation</a:t>
            </a:r>
          </a:p>
          <a:p>
            <a:r>
              <a:rPr lang="en-US" sz="1400" dirty="0" smtClean="0"/>
              <a:t>of </a:t>
            </a:r>
            <a:r>
              <a:rPr lang="en-US" sz="1400" dirty="0" err="1" smtClean="0"/>
              <a:t>χ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/>
              <a:t>J/ψ+γ ~ 78+-14 </a:t>
            </a:r>
            <a:r>
              <a:rPr lang="en-US" sz="1400" dirty="0" err="1" smtClean="0"/>
              <a:t>nb</a:t>
            </a:r>
            <a:endParaRPr lang="en-US" sz="1400" dirty="0" smtClean="0"/>
          </a:p>
          <a:p>
            <a:r>
              <a:rPr lang="en-US" sz="1400" dirty="0" err="1" smtClean="0"/>
              <a:t>iff</a:t>
            </a:r>
            <a:r>
              <a:rPr lang="en-US" sz="1400" dirty="0" smtClean="0"/>
              <a:t> all χ</a:t>
            </a:r>
            <a:r>
              <a:rPr lang="en-US" sz="1400" baseline="-25000" dirty="0" smtClean="0"/>
              <a:t>c0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Now:  &lt;~ 25% are.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VsCosThet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6116" y="212724"/>
            <a:ext cx="8171334" cy="5534025"/>
          </a:xfrm>
          <a:prstGeom prst="rect">
            <a:avLst/>
          </a:prstGeom>
        </p:spPr>
      </p:pic>
      <p:pic>
        <p:nvPicPr>
          <p:cNvPr id="4" name="Picture 3" descr="Screen shot 2013-08-22 at 2.5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5956300"/>
            <a:ext cx="9093200" cy="901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0897" y="6394124"/>
            <a:ext cx="1636656" cy="301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ThetaM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49" y="892175"/>
            <a:ext cx="8820789" cy="4620413"/>
          </a:xfrm>
          <a:prstGeom prst="rect">
            <a:avLst/>
          </a:prstGeom>
        </p:spPr>
      </p:pic>
      <p:pic>
        <p:nvPicPr>
          <p:cNvPr id="3" name="Picture 2" descr="Screen shot 2013-08-22 at 11.17.3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512588"/>
            <a:ext cx="9144001" cy="8540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34872" y="5956981"/>
            <a:ext cx="1636656" cy="30116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4105495" cy="2946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036" y="5989071"/>
            <a:ext cx="767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Legendre coefficients </a:t>
            </a:r>
            <a:r>
              <a:rPr lang="en-US" dirty="0" err="1" smtClean="0"/>
              <a:t>vs</a:t>
            </a:r>
            <a:r>
              <a:rPr lang="en-US" dirty="0" smtClean="0"/>
              <a:t> Mass for 1960 </a:t>
            </a:r>
            <a:r>
              <a:rPr lang="en-US" dirty="0" err="1" smtClean="0"/>
              <a:t>GeV</a:t>
            </a:r>
            <a:r>
              <a:rPr lang="en-US" dirty="0" smtClean="0"/>
              <a:t> data and isotropic decay simulation.</a:t>
            </a:r>
          </a:p>
          <a:p>
            <a:r>
              <a:rPr lang="en-US" dirty="0" smtClean="0"/>
              <a:t>Odd coefficients should all be zero as detector and physics left-right symmetric</a:t>
            </a:r>
          </a:p>
        </p:txBody>
      </p:sp>
      <p:pic>
        <p:nvPicPr>
          <p:cNvPr id="6" name="Picture 5" descr="P3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2946979"/>
            <a:ext cx="4105495" cy="2946978"/>
          </a:xfrm>
          <a:prstGeom prst="rect">
            <a:avLst/>
          </a:prstGeom>
        </p:spPr>
      </p:pic>
      <p:pic>
        <p:nvPicPr>
          <p:cNvPr id="7" name="Picture 6" descr="P5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39186" y="-27537"/>
            <a:ext cx="4105496" cy="2946978"/>
          </a:xfrm>
          <a:prstGeom prst="rect">
            <a:avLst/>
          </a:prstGeom>
        </p:spPr>
      </p:pic>
      <p:pic>
        <p:nvPicPr>
          <p:cNvPr id="9" name="Picture 8" descr="P7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33973" y="2943237"/>
            <a:ext cx="4110709" cy="2950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6784" y="2762313"/>
            <a:ext cx="1879353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baseline="-25000" dirty="0" err="1" smtClean="0">
                <a:solidFill>
                  <a:srgbClr val="0000FF"/>
                </a:solidFill>
              </a:rPr>
              <a:t>odd</a:t>
            </a:r>
            <a:r>
              <a:rPr lang="en-US" dirty="0" smtClean="0">
                <a:solidFill>
                  <a:srgbClr val="0000FF"/>
                </a:solidFill>
              </a:rPr>
              <a:t> (should = 0.0)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5495" y="184666"/>
            <a:ext cx="893506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= 1.0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6683" y="3392293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683" y="369332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6784" y="3392293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6784" y="369332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2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7763"/>
              <a:stretch>
                <a:fillRect/>
              </a:stretch>
            </p:blipFill>
          </mc:Choice>
          <mc:Fallback>
            <p:blipFill>
              <a:blip r:embed="rId3"/>
              <a:srcRect b="7763"/>
              <a:stretch>
                <a:fillRect/>
              </a:stretch>
            </p:blipFill>
          </mc:Fallback>
        </mc:AlternateContent>
        <p:spPr>
          <a:xfrm>
            <a:off x="0" y="13095"/>
            <a:ext cx="4255307" cy="2817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625" y="5844251"/>
            <a:ext cx="6660798" cy="830997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even</a:t>
            </a:r>
            <a:r>
              <a:rPr lang="en-US" sz="1600" dirty="0" smtClean="0">
                <a:solidFill>
                  <a:srgbClr val="0000FF"/>
                </a:solidFill>
              </a:rPr>
              <a:t> : Non-zero because sculpted by acceptance. Data agrees with S-wave MC </a:t>
            </a:r>
          </a:p>
          <a:p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means isotropic: J = 0 or no polarization (when integrated over unseen)</a:t>
            </a:r>
          </a:p>
          <a:p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      Difference above M = 1.3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GeV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rgbClr val="0000FF"/>
                </a:solidFill>
                <a:sym typeface="Wingdings"/>
              </a:rPr>
              <a:t> Higher waves (J = 2, 4, ...) present.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Picture 5" descr="P4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7078"/>
              <a:stretch>
                <a:fillRect/>
              </a:stretch>
            </p:blipFill>
          </mc:Choice>
          <mc:Fallback>
            <p:blipFill>
              <a:blip r:embed="rId5"/>
              <a:srcRect t="7078"/>
              <a:stretch>
                <a:fillRect/>
              </a:stretch>
            </p:blipFill>
          </mc:Fallback>
        </mc:AlternateContent>
        <p:spPr>
          <a:xfrm>
            <a:off x="1" y="2946158"/>
            <a:ext cx="4318812" cy="2880687"/>
          </a:xfrm>
          <a:prstGeom prst="rect">
            <a:avLst/>
          </a:prstGeom>
        </p:spPr>
      </p:pic>
      <p:pic>
        <p:nvPicPr>
          <p:cNvPr id="7" name="Picture 6" descr="P6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62695" y="13095"/>
            <a:ext cx="4286767" cy="3077097"/>
          </a:xfrm>
          <a:prstGeom prst="rect">
            <a:avLst/>
          </a:prstGeom>
        </p:spPr>
      </p:pic>
      <p:pic>
        <p:nvPicPr>
          <p:cNvPr id="8" name="Picture 7" descr="P8MC_No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t="5430"/>
              <a:stretch>
                <a:fillRect/>
              </a:stretch>
            </p:blipFill>
          </mc:Choice>
          <mc:Fallback>
            <p:blipFill>
              <a:blip r:embed="rId9"/>
              <a:srcRect t="5430"/>
              <a:stretch>
                <a:fillRect/>
              </a:stretch>
            </p:blipFill>
          </mc:Fallback>
        </mc:AlternateContent>
        <p:spPr>
          <a:xfrm>
            <a:off x="4625032" y="2933064"/>
            <a:ext cx="4262853" cy="2893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61815" y="544551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644" y="3090192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1815" y="3274858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0644" y="913883"/>
            <a:ext cx="381910" cy="36933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irnow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5603" y="0"/>
            <a:ext cx="4857597" cy="3289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578" y="3496107"/>
            <a:ext cx="70715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dirty="0" smtClean="0"/>
              <a:t>-value of Smirnov test of S-wave-only hypothesis as a function of Mass</a:t>
            </a:r>
          </a:p>
          <a:p>
            <a:r>
              <a:rPr lang="en-US" dirty="0" smtClean="0"/>
              <a:t>for 1960 </a:t>
            </a:r>
            <a:r>
              <a:rPr lang="en-US" dirty="0" err="1" smtClean="0"/>
              <a:t>GeV</a:t>
            </a:r>
            <a:r>
              <a:rPr lang="en-US" dirty="0" smtClean="0"/>
              <a:t> data. Above 1.5 </a:t>
            </a:r>
            <a:r>
              <a:rPr lang="en-US" dirty="0" err="1" smtClean="0"/>
              <a:t>GeV</a:t>
            </a:r>
            <a:r>
              <a:rPr lang="en-US" dirty="0" smtClean="0"/>
              <a:t> the S-wave-only hypothesis is excluded</a:t>
            </a:r>
          </a:p>
          <a:p>
            <a:r>
              <a:rPr lang="en-US" dirty="0" smtClean="0"/>
              <a:t>at 99% C.L.   (Data not isotropic in X-frame)</a:t>
            </a:r>
          </a:p>
          <a:p>
            <a:endParaRPr lang="en-US" dirty="0" smtClean="0"/>
          </a:p>
          <a:p>
            <a:r>
              <a:rPr lang="en-US" dirty="0" smtClean="0"/>
              <a:t>We are not sensitive enough (limited </a:t>
            </a:r>
            <a:r>
              <a:rPr lang="en-US" dirty="0" err="1" smtClean="0"/>
              <a:t>η</a:t>
            </a:r>
            <a:r>
              <a:rPr lang="en-US" dirty="0" smtClean="0"/>
              <a:t>) to distinguish J = 2 and 4 waves</a:t>
            </a:r>
          </a:p>
          <a:p>
            <a:endParaRPr lang="en-US" dirty="0" smtClean="0"/>
          </a:p>
          <a:p>
            <a:r>
              <a:rPr lang="en-US" dirty="0" smtClean="0"/>
              <a:t>To do: 2-dimensional PWA in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 and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/>
              <a:t>         </a:t>
            </a:r>
            <a:r>
              <a:rPr lang="en-US" smtClean="0"/>
              <a:t>(Su-Urk</a:t>
            </a:r>
            <a:r>
              <a:rPr lang="en-US" dirty="0" smtClean="0"/>
              <a:t> Chung)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hampi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9" y="1859353"/>
            <a:ext cx="5387621" cy="3404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58" y="206805"/>
            <a:ext cx="86120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are test of central exclusive/double </a:t>
            </a:r>
            <a:r>
              <a:rPr lang="en-US" dirty="0" err="1" smtClean="0"/>
              <a:t>pomeron</a:t>
            </a:r>
            <a:r>
              <a:rPr lang="en-US" dirty="0" smtClean="0"/>
              <a:t> models in NP-QCD = PQCD transition.</a:t>
            </a:r>
          </a:p>
          <a:p>
            <a:r>
              <a:rPr lang="en-US" dirty="0" smtClean="0"/>
              <a:t>We ask (challenge) theorists to predict our results.</a:t>
            </a:r>
          </a:p>
          <a:p>
            <a:r>
              <a:rPr lang="en-US" dirty="0" smtClean="0"/>
              <a:t>Lucien Harland-Lang, </a:t>
            </a:r>
            <a:r>
              <a:rPr lang="en-US" dirty="0" err="1" smtClean="0"/>
              <a:t>Misha</a:t>
            </a:r>
            <a:r>
              <a:rPr lang="en-US" dirty="0" smtClean="0"/>
              <a:t> </a:t>
            </a:r>
            <a:r>
              <a:rPr lang="en-US" dirty="0" err="1" smtClean="0"/>
              <a:t>Ryskin</a:t>
            </a:r>
            <a:r>
              <a:rPr lang="en-US" dirty="0" smtClean="0"/>
              <a:t> and Valery </a:t>
            </a:r>
            <a:r>
              <a:rPr lang="en-US" dirty="0" err="1" smtClean="0"/>
              <a:t>Khoze</a:t>
            </a:r>
            <a:r>
              <a:rPr lang="en-US" dirty="0" smtClean="0"/>
              <a:t> are working on this.</a:t>
            </a:r>
          </a:p>
          <a:p>
            <a:r>
              <a:rPr lang="en-US" dirty="0" smtClean="0"/>
              <a:t>Private Communication, “upper” and “lower” bounds, depending on </a:t>
            </a:r>
            <a:r>
              <a:rPr lang="en-US" dirty="0" err="1" smtClean="0"/>
              <a:t>π-pom-π</a:t>
            </a:r>
            <a:r>
              <a:rPr lang="en-US" dirty="0" smtClean="0"/>
              <a:t> form factor.</a:t>
            </a:r>
          </a:p>
          <a:p>
            <a:r>
              <a:rPr lang="en-US" dirty="0" smtClean="0"/>
              <a:t>But not including proton dissociation (&lt;20% effects)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1809" y="5433020"/>
            <a:ext cx="4826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Wait for </a:t>
            </a:r>
            <a:r>
              <a:rPr lang="en-US" dirty="0" err="1" smtClean="0"/>
              <a:t>Antoni</a:t>
            </a:r>
            <a:r>
              <a:rPr lang="en-US" dirty="0" smtClean="0"/>
              <a:t> </a:t>
            </a:r>
            <a:r>
              <a:rPr lang="en-US" dirty="0" err="1" smtClean="0"/>
              <a:t>Szczurek</a:t>
            </a:r>
            <a:r>
              <a:rPr lang="en-US" dirty="0" smtClean="0"/>
              <a:t> and </a:t>
            </a:r>
            <a:r>
              <a:rPr lang="en-US" dirty="0" err="1" smtClean="0"/>
              <a:t>Piotr</a:t>
            </a:r>
            <a:r>
              <a:rPr lang="en-US" dirty="0" smtClean="0"/>
              <a:t> </a:t>
            </a:r>
            <a:r>
              <a:rPr lang="en-US" dirty="0" err="1" smtClean="0"/>
              <a:t>Lebiedowicz</a:t>
            </a:r>
            <a:r>
              <a:rPr lang="en-US" dirty="0" smtClean="0"/>
              <a:t>:</a:t>
            </a:r>
          </a:p>
          <a:p>
            <a:r>
              <a:rPr lang="en-US" dirty="0" smtClean="0"/>
              <a:t>AIP Conf Proc. 1523 (2012) 132</a:t>
            </a:r>
          </a:p>
          <a:p>
            <a:r>
              <a:rPr lang="en-US" dirty="0" smtClean="0"/>
              <a:t>arXiv:1212.0166    ... would like our cuts imposed.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5990" y="2540242"/>
            <a:ext cx="2801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Lucien Harland-Lang</a:t>
            </a:r>
          </a:p>
          <a:p>
            <a:r>
              <a:rPr lang="en-US" dirty="0" smtClean="0"/>
              <a:t>for the points.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596C0F-DDAB-9447-9A82-585E9358B4D6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88067" name="Picture 2" descr="Screen shot 2013-09-02 at 4.40.51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1163"/>
            <a:ext cx="8539162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4928-2C8E-C146-8C92-92217C7A520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Screen shot 2013-09-16 at 3.04.22 PM.png"/>
          <p:cNvPicPr>
            <a:picLocks noChangeAspect="1"/>
          </p:cNvPicPr>
          <p:nvPr/>
        </p:nvPicPr>
        <p:blipFill>
          <a:blip r:embed="rId2"/>
          <a:srcRect t="7791"/>
          <a:stretch>
            <a:fillRect/>
          </a:stretch>
        </p:blipFill>
        <p:spPr>
          <a:xfrm>
            <a:off x="352456" y="641608"/>
            <a:ext cx="8572500" cy="571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5-09 at 5.07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" y="758190"/>
            <a:ext cx="6153750" cy="3305504"/>
          </a:xfrm>
          <a:prstGeom prst="rect">
            <a:avLst/>
          </a:prstGeom>
        </p:spPr>
      </p:pic>
      <p:pic>
        <p:nvPicPr>
          <p:cNvPr id="3" name="Picture 2" descr="Screen shot 2013-05-09 at 5.07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65" y="4144754"/>
            <a:ext cx="5420963" cy="2665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5636" y="0"/>
            <a:ext cx="6115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CMS &amp; TOTEM : from </a:t>
            </a:r>
            <a:r>
              <a:rPr lang="en-US" sz="2000" u="sng" dirty="0" smtClean="0">
                <a:solidFill>
                  <a:srgbClr val="0000FF"/>
                </a:solidFill>
              </a:rPr>
              <a:t>90 </a:t>
            </a:r>
            <a:r>
              <a:rPr lang="en-US" sz="2000" u="sng" dirty="0" err="1" smtClean="0">
                <a:solidFill>
                  <a:srgbClr val="0000FF"/>
                </a:solidFill>
              </a:rPr>
              <a:t>m</a:t>
            </a:r>
            <a:r>
              <a:rPr lang="en-US" sz="2000" u="sng" dirty="0" smtClean="0">
                <a:solidFill>
                  <a:srgbClr val="0000FF"/>
                </a:solidFill>
              </a:rPr>
              <a:t> </a:t>
            </a:r>
            <a:r>
              <a:rPr lang="en-US" sz="2000" u="sng" dirty="0" err="1" smtClean="0">
                <a:solidFill>
                  <a:srgbClr val="0000FF"/>
                </a:solidFill>
              </a:rPr>
              <a:t>β</a:t>
            </a:r>
            <a:r>
              <a:rPr lang="en-US" sz="2000" u="sng" dirty="0" smtClean="0">
                <a:solidFill>
                  <a:srgbClr val="0000FF"/>
                </a:solidFill>
              </a:rPr>
              <a:t>* Run with TOTEM: </a:t>
            </a:r>
            <a:r>
              <a:rPr lang="en-US" sz="2000" u="sng" dirty="0" err="1" smtClean="0">
                <a:solidFill>
                  <a:srgbClr val="0000FF"/>
                </a:solidFill>
              </a:rPr>
              <a:t>p</a:t>
            </a:r>
            <a:r>
              <a:rPr lang="en-US" sz="2000" u="sng" dirty="0" smtClean="0">
                <a:solidFill>
                  <a:srgbClr val="0000FF"/>
                </a:solidFill>
              </a:rPr>
              <a:t> + JJ + </a:t>
            </a:r>
            <a:r>
              <a:rPr lang="en-US" sz="2000" u="sng" dirty="0" err="1" smtClean="0">
                <a:solidFill>
                  <a:srgbClr val="0000FF"/>
                </a:solidFill>
              </a:rPr>
              <a:t>p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pic>
        <p:nvPicPr>
          <p:cNvPr id="5" name="Picture 4" descr="twojetevt.png"/>
          <p:cNvPicPr>
            <a:picLocks noChangeAspect="1"/>
          </p:cNvPicPr>
          <p:nvPr/>
        </p:nvPicPr>
        <p:blipFill>
          <a:blip r:embed="rId4"/>
          <a:srcRect r="51961"/>
          <a:stretch>
            <a:fillRect/>
          </a:stretch>
        </p:blipFill>
        <p:spPr>
          <a:xfrm>
            <a:off x="154837" y="3893472"/>
            <a:ext cx="3170854" cy="2876536"/>
          </a:xfrm>
          <a:prstGeom prst="rect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/>
          <p:cNvSpPr txBox="1"/>
          <p:nvPr/>
        </p:nvSpPr>
        <p:spPr>
          <a:xfrm rot="1354235">
            <a:off x="6184545" y="2867593"/>
            <a:ext cx="27698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 CMS+TOTEM EVENTS!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01E78-14C5-6249-8E2C-BEC310D3E319}" type="datetime1">
              <a:rPr lang="en-US" smtClean="0"/>
              <a:pPr>
                <a:defRPr/>
              </a:pPr>
              <a:t>9/17/13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63652-DD35-D04B-94C0-D255A22368B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Mike Albrow    HPS in CMS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7635" y="2409302"/>
            <a:ext cx="2747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Thank You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3533" y="4700758"/>
            <a:ext cx="1505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 Ups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10.43.3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2" y="852040"/>
            <a:ext cx="8372228" cy="5125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1 at 10.56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4"/>
            <a:ext cx="9144000" cy="63722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11.05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125"/>
            <a:ext cx="9144000" cy="606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0250" y="5070476"/>
            <a:ext cx="4186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6875" y="5048251"/>
            <a:ext cx="4186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Thet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375" y="634589"/>
            <a:ext cx="8890000" cy="5174074"/>
          </a:xfrm>
          <a:prstGeom prst="rect">
            <a:avLst/>
          </a:prstGeom>
        </p:spPr>
      </p:pic>
      <p:pic>
        <p:nvPicPr>
          <p:cNvPr id="3" name="Picture 2" descr="Screen shot 2013-08-22 at 11.16.2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9" y="5913415"/>
            <a:ext cx="8940800" cy="558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Trigger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129399"/>
            <a:ext cx="4215949" cy="3026263"/>
          </a:xfrm>
          <a:prstGeom prst="rect">
            <a:avLst/>
          </a:prstGeom>
        </p:spPr>
      </p:pic>
      <p:pic>
        <p:nvPicPr>
          <p:cNvPr id="6" name="Picture 5" descr="AccTrigger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64715" y="63929"/>
            <a:ext cx="4150464" cy="2979257"/>
          </a:xfrm>
          <a:prstGeom prst="rect">
            <a:avLst/>
          </a:prstGeom>
        </p:spPr>
      </p:pic>
      <p:pic>
        <p:nvPicPr>
          <p:cNvPr id="7" name="Picture 6" descr="AccTrigger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64715" y="3155662"/>
            <a:ext cx="4281146" cy="289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166" y="3888928"/>
            <a:ext cx="38497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probability of a track triggering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0, 1, or &gt;2 trigger towers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as a function of track </a:t>
            </a:r>
            <a:r>
              <a:rPr lang="en-US" sz="2000" dirty="0" err="1" smtClean="0">
                <a:solidFill>
                  <a:srgbClr val="0000FF"/>
                </a:solidFill>
              </a:rPr>
              <a:t>pT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en-US" sz="2000" dirty="0" err="1" smtClean="0">
                <a:solidFill>
                  <a:srgbClr val="0000FF"/>
                </a:solidFill>
              </a:rPr>
              <a:t>η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Input for cross sections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From </a:t>
            </a:r>
            <a:r>
              <a:rPr lang="en-US" dirty="0" err="1" smtClean="0"/>
              <a:t>CDFSIMulation</a:t>
            </a:r>
            <a:r>
              <a:rPr lang="en-US" dirty="0" smtClean="0"/>
              <a:t> (GEANT)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412749"/>
            <a:ext cx="9082953" cy="5286375"/>
          </a:xfrm>
          <a:prstGeom prst="rect">
            <a:avLst/>
          </a:prstGeom>
        </p:spPr>
      </p:pic>
      <p:pic>
        <p:nvPicPr>
          <p:cNvPr id="3" name="Picture 2" descr="Screen shot 2013-08-22 at 12.14.0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699124"/>
            <a:ext cx="9080500" cy="850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Screen shot 2013-09-16 at 3.03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91" y="0"/>
            <a:ext cx="8674100" cy="640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4928-2C8E-C146-8C92-92217C7A5205}" type="datetime1">
              <a:rPr lang="en-US" smtClean="0"/>
              <a:pPr/>
              <a:t>9/17/13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Screen shot 2013-09-16 at 3.05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2550"/>
            <a:ext cx="8763000" cy="627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Screen shot 2013-09-02 at 11.58.31 PM.png"/>
          <p:cNvPicPr>
            <a:picLocks noChangeAspect="1"/>
          </p:cNvPicPr>
          <p:nvPr/>
        </p:nvPicPr>
        <p:blipFill>
          <a:blip r:embed="rId2"/>
          <a:srcRect t="7511"/>
          <a:stretch>
            <a:fillRect/>
          </a:stretch>
        </p:blipFill>
        <p:spPr bwMode="auto">
          <a:xfrm>
            <a:off x="925131" y="3260415"/>
            <a:ext cx="6807200" cy="261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Screen shot 2013-09-02 at 11.58.0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20378"/>
            <a:ext cx="6781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2669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/>
              <a:t>Regge</a:t>
            </a:r>
            <a:r>
              <a:rPr lang="en-US" dirty="0" smtClean="0"/>
              <a:t> phenomenology: </a:t>
            </a:r>
            <a:r>
              <a:rPr lang="en-US" dirty="0" smtClean="0">
                <a:solidFill>
                  <a:srgbClr val="0000FF"/>
                </a:solidFill>
              </a:rPr>
              <a:t>If Single Diffraction </a:t>
            </a:r>
            <a:r>
              <a:rPr lang="en-US" sz="1600" dirty="0" smtClean="0">
                <a:solidFill>
                  <a:srgbClr val="0000FF"/>
                </a:solidFill>
              </a:rPr>
              <a:t>then</a:t>
            </a:r>
            <a:r>
              <a:rPr lang="en-US" dirty="0" smtClean="0">
                <a:solidFill>
                  <a:srgbClr val="0000FF"/>
                </a:solidFill>
              </a:rPr>
              <a:t> Central Diffraction </a:t>
            </a:r>
            <a:r>
              <a:rPr lang="en-US" sz="1600" dirty="0" smtClean="0">
                <a:solidFill>
                  <a:srgbClr val="0000FF"/>
                </a:solidFill>
              </a:rPr>
              <a:t>or</a:t>
            </a:r>
            <a:r>
              <a:rPr lang="en-US" dirty="0" smtClean="0">
                <a:solidFill>
                  <a:srgbClr val="0000FF"/>
                </a:solidFill>
              </a:rPr>
              <a:t>  Double </a:t>
            </a:r>
            <a:r>
              <a:rPr lang="en-US" dirty="0" err="1" smtClean="0">
                <a:solidFill>
                  <a:srgbClr val="0000FF"/>
                </a:solidFill>
              </a:rPr>
              <a:t>Pomeron</a:t>
            </a:r>
            <a:r>
              <a:rPr lang="en-US" dirty="0" smtClean="0">
                <a:solidFill>
                  <a:srgbClr val="0000FF"/>
                </a:solidFill>
              </a:rPr>
              <a:t> Exchange</a:t>
            </a:r>
          </a:p>
          <a:p>
            <a:pPr>
              <a:defRPr/>
            </a:pPr>
            <a:r>
              <a:rPr lang="en-US" dirty="0" smtClean="0"/>
              <a:t>Optical </a:t>
            </a:r>
            <a:r>
              <a:rPr lang="en-US" dirty="0"/>
              <a:t>theorem: total cross section = </a:t>
            </a:r>
            <a:r>
              <a:rPr lang="en-US" dirty="0" err="1">
                <a:latin typeface="+mj-lt"/>
                <a:cs typeface="Lucida Calligraphy"/>
              </a:rPr>
              <a:t>Im</a:t>
            </a:r>
            <a:r>
              <a:rPr lang="en-US" dirty="0" err="1"/>
              <a:t>(forward</a:t>
            </a:r>
            <a:r>
              <a:rPr lang="en-US" dirty="0"/>
              <a:t> scattering amplitude)</a:t>
            </a: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8001000" y="5943600"/>
            <a:ext cx="79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ACF</a:t>
            </a:r>
          </a:p>
        </p:txBody>
      </p:sp>
      <p:pic>
        <p:nvPicPr>
          <p:cNvPr id="7" name="Picture 2" descr="Screen shot 2013-09-02 at 4.37.13 AM.png"/>
          <p:cNvPicPr>
            <a:picLocks noChangeAspect="1"/>
          </p:cNvPicPr>
          <p:nvPr/>
        </p:nvPicPr>
        <p:blipFill>
          <a:blip r:embed="rId4"/>
          <a:srcRect t="83282"/>
          <a:stretch>
            <a:fillRect/>
          </a:stretch>
        </p:blipFill>
        <p:spPr bwMode="auto">
          <a:xfrm>
            <a:off x="152400" y="5420930"/>
            <a:ext cx="8477250" cy="10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268400" y="2353713"/>
            <a:ext cx="628650" cy="435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8001000" y="2874262"/>
            <a:ext cx="628650" cy="435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268400" y="4985614"/>
            <a:ext cx="628650" cy="4353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1FA406D-893F-4B4E-AF9E-BD51DB561E87}" type="datetime1">
              <a:rPr lang="en-US" sz="1400"/>
              <a:pPr algn="r"/>
              <a:t>9/17/13</a:t>
            </a:fld>
            <a:endParaRPr lang="en-US" sz="140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6C90A2EF-048C-6548-A8A9-FAD47EAF71E4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2532" name="Picture 3" descr="Screen shot 2013-08-31 at 6.00.3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072" y="1689128"/>
            <a:ext cx="5794064" cy="261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4832" y="221378"/>
            <a:ext cx="57924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At low masses, </a:t>
            </a:r>
            <a:r>
              <a:rPr lang="en-US" sz="2000" b="1" dirty="0">
                <a:solidFill>
                  <a:srgbClr val="FF0000"/>
                </a:solidFill>
              </a:rPr>
              <a:t>Double </a:t>
            </a:r>
            <a:r>
              <a:rPr lang="en-US" sz="2000" b="1" dirty="0" err="1">
                <a:solidFill>
                  <a:srgbClr val="FF0000"/>
                </a:solidFill>
              </a:rPr>
              <a:t>Pomeron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dirty="0"/>
              <a:t>region, non-</a:t>
            </a:r>
            <a:r>
              <a:rPr lang="en-US" dirty="0" err="1"/>
              <a:t>perturbative</a:t>
            </a:r>
            <a:endParaRPr lang="en-US" dirty="0"/>
          </a:p>
          <a:p>
            <a:r>
              <a:rPr lang="en-US" dirty="0"/>
              <a:t>and difficult to calculate. </a:t>
            </a:r>
            <a:r>
              <a:rPr lang="en-US" sz="1800" dirty="0"/>
              <a:t>New efforts (Harland-Lang et al,</a:t>
            </a:r>
          </a:p>
          <a:p>
            <a:r>
              <a:rPr lang="en-US" sz="1800" dirty="0" err="1"/>
              <a:t>Antoni</a:t>
            </a:r>
            <a:r>
              <a:rPr lang="en-US" sz="1800" dirty="0"/>
              <a:t> </a:t>
            </a:r>
            <a:r>
              <a:rPr lang="en-US" sz="1800" dirty="0" err="1"/>
              <a:t>Szczurek</a:t>
            </a:r>
            <a:r>
              <a:rPr lang="en-US" sz="1800" dirty="0"/>
              <a:t> et al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720129" y="1144708"/>
            <a:ext cx="4057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Diagram from </a:t>
            </a:r>
            <a:r>
              <a:rPr lang="en-US" sz="1800" dirty="0" err="1"/>
              <a:t>P.Lebiedowicz</a:t>
            </a:r>
            <a:r>
              <a:rPr lang="en-US" sz="1800" dirty="0"/>
              <a:t> &amp; </a:t>
            </a:r>
            <a:r>
              <a:rPr lang="en-US" sz="1800" dirty="0" err="1"/>
              <a:t>A.Szurek</a:t>
            </a:r>
            <a:endParaRPr lang="en-US" sz="1800" dirty="0"/>
          </a:p>
          <a:p>
            <a:r>
              <a:rPr lang="en-US" sz="1800" dirty="0"/>
              <a:t>arXiv:12120166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008510" y="4304505"/>
            <a:ext cx="2804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or f0(600)/σ or f0(980)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807" y="5307268"/>
            <a:ext cx="7218518" cy="646331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Central </a:t>
            </a:r>
            <a:r>
              <a:rPr lang="en-US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hadron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state: Q = B = S (etc.) = 0  and I</a:t>
            </a:r>
            <a:r>
              <a:rPr lang="en-US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J</a:t>
            </a:r>
            <a:r>
              <a:rPr lang="en-US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PC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= 0</a:t>
            </a:r>
            <a:r>
              <a:rPr lang="en-US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(even)</a:t>
            </a:r>
            <a:r>
              <a:rPr lang="en-US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++</a:t>
            </a:r>
          </a:p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Very good for </a:t>
            </a:r>
            <a:r>
              <a:rPr lang="en-US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hadron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spectroscopy, especially gluon-rich (</a:t>
            </a:r>
            <a:r>
              <a:rPr lang="en-US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glueballs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? </a:t>
            </a:r>
            <a:r>
              <a:rPr lang="en-US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η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η</a:t>
            </a:r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’ ?)</a:t>
            </a:r>
            <a:endParaRPr lang="en-US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pic>
        <p:nvPicPr>
          <p:cNvPr id="9" name="Picture 8" descr="Screen shot 2013-09-09 at 11.30.5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35" y="2118172"/>
            <a:ext cx="2616200" cy="189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1466532"/>
            <a:ext cx="255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Into </a:t>
            </a:r>
            <a:r>
              <a:rPr lang="en-US" dirty="0" err="1" smtClean="0"/>
              <a:t>perturbative</a:t>
            </a:r>
            <a:r>
              <a:rPr lang="en-US" dirty="0" smtClean="0"/>
              <a:t> regime:</a:t>
            </a:r>
          </a:p>
          <a:p>
            <a:r>
              <a:rPr lang="en-US" dirty="0" smtClean="0"/>
              <a:t>“Durham” diagram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6640" y="4304505"/>
            <a:ext cx="231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</a:t>
            </a:r>
            <a:r>
              <a:rPr lang="en-US" sz="2000" dirty="0" smtClean="0"/>
              <a:t>. </a:t>
            </a:r>
            <a:r>
              <a:rPr lang="en-US" sz="2000" dirty="0" err="1" smtClean="0"/>
              <a:t>χ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, </a:t>
            </a:r>
            <a:r>
              <a:rPr lang="en-US" sz="2000" dirty="0" err="1" smtClean="0"/>
              <a:t>χ</a:t>
            </a:r>
            <a:r>
              <a:rPr lang="en-US" sz="2000" baseline="-25000" dirty="0" err="1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γγ</a:t>
            </a:r>
            <a:r>
              <a:rPr lang="en-US" dirty="0" smtClean="0"/>
              <a:t>, Higgs !!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7544" y="6023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3-09-02 at 5.09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216900" cy="643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8130-B6B1-6943-B1D3-1383F453FDC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3-09-02 at 5.10.34 AM.png"/>
          <p:cNvPicPr>
            <a:picLocks noChangeAspect="1"/>
          </p:cNvPicPr>
          <p:nvPr/>
        </p:nvPicPr>
        <p:blipFill>
          <a:blip r:embed="rId2"/>
          <a:srcRect t="20621"/>
          <a:stretch>
            <a:fillRect/>
          </a:stretch>
        </p:blipFill>
        <p:spPr>
          <a:xfrm>
            <a:off x="250856" y="929676"/>
            <a:ext cx="8788400" cy="483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55917">
            <a:off x="7541713" y="4176996"/>
            <a:ext cx="1056599" cy="46166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-scan!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1604</Words>
  <Application>Microsoft Macintosh PowerPoint</Application>
  <PresentationFormat>On-screen Show (4:3)</PresentationFormat>
  <Paragraphs>199</Paragraphs>
  <Slides>37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Albrow</dc:creator>
  <cp:lastModifiedBy>M Albrow</cp:lastModifiedBy>
  <cp:revision>42</cp:revision>
  <dcterms:created xsi:type="dcterms:W3CDTF">2013-09-17T16:46:38Z</dcterms:created>
  <dcterms:modified xsi:type="dcterms:W3CDTF">2013-09-17T17:02:33Z</dcterms:modified>
</cp:coreProperties>
</file>