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ide footer_maroon_74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lide header_maroon_74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37960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1868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itle header_maroon_742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 footer_maroon_742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slide footer_maroon_742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3/1/2013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DOE Budget Briefing 2013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 descr="slide header_maroon_742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ANL vision for HEP future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Harry </a:t>
            </a:r>
            <a:r>
              <a:rPr lang="en-US" dirty="0" err="1" smtClean="0"/>
              <a:t>Weerts</a:t>
            </a:r>
            <a:endParaRPr lang="en-US" dirty="0" smtClean="0"/>
          </a:p>
          <a:p>
            <a:r>
              <a:rPr lang="en-US" dirty="0" err="1" smtClean="0"/>
              <a:t>Rik</a:t>
            </a:r>
            <a:r>
              <a:rPr lang="en-US" dirty="0" smtClean="0"/>
              <a:t> Yoshida</a:t>
            </a:r>
          </a:p>
          <a:p>
            <a:endParaRPr lang="en-US" dirty="0" smtClean="0"/>
          </a:p>
          <a:p>
            <a:r>
              <a:rPr lang="en-US" dirty="0" smtClean="0"/>
              <a:t>DOE Budget Briefing</a:t>
            </a:r>
          </a:p>
          <a:p>
            <a:r>
              <a:rPr lang="en-US" dirty="0" smtClean="0"/>
              <a:t>3/1/2013</a:t>
            </a:r>
            <a:endParaRPr lang="en-US" dirty="0"/>
          </a:p>
        </p:txBody>
      </p:sp>
      <p:pic>
        <p:nvPicPr>
          <p:cNvPr id="4" name="Picture 3" descr="Screen shot 2012-07-22 at 8.34.0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43200"/>
            <a:ext cx="4572000" cy="3328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57200"/>
            <a:ext cx="4410169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056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09800"/>
            <a:ext cx="2006600" cy="200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Challenges facing HEP</a:t>
            </a:r>
          </a:p>
          <a:p>
            <a:pPr lvl="1"/>
            <a:r>
              <a:rPr lang="en-US" b="1" dirty="0" smtClean="0"/>
              <a:t>Large expensive experiments that take decades to build and operate.</a:t>
            </a:r>
          </a:p>
          <a:p>
            <a:pPr lvl="1"/>
            <a:r>
              <a:rPr lang="en-US" b="1" dirty="0" smtClean="0"/>
              <a:t>Difficult choices on which scientific goals to go after.</a:t>
            </a:r>
          </a:p>
          <a:p>
            <a:pPr lvl="1"/>
            <a:r>
              <a:rPr lang="en-US" b="1" dirty="0" smtClean="0"/>
              <a:t>Students/Education</a:t>
            </a:r>
          </a:p>
          <a:p>
            <a:pPr lvl="2"/>
            <a:r>
              <a:rPr lang="en-US" b="1" dirty="0" smtClean="0"/>
              <a:t>Education of most students locked into very specific aspect of HEP.  </a:t>
            </a:r>
          </a:p>
          <a:p>
            <a:pPr lvl="2"/>
            <a:r>
              <a:rPr lang="en-US" b="1" dirty="0" smtClean="0"/>
              <a:t>Difficult for students to get meaningful hardware experience.</a:t>
            </a:r>
          </a:p>
          <a:p>
            <a:pPr lvl="2"/>
            <a:r>
              <a:rPr lang="en-US" b="1" dirty="0" smtClean="0"/>
              <a:t>The majority of students/postdocs cannot stay in HEP in the long term.</a:t>
            </a:r>
          </a:p>
          <a:p>
            <a:pPr lvl="1"/>
            <a:r>
              <a:rPr lang="en-US" b="1" dirty="0" smtClean="0"/>
              <a:t>Weak connection to society, other science/engineering disciplines.</a:t>
            </a:r>
          </a:p>
          <a:p>
            <a:pPr lvl="1"/>
            <a:r>
              <a:rPr lang="en-US" b="1" dirty="0" smtClean="0"/>
              <a:t>Declining budget.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All of these challenges are interconnected.</a:t>
            </a:r>
          </a:p>
          <a:p>
            <a:r>
              <a:rPr lang="en-US" b="1" dirty="0" smtClean="0"/>
              <a:t>How do we begin to address these challenges?  </a:t>
            </a:r>
          </a:p>
          <a:p>
            <a:pPr>
              <a:buNone/>
            </a:pPr>
            <a:r>
              <a:rPr lang="en-US" b="1" dirty="0" smtClean="0"/>
              <a:t>“How do we revitalize HEP without large infusion of cash?”</a:t>
            </a:r>
          </a:p>
          <a:p>
            <a:r>
              <a:rPr lang="en-US" b="1" dirty="0" smtClean="0"/>
              <a:t>No “silver bullet”.  Improvement has to be incremental.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876800"/>
            <a:ext cx="2135736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ANL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We believe the right place to begin to address these challenges is by building and strengthening connections.</a:t>
            </a:r>
          </a:p>
          <a:p>
            <a:pPr lvl="1"/>
            <a:r>
              <a:rPr lang="en-US" b="1" dirty="0" smtClean="0"/>
              <a:t>Internal to HEP</a:t>
            </a:r>
          </a:p>
          <a:p>
            <a:pPr lvl="2"/>
            <a:r>
              <a:rPr lang="en-US" b="1" dirty="0" smtClean="0"/>
              <a:t>Universities and Labs</a:t>
            </a:r>
          </a:p>
          <a:p>
            <a:pPr lvl="2"/>
            <a:r>
              <a:rPr lang="en-US" b="1" dirty="0" smtClean="0"/>
              <a:t>Between various Frontiers</a:t>
            </a:r>
          </a:p>
          <a:p>
            <a:pPr lvl="1"/>
            <a:r>
              <a:rPr lang="en-US" b="1" dirty="0" smtClean="0"/>
              <a:t>Other science and engineering disciplines</a:t>
            </a:r>
          </a:p>
          <a:p>
            <a:pPr lvl="2"/>
            <a:r>
              <a:rPr lang="en-US" b="1" dirty="0" smtClean="0"/>
              <a:t>Nuclear Physics, Material Science, </a:t>
            </a:r>
            <a:r>
              <a:rPr lang="en-US" b="1" dirty="0" err="1" smtClean="0"/>
              <a:t>Nanoscience</a:t>
            </a:r>
            <a:r>
              <a:rPr lang="en-US" b="1" dirty="0" smtClean="0"/>
              <a:t>, Computer Science, Photon Source</a:t>
            </a:r>
          </a:p>
          <a:p>
            <a:pPr lvl="1"/>
            <a:r>
              <a:rPr lang="en-US" b="1" dirty="0" smtClean="0"/>
              <a:t>To industry</a:t>
            </a:r>
          </a:p>
          <a:p>
            <a:pPr lvl="2"/>
            <a:r>
              <a:rPr lang="en-US" b="1" dirty="0" smtClean="0"/>
              <a:t>Current ANL examples: </a:t>
            </a:r>
            <a:r>
              <a:rPr lang="en-US" b="1" dirty="0" err="1" smtClean="0"/>
              <a:t>Incom</a:t>
            </a:r>
            <a:r>
              <a:rPr lang="en-US" b="1" dirty="0" smtClean="0"/>
              <a:t>, Euclid, </a:t>
            </a:r>
            <a:r>
              <a:rPr lang="en-US" b="1" dirty="0" err="1" smtClean="0"/>
              <a:t>Luxtera</a:t>
            </a:r>
            <a:r>
              <a:rPr lang="en-US" b="1" dirty="0" smtClean="0"/>
              <a:t> </a:t>
            </a:r>
          </a:p>
          <a:p>
            <a:pPr lvl="2"/>
            <a:r>
              <a:rPr lang="en-US" b="1" dirty="0" smtClean="0"/>
              <a:t>Visibility to industry:  RD100 Award 2012</a:t>
            </a:r>
            <a:endParaRPr lang="en-US" b="1" dirty="0"/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ANL  has been pursuing this philosophy already for some years.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We believe we can build on what we have achieved already and make a difference in revitalizing HEP.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1066800" y="4267200"/>
            <a:ext cx="4114800" cy="87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7-22 at 10.26.39 AM.png"/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9956" cy="6836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ATLAS Analysis Support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What we have now: ATLAS ASC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Strong commitment by division and ATLAS group to the ASC for the last  &gt;5 years.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Have ~15 university visitors + many others the ATLAS group collaborate with as a result of their ASC experience.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Student Fellowship program.   University students works with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staff+their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advisors to start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analysis+technical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work.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Near term Benefits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Builds analysis collaborations:  more productivity for visitors and ANL staff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Builds technical collaboration:  catalyst for wider collaboration with universities.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Saves money: gets students ready for their time at CERN.  </a:t>
            </a:r>
          </a:p>
          <a:p>
            <a:r>
              <a:rPr lang="en-US" b="1" dirty="0" smtClean="0">
                <a:solidFill>
                  <a:srgbClr val="303030"/>
                </a:solidFill>
              </a:rPr>
              <a:t>(Possible) Next Steps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Projects for students from ATLAS upgrade.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Offer students projects from other division activities.  Detector R&amp;D to start with.  Computational HEP, Accelerator, other Frontiers.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Future Benefits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Giving students a wide range of choice of hardware experience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Increase collaboration with universities in areas beyond ATLAS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2-26 at 5.38.22 PM.png"/>
          <p:cNvPicPr>
            <a:picLocks noChangeAspect="1"/>
          </p:cNvPicPr>
          <p:nvPr/>
        </p:nvPicPr>
        <p:blipFill>
          <a:blip r:embed="rId2" cstate="print">
            <a:alphaModFix amt="2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1202"/>
            <a:ext cx="10007842" cy="662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R&amp;D with Material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303030"/>
                </a:solidFill>
              </a:rPr>
              <a:t>LAPPD and SCRF R&amp;D 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Could not have happened without close collaboration with Material Science Division (MSD)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Near term Benefits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LAPPD and SCRF developments.   Both are game changers!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Long term connections with MSD.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303030"/>
                </a:solidFill>
              </a:rPr>
              <a:t>(Possible) Next Steps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Universities are interested in collaboration with ANL in detector development.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Up to now: ANL </a:t>
            </a:r>
            <a:r>
              <a:rPr lang="en-US" b="1" dirty="0" err="1" smtClean="0">
                <a:solidFill>
                  <a:srgbClr val="303030"/>
                </a:solidFill>
              </a:rPr>
              <a:t>HEP+other</a:t>
            </a:r>
            <a:r>
              <a:rPr lang="en-US" b="1" dirty="0" smtClean="0">
                <a:solidFill>
                  <a:srgbClr val="303030"/>
                </a:solidFill>
              </a:rPr>
              <a:t> divisions.  (Recent development: </a:t>
            </a:r>
            <a:r>
              <a:rPr lang="en-US" b="1" dirty="0" err="1" smtClean="0">
                <a:solidFill>
                  <a:srgbClr val="303030"/>
                </a:solidFill>
              </a:rPr>
              <a:t>collab</a:t>
            </a:r>
            <a:r>
              <a:rPr lang="en-US" b="1" dirty="0" smtClean="0">
                <a:solidFill>
                  <a:srgbClr val="303030"/>
                </a:solidFill>
              </a:rPr>
              <a:t>. with </a:t>
            </a:r>
            <a:r>
              <a:rPr lang="en-US" b="1" dirty="0" err="1" smtClean="0">
                <a:solidFill>
                  <a:srgbClr val="303030"/>
                </a:solidFill>
              </a:rPr>
              <a:t>Nanoscience</a:t>
            </a:r>
            <a:r>
              <a:rPr lang="en-US" b="1" dirty="0" smtClean="0">
                <a:solidFill>
                  <a:srgbClr val="303030"/>
                </a:solidFill>
              </a:rPr>
              <a:t>)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New: universities + non-HEP divisions at ANL   (Already happening somewhat with LAPPD)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Technology transfer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ANL is reinvigorating technology transfer initiatives.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“Detector Center” at ANL with industry participation?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Offering university HEP students projects to work 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Future Benefits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Increased and more efficient R&amp;D activity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Giving university students industry experience and connections.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  <p:pic>
        <p:nvPicPr>
          <p:cNvPr id="7172" name="Picture 4" descr="http://www.executivehm.com/media/media-news/news-thumb/100317/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105400"/>
            <a:ext cx="1752600" cy="1169861"/>
          </a:xfrm>
          <a:prstGeom prst="rect">
            <a:avLst/>
          </a:prstGeom>
          <a:noFill/>
        </p:spPr>
      </p:pic>
      <p:pic>
        <p:nvPicPr>
          <p:cNvPr id="7170" name="Picture 2" descr="http://static.ddmcdn.com/gif/lobster-x-ray-technolog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91000"/>
            <a:ext cx="1828800" cy="123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 amt="22000"/>
          </a:blip>
          <a:stretch>
            <a:fillRect/>
          </a:stretch>
        </p:blipFill>
        <p:spPr>
          <a:xfrm>
            <a:off x="31416" y="-27090"/>
            <a:ext cx="9264984" cy="708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High Performance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303030"/>
                </a:solidFill>
              </a:rPr>
              <a:t>HEP computing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High Performance Computing for HEP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Close collaboration between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Leadership Computing at ANL + HEP ANL + University 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Inside ANL HEP:  ATLAS + Computational Cosmology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ANL theorists using NERSC (direct result of interactions inside division)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Near term Benefits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Relieve pressure on ATLAS Monte Carlo production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Increased theory computing at ANL (x10) without buying more computers!</a:t>
            </a:r>
          </a:p>
          <a:p>
            <a:r>
              <a:rPr lang="en-US" b="1" dirty="0" smtClean="0">
                <a:solidFill>
                  <a:srgbClr val="303030"/>
                </a:solidFill>
              </a:rPr>
              <a:t>(Possible) Next Steps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Optimizing HEP software for HPC. 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HPC applications in other HEP areas  (HPC for HEP!)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Theory (beyond lattice QCD)</a:t>
            </a:r>
          </a:p>
          <a:p>
            <a:pPr lvl="2"/>
            <a:r>
              <a:rPr lang="en-US" b="1" dirty="0" smtClean="0">
                <a:solidFill>
                  <a:srgbClr val="303030"/>
                </a:solidFill>
              </a:rPr>
              <a:t>Intensity Frontier</a:t>
            </a:r>
          </a:p>
          <a:p>
            <a:pPr lvl="1"/>
            <a:r>
              <a:rPr lang="en-US" b="1" dirty="0" smtClean="0">
                <a:solidFill>
                  <a:srgbClr val="303030"/>
                </a:solidFill>
              </a:rPr>
              <a:t>University student participation in this R&amp;D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Future Benefits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Large cost savings for HEP experiments (use existing resources)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Close collaboration with HPC community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Ultimately, bulk of HEP computing done through ASCR?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University student education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 amt="25000"/>
          </a:blip>
          <a:stretch>
            <a:fillRect/>
          </a:stretch>
        </p:blipFill>
        <p:spPr>
          <a:xfrm>
            <a:off x="-304800" y="0"/>
            <a:ext cx="971914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We think investments in building strong connections both inside and outside HEP will have the strongest impact in revitalizing HEP.</a:t>
            </a: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More efficient research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Increase collaboration with and among universities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Universities take better advantage of the lab infrastructure (beyond HEP!)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Lab gains collaboration and broadens their portfolio of expertise</a:t>
            </a: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Better serve the young people in HEP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Give opportunities to students of gaining experience in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Hardware, computing</a:t>
            </a:r>
          </a:p>
          <a:p>
            <a:pPr lvl="2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Other Frontier areas 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Opportunities to connect with industry</a:t>
            </a: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HEP better integrates into scientific/technical community as well as industry.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Work across disciplines.  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Lead to better understanding and support for HEP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Promoting more collaboration in diverse areas: this will lead, ultimately, to better communication and  coherence in the HEP community.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C:\Users\ryoshida\Desktop\St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3682288" cy="2575195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6626" name="Picture 2" descr="C:\Users\ryoshida\Desktop\F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205287" cy="1956539"/>
          </a:xfrm>
          <a:prstGeom prst="rect">
            <a:avLst/>
          </a:prstGeom>
          <a:noFill/>
        </p:spPr>
      </p:pic>
      <p:pic>
        <p:nvPicPr>
          <p:cNvPr id="26628" name="Picture 4" descr="C:\Users\ryoshida\Desktop\HiggColloqu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838200"/>
            <a:ext cx="3733800" cy="2117163"/>
          </a:xfrm>
          <a:prstGeom prst="rect">
            <a:avLst/>
          </a:prstGeom>
          <a:noFill/>
        </p:spPr>
      </p:pic>
      <p:pic>
        <p:nvPicPr>
          <p:cNvPr id="26630" name="Picture 6" descr="C:\Users\ryoshida\Desktop\OurLou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343400"/>
            <a:ext cx="1525239" cy="19143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60960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11,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743200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1, 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334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11, 2012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3733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27, 2012</a:t>
            </a:r>
            <a:endParaRPr lang="en-US" dirty="0"/>
          </a:p>
        </p:txBody>
      </p:sp>
      <p:pic>
        <p:nvPicPr>
          <p:cNvPr id="26627" name="Picture 3" descr="C:\Users\ryoshida\Desktop\F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0"/>
            <a:ext cx="3581400" cy="228006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152400"/>
            <a:ext cx="655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Outreach and communication efforts inside and outside ANL</a:t>
            </a:r>
            <a:endParaRPr lang="en-US" sz="2000" dirty="0"/>
          </a:p>
        </p:txBody>
      </p:sp>
      <p:pic>
        <p:nvPicPr>
          <p:cNvPr id="26632" name="Picture 8" descr="C:\Users\ryoshida\Desktop\T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5105400"/>
            <a:ext cx="3124200" cy="1188813"/>
          </a:xfrm>
          <a:prstGeom prst="rect">
            <a:avLst/>
          </a:prstGeom>
          <a:noFill/>
        </p:spPr>
      </p:pic>
      <p:pic>
        <p:nvPicPr>
          <p:cNvPr id="26633" name="Picture 9" descr="C:\Users\ryoshida\Desktop\Uchica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6019800"/>
            <a:ext cx="2286000" cy="25618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24400" y="5943600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Feb. 7, 2013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support we need from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Argonne ATLAS effort is in line with our vision.  We are leveraging our current research efforts to increase and improve connections with those outside ANL HEP. </a:t>
            </a:r>
          </a:p>
          <a:p>
            <a:r>
              <a:rPr lang="en-US" b="1" dirty="0" smtClean="0"/>
              <a:t>We will be making these types of efforts in all of our Frontier research areas.</a:t>
            </a:r>
          </a:p>
          <a:p>
            <a:r>
              <a:rPr lang="en-US" b="1" dirty="0" smtClean="0"/>
              <a:t>Still, our “Core Technologies” is the </a:t>
            </a:r>
            <a:r>
              <a:rPr lang="en-US" b="1" dirty="0" smtClean="0">
                <a:solidFill>
                  <a:srgbClr val="FF0000"/>
                </a:solidFill>
              </a:rPr>
              <a:t>lifeblood</a:t>
            </a:r>
            <a:r>
              <a:rPr lang="en-US" b="1" dirty="0" smtClean="0"/>
              <a:t> of our vision.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Detector R&amp;D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Accelerator R&amp;D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Computational HEP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These are the areas through which we primarily make our contacts for cooperation with those outside ANL HEP.</a:t>
            </a:r>
          </a:p>
          <a:p>
            <a:r>
              <a:rPr lang="en-US" b="1" dirty="0" smtClean="0"/>
              <a:t>These are investments for the future, not only for ANL but for HEP in general.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think these areas need to be safeguarded from “the 2% decrease for research funding for the next several years.”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Budget Briefing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590800"/>
            <a:ext cx="1621536" cy="162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73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oon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maroon_2007</Template>
  <TotalTime>509</TotalTime>
  <Words>1026</Words>
  <Application>Microsoft Office PowerPoint</Application>
  <PresentationFormat>On-screen Show (4:3)</PresentationFormat>
  <Paragraphs>157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maroon_2007</vt:lpstr>
      <vt:lpstr>ANL vision for HEP future</vt:lpstr>
      <vt:lpstr>Challenges for HEP</vt:lpstr>
      <vt:lpstr>What can ANL do?</vt:lpstr>
      <vt:lpstr>Example: ATLAS Analysis Support Center</vt:lpstr>
      <vt:lpstr>Example: R&amp;D with Material Science</vt:lpstr>
      <vt:lpstr>Example: High Performance computing</vt:lpstr>
      <vt:lpstr>Vision</vt:lpstr>
      <vt:lpstr>Slide 8</vt:lpstr>
      <vt:lpstr>The support we need from you</vt:lpstr>
      <vt:lpstr>Slide 10</vt:lpstr>
      <vt:lpstr>Communication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Rik Yoshida</dc:creator>
  <cp:lastModifiedBy>Rik Yoshida</cp:lastModifiedBy>
  <cp:revision>43</cp:revision>
  <dcterms:created xsi:type="dcterms:W3CDTF">2013-02-25T16:14:10Z</dcterms:created>
  <dcterms:modified xsi:type="dcterms:W3CDTF">2013-02-27T22:33:39Z</dcterms:modified>
</cp:coreProperties>
</file>