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8" r:id="rId3"/>
  </p:sldMasterIdLst>
  <p:notesMasterIdLst>
    <p:notesMasterId r:id="rId53"/>
  </p:notesMasterIdLst>
  <p:handoutMasterIdLst>
    <p:handoutMasterId r:id="rId54"/>
  </p:handoutMasterIdLst>
  <p:sldIdLst>
    <p:sldId id="256" r:id="rId4"/>
    <p:sldId id="258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6" r:id="rId14"/>
    <p:sldId id="266" r:id="rId15"/>
    <p:sldId id="337" r:id="rId16"/>
    <p:sldId id="338" r:id="rId17"/>
    <p:sldId id="339" r:id="rId18"/>
    <p:sldId id="340" r:id="rId19"/>
    <p:sldId id="341" r:id="rId20"/>
    <p:sldId id="342" r:id="rId21"/>
    <p:sldId id="344" r:id="rId22"/>
    <p:sldId id="345" r:id="rId23"/>
    <p:sldId id="278" r:id="rId24"/>
    <p:sldId id="349" r:id="rId25"/>
    <p:sldId id="300" r:id="rId26"/>
    <p:sldId id="301" r:id="rId27"/>
    <p:sldId id="302" r:id="rId28"/>
    <p:sldId id="303" r:id="rId29"/>
    <p:sldId id="279" r:id="rId30"/>
    <p:sldId id="347" r:id="rId31"/>
    <p:sldId id="288" r:id="rId32"/>
    <p:sldId id="348" r:id="rId33"/>
    <p:sldId id="294" r:id="rId34"/>
    <p:sldId id="353" r:id="rId35"/>
    <p:sldId id="304" r:id="rId36"/>
    <p:sldId id="359" r:id="rId37"/>
    <p:sldId id="360" r:id="rId38"/>
    <p:sldId id="361" r:id="rId39"/>
    <p:sldId id="352" r:id="rId40"/>
    <p:sldId id="351" r:id="rId41"/>
    <p:sldId id="298" r:id="rId42"/>
    <p:sldId id="346" r:id="rId43"/>
    <p:sldId id="335" r:id="rId44"/>
    <p:sldId id="293" r:id="rId45"/>
    <p:sldId id="295" r:id="rId46"/>
    <p:sldId id="332" r:id="rId47"/>
    <p:sldId id="354" r:id="rId48"/>
    <p:sldId id="355" r:id="rId49"/>
    <p:sldId id="356" r:id="rId50"/>
    <p:sldId id="357" r:id="rId51"/>
    <p:sldId id="358" r:id="rId5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080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CEF7-4DD3-1B49-A947-EBE69ACC01F7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801E-3D62-1C49-A9FE-7376DBF7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279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spcBef>
        <a:spcPts val="400"/>
      </a:spcBef>
      <a:defRPr sz="1200">
        <a:latin typeface="+mn-lt"/>
        <a:ea typeface="+mn-ea"/>
        <a:cs typeface="+mn-cs"/>
        <a:sym typeface="Times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4339" name="Footer Placeholder 3"/>
          <p:cNvSpPr txBox="1">
            <a:spLocks noGrp="1"/>
          </p:cNvSpPr>
          <p:nvPr/>
        </p:nvSpPr>
        <p:spPr bwMode="auto">
          <a:xfrm>
            <a:off x="0" y="8684914"/>
            <a:ext cx="2972115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  <p:sp>
        <p:nvSpPr>
          <p:cNvPr id="14340" name="Slide Number Placeholder 4"/>
          <p:cNvSpPr txBox="1">
            <a:spLocks noGrp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4C7BBF0F-3027-894B-A0BA-D41F2991CBB5}" type="slidenum">
              <a:rPr lang="en-US" sz="1200"/>
              <a:pPr algn="r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3" name="Shape 5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2725" indent="-209550" defTabSz="457200">
              <a:spcBef>
                <a:spcPts val="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Interior Page Design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6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4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9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3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3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3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60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48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4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Click to edit Master subtitle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863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90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073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567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927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621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73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936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32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08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/>
            </a:lvl1pPr>
          </a:lstStyle>
          <a:p>
            <a:r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594725" y="6492875"/>
            <a:ext cx="262542" cy="267800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0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325885" y="6543310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62000" y="914400"/>
            <a:ext cx="7772400" cy="533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10"/>
              </a:buBlip>
            </a:lvl1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xmlns:p14="http://schemas.microsoft.com/office/powerpoint/2010/main" spd="slow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50000"/>
        <a:buFontTx/>
        <a:buBlip>
          <a:blip r:embed="rId10"/>
        </a:buBlip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574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146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3718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290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 hangingPunct="1"/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 hangingPunct="1"/>
            <a:fld id="{B58F48A6-A3E1-4848-9AC3-B43F560BE4FE}" type="slidenum">
              <a:rPr lang="en-US" kern="1200" smtClean="0">
                <a:solidFill>
                  <a:prstClr val="white"/>
                </a:solidFill>
              </a:rPr>
              <a:pPr defTabSz="457200" hangingPunct="1"/>
              <a:t>‹#›</a:t>
            </a:fld>
            <a:endParaRPr lang="en-US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r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966BDFA8-395C-4554-A8DC-5A981DB4A9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hangingPunct="1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08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e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jpe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1_acceleratorF5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70" y="3688609"/>
            <a:ext cx="4957383" cy="2343270"/>
          </a:xfrm>
          <a:prstGeom prst="rect">
            <a:avLst/>
          </a:prstGeom>
        </p:spPr>
      </p:pic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839200" cy="17526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90000"/>
                </a:solidFill>
              </a:defRPr>
            </a:lvl1pPr>
          </a:lstStyle>
          <a:p>
            <a:r>
              <a:rPr dirty="0"/>
              <a:t>JLEIC </a:t>
            </a:r>
            <a:r>
              <a:rPr lang="en-US" dirty="0" smtClean="0"/>
              <a:t>IR and </a:t>
            </a:r>
            <a:r>
              <a:rPr dirty="0" smtClean="0"/>
              <a:t>Detector </a:t>
            </a:r>
            <a:r>
              <a:rPr dirty="0"/>
              <a:t>Design Considerations</a:t>
            </a:r>
          </a:p>
        </p:txBody>
      </p:sp>
      <p:sp>
        <p:nvSpPr>
          <p:cNvPr id="73" name="Shape 73"/>
          <p:cNvSpPr/>
          <p:nvPr/>
        </p:nvSpPr>
        <p:spPr>
          <a:xfrm>
            <a:off x="1522298" y="3476624"/>
            <a:ext cx="6099407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400"/>
              </a:spcBef>
              <a:defRPr sz="2000" i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R</a:t>
            </a:r>
            <a:r>
              <a:rPr dirty="0"/>
              <a:t>. </a:t>
            </a:r>
            <a:r>
              <a:rPr dirty="0" smtClean="0"/>
              <a:t>Yoshida</a:t>
            </a:r>
            <a:r>
              <a:rPr lang="en-US" dirty="0" smtClean="0"/>
              <a:t> for the JLEIC Detector &amp; IR Study Group </a:t>
            </a:r>
            <a:endParaRPr dirty="0"/>
          </a:p>
          <a:p>
            <a:pPr algn="ctr">
              <a:spcBef>
                <a:spcPts val="5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spcBef>
                <a:spcPts val="500"/>
              </a:spcBef>
              <a:defRPr sz="2000" i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spcBef>
                <a:spcPts val="500"/>
              </a:spcBef>
              <a:defRPr sz="2000" i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6" name="Picture 5" descr="JLEIClogo_draf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4" y="6288272"/>
            <a:ext cx="840382" cy="3588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856">
            <a:off x="4172071" y="3654613"/>
            <a:ext cx="1362795" cy="1362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Concept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81111" y="3193362"/>
            <a:ext cx="4951572" cy="621082"/>
          </a:xfrm>
          <a:prstGeom prst="line">
            <a:avLst/>
          </a:prstGeom>
          <a:ln w="31750">
            <a:solidFill>
              <a:srgbClr val="FF0000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33785" y="2218597"/>
            <a:ext cx="4218659" cy="2226403"/>
          </a:xfrm>
          <a:prstGeom prst="line">
            <a:avLst/>
          </a:prstGeom>
          <a:ln w="31750">
            <a:solidFill>
              <a:srgbClr val="00009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Can 75"/>
          <p:cNvSpPr/>
          <p:nvPr/>
        </p:nvSpPr>
        <p:spPr>
          <a:xfrm rot="15932619">
            <a:off x="2774420" y="2254369"/>
            <a:ext cx="3343625" cy="2555252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ube 77"/>
          <p:cNvSpPr/>
          <p:nvPr/>
        </p:nvSpPr>
        <p:spPr>
          <a:xfrm rot="15190135">
            <a:off x="5828142" y="3889026"/>
            <a:ext cx="588467" cy="934181"/>
          </a:xfrm>
          <a:prstGeom prst="cube">
            <a:avLst>
              <a:gd name="adj" fmla="val 5825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152444" y="4445000"/>
            <a:ext cx="1227667" cy="1030111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reen Shot 2016-06-28 at 10.1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0776">
            <a:off x="3723277" y="2882001"/>
            <a:ext cx="1027812" cy="21308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 flipH="1">
            <a:off x="4924157" y="2446668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9" descr="Screen Shot 2016-06-28 at 10.1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709">
            <a:off x="1300160" y="3838609"/>
            <a:ext cx="1027812" cy="2130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 flipH="1">
            <a:off x="1260749" y="4267328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Cube 76"/>
          <p:cNvSpPr/>
          <p:nvPr/>
        </p:nvSpPr>
        <p:spPr>
          <a:xfrm rot="15846891">
            <a:off x="2459858" y="3402097"/>
            <a:ext cx="490850" cy="932387"/>
          </a:xfrm>
          <a:prstGeom prst="cube">
            <a:avLst>
              <a:gd name="adj" fmla="val 4244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349317" y="3814444"/>
            <a:ext cx="1331794" cy="486892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06959" y="4501395"/>
            <a:ext cx="1227667" cy="566733"/>
          </a:xfrm>
          <a:prstGeom prst="line">
            <a:avLst/>
          </a:prstGeom>
          <a:ln w="31750">
            <a:solidFill>
              <a:srgbClr val="000090"/>
            </a:solidFill>
            <a:prstDash val="sysDot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5400000" flipH="1" flipV="1">
            <a:off x="4102073" y="2758237"/>
            <a:ext cx="999813" cy="721095"/>
          </a:xfrm>
          <a:prstGeom prst="curvedConnector3">
            <a:avLst>
              <a:gd name="adj1" fmla="val 3424"/>
            </a:avLst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 flipV="1">
            <a:off x="3931378" y="4272029"/>
            <a:ext cx="134140" cy="1873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 flipV="1">
            <a:off x="5197693" y="4215476"/>
            <a:ext cx="166946" cy="2008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l 73"/>
          <p:cNvSpPr/>
          <p:nvPr/>
        </p:nvSpPr>
        <p:spPr>
          <a:xfrm flipV="1">
            <a:off x="5339084" y="4634553"/>
            <a:ext cx="134140" cy="1873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038567" y="5068128"/>
            <a:ext cx="113877" cy="17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252410" y="4576982"/>
            <a:ext cx="0" cy="369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578073" y="5017725"/>
            <a:ext cx="184639" cy="2165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170112" y="4321856"/>
            <a:ext cx="139564" cy="1366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540776" y="5093925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038567" y="4912858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6455147" y="4399353"/>
            <a:ext cx="551977" cy="59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6215486" y="5068128"/>
            <a:ext cx="239661" cy="247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57522" y="1105662"/>
            <a:ext cx="226148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Possible to get ~100% acceptance for the whole event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47889" y="5475111"/>
            <a:ext cx="44905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Total acceptance detector (and IR)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856">
            <a:off x="4342844" y="3555188"/>
            <a:ext cx="920381" cy="9203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8347">
            <a:off x="4011950" y="3579001"/>
            <a:ext cx="920381" cy="920381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9418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IR Layout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7497" y="860426"/>
            <a:ext cx="8226425" cy="3175001"/>
            <a:chOff x="460375" y="3073399"/>
            <a:chExt cx="8226425" cy="3175001"/>
          </a:xfrm>
        </p:grpSpPr>
        <p:pic>
          <p:nvPicPr>
            <p:cNvPr id="5" name="Picture 10" descr="ir_lay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3825875"/>
              <a:ext cx="8226425" cy="242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eft Brace 5"/>
            <p:cNvSpPr/>
            <p:nvPr/>
          </p:nvSpPr>
          <p:spPr>
            <a:xfrm rot="5400000" flipV="1">
              <a:off x="4241798" y="1955798"/>
              <a:ext cx="355600" cy="3352803"/>
            </a:xfrm>
            <a:prstGeom prst="leftBrace">
              <a:avLst/>
            </a:prstGeom>
            <a:ln w="19050" cmpd="sng"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0988" tIns="45497" rIns="90988" bIns="45497"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3073399"/>
              <a:ext cx="2728320" cy="368882"/>
            </a:xfrm>
            <a:prstGeom prst="rect">
              <a:avLst/>
            </a:prstGeom>
            <a:noFill/>
          </p:spPr>
          <p:txBody>
            <a:bodyPr wrap="none" lIns="90988" tIns="45497" rIns="90988" bIns="45497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333333"/>
                  </a:solidFill>
                  <a:latin typeface="Calisto MT"/>
                  <a:ea typeface="+mn-ea"/>
                  <a:cs typeface="+mn-cs"/>
                </a:rPr>
                <a:t>Extended detector: 80+ m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229600" y="3810000"/>
              <a:ext cx="457200" cy="2438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2979"/>
              <a:endParaRPr lang="en-US"/>
            </a:p>
          </p:txBody>
        </p:sp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21" y="3644409"/>
            <a:ext cx="3526367" cy="26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3317522" y="3104444"/>
            <a:ext cx="760590" cy="539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1889" y="3104444"/>
            <a:ext cx="2031999" cy="539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17522" y="3644409"/>
            <a:ext cx="3526366" cy="2635736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6331540" y="6543310"/>
            <a:ext cx="26234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Central Detector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Final State Particles in the Central Detector</a:t>
            </a:r>
            <a:endParaRPr lang="en-US" sz="3200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2261" y="2559304"/>
            <a:ext cx="649719" cy="10798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33785" y="3283566"/>
            <a:ext cx="5361659" cy="670410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3837610" y="2362002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8530" y="3812971"/>
            <a:ext cx="87254" cy="753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982469" y="3812971"/>
            <a:ext cx="396061" cy="522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9583" y="3719375"/>
            <a:ext cx="316200" cy="85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 rot="1614294">
            <a:off x="2087405" y="1803249"/>
            <a:ext cx="133492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Scattered electron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3350079" y="2243782"/>
            <a:ext cx="338594" cy="154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545396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flipV="1">
            <a:off x="3881346" y="4335408"/>
            <a:ext cx="70915" cy="79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3966528" y="4379428"/>
            <a:ext cx="220169" cy="125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Left Arrow 42"/>
          <p:cNvSpPr/>
          <p:nvPr/>
        </p:nvSpPr>
        <p:spPr>
          <a:xfrm rot="21198189">
            <a:off x="4961470" y="3321366"/>
            <a:ext cx="663764" cy="264422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 rot="21204413">
            <a:off x="5133075" y="2976581"/>
            <a:ext cx="81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electron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eft Arrow 55"/>
          <p:cNvSpPr/>
          <p:nvPr/>
        </p:nvSpPr>
        <p:spPr>
          <a:xfrm rot="10468057">
            <a:off x="2517540" y="3698671"/>
            <a:ext cx="1265075" cy="29306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 rot="21361416">
            <a:off x="2905844" y="3867372"/>
            <a:ext cx="49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ion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7031" y="1387112"/>
            <a:ext cx="3127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Products of the hard </a:t>
            </a:r>
          </a:p>
          <a:p>
            <a:r>
              <a:rPr lang="en-US" dirty="0" smtClean="0"/>
              <a:t>electron-quark collision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99238" y="4089905"/>
            <a:ext cx="379226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Took away the (exaggerated)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beam crossing for simplicity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6" name="Oval 35"/>
          <p:cNvSpPr/>
          <p:nvPr/>
        </p:nvSpPr>
        <p:spPr>
          <a:xfrm flipV="1">
            <a:off x="4275895" y="4585618"/>
            <a:ext cx="134140" cy="2379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 flipV="1">
            <a:off x="4004739" y="4622295"/>
            <a:ext cx="103288" cy="959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 rot="1383638">
            <a:off x="2655947" y="5050154"/>
            <a:ext cx="25926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Particles associated with struck parton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eft Brace 40"/>
          <p:cNvSpPr/>
          <p:nvPr/>
        </p:nvSpPr>
        <p:spPr>
          <a:xfrm rot="17581952">
            <a:off x="3827710" y="4492130"/>
            <a:ext cx="277635" cy="700055"/>
          </a:xfrm>
          <a:prstGeom prst="leftBrac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405" y="2243897"/>
            <a:ext cx="346825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Took away radiated photon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for simplicity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3024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Basic Kinematic Reconstruction</a:t>
            </a:r>
            <a:endParaRPr lang="en-US" sz="3200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2261" y="2559304"/>
            <a:ext cx="649719" cy="10798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33785" y="3283566"/>
            <a:ext cx="5361659" cy="670410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3837610" y="2362002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8530" y="3812971"/>
            <a:ext cx="87254" cy="753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982469" y="3812971"/>
            <a:ext cx="396061" cy="522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9583" y="3719375"/>
            <a:ext cx="316200" cy="85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545396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flipV="1">
            <a:off x="3881346" y="4335408"/>
            <a:ext cx="70915" cy="79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3966528" y="4379428"/>
            <a:ext cx="220169" cy="125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 flipV="1">
            <a:off x="4275895" y="4585618"/>
            <a:ext cx="134140" cy="2379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 flipV="1">
            <a:off x="4004739" y="4622295"/>
            <a:ext cx="103288" cy="959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3666" y="1762588"/>
            <a:ext cx="56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E’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378437" y="563247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jet</a:t>
            </a:r>
            <a:endParaRPr lang="en-US" baseline="-25000" dirty="0"/>
          </a:p>
        </p:txBody>
      </p:sp>
      <p:sp>
        <p:nvSpPr>
          <p:cNvPr id="27" name="Block Arc 26"/>
          <p:cNvSpPr/>
          <p:nvPr/>
        </p:nvSpPr>
        <p:spPr>
          <a:xfrm rot="18365403">
            <a:off x="3087993" y="3008894"/>
            <a:ext cx="1093642" cy="338062"/>
          </a:xfrm>
          <a:prstGeom prst="blockArc">
            <a:avLst>
              <a:gd name="adj1" fmla="val 10800000"/>
              <a:gd name="adj2" fmla="val 21253617"/>
              <a:gd name="adj3" fmla="val 71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6611" y="273741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θ</a:t>
            </a:r>
            <a:r>
              <a:rPr lang="en-US" baseline="-25000" dirty="0" smtClean="0"/>
              <a:t>e</a:t>
            </a:r>
            <a:endParaRPr lang="en-US" baseline="-250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 l="3337" t="5580" r="1112" b="697"/>
          <a:stretch>
            <a:fillRect/>
          </a:stretch>
        </p:blipFill>
        <p:spPr bwMode="auto">
          <a:xfrm>
            <a:off x="177388" y="1101925"/>
            <a:ext cx="2370666" cy="185441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638074" y="3639152"/>
            <a:ext cx="827710" cy="199332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ysDash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Block Arc 34"/>
          <p:cNvSpPr/>
          <p:nvPr/>
        </p:nvSpPr>
        <p:spPr>
          <a:xfrm rot="8437601">
            <a:off x="3737973" y="3768119"/>
            <a:ext cx="2309347" cy="1141210"/>
          </a:xfrm>
          <a:prstGeom prst="blockArc">
            <a:avLst>
              <a:gd name="adj1" fmla="val 10800000"/>
              <a:gd name="adj2" fmla="val 21534742"/>
              <a:gd name="adj3" fmla="val 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56330" y="4416477"/>
            <a:ext cx="47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baseline="-25000" dirty="0" smtClean="0"/>
              <a:t>jet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3268" y="1138140"/>
            <a:ext cx="398999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Measure of resolution</a:t>
            </a:r>
          </a:p>
          <a:p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 Measure of inelasticity</a:t>
            </a:r>
          </a:p>
          <a:p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 Measure of momentum fraction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the struck quark in a proton</a:t>
            </a:r>
          </a:p>
          <a:p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</a:t>
            </a:r>
            <a:r>
              <a:rPr lang="en-US" sz="1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=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 x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y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5297" y="4622295"/>
            <a:ext cx="249887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E’</a:t>
            </a:r>
            <a:r>
              <a:rPr lang="en-US" sz="2000" baseline="-25000" dirty="0" smtClean="0"/>
              <a:t>e,</a:t>
            </a:r>
            <a:r>
              <a:rPr lang="en-US" sz="2000" dirty="0" smtClean="0"/>
              <a:t>θ</a:t>
            </a:r>
            <a:r>
              <a:rPr lang="en-US" sz="2000" baseline="-25000" dirty="0" smtClean="0"/>
              <a:t>e ,</a:t>
            </a:r>
            <a:r>
              <a:rPr lang="en-US" sz="2000" dirty="0" smtClean="0"/>
              <a:t>E</a:t>
            </a:r>
            <a:r>
              <a:rPr lang="en-US" sz="2000" baseline="-25000" dirty="0" smtClean="0"/>
              <a:t>jet ,</a:t>
            </a:r>
            <a:r>
              <a:rPr lang="el-GR" sz="2000" dirty="0" smtClean="0"/>
              <a:t>θ</a:t>
            </a:r>
            <a:r>
              <a:rPr lang="en-US" sz="2000" baseline="-25000" dirty="0" smtClean="0"/>
              <a:t>jet </a:t>
            </a:r>
            <a:r>
              <a:rPr lang="en-US" sz="2000" baseline="-25000" dirty="0"/>
              <a:t> </a:t>
            </a:r>
            <a:r>
              <a:rPr lang="en-US" sz="2000" dirty="0" smtClean="0"/>
              <a:t>: any two of these, </a:t>
            </a:r>
            <a:r>
              <a:rPr lang="en-US" sz="2000" dirty="0" smtClean="0">
                <a:solidFill>
                  <a:srgbClr val="FF0000"/>
                </a:solidFill>
              </a:rPr>
              <a:t>in principle</a:t>
            </a:r>
            <a:r>
              <a:rPr lang="en-US" sz="2000" dirty="0" smtClean="0"/>
              <a:t>, sufficient to reconstruct</a:t>
            </a:r>
            <a:r>
              <a:rPr lang="en-US" sz="2000" dirty="0" smtClean="0">
                <a:solidFill>
                  <a:srgbClr val="FF0000"/>
                </a:solidFill>
              </a:rPr>
              <a:t> x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Q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. </a:t>
            </a:r>
            <a:r>
              <a:rPr lang="en-US" sz="2000" baseline="-25000" dirty="0" smtClean="0"/>
              <a:t> </a:t>
            </a:r>
            <a:endParaRPr lang="en-US" sz="20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236235"/>
            <a:ext cx="295486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What are the detector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requirements?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5259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Reconstruction for Transvers Structure</a:t>
            </a:r>
            <a:endParaRPr lang="en-US" sz="3200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2261" y="2559304"/>
            <a:ext cx="649719" cy="10798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33785" y="3283566"/>
            <a:ext cx="5361659" cy="670410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3837610" y="2362002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8530" y="3812971"/>
            <a:ext cx="87254" cy="753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982469" y="3812971"/>
            <a:ext cx="396061" cy="522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9583" y="3719375"/>
            <a:ext cx="316200" cy="85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545396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flipV="1">
            <a:off x="3881346" y="4335408"/>
            <a:ext cx="70915" cy="79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3966528" y="4379428"/>
            <a:ext cx="220169" cy="125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 flipV="1">
            <a:off x="4275895" y="4585618"/>
            <a:ext cx="134140" cy="2379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 flipV="1">
            <a:off x="4004739" y="4622295"/>
            <a:ext cx="103288" cy="959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74" y="1434173"/>
            <a:ext cx="3076222" cy="1855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1502" y="1203341"/>
            <a:ext cx="66396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Looking at out-of –plane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component in the final state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3556" y="4505403"/>
            <a:ext cx="3869807" cy="83099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Need 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to identify and  measure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these</a:t>
            </a:r>
            <a:r>
              <a:rPr lang="en-US" dirty="0" smtClean="0"/>
              <a:t> particles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543791" y="4467258"/>
            <a:ext cx="451556" cy="372847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029" y="5024569"/>
            <a:ext cx="295486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What are the detector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requirements?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5347" y="5336398"/>
            <a:ext cx="379410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Note: multiplicities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are low (~20 for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ep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)</a:t>
            </a:r>
            <a:endParaRPr lang="en-US" sz="18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Cross-sec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x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Lumi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&lt; 0.01 x HLLHC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aseline="0" dirty="0" smtClean="0"/>
              <a:t>&lt; 0.1 interaction/crossing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9519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Boosted is the Final State?</a:t>
            </a:r>
            <a:endParaRPr lang="en-US" sz="3200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2261" y="2559304"/>
            <a:ext cx="649719" cy="10798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33785" y="3283566"/>
            <a:ext cx="5361659" cy="670410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3837610" y="2362002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8530" y="3812971"/>
            <a:ext cx="87254" cy="753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982469" y="3812971"/>
            <a:ext cx="396061" cy="522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9583" y="3719375"/>
            <a:ext cx="316200" cy="85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545396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flipV="1">
            <a:off x="3881346" y="4335408"/>
            <a:ext cx="70915" cy="79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3966528" y="4379428"/>
            <a:ext cx="220169" cy="125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 flipV="1">
            <a:off x="4275895" y="4585618"/>
            <a:ext cx="134140" cy="2379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 flipV="1">
            <a:off x="4004739" y="4622295"/>
            <a:ext cx="103288" cy="959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Bent Arrow 22"/>
          <p:cNvSpPr/>
          <p:nvPr/>
        </p:nvSpPr>
        <p:spPr>
          <a:xfrm rot="3570405">
            <a:off x="4930293" y="2097375"/>
            <a:ext cx="874286" cy="840024"/>
          </a:xfrm>
          <a:prstGeom prst="bentArrow">
            <a:avLst>
              <a:gd name="adj1" fmla="val 32697"/>
              <a:gd name="adj2" fmla="val 28848"/>
              <a:gd name="adj3" fmla="val 25000"/>
              <a:gd name="adj4" fmla="val 875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554" y="1789777"/>
            <a:ext cx="2988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Boosted towards ion beam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Bent Arrow 25"/>
          <p:cNvSpPr/>
          <p:nvPr/>
        </p:nvSpPr>
        <p:spPr>
          <a:xfrm rot="6929437">
            <a:off x="4656222" y="4371289"/>
            <a:ext cx="846910" cy="834141"/>
          </a:xfrm>
          <a:prstGeom prst="bentArrow">
            <a:avLst>
              <a:gd name="adj1" fmla="val 32697"/>
              <a:gd name="adj2" fmla="val 28848"/>
              <a:gd name="adj3" fmla="val 25000"/>
              <a:gd name="adj4" fmla="val 87500"/>
            </a:avLst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10799999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21361416">
            <a:off x="2424963" y="3867372"/>
            <a:ext cx="145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err="1" smtClean="0">
                <a:solidFill>
                  <a:prstClr val="black"/>
                </a:solidFill>
                <a:latin typeface="Calibri"/>
              </a:rPr>
              <a:t>ion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= 100 GeV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Left Arrow 27"/>
          <p:cNvSpPr/>
          <p:nvPr/>
        </p:nvSpPr>
        <p:spPr>
          <a:xfrm rot="10468057">
            <a:off x="2517540" y="3698671"/>
            <a:ext cx="1265075" cy="29306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Left Arrow 28"/>
          <p:cNvSpPr/>
          <p:nvPr/>
        </p:nvSpPr>
        <p:spPr>
          <a:xfrm rot="21198189">
            <a:off x="4961470" y="3321366"/>
            <a:ext cx="663764" cy="264422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 rot="21204413">
            <a:off x="4710692" y="2976581"/>
            <a:ext cx="166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err="1" smtClean="0">
                <a:solidFill>
                  <a:prstClr val="black"/>
                </a:solidFill>
                <a:latin typeface="Calibri"/>
              </a:rPr>
              <a:t>electron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= 10 GeV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19" y="1453444"/>
            <a:ext cx="4750307" cy="46166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No Monte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Carlo </a:t>
            </a:r>
            <a:r>
              <a:rPr lang="en-US" dirty="0" smtClean="0"/>
              <a:t>needed to Determine </a:t>
            </a:r>
            <a:endParaRPr kumimoji="0" lang="en-US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3297" y="4835325"/>
            <a:ext cx="249887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E’</a:t>
            </a:r>
            <a:r>
              <a:rPr lang="en-US" sz="2000" baseline="-25000" dirty="0" smtClean="0"/>
              <a:t>e,</a:t>
            </a:r>
            <a:r>
              <a:rPr lang="en-US" sz="2000" dirty="0" smtClean="0"/>
              <a:t>θ</a:t>
            </a:r>
            <a:r>
              <a:rPr lang="en-US" sz="2000" baseline="-25000" dirty="0" smtClean="0"/>
              <a:t>e ,</a:t>
            </a:r>
            <a:r>
              <a:rPr lang="en-US" sz="2000" dirty="0" smtClean="0"/>
              <a:t>E</a:t>
            </a:r>
            <a:r>
              <a:rPr lang="en-US" sz="2000" baseline="-25000" dirty="0" smtClean="0"/>
              <a:t>jet ,</a:t>
            </a:r>
            <a:r>
              <a:rPr lang="el-GR" sz="2000" dirty="0" smtClean="0"/>
              <a:t>θ</a:t>
            </a:r>
            <a:r>
              <a:rPr lang="en-US" sz="2000" baseline="-25000" dirty="0" smtClean="0"/>
              <a:t>jet </a:t>
            </a:r>
            <a:r>
              <a:rPr lang="en-US" sz="2000" baseline="-25000" dirty="0"/>
              <a:t> </a:t>
            </a:r>
            <a:r>
              <a:rPr lang="en-US" sz="2000" dirty="0" smtClean="0"/>
              <a:t>: any two of these, </a:t>
            </a:r>
            <a:r>
              <a:rPr lang="en-US" sz="2000" dirty="0" smtClean="0">
                <a:solidFill>
                  <a:srgbClr val="FF0000"/>
                </a:solidFill>
              </a:rPr>
              <a:t>in principle</a:t>
            </a:r>
            <a:r>
              <a:rPr lang="en-US" sz="2000" dirty="0" smtClean="0"/>
              <a:t>, sufficient to reconstruct</a:t>
            </a:r>
            <a:r>
              <a:rPr lang="en-US" sz="2000" dirty="0" smtClean="0">
                <a:solidFill>
                  <a:srgbClr val="FF0000"/>
                </a:solidFill>
              </a:rPr>
              <a:t> x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Q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. </a:t>
            </a:r>
            <a:r>
              <a:rPr lang="en-US" sz="2000" baseline="-25000" dirty="0" smtClean="0"/>
              <a:t> </a:t>
            </a:r>
            <a:endParaRPr lang="en-US" sz="20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3302167" y="5350086"/>
            <a:ext cx="3000022" cy="421358"/>
          </a:xfrm>
          <a:prstGeom prst="rightArrow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4651" y="5023555"/>
            <a:ext cx="2416063" cy="1015661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dirty="0" smtClean="0"/>
              <a:t>Given x and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E’</a:t>
            </a:r>
            <a:r>
              <a:rPr lang="en-US" sz="2000" b="1" baseline="-25000" dirty="0" err="1">
                <a:solidFill>
                  <a:srgbClr val="FF0000"/>
                </a:solidFill>
              </a:rPr>
              <a:t>e,</a:t>
            </a:r>
            <a:r>
              <a:rPr lang="en-US" sz="2000" b="1" dirty="0" err="1">
                <a:solidFill>
                  <a:srgbClr val="FF0000"/>
                </a:solidFill>
              </a:rPr>
              <a:t>θ</a:t>
            </a:r>
            <a:r>
              <a:rPr lang="en-US" sz="2000" b="1" baseline="-25000" dirty="0" err="1">
                <a:solidFill>
                  <a:srgbClr val="FF0000"/>
                </a:solidFill>
              </a:rPr>
              <a:t>e</a:t>
            </a:r>
            <a:r>
              <a:rPr lang="en-US" sz="2000" b="1" baseline="-25000" dirty="0">
                <a:solidFill>
                  <a:srgbClr val="FF0000"/>
                </a:solidFill>
              </a:rPr>
              <a:t> ,</a:t>
            </a:r>
            <a:r>
              <a:rPr lang="en-US" sz="2000" b="1" dirty="0" err="1">
                <a:solidFill>
                  <a:srgbClr val="FF0000"/>
                </a:solidFill>
              </a:rPr>
              <a:t>E</a:t>
            </a:r>
            <a:r>
              <a:rPr lang="en-US" sz="2000" b="1" baseline="-25000" dirty="0" err="1">
                <a:solidFill>
                  <a:srgbClr val="FF0000"/>
                </a:solidFill>
              </a:rPr>
              <a:t>jet</a:t>
            </a:r>
            <a:r>
              <a:rPr lang="en-US" sz="2000" b="1" baseline="-25000" dirty="0">
                <a:solidFill>
                  <a:srgbClr val="FF0000"/>
                </a:solidFill>
              </a:rPr>
              <a:t> ,</a:t>
            </a:r>
            <a:r>
              <a:rPr lang="el-GR" sz="2000" b="1" dirty="0">
                <a:solidFill>
                  <a:srgbClr val="FF0000"/>
                </a:solidFill>
              </a:rPr>
              <a:t>θ</a:t>
            </a:r>
            <a:r>
              <a:rPr lang="en-US" sz="2000" b="1" baseline="-25000" dirty="0">
                <a:solidFill>
                  <a:srgbClr val="FF0000"/>
                </a:solidFill>
              </a:rPr>
              <a:t>jet 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are all </a:t>
            </a:r>
          </a:p>
          <a:p>
            <a:r>
              <a:rPr lang="en-US" sz="2000" dirty="0" smtClean="0"/>
              <a:t>fixed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3422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Isoline Plot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E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0" y="1213125"/>
            <a:ext cx="5478810" cy="530562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30" y="2933144"/>
            <a:ext cx="3935596" cy="1892117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086843" y="3879203"/>
            <a:ext cx="180434" cy="19153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093503" y="5808396"/>
            <a:ext cx="180434" cy="152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093503" y="2255351"/>
            <a:ext cx="173774" cy="15821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092650" y="2081272"/>
            <a:ext cx="180434" cy="152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73086" y="1980470"/>
            <a:ext cx="16207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Hadron Endcap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6146" y="2840703"/>
            <a:ext cx="749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Barrel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62687" y="4640595"/>
            <a:ext cx="17005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Electron Endcap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01377" y="5584095"/>
            <a:ext cx="24542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Far-forward Electron </a:t>
            </a:r>
          </a:p>
          <a:p>
            <a:r>
              <a:rPr lang="en-US" sz="1800" dirty="0" smtClean="0"/>
              <a:t>(out of central detector)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406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03" y="3403210"/>
            <a:ext cx="3341379" cy="1395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Quark(Jet) Isoline Plot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" y="996620"/>
            <a:ext cx="5496112" cy="5322383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5107083" y="2321775"/>
            <a:ext cx="173514" cy="17517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107083" y="1880615"/>
            <a:ext cx="173774" cy="4411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106823" y="4073510"/>
            <a:ext cx="173774" cy="16580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1215742" y="5261200"/>
            <a:ext cx="173774" cy="11144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80857" y="1952442"/>
            <a:ext cx="749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Barrel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7797" y="3028338"/>
            <a:ext cx="16207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Hadron Endcap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08615" y="4749074"/>
            <a:ext cx="24853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Far-forward Hadron</a:t>
            </a:r>
          </a:p>
          <a:p>
            <a:r>
              <a:rPr lang="en-US" sz="1800" dirty="0" smtClean="0"/>
              <a:t>(Out of central detector)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2721" y="6019009"/>
            <a:ext cx="17005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Electron Endcap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59913" y="1005260"/>
            <a:ext cx="648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jet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61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Distribution </a:t>
            </a:r>
            <a:endParaRPr lang="en-US" dirty="0"/>
          </a:p>
        </p:txBody>
      </p:sp>
      <p:sp>
        <p:nvSpPr>
          <p:cNvPr id="4" name="Shape 362"/>
          <p:cNvSpPr/>
          <p:nvPr/>
        </p:nvSpPr>
        <p:spPr>
          <a:xfrm>
            <a:off x="1237804" y="964007"/>
            <a:ext cx="1588" cy="283527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" name="Shape 363"/>
          <p:cNvSpPr/>
          <p:nvPr/>
        </p:nvSpPr>
        <p:spPr>
          <a:xfrm>
            <a:off x="2609404" y="964007"/>
            <a:ext cx="1588" cy="283527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6" name="Shape 364"/>
          <p:cNvSpPr/>
          <p:nvPr/>
        </p:nvSpPr>
        <p:spPr>
          <a:xfrm>
            <a:off x="3890517" y="964007"/>
            <a:ext cx="1588" cy="283527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" name="Shape 365"/>
          <p:cNvSpPr/>
          <p:nvPr/>
        </p:nvSpPr>
        <p:spPr>
          <a:xfrm>
            <a:off x="5170041" y="871933"/>
            <a:ext cx="1589" cy="2925763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8" name="Shape 366"/>
          <p:cNvSpPr/>
          <p:nvPr/>
        </p:nvSpPr>
        <p:spPr>
          <a:xfrm flipH="1">
            <a:off x="229741" y="1238645"/>
            <a:ext cx="4849814" cy="158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9" name="Shape 367"/>
          <p:cNvSpPr/>
          <p:nvPr/>
        </p:nvSpPr>
        <p:spPr>
          <a:xfrm flipH="1">
            <a:off x="231329" y="1857770"/>
            <a:ext cx="4940301" cy="2063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" name="Shape 368"/>
          <p:cNvSpPr/>
          <p:nvPr/>
        </p:nvSpPr>
        <p:spPr>
          <a:xfrm flipH="1">
            <a:off x="231329" y="2518170"/>
            <a:ext cx="4940301" cy="158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1" name="Shape 369"/>
          <p:cNvSpPr/>
          <p:nvPr/>
        </p:nvSpPr>
        <p:spPr>
          <a:xfrm flipH="1">
            <a:off x="231329" y="3157932"/>
            <a:ext cx="4940301" cy="158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" name="Shape 370"/>
          <p:cNvSpPr/>
          <p:nvPr/>
        </p:nvSpPr>
        <p:spPr>
          <a:xfrm flipH="1">
            <a:off x="231329" y="3799282"/>
            <a:ext cx="4940301" cy="158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3" name="Shape 371"/>
          <p:cNvSpPr/>
          <p:nvPr/>
        </p:nvSpPr>
        <p:spPr>
          <a:xfrm>
            <a:off x="1329879" y="871933"/>
            <a:ext cx="1076483" cy="4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E-endcap</a:t>
            </a:r>
          </a:p>
        </p:txBody>
      </p:sp>
      <p:sp>
        <p:nvSpPr>
          <p:cNvPr id="14" name="Shape 372"/>
          <p:cNvSpPr/>
          <p:nvPr/>
        </p:nvSpPr>
        <p:spPr>
          <a:xfrm>
            <a:off x="2791967" y="871933"/>
            <a:ext cx="849313" cy="4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Barrel</a:t>
            </a:r>
          </a:p>
        </p:txBody>
      </p:sp>
      <p:sp>
        <p:nvSpPr>
          <p:cNvPr id="15" name="Shape 373"/>
          <p:cNvSpPr/>
          <p:nvPr/>
        </p:nvSpPr>
        <p:spPr>
          <a:xfrm>
            <a:off x="3892104" y="916383"/>
            <a:ext cx="1109300" cy="4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H-endcap</a:t>
            </a:r>
          </a:p>
        </p:txBody>
      </p:sp>
      <p:sp>
        <p:nvSpPr>
          <p:cNvPr id="16" name="Shape 374"/>
          <p:cNvSpPr/>
          <p:nvPr/>
        </p:nvSpPr>
        <p:spPr>
          <a:xfrm>
            <a:off x="323404" y="1513283"/>
            <a:ext cx="459442" cy="4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E'e</a:t>
            </a:r>
          </a:p>
        </p:txBody>
      </p:sp>
      <p:sp>
        <p:nvSpPr>
          <p:cNvPr id="17" name="Shape 375"/>
          <p:cNvSpPr/>
          <p:nvPr/>
        </p:nvSpPr>
        <p:spPr>
          <a:xfrm>
            <a:off x="287765" y="2046551"/>
            <a:ext cx="570616" cy="40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Ejet</a:t>
            </a:r>
          </a:p>
        </p:txBody>
      </p:sp>
      <p:sp>
        <p:nvSpPr>
          <p:cNvPr id="18" name="Shape 377"/>
          <p:cNvSpPr/>
          <p:nvPr/>
        </p:nvSpPr>
        <p:spPr>
          <a:xfrm>
            <a:off x="1512442" y="1421208"/>
            <a:ext cx="822147" cy="35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&lt;</a:t>
            </a:r>
            <a:r>
              <a:rPr dirty="0" smtClean="0"/>
              <a:t>8</a:t>
            </a:r>
            <a:r>
              <a:rPr lang="en-US" dirty="0" smtClean="0"/>
              <a:t> </a:t>
            </a:r>
            <a:r>
              <a:rPr dirty="0" smtClean="0"/>
              <a:t>GeV</a:t>
            </a:r>
            <a:endParaRPr dirty="0"/>
          </a:p>
        </p:txBody>
      </p:sp>
      <p:sp>
        <p:nvSpPr>
          <p:cNvPr id="19" name="Shape 378"/>
          <p:cNvSpPr/>
          <p:nvPr/>
        </p:nvSpPr>
        <p:spPr>
          <a:xfrm>
            <a:off x="2701479" y="1421208"/>
            <a:ext cx="1189038" cy="35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8-</a:t>
            </a:r>
            <a:r>
              <a:rPr dirty="0" smtClean="0"/>
              <a:t>50</a:t>
            </a:r>
            <a:r>
              <a:rPr lang="en-US" dirty="0" smtClean="0"/>
              <a:t> </a:t>
            </a:r>
            <a:r>
              <a:rPr dirty="0" smtClean="0"/>
              <a:t>GeV</a:t>
            </a:r>
            <a:endParaRPr dirty="0"/>
          </a:p>
        </p:txBody>
      </p:sp>
      <p:sp>
        <p:nvSpPr>
          <p:cNvPr id="20" name="Shape 379"/>
          <p:cNvSpPr/>
          <p:nvPr/>
        </p:nvSpPr>
        <p:spPr>
          <a:xfrm>
            <a:off x="4028038" y="1391853"/>
            <a:ext cx="1189038" cy="4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&gt;50 GeV</a:t>
            </a:r>
          </a:p>
        </p:txBody>
      </p:sp>
      <p:sp>
        <p:nvSpPr>
          <p:cNvPr id="21" name="Shape 381"/>
          <p:cNvSpPr/>
          <p:nvPr/>
        </p:nvSpPr>
        <p:spPr>
          <a:xfrm flipH="1">
            <a:off x="231329" y="1238645"/>
            <a:ext cx="4940301" cy="158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lnSpc>
                <a:spcPct val="93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" name="Shape 382"/>
          <p:cNvSpPr/>
          <p:nvPr/>
        </p:nvSpPr>
        <p:spPr>
          <a:xfrm>
            <a:off x="2617342" y="2062558"/>
            <a:ext cx="1353918" cy="35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~10-</a:t>
            </a:r>
            <a:r>
              <a:rPr dirty="0" smtClean="0"/>
              <a:t>50</a:t>
            </a:r>
            <a:r>
              <a:rPr lang="en-US" dirty="0" smtClean="0"/>
              <a:t> </a:t>
            </a:r>
            <a:r>
              <a:rPr dirty="0" smtClean="0"/>
              <a:t>GeV</a:t>
            </a:r>
            <a:endParaRPr dirty="0"/>
          </a:p>
        </p:txBody>
      </p:sp>
      <p:sp>
        <p:nvSpPr>
          <p:cNvPr id="23" name="Shape 383"/>
          <p:cNvSpPr/>
          <p:nvPr/>
        </p:nvSpPr>
        <p:spPr>
          <a:xfrm>
            <a:off x="1421954" y="2060970"/>
            <a:ext cx="926066" cy="35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&lt;</a:t>
            </a:r>
            <a:r>
              <a:rPr dirty="0" smtClean="0"/>
              <a:t>10</a:t>
            </a:r>
            <a:r>
              <a:rPr lang="en-US" dirty="0" smtClean="0"/>
              <a:t> </a:t>
            </a:r>
            <a:r>
              <a:rPr dirty="0" smtClean="0"/>
              <a:t>GeV</a:t>
            </a:r>
            <a:endParaRPr dirty="0"/>
          </a:p>
        </p:txBody>
      </p:sp>
      <p:sp>
        <p:nvSpPr>
          <p:cNvPr id="24" name="Shape 384"/>
          <p:cNvSpPr/>
          <p:nvPr/>
        </p:nvSpPr>
        <p:spPr>
          <a:xfrm>
            <a:off x="1420367" y="2630883"/>
            <a:ext cx="926066" cy="35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&lt;</a:t>
            </a:r>
            <a:r>
              <a:rPr dirty="0" smtClean="0"/>
              <a:t>10</a:t>
            </a:r>
            <a:r>
              <a:rPr lang="en-US" dirty="0" smtClean="0"/>
              <a:t> </a:t>
            </a:r>
            <a:r>
              <a:rPr dirty="0" smtClean="0"/>
              <a:t>GeV</a:t>
            </a:r>
            <a:endParaRPr dirty="0"/>
          </a:p>
        </p:txBody>
      </p:sp>
      <p:sp>
        <p:nvSpPr>
          <p:cNvPr id="25" name="Shape 385"/>
          <p:cNvSpPr/>
          <p:nvPr/>
        </p:nvSpPr>
        <p:spPr>
          <a:xfrm>
            <a:off x="2791967" y="2630883"/>
            <a:ext cx="926066" cy="35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&lt;</a:t>
            </a:r>
            <a:r>
              <a:rPr dirty="0" smtClean="0"/>
              <a:t>15</a:t>
            </a:r>
            <a:r>
              <a:rPr lang="en-US" dirty="0" smtClean="0"/>
              <a:t> </a:t>
            </a:r>
            <a:r>
              <a:rPr dirty="0" smtClean="0"/>
              <a:t>GeV</a:t>
            </a:r>
            <a:endParaRPr dirty="0"/>
          </a:p>
        </p:txBody>
      </p:sp>
      <p:sp>
        <p:nvSpPr>
          <p:cNvPr id="26" name="Shape 386"/>
          <p:cNvSpPr/>
          <p:nvPr/>
        </p:nvSpPr>
        <p:spPr>
          <a:xfrm>
            <a:off x="3865117" y="2630883"/>
            <a:ext cx="1353918" cy="35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~15-</a:t>
            </a:r>
            <a:r>
              <a:rPr dirty="0" smtClean="0"/>
              <a:t>50</a:t>
            </a:r>
            <a:r>
              <a:rPr lang="en-US" dirty="0" smtClean="0"/>
              <a:t> </a:t>
            </a:r>
            <a:r>
              <a:rPr dirty="0" smtClean="0"/>
              <a:t>GeV</a:t>
            </a:r>
            <a:endParaRPr dirty="0"/>
          </a:p>
        </p:txBody>
      </p:sp>
      <p:sp>
        <p:nvSpPr>
          <p:cNvPr id="27" name="Shape 388"/>
          <p:cNvSpPr/>
          <p:nvPr/>
        </p:nvSpPr>
        <p:spPr>
          <a:xfrm>
            <a:off x="1512442" y="3342083"/>
            <a:ext cx="709613" cy="3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low</a:t>
            </a:r>
          </a:p>
        </p:txBody>
      </p:sp>
      <p:sp>
        <p:nvSpPr>
          <p:cNvPr id="28" name="Shape 389"/>
          <p:cNvSpPr/>
          <p:nvPr/>
        </p:nvSpPr>
        <p:spPr>
          <a:xfrm>
            <a:off x="2791967" y="3342083"/>
            <a:ext cx="1074738" cy="3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medium</a:t>
            </a:r>
          </a:p>
        </p:txBody>
      </p:sp>
      <p:sp>
        <p:nvSpPr>
          <p:cNvPr id="29" name="Shape 390"/>
          <p:cNvSpPr/>
          <p:nvPr/>
        </p:nvSpPr>
        <p:spPr>
          <a:xfrm>
            <a:off x="4163567" y="3342083"/>
            <a:ext cx="709613" cy="3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high</a:t>
            </a:r>
          </a:p>
        </p:txBody>
      </p:sp>
      <p:sp>
        <p:nvSpPr>
          <p:cNvPr id="30" name="Shape 380"/>
          <p:cNvSpPr/>
          <p:nvPr/>
        </p:nvSpPr>
        <p:spPr>
          <a:xfrm>
            <a:off x="3818083" y="2046551"/>
            <a:ext cx="1636713" cy="35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 20-</a:t>
            </a:r>
            <a:r>
              <a:rPr dirty="0" smtClean="0"/>
              <a:t>100</a:t>
            </a:r>
            <a:r>
              <a:rPr lang="en-US" dirty="0" smtClean="0"/>
              <a:t> </a:t>
            </a:r>
            <a:r>
              <a:rPr dirty="0" smtClean="0"/>
              <a:t>GeV</a:t>
            </a:r>
            <a:endParaRPr dirty="0"/>
          </a:p>
        </p:txBody>
      </p:sp>
      <p:sp>
        <p:nvSpPr>
          <p:cNvPr id="31" name="Shape 376"/>
          <p:cNvSpPr/>
          <p:nvPr/>
        </p:nvSpPr>
        <p:spPr>
          <a:xfrm>
            <a:off x="49376" y="2630883"/>
            <a:ext cx="1153055" cy="40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E,hadrons</a:t>
            </a:r>
          </a:p>
        </p:txBody>
      </p:sp>
      <p:sp>
        <p:nvSpPr>
          <p:cNvPr id="32" name="Shape 387"/>
          <p:cNvSpPr/>
          <p:nvPr/>
        </p:nvSpPr>
        <p:spPr>
          <a:xfrm>
            <a:off x="14003" y="3196939"/>
            <a:ext cx="1053117" cy="38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occupancy</a:t>
            </a:r>
          </a:p>
        </p:txBody>
      </p:sp>
      <p:pic>
        <p:nvPicPr>
          <p:cNvPr id="33" name="Picture 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1" y="4092456"/>
            <a:ext cx="4613185" cy="2289267"/>
          </a:xfrm>
          <a:prstGeom prst="rect">
            <a:avLst/>
          </a:prstGeom>
        </p:spPr>
      </p:pic>
      <p:pic>
        <p:nvPicPr>
          <p:cNvPr id="35" name="Picture 34" descr="Screen Shot 2016-07-03 at 6.1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76" y="3910631"/>
            <a:ext cx="3673524" cy="24329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599541" y="3457967"/>
            <a:ext cx="15843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π</a:t>
            </a:r>
            <a:r>
              <a:rPr kumimoji="0" lang="en-US" sz="24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±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Energy</a:t>
            </a:r>
            <a:r>
              <a:rPr kumimoji="0" lang="en-US" sz="24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 </a:t>
            </a:r>
            <a:endParaRPr kumimoji="0" lang="en-US" sz="24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4698" y="5881925"/>
            <a:ext cx="6734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GeV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0626" y="4790372"/>
            <a:ext cx="400108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10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8110" y="3813812"/>
            <a:ext cx="553996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100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40" name="Bent Arrow 39"/>
          <p:cNvSpPr/>
          <p:nvPr/>
        </p:nvSpPr>
        <p:spPr>
          <a:xfrm rot="5400000">
            <a:off x="5700800" y="2277589"/>
            <a:ext cx="1004128" cy="160545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3404" y="2535439"/>
            <a:ext cx="14347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Pythia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MC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69558" y="5956207"/>
            <a:ext cx="26350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η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774273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6368264" y="65433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Design Considerations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JLEIC Concept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359"/>
            <a:ext cx="9144000" cy="52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9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/>
          </p:cNvSpPr>
          <p:nvPr>
            <p:ph type="sldNum" sz="quarter" idx="2"/>
          </p:nvPr>
        </p:nvSpPr>
        <p:spPr>
          <a:xfrm>
            <a:off x="6325885" y="6543310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596" name="Shape 5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Electron-Beam Direction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for Electron Forward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7497" y="860426"/>
            <a:ext cx="8226425" cy="3175001"/>
            <a:chOff x="460375" y="3073399"/>
            <a:chExt cx="8226425" cy="3175001"/>
          </a:xfrm>
          <a:noFill/>
        </p:grpSpPr>
        <p:pic>
          <p:nvPicPr>
            <p:cNvPr id="5" name="Picture 10" descr="ir_lay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3825875"/>
              <a:ext cx="8226425" cy="2422525"/>
            </a:xfrm>
            <a:prstGeom prst="rect">
              <a:avLst/>
            </a:prstGeom>
            <a:grpFill/>
            <a:extLst/>
          </p:spPr>
        </p:pic>
        <p:sp>
          <p:nvSpPr>
            <p:cNvPr id="6" name="Left Brace 5"/>
            <p:cNvSpPr/>
            <p:nvPr/>
          </p:nvSpPr>
          <p:spPr>
            <a:xfrm rot="5400000" flipV="1">
              <a:off x="4241798" y="1955798"/>
              <a:ext cx="355600" cy="3352803"/>
            </a:xfrm>
            <a:prstGeom prst="leftBrace">
              <a:avLst/>
            </a:prstGeom>
            <a:grpFill/>
            <a:ln w="19050" cmpd="sng"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0988" tIns="45497" rIns="90988" bIns="45497"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3073399"/>
              <a:ext cx="2728320" cy="368882"/>
            </a:xfrm>
            <a:prstGeom prst="rect">
              <a:avLst/>
            </a:prstGeom>
            <a:grpFill/>
          </p:spPr>
          <p:txBody>
            <a:bodyPr wrap="none" lIns="90988" tIns="45497" rIns="90988" bIns="45497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333333"/>
                  </a:solidFill>
                  <a:latin typeface="Calisto MT"/>
                  <a:ea typeface="+mn-ea"/>
                  <a:cs typeface="+mn-cs"/>
                </a:rPr>
                <a:t>Extended detector: 80+ m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229600" y="3810000"/>
              <a:ext cx="457200" cy="2438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2979"/>
              <a:endParaRPr lang="en-US"/>
            </a:p>
          </p:txBody>
        </p:sp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21" y="3644409"/>
            <a:ext cx="3526367" cy="26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3317522" y="3104444"/>
            <a:ext cx="760590" cy="539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1889" y="3104444"/>
            <a:ext cx="2031999" cy="539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17522" y="3644409"/>
            <a:ext cx="3526366" cy="2635736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3533" y="2038034"/>
            <a:ext cx="1367975" cy="1113273"/>
          </a:xfrm>
          <a:prstGeom prst="ellipse">
            <a:avLst/>
          </a:prstGeom>
          <a:noFill/>
          <a:ln w="412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2" name="Up Arrow 11"/>
          <p:cNvSpPr/>
          <p:nvPr/>
        </p:nvSpPr>
        <p:spPr>
          <a:xfrm rot="1363640">
            <a:off x="2461405" y="3088935"/>
            <a:ext cx="689502" cy="1270073"/>
          </a:xfrm>
          <a:prstGeom prst="upArrow">
            <a:avLst/>
          </a:prstGeom>
          <a:noFill/>
          <a:ln w="412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8826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5088"/>
          </a:xfrm>
        </p:spPr>
        <p:txBody>
          <a:bodyPr>
            <a:normAutofit/>
          </a:bodyPr>
          <a:lstStyle/>
          <a:p>
            <a:r>
              <a:rPr lang="en-US" dirty="0" smtClean="0"/>
              <a:t>Luminosity Measurement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A8E6F2E-2282-714E-A896-6CDD63CE21E8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Graphic3_chicane2_F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1226"/>
            <a:ext cx="9144000" cy="4322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172" y="1360394"/>
            <a:ext cx="8127283" cy="461663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Use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Bethe-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Heitler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process to monitor luminosity: same as HERA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9319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Q</a:t>
            </a:r>
            <a:r>
              <a:rPr lang="en-US" baseline="30000" dirty="0"/>
              <a:t>2</a:t>
            </a:r>
            <a:r>
              <a:rPr lang="en-US" dirty="0"/>
              <a:t> Tagger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A8E6F2E-2282-714E-A896-6CDD63CE21E8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Graphic3_chicane1_F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630"/>
            <a:ext cx="9144000" cy="43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5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361"/>
          </a:xfrm>
        </p:spPr>
        <p:txBody>
          <a:bodyPr>
            <a:normAutofit/>
          </a:bodyPr>
          <a:lstStyle/>
          <a:p>
            <a:r>
              <a:rPr lang="en-US" dirty="0" smtClean="0"/>
              <a:t>Polarization Measurement</a:t>
            </a:r>
            <a:endParaRPr lang="en-US" dirty="0"/>
          </a:p>
        </p:txBody>
      </p:sp>
      <p:pic>
        <p:nvPicPr>
          <p:cNvPr id="4" name="Picture 3" descr="Graphic3_chicane3_F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672"/>
            <a:ext cx="9144000" cy="47950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25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799560" y="5351215"/>
            <a:ext cx="7553809" cy="830995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Note the off-momentum electrons from IP does not enter the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Compton tracker for polarimetry.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2856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361"/>
          </a:xfrm>
        </p:spPr>
        <p:txBody>
          <a:bodyPr>
            <a:normAutofit/>
          </a:bodyPr>
          <a:lstStyle/>
          <a:p>
            <a:r>
              <a:rPr lang="en-US" dirty="0" smtClean="0"/>
              <a:t>Compton Polarimetry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A8E6F2E-2282-714E-A896-6CDD63CE21E8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906"/>
            <a:ext cx="9144000" cy="3214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764" y="5048931"/>
            <a:ext cx="7862036" cy="461663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Existing Polarimeter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in Hall C at JLab: Achieved 1% Precision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5161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/>
          </p:cNvSpPr>
          <p:nvPr>
            <p:ph type="sldNum" sz="quarter" idx="2"/>
          </p:nvPr>
        </p:nvSpPr>
        <p:spPr>
          <a:xfrm>
            <a:off x="6325885" y="6543310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600" name="Shape 6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Ion-beam Direction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on optics for near-beam detection</a:t>
            </a:r>
            <a:endParaRPr lang="en-US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57600" y="6493044"/>
            <a:ext cx="137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28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575" y="762000"/>
            <a:ext cx="8226425" cy="3175001"/>
            <a:chOff x="460375" y="3073399"/>
            <a:chExt cx="8226425" cy="3175001"/>
          </a:xfrm>
        </p:grpSpPr>
        <p:pic>
          <p:nvPicPr>
            <p:cNvPr id="38" name="Picture 10" descr="ir_lay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3825875"/>
              <a:ext cx="8226425" cy="242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Brace 38"/>
            <p:cNvSpPr/>
            <p:nvPr/>
          </p:nvSpPr>
          <p:spPr>
            <a:xfrm rot="5400000" flipV="1">
              <a:off x="4241798" y="1955798"/>
              <a:ext cx="355600" cy="3352803"/>
            </a:xfrm>
            <a:prstGeom prst="leftBrace">
              <a:avLst/>
            </a:prstGeom>
            <a:ln w="19050" cmpd="sng"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0988" tIns="45497" rIns="90988" bIns="45497"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3073399"/>
              <a:ext cx="2728320" cy="368882"/>
            </a:xfrm>
            <a:prstGeom prst="rect">
              <a:avLst/>
            </a:prstGeom>
            <a:noFill/>
          </p:spPr>
          <p:txBody>
            <a:bodyPr wrap="none" lIns="90988" tIns="45497" rIns="90988" bIns="45497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333333"/>
                  </a:solidFill>
                  <a:latin typeface="Calisto MT"/>
                  <a:ea typeface="+mn-ea"/>
                  <a:cs typeface="+mn-cs"/>
                </a:rPr>
                <a:t>Extended detector: 80+ m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229600" y="3810000"/>
              <a:ext cx="457200" cy="2438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2979"/>
              <a:endParaRPr lang="en-US"/>
            </a:p>
          </p:txBody>
        </p:sp>
      </p:grpSp>
      <p:pic>
        <p:nvPicPr>
          <p:cNvPr id="20" name="Picture 15" descr="02_optics_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43478"/>
            <a:ext cx="5715000" cy="29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5943600" y="2286000"/>
            <a:ext cx="1440" cy="31242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6200" y="4191000"/>
            <a:ext cx="2819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535" tIns="72791" rIns="82535" bIns="41269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Times New Roman" charset="0"/>
              </a:rPr>
              <a:t>A large </a:t>
            </a:r>
            <a:r>
              <a:rPr lang="en-US" sz="1600" b="1" i="1" dirty="0" smtClean="0">
                <a:solidFill>
                  <a:srgbClr val="008000"/>
                </a:solidFill>
                <a:latin typeface="Times New Roman" charset="0"/>
              </a:rPr>
              <a:t>dispersion</a:t>
            </a:r>
            <a:r>
              <a:rPr lang="en-US" sz="1600" dirty="0" smtClean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1600" dirty="0" smtClean="0">
                <a:latin typeface="Times New Roman" charset="0"/>
              </a:rPr>
              <a:t>at the detection point separates scattered (off-momentum) particles from the beam.</a:t>
            </a:r>
            <a:endParaRPr lang="en-US" sz="1600" dirty="0">
              <a:latin typeface="Times New Roman" charset="0"/>
            </a:endParaRPr>
          </a:p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Times New Roman" charset="0"/>
              </a:rPr>
              <a:t>A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charset="0"/>
              </a:rPr>
              <a:t>second focus </a:t>
            </a:r>
            <a:r>
              <a:rPr lang="en-US" sz="1600" dirty="0" smtClean="0">
                <a:latin typeface="Times New Roman" charset="0"/>
              </a:rPr>
              <a:t>and small </a:t>
            </a:r>
            <a:r>
              <a:rPr lang="en-US" sz="1600" dirty="0" err="1" smtClean="0">
                <a:latin typeface="Times New Roman" charset="0"/>
              </a:rPr>
              <a:t>emittance</a:t>
            </a:r>
            <a:r>
              <a:rPr lang="en-US" sz="1600" dirty="0" smtClean="0">
                <a:latin typeface="Times New Roman" charset="0"/>
              </a:rPr>
              <a:t> (cooling) allows moving detectors closer to the beam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257800" y="5410200"/>
            <a:ext cx="1371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942" tIns="41269" rIns="66942" bIns="33476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1100" b="1" baseline="30000" dirty="0">
                <a:solidFill>
                  <a:srgbClr val="FF0000"/>
                </a:solidFill>
                <a:cs typeface="Arial" charset="0"/>
              </a:rPr>
              <a:t>nd</a:t>
            </a: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 focus on</a:t>
            </a:r>
          </a:p>
          <a:p>
            <a:pPr algn="ctr" hangingPunct="1">
              <a:defRPr/>
            </a:pP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Roman pots</a:t>
            </a:r>
          </a:p>
        </p:txBody>
      </p:sp>
    </p:spTree>
    <p:extLst>
      <p:ext uri="{BB962C8B-B14F-4D97-AF65-F5344CB8AC3E}">
        <p14:creationId xmlns:p14="http://schemas.microsoft.com/office/powerpoint/2010/main" val="14556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57600" y="6493029"/>
            <a:ext cx="137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8153399" cy="1828800"/>
          </a:xfrm>
        </p:spPr>
        <p:txBody>
          <a:bodyPr/>
          <a:lstStyle/>
          <a:p>
            <a:pPr>
              <a:buSzTx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Good acceptance for recoil nucleons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(rigidity close to beam)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Diffractive processes on nucleon, coherent nuclear reactions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mall beam size at detection point (to get close to the beam)</a:t>
            </a:r>
          </a:p>
          <a:p>
            <a:pPr marL="899938" lvl="2" indent="0">
              <a:buSzPct val="70000"/>
              <a:buNone/>
            </a:pP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i="1" dirty="0" smtClean="0">
                <a:latin typeface="Arial" charset="0"/>
                <a:ea typeface="ＭＳ Ｐゴシック" charset="0"/>
                <a:cs typeface="Arial" charset="0"/>
              </a:rPr>
              <a:t>econdary focus on roman pots, small beam </a:t>
            </a:r>
            <a:r>
              <a:rPr lang="en-US" i="1" dirty="0" err="1" smtClean="0">
                <a:latin typeface="Arial" charset="0"/>
                <a:ea typeface="ＭＳ Ｐゴシック" charset="0"/>
                <a:cs typeface="Arial" charset="0"/>
              </a:rPr>
              <a:t>emmittance</a:t>
            </a:r>
            <a:r>
              <a:rPr lang="en-US" i="1" dirty="0" smtClean="0">
                <a:latin typeface="Arial" charset="0"/>
                <a:ea typeface="ＭＳ Ｐゴシック" charset="0"/>
                <a:cs typeface="Arial" charset="0"/>
              </a:rPr>
              <a:t> (cooling)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L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arge dispersion (to separate scattered particles from the beam)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09600" y="3200400"/>
            <a:ext cx="784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78" tIns="45292" rIns="90578" bIns="4529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Good acceptance for fragments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(rigidity different than beam)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agging in light and heavy nuclei, nuclear diffraction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Large magnet apertures (low gradients)</a:t>
            </a: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Detection at several points along a long, aperture-free drift region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85800" y="50292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78" tIns="45292" rIns="90578" bIns="4529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Good momentum- and angular resolution</a:t>
            </a:r>
            <a:endParaRPr lang="en-US" sz="2000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b="1" dirty="0" smtClean="0">
                <a:latin typeface="Arial" charset="0"/>
                <a:ea typeface="ＭＳ Ｐゴシック" charset="0"/>
                <a:cs typeface="Arial" charset="0"/>
              </a:rPr>
              <a:t>Free neutron structure through spectator tagging, imaging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Both in roman pots and fixed detectors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EIC forward detection requirements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and Final State Particles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33785" y="2218597"/>
            <a:ext cx="5136910" cy="2662912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eft Arrow 42"/>
          <p:cNvSpPr/>
          <p:nvPr/>
        </p:nvSpPr>
        <p:spPr>
          <a:xfrm rot="12553784">
            <a:off x="3061776" y="2971157"/>
            <a:ext cx="1265075" cy="29306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Left Arrow 43"/>
          <p:cNvSpPr/>
          <p:nvPr/>
        </p:nvSpPr>
        <p:spPr>
          <a:xfrm rot="21198189">
            <a:off x="4961470" y="3321366"/>
            <a:ext cx="663764" cy="264422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 rot="21204413">
            <a:off x="5133075" y="2976581"/>
            <a:ext cx="81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electron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 rot="1855621">
            <a:off x="3564941" y="2689725"/>
            <a:ext cx="49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ion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7246" y="984672"/>
            <a:ext cx="7781754" cy="923330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im of EIC is nucleon and nuclear structure beyond  the longitudinal description. </a:t>
            </a:r>
          </a:p>
          <a:p>
            <a:r>
              <a:rPr lang="en-US" sz="1800" dirty="0" smtClean="0"/>
              <a:t>This makes the requirements for the machine and detector different from all previous</a:t>
            </a:r>
            <a:r>
              <a:rPr lang="en-US" sz="1800" dirty="0"/>
              <a:t> </a:t>
            </a:r>
            <a:r>
              <a:rPr lang="en-US" sz="1800" dirty="0" smtClean="0"/>
              <a:t>colliders </a:t>
            </a:r>
            <a:r>
              <a:rPr lang="en-US" sz="1800" b="1" dirty="0" smtClean="0">
                <a:solidFill>
                  <a:srgbClr val="FF0000"/>
                </a:solidFill>
              </a:rPr>
              <a:t>including HERA</a:t>
            </a:r>
            <a:r>
              <a:rPr lang="en-US" sz="1800" dirty="0"/>
              <a:t>.</a:t>
            </a:r>
            <a:endParaRPr lang="en-US" sz="1800" dirty="0" smtClean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/>
          <a:srcRect l="3337" t="5580" r="1112" b="697"/>
          <a:stretch>
            <a:fillRect/>
          </a:stretch>
        </p:blipFill>
        <p:spPr bwMode="auto">
          <a:xfrm>
            <a:off x="3267722" y="4347481"/>
            <a:ext cx="2370666" cy="185441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430953" y="5619652"/>
            <a:ext cx="275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more than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5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Diffractive DIS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554" y="1609436"/>
            <a:ext cx="2825680" cy="2712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9.png" descr="Screen Shot 2016-05-04 at 4.14.2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7234" y="1609436"/>
            <a:ext cx="5916766" cy="29422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3184466" y="1147771"/>
            <a:ext cx="5959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Signature for Saturation  (among other things)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1554" y="5017571"/>
            <a:ext cx="846594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Identify the scattered proton: distinguish from proton dissociation</a:t>
            </a:r>
          </a:p>
          <a:p>
            <a:r>
              <a:rPr lang="en-US" dirty="0" smtClean="0"/>
              <a:t>Measure </a:t>
            </a:r>
            <a:r>
              <a:rPr lang="en-US" b="1" dirty="0" smtClean="0"/>
              <a:t>X</a:t>
            </a:r>
            <a:r>
              <a:rPr lang="en-US" b="1" baseline="-25000" dirty="0" smtClean="0"/>
              <a:t>L</a:t>
            </a:r>
            <a:r>
              <a:rPr lang="en-US" b="1" dirty="0"/>
              <a:t>= E</a:t>
            </a:r>
            <a:r>
              <a:rPr lang="en-US" b="1" baseline="-25000" dirty="0"/>
              <a:t>p</a:t>
            </a:r>
            <a:r>
              <a:rPr lang="en-US" b="1" dirty="0"/>
              <a:t>’/</a:t>
            </a:r>
            <a:r>
              <a:rPr lang="en-US" b="1" dirty="0" smtClean="0"/>
              <a:t>E</a:t>
            </a:r>
            <a:r>
              <a:rPr lang="en-US" b="1" baseline="-25000" dirty="0" smtClean="0"/>
              <a:t>p</a:t>
            </a:r>
            <a:r>
              <a:rPr lang="en-US" dirty="0" smtClean="0"/>
              <a:t>, and </a:t>
            </a:r>
            <a:r>
              <a:rPr lang="en-US" b="1" dirty="0" smtClean="0"/>
              <a:t>P</a:t>
            </a:r>
            <a:r>
              <a:rPr lang="en-US" b="1" baseline="-25000" dirty="0" smtClean="0"/>
              <a:t>t</a:t>
            </a:r>
            <a:r>
              <a:rPr lang="en-US" dirty="0" smtClean="0"/>
              <a:t> (or </a:t>
            </a:r>
            <a:r>
              <a:rPr lang="en-US" b="1" dirty="0" smtClean="0"/>
              <a:t>t</a:t>
            </a:r>
            <a:r>
              <a:rPr lang="en-US" dirty="0" smtClean="0"/>
              <a:t>) (equiv. to measuring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0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Acceptance for p’ </a:t>
            </a:r>
            <a:r>
              <a:rPr lang="en-US" dirty="0" smtClean="0">
                <a:latin typeface="Arial" charset="0"/>
              </a:rPr>
              <a:t>in DDIS</a:t>
            </a:r>
            <a:endParaRPr lang="en-US" dirty="0">
              <a:latin typeface="Arial" charset="0"/>
            </a:endParaRPr>
          </a:p>
        </p:txBody>
      </p:sp>
      <p:pic>
        <p:nvPicPr>
          <p:cNvPr id="10242" name="Picture 3" descr="Screen Shot 2016-04-07 at 12.2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451860"/>
            <a:ext cx="3338316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D:\Google Drive\eic\talk_mine\detector_meeting\20160406\proton_quad6T\acc_xlPt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629025" cy="317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944100" y="4927211"/>
            <a:ext cx="5514100" cy="120032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Acceptance in diffractive peak (X</a:t>
            </a:r>
            <a:r>
              <a:rPr lang="en-US" baseline="-25000" dirty="0"/>
              <a:t>L</a:t>
            </a:r>
            <a:r>
              <a:rPr lang="en-US" dirty="0"/>
              <a:t>&gt;~.98)</a:t>
            </a:r>
          </a:p>
          <a:p>
            <a:r>
              <a:rPr lang="en-US" dirty="0"/>
              <a:t>           ZEUS: ~2%</a:t>
            </a:r>
          </a:p>
          <a:p>
            <a:r>
              <a:rPr lang="en-US" dirty="0"/>
              <a:t>           JLEIC: ~100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985838" y="801688"/>
            <a:ext cx="98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JLEIC</a:t>
            </a:r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5330825" y="863600"/>
            <a:ext cx="381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ZEUS </a:t>
            </a:r>
          </a:p>
          <a:p>
            <a:r>
              <a:rPr lang="en-US" dirty="0"/>
              <a:t>Leading Proton Spectrometer</a:t>
            </a: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2182813" y="3028192"/>
            <a:ext cx="173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Region 2 (Hi. Res)</a:t>
            </a:r>
          </a:p>
        </p:txBody>
      </p:sp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1179740" y="1460500"/>
            <a:ext cx="931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Region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31</a:t>
            </a:fld>
            <a:endParaRPr lang="uk-UA"/>
          </a:p>
        </p:txBody>
      </p:sp>
      <p:pic>
        <p:nvPicPr>
          <p:cNvPr id="12" name="Picture 3" descr="D:\Google Drive\eic\talk_mine\detector_meeting\20160629\fullcooling_cutfocus_acctwoplanes_gaus\acc_xlt_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72" y="4535751"/>
            <a:ext cx="1817625" cy="1591788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H="1">
            <a:off x="908769" y="3753123"/>
            <a:ext cx="3007594" cy="970300"/>
          </a:xfrm>
          <a:prstGeom prst="line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H="1">
            <a:off x="2300241" y="3790139"/>
            <a:ext cx="1616122" cy="912839"/>
          </a:xfrm>
          <a:prstGeom prst="line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363325" y="4535751"/>
            <a:ext cx="1820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7268" y="3999270"/>
            <a:ext cx="44773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r>
              <a:rPr lang="en-US" baseline="-25000" dirty="0" smtClean="0"/>
              <a:t>L</a:t>
            </a:r>
            <a:endParaRPr kumimoji="0" lang="en-US" sz="2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sym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6882" y="3749681"/>
            <a:ext cx="2205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1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345" y="1032818"/>
            <a:ext cx="3205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P</a:t>
            </a:r>
            <a:r>
              <a:rPr kumimoji="0" lang="en-US" sz="2400" b="0" i="0" u="none" strike="noStrike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t</a:t>
            </a:r>
            <a:endParaRPr kumimoji="0" lang="en-US" sz="2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077" y="3753123"/>
            <a:ext cx="4129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0.2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289" y="5924559"/>
            <a:ext cx="66941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0.994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3254" y="5886146"/>
            <a:ext cx="2205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1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3121" y="5924559"/>
            <a:ext cx="44773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r>
              <a:rPr lang="en-US" baseline="-25000" dirty="0" smtClean="0"/>
              <a:t>L</a:t>
            </a:r>
            <a:endParaRPr kumimoji="0" lang="en-US" sz="2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sym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376" y="1408928"/>
            <a:ext cx="6819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(GeV)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55" y="4943494"/>
            <a:ext cx="7588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(GeV</a:t>
            </a:r>
            <a:r>
              <a:rPr kumimoji="0" lang="en-US" sz="18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2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542" y="3539178"/>
            <a:ext cx="2205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0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7827" y="1021330"/>
            <a:ext cx="2205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1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145" y="4491675"/>
            <a:ext cx="4129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2.5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2111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EIC project will revolutionize our understanding of nucleons and nuclei</a:t>
            </a:r>
          </a:p>
          <a:p>
            <a:r>
              <a:rPr lang="en-US" dirty="0" smtClean="0"/>
              <a:t>The physics program of EIC demands a </a:t>
            </a:r>
            <a:r>
              <a:rPr lang="en-US" i="1" dirty="0" smtClean="0">
                <a:solidFill>
                  <a:srgbClr val="FF0000"/>
                </a:solidFill>
              </a:rPr>
              <a:t>total </a:t>
            </a:r>
            <a:r>
              <a:rPr lang="en-US" dirty="0" smtClean="0">
                <a:solidFill>
                  <a:srgbClr val="FF0000"/>
                </a:solidFill>
              </a:rPr>
              <a:t>acceptance detector</a:t>
            </a:r>
            <a:r>
              <a:rPr lang="en-US" dirty="0" smtClean="0"/>
              <a:t>. (This means excellent forward coverage in addition to the central coverage.)</a:t>
            </a:r>
          </a:p>
          <a:p>
            <a:r>
              <a:rPr lang="en-US" dirty="0"/>
              <a:t>D</a:t>
            </a:r>
            <a:r>
              <a:rPr lang="en-US" dirty="0" smtClean="0"/>
              <a:t>etermining machine parameters, IR and detector design must go hand in hand, paying close attention to the emerging physics program of the EIC.</a:t>
            </a:r>
          </a:p>
          <a:p>
            <a:r>
              <a:rPr lang="en-US" dirty="0" smtClean="0"/>
              <a:t>JLEIC is an integrated (accelerator, IR and detector) effort focused on the EIC physics goals.</a:t>
            </a:r>
          </a:p>
          <a:p>
            <a:r>
              <a:rPr lang="en-US" dirty="0" smtClean="0"/>
              <a:t>Detector R&amp;D proposals must make sense with respect to the physics program.  Physics of nucleon and nuclear structure must drive the design.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0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4214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Bunch spacing and identification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57600" y="6492875"/>
            <a:ext cx="137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4922678-03FE-A747-B91A-3808F191ED28}" type="slidenum">
              <a:rPr lang="en-US" sz="120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34</a:t>
            </a:fld>
            <a:endParaRPr lang="en-US" sz="12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Content Placeholder 1"/>
          <p:cNvSpPr txBox="1">
            <a:spLocks/>
          </p:cNvSpPr>
          <p:nvPr/>
        </p:nvSpPr>
        <p:spPr bwMode="auto">
          <a:xfrm>
            <a:off x="228600" y="1828800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2" rIns="91340" bIns="45672"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>
                <a:latin typeface="Arial" charset="0"/>
                <a:cs typeface="Arial" charset="0"/>
              </a:rPr>
              <a:t>Example: CLAS detector at JLab 6 GeV</a:t>
            </a:r>
            <a:endParaRPr lang="en-US" sz="1600"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2 ns bunch spacing (500 MHz rep. rate)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0.2 ns TOF resolution (0.5 ns FWHM)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The figure shows time matching of kaons in CLAS with electrons in the (low-</a:t>
            </a:r>
            <a:r>
              <a:rPr lang="en-US" sz="1600" i="1">
                <a:latin typeface="Arial" charset="0"/>
                <a:cs typeface="Arial" charset="0"/>
              </a:rPr>
              <a:t>Q</a:t>
            </a:r>
            <a:r>
              <a:rPr lang="en-US" sz="1600" i="1" baseline="30000">
                <a:latin typeface="Arial" charset="0"/>
                <a:cs typeface="Arial" charset="0"/>
              </a:rPr>
              <a:t>2</a:t>
            </a:r>
            <a:r>
              <a:rPr lang="en-US" sz="1600">
                <a:latin typeface="Arial" charset="0"/>
                <a:cs typeface="Arial" charset="0"/>
              </a:rPr>
              <a:t>) tagger, in turn matched to the accelerator RF signal</a:t>
            </a:r>
          </a:p>
          <a:p>
            <a:pPr lvl="2" indent="0">
              <a:spcBef>
                <a:spcPct val="20000"/>
              </a:spcBef>
              <a:buSzPct val="70000"/>
            </a:pPr>
            <a:r>
              <a:rPr lang="en-US" sz="1600" i="1">
                <a:solidFill>
                  <a:srgbClr val="990000"/>
                </a:solidFill>
                <a:latin typeface="Arial" charset="0"/>
                <a:cs typeface="Arial" charset="0"/>
              </a:rPr>
              <a:t>The 2 ns bunch structure is clearly resolved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CLAS12 aims at a TOF resolution of 80 ps</a:t>
            </a:r>
          </a:p>
        </p:txBody>
      </p:sp>
      <p:grpSp>
        <p:nvGrpSpPr>
          <p:cNvPr id="18436" name="Group 1"/>
          <p:cNvGrpSpPr>
            <a:grpSpLocks/>
          </p:cNvGrpSpPr>
          <p:nvPr/>
        </p:nvGrpSpPr>
        <p:grpSpPr bwMode="auto">
          <a:xfrm>
            <a:off x="6096000" y="1905000"/>
            <a:ext cx="2574925" cy="4114800"/>
            <a:chOff x="6263789" y="2133600"/>
            <a:chExt cx="2575411" cy="4114800"/>
          </a:xfrm>
        </p:grpSpPr>
        <p:pic>
          <p:nvPicPr>
            <p:cNvPr id="184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628" y="2661821"/>
              <a:ext cx="2274570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552769" y="3983038"/>
              <a:ext cx="228643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2769" y="4310063"/>
              <a:ext cx="228643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3556" y="5910263"/>
              <a:ext cx="53350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8443" name="TextBox 16"/>
            <p:cNvSpPr txBox="1">
              <a:spLocks noChangeArrowheads="1"/>
            </p:cNvSpPr>
            <p:nvPr/>
          </p:nvSpPr>
          <p:spPr bwMode="auto">
            <a:xfrm>
              <a:off x="7403845" y="5909846"/>
              <a:ext cx="7953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 New Roman" charset="0"/>
                  <a:cs typeface="Times New Roman" charset="0"/>
                </a:rPr>
                <a:t>Δt  [ns]</a:t>
              </a:r>
            </a:p>
          </p:txBody>
        </p:sp>
        <p:sp>
          <p:nvSpPr>
            <p:cNvPr id="18444" name="TextBox 17"/>
            <p:cNvSpPr txBox="1">
              <a:spLocks noChangeArrowheads="1"/>
            </p:cNvSpPr>
            <p:nvPr/>
          </p:nvSpPr>
          <p:spPr bwMode="auto">
            <a:xfrm rot="-5400000">
              <a:off x="5457628" y="4050360"/>
              <a:ext cx="1950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 New Roman" charset="0"/>
                  <a:cs typeface="Times New Roman" charset="0"/>
                </a:rPr>
                <a:t> electron-kaon counts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781412" y="2133600"/>
              <a:ext cx="205778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858" tIns="73073" rIns="82858" bIns="41430"/>
            <a:lstStyle>
              <a:lvl1pPr marL="300038" indent="-30003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indent="0" eaLnBrk="0">
                <a:lnSpc>
                  <a:spcPct val="90000"/>
                </a:lnSpc>
                <a:spcBef>
                  <a:spcPts val="726"/>
                </a:spcBef>
                <a:defRPr/>
              </a:pPr>
              <a:r>
                <a:rPr lang="en-US" sz="1600" dirty="0" smtClean="0">
                  <a:latin typeface="Times New Roman"/>
                  <a:cs typeface="Times New Roman"/>
                </a:rPr>
                <a:t>K-</a:t>
              </a:r>
              <a:r>
                <a:rPr lang="en-US" sz="1600" dirty="0">
                  <a:latin typeface="Times New Roman"/>
                  <a:cs typeface="Times New Roman"/>
                </a:rPr>
                <a:t>e</a:t>
              </a:r>
              <a:r>
                <a:rPr lang="en-US" sz="1600" dirty="0" smtClean="0">
                  <a:latin typeface="Times New Roman"/>
                  <a:cs typeface="Times New Roman"/>
                </a:rPr>
                <a:t> coincidence time in CLAS 6 </a:t>
              </a:r>
              <a:r>
                <a:rPr lang="en-US" sz="1600" dirty="0" err="1" smtClean="0">
                  <a:latin typeface="Times New Roman"/>
                  <a:cs typeface="Times New Roman"/>
                </a:rPr>
                <a:t>GeV</a:t>
              </a:r>
              <a:r>
                <a:rPr lang="en-US" sz="1600" dirty="0" smtClean="0">
                  <a:latin typeface="Times New Roman"/>
                  <a:cs typeface="Times New Roman"/>
                </a:rPr>
                <a:t> data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8437" name="Content Placeholder 1"/>
          <p:cNvSpPr>
            <a:spLocks noGrp="1"/>
          </p:cNvSpPr>
          <p:nvPr>
            <p:ph idx="1"/>
          </p:nvPr>
        </p:nvSpPr>
        <p:spPr>
          <a:xfrm>
            <a:off x="228600" y="4343400"/>
            <a:ext cx="6019800" cy="1981200"/>
          </a:xfrm>
        </p:spPr>
        <p:txBody>
          <a:bodyPr/>
          <a:lstStyle/>
          <a:p>
            <a:pPr marL="341313" indent="-341313">
              <a:buSzTx/>
            </a:pPr>
            <a:r>
              <a:rPr lang="en-US">
                <a:latin typeface="Arial" charset="0"/>
                <a:ea typeface="ＭＳ Ｐゴシック" charset="0"/>
              </a:rPr>
              <a:t>The bunch spacing in the MEIC is similar to CLAS and most e</a:t>
            </a:r>
            <a:r>
              <a:rPr lang="en-US" baseline="30000">
                <a:latin typeface="Arial" charset="0"/>
                <a:ea typeface="ＭＳ Ｐゴシック" charset="0"/>
              </a:rPr>
              <a:t>+</a:t>
            </a:r>
            <a:r>
              <a:rPr lang="en-US">
                <a:latin typeface="Arial" charset="0"/>
                <a:ea typeface="ＭＳ Ｐゴシック" charset="0"/>
              </a:rPr>
              <a:t>e</a:t>
            </a:r>
            <a:r>
              <a:rPr lang="en-US" baseline="30000">
                <a:latin typeface="Arial" charset="0"/>
                <a:ea typeface="ＭＳ Ｐゴシック" charset="0"/>
              </a:rPr>
              <a:t>-</a:t>
            </a:r>
            <a:r>
              <a:rPr lang="en-US">
                <a:latin typeface="Arial" charset="0"/>
                <a:ea typeface="ＭＳ Ｐゴシック" charset="0"/>
              </a:rPr>
              <a:t> colliders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ea typeface="ＭＳ Ｐゴシック" charset="0"/>
              </a:rPr>
              <a:t>PEP-II/BaBar, KEKB/Belle: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ＭＳ Ｐゴシック" charset="0"/>
              </a:rPr>
              <a:t>8 ns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ea typeface="ＭＳ Ｐゴシック" charset="0"/>
              </a:rPr>
              <a:t>Super KEKB/Belle II: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ＭＳ Ｐゴシック" charset="0"/>
              </a:rPr>
              <a:t>4 ns</a:t>
            </a:r>
            <a:r>
              <a:rPr lang="en-US" sz="1600">
                <a:latin typeface="Arial" charset="0"/>
                <a:ea typeface="ＭＳ Ｐゴシック" charset="0"/>
              </a:rPr>
              <a:t> </a:t>
            </a:r>
            <a:r>
              <a:rPr lang="en-US" sz="1600" i="1">
                <a:latin typeface="Arial" charset="0"/>
                <a:ea typeface="ＭＳ Ｐゴシック" charset="0"/>
              </a:rPr>
              <a:t>(2 ns with all RF buckets full)</a:t>
            </a:r>
            <a:endParaRPr lang="en-US" sz="1600">
              <a:latin typeface="Arial" charset="0"/>
              <a:ea typeface="ＭＳ Ｐゴシック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ea typeface="ＭＳ Ｐゴシック" charset="0"/>
              </a:rPr>
              <a:t>MEIC: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ＭＳ Ｐゴシック" charset="0"/>
              </a:rPr>
              <a:t>1.3 ns</a:t>
            </a:r>
            <a:r>
              <a:rPr lang="en-US" sz="1600" b="1">
                <a:latin typeface="Arial" charset="0"/>
                <a:ea typeface="ＭＳ Ｐゴシック" charset="0"/>
              </a:rPr>
              <a:t> </a:t>
            </a:r>
            <a:r>
              <a:rPr lang="en-US" sz="1600">
                <a:latin typeface="Arial" charset="0"/>
                <a:ea typeface="ＭＳ Ｐゴシック" charset="0"/>
              </a:rPr>
              <a:t>[750 MHz]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ea typeface="ＭＳ Ｐゴシック" charset="0"/>
              </a:rPr>
              <a:t>CERN Linear Collider (CLIC):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ＭＳ Ｐゴシック" charset="0"/>
              </a:rPr>
              <a:t>0.5 ns</a:t>
            </a:r>
            <a:r>
              <a:rPr lang="en-US" sz="1600">
                <a:latin typeface="Arial" charset="0"/>
                <a:ea typeface="ＭＳ Ｐゴシック" charset="0"/>
              </a:rPr>
              <a:t> [2 GHz]</a:t>
            </a:r>
          </a:p>
        </p:txBody>
      </p:sp>
      <p:sp>
        <p:nvSpPr>
          <p:cNvPr id="18438" name="Content Placeholder 1"/>
          <p:cNvSpPr txBox="1">
            <a:spLocks/>
          </p:cNvSpPr>
          <p:nvPr/>
        </p:nvSpPr>
        <p:spPr bwMode="auto">
          <a:xfrm>
            <a:off x="228600" y="10668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2" rIns="91340" bIns="4567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>
                <a:latin typeface="Arial" charset="0"/>
                <a:cs typeface="Arial" charset="0"/>
              </a:rPr>
              <a:t>Existing detectors (CLAS, BaBar, etc) at machines with high bunch crossing rates have not had problems in associating tracks with a specific bunch.</a:t>
            </a:r>
          </a:p>
        </p:txBody>
      </p:sp>
    </p:spTree>
    <p:extLst>
      <p:ext uri="{BB962C8B-B14F-4D97-AF65-F5344CB8AC3E}">
        <p14:creationId xmlns:p14="http://schemas.microsoft.com/office/powerpoint/2010/main" val="173996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Instantaneous rates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57600" y="6492875"/>
            <a:ext cx="137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D80CD6-768A-674B-AB92-28F8FB888EC2}" type="slidenum">
              <a:rPr lang="en-US" sz="120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35</a:t>
            </a:fld>
            <a:endParaRPr lang="en-US" sz="12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819400"/>
          <a:ext cx="3886201" cy="24992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599"/>
                <a:gridCol w="990600"/>
                <a:gridCol w="1143002"/>
              </a:tblGrid>
              <a:tr h="91416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E</a:t>
                      </a:r>
                      <a:r>
                        <a:rPr lang="en-US" sz="1800" dirty="0" smtClean="0"/>
                        <a:t>vents</a:t>
                      </a:r>
                      <a:r>
                        <a:rPr lang="en-US" sz="1800" baseline="0" dirty="0" smtClean="0"/>
                        <a:t> (e-p collisions) per bunch crossing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1.33</a:t>
                      </a:r>
                      <a:r>
                        <a:rPr lang="en-US" sz="1800" baseline="0" dirty="0" smtClean="0"/>
                        <a:t> ns spacing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(MEIC)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133 ns spacing</a:t>
                      </a:r>
                    </a:p>
                    <a:p>
                      <a:pPr algn="ctr"/>
                      <a:r>
                        <a:rPr lang="en-US" sz="1800" dirty="0" smtClean="0"/>
                        <a:t>(~HERA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396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 @ L=10</a:t>
                      </a:r>
                      <a:r>
                        <a:rPr lang="en-US" sz="1800" b="1" baseline="30000" dirty="0" smtClean="0"/>
                        <a:t>34</a:t>
                      </a:r>
                      <a:endParaRPr lang="en-US" sz="1800" b="1" baseline="30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sz="20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r>
                        <a:rPr lang="en-US" sz="2000" b="1" baseline="30000" dirty="0" smtClean="0"/>
                        <a:t>-1</a:t>
                      </a:r>
                      <a:endParaRPr lang="en-US" sz="2000" b="1" baseline="30000" dirty="0"/>
                    </a:p>
                  </a:txBody>
                  <a:tcPr marT="45708" marB="45708"/>
                </a:tc>
              </a:tr>
              <a:tr h="396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photo @ L=10</a:t>
                      </a:r>
                      <a:r>
                        <a:rPr lang="en-US" sz="1800" b="1" baseline="30000" dirty="0" smtClean="0"/>
                        <a:t>34</a:t>
                      </a:r>
                      <a:endParaRPr lang="en-US" sz="1800" b="1" baseline="30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20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T="45708" marB="45708"/>
                </a:tc>
              </a:tr>
              <a:tr h="396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 @ L=10</a:t>
                      </a:r>
                      <a:r>
                        <a:rPr lang="en-US" sz="1800" b="1" baseline="30000" dirty="0" smtClean="0"/>
                        <a:t>32</a:t>
                      </a:r>
                      <a:endParaRPr lang="en-US" sz="1800" b="1" baseline="30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r>
                        <a:rPr lang="en-US" sz="2000" b="1" baseline="30000" dirty="0" smtClean="0"/>
                        <a:t>-5</a:t>
                      </a:r>
                      <a:endParaRPr lang="en-US" sz="2000" b="1" baseline="30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sz="20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T="45708" marB="45708"/>
                </a:tc>
              </a:tr>
              <a:tr h="396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photo @ L=10</a:t>
                      </a:r>
                      <a:r>
                        <a:rPr lang="en-US" sz="1800" b="1" baseline="30000" dirty="0" smtClean="0"/>
                        <a:t>32</a:t>
                      </a:r>
                      <a:endParaRPr lang="en-US" sz="1800" b="1" baseline="30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r>
                        <a:rPr lang="en-US" sz="2000" b="1" baseline="30000" dirty="0" smtClean="0"/>
                        <a:t>-3</a:t>
                      </a:r>
                      <a:endParaRPr lang="en-US" sz="2000" b="1" baseline="30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20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81000" y="5334000"/>
            <a:ext cx="396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58" tIns="73073" rIns="82858" bIns="4143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eaLnBrk="0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 smtClean="0">
                <a:latin typeface="Times New Roman"/>
                <a:cs typeface="Times New Roman"/>
              </a:rPr>
              <a:t>Order-of-magnitude estimates of the instantaneous DIS and </a:t>
            </a:r>
            <a:r>
              <a:rPr lang="en-US" sz="1600" dirty="0" err="1" smtClean="0">
                <a:latin typeface="Times New Roman"/>
                <a:cs typeface="Times New Roman"/>
              </a:rPr>
              <a:t>photoproduction</a:t>
            </a:r>
            <a:r>
              <a:rPr lang="en-US" sz="1600" dirty="0" smtClean="0">
                <a:latin typeface="Times New Roman"/>
                <a:cs typeface="Times New Roman"/>
              </a:rPr>
              <a:t> rates based on a 7.5 </a:t>
            </a:r>
            <a:r>
              <a:rPr lang="en-US" sz="1600" dirty="0" err="1" smtClean="0">
                <a:latin typeface="Times New Roman"/>
                <a:cs typeface="Times New Roman"/>
              </a:rPr>
              <a:t>mb</a:t>
            </a:r>
            <a:r>
              <a:rPr lang="en-US" sz="1600" dirty="0" smtClean="0">
                <a:latin typeface="Times New Roman"/>
                <a:cs typeface="Times New Roman"/>
              </a:rPr>
              <a:t> total e-p cross section.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9486" name="Content Placeholder 1"/>
          <p:cNvSpPr txBox="1">
            <a:spLocks/>
          </p:cNvSpPr>
          <p:nvPr/>
        </p:nvSpPr>
        <p:spPr bwMode="auto">
          <a:xfrm>
            <a:off x="457200" y="10668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2" rIns="91340" bIns="4567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>
                <a:latin typeface="Arial" charset="0"/>
                <a:cs typeface="Arial" charset="0"/>
              </a:rPr>
              <a:t>For a given luminosity, increasing the crossing rate reduces the number of collisions per crossing, making it easier to resolve individual events.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Note that the </a:t>
            </a:r>
            <a:r>
              <a:rPr lang="en-US" sz="1600" i="1">
                <a:latin typeface="Arial" charset="0"/>
                <a:cs typeface="Arial" charset="0"/>
              </a:rPr>
              <a:t>average collision rate </a:t>
            </a:r>
            <a:r>
              <a:rPr lang="en-US" sz="1600">
                <a:latin typeface="Arial" charset="0"/>
                <a:cs typeface="Arial" charset="0"/>
              </a:rPr>
              <a:t>does not depend on the bunch structure</a:t>
            </a:r>
          </a:p>
        </p:txBody>
      </p:sp>
      <p:sp>
        <p:nvSpPr>
          <p:cNvPr id="19487" name="Content Placeholder 1"/>
          <p:cNvSpPr txBox="1">
            <a:spLocks/>
          </p:cNvSpPr>
          <p:nvPr/>
        </p:nvSpPr>
        <p:spPr bwMode="auto">
          <a:xfrm>
            <a:off x="457200" y="2133600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2" rIns="91340" bIns="4567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>
                <a:latin typeface="Arial" charset="0"/>
                <a:cs typeface="Arial" charset="0"/>
              </a:rPr>
              <a:t>The number of collisions per crossing in the MEIC is comparable to HERA. 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19488" name="Content Placeholder 1"/>
          <p:cNvSpPr txBox="1">
            <a:spLocks/>
          </p:cNvSpPr>
          <p:nvPr/>
        </p:nvSpPr>
        <p:spPr bwMode="auto">
          <a:xfrm>
            <a:off x="4419600" y="2743200"/>
            <a:ext cx="464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2" rIns="91340" bIns="4567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>
                <a:latin typeface="Arial" charset="0"/>
                <a:cs typeface="Arial" charset="0"/>
              </a:rPr>
              <a:t>Event spacing is particularly important for time matching of tracks in the central and far-forward detectors.</a:t>
            </a:r>
            <a:endParaRPr lang="en-US" sz="1600"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Only the former pass the vertex tracker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Photoproduction events also give rise to hadrons at small angles.</a:t>
            </a:r>
          </a:p>
        </p:txBody>
      </p:sp>
      <p:sp>
        <p:nvSpPr>
          <p:cNvPr id="19489" name="Content Placeholder 1"/>
          <p:cNvSpPr txBox="1">
            <a:spLocks/>
          </p:cNvSpPr>
          <p:nvPr/>
        </p:nvSpPr>
        <p:spPr bwMode="auto">
          <a:xfrm>
            <a:off x="4419600" y="4648200"/>
            <a:ext cx="464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2" rIns="91340" bIns="4567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>
                <a:latin typeface="Arial" charset="0"/>
                <a:cs typeface="Arial" charset="0"/>
              </a:rPr>
              <a:t>Matching is further improved by good resolution in the far-forward detectors</a:t>
            </a:r>
            <a:r>
              <a:rPr lang="en-US" sz="1600">
                <a:latin typeface="Arial" charset="0"/>
                <a:cs typeface="Arial" charset="0"/>
              </a:rPr>
              <a:t>.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Angular for path-length corrections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Momentum for β corrections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>
                <a:latin typeface="Arial" charset="0"/>
                <a:cs typeface="Arial" charset="0"/>
              </a:rPr>
              <a:t>Timing &lt; 1 ns</a:t>
            </a:r>
          </a:p>
        </p:txBody>
      </p:sp>
    </p:spTree>
    <p:extLst>
      <p:ext uri="{BB962C8B-B14F-4D97-AF65-F5344CB8AC3E}">
        <p14:creationId xmlns:p14="http://schemas.microsoft.com/office/powerpoint/2010/main" val="224480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10 GeV (0.7 A) with tighter mask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EIC User Group Meeting Jan.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12332"/>
            <a:ext cx="25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Photons &gt;10 keV/crossing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775466"/>
            <a:ext cx="199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Numbers are Watts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60"/>
            <a:ext cx="9144000" cy="5291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029" y="622322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Mike Sullivan, SLAC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58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Neutron Acceptance for </a:t>
            </a:r>
            <a:r>
              <a:rPr lang="en-US" dirty="0" err="1">
                <a:latin typeface="Arial" charset="0"/>
              </a:rPr>
              <a:t>ep</a:t>
            </a:r>
            <a:r>
              <a:rPr lang="en-US" dirty="0">
                <a:latin typeface="Arial" charset="0"/>
              </a:rPr>
              <a:t>-&gt;</a:t>
            </a:r>
            <a:r>
              <a:rPr lang="en-US" dirty="0" err="1">
                <a:latin typeface="Arial" charset="0"/>
              </a:rPr>
              <a:t>e’Xn</a:t>
            </a:r>
            <a:endParaRPr lang="en-US" dirty="0">
              <a:latin typeface="Arial" charset="0"/>
            </a:endParaRPr>
          </a:p>
        </p:txBody>
      </p:sp>
      <p:pic>
        <p:nvPicPr>
          <p:cNvPr id="16386" name="Picture 2" descr="Screen Shot 2016-04-08 at 3.2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962025"/>
            <a:ext cx="38814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87" name="Straight Arrow Connector 6"/>
          <p:cNvCxnSpPr>
            <a:cxnSpLocks noChangeShapeType="1"/>
          </p:cNvCxnSpPr>
          <p:nvPr/>
        </p:nvCxnSpPr>
        <p:spPr bwMode="auto">
          <a:xfrm flipV="1">
            <a:off x="6065838" y="3217863"/>
            <a:ext cx="1047750" cy="985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486400" y="4179888"/>
            <a:ext cx="329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~20% geometrical accep.</a:t>
            </a:r>
          </a:p>
        </p:txBody>
      </p:sp>
      <p:pic>
        <p:nvPicPr>
          <p:cNvPr id="16389" name="Picture 2" descr="D:\Google Drive\eic\talk_mine\detector_meeting\20160406\neutron_quad6T\acc_xlPt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490913"/>
            <a:ext cx="3195637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D:\Google Drive\eic\talk_mine\detector_meeting\20160406\neutron_quad6T\acc_xlt_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74713"/>
            <a:ext cx="3178175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1109663" y="776288"/>
            <a:ext cx="317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JLEIC ZDC Acceptance</a:t>
            </a:r>
          </a:p>
        </p:txBody>
      </p:sp>
      <p:sp>
        <p:nvSpPr>
          <p:cNvPr id="16392" name="TextBox 2"/>
          <p:cNvSpPr txBox="1">
            <a:spLocks noChangeArrowheads="1"/>
          </p:cNvSpPr>
          <p:nvPr/>
        </p:nvSpPr>
        <p:spPr bwMode="auto">
          <a:xfrm>
            <a:off x="7312025" y="863600"/>
            <a:ext cx="157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FNC Acceptance</a:t>
            </a:r>
          </a:p>
        </p:txBody>
      </p:sp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4857750" y="4881563"/>
            <a:ext cx="3689350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Doubles kinematic coverage</a:t>
            </a:r>
          </a:p>
          <a:p>
            <a:r>
              <a:rPr lang="en-US"/>
              <a:t>~5-10 times acceptance </a:t>
            </a:r>
          </a:p>
          <a:p>
            <a:r>
              <a:rPr lang="en-US"/>
              <a:t>compared to HERA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1282700" y="6127750"/>
            <a:ext cx="1009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Zhiwen Zhao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1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>
                <a:latin typeface="Arial" charset="0"/>
                <a:cs typeface="Arial" charset="0"/>
              </a:rPr>
              <a:t>Far-Forward Acceptance for Ion Fragments</a:t>
            </a:r>
            <a:endParaRPr lang="ru-RU" sz="3000" b="1">
              <a:latin typeface="Arial" charset="0"/>
              <a:cs typeface="Times New Roman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73025" y="863600"/>
            <a:ext cx="8972550" cy="5519738"/>
          </a:xfrm>
        </p:spPr>
        <p:txBody>
          <a:bodyPr/>
          <a:lstStyle/>
          <a:p>
            <a:pPr marL="231775" indent="-231775" eaLnBrk="1" hangingPunct="1">
              <a:spcBef>
                <a:spcPts val="25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304800" y="1360488"/>
            <a:ext cx="8350250" cy="4125912"/>
            <a:chOff x="159" y="907"/>
            <a:chExt cx="5738" cy="2835"/>
          </a:xfrm>
        </p:grpSpPr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159" y="1892"/>
              <a:ext cx="5735" cy="1850"/>
              <a:chOff x="159" y="1892"/>
              <a:chExt cx="5735" cy="1850"/>
            </a:xfrm>
          </p:grpSpPr>
          <p:pic>
            <p:nvPicPr>
              <p:cNvPr id="1435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" y="1955"/>
                <a:ext cx="1899" cy="1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4353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" y="1959"/>
                <a:ext cx="1899" cy="1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43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6" y="1892"/>
                <a:ext cx="1896" cy="1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342" name="Rectangle 9"/>
            <p:cNvSpPr>
              <a:spLocks noChangeArrowheads="1"/>
            </p:cNvSpPr>
            <p:nvPr/>
          </p:nvSpPr>
          <p:spPr bwMode="auto">
            <a:xfrm>
              <a:off x="844" y="1228"/>
              <a:ext cx="8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494" tIns="41247" rIns="82494" bIns="41247">
              <a:spAutoFit/>
            </a:bodyPr>
            <a:lstStyle/>
            <a:p>
              <a:pPr defTabSz="411163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3575" algn="l"/>
                </a:tabLst>
                <a:defRPr/>
              </a:pPr>
              <a:r>
                <a:rPr lang="de-DE" sz="1600">
                  <a:solidFill>
                    <a:srgbClr val="000000"/>
                  </a:solidFill>
                  <a:latin typeface="Arial" charset="0"/>
                  <a:ea typeface="Arial Unicode MS" charset="0"/>
                  <a:cs typeface="Arial" charset="0"/>
                </a:rPr>
                <a:t>Δp/p = -0.5</a:t>
              </a:r>
            </a:p>
          </p:txBody>
        </p:sp>
        <p:sp>
          <p:nvSpPr>
            <p:cNvPr id="14343" name="Rectangle 10"/>
            <p:cNvSpPr>
              <a:spLocks noChangeArrowheads="1"/>
            </p:cNvSpPr>
            <p:nvPr/>
          </p:nvSpPr>
          <p:spPr bwMode="auto">
            <a:xfrm>
              <a:off x="2701" y="1250"/>
              <a:ext cx="75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494" tIns="41247" rIns="82494" bIns="41247">
              <a:spAutoFit/>
            </a:bodyPr>
            <a:lstStyle/>
            <a:p>
              <a:pPr defTabSz="411163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3575" algn="l"/>
                </a:tabLst>
                <a:defRPr/>
              </a:pPr>
              <a:r>
                <a:rPr lang="de-DE" sz="1600">
                  <a:solidFill>
                    <a:srgbClr val="000000"/>
                  </a:solidFill>
                  <a:latin typeface="Arial" charset="0"/>
                  <a:ea typeface="Arial Unicode MS" charset="0"/>
                  <a:cs typeface="Arial" charset="0"/>
                </a:rPr>
                <a:t>Δp/p = 0.0</a:t>
              </a:r>
            </a:p>
          </p:txBody>
        </p:sp>
        <p:sp>
          <p:nvSpPr>
            <p:cNvPr id="14344" name="Rectangle 11"/>
            <p:cNvSpPr>
              <a:spLocks noChangeArrowheads="1"/>
            </p:cNvSpPr>
            <p:nvPr/>
          </p:nvSpPr>
          <p:spPr bwMode="auto">
            <a:xfrm>
              <a:off x="4653" y="1250"/>
              <a:ext cx="75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494" tIns="41247" rIns="82494" bIns="41247">
              <a:spAutoFit/>
            </a:bodyPr>
            <a:lstStyle/>
            <a:p>
              <a:pPr defTabSz="411163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63575" algn="l"/>
                </a:tabLst>
                <a:defRPr/>
              </a:pPr>
              <a:r>
                <a:rPr lang="de-DE" sz="1600">
                  <a:solidFill>
                    <a:srgbClr val="000000"/>
                  </a:solidFill>
                  <a:latin typeface="Arial" charset="0"/>
                  <a:ea typeface="Arial Unicode MS" charset="0"/>
                  <a:cs typeface="Arial" charset="0"/>
                </a:rPr>
                <a:t>Δp/p = 0.5</a:t>
              </a:r>
            </a:p>
          </p:txBody>
        </p:sp>
        <p:sp>
          <p:nvSpPr>
            <p:cNvPr id="14345" name="Text Box 12"/>
            <p:cNvSpPr txBox="1">
              <a:spLocks noChangeArrowheads="1"/>
            </p:cNvSpPr>
            <p:nvPr/>
          </p:nvSpPr>
          <p:spPr bwMode="auto">
            <a:xfrm>
              <a:off x="408" y="907"/>
              <a:ext cx="1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7975" tIns="41907" rIns="67975" bIns="33988"/>
            <a:lstStyle>
              <a:lvl1pPr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681038" indent="-261938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477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668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8859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431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003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2575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147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1500" smtClean="0">
                  <a:solidFill>
                    <a:srgbClr val="000000"/>
                  </a:solidFill>
                  <a:latin typeface="Arial" charset="0"/>
                  <a:ea typeface="Arial Unicode MS" charset="0"/>
                  <a:cs typeface="Arial" charset="0"/>
                </a:rPr>
                <a:t>(protons rich fragments)</a:t>
              </a:r>
            </a:p>
          </p:txBody>
        </p:sp>
        <p:sp>
          <p:nvSpPr>
            <p:cNvPr id="14346" name="Text Box 13"/>
            <p:cNvSpPr txBox="1">
              <a:spLocks noChangeArrowheads="1"/>
            </p:cNvSpPr>
            <p:nvPr/>
          </p:nvSpPr>
          <p:spPr bwMode="auto">
            <a:xfrm>
              <a:off x="2359" y="1431"/>
              <a:ext cx="140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7975" tIns="41907" rIns="67975" bIns="33988"/>
            <a:lstStyle>
              <a:lvl1pPr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681038" indent="-261938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477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668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8859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431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003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2575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147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1500" smtClean="0">
                  <a:solidFill>
                    <a:srgbClr val="000000"/>
                  </a:solidFill>
                  <a:latin typeface="Arial" charset="0"/>
                  <a:ea typeface="Arial Unicode MS" charset="0"/>
                  <a:cs typeface="Arial" charset="0"/>
                </a:rPr>
                <a:t>(exclusive / diffractive recoil protons)</a:t>
              </a:r>
            </a:p>
          </p:txBody>
        </p:sp>
        <p:sp>
          <p:nvSpPr>
            <p:cNvPr id="14347" name="Text Box 14"/>
            <p:cNvSpPr txBox="1">
              <a:spLocks noChangeArrowheads="1"/>
            </p:cNvSpPr>
            <p:nvPr/>
          </p:nvSpPr>
          <p:spPr bwMode="auto">
            <a:xfrm>
              <a:off x="4196" y="1431"/>
              <a:ext cx="170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7975" tIns="41907" rIns="67975" bIns="33988"/>
            <a:lstStyle>
              <a:lvl1pPr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681038" indent="-261938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477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668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8859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431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003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2575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147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1500" smtClean="0">
                  <a:solidFill>
                    <a:srgbClr val="000000"/>
                  </a:solidFill>
                  <a:latin typeface="Arial" charset="0"/>
                  <a:ea typeface="Arial Unicode MS" charset="0"/>
                  <a:cs typeface="Arial" charset="0"/>
                </a:rPr>
                <a:t>(tritons from N=Z nuclei)</a:t>
              </a:r>
            </a:p>
          </p:txBody>
        </p:sp>
        <p:sp>
          <p:nvSpPr>
            <p:cNvPr id="14348" name="Text Box 15"/>
            <p:cNvSpPr txBox="1">
              <a:spLocks noChangeArrowheads="1"/>
            </p:cNvSpPr>
            <p:nvPr/>
          </p:nvSpPr>
          <p:spPr bwMode="auto">
            <a:xfrm>
              <a:off x="545" y="1429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7975" tIns="41907" rIns="67975" bIns="33988"/>
            <a:lstStyle>
              <a:lvl1pPr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681038" indent="-261938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477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668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8859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431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003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2575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147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1500" smtClean="0">
                  <a:solidFill>
                    <a:srgbClr val="000000"/>
                  </a:solidFill>
                  <a:latin typeface="Arial" charset="0"/>
                  <a:ea typeface="Arial Unicode MS" charset="0"/>
                  <a:cs typeface="Arial" charset="0"/>
                </a:rPr>
                <a:t>(spectator protons from deuterium)</a:t>
              </a:r>
            </a:p>
          </p:txBody>
        </p:sp>
        <p:sp>
          <p:nvSpPr>
            <p:cNvPr id="14349" name="AutoShape 16"/>
            <p:cNvSpPr>
              <a:spLocks noChangeArrowheads="1"/>
            </p:cNvSpPr>
            <p:nvPr/>
          </p:nvSpPr>
          <p:spPr bwMode="auto">
            <a:xfrm>
              <a:off x="2155" y="975"/>
              <a:ext cx="566" cy="113"/>
            </a:xfrm>
            <a:prstGeom prst="leftArrow">
              <a:avLst>
                <a:gd name="adj1" fmla="val 50000"/>
                <a:gd name="adj2" fmla="val 125442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0" name="AutoShape 17"/>
            <p:cNvSpPr>
              <a:spLocks noChangeArrowheads="1"/>
            </p:cNvSpPr>
            <p:nvPr/>
          </p:nvSpPr>
          <p:spPr bwMode="auto">
            <a:xfrm flipH="1">
              <a:off x="3515" y="975"/>
              <a:ext cx="567" cy="113"/>
            </a:xfrm>
            <a:prstGeom prst="leftArrow">
              <a:avLst>
                <a:gd name="adj1" fmla="val 50000"/>
                <a:gd name="adj2" fmla="val 125442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1" name="Text Box 18"/>
            <p:cNvSpPr txBox="1">
              <a:spLocks noChangeArrowheads="1"/>
            </p:cNvSpPr>
            <p:nvPr/>
          </p:nvSpPr>
          <p:spPr bwMode="auto">
            <a:xfrm>
              <a:off x="4128" y="907"/>
              <a:ext cx="172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7975" tIns="41907" rIns="67975" bIns="33988"/>
            <a:lstStyle>
              <a:lvl1pPr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681038" indent="-261938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477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668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885950" indent="-209550" defTabSz="411163"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431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003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2575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14750" indent="-209550" defTabSz="4111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3575" algn="l"/>
                  <a:tab pos="1327150" algn="l"/>
                  <a:tab pos="199072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1500" smtClean="0">
                  <a:solidFill>
                    <a:srgbClr val="000000"/>
                  </a:solidFill>
                  <a:latin typeface="Arial" charset="0"/>
                  <a:ea typeface="Arial Unicode MS" charset="0"/>
                  <a:cs typeface="Arial" charset="0"/>
                </a:rPr>
                <a:t>(neutron rich fragments)</a:t>
              </a:r>
            </a:p>
          </p:txBody>
        </p:sp>
      </p:grp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715963" y="5721350"/>
            <a:ext cx="7974012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Forward geometry will provide ~100% acceptance for all cases</a:t>
            </a:r>
          </a:p>
        </p:txBody>
      </p:sp>
      <p:sp>
        <p:nvSpPr>
          <p:cNvPr id="2" name="Right Brace 1"/>
          <p:cNvSpPr/>
          <p:nvPr/>
        </p:nvSpPr>
        <p:spPr>
          <a:xfrm rot="18469115">
            <a:off x="7821834" y="2725399"/>
            <a:ext cx="249013" cy="863216"/>
          </a:xfrm>
          <a:prstGeom prst="rightBrac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6341" y="2660682"/>
            <a:ext cx="87920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FFQ’s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286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43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5246" y="6311026"/>
            <a:ext cx="106247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Yulia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 </a:t>
            </a:r>
            <a:r>
              <a:rPr kumimoji="0" lang="en-US" sz="1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Furletova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7302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Screen Shot 2016-06-28 at 10.1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0776">
            <a:off x="3855631" y="2783268"/>
            <a:ext cx="1027812" cy="21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Final State Particles in the Central Rapidity</a:t>
            </a:r>
            <a:endParaRPr lang="en-US" sz="3200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2261" y="2559304"/>
            <a:ext cx="649719" cy="10798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33785" y="2218597"/>
            <a:ext cx="5136910" cy="2662912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3837610" y="2362002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8530" y="3812971"/>
            <a:ext cx="87254" cy="753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982469" y="3812971"/>
            <a:ext cx="396061" cy="522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9583" y="3719375"/>
            <a:ext cx="316200" cy="85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 rot="1614294">
            <a:off x="2087405" y="1803249"/>
            <a:ext cx="133492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Scattered electron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3350079" y="2243782"/>
            <a:ext cx="338594" cy="154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Left Brace 66"/>
          <p:cNvSpPr/>
          <p:nvPr/>
        </p:nvSpPr>
        <p:spPr>
          <a:xfrm rot="17581952">
            <a:off x="3827710" y="4492130"/>
            <a:ext cx="277635" cy="7000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55947" y="5050154"/>
            <a:ext cx="25926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Particles associated with struck parton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3089999">
            <a:off x="4108026" y="2411482"/>
            <a:ext cx="6999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Photons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4004739" y="4622295"/>
            <a:ext cx="103288" cy="959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 flipV="1">
            <a:off x="3881346" y="4335408"/>
            <a:ext cx="70915" cy="79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4275895" y="4585618"/>
            <a:ext cx="134140" cy="2379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3966528" y="4379428"/>
            <a:ext cx="220169" cy="125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Left Arrow 42"/>
          <p:cNvSpPr/>
          <p:nvPr/>
        </p:nvSpPr>
        <p:spPr>
          <a:xfrm rot="21198189">
            <a:off x="4961470" y="3321366"/>
            <a:ext cx="663764" cy="264422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 rot="21204413">
            <a:off x="5133075" y="2976581"/>
            <a:ext cx="81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electron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eft Arrow 55"/>
          <p:cNvSpPr/>
          <p:nvPr/>
        </p:nvSpPr>
        <p:spPr>
          <a:xfrm rot="12553784">
            <a:off x="3061776" y="2971157"/>
            <a:ext cx="1265075" cy="29306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 rot="1855621">
            <a:off x="3564941" y="2689725"/>
            <a:ext cx="49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ion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7031" y="1387112"/>
            <a:ext cx="3127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Products of the hard </a:t>
            </a:r>
          </a:p>
          <a:p>
            <a:r>
              <a:rPr lang="en-US" dirty="0" smtClean="0"/>
              <a:t>electron-quark collision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068" y="5404972"/>
            <a:ext cx="7395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Transverse and flavor structure measurement of the nucleon and nuclei: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 particles associated with struck parton must have its species identified and measured.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Particle ID much more important than at HERA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3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/>
          </p:cNvSpPr>
          <p:nvPr>
            <p:ph type="sldNum" sz="quarter" idx="4294967295"/>
          </p:nvPr>
        </p:nvSpPr>
        <p:spPr>
          <a:xfrm>
            <a:off x="8594725" y="6492875"/>
            <a:ext cx="262542" cy="26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t"/>
          <a:lstStyle>
            <a:lvl1pPr algn="l" defTabSz="4572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40</a:t>
            </a:fld>
            <a:endParaRPr/>
          </a:p>
        </p:txBody>
      </p:sp>
      <p:pic>
        <p:nvPicPr>
          <p:cNvPr id="581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75" y="6308725"/>
            <a:ext cx="2011363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125" y="1189037"/>
            <a:ext cx="2651125" cy="2011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6" name="Group 586"/>
          <p:cNvGrpSpPr/>
          <p:nvPr/>
        </p:nvGrpSpPr>
        <p:grpSpPr>
          <a:xfrm>
            <a:off x="6126162" y="914400"/>
            <a:ext cx="2741613" cy="2101850"/>
            <a:chOff x="0" y="0"/>
            <a:chExt cx="2741612" cy="2101850"/>
          </a:xfrm>
        </p:grpSpPr>
        <p:pic>
          <p:nvPicPr>
            <p:cNvPr id="583" name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741613" cy="210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4" name="Shape 584"/>
            <p:cNvSpPr/>
            <p:nvPr/>
          </p:nvSpPr>
          <p:spPr>
            <a:xfrm>
              <a:off x="420687" y="1189037"/>
              <a:ext cx="401638" cy="33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>
              <a:lvl1pPr defTabSz="457200">
                <a:lnSpc>
                  <a:spcPct val="93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D*</a:t>
              </a:r>
            </a:p>
          </p:txBody>
        </p:sp>
        <p:sp>
          <p:nvSpPr>
            <p:cNvPr id="585" name="Shape 585"/>
            <p:cNvSpPr/>
            <p:nvPr/>
          </p:nvSpPr>
          <p:spPr>
            <a:xfrm>
              <a:off x="877887" y="731837"/>
              <a:ext cx="493713" cy="33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>
              <a:lvl1pPr defTabSz="457200">
                <a:lnSpc>
                  <a:spcPct val="93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D0</a:t>
              </a:r>
            </a:p>
          </p:txBody>
        </p:sp>
      </p:grpSp>
      <p:pic>
        <p:nvPicPr>
          <p:cNvPr id="587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92800" y="3565525"/>
            <a:ext cx="3068638" cy="2378075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Shape 588"/>
          <p:cNvSpPr/>
          <p:nvPr/>
        </p:nvSpPr>
        <p:spPr>
          <a:xfrm>
            <a:off x="6632575" y="3749675"/>
            <a:ext cx="2327275" cy="55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Vertex distribution </a:t>
            </a:r>
          </a:p>
          <a:p>
            <a: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for D0 (pythia)</a:t>
            </a:r>
          </a:p>
        </p:txBody>
      </p:sp>
      <p:sp>
        <p:nvSpPr>
          <p:cNvPr id="589" name="Shape 589"/>
          <p:cNvSpPr/>
          <p:nvPr/>
        </p:nvSpPr>
        <p:spPr>
          <a:xfrm>
            <a:off x="2925762" y="1528762"/>
            <a:ext cx="2835276" cy="77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Heavy quarks</a:t>
            </a:r>
          </a:p>
          <a:p>
            <a: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(Boson Gluon Fusion)</a:t>
            </a:r>
          </a:p>
        </p:txBody>
      </p:sp>
      <p:sp>
        <p:nvSpPr>
          <p:cNvPr id="590" name="Shape 590"/>
          <p:cNvSpPr/>
          <p:nvPr/>
        </p:nvSpPr>
        <p:spPr>
          <a:xfrm>
            <a:off x="182562" y="365125"/>
            <a:ext cx="6116638" cy="64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Vertex. </a:t>
            </a:r>
            <a:r>
              <a:rPr sz="3200"/>
              <a:t>Heavy quarks</a:t>
            </a:r>
          </a:p>
        </p:txBody>
      </p:sp>
      <p:sp>
        <p:nvSpPr>
          <p:cNvPr id="591" name="Shape 591"/>
          <p:cNvSpPr/>
          <p:nvPr/>
        </p:nvSpPr>
        <p:spPr>
          <a:xfrm>
            <a:off x="438150" y="3292475"/>
            <a:ext cx="4759136" cy="337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-cτ (D (B)  mesons) ~ 100 (400) μm </a:t>
            </a:r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=&gt; displaced vertex =&gt;   </a:t>
            </a:r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</a:t>
            </a:r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Need  </a:t>
            </a:r>
            <a:r>
              <a:rPr>
                <a:solidFill>
                  <a:srgbClr val="0000CC"/>
                </a:solidFill>
              </a:rPr>
              <a:t>Vertex detector </a:t>
            </a:r>
            <a:r>
              <a:t>with good resolution</a:t>
            </a:r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- c (b) quark -&gt; D,B mesons  -&gt; π,K </a:t>
            </a:r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=&gt; </a:t>
            </a:r>
            <a:r>
              <a:rPr>
                <a:solidFill>
                  <a:srgbClr val="0000CC"/>
                </a:solidFill>
              </a:rPr>
              <a:t>Particle identification ( prev. slides)</a:t>
            </a:r>
          </a:p>
          <a:p>
            <a:pPr marL="215900" indent="-215900" defTabSz="457200">
              <a:lnSpc>
                <a:spcPct val="93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896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6368264" y="65433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pic>
        <p:nvPicPr>
          <p:cNvPr id="13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054" y="1856381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528" y="3613084"/>
            <a:ext cx="1870502" cy="144538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Particle associated with the e-beam</a:t>
            </a:r>
          </a:p>
        </p:txBody>
      </p:sp>
      <p:sp>
        <p:nvSpPr>
          <p:cNvPr id="139" name="Shape 139"/>
          <p:cNvSpPr/>
          <p:nvPr/>
        </p:nvSpPr>
        <p:spPr>
          <a:xfrm>
            <a:off x="3325534" y="1381713"/>
            <a:ext cx="54879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Bethe-Heitler process to monitor luminosity</a:t>
            </a:r>
          </a:p>
        </p:txBody>
      </p:sp>
      <p:pic>
        <p:nvPicPr>
          <p:cNvPr id="140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615" y="1203066"/>
            <a:ext cx="2082801" cy="133710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3492196" y="2934617"/>
            <a:ext cx="513110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t>Electron-beam </a:t>
            </a:r>
            <a:r>
              <a:rPr>
                <a:solidFill>
                  <a:srgbClr val="000000"/>
                </a:solidFill>
              </a:rPr>
              <a:t>polarization measurement</a:t>
            </a:r>
          </a:p>
        </p:txBody>
      </p:sp>
      <p:sp>
        <p:nvSpPr>
          <p:cNvPr id="142" name="Shape 142"/>
          <p:cNvSpPr/>
          <p:nvPr/>
        </p:nvSpPr>
        <p:spPr>
          <a:xfrm>
            <a:off x="3325534" y="1751044"/>
            <a:ext cx="452210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(</a:t>
            </a:r>
            <a:r>
              <a:rPr>
                <a:solidFill>
                  <a:srgbClr val="FF0000"/>
                </a:solidFill>
              </a:rPr>
              <a:t>photons</a:t>
            </a:r>
            <a:r>
              <a:t> collinear to electron beam)</a:t>
            </a:r>
          </a:p>
        </p:txBody>
      </p:sp>
      <p:sp>
        <p:nvSpPr>
          <p:cNvPr id="143" name="Shape 143"/>
          <p:cNvSpPr/>
          <p:nvPr/>
        </p:nvSpPr>
        <p:spPr>
          <a:xfrm>
            <a:off x="2858445" y="3618686"/>
            <a:ext cx="611307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Tagging </a:t>
            </a:r>
            <a:r>
              <a:rPr>
                <a:solidFill>
                  <a:srgbClr val="FF0000"/>
                </a:solidFill>
              </a:rPr>
              <a:t>electrons for photo-production</a:t>
            </a:r>
          </a:p>
          <a:p>
            <a:r>
              <a:t>(scattered electron moving in the beam direction)</a:t>
            </a:r>
          </a:p>
        </p:txBody>
      </p:sp>
      <p:sp>
        <p:nvSpPr>
          <p:cNvPr id="144" name="Shape 144"/>
          <p:cNvSpPr/>
          <p:nvPr/>
        </p:nvSpPr>
        <p:spPr>
          <a:xfrm flipH="1" flipV="1">
            <a:off x="1913294" y="4116982"/>
            <a:ext cx="833122" cy="59944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2746414" y="4531756"/>
            <a:ext cx="153467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Almost real</a:t>
            </a:r>
          </a:p>
        </p:txBody>
      </p:sp>
      <p:sp>
        <p:nvSpPr>
          <p:cNvPr id="146" name="Shape 146"/>
          <p:cNvSpPr/>
          <p:nvPr/>
        </p:nvSpPr>
        <p:spPr>
          <a:xfrm>
            <a:off x="936176" y="5445136"/>
            <a:ext cx="7061260" cy="4597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All of these particles are moving in the e-beam direction </a:t>
            </a:r>
          </a:p>
        </p:txBody>
      </p:sp>
    </p:spTree>
    <p:extLst>
      <p:ext uri="{BB962C8B-B14F-4D97-AF65-F5344CB8AC3E}">
        <p14:creationId xmlns:p14="http://schemas.microsoft.com/office/powerpoint/2010/main" val="10472317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5" descr="02_optics_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2" y="2605278"/>
            <a:ext cx="4665599" cy="37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57600" y="6493029"/>
            <a:ext cx="137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42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"/>
            <a:ext cx="8839200" cy="91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F</a:t>
            </a:r>
            <a:r>
              <a:rPr lang="en-US" dirty="0" smtClean="0">
                <a:latin typeface="Arial" charset="0"/>
                <a:ea typeface="ＭＳ Ｐゴシック" charset="0"/>
              </a:rPr>
              <a:t>orward hadron spectrometer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237038" y="2565400"/>
            <a:ext cx="4297362" cy="1854200"/>
            <a:chOff x="3949920" y="2345302"/>
            <a:chExt cx="4296960" cy="185491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920" y="2345302"/>
              <a:ext cx="4296960" cy="1854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4702325" y="2732801"/>
              <a:ext cx="422235" cy="355737"/>
            </a:xfrm>
            <a:prstGeom prst="line">
              <a:avLst/>
            </a:prstGeom>
            <a:noFill/>
            <a:ln w="19080" cap="sq">
              <a:solidFill>
                <a:srgbClr val="0000FF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858" tIns="41430" rIns="82858" bIns="41430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 Unicode MS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51536" y="3147299"/>
              <a:ext cx="549224" cy="36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555" tIns="42409" rIns="81555" bIns="42409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0000FF"/>
                  </a:solidFill>
                  <a:latin typeface="Times New Roman" charset="0"/>
                  <a:cs typeface="ＭＳ Ｐゴシック" charset="0"/>
                </a:rPr>
                <a:t>ions</a:t>
              </a:r>
            </a:p>
          </p:txBody>
        </p:sp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993775"/>
            <a:ext cx="746125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188325" y="1433513"/>
            <a:ext cx="269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363" tIns="40683" rIns="81363" bIns="40683">
            <a:spAutoFit/>
          </a:bodyPr>
          <a:lstStyle/>
          <a:p>
            <a:pPr hangingPunct="1">
              <a:defRPr/>
            </a:pPr>
            <a:r>
              <a:rPr lang="de-DE" sz="1800" b="1" dirty="0" err="1">
                <a:solidFill>
                  <a:srgbClr val="FF0000"/>
                </a:solidFill>
                <a:latin typeface="Arial Narrow" charset="0"/>
                <a:cs typeface="Arial Unicode MS" charset="0"/>
              </a:rPr>
              <a:t>e</a:t>
            </a:r>
            <a:endParaRPr lang="de-DE" sz="1800" b="1" dirty="0">
              <a:solidFill>
                <a:srgbClr val="FF0000"/>
              </a:solidFill>
              <a:latin typeface="Arial Narrow" charset="0"/>
              <a:cs typeface="Arial Unicode MS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188328" y="1152547"/>
            <a:ext cx="27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363" tIns="40683" rIns="81363" bIns="40683">
            <a:spAutoFit/>
          </a:bodyPr>
          <a:lstStyle/>
          <a:p>
            <a:pPr hangingPunct="1">
              <a:defRPr/>
            </a:pPr>
            <a:r>
              <a:rPr lang="de-DE" sz="1800" b="1" dirty="0">
                <a:solidFill>
                  <a:srgbClr val="0000FF"/>
                </a:solidFill>
                <a:latin typeface="Arial Narrow" charset="0"/>
                <a:cs typeface="Arial Unicode MS" charset="0"/>
              </a:rPr>
              <a:t>p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397588" y="783656"/>
            <a:ext cx="670212" cy="3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363" tIns="40683" rIns="81363" bIns="40683">
            <a:spAutoFit/>
          </a:bodyPr>
          <a:lstStyle/>
          <a:p>
            <a:pPr hangingPunct="1">
              <a:tabLst>
                <a:tab pos="654475" algn="l"/>
              </a:tabLst>
              <a:defRPr/>
            </a:pPr>
            <a:r>
              <a:rPr lang="de-DE" sz="1800" b="1" dirty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de-DE" sz="18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de-DE" sz="1800" b="1" dirty="0">
                <a:solidFill>
                  <a:srgbClr val="008000"/>
                </a:solidFill>
                <a:latin typeface="Times New Roman"/>
                <a:cs typeface="Times New Roman"/>
              </a:rPr>
              <a:t>, </a:t>
            </a:r>
            <a:r>
              <a:rPr lang="de-DE" sz="18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γ</a:t>
            </a:r>
            <a:r>
              <a:rPr lang="de-DE" sz="1800" b="1" dirty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4340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047" tIns="41334" rIns="67047" bIns="33527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1100" b="1" dirty="0">
                <a:cs typeface="Arial" charset="0"/>
              </a:rPr>
              <a:t>20 Tm dipole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58960" y="1162050"/>
            <a:ext cx="12779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047" tIns="41334" rIns="67047" bIns="33527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1100" b="1" dirty="0">
                <a:cs typeface="Arial" charset="0"/>
              </a:rPr>
              <a:t>2 Tm dipole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47700" y="1489075"/>
            <a:ext cx="104933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047" tIns="41334" rIns="67047" bIns="33527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900">
                <a:cs typeface="Arial" charset="0"/>
              </a:rPr>
              <a:t>solenoid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8475666" y="1631950"/>
            <a:ext cx="252412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666" tIns="41334" rIns="82666" bIns="41334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781800" y="1765320"/>
            <a:ext cx="2057400" cy="4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363" tIns="42312" rIns="81363" bIns="4231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Recoil</a:t>
            </a: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protons (roman pots at focal point 43 m from IP)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103813" y="1765300"/>
            <a:ext cx="1296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363" tIns="42312" rIns="81363" bIns="4231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spcBef>
                <a:spcPts val="680"/>
              </a:spcBef>
              <a:defRPr/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Spectator </a:t>
            </a:r>
            <a:r>
              <a:rPr lang="en-US" sz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protons</a:t>
            </a: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(e</a:t>
            </a:r>
            <a:r>
              <a:rPr lang="en-US" sz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xit windows)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7848602" y="1455738"/>
            <a:ext cx="225425" cy="3778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666" tIns="41334" rIns="82666" bIns="41334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5608638" y="1419228"/>
            <a:ext cx="131762" cy="41433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666" tIns="41334" rIns="82666" bIns="41334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8486775" y="1420835"/>
            <a:ext cx="249238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666" tIns="41334" rIns="82666" bIns="41334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562604" y="914400"/>
            <a:ext cx="19272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363" tIns="42312" rIns="81363" bIns="4231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Aperture-free drift space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391400" y="827088"/>
            <a:ext cx="1143000" cy="28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363" tIns="42312" rIns="81363" bIns="42312">
            <a:spAutoFit/>
          </a:bodyPr>
          <a:lstStyle/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 Unicode MS" charset="0"/>
              </a:rPr>
              <a:t>high-res. ZDC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862143" y="1685927"/>
            <a:ext cx="2786057" cy="68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363" tIns="42312" rIns="81363" bIns="4231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S-shaped </a:t>
            </a:r>
            <a:r>
              <a:rPr lang="en-US" sz="13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dipole configuration </a:t>
            </a: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optimizes neutron acceptance (20 </a:t>
            </a:r>
            <a:r>
              <a:rPr lang="en-US" sz="13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mrad</a:t>
            </a: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cone) and beam line separation (&gt; 1 m)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88950" y="2198688"/>
            <a:ext cx="133985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047" tIns="41334" rIns="67047" bIns="33527">
            <a:norm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900" dirty="0">
                <a:cs typeface="Arial" charset="0"/>
              </a:rPr>
              <a:t>50 </a:t>
            </a:r>
            <a:r>
              <a:rPr lang="en-US" sz="900" dirty="0" err="1">
                <a:cs typeface="Arial" charset="0"/>
              </a:rPr>
              <a:t>mrad</a:t>
            </a:r>
            <a:r>
              <a:rPr lang="en-US" sz="900" dirty="0">
                <a:cs typeface="Arial" charset="0"/>
              </a:rPr>
              <a:t> crossing angle</a:t>
            </a:r>
          </a:p>
          <a:p>
            <a:pPr algn="ctr" hangingPunct="1">
              <a:defRPr/>
            </a:pPr>
            <a:r>
              <a:rPr lang="en-US" sz="900" dirty="0">
                <a:cs typeface="Arial" charset="0"/>
              </a:rPr>
              <a:t>(Belle II: 83 </a:t>
            </a:r>
            <a:r>
              <a:rPr lang="en-US" sz="900" dirty="0" err="1">
                <a:cs typeface="Arial" charset="0"/>
              </a:rPr>
              <a:t>mrad</a:t>
            </a:r>
            <a:r>
              <a:rPr lang="en-US" sz="900" dirty="0">
                <a:cs typeface="Arial" charset="0"/>
              </a:rPr>
              <a:t>)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572000" y="1419225"/>
            <a:ext cx="990600" cy="1400175"/>
          </a:xfrm>
          <a:prstGeom prst="line">
            <a:avLst/>
          </a:prstGeom>
          <a:noFill/>
          <a:ln w="18360" cap="flat">
            <a:solidFill>
              <a:srgbClr val="0080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666" tIns="41334" rIns="82666" bIns="41334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486400" y="1371600"/>
            <a:ext cx="22860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047" tIns="41334" rIns="67047" bIns="33527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10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Forward hadron spectrometer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256235" y="2209822"/>
            <a:ext cx="38877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363" tIns="42312" rIns="81363" bIns="4231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spcBef>
                <a:spcPts val="680"/>
              </a:spcBef>
              <a:defRPr/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Spectator </a:t>
            </a:r>
            <a:r>
              <a:rPr lang="en-US" sz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proton angle after </a:t>
            </a:r>
            <a:r>
              <a:rPr lang="en-US" sz="12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dipole</a:t>
            </a:r>
            <a:r>
              <a:rPr lang="en-US" sz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is 75 </a:t>
            </a:r>
            <a:r>
              <a:rPr lang="en-US" sz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mrad</a:t>
            </a:r>
            <a:r>
              <a:rPr lang="en-US" sz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(from beam)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4343400" y="4648200"/>
            <a:ext cx="4648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666" tIns="72905" rIns="82666" bIns="41334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>
                <a:latin typeface="Times New Roman" charset="0"/>
              </a:rPr>
              <a:t>Large 20 Tm </a:t>
            </a:r>
            <a:r>
              <a:rPr lang="en-US" sz="1600" dirty="0">
                <a:solidFill>
                  <a:srgbClr val="008000"/>
                </a:solidFill>
                <a:latin typeface="Times New Roman" charset="0"/>
              </a:rPr>
              <a:t>dipole</a:t>
            </a:r>
            <a:r>
              <a:rPr lang="en-US" sz="1600" dirty="0">
                <a:latin typeface="Times New Roman" charset="0"/>
              </a:rPr>
              <a:t> provides excellent resolution</a:t>
            </a:r>
          </a:p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>
                <a:latin typeface="Times New Roman" charset="0"/>
              </a:rPr>
              <a:t>Large </a:t>
            </a:r>
            <a:r>
              <a:rPr lang="en-US" sz="1600" i="1" dirty="0">
                <a:latin typeface="Times New Roman" charset="0"/>
              </a:rPr>
              <a:t>dispersion</a:t>
            </a:r>
            <a:r>
              <a:rPr lang="en-US" sz="1600" dirty="0">
                <a:latin typeface="Times New Roman" charset="0"/>
              </a:rPr>
              <a:t> and small </a:t>
            </a:r>
            <a:r>
              <a:rPr lang="en-US" sz="1600" i="1" dirty="0">
                <a:latin typeface="Times New Roman" charset="0"/>
              </a:rPr>
              <a:t>beam size </a:t>
            </a:r>
            <a:r>
              <a:rPr lang="en-US" sz="1600" dirty="0">
                <a:latin typeface="Times New Roman" charset="0"/>
              </a:rPr>
              <a:t>at secondary focus ensure good acceptance for recoil protons</a:t>
            </a:r>
          </a:p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>
                <a:latin typeface="Times New Roman" charset="0"/>
              </a:rPr>
              <a:t>Large </a:t>
            </a:r>
            <a:r>
              <a:rPr lang="en-US" sz="1600" dirty="0" err="1">
                <a:solidFill>
                  <a:srgbClr val="FF0000"/>
                </a:solidFill>
                <a:latin typeface="Times New Roman" charset="0"/>
              </a:rPr>
              <a:t>quadrupole</a:t>
            </a:r>
            <a:r>
              <a:rPr lang="en-US" sz="1600" dirty="0">
                <a:latin typeface="Times New Roman" charset="0"/>
              </a:rPr>
              <a:t> apertures (1 / </a:t>
            </a:r>
            <a:r>
              <a:rPr lang="en-US" sz="1600" i="1" dirty="0">
                <a:latin typeface="Times New Roman" charset="0"/>
              </a:rPr>
              <a:t>max</a:t>
            </a:r>
            <a:r>
              <a:rPr lang="en-US" sz="1600" dirty="0">
                <a:latin typeface="Times New Roman" charset="0"/>
              </a:rPr>
              <a:t> beam energy) give good acceptance for </a:t>
            </a:r>
            <a:r>
              <a:rPr lang="en-US" sz="1600" dirty="0" err="1">
                <a:latin typeface="Times New Roman" charset="0"/>
              </a:rPr>
              <a:t>hadronic</a:t>
            </a:r>
            <a:r>
              <a:rPr lang="en-US" sz="1600" dirty="0">
                <a:latin typeface="Times New Roman" charset="0"/>
              </a:rPr>
              <a:t> and nuclear fragments, charged and neutral (high res. ZDC).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57200" y="6172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047" tIns="41334" rIns="67047" bIns="33527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1100" b="1" dirty="0">
                <a:cs typeface="Arial" charset="0"/>
              </a:rPr>
              <a:t>IP (primary focus)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981200" y="5276851"/>
            <a:ext cx="1371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047" tIns="41334" rIns="67047" bIns="33527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1100" b="1" dirty="0">
                <a:cs typeface="Arial" charset="0"/>
              </a:rPr>
              <a:t>2</a:t>
            </a:r>
            <a:r>
              <a:rPr lang="en-US" sz="1100" b="1" baseline="30000" dirty="0">
                <a:cs typeface="Arial" charset="0"/>
              </a:rPr>
              <a:t>nd</a:t>
            </a:r>
            <a:r>
              <a:rPr lang="en-US" sz="1100" b="1" dirty="0">
                <a:cs typeface="Arial" charset="0"/>
              </a:rPr>
              <a:t> focus on</a:t>
            </a:r>
          </a:p>
          <a:p>
            <a:pPr algn="ctr" hangingPunct="1">
              <a:defRPr/>
            </a:pPr>
            <a:r>
              <a:rPr lang="en-US" sz="1100" b="1" dirty="0">
                <a:cs typeface="Arial" charset="0"/>
              </a:rPr>
              <a:t>Roman pots</a:t>
            </a:r>
          </a:p>
        </p:txBody>
      </p:sp>
      <p:sp>
        <p:nvSpPr>
          <p:cNvPr id="32" name="Rectangle 31"/>
          <p:cNvSpPr/>
          <p:nvPr/>
        </p:nvSpPr>
        <p:spPr bwMode="auto">
          <a:xfrm rot="21420000">
            <a:off x="3724922" y="1351966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3" tIns="45614" rIns="91223" bIns="45614" numCol="1" rtlCol="0" anchor="t" anchorCtr="0" compatLnSpc="1">
            <a:prstTxWarp prst="textNoShape">
              <a:avLst/>
            </a:prstTxWarp>
          </a:bodyPr>
          <a:lstStyle/>
          <a:p>
            <a:pPr defTabSz="912317"/>
            <a:endParaRPr lang="en-US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337560" y="9144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7047" tIns="41334" rIns="67047" bIns="33527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1100" dirty="0">
                <a:cs typeface="Arial" charset="0"/>
              </a:rPr>
              <a:t>Compensating solenoid</a:t>
            </a:r>
          </a:p>
        </p:txBody>
      </p:sp>
      <p:sp>
        <p:nvSpPr>
          <p:cNvPr id="37" name="Content Placeholder 1"/>
          <p:cNvSpPr txBox="1">
            <a:spLocks/>
          </p:cNvSpPr>
          <p:nvPr/>
        </p:nvSpPr>
        <p:spPr bwMode="auto">
          <a:xfrm>
            <a:off x="2895601" y="3471896"/>
            <a:ext cx="1066800" cy="33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73" tIns="45389" rIns="90773" bIns="4538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SzTx/>
              <a:buNone/>
              <a:defRPr/>
            </a:pPr>
            <a:r>
              <a:rPr lang="en-US" altLang="en-US" sz="1200" b="1" kern="0" dirty="0">
                <a:solidFill>
                  <a:srgbClr val="0000FF"/>
                </a:solidFill>
                <a:latin typeface="Arial" charset="0"/>
                <a:ea typeface="ＭＳ Ｐゴシック" pitchFamily="34" charset="-128"/>
                <a:cs typeface="Arial" charset="0"/>
                <a:sym typeface="Symbol"/>
              </a:rPr>
              <a:t>ion optics</a:t>
            </a:r>
            <a:endParaRPr lang="en-US" altLang="en-US" sz="1200" b="1" kern="0" dirty="0">
              <a:solidFill>
                <a:srgbClr val="0000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57600" y="6493029"/>
            <a:ext cx="137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43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</a:rPr>
              <a:t>Forward acceptance and resolution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3189224"/>
            <a:ext cx="4252976" cy="3211576"/>
            <a:chOff x="4738688" y="3189224"/>
            <a:chExt cx="4252976" cy="3211576"/>
          </a:xfrm>
        </p:grpSpPr>
        <p:pic>
          <p:nvPicPr>
            <p:cNvPr id="10" name="Picture 13" descr="Q2t_ac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688" y="3299968"/>
              <a:ext cx="4252976" cy="310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424488" y="3189224"/>
              <a:ext cx="3048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683" tIns="72919" rIns="82683" bIns="41343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hangingPunct="1">
                <a:lnSpc>
                  <a:spcPct val="90000"/>
                </a:lnSpc>
                <a:spcBef>
                  <a:spcPts val="725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DVCS high-</a:t>
              </a:r>
              <a:r>
                <a:rPr lang="en-US" sz="1600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(</a:t>
              </a:r>
              <a:r>
                <a:rPr lang="en-US" sz="16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</a:t>
              </a:r>
              <a:r>
                <a:rPr lang="en-US" sz="1600" baseline="-250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) acceptance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562600" y="3657600"/>
              <a:ext cx="22098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683" tIns="72919" rIns="82683" bIns="41343"/>
            <a:lstStyle>
              <a:lvl1pPr marL="300038" indent="-30003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indent="0" algn="ctr" hangingPunct="1">
                <a:lnSpc>
                  <a:spcPct val="90000"/>
                </a:lnSpc>
                <a:spcBef>
                  <a:spcPts val="726"/>
                </a:spcBef>
                <a:defRPr/>
              </a:pPr>
              <a:r>
                <a:rPr lang="en-US" sz="1400" dirty="0">
                  <a:latin typeface="Times"/>
                  <a:cs typeface="Times New Roman"/>
                </a:rPr>
                <a:t>High-</a:t>
              </a:r>
              <a:r>
                <a:rPr lang="en-US" sz="1400" i="1" dirty="0">
                  <a:latin typeface="Times"/>
                  <a:cs typeface="Times New Roman"/>
                </a:rPr>
                <a:t>t </a:t>
              </a:r>
              <a:r>
                <a:rPr lang="en-US" sz="1400" dirty="0">
                  <a:latin typeface="Times"/>
                  <a:cs typeface="Times New Roman"/>
                </a:rPr>
                <a:t>acceptance limited by </a:t>
              </a:r>
              <a:r>
                <a:rPr lang="en-US" sz="1400" i="1" dirty="0">
                  <a:latin typeface="Times"/>
                  <a:cs typeface="Times New Roman"/>
                </a:rPr>
                <a:t>magnet aperture</a:t>
              </a:r>
              <a:r>
                <a:rPr lang="en-US" sz="1400" dirty="0">
                  <a:latin typeface="Times"/>
                  <a:cs typeface="Times New Roman"/>
                </a:rPr>
                <a:t>s</a:t>
              </a:r>
            </a:p>
          </p:txBody>
        </p:sp>
        <p:cxnSp>
          <p:nvCxnSpPr>
            <p:cNvPr id="18" name="Straight Connector 12"/>
            <p:cNvCxnSpPr>
              <a:cxnSpLocks noChangeShapeType="1"/>
            </p:cNvCxnSpPr>
            <p:nvPr/>
          </p:nvCxnSpPr>
          <p:spPr bwMode="auto">
            <a:xfrm>
              <a:off x="7924800" y="3494024"/>
              <a:ext cx="0" cy="2590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638803" y="4114796"/>
              <a:ext cx="22098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683" tIns="72919" rIns="82683" bIns="41343"/>
            <a:lstStyle>
              <a:lvl1pPr marL="300038" indent="-30003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indent="0" algn="ctr" hangingPunct="1">
                <a:lnSpc>
                  <a:spcPct val="90000"/>
                </a:lnSpc>
                <a:spcBef>
                  <a:spcPts val="726"/>
                </a:spcBef>
                <a:defRPr/>
              </a:pPr>
              <a:r>
                <a:rPr lang="en-US" sz="1200" dirty="0">
                  <a:latin typeface="Times"/>
                  <a:cs typeface="Times New Roman"/>
                </a:rPr>
                <a:t>(beam separation not an issue with 50 </a:t>
              </a:r>
              <a:r>
                <a:rPr lang="en-US" sz="1200" dirty="0" err="1">
                  <a:latin typeface="Times"/>
                  <a:cs typeface="Times New Roman"/>
                </a:rPr>
                <a:t>mrad</a:t>
              </a:r>
              <a:r>
                <a:rPr lang="en-US" sz="1200" dirty="0">
                  <a:latin typeface="Times"/>
                  <a:cs typeface="Times New Roman"/>
                </a:rPr>
                <a:t> crossing angle)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24402" y="3200400"/>
            <a:ext cx="4252976" cy="3200400"/>
            <a:chOff x="304800" y="3200400"/>
            <a:chExt cx="4252976" cy="3200400"/>
          </a:xfrm>
        </p:grpSpPr>
        <p:pic>
          <p:nvPicPr>
            <p:cNvPr id="7" name="Picture 6" descr="D:\Google Drive\tmp\ThetaP_p_ac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299968"/>
              <a:ext cx="4252976" cy="310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0604" y="5943600"/>
              <a:ext cx="2819400" cy="0"/>
            </a:xfrm>
            <a:prstGeom prst="line">
              <a:avLst/>
            </a:prstGeom>
            <a:ln w="762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066803" y="5635645"/>
              <a:ext cx="1676400" cy="3075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242" tIns="45624" rIns="91242" bIns="45624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"/>
                </a:rPr>
                <a:t>e</a:t>
              </a:r>
              <a:r>
                <a:rPr lang="en-US" sz="1400" baseline="30000" dirty="0">
                  <a:solidFill>
                    <a:srgbClr val="000000"/>
                  </a:solidFill>
                  <a:latin typeface="Times"/>
                </a:rPr>
                <a:t>-</a:t>
              </a:r>
              <a:r>
                <a:rPr lang="en-US" sz="1400" dirty="0">
                  <a:solidFill>
                    <a:srgbClr val="000000"/>
                  </a:solidFill>
                  <a:latin typeface="Times"/>
                </a:rPr>
                <a:t> beam at 0 </a:t>
              </a:r>
              <a:r>
                <a:rPr lang="en-US" sz="1400" dirty="0" err="1">
                  <a:solidFill>
                    <a:srgbClr val="000000"/>
                  </a:solidFill>
                  <a:latin typeface="Times"/>
                </a:rPr>
                <a:t>mrad</a:t>
              </a:r>
              <a:endParaRPr lang="en-US" sz="1400" dirty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066800" y="3200400"/>
              <a:ext cx="2971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683" tIns="72919" rIns="82683" bIns="41343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hangingPunct="1">
                <a:lnSpc>
                  <a:spcPct val="90000"/>
                </a:lnSpc>
                <a:spcBef>
                  <a:spcPts val="725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DVCS low-</a:t>
              </a:r>
              <a:r>
                <a:rPr lang="en-US" sz="1600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(</a:t>
              </a:r>
              <a:r>
                <a:rPr lang="en-US" sz="16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</a:t>
              </a:r>
              <a:r>
                <a:rPr lang="en-US" sz="1600" baseline="-250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) acceptance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6801" y="3730625"/>
              <a:ext cx="1828800" cy="3075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242" tIns="45624" rIns="91242" bIns="45624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"/>
                </a:rPr>
                <a:t>p beam at 50 </a:t>
              </a:r>
              <a:r>
                <a:rPr lang="en-US" sz="1400" dirty="0" err="1">
                  <a:solidFill>
                    <a:srgbClr val="000000"/>
                  </a:solidFill>
                  <a:latin typeface="Times"/>
                </a:rPr>
                <a:t>mrad</a:t>
              </a:r>
              <a:endParaRPr lang="en-US" sz="1400" dirty="0">
                <a:solidFill>
                  <a:srgbClr val="000000"/>
                </a:solidFill>
                <a:latin typeface="Times"/>
              </a:endParaRPr>
            </a:p>
          </p:txBody>
        </p:sp>
        <p:cxnSp>
          <p:nvCxnSpPr>
            <p:cNvPr id="14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2819400" y="4267200"/>
              <a:ext cx="7620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 rot="16200000">
              <a:off x="-342900" y="4914900"/>
              <a:ext cx="16764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82683" tIns="72919" rIns="82683" bIns="41343"/>
            <a:lstStyle>
              <a:lvl1pPr marL="300038" indent="-30003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indent="0" hangingPunct="1">
                <a:lnSpc>
                  <a:spcPct val="90000"/>
                </a:lnSpc>
                <a:spcBef>
                  <a:spcPts val="726"/>
                </a:spcBef>
                <a:defRPr/>
              </a:pPr>
              <a:r>
                <a:rPr lang="en-US" sz="1600" dirty="0">
                  <a:latin typeface="Times"/>
                  <a:cs typeface="Arial"/>
                </a:rPr>
                <a:t>Proton angle at IP 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066800" y="4572000"/>
              <a:ext cx="28956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683" tIns="72919" rIns="82683" bIns="41343"/>
            <a:lstStyle>
              <a:lvl1pPr marL="300038" indent="-30003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 marL="741363" indent="-284163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indent="0" hangingPunct="1">
                <a:lnSpc>
                  <a:spcPct val="90000"/>
                </a:lnSpc>
                <a:spcBef>
                  <a:spcPts val="726"/>
                </a:spcBef>
                <a:defRPr/>
              </a:pPr>
              <a:r>
                <a:rPr lang="en-US" sz="1400" b="1" dirty="0">
                  <a:latin typeface="Times"/>
                </a:rPr>
                <a:t>Acceptance with 10σ beam size cut</a:t>
              </a:r>
              <a:r>
                <a:rPr lang="en-US" sz="1600" b="1" dirty="0">
                  <a:latin typeface="Times"/>
                </a:rPr>
                <a:t>:</a:t>
              </a:r>
              <a:endParaRPr lang="en-US" sz="1600" dirty="0">
                <a:solidFill>
                  <a:srgbClr val="0000FF"/>
                </a:solidFill>
                <a:latin typeface="Times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990600" y="4953000"/>
              <a:ext cx="289560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lIns="82683" tIns="72919" rIns="82683" bIns="41343"/>
            <a:lstStyle>
              <a:lvl1pPr marL="300038" indent="-30003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 marL="741363" indent="-284163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indent="0" hangingPunct="1">
                <a:lnSpc>
                  <a:spcPct val="90000"/>
                </a:lnSpc>
                <a:spcBef>
                  <a:spcPts val="726"/>
                </a:spcBef>
                <a:defRPr/>
              </a:pPr>
              <a:r>
                <a:rPr lang="en-US" sz="1600" dirty="0">
                  <a:latin typeface="Times"/>
                </a:rPr>
                <a:t>p &lt; </a:t>
              </a:r>
              <a:r>
                <a:rPr lang="en-US" sz="16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/>
                </a:rPr>
                <a:t>99.5%</a:t>
              </a:r>
              <a:r>
                <a:rPr lang="en-US" sz="1600" dirty="0">
                  <a:latin typeface="Times"/>
                </a:rPr>
                <a:t> of beam for </a:t>
              </a:r>
              <a:r>
                <a:rPr lang="en-US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/>
                </a:rPr>
                <a:t>all angles</a:t>
              </a:r>
            </a:p>
            <a:p>
              <a:pPr marL="0" indent="0" hangingPunct="1">
                <a:lnSpc>
                  <a:spcPct val="90000"/>
                </a:lnSpc>
                <a:spcBef>
                  <a:spcPts val="726"/>
                </a:spcBef>
                <a:defRPr/>
              </a:pPr>
              <a:r>
                <a:rPr lang="el-GR" sz="1600" dirty="0">
                  <a:latin typeface="Times"/>
                </a:rPr>
                <a:t>θ</a:t>
              </a:r>
              <a:r>
                <a:rPr lang="en-US" sz="1600" dirty="0">
                  <a:latin typeface="Times"/>
                </a:rPr>
                <a:t> &gt; </a:t>
              </a:r>
              <a:r>
                <a:rPr lang="en-US" sz="16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/>
                </a:rPr>
                <a:t>2 </a:t>
              </a:r>
              <a:r>
                <a:rPr lang="en-US" sz="1600" dirty="0" err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/>
                </a:rPr>
                <a:t>mrad</a:t>
              </a:r>
              <a:r>
                <a:rPr lang="en-US" sz="1600" dirty="0">
                  <a:solidFill>
                    <a:srgbClr val="990000"/>
                  </a:solidFill>
                  <a:latin typeface="Times"/>
                </a:rPr>
                <a:t> </a:t>
              </a:r>
              <a:r>
                <a:rPr lang="en-US" sz="1600" dirty="0">
                  <a:latin typeface="Times"/>
                </a:rPr>
                <a:t>for </a:t>
              </a:r>
              <a:r>
                <a:rPr lang="en-US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/>
                </a:rPr>
                <a:t>all momenta</a:t>
              </a:r>
              <a:endParaRPr lang="en-US" sz="1600" dirty="0">
                <a:solidFill>
                  <a:srgbClr val="0000FF"/>
                </a:solidFill>
                <a:latin typeface="Times"/>
              </a:endParaRPr>
            </a:p>
          </p:txBody>
        </p:sp>
      </p:grpSp>
      <p:grpSp>
        <p:nvGrpSpPr>
          <p:cNvPr id="20" name="Group 1"/>
          <p:cNvGrpSpPr>
            <a:grpSpLocks noChangeAspect="1"/>
          </p:cNvGrpSpPr>
          <p:nvPr/>
        </p:nvGrpSpPr>
        <p:grpSpPr bwMode="auto">
          <a:xfrm>
            <a:off x="304802" y="1752602"/>
            <a:ext cx="4129088" cy="1331913"/>
            <a:chOff x="159" y="1892"/>
            <a:chExt cx="5735" cy="185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956"/>
              <a:ext cx="1898" cy="1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958"/>
              <a:ext cx="1898" cy="1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1892"/>
              <a:ext cx="1901" cy="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52400" y="1117602"/>
            <a:ext cx="2514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201" tIns="41430" rIns="67201" bIns="33602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eaLnBrk="0">
              <a:defRPr/>
            </a:pPr>
            <a:r>
              <a:rPr lang="en-US" sz="1500" dirty="0">
                <a:cs typeface="Arial" charset="0"/>
              </a:rPr>
              <a:t>proton-rich fragments</a:t>
            </a:r>
          </a:p>
          <a:p>
            <a:pPr algn="ctr" eaLnBrk="0">
              <a:defRPr/>
            </a:pPr>
            <a:r>
              <a:rPr lang="en-US" sz="1500" dirty="0">
                <a:cs typeface="Arial" charset="0"/>
              </a:rPr>
              <a:t>“spectator protons from </a:t>
            </a:r>
            <a:r>
              <a:rPr lang="en-US" sz="1500" baseline="30000" dirty="0">
                <a:cs typeface="Arial" charset="0"/>
              </a:rPr>
              <a:t>2</a:t>
            </a:r>
            <a:r>
              <a:rPr lang="en-US" sz="1500" dirty="0">
                <a:cs typeface="Arial" charset="0"/>
              </a:rPr>
              <a:t>H”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1066800" y="954089"/>
            <a:ext cx="815975" cy="163513"/>
          </a:xfrm>
          <a:prstGeom prst="leftArrow">
            <a:avLst>
              <a:gd name="adj1" fmla="val 50000"/>
              <a:gd name="adj2" fmla="val 125443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858" tIns="41430" rIns="82858" bIns="41430" anchor="ctr"/>
          <a:lstStyle/>
          <a:p>
            <a:pPr eaLnBrk="0" hangingPunct="0"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 flipH="1">
            <a:off x="3276600" y="954089"/>
            <a:ext cx="815975" cy="163513"/>
          </a:xfrm>
          <a:prstGeom prst="leftArrow">
            <a:avLst>
              <a:gd name="adj1" fmla="val 50000"/>
              <a:gd name="adj2" fmla="val 125443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858" tIns="41430" rIns="82858" bIns="41430" anchor="ctr"/>
          <a:lstStyle/>
          <a:p>
            <a:pPr eaLnBrk="0" hangingPunct="0"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667000" y="1106487"/>
            <a:ext cx="2209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201" tIns="41430" rIns="67201" bIns="33602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eaLnBrk="0">
              <a:defRPr/>
            </a:pPr>
            <a:r>
              <a:rPr lang="en-US" sz="1500" dirty="0">
                <a:cs typeface="Arial" charset="0"/>
              </a:rPr>
              <a:t>neutron-rich fragments</a:t>
            </a:r>
          </a:p>
          <a:p>
            <a:pPr algn="ctr" eaLnBrk="0">
              <a:defRPr/>
            </a:pPr>
            <a:r>
              <a:rPr lang="en-US" sz="1500" dirty="0">
                <a:cs typeface="Arial" charset="0"/>
              </a:rPr>
              <a:t>“tritons from N=Z nuclei” </a:t>
            </a:r>
          </a:p>
          <a:p>
            <a:pPr algn="ctr" eaLnBrk="0">
              <a:defRPr/>
            </a:pPr>
            <a:endParaRPr lang="en-US" sz="1500" dirty="0">
              <a:cs typeface="Arial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286002" y="838201"/>
            <a:ext cx="549669" cy="31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588" tIns="40795" rIns="81588" bIns="40795">
            <a:spAutoFit/>
          </a:bodyPr>
          <a:lstStyle/>
          <a:p>
            <a:pPr defTabSz="407272">
              <a:buClr>
                <a:srgbClr val="000000"/>
              </a:buClr>
              <a:buSzPct val="100000"/>
              <a:tabLst>
                <a:tab pos="656242" algn="l"/>
                <a:tab pos="1312479" algn="l"/>
                <a:tab pos="1968724" algn="l"/>
                <a:tab pos="2624965" algn="l"/>
                <a:tab pos="3281206" algn="l"/>
              </a:tabLst>
              <a:defRPr/>
            </a:pPr>
            <a:r>
              <a:rPr lang="de-DE" sz="15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dp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/p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876802" y="2057401"/>
            <a:ext cx="40386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782" tIns="72135" rIns="81782" bIns="40894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800" dirty="0">
                <a:latin typeface="Times New Roman" charset="0"/>
              </a:rPr>
              <a:t>Detector resolution designed to be limited by intrinsic spread of the beam (</a:t>
            </a:r>
            <a:r>
              <a:rPr lang="en-US" sz="1800" dirty="0" err="1">
                <a:latin typeface="Times New Roman" charset="0"/>
              </a:rPr>
              <a:t>dp</a:t>
            </a:r>
            <a:r>
              <a:rPr lang="en-US" sz="1800" dirty="0">
                <a:latin typeface="Times New Roman" charset="0"/>
              </a:rPr>
              <a:t>/p ~ few x 10</a:t>
            </a:r>
            <a:r>
              <a:rPr lang="en-US" sz="1800" baseline="30000" dirty="0">
                <a:latin typeface="Times New Roman" charset="0"/>
              </a:rPr>
              <a:t>-4</a:t>
            </a:r>
            <a:r>
              <a:rPr lang="en-US" sz="1800" dirty="0">
                <a:latin typeface="Times New Roman" charset="0"/>
              </a:rPr>
              <a:t>, </a:t>
            </a:r>
            <a:r>
              <a:rPr lang="en-US" sz="1800" dirty="0" err="1">
                <a:latin typeface="Times New Roman" charset="0"/>
              </a:rPr>
              <a:t>dθ</a:t>
            </a:r>
            <a:r>
              <a:rPr lang="en-US" sz="1800" dirty="0">
                <a:latin typeface="Times New Roman" charset="0"/>
              </a:rPr>
              <a:t> &lt; 0.3 </a:t>
            </a:r>
            <a:r>
              <a:rPr lang="en-US" sz="1800" dirty="0" err="1">
                <a:latin typeface="Times New Roman" charset="0"/>
              </a:rPr>
              <a:t>mrad</a:t>
            </a:r>
            <a:r>
              <a:rPr lang="en-US" sz="1800" dirty="0">
                <a:latin typeface="Times New Roman" charset="0"/>
              </a:rPr>
              <a:t>)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876800" y="990600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782" tIns="72135" rIns="81782" bIns="40894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800" dirty="0">
                <a:latin typeface="Times New Roman" charset="0"/>
              </a:rPr>
              <a:t>Full acceptance for all </a:t>
            </a:r>
            <a:r>
              <a:rPr lang="en-US" sz="1800" dirty="0" err="1">
                <a:latin typeface="Times New Roman" charset="0"/>
              </a:rPr>
              <a:t>partonic</a:t>
            </a:r>
            <a:r>
              <a:rPr lang="en-US" sz="1800" dirty="0">
                <a:latin typeface="Times New Roman" charset="0"/>
              </a:rPr>
              <a:t> and nuclear fragments (different rigidities) </a:t>
            </a:r>
            <a:endParaRPr lang="en-US" sz="1600" i="1" dirty="0">
              <a:solidFill>
                <a:srgbClr val="0066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600" dirty="0">
                <a:latin typeface="Times New Roman" charset="0"/>
              </a:rPr>
              <a:t>Large coverage in </a:t>
            </a:r>
            <a:r>
              <a:rPr lang="en-US" sz="1600" dirty="0" err="1">
                <a:latin typeface="Times New Roman" charset="0"/>
              </a:rPr>
              <a:t>p</a:t>
            </a:r>
            <a:r>
              <a:rPr lang="en-US" sz="1600" baseline="-25000" dirty="0" err="1">
                <a:latin typeface="Times New Roman" charset="0"/>
              </a:rPr>
              <a:t>T</a:t>
            </a:r>
            <a:r>
              <a:rPr lang="en-US" sz="1600" dirty="0">
                <a:latin typeface="Times New Roman" charset="0"/>
              </a:rPr>
              <a:t> for recoils</a:t>
            </a:r>
          </a:p>
        </p:txBody>
      </p:sp>
    </p:spTree>
    <p:extLst>
      <p:ext uri="{BB962C8B-B14F-4D97-AF65-F5344CB8AC3E}">
        <p14:creationId xmlns:p14="http://schemas.microsoft.com/office/powerpoint/2010/main" val="27589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Screen Shot 2016-06-28 at 10.1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0776">
            <a:off x="3855631" y="2783268"/>
            <a:ext cx="1027812" cy="213083"/>
          </a:xfrm>
          <a:prstGeom prst="rect">
            <a:avLst/>
          </a:prstGeom>
        </p:spPr>
      </p:pic>
      <p:pic>
        <p:nvPicPr>
          <p:cNvPr id="34" name="Picture 33" descr="Screen Shot 2016-06-28 at 10.1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709">
            <a:off x="1667046" y="3612833"/>
            <a:ext cx="1027812" cy="21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and Final State Particles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2261" y="2559304"/>
            <a:ext cx="649719" cy="10798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2" idx="2"/>
          </p:cNvCxnSpPr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19191" y="4444420"/>
            <a:ext cx="113877" cy="17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41968" y="4379428"/>
            <a:ext cx="643416" cy="312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96682" y="4556473"/>
            <a:ext cx="184639" cy="2165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54404" y="4444420"/>
            <a:ext cx="139564" cy="1366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43783" y="4820171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41567" y="4596090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>
            <a:endCxn id="12" idx="2"/>
          </p:cNvCxnSpPr>
          <p:nvPr/>
        </p:nvCxnSpPr>
        <p:spPr>
          <a:xfrm>
            <a:off x="5955231" y="4190333"/>
            <a:ext cx="963960" cy="343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55" idx="0"/>
          </p:cNvCxnSpPr>
          <p:nvPr/>
        </p:nvCxnSpPr>
        <p:spPr>
          <a:xfrm>
            <a:off x="5825629" y="4346785"/>
            <a:ext cx="829023" cy="489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33785" y="2218597"/>
            <a:ext cx="5136910" cy="2662912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3837610" y="2362002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8530" y="3812971"/>
            <a:ext cx="87254" cy="753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982469" y="3812971"/>
            <a:ext cx="396061" cy="522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9583" y="3719375"/>
            <a:ext cx="316200" cy="85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6534821" y="4836273"/>
            <a:ext cx="239661" cy="247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 rot="1614294">
            <a:off x="2087405" y="1803249"/>
            <a:ext cx="133492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Scattered electron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3350079" y="2243782"/>
            <a:ext cx="338594" cy="154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rot="7457835" flipV="1">
            <a:off x="6976240" y="3992647"/>
            <a:ext cx="456205" cy="7258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45495" y="3786222"/>
            <a:ext cx="23554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Particles Associated with Initial Ion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Left Brace 66"/>
          <p:cNvSpPr/>
          <p:nvPr/>
        </p:nvSpPr>
        <p:spPr>
          <a:xfrm rot="17581952">
            <a:off x="3827710" y="4492130"/>
            <a:ext cx="277635" cy="7000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 rot="1383638">
            <a:off x="2655947" y="5050154"/>
            <a:ext cx="25926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Particles associated with struck parton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545396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633" y="4267843"/>
            <a:ext cx="19043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beam electron   (or low Q</a:t>
            </a:r>
            <a:r>
              <a:rPr lang="en-US" sz="1200" kern="12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2" name="Straight Arrow Connector 81"/>
          <p:cNvCxnSpPr>
            <a:endCxn id="62" idx="4"/>
          </p:cNvCxnSpPr>
          <p:nvPr/>
        </p:nvCxnSpPr>
        <p:spPr>
          <a:xfrm flipH="1" flipV="1">
            <a:off x="1487406" y="4021621"/>
            <a:ext cx="201996" cy="246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3089999">
            <a:off x="4108026" y="2411482"/>
            <a:ext cx="6999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Photons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 rot="21336798">
            <a:off x="1747025" y="3335792"/>
            <a:ext cx="6999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Photons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4004739" y="4622295"/>
            <a:ext cx="103288" cy="959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 flipV="1">
            <a:off x="3881346" y="4335408"/>
            <a:ext cx="70915" cy="79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4275895" y="4585618"/>
            <a:ext cx="134140" cy="2379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3966528" y="4379428"/>
            <a:ext cx="220169" cy="125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1430081" y="3886331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Can 75"/>
          <p:cNvSpPr/>
          <p:nvPr/>
        </p:nvSpPr>
        <p:spPr>
          <a:xfrm rot="15932619">
            <a:off x="2644027" y="2374997"/>
            <a:ext cx="3362426" cy="2313997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ube 76"/>
          <p:cNvSpPr/>
          <p:nvPr/>
        </p:nvSpPr>
        <p:spPr>
          <a:xfrm rot="15846891">
            <a:off x="2459858" y="3402097"/>
            <a:ext cx="490850" cy="932387"/>
          </a:xfrm>
          <a:prstGeom prst="cube">
            <a:avLst>
              <a:gd name="adj" fmla="val 4244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/>
          <p:cNvSpPr/>
          <p:nvPr/>
        </p:nvSpPr>
        <p:spPr>
          <a:xfrm rot="15190135">
            <a:off x="5828142" y="3889026"/>
            <a:ext cx="588467" cy="934181"/>
          </a:xfrm>
          <a:prstGeom prst="cube">
            <a:avLst>
              <a:gd name="adj" fmla="val 5825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0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6368264" y="65433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Physics of EIC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325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82" y="1544665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47" y="1427455"/>
            <a:ext cx="1975688" cy="1939503"/>
          </a:xfrm>
          <a:prstGeom prst="rect">
            <a:avLst/>
          </a:prstGeom>
          <a:ln>
            <a:noFill/>
          </a:ln>
        </p:spPr>
      </p:pic>
      <p:sp>
        <p:nvSpPr>
          <p:cNvPr id="2" name="Title 5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57200" hangingPunct="1">
              <a:spcBef>
                <a:spcPct val="0"/>
              </a:spcBef>
              <a:defRPr/>
            </a:pPr>
            <a:endParaRPr lang="en-US" sz="3600" b="1" kern="1200" dirty="0" smtClean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4730926" y="1018849"/>
            <a:ext cx="2746293" cy="2787318"/>
          </a:xfrm>
          <a:prstGeom prst="star24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644" y="3806167"/>
            <a:ext cx="2021575" cy="1929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6" y="2944526"/>
            <a:ext cx="2113891" cy="11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917" y="3881195"/>
            <a:ext cx="2198017" cy="1398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8787" y="1209662"/>
            <a:ext cx="874395" cy="10287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Probes and New Science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102154" y="1544665"/>
            <a:ext cx="2218938" cy="3919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96839" y="834183"/>
            <a:ext cx="36380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Example: Structure of Atomic Matter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9826" y="1544665"/>
            <a:ext cx="1110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Advent of</a:t>
            </a:r>
          </a:p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X-ray Diff.</a:t>
            </a:r>
          </a:p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1912</a:t>
            </a:r>
          </a:p>
          <a:p>
            <a:pPr defTabSz="457200" hangingPunct="1"/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381" y="4448529"/>
            <a:ext cx="237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b="1" kern="1200" dirty="0" smtClean="0">
                <a:solidFill>
                  <a:prstClr val="black"/>
                </a:solidFill>
                <a:latin typeface="Calibri" charset="0"/>
                <a:cs typeface="Arial" charset="0"/>
              </a:rPr>
              <a:t>Crystal Structure: 1801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7865" y="5095267"/>
            <a:ext cx="31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3D structure of penicillin: 1945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42873" y="5737646"/>
            <a:ext cx="218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1"/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Double Helix: 1953 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682" y="5754139"/>
            <a:ext cx="591050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Precise understanding of structure leads to rich new sciences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8742" y="2621360"/>
            <a:ext cx="157664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Probe with the</a:t>
            </a:r>
          </a:p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right scale!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46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2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Probe for Nuclear Science </a:t>
            </a:r>
            <a:endParaRPr lang="en-US" dirty="0"/>
          </a:p>
        </p:txBody>
      </p:sp>
      <p:pic>
        <p:nvPicPr>
          <p:cNvPr id="12" name="Picture 2" descr="cteq-pdfs-10gev2-l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6761"/>
            <a:ext cx="2047448" cy="135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0" y="1616042"/>
            <a:ext cx="3651502" cy="1426067"/>
            <a:chOff x="381000" y="4114800"/>
            <a:chExt cx="4914900" cy="204178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30"/>
            <a:stretch/>
          </p:blipFill>
          <p:spPr bwMode="auto">
            <a:xfrm>
              <a:off x="381000" y="5715000"/>
              <a:ext cx="4914900" cy="4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26"/>
            <a:stretch/>
          </p:blipFill>
          <p:spPr bwMode="auto">
            <a:xfrm>
              <a:off x="381000" y="4114800"/>
              <a:ext cx="4914900" cy="16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876800" y="56388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hangingPunct="1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5669280"/>
              <a:ext cx="304800" cy="8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hangingPunct="1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1914135" y="1799023"/>
            <a:ext cx="2394028" cy="3902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00054" y="2827927"/>
            <a:ext cx="214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Advent of EIC: ~2027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 descr="Screen Shot 2016-06-16 at 9.12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63" y="3279518"/>
            <a:ext cx="2482177" cy="2517137"/>
          </a:xfrm>
          <a:prstGeom prst="rect">
            <a:avLst/>
          </a:prstGeom>
        </p:spPr>
      </p:pic>
      <p:pic>
        <p:nvPicPr>
          <p:cNvPr id="20" name="Picture 19" descr="Screen Shot 2016-06-16 at 9.20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43" y="4053686"/>
            <a:ext cx="945899" cy="125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9808" y="116630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2016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2875" y="5797406"/>
            <a:ext cx="68913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Precise understanding of structure and dynamics:  dawn of new science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6640" y="2634160"/>
            <a:ext cx="157664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Probe with the</a:t>
            </a:r>
          </a:p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right scale! 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97" y="1017723"/>
            <a:ext cx="2074357" cy="1396250"/>
          </a:xfrm>
          <a:prstGeom prst="rect">
            <a:avLst/>
          </a:prstGeom>
          <a:effectLst/>
        </p:spPr>
      </p:pic>
      <p:pic>
        <p:nvPicPr>
          <p:cNvPr id="24" name="Picture 23" descr="Screen Shot 2016-06-24 at 8.45.2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92" y="1193429"/>
            <a:ext cx="2590800" cy="1159519"/>
          </a:xfrm>
          <a:prstGeom prst="rect">
            <a:avLst/>
          </a:prstGeom>
        </p:spPr>
      </p:pic>
      <p:sp>
        <p:nvSpPr>
          <p:cNvPr id="25" name="24-Point Star 24"/>
          <p:cNvSpPr/>
          <p:nvPr/>
        </p:nvSpPr>
        <p:spPr>
          <a:xfrm>
            <a:off x="3566584" y="730454"/>
            <a:ext cx="5806016" cy="1971303"/>
          </a:xfrm>
          <a:prstGeom prst="star24">
            <a:avLst>
              <a:gd name="adj" fmla="val 42642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54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81" y="1517743"/>
            <a:ext cx="1720632" cy="143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Physics Program</a:t>
            </a:r>
            <a:endParaRPr lang="en-US" dirty="0"/>
          </a:p>
        </p:txBody>
      </p:sp>
      <p:pic>
        <p:nvPicPr>
          <p:cNvPr id="6" name="Picture 5" descr="Screen Shot 2016-06-16 at 9.2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96" y="2476939"/>
            <a:ext cx="1602269" cy="2127150"/>
          </a:xfrm>
          <a:prstGeom prst="rect">
            <a:avLst/>
          </a:prstGeom>
        </p:spPr>
      </p:pic>
      <p:pic>
        <p:nvPicPr>
          <p:cNvPr id="7" name="Picture 6" descr="Screen Shot 2016-06-16 at 9.12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54" y="1632260"/>
            <a:ext cx="4064001" cy="4121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238" y="985929"/>
            <a:ext cx="70057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Program aim: Revolutionize the understanding of nucleon and nuclear structure and associated dynamics. Explore new states of QCD. 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623" y="5040556"/>
            <a:ext cx="753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 hangingPunct="1">
              <a:buFont typeface="Arial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Probe the nucleon in the </a:t>
            </a:r>
            <a:r>
              <a:rPr lang="en-US" sz="1800" kern="1200" dirty="0" smtClean="0">
                <a:solidFill>
                  <a:srgbClr val="FF6600"/>
                </a:solidFill>
                <a:latin typeface="Calibri"/>
              </a:rPr>
              <a:t>many-body regime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(down to x ≈ 0.005) at large Q</a:t>
            </a:r>
            <a:r>
              <a:rPr lang="en-US" sz="1800" kern="12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indent="-285750" defTabSz="457200" hangingPunct="1">
              <a:buFont typeface="Arial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Probe the nuclei in the </a:t>
            </a:r>
            <a:r>
              <a:rPr lang="en-US" sz="1800" kern="1200" dirty="0" smtClean="0">
                <a:solidFill>
                  <a:srgbClr val="FF6600"/>
                </a:solidFill>
                <a:latin typeface="Calibri"/>
              </a:rPr>
              <a:t>N-N and multi-N interaction regime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at large Q</a:t>
            </a:r>
            <a:r>
              <a:rPr lang="en-US" sz="1800" kern="1200" baseline="30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85750" indent="-285750" defTabSz="457200" hangingPunct="1">
              <a:buFont typeface="Arial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Extend our understanding of QCD (saturation, jets in cold nuclear matter)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754" y="4668915"/>
            <a:ext cx="9902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Program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48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16113" y="2355016"/>
            <a:ext cx="166562" cy="24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46895" y="2813990"/>
            <a:ext cx="215653" cy="275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298740">
            <a:off x="3246600" y="2690879"/>
            <a:ext cx="1316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000" b="1" kern="1200" dirty="0" smtClean="0">
                <a:solidFill>
                  <a:prstClr val="black"/>
                </a:solidFill>
                <a:latin typeface="Calibri"/>
              </a:rPr>
              <a:t>small fraction of a fm</a:t>
            </a:r>
            <a:endParaRPr lang="en-US" sz="1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836" y="5984708"/>
            <a:ext cx="65474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Boring?  Sounds like you’ve heard this for 30 years?  No! Not Really!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83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74" y="3533698"/>
            <a:ext cx="2942663" cy="2942663"/>
          </a:xfrm>
          <a:prstGeom prst="rect">
            <a:avLst/>
          </a:prstGeom>
        </p:spPr>
      </p:pic>
      <p:pic>
        <p:nvPicPr>
          <p:cNvPr id="17" name="Picture 16" descr="Screen Shot 2016-06-14 at 3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84" y="4922767"/>
            <a:ext cx="282220" cy="236752"/>
          </a:xfrm>
          <a:prstGeom prst="rect">
            <a:avLst/>
          </a:prstGeom>
        </p:spPr>
      </p:pic>
      <p:pic>
        <p:nvPicPr>
          <p:cNvPr id="5" name="Picture 4" descr="Screen Shot 2016-06-16 at 9.20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1" y="1380471"/>
            <a:ext cx="1602269" cy="212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3655" y="1537400"/>
            <a:ext cx="290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Relativistic (M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proton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&gt;&gt; M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quark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3655" y="1906732"/>
            <a:ext cx="239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Strongly Coupled (QCD)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3655" y="2276064"/>
            <a:ext cx="534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Quantum Mechanical (Superposition of configurations)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Understanding the Nucleon at the Next Level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6466" y="4922767"/>
            <a:ext cx="573445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Designing EIC, IR and Detector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sym typeface="Wingdings"/>
              </a:rPr>
              <a:t> Designing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the right probe 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3112" y="1136692"/>
            <a:ext cx="602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u="sng" kern="1200" dirty="0" smtClean="0">
                <a:solidFill>
                  <a:prstClr val="black"/>
                </a:solidFill>
                <a:latin typeface="Calibri"/>
              </a:rPr>
              <a:t>Nucleon: A many-body system with challenging characteristics</a:t>
            </a:r>
            <a:endParaRPr lang="en-US" sz="1800" u="sng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445" y="5159519"/>
            <a:ext cx="675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hangingPunct="1">
              <a:buFont typeface="Arial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Resolution appropriate for quarks and gluons </a:t>
            </a:r>
          </a:p>
          <a:p>
            <a:pPr marL="285750" indent="-285750" defTabSz="457200" hangingPunct="1">
              <a:buFont typeface="Arial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Ability to project out relevant Q.M. configurations of the</a:t>
            </a:r>
          </a:p>
          <a:p>
            <a:pPr defTabSz="457200" hangingPunct="1"/>
            <a:r>
              <a:rPr lang="en-US" sz="1800" kern="1200" dirty="0" smtClean="0">
                <a:solidFill>
                  <a:srgbClr val="FF0000"/>
                </a:solidFill>
                <a:latin typeface="Calibri"/>
              </a:rPr>
              <a:t>nucleon and the nuclei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49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4427" y="2658532"/>
            <a:ext cx="5114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Measure in the Multi-Body regime:</a:t>
            </a:r>
          </a:p>
          <a:p>
            <a:pPr defTabSz="457200" hangingPunct="1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- Region of quantum fluctuation + non-perturbative </a:t>
            </a:r>
          </a:p>
          <a:p>
            <a:pPr defTabSz="457200" hangingPunct="1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  effects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sym typeface="Wingdings"/>
              </a:rPr>
              <a:t> dynamical origin of mass, spin.</a:t>
            </a:r>
            <a:endParaRPr lang="en-US" sz="1800" kern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48" y="3836560"/>
            <a:ext cx="552041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For the first time, get (almost?) all relevant </a:t>
            </a:r>
          </a:p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information about quark-gluon  structure of  the nucleon</a:t>
            </a:r>
          </a:p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and nuclei will be accessible.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57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Screen Shot 2016-06-28 at 10.1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0776">
            <a:off x="3855631" y="2783268"/>
            <a:ext cx="1027812" cy="21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Final State Particles in the Central Rapidity</a:t>
            </a:r>
            <a:endParaRPr lang="en-US" sz="3200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2261" y="2559304"/>
            <a:ext cx="649719" cy="10798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33785" y="2218597"/>
            <a:ext cx="5136910" cy="2662912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3837610" y="2362002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8530" y="3812971"/>
            <a:ext cx="87254" cy="753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982469" y="3812971"/>
            <a:ext cx="396061" cy="522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9583" y="3719375"/>
            <a:ext cx="316200" cy="85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4004739" y="4622295"/>
            <a:ext cx="103288" cy="959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 flipV="1">
            <a:off x="3881346" y="4335408"/>
            <a:ext cx="70915" cy="79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4275895" y="4585618"/>
            <a:ext cx="134140" cy="2379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3966528" y="4379428"/>
            <a:ext cx="220169" cy="125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Left Arrow 42"/>
          <p:cNvSpPr/>
          <p:nvPr/>
        </p:nvSpPr>
        <p:spPr>
          <a:xfrm rot="21198189">
            <a:off x="4961470" y="3321366"/>
            <a:ext cx="663764" cy="264422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 rot="21204413">
            <a:off x="5133075" y="2976581"/>
            <a:ext cx="81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electron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eft Arrow 55"/>
          <p:cNvSpPr/>
          <p:nvPr/>
        </p:nvSpPr>
        <p:spPr>
          <a:xfrm rot="12553784">
            <a:off x="3061776" y="2971157"/>
            <a:ext cx="1265075" cy="29306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 rot="1855621">
            <a:off x="3564941" y="2689725"/>
            <a:ext cx="49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ion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Bent Arrow 3"/>
          <p:cNvSpPr/>
          <p:nvPr/>
        </p:nvSpPr>
        <p:spPr>
          <a:xfrm rot="3570405">
            <a:off x="4930293" y="2097375"/>
            <a:ext cx="874286" cy="840024"/>
          </a:xfrm>
          <a:prstGeom prst="bentArrow">
            <a:avLst>
              <a:gd name="adj1" fmla="val 32697"/>
              <a:gd name="adj2" fmla="val 28848"/>
              <a:gd name="adj3" fmla="val 25000"/>
              <a:gd name="adj4" fmla="val 875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Bent Arrow 57"/>
          <p:cNvSpPr/>
          <p:nvPr/>
        </p:nvSpPr>
        <p:spPr>
          <a:xfrm rot="6929437">
            <a:off x="4656222" y="4371289"/>
            <a:ext cx="846910" cy="834141"/>
          </a:xfrm>
          <a:prstGeom prst="bentArrow">
            <a:avLst>
              <a:gd name="adj1" fmla="val 32697"/>
              <a:gd name="adj2" fmla="val 28848"/>
              <a:gd name="adj3" fmla="val 25000"/>
              <a:gd name="adj4" fmla="val 87500"/>
            </a:avLst>
          </a:prstGeom>
          <a:noFill/>
          <a:ln w="22225"/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554" y="1789777"/>
            <a:ext cx="2988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Boosted towards ion beam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345707" y="4862242"/>
            <a:ext cx="2988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Boosted towards ion beam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036618" y="5404972"/>
            <a:ext cx="7395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Asymmetric collision energies will boost the final state particles in the ion beam direction: </a:t>
            </a:r>
            <a:r>
              <a:rPr lang="en-US" sz="1800" b="1" dirty="0" smtClean="0">
                <a:solidFill>
                  <a:srgbClr val="FF0000"/>
                </a:solidFill>
              </a:rPr>
              <a:t>Detector requirements change as a function of rapidity</a:t>
            </a:r>
          </a:p>
        </p:txBody>
      </p:sp>
    </p:spTree>
    <p:extLst>
      <p:ext uri="{BB962C8B-B14F-4D97-AF65-F5344CB8AC3E}">
        <p14:creationId xmlns:p14="http://schemas.microsoft.com/office/powerpoint/2010/main" val="31873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33785" y="2218597"/>
            <a:ext cx="5136910" cy="2662912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Particles Associated with the </a:t>
            </a:r>
            <a:r>
              <a:rPr lang="en-US" sz="3200" dirty="0"/>
              <a:t>I</a:t>
            </a:r>
            <a:r>
              <a:rPr lang="en-US" sz="3200" dirty="0" smtClean="0"/>
              <a:t>nitial Ion</a:t>
            </a:r>
            <a:endParaRPr lang="en-US" sz="3200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19191" y="4444420"/>
            <a:ext cx="113877" cy="17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33073" y="4331613"/>
            <a:ext cx="643416" cy="403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96682" y="4556473"/>
            <a:ext cx="184639" cy="2165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54404" y="4444420"/>
            <a:ext cx="139564" cy="1366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43783" y="4820171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41567" y="4596090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51178" y="4190333"/>
            <a:ext cx="745504" cy="254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38800" y="4331613"/>
            <a:ext cx="838563" cy="553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6534821" y="4836273"/>
            <a:ext cx="239661" cy="247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Left Brace 64"/>
          <p:cNvSpPr/>
          <p:nvPr/>
        </p:nvSpPr>
        <p:spPr>
          <a:xfrm rot="7457835" flipV="1">
            <a:off x="6976240" y="3992647"/>
            <a:ext cx="456205" cy="7258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45495" y="3786222"/>
            <a:ext cx="23554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Particles Associated with Initial Ion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eft Arrow 55"/>
          <p:cNvSpPr/>
          <p:nvPr/>
        </p:nvSpPr>
        <p:spPr>
          <a:xfrm rot="21198189">
            <a:off x="4961470" y="3321366"/>
            <a:ext cx="663764" cy="264422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 rot="21204413">
            <a:off x="5133075" y="2976581"/>
            <a:ext cx="81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electron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 rot="1855621">
            <a:off x="3564941" y="2689725"/>
            <a:ext cx="49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ion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Left Arrow 60"/>
          <p:cNvSpPr/>
          <p:nvPr/>
        </p:nvSpPr>
        <p:spPr>
          <a:xfrm rot="12553784">
            <a:off x="3061776" y="2971157"/>
            <a:ext cx="1265075" cy="29306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0444" y="1325221"/>
            <a:ext cx="557556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EIC, particles of the “target remnant” is</a:t>
            </a:r>
          </a:p>
          <a:p>
            <a:r>
              <a:rPr lang="en-US" dirty="0" smtClean="0"/>
              <a:t>as important as the struck parton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7472" y="4565517"/>
            <a:ext cx="4565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Was not considered at HERA initially.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Close to the beamline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Not analyzed by central solenoid.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Aim for ~100% acceptance and good resolution at EIC.</a:t>
            </a:r>
          </a:p>
          <a:p>
            <a:pPr marL="342900" lvl="2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90444" y="5531555"/>
            <a:ext cx="33198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Remember acceptance is equally</a:t>
            </a:r>
          </a:p>
          <a:p>
            <a:r>
              <a:rPr lang="en-US" sz="1800" dirty="0" smtClean="0"/>
              <a:t>important as luminosity!</a:t>
            </a:r>
          </a:p>
        </p:txBody>
      </p:sp>
      <p:sp>
        <p:nvSpPr>
          <p:cNvPr id="4" name="Oval 3"/>
          <p:cNvSpPr/>
          <p:nvPr/>
        </p:nvSpPr>
        <p:spPr>
          <a:xfrm>
            <a:off x="5590836" y="3786222"/>
            <a:ext cx="2041847" cy="154777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creen Shot 2016-06-28 at 10.1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709">
            <a:off x="1667046" y="3612833"/>
            <a:ext cx="1027812" cy="21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Particles Associated with the Initial </a:t>
            </a:r>
            <a:r>
              <a:rPr lang="en-US" sz="3200" dirty="0"/>
              <a:t>E</a:t>
            </a:r>
            <a:r>
              <a:rPr lang="en-US" sz="3200" dirty="0" smtClean="0"/>
              <a:t>lectron</a:t>
            </a:r>
            <a:endParaRPr lang="en-US" sz="3200" baseline="-25000" dirty="0"/>
          </a:p>
        </p:txBody>
      </p:sp>
      <p:cxnSp>
        <p:nvCxnSpPr>
          <p:cNvPr id="9" name="Straight Connector 8"/>
          <p:cNvCxnSpPr>
            <a:stCxn id="62" idx="2"/>
          </p:cNvCxnSpPr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33785" y="2218597"/>
            <a:ext cx="5136910" cy="2662912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633" y="4267843"/>
            <a:ext cx="19043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beam electron   (or low Q</a:t>
            </a:r>
            <a:r>
              <a:rPr lang="en-US" sz="1200" kern="12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2" name="Straight Arrow Connector 81"/>
          <p:cNvCxnSpPr>
            <a:endCxn id="62" idx="4"/>
          </p:cNvCxnSpPr>
          <p:nvPr/>
        </p:nvCxnSpPr>
        <p:spPr>
          <a:xfrm flipH="1" flipV="1">
            <a:off x="1487406" y="4021621"/>
            <a:ext cx="201996" cy="246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21336798">
            <a:off x="1747025" y="3335792"/>
            <a:ext cx="6999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Photons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1430081" y="3886331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Left Arrow 42"/>
          <p:cNvSpPr/>
          <p:nvPr/>
        </p:nvSpPr>
        <p:spPr>
          <a:xfrm rot="21198189">
            <a:off x="4961470" y="3321366"/>
            <a:ext cx="663764" cy="264422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 rot="21204413">
            <a:off x="5133075" y="2976581"/>
            <a:ext cx="81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electron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 rot="1855621">
            <a:off x="3564941" y="2689725"/>
            <a:ext cx="49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kern="1200" baseline="-25000" dirty="0" smtClean="0">
                <a:solidFill>
                  <a:prstClr val="black"/>
                </a:solidFill>
                <a:latin typeface="Calibri"/>
              </a:rPr>
              <a:t>ion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Left Arrow 56"/>
          <p:cNvSpPr/>
          <p:nvPr/>
        </p:nvSpPr>
        <p:spPr>
          <a:xfrm rot="12553784">
            <a:off x="3061776" y="2971157"/>
            <a:ext cx="1265075" cy="293067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1778" y="1043919"/>
            <a:ext cx="468488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Forward Electron area: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Tag photoproduction (Q</a:t>
            </a:r>
            <a:r>
              <a:rPr lang="en-US" baseline="30000" dirty="0" smtClean="0"/>
              <a:t>2</a:t>
            </a:r>
            <a:r>
              <a:rPr lang="en-US" dirty="0" smtClean="0"/>
              <a:t>≈0)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Measure Luminosity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Measure electron 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0147" y="5362222"/>
            <a:ext cx="589596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Apply lessons from HERA, JLab and elsewhere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912861" y="3247732"/>
            <a:ext cx="2041847" cy="154777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>
            <a:off x="141112" y="5579049"/>
            <a:ext cx="3448978" cy="474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1112" y="5579049"/>
            <a:ext cx="3740234" cy="531062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n 60"/>
          <p:cNvSpPr/>
          <p:nvPr/>
        </p:nvSpPr>
        <p:spPr>
          <a:xfrm rot="5940000">
            <a:off x="1061990" y="5450186"/>
            <a:ext cx="192024" cy="5303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Screen Shot 2016-06-28 at 10.1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0776">
            <a:off x="3855631" y="2783268"/>
            <a:ext cx="1027812" cy="213083"/>
          </a:xfrm>
          <a:prstGeom prst="rect">
            <a:avLst/>
          </a:prstGeom>
        </p:spPr>
      </p:pic>
      <p:pic>
        <p:nvPicPr>
          <p:cNvPr id="34" name="Picture 33" descr="Screen Shot 2016-06-28 at 10.1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709">
            <a:off x="1667046" y="3612833"/>
            <a:ext cx="1027812" cy="21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State Particles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52261" y="2559304"/>
            <a:ext cx="649719" cy="10798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2" idx="2"/>
          </p:cNvCxnSpPr>
          <p:nvPr/>
        </p:nvCxnSpPr>
        <p:spPr>
          <a:xfrm flipV="1">
            <a:off x="1544732" y="3165139"/>
            <a:ext cx="6087951" cy="788837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19191" y="4444420"/>
            <a:ext cx="113877" cy="17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41968" y="4379428"/>
            <a:ext cx="643416" cy="312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96682" y="4556473"/>
            <a:ext cx="184639" cy="2165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54404" y="4444420"/>
            <a:ext cx="139564" cy="1366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43783" y="4820171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41567" y="4596090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>
            <a:endCxn id="12" idx="2"/>
          </p:cNvCxnSpPr>
          <p:nvPr/>
        </p:nvCxnSpPr>
        <p:spPr>
          <a:xfrm>
            <a:off x="5955231" y="4190333"/>
            <a:ext cx="963960" cy="343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55" idx="0"/>
          </p:cNvCxnSpPr>
          <p:nvPr/>
        </p:nvCxnSpPr>
        <p:spPr>
          <a:xfrm>
            <a:off x="5825629" y="4346785"/>
            <a:ext cx="829023" cy="489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33785" y="2218597"/>
            <a:ext cx="5136910" cy="2662912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3837610" y="2362002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378530" y="3812971"/>
            <a:ext cx="87254" cy="753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982469" y="3812971"/>
            <a:ext cx="396061" cy="522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9583" y="3719375"/>
            <a:ext cx="316200" cy="85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530" y="3381060"/>
            <a:ext cx="405162" cy="405162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6534821" y="4836273"/>
            <a:ext cx="239661" cy="247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 rot="1614294">
            <a:off x="2087405" y="1803249"/>
            <a:ext cx="133492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Scattered electron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3350079" y="2243782"/>
            <a:ext cx="338594" cy="154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rot="7457835" flipV="1">
            <a:off x="6976240" y="3992647"/>
            <a:ext cx="456205" cy="7258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Left Brace 66"/>
          <p:cNvSpPr/>
          <p:nvPr/>
        </p:nvSpPr>
        <p:spPr>
          <a:xfrm rot="17581952">
            <a:off x="3827710" y="4492130"/>
            <a:ext cx="277635" cy="7000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 rot="1383638">
            <a:off x="2655947" y="5050154"/>
            <a:ext cx="25926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Particles associated with struck parton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633" y="4267843"/>
            <a:ext cx="19043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beam electron   (or low Q</a:t>
            </a:r>
            <a:r>
              <a:rPr lang="en-US" sz="1200" kern="12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2" name="Straight Arrow Connector 81"/>
          <p:cNvCxnSpPr>
            <a:endCxn id="62" idx="4"/>
          </p:cNvCxnSpPr>
          <p:nvPr/>
        </p:nvCxnSpPr>
        <p:spPr>
          <a:xfrm flipH="1" flipV="1">
            <a:off x="1487406" y="4021621"/>
            <a:ext cx="201996" cy="246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3089999">
            <a:off x="4108026" y="2411482"/>
            <a:ext cx="6999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Photons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 rot="21336798">
            <a:off x="1747025" y="3335792"/>
            <a:ext cx="6999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Photons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4004739" y="4622295"/>
            <a:ext cx="103288" cy="959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 flipV="1">
            <a:off x="3881346" y="4335408"/>
            <a:ext cx="70915" cy="79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4275895" y="4585618"/>
            <a:ext cx="134140" cy="2379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3966528" y="4379428"/>
            <a:ext cx="220169" cy="125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1430081" y="3886331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45495" y="3786222"/>
            <a:ext cx="23554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200" kern="1200" dirty="0" smtClean="0">
                <a:solidFill>
                  <a:prstClr val="black"/>
                </a:solidFill>
                <a:latin typeface="Calibri"/>
              </a:rPr>
              <a:t>Particles Associated with Initial Ion</a:t>
            </a:r>
            <a:endParaRPr lang="en-US" sz="12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261" y="959597"/>
            <a:ext cx="5122917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aim is to get ~100% acceptance</a:t>
            </a:r>
          </a:p>
          <a:p>
            <a:r>
              <a:rPr lang="en-US" dirty="0" smtClean="0"/>
              <a:t>for all final state particles, and measure</a:t>
            </a:r>
          </a:p>
          <a:p>
            <a:r>
              <a:rPr lang="en-US" dirty="0" smtClean="0"/>
              <a:t>them with good resolution.</a:t>
            </a:r>
            <a:endParaRPr lang="en-US" dirty="0"/>
          </a:p>
        </p:txBody>
      </p:sp>
      <p:sp>
        <p:nvSpPr>
          <p:cNvPr id="69" name="Can 68"/>
          <p:cNvSpPr/>
          <p:nvPr/>
        </p:nvSpPr>
        <p:spPr>
          <a:xfrm rot="4920000">
            <a:off x="1088385" y="5627484"/>
            <a:ext cx="100584" cy="530352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5400000">
            <a:off x="1395382" y="5318274"/>
            <a:ext cx="889001" cy="1005121"/>
          </a:xfrm>
          <a:prstGeom prst="ca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an 62"/>
          <p:cNvSpPr/>
          <p:nvPr/>
        </p:nvSpPr>
        <p:spPr>
          <a:xfrm rot="4980000">
            <a:off x="2431751" y="5475084"/>
            <a:ext cx="100584" cy="530352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 rot="5940000">
            <a:off x="2348912" y="5608228"/>
            <a:ext cx="192024" cy="5303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6308" y="5666052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Central</a:t>
            </a:r>
          </a:p>
          <a:p>
            <a:r>
              <a:rPr lang="en-US" sz="1000" b="1" dirty="0" smtClean="0"/>
              <a:t> Detector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84563" y="6051348"/>
            <a:ext cx="1074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Beam Elements</a:t>
            </a:r>
            <a:endParaRPr lang="en-US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262739" y="5345792"/>
            <a:ext cx="1074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Beam Elements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8989" y="5779278"/>
            <a:ext cx="452579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Beam elements limit forward acceptance</a:t>
            </a:r>
          </a:p>
          <a:p>
            <a:r>
              <a:rPr lang="en-US" sz="2000" dirty="0" smtClean="0"/>
              <a:t>Central Solenoid not effective for forward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514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Concept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81111" y="3193362"/>
            <a:ext cx="4951572" cy="621082"/>
          </a:xfrm>
          <a:prstGeom prst="line">
            <a:avLst/>
          </a:prstGeom>
          <a:ln w="31750">
            <a:solidFill>
              <a:srgbClr val="FF0000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33785" y="2218597"/>
            <a:ext cx="4218659" cy="2226403"/>
          </a:xfrm>
          <a:prstGeom prst="line">
            <a:avLst/>
          </a:prstGeom>
          <a:ln w="31750">
            <a:solidFill>
              <a:srgbClr val="00009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Can 75"/>
          <p:cNvSpPr/>
          <p:nvPr/>
        </p:nvSpPr>
        <p:spPr>
          <a:xfrm rot="15932619">
            <a:off x="2774420" y="2254369"/>
            <a:ext cx="3343625" cy="2555252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ube 76"/>
          <p:cNvSpPr/>
          <p:nvPr/>
        </p:nvSpPr>
        <p:spPr>
          <a:xfrm rot="15846891">
            <a:off x="2459858" y="3402097"/>
            <a:ext cx="490850" cy="932387"/>
          </a:xfrm>
          <a:prstGeom prst="cube">
            <a:avLst>
              <a:gd name="adj" fmla="val 4244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/>
          <p:cNvSpPr/>
          <p:nvPr/>
        </p:nvSpPr>
        <p:spPr>
          <a:xfrm rot="15190135">
            <a:off x="5828142" y="3889026"/>
            <a:ext cx="588467" cy="934181"/>
          </a:xfrm>
          <a:prstGeom prst="cube">
            <a:avLst>
              <a:gd name="adj" fmla="val 5825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349317" y="3814444"/>
            <a:ext cx="1331794" cy="486892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152444" y="4445000"/>
            <a:ext cx="1227667" cy="1030111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3901958">
            <a:off x="4684913" y="3330208"/>
            <a:ext cx="550333" cy="638153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16582" y="347912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</a:t>
            </a:r>
            <a:r>
              <a:rPr lang="en-US" sz="1400" dirty="0" err="1" smtClean="0"/>
              <a:t>mr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20424" y="1987764"/>
            <a:ext cx="126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50000" y="3743131"/>
            <a:ext cx="1956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(1 of 3)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437570" y="3142400"/>
            <a:ext cx="1956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(1 of 4)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71122" y="1089167"/>
            <a:ext cx="1139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 TO SCALE!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960491" y="1737743"/>
            <a:ext cx="28392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Beam crossing angle creates</a:t>
            </a:r>
          </a:p>
          <a:p>
            <a:r>
              <a:rPr lang="en-US" sz="1800" dirty="0" smtClean="0"/>
              <a:t>room for forward dipoles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515" y="5475111"/>
            <a:ext cx="53303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Dipoles analyze the forward particles</a:t>
            </a:r>
          </a:p>
          <a:p>
            <a:r>
              <a:rPr lang="en-US" sz="1800" dirty="0" smtClean="0"/>
              <a:t>and create space for detectors in the forward direction</a:t>
            </a:r>
          </a:p>
        </p:txBody>
      </p:sp>
    </p:spTree>
    <p:extLst>
      <p:ext uri="{BB962C8B-B14F-4D97-AF65-F5344CB8AC3E}">
        <p14:creationId xmlns:p14="http://schemas.microsoft.com/office/powerpoint/2010/main" val="251271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JLab_PowerPoint1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JLab_PowerPoint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Lab_PowerPoint1">
  <a:themeElements>
    <a:clrScheme name="JLab_PowerPoint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JLab_PowerPoint1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JLab_PowerPoint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2574</Words>
  <Application>Microsoft Macintosh PowerPoint</Application>
  <PresentationFormat>On-screen Show (4:3)</PresentationFormat>
  <Paragraphs>486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JLab_PowerPoint1</vt:lpstr>
      <vt:lpstr>JLabPowerPointMain</vt:lpstr>
      <vt:lpstr>Office Theme</vt:lpstr>
      <vt:lpstr>JLEIC IR and Detector Design Considerations</vt:lpstr>
      <vt:lpstr>General Design Considerations</vt:lpstr>
      <vt:lpstr>DIS and Final State Particles</vt:lpstr>
      <vt:lpstr>Final State Particles in the Central Rapidity</vt:lpstr>
      <vt:lpstr>Final State Particles in the Central Rapidity</vt:lpstr>
      <vt:lpstr>Particles Associated with the Initial Ion</vt:lpstr>
      <vt:lpstr>Particles Associated with the Initial Electron</vt:lpstr>
      <vt:lpstr>Final State Particles</vt:lpstr>
      <vt:lpstr>Interaction Region Concept</vt:lpstr>
      <vt:lpstr>Interaction Region Concept</vt:lpstr>
      <vt:lpstr>JLEIC IR Layout</vt:lpstr>
      <vt:lpstr>Central Detector</vt:lpstr>
      <vt:lpstr>Final State Particles in the Central Detector</vt:lpstr>
      <vt:lpstr>Basic Kinematic Reconstruction</vt:lpstr>
      <vt:lpstr>Reconstruction for Transvers Structure</vt:lpstr>
      <vt:lpstr>How Boosted is the Final State?</vt:lpstr>
      <vt:lpstr>Electron Isoline Plot</vt:lpstr>
      <vt:lpstr>Quark(Jet) Isoline Plot</vt:lpstr>
      <vt:lpstr>Particle Distribution </vt:lpstr>
      <vt:lpstr>Current JLEIC Concept</vt:lpstr>
      <vt:lpstr>Electron-Beam Direction</vt:lpstr>
      <vt:lpstr>Chicane for Electron Forward Area</vt:lpstr>
      <vt:lpstr>Luminosity Measurement</vt:lpstr>
      <vt:lpstr>Low Q2 Tagger</vt:lpstr>
      <vt:lpstr>Polarization Measurement</vt:lpstr>
      <vt:lpstr>Compton Polarimetry</vt:lpstr>
      <vt:lpstr>Ion-beam Direction</vt:lpstr>
      <vt:lpstr>Ion optics for near-beam detection</vt:lpstr>
      <vt:lpstr>EIC forward detection requirements</vt:lpstr>
      <vt:lpstr>An Example: Diffractive DIS</vt:lpstr>
      <vt:lpstr>Acceptance for p’ in DDIS</vt:lpstr>
      <vt:lpstr>Summary</vt:lpstr>
      <vt:lpstr>Backup</vt:lpstr>
      <vt:lpstr>Bunch spacing and identification</vt:lpstr>
      <vt:lpstr>Instantaneous rates</vt:lpstr>
      <vt:lpstr>10 GeV (0.7 A) with tighter mask</vt:lpstr>
      <vt:lpstr>Neutron Acceptance for ep-&gt;e’Xn</vt:lpstr>
      <vt:lpstr>PowerPoint Presentation</vt:lpstr>
      <vt:lpstr>PowerPoint Presentation</vt:lpstr>
      <vt:lpstr>PowerPoint Presentation</vt:lpstr>
      <vt:lpstr>Particle associated with the e-beam</vt:lpstr>
      <vt:lpstr>Forward hadron spectrometer</vt:lpstr>
      <vt:lpstr>Forward acceptance and resolution</vt:lpstr>
      <vt:lpstr>DIS and Final State Particles</vt:lpstr>
      <vt:lpstr>Physics of EIC</vt:lpstr>
      <vt:lpstr>New Probes and New Science</vt:lpstr>
      <vt:lpstr>New Probe for Nuclear Science </vt:lpstr>
      <vt:lpstr>EIC Physics Program</vt:lpstr>
      <vt:lpstr>Understanding the Nucleon at the Next Level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JLEIC IR and Detector Design Considerations</dc:title>
  <cp:lastModifiedBy>Rik Yoshida</cp:lastModifiedBy>
  <cp:revision>102</cp:revision>
  <dcterms:modified xsi:type="dcterms:W3CDTF">2016-07-06T12:59:35Z</dcterms:modified>
</cp:coreProperties>
</file>