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75" r:id="rId7"/>
    <p:sldId id="272" r:id="rId8"/>
    <p:sldId id="265" r:id="rId9"/>
    <p:sldId id="266" r:id="rId10"/>
    <p:sldId id="267" r:id="rId11"/>
    <p:sldId id="268" r:id="rId12"/>
    <p:sldId id="270" r:id="rId13"/>
    <p:sldId id="271" r:id="rId14"/>
    <p:sldId id="262" r:id="rId15"/>
    <p:sldId id="276" r:id="rId16"/>
    <p:sldId id="277" r:id="rId17"/>
    <p:sldId id="278" r:id="rId18"/>
    <p:sldId id="279" r:id="rId19"/>
    <p:sldId id="282" r:id="rId20"/>
    <p:sldId id="283" r:id="rId21"/>
    <p:sldId id="274" r:id="rId22"/>
    <p:sldId id="261" r:id="rId23"/>
    <p:sldId id="281" r:id="rId24"/>
    <p:sldId id="284" r:id="rId25"/>
    <p:sldId id="285" r:id="rId26"/>
    <p:sldId id="286" r:id="rId27"/>
    <p:sldId id="287" r:id="rId28"/>
    <p:sldId id="263" r:id="rId29"/>
    <p:sldId id="264" r:id="rId30"/>
    <p:sldId id="273" r:id="rId31"/>
    <p:sldId id="2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62414-639C-4801-9AA2-1B2660FB21E4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3B48-111D-4D76-9785-80747ECCB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83B48-111D-4D76-9785-80747ECCBC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4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82C-6DD0-4B8E-A35E-E7288579280A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92D6-F99B-48B5-B3A0-E3F74EF9C445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E84-1DBD-4700-8C50-B94A55903443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9956-EA78-45E7-A85B-67A502062EEB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65AE-BA7F-49F0-B713-16ECE9169541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BA6F-2CC4-4A89-A54B-BA9B08E37524}" type="datetime1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9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FF51-BE34-4CC4-82D1-078B6437D54F}" type="datetime1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6DAB-4DD7-4998-A05D-5FF4EC0702EC}" type="datetime1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1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8F8A-97D1-4054-9A88-4D2B6C1AFD50}" type="datetime1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D38E-C1D0-478C-B4DB-8C819E98EEB9}" type="datetime1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93CD-273A-4592-88A0-DF84D46BF906}" type="datetime1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0551-FD78-4035-A804-0CD9994327EC}" type="datetime1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981A-31A0-45BD-9675-B7C346D8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Jet Physics at an EIC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7594"/>
            <a:ext cx="6858000" cy="1655762"/>
          </a:xfrm>
        </p:spPr>
        <p:txBody>
          <a:bodyPr/>
          <a:lstStyle/>
          <a:p>
            <a:r>
              <a:rPr lang="en-US" dirty="0" smtClean="0"/>
              <a:t>Brian Page</a:t>
            </a:r>
          </a:p>
          <a:p>
            <a:r>
              <a:rPr lang="en-US" dirty="0" smtClean="0"/>
              <a:t>EIC User Meeting: ANL</a:t>
            </a:r>
          </a:p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2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323"/>
            <a:ext cx="5796643" cy="427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Cut Optimization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90646" y="5833941"/>
            <a:ext cx="3946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current study, place cut where signal purity = signal efficiency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7080" y="1265466"/>
            <a:ext cx="3126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TMVA evaluates all input and maps them to a single variable with more signal-like events having a higher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Plot signal &amp; background efficiency, signal purity, significance, </a:t>
            </a:r>
            <a:r>
              <a:rPr lang="en-US" dirty="0" err="1" smtClean="0">
                <a:solidFill>
                  <a:srgbClr val="00B050"/>
                </a:solidFill>
              </a:rPr>
              <a:t>etc</a:t>
            </a:r>
            <a:r>
              <a:rPr lang="en-US" dirty="0" smtClean="0">
                <a:solidFill>
                  <a:srgbClr val="00B050"/>
                </a:solidFill>
              </a:rPr>
              <a:t> as a function of this cut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This plot shows where to place cut in order to maximize purity, efficiency, or whatever an analysis requires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02376" y="3420835"/>
            <a:ext cx="432707" cy="424543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3"/>
          </p:cNvCxnSpPr>
          <p:nvPr/>
        </p:nvCxnSpPr>
        <p:spPr>
          <a:xfrm flipV="1">
            <a:off x="530679" y="3783205"/>
            <a:ext cx="2235065" cy="213590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7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3" y="941615"/>
            <a:ext cx="7184598" cy="53040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MLPBNN Response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49587" y="2637064"/>
            <a:ext cx="0" cy="29718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37414" y="2922814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83420" y="2928261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0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4"/>
          <a:stretch/>
        </p:blipFill>
        <p:spPr>
          <a:xfrm>
            <a:off x="1" y="1028701"/>
            <a:ext cx="6580414" cy="4206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Rapidity Spectra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423" y="5338509"/>
            <a:ext cx="366458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Dotted Red = All Quarks (11650)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Dotted Blue = All Gluons (4511)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Solid Red = Quarks After Cut (1964)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Solid Blue = Gluons After Cut (2568)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3843" y="1869627"/>
            <a:ext cx="2890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After cut is applied, can plot quark and gluon jets vs any relevant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Here we see that gluons dominate at higher rapidity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Look at jets with rapidity &gt; 1.8 to further enhance gluon fraction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4655" y="5331277"/>
            <a:ext cx="2906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G/Q Before Cut = 0.39</a:t>
            </a:r>
          </a:p>
          <a:p>
            <a:r>
              <a:rPr lang="en-US" dirty="0" smtClean="0"/>
              <a:t>G/Q After Cut = 1.31</a:t>
            </a:r>
          </a:p>
          <a:p>
            <a:r>
              <a:rPr lang="en-US" dirty="0" smtClean="0"/>
              <a:t>G/(G+Q) Before = 28%</a:t>
            </a:r>
          </a:p>
          <a:p>
            <a:r>
              <a:rPr lang="en-US" dirty="0" smtClean="0"/>
              <a:t>G/(G+Q) After = 57%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71650" y="772826"/>
            <a:ext cx="3012621" cy="345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" y="1303569"/>
            <a:ext cx="6854115" cy="46481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r>
              <a:rPr lang="en-US" sz="4400" dirty="0" smtClean="0"/>
              <a:t> Spectra With Rapidity Cut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253342" y="2415499"/>
            <a:ext cx="4278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= Quark After MV &amp; Rap Cut (1207)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Blue = Gluon After MV &amp; Rap Cut (1941)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0936" y="3608616"/>
            <a:ext cx="1738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G/Q = 1.61</a:t>
            </a:r>
          </a:p>
          <a:p>
            <a:r>
              <a:rPr lang="en-US" dirty="0"/>
              <a:t>G</a:t>
            </a:r>
            <a:r>
              <a:rPr lang="en-US" dirty="0" smtClean="0"/>
              <a:t>/(G+Q) = 62%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350" y="1330781"/>
            <a:ext cx="5208814" cy="236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7950" y="2694213"/>
            <a:ext cx="2686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Plot jet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after all cuts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See reasonable enhancement of gluon jets over </a:t>
            </a:r>
            <a:r>
              <a:rPr lang="en-US" dirty="0" err="1" smtClean="0">
                <a:solidFill>
                  <a:schemeClr val="accent2"/>
                </a:solidFill>
              </a:rPr>
              <a:t>p</a:t>
            </a:r>
            <a:r>
              <a:rPr lang="en-US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Should be able to get relatively pure quark sample and enhanced gluon sample for applications which require identification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1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2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Gluon Polarization with Di-jets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425" y="4521434"/>
            <a:ext cx="2045505" cy="2062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08" b="59355"/>
          <a:stretch/>
        </p:blipFill>
        <p:spPr>
          <a:xfrm>
            <a:off x="5037363" y="4741243"/>
            <a:ext cx="1587265" cy="1578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3" t="42371" b="13011"/>
          <a:stretch/>
        </p:blipFill>
        <p:spPr>
          <a:xfrm>
            <a:off x="7029449" y="4675386"/>
            <a:ext cx="1561715" cy="15569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flipH="1">
            <a:off x="890745" y="4376708"/>
            <a:ext cx="199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Resolved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66043" y="4351235"/>
            <a:ext cx="392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Photon-Gluon Fusion &amp; QCD-Compton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770670" y="6287480"/>
            <a:ext cx="530352" cy="353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3209544"/>
            <a:ext cx="859536" cy="353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8021" y="1102181"/>
            <a:ext cx="86459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Measurements of scaling violations of the g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structure function will be the primary method of accessing gluon polarization at an EIC, however alternate measurements will be important for cross checks and differing systematic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Can access gluon polarization by measuring di-jet production arising from direct processes in which the virtual photon is point-like (see Xiaoxuan Chu’s talk on using resolved processes to measure polarized photon structure functions)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Hope is that di-jet mass provides perturbative scale to extend gluon polarization measurements to Q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&lt; 1 GeV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46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" y="1247778"/>
            <a:ext cx="5960995" cy="42835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X</a:t>
            </a:r>
            <a:r>
              <a:rPr lang="el-GR" sz="4400" baseline="-25000" dirty="0" smtClean="0"/>
              <a:t>γ</a:t>
            </a:r>
            <a:r>
              <a:rPr lang="en-US" sz="4400" dirty="0" smtClean="0"/>
              <a:t>: Reconstructed Vs True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25244" y="1386579"/>
            <a:ext cx="3118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Will use virtual photon  momentum fraction to discriminate between resolved and direct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See good agreement between reconstructed and true X</a:t>
            </a:r>
            <a:r>
              <a:rPr lang="el-GR" baseline="-25000" dirty="0" smtClean="0">
                <a:solidFill>
                  <a:srgbClr val="7030A0"/>
                </a:solidFill>
              </a:rPr>
              <a:t>γ</a:t>
            </a:r>
            <a:r>
              <a:rPr lang="en-US" dirty="0" smtClean="0">
                <a:solidFill>
                  <a:srgbClr val="7030A0"/>
                </a:solidFill>
              </a:rPr>
              <a:t> for all Q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ranges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Di-jets found in </a:t>
            </a:r>
            <a:r>
              <a:rPr lang="en-US" dirty="0" err="1" smtClean="0">
                <a:solidFill>
                  <a:srgbClr val="00B050"/>
                </a:solidFill>
              </a:rPr>
              <a:t>Breit</a:t>
            </a:r>
            <a:r>
              <a:rPr lang="en-US" dirty="0" smtClean="0">
                <a:solidFill>
                  <a:srgbClr val="00B050"/>
                </a:solidFill>
              </a:rPr>
              <a:t> frame and required one jet with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≥ 5 GeV and the other with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≥ 4 GeV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5088" y="5721803"/>
                <a:ext cx="5165272" cy="581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b="0" dirty="0" smtClean="0"/>
                  <a:t>X</a:t>
                </a:r>
                <a:r>
                  <a:rPr lang="el-GR" sz="2400" b="0" baseline="-25000" dirty="0" smtClean="0"/>
                  <a:t>γ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088" y="5721803"/>
                <a:ext cx="5165272" cy="581891"/>
              </a:xfrm>
              <a:prstGeom prst="rect">
                <a:avLst/>
              </a:prstGeom>
              <a:blipFill rotWithShape="0">
                <a:blip r:embed="rId3"/>
                <a:stretch>
                  <a:fillRect t="-3158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12372" y="2735035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 = 10 - 100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5121" y="2740476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 = 1 - 10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6993" y="48387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 = 0.1 – 1.0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6957" y="4830533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 = 0.01 – 0.1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86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" y="1333504"/>
            <a:ext cx="6068787" cy="436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Direct Vs Resolved Processes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000250" y="1583871"/>
            <a:ext cx="685800" cy="1657350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97529" y="3761013"/>
            <a:ext cx="685800" cy="1657350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6482" y="1581151"/>
            <a:ext cx="685800" cy="1657350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6477" y="3761011"/>
            <a:ext cx="685800" cy="1657350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74230" y="1377048"/>
            <a:ext cx="30697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Plot reconstructed X</a:t>
            </a:r>
            <a:r>
              <a:rPr lang="el-GR" baseline="-25000" dirty="0" smtClean="0">
                <a:solidFill>
                  <a:schemeClr val="accent2"/>
                </a:solidFill>
              </a:rPr>
              <a:t>γ</a:t>
            </a:r>
            <a:r>
              <a:rPr lang="en-US" dirty="0" smtClean="0">
                <a:solidFill>
                  <a:schemeClr val="accent2"/>
                </a:solidFill>
              </a:rPr>
              <a:t> for direct and resolved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Direct processes should concentrate toward 1 while resolved processes are at lower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Direct processes dominate at higher Q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while resolved are more prevalent at low Q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Cut of X</a:t>
            </a:r>
            <a:r>
              <a:rPr lang="el-GR" baseline="-25000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 &gt; 0.7 enhances the direct fraction at all Q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01687" y="5806491"/>
            <a:ext cx="1823357" cy="3693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Accepted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Region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08714" y="5119007"/>
            <a:ext cx="753837" cy="72174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5366" y="2196195"/>
            <a:ext cx="13062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10 - 100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24255" y="1752606"/>
            <a:ext cx="13062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1 - 10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138" y="4340686"/>
            <a:ext cx="13062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0.1 – 1.0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450773" y="4365175"/>
            <a:ext cx="146956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0.01 – 0.1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213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8" y="1374322"/>
            <a:ext cx="6117767" cy="4396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Di-jet Invariant Mass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049" y="1624689"/>
            <a:ext cx="30289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See that the cut on X</a:t>
            </a:r>
            <a:r>
              <a:rPr lang="el-GR" baseline="-25000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 significantly reduces the resolved contribution while maintaining the direct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Separation between resolved and direct is most prominent at high Q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and low di-jet invariant 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Further suppression of resolved events may be possible by looking at lab-frame rapidity correlations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4" y="2890159"/>
            <a:ext cx="13062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10 - 100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665768" y="2873830"/>
            <a:ext cx="106951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1 - 10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32809" y="3918861"/>
            <a:ext cx="13062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0.1 – 1.0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65822" y="3927025"/>
            <a:ext cx="150222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0.01 – 1.0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01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1015093"/>
            <a:ext cx="6733576" cy="4838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Di-jet Yield in X and Q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: 1fb</a:t>
            </a:r>
            <a:r>
              <a:rPr lang="en-US" sz="4400" baseline="30000" dirty="0" smtClean="0"/>
              <a:t>-1</a:t>
            </a:r>
            <a:endParaRPr lang="en-US" sz="4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6115050" y="1232808"/>
            <a:ext cx="302894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Yield of di-jet events which pass X</a:t>
            </a:r>
            <a:r>
              <a:rPr lang="el-GR" baseline="-25000" dirty="0" smtClean="0">
                <a:solidFill>
                  <a:srgbClr val="7030A0"/>
                </a:solidFill>
              </a:rPr>
              <a:t>γ</a:t>
            </a:r>
            <a:r>
              <a:rPr lang="en-US" dirty="0" smtClean="0">
                <a:solidFill>
                  <a:srgbClr val="7030A0"/>
                </a:solidFill>
              </a:rPr>
              <a:t> cuts vs 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baseline="-25000" dirty="0" err="1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for the four Q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bins simulated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Yield has been scaled to an integrated luminosity of 1fb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See multiple decades of Q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coverage for several 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 bins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Different </a:t>
            </a:r>
            <a:r>
              <a:rPr lang="en-US" dirty="0" err="1" smtClean="0">
                <a:solidFill>
                  <a:schemeClr val="accent2"/>
                </a:solidFill>
              </a:rPr>
              <a:t>x</a:t>
            </a:r>
            <a:r>
              <a:rPr lang="en-US" baseline="-25000" dirty="0" err="1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ranges can be accessed at a given Q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by varying the collision </a:t>
            </a:r>
            <a:r>
              <a:rPr lang="en-US" dirty="0" smtClean="0">
                <a:solidFill>
                  <a:schemeClr val="accent2"/>
                </a:solidFill>
              </a:rPr>
              <a:t>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Study is in early stage but outlook is positive – can isolate direct contribution even at low Q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3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Diffractive Di-jet Studies</a:t>
            </a:r>
            <a:endParaRPr lang="en-US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41"/>
          <a:stretch/>
        </p:blipFill>
        <p:spPr bwMode="auto">
          <a:xfrm>
            <a:off x="779300" y="1423177"/>
            <a:ext cx="2562828" cy="226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922938" y="4728253"/>
            <a:ext cx="2081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2P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 – k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</a:p>
          <a:p>
            <a:endParaRPr lang="en-US" sz="2400" baseline="-25000" dirty="0" smtClean="0"/>
          </a:p>
          <a:p>
            <a:r>
              <a:rPr lang="en-US" sz="2400" dirty="0">
                <a:solidFill>
                  <a:schemeClr val="accent2"/>
                </a:solidFill>
              </a:rPr>
              <a:t>q</a:t>
            </a:r>
            <a:r>
              <a:rPr lang="en-US" sz="2400" dirty="0" smtClean="0"/>
              <a:t>  = </a:t>
            </a:r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 + k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endParaRPr lang="en-US" sz="2400" baseline="-25000" dirty="0">
              <a:solidFill>
                <a:srgbClr val="0070C0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48" y="4177372"/>
            <a:ext cx="2959173" cy="239757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79300" y="963071"/>
            <a:ext cx="256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Diffractive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547513" y="4792435"/>
            <a:ext cx="285750" cy="81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091797" y="4789715"/>
            <a:ext cx="285750" cy="81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479477" y="5410200"/>
            <a:ext cx="285750" cy="81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001991" y="5402031"/>
            <a:ext cx="285750" cy="81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038608" y="4789713"/>
            <a:ext cx="285750" cy="81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973290" y="5410198"/>
            <a:ext cx="285750" cy="816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22938" y="1045029"/>
            <a:ext cx="52210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There have been several recent papers looking at angular correlations between jets in diffractive di-jet events: see for example Phys. Lett. B758 P373 and PRL 116, 202301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Would like to explore basics of diffractive di-jet production at an EIC – rates, t-dependence, masses, </a:t>
            </a:r>
            <a:r>
              <a:rPr lang="en-US" dirty="0" err="1" smtClean="0">
                <a:solidFill>
                  <a:srgbClr val="7030A0"/>
                </a:solidFill>
              </a:rPr>
              <a:t>etc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Will simulate hard diffractive events using RAPGAP – beginning to integrate generator into existing </a:t>
            </a:r>
            <a:r>
              <a:rPr lang="en-US" dirty="0" err="1" smtClean="0">
                <a:solidFill>
                  <a:srgbClr val="00B050"/>
                </a:solidFill>
              </a:rPr>
              <a:t>eRHIC</a:t>
            </a:r>
            <a:r>
              <a:rPr lang="en-US" dirty="0" smtClean="0">
                <a:solidFill>
                  <a:srgbClr val="00B050"/>
                </a:solidFill>
              </a:rPr>
              <a:t> simulation framework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6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499" y="1232808"/>
            <a:ext cx="8572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Particle Content of Jets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Is a Mid-Rapidity Hadron Calorimeter Necessary?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Quark Jet Vs Gluon Jet Discrimination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Accessing Gluon Polarization with Di-jets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</a:rPr>
              <a:t>Diffractive Di-jets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Summary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40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83722" y="1347111"/>
            <a:ext cx="87602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Jet particle content and </a:t>
            </a:r>
            <a:r>
              <a:rPr lang="en-US" sz="2000" dirty="0" err="1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budget dominated by charged particles with ~10% contribution from neutral hadrons – mid-rapidity hadron calorimeter likely not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See reasonable ability to isolate quark or gluon initiated jets, especially at high jet </a:t>
            </a:r>
            <a:r>
              <a:rPr lang="en-US" sz="2000" dirty="0" err="1" smtClean="0">
                <a:solidFill>
                  <a:srgbClr val="00B05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T</a:t>
            </a:r>
            <a:endParaRPr lang="en-US" sz="2000" baseline="-250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Preliminary work has begun on investigating the use of di-jets as a probe of the gluon polarization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Work is beginning on investigating diffractive di-jets using the RAPGAP Monte Carlo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50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52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Backup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9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146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Subprocess</a:t>
            </a:r>
            <a:r>
              <a:rPr lang="en-US" sz="4400" dirty="0" smtClean="0"/>
              <a:t> Codes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20191" y="1464658"/>
            <a:ext cx="3066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11: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-&gt;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12: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_bar</a:t>
            </a:r>
            <a:r>
              <a:rPr lang="en-US" dirty="0" smtClean="0"/>
              <a:t> -&gt;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err="1" smtClean="0"/>
              <a:t>_bar</a:t>
            </a:r>
            <a:endParaRPr lang="en-US" dirty="0" smtClean="0"/>
          </a:p>
          <a:p>
            <a:r>
              <a:rPr lang="en-US" dirty="0" smtClean="0"/>
              <a:t>13: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_bar</a:t>
            </a:r>
            <a:r>
              <a:rPr lang="en-US" dirty="0" smtClean="0"/>
              <a:t> -&gt; g </a:t>
            </a:r>
            <a:r>
              <a:rPr lang="en-US" dirty="0" err="1" smtClean="0"/>
              <a:t>g</a:t>
            </a:r>
            <a:endParaRPr lang="en-US" dirty="0" smtClean="0"/>
          </a:p>
          <a:p>
            <a:r>
              <a:rPr lang="en-US" dirty="0" smtClean="0"/>
              <a:t>28: f</a:t>
            </a:r>
            <a:r>
              <a:rPr lang="en-US" baseline="-25000" dirty="0" smtClean="0"/>
              <a:t>i</a:t>
            </a:r>
            <a:r>
              <a:rPr lang="en-US" dirty="0" smtClean="0"/>
              <a:t> g -&gt; f</a:t>
            </a:r>
            <a:r>
              <a:rPr lang="en-US" baseline="-25000" dirty="0" smtClean="0"/>
              <a:t>i</a:t>
            </a:r>
            <a:r>
              <a:rPr lang="en-US" dirty="0" smtClean="0"/>
              <a:t> g</a:t>
            </a:r>
          </a:p>
          <a:p>
            <a:r>
              <a:rPr lang="en-US" dirty="0" smtClean="0"/>
              <a:t>53: g </a:t>
            </a:r>
            <a:r>
              <a:rPr lang="en-US" dirty="0" err="1" smtClean="0"/>
              <a:t>g</a:t>
            </a:r>
            <a:r>
              <a:rPr lang="en-US" dirty="0" smtClean="0"/>
              <a:t> -&gt;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err="1" smtClean="0"/>
              <a:t>_bar</a:t>
            </a:r>
            <a:endParaRPr lang="en-US" dirty="0" smtClean="0"/>
          </a:p>
          <a:p>
            <a:r>
              <a:rPr lang="en-US" dirty="0" smtClean="0"/>
              <a:t>68: g </a:t>
            </a:r>
            <a:r>
              <a:rPr lang="en-US" dirty="0" err="1" smtClean="0"/>
              <a:t>g</a:t>
            </a:r>
            <a:r>
              <a:rPr lang="en-US" dirty="0" smtClean="0"/>
              <a:t> -&gt; g </a:t>
            </a:r>
            <a:r>
              <a:rPr lang="en-US" dirty="0" err="1" smtClean="0"/>
              <a:t>g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965837" y="1498821"/>
            <a:ext cx="322027" cy="1669774"/>
          </a:xfrm>
          <a:prstGeom prst="rightBrace">
            <a:avLst>
              <a:gd name="adj1" fmla="val 4783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2914" y="2152818"/>
            <a:ext cx="12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5670" y="1462653"/>
            <a:ext cx="2663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91: Elastic</a:t>
            </a:r>
          </a:p>
          <a:p>
            <a:r>
              <a:rPr lang="en-US" dirty="0" smtClean="0"/>
              <a:t>92: Single Diffraction (</a:t>
            </a:r>
            <a:r>
              <a:rPr lang="en-US" dirty="0" err="1" smtClean="0"/>
              <a:t>xB</a:t>
            </a:r>
            <a:r>
              <a:rPr lang="en-US" dirty="0" smtClean="0"/>
              <a:t>)</a:t>
            </a:r>
          </a:p>
          <a:p>
            <a:r>
              <a:rPr lang="en-US" dirty="0" smtClean="0"/>
              <a:t>93: Single Diffraction (Ax)</a:t>
            </a:r>
          </a:p>
          <a:p>
            <a:r>
              <a:rPr lang="en-US" dirty="0" smtClean="0"/>
              <a:t>94: Double Diffraction</a:t>
            </a:r>
          </a:p>
          <a:p>
            <a:r>
              <a:rPr lang="en-US" dirty="0" smtClean="0"/>
              <a:t>95: Low-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Production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7219606" y="1462652"/>
            <a:ext cx="322027" cy="1477329"/>
          </a:xfrm>
          <a:prstGeom prst="rightBrace">
            <a:avLst>
              <a:gd name="adj1" fmla="val 4783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0619" y="4096163"/>
            <a:ext cx="218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131: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baseline="30000" dirty="0" smtClean="0"/>
              <a:t>*</a:t>
            </a:r>
            <a:r>
              <a:rPr lang="en-US" dirty="0" smtClean="0"/>
              <a:t> -&gt; f</a:t>
            </a:r>
            <a:r>
              <a:rPr lang="en-US" baseline="-25000" dirty="0" smtClean="0"/>
              <a:t>i</a:t>
            </a:r>
            <a:r>
              <a:rPr lang="en-US" dirty="0" smtClean="0"/>
              <a:t> g</a:t>
            </a:r>
          </a:p>
          <a:p>
            <a:r>
              <a:rPr lang="en-US" dirty="0" smtClean="0"/>
              <a:t>132: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baseline="-25000" dirty="0" smtClean="0"/>
              <a:t>L</a:t>
            </a:r>
            <a:r>
              <a:rPr lang="en-US" baseline="30000" dirty="0" smtClean="0"/>
              <a:t>*</a:t>
            </a:r>
            <a:r>
              <a:rPr lang="en-US" dirty="0" smtClean="0"/>
              <a:t> -&gt; f</a:t>
            </a:r>
            <a:r>
              <a:rPr lang="en-US" baseline="-25000" dirty="0" smtClean="0"/>
              <a:t>i</a:t>
            </a:r>
            <a:r>
              <a:rPr lang="en-US" dirty="0" smtClean="0"/>
              <a:t> g</a:t>
            </a:r>
          </a:p>
          <a:p>
            <a:r>
              <a:rPr lang="en-US" dirty="0" smtClean="0"/>
              <a:t>135: g </a:t>
            </a:r>
            <a:r>
              <a:rPr lang="el-GR" dirty="0" smtClean="0"/>
              <a:t>γ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*</a:t>
            </a:r>
            <a:r>
              <a:rPr lang="en-US" dirty="0" smtClean="0"/>
              <a:t> -&gt;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_bar</a:t>
            </a:r>
            <a:endParaRPr lang="en-US" dirty="0" smtClean="0"/>
          </a:p>
          <a:p>
            <a:r>
              <a:rPr lang="en-US" dirty="0" smtClean="0"/>
              <a:t>136: g </a:t>
            </a:r>
            <a:r>
              <a:rPr lang="el-GR" dirty="0" smtClean="0"/>
              <a:t>γ</a:t>
            </a:r>
            <a:r>
              <a:rPr lang="en-US" baseline="-25000" dirty="0" smtClean="0"/>
              <a:t>L</a:t>
            </a:r>
            <a:r>
              <a:rPr lang="en-US" baseline="30000" dirty="0" smtClean="0"/>
              <a:t>*</a:t>
            </a:r>
            <a:r>
              <a:rPr lang="en-US" dirty="0" smtClean="0"/>
              <a:t> -&gt;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_bar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2727472" y="4130326"/>
            <a:ext cx="322027" cy="1166166"/>
          </a:xfrm>
          <a:prstGeom prst="rightBrace">
            <a:avLst>
              <a:gd name="adj1" fmla="val 4783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03233" y="4537304"/>
            <a:ext cx="129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PGF / QCDC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04635" y="2016650"/>
            <a:ext cx="150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 / Soft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29919" y="4495250"/>
            <a:ext cx="211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99: </a:t>
            </a:r>
            <a:r>
              <a:rPr lang="el-GR" dirty="0" smtClean="0"/>
              <a:t>γ</a:t>
            </a:r>
            <a:r>
              <a:rPr lang="en-US" baseline="30000" dirty="0" smtClean="0"/>
              <a:t>*</a:t>
            </a:r>
            <a:r>
              <a:rPr lang="en-US" dirty="0" smtClean="0"/>
              <a:t>q -&gt; q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6354412" y="4489893"/>
            <a:ext cx="322027" cy="369332"/>
          </a:xfrm>
          <a:prstGeom prst="rightBrace">
            <a:avLst>
              <a:gd name="adj1" fmla="val 4783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47999" y="4492656"/>
            <a:ext cx="12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2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Subprocess</a:t>
            </a:r>
            <a:r>
              <a:rPr lang="en-US" sz="4400" dirty="0" smtClean="0"/>
              <a:t> Codes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96" y="1083217"/>
            <a:ext cx="2459550" cy="2479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08" b="59355"/>
          <a:stretch/>
        </p:blipFill>
        <p:spPr>
          <a:xfrm>
            <a:off x="569596" y="4471415"/>
            <a:ext cx="1858586" cy="1848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3" t="42371" b="13011"/>
          <a:stretch/>
        </p:blipFill>
        <p:spPr>
          <a:xfrm>
            <a:off x="2578608" y="4389119"/>
            <a:ext cx="1816110" cy="1810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5650" y="4103045"/>
            <a:ext cx="2653094" cy="2060011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41"/>
          <a:stretch/>
        </p:blipFill>
        <p:spPr bwMode="auto">
          <a:xfrm>
            <a:off x="5465604" y="1349698"/>
            <a:ext cx="2562828" cy="226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 flipH="1">
            <a:off x="1054031" y="996696"/>
            <a:ext cx="199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Resolved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9596" y="3959352"/>
            <a:ext cx="392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Photon-Gluon Fusion &amp; QCD-Compton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85651" y="3986785"/>
            <a:ext cx="265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65604" y="1037498"/>
            <a:ext cx="277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Diffractive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819656" y="3209544"/>
            <a:ext cx="530352" cy="353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3209544"/>
            <a:ext cx="859536" cy="353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Basics: Frames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- 01/08/16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6755" y="803163"/>
            <a:ext cx="85972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Can define several useful frames: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Hadron-Boson: Beam hadron is at rest, z-direction chosen along virtual photon momentum vector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Breit</a:t>
            </a:r>
            <a:r>
              <a:rPr lang="en-US" sz="2400" dirty="0" smtClean="0"/>
              <a:t>: Virtual photon moves in -z direction and boost such that it has zero energy. Separation into target and remnant regions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Center of Mass: Virtual photon and struck </a:t>
            </a:r>
            <a:r>
              <a:rPr lang="en-US" sz="2400" dirty="0" err="1" smtClean="0"/>
              <a:t>parton</a:t>
            </a:r>
            <a:r>
              <a:rPr lang="en-US" sz="2400" dirty="0" smtClean="0"/>
              <a:t> have equal and opposite momenta. Can define Feynman-x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Multiplicity: Q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= 10 – 100 GeV</a:t>
            </a:r>
            <a:r>
              <a:rPr lang="en-US" sz="4400" baseline="30000" dirty="0" smtClean="0"/>
              <a:t>2</a:t>
            </a:r>
            <a:endParaRPr lang="en-US" sz="4400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- 01/08/16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3" y="919538"/>
            <a:ext cx="8927185" cy="55303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1999" y="919538"/>
            <a:ext cx="4326904" cy="2681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1596" y="829557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Jets: Resolved Processes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164" y="3583756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Jets: PGF / QCDC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92043" y="3583758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Jets: L.O. DIS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9" y="110028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Percentage of events with a certain number of found jets for different minimum allowed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a decrease in number of jets with increasing minimum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  </a:t>
            </a:r>
            <a:r>
              <a:rPr lang="en-US" dirty="0" smtClean="0"/>
              <a:t> 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of 1 GeV may not be well described theoretically </a:t>
            </a:r>
            <a:endParaRPr lang="en-US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curve normalized to unity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- 01/08/16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2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Particle </a:t>
            </a:r>
            <a:r>
              <a:rPr lang="en-US" sz="4400" dirty="0" err="1" smtClean="0"/>
              <a:t>Mult</a:t>
            </a:r>
            <a:r>
              <a:rPr lang="en-US" sz="4400" dirty="0" smtClean="0"/>
              <a:t>: Q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= 10 – 100 GeV</a:t>
            </a:r>
            <a:r>
              <a:rPr lang="en-US" sz="4400" baseline="30000" dirty="0" smtClean="0"/>
              <a:t>2</a:t>
            </a:r>
            <a:endParaRPr lang="en-US" sz="4400" baseline="30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" y="923827"/>
            <a:ext cx="8950700" cy="55448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1596" y="829557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 Particles: Resolved Processes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3164" y="3583756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 Particles: PGF / QCDC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2043" y="3574614"/>
            <a:ext cx="34313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 Jet Particles: L.O. DIS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1999" y="919538"/>
            <a:ext cx="4326904" cy="2681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1999" y="961532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particles in a jet for 3 minimum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in minimum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leads to increase in average number of particles in 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jets -&gt; more “jet like” than “single particle like”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27" y="3519069"/>
            <a:ext cx="4421173" cy="273887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- 01/08/16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r>
              <a:rPr lang="en-US" sz="4400" dirty="0" smtClean="0"/>
              <a:t>: Process and Q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Dependence</a:t>
            </a:r>
            <a:endParaRPr lang="en-US" sz="4400" baseline="30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3" y="940923"/>
            <a:ext cx="4412332" cy="27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0449" y="808944"/>
            <a:ext cx="34596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Inclusive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: Q</a:t>
            </a:r>
            <a:r>
              <a:rPr lang="en-US" baseline="30000" dirty="0" smtClean="0"/>
              <a:t>2</a:t>
            </a:r>
            <a:r>
              <a:rPr lang="en-US" dirty="0" smtClean="0"/>
              <a:t> = 10-100 GeV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054336" y="3412314"/>
            <a:ext cx="34596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Inclusive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: Q</a:t>
            </a:r>
            <a:r>
              <a:rPr lang="en-US" baseline="30000" dirty="0" smtClean="0"/>
              <a:t>2</a:t>
            </a:r>
            <a:r>
              <a:rPr lang="en-US" dirty="0" smtClean="0"/>
              <a:t> = 10</a:t>
            </a:r>
            <a:r>
              <a:rPr lang="en-US" baseline="30000" dirty="0" smtClean="0"/>
              <a:t>-5</a:t>
            </a:r>
            <a:r>
              <a:rPr lang="en-US" dirty="0" smtClean="0"/>
              <a:t>-10</a:t>
            </a:r>
            <a:r>
              <a:rPr lang="en-US" baseline="30000" dirty="0" smtClean="0"/>
              <a:t>-4</a:t>
            </a:r>
            <a:r>
              <a:rPr lang="en-US" dirty="0" smtClean="0"/>
              <a:t> GeV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90853" y="1102938"/>
            <a:ext cx="4562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spectra for different sub-processes and Q</a:t>
            </a:r>
            <a:r>
              <a:rPr lang="en-US" baseline="30000" dirty="0" smtClean="0"/>
              <a:t>2</a:t>
            </a:r>
            <a:r>
              <a:rPr lang="en-US" dirty="0" smtClean="0"/>
              <a:t> ranges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Jets found in </a:t>
            </a:r>
            <a:r>
              <a:rPr lang="en-US" dirty="0" err="1" smtClean="0"/>
              <a:t>Breit</a:t>
            </a:r>
            <a:r>
              <a:rPr lang="en-US" dirty="0" smtClean="0"/>
              <a:t> frame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340" y="4279770"/>
            <a:ext cx="4100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Larger Q</a:t>
            </a:r>
            <a:r>
              <a:rPr lang="en-US" baseline="30000" dirty="0" smtClean="0"/>
              <a:t>2</a:t>
            </a:r>
            <a:r>
              <a:rPr lang="en-US" dirty="0" smtClean="0"/>
              <a:t> leads to larger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for all sub-processes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Corresponds to behavior seen in particle multiplicities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9A2E-917D-4B9F-8044-0C5FB38C8BD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Particle Energy Fractions: </a:t>
            </a:r>
            <a:r>
              <a:rPr lang="en-US" sz="4400" dirty="0" err="1" smtClean="0"/>
              <a:t>Breit</a:t>
            </a:r>
            <a:r>
              <a:rPr lang="en-US" sz="4400" dirty="0" smtClean="0"/>
              <a:t> Frame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998761"/>
            <a:ext cx="7581900" cy="54483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17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Particle Number Vs E: </a:t>
            </a:r>
            <a:r>
              <a:rPr lang="en-US" sz="4400" dirty="0" err="1" smtClean="0"/>
              <a:t>Breit</a:t>
            </a:r>
            <a:r>
              <a:rPr lang="en-US" sz="4400" dirty="0" smtClean="0"/>
              <a:t> Frame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998762"/>
            <a:ext cx="7581900" cy="54483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Do We Need a Hadron Calorimeter?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26244" y="1300898"/>
            <a:ext cx="89177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Group particles by how they interact with detector elements and look at average fraction of jet </a:t>
            </a:r>
            <a:r>
              <a:rPr lang="en-US" dirty="0" err="1" smtClean="0">
                <a:solidFill>
                  <a:srgbClr val="00B050"/>
                </a:solidFill>
              </a:rPr>
              <a:t>pT</a:t>
            </a:r>
            <a:r>
              <a:rPr lang="en-US" dirty="0" smtClean="0">
                <a:solidFill>
                  <a:srgbClr val="00B050"/>
                </a:solidFill>
              </a:rPr>
              <a:t> carried by each particle type and average number of each particle type in jets to determine if barrel hadronic calorimeter is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Only look at jets in the mid-rapidity region, between -1 &lt;= </a:t>
            </a:r>
            <a:r>
              <a:rPr lang="en-US" dirty="0" err="1" smtClean="0">
                <a:solidFill>
                  <a:srgbClr val="7030A0"/>
                </a:solidFill>
              </a:rPr>
              <a:t>eta_lab</a:t>
            </a:r>
            <a:r>
              <a:rPr lang="en-US" dirty="0" smtClean="0">
                <a:solidFill>
                  <a:srgbClr val="7030A0"/>
                </a:solidFill>
              </a:rPr>
              <a:t> &lt;= 1, Q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= 10 – 100 GeV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endParaRPr lang="en-US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Particle groupings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Charged = muons, </a:t>
            </a:r>
            <a:r>
              <a:rPr lang="en-US" dirty="0" err="1" smtClean="0">
                <a:solidFill>
                  <a:srgbClr val="FF0000"/>
                </a:solidFill>
              </a:rPr>
              <a:t>pions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kons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rhos</a:t>
            </a:r>
            <a:r>
              <a:rPr lang="en-US" dirty="0" smtClean="0">
                <a:solidFill>
                  <a:srgbClr val="FF0000"/>
                </a:solidFill>
              </a:rPr>
              <a:t>, protons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Electromagnetic = photons, pi0, electrons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Hadrons = neutrons, K0_Long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Invisible = neutrinos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4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3" y="1641790"/>
            <a:ext cx="7534501" cy="389976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-2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Remaining Input Variables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84167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67" y="1058639"/>
            <a:ext cx="7745001" cy="52523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0076" y="1738058"/>
            <a:ext cx="366458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Dotted Red = All Quarks (11650)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Dotted Blue = All Gluons (4511)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Solid Red = Quarks After Cut (1964)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Solid Blue = Gluons After Cut (2568)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Jet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r>
              <a:rPr lang="en-US" sz="4400" dirty="0" smtClean="0"/>
              <a:t> Spectra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686298" y="3102430"/>
            <a:ext cx="2906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G/Q Before Cut = 0.39</a:t>
            </a:r>
          </a:p>
          <a:p>
            <a:r>
              <a:rPr lang="en-US" dirty="0" smtClean="0"/>
              <a:t>G/Q After Cut = 1.31</a:t>
            </a:r>
          </a:p>
          <a:p>
            <a:r>
              <a:rPr lang="en-US" dirty="0" smtClean="0"/>
              <a:t>G/(G+Q) Before = 28%</a:t>
            </a:r>
          </a:p>
          <a:p>
            <a:r>
              <a:rPr lang="en-US" dirty="0" smtClean="0"/>
              <a:t>G/(G+Q) After = 57%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Particle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r>
              <a:rPr lang="en-US" sz="4400" dirty="0" smtClean="0"/>
              <a:t> Fractions Vs Jet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endParaRPr lang="en-US" sz="4400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8942"/>
            <a:ext cx="6604907" cy="47462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1357" y="1338942"/>
            <a:ext cx="4457700" cy="383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64037" y="2098221"/>
            <a:ext cx="2979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Take vector sum of particles of given type and find total transverse momentum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Plot average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of each particle class vs total jet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See that charged particles dominate while neutral hadrons contribute roughly 10%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Particle Number Vs Jet </a:t>
            </a:r>
            <a:r>
              <a:rPr lang="en-US" sz="4400" dirty="0" err="1" smtClean="0"/>
              <a:t>p</a:t>
            </a:r>
            <a:r>
              <a:rPr lang="en-US" sz="4400" baseline="-25000" dirty="0" err="1" smtClean="0"/>
              <a:t>T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998761"/>
            <a:ext cx="7581900" cy="544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3579" y="3714748"/>
            <a:ext cx="7225392" cy="28738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90207" y="998761"/>
            <a:ext cx="2514600" cy="266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02729" y="1510393"/>
            <a:ext cx="1869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Charged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Electromagnetic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Hadron</a:t>
            </a:r>
          </a:p>
          <a:p>
            <a:r>
              <a:rPr lang="en-US" dirty="0" smtClean="0"/>
              <a:t>Invisible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96093" y="4131129"/>
            <a:ext cx="6188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Find average number of each particle type in a 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Similar story as with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fractions: jets are dominated by charged hadrons and electromagnetically interacting particles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4270"/>
            <a:ext cx="4563533" cy="3279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Particle – Jet 2D Correlations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38" y="3292922"/>
            <a:ext cx="4563534" cy="3279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7880" y="1975760"/>
            <a:ext cx="971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Charged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41225" y="1314455"/>
            <a:ext cx="955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Electro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9908" y="2922816"/>
            <a:ext cx="10531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Hadronic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41222" y="2906486"/>
            <a:ext cx="955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Invisible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63892" y="3510640"/>
            <a:ext cx="955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Charged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49899" y="3526970"/>
            <a:ext cx="955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Electro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7558" y="5159827"/>
            <a:ext cx="1094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Hadronic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49899" y="5167995"/>
            <a:ext cx="955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Invisible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51615" y="881745"/>
            <a:ext cx="4389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Plots to the left show particle class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over total jet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vs jet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– scatter plot of second to previous slide</a:t>
            </a: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See that for charged particle, there is large locus at a fraction of 1 while for hadronic, the majority of events are at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Fraction of jets with majority hadronic content is small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64" y="4490357"/>
            <a:ext cx="4454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Plots to the right show individual particle </a:t>
            </a:r>
            <a:r>
              <a:rPr lang="en-US" dirty="0" err="1" smtClean="0">
                <a:solidFill>
                  <a:schemeClr val="accent2"/>
                </a:solidFill>
              </a:rPr>
              <a:t>p</a:t>
            </a:r>
            <a:r>
              <a:rPr lang="en-US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 vs the </a:t>
            </a:r>
            <a:r>
              <a:rPr lang="en-US" dirty="0" err="1" smtClean="0">
                <a:solidFill>
                  <a:schemeClr val="accent2"/>
                </a:solidFill>
              </a:rPr>
              <a:t>p</a:t>
            </a:r>
            <a:r>
              <a:rPr lang="en-US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 of the jet they are a part </a:t>
            </a:r>
            <a:r>
              <a:rPr lang="en-US" dirty="0" smtClean="0">
                <a:solidFill>
                  <a:schemeClr val="accent2"/>
                </a:solidFill>
              </a:rPr>
              <a:t>of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See that high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jets are not dominated by single high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particle, but are more often composed of multiple lower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particles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Jet measurements do not appear to drive the need for a hadron calorimeter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Quark – Gluon Discrimination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91886" y="930731"/>
            <a:ext cx="8752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Can we discriminate between jets arising from quarks and those arising from gluons?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For this study, only consider light quarks: u, d, and s. Assume that heavy quark tagging will employ different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Jets (part of a di-jet) are found in the </a:t>
            </a:r>
            <a:r>
              <a:rPr lang="en-US" dirty="0" err="1" smtClean="0">
                <a:solidFill>
                  <a:schemeClr val="accent2"/>
                </a:solidFill>
              </a:rPr>
              <a:t>Breit</a:t>
            </a:r>
            <a:r>
              <a:rPr lang="en-US" dirty="0" smtClean="0">
                <a:solidFill>
                  <a:schemeClr val="accent2"/>
                </a:solidFill>
              </a:rPr>
              <a:t> frame from events with Q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= 10 – 100 GeV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and resolved, QCDC, and PGF </a:t>
            </a:r>
            <a:r>
              <a:rPr lang="en-US" dirty="0" err="1" smtClean="0">
                <a:solidFill>
                  <a:schemeClr val="accent2"/>
                </a:solidFill>
              </a:rPr>
              <a:t>subprocess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Look only at jets with </a:t>
            </a:r>
            <a:r>
              <a:rPr lang="en-US" dirty="0" err="1" smtClean="0">
                <a:solidFill>
                  <a:srgbClr val="7030A0"/>
                </a:solidFill>
              </a:rPr>
              <a:t>p</a:t>
            </a:r>
            <a:r>
              <a:rPr lang="en-US" baseline="-25000" dirty="0" err="1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≥ 10 GeV as the separation between quark and gluon jets is more pronounced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4" b="50599"/>
          <a:stretch/>
        </p:blipFill>
        <p:spPr>
          <a:xfrm>
            <a:off x="176892" y="4011382"/>
            <a:ext cx="3627665" cy="2691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1" t="49550"/>
          <a:stretch/>
        </p:blipFill>
        <p:spPr>
          <a:xfrm>
            <a:off x="4980217" y="3982806"/>
            <a:ext cx="3758292" cy="27486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0486" y="3937087"/>
            <a:ext cx="28983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Jet Mass: Low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402044" y="3926207"/>
            <a:ext cx="28983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Jet Mass: High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196192" y="4535150"/>
            <a:ext cx="119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Quark Jet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Gluon Jet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9378" y="5723161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≤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&lt; 5 GeV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36872" y="5728602"/>
            <a:ext cx="162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≥ 10 GeV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81A-31A0-45BD-9675-B7C346D87F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Input Variables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7" y="813562"/>
            <a:ext cx="8703135" cy="4504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31627" y="3453934"/>
            <a:ext cx="197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 = Gluon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= Quark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59429" y="1134835"/>
            <a:ext cx="81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42659" y="1164771"/>
            <a:ext cx="81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Profile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20696" y="1140278"/>
            <a:ext cx="81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Girth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6529" y="3458937"/>
            <a:ext cx="116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Point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4600" y="3467096"/>
            <a:ext cx="118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 Charged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2877" y="5749907"/>
                <a:ext cx="2844287" cy="534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 smtClean="0"/>
                  <a:t>Girth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baseline="-25000" smtClean="0">
                                <a:latin typeface="Cambria Math" panose="02040503050406030204" pitchFamily="18" charset="0"/>
                              </a:rPr>
                              <m:t>𝑇𝑖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baseline="-25000" smtClean="0">
                                <a:latin typeface="Cambria Math" panose="02040503050406030204" pitchFamily="18" charset="0"/>
                              </a:rPr>
                              <m:t>𝑇𝑗𝑒𝑡</m:t>
                            </m:r>
                          </m:den>
                        </m:f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77" y="5749907"/>
                <a:ext cx="2844287" cy="534826"/>
              </a:xfrm>
              <a:prstGeom prst="rect">
                <a:avLst/>
              </a:prstGeom>
              <a:blipFill rotWithShape="0">
                <a:blip r:embed="rId3"/>
                <a:stretch>
                  <a:fillRect l="-6424" t="-795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93527" y="5713972"/>
                <a:ext cx="4556548" cy="5641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 smtClean="0"/>
                  <a:t>2 Point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𝑇𝑗𝑒𝑡</m:t>
                        </m:r>
                        <m:r>
                          <a:rPr lang="en-US" sz="2400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𝑇𝑖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𝑇𝑗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2400" b="0" i="1" baseline="-25000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l-GR" sz="2400" b="0" i="1" baseline="30000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27" y="5713972"/>
                <a:ext cx="4556548" cy="564129"/>
              </a:xfrm>
              <a:prstGeom prst="rect">
                <a:avLst/>
              </a:prstGeom>
              <a:blipFill rotWithShape="0">
                <a:blip r:embed="rId4"/>
                <a:stretch>
                  <a:fillRect l="-4011" t="-2151" b="-1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886"/>
            <a:ext cx="5780315" cy="4223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3"/>
            <a:ext cx="9143999" cy="769441"/>
          </a:xfrm>
          <a:prstGeom prst="rect">
            <a:avLst/>
          </a:prstGeom>
          <a:solidFill>
            <a:srgbClr val="3AC5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Method Comparison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11E-4EDD-4668-BD98-E276E0F519D6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86449" y="1722664"/>
            <a:ext cx="32575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Characterize a number of multivariate methods by percentage of background rejected vs signal retained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All methods performed roughly the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 the following, use MLPBNN which is a neural network implementation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User Meeting 07/08/16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3266</TotalTime>
  <Words>1941</Words>
  <Application>Microsoft Office PowerPoint</Application>
  <PresentationFormat>On-screen Show (4:3)</PresentationFormat>
  <Paragraphs>324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Jet Physics at an EIC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Users Meeting</dc:title>
  <dc:creator>Brian Page</dc:creator>
  <cp:lastModifiedBy>Brian Page</cp:lastModifiedBy>
  <cp:revision>91</cp:revision>
  <dcterms:created xsi:type="dcterms:W3CDTF">2016-06-27T21:52:49Z</dcterms:created>
  <dcterms:modified xsi:type="dcterms:W3CDTF">2016-07-08T16:32:36Z</dcterms:modified>
</cp:coreProperties>
</file>