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4" r:id="rId1"/>
    <p:sldMasterId id="2147483906" r:id="rId2"/>
    <p:sldMasterId id="2147483923" r:id="rId3"/>
    <p:sldMasterId id="2147483937" r:id="rId4"/>
    <p:sldMasterId id="2147483950" r:id="rId5"/>
    <p:sldMasterId id="2147483966" r:id="rId6"/>
  </p:sldMasterIdLst>
  <p:notesMasterIdLst>
    <p:notesMasterId r:id="rId34"/>
  </p:notesMasterIdLst>
  <p:sldIdLst>
    <p:sldId id="395" r:id="rId7"/>
    <p:sldId id="408" r:id="rId8"/>
    <p:sldId id="391" r:id="rId9"/>
    <p:sldId id="399" r:id="rId10"/>
    <p:sldId id="400" r:id="rId11"/>
    <p:sldId id="409" r:id="rId12"/>
    <p:sldId id="410" r:id="rId13"/>
    <p:sldId id="403" r:id="rId14"/>
    <p:sldId id="405" r:id="rId15"/>
    <p:sldId id="416" r:id="rId16"/>
    <p:sldId id="404" r:id="rId17"/>
    <p:sldId id="407" r:id="rId18"/>
    <p:sldId id="397" r:id="rId19"/>
    <p:sldId id="434" r:id="rId20"/>
    <p:sldId id="432" r:id="rId21"/>
    <p:sldId id="433" r:id="rId22"/>
    <p:sldId id="412" r:id="rId23"/>
    <p:sldId id="429" r:id="rId24"/>
    <p:sldId id="417" r:id="rId25"/>
    <p:sldId id="426" r:id="rId26"/>
    <p:sldId id="427" r:id="rId27"/>
    <p:sldId id="428" r:id="rId28"/>
    <p:sldId id="419" r:id="rId29"/>
    <p:sldId id="430" r:id="rId30"/>
    <p:sldId id="431" r:id="rId31"/>
    <p:sldId id="425" r:id="rId32"/>
    <p:sldId id="41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alkboard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alkboard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alkboard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alkboard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alkboard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halkboard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halkboard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halkboard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halkboard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80"/>
    <a:srgbClr val="FFFF66"/>
    <a:srgbClr val="0000FF"/>
    <a:srgbClr val="FF9966"/>
    <a:srgbClr val="0033CC"/>
    <a:srgbClr val="FF0000"/>
    <a:srgbClr val="00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4492" autoAdjust="0"/>
    <p:restoredTop sz="96910" autoAdjust="0"/>
  </p:normalViewPr>
  <p:slideViewPr>
    <p:cSldViewPr>
      <p:cViewPr varScale="1">
        <p:scale>
          <a:sx n="88" d="100"/>
          <a:sy n="88" d="100"/>
        </p:scale>
        <p:origin x="13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-332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fld id="{65B82BBF-F2D8-2747-AB44-B6A80442D2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15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B2C157-DC3C-4636-A0DD-D8BC8EF4104C}" type="slidenum">
              <a:rPr lang="en-US">
                <a:solidFill>
                  <a:srgbClr val="000000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  <a:latin typeface="Calibri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16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7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23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22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51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08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98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71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63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96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9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8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64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9" tIns="45714" rIns="91429" bIns="45714"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1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4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7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0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6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00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223838"/>
            <a:ext cx="9144000" cy="387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5738" y="1223963"/>
            <a:ext cx="4291012" cy="236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23963"/>
            <a:ext cx="4291013" cy="236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5738" y="3744913"/>
            <a:ext cx="4291012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744913"/>
            <a:ext cx="4291013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078736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DC8-3438-B14D-B9B4-E6BEB495386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250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A63A-0C62-F448-AF3A-D9E5BAF7BBF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03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B4A63A-0C62-F448-AF3A-D9E5BAF7BBF1}" type="datetime1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1BB-B901-4348-B686-9480A4CB72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532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A2A2-101B-854A-8D48-B13C0D1BA55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541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2263-0558-0C4F-95D7-F9F8F483E0C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635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D850-F607-1F46-83E0-F36BFCAED2C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956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8CA4-6626-6D47-9374-D3A1FB239F5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198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87AD-75AA-AC4E-AF8E-3FA19C7F265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330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4091-63F0-644A-95A0-A88243BCD19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233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6E21-5FF1-5246-A609-91BB2E177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361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45F3-26F2-C74A-9BA2-AB8BDE2779B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78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690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6DEB4FCD-09A7-454C-BED9-CB4CDA2A5016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	</a:t>
            </a:r>
            <a:r>
              <a:rPr lang="en-US">
                <a:solidFill>
                  <a:prstClr val="black"/>
                </a:solidFill>
                <a:latin typeface="Arial" charset="0"/>
              </a:rPr>
              <a:t>	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DAD85E9B-9397-4144-8D5A-BD33A8C2BC3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97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0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E257268B-88D5-9B4D-B468-9FB9C6705566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7/8/2016</a:t>
            </a:fld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	</a:t>
            </a:r>
            <a:r>
              <a:rPr lang="en-US">
                <a:solidFill>
                  <a:prstClr val="black"/>
                </a:solidFill>
                <a:latin typeface="Arial" charset="0"/>
              </a:rPr>
              <a:t>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7A69E96B-9BA8-4547-A8D8-9424B95C25D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820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" descr="title header_gray_4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6" descr="title footer_gray_4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t>Argonne National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D8859-8FE0-824C-931B-842A2072B944}" type="slidenum"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pPr/>
              <a:t>‹#›</a:t>
            </a:fld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40075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t>Argonne National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D27BF-381C-4345-9B6D-82F70B212A49}" type="slidenum"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pPr/>
              <a:t>‹#›</a:t>
            </a:fld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9520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t>Argonne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D504E-9129-9443-92CD-731C095AE5DC}" type="slidenum"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pPr/>
              <a:t>‹#›</a:t>
            </a:fld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93205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t>Argonne National Laboratory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BC09B-4451-534F-A568-4C7AF3B8E525}" type="slidenum"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pPr/>
              <a:t>‹#›</a:t>
            </a:fld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87025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t>Argonne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EF756-48DE-A144-B887-7B04702E073B}" type="slidenum"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pPr/>
              <a:t>‹#›</a:t>
            </a:fld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76037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t>Argonne National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BB802-FA6F-5948-98B3-41DE6A6C8F55}" type="slidenum"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pPr/>
              <a:t>‹#›</a:t>
            </a:fld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27210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t>Argonne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B91E8-8A4C-774D-ABFA-6D6FBC25BC3D}" type="slidenum"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pPr/>
              <a:t>‹#›</a:t>
            </a:fld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94494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t>Argonne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DA852-6C29-F642-AED2-6A8B516B9FE4}" type="slidenum"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pPr/>
              <a:t>‹#›</a:t>
            </a:fld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707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t>Argonne National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7DE3-EA7B-384C-80A0-F2A95EB7DFA1}" type="slidenum"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pPr/>
              <a:t>‹#›</a:t>
            </a:fld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72790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t>Argonne National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B2437-11F9-374E-9937-C8FAE3DFD415}" type="slidenum"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pPr/>
              <a:t>‹#›</a:t>
            </a:fld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3998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t>Argonne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</p:spPr>
        <p:txBody>
          <a:bodyPr/>
          <a:lstStyle>
            <a:lvl1pPr>
              <a:defRPr/>
            </a:lvl1pPr>
          </a:lstStyle>
          <a:p>
            <a:fld id="{85A726CF-829E-A048-A83D-7E0BC02AC39A}" type="slidenum"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pPr/>
              <a:t>‹#›</a:t>
            </a:fld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27819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22" r:id="rId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B0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B050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B050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B050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B050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4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000">
          <a:solidFill>
            <a:srgbClr val="800080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>
          <a:solidFill>
            <a:srgbClr val="00B050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1DCBF00-6F87-DC43-B110-2831E4FA89E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483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6" descr="slide footer_gray_417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6" descr="slide footer_green_378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>
                <a:solidFill>
                  <a:srgbClr val="404040"/>
                </a:solidFill>
                <a:latin typeface="Calibri" charset="0"/>
              </a:rPr>
              <a:t>Argonne National Laboratory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EA2FF575-AE82-6742-9DDC-41B5EC6C6ED2}" type="slidenum">
              <a:rPr lang="en-US" smtClean="0">
                <a:solidFill>
                  <a:srgbClr val="404040"/>
                </a:solidFill>
                <a:latin typeface="Calibri" charset="0"/>
              </a:rPr>
              <a:pPr/>
              <a:t>‹#›</a:t>
            </a:fld>
            <a:endParaRPr lang="en-US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1041" name="Picture 4" descr="slide header_gray_417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n12posterpicture"/>
          <p:cNvPicPr>
            <a:picLocks noChangeAspect="1" noChangeArrowheads="1"/>
          </p:cNvPicPr>
          <p:nvPr/>
        </p:nvPicPr>
        <p:blipFill>
          <a:blip r:embed="rId4">
            <a:lum bright="80000" contrast="-80000"/>
          </a:blip>
          <a:srcRect l="3783" t="24808" b="13892"/>
          <a:stretch>
            <a:fillRect/>
          </a:stretch>
        </p:blipFill>
        <p:spPr bwMode="auto">
          <a:xfrm>
            <a:off x="0" y="650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Verdana" pitchFamily="84" charset="0"/>
                <a:ea typeface="ＭＳ Ｐゴシック" pitchFamily="84" charset="-128"/>
                <a:cs typeface="ＭＳ Ｐゴシック" pitchFamily="84" charset="-128"/>
              </a:rPr>
              <a:t>Determining Large x PDFs at JLEIC – </a:t>
            </a:r>
            <a:r>
              <a:rPr lang="en-US" sz="2800" i="1" dirty="0">
                <a:solidFill>
                  <a:srgbClr val="000000"/>
                </a:solidFill>
                <a:latin typeface="Verdana" pitchFamily="84" charset="0"/>
                <a:ea typeface="ＭＳ Ｐゴシック" pitchFamily="84" charset="-128"/>
                <a:cs typeface="ＭＳ Ｐゴシック" pitchFamily="84" charset="-128"/>
              </a:rPr>
              <a:t>a work in progress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1053" y="644357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09329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FFFF"/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EIC Users Group Meeting</a:t>
            </a:r>
          </a:p>
          <a:p>
            <a:pPr defTabSz="457200"/>
            <a:r>
              <a:rPr lang="en-US" sz="2000" i="1" dirty="0">
                <a:solidFill>
                  <a:srgbClr val="FFFFFF"/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Argonne National Lab, July 2016</a:t>
            </a:r>
            <a:endParaRPr lang="en-US" sz="2000" b="1" i="1" dirty="0">
              <a:solidFill>
                <a:srgbClr val="FFFFFF"/>
              </a:solidFill>
              <a:latin typeface="Arial" pitchFamily="84" charset="0"/>
              <a:ea typeface="Arial" pitchFamily="84" charset="0"/>
              <a:cs typeface="Arial" pitchFamily="8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828800"/>
            <a:ext cx="3623187" cy="2495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1219200"/>
            <a:ext cx="4267200" cy="4800600"/>
          </a:xfrm>
          <a:prstGeom prst="rect">
            <a:avLst/>
          </a:prstGeom>
        </p:spPr>
      </p:pic>
      <p:pic>
        <p:nvPicPr>
          <p:cNvPr id="6" name="Picture 5" descr="pdf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29000"/>
            <a:ext cx="2514600" cy="2433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14671"/>
            <a:ext cx="304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800" dirty="0" err="1"/>
              <a:t>Accardi</a:t>
            </a:r>
            <a:r>
              <a:rPr lang="en-US" sz="1800" dirty="0"/>
              <a:t> (Hampton),</a:t>
            </a:r>
          </a:p>
          <a:p>
            <a:r>
              <a:rPr lang="en-US" sz="1800" dirty="0"/>
              <a:t>R. Ent, C. Keppel, </a:t>
            </a:r>
          </a:p>
          <a:p>
            <a:r>
              <a:rPr lang="en-US" sz="1800" dirty="0"/>
              <a:t>K. Park, R. Yoshida (</a:t>
            </a:r>
            <a:r>
              <a:rPr lang="en-US" sz="1800" dirty="0" err="1"/>
              <a:t>JLab</a:t>
            </a:r>
            <a:r>
              <a:rPr lang="en-US" sz="1800" dirty="0"/>
              <a:t>), </a:t>
            </a:r>
          </a:p>
          <a:p>
            <a:r>
              <a:rPr lang="en-US" sz="1800" dirty="0"/>
              <a:t>M. Wing (UC London)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14300"/>
            <a:ext cx="5791200" cy="651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838200"/>
            <a:ext cx="259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CJ15 Global Fit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Phys. Rev. D93 114017 (2016)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State-of-the-art in large x PDFs</a:t>
            </a:r>
          </a:p>
          <a:p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&gt; 50% uncertainty on d(x) above x ~ 0.6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&gt; 50% uncertainty on g(x) above x ~ 0.2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Ø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Ø"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0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3395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  <a:cs typeface="ＭＳ Ｐゴシック" pitchFamily="84" charset="-128"/>
              </a:rPr>
              <a:t>F</a:t>
            </a:r>
            <a:r>
              <a:rPr lang="en-US" sz="2800" baseline="-25000" dirty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  <a:cs typeface="ＭＳ Ｐゴシック" pitchFamily="84" charset="-128"/>
              </a:rPr>
              <a:t>2</a:t>
            </a:r>
            <a:r>
              <a:rPr lang="en-US" sz="3600" b="1" baseline="30000" dirty="0">
                <a:solidFill>
                  <a:srgbClr val="FF0000"/>
                </a:solidFill>
                <a:latin typeface="Times" pitchFamily="84" charset="0"/>
                <a:ea typeface="ＭＳ Ｐゴシック" pitchFamily="84" charset="-128"/>
                <a:cs typeface="ＭＳ Ｐゴシック" pitchFamily="84" charset="-128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  <a:cs typeface="ＭＳ Ｐゴシック" pitchFamily="84" charset="-128"/>
              </a:rPr>
              <a:t> better constrained</a:t>
            </a:r>
            <a:endParaRPr lang="en-US" sz="2800" dirty="0">
              <a:solidFill>
                <a:srgbClr val="0000FF"/>
              </a:solidFill>
              <a:latin typeface="Chalkboard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4191000" cy="114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Helvetica" charset="0"/>
                <a:ea typeface="+mn-e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"/>
                <a:ea typeface="+mn-ea"/>
                <a:cs typeface="Times"/>
              </a:rPr>
              <a:t>Resulting CJ uncertainty bands</a:t>
            </a:r>
            <a:endParaRPr lang="en-US" sz="2000" baseline="30000" dirty="0">
              <a:solidFill>
                <a:srgbClr val="000000"/>
              </a:solidFill>
              <a:latin typeface="Times"/>
              <a:ea typeface="+mn-ea"/>
              <a:cs typeface="Times"/>
            </a:endParaRPr>
          </a:p>
          <a:p>
            <a:pPr marL="342900" indent="-34290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imes"/>
                <a:ea typeface="+mn-ea"/>
                <a:cs typeface="Times"/>
              </a:rPr>
              <a:t>Nuclear corrections </a:t>
            </a:r>
            <a:r>
              <a:rPr lang="en-US" sz="2000" dirty="0">
                <a:solidFill>
                  <a:srgbClr val="000000"/>
                </a:solidFill>
                <a:latin typeface="Times"/>
                <a:ea typeface="+mn-ea"/>
                <a:cs typeface="Times"/>
              </a:rPr>
              <a:t>still dominant</a:t>
            </a:r>
          </a:p>
          <a:p>
            <a:pPr marL="342900" indent="-34290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imes"/>
                <a:ea typeface="+mn-ea"/>
                <a:cs typeface="Times"/>
              </a:rPr>
              <a:t>Constrained by </a:t>
            </a:r>
            <a:r>
              <a:rPr lang="en-US" sz="2000" b="1" dirty="0" err="1">
                <a:solidFill>
                  <a:srgbClr val="000000"/>
                </a:solidFill>
                <a:latin typeface="Times"/>
                <a:ea typeface="+mn-ea"/>
                <a:cs typeface="Times"/>
              </a:rPr>
              <a:t>p+p</a:t>
            </a:r>
            <a:r>
              <a:rPr lang="en-US" sz="2000" b="1" dirty="0">
                <a:solidFill>
                  <a:srgbClr val="000000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"/>
                <a:ea typeface="+mn-ea"/>
                <a:cs typeface="Times"/>
                <a:sym typeface="Wingdings" panose="05000000000000000000" pitchFamily="2" charset="2"/>
              </a:rPr>
              <a:t> W + X !</a:t>
            </a:r>
            <a:r>
              <a:rPr lang="en-US" sz="2000" dirty="0">
                <a:solidFill>
                  <a:srgbClr val="000000"/>
                </a:solidFill>
                <a:latin typeface="Times"/>
                <a:ea typeface="+mn-ea"/>
                <a:cs typeface="Time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96553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8000"/>
                </a:solidFill>
                <a:latin typeface="Times"/>
                <a:ea typeface="+mn-ea"/>
                <a:cs typeface="Times"/>
              </a:rPr>
              <a:t>Effective neutron target via spectator  tagging experiment at </a:t>
            </a:r>
            <a:r>
              <a:rPr lang="en-US" sz="2000" i="1" dirty="0" err="1">
                <a:solidFill>
                  <a:srgbClr val="008000"/>
                </a:solidFill>
                <a:latin typeface="Times"/>
                <a:ea typeface="+mn-ea"/>
                <a:cs typeface="Times"/>
              </a:rPr>
              <a:t>JLab</a:t>
            </a:r>
            <a:endParaRPr lang="en-US" sz="2000" i="1" dirty="0">
              <a:solidFill>
                <a:srgbClr val="008000"/>
              </a:solidFill>
              <a:latin typeface="Times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3716"/>
            <a:ext cx="4615641" cy="38375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3886200" y="1441049"/>
            <a:ext cx="1524000" cy="17019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B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30" y="2514600"/>
            <a:ext cx="4591969" cy="382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44715" y="2174159"/>
            <a:ext cx="7682050" cy="3921841"/>
            <a:chOff x="744715" y="2180174"/>
            <a:chExt cx="7682050" cy="3921841"/>
          </a:xfrm>
        </p:grpSpPr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691" y="2381288"/>
              <a:ext cx="7464431" cy="3110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7616164" y="5451790"/>
              <a:ext cx="810601" cy="650225"/>
              <a:chOff x="7362160" y="4605110"/>
              <a:chExt cx="810601" cy="650225"/>
            </a:xfrm>
          </p:grpSpPr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7892247" y="4605110"/>
                <a:ext cx="280514" cy="359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36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1639" tIns="40820" rIns="81639" bIns="4082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800" b="1" dirty="0" err="1">
                    <a:solidFill>
                      <a:srgbClr val="00FF00"/>
                    </a:solidFill>
                    <a:latin typeface="Arial Narrow" charset="0"/>
                    <a:ea typeface="ＭＳ Ｐゴシック" pitchFamily="84" charset="-128"/>
                    <a:cs typeface="ＭＳ Ｐゴシック" pitchFamily="84" charset="-128"/>
                  </a:rPr>
                  <a:t>n</a:t>
                </a:r>
                <a:endParaRPr lang="de-DE" sz="1800" b="1" dirty="0">
                  <a:solidFill>
                    <a:srgbClr val="00FF00"/>
                  </a:solidFill>
                  <a:latin typeface="Arial Narrow" charset="0"/>
                  <a:ea typeface="ＭＳ Ｐゴシック" pitchFamily="84" charset="-128"/>
                  <a:cs typeface="ＭＳ Ｐゴシック" pitchFamily="84" charset="-128"/>
                </a:endParaRPr>
              </a:p>
            </p:txBody>
          </p:sp>
          <p:sp>
            <p:nvSpPr>
              <p:cNvPr id="27" name="Rectangle 16"/>
              <p:cNvSpPr>
                <a:spLocks noChangeArrowheads="1"/>
              </p:cNvSpPr>
              <p:nvPr/>
            </p:nvSpPr>
            <p:spPr bwMode="auto">
              <a:xfrm>
                <a:off x="7635846" y="4818163"/>
                <a:ext cx="280514" cy="359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36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1639" tIns="40820" rIns="81639" bIns="4082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800" b="1">
                    <a:solidFill>
                      <a:srgbClr val="0000FF"/>
                    </a:solidFill>
                    <a:latin typeface="Arial Narrow" charset="0"/>
                    <a:ea typeface="ＭＳ Ｐゴシック" pitchFamily="84" charset="-128"/>
                    <a:cs typeface="ＭＳ Ｐゴシック" pitchFamily="84" charset="-128"/>
                  </a:rPr>
                  <a:t>p</a:t>
                </a:r>
              </a:p>
            </p:txBody>
          </p:sp>
          <p:sp>
            <p:nvSpPr>
              <p:cNvPr id="28" name="Rectangle 17"/>
              <p:cNvSpPr>
                <a:spLocks noChangeArrowheads="1"/>
              </p:cNvSpPr>
              <p:nvPr/>
            </p:nvSpPr>
            <p:spPr bwMode="auto">
              <a:xfrm>
                <a:off x="7362160" y="4895899"/>
                <a:ext cx="270145" cy="359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36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1639" tIns="40820" rIns="81639" bIns="4082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800" b="1">
                    <a:solidFill>
                      <a:srgbClr val="FF0000"/>
                    </a:solidFill>
                    <a:latin typeface="Arial Narrow" charset="0"/>
                    <a:ea typeface="ＭＳ Ｐゴシック" pitchFamily="84" charset="-128"/>
                    <a:cs typeface="ＭＳ Ｐゴシック" pitchFamily="84" charset="-128"/>
                  </a:rPr>
                  <a:t>e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44715" y="2890582"/>
              <a:ext cx="9979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FF0000"/>
                  </a:solidFill>
                  <a:latin typeface="Calibri"/>
                  <a:ea typeface="ＭＳ Ｐゴシック" pitchFamily="84" charset="-128"/>
                  <a:cs typeface="ＭＳ Ｐゴシック" pitchFamily="84" charset="-128"/>
                </a:rPr>
                <a:t>Low </a:t>
              </a:r>
              <a:r>
                <a:rPr lang="en-US" sz="1800" i="1" dirty="0">
                  <a:solidFill>
                    <a:srgbClr val="FF0000"/>
                  </a:solidFill>
                  <a:latin typeface="Calibri"/>
                  <a:ea typeface="ＭＳ Ｐゴシック" pitchFamily="84" charset="-128"/>
                  <a:cs typeface="ＭＳ Ｐゴシック" pitchFamily="84" charset="-128"/>
                </a:rPr>
                <a:t>Q</a:t>
              </a:r>
              <a:r>
                <a:rPr lang="en-US" sz="1800" i="1" baseline="30000" dirty="0">
                  <a:solidFill>
                    <a:srgbClr val="FF0000"/>
                  </a:solidFill>
                  <a:latin typeface="Calibri"/>
                  <a:ea typeface="ＭＳ Ｐゴシック" pitchFamily="84" charset="-128"/>
                  <a:cs typeface="ＭＳ Ｐゴシック" pitchFamily="84" charset="-128"/>
                </a:rPr>
                <a:t>2</a:t>
              </a:r>
              <a:endParaRPr lang="en-US" sz="1800" i="1" dirty="0">
                <a:solidFill>
                  <a:srgbClr val="FF0000"/>
                </a:solidFill>
                <a:latin typeface="Calibri"/>
                <a:ea typeface="ＭＳ Ｐゴシック" pitchFamily="84" charset="-128"/>
                <a:cs typeface="ＭＳ Ｐゴシック" pitchFamily="84" charset="-128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1" dirty="0">
                  <a:solidFill>
                    <a:srgbClr val="FF0000"/>
                  </a:solidFill>
                  <a:latin typeface="Calibri"/>
                  <a:ea typeface="ＭＳ Ｐゴシック" pitchFamily="84" charset="-128"/>
                  <a:cs typeface="ＭＳ Ｐゴシック" pitchFamily="84" charset="-128"/>
                </a:rPr>
                <a:t>e-</a:t>
              </a:r>
              <a:r>
                <a:rPr lang="en-US" sz="1800" dirty="0">
                  <a:solidFill>
                    <a:srgbClr val="FF0000"/>
                  </a:solidFill>
                  <a:latin typeface="Calibri"/>
                  <a:ea typeface="ＭＳ Ｐゴシック" pitchFamily="84" charset="-128"/>
                  <a:cs typeface="ＭＳ Ｐゴシック" pitchFamily="84" charset="-128"/>
                </a:rPr>
                <a:t>tagger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931333" y="2408766"/>
              <a:ext cx="287867" cy="19050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03305" y="2180174"/>
              <a:ext cx="413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1" dirty="0">
                  <a:solidFill>
                    <a:srgbClr val="FF0000"/>
                  </a:solidFill>
                  <a:latin typeface="Calibri"/>
                  <a:ea typeface="ＭＳ Ｐゴシック" pitchFamily="84" charset="-128"/>
                  <a:cs typeface="ＭＳ Ｐゴシック" pitchFamily="84" charset="-128"/>
                </a:rPr>
                <a:t>e</a:t>
              </a:r>
              <a:r>
                <a:rPr lang="en-US" sz="1800" i="1" baseline="30000" dirty="0">
                  <a:solidFill>
                    <a:srgbClr val="FF0000"/>
                  </a:solidFill>
                  <a:latin typeface="Calibri"/>
                  <a:ea typeface="ＭＳ Ｐゴシック" pitchFamily="84" charset="-128"/>
                  <a:cs typeface="ＭＳ Ｐゴシック" pitchFamily="84" charset="-128"/>
                </a:rPr>
                <a:t>–</a:t>
              </a:r>
              <a:endParaRPr lang="en-US" sz="1800" i="1" dirty="0">
                <a:solidFill>
                  <a:srgbClr val="FF0000"/>
                </a:solidFill>
                <a:latin typeface="Calibri"/>
                <a:ea typeface="ＭＳ Ｐゴシック" pitchFamily="84" charset="-128"/>
                <a:cs typeface="ＭＳ Ｐゴシック" pitchFamily="8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870"/>
            <a:ext cx="7772400" cy="1323330"/>
          </a:xfrm>
        </p:spPr>
        <p:txBody>
          <a:bodyPr>
            <a:noAutofit/>
          </a:bodyPr>
          <a:lstStyle/>
          <a:p>
            <a:r>
              <a:rPr lang="en-US" sz="2400" b="0" dirty="0">
                <a:solidFill>
                  <a:srgbClr val="0000FF"/>
                </a:solidFill>
                <a:latin typeface="Arial"/>
                <a:cs typeface="Arial"/>
              </a:rPr>
              <a:t>Tagged Structure Functions at the EIC</a:t>
            </a:r>
            <a:r>
              <a:rPr lang="en-US" sz="1800" b="0" dirty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sz="1800" b="0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1800" b="0" dirty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sz="1800" b="0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000" b="0" dirty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sz="2000" b="0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000" b="0" dirty="0">
                <a:latin typeface="Arial"/>
                <a:cs typeface="Arial"/>
              </a:rPr>
              <a:t>The technique is uniquely suited to colliders: no target material absorbing low-momentum nucleons</a:t>
            </a:r>
            <a:endParaRPr lang="en-US" sz="2000" b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939112" y="5992246"/>
            <a:ext cx="6757088" cy="86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defTabSz="457200" fontAlgn="auto">
              <a:lnSpc>
                <a:spcPct val="90000"/>
              </a:lnSpc>
              <a:spcBef>
                <a:spcPts val="726"/>
              </a:spcBef>
              <a:spcAft>
                <a:spcPts val="0"/>
              </a:spcAft>
            </a:pPr>
            <a:r>
              <a:rPr lang="en-US" sz="1800" dirty="0">
                <a:latin typeface="Times New Roman" charset="0"/>
              </a:rPr>
              <a:t>	Secondary high dispersive ion focus ~40 m downstream of IP</a:t>
            </a:r>
            <a:endParaRPr lang="en-US" sz="1800" i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590800" y="5315671"/>
            <a:ext cx="5076191" cy="85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57200" fontAlgn="auto">
              <a:lnSpc>
                <a:spcPct val="90000"/>
              </a:lnSpc>
              <a:spcBef>
                <a:spcPts val="726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Neutron</a:t>
            </a:r>
            <a:r>
              <a:rPr lang="en-US" sz="1800" dirty="0">
                <a:latin typeface="Times New Roman" charset="0"/>
              </a:rPr>
              <a:t> detection in a 25 </a:t>
            </a:r>
            <a:r>
              <a:rPr lang="en-US" sz="1800" dirty="0" err="1">
                <a:latin typeface="Times New Roman" charset="0"/>
              </a:rPr>
              <a:t>mrad</a:t>
            </a:r>
            <a:r>
              <a:rPr lang="en-US" sz="1800" dirty="0">
                <a:latin typeface="Times New Roman" charset="0"/>
              </a:rPr>
              <a:t> cone around 0°</a:t>
            </a:r>
            <a:endParaRPr lang="en-US" sz="1800" i="1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1" y="4419600"/>
            <a:ext cx="2667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Full  acceptance for spectators from </a:t>
            </a:r>
            <a:br>
              <a:rPr lang="en-US" sz="1800" dirty="0">
                <a:solidFill>
                  <a:prstClr val="black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longitudinally and transversely polarized </a:t>
            </a:r>
            <a:br>
              <a:rPr lang="en-US" sz="1800" dirty="0">
                <a:solidFill>
                  <a:prstClr val="black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light ion beams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2533" y="3708403"/>
            <a:ext cx="99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Central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Solenoid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6800" y="4250267"/>
            <a:ext cx="97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17F0D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20 Tm 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36533" y="3454401"/>
            <a:ext cx="100892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17F0D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2 Tm 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9763" y="1900319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660066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The JLEIC design provides electron–nucleon squared center–of–mass energies in the range 250 − 2500 GeV</a:t>
            </a:r>
            <a:r>
              <a:rPr lang="en-US" sz="1800" baseline="30000" dirty="0">
                <a:solidFill>
                  <a:srgbClr val="660066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2</a:t>
            </a:r>
            <a:r>
              <a:rPr lang="en-US" sz="1800" dirty="0">
                <a:solidFill>
                  <a:srgbClr val="660066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 at luminosities up to 10</a:t>
            </a:r>
            <a:r>
              <a:rPr lang="en-US" sz="1800" baseline="30000" dirty="0">
                <a:solidFill>
                  <a:srgbClr val="660066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34</a:t>
            </a:r>
            <a:r>
              <a:rPr lang="en-US" sz="1800" dirty="0">
                <a:solidFill>
                  <a:srgbClr val="660066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 cm</a:t>
            </a:r>
            <a:r>
              <a:rPr lang="en-US" sz="1800" baseline="30000" dirty="0">
                <a:solidFill>
                  <a:srgbClr val="660066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−2 </a:t>
            </a:r>
            <a:r>
              <a:rPr lang="en-US" sz="1800" dirty="0">
                <a:solidFill>
                  <a:srgbClr val="660066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s</a:t>
            </a:r>
            <a:r>
              <a:rPr lang="en-US" sz="1800" baseline="30000" dirty="0">
                <a:solidFill>
                  <a:srgbClr val="660066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t>−1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3733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FF0000"/>
                </a:solidFill>
                <a:latin typeface="Arial"/>
                <a:cs typeface="Arial"/>
              </a:rPr>
              <a:t>See C. Hyde talk!</a:t>
            </a:r>
          </a:p>
        </p:txBody>
      </p:sp>
    </p:spTree>
    <p:extLst>
      <p:ext uri="{BB962C8B-B14F-4D97-AF65-F5344CB8AC3E}">
        <p14:creationId xmlns:p14="http://schemas.microsoft.com/office/powerpoint/2010/main" val="241853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54" y="16494"/>
            <a:ext cx="9012046" cy="1143000"/>
          </a:xfrm>
        </p:spPr>
        <p:txBody>
          <a:bodyPr>
            <a:normAutofit fontScale="90000"/>
          </a:bodyPr>
          <a:lstStyle/>
          <a:p>
            <a:r>
              <a:rPr lang="en-US" sz="2800" b="0" dirty="0">
                <a:solidFill>
                  <a:srgbClr val="0000FF"/>
                </a:solidFill>
              </a:rPr>
              <a:t>Tagged Structure Functions at HERA – Example: </a:t>
            </a:r>
            <a:r>
              <a:rPr lang="en-US" sz="2800" b="0" i="1" u="sng" dirty="0">
                <a:solidFill>
                  <a:srgbClr val="0000FF"/>
                </a:solidFill>
              </a:rPr>
              <a:t>proton</a:t>
            </a:r>
            <a:r>
              <a:rPr lang="en-US" sz="2800" b="0" dirty="0">
                <a:solidFill>
                  <a:srgbClr val="0000FF"/>
                </a:solidFill>
              </a:rPr>
              <a:t> tag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b="0" i="1" dirty="0"/>
          </a:p>
        </p:txBody>
      </p:sp>
      <p:pic>
        <p:nvPicPr>
          <p:cNvPr id="4" name="Picture 3" descr="basic_di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7" y="1210285"/>
            <a:ext cx="4015147" cy="2278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097" y="592997"/>
            <a:ext cx="4083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i="1" dirty="0">
                <a:solidFill>
                  <a:srgbClr val="660066"/>
                </a:solidFill>
              </a:rPr>
              <a:t> </a:t>
            </a:r>
            <a:r>
              <a:rPr lang="en-US" sz="2000" i="1" dirty="0">
                <a:solidFill>
                  <a:srgbClr val="660066"/>
                </a:solidFill>
              </a:rPr>
              <a:t>Tag leading baryon production </a:t>
            </a:r>
          </a:p>
          <a:p>
            <a:pPr>
              <a:buClr>
                <a:srgbClr val="660066"/>
              </a:buClr>
              <a:buFont typeface="Arial"/>
              <a:buChar char="•"/>
            </a:pP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ep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dirty="0">
                <a:solidFill>
                  <a:srgbClr val="660066"/>
                </a:solidFill>
              </a:rPr>
              <a:t>→ </a:t>
            </a:r>
            <a:r>
              <a:rPr lang="en-US" sz="2000" i="1" dirty="0" err="1">
                <a:solidFill>
                  <a:srgbClr val="660066"/>
                </a:solidFill>
              </a:rPr>
              <a:t>eXN</a:t>
            </a:r>
            <a:r>
              <a:rPr lang="en-US" sz="2000" i="1" dirty="0">
                <a:solidFill>
                  <a:srgbClr val="660066"/>
                </a:solidFill>
              </a:rPr>
              <a:t> via color singlet exchange</a:t>
            </a:r>
            <a:endParaRPr lang="en-US" sz="2000" dirty="0">
              <a:solidFill>
                <a:srgbClr val="660066"/>
              </a:solidFill>
            </a:endParaRPr>
          </a:p>
        </p:txBody>
      </p:sp>
      <p:pic>
        <p:nvPicPr>
          <p:cNvPr id="17" name="Picture 16" descr="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87" y="3361779"/>
            <a:ext cx="3555848" cy="32983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4248" y="3542668"/>
            <a:ext cx="141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 forward </a:t>
            </a:r>
            <a:r>
              <a:rPr lang="en-US" dirty="0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6921" y="3399879"/>
            <a:ext cx="2046091" cy="24929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i="1" dirty="0">
                <a:solidFill>
                  <a:srgbClr val="660066"/>
                </a:solidFill>
              </a:rPr>
              <a:t>Diffractive</a:t>
            </a:r>
          </a:p>
          <a:p>
            <a:r>
              <a:rPr lang="en-US" sz="2000" i="1" dirty="0">
                <a:solidFill>
                  <a:srgbClr val="660066"/>
                </a:solidFill>
              </a:rPr>
              <a:t>Scattering: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Large rapidity gap</a:t>
            </a:r>
          </a:p>
          <a:p>
            <a:endParaRPr lang="en-US" sz="200" dirty="0"/>
          </a:p>
          <a:p>
            <a:r>
              <a:rPr lang="en-US" sz="2000" dirty="0" err="1"/>
              <a:t>x</a:t>
            </a:r>
            <a:r>
              <a:rPr lang="en-US" sz="2000" baseline="-25000" dirty="0" err="1"/>
              <a:t>L</a:t>
            </a:r>
            <a:r>
              <a:rPr lang="en-US" sz="2000" dirty="0"/>
              <a:t> = </a:t>
            </a:r>
            <a:r>
              <a:rPr lang="en-US" sz="2000" dirty="0" err="1"/>
              <a:t>E</a:t>
            </a:r>
            <a:r>
              <a:rPr lang="en-US" sz="2000" baseline="30000" dirty="0" err="1"/>
              <a:t>p</a:t>
            </a:r>
            <a:r>
              <a:rPr lang="en-US" sz="2000" dirty="0" err="1"/>
              <a:t>/E</a:t>
            </a:r>
            <a:r>
              <a:rPr lang="en-US" sz="2000" baseline="30000" dirty="0" err="1"/>
              <a:t>p</a:t>
            </a:r>
            <a:r>
              <a:rPr lang="en-US" sz="2000" baseline="-25000" dirty="0" err="1"/>
              <a:t>beam</a:t>
            </a:r>
            <a:r>
              <a:rPr lang="en-US" sz="2000" dirty="0"/>
              <a:t> ~ 1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933701" y="4879986"/>
            <a:ext cx="593221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993047"/>
            <a:ext cx="4241800" cy="2373777"/>
          </a:xfrm>
          <a:prstGeom prst="rect">
            <a:avLst/>
          </a:prstGeom>
        </p:spPr>
      </p:pic>
      <p:pic>
        <p:nvPicPr>
          <p:cNvPr id="33" name="Picture 32" descr="reg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104" y="5197485"/>
            <a:ext cx="5081496" cy="665158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rot="5400000" flipH="1" flipV="1">
            <a:off x="4026717" y="2947216"/>
            <a:ext cx="2297866" cy="392905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27450" y="3741003"/>
            <a:ext cx="284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Also tagged neutron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1848" y="6421202"/>
            <a:ext cx="3261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DESY 10-095 </a:t>
            </a:r>
            <a:r>
              <a:rPr lang="en-US" sz="1200" dirty="0" err="1"/>
              <a:t>Eur.Phys.J</a:t>
            </a:r>
            <a:r>
              <a:rPr lang="en-US" sz="1200" dirty="0"/>
              <a:t>. C71 (2011) 1578 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8335" y="5981700"/>
            <a:ext cx="531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Pomeron</a:t>
            </a:r>
            <a:r>
              <a:rPr lang="en-US" dirty="0"/>
              <a:t> diverges as 1/(1-x</a:t>
            </a:r>
            <a:r>
              <a:rPr lang="en-US" baseline="-25000" dirty="0"/>
              <a:t>L</a:t>
            </a:r>
            <a:r>
              <a:rPr lang="en-US" dirty="0"/>
              <a:t>), the f-</a:t>
            </a:r>
            <a:r>
              <a:rPr lang="en-US" dirty="0" err="1"/>
              <a:t>Reggeon</a:t>
            </a:r>
            <a:r>
              <a:rPr lang="en-US" dirty="0"/>
              <a:t> is flat.</a:t>
            </a:r>
          </a:p>
        </p:txBody>
      </p:sp>
    </p:spTree>
    <p:extLst>
      <p:ext uri="{BB962C8B-B14F-4D97-AF65-F5344CB8AC3E}">
        <p14:creationId xmlns:p14="http://schemas.microsoft.com/office/powerpoint/2010/main" val="9893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>
          <a:xfrm>
            <a:off x="0" y="76200"/>
            <a:ext cx="9144000" cy="8048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EIC: Full Acceptance for Forward Physics!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0136" y="867746"/>
            <a:ext cx="6823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acceptance for p’ in e + 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e’ + p’ + 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92" y="1435157"/>
            <a:ext cx="7286214" cy="4298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4462" y="5909027"/>
            <a:ext cx="884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Huge gain in acceptance for forward tagging to measure F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diffractive physics!!!</a:t>
            </a:r>
          </a:p>
        </p:txBody>
      </p:sp>
    </p:spTree>
    <p:extLst>
      <p:ext uri="{BB962C8B-B14F-4D97-AF65-F5344CB8AC3E}">
        <p14:creationId xmlns:p14="http://schemas.microsoft.com/office/powerpoint/2010/main" val="1935396532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>
          <a:xfrm>
            <a:off x="0" y="47372"/>
            <a:ext cx="9144000" cy="6098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(Tagged) Neutron Structure Extrapolation in t</a:t>
            </a:r>
            <a:endParaRPr lang="en-US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3" y="825908"/>
            <a:ext cx="8992254" cy="237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292" y="825908"/>
            <a:ext cx="3518708" cy="3253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07" y="3962400"/>
            <a:ext cx="6607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 resolution better than 20 MeV, &lt; fermi 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Resolution limited/given by ion momentum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 precision extraction of F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neutron structure function</a:t>
            </a:r>
          </a:p>
        </p:txBody>
      </p:sp>
    </p:spTree>
    <p:extLst>
      <p:ext uri="{BB962C8B-B14F-4D97-AF65-F5344CB8AC3E}">
        <p14:creationId xmlns:p14="http://schemas.microsoft.com/office/powerpoint/2010/main" val="38221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>
          <a:xfrm>
            <a:off x="0" y="47372"/>
            <a:ext cx="9144000" cy="6098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(Tagged) Neutron Structure Extrapolation in t</a:t>
            </a:r>
            <a:endParaRPr lang="en-US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585" y="1317624"/>
            <a:ext cx="4087388" cy="3987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94" y="1352548"/>
            <a:ext cx="4036613" cy="3917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5925" y="800100"/>
            <a:ext cx="6635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Preliminary examples (courtesy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Kijun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Park)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Uncertainties include on-shell neutron extrapolation systematics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589" y="5358108"/>
            <a:ext cx="6040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year of EIC @ luminosity of 10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gives about     1 fb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year of EIC @ luminosity of 10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gives about   10 fb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year of EIC @ luminosity of 10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gives about 100 fb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800975" y="6067425"/>
            <a:ext cx="866775" cy="952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92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480" y="152400"/>
            <a:ext cx="8381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  <a:cs typeface="ＭＳ Ｐゴシック" pitchFamily="84" charset="-128"/>
              </a:rPr>
              <a:t>Data so far being considered in CJ fit projection study….</a:t>
            </a:r>
            <a:endParaRPr lang="en-US" sz="2800" dirty="0">
              <a:solidFill>
                <a:srgbClr val="0000FF"/>
              </a:solidFill>
              <a:latin typeface="Chalkboard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8229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2000" dirty="0">
                <a:latin typeface="Arial"/>
                <a:cs typeface="Arial"/>
              </a:rPr>
              <a:t>So far, have used JLEIC 10x100 GeV</a:t>
            </a:r>
            <a:r>
              <a:rPr lang="en-US" sz="2000" baseline="30000" dirty="0">
                <a:latin typeface="Arial"/>
                <a:cs typeface="Arial"/>
              </a:rPr>
              <a:t>2 </a:t>
            </a:r>
            <a:r>
              <a:rPr lang="en-US" sz="2000" dirty="0">
                <a:latin typeface="Arial"/>
                <a:cs typeface="Arial"/>
              </a:rPr>
              <a:t>projections in bins 0.1 &lt; x &lt; 0.9 for:</a:t>
            </a:r>
            <a:endParaRPr lang="en-US" sz="2000" baseline="300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342900" indent="-34290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endParaRPr lang="en-US" sz="2000" baseline="300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342900" indent="-34290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from deuterium with tagged proton spectator </a:t>
            </a:r>
          </a:p>
          <a:p>
            <a:pPr marL="342900" indent="-34290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Can check on-shell extrapolation by measuring 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from deuterium with tagged neutron spectator, comparing to proton target data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Can check nuclear corrections to F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against F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>n (tagged)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 fontAlgn="auto">
              <a:spcBef>
                <a:spcPct val="50000"/>
              </a:spcBef>
              <a:spcAft>
                <a:spcPts val="0"/>
              </a:spcAft>
              <a:buFont typeface="Lucida Grande"/>
              <a:buChar char="-"/>
            </a:pPr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Finally will be able to distinguish between models!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i="1" dirty="0">
                <a:solidFill>
                  <a:srgbClr val="660066"/>
                </a:solidFill>
                <a:latin typeface="Arial"/>
                <a:cs typeface="Arial"/>
              </a:rPr>
              <a:t>Assume 1% systematic uncertainty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660066"/>
                </a:solidFill>
                <a:latin typeface="Arial"/>
                <a:cs typeface="Arial"/>
              </a:rPr>
              <a:t>W</a:t>
            </a:r>
            <a:r>
              <a:rPr lang="en-US" sz="2000" baseline="30000" dirty="0">
                <a:solidFill>
                  <a:srgbClr val="660066"/>
                </a:solidFill>
                <a:latin typeface="Arial"/>
                <a:cs typeface="Arial"/>
              </a:rPr>
              <a:t>2 </a:t>
            </a:r>
            <a:r>
              <a:rPr lang="en-US" sz="2000" dirty="0">
                <a:solidFill>
                  <a:srgbClr val="660066"/>
                </a:solidFill>
                <a:latin typeface="Arial"/>
                <a:cs typeface="Arial"/>
              </a:rPr>
              <a:t>&gt; 3.5 GeV</a:t>
            </a:r>
            <a:r>
              <a:rPr lang="en-US" sz="2000" baseline="30000" dirty="0">
                <a:solidFill>
                  <a:srgbClr val="660066"/>
                </a:solidFill>
                <a:latin typeface="Arial"/>
                <a:cs typeface="Arial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"/>
                <a:cs typeface="Arial"/>
              </a:rPr>
              <a:t> and Q</a:t>
            </a:r>
            <a:r>
              <a:rPr lang="en-US" sz="2000" baseline="30000" dirty="0">
                <a:solidFill>
                  <a:srgbClr val="660066"/>
                </a:solidFill>
                <a:latin typeface="Arial"/>
                <a:cs typeface="Arial"/>
              </a:rPr>
              <a:t>2 </a:t>
            </a:r>
            <a:r>
              <a:rPr lang="en-US" sz="2000" dirty="0">
                <a:solidFill>
                  <a:srgbClr val="660066"/>
                </a:solidFill>
                <a:latin typeface="Arial"/>
                <a:cs typeface="Arial"/>
              </a:rPr>
              <a:t>&gt; 1.69 GeV</a:t>
            </a:r>
            <a:r>
              <a:rPr lang="en-US" sz="2000" baseline="30000" dirty="0">
                <a:solidFill>
                  <a:srgbClr val="660066"/>
                </a:solidFill>
                <a:latin typeface="Arial"/>
                <a:cs typeface="Arial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"/>
                <a:cs typeface="Arial"/>
              </a:rPr>
              <a:t> (standard CJ15 cuts)</a:t>
            </a:r>
            <a:endParaRPr lang="en-US" sz="2000" i="1" dirty="0">
              <a:solidFill>
                <a:srgbClr val="660066"/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1" i="1" dirty="0">
                <a:solidFill>
                  <a:srgbClr val="006B00"/>
                </a:solidFill>
                <a:latin typeface="Arial"/>
                <a:cs typeface="Arial"/>
              </a:rPr>
              <a:t>A simple study so far (first results hot off the press)…</a:t>
            </a:r>
          </a:p>
        </p:txBody>
      </p:sp>
    </p:spTree>
    <p:extLst>
      <p:ext uri="{BB962C8B-B14F-4D97-AF65-F5344CB8AC3E}">
        <p14:creationId xmlns:p14="http://schemas.microsoft.com/office/powerpoint/2010/main" val="67607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162580"/>
            <a:ext cx="4788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F</a:t>
            </a:r>
            <a:r>
              <a:rPr lang="en-US" sz="2800" baseline="-25000" dirty="0">
                <a:latin typeface="Arial"/>
                <a:cs typeface="Arial"/>
              </a:rPr>
              <a:t>2</a:t>
            </a:r>
            <a:r>
              <a:rPr lang="en-US" sz="2800" baseline="30000" dirty="0">
                <a:latin typeface="Arial"/>
                <a:cs typeface="Arial"/>
              </a:rPr>
              <a:t>p </a:t>
            </a:r>
            <a:r>
              <a:rPr lang="en-US" sz="2800" dirty="0">
                <a:latin typeface="Arial"/>
                <a:cs typeface="Arial"/>
              </a:rPr>
              <a:t>(tagged) </a:t>
            </a:r>
            <a:r>
              <a:rPr lang="en-US" sz="2800" dirty="0" err="1">
                <a:latin typeface="Arial"/>
                <a:cs typeface="Arial"/>
              </a:rPr>
              <a:t>pseudodata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vs</a:t>
            </a:r>
            <a:r>
              <a:rPr lang="en-US" sz="2800" dirty="0">
                <a:latin typeface="Arial"/>
                <a:cs typeface="Arial"/>
              </a:rPr>
              <a:t> x </a:t>
            </a:r>
            <a:endParaRPr lang="en-US" sz="2800" dirty="0">
              <a:solidFill>
                <a:srgbClr val="0000FF"/>
              </a:solidFill>
              <a:latin typeface="Arial"/>
              <a:ea typeface="ＭＳ Ｐゴシック" pitchFamily="84" charset="-128"/>
              <a:cs typeface="Arial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4800600" y="990600"/>
            <a:ext cx="38862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000" dirty="0">
                <a:latin typeface="Arial"/>
                <a:cs typeface="Arial"/>
              </a:rPr>
              <a:t>Compressed scale makes it somewhat  difficult to see the experimental and fit uncertainties</a:t>
            </a:r>
            <a:endParaRPr lang="en-US" sz="2000" i="1" dirty="0">
              <a:solidFill>
                <a:srgbClr val="660066"/>
              </a:solidFill>
              <a:latin typeface="Arial"/>
              <a:cs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000" dirty="0">
                <a:latin typeface="Arial"/>
                <a:cs typeface="Arial"/>
              </a:rPr>
              <a:t>Currently no cut in y: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would loose a little bit in the high Q</a:t>
            </a:r>
            <a:r>
              <a:rPr lang="en-US" sz="2000" baseline="30000" dirty="0">
                <a:latin typeface="Arial"/>
                <a:cs typeface="Arial"/>
              </a:rPr>
              <a:t>2</a:t>
            </a:r>
            <a:r>
              <a:rPr lang="en-US" sz="2000" dirty="0">
                <a:latin typeface="Arial"/>
                <a:cs typeface="Arial"/>
              </a:rPr>
              <a:t> range from y&lt;</a:t>
            </a:r>
            <a:r>
              <a:rPr lang="en-US" sz="2000" dirty="0" err="1">
                <a:latin typeface="Arial"/>
                <a:cs typeface="Arial"/>
              </a:rPr>
              <a:t>ymax</a:t>
            </a:r>
            <a:r>
              <a:rPr lang="en-US" sz="2000" dirty="0">
                <a:latin typeface="Arial"/>
                <a:cs typeface="Arial"/>
              </a:rPr>
              <a:t>,  unlikely a problem since </a:t>
            </a:r>
            <a:r>
              <a:rPr lang="en-US" sz="2000" dirty="0" err="1">
                <a:latin typeface="Arial"/>
                <a:cs typeface="Arial"/>
              </a:rPr>
              <a:t>ymax</a:t>
            </a:r>
            <a:r>
              <a:rPr lang="en-US" sz="2000" dirty="0">
                <a:latin typeface="Arial"/>
                <a:cs typeface="Arial"/>
              </a:rPr>
              <a:t> ~0.85.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would loose some low Q</a:t>
            </a:r>
            <a:r>
              <a:rPr lang="en-US" sz="2000" baseline="30000" dirty="0">
                <a:latin typeface="Arial"/>
                <a:cs typeface="Arial"/>
              </a:rPr>
              <a:t>2</a:t>
            </a:r>
            <a:r>
              <a:rPr lang="en-US" sz="2000" dirty="0">
                <a:latin typeface="Arial"/>
                <a:cs typeface="Arial"/>
              </a:rPr>
              <a:t> leverage at large x from a </a:t>
            </a:r>
            <a:r>
              <a:rPr lang="en-US" sz="2000" dirty="0" err="1">
                <a:latin typeface="Arial"/>
                <a:cs typeface="Arial"/>
              </a:rPr>
              <a:t>y_min</a:t>
            </a:r>
            <a:r>
              <a:rPr lang="en-US" sz="2000" dirty="0">
                <a:latin typeface="Arial"/>
                <a:cs typeface="Arial"/>
              </a:rPr>
              <a:t> cut, might have impact on the gluon fits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requires more careful simulations</a:t>
            </a:r>
            <a:endParaRPr lang="en-US" sz="2000" i="1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pic>
        <p:nvPicPr>
          <p:cNvPr id="2" name="Picture 1" descr="fig.100.F2p_tagg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4343400" cy="55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10.JLEIC_reler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7" y="3498758"/>
            <a:ext cx="6540643" cy="2902042"/>
          </a:xfrm>
          <a:prstGeom prst="rect">
            <a:avLst/>
          </a:prstGeom>
        </p:spPr>
      </p:pic>
      <p:pic>
        <p:nvPicPr>
          <p:cNvPr id="4" name="Picture 3" descr="fig.10.JLEIC_relerr_improvemen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838200"/>
            <a:ext cx="592074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914400"/>
            <a:ext cx="3733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Top: improvement in relative PDF uncertainties compared to CJ15</a:t>
            </a:r>
          </a:p>
          <a:p>
            <a:pPr algn="r"/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marL="342900" indent="-342900" algn="r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Bottom: relative uncertainties compared to CJ15</a:t>
            </a:r>
          </a:p>
          <a:p>
            <a:pPr marL="342900" indent="-342900" algn="r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Improvement in u impressive, but already small uncertainty</a:t>
            </a:r>
          </a:p>
          <a:p>
            <a:pPr marL="342900" indent="-342900" algn="r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Large improvement in d(x), ~50%</a:t>
            </a:r>
          </a:p>
          <a:p>
            <a:pPr marL="342900" indent="-342900" algn="r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d/u tracks d</a:t>
            </a:r>
          </a:p>
          <a:p>
            <a:pPr marL="342900" indent="-342900" algn="r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~20% improvement in g(x)</a:t>
            </a:r>
          </a:p>
          <a:p>
            <a:pPr marL="342900" indent="-342900" algn="r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algn="r"/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4793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10/</a:t>
            </a:r>
            <a:r>
              <a:rPr lang="en-US" sz="2800" dirty="0" err="1">
                <a:latin typeface="Arial"/>
                <a:cs typeface="Arial"/>
              </a:rPr>
              <a:t>fb</a:t>
            </a:r>
            <a:r>
              <a:rPr lang="en-US" sz="2800" dirty="0">
                <a:latin typeface="Arial"/>
                <a:cs typeface="Arial"/>
              </a:rPr>
              <a:t> luminosity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209800" y="4724400"/>
            <a:ext cx="685800" cy="457200"/>
          </a:xfrm>
          <a:prstGeom prst="ellipse">
            <a:avLst/>
          </a:prstGeom>
          <a:noFill/>
          <a:ln w="38100" cap="flat" cmpd="sng" algn="ctr">
            <a:solidFill>
              <a:srgbClr val="006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0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3"/>
          <p:cNvSpPr txBox="1">
            <a:spLocks noChangeArrowheads="1"/>
          </p:cNvSpPr>
          <p:nvPr/>
        </p:nvSpPr>
        <p:spPr bwMode="auto">
          <a:xfrm>
            <a:off x="0" y="394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  <a:cs typeface="ＭＳ Ｐゴシック" pitchFamily="84" charset="-128"/>
              </a:rPr>
              <a:t>Parton Distribution Functions (PDFs)</a:t>
            </a:r>
            <a:endParaRPr lang="en-US" sz="3600" dirty="0">
              <a:solidFill>
                <a:srgbClr val="0000FF"/>
              </a:solidFill>
              <a:latin typeface="Chalkboard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18788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eaLnBrk="0" hangingPunct="0"/>
            <a:endParaRPr lang="en-US" sz="2000" dirty="0">
              <a:solidFill>
                <a:srgbClr val="000000"/>
              </a:solidFill>
              <a:latin typeface="Times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 marL="800100" lvl="1" indent="-342900" eaLnBrk="0" hangingPunct="0">
              <a:buFont typeface="Lucida Grande"/>
              <a:buChar char="-"/>
            </a:pPr>
            <a:endParaRPr lang="en-US" sz="2000" dirty="0">
              <a:solidFill>
                <a:srgbClr val="000000"/>
              </a:solidFill>
              <a:latin typeface="Times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Provide fundamental information regarding nucleon and nuclear structure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Knowledge of the interaction initial state, and hence the PDFs, is critical to precision measurements at hadron colliders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latin typeface="Arial"/>
                <a:cs typeface="Arial"/>
              </a:rPr>
              <a:t>Sensitivity to new physics, new heavy particles, requires better knowledge of large x PDFs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30634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14793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100/</a:t>
            </a:r>
            <a:r>
              <a:rPr lang="en-US" sz="2800" dirty="0" err="1">
                <a:latin typeface="Arial"/>
                <a:cs typeface="Arial"/>
              </a:rPr>
              <a:t>fb</a:t>
            </a:r>
            <a:r>
              <a:rPr lang="en-US" sz="2800" dirty="0">
                <a:latin typeface="Arial"/>
                <a:cs typeface="Arial"/>
              </a:rPr>
              <a:t> luminosity</a:t>
            </a:r>
          </a:p>
        </p:txBody>
      </p:sp>
      <p:pic>
        <p:nvPicPr>
          <p:cNvPr id="10" name="Picture 9" descr="fig.100.JLEIC_reler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5768379" cy="2683283"/>
          </a:xfrm>
          <a:prstGeom prst="rect">
            <a:avLst/>
          </a:prstGeom>
        </p:spPr>
      </p:pic>
      <p:pic>
        <p:nvPicPr>
          <p:cNvPr id="9" name="Picture 8" descr="fig.100.JLEIC_relerr_improvemen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1"/>
            <a:ext cx="6324600" cy="2986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838200"/>
            <a:ext cx="3886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/>
                <a:cs typeface="Arial"/>
              </a:rPr>
              <a:t/>
            </a:r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000" i="1" dirty="0">
                <a:solidFill>
                  <a:srgbClr val="660066"/>
                </a:solidFill>
                <a:latin typeface="Arial"/>
                <a:cs typeface="Arial"/>
              </a:rPr>
              <a:t>d quark precision will become comparable to current u!!</a:t>
            </a:r>
          </a:p>
          <a:p>
            <a:pPr algn="r"/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similar improvement in g(x)</a:t>
            </a:r>
          </a:p>
          <a:p>
            <a:pPr algn="r"/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u quark uncertainty becomes less than ~1%; may be important for large mass BSM new particles.</a:t>
            </a:r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With d quark nailed by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, fitting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2000" dirty="0">
                <a:latin typeface="Arial"/>
                <a:cs typeface="Arial"/>
              </a:rPr>
              <a:t> data will explore details of nuclear effects</a:t>
            </a:r>
          </a:p>
          <a:p>
            <a:pPr marL="342900" indent="-342900" algn="r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algn="r"/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828800" y="4800600"/>
            <a:ext cx="685800" cy="457200"/>
          </a:xfrm>
          <a:prstGeom prst="ellipse">
            <a:avLst/>
          </a:prstGeom>
          <a:noFill/>
          <a:ln w="38100" cap="flat" cmpd="sng" algn="ctr">
            <a:solidFill>
              <a:srgbClr val="006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2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47935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Improved d(x) precision is good news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776240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The d-quark goes from a few 10% to ~1% percent level</a:t>
            </a:r>
          </a:p>
          <a:p>
            <a:endParaRPr lang="en-US" sz="16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Resolve long-standing mystery of d/u at large x, bell-weather for  fundamental models of nucleon structure</a:t>
            </a:r>
          </a:p>
          <a:p>
            <a:pPr marL="342900" indent="-34290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D/(</a:t>
            </a:r>
            <a:r>
              <a:rPr lang="en-US" sz="1600" dirty="0" err="1">
                <a:latin typeface="Arial"/>
                <a:cs typeface="Arial"/>
              </a:rPr>
              <a:t>p+n</a:t>
            </a:r>
            <a:r>
              <a:rPr lang="en-US" sz="1600" dirty="0">
                <a:latin typeface="Arial"/>
                <a:cs typeface="Arial"/>
              </a:rPr>
              <a:t>) in one experiment for the first time – unprecedented handle on nuclear medium modifications</a:t>
            </a:r>
          </a:p>
          <a:p>
            <a:pPr marL="342900" indent="-34290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Facilitate accurate neutron excess/</a:t>
            </a:r>
            <a:r>
              <a:rPr lang="en-US" sz="1600" dirty="0" err="1">
                <a:latin typeface="Arial"/>
                <a:cs typeface="Arial"/>
              </a:rPr>
              <a:t>isoscalar</a:t>
            </a:r>
            <a:r>
              <a:rPr lang="en-US" sz="1600" dirty="0">
                <a:latin typeface="Arial"/>
                <a:cs typeface="Arial"/>
              </a:rPr>
              <a:t> corrections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1600" dirty="0">
                <a:latin typeface="Arial"/>
                <a:cs typeface="Arial"/>
              </a:rPr>
              <a:t>Important also for neutrino physics and nuclear </a:t>
            </a:r>
            <a:r>
              <a:rPr lang="en-US" sz="1600" dirty="0" smtClean="0">
                <a:latin typeface="Arial"/>
                <a:cs typeface="Arial"/>
              </a:rPr>
              <a:t>PDFs</a:t>
            </a:r>
            <a:endParaRPr lang="en-US" sz="16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 descr="fig.100.d_over_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7391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8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914400"/>
            <a:ext cx="868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gluons improve by a bit less than 10% per data set included, with the improvement seemingly independent of luminosity </a:t>
            </a:r>
          </a:p>
          <a:p>
            <a:r>
              <a:rPr lang="en-US" sz="2000" dirty="0">
                <a:latin typeface="Arial"/>
                <a:cs typeface="Arial"/>
              </a:rPr>
              <a:t>	- Possibly gluons are accessed by the F</a:t>
            </a:r>
            <a:r>
              <a:rPr lang="en-US" sz="2000" baseline="-25000" dirty="0">
                <a:latin typeface="Arial"/>
                <a:cs typeface="Arial"/>
              </a:rPr>
              <a:t>2 </a:t>
            </a:r>
            <a:r>
              <a:rPr lang="en-US" sz="2000" dirty="0">
                <a:latin typeface="Arial"/>
                <a:cs typeface="Arial"/>
              </a:rPr>
              <a:t>shape in Q</a:t>
            </a:r>
            <a:r>
              <a:rPr lang="en-US" sz="2000" baseline="30000" dirty="0">
                <a:latin typeface="Arial"/>
                <a:cs typeface="Arial"/>
              </a:rPr>
              <a:t>2</a:t>
            </a:r>
            <a:r>
              <a:rPr lang="en-US" sz="2000" dirty="0">
                <a:latin typeface="Arial"/>
                <a:cs typeface="Arial"/>
              </a:rPr>
              <a:t>, so that the 	precision of each data point is not very important, while the lever 	arm in Q</a:t>
            </a:r>
            <a:r>
              <a:rPr lang="en-US" sz="2000" baseline="30000" dirty="0">
                <a:latin typeface="Arial"/>
                <a:cs typeface="Arial"/>
              </a:rPr>
              <a:t>2</a:t>
            </a:r>
            <a:r>
              <a:rPr lang="en-US" sz="2000" dirty="0">
                <a:latin typeface="Arial"/>
                <a:cs typeface="Arial"/>
              </a:rPr>
              <a:t> matters most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If true, expect that adding new measurements we will continue to improve the gluons: for example, adding energy scans at 3+100 and 6+100 may reach a global improvement in the large-x gluons closer to 80%. 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Energy scans could also allow for direct access of gluons from F</a:t>
            </a:r>
            <a:r>
              <a:rPr lang="en-US" sz="2000" baseline="-25000" dirty="0">
                <a:latin typeface="Arial"/>
                <a:cs typeface="Arial"/>
              </a:rPr>
              <a:t>L</a:t>
            </a:r>
            <a:r>
              <a:rPr lang="en-US" sz="2000" dirty="0"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Need more work to confirm above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47935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Improved g(x) precision also good news</a:t>
            </a:r>
          </a:p>
        </p:txBody>
      </p:sp>
    </p:spTree>
    <p:extLst>
      <p:ext uri="{BB962C8B-B14F-4D97-AF65-F5344CB8AC3E}">
        <p14:creationId xmlns:p14="http://schemas.microsoft.com/office/powerpoint/2010/main" val="4182523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52400"/>
            <a:ext cx="1720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pitchFamily="84" charset="-128"/>
                <a:cs typeface="Arial"/>
              </a:rPr>
              <a:t>Summary</a:t>
            </a:r>
            <a:endParaRPr lang="en-US" sz="2800" dirty="0">
              <a:solidFill>
                <a:srgbClr val="0000FF"/>
              </a:solidFill>
              <a:latin typeface="Arial"/>
              <a:ea typeface="ＭＳ Ｐゴシック" pitchFamily="84" charset="-128"/>
              <a:cs typeface="Arial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8229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 10/</a:t>
            </a:r>
            <a:r>
              <a:rPr lang="en-US" dirty="0" err="1">
                <a:latin typeface="Arial"/>
                <a:cs typeface="Arial"/>
              </a:rPr>
              <a:t>fb</a:t>
            </a:r>
            <a:r>
              <a:rPr lang="en-US" dirty="0">
                <a:latin typeface="Arial"/>
                <a:cs typeface="Arial"/>
              </a:rPr>
              <a:t> e-p run and an 100/</a:t>
            </a:r>
            <a:r>
              <a:rPr lang="en-US" dirty="0" err="1">
                <a:latin typeface="Arial"/>
                <a:cs typeface="Arial"/>
              </a:rPr>
              <a:t>fb</a:t>
            </a:r>
            <a:r>
              <a:rPr lang="en-US" dirty="0">
                <a:latin typeface="Arial"/>
                <a:cs typeface="Arial"/>
              </a:rPr>
              <a:t> e-d run (</a:t>
            </a:r>
            <a:r>
              <a:rPr lang="en-US" i="1" dirty="0">
                <a:latin typeface="Arial"/>
                <a:cs typeface="Arial"/>
              </a:rPr>
              <a:t>with e-</a:t>
            </a:r>
            <a:r>
              <a:rPr lang="en-US" i="1" dirty="0" err="1">
                <a:latin typeface="Arial"/>
                <a:cs typeface="Arial"/>
              </a:rPr>
              <a:t>n</a:t>
            </a:r>
            <a:r>
              <a:rPr lang="en-US" i="1" baseline="-25000" dirty="0" err="1">
                <a:latin typeface="Arial"/>
                <a:cs typeface="Arial"/>
              </a:rPr>
              <a:t>tag</a:t>
            </a:r>
            <a:r>
              <a:rPr lang="en-US" i="1" dirty="0">
                <a:latin typeface="Arial"/>
                <a:cs typeface="Arial"/>
              </a:rPr>
              <a:t>!</a:t>
            </a:r>
            <a:r>
              <a:rPr lang="en-US" dirty="0">
                <a:latin typeface="Arial"/>
                <a:cs typeface="Arial"/>
              </a:rPr>
              <a:t>) reduces the u uncertainty to better than 1% and the d uncertainty down to 5% at x = 0.9.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gluon will also be significantly improved, but…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i="1" dirty="0">
                <a:latin typeface="Arial"/>
                <a:cs typeface="Arial"/>
              </a:rPr>
              <a:t>Still a work in progress, need to: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Study more energy combinations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Study y cut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Evaluate also F</a:t>
            </a:r>
            <a:r>
              <a:rPr lang="en-US" baseline="-25000" dirty="0">
                <a:latin typeface="Arial"/>
                <a:cs typeface="Arial"/>
              </a:rPr>
              <a:t>L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Expand x binning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Optimize grid </a:t>
            </a:r>
          </a:p>
        </p:txBody>
      </p:sp>
    </p:spTree>
    <p:extLst>
      <p:ext uri="{BB962C8B-B14F-4D97-AF65-F5344CB8AC3E}">
        <p14:creationId xmlns:p14="http://schemas.microsoft.com/office/powerpoint/2010/main" val="980202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752600"/>
            <a:ext cx="2048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Arial"/>
                <a:ea typeface="ＭＳ Ｐゴシック" pitchFamily="84" charset="-128"/>
                <a:cs typeface="Arial"/>
              </a:rPr>
              <a:t>Thank you!</a:t>
            </a:r>
            <a:endParaRPr lang="en-US" sz="2800" i="1" dirty="0">
              <a:solidFill>
                <a:srgbClr val="0000FF"/>
              </a:solidFill>
              <a:latin typeface="Arial"/>
              <a:ea typeface="ＭＳ Ｐゴシック" pitchFamily="8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311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752600"/>
            <a:ext cx="1648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Arial"/>
                <a:ea typeface="ＭＳ Ｐゴシック" pitchFamily="84" charset="-128"/>
                <a:cs typeface="Arial"/>
              </a:rPr>
              <a:t>Backups</a:t>
            </a:r>
            <a:endParaRPr lang="en-US" sz="2800" i="1" dirty="0">
              <a:solidFill>
                <a:srgbClr val="0000FF"/>
              </a:solidFill>
              <a:latin typeface="Arial"/>
              <a:ea typeface="ＭＳ Ｐゴシック" pitchFamily="8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128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-609600"/>
            <a:ext cx="8534400" cy="1931001"/>
          </a:xfrm>
        </p:spPr>
        <p:txBody>
          <a:bodyPr/>
          <a:lstStyle/>
          <a:p>
            <a:pPr algn="l"/>
            <a:r>
              <a:rPr lang="en-US" sz="2800" b="0" dirty="0">
                <a:solidFill>
                  <a:schemeClr val="tx1"/>
                </a:solidFill>
                <a:cs typeface="Arial" charset="0"/>
              </a:rPr>
              <a:t>F</a:t>
            </a:r>
            <a:r>
              <a:rPr lang="en-US" sz="2800" b="0" baseline="-25000" dirty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800" b="0" baseline="30000" dirty="0">
                <a:solidFill>
                  <a:schemeClr val="tx1"/>
                </a:solidFill>
                <a:cs typeface="Arial" charset="0"/>
              </a:rPr>
              <a:t>p</a:t>
            </a:r>
            <a:r>
              <a:rPr lang="en-US" sz="2800" b="0" dirty="0">
                <a:solidFill>
                  <a:schemeClr val="tx1"/>
                </a:solidFill>
                <a:cs typeface="Arial" charset="0"/>
              </a:rPr>
              <a:t> – F</a:t>
            </a:r>
            <a:r>
              <a:rPr lang="en-US" sz="2800" b="0" baseline="-25000" dirty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800" b="0" baseline="30000" dirty="0">
                <a:solidFill>
                  <a:schemeClr val="tx1"/>
                </a:solidFill>
                <a:cs typeface="Arial" charset="0"/>
              </a:rPr>
              <a:t>n</a:t>
            </a:r>
            <a:r>
              <a:rPr lang="en-US" sz="2800" b="0" dirty="0">
                <a:solidFill>
                  <a:schemeClr val="tx1"/>
                </a:solidFill>
                <a:cs typeface="Arial" charset="0"/>
              </a:rPr>
              <a:t> yields non-singlet distribution</a:t>
            </a:r>
            <a:endParaRPr lang="en-US" sz="24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66916" name="Picture 4" descr="pdf_l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0" y="1676400"/>
            <a:ext cx="3456390" cy="306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0" y="1245843"/>
            <a:ext cx="5334000" cy="530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000" dirty="0">
                <a:solidFill>
                  <a:srgbClr val="800080"/>
                </a:solidFill>
                <a:latin typeface="Arial"/>
                <a:cs typeface="Arial"/>
              </a:rPr>
              <a:t>At moderate x (~0.3), singlet comparable to non-singlet</a:t>
            </a:r>
          </a:p>
          <a:p>
            <a:pPr marL="457200" indent="-45720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000" dirty="0">
                <a:solidFill>
                  <a:srgbClr val="800080"/>
                </a:solidFill>
                <a:latin typeface="Arial"/>
                <a:cs typeface="Arial"/>
              </a:rPr>
              <a:t> Large uncertainties on singlet distribution - - in structure function measurements, comes from (small) scaling violations in F</a:t>
            </a:r>
            <a:r>
              <a:rPr lang="en-US" sz="2000" baseline="-25000" dirty="0">
                <a:solidFill>
                  <a:srgbClr val="800080"/>
                </a:solidFill>
                <a:latin typeface="Arial"/>
                <a:cs typeface="Arial"/>
              </a:rPr>
              <a:t>2</a:t>
            </a:r>
          </a:p>
          <a:p>
            <a:pPr marL="457200" indent="-45720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000" dirty="0">
                <a:solidFill>
                  <a:srgbClr val="800080"/>
                </a:solidFill>
                <a:latin typeface="Arial"/>
                <a:cs typeface="Arial"/>
              </a:rPr>
              <a:t> Q</a:t>
            </a:r>
            <a:r>
              <a:rPr lang="en-US" sz="2000" baseline="30000" dirty="0">
                <a:solidFill>
                  <a:srgbClr val="800080"/>
                </a:solidFill>
                <a:latin typeface="Arial"/>
                <a:cs typeface="Arial"/>
              </a:rPr>
              <a:t>2</a:t>
            </a:r>
            <a:r>
              <a:rPr lang="en-US" sz="2000" dirty="0">
                <a:solidFill>
                  <a:srgbClr val="800080"/>
                </a:solidFill>
                <a:latin typeface="Arial"/>
                <a:cs typeface="Arial"/>
              </a:rPr>
              <a:t> evolution is simpler for the non-singlet (reduced number of splitting functions)</a:t>
            </a:r>
          </a:p>
          <a:p>
            <a:pPr marL="457200" indent="-45720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000" dirty="0">
                <a:solidFill>
                  <a:srgbClr val="800080"/>
                </a:solidFill>
                <a:latin typeface="Arial"/>
                <a:cs typeface="Arial"/>
              </a:rPr>
              <a:t> Assuming a charge-symmetric sea, p-n isolates the non-singlet</a:t>
            </a:r>
          </a:p>
          <a:p>
            <a:pPr marL="457200" indent="-45720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000" dirty="0">
                <a:solidFill>
                  <a:srgbClr val="800080"/>
                </a:solidFill>
                <a:latin typeface="Arial"/>
                <a:cs typeface="Arial"/>
              </a:rPr>
              <a:t> Such measurements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provide a direct handle on the quark structure of the nucleon</a:t>
            </a:r>
          </a:p>
          <a:p>
            <a:pPr marL="457200" indent="-45720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000" dirty="0">
                <a:solidFill>
                  <a:srgbClr val="800080"/>
                </a:solidFill>
                <a:latin typeface="Arial"/>
                <a:cs typeface="Arial"/>
              </a:rPr>
              <a:t> Also, need to pin down non-singlet (p-n) to extract singlet (complementary to F</a:t>
            </a:r>
            <a:r>
              <a:rPr lang="en-US" sz="2000" baseline="-25000" dirty="0">
                <a:solidFill>
                  <a:srgbClr val="800080"/>
                </a:solidFill>
                <a:latin typeface="Arial"/>
                <a:cs typeface="Arial"/>
              </a:rPr>
              <a:t>L </a:t>
            </a:r>
            <a:r>
              <a:rPr lang="en-US" sz="2000" dirty="0">
                <a:solidFill>
                  <a:srgbClr val="80008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800080"/>
                </a:solidFill>
                <a:latin typeface="Chalkboard" charset="0"/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9815747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u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09643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73201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-276225"/>
            <a:ext cx="9144000" cy="1141413"/>
          </a:xfrm>
        </p:spPr>
        <p:txBody>
          <a:bodyPr/>
          <a:lstStyle/>
          <a:p>
            <a:r>
              <a:rPr lang="en-US" sz="2400" b="0" dirty="0">
                <a:solidFill>
                  <a:srgbClr val="0033CC"/>
                </a:solidFill>
                <a:cs typeface="Arial" charset="0"/>
              </a:rPr>
              <a:t>Large x (x &gt; 0.05) -&gt; Large PDF Uncertainties</a:t>
            </a:r>
            <a:endParaRPr lang="en-US" b="0" dirty="0">
              <a:cs typeface="Arial" charset="0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22300"/>
            <a:ext cx="6019800" cy="316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589088" y="96837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18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6477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8636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0795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15367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19939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24511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29083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b="1">
                <a:solidFill>
                  <a:srgbClr val="990099"/>
                </a:solidFill>
                <a:latin typeface="Times New Roman" charset="0"/>
              </a:rPr>
              <a:t>u(x)</a:t>
            </a:r>
            <a:endParaRPr kumimoji="1" lang="en-US" sz="2000">
              <a:latin typeface="Times New Roman" charset="0"/>
            </a:endParaRP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191000" y="96837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18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6477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8636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0795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15367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19939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24511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29083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b="1" dirty="0">
                <a:solidFill>
                  <a:srgbClr val="990099"/>
                </a:solidFill>
                <a:latin typeface="Times New Roman" charset="0"/>
              </a:rPr>
              <a:t>d(x)</a:t>
            </a:r>
            <a:endParaRPr kumimoji="1" lang="en-US" sz="2000" dirty="0">
              <a:latin typeface="Times New Roman" charset="0"/>
            </a:endParaRPr>
          </a:p>
        </p:txBody>
      </p:sp>
      <p:pic>
        <p:nvPicPr>
          <p:cNvPr id="161798" name="Picture 6" descr="Snapshot 2009-04-28 08-22-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78250"/>
            <a:ext cx="4838700" cy="307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9" name="Picture 7" descr="Snapshot 2009-04-28 08-19-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3719513"/>
            <a:ext cx="4837113" cy="3214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1751013" y="5668963"/>
            <a:ext cx="1373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18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6477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8636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0795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15367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19939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24511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29083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b="1" dirty="0">
                <a:solidFill>
                  <a:srgbClr val="990099"/>
                </a:solidFill>
                <a:latin typeface="Times New Roman" charset="0"/>
              </a:rPr>
              <a:t>d(x)</a:t>
            </a:r>
            <a:endParaRPr kumimoji="1" lang="en-US" sz="2000" dirty="0">
              <a:latin typeface="Times New Roman" charset="0"/>
            </a:endParaRP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6704013" y="5668963"/>
            <a:ext cx="1373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18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6477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8636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079500" indent="-215900" defTabSz="4572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15367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19939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24511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2908300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b="1">
                <a:solidFill>
                  <a:srgbClr val="990099"/>
                </a:solidFill>
                <a:latin typeface="Times New Roman" charset="0"/>
              </a:rPr>
              <a:t>g(x)</a:t>
            </a:r>
            <a:endParaRPr kumimoji="1" lang="en-US" sz="200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1676400"/>
            <a:ext cx="220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660066"/>
                </a:solidFill>
                <a:latin typeface="+mj-lt"/>
              </a:rPr>
              <a:t>This talk will focus largely on d(x), g(x)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6700" y="165100"/>
            <a:ext cx="742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Calibri"/>
                <a:ea typeface="+mn-ea"/>
              </a:rPr>
              <a:t>Nucleon Structure Function Measurements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000" y="685800"/>
            <a:ext cx="4064000" cy="7725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8000"/>
                </a:solidFill>
                <a:latin typeface="Calibri"/>
                <a:ea typeface="+mn-ea"/>
              </a:rPr>
              <a:t>Proton – 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F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  <a:ea typeface="+mn-ea"/>
              </a:rPr>
              <a:t>p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 measured over &gt; 5 orders of magnitude in x, Q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 by dozens of experiments at numerous laboratories and for decades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Well described by DGLAP, global PDF fits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006B00"/>
                </a:solidFill>
                <a:latin typeface="Calibri"/>
                <a:ea typeface="+mn-ea"/>
              </a:rPr>
              <a:t>Translates to small uncertainties on u(x)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660066"/>
                </a:solidFill>
                <a:latin typeface="Calibri"/>
                <a:ea typeface="+mn-ea"/>
              </a:rPr>
              <a:t>Neutron – 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latin typeface="Calibri"/>
                <a:ea typeface="+mn-ea"/>
              </a:rPr>
              <a:t>No free neutron target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latin typeface="Calibri"/>
                <a:ea typeface="+mn-ea"/>
              </a:rPr>
              <a:t>Historically difficult to extract neutron from deuteron -  uncertainties from nuclear corrections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not as well measured asF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p</a:t>
            </a:r>
            <a:endParaRPr lang="en-US" sz="2000" dirty="0">
              <a:solidFill>
                <a:srgbClr val="660066"/>
              </a:solidFill>
              <a:latin typeface="Calibri"/>
              <a:ea typeface="+mn-ea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+mn-ea"/>
              </a:rPr>
              <a:t>Translates to large uncertainties on d(x)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660066"/>
              </a:solidFill>
              <a:latin typeface="Calibri"/>
              <a:ea typeface="+mn-e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60066"/>
              </a:solidFill>
              <a:latin typeface="Calibri"/>
              <a:ea typeface="+mn-e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60066"/>
              </a:solidFill>
              <a:latin typeface="Calibri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6023"/>
            <a:ext cx="4800600" cy="5807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8000"/>
                </a:solidFill>
                <a:latin typeface="Calibri"/>
                <a:ea typeface="+mn-ea"/>
              </a:rPr>
              <a:t>F</a:t>
            </a:r>
            <a:r>
              <a:rPr lang="en-US" sz="2800" b="1" baseline="-25000" dirty="0">
                <a:solidFill>
                  <a:srgbClr val="008000"/>
                </a:solidFill>
                <a:latin typeface="Calibri"/>
                <a:ea typeface="+mn-ea"/>
              </a:rPr>
              <a:t>2</a:t>
            </a:r>
            <a:r>
              <a:rPr lang="en-US" sz="2800" b="1" baseline="30000" dirty="0">
                <a:solidFill>
                  <a:srgbClr val="008000"/>
                </a:solidFill>
                <a:latin typeface="Calibri"/>
                <a:ea typeface="+mn-ea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32861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1935-6575-2240-A097-EC5C5F951242}" type="slidenum">
              <a:rPr lang="en-US">
                <a:solidFill>
                  <a:srgbClr val="404040"/>
                </a:solidFill>
                <a:latin typeface="Calibri"/>
                <a:ea typeface="ＭＳ Ｐゴシック"/>
              </a:rPr>
              <a:pPr/>
              <a:t>5</a:t>
            </a:fld>
            <a:endParaRPr lang="en-US">
              <a:solidFill>
                <a:srgbClr val="404040"/>
              </a:solidFill>
              <a:latin typeface="Calibri"/>
              <a:ea typeface="ＭＳ Ｐゴシック"/>
            </a:endParaRP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4692650" y="5105400"/>
            <a:ext cx="4451350" cy="166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dirty="0">
                <a:solidFill>
                  <a:srgbClr val="660066"/>
                </a:solidFill>
                <a:latin typeface="Arial" charset="0"/>
                <a:cs typeface="Arial Unicode MS" charset="0"/>
              </a:rPr>
              <a:t>Review Articles:  </a:t>
            </a:r>
          </a:p>
          <a:p>
            <a:pPr eaLnBrk="0" hangingPunct="0"/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N. </a:t>
            </a:r>
            <a:r>
              <a:rPr lang="en-US" sz="1400" dirty="0" err="1">
                <a:solidFill>
                  <a:srgbClr val="404040"/>
                </a:solidFill>
                <a:latin typeface="Arial" charset="0"/>
                <a:cs typeface="Arial Unicode MS" charset="0"/>
              </a:rPr>
              <a:t>Isgur</a:t>
            </a:r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, PR</a:t>
            </a:r>
            <a:r>
              <a:rPr lang="en-US" sz="1400" b="1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D</a:t>
            </a:r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 </a:t>
            </a:r>
            <a:r>
              <a:rPr lang="en-US" sz="1400" b="1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59</a:t>
            </a:r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 (1999), </a:t>
            </a:r>
          </a:p>
          <a:p>
            <a:pPr eaLnBrk="0" hangingPunct="0"/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S Brodsky et al NP </a:t>
            </a:r>
            <a:r>
              <a:rPr lang="en-US" sz="1400" b="1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B441</a:t>
            </a:r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 (1995),</a:t>
            </a:r>
          </a:p>
          <a:p>
            <a:pPr eaLnBrk="0" hangingPunct="0"/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W. </a:t>
            </a:r>
            <a:r>
              <a:rPr lang="en-US" sz="1400" dirty="0" err="1">
                <a:solidFill>
                  <a:srgbClr val="404040"/>
                </a:solidFill>
                <a:latin typeface="Arial" charset="0"/>
                <a:cs typeface="Arial Unicode MS" charset="0"/>
              </a:rPr>
              <a:t>Melnitchouk</a:t>
            </a:r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 and A. Thomas PL </a:t>
            </a:r>
            <a:r>
              <a:rPr lang="en-US" sz="1400" b="1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B377</a:t>
            </a:r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 (1996) 11,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R.J. Holt and C. D. </a:t>
            </a:r>
            <a:r>
              <a:rPr lang="en-US" sz="1400" dirty="0">
                <a:solidFill>
                  <a:srgbClr val="404040"/>
                </a:solidFill>
                <a:latin typeface="Arial"/>
                <a:cs typeface="Arial"/>
              </a:rPr>
              <a:t>Roberts, </a:t>
            </a:r>
            <a:r>
              <a:rPr lang="en-US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Rev. Mod. Phys. 82 (2010) </a:t>
            </a:r>
          </a:p>
          <a:p>
            <a:pPr eaLnBrk="0" hangingPunct="0"/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I. </a:t>
            </a:r>
            <a:r>
              <a:rPr lang="en-US" sz="1400" dirty="0" err="1">
                <a:solidFill>
                  <a:srgbClr val="404040"/>
                </a:solidFill>
                <a:latin typeface="Arial" charset="0"/>
                <a:cs typeface="Arial Unicode MS" charset="0"/>
              </a:rPr>
              <a:t>Cloet</a:t>
            </a:r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 et al, Few Body Syst. </a:t>
            </a:r>
            <a:r>
              <a:rPr lang="en-US" sz="1400" b="1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46</a:t>
            </a:r>
            <a:r>
              <a:rPr lang="en-US" sz="1400" dirty="0">
                <a:solidFill>
                  <a:srgbClr val="404040"/>
                </a:solidFill>
                <a:latin typeface="Arial" charset="0"/>
                <a:cs typeface="Arial Unicode MS" charset="0"/>
              </a:rPr>
              <a:t> (2009) 1.</a:t>
            </a:r>
          </a:p>
        </p:txBody>
      </p:sp>
      <p:grpSp>
        <p:nvGrpSpPr>
          <p:cNvPr id="330783" name="Group 31"/>
          <p:cNvGrpSpPr>
            <a:grpSpLocks/>
          </p:cNvGrpSpPr>
          <p:nvPr/>
        </p:nvGrpSpPr>
        <p:grpSpPr bwMode="auto">
          <a:xfrm>
            <a:off x="533400" y="1701800"/>
            <a:ext cx="7034213" cy="5080000"/>
            <a:chOff x="144" y="528"/>
            <a:chExt cx="4431" cy="3200"/>
          </a:xfrm>
        </p:grpSpPr>
        <p:graphicFrame>
          <p:nvGraphicFramePr>
            <p:cNvPr id="330772" name="Object 20"/>
            <p:cNvGraphicFramePr>
              <a:graphicFrameLocks noChangeAspect="1"/>
            </p:cNvGraphicFramePr>
            <p:nvPr/>
          </p:nvGraphicFramePr>
          <p:xfrm>
            <a:off x="144" y="528"/>
            <a:ext cx="2481" cy="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127" name="Bitmap Image" r:id="rId3" imgW="5191850" imgH="6695238" progId="Paint.Picture">
                    <p:embed/>
                  </p:oleObj>
                </mc:Choice>
                <mc:Fallback>
                  <p:oleObj name="Bitmap Image" r:id="rId3" imgW="5191850" imgH="669523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528"/>
                          <a:ext cx="2481" cy="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16" name="Line 4"/>
            <p:cNvSpPr>
              <a:spLocks noChangeShapeType="1"/>
            </p:cNvSpPr>
            <p:nvPr/>
          </p:nvSpPr>
          <p:spPr bwMode="auto">
            <a:xfrm flipH="1" flipV="1">
              <a:off x="2495" y="1199"/>
              <a:ext cx="433" cy="1"/>
            </a:xfrm>
            <a:prstGeom prst="line">
              <a:avLst/>
            </a:prstGeom>
            <a:noFill/>
            <a:ln w="57150">
              <a:solidFill>
                <a:schemeClr val="accent3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40404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 flipH="1" flipV="1">
              <a:off x="2472" y="2496"/>
              <a:ext cx="456" cy="8"/>
            </a:xfrm>
            <a:prstGeom prst="line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40404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90118" name="Line 6"/>
            <p:cNvSpPr>
              <a:spLocks noChangeShapeType="1"/>
            </p:cNvSpPr>
            <p:nvPr/>
          </p:nvSpPr>
          <p:spPr bwMode="auto">
            <a:xfrm flipH="1">
              <a:off x="2486" y="1920"/>
              <a:ext cx="442" cy="0"/>
            </a:xfrm>
            <a:prstGeom prst="line">
              <a:avLst/>
            </a:prstGeom>
            <a:noFill/>
            <a:ln w="57150">
              <a:solidFill>
                <a:schemeClr val="accent5">
                  <a:lumMod val="2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40404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30776" name="Text Box 7"/>
            <p:cNvSpPr txBox="1">
              <a:spLocks noChangeArrowheads="1"/>
            </p:cNvSpPr>
            <p:nvPr/>
          </p:nvSpPr>
          <p:spPr bwMode="auto">
            <a:xfrm>
              <a:off x="3072" y="1056"/>
              <a:ext cx="15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404040"/>
                  </a:solidFill>
                  <a:ea typeface="Arial Unicode MS" charset="0"/>
                  <a:cs typeface="Arial" charset="0"/>
                </a:rPr>
                <a:t>SU(6) symmetry</a:t>
              </a:r>
            </a:p>
          </p:txBody>
        </p:sp>
        <p:sp>
          <p:nvSpPr>
            <p:cNvPr id="330777" name="Text Box 8"/>
            <p:cNvSpPr txBox="1">
              <a:spLocks noChangeArrowheads="1"/>
            </p:cNvSpPr>
            <p:nvPr/>
          </p:nvSpPr>
          <p:spPr bwMode="auto">
            <a:xfrm>
              <a:off x="1460" y="164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endParaRPr lang="en-US">
                <a:solidFill>
                  <a:srgbClr val="404040"/>
                </a:solidFill>
                <a:ea typeface="Arial Unicode MS" charset="0"/>
                <a:cs typeface="Arial" charset="0"/>
              </a:endParaRPr>
            </a:p>
          </p:txBody>
        </p:sp>
        <p:sp>
          <p:nvSpPr>
            <p:cNvPr id="330778" name="Text Box 9"/>
            <p:cNvSpPr txBox="1">
              <a:spLocks noChangeArrowheads="1"/>
            </p:cNvSpPr>
            <p:nvPr/>
          </p:nvSpPr>
          <p:spPr bwMode="auto">
            <a:xfrm>
              <a:off x="3078" y="1746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404040"/>
                  </a:solidFill>
                  <a:ea typeface="Arial Unicode MS" charset="0"/>
                  <a:cs typeface="Arial" charset="0"/>
                </a:rPr>
                <a:t>pQCD</a:t>
              </a:r>
            </a:p>
          </p:txBody>
        </p:sp>
        <p:sp>
          <p:nvSpPr>
            <p:cNvPr id="330779" name="Text Box 10"/>
            <p:cNvSpPr txBox="1">
              <a:spLocks noChangeArrowheads="1"/>
            </p:cNvSpPr>
            <p:nvPr/>
          </p:nvSpPr>
          <p:spPr bwMode="auto">
            <a:xfrm>
              <a:off x="3084" y="2352"/>
              <a:ext cx="9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404040"/>
                  </a:solidFill>
                  <a:ea typeface="Arial Unicode MS" charset="0"/>
                  <a:cs typeface="Arial" charset="0"/>
                </a:rPr>
                <a:t>0</a:t>
              </a:r>
              <a:r>
                <a:rPr lang="en-US" baseline="30000">
                  <a:solidFill>
                    <a:srgbClr val="404040"/>
                  </a:solidFill>
                  <a:ea typeface="Arial Unicode MS" charset="0"/>
                  <a:cs typeface="Arial" charset="0"/>
                </a:rPr>
                <a:t>+</a:t>
              </a:r>
              <a:r>
                <a:rPr lang="en-US">
                  <a:solidFill>
                    <a:srgbClr val="404040"/>
                  </a:solidFill>
                  <a:ea typeface="Arial Unicode MS" charset="0"/>
                  <a:cs typeface="Arial" charset="0"/>
                </a:rPr>
                <a:t> qq only</a:t>
              </a:r>
            </a:p>
          </p:txBody>
        </p:sp>
        <p:sp>
          <p:nvSpPr>
            <p:cNvPr id="330780" name="Line 13"/>
            <p:cNvSpPr>
              <a:spLocks noChangeShapeType="1"/>
            </p:cNvSpPr>
            <p:nvPr/>
          </p:nvSpPr>
          <p:spPr bwMode="auto">
            <a:xfrm flipH="1">
              <a:off x="2486" y="2160"/>
              <a:ext cx="44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404040"/>
                </a:solidFill>
                <a:latin typeface="Calibri" charset="0"/>
              </a:endParaRPr>
            </a:p>
          </p:txBody>
        </p:sp>
        <p:sp>
          <p:nvSpPr>
            <p:cNvPr id="330781" name="Rectangle 15"/>
            <p:cNvSpPr>
              <a:spLocks noChangeArrowheads="1"/>
            </p:cNvSpPr>
            <p:nvPr/>
          </p:nvSpPr>
          <p:spPr bwMode="auto">
            <a:xfrm>
              <a:off x="3060" y="2016"/>
              <a:ext cx="14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Arial" charset="0"/>
                  <a:ea typeface="Arial Unicode MS" charset="0"/>
                  <a:cs typeface="Arial" charset="0"/>
                </a:rPr>
                <a:t>DSE: 0</a:t>
              </a:r>
              <a:r>
                <a:rPr lang="en-US" baseline="30000">
                  <a:solidFill>
                    <a:srgbClr val="FF0000"/>
                  </a:solidFill>
                  <a:latin typeface="Arial" charset="0"/>
                  <a:ea typeface="Arial Unicode MS" charset="0"/>
                  <a:cs typeface="Arial" charset="0"/>
                </a:rPr>
                <a:t>+</a:t>
              </a:r>
              <a:r>
                <a:rPr lang="en-US">
                  <a:solidFill>
                    <a:srgbClr val="FF0000"/>
                  </a:solidFill>
                  <a:latin typeface="Arial" charset="0"/>
                  <a:ea typeface="Arial Unicode MS" charset="0"/>
                  <a:cs typeface="Arial" charset="0"/>
                </a:rPr>
                <a:t> &amp; 1</a:t>
              </a:r>
              <a:r>
                <a:rPr lang="en-US" baseline="30000">
                  <a:solidFill>
                    <a:srgbClr val="FF0000"/>
                  </a:solidFill>
                  <a:latin typeface="Arial" charset="0"/>
                  <a:ea typeface="Arial Unicode MS" charset="0"/>
                  <a:cs typeface="Arial" charset="0"/>
                </a:rPr>
                <a:t>+</a:t>
              </a:r>
              <a:r>
                <a:rPr lang="en-US">
                  <a:solidFill>
                    <a:srgbClr val="FF0000"/>
                  </a:solidFill>
                  <a:latin typeface="Arial" charset="0"/>
                  <a:ea typeface="Arial Unicode MS" charset="0"/>
                  <a:cs typeface="Arial" charset="0"/>
                </a:rPr>
                <a:t> qq</a:t>
              </a:r>
            </a:p>
          </p:txBody>
        </p:sp>
        <p:cxnSp>
          <p:nvCxnSpPr>
            <p:cNvPr id="330782" name="Straight Connector 21"/>
            <p:cNvCxnSpPr>
              <a:cxnSpLocks noChangeShapeType="1"/>
            </p:cNvCxnSpPr>
            <p:nvPr/>
          </p:nvCxnSpPr>
          <p:spPr bwMode="auto">
            <a:xfrm rot="5400000">
              <a:off x="2352" y="2160"/>
              <a:ext cx="19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9144000" cy="1143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sz="2400" b="0" dirty="0">
                <a:solidFill>
                  <a:srgbClr val="0033CC"/>
                </a:solidFill>
                <a:effectLst/>
              </a:rPr>
              <a:t>F</a:t>
            </a:r>
            <a:r>
              <a:rPr lang="en-US" sz="2400" b="0" baseline="-25000" dirty="0">
                <a:solidFill>
                  <a:srgbClr val="0033CC"/>
                </a:solidFill>
                <a:effectLst/>
              </a:rPr>
              <a:t>2</a:t>
            </a:r>
            <a:r>
              <a:rPr lang="en-US" sz="2400" b="0" baseline="30000" dirty="0">
                <a:solidFill>
                  <a:srgbClr val="0033CC"/>
                </a:solidFill>
                <a:effectLst/>
              </a:rPr>
              <a:t>n</a:t>
            </a:r>
            <a:r>
              <a:rPr lang="en-US" sz="2400" b="0" dirty="0">
                <a:solidFill>
                  <a:srgbClr val="0033CC"/>
                </a:solidFill>
                <a:effectLst/>
              </a:rPr>
              <a:t>/F</a:t>
            </a:r>
            <a:r>
              <a:rPr lang="en-US" sz="2400" b="0" baseline="-25000" dirty="0">
                <a:solidFill>
                  <a:srgbClr val="0033CC"/>
                </a:solidFill>
                <a:effectLst/>
              </a:rPr>
              <a:t>2</a:t>
            </a:r>
            <a:r>
              <a:rPr lang="en-US" sz="2400" b="0" baseline="30000" dirty="0">
                <a:solidFill>
                  <a:srgbClr val="0033CC"/>
                </a:solidFill>
                <a:effectLst/>
              </a:rPr>
              <a:t>p</a:t>
            </a:r>
            <a:r>
              <a:rPr lang="en-US" sz="2400" b="0" dirty="0">
                <a:solidFill>
                  <a:srgbClr val="0033CC"/>
                </a:solidFill>
                <a:effectLst/>
              </a:rPr>
              <a:t> (and, hence, d/u) is essentially unknown at large x:</a:t>
            </a:r>
            <a:br>
              <a:rPr lang="en-US" sz="2400" b="0" dirty="0">
                <a:solidFill>
                  <a:srgbClr val="0033CC"/>
                </a:solidFill>
                <a:effectLst/>
              </a:rPr>
            </a:br>
            <a:r>
              <a:rPr lang="en-US" sz="2400" b="0" dirty="0">
                <a:solidFill>
                  <a:schemeClr val="tx1"/>
                </a:solidFill>
                <a:effectLst/>
              </a:rPr>
              <a:t/>
            </a:r>
            <a:br>
              <a:rPr lang="en-US" sz="2400" b="0" dirty="0">
                <a:solidFill>
                  <a:schemeClr val="tx1"/>
                </a:solidFill>
                <a:effectLst/>
              </a:rPr>
            </a:br>
            <a:r>
              <a:rPr lang="en-US" sz="2000" b="0" dirty="0">
                <a:solidFill>
                  <a:schemeClr val="tx1"/>
                </a:solidFill>
                <a:effectLst/>
              </a:rPr>
              <a:t>- Conflicting fundamental theory pictures</a:t>
            </a:r>
            <a:br>
              <a:rPr lang="en-US" sz="2000" b="0" dirty="0">
                <a:solidFill>
                  <a:schemeClr val="tx1"/>
                </a:solidFill>
                <a:effectLst/>
              </a:rPr>
            </a:br>
            <a:r>
              <a:rPr lang="en-US" sz="2000" b="0" dirty="0">
                <a:solidFill>
                  <a:schemeClr val="tx1"/>
                </a:solidFill>
                <a:effectLst/>
              </a:rPr>
              <a:t/>
            </a:r>
            <a:br>
              <a:rPr lang="en-US" sz="2000" b="0" dirty="0">
                <a:solidFill>
                  <a:schemeClr val="tx1"/>
                </a:solidFill>
                <a:effectLst/>
              </a:rPr>
            </a:br>
            <a:r>
              <a:rPr lang="en-US" sz="2000" b="0" dirty="0">
                <a:solidFill>
                  <a:schemeClr val="tx1"/>
                </a:solidFill>
              </a:rPr>
              <a:t>- Data inconclusive due to uncertainties in deuterium nuclear corrections</a:t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/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- Translates directly to large uncertainties on d(x), g(x) PDFs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eaLnBrk="0" hangingPunct="0"/>
            <a:endParaRPr lang="en-US" sz="2000" dirty="0">
              <a:solidFill>
                <a:srgbClr val="000000"/>
              </a:solidFill>
              <a:latin typeface="Times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 marL="800100" lvl="1" indent="-342900" eaLnBrk="0" hangingPunct="0">
              <a:buFont typeface="Lucida Grande"/>
              <a:buChar char="-"/>
            </a:pPr>
            <a:endParaRPr lang="en-US" sz="2000" dirty="0">
              <a:solidFill>
                <a:srgbClr val="000000"/>
              </a:solidFill>
              <a:latin typeface="Times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4572000" cy="3200400"/>
          </a:xfrm>
          <a:prstGeom prst="rect">
            <a:avLst/>
          </a:prstGeom>
        </p:spPr>
      </p:pic>
      <p:pic>
        <p:nvPicPr>
          <p:cNvPr id="7" name="Picture 6" descr="pd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"/>
            <a:ext cx="3810000" cy="3686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9667" y="3198168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86199"/>
            <a:ext cx="3302000" cy="2838083"/>
          </a:xfrm>
          <a:prstGeom prst="rect">
            <a:avLst/>
          </a:prstGeom>
        </p:spPr>
      </p:pic>
      <p:sp>
        <p:nvSpPr>
          <p:cNvPr id="118786" name="Text Box 3"/>
          <p:cNvSpPr txBox="1">
            <a:spLocks noChangeArrowheads="1"/>
          </p:cNvSpPr>
          <p:nvPr/>
        </p:nvSpPr>
        <p:spPr bwMode="auto">
          <a:xfrm>
            <a:off x="0" y="39469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0090"/>
                </a:solidFill>
                <a:latin typeface="Times" pitchFamily="84" charset="0"/>
                <a:ea typeface="ＭＳ Ｐゴシック" pitchFamily="84" charset="-128"/>
                <a:cs typeface="ＭＳ Ｐゴシック" pitchFamily="84" charset="-128"/>
              </a:rPr>
              <a:t>g(x) is poorly known at large (and small) x…</a:t>
            </a:r>
            <a:endParaRPr lang="en-US" sz="3200" dirty="0">
              <a:solidFill>
                <a:srgbClr val="000090"/>
              </a:solidFill>
              <a:latin typeface="Chalkboard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4176354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Most knowledge comes from</a:t>
            </a:r>
          </a:p>
          <a:p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- (small) scaling violations in the    </a:t>
            </a:r>
          </a:p>
          <a:p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evolution of the F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str. </a:t>
            </a:r>
            <a:r>
              <a:rPr lang="en-US" dirty="0">
                <a:latin typeface="Arial"/>
                <a:cs typeface="Arial"/>
              </a:rPr>
              <a:t>f</a:t>
            </a:r>
            <a:r>
              <a:rPr lang="en-US" dirty="0" smtClean="0">
                <a:latin typeface="Arial"/>
                <a:cs typeface="Arial"/>
              </a:rPr>
              <a:t>n.</a:t>
            </a:r>
          </a:p>
          <a:p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- Jets in </a:t>
            </a:r>
            <a:r>
              <a:rPr lang="en-US" dirty="0" err="1" smtClean="0">
                <a:latin typeface="Arial"/>
                <a:cs typeface="Arial"/>
              </a:rPr>
              <a:t>p+p</a:t>
            </a:r>
            <a:r>
              <a:rPr lang="en-US" dirty="0" smtClean="0">
                <a:latin typeface="Arial"/>
                <a:cs typeface="Arial"/>
              </a:rPr>
              <a:t> (and </a:t>
            </a:r>
            <a:r>
              <a:rPr lang="en-US" dirty="0" err="1" smtClean="0">
                <a:latin typeface="Arial"/>
                <a:cs typeface="Arial"/>
              </a:rPr>
              <a:t>e+p</a:t>
            </a:r>
            <a:r>
              <a:rPr lang="en-US" dirty="0" smtClean="0">
                <a:latin typeface="Arial"/>
                <a:cs typeface="Arial"/>
              </a:rPr>
              <a:t>)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Both are limited to x&lt;~0.3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400274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3"/>
          <p:cNvSpPr txBox="1">
            <a:spLocks noChangeArrowheads="1"/>
          </p:cNvSpPr>
          <p:nvPr/>
        </p:nvSpPr>
        <p:spPr bwMode="auto">
          <a:xfrm>
            <a:off x="0" y="394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000090"/>
                </a:solidFill>
                <a:latin typeface="Times" pitchFamily="84" charset="0"/>
                <a:ea typeface="ＭＳ Ｐゴシック" pitchFamily="84" charset="-128"/>
                <a:cs typeface="ＭＳ Ｐゴシック" pitchFamily="84" charset="-128"/>
              </a:rPr>
              <a:t>Can the EIC help?</a:t>
            </a:r>
            <a:endParaRPr lang="en-US" sz="3600" dirty="0">
              <a:solidFill>
                <a:srgbClr val="000090"/>
              </a:solidFill>
              <a:latin typeface="Chalkboard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18788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eaLnBrk="0" hangingPunct="0"/>
            <a:endParaRPr lang="en-US" sz="2000" dirty="0">
              <a:solidFill>
                <a:srgbClr val="000000"/>
              </a:solidFill>
              <a:latin typeface="Times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 marL="800100" lvl="1" indent="-342900" eaLnBrk="0" hangingPunct="0">
              <a:buFont typeface="Lucida Grande"/>
              <a:buChar char="-"/>
            </a:pPr>
            <a:endParaRPr lang="en-US" sz="2000" dirty="0">
              <a:solidFill>
                <a:srgbClr val="000000"/>
              </a:solidFill>
              <a:latin typeface="Times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305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Different data constrain different </a:t>
            </a:r>
            <a:r>
              <a:rPr lang="en-US" dirty="0" err="1">
                <a:latin typeface="Arial"/>
                <a:cs typeface="Arial"/>
              </a:rPr>
              <a:t>parton</a:t>
            </a:r>
            <a:r>
              <a:rPr lang="en-US" dirty="0">
                <a:latin typeface="Arial"/>
                <a:cs typeface="Arial"/>
              </a:rPr>
              <a:t> combinations at different x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Scaling violation studies require range in both x, Q</a:t>
            </a:r>
            <a:r>
              <a:rPr lang="en-US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– not currently possible at large x without the EIC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Would like to have both F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baseline="30000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 and F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baseline="30000" dirty="0">
                <a:latin typeface="Arial"/>
                <a:cs typeface="Arial"/>
              </a:rPr>
              <a:t>p </a:t>
            </a:r>
            <a:r>
              <a:rPr lang="en-US" dirty="0">
                <a:latin typeface="Arial"/>
                <a:cs typeface="Arial"/>
              </a:rPr>
              <a:t>– possible with planned EIC spectator tagging </a:t>
            </a:r>
            <a:r>
              <a:rPr lang="en-US" dirty="0" err="1">
                <a:latin typeface="Arial"/>
                <a:cs typeface="Arial"/>
              </a:rPr>
              <a:t>capabiities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i="1" dirty="0">
                <a:solidFill>
                  <a:srgbClr val="660066"/>
                </a:solidFill>
                <a:latin typeface="Arial"/>
                <a:cs typeface="Arial"/>
              </a:rPr>
              <a:t>To begin investigating possibilities, we used projected data kinematics and uncertainties, and the “CJ” global PDF fit…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baseline="30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3267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05000" y="1625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" pitchFamily="84" charset="0"/>
                <a:ea typeface="ＭＳ Ｐゴシック" pitchFamily="84" charset="-128"/>
                <a:cs typeface="ＭＳ Ｐゴシック" pitchFamily="84" charset="-128"/>
              </a:rPr>
              <a:t>CTEQ-Jefferson Lab “CJ” PDF Fits</a:t>
            </a:r>
            <a:endParaRPr lang="en-US" sz="2800" dirty="0">
              <a:solidFill>
                <a:srgbClr val="0000FF"/>
              </a:solidFill>
              <a:latin typeface="Chalkboard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993" y="762000"/>
            <a:ext cx="9108585" cy="50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639" tIns="40820" rIns="81639" bIns="40820">
            <a:spAutoFit/>
          </a:bodyPr>
          <a:lstStyle>
            <a:lvl1pPr marL="457200" indent="-4572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84225" indent="-4572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49313" indent="-4572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044575" indent="-4572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239838" indent="-4572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1697038" indent="-4572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154238" indent="-4572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2611438" indent="-4572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068638" indent="-4572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611438" lvl="8" indent="0" algn="ctr" eaLnBrk="1">
              <a:lnSpc>
                <a:spcPct val="50000"/>
              </a:lnSpc>
              <a:buClr>
                <a:srgbClr val="000000"/>
              </a:buClr>
              <a:buSzPct val="68000"/>
              <a:defRPr/>
            </a:pPr>
            <a:endParaRPr lang="en-GB" i="1" dirty="0">
              <a:solidFill>
                <a:srgbClr val="000000"/>
              </a:solidFill>
              <a:latin typeface="Times"/>
              <a:cs typeface="Times"/>
            </a:endParaRP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cs typeface="ＭＳ Ｐゴシック" pitchFamily="84" charset="-128"/>
              </a:rPr>
              <a:t>Phys. Rev. D81:034016 (2010)		</a:t>
            </a:r>
            <a:r>
              <a:rPr lang="en-US" sz="1400" i="1" dirty="0">
                <a:solidFill>
                  <a:srgbClr val="000000"/>
                </a:solidFill>
                <a:cs typeface="ＭＳ Ｐゴシック" pitchFamily="84" charset="-128"/>
              </a:rPr>
              <a:t>	</a:t>
            </a:r>
            <a:r>
              <a:rPr lang="en-US" sz="1400" dirty="0">
                <a:solidFill>
                  <a:srgbClr val="000000"/>
                </a:solidFill>
                <a:latin typeface="Times"/>
                <a:cs typeface="Times"/>
              </a:rPr>
              <a:t>Phys. Rev. D84:014008 (2011)</a:t>
            </a:r>
            <a:endParaRPr lang="en-US" sz="1400" dirty="0">
              <a:solidFill>
                <a:srgbClr val="000000"/>
              </a:solidFill>
              <a:cs typeface="ＭＳ Ｐゴシック" pitchFamily="84" charset="-128"/>
            </a:endParaRP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Times"/>
                <a:cs typeface="Times"/>
              </a:rPr>
              <a:t>Phys. Rev. D87:094012 (2013)</a:t>
            </a:r>
            <a:r>
              <a:rPr lang="en-US" sz="1400" dirty="0">
                <a:solidFill>
                  <a:srgbClr val="000000"/>
                </a:solidFill>
                <a:latin typeface="Times"/>
                <a:ea typeface="ＭＳ Ｐゴシック" pitchFamily="84" charset="-128"/>
                <a:cs typeface="ＭＳ Ｐゴシック" pitchFamily="84" charset="-128"/>
              </a:rPr>
              <a:t> 			</a:t>
            </a:r>
            <a:r>
              <a:rPr lang="en-US" sz="1400" dirty="0"/>
              <a:t>Phys. Rev. D93 114017 (2016)</a:t>
            </a:r>
          </a:p>
          <a:p>
            <a:pPr>
              <a:defRPr/>
            </a:pPr>
            <a:r>
              <a:rPr lang="en-US" sz="1400" dirty="0"/>
              <a:t> </a:t>
            </a:r>
            <a:r>
              <a:rPr lang="en-US" sz="1400" i="1" dirty="0">
                <a:solidFill>
                  <a:srgbClr val="000000"/>
                </a:solidFill>
                <a:latin typeface="Times"/>
                <a:cs typeface="Times"/>
              </a:rPr>
              <a:t>			</a:t>
            </a:r>
          </a:p>
          <a:p>
            <a:r>
              <a:rPr lang="en-US" sz="1400" dirty="0">
                <a:solidFill>
                  <a:srgbClr val="660066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  PDFs at http://</a:t>
            </a:r>
            <a:r>
              <a:rPr lang="en-US" sz="1400" dirty="0" err="1">
                <a:solidFill>
                  <a:srgbClr val="660066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lhapdf.hepforge.org</a:t>
            </a:r>
            <a:r>
              <a:rPr lang="en-US" sz="1400" dirty="0">
                <a:solidFill>
                  <a:srgbClr val="660066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/lhapdf5/</a:t>
            </a:r>
            <a:r>
              <a:rPr lang="en-US" sz="1400" dirty="0" err="1">
                <a:solidFill>
                  <a:srgbClr val="660066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pdfsets</a:t>
            </a:r>
            <a:r>
              <a:rPr lang="en-US" sz="1400" dirty="0">
                <a:solidFill>
                  <a:srgbClr val="660066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	             </a:t>
            </a:r>
            <a:r>
              <a:rPr lang="en-US" sz="1400" dirty="0">
                <a:solidFill>
                  <a:srgbClr val="660066"/>
                </a:solidFill>
                <a:latin typeface="Times"/>
                <a:ea typeface="ＭＳ Ｐゴシック" pitchFamily="84" charset="-128"/>
                <a:cs typeface="ＭＳ Ｐゴシック" pitchFamily="84" charset="-128"/>
              </a:rPr>
              <a:t>CJ collaboration: http://</a:t>
            </a:r>
            <a:r>
              <a:rPr lang="en-US" sz="1400" dirty="0" err="1">
                <a:solidFill>
                  <a:srgbClr val="660066"/>
                </a:solidFill>
                <a:latin typeface="Times"/>
                <a:ea typeface="ＭＳ Ｐゴシック" pitchFamily="84" charset="-128"/>
                <a:cs typeface="ＭＳ Ｐゴシック" pitchFamily="84" charset="-128"/>
              </a:rPr>
              <a:t>www.jlab.org</a:t>
            </a:r>
            <a:r>
              <a:rPr lang="en-US" sz="1400" dirty="0">
                <a:solidFill>
                  <a:srgbClr val="660066"/>
                </a:solidFill>
                <a:latin typeface="Times"/>
                <a:ea typeface="ＭＳ Ｐゴシック" pitchFamily="84" charset="-128"/>
                <a:cs typeface="ＭＳ Ｐゴシック" pitchFamily="84" charset="-128"/>
              </a:rPr>
              <a:t>/CJ </a:t>
            </a:r>
          </a:p>
          <a:p>
            <a:endParaRPr lang="en-GB" dirty="0">
              <a:solidFill>
                <a:srgbClr val="660066"/>
              </a:solidFill>
              <a:latin typeface="Arial"/>
              <a:cs typeface="Arial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5000"/>
              <a:buFont typeface="Times" charset="0"/>
              <a:buNone/>
              <a:defRPr/>
            </a:pPr>
            <a:r>
              <a:rPr lang="en-GB" dirty="0">
                <a:solidFill>
                  <a:srgbClr val="FF0000"/>
                </a:solidFill>
                <a:latin typeface="Times"/>
                <a:cs typeface="Times"/>
              </a:rPr>
              <a:t>Goals:</a:t>
            </a:r>
            <a:br>
              <a:rPr lang="en-GB" dirty="0">
                <a:solidFill>
                  <a:srgbClr val="FF0000"/>
                </a:solidFill>
                <a:latin typeface="Times"/>
                <a:cs typeface="Times"/>
              </a:rPr>
            </a:br>
            <a:r>
              <a:rPr lang="en-GB" sz="900" dirty="0">
                <a:solidFill>
                  <a:srgbClr val="000000"/>
                </a:solidFill>
                <a:latin typeface="Times"/>
                <a:cs typeface="Times"/>
              </a:rPr>
              <a:t> </a:t>
            </a:r>
          </a:p>
          <a:p>
            <a:pPr lvl="1" eaLnBrk="1">
              <a:lnSpc>
                <a:spcPct val="101000"/>
              </a:lnSpc>
              <a:buClr>
                <a:srgbClr val="000000"/>
              </a:buClr>
              <a:buSzPct val="68000"/>
              <a:buFont typeface="Arial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Times"/>
                <a:cs typeface="Times"/>
              </a:rPr>
              <a:t>Extend CTEQ fit to larger values of x and lower values of Q</a:t>
            </a:r>
            <a:r>
              <a:rPr lang="en-GB" sz="2200" baseline="30000" dirty="0">
                <a:solidFill>
                  <a:srgbClr val="000000"/>
                </a:solidFill>
                <a:latin typeface="Times"/>
                <a:cs typeface="Times"/>
              </a:rPr>
              <a:t>2</a:t>
            </a:r>
          </a:p>
          <a:p>
            <a:pPr lvl="1" eaLnBrk="1">
              <a:lnSpc>
                <a:spcPct val="101000"/>
              </a:lnSpc>
              <a:buClr>
                <a:srgbClr val="000000"/>
              </a:buClr>
              <a:buSzPct val="68000"/>
              <a:buFont typeface="Arial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Times"/>
                <a:cs typeface="Times"/>
              </a:rPr>
              <a:t>Incorporate data previously subject to kinematic cuts (SLAC and </a:t>
            </a:r>
            <a:r>
              <a:rPr lang="en-GB" sz="2200" dirty="0" err="1">
                <a:solidFill>
                  <a:srgbClr val="000000"/>
                </a:solidFill>
                <a:latin typeface="Times"/>
                <a:cs typeface="Times"/>
              </a:rPr>
              <a:t>JLab</a:t>
            </a:r>
            <a:r>
              <a:rPr lang="en-GB" sz="2200" dirty="0">
                <a:solidFill>
                  <a:srgbClr val="000000"/>
                </a:solidFill>
                <a:latin typeface="Times"/>
                <a:cs typeface="Times"/>
              </a:rPr>
              <a:t> largely) </a:t>
            </a:r>
          </a:p>
          <a:p>
            <a:pPr eaLnBrk="1">
              <a:lnSpc>
                <a:spcPct val="101000"/>
              </a:lnSpc>
              <a:buClr>
                <a:srgbClr val="000000"/>
              </a:buClr>
              <a:buSzPct val="68000"/>
              <a:defRPr/>
            </a:pPr>
            <a:r>
              <a:rPr lang="en-GB" sz="2200" dirty="0">
                <a:solidFill>
                  <a:srgbClr val="FF0000"/>
                </a:solidFill>
                <a:latin typeface="Times"/>
                <a:cs typeface="Times"/>
              </a:rPr>
              <a:t>To accomplish this:</a:t>
            </a:r>
          </a:p>
          <a:p>
            <a:pPr lvl="1" eaLnBrk="1">
              <a:lnSpc>
                <a:spcPct val="101000"/>
              </a:lnSpc>
              <a:buClr>
                <a:srgbClr val="000000"/>
              </a:buClr>
              <a:buSzPct val="68000"/>
              <a:buFont typeface="Arial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Times"/>
                <a:cs typeface="Times"/>
              </a:rPr>
              <a:t>Need to relax conventional cuts defining “safe” region for issues such as higher twist, target mass - will now need to take these into account</a:t>
            </a:r>
          </a:p>
          <a:p>
            <a:pPr lvl="1" eaLnBrk="1">
              <a:lnSpc>
                <a:spcPct val="101000"/>
              </a:lnSpc>
              <a:buClr>
                <a:srgbClr val="000000"/>
              </a:buClr>
              <a:buSzPct val="68000"/>
              <a:buFont typeface="Arial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Times"/>
                <a:cs typeface="Times"/>
              </a:rPr>
              <a:t>Allow d/u to go to a constant (not just (1-x)</a:t>
            </a:r>
            <a:r>
              <a:rPr lang="en-GB" sz="2200" baseline="30000" dirty="0">
                <a:solidFill>
                  <a:srgbClr val="000000"/>
                </a:solidFill>
                <a:latin typeface="Times"/>
                <a:cs typeface="Times"/>
              </a:rPr>
              <a:t>a</a:t>
            </a:r>
            <a:r>
              <a:rPr lang="en-GB" sz="2200" dirty="0">
                <a:solidFill>
                  <a:srgbClr val="000000"/>
                </a:solidFill>
                <a:latin typeface="Times"/>
                <a:cs typeface="Times"/>
              </a:rPr>
              <a:t> type form)</a:t>
            </a:r>
          </a:p>
          <a:p>
            <a:pPr lvl="1" eaLnBrk="1">
              <a:lnSpc>
                <a:spcPct val="101000"/>
              </a:lnSpc>
              <a:buClr>
                <a:srgbClr val="000000"/>
              </a:buClr>
              <a:buSzPct val="68000"/>
              <a:buFont typeface="Arial"/>
              <a:buChar char="•"/>
              <a:defRPr/>
            </a:pPr>
            <a:r>
              <a:rPr lang="en-GB" sz="2200" i="1" dirty="0">
                <a:solidFill>
                  <a:srgbClr val="800080"/>
                </a:solidFill>
                <a:latin typeface="Times"/>
                <a:cs typeface="Times"/>
              </a:rPr>
              <a:t>Need accurate deuteron nuclear corrections</a:t>
            </a:r>
            <a:endParaRPr lang="en-GB" sz="2200" dirty="0">
              <a:solidFill>
                <a:srgbClr val="0033CC"/>
              </a:solidFill>
              <a:latin typeface="Times"/>
              <a:cs typeface="Times"/>
            </a:endParaRPr>
          </a:p>
          <a:p>
            <a:pPr lvl="1" eaLnBrk="1">
              <a:lnSpc>
                <a:spcPct val="101000"/>
              </a:lnSpc>
              <a:buClr>
                <a:srgbClr val="000000"/>
              </a:buClr>
              <a:buSzPct val="68000"/>
              <a:buFont typeface="Wingdings" charset="0"/>
              <a:buNone/>
              <a:defRPr/>
            </a:pPr>
            <a:endParaRPr lang="en-GB" sz="2200" dirty="0">
              <a:solidFill>
                <a:srgbClr val="0033CC"/>
              </a:solidFill>
              <a:latin typeface="Times"/>
              <a:cs typeface="Time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528353"/>
            <a:ext cx="3810000" cy="7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5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121" y="131802"/>
            <a:ext cx="69911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Wingdings" panose="05000000000000000000" pitchFamily="2" charset="2"/>
              </a:rPr>
              <a:t>Improved Extraction of F</a:t>
            </a:r>
            <a:r>
              <a:rPr lang="en-US" sz="3000" baseline="-25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Wingdings" panose="05000000000000000000" pitchFamily="2" charset="2"/>
              </a:rPr>
              <a:t>2</a:t>
            </a:r>
            <a:r>
              <a:rPr lang="en-US" sz="3000" baseline="30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Wingdings" panose="05000000000000000000" pitchFamily="2" charset="2"/>
              </a:rPr>
              <a:t>n</a:t>
            </a:r>
            <a:r>
              <a:rPr lang="en-US" sz="3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Wingdings" panose="05000000000000000000" pitchFamily="2" charset="2"/>
              </a:rPr>
              <a:t> from F</a:t>
            </a:r>
            <a:r>
              <a:rPr lang="en-US" sz="3000" baseline="-25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Wingdings" panose="05000000000000000000" pitchFamily="2" charset="2"/>
              </a:rPr>
              <a:t>2</a:t>
            </a:r>
            <a:r>
              <a:rPr lang="en-US" sz="3000" baseline="30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Wingdings" panose="05000000000000000000" pitchFamily="2" charset="2"/>
              </a:rPr>
              <a:t>d</a:t>
            </a:r>
            <a:r>
              <a:rPr lang="en-US" sz="3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Wingdings" panose="05000000000000000000" pitchFamily="2" charset="2"/>
              </a:rPr>
              <a:t> and F</a:t>
            </a:r>
            <a:r>
              <a:rPr lang="en-US" sz="3000" baseline="-25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Wingdings" panose="05000000000000000000" pitchFamily="2" charset="2"/>
              </a:rPr>
              <a:t>2</a:t>
            </a:r>
            <a:r>
              <a:rPr lang="en-US" sz="3000" baseline="30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Wingdings" panose="05000000000000000000" pitchFamily="2" charset="2"/>
              </a:rPr>
              <a:t>p</a:t>
            </a:r>
            <a:endParaRPr lang="en-US" sz="3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91550" cy="57485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524000"/>
            <a:ext cx="6400800" cy="381000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429"/>
            <a:ext cx="2692400" cy="80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791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Convolution of light cone momentum distribution on nucleons in nucleus</a:t>
            </a:r>
          </a:p>
        </p:txBody>
      </p:sp>
      <p:pic>
        <p:nvPicPr>
          <p:cNvPr id="9" name="Picture 8" descr="c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06700"/>
            <a:ext cx="32766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23331"/>
      </p:ext>
    </p:extLst>
  </p:cSld>
  <p:clrMapOvr>
    <a:masterClrMapping/>
  </p:clrMapOvr>
</p:sld>
</file>

<file path=ppt/theme/theme1.xml><?xml version="1.0" encoding="utf-8"?>
<a:theme xmlns:a="http://schemas.openxmlformats.org/drawingml/2006/main" name="16_JLab_PowerPoint2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JLab_PowerPoint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gray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gray_2003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</a:defRPr>
        </a:defPPr>
      </a:lstStyle>
    </a:lnDef>
  </a:objectDefaults>
  <a:extraClrSchemeLst>
    <a:extraClrScheme>
      <a:clrScheme name="gray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JLab_PowerPoint2</Template>
  <TotalTime>21645</TotalTime>
  <Words>1255</Words>
  <Application>Microsoft Office PowerPoint</Application>
  <PresentationFormat>On-screen Show (4:3)</PresentationFormat>
  <Paragraphs>218</Paragraphs>
  <Slides>27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Arial Unicode MS</vt:lpstr>
      <vt:lpstr>ＭＳ Ｐゴシック</vt:lpstr>
      <vt:lpstr>Arial</vt:lpstr>
      <vt:lpstr>Arial Narrow</vt:lpstr>
      <vt:lpstr>Calibri</vt:lpstr>
      <vt:lpstr>Chalkboard</vt:lpstr>
      <vt:lpstr>Helvetica</vt:lpstr>
      <vt:lpstr>Lucida Grande</vt:lpstr>
      <vt:lpstr>Times</vt:lpstr>
      <vt:lpstr>Times New Roman</vt:lpstr>
      <vt:lpstr>Trebuchet MS</vt:lpstr>
      <vt:lpstr>Verdana</vt:lpstr>
      <vt:lpstr>Wingdings</vt:lpstr>
      <vt:lpstr>16_JLab_PowerPoint2</vt:lpstr>
      <vt:lpstr>3_JLab_PowerPoint1</vt:lpstr>
      <vt:lpstr>1_Office Theme</vt:lpstr>
      <vt:lpstr>1_gray_2003</vt:lpstr>
      <vt:lpstr>4_JLab_PowerPoint1</vt:lpstr>
      <vt:lpstr>Office Theme</vt:lpstr>
      <vt:lpstr>Bitmap Image</vt:lpstr>
      <vt:lpstr>PowerPoint Presentation</vt:lpstr>
      <vt:lpstr>PowerPoint Presentation</vt:lpstr>
      <vt:lpstr>Large x (x &gt; 0.05) -&gt; Large PDF Uncertainties</vt:lpstr>
      <vt:lpstr>PowerPoint Presentation</vt:lpstr>
      <vt:lpstr>F2n/F2p (and, hence, d/u) is essentially unknown at large x:  - Conflicting fundamental theory pictures  - Data inconclusive due to uncertainties in deuterium nuclear corrections  - Translates directly to large uncertainties on d(x), g(x) PDFs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Tagged Structure Functions at the EIC   The technique is uniquely suited to colliders: no target material absorbing low-momentum nucleons</vt:lpstr>
      <vt:lpstr>Tagged Structure Functions at HERA – Example: proton tag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F2p – F2n yields non-singlet distribution</vt:lpstr>
      <vt:lpstr>PowerPoint Presentation</vt:lpstr>
    </vt:vector>
  </TitlesOfParts>
  <Company>Jefferson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Alberto</cp:lastModifiedBy>
  <cp:revision>677</cp:revision>
  <cp:lastPrinted>2016-07-08T05:08:25Z</cp:lastPrinted>
  <dcterms:created xsi:type="dcterms:W3CDTF">2007-06-12T14:12:29Z</dcterms:created>
  <dcterms:modified xsi:type="dcterms:W3CDTF">2016-07-08T17:10:40Z</dcterms:modified>
</cp:coreProperties>
</file>