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3" r:id="rId4"/>
    <p:sldMasterId id="2147484048" r:id="rId5"/>
  </p:sldMasterIdLst>
  <p:notesMasterIdLst>
    <p:notesMasterId r:id="rId17"/>
  </p:notesMasterIdLst>
  <p:handoutMasterIdLst>
    <p:handoutMasterId r:id="rId18"/>
  </p:handoutMasterIdLst>
  <p:sldIdLst>
    <p:sldId id="257" r:id="rId6"/>
    <p:sldId id="355" r:id="rId7"/>
    <p:sldId id="354" r:id="rId8"/>
    <p:sldId id="352" r:id="rId9"/>
    <p:sldId id="343" r:id="rId10"/>
    <p:sldId id="303" r:id="rId11"/>
    <p:sldId id="350" r:id="rId12"/>
    <p:sldId id="348" r:id="rId13"/>
    <p:sldId id="349" r:id="rId14"/>
    <p:sldId id="357" r:id="rId15"/>
    <p:sldId id="35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">
          <p15:clr>
            <a:srgbClr val="A4A3A4"/>
          </p15:clr>
        </p15:guide>
        <p15:guide id="2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7845"/>
    <a:srgbClr val="800080"/>
    <a:srgbClr val="DD0006"/>
    <a:srgbClr val="107545"/>
    <a:srgbClr val="8EE0B2"/>
    <a:srgbClr val="BCEACF"/>
    <a:srgbClr val="00E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037" autoAdjust="0"/>
    <p:restoredTop sz="94660"/>
  </p:normalViewPr>
  <p:slideViewPr>
    <p:cSldViewPr snapToGrid="0" showGuides="1">
      <p:cViewPr>
        <p:scale>
          <a:sx n="113" d="100"/>
          <a:sy n="113" d="100"/>
        </p:scale>
        <p:origin x="-288" y="-80"/>
      </p:cViewPr>
      <p:guideLst>
        <p:guide orient="horz" pos="144"/>
        <p:guide/>
        <p:guide pos="556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26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D9CBD-F1C8-2A48-98AE-CD17923027BE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727FE-E554-B646-AD22-4DD3C642FA45}">
      <dgm:prSet phldrT="[Text]"/>
      <dgm:spPr/>
      <dgm:t>
        <a:bodyPr/>
        <a:lstStyle/>
        <a:p>
          <a:r>
            <a:rPr lang="en-US" dirty="0" smtClean="0"/>
            <a:t>Nuclear Physicists</a:t>
          </a:r>
          <a:endParaRPr lang="en-US" dirty="0"/>
        </a:p>
      </dgm:t>
    </dgm:pt>
    <dgm:pt modelId="{6CA3246C-F0A3-7048-9F38-10DE0F820C31}" type="parTrans" cxnId="{6554308F-690B-D648-9698-8D7F289AEAA5}">
      <dgm:prSet/>
      <dgm:spPr/>
      <dgm:t>
        <a:bodyPr/>
        <a:lstStyle/>
        <a:p>
          <a:endParaRPr lang="en-US"/>
        </a:p>
      </dgm:t>
    </dgm:pt>
    <dgm:pt modelId="{6E3D3C1C-DD22-F349-99B7-84BE2E7AC6C6}" type="sibTrans" cxnId="{6554308F-690B-D648-9698-8D7F289AEAA5}">
      <dgm:prSet/>
      <dgm:spPr/>
      <dgm:t>
        <a:bodyPr/>
        <a:lstStyle/>
        <a:p>
          <a:endParaRPr lang="en-US"/>
        </a:p>
      </dgm:t>
    </dgm:pt>
    <dgm:pt modelId="{53BE55D6-B768-D347-BC64-3104104C33D3}">
      <dgm:prSet phldrT="[Text]"/>
      <dgm:spPr/>
      <dgm:t>
        <a:bodyPr/>
        <a:lstStyle/>
        <a:p>
          <a:r>
            <a:rPr lang="en-US" dirty="0" smtClean="0"/>
            <a:t>FRIB proponents</a:t>
          </a:r>
          <a:endParaRPr lang="en-US" dirty="0"/>
        </a:p>
      </dgm:t>
    </dgm:pt>
    <dgm:pt modelId="{1619A96D-739F-2E4A-97D2-A4B7A65BCA3C}" type="parTrans" cxnId="{70CBFA45-F985-AC43-8382-149BA3CFD02A}">
      <dgm:prSet/>
      <dgm:spPr/>
      <dgm:t>
        <a:bodyPr/>
        <a:lstStyle/>
        <a:p>
          <a:endParaRPr lang="en-US"/>
        </a:p>
      </dgm:t>
    </dgm:pt>
    <dgm:pt modelId="{DA39D60F-814D-6340-9567-A0C7D5D3FF6D}" type="sibTrans" cxnId="{70CBFA45-F985-AC43-8382-149BA3CFD02A}">
      <dgm:prSet/>
      <dgm:spPr/>
      <dgm:t>
        <a:bodyPr/>
        <a:lstStyle/>
        <a:p>
          <a:endParaRPr lang="en-US"/>
        </a:p>
      </dgm:t>
    </dgm:pt>
    <dgm:pt modelId="{2BD44F94-FA91-1E48-B8A0-72CC7EF538E7}">
      <dgm:prSet phldrT="[Text]"/>
      <dgm:spPr/>
      <dgm:t>
        <a:bodyPr/>
        <a:lstStyle/>
        <a:p>
          <a:r>
            <a:rPr lang="en-US" dirty="0" smtClean="0"/>
            <a:t>Non nuclear scientists</a:t>
          </a:r>
          <a:endParaRPr lang="en-US" dirty="0"/>
        </a:p>
      </dgm:t>
    </dgm:pt>
    <dgm:pt modelId="{EF607B6E-564F-B841-B52D-A8EB7C311C01}" type="parTrans" cxnId="{47555C81-9508-1F4D-9DEE-FF00119F0EFA}">
      <dgm:prSet/>
      <dgm:spPr/>
      <dgm:t>
        <a:bodyPr/>
        <a:lstStyle/>
        <a:p>
          <a:endParaRPr lang="en-US"/>
        </a:p>
      </dgm:t>
    </dgm:pt>
    <dgm:pt modelId="{60D1D675-F4EB-4B4E-AC32-B102774B0999}" type="sibTrans" cxnId="{47555C81-9508-1F4D-9DEE-FF00119F0EFA}">
      <dgm:prSet/>
      <dgm:spPr/>
      <dgm:t>
        <a:bodyPr/>
        <a:lstStyle/>
        <a:p>
          <a:endParaRPr lang="en-US"/>
        </a:p>
      </dgm:t>
    </dgm:pt>
    <dgm:pt modelId="{58D9DBD7-7631-5345-AF5B-53FBFA533968}">
      <dgm:prSet phldrT="[Text]"/>
      <dgm:spPr/>
      <dgm:t>
        <a:bodyPr/>
        <a:lstStyle/>
        <a:p>
          <a:r>
            <a:rPr lang="en-US" dirty="0" smtClean="0"/>
            <a:t>Heavily reviewed report</a:t>
          </a:r>
          <a:endParaRPr lang="en-US" dirty="0"/>
        </a:p>
      </dgm:t>
    </dgm:pt>
    <dgm:pt modelId="{CC9420EE-7376-5F4C-88C4-94A24EF26FC4}" type="parTrans" cxnId="{2E49202D-EE23-C942-9EC9-E85685593250}">
      <dgm:prSet/>
      <dgm:spPr/>
      <dgm:t>
        <a:bodyPr/>
        <a:lstStyle/>
        <a:p>
          <a:endParaRPr lang="en-US"/>
        </a:p>
      </dgm:t>
    </dgm:pt>
    <dgm:pt modelId="{CA2706F3-49A3-AC41-9663-6E1A5457B8CF}" type="sibTrans" cxnId="{2E49202D-EE23-C942-9EC9-E85685593250}">
      <dgm:prSet/>
      <dgm:spPr/>
      <dgm:t>
        <a:bodyPr/>
        <a:lstStyle/>
        <a:p>
          <a:endParaRPr lang="en-US"/>
        </a:p>
      </dgm:t>
    </dgm:pt>
    <dgm:pt modelId="{667A48A4-E381-CB40-9AE2-76F85E87000A}" type="pres">
      <dgm:prSet presAssocID="{5F1D9CBD-F1C8-2A48-98AE-CD17923027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533CD-B0A5-3842-B3D7-1EC9BD36127D}" type="pres">
      <dgm:prSet presAssocID="{5F1D9CBD-F1C8-2A48-98AE-CD17923027BE}" presName="ellipse" presStyleLbl="trBgShp" presStyleIdx="0" presStyleCnt="1"/>
      <dgm:spPr/>
    </dgm:pt>
    <dgm:pt modelId="{AC7B4935-1CA1-6044-8694-5FE6E14EAD63}" type="pres">
      <dgm:prSet presAssocID="{5F1D9CBD-F1C8-2A48-98AE-CD17923027BE}" presName="arrow1" presStyleLbl="fgShp" presStyleIdx="0" presStyleCnt="1"/>
      <dgm:spPr/>
    </dgm:pt>
    <dgm:pt modelId="{B7F207FE-A4DF-5A48-BB29-6A78D2BEDC74}" type="pres">
      <dgm:prSet presAssocID="{5F1D9CBD-F1C8-2A48-98AE-CD17923027B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78B29-A653-8040-84EB-26A435D298EB}" type="pres">
      <dgm:prSet presAssocID="{53BE55D6-B768-D347-BC64-3104104C33D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AD173-31DD-E442-A341-C8E553446965}" type="pres">
      <dgm:prSet presAssocID="{2BD44F94-FA91-1E48-B8A0-72CC7EF538E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E3C7C-7178-C246-86A9-DFFDE394BB29}" type="pres">
      <dgm:prSet presAssocID="{58D9DBD7-7631-5345-AF5B-53FBFA53396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832CA-B3D6-7B49-9B24-C73FFD933449}" type="pres">
      <dgm:prSet presAssocID="{5F1D9CBD-F1C8-2A48-98AE-CD17923027BE}" presName="funnel" presStyleLbl="trAlignAcc1" presStyleIdx="0" presStyleCnt="1"/>
      <dgm:spPr/>
    </dgm:pt>
  </dgm:ptLst>
  <dgm:cxnLst>
    <dgm:cxn modelId="{DFF50D08-70D8-AF44-93AA-7B68BD60660A}" type="presOf" srcId="{58D9DBD7-7631-5345-AF5B-53FBFA533968}" destId="{B7F207FE-A4DF-5A48-BB29-6A78D2BEDC74}" srcOrd="0" destOrd="0" presId="urn:microsoft.com/office/officeart/2005/8/layout/funnel1"/>
    <dgm:cxn modelId="{F9EC0196-67D5-6A42-882A-433918BDFFF7}" type="presOf" srcId="{5F1D9CBD-F1C8-2A48-98AE-CD17923027BE}" destId="{667A48A4-E381-CB40-9AE2-76F85E87000A}" srcOrd="0" destOrd="0" presId="urn:microsoft.com/office/officeart/2005/8/layout/funnel1"/>
    <dgm:cxn modelId="{E81B16CA-7DE9-CE4D-A93B-FF50EC8D16B0}" type="presOf" srcId="{2BD44F94-FA91-1E48-B8A0-72CC7EF538E7}" destId="{06378B29-A653-8040-84EB-26A435D298EB}" srcOrd="0" destOrd="0" presId="urn:microsoft.com/office/officeart/2005/8/layout/funnel1"/>
    <dgm:cxn modelId="{70CBFA45-F985-AC43-8382-149BA3CFD02A}" srcId="{5F1D9CBD-F1C8-2A48-98AE-CD17923027BE}" destId="{53BE55D6-B768-D347-BC64-3104104C33D3}" srcOrd="1" destOrd="0" parTransId="{1619A96D-739F-2E4A-97D2-A4B7A65BCA3C}" sibTransId="{DA39D60F-814D-6340-9567-A0C7D5D3FF6D}"/>
    <dgm:cxn modelId="{2E49202D-EE23-C942-9EC9-E85685593250}" srcId="{5F1D9CBD-F1C8-2A48-98AE-CD17923027BE}" destId="{58D9DBD7-7631-5345-AF5B-53FBFA533968}" srcOrd="3" destOrd="0" parTransId="{CC9420EE-7376-5F4C-88C4-94A24EF26FC4}" sibTransId="{CA2706F3-49A3-AC41-9663-6E1A5457B8CF}"/>
    <dgm:cxn modelId="{6554308F-690B-D648-9698-8D7F289AEAA5}" srcId="{5F1D9CBD-F1C8-2A48-98AE-CD17923027BE}" destId="{787727FE-E554-B646-AD22-4DD3C642FA45}" srcOrd="0" destOrd="0" parTransId="{6CA3246C-F0A3-7048-9F38-10DE0F820C31}" sibTransId="{6E3D3C1C-DD22-F349-99B7-84BE2E7AC6C6}"/>
    <dgm:cxn modelId="{FDCABF92-0921-534E-8D83-18BBACB75368}" type="presOf" srcId="{787727FE-E554-B646-AD22-4DD3C642FA45}" destId="{499E3C7C-7178-C246-86A9-DFFDE394BB29}" srcOrd="0" destOrd="0" presId="urn:microsoft.com/office/officeart/2005/8/layout/funnel1"/>
    <dgm:cxn modelId="{47555C81-9508-1F4D-9DEE-FF00119F0EFA}" srcId="{5F1D9CBD-F1C8-2A48-98AE-CD17923027BE}" destId="{2BD44F94-FA91-1E48-B8A0-72CC7EF538E7}" srcOrd="2" destOrd="0" parTransId="{EF607B6E-564F-B841-B52D-A8EB7C311C01}" sibTransId="{60D1D675-F4EB-4B4E-AC32-B102774B0999}"/>
    <dgm:cxn modelId="{E76894BA-5AFA-6440-AE0D-26F81C1C884D}" type="presOf" srcId="{53BE55D6-B768-D347-BC64-3104104C33D3}" destId="{BDAAD173-31DD-E442-A341-C8E553446965}" srcOrd="0" destOrd="0" presId="urn:microsoft.com/office/officeart/2005/8/layout/funnel1"/>
    <dgm:cxn modelId="{77242A77-E40E-0F4A-8392-F1774B1D6342}" type="presParOf" srcId="{667A48A4-E381-CB40-9AE2-76F85E87000A}" destId="{117533CD-B0A5-3842-B3D7-1EC9BD36127D}" srcOrd="0" destOrd="0" presId="urn:microsoft.com/office/officeart/2005/8/layout/funnel1"/>
    <dgm:cxn modelId="{7181197C-6151-5B4F-925F-CD0481F5EE21}" type="presParOf" srcId="{667A48A4-E381-CB40-9AE2-76F85E87000A}" destId="{AC7B4935-1CA1-6044-8694-5FE6E14EAD63}" srcOrd="1" destOrd="0" presId="urn:microsoft.com/office/officeart/2005/8/layout/funnel1"/>
    <dgm:cxn modelId="{0D92CCCF-C434-1E42-897B-7A4382DCEF5B}" type="presParOf" srcId="{667A48A4-E381-CB40-9AE2-76F85E87000A}" destId="{B7F207FE-A4DF-5A48-BB29-6A78D2BEDC74}" srcOrd="2" destOrd="0" presId="urn:microsoft.com/office/officeart/2005/8/layout/funnel1"/>
    <dgm:cxn modelId="{C9335157-234E-174A-8DDD-0F2F1810886F}" type="presParOf" srcId="{667A48A4-E381-CB40-9AE2-76F85E87000A}" destId="{06378B29-A653-8040-84EB-26A435D298EB}" srcOrd="3" destOrd="0" presId="urn:microsoft.com/office/officeart/2005/8/layout/funnel1"/>
    <dgm:cxn modelId="{7CFB2D64-4E1D-CA4F-9DEC-0D46D4CD5224}" type="presParOf" srcId="{667A48A4-E381-CB40-9AE2-76F85E87000A}" destId="{BDAAD173-31DD-E442-A341-C8E553446965}" srcOrd="4" destOrd="0" presId="urn:microsoft.com/office/officeart/2005/8/layout/funnel1"/>
    <dgm:cxn modelId="{4DE40258-F34B-9341-A918-C15705ADBA97}" type="presParOf" srcId="{667A48A4-E381-CB40-9AE2-76F85E87000A}" destId="{499E3C7C-7178-C246-86A9-DFFDE394BB29}" srcOrd="5" destOrd="0" presId="urn:microsoft.com/office/officeart/2005/8/layout/funnel1"/>
    <dgm:cxn modelId="{F21464E4-63EC-B04F-BC8C-8B62EC89AE33}" type="presParOf" srcId="{667A48A4-E381-CB40-9AE2-76F85E87000A}" destId="{C76832CA-B3D6-7B49-9B24-C73FFD93344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533CD-B0A5-3842-B3D7-1EC9BD36127D}">
      <dsp:nvSpPr>
        <dsp:cNvPr id="0" name=""/>
        <dsp:cNvSpPr/>
      </dsp:nvSpPr>
      <dsp:spPr>
        <a:xfrm>
          <a:off x="759393" y="450826"/>
          <a:ext cx="2775120" cy="96376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4935-1CA1-6044-8694-5FE6E14EAD63}">
      <dsp:nvSpPr>
        <dsp:cNvPr id="0" name=""/>
        <dsp:cNvSpPr/>
      </dsp:nvSpPr>
      <dsp:spPr>
        <a:xfrm>
          <a:off x="1882349" y="2810754"/>
          <a:ext cx="537814" cy="34420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7F207FE-A4DF-5A48-BB29-6A78D2BEDC74}">
      <dsp:nvSpPr>
        <dsp:cNvPr id="0" name=""/>
        <dsp:cNvSpPr/>
      </dsp:nvSpPr>
      <dsp:spPr>
        <a:xfrm>
          <a:off x="860502" y="3086115"/>
          <a:ext cx="2581507" cy="64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Heavily reviewed report</a:t>
          </a:r>
          <a:endParaRPr lang="en-US" sz="2100" kern="1200" dirty="0"/>
        </a:p>
      </dsp:txBody>
      <dsp:txXfrm>
        <a:off x="860502" y="3086115"/>
        <a:ext cx="2581507" cy="645376"/>
      </dsp:txXfrm>
    </dsp:sp>
    <dsp:sp modelId="{06378B29-A653-8040-84EB-26A435D298EB}">
      <dsp:nvSpPr>
        <dsp:cNvPr id="0" name=""/>
        <dsp:cNvSpPr/>
      </dsp:nvSpPr>
      <dsp:spPr>
        <a:xfrm>
          <a:off x="1768332" y="1489022"/>
          <a:ext cx="968065" cy="968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Non nuclear scientists</a:t>
          </a:r>
          <a:endParaRPr lang="en-US" sz="1200" kern="1200" dirty="0"/>
        </a:p>
      </dsp:txBody>
      <dsp:txXfrm>
        <a:off x="1910102" y="1630792"/>
        <a:ext cx="684525" cy="684525"/>
      </dsp:txXfrm>
    </dsp:sp>
    <dsp:sp modelId="{BDAAD173-31DD-E442-A341-C8E553446965}">
      <dsp:nvSpPr>
        <dsp:cNvPr id="0" name=""/>
        <dsp:cNvSpPr/>
      </dsp:nvSpPr>
      <dsp:spPr>
        <a:xfrm>
          <a:off x="1075628" y="762758"/>
          <a:ext cx="968065" cy="968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FRIB proponents</a:t>
          </a:r>
          <a:endParaRPr lang="en-US" sz="1200" kern="1200" dirty="0"/>
        </a:p>
      </dsp:txBody>
      <dsp:txXfrm>
        <a:off x="1217398" y="904528"/>
        <a:ext cx="684525" cy="684525"/>
      </dsp:txXfrm>
    </dsp:sp>
    <dsp:sp modelId="{499E3C7C-7178-C246-86A9-DFFDE394BB29}">
      <dsp:nvSpPr>
        <dsp:cNvPr id="0" name=""/>
        <dsp:cNvSpPr/>
      </dsp:nvSpPr>
      <dsp:spPr>
        <a:xfrm>
          <a:off x="2065206" y="528701"/>
          <a:ext cx="968065" cy="968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Nuclear Physicists</a:t>
          </a:r>
          <a:endParaRPr lang="en-US" sz="1200" kern="1200" dirty="0"/>
        </a:p>
      </dsp:txBody>
      <dsp:txXfrm>
        <a:off x="2206976" y="670471"/>
        <a:ext cx="684525" cy="684525"/>
      </dsp:txXfrm>
    </dsp:sp>
    <dsp:sp modelId="{C76832CA-B3D6-7B49-9B24-C73FFD933449}">
      <dsp:nvSpPr>
        <dsp:cNvPr id="0" name=""/>
        <dsp:cNvSpPr/>
      </dsp:nvSpPr>
      <dsp:spPr>
        <a:xfrm>
          <a:off x="645376" y="332507"/>
          <a:ext cx="3011759" cy="24094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EAA27A9-5320-4AD9-B5D0-CA8147BB7337}" type="datetimeFigureOut">
              <a:rPr lang="en-US" smtClean="0"/>
              <a:pPr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70CBEFC-1369-49F1-B66E-BCA1F65F5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622E678-8C2D-4B51-BB0D-F2A227EBEAAF}" type="datetimeFigureOut">
              <a:rPr lang="en-US" smtClean="0"/>
              <a:pPr/>
              <a:t>7/7/16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386430A-1D4E-42C2-9BD4-89ADB270B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913625" y="4419018"/>
            <a:ext cx="5183152" cy="41914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77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85342" y="0"/>
            <a:ext cx="3071004" cy="6426099"/>
          </a:xfrm>
          <a:prstGeom prst="rect">
            <a:avLst/>
          </a:prstGeom>
          <a:gradFill flip="none" rotWithShape="1">
            <a:gsLst>
              <a:gs pos="0">
                <a:srgbClr val="008657">
                  <a:shade val="30000"/>
                  <a:satMod val="115000"/>
                </a:srgbClr>
              </a:gs>
              <a:gs pos="50000">
                <a:srgbClr val="008657">
                  <a:shade val="67500"/>
                  <a:satMod val="115000"/>
                </a:srgbClr>
              </a:gs>
              <a:gs pos="100000">
                <a:srgbClr val="008657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New_DOE_Logo_Color_042808.png"/>
          <p:cNvPicPr>
            <a:picLocks noChangeAspect="1"/>
          </p:cNvPicPr>
          <p:nvPr/>
        </p:nvPicPr>
        <p:blipFill rotWithShape="1">
          <a:blip r:embed="rId2" cstate="print"/>
          <a:srcRect l="-1" t="-11082" r="-3675" b="-11082"/>
          <a:stretch/>
        </p:blipFill>
        <p:spPr bwMode="auto">
          <a:xfrm>
            <a:off x="303417" y="6437974"/>
            <a:ext cx="1417315" cy="4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2" y="283"/>
            <a:ext cx="3075160" cy="642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0" b="43038"/>
          <a:stretch/>
        </p:blipFill>
        <p:spPr>
          <a:xfrm>
            <a:off x="4338951" y="557196"/>
            <a:ext cx="2619885" cy="2656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2" y="283"/>
            <a:ext cx="3075160" cy="642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/>
          <a:srcRect l="3630" t="18601" r="5600" b="9757"/>
          <a:stretch/>
        </p:blipFill>
        <p:spPr>
          <a:xfrm>
            <a:off x="6203024" y="1192132"/>
            <a:ext cx="2744975" cy="2708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www.sc.doe.gov/np/images/theory_full_200x200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2919" y="2397223"/>
            <a:ext cx="2480155" cy="2480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77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5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77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21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69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69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6988" fontAlgn="auto">
              <a:spcBef>
                <a:spcPts val="0"/>
              </a:spcBef>
              <a:spcAft>
                <a:spcPts val="0"/>
              </a:spcAft>
              <a:defRPr/>
            </a:pPr>
            <a:fld id="{FCC1C019-4B7B-1846-A1C0-83B567545EE1}" type="slidenum">
              <a:rPr lang="en-US">
                <a:solidFill>
                  <a:prstClr val="black"/>
                </a:solidFill>
                <a:latin typeface="Arial Narrow"/>
                <a:cs typeface="+mn-cs"/>
              </a:rPr>
              <a:pPr defTabSz="4569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06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8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77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2296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6560" y="1291787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68858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633485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algn="l"/>
            <a:r>
              <a:rPr lang="en-US" sz="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EIC Meeting, 8 July 2016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6"/>
          <p:cNvSpPr txBox="1">
            <a:spLocks noChangeArrowheads="1"/>
          </p:cNvSpPr>
          <p:nvPr/>
        </p:nvSpPr>
        <p:spPr>
          <a:xfrm>
            <a:off x="3124200" y="6573838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algn="ctr" defTabSz="456988"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6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2065950"/>
          </a:xfrm>
        </p:spPr>
        <p:txBody>
          <a:bodyPr/>
          <a:lstStyle/>
          <a:p>
            <a:r>
              <a:rPr lang="en-US" dirty="0" smtClean="0"/>
              <a:t>The continuum of nuclear physics…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From small-x to heavy nuclei</a:t>
            </a:r>
            <a:endParaRPr lang="en-US" sz="24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278" y="2942503"/>
            <a:ext cx="3255297" cy="3368102"/>
          </a:xfrm>
        </p:spPr>
        <p:txBody>
          <a:bodyPr/>
          <a:lstStyle/>
          <a:p>
            <a:r>
              <a:rPr lang="en-US" dirty="0" smtClean="0">
                <a:latin typeface="+mn-lt"/>
                <a:cs typeface="Arial"/>
              </a:rPr>
              <a:t>David J. Dean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latin typeface="+mn-lt"/>
                <a:cs typeface="Arial"/>
              </a:rPr>
              <a:t>Director, Physics Division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latin typeface="+mn-lt"/>
                <a:cs typeface="Arial"/>
              </a:rPr>
              <a:t>ORNL</a:t>
            </a:r>
          </a:p>
          <a:p>
            <a:endParaRPr lang="en-US" sz="1800" dirty="0">
              <a:latin typeface="+mn-lt"/>
              <a:cs typeface="Arial"/>
            </a:endParaRPr>
          </a:p>
          <a:p>
            <a:r>
              <a:rPr lang="en-US" sz="1800" dirty="0" smtClean="0">
                <a:latin typeface="+mn-lt"/>
                <a:cs typeface="Arial"/>
              </a:rPr>
              <a:t>EIC meeting</a:t>
            </a:r>
          </a:p>
          <a:p>
            <a:pPr>
              <a:lnSpc>
                <a:spcPct val="60000"/>
              </a:lnSpc>
            </a:pPr>
            <a:r>
              <a:rPr lang="en-US" sz="1800" dirty="0" smtClean="0">
                <a:latin typeface="+mn-lt"/>
                <a:cs typeface="Arial"/>
              </a:rPr>
              <a:t>Chicago, Illinois</a:t>
            </a: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60000"/>
              </a:lnSpc>
            </a:pPr>
            <a:r>
              <a:rPr lang="en-US" sz="1800" dirty="0" smtClean="0">
                <a:latin typeface="+mn-lt"/>
                <a:cs typeface="Arial"/>
              </a:rPr>
              <a:t>July 8, 2016</a:t>
            </a:r>
            <a:endParaRPr lang="en-US" sz="1800" dirty="0">
              <a:latin typeface="+mn-lt"/>
              <a:cs typeface="Arial"/>
            </a:endParaRPr>
          </a:p>
          <a:p>
            <a:endParaRPr lang="en-US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92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RESAC committee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5775" y="782179"/>
            <a:ext cx="544570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JOHN F. AHEARNE, Sigma Xi and Duke University, </a:t>
            </a:r>
            <a:r>
              <a:rPr lang="en-US" sz="1600" i="1" dirty="0">
                <a:latin typeface="+mn-lt"/>
              </a:rPr>
              <a:t>Co-Chair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STUART J. FREEDMAN, University of California at Berkeley, </a:t>
            </a:r>
            <a:r>
              <a:rPr lang="en-US" sz="1600" i="1" dirty="0">
                <a:latin typeface="+mn-lt"/>
              </a:rPr>
              <a:t>Co-Chair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RICARDO ALARCON, Arizona State University</a:t>
            </a:r>
          </a:p>
          <a:p>
            <a:r>
              <a:rPr lang="en-US" sz="1600" dirty="0">
                <a:latin typeface="+mn-lt"/>
              </a:rPr>
              <a:t>PETER BRAUN-</a:t>
            </a:r>
            <a:r>
              <a:rPr lang="en-US" sz="1600" dirty="0" smtClean="0">
                <a:latin typeface="+mn-lt"/>
              </a:rPr>
              <a:t>MUNZINGER, GSI </a:t>
            </a:r>
          </a:p>
          <a:p>
            <a:r>
              <a:rPr lang="en-US" sz="1600" dirty="0" smtClean="0">
                <a:latin typeface="+mn-lt"/>
              </a:rPr>
              <a:t>ADAM </a:t>
            </a:r>
            <a:r>
              <a:rPr lang="en-US" sz="1600" dirty="0">
                <a:latin typeface="+mn-lt"/>
              </a:rPr>
              <a:t>S. BURROWS, University of Arizona</a:t>
            </a:r>
          </a:p>
          <a:p>
            <a:r>
              <a:rPr lang="en-US" sz="1600" dirty="0">
                <a:latin typeface="+mn-lt"/>
              </a:rPr>
              <a:t>RICHARD F. CASTEN, Yale University</a:t>
            </a:r>
          </a:p>
          <a:p>
            <a:r>
              <a:rPr lang="en-US" sz="1600" dirty="0">
                <a:latin typeface="+mn-lt"/>
              </a:rPr>
              <a:t>YANGLAI CHO</a:t>
            </a:r>
            <a:r>
              <a:rPr lang="en-US" sz="1600" dirty="0" smtClean="0">
                <a:latin typeface="+mn-lt"/>
              </a:rPr>
              <a:t>, Argonne </a:t>
            </a:r>
            <a:r>
              <a:rPr lang="en-US" sz="1600" dirty="0">
                <a:latin typeface="+mn-lt"/>
              </a:rPr>
              <a:t>National Laboratory (retired)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GERALD </a:t>
            </a:r>
            <a:r>
              <a:rPr lang="en-US" sz="1600" dirty="0">
                <a:latin typeface="+mn-lt"/>
              </a:rPr>
              <a:t>T. GARVEY, Los Alamos National Laboratory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WICK </a:t>
            </a:r>
            <a:r>
              <a:rPr lang="en-US" sz="1600" dirty="0">
                <a:latin typeface="+mn-lt"/>
              </a:rPr>
              <a:t>C. HAXTON, University of Washington</a:t>
            </a:r>
          </a:p>
          <a:p>
            <a:r>
              <a:rPr lang="en-US" sz="1600" dirty="0">
                <a:latin typeface="+mn-lt"/>
              </a:rPr>
              <a:t>ROBERT L. JAFFE, Massachusetts  Institute of Technology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NOEMIE </a:t>
            </a:r>
            <a:r>
              <a:rPr lang="en-US" sz="1600" dirty="0">
                <a:latin typeface="+mn-lt"/>
              </a:rPr>
              <a:t>B. KOLLER, </a:t>
            </a:r>
            <a:r>
              <a:rPr lang="en-US" sz="1600" dirty="0" smtClean="0">
                <a:latin typeface="+mn-lt"/>
              </a:rPr>
              <a:t>Rutgers</a:t>
            </a:r>
          </a:p>
          <a:p>
            <a:r>
              <a:rPr lang="en-US" sz="1600" dirty="0" smtClean="0">
                <a:latin typeface="+mn-lt"/>
              </a:rPr>
              <a:t>STEPHEN </a:t>
            </a:r>
            <a:r>
              <a:rPr lang="en-US" sz="1600" dirty="0">
                <a:latin typeface="+mn-lt"/>
              </a:rPr>
              <a:t>B. LIBBY, Lawrence  Livermore National Laboratory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SHOJI </a:t>
            </a:r>
            <a:r>
              <a:rPr lang="en-US" sz="1600" dirty="0">
                <a:latin typeface="+mn-lt"/>
              </a:rPr>
              <a:t>NAGAMIYA, Japan Proton Accelerator Research Complex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WITOLD </a:t>
            </a:r>
            <a:r>
              <a:rPr lang="en-US" sz="1600" dirty="0">
                <a:latin typeface="+mn-lt"/>
              </a:rPr>
              <a:t>NAZAREWICZ, University of Tennessee, Knoxville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MICHAEL </a:t>
            </a:r>
            <a:r>
              <a:rPr lang="en-US" sz="1600" dirty="0">
                <a:latin typeface="+mn-lt"/>
              </a:rPr>
              <a:t>V. ROMALIS, Princeton University</a:t>
            </a:r>
          </a:p>
          <a:p>
            <a:r>
              <a:rPr lang="en-US" sz="1600" dirty="0">
                <a:latin typeface="+mn-lt"/>
              </a:rPr>
              <a:t>PAUL SCHMOR, TRIUMF</a:t>
            </a:r>
          </a:p>
          <a:p>
            <a:r>
              <a:rPr lang="en-US" sz="1600" dirty="0">
                <a:latin typeface="+mn-lt"/>
              </a:rPr>
              <a:t>MICHAEL C.F. WIESCHER, University of Notre Dame</a:t>
            </a:r>
          </a:p>
          <a:p>
            <a:r>
              <a:rPr lang="en-US" sz="1600" dirty="0">
                <a:latin typeface="+mn-lt"/>
              </a:rPr>
              <a:t>STANFORD E. WOOSLEY, University of California at Santa Cruz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6252012"/>
              </p:ext>
            </p:extLst>
          </p:nvPr>
        </p:nvGraphicFramePr>
        <p:xfrm>
          <a:off x="4834468" y="1394060"/>
          <a:ext cx="43025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83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Personal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59" y="1291787"/>
            <a:ext cx="8707551" cy="31673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Remain focused on the science because that’s what the charge is all about</a:t>
            </a:r>
          </a:p>
          <a:p>
            <a:pPr lvl="1"/>
            <a:r>
              <a:rPr lang="en-US" dirty="0" smtClean="0"/>
              <a:t>Make the case that this is world-leading and good for the US</a:t>
            </a:r>
          </a:p>
          <a:p>
            <a:pPr lvl="1"/>
            <a:r>
              <a:rPr lang="en-US" dirty="0" smtClean="0"/>
              <a:t>Recognize that $1.5B is a big number, but not as big as the SNS (at $1.7 in FY16 $$)</a:t>
            </a:r>
          </a:p>
          <a:p>
            <a:r>
              <a:rPr lang="en-US" dirty="0" smtClean="0"/>
              <a:t>NAS is ‘friendly’ but tough and will help you strengthen your case</a:t>
            </a:r>
          </a:p>
          <a:p>
            <a:r>
              <a:rPr lang="en-US" dirty="0" smtClean="0"/>
              <a:t>Anticipate curve balls (e.g., RIA becomes FRIB)</a:t>
            </a:r>
          </a:p>
        </p:txBody>
      </p:sp>
    </p:spTree>
    <p:extLst>
      <p:ext uri="{BB962C8B-B14F-4D97-AF65-F5344CB8AC3E}">
        <p14:creationId xmlns:p14="http://schemas.microsoft.com/office/powerpoint/2010/main" val="301726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NSAC LRP recommendations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931"/>
            <a:ext cx="9144000" cy="5474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3822" y="6409645"/>
            <a:ext cx="283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smtClean="0"/>
              <a:t>Tim Hallman, NSAC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is becoming a reality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867"/>
            <a:ext cx="9144000" cy="2618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197578"/>
            <a:ext cx="4559301" cy="3039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8778" y="4092222"/>
            <a:ext cx="35573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$730M TPC ($635.5M DOE)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Physics of Nuclei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Nuclear Astrophysics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Fundamental Symmetries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Isotope Harvesting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921" y="1349300"/>
            <a:ext cx="379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207412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987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667875"/>
          </a:xfrm>
        </p:spPr>
        <p:txBody>
          <a:bodyPr/>
          <a:lstStyle/>
          <a:p>
            <a:r>
              <a:rPr lang="en-US" sz="2800" dirty="0" smtClean="0"/>
              <a:t>FRIB </a:t>
            </a:r>
            <a:r>
              <a:rPr lang="en-US" sz="2800" dirty="0"/>
              <a:t>a</a:t>
            </a:r>
            <a:r>
              <a:rPr lang="en-US" sz="2800" dirty="0" smtClean="0"/>
              <a:t>strophysics example</a:t>
            </a:r>
            <a:br>
              <a:rPr lang="en-US" sz="28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How did visible matter come into being and how did it evolve?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2839" y="2860325"/>
            <a:ext cx="958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HST, 2011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65975" y="33385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Arial" pitchFamily="34" charset="0"/>
              </a:rPr>
              <a:t>126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0" y="1560513"/>
            <a:ext cx="10990263" cy="4840287"/>
            <a:chOff x="0" y="606"/>
            <a:chExt cx="6923" cy="3049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0" y="606"/>
            <a:ext cx="6923" cy="3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CorelDRAW" r:id="rId3" imgW="7124700" imgH="3149600" progId="">
                    <p:embed/>
                  </p:oleObj>
                </mc:Choice>
                <mc:Fallback>
                  <p:oleObj name="CorelDRAW" r:id="rId3" imgW="7124700" imgH="3149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6"/>
                          <a:ext cx="6923" cy="3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713" y="731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66"/>
                  </a:solidFill>
                  <a:latin typeface="Arial" pitchFamily="34" charset="0"/>
                </a:rPr>
                <a:t>Known half-life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355" y="972"/>
              <a:ext cx="670" cy="90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0" y="1560513"/>
            <a:ext cx="10979150" cy="4835525"/>
            <a:chOff x="0" y="606"/>
            <a:chExt cx="6916" cy="3046"/>
          </a:xfrm>
        </p:grpSpPr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0" y="606"/>
            <a:ext cx="6916" cy="3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CorelDRAW" r:id="rId5" imgW="7124700" imgH="3149600" progId="">
                    <p:embed/>
                  </p:oleObj>
                </mc:Choice>
                <mc:Fallback>
                  <p:oleObj name="CorelDRAW" r:id="rId5" imgW="7124700" imgH="3149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6"/>
                          <a:ext cx="6916" cy="3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355" y="972"/>
              <a:ext cx="670" cy="90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272" y="2044"/>
              <a:ext cx="919" cy="33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44" y="1922"/>
              <a:ext cx="8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600" b="1">
                  <a:solidFill>
                    <a:srgbClr val="009900"/>
                  </a:solidFill>
                  <a:latin typeface="Arial" pitchFamily="34" charset="0"/>
                </a:rPr>
                <a:t>NSCL reach</a:t>
              </a:r>
            </a:p>
            <a:p>
              <a:pPr algn="r" eaLnBrk="1" hangingPunct="1"/>
              <a:endParaRPr lang="en-US" sz="1600" b="1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155" y="2229"/>
              <a:ext cx="857" cy="25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0" y="2102"/>
              <a:ext cx="11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9900"/>
                  </a:solidFill>
                  <a:latin typeface="Arial" pitchFamily="34" charset="0"/>
                </a:rPr>
                <a:t>First experiments</a:t>
              </a:r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65188" y="46053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Arial" pitchFamily="34" charset="0"/>
              </a:rPr>
              <a:t>28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279650" y="33432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Arial" pitchFamily="34" charset="0"/>
              </a:rPr>
              <a:t>50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175250" y="1447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Arial" pitchFamily="34" charset="0"/>
              </a:rPr>
              <a:t>82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608513" y="44529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Arial" pitchFamily="34" charset="0"/>
              </a:rPr>
              <a:t>82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714625" y="52689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Arial" pitchFamily="34" charset="0"/>
              </a:rPr>
              <a:t>50</a:t>
            </a:r>
          </a:p>
        </p:txBody>
      </p:sp>
      <p:graphicFrame>
        <p:nvGraphicFramePr>
          <p:cNvPr id="26" name="Object 0"/>
          <p:cNvGraphicFramePr>
            <a:graphicFrameLocks noChangeAspect="1"/>
          </p:cNvGraphicFramePr>
          <p:nvPr/>
        </p:nvGraphicFramePr>
        <p:xfrm>
          <a:off x="0" y="1524000"/>
          <a:ext cx="10969625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orelDRAW" r:id="rId7" imgW="7124700" imgH="3149600" progId="">
                  <p:embed/>
                </p:oleObj>
              </mc:Choice>
              <mc:Fallback>
                <p:oleObj name="CorelDRAW" r:id="rId7" imgW="7124700" imgH="314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10969625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0"/>
          <p:cNvSpPr>
            <a:spLocks/>
          </p:cNvSpPr>
          <p:nvPr/>
        </p:nvSpPr>
        <p:spPr bwMode="auto">
          <a:xfrm>
            <a:off x="914400" y="1622425"/>
            <a:ext cx="6988175" cy="4321175"/>
          </a:xfrm>
          <a:custGeom>
            <a:avLst/>
            <a:gdLst/>
            <a:ahLst/>
            <a:cxnLst>
              <a:cxn ang="0">
                <a:pos x="0" y="2722"/>
              </a:cxn>
              <a:cxn ang="0">
                <a:pos x="411" y="2510"/>
              </a:cxn>
              <a:cxn ang="0">
                <a:pos x="404" y="2420"/>
              </a:cxn>
              <a:cxn ang="0">
                <a:pos x="603" y="2311"/>
              </a:cxn>
              <a:cxn ang="0">
                <a:pos x="672" y="2276"/>
              </a:cxn>
              <a:cxn ang="0">
                <a:pos x="706" y="2235"/>
              </a:cxn>
              <a:cxn ang="0">
                <a:pos x="932" y="2126"/>
              </a:cxn>
              <a:cxn ang="0">
                <a:pos x="1008" y="2078"/>
              </a:cxn>
              <a:cxn ang="0">
                <a:pos x="1138" y="2009"/>
              </a:cxn>
              <a:cxn ang="0">
                <a:pos x="1152" y="1968"/>
              </a:cxn>
              <a:cxn ang="0">
                <a:pos x="1227" y="1934"/>
              </a:cxn>
              <a:cxn ang="0">
                <a:pos x="1309" y="1899"/>
              </a:cxn>
              <a:cxn ang="0">
                <a:pos x="1446" y="1790"/>
              </a:cxn>
              <a:cxn ang="0">
                <a:pos x="1700" y="1639"/>
              </a:cxn>
              <a:cxn ang="0">
                <a:pos x="1947" y="1529"/>
              </a:cxn>
              <a:cxn ang="0">
                <a:pos x="1981" y="1488"/>
              </a:cxn>
              <a:cxn ang="0">
                <a:pos x="2317" y="1303"/>
              </a:cxn>
              <a:cxn ang="0">
                <a:pos x="2427" y="1227"/>
              </a:cxn>
              <a:cxn ang="0">
                <a:pos x="2550" y="1159"/>
              </a:cxn>
              <a:cxn ang="0">
                <a:pos x="2653" y="1070"/>
              </a:cxn>
              <a:cxn ang="0">
                <a:pos x="2763" y="1008"/>
              </a:cxn>
              <a:cxn ang="0">
                <a:pos x="2859" y="912"/>
              </a:cxn>
              <a:cxn ang="0">
                <a:pos x="2859" y="864"/>
              </a:cxn>
              <a:cxn ang="0">
                <a:pos x="3010" y="788"/>
              </a:cxn>
              <a:cxn ang="0">
                <a:pos x="3065" y="734"/>
              </a:cxn>
              <a:cxn ang="0">
                <a:pos x="3188" y="658"/>
              </a:cxn>
              <a:cxn ang="0">
                <a:pos x="3312" y="596"/>
              </a:cxn>
              <a:cxn ang="0">
                <a:pos x="3346" y="555"/>
              </a:cxn>
              <a:cxn ang="0">
                <a:pos x="3654" y="411"/>
              </a:cxn>
              <a:cxn ang="0">
                <a:pos x="3805" y="336"/>
              </a:cxn>
              <a:cxn ang="0">
                <a:pos x="3846" y="288"/>
              </a:cxn>
              <a:cxn ang="0">
                <a:pos x="3908" y="267"/>
              </a:cxn>
              <a:cxn ang="0">
                <a:pos x="3984" y="226"/>
              </a:cxn>
              <a:cxn ang="0">
                <a:pos x="4100" y="158"/>
              </a:cxn>
              <a:cxn ang="0">
                <a:pos x="4374" y="41"/>
              </a:cxn>
              <a:cxn ang="0">
                <a:pos x="4402" y="0"/>
              </a:cxn>
            </a:cxnLst>
            <a:rect l="0" t="0" r="r" b="b"/>
            <a:pathLst>
              <a:path w="4402" h="2722">
                <a:moveTo>
                  <a:pt x="0" y="2722"/>
                </a:moveTo>
                <a:lnTo>
                  <a:pt x="411" y="2510"/>
                </a:lnTo>
                <a:lnTo>
                  <a:pt x="404" y="2420"/>
                </a:lnTo>
                <a:lnTo>
                  <a:pt x="603" y="2311"/>
                </a:lnTo>
                <a:lnTo>
                  <a:pt x="672" y="2276"/>
                </a:lnTo>
                <a:lnTo>
                  <a:pt x="706" y="2235"/>
                </a:lnTo>
                <a:lnTo>
                  <a:pt x="932" y="2126"/>
                </a:lnTo>
                <a:lnTo>
                  <a:pt x="1008" y="2078"/>
                </a:lnTo>
                <a:lnTo>
                  <a:pt x="1138" y="2009"/>
                </a:lnTo>
                <a:lnTo>
                  <a:pt x="1152" y="1968"/>
                </a:lnTo>
                <a:lnTo>
                  <a:pt x="1227" y="1934"/>
                </a:lnTo>
                <a:lnTo>
                  <a:pt x="1309" y="1899"/>
                </a:lnTo>
                <a:lnTo>
                  <a:pt x="1446" y="1790"/>
                </a:lnTo>
                <a:lnTo>
                  <a:pt x="1700" y="1639"/>
                </a:lnTo>
                <a:lnTo>
                  <a:pt x="1947" y="1529"/>
                </a:lnTo>
                <a:lnTo>
                  <a:pt x="1981" y="1488"/>
                </a:lnTo>
                <a:lnTo>
                  <a:pt x="2317" y="1303"/>
                </a:lnTo>
                <a:lnTo>
                  <a:pt x="2427" y="1227"/>
                </a:lnTo>
                <a:lnTo>
                  <a:pt x="2550" y="1159"/>
                </a:lnTo>
                <a:lnTo>
                  <a:pt x="2653" y="1070"/>
                </a:lnTo>
                <a:lnTo>
                  <a:pt x="2763" y="1008"/>
                </a:lnTo>
                <a:lnTo>
                  <a:pt x="2859" y="912"/>
                </a:lnTo>
                <a:lnTo>
                  <a:pt x="2859" y="864"/>
                </a:lnTo>
                <a:lnTo>
                  <a:pt x="3010" y="788"/>
                </a:lnTo>
                <a:lnTo>
                  <a:pt x="3065" y="734"/>
                </a:lnTo>
                <a:lnTo>
                  <a:pt x="3188" y="658"/>
                </a:lnTo>
                <a:lnTo>
                  <a:pt x="3312" y="596"/>
                </a:lnTo>
                <a:lnTo>
                  <a:pt x="3346" y="555"/>
                </a:lnTo>
                <a:lnTo>
                  <a:pt x="3654" y="411"/>
                </a:lnTo>
                <a:lnTo>
                  <a:pt x="3805" y="336"/>
                </a:lnTo>
                <a:lnTo>
                  <a:pt x="3846" y="288"/>
                </a:lnTo>
                <a:lnTo>
                  <a:pt x="3908" y="267"/>
                </a:lnTo>
                <a:lnTo>
                  <a:pt x="3984" y="226"/>
                </a:lnTo>
                <a:lnTo>
                  <a:pt x="4100" y="158"/>
                </a:lnTo>
                <a:lnTo>
                  <a:pt x="4374" y="41"/>
                </a:lnTo>
                <a:lnTo>
                  <a:pt x="4402" y="0"/>
                </a:ln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175250" y="1974850"/>
            <a:ext cx="1255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  <a:latin typeface="Arial" pitchFamily="34" charset="0"/>
              </a:rPr>
              <a:t>FRIB reach</a:t>
            </a:r>
            <a:br>
              <a:rPr lang="en-US" sz="1600" b="1">
                <a:solidFill>
                  <a:srgbClr val="FFFF00"/>
                </a:solidFill>
                <a:latin typeface="Arial" pitchFamily="34" charset="0"/>
              </a:rPr>
            </a:br>
            <a:r>
              <a:rPr lang="en-US" sz="1600" b="1">
                <a:solidFill>
                  <a:srgbClr val="FFFF00"/>
                </a:solidFill>
                <a:latin typeface="Arial" pitchFamily="34" charset="0"/>
              </a:rPr>
              <a:t>for (d,p)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47247" y="1640311"/>
            <a:ext cx="2152907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Input to r-process: 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β</a:t>
            </a:r>
            <a:r>
              <a:rPr lang="en-US" dirty="0" smtClean="0">
                <a:latin typeface="+mn-lt"/>
              </a:rPr>
              <a:t> decay properties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+mn-lt"/>
              </a:rPr>
              <a:t> masses (Trap + TOF)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d,p</a:t>
            </a:r>
            <a:r>
              <a:rPr lang="en-US" dirty="0">
                <a:latin typeface="+mn-lt"/>
              </a:rPr>
              <a:t>) to constrain (</a:t>
            </a:r>
            <a:r>
              <a:rPr lang="en-US" dirty="0" smtClean="0">
                <a:latin typeface="+mn-lt"/>
              </a:rPr>
              <a:t>n,</a:t>
            </a:r>
            <a:r>
              <a:rPr lang="el-GR" dirty="0" smtClean="0">
                <a:latin typeface="+mn-lt"/>
              </a:rPr>
              <a:t>γ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fission barriers, yields</a:t>
            </a: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7258050" y="2087563"/>
            <a:ext cx="263525" cy="603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7386638" y="2684463"/>
            <a:ext cx="31750" cy="630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2" name="Group 25"/>
          <p:cNvGrpSpPr>
            <a:grpSpLocks/>
          </p:cNvGrpSpPr>
          <p:nvPr/>
        </p:nvGrpSpPr>
        <p:grpSpPr bwMode="auto">
          <a:xfrm>
            <a:off x="6440489" y="3313113"/>
            <a:ext cx="2373313" cy="2386012"/>
            <a:chOff x="4057" y="1710"/>
            <a:chExt cx="1495" cy="1503"/>
          </a:xfrm>
        </p:grpSpPr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095" y="1711"/>
              <a:ext cx="1457" cy="150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1400">
                <a:latin typeface="Arial" pitchFamily="34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562" y="1893"/>
              <a:ext cx="144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562" y="2037"/>
              <a:ext cx="144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562" y="2181"/>
              <a:ext cx="144" cy="144"/>
            </a:xfrm>
            <a:prstGeom prst="rect">
              <a:avLst/>
            </a:prstGeom>
            <a:solidFill>
              <a:srgbClr val="FF9999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562" y="2325"/>
              <a:ext cx="144" cy="144"/>
            </a:xfrm>
            <a:prstGeom prst="rect">
              <a:avLst/>
            </a:prstGeom>
            <a:solidFill>
              <a:srgbClr val="FF9999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4562" y="2469"/>
              <a:ext cx="144" cy="144"/>
            </a:xfrm>
            <a:prstGeom prst="rect">
              <a:avLst/>
            </a:prstGeom>
            <a:solidFill>
              <a:srgbClr val="FF9999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562" y="2613"/>
              <a:ext cx="144" cy="144"/>
            </a:xfrm>
            <a:prstGeom prst="rect">
              <a:avLst/>
            </a:prstGeom>
            <a:solidFill>
              <a:srgbClr val="FF9999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562" y="2757"/>
              <a:ext cx="144" cy="144"/>
            </a:xfrm>
            <a:prstGeom prst="rect">
              <a:avLst/>
            </a:prstGeom>
            <a:solidFill>
              <a:srgbClr val="FF9999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4562" y="2901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4562" y="3045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4057" y="2739"/>
              <a:ext cx="4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pitchFamily="34" charset="0"/>
                </a:rPr>
                <a:t>(66) Dy</a:t>
              </a:r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4057" y="2448"/>
              <a:ext cx="40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pitchFamily="34" charset="0"/>
                </a:rPr>
                <a:t>(68) Er</a:t>
              </a: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4379" y="2688"/>
              <a:ext cx="264" cy="417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258" y="417"/>
                </a:cxn>
                <a:cxn ang="0">
                  <a:pos x="90" y="282"/>
                </a:cxn>
                <a:cxn ang="0">
                  <a:pos x="264" y="282"/>
                </a:cxn>
                <a:cxn ang="0">
                  <a:pos x="93" y="141"/>
                </a:cxn>
                <a:cxn ang="0">
                  <a:pos x="258" y="141"/>
                </a:cxn>
                <a:cxn ang="0">
                  <a:pos x="90" y="0"/>
                </a:cxn>
                <a:cxn ang="0">
                  <a:pos x="255" y="0"/>
                </a:cxn>
              </a:cxnLst>
              <a:rect l="0" t="0" r="r" b="b"/>
              <a:pathLst>
                <a:path w="264" h="417">
                  <a:moveTo>
                    <a:pt x="0" y="417"/>
                  </a:moveTo>
                  <a:lnTo>
                    <a:pt x="258" y="417"/>
                  </a:lnTo>
                  <a:lnTo>
                    <a:pt x="90" y="282"/>
                  </a:lnTo>
                  <a:lnTo>
                    <a:pt x="264" y="282"/>
                  </a:lnTo>
                  <a:lnTo>
                    <a:pt x="93" y="141"/>
                  </a:lnTo>
                  <a:lnTo>
                    <a:pt x="258" y="141"/>
                  </a:lnTo>
                  <a:lnTo>
                    <a:pt x="90" y="0"/>
                  </a:lnTo>
                  <a:lnTo>
                    <a:pt x="25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4475" y="2403"/>
              <a:ext cx="168" cy="285"/>
            </a:xfrm>
            <a:custGeom>
              <a:avLst/>
              <a:gdLst/>
              <a:ahLst/>
              <a:cxnLst>
                <a:cxn ang="0">
                  <a:pos x="168" y="303"/>
                </a:cxn>
                <a:cxn ang="0">
                  <a:pos x="0" y="153"/>
                </a:cxn>
                <a:cxn ang="0">
                  <a:pos x="162" y="153"/>
                </a:cxn>
                <a:cxn ang="0">
                  <a:pos x="6" y="0"/>
                </a:cxn>
                <a:cxn ang="0">
                  <a:pos x="153" y="0"/>
                </a:cxn>
              </a:cxnLst>
              <a:rect l="0" t="0" r="r" b="b"/>
              <a:pathLst>
                <a:path w="168" h="303">
                  <a:moveTo>
                    <a:pt x="168" y="303"/>
                  </a:moveTo>
                  <a:lnTo>
                    <a:pt x="0" y="153"/>
                  </a:lnTo>
                  <a:lnTo>
                    <a:pt x="162" y="153"/>
                  </a:lnTo>
                  <a:lnTo>
                    <a:pt x="6" y="0"/>
                  </a:lnTo>
                  <a:lnTo>
                    <a:pt x="15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4460" y="2103"/>
              <a:ext cx="168" cy="300"/>
            </a:xfrm>
            <a:custGeom>
              <a:avLst/>
              <a:gdLst/>
              <a:ahLst/>
              <a:cxnLst>
                <a:cxn ang="0">
                  <a:pos x="168" y="303"/>
                </a:cxn>
                <a:cxn ang="0">
                  <a:pos x="0" y="153"/>
                </a:cxn>
                <a:cxn ang="0">
                  <a:pos x="162" y="153"/>
                </a:cxn>
                <a:cxn ang="0">
                  <a:pos x="6" y="0"/>
                </a:cxn>
                <a:cxn ang="0">
                  <a:pos x="153" y="0"/>
                </a:cxn>
              </a:cxnLst>
              <a:rect l="0" t="0" r="r" b="b"/>
              <a:pathLst>
                <a:path w="168" h="303">
                  <a:moveTo>
                    <a:pt x="168" y="303"/>
                  </a:moveTo>
                  <a:lnTo>
                    <a:pt x="0" y="153"/>
                  </a:lnTo>
                  <a:lnTo>
                    <a:pt x="162" y="153"/>
                  </a:lnTo>
                  <a:lnTo>
                    <a:pt x="6" y="0"/>
                  </a:lnTo>
                  <a:lnTo>
                    <a:pt x="15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634" y="2544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631" y="2400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628" y="2250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4619" y="2103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4472" y="1953"/>
              <a:ext cx="168" cy="150"/>
            </a:xfrm>
            <a:custGeom>
              <a:avLst/>
              <a:gdLst/>
              <a:ahLst/>
              <a:cxnLst>
                <a:cxn ang="0">
                  <a:pos x="147" y="150"/>
                </a:cxn>
                <a:cxn ang="0">
                  <a:pos x="0" y="0"/>
                </a:cxn>
                <a:cxn ang="0">
                  <a:pos x="168" y="0"/>
                </a:cxn>
              </a:cxnLst>
              <a:rect l="0" t="0" r="r" b="b"/>
              <a:pathLst>
                <a:path w="168" h="150">
                  <a:moveTo>
                    <a:pt x="147" y="150"/>
                  </a:moveTo>
                  <a:lnTo>
                    <a:pt x="0" y="0"/>
                  </a:lnTo>
                  <a:lnTo>
                    <a:pt x="1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4631" y="1953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4057" y="2169"/>
              <a:ext cx="4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pitchFamily="34" charset="0"/>
                </a:rPr>
                <a:t>(70) Yb</a:t>
              </a:r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V="1">
              <a:off x="4712" y="2151"/>
              <a:ext cx="234" cy="5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936" y="1985"/>
              <a:ext cx="6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CC"/>
                  </a:solidFill>
                  <a:latin typeface="Arial" pitchFamily="34" charset="0"/>
                </a:rPr>
                <a:t>RISAC</a:t>
              </a:r>
              <a:br>
                <a:rPr lang="en-US" sz="1600" dirty="0">
                  <a:solidFill>
                    <a:srgbClr val="0000CC"/>
                  </a:solidFill>
                  <a:latin typeface="Arial" pitchFamily="34" charset="0"/>
                </a:rPr>
              </a:br>
              <a:r>
                <a:rPr lang="en-US" sz="1600" dirty="0" smtClean="0">
                  <a:solidFill>
                    <a:srgbClr val="0000CC"/>
                  </a:solidFill>
                  <a:latin typeface="Arial" pitchFamily="34" charset="0"/>
                </a:rPr>
                <a:t>Key Nuclei</a:t>
              </a:r>
              <a:r>
                <a:rPr lang="en-US" sz="1600" dirty="0">
                  <a:solidFill>
                    <a:srgbClr val="0000CC"/>
                  </a:solidFill>
                  <a:latin typeface="Arial" pitchFamily="34" charset="0"/>
                </a:rPr>
                <a:t/>
              </a:r>
              <a:br>
                <a:rPr lang="en-US" sz="1600" dirty="0">
                  <a:solidFill>
                    <a:srgbClr val="0000CC"/>
                  </a:solidFill>
                  <a:latin typeface="Arial" pitchFamily="34" charset="0"/>
                </a:rPr>
              </a:br>
              <a:endParaRPr lang="en-US" sz="1600" dirty="0">
                <a:solidFill>
                  <a:srgbClr val="0000CC"/>
                </a:solidFill>
                <a:latin typeface="Arial" pitchFamily="34" charset="0"/>
              </a:endParaRP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4057" y="2598"/>
              <a:ext cx="4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pitchFamily="34" charset="0"/>
                </a:rPr>
                <a:t>(67) Ho</a:t>
              </a:r>
            </a:p>
          </p:txBody>
        </p:sp>
        <p:sp>
          <p:nvSpPr>
            <p:cNvPr id="58" name="Text Box 51"/>
            <p:cNvSpPr txBox="1">
              <a:spLocks noChangeArrowheads="1"/>
            </p:cNvSpPr>
            <p:nvPr/>
          </p:nvSpPr>
          <p:spPr bwMode="auto">
            <a:xfrm>
              <a:off x="4057" y="2304"/>
              <a:ext cx="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pitchFamily="34" charset="0"/>
                </a:rPr>
                <a:t>(69) Tm</a:t>
              </a:r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>
              <a:off x="4670" y="2688"/>
              <a:ext cx="261" cy="54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53"/>
            <p:cNvSpPr txBox="1">
              <a:spLocks noChangeArrowheads="1"/>
            </p:cNvSpPr>
            <p:nvPr/>
          </p:nvSpPr>
          <p:spPr bwMode="auto">
            <a:xfrm>
              <a:off x="4915" y="2570"/>
              <a:ext cx="532" cy="404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Future</a:t>
              </a:r>
            </a:p>
            <a:p>
              <a:pPr eaLnBrk="1" hangingPunct="1"/>
              <a:r>
                <a:rPr lang="en-US" sz="1800">
                  <a:latin typeface="Arial" pitchFamily="34" charset="0"/>
                </a:rPr>
                <a:t>Reach</a:t>
              </a:r>
            </a:p>
          </p:txBody>
        </p:sp>
        <p:sp>
          <p:nvSpPr>
            <p:cNvPr id="61" name="Text Box 54"/>
            <p:cNvSpPr txBox="1">
              <a:spLocks noChangeArrowheads="1"/>
            </p:cNvSpPr>
            <p:nvPr/>
          </p:nvSpPr>
          <p:spPr bwMode="auto">
            <a:xfrm>
              <a:off x="4399" y="1710"/>
              <a:ext cx="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N=126</a:t>
              </a:r>
            </a:p>
          </p:txBody>
        </p:sp>
      </p:grp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3886200" y="5126038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pitchFamily="34" charset="0"/>
              </a:rPr>
              <a:t>FRIB reach for</a:t>
            </a:r>
            <a:br>
              <a:rPr lang="en-US" sz="1600" b="1">
                <a:solidFill>
                  <a:srgbClr val="FF3300"/>
                </a:solidFill>
                <a:latin typeface="Arial" pitchFamily="34" charset="0"/>
              </a:rPr>
            </a:br>
            <a:r>
              <a:rPr lang="en-US" sz="1600" b="1">
                <a:solidFill>
                  <a:srgbClr val="FF3300"/>
                </a:solidFill>
                <a:latin typeface="Arial" pitchFamily="34" charset="0"/>
              </a:rPr>
              <a:t>half-lives</a:t>
            </a:r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>
            <a:off x="4222750" y="4324350"/>
            <a:ext cx="414338" cy="809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3738563" y="2141538"/>
            <a:ext cx="1063625" cy="14366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2019300" y="3843338"/>
            <a:ext cx="1458913" cy="5302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59"/>
          <p:cNvSpPr>
            <a:spLocks noChangeShapeType="1"/>
          </p:cNvSpPr>
          <p:nvPr/>
        </p:nvSpPr>
        <p:spPr bwMode="auto">
          <a:xfrm>
            <a:off x="1833563" y="4137025"/>
            <a:ext cx="1360487" cy="4000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58749" y="3623846"/>
            <a:ext cx="1822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Current reach</a:t>
            </a:r>
            <a:endParaRPr lang="en-US" sz="16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68961" y="5714856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H. Schatz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38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2909" y="177800"/>
            <a:ext cx="8808443" cy="936410"/>
          </a:xfrm>
        </p:spPr>
        <p:txBody>
          <a:bodyPr/>
          <a:lstStyle/>
          <a:p>
            <a:r>
              <a:rPr lang="en-US" sz="2800" dirty="0" smtClean="0"/>
              <a:t>FRIB applications example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What is the Nuclear Physics Value Proposition to society?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+mn-lt"/>
              </a:rPr>
            </a:b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00" y="1169690"/>
            <a:ext cx="5184995" cy="2929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050" y="1058147"/>
            <a:ext cx="264042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Isotope harvesting at the FRIB beam dump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Challenge: chemical separations (S. </a:t>
            </a:r>
            <a:r>
              <a:rPr lang="en-US" dirty="0" err="1" smtClean="0">
                <a:latin typeface="+mn-lt"/>
              </a:rPr>
              <a:t>Lapi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~1 page in RISAC and could be important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8856" y="3282542"/>
            <a:ext cx="4163431" cy="3135755"/>
            <a:chOff x="5446481" y="3612057"/>
            <a:chExt cx="3609664" cy="26135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481" y="3612057"/>
              <a:ext cx="2596350" cy="24186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997068" y="5640866"/>
              <a:ext cx="99820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Production target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57942" y="5129634"/>
              <a:ext cx="998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Water beam dump</a:t>
              </a:r>
              <a:endParaRPr lang="en-US" sz="1400" dirty="0">
                <a:latin typeface="+mn-lt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782" y="4349976"/>
            <a:ext cx="1458216" cy="1609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988" y="4211397"/>
            <a:ext cx="2464566" cy="23501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2656" y="5926426"/>
            <a:ext cx="1142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Reactor based</a:t>
            </a:r>
          </a:p>
          <a:p>
            <a:r>
              <a:rPr lang="en-US" sz="1400" dirty="0" smtClean="0">
                <a:latin typeface="+mn-lt"/>
              </a:rPr>
              <a:t>80% of market</a:t>
            </a:r>
            <a:endParaRPr lang="en-US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6360" y="6048965"/>
            <a:ext cx="154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LANL/BNL </a:t>
            </a:r>
            <a:r>
              <a:rPr lang="en-US" baseline="30000" dirty="0" smtClean="0">
                <a:latin typeface="+mn-lt"/>
              </a:rPr>
              <a:t>82</a:t>
            </a:r>
            <a:r>
              <a:rPr lang="en-US" dirty="0" smtClean="0">
                <a:latin typeface="+mn-lt"/>
              </a:rPr>
              <a:t>Sr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8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496290"/>
          </a:xfrm>
        </p:spPr>
        <p:txBody>
          <a:bodyPr/>
          <a:lstStyle/>
          <a:p>
            <a:r>
              <a:rPr lang="en-US" dirty="0" smtClean="0"/>
              <a:t>From small-x to heavy nuclei…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6658" y="1768085"/>
            <a:ext cx="6985971" cy="3660927"/>
            <a:chOff x="606658" y="1768085"/>
            <a:chExt cx="6985971" cy="36609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6569" t="10234" r="27802" b="10550"/>
            <a:stretch/>
          </p:blipFill>
          <p:spPr>
            <a:xfrm rot="5400000">
              <a:off x="754508" y="1620235"/>
              <a:ext cx="3476970" cy="37726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630" t="18601" r="5600" b="9757"/>
            <a:stretch/>
          </p:blipFill>
          <p:spPr>
            <a:xfrm>
              <a:off x="686145" y="2888852"/>
              <a:ext cx="1314674" cy="12970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8887" t="32899" r="36482" b="34921"/>
            <a:stretch/>
          </p:blipFill>
          <p:spPr>
            <a:xfrm>
              <a:off x="2217330" y="2883956"/>
              <a:ext cx="1341940" cy="14950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8" r="19862"/>
            <a:stretch/>
          </p:blipFill>
          <p:spPr>
            <a:xfrm>
              <a:off x="3479844" y="1778000"/>
              <a:ext cx="1457916" cy="1214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7760" y="4107689"/>
              <a:ext cx="1272701" cy="12567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4281" y="2890520"/>
              <a:ext cx="1247270" cy="12649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955040" y="5405120"/>
              <a:ext cx="3749040" cy="20320"/>
            </a:xfrm>
            <a:prstGeom prst="straightConnector1">
              <a:avLst/>
            </a:prstGeom>
            <a:ln w="50800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26160" y="5059680"/>
              <a:ext cx="601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Time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Curved Up Arrow 35"/>
            <p:cNvSpPr/>
            <p:nvPr/>
          </p:nvSpPr>
          <p:spPr>
            <a:xfrm rot="16200000">
              <a:off x="4765040" y="2458720"/>
              <a:ext cx="985520" cy="61976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Curved Left Arrow 37"/>
            <p:cNvSpPr/>
            <p:nvPr/>
          </p:nvSpPr>
          <p:spPr>
            <a:xfrm>
              <a:off x="4968240" y="3688080"/>
              <a:ext cx="589280" cy="112776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98160" y="2570480"/>
              <a:ext cx="1994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Applications of Nuclei</a:t>
              </a:r>
              <a:endParaRPr lang="en-US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98160" y="4013200"/>
              <a:ext cx="1552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Unity of Science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62560" y="749776"/>
            <a:ext cx="879856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Scientific principles and laws do not lie on the surface of nature. They are hidden, and must be wrested from nature by an active and elaborate technique of inquiry. ~John Dewey, </a:t>
            </a:r>
            <a:r>
              <a:rPr lang="en-US" sz="1600" i="1" dirty="0">
                <a:latin typeface="+mn-lt"/>
              </a:rPr>
              <a:t>Reconstruction in Philosophy</a:t>
            </a:r>
            <a:r>
              <a:rPr lang="en-US" sz="1600" dirty="0">
                <a:latin typeface="+mn-lt"/>
              </a:rPr>
              <a:t>, 1920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75200" y="5710535"/>
            <a:ext cx="41148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Science is always wrong. It never solves a problem without creating ten more. ~George Bernard Shaw</a:t>
            </a:r>
          </a:p>
        </p:txBody>
      </p:sp>
    </p:spTree>
    <p:extLst>
      <p:ext uri="{BB962C8B-B14F-4D97-AF65-F5344CB8AC3E}">
        <p14:creationId xmlns:p14="http://schemas.microsoft.com/office/powerpoint/2010/main" val="51370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evolution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69106"/>
            <a:ext cx="4040188" cy="430887"/>
          </a:xfrm>
        </p:spPr>
        <p:txBody>
          <a:bodyPr/>
          <a:lstStyle/>
          <a:p>
            <a:r>
              <a:rPr lang="en-US" dirty="0" smtClean="0"/>
              <a:t>FRIB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99993"/>
            <a:ext cx="4040188" cy="3961084"/>
          </a:xfrm>
        </p:spPr>
        <p:txBody>
          <a:bodyPr/>
          <a:lstStyle/>
          <a:p>
            <a:r>
              <a:rPr lang="en-US" dirty="0" smtClean="0"/>
              <a:t>Conceptual evolution of the machine from an ISOL to a fragmentation facility</a:t>
            </a:r>
          </a:p>
          <a:p>
            <a:r>
              <a:rPr lang="en-US" dirty="0" smtClean="0"/>
              <a:t>Competition between two principal institutions (MSU and ANL) </a:t>
            </a:r>
          </a:p>
          <a:p>
            <a:r>
              <a:rPr lang="en-US" dirty="0" smtClean="0"/>
              <a:t>DOE directed cost reduction at the time of the NAS review</a:t>
            </a:r>
          </a:p>
          <a:p>
            <a:r>
              <a:rPr lang="en-US" dirty="0" smtClean="0"/>
              <a:t>Many affirming committees including NSAC and others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69106"/>
            <a:ext cx="4041775" cy="430887"/>
          </a:xfrm>
        </p:spPr>
        <p:txBody>
          <a:bodyPr/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299993"/>
            <a:ext cx="4041775" cy="4293482"/>
          </a:xfrm>
        </p:spPr>
        <p:txBody>
          <a:bodyPr/>
          <a:lstStyle/>
          <a:p>
            <a:r>
              <a:rPr lang="en-US" dirty="0" smtClean="0"/>
              <a:t>Conceptual design has been discussed for a long time with competing ideas (e.g., energy recovery </a:t>
            </a:r>
            <a:r>
              <a:rPr lang="en-US" dirty="0" err="1" smtClean="0"/>
              <a:t>linac</a:t>
            </a:r>
            <a:r>
              <a:rPr lang="en-US" dirty="0" smtClean="0"/>
              <a:t> vs conventional)</a:t>
            </a:r>
          </a:p>
          <a:p>
            <a:r>
              <a:rPr lang="en-US" dirty="0" smtClean="0"/>
              <a:t>Competition between two principal institutions (TJ and BNL)</a:t>
            </a:r>
          </a:p>
          <a:p>
            <a:r>
              <a:rPr lang="en-US" dirty="0" smtClean="0"/>
              <a:t>DOE has not yet put a limit on cost</a:t>
            </a:r>
          </a:p>
          <a:p>
            <a:r>
              <a:rPr lang="en-US" dirty="0" smtClean="0"/>
              <a:t>Many affirming committees including NSAC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6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09" y="177800"/>
            <a:ext cx="8941091" cy="415498"/>
          </a:xfrm>
        </p:spPr>
        <p:txBody>
          <a:bodyPr/>
          <a:lstStyle/>
          <a:p>
            <a:r>
              <a:rPr lang="en-US" sz="2400" dirty="0" smtClean="0"/>
              <a:t>Charge to the EIC (2016)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779235"/>
            <a:ext cx="9144000" cy="55989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The committee will assess the </a:t>
            </a:r>
            <a:r>
              <a:rPr lang="en-US" sz="2000" dirty="0">
                <a:solidFill>
                  <a:srgbClr val="FF0000"/>
                </a:solidFill>
              </a:rPr>
              <a:t>scientific justification for a U.S. domestic electron ion collider facility, </a:t>
            </a:r>
            <a:r>
              <a:rPr lang="en-US" sz="2000" dirty="0"/>
              <a:t>taking into account current international plans and existing domestic facility infrastructure. In preparing its report, the committee will address the role that such a facility could play in the future of nuclear physics, considering the field broadly, but placing emphasis on its potential scientific impact on quantum </a:t>
            </a:r>
            <a:r>
              <a:rPr lang="en-US" sz="2000" dirty="0" err="1"/>
              <a:t>chromodynamics</a:t>
            </a:r>
            <a:r>
              <a:rPr lang="en-US" sz="20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 particular, the committee will address the following questions</a:t>
            </a:r>
            <a:r>
              <a:rPr lang="en-US" sz="2000" dirty="0" smtClean="0"/>
              <a:t>:</a:t>
            </a:r>
            <a:endParaRPr lang="en-US" sz="2000" dirty="0"/>
          </a:p>
          <a:p>
            <a:pPr lvl="0">
              <a:lnSpc>
                <a:spcPct val="100000"/>
              </a:lnSpc>
            </a:pPr>
            <a:r>
              <a:rPr lang="en-US" sz="2000" dirty="0"/>
              <a:t>What is </a:t>
            </a:r>
            <a:r>
              <a:rPr lang="en-US" sz="2000" dirty="0">
                <a:solidFill>
                  <a:srgbClr val="FF0000"/>
                </a:solidFill>
              </a:rPr>
              <a:t>the merit and significance of the science</a:t>
            </a:r>
            <a:r>
              <a:rPr lang="en-US" sz="2000" dirty="0"/>
              <a:t> that could be addressed by an electron ion collider facility and </a:t>
            </a:r>
            <a:r>
              <a:rPr lang="en-US" sz="2000" dirty="0">
                <a:solidFill>
                  <a:srgbClr val="FF0000"/>
                </a:solidFill>
              </a:rPr>
              <a:t>what is its importance in the overall context of research in nuclear physics </a:t>
            </a:r>
            <a:r>
              <a:rPr lang="en-US" sz="2000" dirty="0"/>
              <a:t>and the physical sciences in general?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What are the </a:t>
            </a:r>
            <a:r>
              <a:rPr lang="en-US" sz="2000" dirty="0">
                <a:solidFill>
                  <a:srgbClr val="FF0000"/>
                </a:solidFill>
              </a:rPr>
              <a:t>capabilities of other facilities, existing and planned, domestic and abroad</a:t>
            </a:r>
            <a:r>
              <a:rPr lang="en-US" sz="2000" dirty="0"/>
              <a:t>, to address the science opportunities afforded by an electron-ion collider? What </a:t>
            </a:r>
            <a:r>
              <a:rPr lang="en-US" sz="2000" dirty="0">
                <a:solidFill>
                  <a:srgbClr val="FF0000"/>
                </a:solidFill>
              </a:rPr>
              <a:t>unique scientific role </a:t>
            </a:r>
            <a:r>
              <a:rPr lang="en-US" sz="2000" dirty="0"/>
              <a:t>could be played by a domestic electron ion collider facility that is complementary to existing and planned facilities at home and elsewhere?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What are the </a:t>
            </a:r>
            <a:r>
              <a:rPr lang="en-US" sz="2000" dirty="0">
                <a:solidFill>
                  <a:srgbClr val="FF0000"/>
                </a:solidFill>
              </a:rPr>
              <a:t>benefits to US leadership </a:t>
            </a:r>
            <a:r>
              <a:rPr lang="en-US" sz="2000" dirty="0"/>
              <a:t>in nuclear physics if a domestic electron ion collider were constructed?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What are the </a:t>
            </a:r>
            <a:r>
              <a:rPr lang="en-US" sz="2000" dirty="0">
                <a:solidFill>
                  <a:srgbClr val="FF0000"/>
                </a:solidFill>
              </a:rPr>
              <a:t>benefits to other fields of science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and to society</a:t>
            </a:r>
            <a:r>
              <a:rPr lang="en-US" sz="2000" dirty="0"/>
              <a:t> of establishing such a facility in the United States?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4797778"/>
            <a:ext cx="9144000" cy="762000"/>
          </a:xfrm>
          <a:prstGeom prst="rect">
            <a:avLst/>
          </a:prstGeom>
          <a:noFill/>
          <a:ln>
            <a:solidFill>
              <a:srgbClr val="1075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6372" y="6180667"/>
            <a:ext cx="39201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Substantially the same as the RISAC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The RISAC charge (2005)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59" y="733778"/>
            <a:ext cx="8693089" cy="60113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committee will </a:t>
            </a:r>
            <a:r>
              <a:rPr lang="en-US" dirty="0">
                <a:solidFill>
                  <a:srgbClr val="FF0000"/>
                </a:solidFill>
              </a:rPr>
              <a:t>define a scientific agenda for a U.S. domestic rare-isotope facility, </a:t>
            </a:r>
            <a:r>
              <a:rPr lang="en-US" dirty="0"/>
              <a:t>taking into account current government plans. In preparing its report, the committee will address the role that such a facility could play in the future of nuclear physics, considering the field broadly, but placing emphasis on its </a:t>
            </a:r>
            <a:r>
              <a:rPr lang="en-US" dirty="0" smtClean="0"/>
              <a:t>potential </a:t>
            </a:r>
            <a:r>
              <a:rPr lang="en-US" dirty="0"/>
              <a:t>scientific impact on nuclear structure, nuclear astrophysics, fundamental </a:t>
            </a:r>
            <a:r>
              <a:rPr lang="en-US" dirty="0" smtClean="0"/>
              <a:t>symmetries</a:t>
            </a:r>
            <a:r>
              <a:rPr lang="en-US" dirty="0"/>
              <a:t>, stockpile stewardship and other national security areas, and future </a:t>
            </a:r>
            <a:r>
              <a:rPr lang="en-US" dirty="0" smtClean="0"/>
              <a:t>availability </a:t>
            </a:r>
            <a:r>
              <a:rPr lang="en-US" dirty="0"/>
              <a:t>of scientific and technical personnel.  The need for such a facility will be addressed in the context of international efforts in this area.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In particular, the committee will address the following questions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>
                <a:solidFill>
                  <a:srgbClr val="FF0000"/>
                </a:solidFill>
              </a:rPr>
              <a:t>science should be addressed by a rare-isotope facility </a:t>
            </a:r>
            <a:r>
              <a:rPr lang="en-US" dirty="0"/>
              <a:t>and what is its importance in the overall context of research in nuclear physics and </a:t>
            </a:r>
            <a:r>
              <a:rPr lang="en-US" dirty="0" smtClean="0"/>
              <a:t>physics </a:t>
            </a:r>
            <a:r>
              <a:rPr lang="en-US" dirty="0"/>
              <a:t>in general?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>
                <a:solidFill>
                  <a:srgbClr val="FF0000"/>
                </a:solidFill>
              </a:rPr>
              <a:t>capabilities of other facilities, existing and planned, domestic and abroad</a:t>
            </a:r>
            <a:r>
              <a:rPr lang="en-US" dirty="0"/>
              <a:t>, to address the science agenda? What scientific role could be played by a domestic rare-isotope facility that is complementary to existing and planned facilities at home and elsewhere</a:t>
            </a:r>
            <a:r>
              <a:rPr lang="en-US" dirty="0" smtClean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the benefits to other fields of science and to society</a:t>
            </a:r>
            <a:r>
              <a:rPr lang="en-US" dirty="0"/>
              <a:t> of establishing such a facility in the United States?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6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NL_January2013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D36F887EDBC42864931A4DAE6701B" ma:contentTypeVersion="3" ma:contentTypeDescription="Create a new document." ma:contentTypeScope="" ma:versionID="c7a2d00b45ee30cca5f1fd04371905ee">
  <xsd:schema xmlns:xsd="http://www.w3.org/2001/XMLSchema" xmlns:xs="http://www.w3.org/2001/XMLSchema" xmlns:p="http://schemas.microsoft.com/office/2006/metadata/properties" xmlns:ns2="298d72af-6abd-44c7-ba9c-02a9b407622c" targetNamespace="http://schemas.microsoft.com/office/2006/metadata/properties" ma:root="true" ma:fieldsID="1e6f5af4f37cd21075963ed199fb23b2" ns2:_="">
    <xsd:import namespace="298d72af-6abd-44c7-ba9c-02a9b407622c"/>
    <xsd:element name="properties">
      <xsd:complexType>
        <xsd:sequence>
          <xsd:element name="documentManagement">
            <xsd:complexType>
              <xsd:all>
                <xsd:element ref="ns2:AxSourceListID" minOccurs="0"/>
                <xsd:element ref="ns2:AxSource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d72af-6abd-44c7-ba9c-02a9b407622c" elementFormDefault="qualified">
    <xsd:import namespace="http://schemas.microsoft.com/office/2006/documentManagement/types"/>
    <xsd:import namespace="http://schemas.microsoft.com/office/infopath/2007/PartnerControls"/>
    <xsd:element name="AxSourceListID" ma:index="8" nillable="true" ma:displayName="AxSourceListID" ma:hidden="true" ma:internalName="AxSourceListID">
      <xsd:simpleType>
        <xsd:restriction base="dms:Unknown"/>
      </xsd:simpleType>
    </xsd:element>
    <xsd:element name="AxSourceItemID" ma:index="9" nillable="true" ma:displayName="AxSourceItemID" ma:hidden="true" ma:internalName="AxSourceItem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SourceListID xmlns="298d72af-6abd-44c7-ba9c-02a9b407622c" xsi:nil="true"/>
    <AxSourceItemID xmlns="298d72af-6abd-44c7-ba9c-02a9b407622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864378-395F-4FA5-9719-EFE41FF4B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d72af-6abd-44c7-ba9c-02a9b4076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42B68-C121-4CF4-ABCB-A47DA449F99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298d72af-6abd-44c7-ba9c-02a9b407622c"/>
  </ds:schemaRefs>
</ds:datastoreItem>
</file>

<file path=customXml/itemProps3.xml><?xml version="1.0" encoding="utf-8"?>
<ds:datastoreItem xmlns:ds="http://schemas.openxmlformats.org/officeDocument/2006/customXml" ds:itemID="{6AC3B242-93A7-43F4-87D8-E6C43FC413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ORNL_January2013</Template>
  <TotalTime>24180</TotalTime>
  <Words>1057</Words>
  <Application>Microsoft Macintosh PowerPoint</Application>
  <PresentationFormat>On-screen Show (4:3)</PresentationFormat>
  <Paragraphs>116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ORNL_January2013</vt:lpstr>
      <vt:lpstr>2_Default Theme</vt:lpstr>
      <vt:lpstr>CorelDRAW</vt:lpstr>
      <vt:lpstr>The continuum of nuclear physics…  From small-x to heavy nuclei</vt:lpstr>
      <vt:lpstr>NSAC LRP recommendations</vt:lpstr>
      <vt:lpstr>FRIB is becoming a reality</vt:lpstr>
      <vt:lpstr>FRIB astrophysics example How did visible matter come into being and how did it evolve?</vt:lpstr>
      <vt:lpstr>FRIB applications example What is the Nuclear Physics Value Proposition to society? </vt:lpstr>
      <vt:lpstr>From small-x to heavy nuclei…</vt:lpstr>
      <vt:lpstr>Historic evolution</vt:lpstr>
      <vt:lpstr>Charge to the EIC (2016)</vt:lpstr>
      <vt:lpstr>The RISAC charge (2005)</vt:lpstr>
      <vt:lpstr>The RESAC committee</vt:lpstr>
      <vt:lpstr>Personal Observations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Comparative review</dc:title>
  <dc:creator>Theory Group</dc:creator>
  <cp:lastModifiedBy>David Dean</cp:lastModifiedBy>
  <cp:revision>520</cp:revision>
  <cp:lastPrinted>2014-06-06T17:32:51Z</cp:lastPrinted>
  <dcterms:created xsi:type="dcterms:W3CDTF">2013-05-19T20:49:31Z</dcterms:created>
  <dcterms:modified xsi:type="dcterms:W3CDTF">2016-07-08T02:36:58Z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0x010100648D36F887EDBC42864931A4DAE6701B</vt:lpwstr>
  </property>
</Properties>
</file>