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43"/>
  </p:notesMasterIdLst>
  <p:handoutMasterIdLst>
    <p:handoutMasterId r:id="rId44"/>
  </p:handoutMasterIdLst>
  <p:sldIdLst>
    <p:sldId id="331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256" r:id="rId24"/>
    <p:sldId id="291" r:id="rId25"/>
    <p:sldId id="292" r:id="rId26"/>
    <p:sldId id="332" r:id="rId27"/>
    <p:sldId id="294" r:id="rId28"/>
    <p:sldId id="295" r:id="rId29"/>
    <p:sldId id="297" r:id="rId30"/>
    <p:sldId id="296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8" r:id="rId39"/>
    <p:sldId id="307" r:id="rId40"/>
    <p:sldId id="309" r:id="rId41"/>
    <p:sldId id="310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3" d="100"/>
          <a:sy n="83" d="100"/>
        </p:scale>
        <p:origin x="-19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grp\group\casa\yzhang\JLEIC\design\ideas\no%20cooling\JLEIC_no_cooling_plot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grp\group\casa\yzhang\JLEIC\design\ideas\no%20cooling\JLEIC_no_cooling_plot.xlsx" TargetMode="External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5002903398137"/>
          <c:y val="0.0219055890072564"/>
          <c:w val="0.863020695421922"/>
          <c:h val="0.792476455148989"/>
        </c:manualLayout>
      </c:layout>
      <c:scatterChart>
        <c:scatterStyle val="lineMarker"/>
        <c:varyColors val="0"/>
        <c:ser>
          <c:idx val="0"/>
          <c:order val="0"/>
          <c:tx>
            <c:v>Strong Cooling</c:v>
          </c:tx>
          <c:spPr>
            <a:ln w="5715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 w="57150">
                <a:solidFill>
                  <a:srgbClr val="FF0000"/>
                </a:solidFill>
              </a:ln>
            </c:spPr>
          </c:marker>
          <c:xVal>
            <c:numRef>
              <c:f>'[JLEIC_no_cooling_plot.xlsx]1'!$A$1:$A$10</c:f>
              <c:numCache>
                <c:formatCode>General</c:formatCode>
                <c:ptCount val="10"/>
                <c:pt idx="0">
                  <c:v>0.0</c:v>
                </c:pt>
                <c:pt idx="1">
                  <c:v>5.0</c:v>
                </c:pt>
                <c:pt idx="2">
                  <c:v>5.0</c:v>
                </c:pt>
                <c:pt idx="3">
                  <c:v>5.5</c:v>
                </c:pt>
                <c:pt idx="4">
                  <c:v>5.5</c:v>
                </c:pt>
                <c:pt idx="5">
                  <c:v>10.5</c:v>
                </c:pt>
                <c:pt idx="6">
                  <c:v>10.5</c:v>
                </c:pt>
                <c:pt idx="7">
                  <c:v>11.0</c:v>
                </c:pt>
                <c:pt idx="8">
                  <c:v>11.0</c:v>
                </c:pt>
                <c:pt idx="9">
                  <c:v>16.0</c:v>
                </c:pt>
              </c:numCache>
            </c:numRef>
          </c:xVal>
          <c:yVal>
            <c:numRef>
              <c:f>'[JLEIC_no_cooling_plot.xlsx]1'!$E$1:$E$10</c:f>
              <c:numCache>
                <c:formatCode>General</c:formatCode>
                <c:ptCount val="10"/>
                <c:pt idx="0">
                  <c:v>8.81</c:v>
                </c:pt>
                <c:pt idx="1">
                  <c:v>7.048000000000001</c:v>
                </c:pt>
                <c:pt idx="2">
                  <c:v>0.0</c:v>
                </c:pt>
                <c:pt idx="3">
                  <c:v>0.0</c:v>
                </c:pt>
                <c:pt idx="4">
                  <c:v>8.81</c:v>
                </c:pt>
                <c:pt idx="5">
                  <c:v>7.048000000000001</c:v>
                </c:pt>
                <c:pt idx="6">
                  <c:v>0.0</c:v>
                </c:pt>
                <c:pt idx="7">
                  <c:v>0.0</c:v>
                </c:pt>
                <c:pt idx="8">
                  <c:v>8.81</c:v>
                </c:pt>
                <c:pt idx="9">
                  <c:v>7.048000000000001</c:v>
                </c:pt>
              </c:numCache>
            </c:numRef>
          </c:yVal>
          <c:smooth val="0"/>
        </c:ser>
        <c:ser>
          <c:idx val="1"/>
          <c:order val="1"/>
          <c:tx>
            <c:v>Weak Cooling</c:v>
          </c:tx>
          <c:spPr>
            <a:ln w="57150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 w="57150">
                <a:solidFill>
                  <a:srgbClr val="00B050"/>
                </a:solidFill>
              </a:ln>
            </c:spPr>
          </c:marker>
          <c:xVal>
            <c:numRef>
              <c:f>'[JLEIC_no_cooling_plot.xlsx]1'!$A$1:$A$10</c:f>
              <c:numCache>
                <c:formatCode>General</c:formatCode>
                <c:ptCount val="10"/>
                <c:pt idx="0">
                  <c:v>0.0</c:v>
                </c:pt>
                <c:pt idx="1">
                  <c:v>5.0</c:v>
                </c:pt>
                <c:pt idx="2">
                  <c:v>5.0</c:v>
                </c:pt>
                <c:pt idx="3">
                  <c:v>5.5</c:v>
                </c:pt>
                <c:pt idx="4">
                  <c:v>5.5</c:v>
                </c:pt>
                <c:pt idx="5">
                  <c:v>10.5</c:v>
                </c:pt>
                <c:pt idx="6">
                  <c:v>10.5</c:v>
                </c:pt>
                <c:pt idx="7">
                  <c:v>11.0</c:v>
                </c:pt>
                <c:pt idx="8">
                  <c:v>11.0</c:v>
                </c:pt>
                <c:pt idx="9">
                  <c:v>16.0</c:v>
                </c:pt>
              </c:numCache>
            </c:numRef>
          </c:xVal>
          <c:yVal>
            <c:numRef>
              <c:f>'[JLEIC_no_cooling_plot.xlsx]1'!$F$1:$F$10</c:f>
              <c:numCache>
                <c:formatCode>General</c:formatCode>
                <c:ptCount val="10"/>
                <c:pt idx="0">
                  <c:v>3.03</c:v>
                </c:pt>
                <c:pt idx="1">
                  <c:v>2.424</c:v>
                </c:pt>
                <c:pt idx="2">
                  <c:v>0.0</c:v>
                </c:pt>
                <c:pt idx="3">
                  <c:v>0.0</c:v>
                </c:pt>
                <c:pt idx="4">
                  <c:v>3.03</c:v>
                </c:pt>
                <c:pt idx="5">
                  <c:v>2.424</c:v>
                </c:pt>
                <c:pt idx="6">
                  <c:v>0.0</c:v>
                </c:pt>
                <c:pt idx="7">
                  <c:v>0.0</c:v>
                </c:pt>
                <c:pt idx="8">
                  <c:v>3.03</c:v>
                </c:pt>
                <c:pt idx="9">
                  <c:v>2.424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5111448"/>
        <c:axId val="-2115284504"/>
      </c:scatterChart>
      <c:valAx>
        <c:axId val="-2115111448"/>
        <c:scaling>
          <c:orientation val="minMax"/>
          <c:max val="12.0"/>
          <c:min val="0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-2115284504"/>
        <c:crosses val="autoZero"/>
        <c:crossBetween val="midCat"/>
        <c:majorUnit val="1.0"/>
      </c:valAx>
      <c:valAx>
        <c:axId val="-2115284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1511144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58464102385432"/>
          <c:y val="0.323030145128918"/>
          <c:w val="0.256639839267879"/>
          <c:h val="0.13341960012351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573920716807"/>
          <c:y val="0.0219551645550479"/>
          <c:w val="0.852192732373971"/>
          <c:h val="0.802836655106202"/>
        </c:manualLayout>
      </c:layout>
      <c:scatterChart>
        <c:scatterStyle val="smoothMarker"/>
        <c:varyColors val="0"/>
        <c:ser>
          <c:idx val="0"/>
          <c:order val="0"/>
          <c:tx>
            <c:v>Present baseline design</c:v>
          </c:tx>
          <c:spPr>
            <a:ln w="57150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 w="57150">
                <a:solidFill>
                  <a:srgbClr val="00B050"/>
                </a:solidFill>
              </a:ln>
            </c:spPr>
          </c:marker>
          <c:xVal>
            <c:numRef>
              <c:f>'[JLEIC_no_cooling_plot.xlsx]5'!$H$1:$H$2</c:f>
              <c:numCache>
                <c:formatCode>General</c:formatCode>
                <c:ptCount val="2"/>
                <c:pt idx="0">
                  <c:v>0.0</c:v>
                </c:pt>
                <c:pt idx="1">
                  <c:v>4.0</c:v>
                </c:pt>
              </c:numCache>
            </c:numRef>
          </c:xVal>
          <c:yVal>
            <c:numRef>
              <c:f>'[JLEIC_no_cooling_plot.xlsx]5'!$I$1:$I$2</c:f>
              <c:numCache>
                <c:formatCode>General</c:formatCode>
                <c:ptCount val="2"/>
                <c:pt idx="0">
                  <c:v>2.77</c:v>
                </c:pt>
                <c:pt idx="1">
                  <c:v>2.77</c:v>
                </c:pt>
              </c:numCache>
            </c:numRef>
          </c:yVal>
          <c:smooth val="1"/>
        </c:ser>
        <c:ser>
          <c:idx val="1"/>
          <c:order val="1"/>
          <c:tx>
            <c:v>Ring filling time: 10 min</c:v>
          </c:tx>
          <c:spPr>
            <a:ln w="5715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 w="57150">
                <a:solidFill>
                  <a:srgbClr val="FF0000"/>
                </a:solidFill>
              </a:ln>
            </c:spPr>
          </c:marker>
          <c:xVal>
            <c:numRef>
              <c:f>'[JLEIC_no_cooling_plot.xlsx]5'!$A$1:$A$8</c:f>
              <c:numCache>
                <c:formatCode>General</c:formatCode>
                <c:ptCount val="8"/>
                <c:pt idx="0">
                  <c:v>0.5</c:v>
                </c:pt>
                <c:pt idx="1">
                  <c:v>1.0</c:v>
                </c:pt>
                <c:pt idx="2">
                  <c:v>1.5</c:v>
                </c:pt>
                <c:pt idx="3">
                  <c:v>2.0</c:v>
                </c:pt>
                <c:pt idx="4">
                  <c:v>2.5</c:v>
                </c:pt>
                <c:pt idx="5">
                  <c:v>3.0</c:v>
                </c:pt>
                <c:pt idx="6">
                  <c:v>3.5</c:v>
                </c:pt>
                <c:pt idx="7">
                  <c:v>4.0</c:v>
                </c:pt>
              </c:numCache>
            </c:numRef>
          </c:xVal>
          <c:yVal>
            <c:numRef>
              <c:f>'[JLEIC_no_cooling_plot.xlsx]5'!$B$1:$B$8</c:f>
              <c:numCache>
                <c:formatCode>General</c:formatCode>
                <c:ptCount val="8"/>
                <c:pt idx="0">
                  <c:v>4.64</c:v>
                </c:pt>
                <c:pt idx="1">
                  <c:v>4.1</c:v>
                </c:pt>
                <c:pt idx="2">
                  <c:v>3.61</c:v>
                </c:pt>
                <c:pt idx="3">
                  <c:v>3.26</c:v>
                </c:pt>
                <c:pt idx="4">
                  <c:v>2.98</c:v>
                </c:pt>
                <c:pt idx="5">
                  <c:v>2.77</c:v>
                </c:pt>
                <c:pt idx="6">
                  <c:v>2.59</c:v>
                </c:pt>
                <c:pt idx="7">
                  <c:v>2.45</c:v>
                </c:pt>
              </c:numCache>
            </c:numRef>
          </c:yVal>
          <c:smooth val="1"/>
        </c:ser>
        <c:ser>
          <c:idx val="2"/>
          <c:order val="2"/>
          <c:tx>
            <c:v>Ring filling time: 20 min</c:v>
          </c:tx>
          <c:spPr>
            <a:ln w="57150">
              <a:solidFill>
                <a:srgbClr val="0000FF"/>
              </a:solidFill>
            </a:ln>
          </c:spPr>
          <c:marker>
            <c:spPr>
              <a:solidFill>
                <a:srgbClr val="0000FF"/>
              </a:solidFill>
              <a:ln w="57150">
                <a:solidFill>
                  <a:srgbClr val="0000FF"/>
                </a:solidFill>
              </a:ln>
            </c:spPr>
          </c:marker>
          <c:xVal>
            <c:numRef>
              <c:f>'[JLEIC_no_cooling_plot.xlsx]5'!$A$1:$A$8</c:f>
              <c:numCache>
                <c:formatCode>General</c:formatCode>
                <c:ptCount val="8"/>
                <c:pt idx="0">
                  <c:v>0.5</c:v>
                </c:pt>
                <c:pt idx="1">
                  <c:v>1.0</c:v>
                </c:pt>
                <c:pt idx="2">
                  <c:v>1.5</c:v>
                </c:pt>
                <c:pt idx="3">
                  <c:v>2.0</c:v>
                </c:pt>
                <c:pt idx="4">
                  <c:v>2.5</c:v>
                </c:pt>
                <c:pt idx="5">
                  <c:v>3.0</c:v>
                </c:pt>
                <c:pt idx="6">
                  <c:v>3.5</c:v>
                </c:pt>
                <c:pt idx="7">
                  <c:v>4.0</c:v>
                </c:pt>
              </c:numCache>
            </c:numRef>
          </c:xVal>
          <c:yVal>
            <c:numRef>
              <c:f>'[JLEIC_no_cooling_plot.xlsx]5'!$C$1:$C$8</c:f>
              <c:numCache>
                <c:formatCode>General</c:formatCode>
                <c:ptCount val="8"/>
                <c:pt idx="0">
                  <c:v>3.71</c:v>
                </c:pt>
                <c:pt idx="1">
                  <c:v>3.58</c:v>
                </c:pt>
                <c:pt idx="2">
                  <c:v>3.29</c:v>
                </c:pt>
                <c:pt idx="3">
                  <c:v>3.02</c:v>
                </c:pt>
                <c:pt idx="4">
                  <c:v>2.81</c:v>
                </c:pt>
                <c:pt idx="5">
                  <c:v>2.63</c:v>
                </c:pt>
                <c:pt idx="6">
                  <c:v>2.48</c:v>
                </c:pt>
                <c:pt idx="7">
                  <c:v>2.35</c:v>
                </c:pt>
              </c:numCache>
            </c:numRef>
          </c:yVal>
          <c:smooth val="1"/>
        </c:ser>
        <c:ser>
          <c:idx val="3"/>
          <c:order val="3"/>
          <c:tx>
            <c:v>Ring filling time: 30 min</c:v>
          </c:tx>
          <c:spPr>
            <a:ln w="57150">
              <a:solidFill>
                <a:srgbClr val="00B0F0"/>
              </a:solidFill>
            </a:ln>
          </c:spPr>
          <c:marker>
            <c:spPr>
              <a:solidFill>
                <a:srgbClr val="00B0F0"/>
              </a:solidFill>
              <a:ln w="57150">
                <a:solidFill>
                  <a:srgbClr val="00B0F0"/>
                </a:solidFill>
              </a:ln>
            </c:spPr>
          </c:marker>
          <c:xVal>
            <c:numRef>
              <c:f>'[JLEIC_no_cooling_plot.xlsx]5'!$A$1:$A$8</c:f>
              <c:numCache>
                <c:formatCode>General</c:formatCode>
                <c:ptCount val="8"/>
                <c:pt idx="0">
                  <c:v>0.5</c:v>
                </c:pt>
                <c:pt idx="1">
                  <c:v>1.0</c:v>
                </c:pt>
                <c:pt idx="2">
                  <c:v>1.5</c:v>
                </c:pt>
                <c:pt idx="3">
                  <c:v>2.0</c:v>
                </c:pt>
                <c:pt idx="4">
                  <c:v>2.5</c:v>
                </c:pt>
                <c:pt idx="5">
                  <c:v>3.0</c:v>
                </c:pt>
                <c:pt idx="6">
                  <c:v>3.5</c:v>
                </c:pt>
                <c:pt idx="7">
                  <c:v>4.0</c:v>
                </c:pt>
              </c:numCache>
            </c:numRef>
          </c:xVal>
          <c:yVal>
            <c:numRef>
              <c:f>'[JLEIC_no_cooling_plot.xlsx]5'!$D$1:$D$8</c:f>
              <c:numCache>
                <c:formatCode>General</c:formatCode>
                <c:ptCount val="8"/>
                <c:pt idx="0">
                  <c:v>3.09</c:v>
                </c:pt>
                <c:pt idx="1">
                  <c:v>3.19</c:v>
                </c:pt>
                <c:pt idx="2">
                  <c:v>3.01</c:v>
                </c:pt>
                <c:pt idx="3">
                  <c:v>2.82</c:v>
                </c:pt>
                <c:pt idx="4">
                  <c:v>2.65</c:v>
                </c:pt>
                <c:pt idx="5">
                  <c:v>2.5</c:v>
                </c:pt>
                <c:pt idx="6">
                  <c:v>2.38</c:v>
                </c:pt>
                <c:pt idx="7">
                  <c:v>2.27</c:v>
                </c:pt>
              </c:numCache>
            </c:numRef>
          </c:yVal>
          <c:smooth val="1"/>
        </c:ser>
        <c:ser>
          <c:idx val="4"/>
          <c:order val="4"/>
          <c:tx>
            <c:v>Ring filling time: 40 min</c:v>
          </c:tx>
          <c:spPr>
            <a:ln w="57150"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  <a:ln w="57150">
                <a:solidFill>
                  <a:srgbClr val="7030A0"/>
                </a:solidFill>
              </a:ln>
            </c:spPr>
          </c:marker>
          <c:xVal>
            <c:numRef>
              <c:f>'[JLEIC_no_cooling_plot.xlsx]5'!$A$1:$A$8</c:f>
              <c:numCache>
                <c:formatCode>General</c:formatCode>
                <c:ptCount val="8"/>
                <c:pt idx="0">
                  <c:v>0.5</c:v>
                </c:pt>
                <c:pt idx="1">
                  <c:v>1.0</c:v>
                </c:pt>
                <c:pt idx="2">
                  <c:v>1.5</c:v>
                </c:pt>
                <c:pt idx="3">
                  <c:v>2.0</c:v>
                </c:pt>
                <c:pt idx="4">
                  <c:v>2.5</c:v>
                </c:pt>
                <c:pt idx="5">
                  <c:v>3.0</c:v>
                </c:pt>
                <c:pt idx="6">
                  <c:v>3.5</c:v>
                </c:pt>
                <c:pt idx="7">
                  <c:v>4.0</c:v>
                </c:pt>
              </c:numCache>
            </c:numRef>
          </c:xVal>
          <c:yVal>
            <c:numRef>
              <c:f>'[JLEIC_no_cooling_plot.xlsx]5'!$E$1:$E$8</c:f>
              <c:numCache>
                <c:formatCode>General</c:formatCode>
                <c:ptCount val="8"/>
                <c:pt idx="0">
                  <c:v>2.65</c:v>
                </c:pt>
                <c:pt idx="1">
                  <c:v>2.87</c:v>
                </c:pt>
                <c:pt idx="2">
                  <c:v>2.78</c:v>
                </c:pt>
                <c:pt idx="3">
                  <c:v>2.64</c:v>
                </c:pt>
                <c:pt idx="4">
                  <c:v>2.51</c:v>
                </c:pt>
                <c:pt idx="5">
                  <c:v>2.39</c:v>
                </c:pt>
                <c:pt idx="6">
                  <c:v>2.29</c:v>
                </c:pt>
                <c:pt idx="7">
                  <c:v>2.18</c:v>
                </c:pt>
              </c:numCache>
            </c:numRef>
          </c:yVal>
          <c:smooth val="1"/>
        </c:ser>
        <c:ser>
          <c:idx val="5"/>
          <c:order val="5"/>
          <c:tx>
            <c:v>Ring filling time: 50 min</c:v>
          </c:tx>
          <c:spPr>
            <a:ln w="57150"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 w="57150">
                <a:solidFill>
                  <a:srgbClr val="FFC000"/>
                </a:solidFill>
              </a:ln>
            </c:spPr>
          </c:marker>
          <c:xVal>
            <c:numRef>
              <c:f>'[JLEIC_no_cooling_plot.xlsx]5'!$A$1:$A$8</c:f>
              <c:numCache>
                <c:formatCode>General</c:formatCode>
                <c:ptCount val="8"/>
                <c:pt idx="0">
                  <c:v>0.5</c:v>
                </c:pt>
                <c:pt idx="1">
                  <c:v>1.0</c:v>
                </c:pt>
                <c:pt idx="2">
                  <c:v>1.5</c:v>
                </c:pt>
                <c:pt idx="3">
                  <c:v>2.0</c:v>
                </c:pt>
                <c:pt idx="4">
                  <c:v>2.5</c:v>
                </c:pt>
                <c:pt idx="5">
                  <c:v>3.0</c:v>
                </c:pt>
                <c:pt idx="6">
                  <c:v>3.5</c:v>
                </c:pt>
                <c:pt idx="7">
                  <c:v>4.0</c:v>
                </c:pt>
              </c:numCache>
            </c:numRef>
          </c:xVal>
          <c:yVal>
            <c:numRef>
              <c:f>'[JLEIC_no_cooling_plot.xlsx]5'!$F$1:$F$8</c:f>
              <c:numCache>
                <c:formatCode>General</c:formatCode>
                <c:ptCount val="8"/>
                <c:pt idx="0">
                  <c:v>2.319999999999998</c:v>
                </c:pt>
                <c:pt idx="1">
                  <c:v>2.61</c:v>
                </c:pt>
                <c:pt idx="2">
                  <c:v>2.58</c:v>
                </c:pt>
                <c:pt idx="3">
                  <c:v>2.49</c:v>
                </c:pt>
                <c:pt idx="4">
                  <c:v>2.39</c:v>
                </c:pt>
                <c:pt idx="5">
                  <c:v>2.29</c:v>
                </c:pt>
                <c:pt idx="6">
                  <c:v>2.19</c:v>
                </c:pt>
                <c:pt idx="7">
                  <c:v>2.11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5055576"/>
        <c:axId val="-2115062792"/>
      </c:scatterChart>
      <c:valAx>
        <c:axId val="-2115055576"/>
        <c:scaling>
          <c:orientation val="minMax"/>
          <c:max val="4.0"/>
          <c:min val="0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-2115062792"/>
        <c:crosses val="autoZero"/>
        <c:crossBetween val="midCat"/>
        <c:majorUnit val="0.5"/>
      </c:valAx>
      <c:valAx>
        <c:axId val="-2115062792"/>
        <c:scaling>
          <c:orientation val="minMax"/>
          <c:max val="5.0"/>
          <c:min val="2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15055576"/>
        <c:crosses val="autoZero"/>
        <c:crossBetween val="midCat"/>
        <c:majorUnit val="0.5"/>
      </c:valAx>
    </c:plotArea>
    <c:legend>
      <c:legendPos val="r"/>
      <c:layout>
        <c:manualLayout>
          <c:xMode val="edge"/>
          <c:yMode val="edge"/>
          <c:x val="0.596979720483658"/>
          <c:y val="0.0380134581942689"/>
          <c:w val="0.37543441685174"/>
          <c:h val="0.41390337926509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0.00811</cdr:x>
      <cdr:y>0.04531</cdr:y>
    </cdr:from>
    <cdr:to>
      <cdr:x>0.07075</cdr:x>
      <cdr:y>0.91304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656973" y="774498"/>
          <a:ext cx="1629419" cy="2505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2000" b="1" baseline="0" dirty="0"/>
            <a:t> Instant Luminosity</a:t>
          </a:r>
          <a:r>
            <a:rPr lang="en-US" sz="2000" b="1" baseline="0" dirty="0" smtClean="0"/>
            <a:t> </a:t>
          </a:r>
          <a:endParaRPr lang="en-US" sz="2000" b="1" dirty="0"/>
        </a:p>
      </cdr:txBody>
    </cdr:sp>
  </cdr:relSizeAnchor>
  <cdr:relSizeAnchor xmlns:cdr="http://schemas.openxmlformats.org/drawingml/2006/chartDrawing">
    <cdr:from>
      <cdr:x>0.29598</cdr:x>
      <cdr:y>0.89706</cdr:y>
    </cdr:from>
    <cdr:to>
      <cdr:x>0.72566</cdr:x>
      <cdr:y>0.98529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548565" y="4648200"/>
          <a:ext cx="3699835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2000" b="1" dirty="0" smtClean="0">
              <a:latin typeface="Arial" panose="020B0604020202020204" pitchFamily="34" charset="0"/>
              <a:cs typeface="Arial" panose="020B0604020202020204" pitchFamily="34" charset="0"/>
            </a:rPr>
            <a:t>Beam 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store time</a:t>
          </a:r>
          <a:r>
            <a:rPr lang="en-US" sz="2000" b="1" baseline="0" dirty="0">
              <a:latin typeface="Arial" panose="020B0604020202020204" pitchFamily="34" charset="0"/>
              <a:cs typeface="Arial" panose="020B0604020202020204" pitchFamily="34" charset="0"/>
            </a:rPr>
            <a:t> (hour)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0.1647</cdr:x>
      <cdr:y>0.23779</cdr:y>
    </cdr:from>
    <cdr:to>
      <cdr:x>0.40749</cdr:x>
      <cdr:y>0.5609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1443288" y="1232118"/>
          <a:ext cx="2127585" cy="1674217"/>
        </a:xfrm>
        <a:prstGeom xmlns:a="http://schemas.openxmlformats.org/drawingml/2006/main" prst="rect">
          <a:avLst/>
        </a:prstGeom>
        <a:solidFill xmlns:a="http://schemas.openxmlformats.org/drawingml/2006/main">
          <a:srgbClr val="F2F2F2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0.00023</cdr:x>
      <cdr:y>0.00431</cdr:y>
    </cdr:from>
    <cdr:to>
      <cdr:x>0.00023</cdr:x>
      <cdr:y>0.00431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1089025" y="1089025"/>
          <a:ext cx="2457450" cy="279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100" baseline="0"/>
            <a:t>Luminosity (10</a:t>
          </a:r>
          <a:r>
            <a:rPr lang="en-US" sz="1100" baseline="30000"/>
            <a:t>33</a:t>
          </a:r>
          <a:r>
            <a:rPr lang="en-US" sz="1100" baseline="0"/>
            <a:t>/cm</a:t>
          </a:r>
          <a:r>
            <a:rPr lang="en-US" sz="1100" baseline="30000"/>
            <a:t>2</a:t>
          </a:r>
          <a:r>
            <a:rPr lang="en-US" sz="1100" baseline="0"/>
            <a:t>/s)</a:t>
          </a:r>
          <a:endParaRPr lang="en-US" sz="1100"/>
        </a:p>
      </cdr:txBody>
    </cdr:sp>
  </cdr:relSizeAnchor>
  <cdr:relSizeAnchor xmlns:cdr="http://schemas.openxmlformats.org/drawingml/2006/chartDrawing">
    <cdr:from>
      <cdr:x>0.00023</cdr:x>
      <cdr:y>0.00431</cdr:y>
    </cdr:from>
    <cdr:to>
      <cdr:x>0.00023</cdr:x>
      <cdr:y>0.00431</cdr:y>
    </cdr:to>
    <cdr:sp macro="" textlink="">
      <cdr:nvSpPr>
        <cdr:cNvPr id="4" name="TextBox 1"/>
        <cdr:cNvSpPr txBox="1"/>
      </cdr:nvSpPr>
      <cdr:spPr>
        <a:xfrm xmlns:a="http://schemas.openxmlformats.org/drawingml/2006/main" rot="16200000">
          <a:off x="-1089025" y="1089025"/>
          <a:ext cx="2457450" cy="279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100" baseline="0"/>
            <a:t>Luminosity (10</a:t>
          </a:r>
          <a:r>
            <a:rPr lang="en-US" sz="1100" baseline="30000"/>
            <a:t>33</a:t>
          </a:r>
          <a:r>
            <a:rPr lang="en-US" sz="1100" baseline="0"/>
            <a:t>/cm</a:t>
          </a:r>
          <a:r>
            <a:rPr lang="en-US" sz="1100" baseline="30000"/>
            <a:t>2</a:t>
          </a:r>
          <a:r>
            <a:rPr lang="en-US" sz="1100" baseline="0"/>
            <a:t>/s)</a:t>
          </a:r>
          <a:endParaRPr lang="en-US" sz="1100"/>
        </a:p>
      </cdr:txBody>
    </cdr:sp>
  </cdr:relSizeAnchor>
  <cdr:relSizeAnchor xmlns:cdr="http://schemas.openxmlformats.org/drawingml/2006/chartDrawing">
    <cdr:from>
      <cdr:x>0.34126</cdr:x>
      <cdr:y>0.91641</cdr:y>
    </cdr:from>
    <cdr:to>
      <cdr:x>0.78677</cdr:x>
      <cdr:y>0.99407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520369" y="2462687"/>
          <a:ext cx="1984831" cy="2086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Beam store</a:t>
          </a:r>
          <a:r>
            <a:rPr lang="en-US" sz="2000" b="1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time</a:t>
          </a:r>
          <a:r>
            <a:rPr lang="en-US" sz="2000" b="1" baseline="0" dirty="0">
              <a:latin typeface="Arial" panose="020B0604020202020204" pitchFamily="34" charset="0"/>
              <a:cs typeface="Arial" panose="020B0604020202020204" pitchFamily="34" charset="0"/>
            </a:rPr>
            <a:t> (hour)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0.01147</cdr:x>
      <cdr:y>0.01372</cdr:y>
    </cdr:from>
    <cdr:to>
      <cdr:x>0.05983</cdr:x>
      <cdr:y>0.89063</cdr:y>
    </cdr:to>
    <cdr:sp macro="" textlink="">
      <cdr:nvSpPr>
        <cdr:cNvPr id="6" name="TextBox 1"/>
        <cdr:cNvSpPr txBox="1"/>
      </cdr:nvSpPr>
      <cdr:spPr>
        <a:xfrm xmlns:a="http://schemas.openxmlformats.org/drawingml/2006/main" rot="16200000">
          <a:off x="-1820415" y="1989585"/>
          <a:ext cx="4276491" cy="4311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baseline="0" dirty="0" smtClean="0">
              <a:latin typeface="Arial" panose="020B0604020202020204" pitchFamily="34" charset="0"/>
              <a:cs typeface="Arial" panose="020B0604020202020204" pitchFamily="34" charset="0"/>
            </a:rPr>
            <a:t>Averaged Luminosity </a:t>
          </a:r>
          <a:r>
            <a:rPr lang="en-US" sz="2000" b="1" baseline="0" dirty="0">
              <a:latin typeface="Arial" panose="020B0604020202020204" pitchFamily="34" charset="0"/>
              <a:cs typeface="Arial" panose="020B0604020202020204" pitchFamily="34" charset="0"/>
            </a:rPr>
            <a:t>(10</a:t>
          </a:r>
          <a:r>
            <a:rPr lang="en-US" sz="2000" b="1" baseline="30000" dirty="0">
              <a:latin typeface="Arial" panose="020B0604020202020204" pitchFamily="34" charset="0"/>
              <a:cs typeface="Arial" panose="020B0604020202020204" pitchFamily="34" charset="0"/>
            </a:rPr>
            <a:t>33</a:t>
          </a:r>
          <a:r>
            <a:rPr lang="en-US" sz="2000" b="1" baseline="0" dirty="0">
              <a:latin typeface="Arial" panose="020B0604020202020204" pitchFamily="34" charset="0"/>
              <a:cs typeface="Arial" panose="020B0604020202020204" pitchFamily="34" charset="0"/>
            </a:rPr>
            <a:t>/cm</a:t>
          </a:r>
          <a:r>
            <a:rPr lang="en-US" sz="2000" b="1" baseline="300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en-US" sz="2000" b="1" baseline="0" dirty="0">
              <a:latin typeface="Arial" panose="020B0604020202020204" pitchFamily="34" charset="0"/>
              <a:cs typeface="Arial" panose="020B0604020202020204" pitchFamily="34" charset="0"/>
            </a:rPr>
            <a:t>/s)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23A2D-7FFB-7041-97BC-BC62A59FCA5D}" type="datetimeFigureOut">
              <a:rPr lang="en-US" smtClean="0"/>
              <a:pPr/>
              <a:t>7/7/16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D628D-1479-AB4B-8993-C5D75B0ABF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914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7/7/16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926BE69-FDDF-E241-9412-A136E29E2FB8}" type="slidenum">
              <a:rPr lang="en-US">
                <a:latin typeface="Times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24</a:t>
            </a:fld>
            <a:endParaRPr lang="en-US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783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" pitchFamily="-10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9B816CE-CB8D-B248-83F6-819F55F70105}" type="slidenum">
              <a:rPr lang="en-US" smtClean="0">
                <a:solidFill>
                  <a:srgbClr val="000000"/>
                </a:solidFill>
                <a:latin typeface="Times" pitchFamily="-104" charset="0"/>
              </a:rPr>
              <a:pPr/>
              <a:t>37</a:t>
            </a:fld>
            <a:endParaRPr lang="en-US" smtClean="0">
              <a:solidFill>
                <a:srgbClr val="000000"/>
              </a:solidFill>
              <a:latin typeface="Times" pitchFamily="-1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0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6141-3641-3947-84F0-E7B5E305B841}" type="datetime1">
              <a:rPr lang="en-US" smtClean="0"/>
              <a:pPr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A5EB5-E159-5347-A8C0-2992369B6823}" type="datetime1">
              <a:rPr lang="en-US" smtClean="0"/>
              <a:pPr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0C47C-E131-2E4E-BC70-8B4129BAB721}" type="datetime1">
              <a:rPr lang="en-US" smtClean="0"/>
              <a:pPr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280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264D6-78E2-5C48-AC74-2F9EACB4486B}" type="datetime1">
              <a:rPr lang="en-US" smtClean="0">
                <a:solidFill>
                  <a:prstClr val="white"/>
                </a:solidFill>
              </a:rPr>
              <a:pPr/>
              <a:t>7/7/16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58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B9367-5E3F-BA4D-97EE-C0B37CB3279F}" type="datetime1">
              <a:rPr lang="en-US" smtClean="0">
                <a:solidFill>
                  <a:prstClr val="white"/>
                </a:solidFill>
              </a:rPr>
              <a:pPr/>
              <a:t>7/7/16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52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54A3-BA70-674A-B3CD-34466863E89B}" type="datetime1">
              <a:rPr lang="en-US" smtClean="0">
                <a:solidFill>
                  <a:prstClr val="white"/>
                </a:solidFill>
              </a:rPr>
              <a:pPr/>
              <a:t>7/7/16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96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E629E-73AF-4342-87CE-845BF89BAE6A}" type="datetime1">
              <a:rPr lang="en-US" smtClean="0">
                <a:solidFill>
                  <a:prstClr val="white"/>
                </a:solidFill>
              </a:rPr>
              <a:pPr/>
              <a:t>7/7/16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85AB-D8DD-C140-BA31-359693A29142}" type="datetime1">
              <a:rPr lang="en-US" smtClean="0">
                <a:solidFill>
                  <a:prstClr val="white"/>
                </a:solidFill>
              </a:rPr>
              <a:pPr/>
              <a:t>7/7/16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79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BC8D5-90D9-0E48-B6AF-904EF5F3FEF8}" type="datetime1">
              <a:rPr lang="en-US" smtClean="0">
                <a:solidFill>
                  <a:prstClr val="white"/>
                </a:solidFill>
              </a:rPr>
              <a:pPr/>
              <a:t>7/7/16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18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4BE1-1314-054B-8401-6B3132FD95B3}" type="datetime1">
              <a:rPr lang="en-US" smtClean="0">
                <a:solidFill>
                  <a:prstClr val="white"/>
                </a:solidFill>
              </a:rPr>
              <a:pPr/>
              <a:t>7/7/16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495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6AC8-7DB6-D64A-AC22-4EA950935C70}" type="datetime1">
              <a:rPr lang="en-US" smtClean="0"/>
              <a:pPr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C1F-7C55-D242-BB81-ACFAB0E7A3AF}" type="datetime1">
              <a:rPr lang="en-US" smtClean="0">
                <a:solidFill>
                  <a:prstClr val="white"/>
                </a:solidFill>
              </a:rPr>
              <a:pPr/>
              <a:t>7/7/16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598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9873-470C-6B40-8D8F-62464B65E255}" type="datetime1">
              <a:rPr lang="en-US" smtClean="0">
                <a:solidFill>
                  <a:prstClr val="white"/>
                </a:solidFill>
              </a:rPr>
              <a:pPr/>
              <a:t>7/7/16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988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CF1F-454E-144A-80E8-D9E1D8498D50}" type="datetime1">
              <a:rPr lang="en-US" smtClean="0">
                <a:solidFill>
                  <a:prstClr val="white"/>
                </a:solidFill>
              </a:rPr>
              <a:pPr/>
              <a:t>7/7/16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27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B2A-460A-AB4E-904F-06BB224C993A}" type="datetime1">
              <a:rPr lang="en-US" smtClean="0">
                <a:solidFill>
                  <a:prstClr val="white"/>
                </a:solidFill>
              </a:rPr>
              <a:pPr/>
              <a:t>7/7/16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852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69107-6482-6345-BA6C-627C726DA93D}" type="datetime1">
              <a:rPr lang="en-US" smtClean="0"/>
              <a:pPr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7093C-F965-1A47-BF58-F53C777F6D20}" type="datetime1">
              <a:rPr lang="en-US" smtClean="0"/>
              <a:pPr/>
              <a:t>7/7/16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8C35-CBF5-114F-B872-F3F1FB80D62F}" type="datetime1">
              <a:rPr lang="en-US" smtClean="0"/>
              <a:pPr/>
              <a:t>7/7/16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DB33D-12FA-1B4A-A2E2-B39EB874514C}" type="datetime1">
              <a:rPr lang="en-US" smtClean="0"/>
              <a:pPr/>
              <a:t>7/7/16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1ADA-59DD-3741-A14E-0719981C564A}" type="datetime1">
              <a:rPr lang="en-US" smtClean="0"/>
              <a:pPr/>
              <a:t>7/7/16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7D7C3-9C55-0141-BFC9-4124B9A792DB}" type="datetime1">
              <a:rPr lang="en-US" smtClean="0"/>
              <a:pPr/>
              <a:t>7/7/16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67B4-EC0D-FC41-87B2-97CA9BD9C6A2}" type="datetime1">
              <a:rPr lang="en-US" smtClean="0"/>
              <a:pPr/>
              <a:t>7/7/16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BC6B813-3EC0-8641-9750-968F0C576C84}" type="datetime1">
              <a:rPr lang="en-US" smtClean="0"/>
              <a:pPr/>
              <a:t>7/7/16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C579894A-5D67-8341-BCBE-0342A33C9667}" type="datetime1">
              <a:rPr lang="en-US" smtClean="0">
                <a:solidFill>
                  <a:prstClr val="white"/>
                </a:solidFill>
              </a:rPr>
              <a:pPr/>
              <a:t>7/7/16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5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8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wmf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Minion Pro"/>
              </a:rPr>
              <a:t>Jefferson Lab </a:t>
            </a:r>
            <a:br>
              <a:rPr lang="en-US" dirty="0" smtClean="0">
                <a:latin typeface="Minion Pro"/>
              </a:rPr>
            </a:br>
            <a:r>
              <a:rPr lang="en-US" dirty="0" smtClean="0"/>
              <a:t>Electron-Ion Collider (JLEIC)</a:t>
            </a:r>
            <a:endParaRPr lang="en-US" dirty="0"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Rik Yoshida</a:t>
            </a:r>
          </a:p>
          <a:p>
            <a:r>
              <a:rPr lang="en-US" sz="2000" dirty="0" smtClean="0"/>
              <a:t>For the JLEIC Detector and IR Study Group</a:t>
            </a:r>
            <a:endParaRPr lang="en-US" sz="2000" dirty="0"/>
          </a:p>
          <a:p>
            <a:r>
              <a:rPr lang="en-US" sz="2000" dirty="0" smtClean="0">
                <a:solidFill>
                  <a:schemeClr val="tx1"/>
                </a:solidFill>
              </a:rPr>
              <a:t>EIC Users Group Meeting, Argonne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July 7, 2016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JLEIClogo_draft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" y="6098210"/>
            <a:ext cx="1371600" cy="58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8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Understanding the Nuclei at the Next Level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83544">
            <a:off x="180034" y="1360975"/>
            <a:ext cx="2360553" cy="2003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245435"/>
            <a:ext cx="798689" cy="798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311" y="1245435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1579" y="876103"/>
            <a:ext cx="4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Q</a:t>
            </a:r>
            <a:r>
              <a:rPr lang="en-US" b="1" baseline="30000" dirty="0" smtClean="0"/>
              <a:t>2</a:t>
            </a:r>
            <a:endParaRPr lang="en-US" b="1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2559294" y="86134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 rot="1789096">
            <a:off x="989187" y="2822222"/>
            <a:ext cx="74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Probe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893813" y="1402013"/>
            <a:ext cx="4881224" cy="4714746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920" y="2161288"/>
            <a:ext cx="457201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" t="1" r="76622" b="-10"/>
          <a:stretch/>
        </p:blipFill>
        <p:spPr>
          <a:xfrm>
            <a:off x="4980346" y="2225625"/>
            <a:ext cx="475488" cy="152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" t="1" r="76622" b="-10"/>
          <a:stretch/>
        </p:blipFill>
        <p:spPr>
          <a:xfrm>
            <a:off x="4998633" y="2318659"/>
            <a:ext cx="475488" cy="1525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2" t="1" r="76622" b="-10"/>
          <a:stretch/>
        </p:blipFill>
        <p:spPr>
          <a:xfrm>
            <a:off x="4998633" y="2389889"/>
            <a:ext cx="475488" cy="1525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486" y="3376626"/>
            <a:ext cx="488952" cy="4889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1" r="45155" b="-10"/>
          <a:stretch/>
        </p:blipFill>
        <p:spPr>
          <a:xfrm>
            <a:off x="4232016" y="3461884"/>
            <a:ext cx="1115568" cy="1525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t="1" r="45155" b="-10"/>
          <a:stretch/>
        </p:blipFill>
        <p:spPr>
          <a:xfrm>
            <a:off x="4232016" y="3538007"/>
            <a:ext cx="1115568" cy="1525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t="1" r="45155" b="-10"/>
          <a:stretch/>
        </p:blipFill>
        <p:spPr>
          <a:xfrm>
            <a:off x="4232016" y="3631811"/>
            <a:ext cx="1115568" cy="1525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320" y="3376780"/>
            <a:ext cx="488952" cy="4889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t="1" r="45155" b="-10"/>
          <a:stretch/>
        </p:blipFill>
        <p:spPr>
          <a:xfrm>
            <a:off x="5095850" y="3462038"/>
            <a:ext cx="1115568" cy="1525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t="1" r="45155" b="-10"/>
          <a:stretch/>
        </p:blipFill>
        <p:spPr>
          <a:xfrm>
            <a:off x="5095850" y="3538161"/>
            <a:ext cx="1115568" cy="1525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t="1" r="45155" b="-10"/>
          <a:stretch/>
        </p:blipFill>
        <p:spPr>
          <a:xfrm>
            <a:off x="5095850" y="3631965"/>
            <a:ext cx="1115568" cy="1525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944" y="4560417"/>
            <a:ext cx="488952" cy="4889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490" y="4667986"/>
            <a:ext cx="2034040" cy="15255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490" y="4744263"/>
            <a:ext cx="2034040" cy="15255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6051" y="4837913"/>
            <a:ext cx="2034040" cy="15255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735" y="4577791"/>
            <a:ext cx="488952" cy="4889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281" y="4685360"/>
            <a:ext cx="2034040" cy="1525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281" y="4761637"/>
            <a:ext cx="2034040" cy="1525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842" y="4855287"/>
            <a:ext cx="2034040" cy="1525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703" y="4605248"/>
            <a:ext cx="488952" cy="4889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249" y="4712817"/>
            <a:ext cx="2034040" cy="15255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249" y="4789094"/>
            <a:ext cx="2034040" cy="15255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810" y="4882744"/>
            <a:ext cx="2034040" cy="1525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157" y="4614215"/>
            <a:ext cx="488952" cy="48895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8703" y="4721784"/>
            <a:ext cx="2034040" cy="15255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8703" y="4798061"/>
            <a:ext cx="2034040" cy="15255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264" y="4891711"/>
            <a:ext cx="2034040" cy="1525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193" y="4636694"/>
            <a:ext cx="488952" cy="48895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739" y="4744263"/>
            <a:ext cx="2034040" cy="15255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739" y="4820540"/>
            <a:ext cx="2034040" cy="15255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1300" y="4914190"/>
            <a:ext cx="2034040" cy="152553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618844" y="2173110"/>
            <a:ext cx="81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&gt; 0.1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6374289" y="3429405"/>
            <a:ext cx="933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≈ 0.05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890470" y="5007840"/>
            <a:ext cx="1165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≈&lt; 0.005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3620281" y="2561396"/>
            <a:ext cx="3666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Nuclear modification of nucleon. (“EMC effect”)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4232016" y="3816537"/>
            <a:ext cx="2294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Nucleon-Nucleon Interaction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3962424" y="5284027"/>
            <a:ext cx="2894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Multi-nucleon interaction </a:t>
            </a:r>
          </a:p>
          <a:p>
            <a:pPr algn="ctr"/>
            <a:r>
              <a:rPr lang="en-US" sz="1400" dirty="0" smtClean="0"/>
              <a:t>(“shadowing” eventually saturation)</a:t>
            </a:r>
            <a:endParaRPr lang="en-US" sz="14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64823" y="4744263"/>
            <a:ext cx="1990976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Probing the </a:t>
            </a:r>
          </a:p>
          <a:p>
            <a:r>
              <a:rPr lang="en-US" dirty="0" smtClean="0"/>
              <a:t>nucleon interaction in the nuclei</a:t>
            </a:r>
            <a:r>
              <a:rPr lang="en-US" dirty="0"/>
              <a:t> </a:t>
            </a:r>
            <a:r>
              <a:rPr lang="en-US" dirty="0" smtClean="0"/>
              <a:t>at the parton level!!</a:t>
            </a:r>
          </a:p>
        </p:txBody>
      </p:sp>
    </p:spTree>
    <p:extLst>
      <p:ext uri="{BB962C8B-B14F-4D97-AF65-F5344CB8AC3E}">
        <p14:creationId xmlns:p14="http://schemas.microsoft.com/office/powerpoint/2010/main" val="26619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Nuclear Structure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75" y="2137545"/>
            <a:ext cx="488952" cy="488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1" y="2282308"/>
            <a:ext cx="2034040" cy="152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1" y="2358585"/>
            <a:ext cx="2034040" cy="152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1" y="2393332"/>
            <a:ext cx="2034040" cy="152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554" y="2124192"/>
            <a:ext cx="488952" cy="488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279" y="2268389"/>
            <a:ext cx="2034040" cy="1525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02" y="2375959"/>
            <a:ext cx="2034040" cy="1525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63" y="2469609"/>
            <a:ext cx="2034040" cy="1525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769" y="2219570"/>
            <a:ext cx="488952" cy="488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670" y="2327139"/>
            <a:ext cx="2034040" cy="1525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670" y="2403416"/>
            <a:ext cx="2034040" cy="1525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231" y="2497066"/>
            <a:ext cx="2034040" cy="1525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578" y="2228537"/>
            <a:ext cx="488952" cy="4889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124" y="2336106"/>
            <a:ext cx="2034040" cy="1525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124" y="2412383"/>
            <a:ext cx="2034040" cy="1525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685" y="2506033"/>
            <a:ext cx="2034040" cy="1525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614" y="2251016"/>
            <a:ext cx="488952" cy="4889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160" y="2358585"/>
            <a:ext cx="2034040" cy="1525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160" y="2434862"/>
            <a:ext cx="2034040" cy="1525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721" y="2528512"/>
            <a:ext cx="2034040" cy="1525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290" y="2184822"/>
            <a:ext cx="488952" cy="4889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54" y="2292391"/>
            <a:ext cx="2034040" cy="1525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836" y="2368668"/>
            <a:ext cx="2034040" cy="1525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365" y="2133210"/>
            <a:ext cx="2034040" cy="1525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789" y="2335911"/>
            <a:ext cx="488952" cy="4889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064" y="2240779"/>
            <a:ext cx="2034040" cy="15255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761" y="2253115"/>
            <a:ext cx="2034040" cy="1525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156" y="2150584"/>
            <a:ext cx="2034040" cy="15255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918" y="2174739"/>
            <a:ext cx="488952" cy="48895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374" y="2192113"/>
            <a:ext cx="2034040" cy="15255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824" y="2461059"/>
            <a:ext cx="2034040" cy="15255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428" y="2137545"/>
            <a:ext cx="2034040" cy="15255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824" y="2174739"/>
            <a:ext cx="488952" cy="4889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265" y="2317056"/>
            <a:ext cx="2034040" cy="1525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701" y="2216115"/>
            <a:ext cx="2034040" cy="1525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741" y="2411576"/>
            <a:ext cx="2034040" cy="15255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992" y="2048384"/>
            <a:ext cx="488952" cy="4889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428" y="2491823"/>
            <a:ext cx="2034040" cy="15255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064" y="2209486"/>
            <a:ext cx="2034040" cy="1525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037" y="2312213"/>
            <a:ext cx="2034040" cy="152553"/>
          </a:xfrm>
          <a:prstGeom prst="rect">
            <a:avLst/>
          </a:prstGeom>
        </p:spPr>
      </p:pic>
      <p:sp>
        <p:nvSpPr>
          <p:cNvPr id="43" name="Oval 42"/>
          <p:cNvSpPr/>
          <p:nvPr/>
        </p:nvSpPr>
        <p:spPr>
          <a:xfrm>
            <a:off x="4186806" y="3655778"/>
            <a:ext cx="407558" cy="104250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63" y="3178563"/>
            <a:ext cx="2360553" cy="200305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057877" y="2993897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Eventually at low enough x 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620887" y="3956907"/>
            <a:ext cx="2646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Cross-section will saturate</a:t>
            </a:r>
            <a:endParaRPr lang="en-US" dirty="0"/>
          </a:p>
        </p:txBody>
      </p:sp>
      <p:pic>
        <p:nvPicPr>
          <p:cNvPr id="49" name="Picture 48" descr="Screen Shot 2016-06-16 at 1.18.4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08" y="5085331"/>
            <a:ext cx="4552511" cy="9296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1694287" y="5449439"/>
            <a:ext cx="1703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Equivalent to </a:t>
            </a:r>
            <a:r>
              <a:rPr lang="en-US" dirty="0" smtClean="0">
                <a:sym typeface="Wingdings"/>
              </a:rPr>
              <a:t>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600663" y="1199018"/>
            <a:ext cx="116254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Saturation 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792983" y="6021382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we see it at EIC?</a:t>
            </a:r>
            <a:endParaRPr lang="en-US" dirty="0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7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6-21 at 4.51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4" y="1356723"/>
            <a:ext cx="4507527" cy="33101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Saturation Regime and EIC</a:t>
            </a:r>
            <a:endParaRPr lang="en-US" dirty="0"/>
          </a:p>
        </p:txBody>
      </p:sp>
      <p:sp>
        <p:nvSpPr>
          <p:cNvPr id="7" name="Right Brace 6"/>
          <p:cNvSpPr/>
          <p:nvPr/>
        </p:nvSpPr>
        <p:spPr>
          <a:xfrm>
            <a:off x="4439244" y="1438466"/>
            <a:ext cx="258488" cy="78666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97732" y="1602178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EIC kinematic reach for various scenarios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14558" y="2295600"/>
            <a:ext cx="224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competing scales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06762" y="2835025"/>
            <a:ext cx="231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-25000" dirty="0" smtClean="0"/>
              <a:t>s</a:t>
            </a:r>
            <a:r>
              <a:rPr lang="en-US" dirty="0" smtClean="0"/>
              <a:t>(x) : Saturation Scale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5206762" y="3199425"/>
            <a:ext cx="298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-25000" dirty="0" smtClean="0"/>
              <a:t>0</a:t>
            </a:r>
            <a:r>
              <a:rPr lang="en-US" dirty="0"/>
              <a:t> </a:t>
            </a:r>
            <a:r>
              <a:rPr lang="en-US" dirty="0" smtClean="0"/>
              <a:t>: Perturtative when Q &gt; Q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993229" y="3743803"/>
            <a:ext cx="281309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Ideally, x such that Q</a:t>
            </a:r>
            <a:r>
              <a:rPr lang="en-US" baseline="-25000" dirty="0" smtClean="0"/>
              <a:t>s</a:t>
            </a:r>
            <a:r>
              <a:rPr lang="en-US" dirty="0" smtClean="0"/>
              <a:t> &gt;&gt; Q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4993229" y="4121349"/>
            <a:ext cx="2662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Difficult with EIC scenarios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596584" y="3438833"/>
            <a:ext cx="528214" cy="5956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775698" y="3011789"/>
            <a:ext cx="3349100" cy="1925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4407" y="4805800"/>
            <a:ext cx="2584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EIC has two knobs to turn 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024" y="4941352"/>
            <a:ext cx="798689" cy="7986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624" y="4941352"/>
            <a:ext cx="812800" cy="812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437635" y="4609088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</a:t>
            </a:r>
            <a:endParaRPr lang="en-US" b="1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4076045" y="462782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Centrality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230693" y="5065300"/>
            <a:ext cx="348608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Investigate the on-set of saturation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24798" y="5675351"/>
            <a:ext cx="382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multi-nucleon coherence </a:t>
            </a:r>
            <a:r>
              <a:rPr lang="en-US" dirty="0" smtClean="0">
                <a:sym typeface="Wingdings"/>
              </a:rPr>
              <a:t> saturation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5" y="5815186"/>
            <a:ext cx="497919" cy="4979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1" y="5928924"/>
            <a:ext cx="2071347" cy="1553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1" y="6005201"/>
            <a:ext cx="2071347" cy="15535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" y="6098851"/>
            <a:ext cx="2071347" cy="15535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566" y="5832560"/>
            <a:ext cx="497919" cy="4979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112" y="5946298"/>
            <a:ext cx="2071347" cy="1553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112" y="6022575"/>
            <a:ext cx="2071347" cy="15535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673" y="6116225"/>
            <a:ext cx="2071347" cy="15535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534" y="5860017"/>
            <a:ext cx="497919" cy="4979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080" y="5973755"/>
            <a:ext cx="2071347" cy="15535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080" y="6050032"/>
            <a:ext cx="2071347" cy="15535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5641" y="6143682"/>
            <a:ext cx="2071347" cy="1553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988" y="5868984"/>
            <a:ext cx="497919" cy="49791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534" y="5982722"/>
            <a:ext cx="2071347" cy="1553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534" y="6058999"/>
            <a:ext cx="2071347" cy="15535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095" y="6152649"/>
            <a:ext cx="2071347" cy="15535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024" y="5891463"/>
            <a:ext cx="497919" cy="49791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570" y="6005201"/>
            <a:ext cx="2071347" cy="15535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570" y="6081478"/>
            <a:ext cx="2071347" cy="1553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131" y="6175128"/>
            <a:ext cx="2071347" cy="15535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0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Jets, Hadronization</a:t>
            </a:r>
            <a:endParaRPr lang="en-US" dirty="0"/>
          </a:p>
        </p:txBody>
      </p:sp>
      <p:pic>
        <p:nvPicPr>
          <p:cNvPr id="4" name="Picture 2" descr="hadronizatio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97" y="1537654"/>
            <a:ext cx="3020487" cy="332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530" y="1362335"/>
            <a:ext cx="3415165" cy="35861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66918" y="4948468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ν = E-E’ = 100-200 GeV to keep jet within nucleus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6918" y="5516674"/>
            <a:ext cx="721276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√s = 32-45 GeV for y=0.1 (keeping jet in the central region of the detector)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76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6-21 at 4.15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50" y="3458305"/>
            <a:ext cx="6724945" cy="2859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The Right Probe: √s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27" y="592659"/>
            <a:ext cx="2583082" cy="2583082"/>
          </a:xfrm>
          <a:prstGeom prst="rect">
            <a:avLst/>
          </a:prstGeom>
        </p:spPr>
      </p:pic>
      <p:pic>
        <p:nvPicPr>
          <p:cNvPr id="5" name="Picture 4" descr="Screen Shot 2016-06-14 at 3.23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12" y="1805094"/>
            <a:ext cx="247734" cy="207822"/>
          </a:xfrm>
          <a:prstGeom prst="rect">
            <a:avLst/>
          </a:prstGeom>
        </p:spPr>
      </p:pic>
      <p:pic>
        <p:nvPicPr>
          <p:cNvPr id="7" name="Picture 6" descr="Screen Shot 2016-06-16 at 9.12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504" y="2235234"/>
            <a:ext cx="1021296" cy="10356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038107" y="2606990"/>
            <a:ext cx="213534" cy="235998"/>
          </a:xfrm>
          <a:prstGeom prst="ellipse">
            <a:avLst/>
          </a:prstGeom>
          <a:gradFill flip="none" rotWithShape="1">
            <a:gsLst>
              <a:gs pos="2100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762002" y="2688385"/>
            <a:ext cx="438728" cy="15460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6801093" y="2606990"/>
            <a:ext cx="577273" cy="36945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51544" y="2115740"/>
            <a:ext cx="5495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√s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3174934" y="1336166"/>
            <a:ext cx="4490570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What are the right parameters for the collider</a:t>
            </a:r>
          </a:p>
          <a:p>
            <a:r>
              <a:rPr lang="en-US" dirty="0" smtClean="0"/>
              <a:t>for the EIC science program?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1798175" y="3891746"/>
            <a:ext cx="1798175" cy="1985737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798175" y="3572281"/>
            <a:ext cx="1055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EIC reach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34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Needed for Topics</a:t>
            </a:r>
            <a:endParaRPr lang="en-US" dirty="0"/>
          </a:p>
        </p:txBody>
      </p:sp>
      <p:pic>
        <p:nvPicPr>
          <p:cNvPr id="3" name="Picture 2" descr="Screen Shot 2016-06-19 at 4.18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75" y="1039721"/>
            <a:ext cx="5799114" cy="3284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9870" y="4585111"/>
            <a:ext cx="651959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Central mission of EIC (nuclear and nucleon structure) requires high </a:t>
            </a:r>
          </a:p>
          <a:p>
            <a:r>
              <a:rPr lang="en-US" dirty="0" smtClean="0"/>
              <a:t>luminosity.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1483" y="5603642"/>
            <a:ext cx="8748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need to design a EIC physics program: including how and when to upgrade the machine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15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306529" y="3883402"/>
            <a:ext cx="0" cy="2919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70768" y="4075826"/>
            <a:ext cx="70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40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6-21 at 4.15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8" y="935851"/>
            <a:ext cx="7975600" cy="33909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000250" y="4487333"/>
            <a:ext cx="582082" cy="5902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3578"/>
          </a:xfrm>
        </p:spPr>
        <p:txBody>
          <a:bodyPr/>
          <a:lstStyle/>
          <a:p>
            <a:r>
              <a:rPr lang="en-US" dirty="0" smtClean="0"/>
              <a:t>JLEIC Energy Reach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00249" y="5291666"/>
            <a:ext cx="1227667" cy="582083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0800000">
            <a:off x="1241423" y="4487333"/>
            <a:ext cx="758826" cy="5902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rot="10800000">
            <a:off x="1241422" y="5291666"/>
            <a:ext cx="758825" cy="582083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370240" y="4471018"/>
            <a:ext cx="5415553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Do nucleon, nuclear structure at 10</a:t>
            </a:r>
            <a:r>
              <a:rPr lang="en-US" baseline="30000" dirty="0" smtClean="0"/>
              <a:t>-3 </a:t>
            </a:r>
            <a:r>
              <a:rPr lang="en-US" dirty="0" smtClean="0"/>
              <a:t>&lt; x &lt; 1 (see p.8,13)</a:t>
            </a:r>
          </a:p>
          <a:p>
            <a:r>
              <a:rPr lang="en-US" dirty="0" smtClean="0"/>
              <a:t>jets, explore saturation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70240" y="5485084"/>
            <a:ext cx="463460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xtend to x &lt; 10</a:t>
            </a:r>
            <a:r>
              <a:rPr lang="en-US" baseline="30000" dirty="0" smtClean="0"/>
              <a:t>-3</a:t>
            </a:r>
            <a:r>
              <a:rPr lang="en-US" dirty="0" smtClean="0"/>
              <a:t>, explore saturation further</a:t>
            </a:r>
          </a:p>
          <a:p>
            <a:r>
              <a:rPr lang="en-US" dirty="0" smtClean="0"/>
              <a:t>if initial program indicates. (High proton energy</a:t>
            </a:r>
          </a:p>
          <a:p>
            <a:r>
              <a:rPr lang="en-US" dirty="0" smtClean="0"/>
              <a:t>will compromise detector performance).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02306" y="4744271"/>
            <a:ext cx="968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Baseline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311848" y="5115752"/>
            <a:ext cx="457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GeV electron, 200 GeV proton (6T magnets)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370314" y="1082705"/>
            <a:ext cx="0" cy="29253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83492" y="1431707"/>
            <a:ext cx="1381252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E</a:t>
            </a:r>
            <a:r>
              <a:rPr lang="en-US" sz="1400" baseline="-25000" dirty="0" smtClean="0"/>
              <a:t>proton </a:t>
            </a:r>
            <a:r>
              <a:rPr lang="en-US" sz="1400" dirty="0" smtClean="0"/>
              <a:t>&gt; 100 GeV</a:t>
            </a:r>
            <a:endParaRPr lang="en-US" sz="1400" baseline="-25000" dirty="0"/>
          </a:p>
        </p:txBody>
      </p:sp>
      <p:sp>
        <p:nvSpPr>
          <p:cNvPr id="31" name="Right Brace 30"/>
          <p:cNvSpPr/>
          <p:nvPr/>
        </p:nvSpPr>
        <p:spPr>
          <a:xfrm>
            <a:off x="8026212" y="5203346"/>
            <a:ext cx="156152" cy="87646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236987" y="5388677"/>
            <a:ext cx="905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Being</a:t>
            </a:r>
          </a:p>
          <a:p>
            <a:r>
              <a:rPr lang="en-US" sz="1200" dirty="0" smtClean="0"/>
              <a:t>looked at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2378471" y="1458397"/>
            <a:ext cx="203861" cy="28108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386616" y="6552681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16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 descr="JLEIClogo_draft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43" y="4531533"/>
            <a:ext cx="695977" cy="29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34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6-06-20 at 2.07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10" y="968907"/>
            <a:ext cx="4909215" cy="2799737"/>
          </a:xfrm>
          <a:prstGeom prst="rect">
            <a:avLst/>
          </a:prstGeom>
        </p:spPr>
      </p:pic>
      <p:pic>
        <p:nvPicPr>
          <p:cNvPr id="9" name="Picture 8" descr="Screen Shot 2016-06-19 at 4.18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33" y="3403278"/>
            <a:ext cx="4800479" cy="2718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JLEIC Luminosity Reach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5003782" y="1259686"/>
            <a:ext cx="1051423" cy="24985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67931" y="998076"/>
            <a:ext cx="800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10</a:t>
            </a:r>
            <a:r>
              <a:rPr lang="en-US" sz="2800" baseline="30000" dirty="0" smtClean="0"/>
              <a:t>34</a:t>
            </a:r>
            <a:endParaRPr lang="en-US" sz="2800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895271" y="4414106"/>
            <a:ext cx="2831556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JLEIC baseline provides</a:t>
            </a:r>
          </a:p>
          <a:p>
            <a:r>
              <a:rPr lang="en-US" dirty="0" smtClean="0"/>
              <a:t>high luminosity needed to </a:t>
            </a:r>
          </a:p>
          <a:p>
            <a:r>
              <a:rPr lang="en-US" dirty="0" smtClean="0"/>
              <a:t>carry out the EIC physic program</a:t>
            </a:r>
          </a:p>
        </p:txBody>
      </p:sp>
      <p:pic>
        <p:nvPicPr>
          <p:cNvPr id="3" name="Picture 2" descr="JLEIClogo_draft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02" y="2567342"/>
            <a:ext cx="1077651" cy="46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41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Total Acceptance Detector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 descr="Graphic2_EICscatteringF4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8" y="1113840"/>
            <a:ext cx="6661404" cy="4206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7999" y="3665186"/>
            <a:ext cx="107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89676" y="2229338"/>
            <a:ext cx="155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Electron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00824" y="1113840"/>
            <a:ext cx="1907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Scattered Electron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07934" y="2846863"/>
            <a:ext cx="2510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Particles Associated with </a:t>
            </a:r>
          </a:p>
          <a:p>
            <a:r>
              <a:rPr lang="en-US" dirty="0" smtClean="0"/>
              <a:t>Initial 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26388" y="3798946"/>
            <a:ext cx="2510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Particles Associated with</a:t>
            </a:r>
          </a:p>
          <a:p>
            <a:r>
              <a:rPr lang="en-US" dirty="0" smtClean="0"/>
              <a:t>struck parton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92683" y="5135414"/>
            <a:ext cx="739186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EIC Physics demands ~100% acceptance for all final state particles (1,2, and 3)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83" y="5704170"/>
            <a:ext cx="540137" cy="5401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03624" y="5743584"/>
            <a:ext cx="7166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particularly challenging: 100% acceptance not usual concern at colliders.</a:t>
            </a:r>
          </a:p>
          <a:p>
            <a:r>
              <a:rPr lang="en-US" dirty="0" smtClean="0"/>
              <a:t>Higher the Ion Beam energy, more difficult to achieve. 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8397" y="4629943"/>
            <a:ext cx="380213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“Statistics”=Luminosity × Acceptance!!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82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8856">
            <a:off x="4172071" y="3654613"/>
            <a:ext cx="1362795" cy="13627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JLEIC IR &amp; Detector Concept</a:t>
            </a:r>
            <a:endParaRPr lang="en-US" baseline="-250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681111" y="3193362"/>
            <a:ext cx="4951572" cy="621082"/>
          </a:xfrm>
          <a:prstGeom prst="line">
            <a:avLst/>
          </a:prstGeom>
          <a:ln w="31750">
            <a:solidFill>
              <a:srgbClr val="FF0000"/>
            </a:solidFill>
            <a:headEnd type="non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736580">
            <a:off x="1813514" y="2412511"/>
            <a:ext cx="1138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400" kern="1200" dirty="0" smtClean="0">
                <a:solidFill>
                  <a:prstClr val="black"/>
                </a:solidFill>
                <a:latin typeface="Calibri"/>
              </a:rPr>
              <a:t>Ion beamline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33785" y="2218597"/>
            <a:ext cx="4218659" cy="2226403"/>
          </a:xfrm>
          <a:prstGeom prst="line">
            <a:avLst/>
          </a:prstGeom>
          <a:ln w="31750">
            <a:solidFill>
              <a:srgbClr val="00009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45396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21241863">
            <a:off x="5963087" y="2987765"/>
            <a:ext cx="1510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400" kern="1200" dirty="0" smtClean="0">
                <a:solidFill>
                  <a:prstClr val="black"/>
                </a:solidFill>
                <a:latin typeface="Calibri"/>
              </a:rPr>
              <a:t>Electron beamline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Can 75"/>
          <p:cNvSpPr/>
          <p:nvPr/>
        </p:nvSpPr>
        <p:spPr>
          <a:xfrm rot="15932619">
            <a:off x="2774420" y="2254369"/>
            <a:ext cx="3343625" cy="2555252"/>
          </a:xfrm>
          <a:prstGeom prst="ca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Cube 77"/>
          <p:cNvSpPr/>
          <p:nvPr/>
        </p:nvSpPr>
        <p:spPr>
          <a:xfrm rot="15190135">
            <a:off x="5828142" y="3889026"/>
            <a:ext cx="588467" cy="934181"/>
          </a:xfrm>
          <a:prstGeom prst="cube">
            <a:avLst>
              <a:gd name="adj" fmla="val 58255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7" name="Straight Connector 56"/>
          <p:cNvCxnSpPr/>
          <p:nvPr/>
        </p:nvCxnSpPr>
        <p:spPr>
          <a:xfrm>
            <a:off x="6152444" y="4445000"/>
            <a:ext cx="1227667" cy="1030111"/>
          </a:xfrm>
          <a:prstGeom prst="line">
            <a:avLst/>
          </a:prstGeom>
          <a:ln w="3175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reen Shot 2016-06-28 at 10.14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60776">
            <a:off x="3723277" y="2882001"/>
            <a:ext cx="1027812" cy="213083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flipH="1">
            <a:off x="4924157" y="2446668"/>
            <a:ext cx="114651" cy="13529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Picture 29" descr="Screen Shot 2016-06-28 at 10.14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7709">
            <a:off x="1300160" y="3838609"/>
            <a:ext cx="1027812" cy="213083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 flipH="1">
            <a:off x="1260749" y="4267328"/>
            <a:ext cx="114651" cy="13529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Cube 76"/>
          <p:cNvSpPr/>
          <p:nvPr/>
        </p:nvSpPr>
        <p:spPr>
          <a:xfrm rot="15846891">
            <a:off x="2459858" y="3402097"/>
            <a:ext cx="490850" cy="932387"/>
          </a:xfrm>
          <a:prstGeom prst="cube">
            <a:avLst>
              <a:gd name="adj" fmla="val 4244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1349317" y="3814444"/>
            <a:ext cx="1331794" cy="486892"/>
          </a:xfrm>
          <a:prstGeom prst="line">
            <a:avLst/>
          </a:prstGeom>
          <a:ln w="31750">
            <a:solidFill>
              <a:srgbClr val="FF0000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306959" y="4501395"/>
            <a:ext cx="1227667" cy="566733"/>
          </a:xfrm>
          <a:prstGeom prst="line">
            <a:avLst/>
          </a:prstGeom>
          <a:ln w="31750">
            <a:solidFill>
              <a:srgbClr val="000090"/>
            </a:solidFill>
            <a:prstDash val="sysDot"/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rot="5400000" flipH="1" flipV="1">
            <a:off x="4102073" y="2758237"/>
            <a:ext cx="999813" cy="721095"/>
          </a:xfrm>
          <a:prstGeom prst="curvedConnector3">
            <a:avLst>
              <a:gd name="adj1" fmla="val 3424"/>
            </a:avLst>
          </a:prstGeom>
          <a:ln>
            <a:solidFill>
              <a:srgbClr val="FF66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 flipV="1">
            <a:off x="3931378" y="4272029"/>
            <a:ext cx="134140" cy="1873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Oval 72"/>
          <p:cNvSpPr/>
          <p:nvPr/>
        </p:nvSpPr>
        <p:spPr>
          <a:xfrm flipV="1">
            <a:off x="5197693" y="4215476"/>
            <a:ext cx="166946" cy="2008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Oval 73"/>
          <p:cNvSpPr/>
          <p:nvPr/>
        </p:nvSpPr>
        <p:spPr>
          <a:xfrm flipV="1">
            <a:off x="5339084" y="4634553"/>
            <a:ext cx="134140" cy="1873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6038567" y="5068128"/>
            <a:ext cx="113877" cy="1781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6252410" y="4576982"/>
            <a:ext cx="0" cy="3690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7578073" y="5017725"/>
            <a:ext cx="184639" cy="2165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7170112" y="4321856"/>
            <a:ext cx="139564" cy="1366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6540776" y="5093925"/>
            <a:ext cx="113877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6038567" y="4912858"/>
            <a:ext cx="113877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V="1">
            <a:off x="6455147" y="4399353"/>
            <a:ext cx="551977" cy="597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6215486" y="5068128"/>
            <a:ext cx="239661" cy="2479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957522" y="1105662"/>
            <a:ext cx="226148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Possible to get </a:t>
            </a:r>
            <a:r>
              <a:rPr lang="en-US" dirty="0" smtClean="0">
                <a:solidFill>
                  <a:srgbClr val="FF0000"/>
                </a:solidFill>
              </a:rPr>
              <a:t>~100% </a:t>
            </a:r>
            <a:r>
              <a:rPr lang="en-US" dirty="0" smtClean="0"/>
              <a:t>acceptance for </a:t>
            </a:r>
            <a:r>
              <a:rPr lang="en-US" dirty="0" smtClean="0">
                <a:solidFill>
                  <a:srgbClr val="FF0000"/>
                </a:solidFill>
              </a:rPr>
              <a:t>the whole event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47889" y="5417106"/>
            <a:ext cx="3493541" cy="92333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Total acceptance detector (and IR) is being designed. </a:t>
            </a:r>
            <a:r>
              <a:rPr lang="en-US" dirty="0"/>
              <a:t> </a:t>
            </a:r>
            <a:r>
              <a:rPr lang="en-US" dirty="0" smtClean="0"/>
              <a:t>(also for variable beam energies).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8856">
            <a:off x="4342844" y="3555188"/>
            <a:ext cx="920381" cy="92038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18347">
            <a:off x="4011950" y="3579001"/>
            <a:ext cx="920381" cy="920381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  <p:sp>
        <p:nvSpPr>
          <p:cNvPr id="4" name="TextBox 3"/>
          <p:cNvSpPr txBox="1"/>
          <p:nvPr/>
        </p:nvSpPr>
        <p:spPr>
          <a:xfrm rot="21347903">
            <a:off x="3144365" y="1480348"/>
            <a:ext cx="237216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Central Detector/Solenoid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 rot="20961145">
            <a:off x="5746592" y="3980477"/>
            <a:ext cx="723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Dipole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 rot="21207718">
            <a:off x="2195389" y="3342893"/>
            <a:ext cx="723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Dipole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783" y="4518585"/>
            <a:ext cx="359527" cy="3595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980" y="2079468"/>
            <a:ext cx="367200" cy="36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246" y="4367861"/>
            <a:ext cx="384408" cy="384408"/>
          </a:xfrm>
          <a:prstGeom prst="rect">
            <a:avLst/>
          </a:prstGeom>
        </p:spPr>
      </p:pic>
      <p:sp>
        <p:nvSpPr>
          <p:cNvPr id="13" name="Right Brace 12"/>
          <p:cNvSpPr/>
          <p:nvPr/>
        </p:nvSpPr>
        <p:spPr>
          <a:xfrm rot="18812617">
            <a:off x="7674820" y="3730092"/>
            <a:ext cx="234463" cy="172264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 rot="2783333">
            <a:off x="7024594" y="4289447"/>
            <a:ext cx="210225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Forward (Ion) Detector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7321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82" y="1544665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647" y="1427455"/>
            <a:ext cx="1975688" cy="1939503"/>
          </a:xfrm>
          <a:prstGeom prst="rect">
            <a:avLst/>
          </a:prstGeom>
          <a:ln>
            <a:noFill/>
          </a:ln>
        </p:spPr>
      </p:pic>
      <p:sp>
        <p:nvSpPr>
          <p:cNvPr id="2" name="Title 5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 smtClean="0">
              <a:solidFill>
                <a:srgbClr val="FF0000"/>
              </a:solidFill>
              <a:ea typeface="+mj-ea"/>
              <a:cs typeface="Arial" pitchFamily="34" charset="0"/>
            </a:endParaRPr>
          </a:p>
        </p:txBody>
      </p:sp>
      <p:sp>
        <p:nvSpPr>
          <p:cNvPr id="6" name="24-Point Star 5"/>
          <p:cNvSpPr/>
          <p:nvPr/>
        </p:nvSpPr>
        <p:spPr>
          <a:xfrm>
            <a:off x="4730926" y="1018849"/>
            <a:ext cx="2746293" cy="2787318"/>
          </a:xfrm>
          <a:prstGeom prst="star24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644" y="3806167"/>
            <a:ext cx="2021575" cy="19296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06" y="2944526"/>
            <a:ext cx="2113891" cy="11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917" y="3881195"/>
            <a:ext cx="2198017" cy="1398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8787" y="1209662"/>
            <a:ext cx="874395" cy="10287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Probes and New Science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102154" y="1544665"/>
            <a:ext cx="2218938" cy="39199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96839" y="834183"/>
            <a:ext cx="363802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Example: Structure of Atomic Matter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669826" y="1544665"/>
            <a:ext cx="11108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Advent of</a:t>
            </a:r>
          </a:p>
          <a:p>
            <a:r>
              <a:rPr lang="en-US" dirty="0" smtClean="0"/>
              <a:t>X-ray Diff.</a:t>
            </a:r>
          </a:p>
          <a:p>
            <a:r>
              <a:rPr lang="en-US" dirty="0" smtClean="0"/>
              <a:t>1912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63381" y="4448529"/>
            <a:ext cx="237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charset="0"/>
                <a:cs typeface="Arial" charset="0"/>
              </a:rPr>
              <a:t>Crystal Structure: 1801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57865" y="5095267"/>
            <a:ext cx="3129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3D structure of penicillin: 1945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42873" y="5737646"/>
            <a:ext cx="2180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Double Helix: 1953 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94682" y="5754139"/>
            <a:ext cx="591050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Precise understanding of structure leads to rich new sciences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458742" y="2621360"/>
            <a:ext cx="1576649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Probe with the</a:t>
            </a:r>
          </a:p>
          <a:p>
            <a:r>
              <a:rPr lang="en-US" dirty="0" smtClean="0"/>
              <a:t>right scale!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7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for NP/EIC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7882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NP/EIC community</a:t>
            </a:r>
            <a:r>
              <a:rPr lang="en-US" dirty="0" smtClean="0"/>
              <a:t> must further sharpen the message in support of EIC: (Up to now, we talked to the NP community.  Now we talk to the </a:t>
            </a:r>
            <a:r>
              <a:rPr lang="en-US" dirty="0" smtClean="0">
                <a:solidFill>
                  <a:srgbClr val="FF0000"/>
                </a:solidFill>
              </a:rPr>
              <a:t>community of scientists</a:t>
            </a:r>
            <a:r>
              <a:rPr lang="en-US" dirty="0" smtClean="0"/>
              <a:t> (National Academy of Sciences). Then to the public.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EIC physics program</a:t>
            </a:r>
            <a:r>
              <a:rPr lang="en-US" dirty="0" smtClean="0"/>
              <a:t>--i.e. how to execute the research at EIC to get the maximum science—still needs to be planned in detail.  </a:t>
            </a:r>
            <a:r>
              <a:rPr lang="en-US" dirty="0" smtClean="0">
                <a:solidFill>
                  <a:srgbClr val="FF0000"/>
                </a:solidFill>
              </a:rPr>
              <a:t>NP/EIC community </a:t>
            </a:r>
            <a:r>
              <a:rPr lang="en-US" dirty="0" smtClean="0"/>
              <a:t>must develop and reach consensus on what this plan is.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Laboratories</a:t>
            </a:r>
            <a:r>
              <a:rPr lang="en-US" dirty="0" smtClean="0"/>
              <a:t> (both BNL and JLab) need to take that science program and design an accelerator/detector plan to best serve that program.</a:t>
            </a:r>
          </a:p>
          <a:p>
            <a:r>
              <a:rPr lang="en-US" dirty="0" smtClean="0"/>
              <a:t>Those laboratory plans will be the basis of the process of choosing where to ultimately build the EIC.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99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and the future of NP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6706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When the EIC is built, it will be </a:t>
            </a:r>
            <a:r>
              <a:rPr lang="en-US" i="1" dirty="0" smtClean="0">
                <a:solidFill>
                  <a:srgbClr val="FF0000"/>
                </a:solidFill>
              </a:rPr>
              <a:t>the</a:t>
            </a:r>
            <a:r>
              <a:rPr lang="en-US" dirty="0" smtClean="0">
                <a:solidFill>
                  <a:srgbClr val="FF0000"/>
                </a:solidFill>
              </a:rPr>
              <a:t> new NP machine for many decades.</a:t>
            </a:r>
          </a:p>
          <a:p>
            <a:r>
              <a:rPr lang="en-US" dirty="0" smtClean="0"/>
              <a:t>EIC could revolutionize Nuclear Physics—but only if we build the right machine/detector.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It’s important that you get involved</a:t>
            </a:r>
            <a:r>
              <a:rPr lang="en-US" dirty="0" smtClean="0"/>
              <a:t> in thinking about and defining the EIC research program.  If we do it right, this machine will enable fruitful and possibly revolutionary research for the 21</a:t>
            </a:r>
            <a:r>
              <a:rPr lang="en-US" baseline="30000" dirty="0" smtClean="0"/>
              <a:t>st</a:t>
            </a:r>
            <a:r>
              <a:rPr lang="en-US" dirty="0" smtClean="0"/>
              <a:t> Century.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49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Minion Pro"/>
              </a:rPr>
              <a:t>Jefferson Lab </a:t>
            </a:r>
            <a:br>
              <a:rPr lang="en-US" dirty="0" smtClean="0">
                <a:latin typeface="Minion Pro"/>
              </a:rPr>
            </a:br>
            <a:r>
              <a:rPr lang="en-US" dirty="0" smtClean="0"/>
              <a:t>Electron-Ion Collider (JLEIC)</a:t>
            </a:r>
            <a:endParaRPr lang="en-US" dirty="0"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Fulvia Pilat</a:t>
            </a:r>
          </a:p>
          <a:p>
            <a:r>
              <a:rPr lang="en-US" sz="2000" dirty="0" smtClean="0"/>
              <a:t>For the JLEIC Accelerator Design Group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EIC Users Group Meeting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July 7, 2016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 descr="JLEIClogo_draft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" y="6098210"/>
            <a:ext cx="1371600" cy="585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Intro: energy, luminosity, polarization</a:t>
            </a:r>
          </a:p>
          <a:p>
            <a:r>
              <a:rPr lang="en-US" sz="2800" dirty="0" smtClean="0"/>
              <a:t>JLEIC baseline design</a:t>
            </a:r>
          </a:p>
          <a:p>
            <a:r>
              <a:rPr lang="en-US" sz="2800" dirty="0" smtClean="0"/>
              <a:t>Design and R&amp;D highlights from last EICUG</a:t>
            </a:r>
          </a:p>
          <a:p>
            <a:r>
              <a:rPr lang="en-US" sz="2800" dirty="0" smtClean="0"/>
              <a:t>JLEIC performance without bunched-beam electron cooling</a:t>
            </a:r>
          </a:p>
          <a:p>
            <a:r>
              <a:rPr lang="en-US" sz="2800" dirty="0" smtClean="0"/>
              <a:t>Progress on project and site preparation</a:t>
            </a:r>
          </a:p>
          <a:p>
            <a:r>
              <a:rPr lang="en-US" sz="2800" dirty="0" smtClean="0"/>
              <a:t>Plans for pre-CDR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000000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Strategy for High Luminosity and Polarization</a:t>
            </a:r>
            <a:endParaRPr lang="en-US" sz="2800" dirty="0">
              <a:solidFill>
                <a:srgbClr val="000000"/>
              </a:solidFill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69924" y="861178"/>
            <a:ext cx="4297680" cy="5486400"/>
          </a:xfrm>
          <a:solidFill>
            <a:srgbClr val="FFCC66"/>
          </a:solidFill>
        </p:spPr>
        <p:txBody>
          <a:bodyPr>
            <a:norm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3333FF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High Luminosity</a:t>
            </a:r>
          </a:p>
          <a:p>
            <a:pPr marL="236538" indent="-227013">
              <a:spcBef>
                <a:spcPts val="400"/>
              </a:spcBef>
            </a:pPr>
            <a:r>
              <a:rPr lang="en-US" sz="1800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B</a:t>
            </a:r>
            <a:r>
              <a:rPr lang="en-US" sz="1800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ased on </a:t>
            </a:r>
            <a:r>
              <a:rPr lang="en-US" sz="1800" b="1" i="1" u="sng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high bunch repetition rate CW colliding beams</a:t>
            </a:r>
          </a:p>
          <a:p>
            <a:pPr marL="236538" indent="-227013">
              <a:spcBef>
                <a:spcPts val="400"/>
              </a:spcBef>
            </a:pPr>
            <a:endParaRPr lang="en-US" sz="1800" b="1" u="sng" dirty="0" smtClean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marL="236538" indent="-227013">
              <a:spcBef>
                <a:spcPts val="400"/>
              </a:spcBef>
              <a:buNone/>
            </a:pPr>
            <a:endParaRPr lang="en-US" sz="1800" dirty="0" smtClean="0">
              <a:latin typeface="Arial" pitchFamily="-106" charset="0"/>
              <a:ea typeface="Arial" pitchFamily="-106" charset="0"/>
              <a:cs typeface="Arial" pitchFamily="-106" charset="0"/>
              <a:sym typeface="Wingdings" pitchFamily="-106" charset="2"/>
            </a:endParaRPr>
          </a:p>
          <a:p>
            <a:pPr marL="236538" indent="-227013">
              <a:spcBef>
                <a:spcPts val="1200"/>
              </a:spcBef>
            </a:pPr>
            <a:r>
              <a:rPr lang="en-US" sz="1800" dirty="0" smtClean="0">
                <a:latin typeface="Arial" pitchFamily="-106" charset="0"/>
                <a:ea typeface="Arial" pitchFamily="-106" charset="0"/>
                <a:cs typeface="Arial" pitchFamily="-106" charset="0"/>
                <a:sym typeface="Wingdings" pitchFamily="-106" charset="2"/>
              </a:rPr>
              <a:t>KEK-B </a:t>
            </a:r>
            <a:r>
              <a:rPr lang="en-US" sz="1800" dirty="0" smtClean="0">
                <a:latin typeface="Arial" pitchFamily="-106" charset="0"/>
                <a:ea typeface="Arial" pitchFamily="-106" charset="0"/>
                <a:cs typeface="Arial" pitchFamily="-106" charset="0"/>
              </a:rPr>
              <a:t>reached  &gt; </a:t>
            </a:r>
            <a:r>
              <a:rPr lang="en-US" sz="1800" b="1" dirty="0" smtClean="0">
                <a:solidFill>
                  <a:srgbClr val="FF0000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2x10</a:t>
            </a:r>
            <a:r>
              <a:rPr lang="en-US" sz="1800" b="1" baseline="30000" dirty="0" smtClean="0">
                <a:solidFill>
                  <a:srgbClr val="FF0000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34</a:t>
            </a:r>
            <a:r>
              <a:rPr lang="en-US" sz="1800" b="1" dirty="0" smtClean="0">
                <a:solidFill>
                  <a:srgbClr val="FF0000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 </a:t>
            </a:r>
            <a:r>
              <a:rPr lang="en-US" sz="1800" b="1" dirty="0" smtClean="0">
                <a:latin typeface="Arial" pitchFamily="-106" charset="0"/>
                <a:ea typeface="Arial" pitchFamily="-106" charset="0"/>
                <a:cs typeface="Arial" pitchFamily="-106" charset="0"/>
              </a:rPr>
              <a:t>/cm</a:t>
            </a:r>
            <a:r>
              <a:rPr lang="en-US" sz="1800" b="1" baseline="30000" dirty="0" smtClean="0">
                <a:latin typeface="Arial" pitchFamily="-106" charset="0"/>
                <a:ea typeface="Arial" pitchFamily="-106" charset="0"/>
                <a:cs typeface="Arial" pitchFamily="-106" charset="0"/>
              </a:rPr>
              <a:t>2</a:t>
            </a:r>
            <a:r>
              <a:rPr lang="en-US" sz="1800" b="1" dirty="0" smtClean="0">
                <a:latin typeface="Arial" pitchFamily="-106" charset="0"/>
                <a:ea typeface="Arial" pitchFamily="-106" charset="0"/>
                <a:cs typeface="Arial" pitchFamily="-106" charset="0"/>
              </a:rPr>
              <a:t>/s</a:t>
            </a:r>
          </a:p>
          <a:p>
            <a:pPr marL="236538" indent="-227013">
              <a:spcBef>
                <a:spcPts val="400"/>
              </a:spcBef>
            </a:pPr>
            <a:r>
              <a:rPr lang="en-US" sz="1800" dirty="0" smtClean="0">
                <a:latin typeface="Arial" pitchFamily="-106" charset="0"/>
                <a:ea typeface="ＭＳ Ｐゴシック" pitchFamily="-109" charset="-128"/>
                <a:cs typeface="Arial" pitchFamily="-106" charset="0"/>
              </a:rPr>
              <a:t>However new for proton or ion beams</a:t>
            </a:r>
            <a:endParaRPr lang="en-US" sz="1800" dirty="0" smtClean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marL="9525" indent="0">
              <a:spcBef>
                <a:spcPts val="400"/>
              </a:spcBef>
              <a:buNone/>
            </a:pPr>
            <a:endParaRPr lang="en-US" sz="1800" b="1" u="sng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91147" y="3328035"/>
            <a:ext cx="2974276" cy="2976724"/>
            <a:chOff x="249892" y="2259199"/>
            <a:chExt cx="2381742" cy="2564677"/>
          </a:xfrm>
        </p:grpSpPr>
        <p:sp>
          <p:nvSpPr>
            <p:cNvPr id="18442" name="Oval 10"/>
            <p:cNvSpPr>
              <a:spLocks noChangeAspect="1" noChangeArrowheads="1"/>
            </p:cNvSpPr>
            <p:nvPr/>
          </p:nvSpPr>
          <p:spPr bwMode="auto">
            <a:xfrm>
              <a:off x="533401" y="2259199"/>
              <a:ext cx="1830586" cy="1970339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117475" indent="-233363" algn="ctr" eaLnBrk="1" hangingPunct="1">
                <a:spcAft>
                  <a:spcPts val="600"/>
                </a:spcAft>
                <a:tabLst>
                  <a:tab pos="461963" algn="l"/>
                </a:tabLst>
              </a:pPr>
              <a:endParaRPr lang="en-US" sz="1600" b="1"/>
            </a:p>
          </p:txBody>
        </p:sp>
        <p:sp>
          <p:nvSpPr>
            <p:cNvPr id="18443" name="Oval 13"/>
            <p:cNvSpPr>
              <a:spLocks noChangeAspect="1"/>
            </p:cNvSpPr>
            <p:nvPr/>
          </p:nvSpPr>
          <p:spPr bwMode="auto">
            <a:xfrm>
              <a:off x="249892" y="3486700"/>
              <a:ext cx="1244797" cy="1337176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117475" indent="-233363" eaLnBrk="1" hangingPunct="1">
                <a:spcBef>
                  <a:spcPts val="400"/>
                </a:spcBef>
                <a:tabLst>
                  <a:tab pos="461963" algn="l"/>
                </a:tabLst>
              </a:pPr>
              <a:endParaRPr lang="en-US" sz="1600">
                <a:latin typeface="Arial" pitchFamily="-109" charset="0"/>
                <a:ea typeface="Arial" pitchFamily="-109" charset="0"/>
                <a:cs typeface="Arial" pitchFamily="-109" charset="0"/>
              </a:endParaRPr>
            </a:p>
          </p:txBody>
        </p:sp>
        <p:sp>
          <p:nvSpPr>
            <p:cNvPr id="18444" name="Oval 15"/>
            <p:cNvSpPr>
              <a:spLocks noChangeAspect="1"/>
            </p:cNvSpPr>
            <p:nvPr/>
          </p:nvSpPr>
          <p:spPr bwMode="auto">
            <a:xfrm>
              <a:off x="1386837" y="3477967"/>
              <a:ext cx="1244797" cy="1339304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117475" indent="-233363" eaLnBrk="1" hangingPunct="1">
                <a:spcBef>
                  <a:spcPts val="400"/>
                </a:spcBef>
                <a:tabLst>
                  <a:tab pos="461963" algn="l"/>
                </a:tabLst>
              </a:pPr>
              <a:endParaRPr lang="en-US" sz="1600">
                <a:latin typeface="Arial" pitchFamily="-109" charset="0"/>
                <a:ea typeface="Arial" pitchFamily="-109" charset="0"/>
                <a:cs typeface="Arial" pitchFamily="-109" charset="0"/>
              </a:endParaRPr>
            </a:p>
            <a:p>
              <a:pPr marL="117475" indent="-233363" algn="ctr">
                <a:spcBef>
                  <a:spcPts val="400"/>
                </a:spcBef>
                <a:tabLst>
                  <a:tab pos="461963" algn="l"/>
                </a:tabLst>
              </a:pPr>
              <a:endParaRPr lang="en-US" sz="2000" b="1">
                <a:latin typeface="Arial" pitchFamily="-109" charset="0"/>
                <a:ea typeface="Arial" pitchFamily="-109" charset="0"/>
                <a:cs typeface="Arial" pitchFamily="-109" charset="0"/>
              </a:endParaRPr>
            </a:p>
          </p:txBody>
        </p:sp>
        <p:sp>
          <p:nvSpPr>
            <p:cNvPr id="18445" name="Rectangle 9"/>
            <p:cNvSpPr>
              <a:spLocks noChangeArrowheads="1"/>
            </p:cNvSpPr>
            <p:nvPr/>
          </p:nvSpPr>
          <p:spPr bwMode="auto">
            <a:xfrm>
              <a:off x="608303" y="2414293"/>
              <a:ext cx="1747170" cy="1140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117475" indent="-117475" algn="ctr" eaLnBrk="1" hangingPunct="1">
                <a:tabLst>
                  <a:tab pos="111125" algn="l"/>
                </a:tabLst>
              </a:pPr>
              <a:r>
                <a:rPr lang="en-US" sz="1600" b="1" i="1" dirty="0">
                  <a:solidFill>
                    <a:srgbClr val="CC0000"/>
                  </a:solidFill>
                  <a:latin typeface="Arial" pitchFamily="-109" charset="0"/>
                  <a:ea typeface="Arial" pitchFamily="-109" charset="0"/>
                  <a:cs typeface="Arial" pitchFamily="-109" charset="0"/>
                </a:rPr>
                <a:t>Beam Design</a:t>
              </a:r>
            </a:p>
            <a:p>
              <a:pPr marL="117475" indent="-117475" eaLnBrk="1" hangingPunct="1">
                <a:buFont typeface="Arial" pitchFamily="-109" charset="0"/>
                <a:buChar char="•"/>
                <a:tabLst>
                  <a:tab pos="111125" algn="l"/>
                </a:tabLst>
              </a:pPr>
              <a:r>
                <a:rPr lang="en-US" sz="1600" b="1" dirty="0">
                  <a:latin typeface="Arial" pitchFamily="-109" charset="0"/>
                  <a:ea typeface="Arial" pitchFamily="-109" charset="0"/>
                  <a:cs typeface="Arial" pitchFamily="-109" charset="0"/>
                </a:rPr>
                <a:t>High repetition rate</a:t>
              </a:r>
            </a:p>
            <a:p>
              <a:pPr marL="117475" indent="-117475">
                <a:buFont typeface="Arial" pitchFamily="-109" charset="0"/>
                <a:buChar char="•"/>
                <a:tabLst>
                  <a:tab pos="111125" algn="l"/>
                </a:tabLst>
              </a:pPr>
              <a:r>
                <a:rPr lang="en-US" sz="1600" b="1" dirty="0">
                  <a:latin typeface="Arial" pitchFamily="-109" charset="0"/>
                  <a:ea typeface="Arial" pitchFamily="-109" charset="0"/>
                  <a:cs typeface="Arial" pitchFamily="-109" charset="0"/>
                </a:rPr>
                <a:t>Low bunch charge </a:t>
              </a:r>
            </a:p>
            <a:p>
              <a:pPr marL="117475" indent="-117475" eaLnBrk="1" hangingPunct="1">
                <a:buFont typeface="Arial" pitchFamily="-109" charset="0"/>
                <a:buChar char="•"/>
                <a:tabLst>
                  <a:tab pos="111125" algn="l"/>
                </a:tabLst>
              </a:pPr>
              <a:r>
                <a:rPr lang="en-US" sz="1600" b="1" dirty="0">
                  <a:latin typeface="Arial" pitchFamily="-109" charset="0"/>
                  <a:ea typeface="Arial" pitchFamily="-109" charset="0"/>
                  <a:cs typeface="Arial" pitchFamily="-109" charset="0"/>
                </a:rPr>
                <a:t>Short bunch length</a:t>
              </a:r>
            </a:p>
            <a:p>
              <a:pPr marL="117475" indent="-117475" eaLnBrk="1" hangingPunct="1">
                <a:buFont typeface="Arial" pitchFamily="-109" charset="0"/>
                <a:buChar char="•"/>
                <a:tabLst>
                  <a:tab pos="111125" algn="l"/>
                </a:tabLst>
              </a:pPr>
              <a:r>
                <a:rPr lang="en-US" sz="1600" b="1" dirty="0">
                  <a:latin typeface="Arial" pitchFamily="-109" charset="0"/>
                  <a:ea typeface="Arial" pitchFamily="-109" charset="0"/>
                  <a:cs typeface="Arial" pitchFamily="-109" charset="0"/>
                </a:rPr>
                <a:t>Small emittance</a:t>
              </a:r>
              <a:endParaRPr lang="en-US" sz="1600" b="1" dirty="0"/>
            </a:p>
          </p:txBody>
        </p:sp>
        <p:sp>
          <p:nvSpPr>
            <p:cNvPr id="18446" name="Rectangle 12"/>
            <p:cNvSpPr>
              <a:spLocks noChangeArrowheads="1"/>
            </p:cNvSpPr>
            <p:nvPr/>
          </p:nvSpPr>
          <p:spPr bwMode="auto">
            <a:xfrm>
              <a:off x="334180" y="3621811"/>
              <a:ext cx="1025127" cy="961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117475" indent="-117475" algn="ctr" eaLnBrk="1" hangingPunct="1">
                <a:spcAft>
                  <a:spcPts val="300"/>
                </a:spcAft>
                <a:tabLst>
                  <a:tab pos="111125" algn="l"/>
                </a:tabLst>
              </a:pPr>
              <a:r>
                <a:rPr lang="en-US" sz="1600" b="1" i="1" dirty="0">
                  <a:solidFill>
                    <a:srgbClr val="CC0000"/>
                  </a:solidFill>
                  <a:latin typeface="Arial" pitchFamily="-109" charset="0"/>
                  <a:ea typeface="Arial" pitchFamily="-109" charset="0"/>
                  <a:cs typeface="Arial" pitchFamily="-109" charset="0"/>
                </a:rPr>
                <a:t>IR Design</a:t>
              </a:r>
            </a:p>
            <a:p>
              <a:pPr marL="117475" indent="-117475" eaLnBrk="1" hangingPunct="1">
                <a:buFont typeface="Arial" pitchFamily="-109" charset="0"/>
                <a:buChar char="•"/>
                <a:tabLst>
                  <a:tab pos="111125" algn="l"/>
                </a:tabLst>
              </a:pPr>
              <a:r>
                <a:rPr lang="en-US" sz="1600" b="1" dirty="0">
                  <a:latin typeface="Arial" pitchFamily="-109" charset="0"/>
                  <a:ea typeface="Arial" pitchFamily="-109" charset="0"/>
                  <a:cs typeface="Arial" pitchFamily="-109" charset="0"/>
                </a:rPr>
                <a:t>Small </a:t>
              </a:r>
              <a:r>
                <a:rPr lang="el-GR" sz="1600" b="1" dirty="0">
                  <a:latin typeface="Arial" pitchFamily="-109" charset="0"/>
                  <a:ea typeface="Arial" pitchFamily="-109" charset="0"/>
                  <a:cs typeface="Arial" pitchFamily="-109" charset="0"/>
                </a:rPr>
                <a:t>β</a:t>
              </a:r>
              <a:r>
                <a:rPr lang="en-US" sz="1600" b="1" dirty="0">
                  <a:latin typeface="Arial" pitchFamily="-109" charset="0"/>
                  <a:ea typeface="Arial" pitchFamily="-109" charset="0"/>
                  <a:cs typeface="Arial" pitchFamily="-109" charset="0"/>
                </a:rPr>
                <a:t>*</a:t>
              </a:r>
            </a:p>
            <a:p>
              <a:pPr marL="117475" indent="-117475" eaLnBrk="1" hangingPunct="1">
                <a:buFont typeface="Arial" pitchFamily="-109" charset="0"/>
                <a:buChar char="•"/>
                <a:tabLst>
                  <a:tab pos="111125" algn="l"/>
                </a:tabLst>
              </a:pPr>
              <a:r>
                <a:rPr lang="en-US" sz="1600" b="1" dirty="0">
                  <a:latin typeface="Arial" pitchFamily="-109" charset="0"/>
                  <a:ea typeface="Arial" pitchFamily="-109" charset="0"/>
                  <a:cs typeface="Arial" pitchFamily="-109" charset="0"/>
                </a:rPr>
                <a:t>Crab crossing</a:t>
              </a:r>
              <a:endParaRPr lang="en-US" sz="1600" b="1" dirty="0"/>
            </a:p>
          </p:txBody>
        </p:sp>
        <p:sp>
          <p:nvSpPr>
            <p:cNvPr id="18447" name="Rectangle 29"/>
            <p:cNvSpPr>
              <a:spLocks noChangeArrowheads="1"/>
            </p:cNvSpPr>
            <p:nvPr/>
          </p:nvSpPr>
          <p:spPr bwMode="auto">
            <a:xfrm>
              <a:off x="1399733" y="3553249"/>
              <a:ext cx="1231901" cy="1173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117475" indent="-117475" algn="ctr" eaLnBrk="1" hangingPunct="1">
                <a:spcAft>
                  <a:spcPts val="300"/>
                </a:spcAft>
                <a:tabLst>
                  <a:tab pos="111125" algn="l"/>
                </a:tabLst>
              </a:pPr>
              <a:r>
                <a:rPr lang="en-US" sz="1600" b="1" i="1" dirty="0">
                  <a:solidFill>
                    <a:srgbClr val="CC0000"/>
                  </a:solidFill>
                  <a:latin typeface="Arial" pitchFamily="-109" charset="0"/>
                  <a:ea typeface="Arial" pitchFamily="-109" charset="0"/>
                  <a:cs typeface="Arial" pitchFamily="-109" charset="0"/>
                </a:rPr>
                <a:t>Damping</a:t>
              </a:r>
            </a:p>
            <a:p>
              <a:pPr marL="117475" indent="-117475" eaLnBrk="1" hangingPunct="1">
                <a:buFont typeface="Arial" pitchFamily="-109" charset="0"/>
                <a:buChar char="•"/>
                <a:tabLst>
                  <a:tab pos="111125" algn="l"/>
                </a:tabLst>
              </a:pPr>
              <a:r>
                <a:rPr lang="en-US" sz="1600" b="1" dirty="0">
                  <a:latin typeface="Arial" pitchFamily="-109" charset="0"/>
                  <a:ea typeface="Arial" pitchFamily="-109" charset="0"/>
                  <a:cs typeface="Arial" pitchFamily="-109" charset="0"/>
                </a:rPr>
                <a:t>Synchrotron radiation</a:t>
              </a:r>
            </a:p>
            <a:p>
              <a:pPr marL="117475" indent="-117475" eaLnBrk="1" hangingPunct="1">
                <a:buFont typeface="Arial" pitchFamily="-109" charset="0"/>
                <a:buChar char="•"/>
                <a:tabLst>
                  <a:tab pos="111125" algn="l"/>
                </a:tabLst>
              </a:pPr>
              <a:r>
                <a:rPr lang="en-US" sz="1600" b="1" dirty="0">
                  <a:latin typeface="Arial" pitchFamily="-109" charset="0"/>
                  <a:ea typeface="Arial" pitchFamily="-109" charset="0"/>
                  <a:cs typeface="Arial" pitchFamily="-109" charset="0"/>
                </a:rPr>
                <a:t>Electron cooling</a:t>
              </a:r>
            </a:p>
          </p:txBody>
        </p:sp>
      </p:grp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436946" y="1871315"/>
          <a:ext cx="3228477" cy="755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1" name="Equation" r:id="rId4" imgW="1022819" imgH="1022819" progId="Equation.3">
                  <p:embed/>
                </p:oleObj>
              </mc:Choice>
              <mc:Fallback>
                <p:oleObj name="Equation" r:id="rId4" imgW="1022819" imgH="102281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946" y="1871315"/>
                        <a:ext cx="3228477" cy="7556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/>
          <a:lstStyle/>
          <a:p>
            <a:fld id="{B9A5DFB4-3D23-4866-8D46-AE36D04BFD7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486947" y="871811"/>
            <a:ext cx="4572000" cy="3383280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FontTx/>
              <a:buNone/>
            </a:pPr>
            <a:r>
              <a:rPr lang="en-US" sz="2400" b="1" dirty="0" smtClean="0">
                <a:solidFill>
                  <a:srgbClr val="3333FF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High Polarization</a:t>
            </a:r>
          </a:p>
          <a:p>
            <a:pPr marL="233363">
              <a:spcBef>
                <a:spcPts val="300"/>
              </a:spcBef>
              <a:buFontTx/>
              <a:buNone/>
            </a:pPr>
            <a:r>
              <a:rPr lang="en-US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All rings are in a </a:t>
            </a:r>
            <a:r>
              <a:rPr lang="en-US" dirty="0" smtClean="0">
                <a:solidFill>
                  <a:srgbClr val="FF0000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figure-8 </a:t>
            </a:r>
            <a:r>
              <a:rPr lang="en-US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shape </a:t>
            </a:r>
          </a:p>
          <a:p>
            <a:pPr marL="233363">
              <a:spcBef>
                <a:spcPts val="300"/>
              </a:spcBef>
              <a:buFontTx/>
              <a:buNone/>
            </a:pPr>
            <a:r>
              <a:rPr lang="en-US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  <a:sym typeface="Wingdings" pitchFamily="2" charset="2"/>
              </a:rPr>
              <a:t></a:t>
            </a:r>
            <a:r>
              <a:rPr lang="en-US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  <a:sym typeface="Wingdings"/>
              </a:rPr>
              <a:t> </a:t>
            </a:r>
            <a:r>
              <a:rPr lang="en-US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critical advantages for both beams</a:t>
            </a:r>
          </a:p>
          <a:p>
            <a:pPr marL="287338" lvl="1" indent="-234950">
              <a:spcBef>
                <a:spcPts val="900"/>
              </a:spcBef>
              <a:buClr>
                <a:srgbClr val="CC0000"/>
              </a:buClr>
              <a:buFont typeface="Wingdings" pitchFamily="-104" charset="2"/>
              <a:buChar char="§"/>
            </a:pPr>
            <a:r>
              <a:rPr lang="en-US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Spin precessions in the left &amp; right parts of the ring are </a:t>
            </a:r>
            <a:r>
              <a:rPr lang="en-US" b="1" i="1" u="sng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exactly cancelled</a:t>
            </a:r>
          </a:p>
          <a:p>
            <a:pPr marL="287338" lvl="1" indent="-234950">
              <a:spcBef>
                <a:spcPts val="900"/>
              </a:spcBef>
              <a:buClr>
                <a:srgbClr val="CC0000"/>
              </a:buClr>
              <a:buFont typeface="Wingdings" pitchFamily="-104" charset="2"/>
              <a:buChar char="§"/>
            </a:pPr>
            <a:r>
              <a:rPr lang="en-US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Net spin precession (</a:t>
            </a:r>
            <a:r>
              <a:rPr lang="en-US" b="1" i="1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spin tune</a:t>
            </a:r>
            <a:r>
              <a:rPr lang="en-US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) is </a:t>
            </a:r>
            <a:r>
              <a:rPr lang="en-US" b="1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zero</a:t>
            </a:r>
            <a:r>
              <a:rPr lang="en-US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, thus </a:t>
            </a:r>
            <a:r>
              <a:rPr lang="en-US" b="1" i="1" u="sng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energy independent</a:t>
            </a:r>
            <a:endParaRPr lang="en-US" b="1" i="1" u="sng" dirty="0" smtClean="0">
              <a:solidFill>
                <a:srgbClr val="FCD5B5"/>
              </a:solidFill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pPr marL="287338" lvl="1" indent="-234950">
              <a:spcBef>
                <a:spcPts val="900"/>
              </a:spcBef>
              <a:buClr>
                <a:srgbClr val="CC0000"/>
              </a:buClr>
              <a:buFont typeface="Wingdings" pitchFamily="-104" charset="2"/>
              <a:buChar char="§"/>
            </a:pPr>
            <a:r>
              <a:rPr lang="en-US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Spin can be </a:t>
            </a:r>
            <a:r>
              <a:rPr lang="en-US" b="1" i="1" u="sng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controlled </a:t>
            </a:r>
            <a:r>
              <a:rPr lang="en-US" dirty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&amp;</a:t>
            </a:r>
            <a:r>
              <a:rPr lang="en-US" b="1" i="1" u="sng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 stabilized </a:t>
            </a:r>
            <a:r>
              <a:rPr lang="en-US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by small solenoids or other compact spin rotators</a:t>
            </a:r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86946" y="4401620"/>
            <a:ext cx="4572000" cy="1954381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FontTx/>
              <a:buNone/>
            </a:pPr>
            <a:r>
              <a:rPr lang="en-US" sz="2400" b="1" dirty="0" smtClean="0">
                <a:solidFill>
                  <a:srgbClr val="3333FF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Excellent Detector integration</a:t>
            </a:r>
          </a:p>
          <a:p>
            <a:pPr marL="287338" lvl="1" indent="-234950">
              <a:spcBef>
                <a:spcPts val="900"/>
              </a:spcBef>
              <a:buClr>
                <a:srgbClr val="CC0000"/>
              </a:buClr>
            </a:pPr>
            <a:r>
              <a:rPr lang="en-US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Interaction region is designed to support</a:t>
            </a:r>
          </a:p>
          <a:p>
            <a:pPr marL="287338" lvl="1" indent="-234950">
              <a:spcBef>
                <a:spcPts val="900"/>
              </a:spcBef>
              <a:buClr>
                <a:srgbClr val="CC0000"/>
              </a:buClr>
              <a:buFont typeface="Wingdings" pitchFamily="-104" charset="2"/>
              <a:buChar char="§"/>
            </a:pPr>
            <a:r>
              <a:rPr lang="en-US" b="1" i="1" u="sng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Full acceptance </a:t>
            </a:r>
            <a:r>
              <a:rPr lang="en-US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detection (including forward tagging)</a:t>
            </a:r>
          </a:p>
          <a:p>
            <a:pPr marL="287338" lvl="1" indent="-234950">
              <a:spcBef>
                <a:spcPts val="1200"/>
              </a:spcBef>
              <a:buClr>
                <a:srgbClr val="CC0000"/>
              </a:buClr>
              <a:buFont typeface="Wingdings" pitchFamily="-104" charset="2"/>
              <a:buChar char="§"/>
            </a:pPr>
            <a:r>
              <a:rPr lang="en-US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Low detector </a:t>
            </a:r>
            <a:r>
              <a:rPr lang="en-US" b="1" i="1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background</a:t>
            </a:r>
            <a:r>
              <a:rPr lang="en-US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endParaRPr lang="en-US" i="1" u="sng" dirty="0" smtClean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321851" y="645630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fld id="{B9A5DFB4-3D23-4866-8D46-AE36D04BFD7D}" type="slidenum">
              <a:rPr lang="en-US" sz="1600" b="1" smtClean="0"/>
              <a:pPr algn="ctr"/>
              <a:t>24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32785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212944" y="6477000"/>
            <a:ext cx="1066800" cy="365125"/>
          </a:xfrm>
        </p:spPr>
        <p:txBody>
          <a:bodyPr/>
          <a:lstStyle/>
          <a:p>
            <a:pPr>
              <a:defRPr/>
            </a:pPr>
            <a:fld id="{85521F2B-DDB1-4D52-AD09-DEE4A6FD7102}" type="slidenum">
              <a:rPr lang="en-US" b="1" smtClean="0"/>
              <a:pPr>
                <a:defRPr/>
              </a:pPr>
              <a:t>25</a:t>
            </a:fld>
            <a:endParaRPr lang="en-US" dirty="0"/>
          </a:p>
        </p:txBody>
      </p:sp>
      <p:grpSp>
        <p:nvGrpSpPr>
          <p:cNvPr id="3" name="Group 71"/>
          <p:cNvGrpSpPr/>
          <p:nvPr/>
        </p:nvGrpSpPr>
        <p:grpSpPr>
          <a:xfrm>
            <a:off x="44412" y="1110170"/>
            <a:ext cx="1305742" cy="1741990"/>
            <a:chOff x="-969784" y="1088991"/>
            <a:chExt cx="1632178" cy="2177488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0" t="15289" r="31157" b="4961"/>
            <a:stretch/>
          </p:blipFill>
          <p:spPr>
            <a:xfrm>
              <a:off x="-940729" y="1088991"/>
              <a:ext cx="1371600" cy="1773047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0" name="Rectangle 59"/>
            <p:cNvSpPr/>
            <p:nvPr/>
          </p:nvSpPr>
          <p:spPr>
            <a:xfrm>
              <a:off x="-969784" y="2943314"/>
              <a:ext cx="1632178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arXiv:1209.0757</a:t>
              </a:r>
              <a:endParaRPr lang="en-US" sz="1500" dirty="0">
                <a:solidFill>
                  <a:srgbClr val="0000FF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-895133" y="2004075"/>
              <a:ext cx="1514613" cy="8079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2012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72"/>
          <p:cNvGrpSpPr/>
          <p:nvPr/>
        </p:nvGrpSpPr>
        <p:grpSpPr>
          <a:xfrm>
            <a:off x="1350154" y="863336"/>
            <a:ext cx="1632178" cy="1799171"/>
            <a:chOff x="1993554" y="1067588"/>
            <a:chExt cx="2040223" cy="2248963"/>
          </a:xfrm>
        </p:grpSpPr>
        <p:pic>
          <p:nvPicPr>
            <p:cNvPr id="6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26236" y="1067588"/>
              <a:ext cx="1371600" cy="1778978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miter lim="800000"/>
              <a:headEnd/>
              <a:tailEnd/>
            </a:ln>
          </p:spPr>
        </p:pic>
        <p:sp>
          <p:nvSpPr>
            <p:cNvPr id="67" name="Rectangle 66"/>
            <p:cNvSpPr/>
            <p:nvPr/>
          </p:nvSpPr>
          <p:spPr>
            <a:xfrm>
              <a:off x="2126237" y="2138680"/>
              <a:ext cx="1514613" cy="8079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2015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993554" y="2931830"/>
              <a:ext cx="2040223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arXiv:1504.07961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66"/>
            <a:ext cx="9144000" cy="658368"/>
          </a:xfrm>
        </p:spPr>
        <p:txBody>
          <a:bodyPr/>
          <a:lstStyle/>
          <a:p>
            <a:r>
              <a:rPr lang="en-US" sz="3600" dirty="0" smtClean="0"/>
              <a:t>JLEIC Baseline </a:t>
            </a:r>
            <a:endParaRPr lang="en-US" sz="3600" dirty="0"/>
          </a:p>
        </p:txBody>
      </p:sp>
      <p:pic>
        <p:nvPicPr>
          <p:cNvPr id="71" name="Picture 70" descr="Screen Shot 2015-09-30 at 3.18.44 PM.png"/>
          <p:cNvPicPr>
            <a:picLocks noChangeAspect="1"/>
          </p:cNvPicPr>
          <p:nvPr/>
        </p:nvPicPr>
        <p:blipFill rotWithShape="1">
          <a:blip r:embed="rId4"/>
          <a:srcRect l="-336" t="12532" r="-53" b="2973"/>
          <a:stretch/>
        </p:blipFill>
        <p:spPr>
          <a:xfrm>
            <a:off x="2809048" y="812783"/>
            <a:ext cx="6334952" cy="2749248"/>
          </a:xfrm>
          <a:prstGeom prst="rect">
            <a:avLst/>
          </a:prstGeom>
        </p:spPr>
      </p:pic>
      <p:pic>
        <p:nvPicPr>
          <p:cNvPr id="18" name="Picture 17" descr="Complex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2" y="1791512"/>
            <a:ext cx="7040880" cy="58491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44177" y="3562031"/>
            <a:ext cx="1623536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energy range:</a:t>
            </a:r>
          </a:p>
          <a:p>
            <a:r>
              <a:rPr lang="en-US" dirty="0" err="1" smtClean="0"/>
              <a:t>e</a:t>
            </a:r>
            <a:r>
              <a:rPr lang="en-US" dirty="0" smtClean="0"/>
              <a:t>-: 	3-10 GeV</a:t>
            </a:r>
          </a:p>
          <a:p>
            <a:r>
              <a:rPr lang="en-US" dirty="0" err="1" smtClean="0"/>
              <a:t>p</a:t>
            </a:r>
            <a:r>
              <a:rPr lang="en-US" dirty="0" smtClean="0"/>
              <a:t> :  20-100 GeV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625362" y="4776446"/>
            <a:ext cx="2518638" cy="1477328"/>
          </a:xfrm>
          <a:prstGeom prst="rect">
            <a:avLst/>
          </a:prstGeom>
          <a:solidFill>
            <a:srgbClr val="FAC09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Cooling strategy:</a:t>
            </a:r>
            <a:endParaRPr lang="en-US" dirty="0" smtClean="0">
              <a:solidFill>
                <a:srgbClr val="FAC090"/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DC cooler </a:t>
            </a:r>
            <a:r>
              <a:rPr lang="en-US" dirty="0" smtClean="0"/>
              <a:t>in booster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Bunched beam cooler       </a:t>
            </a:r>
            <a:r>
              <a:rPr lang="en-US" dirty="0" smtClean="0"/>
              <a:t>in Ion collider 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709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687617" cy="663964"/>
          </a:xfrm>
        </p:spPr>
        <p:txBody>
          <a:bodyPr/>
          <a:lstStyle/>
          <a:p>
            <a:r>
              <a:rPr lang="en-US" sz="2800" dirty="0" smtClean="0"/>
              <a:t> EIC design and R&amp;D focus areas    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-1" y="778933"/>
            <a:ext cx="9135649" cy="7263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Bunched beam electron cooling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/>
              <a:t>ERL Cooler design									(JLAB)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/>
              <a:t>Magnetized source for </a:t>
            </a:r>
            <a:r>
              <a:rPr lang="en-US" dirty="0" err="1" smtClean="0"/>
              <a:t>e</a:t>
            </a:r>
            <a:r>
              <a:rPr lang="en-US" dirty="0" smtClean="0"/>
              <a:t>-cooler 						(JLAB LDRD, Cornell SBIR) 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/>
              <a:t>Bunched beam cooling experiment					(JLAB, IMP) 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dirty="0" smtClean="0"/>
              <a:t>Fast kicker for </a:t>
            </a:r>
            <a:r>
              <a:rPr lang="en-US" dirty="0" err="1" smtClean="0"/>
              <a:t>recirculator</a:t>
            </a:r>
            <a:r>
              <a:rPr lang="en-US" dirty="0" smtClean="0"/>
              <a:t> cooler						(JLAB)</a:t>
            </a:r>
          </a:p>
          <a:p>
            <a:pPr>
              <a:buFont typeface="Wingdings" charset="2"/>
              <a:buChar char="§"/>
            </a:pPr>
            <a:endParaRPr lang="en-US" sz="400" dirty="0" smtClean="0">
              <a:solidFill>
                <a:srgbClr val="3366FF"/>
              </a:solidFill>
            </a:endParaRPr>
          </a:p>
          <a:p>
            <a:r>
              <a:rPr lang="en-US" b="1" dirty="0" smtClean="0">
                <a:solidFill>
                  <a:srgbClr val="3366FF"/>
                </a:solidFill>
              </a:rPr>
              <a:t>Magnets for the ion booster and collider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Super-ferric magnet R&amp;D for 3T , prototype				(Texas A&amp;M, JLAB)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Super-conducting magnets design for 3T				(LBL)	 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IR magnets design									(Texas A&amp;M, LBL)</a:t>
            </a:r>
          </a:p>
          <a:p>
            <a:pPr>
              <a:buFont typeface="Arial"/>
              <a:buChar char="•"/>
            </a:pPr>
            <a:endParaRPr lang="en-US" sz="200" dirty="0" smtClean="0">
              <a:solidFill>
                <a:srgbClr val="3366FF"/>
              </a:solidFill>
            </a:endParaRPr>
          </a:p>
          <a:p>
            <a:r>
              <a:rPr lang="en-US" b="1" dirty="0" smtClean="0">
                <a:solidFill>
                  <a:srgbClr val="3366FF"/>
                </a:solidFill>
              </a:rPr>
              <a:t>SRF cavities and crab cavities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952 MHz crab cavity design, integration, prototype 		(ODU-JLAB)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952 MHz SRF cavities </a:t>
            </a:r>
            <a:r>
              <a:rPr lang="en-US" dirty="0" smtClean="0"/>
              <a:t>for cooler and ion collider: 		(JLAB)</a:t>
            </a:r>
          </a:p>
          <a:p>
            <a:endParaRPr lang="en-US" sz="200" i="1" dirty="0" smtClean="0"/>
          </a:p>
          <a:p>
            <a:r>
              <a:rPr lang="en-US" b="1" dirty="0" smtClean="0">
                <a:solidFill>
                  <a:srgbClr val="3366FF"/>
                </a:solidFill>
              </a:rPr>
              <a:t>Ion injector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dirty="0" smtClean="0"/>
              <a:t>SRF linac design, stripping, simulations				(ANL, JLAB)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dirty="0" smtClean="0"/>
              <a:t>Evaluation warm vs. cold linac						(MSU)</a:t>
            </a:r>
          </a:p>
          <a:p>
            <a:endParaRPr lang="en-US" sz="200" dirty="0" smtClean="0"/>
          </a:p>
          <a:p>
            <a:r>
              <a:rPr lang="en-US" b="1" dirty="0" smtClean="0">
                <a:solidFill>
                  <a:srgbClr val="3366FF"/>
                </a:solidFill>
              </a:rPr>
              <a:t>Interaction Regions and beam dynamics					</a:t>
            </a:r>
            <a:endParaRPr lang="en-US" b="1" dirty="0" smtClean="0"/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dirty="0" smtClean="0"/>
              <a:t>IR design, detector interface, backgrounds, collimation	(SLAC, JLAB)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dirty="0" smtClean="0"/>
              <a:t>Non-linear dynamics, corrections, DA					(SLAC, JLAB)</a:t>
            </a:r>
          </a:p>
          <a:p>
            <a:endParaRPr lang="en-US" sz="200" b="1" dirty="0" smtClean="0"/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b="1" dirty="0" smtClean="0">
                <a:solidFill>
                  <a:srgbClr val="3366FF"/>
                </a:solidFill>
              </a:rPr>
              <a:t>Beam physics and modeling</a:t>
            </a:r>
            <a:r>
              <a:rPr lang="en-US" dirty="0" smtClean="0">
                <a:solidFill>
                  <a:srgbClr val="3366FF"/>
                </a:solidFill>
              </a:rPr>
              <a:t>	</a:t>
            </a:r>
            <a:r>
              <a:rPr lang="en-US" dirty="0" smtClean="0"/>
              <a:t>						(JLAB, ODU, LBL, ANL, SLAC)</a:t>
            </a:r>
          </a:p>
          <a:p>
            <a:endParaRPr lang="en-US" sz="1600" i="1" dirty="0" smtClean="0"/>
          </a:p>
          <a:p>
            <a:endParaRPr lang="en-US" sz="1600" i="1" dirty="0" smtClean="0"/>
          </a:p>
          <a:p>
            <a:endParaRPr lang="en-US" sz="1600" i="1" dirty="0" smtClean="0"/>
          </a:p>
          <a:p>
            <a:endParaRPr lang="en-US" sz="1600" dirty="0" smtClean="0"/>
          </a:p>
          <a:p>
            <a:endParaRPr lang="en-US" sz="1600" i="1" dirty="0" smtClean="0"/>
          </a:p>
          <a:p>
            <a:endParaRPr lang="en-US" sz="1600" i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Single-pass ERL cooler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1550" y="3369723"/>
          <a:ext cx="3472696" cy="29616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720608"/>
                <a:gridCol w="1752088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20–55 MeV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charge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420 </a:t>
                      </a:r>
                      <a:r>
                        <a:rPr lang="en-US" dirty="0" err="1" smtClean="0"/>
                        <a:t>pC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linac 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952.6 MHz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bunch 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cm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gun</a:t>
                      </a:r>
                      <a:r>
                        <a:rPr lang="en-US" baseline="0" dirty="0" smtClean="0"/>
                        <a:t> 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400 kV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 field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 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</a:t>
                      </a:r>
                      <a:r>
                        <a:rPr lang="en-US" dirty="0" err="1" smtClean="0"/>
                        <a:t>x</a:t>
                      </a:r>
                      <a:r>
                        <a:rPr lang="en-US" dirty="0" smtClean="0"/>
                        <a:t> 30m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95092" y="815823"/>
            <a:ext cx="7772400" cy="2553901"/>
            <a:chOff x="875596" y="929030"/>
            <a:chExt cx="7018224" cy="2306089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091601" y="1278998"/>
              <a:ext cx="674735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196539" y="2597864"/>
              <a:ext cx="1008429" cy="9551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1678881" y="2515808"/>
              <a:ext cx="517659" cy="168861"/>
            </a:xfrm>
            <a:prstGeom prst="round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552903" y="2517489"/>
              <a:ext cx="455226" cy="16886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343914" y="2394219"/>
              <a:ext cx="3677579" cy="10681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6250306" y="2336237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880193" y="2336237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638425" y="2320642"/>
              <a:ext cx="2481382" cy="16886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" name="Straight Connector 17"/>
            <p:cNvCxnSpPr>
              <a:endCxn id="39" idx="0"/>
            </p:cNvCxnSpPr>
            <p:nvPr/>
          </p:nvCxnSpPr>
          <p:spPr>
            <a:xfrm flipH="1" flipV="1">
              <a:off x="2050219" y="2397354"/>
              <a:ext cx="1374747" cy="7629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2223054" y="2545083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467056" y="2545083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031015" y="2534418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544456" y="2330896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862695" y="2337309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rapezoid 23"/>
            <p:cNvSpPr/>
            <p:nvPr/>
          </p:nvSpPr>
          <p:spPr>
            <a:xfrm flipV="1">
              <a:off x="3332335" y="2353955"/>
              <a:ext cx="92630" cy="9121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rapezoid 24"/>
            <p:cNvSpPr/>
            <p:nvPr/>
          </p:nvSpPr>
          <p:spPr>
            <a:xfrm>
              <a:off x="3123916" y="2545082"/>
              <a:ext cx="92630" cy="9121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6" name="Straight Connector 25"/>
            <p:cNvCxnSpPr>
              <a:stCxn id="25" idx="3"/>
              <a:endCxn id="24" idx="1"/>
            </p:cNvCxnSpPr>
            <p:nvPr/>
          </p:nvCxnSpPr>
          <p:spPr>
            <a:xfrm flipV="1">
              <a:off x="3204968" y="2399559"/>
              <a:ext cx="138946" cy="191128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3180933" y="2343722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327704" y="1219200"/>
              <a:ext cx="722518" cy="10763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102252" y="1219200"/>
              <a:ext cx="722518" cy="10763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876800" y="1219200"/>
              <a:ext cx="722518" cy="10763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1" name="Straight Connector 30"/>
            <p:cNvCxnSpPr>
              <a:stCxn id="32" idx="3"/>
            </p:cNvCxnSpPr>
            <p:nvPr/>
          </p:nvCxnSpPr>
          <p:spPr>
            <a:xfrm>
              <a:off x="5737089" y="1273020"/>
              <a:ext cx="402090" cy="139663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rapezoid 31"/>
            <p:cNvSpPr/>
            <p:nvPr/>
          </p:nvSpPr>
          <p:spPr>
            <a:xfrm>
              <a:off x="5679194" y="1219200"/>
              <a:ext cx="66165" cy="107639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rapezoid 32"/>
            <p:cNvSpPr/>
            <p:nvPr/>
          </p:nvSpPr>
          <p:spPr>
            <a:xfrm flipV="1">
              <a:off x="6106206" y="1361038"/>
              <a:ext cx="66165" cy="107639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 flipV="1">
              <a:off x="6172371" y="1412683"/>
              <a:ext cx="957909" cy="4351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36" idx="3"/>
            </p:cNvCxnSpPr>
            <p:nvPr/>
          </p:nvCxnSpPr>
          <p:spPr>
            <a:xfrm flipH="1">
              <a:off x="2810014" y="1274814"/>
              <a:ext cx="402090" cy="139663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rapezoid 35"/>
            <p:cNvSpPr/>
            <p:nvPr/>
          </p:nvSpPr>
          <p:spPr>
            <a:xfrm flipH="1">
              <a:off x="3203834" y="1220994"/>
              <a:ext cx="66165" cy="107639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rapezoid 36"/>
            <p:cNvSpPr/>
            <p:nvPr/>
          </p:nvSpPr>
          <p:spPr>
            <a:xfrm flipH="1" flipV="1">
              <a:off x="2776822" y="1362832"/>
              <a:ext cx="66165" cy="107639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1818913" y="1414477"/>
              <a:ext cx="957909" cy="4351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Block Arc 38"/>
            <p:cNvSpPr/>
            <p:nvPr/>
          </p:nvSpPr>
          <p:spPr>
            <a:xfrm rot="16200000">
              <a:off x="1493540" y="1256829"/>
              <a:ext cx="1128318" cy="1298761"/>
            </a:xfrm>
            <a:prstGeom prst="blockArc">
              <a:avLst>
                <a:gd name="adj1" fmla="val 10840556"/>
                <a:gd name="adj2" fmla="val 57837"/>
                <a:gd name="adj3" fmla="val 1450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 flipH="1">
              <a:off x="2239971" y="1332221"/>
              <a:ext cx="303293" cy="168861"/>
            </a:xfrm>
            <a:prstGeom prst="roundRect">
              <a:avLst/>
            </a:prstGeom>
            <a:solidFill>
              <a:srgbClr val="E46C0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6405929" y="1330427"/>
              <a:ext cx="303293" cy="168861"/>
            </a:xfrm>
            <a:prstGeom prst="roundRect">
              <a:avLst/>
            </a:prstGeom>
            <a:solidFill>
              <a:srgbClr val="E46C0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0400000">
              <a:off x="2989082" y="1284505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1200000" flipH="1">
              <a:off x="5913592" y="1282103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75596" y="2682528"/>
              <a:ext cx="1571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Magnetized Gun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455364" y="2686350"/>
              <a:ext cx="836091" cy="288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Booster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028818" y="2527233"/>
              <a:ext cx="16100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50 MeV Linac Cryomodule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Trapezoid 46"/>
            <p:cNvSpPr/>
            <p:nvPr/>
          </p:nvSpPr>
          <p:spPr>
            <a:xfrm flipH="1" flipV="1">
              <a:off x="6405929" y="2350389"/>
              <a:ext cx="92630" cy="9121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8" name="Straight Connector 47"/>
            <p:cNvCxnSpPr>
              <a:endCxn id="47" idx="1"/>
            </p:cNvCxnSpPr>
            <p:nvPr/>
          </p:nvCxnSpPr>
          <p:spPr>
            <a:xfrm flipH="1" flipV="1">
              <a:off x="6486981" y="2395993"/>
              <a:ext cx="138946" cy="191128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 rot="19800000">
              <a:off x="6620970" y="2554676"/>
              <a:ext cx="157977" cy="2614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99966" y="1489665"/>
              <a:ext cx="10807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De-chirper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004195" y="1499288"/>
              <a:ext cx="798737" cy="288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hirper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H="1">
              <a:off x="1486794" y="1276608"/>
              <a:ext cx="181446" cy="568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6931661" y="929030"/>
              <a:ext cx="962159" cy="288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Ion Beam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Block Arc 53"/>
            <p:cNvSpPr/>
            <p:nvPr/>
          </p:nvSpPr>
          <p:spPr>
            <a:xfrm rot="5400000" flipH="1">
              <a:off x="6449271" y="1245432"/>
              <a:ext cx="1128318" cy="1298761"/>
            </a:xfrm>
            <a:prstGeom prst="blockArc">
              <a:avLst>
                <a:gd name="adj1" fmla="val 10840556"/>
                <a:gd name="adj2" fmla="val 57837"/>
                <a:gd name="adj3" fmla="val 1450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269998" y="1366129"/>
              <a:ext cx="2409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 Tesla Cooling Solenoid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064219" y="2865787"/>
              <a:ext cx="1343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Beam dump</a:t>
              </a:r>
              <a:endParaRPr lang="en-US" b="1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3493050" y="2337309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8" name="Content Placeholder 2"/>
          <p:cNvSpPr>
            <a:spLocks noGrp="1"/>
          </p:cNvSpPr>
          <p:nvPr>
            <p:ph idx="1"/>
          </p:nvPr>
        </p:nvSpPr>
        <p:spPr>
          <a:xfrm>
            <a:off x="3624593" y="3369724"/>
            <a:ext cx="5519407" cy="296164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Close to reaching stable specification state</a:t>
            </a:r>
          </a:p>
          <a:p>
            <a:r>
              <a:rPr lang="en-US" sz="2000" dirty="0" smtClean="0"/>
              <a:t>Space charge not a problem.</a:t>
            </a:r>
          </a:p>
          <a:p>
            <a:r>
              <a:rPr lang="en-US" sz="2000" dirty="0" smtClean="0"/>
              <a:t>Spot sizes in the linac no longer a problems</a:t>
            </a:r>
          </a:p>
          <a:p>
            <a:r>
              <a:rPr lang="en-US" sz="2000" dirty="0" smtClean="0"/>
              <a:t>Good progress on magnetized gun</a:t>
            </a:r>
          </a:p>
          <a:p>
            <a:r>
              <a:rPr lang="en-US" sz="2000" dirty="0" smtClean="0"/>
              <a:t>Starting merger design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17380" y="859821"/>
            <a:ext cx="1643440" cy="22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 descr="gu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" b="882"/>
          <a:stretch>
            <a:fillRect/>
          </a:stretch>
        </p:blipFill>
        <p:spPr bwMode="auto">
          <a:xfrm>
            <a:off x="9525" y="914400"/>
            <a:ext cx="2514600" cy="310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9525"/>
            <a:ext cx="9144000" cy="685800"/>
          </a:xfrm>
        </p:spPr>
        <p:txBody>
          <a:bodyPr/>
          <a:lstStyle/>
          <a:p>
            <a:r>
              <a:rPr lang="en-US" altLang="en-US" sz="2500" dirty="0" smtClean="0">
                <a:latin typeface="Arial" charset="0"/>
                <a:cs typeface="Arial" charset="0"/>
              </a:rPr>
              <a:t>The bunched beam experiment at IMP</a:t>
            </a:r>
          </a:p>
        </p:txBody>
      </p:sp>
      <p:pic>
        <p:nvPicPr>
          <p:cNvPr id="3081" name="Picture 3"/>
          <p:cNvPicPr>
            <a:picLocks noChangeAspect="1" noChangeArrowheads="1"/>
          </p:cNvPicPr>
          <p:nvPr/>
        </p:nvPicPr>
        <p:blipFill>
          <a:blip r:embed="rId4" cstate="print"/>
          <a:srcRect l="3922" r="5882"/>
          <a:stretch>
            <a:fillRect/>
          </a:stretch>
        </p:blipFill>
        <p:spPr bwMode="auto">
          <a:xfrm>
            <a:off x="2743200" y="1139826"/>
            <a:ext cx="3505200" cy="221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895600" y="3276600"/>
            <a:ext cx="3173412" cy="354013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algn="ctr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DC Cooler at IMP, China</a:t>
            </a:r>
          </a:p>
        </p:txBody>
      </p:sp>
      <p:cxnSp>
        <p:nvCxnSpPr>
          <p:cNvPr id="3088" name="Straight Arrow Connector 6"/>
          <p:cNvCxnSpPr>
            <a:cxnSpLocks noChangeShapeType="1"/>
          </p:cNvCxnSpPr>
          <p:nvPr/>
        </p:nvCxnSpPr>
        <p:spPr bwMode="auto">
          <a:xfrm flipH="1">
            <a:off x="2286000" y="1752600"/>
            <a:ext cx="685800" cy="2286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 type="arrow" w="med" len="med"/>
          </a:ln>
        </p:spPr>
      </p:cxnSp>
      <p:sp>
        <p:nvSpPr>
          <p:cNvPr id="3089" name="TextBox 4"/>
          <p:cNvSpPr txBox="1">
            <a:spLocks noChangeArrowheads="1"/>
          </p:cNvSpPr>
          <p:nvPr/>
        </p:nvSpPr>
        <p:spPr bwMode="auto">
          <a:xfrm>
            <a:off x="0" y="3352800"/>
            <a:ext cx="1738312" cy="33813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 dirty="0">
                <a:latin typeface="Arial" charset="0"/>
                <a:cs typeface="Arial" charset="0"/>
              </a:rPr>
              <a:t>Thermionic gun</a:t>
            </a:r>
          </a:p>
        </p:txBody>
      </p:sp>
      <p:sp>
        <p:nvSpPr>
          <p:cNvPr id="23" name="Oval 1"/>
          <p:cNvSpPr>
            <a:spLocks noChangeArrowheads="1"/>
          </p:cNvSpPr>
          <p:nvPr/>
        </p:nvSpPr>
        <p:spPr bwMode="auto">
          <a:xfrm>
            <a:off x="2819400" y="1295400"/>
            <a:ext cx="533400" cy="5334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7162800" y="2819400"/>
            <a:ext cx="1737360" cy="36933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1800" b="1" dirty="0" smtClean="0">
                <a:latin typeface="Arial" charset="0"/>
                <a:cs typeface="Arial" charset="0"/>
              </a:rPr>
              <a:t>HIREL@IMP</a:t>
            </a:r>
            <a:endParaRPr lang="en-US" altLang="en-US" sz="1800" b="1" dirty="0">
              <a:latin typeface="Arial" charset="0"/>
              <a:cs typeface="Arial" charset="0"/>
            </a:endParaRPr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0" y="4038600"/>
            <a:ext cx="5638800" cy="2362200"/>
          </a:xfrm>
        </p:spPr>
        <p:txBody>
          <a:bodyPr/>
          <a:lstStyle/>
          <a:p>
            <a:pPr marL="174625" indent="-174625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main power supply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provides accelerating voltage of the thermionic gun </a:t>
            </a:r>
          </a:p>
          <a:p>
            <a:pPr marL="174625" indent="-174625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grid electrode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between the cathode and anode produces a negative electric field at the cathode edge for suppressing emission of electrons. </a:t>
            </a:r>
          </a:p>
          <a:p>
            <a:pPr marL="174625" indent="-174625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pulser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is connected to the grid electrode; changing the grid potential switches on/off the beam</a:t>
            </a:r>
          </a:p>
        </p:txBody>
      </p:sp>
      <p:sp>
        <p:nvSpPr>
          <p:cNvPr id="33" name="Oval 1"/>
          <p:cNvSpPr>
            <a:spLocks noChangeArrowheads="1"/>
          </p:cNvSpPr>
          <p:nvPr/>
        </p:nvSpPr>
        <p:spPr bwMode="auto">
          <a:xfrm>
            <a:off x="7620000" y="1905000"/>
            <a:ext cx="365760" cy="36576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cxnSp>
        <p:nvCxnSpPr>
          <p:cNvPr id="34" name="Straight Arrow Connector 6"/>
          <p:cNvCxnSpPr>
            <a:cxnSpLocks noChangeShapeType="1"/>
          </p:cNvCxnSpPr>
          <p:nvPr/>
        </p:nvCxnSpPr>
        <p:spPr bwMode="auto">
          <a:xfrm flipH="1">
            <a:off x="6553200" y="2133600"/>
            <a:ext cx="1143000" cy="762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 type="arrow" w="med" len="med"/>
          </a:ln>
        </p:spPr>
      </p:cxn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16"/>
          <a:stretch>
            <a:fillRect/>
          </a:stretch>
        </p:blipFill>
        <p:spPr bwMode="auto">
          <a:xfrm>
            <a:off x="6390968" y="914400"/>
            <a:ext cx="267683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324246" y="6456300"/>
            <a:ext cx="2133600" cy="365125"/>
          </a:xfrm>
        </p:spPr>
        <p:txBody>
          <a:bodyPr/>
          <a:lstStyle/>
          <a:p>
            <a:fld id="{E2C9A48C-97D7-4B40-96F2-F0841CEA16C0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" t="14249" r="40891" b="12138"/>
          <a:stretch/>
        </p:blipFill>
        <p:spPr bwMode="auto">
          <a:xfrm>
            <a:off x="6390968" y="3502618"/>
            <a:ext cx="2337102" cy="154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556859" y="4015740"/>
            <a:ext cx="171211" cy="1046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t="10126" r="11021" b="4296"/>
          <a:stretch/>
        </p:blipFill>
        <p:spPr bwMode="auto">
          <a:xfrm>
            <a:off x="6390968" y="5127238"/>
            <a:ext cx="1705279" cy="127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01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4954"/>
            <a:ext cx="913998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1</a:t>
            </a:r>
            <a:r>
              <a:rPr lang="en-US" sz="2900" b="1" baseline="30000" dirty="0" smtClean="0"/>
              <a:t>st</a:t>
            </a:r>
            <a:r>
              <a:rPr lang="en-US" sz="2900" b="1" dirty="0" smtClean="0"/>
              <a:t> beam tests – preliminary results</a:t>
            </a:r>
            <a:endParaRPr lang="en-US" sz="29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69698" y="2571690"/>
            <a:ext cx="4269502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Experiment data observation on BPMs</a:t>
            </a:r>
            <a:endParaRPr lang="en-US" sz="20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4490519" y="3026769"/>
            <a:ext cx="4648200" cy="3160368"/>
            <a:chOff x="4495800" y="3352800"/>
            <a:chExt cx="4648200" cy="3160368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627092"/>
              <a:ext cx="4648200" cy="28860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717715" y="3352800"/>
              <a:ext cx="16216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c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ooled ion bunches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H="1">
              <a:off x="5181600" y="3651841"/>
              <a:ext cx="152400" cy="4611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>
              <a:off x="5715000" y="3651841"/>
              <a:ext cx="152400" cy="3782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>
              <a:off x="6477000" y="3610135"/>
              <a:ext cx="76200" cy="5028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7162800" y="3601496"/>
              <a:ext cx="152400" cy="52194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6339377" y="3352800"/>
              <a:ext cx="18140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uncooled ion bunches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10200" y="4873540"/>
              <a:ext cx="19089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Electron bunches 1.5</a:t>
              </a:r>
              <a:r>
                <a:rPr lang="en-US" sz="1400" b="1" dirty="0" smtClean="0">
                  <a:solidFill>
                    <a:srgbClr val="0000FF"/>
                  </a:solidFill>
                  <a:latin typeface="Symbol" panose="05050102010706020507" pitchFamily="18" charset="2"/>
                </a:rPr>
                <a:t>m</a:t>
              </a:r>
              <a:r>
                <a:rPr lang="en-US" sz="1400" b="1" dirty="0" smtClean="0">
                  <a:solidFill>
                    <a:srgbClr val="0000FF"/>
                  </a:solidFill>
                </a:rPr>
                <a:t>s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flipH="1">
              <a:off x="5289529" y="5181600"/>
              <a:ext cx="273071" cy="22711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6530468" y="5181317"/>
              <a:ext cx="327532" cy="22711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25" name="Straight Arrow Connector 1024"/>
            <p:cNvCxnSpPr/>
            <p:nvPr/>
          </p:nvCxnSpPr>
          <p:spPr bwMode="auto">
            <a:xfrm flipH="1">
              <a:off x="6019800" y="5183088"/>
              <a:ext cx="113506" cy="22711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030" name="TextBox 1029"/>
          <p:cNvSpPr txBox="1"/>
          <p:nvPr/>
        </p:nvSpPr>
        <p:spPr>
          <a:xfrm>
            <a:off x="5282" y="862175"/>
            <a:ext cx="9138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dirty="0" smtClean="0"/>
              <a:t>A collaboration of JLAB and Institute of Modern Physics (IMP), China 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dirty="0" smtClean="0"/>
              <a:t>The 1</a:t>
            </a:r>
            <a:r>
              <a:rPr lang="en-US" baseline="30000" dirty="0" smtClean="0"/>
              <a:t>st</a:t>
            </a:r>
            <a:r>
              <a:rPr lang="en-US" dirty="0" smtClean="0"/>
              <a:t> experiment was carried out on </a:t>
            </a:r>
            <a:r>
              <a:rPr lang="en-US" b="1" dirty="0" smtClean="0"/>
              <a:t>May 17-22</a:t>
            </a:r>
            <a:r>
              <a:rPr lang="en-US" dirty="0" smtClean="0"/>
              <a:t>, 2016, at Lanzhou, China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1914528"/>
            <a:ext cx="4490519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dirty="0" smtClean="0"/>
              <a:t>A 7MeV/u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b="1" baseline="30000" dirty="0" smtClean="0">
                <a:solidFill>
                  <a:srgbClr val="3366FF"/>
                </a:solidFill>
              </a:rPr>
              <a:t>12</a:t>
            </a:r>
            <a:r>
              <a:rPr lang="en-US" b="1" dirty="0" smtClean="0">
                <a:solidFill>
                  <a:srgbClr val="3366FF"/>
                </a:solidFill>
              </a:rPr>
              <a:t>C</a:t>
            </a:r>
            <a:r>
              <a:rPr lang="en-US" b="1" baseline="30000" dirty="0" smtClean="0">
                <a:solidFill>
                  <a:srgbClr val="3366FF"/>
                </a:solidFill>
              </a:rPr>
              <a:t>6+ </a:t>
            </a:r>
            <a:r>
              <a:rPr lang="en-US" b="1" dirty="0" smtClean="0">
                <a:solidFill>
                  <a:srgbClr val="3366FF"/>
                </a:solidFill>
              </a:rPr>
              <a:t>ion beam </a:t>
            </a:r>
            <a:r>
              <a:rPr lang="en-US" dirty="0" smtClean="0"/>
              <a:t>stored in the IMP </a:t>
            </a:r>
            <a:r>
              <a:rPr lang="en-US" dirty="0" err="1" smtClean="0"/>
              <a:t>CSRm</a:t>
            </a:r>
            <a:r>
              <a:rPr lang="en-US" dirty="0" smtClean="0"/>
              <a:t> ring, either coasting or captured by 450kHz RF system (two long bunches)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b="1" dirty="0" smtClean="0"/>
              <a:t>Cooling of both coasting and bunched ion by a </a:t>
            </a:r>
            <a:r>
              <a:rPr lang="en-US" b="1" dirty="0" smtClean="0">
                <a:solidFill>
                  <a:srgbClr val="3366FF"/>
                </a:solidFill>
              </a:rPr>
              <a:t>pulsed electron beam </a:t>
            </a:r>
            <a:r>
              <a:rPr lang="en-US" b="1" dirty="0" smtClean="0"/>
              <a:t>are observed: first successful step of experimental demonstration of bunched beam cooling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366FF"/>
                </a:solidFill>
              </a:rPr>
              <a:t>Data analysis </a:t>
            </a:r>
            <a:r>
              <a:rPr lang="en-US" dirty="0" smtClean="0"/>
              <a:t>both at IMP and JLAB is in progress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dirty="0" smtClean="0"/>
              <a:t>Initial 1D </a:t>
            </a:r>
            <a:r>
              <a:rPr lang="en-US" b="1" dirty="0" smtClean="0">
                <a:solidFill>
                  <a:srgbClr val="3366FF"/>
                </a:solidFill>
              </a:rPr>
              <a:t>modeling </a:t>
            </a:r>
            <a:r>
              <a:rPr lang="en-US" dirty="0" smtClean="0"/>
              <a:t>with RF capture and bunching shows the ion cooling and synchrotron sideband effects, agree with experimental 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60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Graphic1_acceleratorF5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85" y="923109"/>
            <a:ext cx="3341076" cy="1579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Probe for Nuclear Science </a:t>
            </a:r>
            <a:endParaRPr lang="en-US" dirty="0"/>
          </a:p>
        </p:txBody>
      </p:sp>
      <p:pic>
        <p:nvPicPr>
          <p:cNvPr id="12" name="Picture 2" descr="cteq-pdfs-10gev2-lin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184081"/>
            <a:ext cx="2047448" cy="135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0" y="1616042"/>
            <a:ext cx="3651502" cy="1426067"/>
            <a:chOff x="381000" y="4114800"/>
            <a:chExt cx="4914900" cy="204178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830"/>
            <a:stretch/>
          </p:blipFill>
          <p:spPr bwMode="auto">
            <a:xfrm>
              <a:off x="381000" y="5715000"/>
              <a:ext cx="4914900" cy="441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126"/>
            <a:stretch/>
          </p:blipFill>
          <p:spPr bwMode="auto">
            <a:xfrm>
              <a:off x="381000" y="4114800"/>
              <a:ext cx="4914900" cy="1605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4876800" y="5638800"/>
              <a:ext cx="3048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9600" y="5669280"/>
              <a:ext cx="304800" cy="811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H="1">
            <a:off x="1914135" y="1799023"/>
            <a:ext cx="2394028" cy="39021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00054" y="2502378"/>
            <a:ext cx="214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Advent of EIC: ~2027</a:t>
            </a:r>
            <a:endParaRPr lang="en-US" dirty="0"/>
          </a:p>
        </p:txBody>
      </p:sp>
      <p:pic>
        <p:nvPicPr>
          <p:cNvPr id="19" name="Picture 18" descr="Screen Shot 2016-06-16 at 9.12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163" y="3279518"/>
            <a:ext cx="2482177" cy="2517137"/>
          </a:xfrm>
          <a:prstGeom prst="rect">
            <a:avLst/>
          </a:prstGeom>
        </p:spPr>
      </p:pic>
      <p:pic>
        <p:nvPicPr>
          <p:cNvPr id="20" name="Picture 19" descr="Screen Shot 2016-06-16 at 9.20.2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43" y="4053686"/>
            <a:ext cx="945899" cy="1255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9808" y="116630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92875" y="5797406"/>
            <a:ext cx="689131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Precise understanding of structure and dynamics:  dawn of new science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56640" y="2413973"/>
            <a:ext cx="1576649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Probe with the</a:t>
            </a:r>
          </a:p>
          <a:p>
            <a:r>
              <a:rPr lang="en-US" dirty="0" smtClean="0"/>
              <a:t>right scale!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JLEIClogo_draft-0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463" y="986876"/>
            <a:ext cx="840382" cy="3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5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 txBox="1">
            <a:spLocks/>
          </p:cNvSpPr>
          <p:nvPr/>
        </p:nvSpPr>
        <p:spPr>
          <a:xfrm>
            <a:off x="199321" y="28575"/>
            <a:ext cx="6752805" cy="646332"/>
          </a:xfrm>
          <a:prstGeom prst="rect">
            <a:avLst/>
          </a:prstGeom>
        </p:spPr>
        <p:txBody>
          <a:bodyPr anchor="ctr" anchorCtr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sz="32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for Magnetized Cooling  </a:t>
            </a:r>
            <a:endParaRPr lang="en-US" sz="3200" b="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9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337759"/>
              </p:ext>
            </p:extLst>
          </p:nvPr>
        </p:nvGraphicFramePr>
        <p:xfrm>
          <a:off x="42532" y="870656"/>
          <a:ext cx="3934045" cy="23164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47642"/>
                <a:gridCol w="612245"/>
                <a:gridCol w="574158"/>
              </a:tblGrid>
              <a:tr h="215638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Bunch length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cm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</a:tr>
              <a:tr h="25952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Repetition</a:t>
                      </a:r>
                      <a:r>
                        <a:rPr lang="en-US" sz="1600" baseline="0" dirty="0" smtClean="0">
                          <a:latin typeface="Arial" pitchFamily="34" charset="0"/>
                          <a:cs typeface="Arial" pitchFamily="34" charset="0"/>
                        </a:rPr>
                        <a:t> rate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MHz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476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</a:tr>
              <a:tr h="21563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Bunch</a:t>
                      </a:r>
                      <a:r>
                        <a:rPr lang="en-US" sz="1600" baseline="0" dirty="0" smtClean="0">
                          <a:latin typeface="Arial" pitchFamily="34" charset="0"/>
                          <a:cs typeface="Arial" pitchFamily="34" charset="0"/>
                        </a:rPr>
                        <a:t> charge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 smtClean="0">
                          <a:latin typeface="Arial" pitchFamily="34" charset="0"/>
                          <a:cs typeface="Arial" pitchFamily="34" charset="0"/>
                        </a:rPr>
                        <a:t>pC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420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</a:tr>
              <a:tr h="21563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Peak current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 4.2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</a:tr>
              <a:tr h="25952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Average current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 smtClean="0">
                          <a:latin typeface="Arial" pitchFamily="34" charset="0"/>
                          <a:cs typeface="Arial" pitchFamily="34" charset="0"/>
                        </a:rPr>
                        <a:t>mA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</a:tr>
              <a:tr h="25952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Transverse norm. </a:t>
                      </a:r>
                      <a:r>
                        <a:rPr lang="en-US" sz="1600" dirty="0" err="1" smtClean="0">
                          <a:latin typeface="Arial" pitchFamily="34" charset="0"/>
                          <a:cs typeface="Arial" pitchFamily="34" charset="0"/>
                        </a:rPr>
                        <a:t>emitt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Arial" pitchFamily="34" charset="0"/>
                          <a:cs typeface="Arial" pitchFamily="34" charset="0"/>
                        </a:rPr>
                        <a:t>μm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Arial" pitchFamily="34" charset="0"/>
                          <a:cs typeface="Arial" pitchFamily="34" charset="0"/>
                        </a:rPr>
                        <a:t>10s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</a:tr>
              <a:tr h="259528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Emitting radius (a</a:t>
                      </a:r>
                      <a:r>
                        <a:rPr lang="en-US" sz="1600" b="0" baseline="-25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</a:tr>
              <a:tr h="25952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Solenoid field at cathode (</a:t>
                      </a:r>
                      <a:r>
                        <a:rPr lang="en-US" sz="1600" dirty="0" err="1" smtClean="0"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  <a:r>
                        <a:rPr lang="en-US" sz="1600" baseline="-25000" dirty="0" err="1" smtClean="0">
                          <a:latin typeface="Arial" pitchFamily="34" charset="0"/>
                          <a:cs typeface="Arial" pitchFamily="34" charset="0"/>
                        </a:rPr>
                        <a:t>z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 smtClean="0">
                          <a:latin typeface="Arial" pitchFamily="34" charset="0"/>
                          <a:cs typeface="Arial" pitchFamily="34" charset="0"/>
                        </a:rPr>
                        <a:t>kG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/>
                </a:tc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7275880" y="0"/>
            <a:ext cx="1868120" cy="646331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Proposal awarded</a:t>
            </a:r>
          </a:p>
          <a:p>
            <a:r>
              <a:rPr lang="en-US" dirty="0" smtClean="0"/>
              <a:t>JLAB 2016 LDRD</a:t>
            </a:r>
            <a:endParaRPr lang="en-US" dirty="0"/>
          </a:p>
        </p:txBody>
      </p:sp>
      <p:pic>
        <p:nvPicPr>
          <p:cNvPr id="7" name="Picture 6" descr="Screen Shot 2016-01-04 at 3.26.4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94" y="3258766"/>
            <a:ext cx="7466965" cy="31222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08013" y="3521435"/>
            <a:ext cx="2329292" cy="400110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Experimental set-up</a:t>
            </a:r>
            <a:endParaRPr lang="en-US" sz="2000" b="1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324246" y="6456300"/>
            <a:ext cx="2133600" cy="365125"/>
          </a:xfrm>
        </p:spPr>
        <p:txBody>
          <a:bodyPr/>
          <a:lstStyle/>
          <a:p>
            <a:pPr algn="ctr"/>
            <a:fld id="{E2C9A48C-97D7-4B40-96F2-F0841CEA16C0}" type="slidenum">
              <a:rPr lang="en-US" sz="1600" b="1" smtClean="0"/>
              <a:pPr algn="ctr"/>
              <a:t>30</a:t>
            </a:fld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976577" y="201486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Test: 32mA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680" y="820547"/>
            <a:ext cx="3707319" cy="27008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24369" y="820547"/>
            <a:ext cx="10196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LERF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Test stand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4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6275" y="0"/>
            <a:ext cx="8907725" cy="87345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sz="3200" b="0" kern="0" dirty="0" smtClean="0">
                <a:solidFill>
                  <a:schemeClr val="tx1"/>
                </a:solidFill>
                <a:latin typeface="Arial"/>
                <a:cs typeface="Arial"/>
              </a:rPr>
              <a:t>Source for magnetized cooling - progress</a:t>
            </a:r>
            <a:endParaRPr lang="en-US" sz="3200" b="0" kern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13380" r="41426" b="4568"/>
          <a:stretch/>
        </p:blipFill>
        <p:spPr>
          <a:xfrm>
            <a:off x="0" y="858310"/>
            <a:ext cx="4903201" cy="35204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390" y="858310"/>
            <a:ext cx="3737610" cy="32404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390" y="4098716"/>
            <a:ext cx="3737610" cy="14822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96395" y="1566748"/>
            <a:ext cx="295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 mA beam (non magnetized)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9595" r="18909" b="22397"/>
          <a:stretch/>
        </p:blipFill>
        <p:spPr>
          <a:xfrm>
            <a:off x="0" y="3420888"/>
            <a:ext cx="2377342" cy="30175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16200" y="5125387"/>
            <a:ext cx="2616096" cy="707886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First magnetized beam:</a:t>
            </a:r>
          </a:p>
          <a:p>
            <a:r>
              <a:rPr lang="en-US" sz="2000" dirty="0" smtClean="0"/>
              <a:t>first quarter FY17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9515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sz="3400" dirty="0" smtClean="0"/>
              <a:t>TAMU Super-ferric Dipole – Prototype Winding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16" y="2084268"/>
            <a:ext cx="3763107" cy="43357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3366FF"/>
                </a:solidFill>
              </a:rPr>
              <a:t>SF Magnet Core </a:t>
            </a:r>
            <a:r>
              <a:rPr lang="en-US" sz="2000" dirty="0" smtClean="0"/>
              <a:t>– </a:t>
            </a:r>
            <a:r>
              <a:rPr lang="en-US" sz="1800" dirty="0" smtClean="0"/>
              <a:t>SS Vacuum Chamber with G11 Coil Supports</a:t>
            </a:r>
            <a:endParaRPr lang="en-US" sz="2000" dirty="0" smtClean="0"/>
          </a:p>
          <a:p>
            <a:pPr>
              <a:buNone/>
            </a:pPr>
            <a:r>
              <a:rPr lang="en-US" sz="1800" dirty="0" smtClean="0">
                <a:solidFill>
                  <a:srgbClr val="3366FF"/>
                </a:solidFill>
              </a:rPr>
              <a:t>24 Coils </a:t>
            </a:r>
            <a:r>
              <a:rPr lang="en-US" sz="1800" dirty="0" smtClean="0"/>
              <a:t>– Using representative copper tubing</a:t>
            </a:r>
          </a:p>
          <a:p>
            <a:pPr>
              <a:buNone/>
            </a:pPr>
            <a:r>
              <a:rPr lang="en-US" sz="1800" dirty="0">
                <a:solidFill>
                  <a:srgbClr val="3366FF"/>
                </a:solidFill>
              </a:rPr>
              <a:t>Coil positions measured </a:t>
            </a:r>
            <a:r>
              <a:rPr lang="en-US" sz="1800" dirty="0"/>
              <a:t>– resultant calculated multipoles are in spec</a:t>
            </a: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	All bends made using motorized bending fixtures</a:t>
            </a:r>
          </a:p>
          <a:p>
            <a:pPr>
              <a:buNone/>
            </a:pPr>
            <a:r>
              <a:rPr lang="en-US" sz="1800" dirty="0" smtClean="0">
                <a:solidFill>
                  <a:srgbClr val="3366FF"/>
                </a:solidFill>
              </a:rPr>
              <a:t>Next Steps</a:t>
            </a:r>
            <a:r>
              <a:rPr lang="en-US" sz="1800" b="1" dirty="0" smtClean="0">
                <a:solidFill>
                  <a:srgbClr val="0070C0"/>
                </a:solidFill>
              </a:rPr>
              <a:t>:</a:t>
            </a:r>
          </a:p>
          <a:p>
            <a:pPr lvl="1">
              <a:buNone/>
            </a:pPr>
            <a:r>
              <a:rPr lang="en-US" sz="1800" b="1" dirty="0" smtClean="0"/>
              <a:t>Model Dipole with SC Cable-in-Conduit Conductor (CICC)</a:t>
            </a:r>
          </a:p>
          <a:p>
            <a:pPr>
              <a:buNone/>
            </a:pPr>
            <a:endParaRPr lang="en-US" sz="2800" dirty="0"/>
          </a:p>
        </p:txBody>
      </p:sp>
      <p:pic>
        <p:nvPicPr>
          <p:cNvPr id="1026" name="Picture 2" descr="M:\me-group\Approved Projects\MEIC - Engineering\Superferric Magnets\18. Pictures\SF Prototype Winding - 20160606\ALL 20160609_1411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4"/>
          <a:stretch/>
        </p:blipFill>
        <p:spPr bwMode="auto">
          <a:xfrm>
            <a:off x="6666522" y="1816766"/>
            <a:ext cx="2477477" cy="161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me-group\Approved Projects\MEIC - Engineering\Superferric Magnets\18. Pictures\SF Prototype Winding - 20160606\ALL 20160609_1410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4"/>
          <a:stretch/>
        </p:blipFill>
        <p:spPr bwMode="auto">
          <a:xfrm>
            <a:off x="6666522" y="4049550"/>
            <a:ext cx="2477478" cy="161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me-group\Approved Projects\MEIC - Engineering\Superferric Magnets\18. Pictures\SF Prototype Winding - 20160606\ALL 20160609_1410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723" y="1216557"/>
            <a:ext cx="2728855" cy="485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616" y="998712"/>
            <a:ext cx="2894242" cy="1015663"/>
          </a:xfrm>
          <a:prstGeom prst="rect">
            <a:avLst/>
          </a:prstGeom>
          <a:solidFill>
            <a:srgbClr val="FAC09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Super-ferric magnets (3T):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sz="2000" dirty="0" smtClean="0"/>
              <a:t>Cost effective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sz="2000" dirty="0" smtClean="0"/>
              <a:t>Fast ramp rate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1"/>
          <p:cNvSpPr>
            <a:spLocks noGrp="1"/>
          </p:cNvSpPr>
          <p:nvPr>
            <p:ph idx="4294967295"/>
          </p:nvPr>
        </p:nvSpPr>
        <p:spPr>
          <a:xfrm>
            <a:off x="149225" y="866776"/>
            <a:ext cx="8851900" cy="2598520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sz="2323" dirty="0" smtClean="0">
                <a:latin typeface="Arial" pitchFamily="-111" charset="0"/>
              </a:rPr>
              <a:t>Verified </a:t>
            </a:r>
            <a:r>
              <a:rPr lang="en-US" sz="2323" dirty="0">
                <a:latin typeface="Arial" pitchFamily="-111" charset="0"/>
              </a:rPr>
              <a:t>ability of a 3D spin rotator to </a:t>
            </a:r>
            <a:r>
              <a:rPr lang="en-US" sz="2323" dirty="0">
                <a:solidFill>
                  <a:srgbClr val="3366FF"/>
                </a:solidFill>
                <a:latin typeface="Arial" pitchFamily="-111" charset="0"/>
              </a:rPr>
              <a:t>control the ion polarization </a:t>
            </a:r>
            <a:r>
              <a:rPr lang="en-US" sz="2323" dirty="0">
                <a:latin typeface="Arial" pitchFamily="-111" charset="0"/>
              </a:rPr>
              <a:t>in the JLEIC energy </a:t>
            </a:r>
            <a:r>
              <a:rPr lang="en-US" sz="2323" dirty="0" smtClean="0">
                <a:latin typeface="Arial" pitchFamily="-111" charset="0"/>
              </a:rPr>
              <a:t>range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sz="2323" dirty="0" smtClean="0">
                <a:latin typeface="Arial" pitchFamily="-111" charset="0"/>
              </a:rPr>
              <a:t>Calculated </a:t>
            </a:r>
            <a:r>
              <a:rPr lang="en-US" sz="2323" dirty="0">
                <a:latin typeface="Arial" pitchFamily="-111" charset="0"/>
              </a:rPr>
              <a:t>incoherent part of the resonance </a:t>
            </a:r>
            <a:r>
              <a:rPr lang="en-US" sz="2323" dirty="0" smtClean="0">
                <a:latin typeface="Arial" pitchFamily="-111" charset="0"/>
              </a:rPr>
              <a:t>strength </a:t>
            </a:r>
            <a:r>
              <a:rPr lang="en-US" sz="2323" dirty="0">
                <a:latin typeface="Arial" pitchFamily="-111" charset="0"/>
              </a:rPr>
              <a:t>for protons and deuterons setting the </a:t>
            </a:r>
            <a:r>
              <a:rPr lang="en-US" sz="2323" dirty="0">
                <a:solidFill>
                  <a:srgbClr val="3366FF"/>
                </a:solidFill>
                <a:latin typeface="Arial" pitchFamily="-111" charset="0"/>
              </a:rPr>
              <a:t>limit on the 3D spin rotator strength</a:t>
            </a:r>
            <a:endParaRPr lang="en-US" sz="2323" dirty="0" smtClean="0">
              <a:solidFill>
                <a:srgbClr val="3366FF"/>
              </a:solidFill>
              <a:latin typeface="Arial" pitchFamily="-111" charset="0"/>
            </a:endParaRP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sz="2323" dirty="0" smtClean="0">
                <a:latin typeface="Arial" pitchFamily="-111" charset="0"/>
              </a:rPr>
              <a:t>Calculated coherent </a:t>
            </a:r>
            <a:r>
              <a:rPr lang="en-US" sz="2323" dirty="0">
                <a:latin typeface="Arial" pitchFamily="-111" charset="0"/>
              </a:rPr>
              <a:t>part of the resonance </a:t>
            </a:r>
            <a:r>
              <a:rPr lang="en-US" sz="2323" dirty="0" smtClean="0">
                <a:latin typeface="Arial" pitchFamily="-111" charset="0"/>
              </a:rPr>
              <a:t>strength </a:t>
            </a:r>
            <a:r>
              <a:rPr lang="en-US" sz="2323" dirty="0">
                <a:latin typeface="Arial" pitchFamily="-111" charset="0"/>
              </a:rPr>
              <a:t>for protons and deuterons using</a:t>
            </a:r>
            <a:r>
              <a:rPr lang="en-US" sz="2323" dirty="0" smtClean="0">
                <a:latin typeface="Arial" pitchFamily="-111" charset="0"/>
              </a:rPr>
              <a:t> a </a:t>
            </a:r>
            <a:r>
              <a:rPr lang="en-US" sz="2323" dirty="0">
                <a:latin typeface="Arial" pitchFamily="-111" charset="0"/>
              </a:rPr>
              <a:t>statistical model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sz="2323" dirty="0" smtClean="0">
                <a:solidFill>
                  <a:srgbClr val="3366FF"/>
                </a:solidFill>
                <a:latin typeface="Arial" pitchFamily="-111" charset="0"/>
              </a:rPr>
              <a:t>Compensated </a:t>
            </a:r>
            <a:r>
              <a:rPr lang="en-US" sz="2323" dirty="0" smtClean="0">
                <a:latin typeface="Arial" pitchFamily="-111" charset="0"/>
              </a:rPr>
              <a:t>the </a:t>
            </a:r>
            <a:r>
              <a:rPr lang="en-US" sz="2323" dirty="0">
                <a:latin typeface="Arial" pitchFamily="-111" charset="0"/>
              </a:rPr>
              <a:t>coherent part of the resonance </a:t>
            </a:r>
            <a:r>
              <a:rPr lang="en-US" sz="2323" dirty="0" smtClean="0">
                <a:latin typeface="Arial" pitchFamily="-111" charset="0"/>
              </a:rPr>
              <a:t>strength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sz="2323" dirty="0" smtClean="0">
                <a:latin typeface="Arial" pitchFamily="-111" charset="0"/>
              </a:rPr>
              <a:t>Modeled a </a:t>
            </a:r>
            <a:r>
              <a:rPr lang="en-US" sz="2323" dirty="0">
                <a:solidFill>
                  <a:srgbClr val="3366FF"/>
                </a:solidFill>
                <a:latin typeface="Arial" pitchFamily="-111" charset="0"/>
              </a:rPr>
              <a:t>spin flipping </a:t>
            </a:r>
            <a:r>
              <a:rPr lang="en-US" sz="2323" dirty="0" smtClean="0">
                <a:solidFill>
                  <a:srgbClr val="3366FF"/>
                </a:solidFill>
                <a:latin typeface="Arial" pitchFamily="-111" charset="0"/>
              </a:rPr>
              <a:t>system </a:t>
            </a:r>
            <a:r>
              <a:rPr lang="en-US" sz="2323" dirty="0">
                <a:latin typeface="Arial" pitchFamily="-111" charset="0"/>
              </a:rPr>
              <a:t>using a 3D rotator for protons and </a:t>
            </a:r>
            <a:r>
              <a:rPr lang="en-US" sz="2323" dirty="0" smtClean="0">
                <a:latin typeface="Arial" pitchFamily="-111" charset="0"/>
              </a:rPr>
              <a:t>deuterons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endParaRPr lang="en-US" sz="2595" dirty="0" smtClean="0">
              <a:latin typeface="Arial" pitchFamily="-111" charset="0"/>
            </a:endParaRPr>
          </a:p>
          <a:p>
            <a:pPr>
              <a:buClr>
                <a:srgbClr val="3366FF"/>
              </a:buClr>
              <a:buNone/>
            </a:pPr>
            <a:r>
              <a:rPr lang="en-US" sz="2595" u="sng" dirty="0" smtClean="0">
                <a:latin typeface="Arial" pitchFamily="-111" charset="0"/>
              </a:rPr>
              <a:t>All </a:t>
            </a:r>
            <a:r>
              <a:rPr lang="en-US" sz="2595" u="sng" dirty="0">
                <a:latin typeface="Arial" pitchFamily="-111" charset="0"/>
              </a:rPr>
              <a:t>results obtained so far agree with earlier theoretical and analytical predictions</a:t>
            </a:r>
          </a:p>
        </p:txBody>
      </p:sp>
      <p:sp>
        <p:nvSpPr>
          <p:cNvPr id="23555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96913"/>
          </a:xfrm>
        </p:spPr>
        <p:txBody>
          <a:bodyPr/>
          <a:lstStyle/>
          <a:p>
            <a:r>
              <a:rPr lang="en-US" sz="2800" dirty="0" smtClean="0">
                <a:latin typeface="Arial" pitchFamily="-111" charset="0"/>
              </a:rPr>
              <a:t>Spin tracking and polarization control in Figure 8 </a:t>
            </a:r>
            <a:endParaRPr lang="en-US" sz="2800" dirty="0">
              <a:latin typeface="Arial" pitchFamily="-111" charset="0"/>
            </a:endParaRPr>
          </a:p>
        </p:txBody>
      </p:sp>
      <p:pic>
        <p:nvPicPr>
          <p:cNvPr id="4" name="Picture 18" descr="160622_fig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785603"/>
            <a:ext cx="3198813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0" descr="160622_fig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8517" y="3785603"/>
            <a:ext cx="3198812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7954" y="5774740"/>
            <a:ext cx="9001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Arial" pitchFamily="-111" charset="0"/>
              </a:rPr>
              <a:t>Deuteron</a:t>
            </a:r>
            <a:r>
              <a:rPr lang="en-US" dirty="0" smtClean="0">
                <a:latin typeface="Arial" pitchFamily="-111" charset="0"/>
                <a:sym typeface="Symbol" pitchFamily="-111" charset="2"/>
              </a:rPr>
              <a:t> in an ideal lattice with a 3D spin rotator </a:t>
            </a:r>
            <a:r>
              <a:rPr lang="en-US" dirty="0" smtClean="0">
                <a:latin typeface="Arial" pitchFamily="-111" charset="0"/>
              </a:rPr>
              <a:t>launched with initially </a:t>
            </a:r>
            <a:r>
              <a:rPr lang="en-US" dirty="0" smtClean="0">
                <a:solidFill>
                  <a:srgbClr val="0000FF"/>
                </a:solidFill>
                <a:latin typeface="Arial" pitchFamily="-111" charset="0"/>
              </a:rPr>
              <a:t>radial</a:t>
            </a:r>
            <a:r>
              <a:rPr lang="en-US" dirty="0" smtClean="0">
                <a:latin typeface="Arial" pitchFamily="-111" charset="0"/>
              </a:rPr>
              <a:t> and </a:t>
            </a:r>
            <a:r>
              <a:rPr lang="en-US" dirty="0" smtClean="0">
                <a:solidFill>
                  <a:srgbClr val="FF0000"/>
                </a:solidFill>
                <a:latin typeface="Arial" pitchFamily="-111" charset="0"/>
              </a:rPr>
              <a:t>vertical</a:t>
            </a:r>
            <a:r>
              <a:rPr lang="en-US" dirty="0" smtClean="0">
                <a:latin typeface="Arial" pitchFamily="-111" charset="0"/>
              </a:rPr>
              <a:t> spins with 25/5 </a:t>
            </a:r>
            <a:r>
              <a:rPr lang="en-US" dirty="0" err="1" smtClean="0">
                <a:latin typeface="Arial" pitchFamily="-111" charset="0"/>
                <a:sym typeface="Symbol" pitchFamily="-111" charset="2"/>
              </a:rPr>
              <a:t>m</a:t>
            </a:r>
            <a:r>
              <a:rPr lang="en-US" dirty="0" smtClean="0">
                <a:latin typeface="Arial" pitchFamily="-111" charset="0"/>
                <a:sym typeface="Symbol" pitchFamily="-111" charset="2"/>
              </a:rPr>
              <a:t> </a:t>
            </a:r>
            <a:r>
              <a:rPr lang="en-US" dirty="0" err="1" smtClean="0">
                <a:latin typeface="Arial" pitchFamily="-111" charset="0"/>
                <a:sym typeface="Symbol" pitchFamily="-111" charset="2"/>
              </a:rPr>
              <a:t>x/y</a:t>
            </a:r>
            <a:r>
              <a:rPr lang="en-US" dirty="0" smtClean="0">
                <a:latin typeface="Arial" pitchFamily="-111" charset="0"/>
                <a:sym typeface="Symbol" pitchFamily="-111" charset="2"/>
              </a:rPr>
              <a:t> offset at the IP</a:t>
            </a:r>
            <a:endParaRPr lang="en-US" dirty="0">
              <a:latin typeface="Arial" pitchFamily="-111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JLEIC performance without bunched beam cooling at collision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62000"/>
            <a:ext cx="8382000" cy="1143000"/>
          </a:xfrm>
        </p:spPr>
        <p:txBody>
          <a:bodyPr>
            <a:normAutofit/>
          </a:bodyPr>
          <a:lstStyle/>
          <a:p>
            <a:pPr marL="228600" indent="-228600"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JLEIC strategy: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DC cooler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Booster for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emittance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reduction</a:t>
            </a:r>
          </a:p>
          <a:p>
            <a:pPr marL="228600" indent="-228600"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			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Bunched beam cooler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 collision to cancel/reduce IBS</a:t>
            </a:r>
          </a:p>
          <a:p>
            <a:pPr marL="228600" indent="-228600"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Evolution from “</a:t>
            </a:r>
            <a:r>
              <a:rPr lang="en-US" sz="2000" dirty="0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strong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” to “</a:t>
            </a:r>
            <a:r>
              <a:rPr lang="en-US" sz="2000" dirty="0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weak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” bb-cooling:   </a:t>
            </a:r>
            <a:endParaRPr lang="en-US" sz="2000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340909"/>
              </p:ext>
            </p:extLst>
          </p:nvPr>
        </p:nvGraphicFramePr>
        <p:xfrm>
          <a:off x="228600" y="1981200"/>
          <a:ext cx="8763000" cy="3901440"/>
        </p:xfrm>
        <a:graphic>
          <a:graphicData uri="http://schemas.openxmlformats.org/drawingml/2006/table">
            <a:tbl>
              <a:tblPr/>
              <a:tblGrid>
                <a:gridCol w="2603820"/>
                <a:gridCol w="914400"/>
                <a:gridCol w="1295400"/>
                <a:gridCol w="1219200"/>
                <a:gridCol w="1295400"/>
                <a:gridCol w="1434780"/>
              </a:tblGrid>
              <a:tr h="22849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Cooling</a:t>
                      </a:r>
                      <a:endParaRPr lang="en-US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Strong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(with a circulator ring)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Weak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(without</a:t>
                      </a:r>
                      <a:r>
                        <a:rPr lang="en-US" sz="16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a circulator ring</a:t>
                      </a:r>
                      <a:r>
                        <a:rPr lang="en-US" sz="16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)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49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49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Beam energy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GeV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49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Collision frequency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MHz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749.5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476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498">
                <a:tc>
                  <a:txBody>
                    <a:bodyPr/>
                    <a:lstStyle/>
                    <a:p>
                      <a:pPr marL="0" marR="10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Particles per bunch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r>
                        <a:rPr lang="en-US" sz="16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0.417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2.33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49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Beam current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2.8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49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Polarization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 70%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 70%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</a:t>
                      </a: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70%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&gt;70%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49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Bunch length, RMS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49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Norm. </a:t>
                      </a:r>
                      <a:r>
                        <a:rPr lang="en-US" sz="160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emitt</a:t>
                      </a: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., </a:t>
                      </a: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vert./</a:t>
                      </a:r>
                      <a:r>
                        <a:rPr lang="en-US" sz="16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horz</a:t>
                      </a: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l-GR" sz="16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μ</a:t>
                      </a:r>
                      <a:r>
                        <a:rPr lang="en-US" sz="16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0.35 / 0.035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53.5 / 5.35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/ 0.5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144 / 72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49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Horizontal and vertical </a:t>
                      </a:r>
                      <a:r>
                        <a:rPr lang="en-US" sz="1600" i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β*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 /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 / 1.2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4/2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2.6/</a:t>
                      </a: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49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Vert. beam-beam </a:t>
                      </a:r>
                      <a:r>
                        <a:rPr lang="en-US" sz="160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param</a:t>
                      </a: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49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Laslett tune-shift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0.033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Small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0.01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small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49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Detector </a:t>
                      </a: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space, up/down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3.6 / 7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3.2 / 3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3.6 / 7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3.2 / 3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49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Hourglass(HG</a:t>
                      </a: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) </a:t>
                      </a: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reduction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0.83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0.88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49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Lumi</a:t>
                      </a: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./IP, </a:t>
                      </a: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w/HG, </a:t>
                      </a:r>
                      <a:r>
                        <a:rPr lang="en-US" sz="16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r>
                        <a:rPr lang="en-US" sz="1600" baseline="30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33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cm</a:t>
                      </a:r>
                      <a:r>
                        <a:rPr lang="en-US" sz="1600" baseline="300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-2</a:t>
                      </a: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s-</a:t>
                      </a:r>
                      <a:r>
                        <a:rPr lang="en-US" sz="1600" baseline="300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7.4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4.6 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248400" y="1981200"/>
            <a:ext cx="76200" cy="38862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4191000" y="5882640"/>
            <a:ext cx="1676400" cy="548640"/>
          </a:xfrm>
          <a:prstGeom prst="rect">
            <a:avLst/>
          </a:prstGeom>
          <a:solidFill>
            <a:srgbClr val="F7964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2012 MEIC Design Report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858000" y="5882640"/>
            <a:ext cx="1676400" cy="548640"/>
          </a:xfrm>
          <a:prstGeom prst="rect">
            <a:avLst/>
          </a:prstGeom>
          <a:solidFill>
            <a:srgbClr val="F7964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2015 MEIC Design Report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098278"/>
              </p:ext>
            </p:extLst>
          </p:nvPr>
        </p:nvGraphicFramePr>
        <p:xfrm>
          <a:off x="152400" y="1066800"/>
          <a:ext cx="87630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305800" cy="749562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stores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2100" y="2298918"/>
            <a:ext cx="2182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Luminosity decay: 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 growth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loss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Burn-out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issues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5242549"/>
              </p:ext>
            </p:extLst>
          </p:nvPr>
        </p:nvGraphicFramePr>
        <p:xfrm>
          <a:off x="152400" y="838200"/>
          <a:ext cx="8823960" cy="5101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Luminosity Without Cooling During in Collision</a:t>
            </a:r>
            <a:endParaRPr lang="en-US" sz="3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8120" y="3714690"/>
            <a:ext cx="548640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2.8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569978"/>
            <a:ext cx="3682490" cy="58477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Includes already ring filling time:</a:t>
            </a: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integrated = averaged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time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3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>
                <a:latin typeface="Arial" pitchFamily="-104" charset="0"/>
              </a:rPr>
              <a:t> </a:t>
            </a:r>
            <a:r>
              <a:rPr lang="en-US" b="1" dirty="0" smtClean="0">
                <a:latin typeface="Arial" pitchFamily="-104" charset="0"/>
              </a:rPr>
              <a:t>EIC Timeline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908251"/>
              </p:ext>
            </p:extLst>
          </p:nvPr>
        </p:nvGraphicFramePr>
        <p:xfrm>
          <a:off x="96507" y="842570"/>
          <a:ext cx="8945893" cy="4882602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944757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0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1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2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3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4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5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6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7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8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09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10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11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12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13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14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15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20016"/>
                    </a:ext>
                  </a:extLst>
                </a:gridCol>
              </a:tblGrid>
              <a:tr h="27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latin typeface="Arial" pitchFamily="34" charset="0"/>
                          <a:cs typeface="Arial" pitchFamily="34" charset="0"/>
                        </a:rPr>
                        <a:t>   Activity Name                                                       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12 GeV Operations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1"/>
                  </a:ext>
                </a:extLst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12 GeV Upgrade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2"/>
                  </a:ext>
                </a:extLst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FRIB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3"/>
                  </a:ext>
                </a:extLst>
              </a:tr>
              <a:tr h="4128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EIC Physics Case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4"/>
                  </a:ext>
                </a:extLst>
              </a:tr>
              <a:tr h="4128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NSAC LRP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5"/>
                  </a:ext>
                </a:extLst>
              </a:tr>
              <a:tr h="412824">
                <a:tc>
                  <a:txBody>
                    <a:bodyPr/>
                    <a:lstStyle/>
                    <a:p>
                      <a:r>
                        <a:rPr lang="en-US" dirty="0" smtClean="0"/>
                        <a:t>NAS</a:t>
                      </a:r>
                      <a:r>
                        <a:rPr lang="en-US" baseline="0" dirty="0" smtClean="0"/>
                        <a:t> Study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6"/>
                  </a:ext>
                </a:extLst>
              </a:tr>
              <a:tr h="3938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CD0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7"/>
                  </a:ext>
                </a:extLst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EIC Design</a:t>
                      </a:r>
                      <a:r>
                        <a:rPr lang="en-US" sz="1600" b="0" baseline="0" dirty="0" smtClean="0">
                          <a:latin typeface="Arial" pitchFamily="34" charset="0"/>
                          <a:cs typeface="Arial" pitchFamily="34" charset="0"/>
                        </a:rPr>
                        <a:t>,  </a:t>
                      </a:r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R&amp;D</a:t>
                      </a:r>
                    </a:p>
                    <a:p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Pre-CDR, CDR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8"/>
                  </a:ext>
                </a:extLst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 CD1</a:t>
                      </a:r>
                      <a:r>
                        <a:rPr lang="en-US" sz="1600" b="0" baseline="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Down-select)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09"/>
                  </a:ext>
                </a:extLst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CD2/CD3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10"/>
                  </a:ext>
                </a:extLst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EIC Construction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0011"/>
                  </a:ext>
                </a:extLst>
              </a:tr>
            </a:tbl>
          </a:graphicData>
        </a:graphic>
      </p:graphicFrame>
      <p:cxnSp>
        <p:nvCxnSpPr>
          <p:cNvPr id="67797" name="Straight Connector 27"/>
          <p:cNvCxnSpPr>
            <a:cxnSpLocks noChangeShapeType="1"/>
          </p:cNvCxnSpPr>
          <p:nvPr/>
        </p:nvCxnSpPr>
        <p:spPr bwMode="auto">
          <a:xfrm>
            <a:off x="3936669" y="2860282"/>
            <a:ext cx="686131" cy="1588"/>
          </a:xfrm>
          <a:prstGeom prst="line">
            <a:avLst/>
          </a:prstGeom>
          <a:noFill/>
          <a:ln w="152400">
            <a:solidFill>
              <a:srgbClr val="FFC000"/>
            </a:solidFill>
            <a:round/>
            <a:headEnd/>
            <a:tailEnd/>
          </a:ln>
        </p:spPr>
      </p:cxnSp>
      <p:cxnSp>
        <p:nvCxnSpPr>
          <p:cNvPr id="67798" name="Straight Connector 28"/>
          <p:cNvCxnSpPr>
            <a:cxnSpLocks noChangeShapeType="1"/>
          </p:cNvCxnSpPr>
          <p:nvPr/>
        </p:nvCxnSpPr>
        <p:spPr bwMode="auto">
          <a:xfrm>
            <a:off x="5308269" y="3737045"/>
            <a:ext cx="447846" cy="0"/>
          </a:xfrm>
          <a:prstGeom prst="line">
            <a:avLst/>
          </a:prstGeom>
          <a:noFill/>
          <a:ln w="152400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67799" name="Straight Connector 29"/>
          <p:cNvCxnSpPr>
            <a:cxnSpLocks noChangeShapeType="1"/>
          </p:cNvCxnSpPr>
          <p:nvPr/>
        </p:nvCxnSpPr>
        <p:spPr bwMode="auto">
          <a:xfrm>
            <a:off x="6834416" y="5549154"/>
            <a:ext cx="2182251" cy="0"/>
          </a:xfrm>
          <a:prstGeom prst="line">
            <a:avLst/>
          </a:prstGeom>
          <a:noFill/>
          <a:ln w="152400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67800" name="Straight Connector 33"/>
          <p:cNvCxnSpPr>
            <a:cxnSpLocks noChangeShapeType="1"/>
          </p:cNvCxnSpPr>
          <p:nvPr/>
        </p:nvCxnSpPr>
        <p:spPr bwMode="auto">
          <a:xfrm>
            <a:off x="5539538" y="4679215"/>
            <a:ext cx="653413" cy="1588"/>
          </a:xfrm>
          <a:prstGeom prst="line">
            <a:avLst/>
          </a:prstGeom>
          <a:noFill/>
          <a:ln w="152400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67801" name="Straight Connector 34"/>
          <p:cNvCxnSpPr>
            <a:cxnSpLocks noChangeShapeType="1"/>
          </p:cNvCxnSpPr>
          <p:nvPr/>
        </p:nvCxnSpPr>
        <p:spPr bwMode="auto">
          <a:xfrm>
            <a:off x="5971732" y="5138437"/>
            <a:ext cx="862684" cy="1588"/>
          </a:xfrm>
          <a:prstGeom prst="line">
            <a:avLst/>
          </a:prstGeom>
          <a:noFill/>
          <a:ln w="152400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37" name="Straight Connector 36"/>
          <p:cNvCxnSpPr/>
          <p:nvPr/>
        </p:nvCxnSpPr>
        <p:spPr bwMode="auto">
          <a:xfrm>
            <a:off x="5120475" y="1309295"/>
            <a:ext cx="3921594" cy="1588"/>
          </a:xfrm>
          <a:prstGeom prst="line">
            <a:avLst/>
          </a:prstGeom>
          <a:solidFill>
            <a:schemeClr val="accent1"/>
          </a:solidFill>
          <a:ln w="152400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V="1">
            <a:off x="6527469" y="2008352"/>
            <a:ext cx="2489200" cy="14514"/>
          </a:xfrm>
          <a:prstGeom prst="line">
            <a:avLst/>
          </a:prstGeom>
          <a:solidFill>
            <a:schemeClr val="accent1"/>
          </a:solidFill>
          <a:ln w="152400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806" name="Straight Connector 39"/>
          <p:cNvCxnSpPr>
            <a:cxnSpLocks noChangeShapeType="1"/>
          </p:cNvCxnSpPr>
          <p:nvPr/>
        </p:nvCxnSpPr>
        <p:spPr bwMode="auto">
          <a:xfrm>
            <a:off x="2031669" y="2022082"/>
            <a:ext cx="1371600" cy="0"/>
          </a:xfrm>
          <a:prstGeom prst="line">
            <a:avLst/>
          </a:prstGeom>
          <a:noFill/>
          <a:ln w="152400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67807" name="Straight Connector 40"/>
          <p:cNvCxnSpPr>
            <a:cxnSpLocks noChangeShapeType="1"/>
          </p:cNvCxnSpPr>
          <p:nvPr/>
        </p:nvCxnSpPr>
        <p:spPr bwMode="auto">
          <a:xfrm>
            <a:off x="3403269" y="2022082"/>
            <a:ext cx="3505200" cy="0"/>
          </a:xfrm>
          <a:prstGeom prst="line">
            <a:avLst/>
          </a:prstGeom>
          <a:noFill/>
          <a:ln w="152400">
            <a:solidFill>
              <a:srgbClr val="009933"/>
            </a:solidFill>
            <a:round/>
            <a:headEnd/>
            <a:tailEnd/>
          </a:ln>
        </p:spPr>
      </p:cxnSp>
      <p:cxnSp>
        <p:nvCxnSpPr>
          <p:cNvPr id="67808" name="Straight Connector 41"/>
          <p:cNvCxnSpPr>
            <a:cxnSpLocks noChangeShapeType="1"/>
          </p:cNvCxnSpPr>
          <p:nvPr/>
        </p:nvCxnSpPr>
        <p:spPr bwMode="auto">
          <a:xfrm>
            <a:off x="2031669" y="1641082"/>
            <a:ext cx="3500523" cy="0"/>
          </a:xfrm>
          <a:prstGeom prst="line">
            <a:avLst/>
          </a:prstGeom>
          <a:noFill/>
          <a:ln w="152400">
            <a:solidFill>
              <a:srgbClr val="009933"/>
            </a:solidFill>
            <a:round/>
            <a:headEnd/>
            <a:tailEnd/>
          </a:ln>
        </p:spPr>
      </p:cxnSp>
      <p:cxnSp>
        <p:nvCxnSpPr>
          <p:cNvPr id="35" name="Straight Connector 35"/>
          <p:cNvCxnSpPr>
            <a:cxnSpLocks noChangeShapeType="1"/>
          </p:cNvCxnSpPr>
          <p:nvPr/>
        </p:nvCxnSpPr>
        <p:spPr bwMode="auto">
          <a:xfrm>
            <a:off x="2031669" y="2492621"/>
            <a:ext cx="1905000" cy="1588"/>
          </a:xfrm>
          <a:prstGeom prst="line">
            <a:avLst/>
          </a:prstGeom>
          <a:noFill/>
          <a:ln w="152400">
            <a:solidFill>
              <a:srgbClr val="7030A0"/>
            </a:solidFill>
            <a:round/>
            <a:headEnd/>
            <a:tailEnd/>
          </a:ln>
        </p:spPr>
      </p:cxnSp>
      <p:sp>
        <p:nvSpPr>
          <p:cNvPr id="2" name="TextBox 1"/>
          <p:cNvSpPr txBox="1"/>
          <p:nvPr/>
        </p:nvSpPr>
        <p:spPr>
          <a:xfrm>
            <a:off x="124460" y="5725172"/>
            <a:ext cx="9019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CD0 </a:t>
            </a:r>
            <a:r>
              <a:rPr lang="en-US" dirty="0"/>
              <a:t>= DOE “Mission Need” statement;   </a:t>
            </a:r>
            <a:r>
              <a:rPr lang="en-US" b="1" dirty="0"/>
              <a:t>CD1 </a:t>
            </a:r>
            <a:r>
              <a:rPr lang="en-US" dirty="0"/>
              <a:t>= </a:t>
            </a:r>
            <a:r>
              <a:rPr lang="en-US" dirty="0" smtClean="0"/>
              <a:t>design </a:t>
            </a:r>
            <a:r>
              <a:rPr lang="en-US" dirty="0"/>
              <a:t>choice and site selection (VA/NY) </a:t>
            </a:r>
          </a:p>
          <a:p>
            <a:r>
              <a:rPr lang="en-US" b="1" dirty="0"/>
              <a:t>CD2/CD3 </a:t>
            </a:r>
            <a:r>
              <a:rPr lang="en-US" dirty="0"/>
              <a:t>= establish project baseline cost and schedule</a:t>
            </a:r>
          </a:p>
        </p:txBody>
      </p:sp>
      <p:cxnSp>
        <p:nvCxnSpPr>
          <p:cNvPr id="17" name="Straight Connector 27"/>
          <p:cNvCxnSpPr>
            <a:cxnSpLocks noChangeShapeType="1"/>
          </p:cNvCxnSpPr>
          <p:nvPr/>
        </p:nvCxnSpPr>
        <p:spPr bwMode="auto">
          <a:xfrm>
            <a:off x="4627652" y="3341603"/>
            <a:ext cx="686131" cy="1588"/>
          </a:xfrm>
          <a:prstGeom prst="line">
            <a:avLst/>
          </a:prstGeom>
          <a:noFill/>
          <a:ln w="152400">
            <a:solidFill>
              <a:srgbClr val="FFC000"/>
            </a:solidFill>
            <a:round/>
            <a:headEnd/>
            <a:tailEnd/>
          </a:ln>
        </p:spPr>
      </p:cxnSp>
      <p:cxnSp>
        <p:nvCxnSpPr>
          <p:cNvPr id="18" name="Straight Connector 35"/>
          <p:cNvCxnSpPr>
            <a:cxnSpLocks noChangeShapeType="1"/>
          </p:cNvCxnSpPr>
          <p:nvPr/>
        </p:nvCxnSpPr>
        <p:spPr bwMode="auto">
          <a:xfrm>
            <a:off x="2074863" y="4103402"/>
            <a:ext cx="3681252" cy="1588"/>
          </a:xfrm>
          <a:prstGeom prst="line">
            <a:avLst/>
          </a:prstGeom>
          <a:noFill/>
          <a:ln w="152400">
            <a:solidFill>
              <a:srgbClr val="9966FF"/>
            </a:solidFill>
            <a:round/>
            <a:headEnd/>
            <a:tailEnd/>
          </a:ln>
        </p:spPr>
      </p:cxnSp>
      <p:cxnSp>
        <p:nvCxnSpPr>
          <p:cNvPr id="19" name="Straight Connector 35"/>
          <p:cNvCxnSpPr>
            <a:cxnSpLocks noChangeShapeType="1"/>
          </p:cNvCxnSpPr>
          <p:nvPr/>
        </p:nvCxnSpPr>
        <p:spPr bwMode="auto">
          <a:xfrm>
            <a:off x="5756115" y="4103402"/>
            <a:ext cx="1078301" cy="14287"/>
          </a:xfrm>
          <a:prstGeom prst="line">
            <a:avLst/>
          </a:prstGeom>
          <a:noFill/>
          <a:ln w="152400">
            <a:solidFill>
              <a:srgbClr val="6600FF"/>
            </a:solidFill>
            <a:round/>
            <a:headEnd/>
            <a:tailEnd/>
          </a:ln>
        </p:spPr>
      </p:cxnSp>
      <p:cxnSp>
        <p:nvCxnSpPr>
          <p:cNvPr id="21" name="Straight Connector 33"/>
          <p:cNvCxnSpPr>
            <a:cxnSpLocks noChangeShapeType="1"/>
          </p:cNvCxnSpPr>
          <p:nvPr/>
        </p:nvCxnSpPr>
        <p:spPr bwMode="auto">
          <a:xfrm>
            <a:off x="4627652" y="4374791"/>
            <a:ext cx="1081833" cy="1589"/>
          </a:xfrm>
          <a:prstGeom prst="line">
            <a:avLst/>
          </a:prstGeom>
          <a:noFill/>
          <a:ln w="1524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</p:cxnSp>
      <p:cxnSp>
        <p:nvCxnSpPr>
          <p:cNvPr id="23" name="Straight Connector 33"/>
          <p:cNvCxnSpPr>
            <a:cxnSpLocks noChangeShapeType="1"/>
            <a:stCxn id="31" idx="1"/>
          </p:cNvCxnSpPr>
          <p:nvPr/>
        </p:nvCxnSpPr>
        <p:spPr bwMode="auto">
          <a:xfrm rot="10800000" flipH="1" flipV="1">
            <a:off x="5709485" y="4371615"/>
            <a:ext cx="483466" cy="4764"/>
          </a:xfrm>
          <a:prstGeom prst="line">
            <a:avLst/>
          </a:prstGeom>
          <a:noFill/>
          <a:ln w="152400">
            <a:solidFill>
              <a:srgbClr val="0000FF"/>
            </a:solidFill>
            <a:round/>
            <a:headEnd/>
            <a:tailEnd/>
          </a:ln>
        </p:spPr>
      </p:cxnSp>
      <p:sp>
        <p:nvSpPr>
          <p:cNvPr id="25" name="TextBox 24"/>
          <p:cNvSpPr txBox="1"/>
          <p:nvPr/>
        </p:nvSpPr>
        <p:spPr>
          <a:xfrm>
            <a:off x="4506356" y="3979189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pre-project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90516" y="3964902"/>
            <a:ext cx="838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on-project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85892" y="423311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Pre-CDR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09485" y="4233115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CDR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Integrated planning for design and simulation</a:t>
            </a:r>
          </a:p>
          <a:p>
            <a:r>
              <a:rPr lang="en-US" dirty="0" smtClean="0"/>
              <a:t>Configuration management and control 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sz="2400" i="1" dirty="0" smtClean="0"/>
              <a:t>parameter lists, lattices, element databases, nomenclature, documents</a:t>
            </a:r>
            <a:endParaRPr lang="en-US" i="1" dirty="0" smtClean="0"/>
          </a:p>
          <a:p>
            <a:pPr>
              <a:buFont typeface="Wingdings" pitchFamily="-107" charset="2"/>
              <a:buChar char="à"/>
            </a:pPr>
            <a:r>
              <a:rPr lang="en-US" b="1" dirty="0" smtClean="0"/>
              <a:t>Pre-CDR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Site Development</a:t>
            </a:r>
          </a:p>
          <a:p>
            <a:r>
              <a:rPr lang="en-US" dirty="0" smtClean="0"/>
              <a:t>Development of DoE 413.3 suite of documents</a:t>
            </a:r>
          </a:p>
          <a:p>
            <a:r>
              <a:rPr lang="en-US" dirty="0" smtClean="0"/>
              <a:t>Refine cost estimate / TPC reduction</a:t>
            </a:r>
          </a:p>
          <a:p>
            <a:r>
              <a:rPr lang="en-US" dirty="0" smtClean="0"/>
              <a:t>Funding profile</a:t>
            </a:r>
          </a:p>
          <a:p>
            <a:pPr>
              <a:buNone/>
            </a:pP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b="1" dirty="0" smtClean="0"/>
              <a:t>CDR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61"/>
            <a:ext cx="8229600" cy="738664"/>
          </a:xfrm>
        </p:spPr>
        <p:txBody>
          <a:bodyPr>
            <a:spAutoFit/>
          </a:bodyPr>
          <a:lstStyle/>
          <a:p>
            <a:r>
              <a:rPr lang="en-US" dirty="0" smtClean="0"/>
              <a:t>JLEIC site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 descr="Screen Shot 2016-07-06 at 3.19.0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4101"/>
            <a:ext cx="5488274" cy="5641477"/>
          </a:xfrm>
          <a:prstGeom prst="rect">
            <a:avLst/>
          </a:prstGeom>
        </p:spPr>
      </p:pic>
      <p:pic>
        <p:nvPicPr>
          <p:cNvPr id="7" name="Picture 6" descr="JLEIC Ova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032" y="-212575"/>
            <a:ext cx="5299364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8800" y="1365697"/>
            <a:ext cx="3214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Cut-and cover and boring tunnel</a:t>
            </a:r>
          </a:p>
          <a:p>
            <a:r>
              <a:rPr lang="en-US" dirty="0" smtClean="0"/>
              <a:t>options compared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481" y="1517743"/>
            <a:ext cx="1720632" cy="14338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Physics Program</a:t>
            </a:r>
            <a:endParaRPr lang="en-US" dirty="0"/>
          </a:p>
        </p:txBody>
      </p:sp>
      <p:pic>
        <p:nvPicPr>
          <p:cNvPr id="6" name="Picture 5" descr="Screen Shot 2016-06-16 at 9.20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96" y="2476939"/>
            <a:ext cx="1602269" cy="2127150"/>
          </a:xfrm>
          <a:prstGeom prst="rect">
            <a:avLst/>
          </a:prstGeom>
        </p:spPr>
      </p:pic>
      <p:pic>
        <p:nvPicPr>
          <p:cNvPr id="7" name="Picture 6" descr="Screen Shot 2016-06-16 at 9.12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54" y="1632260"/>
            <a:ext cx="4064001" cy="4121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8238" y="985929"/>
            <a:ext cx="700576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Program aim: Revolutionize the understanding of nucleon and nuclear structure and associated dynamics. Explore new states of QCD.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5623" y="5040556"/>
            <a:ext cx="75328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Probe the nucleon in the </a:t>
            </a:r>
            <a:r>
              <a:rPr lang="en-US" dirty="0" smtClean="0">
                <a:solidFill>
                  <a:srgbClr val="FF6600"/>
                </a:solidFill>
              </a:rPr>
              <a:t>many-body regime</a:t>
            </a:r>
            <a:r>
              <a:rPr lang="en-US" dirty="0" smtClean="0"/>
              <a:t> (down to x ≈ 0.005) at large Q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Probe the nuclei in the </a:t>
            </a:r>
            <a:r>
              <a:rPr lang="en-US" dirty="0" smtClean="0">
                <a:solidFill>
                  <a:srgbClr val="FF6600"/>
                </a:solidFill>
              </a:rPr>
              <a:t>N-N and multi-N interaction regime</a:t>
            </a:r>
            <a:r>
              <a:rPr lang="en-US" dirty="0"/>
              <a:t> </a:t>
            </a:r>
            <a:r>
              <a:rPr lang="en-US" dirty="0" smtClean="0"/>
              <a:t>at large Q</a:t>
            </a:r>
            <a:r>
              <a:rPr lang="en-US" baseline="30000" dirty="0" smtClean="0"/>
              <a:t>2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Extend our understanding of QCD (saturation, jets in cold nuclear matter)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6754" y="4668915"/>
            <a:ext cx="99021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916113" y="2355016"/>
            <a:ext cx="166562" cy="2422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546895" y="2813990"/>
            <a:ext cx="215653" cy="2752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8298740">
            <a:off x="3246600" y="2690879"/>
            <a:ext cx="13160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small fraction of a fm</a:t>
            </a:r>
            <a:endParaRPr lang="en-US" sz="1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87836" y="5984708"/>
            <a:ext cx="654743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Boring?  Sounds like you’ve heard this for 30 years?  No! Not Really!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30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 JLEIC design is driven by and optimized on physics requirements, is mature and low-risk</a:t>
            </a:r>
          </a:p>
          <a:p>
            <a:endParaRPr lang="en-US" dirty="0" smtClean="0"/>
          </a:p>
          <a:p>
            <a:r>
              <a:rPr lang="en-US" dirty="0" smtClean="0"/>
              <a:t>Design, R&amp;D and project development are progressing well</a:t>
            </a:r>
          </a:p>
          <a:p>
            <a:endParaRPr lang="en-US" dirty="0" smtClean="0"/>
          </a:p>
          <a:p>
            <a:r>
              <a:rPr lang="en-US" dirty="0" smtClean="0"/>
              <a:t>Performance without the bunched beam cooler is good</a:t>
            </a:r>
          </a:p>
          <a:p>
            <a:endParaRPr lang="en-US" dirty="0" smtClean="0"/>
          </a:p>
          <a:p>
            <a:r>
              <a:rPr lang="en-US" dirty="0" smtClean="0"/>
              <a:t>Working towards project development and further cost reduction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74" y="3533698"/>
            <a:ext cx="2942663" cy="2942663"/>
          </a:xfrm>
          <a:prstGeom prst="rect">
            <a:avLst/>
          </a:prstGeom>
        </p:spPr>
      </p:pic>
      <p:pic>
        <p:nvPicPr>
          <p:cNvPr id="17" name="Picture 16" descr="Screen Shot 2016-06-14 at 3.23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784" y="4922767"/>
            <a:ext cx="282220" cy="236752"/>
          </a:xfrm>
          <a:prstGeom prst="rect">
            <a:avLst/>
          </a:prstGeom>
        </p:spPr>
      </p:pic>
      <p:pic>
        <p:nvPicPr>
          <p:cNvPr id="5" name="Picture 4" descr="Screen Shot 2016-06-16 at 9.20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51" y="1380471"/>
            <a:ext cx="1602269" cy="2127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3655" y="1537400"/>
            <a:ext cx="290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Relativistic (M</a:t>
            </a:r>
            <a:r>
              <a:rPr lang="en-US" baseline="-25000" dirty="0" smtClean="0"/>
              <a:t>proton</a:t>
            </a:r>
            <a:r>
              <a:rPr lang="en-US" dirty="0" smtClean="0"/>
              <a:t> &gt;&gt; M</a:t>
            </a:r>
            <a:r>
              <a:rPr lang="en-US" baseline="-25000" dirty="0" smtClean="0"/>
              <a:t>quark</a:t>
            </a:r>
            <a:r>
              <a:rPr lang="en-US" dirty="0" smtClean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3655" y="1906732"/>
            <a:ext cx="2398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Strongly Coupled (QCD)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13655" y="2276064"/>
            <a:ext cx="5341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Quantum Mechanical (Superposition of configurations)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Understanding the Nucleon at the Next Level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16466" y="4922767"/>
            <a:ext cx="415750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Designing EIC </a:t>
            </a:r>
            <a:r>
              <a:rPr lang="en-US" dirty="0" smtClean="0">
                <a:sym typeface="Wingdings"/>
              </a:rPr>
              <a:t> Designing</a:t>
            </a:r>
            <a:r>
              <a:rPr lang="en-US" dirty="0" smtClean="0"/>
              <a:t> the right probe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73112" y="1136692"/>
            <a:ext cx="602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Nucleon: A many-body system with challenging characteristics</a:t>
            </a:r>
            <a:endParaRPr lang="en-US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326445" y="5159519"/>
            <a:ext cx="675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Resolution appropriate for quarks and gluons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Ability to project out relevant Q.M. configurations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04427" y="2658532"/>
            <a:ext cx="51142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Measure in the Multi-Body regime:</a:t>
            </a:r>
          </a:p>
          <a:p>
            <a:r>
              <a:rPr lang="en-US" dirty="0"/>
              <a:t> </a:t>
            </a:r>
            <a:r>
              <a:rPr lang="en-US" dirty="0" smtClean="0"/>
              <a:t> - Region of quantum fluctuation + non-perturbative </a:t>
            </a:r>
          </a:p>
          <a:p>
            <a:r>
              <a:rPr lang="en-US" dirty="0"/>
              <a:t> </a:t>
            </a:r>
            <a:r>
              <a:rPr lang="en-US" dirty="0" smtClean="0"/>
              <a:t>   effects </a:t>
            </a:r>
            <a:r>
              <a:rPr lang="en-US" dirty="0" smtClean="0">
                <a:sym typeface="Wingdings"/>
              </a:rPr>
              <a:t> dynamical origin of mass, spin.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27748" y="3836560"/>
            <a:ext cx="546822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For the first time, get (almost?) all relevant </a:t>
            </a:r>
          </a:p>
          <a:p>
            <a:r>
              <a:rPr lang="en-US" dirty="0" smtClean="0"/>
              <a:t>information about quark-gluon  structure of  the nucleon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886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83544">
            <a:off x="230048" y="1391601"/>
            <a:ext cx="2360553" cy="2003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245435"/>
            <a:ext cx="798689" cy="798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311" y="1245435"/>
            <a:ext cx="812800" cy="812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41579" y="876103"/>
            <a:ext cx="4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Q</a:t>
            </a:r>
            <a:r>
              <a:rPr lang="en-US" b="1" baseline="30000" dirty="0" smtClean="0"/>
              <a:t>2</a:t>
            </a:r>
            <a:endParaRPr lang="en-US" b="1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2559294" y="87610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pic>
        <p:nvPicPr>
          <p:cNvPr id="21" name="Picture 20" descr="Screen Shot 2016-06-16 at 9.54.5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294" y="4035502"/>
            <a:ext cx="6385709" cy="2417889"/>
          </a:xfrm>
          <a:prstGeom prst="rect">
            <a:avLst/>
          </a:prstGeom>
        </p:spPr>
      </p:pic>
      <p:pic>
        <p:nvPicPr>
          <p:cNvPr id="4" name="Picture 3" descr="Screen Shot 2016-06-16 at 9.20.2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70507">
            <a:off x="3089329" y="2547494"/>
            <a:ext cx="1171915" cy="155581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1789096">
            <a:off x="989187" y="2822222"/>
            <a:ext cx="74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446889" y="1738798"/>
            <a:ext cx="3099602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Ability to change </a:t>
            </a:r>
            <a:r>
              <a:rPr lang="en-US" b="1" dirty="0" smtClean="0"/>
              <a:t>x</a:t>
            </a:r>
            <a:r>
              <a:rPr lang="en-US" dirty="0" smtClean="0"/>
              <a:t> projects out </a:t>
            </a:r>
          </a:p>
          <a:p>
            <a:r>
              <a:rPr lang="en-US" dirty="0" smtClean="0"/>
              <a:t>different configurations where</a:t>
            </a:r>
          </a:p>
          <a:p>
            <a:r>
              <a:rPr lang="en-US" dirty="0" smtClean="0"/>
              <a:t>different dynamics dominate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029" y="4457340"/>
            <a:ext cx="1778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Ability to change </a:t>
            </a:r>
            <a:r>
              <a:rPr lang="en-US" b="1" dirty="0" smtClean="0"/>
              <a:t>Q</a:t>
            </a:r>
            <a:r>
              <a:rPr lang="en-US" b="1" baseline="30000" dirty="0" smtClean="0"/>
              <a:t>2</a:t>
            </a:r>
            <a:r>
              <a:rPr lang="en-US" dirty="0" smtClean="0"/>
              <a:t> changes the resolution scale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 of the Probe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1666" y="5724657"/>
            <a:ext cx="3011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= 400 GeV</a:t>
            </a:r>
            <a:r>
              <a:rPr lang="en-US" baseline="30000" dirty="0" smtClean="0"/>
              <a:t>2</a:t>
            </a:r>
            <a:r>
              <a:rPr lang="en-US" dirty="0" smtClean="0"/>
              <a:t> =&gt; 1/Q = .01 fm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698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Where EIC Needs to be in x (nucleon)</a:t>
            </a:r>
            <a:endParaRPr lang="en-US" sz="3600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752600" y="3911600"/>
            <a:ext cx="55753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35200" y="384810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30600" y="384810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00600" y="384810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96000" y="384810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327900" y="381000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77070" y="422223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58718" y="4213304"/>
            <a:ext cx="54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1963318" y="4214336"/>
            <a:ext cx="54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-4</a:t>
            </a:r>
            <a:endParaRPr lang="en-US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4528718" y="4212272"/>
            <a:ext cx="54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5885576" y="4222234"/>
            <a:ext cx="54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6249299" y="2095500"/>
            <a:ext cx="1110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Few-body</a:t>
            </a:r>
          </a:p>
          <a:p>
            <a:r>
              <a:rPr lang="en-US" dirty="0" smtClean="0"/>
              <a:t>Regime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341982" y="2095500"/>
            <a:ext cx="1095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Collective</a:t>
            </a:r>
          </a:p>
          <a:p>
            <a:r>
              <a:rPr lang="en-US" dirty="0" smtClean="0"/>
              <a:t>Regime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90052" y="2108200"/>
            <a:ext cx="18133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Saturation</a:t>
            </a:r>
          </a:p>
          <a:p>
            <a:r>
              <a:rPr lang="en-US" dirty="0" smtClean="0"/>
              <a:t>Regime:</a:t>
            </a:r>
          </a:p>
          <a:p>
            <a:r>
              <a:rPr lang="en-US" dirty="0" smtClean="0"/>
              <a:t>Needs to be</a:t>
            </a:r>
          </a:p>
          <a:p>
            <a:r>
              <a:rPr lang="en-US" dirty="0" smtClean="0"/>
              <a:t>Accessed via Ions</a:t>
            </a:r>
          </a:p>
          <a:p>
            <a:r>
              <a:rPr lang="en-US" dirty="0" smtClean="0"/>
              <a:t>(see later)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581578" y="4230806"/>
            <a:ext cx="1465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(for proton)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802482" y="1295400"/>
            <a:ext cx="2446817" cy="2616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>
              <a:schemeClr val="tx2">
                <a:lumMod val="40000"/>
                <a:lumOff val="60000"/>
              </a:schemeClr>
            </a:glow>
            <a:outerShdw dir="5400000" sx="0" sy="0" algn="tl" rotWithShape="0">
              <a:srgbClr val="000000"/>
            </a:outerShdw>
            <a:softEdge rad="177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57636" y="4703802"/>
            <a:ext cx="264819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QCD Radiation Dominated</a:t>
            </a:r>
          </a:p>
          <a:p>
            <a:r>
              <a:rPr lang="en-US" dirty="0" smtClean="0"/>
              <a:t>(Studied at HERA)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27709" y="4913868"/>
            <a:ext cx="29112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Hadron Structure Dominated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19600" y="2108200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Many-body </a:t>
            </a:r>
          </a:p>
          <a:p>
            <a:r>
              <a:rPr lang="en-US" dirty="0" smtClean="0"/>
              <a:t>Regime</a:t>
            </a:r>
            <a:endParaRPr lang="en-US" dirty="0"/>
          </a:p>
        </p:txBody>
      </p:sp>
      <p:sp>
        <p:nvSpPr>
          <p:cNvPr id="7" name="Left Arrow 6"/>
          <p:cNvSpPr/>
          <p:nvPr/>
        </p:nvSpPr>
        <p:spPr>
          <a:xfrm>
            <a:off x="215900" y="2298700"/>
            <a:ext cx="374152" cy="2413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/>
          <p:cNvSpPr/>
          <p:nvPr/>
        </p:nvSpPr>
        <p:spPr>
          <a:xfrm rot="16200000">
            <a:off x="5327452" y="3833517"/>
            <a:ext cx="361434" cy="365449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996998" y="5841483"/>
            <a:ext cx="462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interest for EIC Nucleon/Nuclear Program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809" y="3064053"/>
            <a:ext cx="488952" cy="4889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566" y="2987853"/>
            <a:ext cx="565152" cy="565152"/>
          </a:xfrm>
          <a:prstGeom prst="rect">
            <a:avLst/>
          </a:prstGeom>
        </p:spPr>
      </p:pic>
      <p:pic>
        <p:nvPicPr>
          <p:cNvPr id="29" name="Picture 28" descr="Screen Shot 2016-06-16 at 9.20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301" y="2911078"/>
            <a:ext cx="483529" cy="6419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81578" y="5737153"/>
            <a:ext cx="11845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Spin,TMD, GPD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2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99341" y="1121540"/>
            <a:ext cx="1610145" cy="28789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>
              <a:schemeClr val="tx2">
                <a:lumMod val="40000"/>
                <a:lumOff val="60000"/>
              </a:schemeClr>
            </a:glow>
            <a:outerShdw dir="5400000" sx="0" sy="0" algn="tl" rotWithShape="0">
              <a:srgbClr val="000000"/>
            </a:outerShdw>
            <a:softEdge rad="177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Isosceles Triangle 19"/>
          <p:cNvSpPr/>
          <p:nvPr/>
        </p:nvSpPr>
        <p:spPr>
          <a:xfrm rot="16200000">
            <a:off x="5020438" y="-425258"/>
            <a:ext cx="895989" cy="4369041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5400000">
            <a:off x="2434100" y="-257094"/>
            <a:ext cx="895993" cy="3503595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EIC needs to be in Q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130300" y="3924221"/>
            <a:ext cx="6522653" cy="10244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235200" y="384810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30600" y="384810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00600" y="384810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96000" y="384810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327900" y="381000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90900" y="4073604"/>
            <a:ext cx="32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</a:t>
            </a:r>
            <a:endParaRPr lang="en-US" b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1963318" y="4072572"/>
            <a:ext cx="54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</a:t>
            </a:r>
            <a:r>
              <a:rPr lang="en-US" b="1" baseline="30000" dirty="0" smtClean="0"/>
              <a:t>-1</a:t>
            </a:r>
            <a:endParaRPr lang="en-US" b="1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4528718" y="405382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</a:t>
            </a:r>
            <a:endParaRPr lang="en-US" b="1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5885576" y="4053820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</a:t>
            </a:r>
            <a:r>
              <a:rPr lang="en-US" b="1" baseline="30000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79575" y="4038600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</a:t>
            </a:r>
            <a:r>
              <a:rPr lang="en-US" b="1" baseline="30000" dirty="0" smtClean="0"/>
              <a:t>3</a:t>
            </a:r>
            <a:endParaRPr lang="en-US" b="1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3240339" y="2107409"/>
            <a:ext cx="112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Transition </a:t>
            </a:r>
          </a:p>
          <a:p>
            <a:r>
              <a:rPr lang="en-US" dirty="0" smtClean="0"/>
              <a:t>Region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76757" y="1201897"/>
            <a:ext cx="1822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Non-perturbative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Regime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70024" y="1441942"/>
            <a:ext cx="1357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</a:t>
            </a:r>
            <a:r>
              <a:rPr lang="en-US" dirty="0" smtClean="0">
                <a:solidFill>
                  <a:srgbClr val="FFFFFF"/>
                </a:solidFill>
              </a:rPr>
              <a:t>erturbative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Regime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12746" y="2753740"/>
            <a:ext cx="3696740" cy="504235"/>
          </a:xfrm>
          <a:prstGeom prst="rect">
            <a:avLst/>
          </a:prstGeom>
          <a:solidFill>
            <a:srgbClr val="FFFF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12746" y="2829331"/>
            <a:ext cx="343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HERMES, COMPASS, JLAB 6 and 12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399259" y="3257975"/>
            <a:ext cx="4993801" cy="5042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528718" y="330555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EIC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455275" y="4007604"/>
            <a:ext cx="84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[GeV</a:t>
            </a:r>
            <a:r>
              <a:rPr lang="en-US" b="1" baseline="30000" dirty="0" smtClean="0"/>
              <a:t>2</a:t>
            </a:r>
            <a:r>
              <a:rPr lang="en-US" b="1" dirty="0" smtClean="0"/>
              <a:t>]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012746" y="4000500"/>
            <a:ext cx="552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Q</a:t>
            </a:r>
            <a:r>
              <a:rPr lang="en-US" sz="2800" b="1" baseline="30000" dirty="0" smtClean="0"/>
              <a:t>2</a:t>
            </a:r>
            <a:endParaRPr lang="en-US" sz="2800" b="1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1012746" y="4753560"/>
            <a:ext cx="708595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Include non-perturbative, perturbative and transition regimes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Provide long evolution length and up to Q</a:t>
            </a:r>
            <a:r>
              <a:rPr lang="en-US" baseline="30000" dirty="0" smtClean="0"/>
              <a:t>2</a:t>
            </a:r>
            <a:r>
              <a:rPr lang="en-US" dirty="0" smtClean="0"/>
              <a:t> of ~1000 GeV</a:t>
            </a:r>
            <a:r>
              <a:rPr lang="en-US" baseline="30000" dirty="0" smtClean="0"/>
              <a:t>2  </a:t>
            </a:r>
            <a:r>
              <a:rPr lang="en-US" dirty="0" smtClean="0"/>
              <a:t>(~.005 fm)</a:t>
            </a:r>
            <a:endParaRPr lang="en-US" baseline="300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Overlap with existing measurements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452617" y="5760040"/>
            <a:ext cx="549843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Disentangle Pert./Non-pert.,  Leading Twist/Higher Twist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63968" y="862040"/>
            <a:ext cx="17200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X &gt; 10</a:t>
            </a:r>
            <a:r>
              <a:rPr lang="en-US" baseline="30000" dirty="0" smtClean="0"/>
              <a:t>-3</a:t>
            </a:r>
            <a:r>
              <a:rPr lang="en-US" dirty="0"/>
              <a:t>,</a:t>
            </a:r>
            <a:r>
              <a:rPr lang="en-US" dirty="0" smtClean="0"/>
              <a:t>10</a:t>
            </a:r>
            <a:r>
              <a:rPr lang="en-US" baseline="30000" dirty="0" smtClean="0"/>
              <a:t>-2</a:t>
            </a:r>
            <a:r>
              <a:rPr lang="en-US" dirty="0"/>
              <a:t> </a:t>
            </a:r>
            <a:r>
              <a:rPr lang="en-US" dirty="0" smtClean="0"/>
              <a:t>to 1</a:t>
            </a:r>
            <a:endParaRPr lang="en-US" baseline="30000" dirty="0"/>
          </a:p>
        </p:txBody>
      </p:sp>
      <p:sp>
        <p:nvSpPr>
          <p:cNvPr id="30" name="Rectangle 29"/>
          <p:cNvSpPr/>
          <p:nvPr/>
        </p:nvSpPr>
        <p:spPr>
          <a:xfrm>
            <a:off x="6259156" y="3674887"/>
            <a:ext cx="2524829" cy="246957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079575" y="3626688"/>
            <a:ext cx="1073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HERA high-x</a:t>
            </a:r>
            <a:endParaRPr lang="en-US" sz="1400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130301" y="775423"/>
            <a:ext cx="0" cy="314216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0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89" y="194726"/>
            <a:ext cx="8229600" cy="397933"/>
          </a:xfrm>
        </p:spPr>
        <p:txBody>
          <a:bodyPr/>
          <a:lstStyle/>
          <a:p>
            <a:r>
              <a:rPr lang="en-US" dirty="0" smtClean="0"/>
              <a:t>Bjorken x and length scale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41505" y="4724084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885117" y="4607636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956" y="3114212"/>
            <a:ext cx="457201" cy="457201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 flipH="1">
            <a:off x="394542" y="1770496"/>
            <a:ext cx="55753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05768" y="1649678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852241" y="1706996"/>
            <a:ext cx="1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058977" y="172478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70298" y="211249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2642914" y="206887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baseline="30000" dirty="0"/>
          </a:p>
        </p:txBody>
      </p:sp>
      <p:sp>
        <p:nvSpPr>
          <p:cNvPr id="39" name="TextBox 38"/>
          <p:cNvSpPr txBox="1"/>
          <p:nvPr/>
        </p:nvSpPr>
        <p:spPr>
          <a:xfrm>
            <a:off x="4908147" y="209354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6432678" y="1422545"/>
            <a:ext cx="240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Correlation Length </a:t>
            </a:r>
          </a:p>
          <a:p>
            <a:r>
              <a:rPr lang="en-US" dirty="0" smtClean="0"/>
              <a:t>in </a:t>
            </a:r>
            <a:r>
              <a:rPr lang="en-US" b="1" dirty="0" smtClean="0"/>
              <a:t>proton rest frame</a:t>
            </a:r>
            <a:endParaRPr lang="en-US" b="1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630" y="3124740"/>
            <a:ext cx="488952" cy="48895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182" y="3102429"/>
            <a:ext cx="488952" cy="48895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28" y="3209998"/>
            <a:ext cx="2034040" cy="1525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28" y="3286275"/>
            <a:ext cx="2034040" cy="15255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/>
          <a:srcRect t="1" r="45155" b="-10"/>
          <a:stretch/>
        </p:blipFill>
        <p:spPr>
          <a:xfrm>
            <a:off x="3018160" y="3209998"/>
            <a:ext cx="1115568" cy="15255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/>
          <a:srcRect t="1" r="45155" b="-10"/>
          <a:stretch/>
        </p:blipFill>
        <p:spPr>
          <a:xfrm>
            <a:off x="3018160" y="3286121"/>
            <a:ext cx="1115568" cy="15255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/>
          <a:srcRect t="1" r="45155" b="-10"/>
          <a:stretch/>
        </p:blipFill>
        <p:spPr>
          <a:xfrm>
            <a:off x="3018160" y="3379925"/>
            <a:ext cx="1115568" cy="15255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89" y="3379925"/>
            <a:ext cx="2034040" cy="15255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/>
          <a:srcRect l="2" t="1" r="76622" b="-10"/>
          <a:stretch/>
        </p:blipFill>
        <p:spPr>
          <a:xfrm>
            <a:off x="4908147" y="3172657"/>
            <a:ext cx="475488" cy="15255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/>
          <a:srcRect l="2" t="1" r="76622" b="-10"/>
          <a:stretch/>
        </p:blipFill>
        <p:spPr>
          <a:xfrm>
            <a:off x="4946956" y="3243996"/>
            <a:ext cx="475488" cy="15255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/>
          <a:srcRect l="2" t="1" r="76622" b="-10"/>
          <a:stretch/>
        </p:blipFill>
        <p:spPr>
          <a:xfrm>
            <a:off x="4946956" y="3315226"/>
            <a:ext cx="475488" cy="152553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 flipH="1">
            <a:off x="415533" y="4480636"/>
            <a:ext cx="55753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26759" y="4359818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873232" y="4417136"/>
            <a:ext cx="1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079968" y="443492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90427" y="4747567"/>
            <a:ext cx="71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0.001</a:t>
            </a:r>
            <a:endParaRPr lang="en-US" baseline="30000" dirty="0"/>
          </a:p>
        </p:txBody>
      </p:sp>
      <p:sp>
        <p:nvSpPr>
          <p:cNvPr id="62" name="TextBox 61"/>
          <p:cNvSpPr txBox="1"/>
          <p:nvPr/>
        </p:nvSpPr>
        <p:spPr>
          <a:xfrm>
            <a:off x="2663905" y="4779016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0.01</a:t>
            </a:r>
            <a:endParaRPr lang="en-US" baseline="30000" dirty="0"/>
          </a:p>
        </p:txBody>
      </p:sp>
      <p:sp>
        <p:nvSpPr>
          <p:cNvPr id="64" name="TextBox 63"/>
          <p:cNvSpPr txBox="1"/>
          <p:nvPr/>
        </p:nvSpPr>
        <p:spPr>
          <a:xfrm>
            <a:off x="5750089" y="2146746"/>
            <a:ext cx="439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fm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328886" y="5411812"/>
            <a:ext cx="849463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 the proton rest frame, QCD field (x &lt; 0.1) extends far beyond the proton charge radius</a:t>
            </a:r>
            <a:endParaRPr lang="en-US" dirty="0"/>
          </a:p>
        </p:txBody>
      </p:sp>
      <p:cxnSp>
        <p:nvCxnSpPr>
          <p:cNvPr id="67" name="Straight Arrow Connector 66"/>
          <p:cNvCxnSpPr/>
          <p:nvPr/>
        </p:nvCxnSpPr>
        <p:spPr>
          <a:xfrm flipH="1">
            <a:off x="6956928" y="2284026"/>
            <a:ext cx="37912" cy="1952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672585" y="444075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Bjorken x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6994840" y="3027217"/>
            <a:ext cx="162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Corresponds to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6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JLabPowerPointMain.potx</Template>
  <TotalTime>4125</TotalTime>
  <Words>2494</Words>
  <Application>Microsoft Macintosh PowerPoint</Application>
  <PresentationFormat>On-screen Show (4:3)</PresentationFormat>
  <Paragraphs>589</Paragraphs>
  <Slides>40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JLabPowerPointMain</vt:lpstr>
      <vt:lpstr>1_JLabPowerPointMain</vt:lpstr>
      <vt:lpstr>Equation</vt:lpstr>
      <vt:lpstr>Jefferson Lab  Electron-Ion Collider (JLEIC)</vt:lpstr>
      <vt:lpstr>New Probes and New Science</vt:lpstr>
      <vt:lpstr>New Probe for Nuclear Science </vt:lpstr>
      <vt:lpstr>EIC Physics Program</vt:lpstr>
      <vt:lpstr>Understanding the Nucleon at the Next Level</vt:lpstr>
      <vt:lpstr>Parameters of the Probe</vt:lpstr>
      <vt:lpstr>Where EIC Needs to be in x (nucleon)</vt:lpstr>
      <vt:lpstr>Where EIC needs to be in Q2</vt:lpstr>
      <vt:lpstr>Bjorken x and length scale</vt:lpstr>
      <vt:lpstr>Understanding the Nuclei at the Next Level</vt:lpstr>
      <vt:lpstr>Beyond Nuclear Structure</vt:lpstr>
      <vt:lpstr>Saturation Regime and EIC</vt:lpstr>
      <vt:lpstr>Jets, Hadronization</vt:lpstr>
      <vt:lpstr>Designing The Right Probe: √s</vt:lpstr>
      <vt:lpstr>Luminosity Needed for Topics</vt:lpstr>
      <vt:lpstr>JLEIC Energy Reach</vt:lpstr>
      <vt:lpstr>JLEIC Luminosity Reach</vt:lpstr>
      <vt:lpstr>The Total Acceptance Detector</vt:lpstr>
      <vt:lpstr>JLEIC IR &amp; Detector Concept</vt:lpstr>
      <vt:lpstr>Next steps for NP/EIC</vt:lpstr>
      <vt:lpstr>EIC and the future of NP</vt:lpstr>
      <vt:lpstr>Jefferson Lab  Electron-Ion Collider (JLEIC)</vt:lpstr>
      <vt:lpstr>outline</vt:lpstr>
      <vt:lpstr>Strategy for High Luminosity and Polarization</vt:lpstr>
      <vt:lpstr>JLEIC Baseline </vt:lpstr>
      <vt:lpstr> EIC design and R&amp;D focus areas    </vt:lpstr>
      <vt:lpstr>Single-pass ERL cooler</vt:lpstr>
      <vt:lpstr>The bunched beam experiment at IMP</vt:lpstr>
      <vt:lpstr>PowerPoint Presentation</vt:lpstr>
      <vt:lpstr>PowerPoint Presentation</vt:lpstr>
      <vt:lpstr>PowerPoint Presentation</vt:lpstr>
      <vt:lpstr>TAMU Super-ferric Dipole – Prototype Winding</vt:lpstr>
      <vt:lpstr>Spin tracking and polarization control in Figure 8 </vt:lpstr>
      <vt:lpstr>JLEIC performance without bunched beam cooling at collision</vt:lpstr>
      <vt:lpstr>stores</vt:lpstr>
      <vt:lpstr>Luminosity Without Cooling During in Collision</vt:lpstr>
      <vt:lpstr> EIC Timeline</vt:lpstr>
      <vt:lpstr>Project development</vt:lpstr>
      <vt:lpstr>JLEIC site development</vt:lpstr>
      <vt:lpstr>Conclusion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Rik Yoshida</cp:lastModifiedBy>
  <cp:revision>154</cp:revision>
  <dcterms:created xsi:type="dcterms:W3CDTF">2016-07-07T12:09:50Z</dcterms:created>
  <dcterms:modified xsi:type="dcterms:W3CDTF">2016-07-07T16:12:31Z</dcterms:modified>
</cp:coreProperties>
</file>