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7" r:id="rId4"/>
    <p:sldId id="259" r:id="rId5"/>
    <p:sldId id="260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4B5C29"/>
    <a:srgbClr val="5C0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8.png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slide footer_gray_4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04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slide header_gray_4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172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7/9/2016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553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title header_gray_4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title footer_gray_417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8E261-4B1B-4A65-8707-EF0B024BB1B1}" type="datetime1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A2053C-8CE7-4C47-AA8D-A9BAA30ECEFC}" type="datetime1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A64A2-3570-4158-8862-AD1F77FB3656}" type="datetime1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6818A-2E41-461E-8A36-49DDF3B760A2}" type="datetime1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21215E-3C93-4533-890E-0425DB55251B}" type="datetime1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6EDF4-A518-44FF-AED8-D5E621C541FF}" type="datetime1">
              <a:rPr lang="en-US" smtClean="0"/>
              <a:t>7/9/2016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448C05-FAD8-4C4C-9C5A-23F4E26E1E5E}" type="datetime1">
              <a:rPr lang="en-US" smtClean="0"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C3C8C9-946D-4324-95AD-E39B9D86AC4A}" type="datetime1">
              <a:rPr lang="en-US" smtClean="0"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59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D7BD1-AC61-4FB3-B826-1A029C86F513}" type="datetime1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A0567-C999-4B02-8897-85EE60C32E0F}" type="datetime1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slide footer_gray_417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8C77912-94B4-4E1B-BFBF-08C1A6705D9E}" type="datetime1">
              <a:rPr lang="en-US" smtClean="0"/>
              <a:t>7/9/2016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4" descr="slide header_gray_417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3.png"/><Relationship Id="rId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7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19200" y="1472820"/>
            <a:ext cx="7696200" cy="1069975"/>
          </a:xfrm>
        </p:spPr>
        <p:txBody>
          <a:bodyPr/>
          <a:lstStyle/>
          <a:p>
            <a:r>
              <a:rPr lang="en-US" dirty="0" smtClean="0"/>
              <a:t>Lessons </a:t>
            </a:r>
            <a:r>
              <a:rPr lang="en-US" dirty="0"/>
              <a:t>l</a:t>
            </a:r>
            <a:r>
              <a:rPr lang="en-US" dirty="0" smtClean="0"/>
              <a:t>earned from HERA</a:t>
            </a:r>
            <a:r>
              <a:rPr lang="en-US" dirty="0"/>
              <a:t> </a:t>
            </a:r>
            <a:r>
              <a:rPr lang="en-US" dirty="0" smtClean="0"/>
              <a:t>-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the 1</a:t>
            </a:r>
            <a:r>
              <a:rPr lang="en-US" baseline="30000" dirty="0" smtClean="0"/>
              <a:t>st</a:t>
            </a:r>
            <a:r>
              <a:rPr lang="en-US" dirty="0" smtClean="0"/>
              <a:t> ep Collider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7400" y="3200400"/>
            <a:ext cx="6400800" cy="1752600"/>
          </a:xfrm>
        </p:spPr>
        <p:txBody>
          <a:bodyPr/>
          <a:lstStyle/>
          <a:p>
            <a:pPr algn="r"/>
            <a:r>
              <a:rPr lang="en-US" sz="2000" b="1" dirty="0" smtClean="0"/>
              <a:t>Jos</a:t>
            </a:r>
            <a:r>
              <a:rPr lang="en-US" sz="2000" b="1" dirty="0" smtClean="0">
                <a:latin typeface="Calibri"/>
              </a:rPr>
              <a:t>é</a:t>
            </a:r>
            <a:r>
              <a:rPr lang="en-US" sz="2000" b="1" dirty="0" smtClean="0"/>
              <a:t> Repond</a:t>
            </a:r>
          </a:p>
          <a:p>
            <a:pPr algn="r"/>
            <a:r>
              <a:rPr lang="en-US" sz="2000" b="1" dirty="0" smtClean="0"/>
              <a:t>Argonne National Laboratory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52800" y="5410200"/>
            <a:ext cx="2901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EIC User’s Meeting</a:t>
            </a:r>
          </a:p>
          <a:p>
            <a:pPr algn="ctr"/>
            <a:r>
              <a:rPr lang="en-US" dirty="0" smtClean="0"/>
              <a:t>Argonne National Laboratory</a:t>
            </a:r>
          </a:p>
          <a:p>
            <a:pPr algn="ctr"/>
            <a:r>
              <a:rPr lang="en-US" dirty="0" smtClean="0"/>
              <a:t>July 7 – 9, 2016</a:t>
            </a:r>
            <a:endParaRPr lang="en-US" dirty="0"/>
          </a:p>
        </p:txBody>
      </p:sp>
      <p:pic>
        <p:nvPicPr>
          <p:cNvPr id="1026" name="Picture 2" descr="http://cdn.phys.org/newman/gfx/news/hires/2015/heraexper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191000" cy="279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3979" y="407015"/>
            <a:ext cx="270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Luminosity upgrade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532139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HERA I</a:t>
            </a:r>
          </a:p>
          <a:p>
            <a:endParaRPr lang="en-US" dirty="0"/>
          </a:p>
          <a:p>
            <a:r>
              <a:rPr lang="en-US" dirty="0" smtClean="0"/>
              <a:t>  CY 1992 – 2000</a:t>
            </a:r>
          </a:p>
          <a:p>
            <a:r>
              <a:rPr lang="en-US" dirty="0"/>
              <a:t> </a:t>
            </a:r>
            <a:r>
              <a:rPr lang="en-US" dirty="0" smtClean="0"/>
              <a:t> Integrated luminosity 193 pb</a:t>
            </a:r>
            <a:r>
              <a:rPr lang="en-US" baseline="30000" dirty="0" smtClean="0"/>
              <a:t>-1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Machine upgrade</a:t>
            </a:r>
          </a:p>
          <a:p>
            <a:endParaRPr lang="en-US" dirty="0"/>
          </a:p>
          <a:p>
            <a:r>
              <a:rPr lang="en-US" dirty="0" smtClean="0"/>
              <a:t>  CY 2000 – 2002</a:t>
            </a:r>
          </a:p>
          <a:p>
            <a:r>
              <a:rPr lang="en-US" dirty="0"/>
              <a:t> </a:t>
            </a:r>
            <a:r>
              <a:rPr lang="en-US" dirty="0" smtClean="0"/>
              <a:t> Decreasing proton beam size</a:t>
            </a:r>
          </a:p>
          <a:p>
            <a:r>
              <a:rPr lang="en-US" dirty="0"/>
              <a:t> </a:t>
            </a:r>
            <a:r>
              <a:rPr lang="en-US" dirty="0" smtClean="0"/>
              <a:t> Decrease electron beam size</a:t>
            </a:r>
          </a:p>
          <a:p>
            <a:r>
              <a:rPr lang="en-US" dirty="0"/>
              <a:t> (move quadrupoles closer and increase their strength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HERA II</a:t>
            </a:r>
          </a:p>
          <a:p>
            <a:endParaRPr lang="en-US" dirty="0"/>
          </a:p>
          <a:p>
            <a:r>
              <a:rPr lang="en-US" dirty="0" smtClean="0"/>
              <a:t>  CY 2002 – 2007</a:t>
            </a:r>
          </a:p>
          <a:p>
            <a:r>
              <a:rPr lang="en-US" dirty="0"/>
              <a:t> </a:t>
            </a:r>
            <a:r>
              <a:rPr lang="en-US" dirty="0" smtClean="0"/>
              <a:t> Serious problems with synchrotron radiation/shields</a:t>
            </a:r>
          </a:p>
          <a:p>
            <a:r>
              <a:rPr lang="en-US" dirty="0"/>
              <a:t> </a:t>
            </a:r>
            <a:r>
              <a:rPr lang="en-US" dirty="0" smtClean="0"/>
              <a:t> Integrated luminosity 586 pb</a:t>
            </a:r>
            <a:r>
              <a:rPr lang="en-US" baseline="30000" dirty="0" smtClean="0"/>
              <a:t>-1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Not all upgrades are worthwhile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754397" cy="245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72" y="228600"/>
            <a:ext cx="359459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599" y="347990"/>
            <a:ext cx="318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ZEUS Trigger System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8188" y="990600"/>
            <a:ext cx="432381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Bunch crossings</a:t>
            </a:r>
          </a:p>
          <a:p>
            <a:endParaRPr lang="en-US" dirty="0"/>
          </a:p>
          <a:p>
            <a:r>
              <a:rPr lang="en-US" dirty="0" smtClean="0"/>
              <a:t>  Every 96 ns</a:t>
            </a:r>
          </a:p>
          <a:p>
            <a:endParaRPr lang="en-US" dirty="0"/>
          </a:p>
          <a:p>
            <a:r>
              <a:rPr lang="en-US" b="1" dirty="0" smtClean="0"/>
              <a:t>The 3-level trigger system of ZEUS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- </a:t>
            </a:r>
            <a:r>
              <a:rPr lang="en-US" u="sng" dirty="0" smtClean="0"/>
              <a:t>First level</a:t>
            </a:r>
          </a:p>
          <a:p>
            <a:r>
              <a:rPr lang="en-US" dirty="0" smtClean="0"/>
              <a:t>         Data stored in 5 microsecond pipeline, </a:t>
            </a:r>
          </a:p>
          <a:p>
            <a:r>
              <a:rPr lang="en-US" dirty="0"/>
              <a:t> </a:t>
            </a:r>
            <a:r>
              <a:rPr lang="en-US" dirty="0" smtClean="0"/>
              <a:t>          clocked at 96 ns</a:t>
            </a:r>
          </a:p>
          <a:p>
            <a:r>
              <a:rPr lang="en-US" dirty="0"/>
              <a:t> </a:t>
            </a:r>
            <a:r>
              <a:rPr lang="en-US" dirty="0" smtClean="0"/>
              <a:t>        Reduction from 100 kHz to 1 kHz</a:t>
            </a:r>
          </a:p>
          <a:p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u="sng" dirty="0" smtClean="0"/>
              <a:t>Second level</a:t>
            </a:r>
          </a:p>
          <a:p>
            <a:r>
              <a:rPr lang="en-US" dirty="0"/>
              <a:t> </a:t>
            </a:r>
            <a:r>
              <a:rPr lang="en-US" dirty="0" smtClean="0"/>
              <a:t>         Microprocessors analyze digitized data</a:t>
            </a:r>
          </a:p>
          <a:p>
            <a:r>
              <a:rPr lang="en-US" dirty="0"/>
              <a:t> </a:t>
            </a:r>
            <a:r>
              <a:rPr lang="en-US" dirty="0" smtClean="0"/>
              <a:t>         Reduction from 1 kHz to 100 Hz</a:t>
            </a:r>
          </a:p>
          <a:p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u="sng" dirty="0" smtClean="0"/>
              <a:t>Third level</a:t>
            </a:r>
          </a:p>
          <a:p>
            <a:r>
              <a:rPr lang="en-US" dirty="0"/>
              <a:t> </a:t>
            </a:r>
            <a:r>
              <a:rPr lang="en-US" dirty="0" smtClean="0"/>
              <a:t>         Full event building</a:t>
            </a:r>
          </a:p>
          <a:p>
            <a:r>
              <a:rPr lang="en-US" dirty="0" smtClean="0"/>
              <a:t>          Analyzed by computer farm</a:t>
            </a:r>
          </a:p>
          <a:p>
            <a:r>
              <a:rPr lang="en-US" dirty="0"/>
              <a:t> </a:t>
            </a:r>
            <a:r>
              <a:rPr lang="en-US" dirty="0" smtClean="0"/>
              <a:t>         Reduction from 100 Hz to 10 Hz         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6096000"/>
            <a:ext cx="485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Invented by ZEUS and now being used at the LHC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85805" y="1083782"/>
            <a:ext cx="5782627" cy="42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7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467380"/>
            <a:ext cx="5477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Expect the unexpected</a:t>
            </a:r>
            <a:r>
              <a:rPr lang="en-US" sz="2800" b="1" dirty="0" smtClean="0"/>
              <a:t>: Diffraction</a:t>
            </a:r>
            <a:endParaRPr 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80" y="189293"/>
            <a:ext cx="22002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91449"/>
            <a:ext cx="2209800" cy="188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6" y="1513268"/>
            <a:ext cx="2195031" cy="186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" y="1156900"/>
            <a:ext cx="1778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Normal low-Q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 DIS event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1156899"/>
            <a:ext cx="2439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</a:t>
            </a:r>
            <a:r>
              <a:rPr lang="en-US" sz="1200" b="1" dirty="0" smtClean="0"/>
              <a:t>ow-Q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 DIS event w/out p-remnant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1520" y="3733800"/>
            <a:ext cx="485209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Events without proton remnant</a:t>
            </a:r>
          </a:p>
          <a:p>
            <a:endParaRPr lang="en-US" sz="1000" dirty="0"/>
          </a:p>
          <a:p>
            <a:r>
              <a:rPr lang="en-US" dirty="0" smtClean="0"/>
              <a:t>   About 10% of all DIS events: totally unexpected!</a:t>
            </a:r>
          </a:p>
          <a:p>
            <a:r>
              <a:rPr lang="en-US" dirty="0"/>
              <a:t> </a:t>
            </a:r>
            <a:r>
              <a:rPr lang="en-US" dirty="0" smtClean="0"/>
              <a:t>  Several methods to identify/measure</a:t>
            </a:r>
          </a:p>
          <a:p>
            <a:endParaRPr lang="en-US" sz="1000" dirty="0" smtClean="0"/>
          </a:p>
          <a:p>
            <a:r>
              <a:rPr lang="en-US" dirty="0" smtClean="0"/>
              <a:t>      Rapidity gap, M</a:t>
            </a:r>
            <a:r>
              <a:rPr lang="en-US" baseline="-25000" dirty="0" smtClean="0"/>
              <a:t>X</a:t>
            </a:r>
            <a:r>
              <a:rPr lang="en-US" dirty="0" smtClean="0"/>
              <a:t>, leading proton detection</a:t>
            </a:r>
          </a:p>
          <a:p>
            <a:endParaRPr lang="en-US" dirty="0"/>
          </a:p>
          <a:p>
            <a:r>
              <a:rPr lang="en-US" b="1" dirty="0" smtClean="0"/>
              <a:t>Precision measurements </a:t>
            </a:r>
          </a:p>
          <a:p>
            <a:endParaRPr lang="en-US" sz="1000" dirty="0"/>
          </a:p>
          <a:p>
            <a:r>
              <a:rPr lang="en-US" dirty="0" smtClean="0"/>
              <a:t>   Diffractive structure functions</a:t>
            </a:r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88" y="3375833"/>
            <a:ext cx="2959908" cy="300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6784" y="381000"/>
            <a:ext cx="608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Expect the unexpected</a:t>
            </a:r>
            <a:r>
              <a:rPr lang="en-US" sz="2800" b="1" dirty="0" smtClean="0"/>
              <a:t>: Gluons at low-x</a:t>
            </a: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324615"/>
            <a:ext cx="2514600" cy="334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168" y="1032689"/>
            <a:ext cx="333187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Pre-HERA knowledge of F</a:t>
            </a:r>
            <a:r>
              <a:rPr lang="en-US" b="1" baseline="-25000" dirty="0" smtClean="0"/>
              <a:t>2</a:t>
            </a:r>
            <a:endParaRPr lang="en-US" b="1" dirty="0" smtClean="0"/>
          </a:p>
          <a:p>
            <a:endParaRPr lang="en-US" sz="1100" dirty="0"/>
          </a:p>
          <a:p>
            <a:r>
              <a:rPr lang="en-US" dirty="0" smtClean="0"/>
              <a:t>   Limited to x &gt; </a:t>
            </a:r>
            <a:r>
              <a:rPr lang="en-US" dirty="0" smtClean="0"/>
              <a:t>5 </a:t>
            </a:r>
            <a:r>
              <a:rPr lang="en-US" dirty="0" smtClean="0">
                <a:latin typeface="Calibri"/>
              </a:rPr>
              <a:t>×</a:t>
            </a:r>
            <a:r>
              <a:rPr lang="en-US" dirty="0" smtClean="0"/>
              <a:t> </a:t>
            </a:r>
            <a:r>
              <a:rPr lang="en-US" dirty="0" smtClean="0"/>
              <a:t>10</a:t>
            </a:r>
            <a:r>
              <a:rPr lang="en-US" baseline="30000" dirty="0" smtClean="0"/>
              <a:t>-2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Low x behavior totally unknown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69988"/>
            <a:ext cx="2667000" cy="26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4953000"/>
            <a:ext cx="46273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Precise measurements at HERA</a:t>
            </a:r>
          </a:p>
          <a:p>
            <a:endParaRPr lang="en-US" sz="1200" dirty="0"/>
          </a:p>
          <a:p>
            <a:r>
              <a:rPr lang="en-US" dirty="0" smtClean="0"/>
              <a:t>   Pinned down low-x behavior</a:t>
            </a:r>
          </a:p>
          <a:p>
            <a:r>
              <a:rPr lang="en-US" dirty="0"/>
              <a:t> </a:t>
            </a:r>
            <a:r>
              <a:rPr lang="en-US" dirty="0" smtClean="0"/>
              <a:t>  Spectacular increase of gluon density at low-x</a:t>
            </a:r>
          </a:p>
          <a:p>
            <a:r>
              <a:rPr lang="en-US" dirty="0"/>
              <a:t> </a:t>
            </a:r>
            <a:r>
              <a:rPr lang="en-US" dirty="0" smtClean="0"/>
              <a:t>  Perhaps the most important result from HERA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58312" y="2663442"/>
            <a:ext cx="2889246" cy="275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3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599" y="347990"/>
            <a:ext cx="597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Jet Physics: Infrared safe jet algorithms</a:t>
            </a:r>
            <a:endParaRPr lang="en-US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93050"/>
            <a:ext cx="2427562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340" y="1066800"/>
            <a:ext cx="809446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Hadronic jets</a:t>
            </a:r>
          </a:p>
          <a:p>
            <a:endParaRPr lang="en-US" dirty="0"/>
          </a:p>
          <a:p>
            <a:r>
              <a:rPr lang="en-US" dirty="0" smtClean="0"/>
              <a:t>  At collider energies, hadrons tend to cluster in ‘jets’</a:t>
            </a:r>
          </a:p>
          <a:p>
            <a:r>
              <a:rPr lang="en-US" dirty="0"/>
              <a:t> </a:t>
            </a:r>
            <a:r>
              <a:rPr lang="en-US" dirty="0" smtClean="0"/>
              <a:t> Jets reflect physics of underlying hard (</a:t>
            </a:r>
            <a:r>
              <a:rPr lang="en-US" dirty="0" err="1" smtClean="0"/>
              <a:t>parton</a:t>
            </a:r>
            <a:r>
              <a:rPr lang="en-US" dirty="0" smtClean="0"/>
              <a:t>) scattering</a:t>
            </a:r>
          </a:p>
          <a:p>
            <a:r>
              <a:rPr lang="en-US" dirty="0"/>
              <a:t> </a:t>
            </a:r>
            <a:r>
              <a:rPr lang="en-US" dirty="0" smtClean="0"/>
              <a:t> Various algorithms to define jets</a:t>
            </a:r>
          </a:p>
          <a:p>
            <a:endParaRPr lang="en-US" dirty="0"/>
          </a:p>
          <a:p>
            <a:r>
              <a:rPr lang="en-US" b="1" dirty="0" smtClean="0"/>
              <a:t>Pre-HERA</a:t>
            </a:r>
          </a:p>
          <a:p>
            <a:endParaRPr lang="en-US" dirty="0"/>
          </a:p>
          <a:p>
            <a:r>
              <a:rPr lang="en-US" dirty="0" smtClean="0"/>
              <a:t>  Jet-physics at the colliders of the day (</a:t>
            </a:r>
            <a:r>
              <a:rPr lang="en-US" dirty="0" err="1" smtClean="0"/>
              <a:t>Tevatron,SppS</a:t>
            </a:r>
            <a:r>
              <a:rPr lang="en-US" dirty="0" smtClean="0"/>
              <a:t>, LEP, PEP, PETRA…)</a:t>
            </a:r>
          </a:p>
          <a:p>
            <a:r>
              <a:rPr lang="en-US" dirty="0"/>
              <a:t> </a:t>
            </a:r>
            <a:r>
              <a:rPr lang="en-US" dirty="0" smtClean="0"/>
              <a:t> Use of so-called ‘Cone Algorithm’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Group all particles together within a certain cone in </a:t>
            </a:r>
            <a:r>
              <a:rPr lang="el-GR" dirty="0" smtClean="0">
                <a:latin typeface="Times New Roman"/>
                <a:cs typeface="Times New Roman"/>
              </a:rPr>
              <a:t>η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l-GR" dirty="0" smtClean="0">
                <a:latin typeface="Times New Roman"/>
                <a:cs typeface="Times New Roman"/>
              </a:rPr>
              <a:t>φ</a:t>
            </a:r>
            <a:r>
              <a:rPr lang="en-US" dirty="0" smtClean="0"/>
              <a:t> space</a:t>
            </a:r>
          </a:p>
          <a:p>
            <a:r>
              <a:rPr lang="en-US" dirty="0" smtClean="0"/>
              <a:t>  </a:t>
            </a:r>
            <a:r>
              <a:rPr lang="en-US" u="sng" dirty="0" smtClean="0"/>
              <a:t>Major disadvantage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lgorithm not infrared safe</a:t>
            </a:r>
            <a:r>
              <a:rPr lang="en-US" dirty="0" smtClean="0"/>
              <a:t>, i.e. soft and collinear </a:t>
            </a:r>
            <a:r>
              <a:rPr lang="en-US" dirty="0" err="1" smtClean="0"/>
              <a:t>divergencies</a:t>
            </a:r>
            <a:r>
              <a:rPr lang="en-US" dirty="0" smtClean="0"/>
              <a:t> do not cancel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 Problem for theoretical calculations</a:t>
            </a:r>
          </a:p>
          <a:p>
            <a:r>
              <a:rPr lang="en-US" dirty="0"/>
              <a:t> </a:t>
            </a:r>
            <a:r>
              <a:rPr lang="en-US" dirty="0" smtClean="0"/>
              <a:t> Introduction of unphysical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sep</a:t>
            </a:r>
            <a:r>
              <a:rPr lang="en-US" dirty="0" smtClean="0"/>
              <a:t> parameter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smtClean="0"/>
              <a:t>Precise comparison with theory 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 </a:t>
            </a:r>
            <a:r>
              <a:rPr lang="en-US" b="1" dirty="0" smtClean="0"/>
              <a:t>impossible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65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599" y="347990"/>
            <a:ext cx="597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Jet Physics: Infrared safe jet algorithms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1340" y="1190685"/>
            <a:ext cx="470532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</a:t>
            </a:r>
            <a:r>
              <a:rPr lang="en-US" b="1" baseline="-25000" dirty="0" err="1" smtClean="0"/>
              <a:t>t</a:t>
            </a:r>
            <a:r>
              <a:rPr lang="en-US" b="1" dirty="0" smtClean="0"/>
              <a:t> Algorithms</a:t>
            </a:r>
          </a:p>
          <a:p>
            <a:endParaRPr lang="en-US" dirty="0" smtClean="0"/>
          </a:p>
          <a:p>
            <a:r>
              <a:rPr lang="en-US" dirty="0" smtClean="0"/>
              <a:t>   Infrared safe (</a:t>
            </a:r>
            <a:r>
              <a:rPr lang="en-US" dirty="0" err="1" smtClean="0"/>
              <a:t>divergencies</a:t>
            </a:r>
            <a:r>
              <a:rPr lang="en-US" dirty="0" smtClean="0"/>
              <a:t> cancel)</a:t>
            </a:r>
          </a:p>
          <a:p>
            <a:r>
              <a:rPr lang="en-US" dirty="0" smtClean="0"/>
              <a:t>   Distance measures</a:t>
            </a:r>
          </a:p>
          <a:p>
            <a:endParaRPr lang="en-US" dirty="0"/>
          </a:p>
          <a:p>
            <a:r>
              <a:rPr lang="en-US" dirty="0" smtClean="0"/>
              <a:t>     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Systematic studies by H1 and ZEUS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Comparison with fixed order NLO calculations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315221"/>
              </p:ext>
            </p:extLst>
          </p:nvPr>
        </p:nvGraphicFramePr>
        <p:xfrm>
          <a:off x="870571" y="2281238"/>
          <a:ext cx="3244229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3" imgW="1879560" imgH="1193760" progId="Equation.3">
                  <p:embed/>
                </p:oleObj>
              </mc:Choice>
              <mc:Fallback>
                <p:oleObj name="Equation" r:id="rId3" imgW="1879560" imgH="1193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0571" y="2281238"/>
                        <a:ext cx="3244229" cy="206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90661" y="1756993"/>
            <a:ext cx="4651252" cy="35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1999" y="5460422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Precision jet physics is possible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898053"/>
              </p:ext>
            </p:extLst>
          </p:nvPr>
        </p:nvGraphicFramePr>
        <p:xfrm>
          <a:off x="4931907" y="5989715"/>
          <a:ext cx="3313599" cy="3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6" imgW="2387520" imgH="241200" progId="Equation.3">
                  <p:embed/>
                </p:oleObj>
              </mc:Choice>
              <mc:Fallback>
                <p:oleObj name="Equation" r:id="rId6" imgW="23875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1907" y="5989715"/>
                        <a:ext cx="3313599" cy="33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0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599" y="347990"/>
            <a:ext cx="5249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Forward detectors are challenging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850"/>
            <a:ext cx="2373742" cy="231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446074"/>
            <a:ext cx="38041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Initial design</a:t>
            </a:r>
          </a:p>
          <a:p>
            <a:endParaRPr lang="en-US" dirty="0"/>
          </a:p>
          <a:p>
            <a:r>
              <a:rPr lang="en-US" dirty="0" smtClean="0"/>
              <a:t>  3 disk-like chambers</a:t>
            </a:r>
          </a:p>
          <a:p>
            <a:r>
              <a:rPr lang="en-US" dirty="0"/>
              <a:t> </a:t>
            </a:r>
            <a:r>
              <a:rPr lang="en-US" dirty="0" smtClean="0"/>
              <a:t> Drift cells with fixed wire orientations</a:t>
            </a:r>
          </a:p>
          <a:p>
            <a:endParaRPr lang="en-US" dirty="0"/>
          </a:p>
          <a:p>
            <a:r>
              <a:rPr lang="en-US" b="1" dirty="0" smtClean="0"/>
              <a:t>      </a:t>
            </a:r>
            <a:r>
              <a:rPr lang="en-US" b="1" dirty="0" smtClean="0">
                <a:latin typeface="Times New Roman"/>
                <a:cs typeface="Times New Roman"/>
              </a:rPr>
              <a:t>→</a:t>
            </a:r>
            <a:r>
              <a:rPr lang="en-US" b="1" dirty="0" smtClean="0"/>
              <a:t>  Problems with occupancy!</a:t>
            </a:r>
            <a:endParaRPr lang="en-US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7" y="3505201"/>
            <a:ext cx="2768133" cy="279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tt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45" y="1293674"/>
            <a:ext cx="2246961" cy="28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8837" y="3712725"/>
            <a:ext cx="45746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Straw Tube Tracker</a:t>
            </a:r>
          </a:p>
          <a:p>
            <a:endParaRPr lang="en-US" dirty="0"/>
          </a:p>
          <a:p>
            <a:r>
              <a:rPr lang="en-US" dirty="0" smtClean="0"/>
              <a:t>  Implemented in 2001</a:t>
            </a:r>
          </a:p>
          <a:p>
            <a:r>
              <a:rPr lang="en-US" dirty="0"/>
              <a:t> </a:t>
            </a:r>
            <a:r>
              <a:rPr lang="en-US" dirty="0" smtClean="0"/>
              <a:t> Straws running tangentially to beam pipe</a:t>
            </a:r>
          </a:p>
          <a:p>
            <a:endParaRPr lang="en-US" dirty="0"/>
          </a:p>
          <a:p>
            <a:r>
              <a:rPr lang="en-US" dirty="0" smtClean="0"/>
              <a:t>      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 solved occupancy problem</a:t>
            </a:r>
          </a:p>
          <a:p>
            <a:endParaRPr lang="en-US" dirty="0"/>
          </a:p>
          <a:p>
            <a:r>
              <a:rPr lang="en-US" dirty="0" smtClean="0"/>
              <a:t>  </a:t>
            </a:r>
            <a:r>
              <a:rPr lang="en-US" b="1" dirty="0" smtClean="0"/>
              <a:t>Possibly first fully functional forward tracker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in a colliding beam experiment </a:t>
            </a:r>
            <a:endParaRPr lang="en-US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7259" y="848243"/>
            <a:ext cx="1276349" cy="1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22" y="1676400"/>
            <a:ext cx="2934334" cy="43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599" y="347990"/>
            <a:ext cx="2456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H1 versus ZEUS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599" y="1030069"/>
            <a:ext cx="6389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Optimized for hadronic measurement: 35%/</a:t>
            </a:r>
            <a:r>
              <a:rPr lang="en-US" dirty="0" smtClean="0">
                <a:latin typeface="Times New Roman"/>
                <a:cs typeface="Times New Roman"/>
              </a:rPr>
              <a:t>√</a:t>
            </a:r>
            <a:r>
              <a:rPr lang="en-US" dirty="0" smtClean="0"/>
              <a:t>E</a:t>
            </a:r>
          </a:p>
          <a:p>
            <a:r>
              <a:rPr lang="en-US" dirty="0" smtClean="0"/>
              <a:t>Optimized for electron measurement: 12%/</a:t>
            </a:r>
            <a:r>
              <a:rPr lang="en-US" dirty="0" smtClean="0">
                <a:latin typeface="Times New Roman"/>
                <a:cs typeface="Times New Roman"/>
              </a:rPr>
              <a:t>√</a:t>
            </a:r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295400" y="871210"/>
            <a:ext cx="0" cy="347990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048000" y="871210"/>
            <a:ext cx="0" cy="213360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81000" y="1884402"/>
            <a:ext cx="155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Physics reach?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657600" cy="38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32560" y="6139934"/>
            <a:ext cx="630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Despite different detector philosophy, comparable physics reach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5152" y="134825"/>
            <a:ext cx="4823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Combined H1 and ZEUS Results</a:t>
            </a:r>
            <a:endParaRPr lang="en-US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07" y="3048000"/>
            <a:ext cx="2981228" cy="311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75" y="211455"/>
            <a:ext cx="2940860" cy="291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7159" y="4267200"/>
            <a:ext cx="4735399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 combined papers since 2009</a:t>
            </a:r>
          </a:p>
          <a:p>
            <a:endParaRPr lang="en-US" sz="700" dirty="0"/>
          </a:p>
          <a:p>
            <a:r>
              <a:rPr lang="en-US" sz="1200" dirty="0" smtClean="0"/>
              <a:t>   - Multi-Leptons with High Transverse Momentum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- Events with an Isolated Lepton and Missing Transverse  Momentum…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-  Combined Measurement and QCD Analysis of the Inclusive  </a:t>
            </a:r>
            <a:r>
              <a:rPr lang="en-US" sz="1200" dirty="0" err="1" smtClean="0"/>
              <a:t>e</a:t>
            </a:r>
            <a:r>
              <a:rPr lang="en-US" sz="1200" baseline="30000" dirty="0" err="1" smtClean="0"/>
              <a:t>+</a:t>
            </a:r>
            <a:r>
              <a:rPr lang="en-US" sz="1200" dirty="0" err="1" smtClean="0"/>
              <a:t>p</a:t>
            </a:r>
            <a:r>
              <a:rPr lang="en-US" sz="1200" dirty="0" smtClean="0"/>
              <a:t> …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- Combined  Inclusive Diffractive Cross Sections…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- Combination and QCD Analysis of Charm Production Cross Section…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- Combination of Differential D</a:t>
            </a:r>
            <a:r>
              <a:rPr lang="en-US" sz="1200" baseline="30000" dirty="0" smtClean="0"/>
              <a:t>*+</a:t>
            </a:r>
            <a:r>
              <a:rPr lang="en-US" sz="1200" dirty="0" smtClean="0"/>
              <a:t> Cross-Section Measurements in…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- Combination of Measurements of Inclusive Deep Inelastic Scattering…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50079" y="6107668"/>
            <a:ext cx="737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Useful to have 2 detectors with different systematic uncertainties: 1 + 1  &gt; 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8" y="658045"/>
            <a:ext cx="4102921" cy="371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5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275565" cy="478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8953" y="531167"/>
            <a:ext cx="5743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Commensurate Theory Effort Needed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503405"/>
            <a:ext cx="283366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Cost</a:t>
            </a:r>
          </a:p>
          <a:p>
            <a:endParaRPr lang="en-US" dirty="0"/>
          </a:p>
          <a:p>
            <a:r>
              <a:rPr lang="en-US" dirty="0" smtClean="0"/>
              <a:t>   HERA accelerator ~ $1B</a:t>
            </a:r>
          </a:p>
          <a:p>
            <a:r>
              <a:rPr lang="en-US" dirty="0"/>
              <a:t> </a:t>
            </a:r>
            <a:r>
              <a:rPr lang="en-US" dirty="0" smtClean="0"/>
              <a:t>  HERA experiments ~ $0.5B</a:t>
            </a:r>
          </a:p>
          <a:p>
            <a:r>
              <a:rPr lang="en-US" dirty="0"/>
              <a:t> </a:t>
            </a:r>
            <a:r>
              <a:rPr lang="en-US" dirty="0" smtClean="0"/>
              <a:t>  1 theorist </a:t>
            </a:r>
            <a:r>
              <a:rPr lang="en-US" dirty="0"/>
              <a:t>&lt;</a:t>
            </a:r>
            <a:r>
              <a:rPr lang="en-US" dirty="0" smtClean="0"/>
              <a:t>$0.0005B/year</a:t>
            </a:r>
          </a:p>
          <a:p>
            <a:endParaRPr lang="en-US" dirty="0"/>
          </a:p>
          <a:p>
            <a:r>
              <a:rPr lang="en-US" b="1" dirty="0" smtClean="0"/>
              <a:t>Precision measurements</a:t>
            </a:r>
          </a:p>
          <a:p>
            <a:endParaRPr lang="en-US" dirty="0"/>
          </a:p>
          <a:p>
            <a:r>
              <a:rPr lang="en-US" dirty="0" smtClean="0"/>
              <a:t>   Diffraction</a:t>
            </a:r>
          </a:p>
          <a:p>
            <a:r>
              <a:rPr lang="en-US" dirty="0"/>
              <a:t> </a:t>
            </a:r>
            <a:r>
              <a:rPr lang="en-US" dirty="0" smtClean="0"/>
              <a:t>  Jet </a:t>
            </a:r>
            <a:r>
              <a:rPr lang="en-US" dirty="0" smtClean="0"/>
              <a:t>production</a:t>
            </a:r>
          </a:p>
          <a:p>
            <a:r>
              <a:rPr lang="en-US" dirty="0"/>
              <a:t> </a:t>
            </a:r>
            <a:r>
              <a:rPr lang="en-US" dirty="0" smtClean="0"/>
              <a:t>     ….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Theoretical calculations</a:t>
            </a:r>
          </a:p>
          <a:p>
            <a:endParaRPr lang="en-US" dirty="0"/>
          </a:p>
          <a:p>
            <a:r>
              <a:rPr lang="en-US" dirty="0" smtClean="0"/>
              <a:t>   Lower precision </a:t>
            </a:r>
          </a:p>
          <a:p>
            <a:r>
              <a:rPr lang="en-US" dirty="0"/>
              <a:t> </a:t>
            </a:r>
            <a:r>
              <a:rPr lang="en-US" dirty="0" smtClean="0"/>
              <a:t>  Often limiting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http://www.nationmultimedia.com/new/2015/07/31/travel/images/30265408-0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57199"/>
            <a:ext cx="8855075" cy="607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" y="755749"/>
            <a:ext cx="291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Over the hill…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086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531464"/>
            <a:ext cx="18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Conclusion</a:t>
            </a:r>
            <a:endParaRPr lang="en-US" sz="28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" y="1295400"/>
            <a:ext cx="76581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4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00600" y="1225062"/>
            <a:ext cx="3604486" cy="3270738"/>
            <a:chOff x="5257801" y="996462"/>
            <a:chExt cx="3604486" cy="3270738"/>
          </a:xfrm>
        </p:grpSpPr>
        <p:pic>
          <p:nvPicPr>
            <p:cNvPr id="7" name="Picture 5" descr="cteq_f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1" y="996462"/>
              <a:ext cx="3604486" cy="3270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5455920" y="1041380"/>
              <a:ext cx="838200" cy="3149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33400"/>
            <a:ext cx="5461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 quick reminder: What was HERA?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5921173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one and only ep </a:t>
            </a:r>
            <a:r>
              <a:rPr lang="en-US" b="1" dirty="0" smtClean="0"/>
              <a:t>Collider </a:t>
            </a:r>
            <a:r>
              <a:rPr lang="en-US" dirty="0" smtClean="0"/>
              <a:t>(so far)</a:t>
            </a:r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   Electron/positron beam of 27.5 GeV</a:t>
            </a:r>
          </a:p>
          <a:p>
            <a:r>
              <a:rPr lang="en-US" dirty="0"/>
              <a:t> </a:t>
            </a:r>
            <a:r>
              <a:rPr lang="en-US" dirty="0" smtClean="0"/>
              <a:t>  Proton beam of 820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920 GeV</a:t>
            </a:r>
          </a:p>
          <a:p>
            <a:r>
              <a:rPr lang="en-US" dirty="0"/>
              <a:t> </a:t>
            </a:r>
            <a:r>
              <a:rPr lang="en-US" dirty="0" smtClean="0"/>
              <a:t>  Center of mass energy </a:t>
            </a:r>
            <a:r>
              <a:rPr lang="en-US" dirty="0" smtClean="0">
                <a:latin typeface="Times New Roman"/>
                <a:cs typeface="Times New Roman"/>
              </a:rPr>
              <a:t>√s =</a:t>
            </a:r>
            <a:r>
              <a:rPr lang="en-US" dirty="0" smtClean="0"/>
              <a:t> 300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318 GeV</a:t>
            </a:r>
          </a:p>
          <a:p>
            <a:endParaRPr lang="en-US" dirty="0"/>
          </a:p>
          <a:p>
            <a:r>
              <a:rPr lang="en-US" b="1" dirty="0" smtClean="0"/>
              <a:t>Location </a:t>
            </a:r>
          </a:p>
          <a:p>
            <a:endParaRPr lang="en-US" sz="1000" dirty="0"/>
          </a:p>
          <a:p>
            <a:r>
              <a:rPr lang="en-US" dirty="0" smtClean="0"/>
              <a:t>   </a:t>
            </a:r>
            <a:r>
              <a:rPr lang="en-US" dirty="0" err="1" smtClean="0"/>
              <a:t>Deutsches</a:t>
            </a:r>
            <a:r>
              <a:rPr lang="en-US" dirty="0" smtClean="0"/>
              <a:t> </a:t>
            </a:r>
            <a:r>
              <a:rPr lang="en-US" dirty="0" err="1" smtClean="0"/>
              <a:t>Elektronen</a:t>
            </a:r>
            <a:r>
              <a:rPr lang="en-US" dirty="0" smtClean="0"/>
              <a:t> Synchrotron DESY, </a:t>
            </a:r>
          </a:p>
          <a:p>
            <a:r>
              <a:rPr lang="en-US" dirty="0"/>
              <a:t> </a:t>
            </a:r>
            <a:r>
              <a:rPr lang="en-US" dirty="0" smtClean="0"/>
              <a:t>     Hamburg, Germany</a:t>
            </a:r>
          </a:p>
          <a:p>
            <a:endParaRPr lang="en-US" dirty="0"/>
          </a:p>
          <a:p>
            <a:r>
              <a:rPr lang="en-US" b="1" dirty="0" smtClean="0"/>
              <a:t>Operation</a:t>
            </a:r>
          </a:p>
          <a:p>
            <a:endParaRPr lang="en-US" sz="1000" dirty="0"/>
          </a:p>
          <a:p>
            <a:r>
              <a:rPr lang="en-US" dirty="0" smtClean="0"/>
              <a:t>   Started in 1992 (exactly on time!), ended in 2007</a:t>
            </a:r>
          </a:p>
          <a:p>
            <a:endParaRPr lang="en-US" dirty="0"/>
          </a:p>
          <a:p>
            <a:r>
              <a:rPr lang="en-US" b="1" dirty="0" smtClean="0"/>
              <a:t>Experiments</a:t>
            </a:r>
          </a:p>
          <a:p>
            <a:endParaRPr lang="en-US" sz="1000" dirty="0"/>
          </a:p>
          <a:p>
            <a:r>
              <a:rPr lang="en-US" dirty="0" smtClean="0"/>
              <a:t>    Collisions: H1 and ZEUS </a:t>
            </a:r>
          </a:p>
          <a:p>
            <a:r>
              <a:rPr lang="en-US" dirty="0"/>
              <a:t> </a:t>
            </a:r>
            <a:r>
              <a:rPr lang="en-US" dirty="0" smtClean="0"/>
              <a:t>   Electrons/positrons and gas jet target (polarized): HERMES </a:t>
            </a:r>
          </a:p>
          <a:p>
            <a:r>
              <a:rPr lang="en-US" dirty="0"/>
              <a:t> </a:t>
            </a:r>
            <a:r>
              <a:rPr lang="en-US" dirty="0" smtClean="0"/>
              <a:t>   Protons and wire target: HERA-B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163869"/>
              </p:ext>
            </p:extLst>
          </p:nvPr>
        </p:nvGraphicFramePr>
        <p:xfrm>
          <a:off x="6705600" y="905608"/>
          <a:ext cx="533400" cy="389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CorelPhotoPaint.Image.8" r:id="rId4" imgW="193319" imgH="140759" progId="CorelPhotoPaint.Image.8">
                  <p:embed/>
                </p:oleObj>
              </mc:Choice>
              <mc:Fallback>
                <p:oleObj name="CorelPhotoPaint.Image.8" r:id="rId4" imgW="193319" imgH="140759" progId="CorelPhotoPaint.Imag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905608"/>
                        <a:ext cx="533400" cy="389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4114800"/>
            <a:ext cx="5409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95475"/>
            <a:ext cx="72831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04" y="3429000"/>
            <a:ext cx="81519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84" y="4800600"/>
            <a:ext cx="1260997" cy="175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28889" y="607367"/>
            <a:ext cx="4710311" cy="5686752"/>
            <a:chOff x="3900488" y="918865"/>
            <a:chExt cx="4481711" cy="5405734"/>
          </a:xfrm>
        </p:grpSpPr>
        <p:pic>
          <p:nvPicPr>
            <p:cNvPr id="5" name="Picture 6" descr="cteq_f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488" y="918865"/>
              <a:ext cx="4481711" cy="540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038600" y="1066800"/>
              <a:ext cx="19812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84175" cy="365125"/>
          </a:xfrm>
        </p:spPr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376535"/>
            <a:ext cx="4381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Colliding Beam Experiments: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387059"/>
              </p:ext>
            </p:extLst>
          </p:nvPr>
        </p:nvGraphicFramePr>
        <p:xfrm>
          <a:off x="5044440" y="245417"/>
          <a:ext cx="990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CorelPhotoPaint.Image.8" r:id="rId4" imgW="193319" imgH="140759" progId="CorelPhotoPaint.Image.8">
                  <p:embed/>
                </p:oleObj>
              </mc:Choice>
              <mc:Fallback>
                <p:oleObj name="CorelPhotoPaint.Image.8" r:id="rId4" imgW="193319" imgH="140759" progId="CorelPhotoPaint.Imag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4440" y="245417"/>
                        <a:ext cx="990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80451" y="1143000"/>
            <a:ext cx="3540393" cy="5309146"/>
            <a:chOff x="381000" y="1188720"/>
            <a:chExt cx="3540393" cy="5309146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1188720"/>
              <a:ext cx="3540393" cy="5309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Multi-purpose 4</a:t>
              </a:r>
              <a:r>
                <a:rPr lang="el-GR" sz="2000" b="1" dirty="0" smtClean="0">
                  <a:latin typeface="Times New Roman"/>
                  <a:cs typeface="Times New Roman"/>
                </a:rPr>
                <a:t>π</a:t>
              </a:r>
              <a:r>
                <a:rPr lang="en-US" sz="2000" b="1" dirty="0" smtClean="0"/>
                <a:t> detector with</a:t>
              </a:r>
            </a:p>
            <a:p>
              <a:endParaRPr lang="en-US" sz="1100" dirty="0"/>
            </a:p>
            <a:p>
              <a:r>
                <a:rPr lang="en-US" dirty="0" smtClean="0"/>
                <a:t>  </a:t>
              </a:r>
              <a:r>
                <a:rPr lang="en-US" u="sng" dirty="0" smtClean="0"/>
                <a:t>Charged particle tracking</a:t>
              </a:r>
            </a:p>
            <a:p>
              <a:endParaRPr lang="en-US" sz="1000" dirty="0"/>
            </a:p>
            <a:p>
              <a:r>
                <a:rPr lang="en-US" dirty="0" smtClean="0"/>
                <a:t>       Si - </a:t>
              </a:r>
              <a:r>
                <a:rPr lang="el-GR" dirty="0" smtClean="0">
                  <a:latin typeface="Times New Roman"/>
                  <a:cs typeface="Times New Roman"/>
                </a:rPr>
                <a:t>μ</a:t>
              </a:r>
              <a:r>
                <a:rPr lang="en-US" dirty="0" smtClean="0"/>
                <a:t>VTX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Central drift chamber</a:t>
              </a:r>
            </a:p>
            <a:p>
              <a:endParaRPr lang="en-US" sz="1000" dirty="0"/>
            </a:p>
            <a:p>
              <a:r>
                <a:rPr lang="en-US" dirty="0" smtClean="0"/>
                <a:t>  </a:t>
              </a:r>
              <a:r>
                <a:rPr lang="en-US" u="sng" dirty="0" smtClean="0"/>
                <a:t>Liquid Argon calorimeter</a:t>
              </a:r>
            </a:p>
            <a:p>
              <a:endParaRPr lang="en-US" u="sng" dirty="0"/>
            </a:p>
            <a:p>
              <a:endParaRPr lang="en-US" u="sng" dirty="0" smtClean="0"/>
            </a:p>
            <a:p>
              <a:endParaRPr lang="en-US" u="sng" dirty="0"/>
            </a:p>
            <a:p>
              <a:endParaRPr lang="en-US" u="sng" dirty="0" smtClean="0"/>
            </a:p>
            <a:p>
              <a:endParaRPr lang="en-US" u="sng" dirty="0"/>
            </a:p>
            <a:p>
              <a:endParaRPr lang="en-US" u="sng" dirty="0" smtClean="0"/>
            </a:p>
            <a:p>
              <a:r>
                <a:rPr lang="en-US" dirty="0" smtClean="0"/>
                <a:t>  </a:t>
              </a:r>
              <a:r>
                <a:rPr lang="en-US" u="sng" dirty="0" smtClean="0"/>
                <a:t>Rear </a:t>
              </a:r>
              <a:r>
                <a:rPr lang="en-US" u="sng" dirty="0" err="1" smtClean="0"/>
                <a:t>Pb</a:t>
              </a:r>
              <a:r>
                <a:rPr lang="en-US" u="sng" dirty="0" smtClean="0"/>
                <a:t>-scintillator plug</a:t>
              </a:r>
              <a:endParaRPr lang="en-US" dirty="0" smtClean="0"/>
            </a:p>
            <a:p>
              <a:endParaRPr lang="en-US" u="sng" dirty="0" smtClean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  </a:t>
              </a:r>
              <a:r>
                <a:rPr lang="en-US" u="sng" dirty="0" smtClean="0"/>
                <a:t>Muon chambers and more…</a:t>
              </a:r>
              <a:r>
                <a:rPr lang="en-US" dirty="0" smtClean="0"/>
                <a:t>     </a:t>
              </a:r>
              <a:endParaRPr lang="en-US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2763133"/>
                </p:ext>
              </p:extLst>
            </p:nvPr>
          </p:nvGraphicFramePr>
          <p:xfrm>
            <a:off x="914400" y="3235947"/>
            <a:ext cx="1746069" cy="710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7" name="Equation" r:id="rId6" imgW="1091880" imgH="444240" progId="Equation.3">
                    <p:embed/>
                  </p:oleObj>
                </mc:Choice>
                <mc:Fallback>
                  <p:oleObj name="Equation" r:id="rId6" imgW="1091880" imgH="4442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14400" y="3235947"/>
                          <a:ext cx="1746069" cy="7106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3813559"/>
                </p:ext>
              </p:extLst>
            </p:nvPr>
          </p:nvGraphicFramePr>
          <p:xfrm>
            <a:off x="914400" y="3962400"/>
            <a:ext cx="1784350" cy="702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8" name="Equation" r:id="rId8" imgW="1130040" imgH="444240" progId="Equation.3">
                    <p:embed/>
                  </p:oleObj>
                </mc:Choice>
                <mc:Fallback>
                  <p:oleObj name="Equation" r:id="rId8" imgW="1130040" imgH="4442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3962400"/>
                          <a:ext cx="1784350" cy="702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6119802"/>
                </p:ext>
              </p:extLst>
            </p:nvPr>
          </p:nvGraphicFramePr>
          <p:xfrm>
            <a:off x="914400" y="5257800"/>
            <a:ext cx="1746250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9" name="Equation" r:id="rId10" imgW="1091880" imgH="444240" progId="Equation.3">
                    <p:embed/>
                  </p:oleObj>
                </mc:Choice>
                <mc:Fallback>
                  <p:oleObj name="Equation" r:id="rId10" imgW="1091880" imgH="4442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5257800"/>
                          <a:ext cx="1746250" cy="71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148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84175" cy="365125"/>
          </a:xfrm>
        </p:spPr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376535"/>
            <a:ext cx="4381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Colliding Beam Experiments: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486400" y="1447800"/>
            <a:ext cx="3540393" cy="3924151"/>
            <a:chOff x="381000" y="1188720"/>
            <a:chExt cx="3540393" cy="3924151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1188720"/>
              <a:ext cx="3540393" cy="3924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Multi-purpose 4</a:t>
              </a:r>
              <a:r>
                <a:rPr lang="el-GR" sz="2000" b="1" dirty="0" smtClean="0">
                  <a:latin typeface="Times New Roman"/>
                  <a:cs typeface="Times New Roman"/>
                </a:rPr>
                <a:t>π</a:t>
              </a:r>
              <a:r>
                <a:rPr lang="en-US" sz="2000" b="1" dirty="0" smtClean="0"/>
                <a:t> detector with</a:t>
              </a:r>
            </a:p>
            <a:p>
              <a:endParaRPr lang="en-US" sz="1100" dirty="0"/>
            </a:p>
            <a:p>
              <a:r>
                <a:rPr lang="en-US" dirty="0" smtClean="0"/>
                <a:t>  </a:t>
              </a:r>
              <a:r>
                <a:rPr lang="en-US" u="sng" dirty="0" smtClean="0"/>
                <a:t>Charged particle tracking</a:t>
              </a:r>
            </a:p>
            <a:p>
              <a:endParaRPr lang="en-US" sz="1000" dirty="0"/>
            </a:p>
            <a:p>
              <a:r>
                <a:rPr lang="en-US" dirty="0" smtClean="0"/>
                <a:t>       Si - </a:t>
              </a:r>
              <a:r>
                <a:rPr lang="el-GR" dirty="0" smtClean="0">
                  <a:latin typeface="Times New Roman"/>
                  <a:cs typeface="Times New Roman"/>
                </a:rPr>
                <a:t>μ</a:t>
              </a:r>
              <a:r>
                <a:rPr lang="en-US" dirty="0" smtClean="0"/>
                <a:t>VTX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Central drift chamber</a:t>
              </a:r>
            </a:p>
            <a:p>
              <a:endParaRPr lang="en-US" sz="1000" dirty="0"/>
            </a:p>
            <a:p>
              <a:r>
                <a:rPr lang="en-US" dirty="0" smtClean="0"/>
                <a:t>  </a:t>
              </a:r>
              <a:r>
                <a:rPr lang="en-US" u="sng" dirty="0" smtClean="0"/>
                <a:t>Uranium-Scintillator calorimeter</a:t>
              </a:r>
            </a:p>
            <a:p>
              <a:endParaRPr lang="en-US" u="sng" dirty="0"/>
            </a:p>
            <a:p>
              <a:endParaRPr lang="en-US" u="sng" dirty="0" smtClean="0"/>
            </a:p>
            <a:p>
              <a:endParaRPr lang="en-US" u="sng" dirty="0"/>
            </a:p>
            <a:p>
              <a:endParaRPr lang="en-US" u="sng" dirty="0" smtClean="0"/>
            </a:p>
            <a:p>
              <a:endParaRPr lang="en-US" u="sng" dirty="0"/>
            </a:p>
            <a:p>
              <a:endParaRPr lang="en-US" dirty="0" smtClean="0"/>
            </a:p>
            <a:p>
              <a:r>
                <a:rPr lang="en-US" dirty="0" smtClean="0"/>
                <a:t>  </a:t>
              </a:r>
              <a:r>
                <a:rPr lang="en-US" u="sng" dirty="0" smtClean="0"/>
                <a:t>Muon chambers and more…</a:t>
              </a:r>
              <a:r>
                <a:rPr lang="en-US" dirty="0" smtClean="0"/>
                <a:t>     </a:t>
              </a:r>
              <a:endParaRPr lang="en-US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6146380"/>
                </p:ext>
              </p:extLst>
            </p:nvPr>
          </p:nvGraphicFramePr>
          <p:xfrm>
            <a:off x="914400" y="3235947"/>
            <a:ext cx="1746069" cy="710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0" name="Equation" r:id="rId3" imgW="1091880" imgH="444240" progId="Equation.3">
                    <p:embed/>
                  </p:oleObj>
                </mc:Choice>
                <mc:Fallback>
                  <p:oleObj name="Equation" r:id="rId3" imgW="1091880" imgH="4442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14400" y="3235947"/>
                          <a:ext cx="1746069" cy="7106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726051"/>
                </p:ext>
              </p:extLst>
            </p:nvPr>
          </p:nvGraphicFramePr>
          <p:xfrm>
            <a:off x="914400" y="3962400"/>
            <a:ext cx="1784350" cy="702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1" name="Equation" r:id="rId5" imgW="1130040" imgH="444240" progId="Equation.3">
                    <p:embed/>
                  </p:oleObj>
                </mc:Choice>
                <mc:Fallback>
                  <p:oleObj name="Equation" r:id="rId5" imgW="113004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3962400"/>
                          <a:ext cx="1784350" cy="702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80" y="228600"/>
            <a:ext cx="9144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cteq_f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522681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05000" y="6063734"/>
            <a:ext cx="646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Note: both detectors are asymmetric around the interaction point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84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685800"/>
            <a:ext cx="186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Acronyms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167" y="1828800"/>
            <a:ext cx="29938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HERA</a:t>
            </a:r>
          </a:p>
          <a:p>
            <a:endParaRPr lang="en-US" dirty="0"/>
          </a:p>
          <a:p>
            <a:r>
              <a:rPr lang="en-US" dirty="0" smtClean="0"/>
              <a:t>  Hadron-</a:t>
            </a:r>
            <a:r>
              <a:rPr lang="en-US" dirty="0" err="1" smtClean="0"/>
              <a:t>Elektron</a:t>
            </a:r>
            <a:r>
              <a:rPr lang="en-US" dirty="0" smtClean="0"/>
              <a:t> Ring Anlage</a:t>
            </a:r>
          </a:p>
          <a:p>
            <a:endParaRPr lang="en-US" dirty="0"/>
          </a:p>
          <a:p>
            <a:r>
              <a:rPr lang="en-US" b="1" dirty="0" smtClean="0"/>
              <a:t>H1</a:t>
            </a:r>
          </a:p>
          <a:p>
            <a:endParaRPr lang="en-US" dirty="0"/>
          </a:p>
          <a:p>
            <a:r>
              <a:rPr lang="en-US" dirty="0" smtClean="0"/>
              <a:t>  First experiment at HERA</a:t>
            </a:r>
          </a:p>
          <a:p>
            <a:endParaRPr lang="en-US" dirty="0"/>
          </a:p>
          <a:p>
            <a:r>
              <a:rPr lang="en-US" dirty="0" smtClean="0"/>
              <a:t>H2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b="1" dirty="0" smtClean="0"/>
              <a:t>ZEUS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77" y="1696382"/>
            <a:ext cx="1813623" cy="279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984" y="4648200"/>
            <a:ext cx="419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</a:t>
            </a:r>
            <a:r>
              <a:rPr lang="en-US" dirty="0" smtClean="0"/>
              <a:t>ero </a:t>
            </a:r>
            <a:r>
              <a:rPr lang="en-US" b="1" dirty="0" smtClean="0"/>
              <a:t>E</a:t>
            </a:r>
            <a:r>
              <a:rPr lang="en-US" dirty="0" smtClean="0"/>
              <a:t>xperience with </a:t>
            </a:r>
            <a:r>
              <a:rPr lang="en-US" b="1" dirty="0" smtClean="0"/>
              <a:t>U</a:t>
            </a:r>
            <a:r>
              <a:rPr lang="en-US" dirty="0" smtClean="0"/>
              <a:t>ranium - </a:t>
            </a:r>
            <a:r>
              <a:rPr lang="en-US" b="1" dirty="0" smtClean="0"/>
              <a:t>S</a:t>
            </a:r>
            <a:r>
              <a:rPr lang="en-US" dirty="0" smtClean="0"/>
              <a:t>cintillator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70" y="1749861"/>
            <a:ext cx="480475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7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32559" y="1066800"/>
            <a:ext cx="5171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Lessons learned from HERA…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0160" y="2438400"/>
            <a:ext cx="57142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Caveats</a:t>
            </a:r>
          </a:p>
          <a:p>
            <a:endParaRPr lang="en-US" dirty="0"/>
          </a:p>
          <a:p>
            <a:r>
              <a:rPr lang="en-US" dirty="0" smtClean="0"/>
              <a:t>   This is my personal view </a:t>
            </a:r>
          </a:p>
          <a:p>
            <a:r>
              <a:rPr lang="en-US" dirty="0"/>
              <a:t> </a:t>
            </a:r>
            <a:r>
              <a:rPr lang="en-US" dirty="0" smtClean="0"/>
              <a:t>  I am/was more familiar with ZEUS, H1 was just as good</a:t>
            </a:r>
          </a:p>
          <a:p>
            <a:r>
              <a:rPr lang="en-US" dirty="0"/>
              <a:t> </a:t>
            </a:r>
            <a:r>
              <a:rPr lang="en-US" dirty="0" smtClean="0"/>
              <a:t>  It’s been a long time – some details might not be accurate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15728"/>
            <a:ext cx="1971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3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546407"/>
            <a:ext cx="496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HERA was a complex/difficult collider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611449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HERA contained 2 machines</a:t>
            </a:r>
          </a:p>
          <a:p>
            <a:endParaRPr lang="en-US" dirty="0"/>
          </a:p>
          <a:p>
            <a:r>
              <a:rPr lang="en-US" dirty="0" smtClean="0"/>
              <a:t>   An electron machine</a:t>
            </a:r>
          </a:p>
          <a:p>
            <a:r>
              <a:rPr lang="en-US" dirty="0"/>
              <a:t> </a:t>
            </a:r>
            <a:r>
              <a:rPr lang="en-US" dirty="0" smtClean="0"/>
              <a:t>  A proton machine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Need to collide the 2 beams</a:t>
            </a:r>
          </a:p>
          <a:p>
            <a:endParaRPr lang="en-US" dirty="0"/>
          </a:p>
          <a:p>
            <a:r>
              <a:rPr lang="en-US" b="1" dirty="0" smtClean="0"/>
              <a:t>Backgrounds</a:t>
            </a:r>
          </a:p>
          <a:p>
            <a:endParaRPr lang="en-US" dirty="0"/>
          </a:p>
          <a:p>
            <a:r>
              <a:rPr lang="en-US" dirty="0" smtClean="0"/>
              <a:t>   Electrons radiate synchrotron radiation</a:t>
            </a:r>
          </a:p>
          <a:p>
            <a:r>
              <a:rPr lang="en-US" dirty="0"/>
              <a:t> </a:t>
            </a:r>
            <a:r>
              <a:rPr lang="en-US" dirty="0" smtClean="0"/>
              <a:t>  Radiation deteriorates the vacuum</a:t>
            </a:r>
          </a:p>
          <a:p>
            <a:r>
              <a:rPr lang="en-US" dirty="0"/>
              <a:t> </a:t>
            </a:r>
            <a:r>
              <a:rPr lang="en-US" dirty="0" smtClean="0"/>
              <a:t>  Protons interact with gas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beam-gas events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Useful variable</a:t>
            </a:r>
          </a:p>
          <a:p>
            <a:endParaRPr lang="en-US" dirty="0"/>
          </a:p>
          <a:p>
            <a:r>
              <a:rPr lang="en-US" dirty="0" smtClean="0"/>
              <a:t>       For DIS events …</a:t>
            </a:r>
          </a:p>
          <a:p>
            <a:endParaRPr lang="en-US" dirty="0"/>
          </a:p>
          <a:p>
            <a:r>
              <a:rPr lang="en-US" dirty="0" smtClean="0"/>
              <a:t>         (losses down the forward beam pine give a negligible loss)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480029"/>
              </p:ext>
            </p:extLst>
          </p:nvPr>
        </p:nvGraphicFramePr>
        <p:xfrm>
          <a:off x="2895600" y="5029200"/>
          <a:ext cx="4457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3" imgW="2311200" imgH="355320" progId="Equation.3">
                  <p:embed/>
                </p:oleObj>
              </mc:Choice>
              <mc:Fallback>
                <p:oleObj name="Equation" r:id="rId3" imgW="231120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5029200"/>
                        <a:ext cx="4457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2819400" cy="457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6494" y="2438400"/>
            <a:ext cx="6495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W</a:t>
            </a:r>
            <a:r>
              <a:rPr lang="en-US" sz="1050" b="1" dirty="0" smtClean="0"/>
              <a:t>ithout</a:t>
            </a:r>
            <a:endParaRPr lang="en-US" sz="10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191000"/>
            <a:ext cx="110799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With timing cuts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70545" y="561646"/>
            <a:ext cx="18340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ZEUS </a:t>
            </a:r>
          </a:p>
          <a:p>
            <a:r>
              <a:rPr lang="en-US" sz="1200" b="1" dirty="0" smtClean="0"/>
              <a:t>Phys Lett B 303(1993)183</a:t>
            </a:r>
            <a:endParaRPr lang="en-US" sz="1200" b="1" dirty="0"/>
          </a:p>
        </p:txBody>
      </p:sp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85913"/>
            <a:ext cx="2390775" cy="160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0568" y="6139934"/>
            <a:ext cx="274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Precise timing is important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22579"/>
            <a:ext cx="349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Slow Start-up of HERA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742972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H1, ZEUS detectors</a:t>
            </a:r>
          </a:p>
          <a:p>
            <a:endParaRPr lang="en-US" dirty="0"/>
          </a:p>
          <a:p>
            <a:r>
              <a:rPr lang="en-US" dirty="0" smtClean="0"/>
              <a:t>   Designed for High-Q</a:t>
            </a:r>
            <a:r>
              <a:rPr lang="en-US" baseline="30000" dirty="0" smtClean="0"/>
              <a:t>2</a:t>
            </a:r>
            <a:r>
              <a:rPr lang="en-US" dirty="0" smtClean="0"/>
              <a:t> physics</a:t>
            </a:r>
          </a:p>
          <a:p>
            <a:r>
              <a:rPr lang="en-US" dirty="0"/>
              <a:t> </a:t>
            </a:r>
            <a:r>
              <a:rPr lang="en-US" dirty="0" smtClean="0"/>
              <a:t>  The hope was to discover </a:t>
            </a:r>
            <a:r>
              <a:rPr lang="en-US" dirty="0" err="1"/>
              <a:t>L</a:t>
            </a:r>
            <a:r>
              <a:rPr lang="en-US" dirty="0" err="1" smtClean="0"/>
              <a:t>epto</a:t>
            </a:r>
            <a:r>
              <a:rPr lang="en-US" dirty="0" smtClean="0"/>
              <a:t>-quarks</a:t>
            </a:r>
          </a:p>
          <a:p>
            <a:endParaRPr lang="en-US" dirty="0"/>
          </a:p>
          <a:p>
            <a:r>
              <a:rPr lang="en-US" b="1" dirty="0" smtClean="0"/>
              <a:t>DIS cross-section</a:t>
            </a:r>
          </a:p>
          <a:p>
            <a:endParaRPr lang="en-US" dirty="0"/>
          </a:p>
          <a:p>
            <a:r>
              <a:rPr lang="en-US" dirty="0" smtClean="0"/>
              <a:t> 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High Q</a:t>
            </a:r>
            <a:r>
              <a:rPr lang="en-US" baseline="30000" dirty="0" smtClean="0"/>
              <a:t>2</a:t>
            </a:r>
            <a:r>
              <a:rPr lang="en-US" dirty="0" smtClean="0"/>
              <a:t> requires high luminosity</a:t>
            </a:r>
          </a:p>
          <a:p>
            <a:endParaRPr lang="en-US" dirty="0"/>
          </a:p>
          <a:p>
            <a:r>
              <a:rPr lang="en-US" b="1" dirty="0" err="1" smtClean="0"/>
              <a:t>Photoproduction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    Real photons: Q</a:t>
            </a:r>
            <a:r>
              <a:rPr lang="en-US" baseline="30000" dirty="0" smtClean="0"/>
              <a:t>2</a:t>
            </a:r>
            <a:r>
              <a:rPr lang="en-US" dirty="0" smtClean="0"/>
              <a:t> ~ 0</a:t>
            </a:r>
          </a:p>
          <a:p>
            <a:r>
              <a:rPr lang="en-US" dirty="0"/>
              <a:t> </a:t>
            </a:r>
            <a:r>
              <a:rPr lang="en-US" dirty="0" smtClean="0"/>
              <a:t>   Study came as an afterthought, while waiting for the luminosity to improve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Design your detector to measure/do everything…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18" descr="cteq_f13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85216"/>
            <a:ext cx="7651056" cy="7233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umim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281919"/>
            <a:ext cx="2314574" cy="25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1981200" y="3708518"/>
            <a:ext cx="304800" cy="253882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361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y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gray_2007</Template>
  <TotalTime>13940</TotalTime>
  <Words>1063</Words>
  <Application>Microsoft Office PowerPoint</Application>
  <PresentationFormat>On-screen Show (4:3)</PresentationFormat>
  <Paragraphs>296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gray_2007</vt:lpstr>
      <vt:lpstr>CorelPhotoPaint.Image.8</vt:lpstr>
      <vt:lpstr>Equation</vt:lpstr>
      <vt:lpstr>Lessons learned from HERA -      the 1st ep Collider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repond</dc:creator>
  <cp:lastModifiedBy>repond</cp:lastModifiedBy>
  <cp:revision>65</cp:revision>
  <cp:lastPrinted>2016-06-22T20:38:29Z</cp:lastPrinted>
  <dcterms:created xsi:type="dcterms:W3CDTF">2010-10-30T09:54:02Z</dcterms:created>
  <dcterms:modified xsi:type="dcterms:W3CDTF">2016-07-09T12:56:44Z</dcterms:modified>
</cp:coreProperties>
</file>