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</p:sldMasterIdLst>
  <p:notesMasterIdLst>
    <p:notesMasterId r:id="rId37"/>
  </p:notesMasterIdLst>
  <p:handoutMasterIdLst>
    <p:handoutMasterId r:id="rId38"/>
  </p:handoutMasterIdLst>
  <p:sldIdLst>
    <p:sldId id="256" r:id="rId3"/>
    <p:sldId id="559" r:id="rId4"/>
    <p:sldId id="560" r:id="rId5"/>
    <p:sldId id="618" r:id="rId6"/>
    <p:sldId id="619" r:id="rId7"/>
    <p:sldId id="600" r:id="rId8"/>
    <p:sldId id="620" r:id="rId9"/>
    <p:sldId id="602" r:id="rId10"/>
    <p:sldId id="604" r:id="rId11"/>
    <p:sldId id="617" r:id="rId12"/>
    <p:sldId id="616" r:id="rId13"/>
    <p:sldId id="626" r:id="rId14"/>
    <p:sldId id="621" r:id="rId15"/>
    <p:sldId id="590" r:id="rId16"/>
    <p:sldId id="622" r:id="rId17"/>
    <p:sldId id="623" r:id="rId18"/>
    <p:sldId id="596" r:id="rId19"/>
    <p:sldId id="597" r:id="rId20"/>
    <p:sldId id="585" r:id="rId21"/>
    <p:sldId id="624" r:id="rId22"/>
    <p:sldId id="625" r:id="rId23"/>
    <p:sldId id="627" r:id="rId24"/>
    <p:sldId id="589" r:id="rId25"/>
    <p:sldId id="630" r:id="rId26"/>
    <p:sldId id="633" r:id="rId27"/>
    <p:sldId id="628" r:id="rId28"/>
    <p:sldId id="556" r:id="rId29"/>
    <p:sldId id="608" r:id="rId30"/>
    <p:sldId id="613" r:id="rId31"/>
    <p:sldId id="607" r:id="rId32"/>
    <p:sldId id="629" r:id="rId33"/>
    <p:sldId id="632" r:id="rId34"/>
    <p:sldId id="575" r:id="rId35"/>
    <p:sldId id="606" r:id="rId36"/>
  </p:sldIdLst>
  <p:sldSz cx="9144000" cy="6858000" type="screen4x3"/>
  <p:notesSz cx="6858000" cy="9144000"/>
  <p:defaultTextStyle>
    <a:defPPr>
      <a:defRPr lang="en-US"/>
    </a:defPPr>
    <a:lvl1pPr marL="0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19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53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90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716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139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575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000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429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194"/>
    <a:srgbClr val="FFD63F"/>
    <a:srgbClr val="F2FF5F"/>
    <a:srgbClr val="4BD7E1"/>
    <a:srgbClr val="E006D5"/>
    <a:srgbClr val="00E100"/>
    <a:srgbClr val="0C5209"/>
    <a:srgbClr val="11690C"/>
    <a:srgbClr val="80057A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96" autoAdjust="0"/>
  </p:normalViewPr>
  <p:slideViewPr>
    <p:cSldViewPr>
      <p:cViewPr>
        <p:scale>
          <a:sx n="90" d="100"/>
          <a:sy n="90" d="100"/>
        </p:scale>
        <p:origin x="-984" y="-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6DDE5-F68F-F848-A8FC-E32180D6EAD4}" type="datetime1">
              <a:rPr lang="en-US" smtClean="0"/>
              <a:pPr/>
              <a:t>7/5/16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38CD5-CECF-AC41-B90D-0F1D9F642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23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C4514-1F67-F248-AD2F-1A4C562A6D3F}" type="datetime1">
              <a:rPr lang="en-US" smtClean="0"/>
              <a:pPr/>
              <a:t>7/5/16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7CD6-3EDC-43A1-BFE6-556DB01E9D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651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1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53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290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716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13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575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000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42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7CD6-3EDC-43A1-BFE6-556DB01E9D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784225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0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Jul,8 2016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A.Kiselev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-65" charset="0"/>
              </a:defRPr>
            </a:lvl1pPr>
          </a:lstStyle>
          <a:p>
            <a:pPr>
              <a:defRPr/>
            </a:pPr>
            <a:fld id="{BC346014-8CB8-304E-A5FA-922CBC1F60F3}" type="slidenum">
              <a:rPr lang="ru-RU"/>
              <a:pPr>
                <a:defRPr/>
              </a:pPr>
              <a:t>‹#›</a:t>
            </a:fld>
            <a:r>
              <a:rPr lang="en-US"/>
              <a:t>/16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37325"/>
            <a:ext cx="3429000" cy="244475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228600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fld id="{59EA4CFA-C3DC-4ADB-8A77-9C015038EF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0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9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3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3"/>
            <a:ext cx="8229600" cy="452596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3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r>
              <a:rPr lang="en-US" smtClean="0"/>
              <a:t>Jul,8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3"/>
            <a:ext cx="2895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r>
              <a:rPr lang="en-US" smtClean="0"/>
              <a:t>A.Kiselev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3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600">
                <a:solidFill>
                  <a:srgbClr val="1F497D"/>
                </a:solidFill>
              </a:defRPr>
            </a:lvl1pPr>
          </a:lstStyle>
          <a:p>
            <a:r>
              <a:rPr lang="en-US" dirty="0" smtClean="0"/>
              <a:t>@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912853" rtl="0" eaLnBrk="1" latinLnBrk="0" hangingPunct="1">
        <a:spcBef>
          <a:spcPct val="0"/>
        </a:spcBef>
        <a:buNone/>
        <a:defRPr sz="3600" b="1" kern="1200" baseline="0">
          <a:solidFill>
            <a:srgbClr val="FF0000"/>
          </a:solidFill>
          <a:latin typeface="Arial" pitchFamily="34" charset="0"/>
          <a:ea typeface="+mj-ea"/>
          <a:cs typeface="+mj-cs"/>
        </a:defRPr>
      </a:lvl1pPr>
    </p:titleStyle>
    <p:bodyStyle>
      <a:lvl1pPr marL="342328" indent="-342328" algn="l" defTabSz="912853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1696" indent="-285276" algn="l" defTabSz="912853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106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597495" indent="-228209" algn="l" defTabSz="912853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3935" indent="-228209" algn="l" defTabSz="912853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0359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84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1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35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3"/>
            <a:ext cx="8229600" cy="452596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3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Jul,8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3"/>
            <a:ext cx="2895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A.Kiselev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3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/>
  <p:txStyles>
    <p:titleStyle>
      <a:lvl1pPr algn="ctr" defTabSz="4564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28" indent="-342328" algn="l" defTabSz="4564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defTabSz="4564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67" indent="-228209" algn="l" defTabSz="4564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95" indent="-228209" algn="l" defTabSz="4564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35" indent="-228209" algn="l" defTabSz="4564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59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84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17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35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png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gif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gi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0" y="1828800"/>
            <a:ext cx="7620000" cy="206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AAEAE"/>
                    </a:gs>
                    <a:gs pos="50000">
                      <a:srgbClr val="FFCCCC"/>
                    </a:gs>
                    <a:gs pos="100000">
                      <a:srgbClr val="DAAEA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83" tIns="45642" rIns="91283" bIns="45642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/>
                <a:cs typeface="Arial"/>
              </a:rPr>
              <a:t>BeAST</a:t>
            </a:r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</a:rPr>
              <a:t> Detector </a:t>
            </a:r>
          </a:p>
          <a:p>
            <a:pPr algn="ctr"/>
            <a:r>
              <a:rPr lang="en-US" sz="3200" b="1" i="1" dirty="0">
                <a:solidFill>
                  <a:srgbClr val="376092"/>
                </a:solidFill>
                <a:latin typeface="Arial"/>
                <a:cs typeface="Arial"/>
              </a:rPr>
              <a:t>(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en-US" sz="3200" b="1" i="1" dirty="0">
                <a:solidFill>
                  <a:srgbClr val="376092"/>
                </a:solidFill>
                <a:latin typeface="Arial"/>
                <a:cs typeface="Arial"/>
              </a:rPr>
              <a:t>rookhaven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eA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3200" b="1" i="1" dirty="0" err="1">
                <a:solidFill>
                  <a:srgbClr val="376092"/>
                </a:solidFill>
                <a:latin typeface="Arial"/>
                <a:cs typeface="Arial"/>
              </a:rPr>
              <a:t>olenoidal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T</a:t>
            </a:r>
            <a:r>
              <a:rPr lang="en-US" sz="3200" b="1" i="1" dirty="0">
                <a:solidFill>
                  <a:srgbClr val="376092"/>
                </a:solidFill>
                <a:latin typeface="Arial"/>
                <a:cs typeface="Arial"/>
              </a:rPr>
              <a:t>racker)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4800" b="1" dirty="0" smtClean="0">
              <a:solidFill>
                <a:srgbClr val="376092"/>
              </a:solidFill>
              <a:latin typeface="Arial"/>
              <a:cs typeface="Arial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62000" y="838200"/>
            <a:ext cx="7848600" cy="1524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3" tIns="45642" rIns="91283" bIns="45642" anchor="ctr"/>
          <a:lstStyle/>
          <a:p>
            <a:endParaRPr lang="en-US" dirty="0"/>
          </a:p>
        </p:txBody>
      </p:sp>
      <p:pic>
        <p:nvPicPr>
          <p:cNvPr id="12" name="Picture 11" descr="EIC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1556" cy="6858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14400" y="4800600"/>
            <a:ext cx="7162800" cy="1600200"/>
          </a:xfrm>
          <a:prstGeom prst="rect">
            <a:avLst/>
          </a:prstGeom>
        </p:spPr>
        <p:txBody>
          <a:bodyPr vert="horz" lIns="91283" tIns="45642" rIns="91283" bIns="45642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Narrow"/>
                <a:ea typeface="Tahoma (Body)" charset="0"/>
                <a:cs typeface="Arial Narrow"/>
              </a:rPr>
              <a:t>Alexander Kiselev for the BNL EIC taskforce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Argonne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EIC User Group Meeting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Jul’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2016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Arial Narrow"/>
              <a:ea typeface="Tahoma (Body)" charset="0"/>
              <a:cs typeface="Arial Narrow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 descr="bn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8" y="0"/>
            <a:ext cx="218896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10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2" name="Picture 1" descr="BeAST-2014-11-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1020" r="2001" b="4027"/>
          <a:stretch/>
        </p:blipFill>
        <p:spPr>
          <a:xfrm>
            <a:off x="762000" y="1295400"/>
            <a:ext cx="7919027" cy="5106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447800"/>
            <a:ext cx="1659429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</a:t>
            </a:r>
            <a:r>
              <a:rPr lang="en-US" sz="1200" dirty="0" err="1" smtClean="0">
                <a:solidFill>
                  <a:srgbClr val="FFFFFF"/>
                </a:solidFill>
              </a:rPr>
              <a:t>adronic</a:t>
            </a:r>
            <a:r>
              <a:rPr lang="en-US" sz="1200" dirty="0" smtClean="0">
                <a:solidFill>
                  <a:srgbClr val="FFFFFF"/>
                </a:solidFill>
              </a:rPr>
              <a:t> calorimeters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0549015">
            <a:off x="6731830" y="4953201"/>
            <a:ext cx="106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electrons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943600" y="4876800"/>
            <a:ext cx="1676400" cy="5334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276600" y="5791200"/>
            <a:ext cx="1447800" cy="4572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990600" y="1219200"/>
            <a:ext cx="6096000" cy="1600200"/>
          </a:xfrm>
          <a:prstGeom prst="straightConnector1">
            <a:avLst/>
          </a:prstGeom>
          <a:ln w="9525"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20659179">
            <a:off x="2242715" y="2068115"/>
            <a:ext cx="68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.0m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38800" y="6096000"/>
            <a:ext cx="492443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TPC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57400" y="1447800"/>
            <a:ext cx="1447800" cy="276999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e/m calorimeters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81400" y="1447800"/>
            <a:ext cx="1295400" cy="276999"/>
          </a:xfrm>
          <a:prstGeom prst="rect">
            <a:avLst/>
          </a:prstGeom>
          <a:solidFill>
            <a:srgbClr val="E006D5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RICH detectors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6096000"/>
            <a:ext cx="1202297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</a:t>
            </a:r>
            <a:r>
              <a:rPr lang="en-US" sz="1200" dirty="0" smtClean="0">
                <a:solidFill>
                  <a:srgbClr val="1E1C11"/>
                </a:solidFill>
              </a:rPr>
              <a:t>ilicon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48400" y="6096000"/>
            <a:ext cx="1125203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GEM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67600" y="6096000"/>
            <a:ext cx="1328083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3T solenoid coils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BeAST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detector layout</a:t>
            </a:r>
          </a:p>
        </p:txBody>
      </p:sp>
      <p:sp>
        <p:nvSpPr>
          <p:cNvPr id="32" name="TextBox 31"/>
          <p:cNvSpPr txBox="1"/>
          <p:nvPr/>
        </p:nvSpPr>
        <p:spPr>
          <a:xfrm rot="20549015">
            <a:off x="3152542" y="6082495"/>
            <a:ext cx="9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hadrons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85800" y="1219200"/>
            <a:ext cx="7315200" cy="4495800"/>
          </a:xfrm>
          <a:prstGeom prst="line">
            <a:avLst/>
          </a:prstGeom>
          <a:ln w="9525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7800" y="5486400"/>
            <a:ext cx="3538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Obsolete as of DIS 2016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60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11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19600" y="1219200"/>
            <a:ext cx="1659429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</a:t>
            </a:r>
            <a:r>
              <a:rPr lang="en-US" sz="1200" dirty="0" err="1" smtClean="0">
                <a:solidFill>
                  <a:srgbClr val="FFFFFF"/>
                </a:solidFill>
              </a:rPr>
              <a:t>adronic</a:t>
            </a:r>
            <a:r>
              <a:rPr lang="en-US" sz="1200" dirty="0" smtClean="0">
                <a:solidFill>
                  <a:srgbClr val="FFFFFF"/>
                </a:solidFill>
              </a:rPr>
              <a:t> calorimeters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96200" y="1219200"/>
            <a:ext cx="1295400" cy="276999"/>
          </a:xfrm>
          <a:prstGeom prst="rect">
            <a:avLst/>
          </a:prstGeom>
          <a:solidFill>
            <a:srgbClr val="E006D5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RICH detectors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" y="6096000"/>
            <a:ext cx="1202297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</a:t>
            </a:r>
            <a:r>
              <a:rPr lang="en-US" sz="1200" dirty="0" smtClean="0">
                <a:solidFill>
                  <a:srgbClr val="1E1C11"/>
                </a:solidFill>
              </a:rPr>
              <a:t>ilicon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1200" y="6096000"/>
            <a:ext cx="1125203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GEM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1200" y="6096000"/>
            <a:ext cx="155899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3T solenoid cryostat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BeAST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detector layout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600" y="762000"/>
            <a:ext cx="69466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u="sng" dirty="0" smtClean="0">
                <a:solidFill>
                  <a:srgbClr val="376092"/>
                </a:solidFill>
              </a:rPr>
              <a:t>-3.5 &lt; </a:t>
            </a:r>
            <a:r>
              <a:rPr lang="en-US" sz="1900" u="sng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h </a:t>
            </a:r>
            <a:r>
              <a:rPr lang="en-US" sz="1900" u="sng" dirty="0" smtClean="0">
                <a:solidFill>
                  <a:srgbClr val="376092"/>
                </a:solidFill>
              </a:rPr>
              <a:t>&lt; 3.5: Tracking &amp; e/m </a:t>
            </a:r>
            <a:r>
              <a:rPr lang="en-US" sz="1900" u="sng" dirty="0" err="1" smtClean="0">
                <a:solidFill>
                  <a:srgbClr val="376092"/>
                </a:solidFill>
              </a:rPr>
              <a:t>Calorimetry</a:t>
            </a:r>
            <a:r>
              <a:rPr lang="en-US" sz="1900" u="sng" dirty="0" smtClean="0">
                <a:solidFill>
                  <a:srgbClr val="376092"/>
                </a:solidFill>
              </a:rPr>
              <a:t> (hermetic coverage) </a:t>
            </a:r>
            <a:endParaRPr lang="en-US" sz="1900" u="sng" dirty="0">
              <a:solidFill>
                <a:srgbClr val="376092"/>
              </a:solidFill>
            </a:endParaRPr>
          </a:p>
        </p:txBody>
      </p:sp>
      <p:pic>
        <p:nvPicPr>
          <p:cNvPr id="46" name="Picture 45" descr="bea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1044429" y="1600200"/>
            <a:ext cx="6241381" cy="436096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676444" y="6096000"/>
            <a:ext cx="1447800" cy="276999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agnet yoke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810000" y="1295400"/>
            <a:ext cx="3505200" cy="1676400"/>
          </a:xfrm>
          <a:prstGeom prst="straightConnector1">
            <a:avLst/>
          </a:prstGeom>
          <a:ln w="9525"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518545">
            <a:off x="5599634" y="1910946"/>
            <a:ext cx="68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.0m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00400" y="6096000"/>
            <a:ext cx="1535847" cy="276999"/>
          </a:xfrm>
          <a:prstGeom prst="rect">
            <a:avLst/>
          </a:prstGeom>
          <a:solidFill>
            <a:srgbClr val="CC3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1E1C11"/>
                </a:solidFill>
              </a:rPr>
              <a:t>Micromegas</a:t>
            </a:r>
            <a:r>
              <a:rPr lang="en-US" sz="1200" dirty="0" smtClean="0">
                <a:solidFill>
                  <a:srgbClr val="1E1C11"/>
                </a:solidFill>
              </a:rPr>
              <a:t> barrels</a:t>
            </a:r>
            <a:endParaRPr lang="en-US" sz="1200" dirty="0">
              <a:solidFill>
                <a:srgbClr val="1E1C1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143000" y="3962400"/>
            <a:ext cx="1219200" cy="7620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71600" y="6096000"/>
            <a:ext cx="492443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TPC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2667000" y="4953000"/>
            <a:ext cx="1447800" cy="9144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72200" y="1219200"/>
            <a:ext cx="1447800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e/m calorimeters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96302">
            <a:off x="1001058" y="4360448"/>
            <a:ext cx="9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hadrons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961217">
            <a:off x="2597793" y="5366489"/>
            <a:ext cx="106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electrons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6096000"/>
            <a:ext cx="111443" cy="276999"/>
          </a:xfrm>
          <a:prstGeom prst="rect">
            <a:avLst/>
          </a:prstGeom>
          <a:solidFill>
            <a:srgbClr val="FF0000">
              <a:alpha val="88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56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enoi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17680" r="19996" b="6321"/>
          <a:stretch/>
        </p:blipFill>
        <p:spPr>
          <a:xfrm>
            <a:off x="152400" y="3276600"/>
            <a:ext cx="4267200" cy="3378200"/>
          </a:xfrm>
          <a:prstGeom prst="rect">
            <a:avLst/>
          </a:prstGeom>
        </p:spPr>
      </p:pic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Superconducting solenoid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12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3" name="Picture 2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90622"/>
            <a:ext cx="3553028" cy="3108168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219200"/>
            <a:ext cx="487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17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Implement in the same compact design:</a:t>
            </a:r>
          </a:p>
          <a:p>
            <a:pPr marL="621792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15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homogeneous ~3T field in the TPC</a:t>
            </a:r>
          </a:p>
          <a:p>
            <a:pPr marL="621792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15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h</a:t>
            </a:r>
            <a:r>
              <a:rPr lang="en-US" sz="15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adron-track-aligned field in the RICH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17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K</a:t>
            </a:r>
            <a:r>
              <a:rPr lang="en-US" sz="17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eep it simple (no dual solenoid configuration; no reversed current coils; no flux return through </a:t>
            </a:r>
            <a:r>
              <a:rPr lang="en-US" sz="1700" dirty="0" err="1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HCal</a:t>
            </a:r>
            <a:r>
              <a:rPr lang="en-US" sz="17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; no warm coils between </a:t>
            </a:r>
            <a:r>
              <a:rPr lang="en-US" sz="1700" dirty="0" err="1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EmCal</a:t>
            </a:r>
            <a:r>
              <a:rPr lang="en-US" sz="17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and </a:t>
            </a:r>
            <a:r>
              <a:rPr lang="en-US" sz="1700" dirty="0" err="1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HCal</a:t>
            </a:r>
            <a:r>
              <a:rPr lang="en-US" sz="17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)</a:t>
            </a:r>
            <a:endParaRPr lang="en-US" sz="1700" dirty="0" smtClean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243989"/>
              </p:ext>
            </p:extLst>
          </p:nvPr>
        </p:nvGraphicFramePr>
        <p:xfrm>
          <a:off x="5029200" y="4343400"/>
          <a:ext cx="3581400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87600"/>
                <a:gridCol w="1193800"/>
              </a:tblGrid>
              <a:tr h="21590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Central field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3T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Current density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23 A/mm</a:t>
                      </a:r>
                      <a:r>
                        <a:rPr lang="en-US" sz="15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Full current 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4.6 kA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Main coil radius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1500 mm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lang="en-US" sz="15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Coil pack length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3520</a:t>
                      </a:r>
                      <a:r>
                        <a:rPr lang="en-US" sz="15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mm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Cryostat inner radius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1350 mm</a:t>
                      </a:r>
                      <a:endParaRPr lang="en-US" sz="15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tpc-field-uniformit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4" y="3810000"/>
            <a:ext cx="4230796" cy="2514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330952" y="4983480"/>
            <a:ext cx="3429000" cy="0"/>
          </a:xfrm>
          <a:prstGeom prst="line">
            <a:avLst/>
          </a:prstGeom>
          <a:ln w="15875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0" y="5367528"/>
            <a:ext cx="3429000" cy="0"/>
          </a:xfrm>
          <a:prstGeom prst="line">
            <a:avLst/>
          </a:prstGeom>
          <a:ln w="15875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8255678" y="4996835"/>
            <a:ext cx="143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+/- 4% or so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858000" y="2362200"/>
            <a:ext cx="0" cy="990600"/>
          </a:xfrm>
          <a:prstGeom prst="line">
            <a:avLst/>
          </a:prstGeom>
          <a:ln w="12700">
            <a:solidFill>
              <a:srgbClr val="E006D5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19800" y="1676400"/>
            <a:ext cx="0" cy="1676400"/>
          </a:xfrm>
          <a:prstGeom prst="line">
            <a:avLst/>
          </a:prstGeom>
          <a:ln w="12700">
            <a:solidFill>
              <a:srgbClr val="E006D5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5867400" y="1524000"/>
            <a:ext cx="2209800" cy="1828800"/>
          </a:xfrm>
          <a:prstGeom prst="line">
            <a:avLst/>
          </a:prstGeom>
          <a:ln w="12700">
            <a:solidFill>
              <a:srgbClr val="E006D5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867400" y="2362200"/>
            <a:ext cx="2209800" cy="990600"/>
          </a:xfrm>
          <a:prstGeom prst="line">
            <a:avLst/>
          </a:prstGeom>
          <a:ln w="12700">
            <a:solidFill>
              <a:srgbClr val="E006D5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2" name="TextBox 56331"/>
          <p:cNvSpPr txBox="1"/>
          <p:nvPr/>
        </p:nvSpPr>
        <p:spPr>
          <a:xfrm>
            <a:off x="4876800" y="1295400"/>
            <a:ext cx="90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006D5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E006D5"/>
                </a:solidFill>
              </a:rPr>
              <a:t> = 1.0</a:t>
            </a:r>
            <a:endParaRPr lang="en-US" dirty="0">
              <a:solidFill>
                <a:srgbClr val="E006D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76800" y="2133600"/>
            <a:ext cx="90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006D5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E006D5"/>
                </a:solidFill>
              </a:rPr>
              <a:t> = 1.5</a:t>
            </a:r>
            <a:endParaRPr lang="en-US" dirty="0">
              <a:solidFill>
                <a:srgbClr val="E006D5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3600" y="2667000"/>
            <a:ext cx="980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E006D5"/>
                </a:solidFill>
              </a:rPr>
              <a:t>RICH </a:t>
            </a:r>
          </a:p>
          <a:p>
            <a:pPr algn="ctr"/>
            <a:r>
              <a:rPr lang="en-US" dirty="0" smtClean="0">
                <a:solidFill>
                  <a:srgbClr val="E006D5"/>
                </a:solidFill>
              </a:rPr>
              <a:t>location</a:t>
            </a:r>
            <a:endParaRPr lang="en-US" dirty="0">
              <a:solidFill>
                <a:srgbClr val="E006D5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52400" y="762000"/>
            <a:ext cx="990600" cy="6096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Goal:</a:t>
            </a:r>
            <a:endParaRPr kumimoji="0" lang="en-US" sz="22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410200" y="4114800"/>
            <a:ext cx="3276600" cy="6096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6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Field variation in TPC volume </a:t>
            </a:r>
            <a:endParaRPr kumimoji="0" lang="en-US" sz="16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0" y="2743200"/>
            <a:ext cx="1600200" cy="457200"/>
          </a:xfrm>
          <a:prstGeom prst="rect">
            <a:avLst/>
          </a:prstGeom>
          <a:solidFill>
            <a:srgbClr val="4BD7E1">
              <a:alpha val="16000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91400" y="2819400"/>
            <a:ext cx="14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TPC volume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5867400" y="3236976"/>
            <a:ext cx="2209800" cy="128016"/>
          </a:xfrm>
          <a:prstGeom prst="line">
            <a:avLst/>
          </a:prstGeom>
          <a:ln w="12700">
            <a:solidFill>
              <a:srgbClr val="E006D5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2971800"/>
            <a:ext cx="90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006D5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E006D5"/>
                </a:solidFill>
              </a:rPr>
              <a:t> = 3.5</a:t>
            </a:r>
            <a:endParaRPr lang="en-US" dirty="0">
              <a:solidFill>
                <a:srgbClr val="E00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18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13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pic>
        <p:nvPicPr>
          <p:cNvPr id="3" name="Picture 2" descr="radlen-2016-04-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19200"/>
            <a:ext cx="2986809" cy="2146300"/>
          </a:xfrm>
          <a:prstGeom prst="rect">
            <a:avLst/>
          </a:prstGeom>
        </p:spPr>
      </p:pic>
      <p:pic>
        <p:nvPicPr>
          <p:cNvPr id="5" name="Picture 4" descr="track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2879" r="14001" b="3122"/>
          <a:stretch/>
        </p:blipFill>
        <p:spPr>
          <a:xfrm>
            <a:off x="152400" y="838200"/>
            <a:ext cx="4740367" cy="3505200"/>
          </a:xfrm>
          <a:prstGeom prst="rect">
            <a:avLst/>
          </a:prstGeom>
        </p:spPr>
      </p:pic>
      <p:pic>
        <p:nvPicPr>
          <p:cNvPr id="17" name="Picture 16" descr="dp-vs-eta-7p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0"/>
            <a:ext cx="4495800" cy="2664178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191000" y="762000"/>
            <a:ext cx="4953000" cy="609600"/>
          </a:xfrm>
          <a:prstGeom prst="rect">
            <a:avLst/>
          </a:prstGeom>
        </p:spPr>
        <p:txBody>
          <a:bodyPr vert="horz" lIns="91283" tIns="45642" rIns="91283" bIns="45642" rtlCol="0">
            <a:normAutofit fontScale="92500"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Radiation length scan (inner tracking elements only)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867400" y="3352800"/>
            <a:ext cx="32766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Momentum resolution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153400" y="4114800"/>
            <a:ext cx="685800" cy="533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2000" u="sng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+</a:t>
            </a:r>
            <a:endParaRPr lang="en-US" sz="2000" dirty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81000" y="2895600"/>
            <a:ext cx="2819400" cy="1371600"/>
          </a:xfrm>
          <a:prstGeom prst="straightConnector1">
            <a:avLst/>
          </a:prstGeom>
          <a:ln w="9525"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412494">
            <a:off x="1253120" y="3576596"/>
            <a:ext cx="809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~2.0m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4038600"/>
            <a:ext cx="4724400" cy="14478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sz="2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High redundancy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sz="22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sz="2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aterial budget ~5% </a:t>
            </a:r>
            <a:r>
              <a:rPr lang="en-US" sz="22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rad.length</a:t>
            </a:r>
            <a:r>
              <a:rPr lang="en-US" sz="2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 or so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Pretty much “basic” components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54864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H1      : 0.6%*</a:t>
            </a:r>
            <a:r>
              <a:rPr lang="en-US" sz="2200" dirty="0" err="1" smtClean="0">
                <a:solidFill>
                  <a:srgbClr val="008000"/>
                </a:solidFill>
                <a:sym typeface="Wingdings"/>
              </a:rPr>
              <a:t>P</a:t>
            </a:r>
            <a:r>
              <a:rPr lang="en-US" sz="2200" baseline="-25000" dirty="0" err="1" smtClean="0">
                <a:solidFill>
                  <a:srgbClr val="008000"/>
                </a:solidFill>
                <a:sym typeface="Wingdings"/>
              </a:rPr>
              <a:t>t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+ 1.5%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ZEUS : 0.5%*</a:t>
            </a:r>
            <a:r>
              <a:rPr lang="en-US" sz="2200" dirty="0" err="1" smtClean="0">
                <a:solidFill>
                  <a:srgbClr val="008000"/>
                </a:solidFill>
                <a:sym typeface="Wingdings"/>
              </a:rPr>
              <a:t>P</a:t>
            </a:r>
            <a:r>
              <a:rPr lang="en-US" sz="2200" baseline="-25000" dirty="0" err="1" smtClean="0">
                <a:solidFill>
                  <a:srgbClr val="008000"/>
                </a:solidFill>
                <a:sym typeface="Wingdings"/>
              </a:rPr>
              <a:t>t</a:t>
            </a: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 + 1.5% </a:t>
            </a:r>
            <a:endParaRPr lang="en-US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Tracker performance &amp; properties</a:t>
            </a:r>
          </a:p>
        </p:txBody>
      </p:sp>
    </p:spTree>
    <p:extLst>
      <p:ext uri="{BB962C8B-B14F-4D97-AF65-F5344CB8AC3E}">
        <p14:creationId xmlns:p14="http://schemas.microsoft.com/office/powerpoint/2010/main" val="3421545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Silicon Vertex Tracker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14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2x2 barrel layers with high resolution MAPS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assume discrete 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20x20</a:t>
            </a:r>
            <a:r>
              <a:rPr lang="ru-RU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>
                <a:solidFill>
                  <a:srgbClr val="1F497D"/>
                </a:solidFill>
                <a:latin typeface="Symbol" pitchFamily="-84" charset="2"/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sz="2000" baseline="30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pixels 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and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~0.3% 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X</a:t>
            </a:r>
            <a:r>
              <a:rPr lang="en-US" sz="2000" baseline="-25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per layer</a:t>
            </a:r>
            <a:endParaRPr lang="en-US" sz="2000" dirty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702" r="3524" b="3743"/>
          <a:stretch/>
        </p:blipFill>
        <p:spPr>
          <a:xfrm>
            <a:off x="0" y="4343400"/>
            <a:ext cx="4709160" cy="2005753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1000" y="3886200"/>
            <a:ext cx="3048000" cy="381000"/>
          </a:xfrm>
          <a:prstGeom prst="rect">
            <a:avLst/>
          </a:prstGeom>
        </p:spPr>
        <p:txBody>
          <a:bodyPr vert="horz" lIns="91283" tIns="45642" rIns="91283" bIns="45642" rtlCol="0">
            <a:normAutofit fontScale="85000" lnSpcReduction="10000"/>
          </a:bodyPr>
          <a:lstStyle/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The prototype </a:t>
            </a:r>
            <a:r>
              <a:rPr lang="en-US" u="sng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(</a:t>
            </a:r>
            <a:r>
              <a:rPr lang="en-US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ALICE ITS TDR page)</a:t>
            </a:r>
          </a:p>
        </p:txBody>
      </p:sp>
      <p:pic>
        <p:nvPicPr>
          <p:cNvPr id="10" name="Picture 9" descr="radle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343400"/>
            <a:ext cx="2544973" cy="182880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876800" y="6096000"/>
            <a:ext cx="4267200" cy="533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EicRoot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r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adiation 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length scan (single layer)</a:t>
            </a:r>
          </a:p>
        </p:txBody>
      </p:sp>
      <p:pic>
        <p:nvPicPr>
          <p:cNvPr id="4" name="Picture 3" descr="vst-inn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17680" r="13000" b="7922"/>
          <a:stretch/>
        </p:blipFill>
        <p:spPr>
          <a:xfrm>
            <a:off x="4185592" y="838200"/>
            <a:ext cx="4866968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990600"/>
            <a:ext cx="23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Two innermost layers</a:t>
            </a:r>
            <a:endParaRPr lang="en-US" u="sng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914400"/>
            <a:ext cx="34290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ALICE ITS design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8200" y="2819400"/>
            <a:ext cx="1981200" cy="129540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22431">
            <a:off x="4792135" y="3380459"/>
            <a:ext cx="1094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~180 mm</a:t>
            </a:r>
            <a:endParaRPr lang="en-US" sz="1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31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Forward &amp; backward Silicon Trackers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15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914400"/>
            <a:ext cx="3810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for now assume the same </a:t>
            </a:r>
            <a:r>
              <a:rPr lang="en-US" i="1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a la ALICE ITS</a:t>
            </a:r>
            <a:r>
              <a:rPr lang="en-US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 building blocks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(complete staves) as in the vertex tracker</a:t>
            </a: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; 2x7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“discs” </a:t>
            </a: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with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[30 </a:t>
            </a: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..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180] </a:t>
            </a: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mm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radius</a:t>
            </a:r>
          </a:p>
        </p:txBody>
      </p:sp>
      <p:pic>
        <p:nvPicPr>
          <p:cNvPr id="3" name="Picture 2" descr="f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9680" r="22997" b="4720"/>
          <a:stretch/>
        </p:blipFill>
        <p:spPr>
          <a:xfrm>
            <a:off x="4430424" y="914400"/>
            <a:ext cx="4378295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486400"/>
            <a:ext cx="8534400" cy="92333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Design of this subsystem should clearly attract more attention (generic layout, material budget, cooling system type, support system, communications; also perhaps chip </a:t>
            </a:r>
            <a:r>
              <a:rPr lang="en-US" dirty="0" smtClean="0">
                <a:solidFill>
                  <a:srgbClr val="660066"/>
                </a:solidFill>
              </a:rPr>
              <a:t>optimization, readout </a:t>
            </a:r>
            <a:r>
              <a:rPr lang="en-US" dirty="0" smtClean="0">
                <a:solidFill>
                  <a:srgbClr val="660066"/>
                </a:solidFill>
              </a:rPr>
              <a:t>frequency increase, ...</a:t>
            </a:r>
            <a:r>
              <a:rPr lang="en-US" dirty="0" smtClean="0">
                <a:solidFill>
                  <a:srgbClr val="660066"/>
                </a:solidFill>
              </a:rPr>
              <a:t>?)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5400" y="2362200"/>
            <a:ext cx="3048000" cy="144780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412494">
            <a:off x="5170479" y="2714467"/>
            <a:ext cx="1094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~360 mm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6482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57A"/>
                </a:solidFill>
              </a:rPr>
              <a:t>Also notice: ALICE MFT design “as is” won’t work (no radial space!)</a:t>
            </a:r>
            <a:endParaRPr lang="en-US" dirty="0">
              <a:solidFill>
                <a:srgbClr val="80057A"/>
              </a:solidFill>
            </a:endParaRPr>
          </a:p>
        </p:txBody>
      </p:sp>
      <p:pic>
        <p:nvPicPr>
          <p:cNvPr id="14" name="Image 3" descr="plan 00.jpg"/>
          <p:cNvPicPr>
            <a:picLocks noChangeAspect="1"/>
          </p:cNvPicPr>
          <p:nvPr/>
        </p:nvPicPr>
        <p:blipFill rotWithShape="1">
          <a:blip r:embed="rId3" cstate="print"/>
          <a:srcRect l="8039" t="8547" r="7951" b="10177"/>
          <a:stretch/>
        </p:blipFill>
        <p:spPr>
          <a:xfrm>
            <a:off x="457200" y="2819400"/>
            <a:ext cx="3368040" cy="1911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819400"/>
            <a:ext cx="3962400" cy="2514600"/>
          </a:xfrm>
          <a:prstGeom prst="rect">
            <a:avLst/>
          </a:prstGeom>
          <a:noFill/>
          <a:ln>
            <a:solidFill>
              <a:srgbClr val="80057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09600" y="2971800"/>
            <a:ext cx="3048000" cy="1447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460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TPC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16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99060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~2m long; gas volume radius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[225..775] 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mm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1.2% 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X/X</a:t>
            </a:r>
            <a:r>
              <a:rPr lang="en-US" sz="2000" baseline="-25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IFC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, 4.0%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X/X</a:t>
            </a:r>
            <a:r>
              <a:rPr lang="en-US" sz="2000" baseline="-25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OFC; 15.0%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X/X</a:t>
            </a:r>
            <a:r>
              <a:rPr lang="en-US" sz="2000" baseline="-25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0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end-caps</a:t>
            </a:r>
            <a:endParaRPr lang="en-US" sz="2000" dirty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ssume 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5 </a:t>
            </a:r>
            <a:r>
              <a:rPr lang="en-US" sz="2000" dirty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mm 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long GEM pads</a:t>
            </a:r>
            <a:r>
              <a:rPr lang="en-US" sz="2000" dirty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and ~250</a:t>
            </a:r>
            <a:r>
              <a:rPr lang="ru-RU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>
                <a:solidFill>
                  <a:srgbClr val="80057A"/>
                </a:solidFill>
                <a:latin typeface="Symbol" pitchFamily="-84" charset="2"/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sz="2000" dirty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m 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single point {</a:t>
            </a:r>
            <a:r>
              <a:rPr lang="en-US" sz="2000" dirty="0" err="1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r</a:t>
            </a:r>
            <a:r>
              <a:rPr lang="en-US" sz="2000" dirty="0" err="1" smtClean="0">
                <a:solidFill>
                  <a:srgbClr val="80057A"/>
                </a:solidFill>
                <a:latin typeface="Symbol" charset="2"/>
                <a:ea typeface="ＭＳ Ｐゴシック" pitchFamily="-84" charset="-128"/>
                <a:cs typeface="Symbol" charset="2"/>
              </a:rPr>
              <a:t>f</a:t>
            </a:r>
            <a:r>
              <a:rPr lang="en-US" sz="2000" dirty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}</a:t>
            </a:r>
            <a:r>
              <a:rPr lang="en-US" sz="2000" dirty="0" smtClean="0">
                <a:solidFill>
                  <a:srgbClr val="80057A"/>
                </a:solidFill>
                <a:ea typeface="ＭＳ Ｐゴシック" pitchFamily="-84" charset="-128"/>
                <a:cs typeface="ＭＳ Ｐゴシック" pitchFamily="-84" charset="-128"/>
              </a:rPr>
              <a:t> resolution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for the max. drift distance of ~1m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endParaRPr lang="en-US" sz="2000" dirty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A gas mixture like T2K at ~250 V/cm (very small transverse dispersion in 3T field) will do the job</a:t>
            </a:r>
            <a:endParaRPr lang="en-US" sz="2000" dirty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" name="Picture 2" descr="tp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9679" r="14001" b="3120"/>
          <a:stretch/>
        </p:blipFill>
        <p:spPr>
          <a:xfrm>
            <a:off x="3886200" y="1447800"/>
            <a:ext cx="5057555" cy="38282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962400" y="3276600"/>
            <a:ext cx="3124200" cy="160020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39978">
            <a:off x="4982347" y="4066259"/>
            <a:ext cx="866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~2.0 m</a:t>
            </a:r>
            <a:endParaRPr lang="en-US" sz="1600" i="1" dirty="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086600" y="3048000"/>
            <a:ext cx="1752600" cy="182880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8865910">
            <a:off x="7534713" y="4068644"/>
            <a:ext cx="866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~1.6 m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09600" y="5715000"/>
            <a:ext cx="7467600" cy="4572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283" tIns="45642" rIns="91283" bIns="45642" rtlCol="0">
            <a:normAutofit/>
          </a:bodyPr>
          <a:lstStyle/>
          <a:p>
            <a:pPr marR="0" lvl="0" algn="ctr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2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These days this is seen as a </a:t>
            </a:r>
            <a:r>
              <a:rPr lang="en-US" sz="2200" noProof="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medium size and medium resolution TPC</a:t>
            </a:r>
            <a:endParaRPr kumimoji="0" lang="en-US" sz="2200" b="0" i="0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914400"/>
            <a:ext cx="49530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Pretty much in sync with </a:t>
            </a:r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r>
              <a:rPr lang="en-US" dirty="0" smtClean="0">
                <a:solidFill>
                  <a:srgbClr val="660066"/>
                </a:solidFill>
              </a:rPr>
              <a:t> prototype 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480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Micromegas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barrel tracker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17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287" t="2873" r="6435" b="2848"/>
          <a:stretch/>
        </p:blipFill>
        <p:spPr>
          <a:xfrm rot="16200000">
            <a:off x="430891" y="2693310"/>
            <a:ext cx="3530606" cy="3782785"/>
          </a:xfrm>
          <a:prstGeom prst="rect">
            <a:avLst/>
          </a:prstGeom>
        </p:spPr>
      </p:pic>
      <p:pic>
        <p:nvPicPr>
          <p:cNvPr id="3" name="Picture 2" descr="mumega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9679" r="10000" b="2319"/>
          <a:stretch/>
        </p:blipFill>
        <p:spPr>
          <a:xfrm>
            <a:off x="4800600" y="1600200"/>
            <a:ext cx="4070410" cy="2833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914400"/>
            <a:ext cx="40386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CLAS12 upgrade project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410200"/>
            <a:ext cx="275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Real life module (</a:t>
            </a:r>
            <a:r>
              <a:rPr lang="en-US" u="sng" dirty="0" err="1" smtClean="0">
                <a:solidFill>
                  <a:srgbClr val="FFFFFF"/>
                </a:solidFill>
              </a:rPr>
              <a:t>Saclay</a:t>
            </a:r>
            <a:r>
              <a:rPr lang="en-US" u="sng" dirty="0" smtClean="0">
                <a:solidFill>
                  <a:srgbClr val="FFFFFF"/>
                </a:solidFill>
              </a:rPr>
              <a:t>)</a:t>
            </a:r>
            <a:endParaRPr lang="en-US" u="sng" dirty="0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267200" y="4953000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Internal structure modeled according to the real-life prototypes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~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0.5% 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X/X</a:t>
            </a:r>
            <a:r>
              <a:rPr lang="en-US" sz="2000" baseline="-25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per layer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endParaRPr lang="en-US" sz="2000" dirty="0" smtClean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00600" y="2667000"/>
            <a:ext cx="2286000" cy="121920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39978">
            <a:off x="5591948" y="3380459"/>
            <a:ext cx="866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~2.0 m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2400" y="99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4 layers; technology-driven azimuthal and longitudinal segmentation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2D readout</a:t>
            </a: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with ~100</a:t>
            </a:r>
            <a:r>
              <a:rPr lang="ru-RU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dirty="0">
                <a:solidFill>
                  <a:srgbClr val="1F497D"/>
                </a:solidFill>
                <a:latin typeface="Symbol" pitchFamily="-84" charset="2"/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m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spatial 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resolution </a:t>
            </a:r>
            <a:endParaRPr lang="en-US" dirty="0" smtClean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429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GEM 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endcap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trackers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18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4343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3 disks behind the TPC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end-caps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; SBS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internal design for now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assume 50</a:t>
            </a:r>
            <a:r>
              <a:rPr lang="ru-RU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dirty="0">
                <a:solidFill>
                  <a:srgbClr val="1F497D"/>
                </a:solidFill>
                <a:latin typeface="Symbol" pitchFamily="-84" charset="2"/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m {</a:t>
            </a:r>
            <a:r>
              <a:rPr lang="en-US" sz="2000" dirty="0" err="1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r</a:t>
            </a:r>
            <a:r>
              <a:rPr lang="en-US" sz="2000" dirty="0" err="1">
                <a:solidFill>
                  <a:srgbClr val="1F497D"/>
                </a:solidFill>
                <a:latin typeface="Symbol" charset="2"/>
                <a:ea typeface="ＭＳ Ｐゴシック" pitchFamily="-84" charset="-128"/>
                <a:cs typeface="Symbol" charset="2"/>
              </a:rPr>
              <a:t>f</a:t>
            </a:r>
            <a:r>
              <a:rPr lang="en-US" sz="2000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} spatial </a:t>
            </a:r>
            <a:r>
              <a:rPr lang="en-US" sz="2000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resolution can be achieved</a:t>
            </a:r>
            <a:endParaRPr lang="en-US" sz="2000" dirty="0">
              <a:solidFill>
                <a:srgbClr val="1F497D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" name="Picture 2" descr="ge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12879" r="25005" b="4723"/>
          <a:stretch/>
        </p:blipFill>
        <p:spPr>
          <a:xfrm>
            <a:off x="5486400" y="1447800"/>
            <a:ext cx="3383280" cy="3350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914400"/>
            <a:ext cx="35814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Ongoing EIC R&amp;D project 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324600" y="2438400"/>
            <a:ext cx="990600" cy="53340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39978">
            <a:off x="6275203" y="2705124"/>
            <a:ext cx="912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~75 cm</a:t>
            </a:r>
            <a:endParaRPr lang="en-US" sz="1600" i="1" dirty="0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3048000"/>
            <a:ext cx="5004312" cy="3304536"/>
          </a:xfrm>
          <a:prstGeom prst="rect">
            <a:avLst/>
          </a:prstGeom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5257800" y="5105400"/>
            <a:ext cx="365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W</a:t>
            </a: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ell advanced R&amp;D program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 smtClean="0">
                <a:solidFill>
                  <a:srgbClr val="1F497D"/>
                </a:solidFill>
                <a:ea typeface="ＭＳ Ｐゴシック" pitchFamily="-84" charset="-128"/>
                <a:cs typeface="ＭＳ Ｐゴシック" pitchFamily="-84" charset="-128"/>
              </a:rPr>
              <a:t>A couple of groups have their own large area GEM designs </a:t>
            </a:r>
          </a:p>
        </p:txBody>
      </p:sp>
    </p:spTree>
    <p:extLst>
      <p:ext uri="{BB962C8B-B14F-4D97-AF65-F5344CB8AC3E}">
        <p14:creationId xmlns:p14="http://schemas.microsoft.com/office/powerpoint/2010/main" val="785578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gration-e-only-bremsstrahlun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4320540" cy="262128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219200" y="2514600"/>
            <a:ext cx="25908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400" u="sng" noProof="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</a:t>
            </a:r>
            <a:r>
              <a:rPr lang="en-US" sz="24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epton tracking only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9" name="Picture 8" descr="migration-da-bremsstrahlung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95600"/>
            <a:ext cx="4320540" cy="2621280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715000" y="2514600"/>
            <a:ext cx="25908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4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Double-angle method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“</a:t>
            </a:r>
            <a:r>
              <a:rPr lang="en-US" sz="4800" b="0" dirty="0">
                <a:latin typeface="Arial Narrow"/>
                <a:ea typeface="ＭＳ Ｐゴシック" pitchFamily="-84" charset="-128"/>
                <a:cs typeface="Arial Narrow"/>
              </a:rPr>
              <a:t>P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urity” in (x,Q</a:t>
            </a:r>
            <a:r>
              <a:rPr lang="en-US" sz="4800" b="0" baseline="30000" dirty="0" smtClean="0">
                <a:latin typeface="Arial Narrow"/>
                <a:ea typeface="ＭＳ Ｐゴシック" pitchFamily="-84" charset="-128"/>
                <a:cs typeface="Arial Narrow"/>
              </a:rPr>
              <a:t>2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) kinematic bins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19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298004"/>
              </p:ext>
            </p:extLst>
          </p:nvPr>
        </p:nvGraphicFramePr>
        <p:xfrm>
          <a:off x="381000" y="914400"/>
          <a:ext cx="213360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Equation" r:id="rId6" imgW="1511300" imgH="431800" progId="Equation.3">
                  <p:embed/>
                </p:oleObj>
              </mc:Choice>
              <mc:Fallback>
                <p:oleObj name="Equation" r:id="rId6" imgW="1511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14400"/>
                        <a:ext cx="2133601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667000" y="762000"/>
            <a:ext cx="6172200" cy="7620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Describes migration between kinematic bins</a:t>
            </a: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sz="2000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Important to keep it close to 1.0 for successful unfolding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914400" y="5486400"/>
            <a:ext cx="7391400" cy="685800"/>
          </a:xfrm>
          <a:prstGeom prst="rect">
            <a:avLst/>
          </a:prstGeom>
        </p:spPr>
        <p:txBody>
          <a:bodyPr vert="horz" lIns="91283" tIns="45642" rIns="91283" bIns="45642" rtlCol="0">
            <a:normAutofit lnSpcReduction="10000"/>
          </a:bodyPr>
          <a:lstStyle/>
          <a:p>
            <a:pPr marL="3423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“Straightforward” lepton tracking can hardly help at Y&lt;0.1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Hadronic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final state accounting allows to recover part of the high Q</a:t>
            </a:r>
            <a:r>
              <a:rPr lang="en-US" baseline="30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range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" y="1676400"/>
            <a:ext cx="7391400" cy="8382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{PYTHIA 20x250 </a:t>
            </a: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GeV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} -&gt; {GEANT} -&gt; {</a:t>
            </a: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Kalman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filter track fit}</a:t>
            </a: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Bremsstrahlung turned on here (and it matters even for detector with ~5% X/X </a:t>
            </a:r>
            <a:r>
              <a:rPr lang="en-US" baseline="-25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!)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600200" y="6324600"/>
            <a:ext cx="6400800" cy="3810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283" tIns="45642" rIns="91283" bIns="45642" rtlCol="0">
            <a:noAutofit/>
          </a:bodyPr>
          <a:lstStyle/>
          <a:p>
            <a:pPr marL="87440" lvl="0" algn="ctr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19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Performance has not changed much with the new magnetic field map</a:t>
            </a:r>
            <a:r>
              <a:rPr lang="en-US" sz="19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914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RHIC -&gt; 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eRHIC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upgrade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7811135" cy="434340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5257800"/>
            <a:ext cx="9144000" cy="11430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 algn="ctr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36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8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by 2025 convert RHIC to an electron-ion collider by adding</a:t>
            </a:r>
            <a:r>
              <a:rPr lang="en-US" sz="2800" u="sng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~21 </a:t>
            </a:r>
            <a:r>
              <a:rPr lang="en-US" sz="2800" u="sng" dirty="0" err="1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GeV</a:t>
            </a:r>
            <a:r>
              <a:rPr lang="en-US" sz="2800" u="sng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electrons </a:t>
            </a:r>
            <a:r>
              <a:rPr lang="en-US" sz="28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to the existing hadron ring facility (</a:t>
            </a:r>
            <a:r>
              <a:rPr lang="en-US" sz="2800" u="sng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arXiv</a:t>
            </a:r>
            <a:r>
              <a:rPr lang="en-US" sz="28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1409.1633)</a:t>
            </a:r>
            <a:endParaRPr lang="en-US" sz="2800" u="sng" dirty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657600"/>
            <a:ext cx="2819400" cy="83099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Yesterday talk by </a:t>
            </a:r>
            <a:endParaRPr lang="en-US" sz="2400" dirty="0">
              <a:solidFill>
                <a:srgbClr val="0000FF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Vadim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Ptitsyn</a:t>
            </a:r>
            <a:r>
              <a:rPr lang="en-US" sz="2400" dirty="0" smtClean="0">
                <a:solidFill>
                  <a:srgbClr val="0000FF"/>
                </a:solidFill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56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“Purity” in (x,Q</a:t>
            </a:r>
            <a:r>
              <a:rPr lang="en-US" sz="4800" b="0" baseline="30000" dirty="0" smtClean="0">
                <a:latin typeface="Arial Narrow"/>
                <a:ea typeface="ＭＳ Ｐゴシック" pitchFamily="-84" charset="-128"/>
                <a:cs typeface="Arial Narrow"/>
              </a:rPr>
              <a:t>2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) kinematic bins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20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3" name="Picture 2" descr="migration-e-only-no-bremsstrahlu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4320540" cy="2621280"/>
          </a:xfrm>
          <a:prstGeom prst="rect">
            <a:avLst/>
          </a:prstGeom>
        </p:spPr>
      </p:pic>
      <p:pic>
        <p:nvPicPr>
          <p:cNvPr id="4" name="Picture 3" descr="migration-e-only-no-bremsstrahlung-emca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67000"/>
            <a:ext cx="4320540" cy="2621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6422" y="7620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a trivial observation: tracker momentum resolution rapidly degrades at backward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rapidities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; this clearly affects {x,Q</a:t>
            </a:r>
            <a:r>
              <a:rPr lang="en-US" sz="2000" baseline="30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} reconstruction quality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447800"/>
            <a:ext cx="8077200" cy="14478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 possible solution: use e/m calorimeter in addition to tracking</a:t>
            </a: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~2%/</a:t>
            </a:r>
            <a:r>
              <a:rPr lang="en-US" dirty="0">
                <a:solidFill>
                  <a:srgbClr val="008000"/>
                </a:solidFill>
              </a:rPr>
              <a:t>√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 energy resolution (and ~0 constant term) for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 </a:t>
            </a:r>
            <a:r>
              <a:rPr lang="en-US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&lt;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-2 (PWO crystals)</a:t>
            </a: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~7%</a:t>
            </a:r>
            <a:r>
              <a:rPr lang="en-US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</a:t>
            </a:r>
            <a:r>
              <a:rPr lang="en-US" dirty="0">
                <a:solidFill>
                  <a:srgbClr val="008000"/>
                </a:solidFill>
              </a:rPr>
              <a:t>√</a:t>
            </a:r>
            <a:r>
              <a:rPr lang="en-US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 energy resolution 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for -2 &lt;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 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&lt; 1 (tungsten powder </a:t>
            </a:r>
            <a:r>
              <a:rPr lang="en-US" dirty="0" err="1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scint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. fiber sampling towers)</a:t>
            </a:r>
            <a:endParaRPr lang="en-US" dirty="0" smtClean="0">
              <a:solidFill>
                <a:srgbClr val="008000"/>
              </a:solidFill>
              <a:latin typeface="Symbol" charset="2"/>
              <a:ea typeface="ＭＳ Ｐゴシック" pitchFamily="-84" charset="-128"/>
              <a:cs typeface="Symbol" charset="2"/>
            </a:endParaRP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Consider “bremsstrahlung off ” case here for simplicity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5791200"/>
            <a:ext cx="7543800" cy="64633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High-resolution crystal calorimeter at very backward </a:t>
            </a:r>
            <a:r>
              <a:rPr lang="en-US" dirty="0" err="1" smtClean="0">
                <a:solidFill>
                  <a:srgbClr val="660066"/>
                </a:solidFill>
              </a:rPr>
              <a:t>rapidities</a:t>
            </a:r>
            <a:r>
              <a:rPr lang="en-US" dirty="0" smtClean="0">
                <a:solidFill>
                  <a:srgbClr val="660066"/>
                </a:solidFill>
              </a:rPr>
              <a:t> should </a:t>
            </a:r>
          </a:p>
          <a:p>
            <a:pPr algn="ctr"/>
            <a:r>
              <a:rPr lang="en-US" dirty="0">
                <a:solidFill>
                  <a:srgbClr val="660066"/>
                </a:solidFill>
              </a:rPr>
              <a:t>d</a:t>
            </a:r>
            <a:r>
              <a:rPr lang="en-US" dirty="0" smtClean="0">
                <a:solidFill>
                  <a:srgbClr val="660066"/>
                </a:solidFill>
              </a:rPr>
              <a:t>efinitely help to increase available </a:t>
            </a:r>
            <a:r>
              <a:rPr lang="en-US" b="1" i="1" dirty="0" smtClean="0">
                <a:solidFill>
                  <a:srgbClr val="660066"/>
                </a:solidFill>
              </a:rPr>
              <a:t>y</a:t>
            </a:r>
            <a:r>
              <a:rPr lang="en-US" dirty="0" smtClean="0">
                <a:solidFill>
                  <a:srgbClr val="660066"/>
                </a:solidFill>
              </a:rPr>
              <a:t> range </a:t>
            </a:r>
            <a:endParaRPr lang="en-US" dirty="0">
              <a:solidFill>
                <a:srgbClr val="660066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143000" y="5181600"/>
            <a:ext cx="25908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400" u="sng" noProof="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</a:t>
            </a:r>
            <a:r>
              <a:rPr lang="en-US" sz="24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epton tracking only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410200" y="5181600"/>
            <a:ext cx="31242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400" u="sng" noProof="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</a:t>
            </a:r>
            <a:r>
              <a:rPr lang="en-US" sz="24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epton tracking </a:t>
            </a:r>
            <a:r>
              <a:rPr lang="en-US" sz="24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+ </a:t>
            </a:r>
            <a:r>
              <a:rPr lang="en-US" sz="2400" u="sng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EmCal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8004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Relative electron/photon/h</a:t>
            </a:r>
            <a:r>
              <a:rPr lang="en-US" sz="4800" b="0" baseline="30000" dirty="0" smtClean="0">
                <a:latin typeface="Arial Narrow"/>
                <a:ea typeface="ＭＳ Ｐゴシック" pitchFamily="-84" charset="-128"/>
                <a:cs typeface="Arial Narrow"/>
              </a:rPr>
              <a:t>-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yields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21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7467600" cy="50574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1295400"/>
            <a:ext cx="21336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4648200"/>
            <a:ext cx="36576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002" y="838200"/>
            <a:ext cx="8676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15x250 </a:t>
            </a:r>
            <a:r>
              <a:rPr lang="en-US" u="sng" dirty="0" err="1" smtClean="0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 configuration;  particle yields versus momentum in the 4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&lt;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 &lt; 4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 range: </a:t>
            </a:r>
            <a:endParaRPr lang="en-US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4" t="75878" r="26958" b="5498"/>
          <a:stretch/>
        </p:blipFill>
        <p:spPr>
          <a:xfrm>
            <a:off x="609600" y="1600200"/>
            <a:ext cx="1709573" cy="119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5029200"/>
            <a:ext cx="264160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FF00"/>
                </a:solidFill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solidFill>
                  <a:srgbClr val="322F31"/>
                </a:solidFill>
              </a:rPr>
              <a:t> suppression: </a:t>
            </a:r>
          </a:p>
          <a:p>
            <a:pPr algn="ctr"/>
            <a:r>
              <a:rPr lang="en-US" sz="1400" dirty="0" smtClean="0">
                <a:solidFill>
                  <a:srgbClr val="322F31"/>
                </a:solidFill>
              </a:rPr>
              <a:t>the same </a:t>
            </a:r>
            <a:r>
              <a:rPr lang="en-US" sz="14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h</a:t>
            </a:r>
            <a:r>
              <a:rPr lang="en-US" sz="1400" dirty="0" smtClean="0">
                <a:solidFill>
                  <a:srgbClr val="322F31"/>
                </a:solidFill>
              </a:rPr>
              <a:t> coverage for</a:t>
            </a:r>
          </a:p>
          <a:p>
            <a:pPr algn="ctr"/>
            <a:r>
              <a:rPr lang="en-US" sz="1400" dirty="0" smtClean="0">
                <a:solidFill>
                  <a:srgbClr val="322F31"/>
                </a:solidFill>
              </a:rPr>
              <a:t>tracking &amp; </a:t>
            </a:r>
            <a:r>
              <a:rPr lang="en-US" sz="1400" dirty="0" err="1" smtClean="0">
                <a:solidFill>
                  <a:srgbClr val="322F31"/>
                </a:solidFill>
              </a:rPr>
              <a:t>Ecal</a:t>
            </a:r>
            <a:r>
              <a:rPr lang="en-US" sz="1400" dirty="0" smtClean="0">
                <a:solidFill>
                  <a:srgbClr val="322F31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5029200"/>
            <a:ext cx="264160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FF"/>
                </a:solidFill>
              </a:rPr>
              <a:t>h</a:t>
            </a:r>
            <a:r>
              <a:rPr lang="en-US" sz="1400" baseline="30000" dirty="0" smtClean="0">
                <a:solidFill>
                  <a:srgbClr val="FF00FF"/>
                </a:solidFill>
              </a:rPr>
              <a:t>-</a:t>
            </a:r>
            <a:r>
              <a:rPr lang="en-US" sz="1400" baseline="30000" dirty="0" smtClean="0">
                <a:solidFill>
                  <a:srgbClr val="322F31"/>
                </a:solidFill>
              </a:rPr>
              <a:t> </a:t>
            </a:r>
            <a:r>
              <a:rPr lang="en-US" sz="1400" dirty="0" smtClean="0">
                <a:solidFill>
                  <a:srgbClr val="322F31"/>
                </a:solidFill>
              </a:rPr>
              <a:t>suppression through E/p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-3.5&lt;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1400" dirty="0" smtClean="0">
                <a:solidFill>
                  <a:srgbClr val="0000FF"/>
                </a:solidFill>
              </a:rPr>
              <a:t>&lt;-1: </a:t>
            </a:r>
            <a:r>
              <a:rPr lang="en-US" sz="1400" dirty="0" smtClean="0"/>
              <a:t>10:1 to 10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:1  </a:t>
            </a:r>
          </a:p>
          <a:p>
            <a:pPr marL="285750" indent="-285750" algn="ctr">
              <a:buFont typeface="Symbol" charset="0"/>
              <a:buChar char=" "/>
            </a:pP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-1&lt;h </a:t>
            </a:r>
            <a:r>
              <a:rPr lang="en-US" sz="1400" dirty="0" smtClean="0">
                <a:solidFill>
                  <a:srgbClr val="0000FF"/>
                </a:solidFill>
              </a:rPr>
              <a:t>&lt;1</a:t>
            </a:r>
            <a:r>
              <a:rPr lang="en-US" sz="1400" dirty="0">
                <a:solidFill>
                  <a:srgbClr val="0000FF"/>
                </a:solidFill>
              </a:rPr>
              <a:t>:</a:t>
            </a:r>
            <a:r>
              <a:rPr lang="en-US" sz="1400" dirty="0">
                <a:solidFill>
                  <a:srgbClr val="322F31"/>
                </a:solidFill>
              </a:rPr>
              <a:t> </a:t>
            </a:r>
            <a:r>
              <a:rPr lang="en-US" sz="1400" dirty="0" smtClean="0">
                <a:solidFill>
                  <a:srgbClr val="322F31"/>
                </a:solidFill>
              </a:rPr>
              <a:t>10</a:t>
            </a:r>
            <a:r>
              <a:rPr lang="en-US" sz="1400" baseline="30000" dirty="0" smtClean="0">
                <a:solidFill>
                  <a:srgbClr val="322F31"/>
                </a:solidFill>
              </a:rPr>
              <a:t>4</a:t>
            </a:r>
            <a:r>
              <a:rPr lang="en-US" sz="1400" dirty="0">
                <a:solidFill>
                  <a:srgbClr val="322F31"/>
                </a:solidFill>
              </a:rPr>
              <a:t>:1 </a:t>
            </a:r>
            <a:endParaRPr lang="en-US" sz="1400" dirty="0" smtClean="0">
              <a:solidFill>
                <a:srgbClr val="322F3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438400" y="5943600"/>
            <a:ext cx="6172200" cy="4572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range [-1.0 .. -3.5] is also covered by the </a:t>
            </a: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hadronic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calorimeter</a:t>
            </a:r>
          </a:p>
        </p:txBody>
      </p:sp>
    </p:spTree>
    <p:extLst>
      <p:ext uri="{BB962C8B-B14F-4D97-AF65-F5344CB8AC3E}">
        <p14:creationId xmlns:p14="http://schemas.microsoft.com/office/powerpoint/2010/main" val="3582052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22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1219200"/>
            <a:ext cx="1659429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</a:t>
            </a:r>
            <a:r>
              <a:rPr lang="en-US" sz="1200" dirty="0" err="1" smtClean="0">
                <a:solidFill>
                  <a:srgbClr val="FFFFFF"/>
                </a:solidFill>
              </a:rPr>
              <a:t>adronic</a:t>
            </a:r>
            <a:r>
              <a:rPr lang="en-US" sz="1200" dirty="0" smtClean="0">
                <a:solidFill>
                  <a:srgbClr val="FFFFFF"/>
                </a:solidFill>
              </a:rPr>
              <a:t> calorimeters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96200" y="1219200"/>
            <a:ext cx="1295400" cy="276999"/>
          </a:xfrm>
          <a:prstGeom prst="rect">
            <a:avLst/>
          </a:prstGeom>
          <a:solidFill>
            <a:srgbClr val="E006D5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RICH detectors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" y="6096000"/>
            <a:ext cx="1202297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</a:t>
            </a:r>
            <a:r>
              <a:rPr lang="en-US" sz="1200" dirty="0" smtClean="0">
                <a:solidFill>
                  <a:srgbClr val="1E1C11"/>
                </a:solidFill>
              </a:rPr>
              <a:t>ilicon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1200" y="6096000"/>
            <a:ext cx="1125203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GEM trackers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1200" y="6096000"/>
            <a:ext cx="155899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E1C11"/>
                </a:solidFill>
              </a:rPr>
              <a:t>3T solenoid cryostat</a:t>
            </a:r>
            <a:endParaRPr lang="en-US" sz="1200" dirty="0">
              <a:solidFill>
                <a:srgbClr val="1E1C11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BeAST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detector layout</a:t>
            </a:r>
          </a:p>
        </p:txBody>
      </p:sp>
      <p:pic>
        <p:nvPicPr>
          <p:cNvPr id="46" name="Picture 45" descr="bea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2868752" y="1600200"/>
            <a:ext cx="6241381" cy="436096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676444" y="6096000"/>
            <a:ext cx="1447800" cy="276999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agnet yoke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638800" y="1295400"/>
            <a:ext cx="3505200" cy="1676400"/>
          </a:xfrm>
          <a:prstGeom prst="straightConnector1">
            <a:avLst/>
          </a:prstGeom>
          <a:ln w="9525"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518545">
            <a:off x="7202061" y="1807593"/>
            <a:ext cx="68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.0m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00400" y="6096000"/>
            <a:ext cx="1535847" cy="276999"/>
          </a:xfrm>
          <a:prstGeom prst="rect">
            <a:avLst/>
          </a:prstGeom>
          <a:solidFill>
            <a:srgbClr val="CC3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1E1C11"/>
                </a:solidFill>
              </a:rPr>
              <a:t>Micromegas</a:t>
            </a:r>
            <a:r>
              <a:rPr lang="en-US" sz="1200" dirty="0" smtClean="0">
                <a:solidFill>
                  <a:srgbClr val="1E1C11"/>
                </a:solidFill>
              </a:rPr>
              <a:t> barrels</a:t>
            </a:r>
            <a:endParaRPr lang="en-US" sz="1200" dirty="0">
              <a:solidFill>
                <a:srgbClr val="1E1C1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819400" y="3886200"/>
            <a:ext cx="1219200" cy="7620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71600" y="6096000"/>
            <a:ext cx="492443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TPC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4114800" y="4724400"/>
            <a:ext cx="1447800" cy="9144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72200" y="1219200"/>
            <a:ext cx="1447800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e/m calorimeters         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96302">
            <a:off x="2607196" y="4192805"/>
            <a:ext cx="9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hadrons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961217">
            <a:off x="4274194" y="5290289"/>
            <a:ext cx="106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electrons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6096000"/>
            <a:ext cx="111443" cy="276999"/>
          </a:xfrm>
          <a:prstGeom prst="rect">
            <a:avLst/>
          </a:prstGeom>
          <a:solidFill>
            <a:srgbClr val="FF0000">
              <a:alpha val="88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1447800"/>
            <a:ext cx="3048000" cy="1200329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A detailed microscopic simulation of “e/</a:t>
            </a:r>
            <a:r>
              <a:rPr lang="en-US" dirty="0" err="1" smtClean="0">
                <a:solidFill>
                  <a:srgbClr val="660066"/>
                </a:solidFill>
              </a:rPr>
              <a:t>p+HCal</a:t>
            </a:r>
            <a:r>
              <a:rPr lang="en-US" dirty="0" smtClean="0">
                <a:solidFill>
                  <a:srgbClr val="660066"/>
                </a:solidFill>
              </a:rPr>
              <a:t>” electron identification is</a:t>
            </a:r>
          </a:p>
          <a:p>
            <a:pPr algn="ctr"/>
            <a:r>
              <a:rPr lang="en-US" dirty="0" smtClean="0">
                <a:solidFill>
                  <a:srgbClr val="660066"/>
                </a:solidFill>
              </a:rPr>
              <a:t> in progress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4572000"/>
            <a:ext cx="3124200" cy="1200329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If needed, the setup can be </a:t>
            </a:r>
          </a:p>
          <a:p>
            <a:pPr algn="ctr"/>
            <a:r>
              <a:rPr lang="en-US" dirty="0">
                <a:solidFill>
                  <a:srgbClr val="660066"/>
                </a:solidFill>
              </a:rPr>
              <a:t>a</a:t>
            </a:r>
            <a:r>
              <a:rPr lang="en-US" dirty="0" smtClean="0">
                <a:solidFill>
                  <a:srgbClr val="660066"/>
                </a:solidFill>
              </a:rPr>
              <a:t>ppended at 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660066"/>
                </a:solidFill>
              </a:rPr>
              <a:t> &lt; -1 by other </a:t>
            </a:r>
          </a:p>
          <a:p>
            <a:pPr algn="ctr"/>
            <a:r>
              <a:rPr lang="en-US" dirty="0" smtClean="0">
                <a:solidFill>
                  <a:srgbClr val="660066"/>
                </a:solidFill>
              </a:rPr>
              <a:t>electron ID detectors </a:t>
            </a:r>
          </a:p>
          <a:p>
            <a:pPr algn="ctr"/>
            <a:r>
              <a:rPr lang="en-US" dirty="0" smtClean="0">
                <a:solidFill>
                  <a:srgbClr val="660066"/>
                </a:solidFill>
              </a:rPr>
              <a:t>like </a:t>
            </a:r>
            <a:r>
              <a:rPr lang="en-US" dirty="0" err="1" smtClean="0">
                <a:solidFill>
                  <a:srgbClr val="660066"/>
                </a:solidFill>
              </a:rPr>
              <a:t>preshower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and/or TRD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73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 dirty="0">
              <a:latin typeface="Tahoma" pitchFamily="-84" charset="0"/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Electromagnetic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calorimeters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23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67400" y="762000"/>
            <a:ext cx="32004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Ongoing EIC R&amp;D </a:t>
            </a:r>
            <a:r>
              <a:rPr lang="en-US" dirty="0" smtClean="0">
                <a:solidFill>
                  <a:srgbClr val="660066"/>
                </a:solidFill>
              </a:rPr>
              <a:t>projects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81000" y="3657600"/>
            <a:ext cx="3581400" cy="609600"/>
          </a:xfrm>
          <a:prstGeom prst="rect">
            <a:avLst/>
          </a:prstGeom>
        </p:spPr>
        <p:txBody>
          <a:bodyPr vert="horz" lIns="91283" tIns="45642" rIns="91283" bIns="45642" rtlCol="0">
            <a:normAutofit fontScale="85000" lnSpcReduction="10000"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400" u="sng" noProof="0" dirty="0" smtClean="0">
                <a:solidFill>
                  <a:srgbClr val="E006D5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Present </a:t>
            </a:r>
            <a:r>
              <a:rPr lang="en-US" sz="2400" u="sng" noProof="0" dirty="0" smtClean="0">
                <a:solidFill>
                  <a:srgbClr val="E006D5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status (May’2016 test run)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rgbClr val="E006D5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2400" y="685800"/>
            <a:ext cx="8991600" cy="2438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Very backward pseudo-</a:t>
            </a:r>
            <a:r>
              <a:rPr lang="en-US" sz="2200" u="sng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rapidities</a:t>
            </a: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200" u="sng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</a:t>
            </a: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&lt; -2): </a:t>
            </a:r>
            <a:endParaRPr lang="en-US" sz="2200" u="sng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70408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PWO crystals with ~</a:t>
            </a:r>
            <a:r>
              <a:rPr lang="en-US" sz="20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%</a:t>
            </a:r>
            <a:r>
              <a:rPr lang="en-US" sz="20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/√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 (or better) energy resolution</a:t>
            </a:r>
            <a:endParaRPr lang="en-US" sz="20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22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Pseudo-rapidity range -2 &lt; </a:t>
            </a:r>
            <a:r>
              <a:rPr lang="en-US" sz="2200" u="sng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</a:t>
            </a:r>
            <a:r>
              <a:rPr lang="en-US" sz="2200" u="sng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&lt; </a:t>
            </a: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3.5</a:t>
            </a: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:</a:t>
            </a: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  </a:t>
            </a:r>
            <a:endParaRPr lang="en-US" sz="2000" u="sng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1264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1F497D"/>
                </a:solidFill>
                <a:latin typeface="Arial Narrow"/>
                <a:cs typeface="Arial Narrow"/>
              </a:rPr>
              <a:t>Tungsten </a:t>
            </a:r>
            <a:r>
              <a:rPr lang="en-US" sz="2000" dirty="0">
                <a:solidFill>
                  <a:srgbClr val="1F497D"/>
                </a:solidFill>
                <a:latin typeface="Arial Narrow"/>
                <a:cs typeface="Arial Narrow"/>
              </a:rPr>
              <a:t>powder scintillating fiber </a:t>
            </a:r>
            <a:r>
              <a:rPr lang="en-US" sz="2000" dirty="0" smtClean="0">
                <a:solidFill>
                  <a:srgbClr val="1F497D"/>
                </a:solidFill>
                <a:latin typeface="Arial Narrow"/>
                <a:cs typeface="Arial Narrow"/>
              </a:rPr>
              <a:t>technology with 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~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7-10%</a:t>
            </a:r>
            <a:r>
              <a:rPr lang="en-US" sz="20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/√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 energy resolution</a:t>
            </a:r>
            <a:endParaRPr lang="en-US" sz="20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562600" y="1524000"/>
            <a:ext cx="3429000" cy="6858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283" tIns="45642" rIns="91283" bIns="45642" rtlCol="0">
            <a:normAutofit fontScale="92500" lnSpcReduction="10000"/>
          </a:bodyPr>
          <a:lstStyle/>
          <a:p>
            <a:pPr marR="0" lvl="0" algn="ctr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100" noProof="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sz="2100" baseline="30000" noProof="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n-US" sz="2100" noProof="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and </a:t>
            </a:r>
            <a:r>
              <a:rPr lang="en-US" sz="2100" noProof="0" dirty="0" smtClean="0">
                <a:solidFill>
                  <a:srgbClr val="008000"/>
                </a:solidFill>
                <a:latin typeface="Symbol" charset="2"/>
                <a:ea typeface="ＭＳ Ｐゴシック" pitchFamily="-84" charset="-128"/>
                <a:cs typeface="Symbol" charset="2"/>
              </a:rPr>
              <a:t>g </a:t>
            </a:r>
            <a:r>
              <a:rPr lang="en-US" sz="2100" noProof="0" dirty="0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energy measurement;</a:t>
            </a:r>
          </a:p>
          <a:p>
            <a:pPr lvl="0" algn="ctr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2100" noProof="0" dirty="0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 </a:t>
            </a:r>
            <a:r>
              <a:rPr lang="en-US" sz="2100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e/p electron ID</a:t>
            </a:r>
            <a:endParaRPr kumimoji="0" lang="en-US" sz="2100" b="0" i="0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Symbol" charset="2"/>
              <a:ea typeface="ＭＳ Ｐゴシック" pitchFamily="-84" charset="-128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2743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H1      : (7..12)%</a:t>
            </a:r>
            <a:r>
              <a:rPr lang="en-US" sz="2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</a:t>
            </a:r>
            <a:r>
              <a:rPr lang="en-US" sz="2000" dirty="0" smtClean="0">
                <a:solidFill>
                  <a:srgbClr val="008000"/>
                </a:solidFill>
              </a:rPr>
              <a:t>√</a:t>
            </a:r>
            <a:r>
              <a:rPr lang="en-US" sz="2000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+1%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ZEUS :        18%</a:t>
            </a:r>
            <a:r>
              <a:rPr lang="en-US" sz="2000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</a:t>
            </a:r>
            <a:r>
              <a:rPr lang="en-US" sz="2000" dirty="0">
                <a:solidFill>
                  <a:srgbClr val="008000"/>
                </a:solidFill>
              </a:rPr>
              <a:t>√</a:t>
            </a:r>
            <a:r>
              <a:rPr lang="en-US" sz="2000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+1%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</p:txBody>
      </p:sp>
      <p:pic>
        <p:nvPicPr>
          <p:cNvPr id="20" name="Picture 19" descr="eic_rep_fig8a_S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0"/>
            <a:ext cx="3429000" cy="352857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1" name="Picture 20" descr="Macintosh HD:Users:oleg:Desktop:eic_rep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95600"/>
            <a:ext cx="1885950" cy="352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5791200" y="3886200"/>
            <a:ext cx="3200400" cy="2438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Several configurations tested since 2012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Reach energy resolution level of </a:t>
            </a:r>
            <a:r>
              <a:rPr lang="en-US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~{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7%</a:t>
            </a:r>
            <a:r>
              <a:rPr lang="en-US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/√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  + 1%} with the PMTs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See clear path towards getting similar level of performance with a compact readout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22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895600"/>
            <a:ext cx="29088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May’2016 test run in FNAL</a:t>
            </a:r>
            <a:endParaRPr lang="en-US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4572000"/>
            <a:ext cx="609600" cy="381000"/>
          </a:xfrm>
          <a:prstGeom prst="rect">
            <a:avLst/>
          </a:prstGeom>
          <a:solidFill>
            <a:srgbClr val="CCFFCC">
              <a:alpha val="26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Jets at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an EIC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24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16933" y="152400"/>
            <a:ext cx="1795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b</a:t>
            </a:r>
            <a:r>
              <a:rPr lang="en-US" sz="2000" u="sng" dirty="0" smtClean="0"/>
              <a:t>y Brian Page</a:t>
            </a:r>
            <a:endParaRPr lang="en-US" sz="2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3505200" cy="2518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3538220" cy="2542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" r="53136" b="50320"/>
          <a:stretch/>
        </p:blipFill>
        <p:spPr>
          <a:xfrm>
            <a:off x="4953000" y="3733800"/>
            <a:ext cx="3200400" cy="25061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" r="53136" b="51998"/>
          <a:stretch/>
        </p:blipFill>
        <p:spPr>
          <a:xfrm>
            <a:off x="304800" y="3733800"/>
            <a:ext cx="3146048" cy="2438400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28600" y="762000"/>
            <a:ext cx="2667000" cy="3810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PYTHIA </a:t>
            </a:r>
            <a:r>
              <a:rPr lang="en-US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20x250 </a:t>
            </a:r>
            <a:r>
              <a:rPr lang="en-US" u="sng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GeV</a:t>
            </a:r>
            <a:endParaRPr lang="en-US" u="sng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600200" y="6248400"/>
            <a:ext cx="6324600" cy="4572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283" tIns="45642" rIns="91283" bIns="45642" rtlCol="0">
            <a:normAutofit/>
          </a:bodyPr>
          <a:lstStyle/>
          <a:p>
            <a:pPr marR="0" lvl="0" algn="ctr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100" noProof="0" dirty="0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EIC will see high energy jets in hadron-going direction</a:t>
            </a:r>
            <a:endParaRPr lang="en-US" sz="2100" noProof="0" dirty="0" smtClean="0">
              <a:solidFill>
                <a:srgbClr val="008000"/>
              </a:solidFill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762000"/>
            <a:ext cx="445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-&gt; see talk by Brian in the parallel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01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25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903249" cy="261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hac-vs-fems-response.gif"/>
          <p:cNvPicPr>
            <a:picLocks noChangeAspect="1"/>
          </p:cNvPicPr>
          <p:nvPr/>
        </p:nvPicPr>
        <p:blipFill>
          <a:blip r:embed="rId4"/>
          <a:srcRect l="2069" t="9153" r="2069" b="1525"/>
          <a:stretch>
            <a:fillRect/>
          </a:stretch>
        </p:blipFill>
        <p:spPr>
          <a:xfrm>
            <a:off x="228600" y="2045363"/>
            <a:ext cx="4114800" cy="263099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685800" y="3200400"/>
            <a:ext cx="1295400" cy="11430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990600" y="2286000"/>
            <a:ext cx="2873640" cy="28036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u="sng" dirty="0" smtClean="0">
                <a:solidFill>
                  <a:srgbClr val="008000"/>
                </a:solidFill>
                <a:latin typeface="Arial"/>
                <a:cs typeface="Arial"/>
              </a:rPr>
              <a:t>MC: 12 </a:t>
            </a:r>
            <a:r>
              <a:rPr lang="en-US" sz="1400" u="sng" dirty="0" err="1" smtClean="0">
                <a:solidFill>
                  <a:srgbClr val="008000"/>
                </a:solidFill>
                <a:latin typeface="Arial"/>
                <a:cs typeface="Arial"/>
              </a:rPr>
              <a:t>GeV</a:t>
            </a:r>
            <a:r>
              <a:rPr lang="en-US" sz="1400" u="sng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1400" u="sng" dirty="0" err="1" smtClean="0">
                <a:solidFill>
                  <a:srgbClr val="008000"/>
                </a:solidFill>
                <a:latin typeface="Arial"/>
                <a:cs typeface="Arial"/>
              </a:rPr>
              <a:t>pions</a:t>
            </a:r>
            <a:r>
              <a:rPr lang="en-US" sz="1400" u="sng" dirty="0" smtClean="0">
                <a:solidFill>
                  <a:srgbClr val="008000"/>
                </a:solidFill>
                <a:latin typeface="Arial"/>
                <a:cs typeface="Arial"/>
              </a:rPr>
              <a:t>: </a:t>
            </a:r>
            <a:r>
              <a:rPr lang="en-US" sz="1400" u="sng" dirty="0" err="1" smtClean="0">
                <a:solidFill>
                  <a:srgbClr val="008000"/>
                </a:solidFill>
                <a:latin typeface="Arial"/>
                <a:cs typeface="Arial"/>
              </a:rPr>
              <a:t>Hcal</a:t>
            </a:r>
            <a:r>
              <a:rPr lang="en-US" sz="1400" u="sng" dirty="0" smtClean="0">
                <a:solidFill>
                  <a:srgbClr val="008000"/>
                </a:solidFill>
                <a:latin typeface="Arial"/>
                <a:cs typeface="Arial"/>
              </a:rPr>
              <a:t> vs </a:t>
            </a:r>
            <a:r>
              <a:rPr lang="en-US" sz="1400" u="sng" dirty="0" err="1" smtClean="0">
                <a:solidFill>
                  <a:srgbClr val="008000"/>
                </a:solidFill>
                <a:latin typeface="Arial"/>
                <a:cs typeface="Arial"/>
              </a:rPr>
              <a:t>EmCal</a:t>
            </a:r>
            <a:endParaRPr lang="en-US" sz="1400" u="sng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2819400"/>
            <a:ext cx="2331061" cy="55736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600" dirty="0" smtClean="0">
                <a:solidFill>
                  <a:srgbClr val="376092"/>
                </a:solidFill>
                <a:latin typeface="Arial"/>
                <a:cs typeface="Arial"/>
              </a:rPr>
              <a:t>Slope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376092"/>
                </a:solidFill>
                <a:latin typeface="Arial"/>
                <a:cs typeface="Arial"/>
              </a:rPr>
              <a:t>~1.20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perfectly 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atches measured data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52400" y="4800600"/>
            <a:ext cx="8991600" cy="1676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42976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100" dirty="0" smtClean="0">
                <a:solidFill>
                  <a:srgbClr val="1F497D"/>
                </a:solidFill>
                <a:latin typeface="Arial Narrow"/>
                <a:cs typeface="Arial Narrow"/>
              </a:rPr>
              <a:t>Lead </a:t>
            </a:r>
            <a:r>
              <a:rPr lang="en-US" sz="2100" dirty="0">
                <a:solidFill>
                  <a:srgbClr val="1F497D"/>
                </a:solidFill>
                <a:latin typeface="Arial Narrow"/>
                <a:cs typeface="Arial Narrow"/>
              </a:rPr>
              <a:t>absorber scintillating plate sandwich technology </a:t>
            </a:r>
            <a:endParaRPr kumimoji="0" lang="en-US" b="0" i="0" u="none" strike="noStrike" kern="1200" cap="none" spc="0" normalizeH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/>
              <a:ea typeface="ＭＳ Ｐゴシック" pitchFamily="-84" charset="-128"/>
              <a:cs typeface="Arial Narrow"/>
            </a:endParaRPr>
          </a:p>
          <a:p>
            <a:pPr marL="42976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~50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%/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√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 energy resolution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looks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fine</a:t>
            </a:r>
          </a:p>
          <a:p>
            <a:pPr marL="42976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Adequate Monte-Carlo model exists in GEANT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42976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Cost optimization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and further R&amp;D may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be required (use steel plates instead of lead?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)</a:t>
            </a:r>
            <a:endParaRPr lang="en-US" sz="20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52400" y="914400"/>
            <a:ext cx="5867400" cy="9906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283" tIns="45642" rIns="91283" bIns="45642" rtlCol="0">
            <a:noAutofit/>
          </a:bodyPr>
          <a:lstStyle/>
          <a:p>
            <a:pPr marL="87440" lvl="0" algn="ctr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2400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sz="24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lectron identification in electron-going direction; </a:t>
            </a:r>
            <a:endParaRPr lang="en-US" sz="2400" dirty="0" smtClean="0">
              <a:solidFill>
                <a:srgbClr val="008000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87440" lvl="0" algn="ctr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jet </a:t>
            </a:r>
            <a:r>
              <a:rPr lang="en-US" sz="24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physics in </a:t>
            </a:r>
            <a:r>
              <a:rPr lang="en-US" sz="24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hadron</a:t>
            </a:r>
            <a:r>
              <a:rPr lang="en-US" sz="24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-going direction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err="1" smtClean="0">
                <a:latin typeface="Arial Narrow Bold"/>
                <a:ea typeface="ＭＳ Ｐゴシック" pitchFamily="-84" charset="-128"/>
                <a:cs typeface="Arial Narrow Bold"/>
              </a:rPr>
              <a:t>Hadronic</a:t>
            </a:r>
            <a:r>
              <a:rPr lang="en-US" sz="4800" b="0" dirty="0" smtClean="0">
                <a:latin typeface="Arial Narrow Bold"/>
                <a:ea typeface="ＭＳ Ｐゴシック" pitchFamily="-84" charset="-128"/>
                <a:cs typeface="Arial Narrow Bold"/>
              </a:rPr>
              <a:t> </a:t>
            </a:r>
            <a:r>
              <a:rPr lang="en-US" sz="4800" b="0" dirty="0" smtClean="0">
                <a:latin typeface="Arial Narrow Bold"/>
                <a:ea typeface="ＭＳ Ｐゴシック" pitchFamily="-84" charset="-128"/>
                <a:cs typeface="Arial Narrow Bold"/>
              </a:rPr>
              <a:t>calorimeter(s) in the end-cap(s)</a:t>
            </a:r>
            <a:endParaRPr lang="en-US" sz="4800" b="0" dirty="0" smtClean="0">
              <a:latin typeface="Arial Narrow Bold"/>
              <a:ea typeface="ＭＳ Ｐゴシック" pitchFamily="-84" charset="-128"/>
              <a:cs typeface="Arial Narrow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1066800"/>
            <a:ext cx="2286000" cy="40011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660066"/>
                </a:solidFill>
              </a:rPr>
              <a:t>EIC </a:t>
            </a:r>
            <a:r>
              <a:rPr lang="en-US" sz="2000" dirty="0" smtClean="0">
                <a:solidFill>
                  <a:srgbClr val="660066"/>
                </a:solidFill>
              </a:rPr>
              <a:t>R&amp;D project </a:t>
            </a:r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6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Jets at mid-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rapidities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26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r="8897" b="2128"/>
          <a:stretch/>
        </p:blipFill>
        <p:spPr>
          <a:xfrm>
            <a:off x="274320" y="2133600"/>
            <a:ext cx="5340096" cy="433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r="9372" b="3352"/>
          <a:stretch/>
        </p:blipFill>
        <p:spPr>
          <a:xfrm>
            <a:off x="5202936" y="914400"/>
            <a:ext cx="3794760" cy="30480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" y="838200"/>
            <a:ext cx="487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20x250 </a:t>
            </a:r>
            <a:r>
              <a:rPr lang="en-US" u="sng" dirty="0" err="1" smtClean="0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; Q</a:t>
            </a:r>
            <a:r>
              <a:rPr lang="en-US" u="sng" baseline="30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 [10 .. 100] GeV</a:t>
            </a:r>
            <a:r>
              <a:rPr lang="en-US" u="sng" baseline="30000" dirty="0" smtClean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; -1 &lt;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h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  <a:latin typeface="Arial Narrow"/>
                <a:cs typeface="Arial Narrow"/>
              </a:rPr>
              <a:t>&lt; 1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 </a:t>
            </a:r>
            <a:endParaRPr lang="en-US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981200"/>
            <a:ext cx="40281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57A"/>
                </a:solidFill>
              </a:rPr>
              <a:t>Absolute number of particles in each class</a:t>
            </a:r>
            <a:endParaRPr lang="en-US" sz="1600" dirty="0">
              <a:solidFill>
                <a:srgbClr val="80057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191000"/>
            <a:ext cx="41305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57A"/>
                </a:solidFill>
              </a:rPr>
              <a:t>Fractional number of particles in each class</a:t>
            </a:r>
            <a:endParaRPr lang="en-US" sz="1600" dirty="0">
              <a:solidFill>
                <a:srgbClr val="80057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2080" y="914400"/>
            <a:ext cx="37769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57A"/>
                </a:solidFill>
              </a:rPr>
              <a:t>Fraction of jet </a:t>
            </a:r>
            <a:r>
              <a:rPr lang="en-US" sz="1200" dirty="0" err="1" smtClean="0">
                <a:solidFill>
                  <a:srgbClr val="80057A"/>
                </a:solidFill>
              </a:rPr>
              <a:t>P</a:t>
            </a:r>
            <a:r>
              <a:rPr lang="en-US" sz="1200" baseline="-25000" dirty="0" err="1" smtClean="0">
                <a:solidFill>
                  <a:srgbClr val="80057A"/>
                </a:solidFill>
              </a:rPr>
              <a:t>t</a:t>
            </a:r>
            <a:r>
              <a:rPr lang="en-US" sz="1200" dirty="0" smtClean="0">
                <a:solidFill>
                  <a:srgbClr val="80057A"/>
                </a:solidFill>
              </a:rPr>
              <a:t> carried by different particles classes</a:t>
            </a:r>
            <a:endParaRPr lang="en-US" sz="1200" dirty="0">
              <a:solidFill>
                <a:srgbClr val="80057A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81000" y="1371600"/>
            <a:ext cx="3657600" cy="5334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283" tIns="45642" rIns="91283" bIns="45642" rtlCol="0">
            <a:normAutofit/>
          </a:bodyPr>
          <a:lstStyle/>
          <a:p>
            <a:pPr lvl="0" algn="ctr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EIC jets at |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</a:t>
            </a:r>
            <a:r>
              <a:rPr lang="en-US" sz="2400" dirty="0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|&lt;1 are “</a:t>
            </a:r>
            <a:r>
              <a:rPr lang="en-US" sz="2400" dirty="0" err="1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jetlets</a:t>
            </a:r>
            <a:r>
              <a:rPr lang="en-US" sz="2400" dirty="0" smtClean="0">
                <a:solidFill>
                  <a:srgbClr val="008000"/>
                </a:solidFill>
                <a:latin typeface="Arial Narrow"/>
                <a:ea typeface="ＭＳ Ｐゴシック" pitchFamily="-84" charset="-128"/>
                <a:cs typeface="Arial Narrow"/>
              </a:rPr>
              <a:t>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791200" y="4495800"/>
            <a:ext cx="3200400" cy="1828800"/>
          </a:xfrm>
          <a:prstGeom prst="rect">
            <a:avLst/>
          </a:prstGeom>
          <a:noFill/>
          <a:ln w="9525">
            <a:solidFill>
              <a:srgbClr val="80057A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 smtClean="0">
                <a:solidFill>
                  <a:srgbClr val="1F497D"/>
                </a:solidFill>
                <a:latin typeface="Arial Narrow"/>
                <a:ea typeface="ＭＳ Ｐゴシック" pitchFamily="-84" charset="-128"/>
                <a:cs typeface="Arial Narrow"/>
              </a:rPr>
              <a:t>Fraction of </a:t>
            </a:r>
            <a:r>
              <a:rPr lang="en-US" dirty="0" err="1" smtClean="0">
                <a:solidFill>
                  <a:srgbClr val="1F497D"/>
                </a:solidFill>
                <a:latin typeface="Arial Narrow"/>
                <a:ea typeface="ＭＳ Ｐゴシック" pitchFamily="-84" charset="-128"/>
                <a:cs typeface="Arial Narrow"/>
              </a:rPr>
              <a:t>P</a:t>
            </a:r>
            <a:r>
              <a:rPr lang="en-US" baseline="-25000" dirty="0" err="1" smtClean="0">
                <a:solidFill>
                  <a:srgbClr val="1F497D"/>
                </a:solidFill>
                <a:latin typeface="Arial Narrow"/>
                <a:ea typeface="ＭＳ Ｐゴシック" pitchFamily="-84" charset="-128"/>
                <a:cs typeface="Arial Narrow"/>
              </a:rPr>
              <a:t>t</a:t>
            </a:r>
            <a:r>
              <a:rPr lang="en-US" baseline="-25000" dirty="0" smtClean="0">
                <a:solidFill>
                  <a:srgbClr val="1F497D"/>
                </a:solidFill>
                <a:latin typeface="Arial Narrow"/>
                <a:ea typeface="ＭＳ Ｐゴシック" pitchFamily="-84" charset="-128"/>
                <a:cs typeface="Arial Narrow"/>
              </a:rPr>
              <a:t>  </a:t>
            </a:r>
            <a:r>
              <a:rPr lang="en-US" dirty="0" smtClean="0">
                <a:solidFill>
                  <a:srgbClr val="1F497D"/>
                </a:solidFill>
                <a:latin typeface="Arial Narrow"/>
                <a:ea typeface="ＭＳ Ｐゴシック" pitchFamily="-84" charset="-128"/>
                <a:cs typeface="Arial Narrow"/>
              </a:rPr>
              <a:t>carried by neutral hadrons is small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-84" charset="2"/>
              <a:buChar char="n"/>
            </a:pPr>
            <a:r>
              <a:rPr lang="en-US" dirty="0" smtClean="0">
                <a:solidFill>
                  <a:srgbClr val="1F497D"/>
                </a:solidFill>
                <a:latin typeface="Arial Narrow"/>
                <a:ea typeface="ＭＳ Ｐゴシック" pitchFamily="-84" charset="-128"/>
                <a:cs typeface="Arial Narrow"/>
              </a:rPr>
              <a:t>No way ~50%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/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√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hadronic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 calorimeter energy resolution at &lt;40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GeV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/c can beat tracker momentum resolution</a:t>
            </a:r>
            <a:endParaRPr lang="en-US" dirty="0">
              <a:solidFill>
                <a:srgbClr val="1F497D"/>
              </a:solidFill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6933" y="152400"/>
            <a:ext cx="1795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b</a:t>
            </a:r>
            <a:r>
              <a:rPr lang="en-US" sz="2000" u="sng" dirty="0" smtClean="0"/>
              <a:t>y Brian Page</a:t>
            </a:r>
            <a:endParaRPr lang="en-US" sz="2000" u="sng" dirty="0"/>
          </a:p>
        </p:txBody>
      </p:sp>
      <p:sp>
        <p:nvSpPr>
          <p:cNvPr id="16" name="TextBox 15"/>
          <p:cNvSpPr txBox="1"/>
          <p:nvPr/>
        </p:nvSpPr>
        <p:spPr>
          <a:xfrm rot="19601050">
            <a:off x="-93485" y="3112158"/>
            <a:ext cx="9607819" cy="70788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</a:rPr>
              <a:t>No apparent need to have </a:t>
            </a:r>
            <a:r>
              <a:rPr lang="en-US" sz="4000" b="1" dirty="0" err="1" smtClean="0">
                <a:solidFill>
                  <a:srgbClr val="008000"/>
                </a:solidFill>
              </a:rPr>
              <a:t>HCal</a:t>
            </a:r>
            <a:r>
              <a:rPr lang="en-US" sz="4000" b="1" dirty="0" smtClean="0">
                <a:solidFill>
                  <a:srgbClr val="008000"/>
                </a:solidFill>
              </a:rPr>
              <a:t> at |</a:t>
            </a:r>
            <a:r>
              <a:rPr lang="en-US" sz="40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4000" b="1" dirty="0" smtClean="0">
                <a:solidFill>
                  <a:srgbClr val="008000"/>
                </a:solidFill>
              </a:rPr>
              <a:t>|&lt;1  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51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Relative pion/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kaon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/proton yields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27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2" name="Picture 1" descr="Multiplicity20x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199376" cy="487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838200"/>
            <a:ext cx="8150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20x250 </a:t>
            </a:r>
            <a:r>
              <a:rPr lang="en-US" u="sng" dirty="0" err="1" smtClean="0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 configuration;  yields versus momentum in the 4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&lt;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 &lt; 4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 range: </a:t>
            </a:r>
            <a:endParaRPr lang="en-US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1219200"/>
            <a:ext cx="1905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14600" y="4495800"/>
            <a:ext cx="33528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ultiplicity20x25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t="77119" r="38485" b="5422"/>
          <a:stretch/>
        </p:blipFill>
        <p:spPr>
          <a:xfrm>
            <a:off x="1143000" y="1371600"/>
            <a:ext cx="990600" cy="1440873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00400" y="4724400"/>
            <a:ext cx="5334000" cy="1371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/K/p </a:t>
            </a:r>
            <a:r>
              <a:rPr lang="en-US" sz="20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istributions at the same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h 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look similar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20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K ratio is about 3:1 -&gt; depending on the desired efficiency and contamination this defines the required suppression factors</a:t>
            </a:r>
          </a:p>
        </p:txBody>
      </p:sp>
    </p:spTree>
    <p:extLst>
      <p:ext uri="{BB962C8B-B14F-4D97-AF65-F5344CB8AC3E}">
        <p14:creationId xmlns:p14="http://schemas.microsoft.com/office/powerpoint/2010/main" val="1162129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753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>
                <a:latin typeface="Arial Narrow"/>
                <a:ea typeface="ＭＳ Ｐゴシック" pitchFamily="-84" charset="-128"/>
                <a:cs typeface="Arial Narrow"/>
              </a:rPr>
              <a:t>G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as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radiator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RICH in solenoid fringe field 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28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3" name="Picture 2" descr="cerenkov-cf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1"/>
            <a:ext cx="3769042" cy="2240154"/>
          </a:xfrm>
          <a:prstGeom prst="rect">
            <a:avLst/>
          </a:prstGeom>
        </p:spPr>
      </p:pic>
      <p:pic>
        <p:nvPicPr>
          <p:cNvPr id="5" name="Picture 4" descr="rich-mfield-angular-dispers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4155312" cy="2469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2971800"/>
            <a:ext cx="32004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EIC R&amp;D project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2400" y="3962400"/>
            <a:ext cx="4648200" cy="2438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Realistic solenoid magnetic field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Realistic tracker momentum resolution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Cerenkov angle smearing in the field</a:t>
            </a:r>
            <a:r>
              <a:rPr lang="en-US" sz="15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CsI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quantum efficiency </a:t>
            </a:r>
            <a:r>
              <a:rPr lang="en-US" sz="15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e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(</a:t>
            </a:r>
            <a:r>
              <a:rPr lang="en-US" sz="15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l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) dependence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Refractive index n(</a:t>
            </a:r>
            <a:r>
              <a:rPr lang="en-US" sz="1500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l</a:t>
            </a:r>
            <a:r>
              <a:rPr lang="en-US" sz="15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) 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variation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Finite readout board “pixel” size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15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ROOT TMVA-based output evaluation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648200" y="1219200"/>
            <a:ext cx="4495800" cy="1676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1m long CF</a:t>
            </a:r>
            <a:r>
              <a:rPr lang="en-US" sz="1700" baseline="-25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gas volume [1.5 .. 2.5]m from the IP</a:t>
            </a:r>
          </a:p>
          <a:p>
            <a:pPr marL="3423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1m focal length; ~33mm ring radius at </a:t>
            </a:r>
            <a:r>
              <a:rPr lang="en-US" sz="17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b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~ 1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GEM readout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; effective 2.5mm hexagonal pads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Assume on average 12 photons per ring at </a:t>
            </a:r>
            <a:r>
              <a:rPr lang="en-US" sz="17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b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~ 1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Additional 300 </a:t>
            </a:r>
            <a:r>
              <a:rPr lang="en-US" sz="1700" dirty="0" err="1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m</a:t>
            </a:r>
            <a:r>
              <a:rPr lang="en-US" sz="17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rad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instrumental resolution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505200" y="762000"/>
            <a:ext cx="5638800" cy="4572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ctr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Consider configuration inspired by the 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RD6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test  run: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2400" y="3429000"/>
            <a:ext cx="4495800" cy="5334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“B</a:t>
            </a:r>
            <a:r>
              <a:rPr lang="en-US" sz="2000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ack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-of-the-envelope” Monte-</a:t>
            </a: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</a:t>
            </a:r>
            <a:r>
              <a:rPr lang="en-US" sz="2000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arlo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study: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5867400"/>
            <a:ext cx="47244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NB: this spread is in principle noticeable compared to the intrinsic single-photon angular resolution of ~1 </a:t>
            </a:r>
            <a:r>
              <a:rPr lang="en-US" sz="1400" dirty="0" err="1" smtClean="0">
                <a:solidFill>
                  <a:srgbClr val="FF0000"/>
                </a:solidFill>
              </a:rPr>
              <a:t>mrad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8200" y="4038600"/>
            <a:ext cx="228600" cy="533400"/>
          </a:xfrm>
          <a:prstGeom prst="roundRect">
            <a:avLst/>
          </a:prstGeom>
          <a:solidFill>
            <a:srgbClr val="FF00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181600" y="3962400"/>
            <a:ext cx="1752600" cy="4572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ctr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6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Expected magnetic field effect</a:t>
            </a:r>
            <a:endParaRPr kumimoji="0" lang="en-US" sz="16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942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753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Gas radiator RICH in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solenoid fringe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field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29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362200" y="762000"/>
            <a:ext cx="4419600" cy="3810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600" b="1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Require</a:t>
            </a:r>
            <a:r>
              <a:rPr lang="en-US" sz="1600" b="1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95% </a:t>
            </a:r>
            <a:r>
              <a:rPr lang="en-US" sz="1600" b="1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kaon</a:t>
            </a:r>
            <a:r>
              <a:rPr lang="en-US" sz="1600" b="1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positive identification efficiency</a:t>
            </a:r>
            <a:endParaRPr kumimoji="0" lang="en-US" sz="16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19" name="Picture 18" descr="EtaVsp.10.15.20GeV.SIDIS.Pi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38600"/>
            <a:ext cx="6252210" cy="1973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3657600"/>
            <a:ext cx="505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But we do not expect any SIDIS hadrons there:</a:t>
            </a:r>
            <a:endParaRPr lang="en-US" i="1" u="sng" dirty="0"/>
          </a:p>
        </p:txBody>
      </p:sp>
      <p:sp>
        <p:nvSpPr>
          <p:cNvPr id="9" name="Curved Left Arrow 8"/>
          <p:cNvSpPr/>
          <p:nvPr/>
        </p:nvSpPr>
        <p:spPr>
          <a:xfrm>
            <a:off x="7315200" y="3810000"/>
            <a:ext cx="609600" cy="1066800"/>
          </a:xfrm>
          <a:prstGeom prst="curvedLeftArrow">
            <a:avLst/>
          </a:prstGeom>
          <a:solidFill>
            <a:srgbClr val="FF00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533400" y="6096000"/>
            <a:ext cx="8610600" cy="4572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900" u="sng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o yes, RICH with a 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~1m long gas 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radiator should work just fine in this solenoid stray field   </a:t>
            </a:r>
            <a:endParaRPr kumimoji="0" lang="en-US" sz="1900" b="0" i="0" u="sng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" name="Picture 2" descr="cf4-in-bfield-plot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104513" cy="2439543"/>
          </a:xfrm>
          <a:prstGeom prst="rect">
            <a:avLst/>
          </a:prstGeom>
        </p:spPr>
      </p:pic>
      <p:pic>
        <p:nvPicPr>
          <p:cNvPr id="5" name="Picture 4" descr="cf4-in-bfield-plot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87" y="1143000"/>
            <a:ext cx="4104513" cy="243954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90600" y="2209800"/>
            <a:ext cx="2590800" cy="461507"/>
          </a:xfrm>
          <a:prstGeom prst="rect">
            <a:avLst/>
          </a:prstGeom>
        </p:spPr>
        <p:txBody>
          <a:bodyPr wrap="square" lIns="91283" tIns="45642" rIns="91283" bIns="45642">
            <a:spAutoFit/>
          </a:bodyPr>
          <a:lstStyle/>
          <a:p>
            <a:pPr algn="ctr"/>
            <a:r>
              <a:rPr lang="en-US" sz="1200" dirty="0">
                <a:solidFill>
                  <a:srgbClr val="E006D5"/>
                </a:solidFill>
              </a:rPr>
              <a:t>w</a:t>
            </a:r>
            <a:r>
              <a:rPr lang="en-US" sz="1200" dirty="0" smtClean="0">
                <a:solidFill>
                  <a:srgbClr val="E006D5"/>
                </a:solidFill>
              </a:rPr>
              <a:t>orsening  momentum resolution at </a:t>
            </a:r>
            <a:r>
              <a:rPr lang="en-US" sz="1200" dirty="0" smtClean="0">
                <a:solidFill>
                  <a:srgbClr val="E006D5"/>
                </a:solidFill>
                <a:latin typeface="Symbol" charset="2"/>
                <a:cs typeface="Symbol" charset="2"/>
              </a:rPr>
              <a:t>h </a:t>
            </a:r>
            <a:r>
              <a:rPr lang="en-US" sz="1200" dirty="0" smtClean="0">
                <a:solidFill>
                  <a:srgbClr val="E006D5"/>
                </a:solidFill>
              </a:rPr>
              <a:t>~ 3.5 is what matters here </a:t>
            </a:r>
            <a:endParaRPr lang="en-US" sz="1200" dirty="0">
              <a:solidFill>
                <a:srgbClr val="E006D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21489" y="2133600"/>
            <a:ext cx="3733800" cy="461507"/>
          </a:xfrm>
          <a:prstGeom prst="rect">
            <a:avLst/>
          </a:prstGeom>
        </p:spPr>
        <p:txBody>
          <a:bodyPr wrap="square" lIns="91283" tIns="45642" rIns="91283" bIns="45642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… and magnetic field plays a role only at very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h</a:t>
            </a:r>
            <a:r>
              <a:rPr lang="en-US" sz="1200" dirty="0" smtClean="0">
                <a:solidFill>
                  <a:srgbClr val="FF0000"/>
                </a:solidFill>
              </a:rPr>
              <a:t>igh momenta and at pseudo-rapidity ~ 1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86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Two viable 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eRHIC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 detector options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3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905000"/>
            <a:ext cx="5311422" cy="6858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Upgrade </a:t>
            </a:r>
            <a:r>
              <a:rPr lang="en-US" sz="28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sPHENIX</a:t>
            </a: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to </a:t>
            </a:r>
            <a:r>
              <a:rPr lang="en-US" sz="28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ePHENIX</a:t>
            </a: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 </a:t>
            </a:r>
            <a:endParaRPr lang="en-US" sz="2800" dirty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4648200"/>
            <a:ext cx="5334000" cy="14478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Build a new detector: </a:t>
            </a:r>
            <a:r>
              <a:rPr lang="en-US" sz="28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BeAST</a:t>
            </a: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</a:t>
            </a: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rookhaven </a:t>
            </a:r>
            <a:r>
              <a:rPr lang="en-US" sz="2800" dirty="0" err="1" smtClean="0">
                <a:solidFill>
                  <a:srgbClr val="FF0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eA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</a:t>
            </a:r>
            <a:r>
              <a:rPr lang="en-US" sz="28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olenoidal</a:t>
            </a: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racker)</a:t>
            </a:r>
            <a:endParaRPr lang="en-US" sz="2800" dirty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43000"/>
            <a:ext cx="3907287" cy="2267367"/>
          </a:xfrm>
          <a:prstGeom prst="rect">
            <a:avLst/>
          </a:prstGeom>
        </p:spPr>
      </p:pic>
      <p:pic>
        <p:nvPicPr>
          <p:cNvPr id="2" name="Picture 1" descr="bea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5105400" y="3627315"/>
            <a:ext cx="3877783" cy="27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8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-84" charset="0"/>
              </a:rPr>
              <a:t>Jul,8 2016</a:t>
            </a:r>
            <a:endParaRPr lang="ru-RU">
              <a:latin typeface="Tahoma" pitchFamily="-8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30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48200" y="1219200"/>
            <a:ext cx="4343400" cy="20574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3cm thick aerogel; 20cm expansion volume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&lt;n</a:t>
            </a:r>
            <a:r>
              <a:rPr lang="en-US" sz="1700" baseline="-25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&gt; = 1.05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~5cm attenuation length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err="1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SiPM</a:t>
            </a:r>
            <a:r>
              <a:rPr lang="en-US" sz="17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array readout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; 5mm</a:t>
            </a:r>
            <a:r>
              <a:rPr lang="en-US" sz="1700" baseline="30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“pixel” size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Assume on average 15 photons per ring at </a:t>
            </a:r>
            <a:r>
              <a:rPr lang="en-US" sz="17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b</a:t>
            </a:r>
            <a:r>
              <a:rPr lang="en-US" sz="17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~ 1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" name="Picture 3" descr="cerenkov-aerogel-1.0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3392595" cy="20164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283" tIns="45642" rIns="91283" bIns="45642" rtlCol="0" anchor="ctr">
            <a:noAutofit/>
          </a:bodyPr>
          <a:lstStyle>
            <a:lvl1pPr algn="ctr" defTabSz="912853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FF0000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>
                <a:latin typeface="Arial Narrow"/>
                <a:ea typeface="ＭＳ Ｐゴシック" pitchFamily="-84" charset="-128"/>
                <a:cs typeface="Arial Narrow"/>
              </a:rPr>
              <a:t>A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erogel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RICH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in 3T field 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124200" y="762000"/>
            <a:ext cx="6172200" cy="4572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ctr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Consider end-cap case in proximity-focusing configuration: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52400" y="3429000"/>
            <a:ext cx="4495800" cy="5334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“B</a:t>
            </a:r>
            <a:r>
              <a:rPr lang="en-US" sz="2000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ack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-of-the-envelope” Monte-</a:t>
            </a: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</a:t>
            </a:r>
            <a:r>
              <a:rPr lang="en-US" sz="2000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arlo</a:t>
            </a: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study: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2400" y="3886200"/>
            <a:ext cx="4648200" cy="2514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Constant </a:t>
            </a:r>
            <a:r>
              <a:rPr lang="en-US" sz="15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</a:t>
            </a:r>
            <a:r>
              <a:rPr lang="en-US" sz="1500" baseline="-250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z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~ 3T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Asymmetric (</a:t>
            </a:r>
            <a:r>
              <a:rPr lang="en-US" sz="15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f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-dependent) attenuation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f</a:t>
            </a:r>
            <a:r>
              <a:rPr lang="en-US" sz="15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dependent Cerenkov angle smearing in the field</a:t>
            </a:r>
            <a:r>
              <a:rPr lang="en-US" sz="15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SiPM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quantum efficiency </a:t>
            </a:r>
            <a:r>
              <a:rPr lang="en-US" sz="15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e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(</a:t>
            </a:r>
            <a:r>
              <a:rPr lang="en-US" sz="15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l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) dependence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Refractive index n(</a:t>
            </a:r>
            <a:r>
              <a:rPr lang="en-US" sz="1500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l</a:t>
            </a:r>
            <a:r>
              <a:rPr lang="en-US" sz="15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) </a:t>
            </a: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variation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Emission point uncertainty (thick radiator)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Finite readout board “pixel” size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15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15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TMVA-based output evaluation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838200"/>
            <a:ext cx="32004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NB: at 3T full track bending in aerogel volume is &gt;5 </a:t>
            </a:r>
            <a:r>
              <a:rPr lang="en-US" sz="1400" dirty="0" err="1" smtClean="0">
                <a:solidFill>
                  <a:srgbClr val="FF0000"/>
                </a:solidFill>
              </a:rPr>
              <a:t>mrad</a:t>
            </a:r>
            <a:r>
              <a:rPr lang="en-US" sz="1400" dirty="0" smtClean="0">
                <a:solidFill>
                  <a:srgbClr val="FF0000"/>
                </a:solidFill>
              </a:rPr>
              <a:t> at 5 </a:t>
            </a:r>
            <a:r>
              <a:rPr lang="en-US" sz="1400" dirty="0" err="1" smtClean="0">
                <a:solidFill>
                  <a:srgbClr val="FF0000"/>
                </a:solidFill>
              </a:rPr>
              <a:t>GeV</a:t>
            </a:r>
            <a:r>
              <a:rPr lang="en-US" sz="1400" dirty="0" smtClean="0">
                <a:solidFill>
                  <a:srgbClr val="FF0000"/>
                </a:solidFill>
              </a:rPr>
              <a:t>/c!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724400" y="6019800"/>
            <a:ext cx="4419600" cy="381000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600" b="1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Require</a:t>
            </a:r>
            <a:r>
              <a:rPr lang="en-US" sz="1600" b="1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95% </a:t>
            </a:r>
            <a:r>
              <a:rPr lang="en-US" sz="1600" b="1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kaon</a:t>
            </a:r>
            <a:r>
              <a:rPr lang="en-US" sz="1600" b="1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positive identification efficiency</a:t>
            </a:r>
            <a:endParaRPr kumimoji="0" lang="en-US" sz="16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2971800"/>
            <a:ext cx="4419600" cy="36933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Aerogel RICH R&amp;D for Belle II upgrade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0" y="4648200"/>
            <a:ext cx="3733800" cy="276841"/>
          </a:xfrm>
          <a:prstGeom prst="rect">
            <a:avLst/>
          </a:prstGeom>
        </p:spPr>
        <p:txBody>
          <a:bodyPr wrap="square" lIns="91283" tIns="45642" rIns="91283" bIns="45642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… and magnetic field is again a minor effect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3" name="Picture 2" descr="aerogel-in-bfiel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81400"/>
            <a:ext cx="4104513" cy="243954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2011680" y="1524000"/>
            <a:ext cx="0" cy="292608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486400" y="4343400"/>
            <a:ext cx="3200400" cy="8382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7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So should work just fine; is compact</a:t>
            </a:r>
          </a:p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700" u="sng" dirty="0">
                <a:solidFill>
                  <a:srgbClr val="80057A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kumimoji="0" lang="en-US" sz="17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80057A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nd</a:t>
            </a:r>
            <a:r>
              <a:rPr kumimoji="0" lang="en-US" sz="1700" b="0" i="0" u="sng" strike="noStrike" kern="1200" cap="none" spc="0" normalizeH="0" noProof="0" dirty="0" smtClean="0">
                <a:ln>
                  <a:noFill/>
                </a:ln>
                <a:solidFill>
                  <a:srgbClr val="80057A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readily available </a:t>
            </a:r>
            <a:r>
              <a:rPr kumimoji="0" lang="en-US" sz="1700" b="0" i="0" u="sng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(with HAPDs)</a:t>
            </a:r>
            <a:endParaRPr kumimoji="0" lang="en-US" sz="1700" b="0" i="0" u="sng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839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/K/p separation options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31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838200"/>
            <a:ext cx="8991600" cy="5562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Lowest momentum in the whole </a:t>
            </a:r>
            <a:r>
              <a:rPr lang="en-US" sz="2200" u="sng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 </a:t>
            </a: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range: ALARA (but for sure &lt;1 </a:t>
            </a:r>
            <a:r>
              <a:rPr lang="en-US" sz="2200" u="sng" dirty="0" err="1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GeV</a:t>
            </a: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/c</a:t>
            </a: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)</a:t>
            </a:r>
          </a:p>
          <a:p>
            <a:pPr marL="70408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Moderate resolution time-of-flight</a:t>
            </a:r>
            <a:endParaRPr lang="en-US" sz="20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70408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dE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/dx capability of GEM-based TPC (especially at central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)</a:t>
            </a:r>
          </a:p>
          <a:p>
            <a:pPr marL="70408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Some of the low-momentum Cerenkov detector options reach to over there</a:t>
            </a:r>
            <a:endParaRPr lang="en-US" sz="2000" dirty="0" smtClean="0">
              <a:solidFill>
                <a:schemeClr val="tx2"/>
              </a:solidFill>
              <a:latin typeface="Symbol" charset="2"/>
              <a:ea typeface="ＭＳ Ｐゴシック" pitchFamily="-84" charset="-128"/>
              <a:cs typeface="Symbol" charset="2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22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Highest momentum:</a:t>
            </a: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  </a:t>
            </a:r>
          </a:p>
          <a:p>
            <a:pPr marL="61264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/>
                <a:ea typeface="ＭＳ Ｐゴシック" pitchFamily="-84" charset="-128"/>
                <a:cs typeface="Arial Narrow"/>
              </a:rPr>
              <a:t>Central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: 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up to ~3-4 </a:t>
            </a:r>
            <a:r>
              <a:rPr lang="en-US" sz="2000" dirty="0" err="1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GeV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/c </a:t>
            </a:r>
            <a:endParaRPr lang="en-US" sz="20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DIRC (up to 5-6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GeV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 really possible?)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high resolution time-of-flight (but what about t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0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?)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compact RICH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a la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eRD14?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ither aerogel or C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6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F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14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RICH in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proximity focusing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configuration?</a:t>
            </a:r>
          </a:p>
        </p:txBody>
      </p:sp>
    </p:spTree>
    <p:extLst>
      <p:ext uri="{BB962C8B-B14F-4D97-AF65-F5344CB8AC3E}">
        <p14:creationId xmlns:p14="http://schemas.microsoft.com/office/powerpoint/2010/main" val="1702226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/K/p separation options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32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838200"/>
            <a:ext cx="9296400" cy="5562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Highest </a:t>
            </a:r>
            <a:r>
              <a:rPr lang="en-US" sz="2200" u="sng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momentum:</a:t>
            </a:r>
            <a:r>
              <a:rPr lang="en-US" sz="22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0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  </a:t>
            </a:r>
            <a:endParaRPr lang="en-US" sz="2000" u="sng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20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Forward  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h: 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up to ~50 </a:t>
            </a:r>
            <a:r>
              <a:rPr lang="en-US" sz="2000" dirty="0" err="1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GeV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/c (at least for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 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range [1.5 .. 3.5]</a:t>
            </a:r>
            <a:r>
              <a:rPr lang="en-US" sz="2000" dirty="0" smtClean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)</a:t>
            </a:r>
            <a:endParaRPr lang="en-US" sz="20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Dual radiator RICH from eRD14 (n=1.02 aerogel and C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2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F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6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) + high resolution time-of-flight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Dual radiator RICH from eRD6 (C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6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F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14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and C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2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F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6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) + a separate aerogel proximity focusing RICH?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61264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Backward </a:t>
            </a:r>
            <a:r>
              <a:rPr lang="en-US" sz="2000" dirty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h: </a:t>
            </a:r>
            <a:r>
              <a:rPr lang="en-US" sz="2000" dirty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up to ~5-6 </a:t>
            </a:r>
            <a:r>
              <a:rPr lang="en-US" sz="2000" dirty="0" err="1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GeV</a:t>
            </a:r>
            <a:r>
              <a:rPr lang="en-US" sz="2000" dirty="0">
                <a:solidFill>
                  <a:schemeClr val="tx2"/>
                </a:solidFill>
                <a:latin typeface="Arial Narrow"/>
                <a:ea typeface="ＭＳ Ｐゴシック" pitchFamily="-84" charset="-128"/>
                <a:cs typeface="Arial Narrow"/>
              </a:rPr>
              <a:t>/c would suffice  </a:t>
            </a:r>
            <a:endParaRPr lang="en-US" sz="2000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(pretty) high resolution time-of-flight (but: we are talking about &gt;3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Symbol" charset="2"/>
                <a:ea typeface="ＭＳ Ｐゴシック" pitchFamily="-84" charset="-128"/>
                <a:cs typeface="Symbol" charset="2"/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 separation; and again, t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0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issue)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compact RICH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a la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eRD14 runs out of stem?</a:t>
            </a:r>
          </a:p>
          <a:p>
            <a:pPr marL="7955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hen “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egular” aerogel RICH in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proximity focusing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ＭＳ Ｐゴシック" pitchFamily="-84" charset="-128"/>
                <a:cs typeface="Arial Narrow"/>
              </a:rPr>
              <a:t>configuration?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728" y="4495800"/>
            <a:ext cx="8982672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At some point it would be very helpful to see a </a:t>
            </a:r>
            <a:r>
              <a:rPr lang="en-US" i="1" dirty="0" smtClean="0"/>
              <a:t>complete</a:t>
            </a:r>
            <a:r>
              <a:rPr lang="en-US" dirty="0" smtClean="0"/>
              <a:t> and </a:t>
            </a:r>
            <a:r>
              <a:rPr lang="en-US" i="1" dirty="0" smtClean="0"/>
              <a:t>coherent</a:t>
            </a:r>
            <a:r>
              <a:rPr lang="en-US" dirty="0" smtClean="0"/>
              <a:t> picture of </a:t>
            </a:r>
          </a:p>
          <a:p>
            <a:r>
              <a:rPr lang="en-US" dirty="0" smtClean="0"/>
              <a:t>PID detector coverage in all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ranges (rejection factors, projected performance, side </a:t>
            </a:r>
          </a:p>
          <a:p>
            <a:r>
              <a:rPr lang="en-US" dirty="0" smtClean="0"/>
              <a:t>by side comparison with existing solutions, price tags, …)</a:t>
            </a:r>
          </a:p>
          <a:p>
            <a:endParaRPr lang="en-US" dirty="0" smtClean="0"/>
          </a:p>
          <a:p>
            <a:r>
              <a:rPr lang="en-US" dirty="0" smtClean="0"/>
              <a:t>2) We </a:t>
            </a:r>
            <a:r>
              <a:rPr lang="en-US" dirty="0"/>
              <a:t>should be able to put </a:t>
            </a:r>
            <a:r>
              <a:rPr lang="en-US" i="1" dirty="0"/>
              <a:t>any modular stuff from any R&amp;D effort </a:t>
            </a:r>
            <a:r>
              <a:rPr lang="en-US" dirty="0"/>
              <a:t>(geometry files + </a:t>
            </a:r>
          </a:p>
          <a:p>
            <a:r>
              <a:rPr lang="en-US" dirty="0"/>
              <a:t>algorithms) into the simulation instead of the pink </a:t>
            </a:r>
            <a:r>
              <a:rPr lang="en-US" dirty="0" smtClean="0"/>
              <a:t>placeholders in </a:t>
            </a:r>
            <a:r>
              <a:rPr lang="en-US" dirty="0" err="1" smtClean="0"/>
              <a:t>BeAST</a:t>
            </a:r>
            <a:r>
              <a:rPr lang="en-US" dirty="0" smtClean="0"/>
              <a:t>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26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22488" r="14367" b="6736"/>
          <a:stretch/>
        </p:blipFill>
        <p:spPr>
          <a:xfrm>
            <a:off x="304800" y="4038600"/>
            <a:ext cx="4038600" cy="2411323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3581400"/>
            <a:ext cx="39624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900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BeAST</a:t>
            </a:r>
            <a:r>
              <a:rPr lang="en-US" sz="19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detector placed in STAR hall</a:t>
            </a:r>
            <a:endParaRPr kumimoji="0" lang="en-US" sz="19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270022" y="6019800"/>
            <a:ext cx="4950178" cy="457200"/>
          </a:xfrm>
          <a:prstGeom prst="rect">
            <a:avLst/>
          </a:prstGeom>
        </p:spPr>
        <p:txBody>
          <a:bodyPr vert="horz" lIns="91283" tIns="45642" rIns="91283" bIns="45642" rtlCol="0">
            <a:normAutofit fontScale="92500"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1900" u="sng" dirty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 most ~10</a:t>
            </a:r>
            <a:r>
              <a:rPr lang="en-US" sz="1900" u="sng" baseline="30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10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n/cm</a:t>
            </a:r>
            <a:r>
              <a:rPr lang="en-US" sz="1900" u="sng" baseline="30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per year of running at L=10</a:t>
            </a:r>
            <a:r>
              <a:rPr lang="en-US" sz="1900" u="sng" baseline="30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33 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cm</a:t>
            </a:r>
            <a:r>
              <a:rPr lang="en-US" sz="1900" u="sng" baseline="30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-2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</a:t>
            </a:r>
            <a:r>
              <a:rPr lang="en-US" sz="1900" u="sng" baseline="30000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-1</a:t>
            </a:r>
            <a:r>
              <a:rPr lang="en-US" sz="1900" u="sng" dirty="0" smtClean="0">
                <a:solidFill>
                  <a:srgbClr val="008000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kumimoji="0" lang="en-US" sz="1900" b="0" i="0" u="sng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33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11" name="Picture 10" descr="beast-ep-zoom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b="-269"/>
          <a:stretch/>
        </p:blipFill>
        <p:spPr>
          <a:xfrm>
            <a:off x="4953000" y="3657600"/>
            <a:ext cx="3886200" cy="244086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638800" y="3810000"/>
            <a:ext cx="2743200" cy="3810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sz="1200" u="sng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n/cm</a:t>
            </a:r>
            <a:r>
              <a:rPr lang="en-US" sz="1200" u="sng" baseline="30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 </a:t>
            </a:r>
            <a:r>
              <a:rPr lang="en-US" sz="1200" u="sng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 1MHz PYTHIA 20x250 </a:t>
            </a:r>
            <a:r>
              <a:rPr lang="en-US" sz="1200" u="sng" dirty="0" err="1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GeV</a:t>
            </a:r>
            <a:r>
              <a:rPr lang="en-US" sz="1200" u="sng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1200" u="sng" dirty="0" err="1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ep</a:t>
            </a:r>
            <a:r>
              <a:rPr lang="en-US" sz="1200" u="sng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-events </a:t>
            </a:r>
            <a:r>
              <a:rPr lang="en-US" sz="1200" u="sng" baseline="30000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1200" u="sng" dirty="0" smtClean="0">
                <a:solidFill>
                  <a:schemeClr val="bg1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kumimoji="0" lang="en-US" sz="1200" b="0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Jul,8 2016</a:t>
            </a:r>
            <a:endParaRPr lang="ru-RU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A comment on n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eutron 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flux estimation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76800" y="1752600"/>
            <a:ext cx="4038600" cy="19050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Import STAR experiment geometry (including experimental hall)</a:t>
            </a:r>
          </a:p>
          <a:p>
            <a:pPr marL="3383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Run </a:t>
            </a: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ep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 and </a:t>
            </a: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pp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-PYTHIA simulations for STAR and </a:t>
            </a:r>
            <a:r>
              <a:rPr lang="en-US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BeAST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setups</a:t>
            </a:r>
          </a:p>
          <a:p>
            <a:pPr marL="338328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Use direct STAR neutron flux measurements from 2013 as a reference </a:t>
            </a:r>
          </a:p>
        </p:txBody>
      </p:sp>
      <p:pic>
        <p:nvPicPr>
          <p:cNvPr id="2" name="Picture 1" descr="st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1281" r="5998" b="4720"/>
          <a:stretch/>
        </p:blipFill>
        <p:spPr>
          <a:xfrm>
            <a:off x="381000" y="1066800"/>
            <a:ext cx="4038600" cy="232996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5800" y="685800"/>
            <a:ext cx="3505200" cy="609600"/>
          </a:xfrm>
          <a:prstGeom prst="rect">
            <a:avLst/>
          </a:prstGeom>
        </p:spPr>
        <p:txBody>
          <a:bodyPr vert="horz" lIns="91283" tIns="45642" rIns="91283" bIns="45642" rtlCol="0">
            <a:normAutofit fontScale="92500"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000" u="sng" noProof="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STAR geometry imported in </a:t>
            </a:r>
            <a:r>
              <a:rPr lang="en-US" sz="2000" u="sng" noProof="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EicRoot</a:t>
            </a: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0" y="1295400"/>
            <a:ext cx="1600200" cy="6096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r>
              <a:rPr lang="en-US" sz="2400" u="sng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Strategy: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762000"/>
            <a:ext cx="2525888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NB: very important topic since several detectors with </a:t>
            </a:r>
            <a:r>
              <a:rPr lang="en-US" sz="1400" dirty="0" err="1" smtClean="0">
                <a:solidFill>
                  <a:srgbClr val="FF0000"/>
                </a:solidFill>
              </a:rPr>
              <a:t>SiPM</a:t>
            </a:r>
            <a:r>
              <a:rPr lang="en-US" sz="1400" dirty="0" smtClean="0">
                <a:solidFill>
                  <a:srgbClr val="FF0000"/>
                </a:solidFill>
              </a:rPr>
              <a:t> type of readout are planned to be used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601050">
            <a:off x="52734" y="3112158"/>
            <a:ext cx="931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These numbers are VERY preliminary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4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Summary slide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34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066800"/>
            <a:ext cx="8991600" cy="5257800"/>
          </a:xfrm>
          <a:prstGeom prst="rect">
            <a:avLst/>
          </a:prstGeom>
        </p:spPr>
        <p:txBody>
          <a:bodyPr vert="horz" lIns="91283" tIns="45642" rIns="91283" bIns="45642" rtlCol="0">
            <a:normAutofit lnSpcReduction="10000"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 flexible </a:t>
            </a:r>
            <a:r>
              <a:rPr lang="en-US" sz="30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eRHIC</a:t>
            </a:r>
            <a:r>
              <a:rPr lang="en-US" sz="3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detector configuration is put together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It is based on either proven components or the ongoing R&amp;D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30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Present and next items on the </a:t>
            </a:r>
            <a:r>
              <a:rPr lang="en-US" sz="30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ToDo</a:t>
            </a:r>
            <a:r>
              <a:rPr lang="en-US" sz="3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list:</a:t>
            </a:r>
            <a:endParaRPr lang="en-US" sz="30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Decide on the PID detector configuration</a:t>
            </a:r>
            <a:endParaRPr lang="en-US" sz="24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PID algorithm </a:t>
            </a: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development: either write parts from scratch or import from elsewhere (and then they better belong to a shared EIC software “pool”)  </a:t>
            </a:r>
            <a:endParaRPr lang="en-US" sz="24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Track finder algorithm for central </a:t>
            </a:r>
            <a:r>
              <a:rPr lang="en-US" sz="2400" dirty="0" err="1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rapidities</a:t>
            </a: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preferably within software consortium WPs, so portable between frameworks and </a:t>
            </a: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generic enough)</a:t>
            </a: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endParaRPr lang="en-US" sz="2400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1264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Further optimization of various detector technologies to meet the detector requirements imposed by physics   </a:t>
            </a:r>
          </a:p>
        </p:txBody>
      </p:sp>
    </p:spTree>
    <p:extLst>
      <p:ext uri="{BB962C8B-B14F-4D97-AF65-F5344CB8AC3E}">
        <p14:creationId xmlns:p14="http://schemas.microsoft.com/office/powerpoint/2010/main" val="3410712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EIC physics program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4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716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Inclusive Reactions in </a:t>
            </a:r>
            <a:r>
              <a:rPr lang="en-US" u="sng" dirty="0" err="1" smtClean="0">
                <a:solidFill>
                  <a:srgbClr val="0000FF"/>
                </a:solidFill>
              </a:rPr>
              <a:t>ep</a:t>
            </a:r>
            <a:r>
              <a:rPr lang="en-US" u="sng" dirty="0" smtClean="0">
                <a:solidFill>
                  <a:srgbClr val="0000FF"/>
                </a:solidFill>
              </a:rPr>
              <a:t>/</a:t>
            </a:r>
            <a:r>
              <a:rPr lang="en-US" u="sng" dirty="0" err="1" smtClean="0">
                <a:solidFill>
                  <a:srgbClr val="0000FF"/>
                </a:solidFill>
              </a:rPr>
              <a:t>eA</a:t>
            </a:r>
            <a:r>
              <a:rPr lang="en-US" u="sng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Physics: Structure Functions: g</a:t>
            </a:r>
            <a:r>
              <a:rPr lang="en-US" sz="1600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, F</a:t>
            </a:r>
            <a:r>
              <a:rPr lang="en-US" sz="16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, F</a:t>
            </a:r>
            <a:r>
              <a:rPr lang="en-US" sz="1600" baseline="-25000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 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8000"/>
                </a:solidFill>
              </a:rPr>
              <a:t>Very </a:t>
            </a:r>
            <a:r>
              <a:rPr lang="en-US" sz="1600" dirty="0">
                <a:solidFill>
                  <a:srgbClr val="008000"/>
                </a:solidFill>
              </a:rPr>
              <a:t>good </a:t>
            </a:r>
            <a:r>
              <a:rPr lang="en-US" sz="1600" dirty="0" smtClean="0">
                <a:solidFill>
                  <a:srgbClr val="008000"/>
                </a:solidFill>
              </a:rPr>
              <a:t>scattered electron ID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 </a:t>
            </a:r>
            <a:endParaRPr lang="en-US" sz="1600" dirty="0">
              <a:solidFill>
                <a:srgbClr val="008000"/>
              </a:solidFill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   High e</a:t>
            </a:r>
            <a:r>
              <a:rPr lang="en-US" sz="1600" dirty="0" smtClean="0">
                <a:solidFill>
                  <a:srgbClr val="008000"/>
                </a:solidFill>
              </a:rPr>
              <a:t>nergy and angular resolution of e’ (defines kinematics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{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x,Q</a:t>
            </a:r>
            <a:r>
              <a:rPr lang="en-US" sz="1600" baseline="30000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})</a:t>
            </a:r>
            <a:endParaRPr lang="en-US" sz="1600" dirty="0" smtClean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14600"/>
            <a:ext cx="6858000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  <a:cs typeface="Comic Sans MS"/>
              </a:rPr>
              <a:t>Semi-inclusive Reactions </a:t>
            </a:r>
            <a:r>
              <a:rPr lang="en-US" u="sng" dirty="0">
                <a:solidFill>
                  <a:srgbClr val="FF00FF"/>
                </a:solidFill>
                <a:cs typeface="Comic Sans MS"/>
              </a:rPr>
              <a:t>in </a:t>
            </a:r>
            <a:r>
              <a:rPr lang="en-US" u="sng" dirty="0" err="1">
                <a:solidFill>
                  <a:srgbClr val="FF00FF"/>
                </a:solidFill>
                <a:cs typeface="Comic Sans MS"/>
              </a:rPr>
              <a:t>ep</a:t>
            </a:r>
            <a:r>
              <a:rPr lang="en-US" u="sng" dirty="0">
                <a:solidFill>
                  <a:srgbClr val="FF00FF"/>
                </a:solidFill>
                <a:cs typeface="Comic Sans MS"/>
              </a:rPr>
              <a:t>/</a:t>
            </a:r>
            <a:r>
              <a:rPr lang="en-US" u="sng" dirty="0" err="1" smtClean="0">
                <a:solidFill>
                  <a:srgbClr val="FF00FF"/>
                </a:solidFill>
                <a:cs typeface="Comic Sans MS"/>
              </a:rPr>
              <a:t>eA</a:t>
            </a:r>
            <a:r>
              <a:rPr lang="en-US" u="sng" dirty="0" smtClean="0">
                <a:solidFill>
                  <a:srgbClr val="FF00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76092"/>
                </a:solidFill>
                <a:cs typeface="Comic Sans MS"/>
              </a:rPr>
              <a:t>Physics: TMDs, </a:t>
            </a:r>
            <a:r>
              <a:rPr lang="en-US" sz="1600" dirty="0" err="1" smtClean="0">
                <a:solidFill>
                  <a:srgbClr val="376092"/>
                </a:solidFill>
                <a:cs typeface="Comic Sans MS"/>
              </a:rPr>
              <a:t>Helicity</a:t>
            </a:r>
            <a:r>
              <a:rPr lang="en-US" sz="1600" dirty="0" smtClean="0">
                <a:solidFill>
                  <a:srgbClr val="376092"/>
                </a:solidFill>
                <a:cs typeface="Comic Sans MS"/>
              </a:rPr>
              <a:t> PDFs, FFs </a:t>
            </a:r>
            <a:r>
              <a:rPr lang="en-US" sz="1600" dirty="0" smtClean="0">
                <a:solidFill>
                  <a:srgbClr val="376092"/>
                </a:solidFill>
                <a:cs typeface="Comic Sans MS"/>
                <a:sym typeface="Wingdings"/>
              </a:rPr>
              <a:t>(with flavor separation); </a:t>
            </a:r>
            <a:r>
              <a:rPr lang="en-US" sz="1600" dirty="0" smtClean="0">
                <a:solidFill>
                  <a:srgbClr val="376092"/>
                </a:solidFill>
                <a:cs typeface="Comic Sans MS"/>
              </a:rPr>
              <a:t>di-hadron correlations; </a:t>
            </a:r>
            <a:r>
              <a:rPr lang="en-US" sz="1600" dirty="0" err="1" smtClean="0">
                <a:solidFill>
                  <a:srgbClr val="376092"/>
                </a:solidFill>
                <a:cs typeface="Comic Sans MS"/>
                <a:sym typeface="Wingdings"/>
              </a:rPr>
              <a:t>Kaon</a:t>
            </a:r>
            <a:r>
              <a:rPr lang="en-US" sz="1600" dirty="0" smtClean="0">
                <a:solidFill>
                  <a:srgbClr val="376092"/>
                </a:solidFill>
                <a:cs typeface="Comic Sans MS"/>
                <a:sym typeface="Wingdings"/>
              </a:rPr>
              <a:t> asymmetries, cross sections; </a:t>
            </a:r>
            <a:r>
              <a:rPr lang="en-US" sz="1600" dirty="0" err="1" smtClean="0">
                <a:solidFill>
                  <a:srgbClr val="376092"/>
                </a:solidFill>
                <a:cs typeface="Comic Sans MS"/>
                <a:sym typeface="Wingdings"/>
              </a:rPr>
              <a:t>etc</a:t>
            </a:r>
            <a:endParaRPr lang="en-US" sz="1600" dirty="0" smtClean="0">
              <a:solidFill>
                <a:srgbClr val="376092"/>
              </a:solidFill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76092"/>
                </a:solidFill>
                <a:cs typeface="Comic Sans MS"/>
                <a:sym typeface="Wingdings"/>
              </a:rPr>
              <a:t>  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 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</a:rPr>
              <a:t>Excellent hadron ID:  </a:t>
            </a:r>
            <a:r>
              <a:rPr lang="en-US" sz="16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1600" baseline="30000" dirty="0" err="1" smtClean="0">
                <a:solidFill>
                  <a:srgbClr val="008000"/>
                </a:solidFill>
                <a:cs typeface="Comic Sans MS"/>
              </a:rPr>
              <a:t>±</a:t>
            </a:r>
            <a:r>
              <a:rPr lang="en-US" sz="1600" dirty="0" err="1" smtClean="0">
                <a:solidFill>
                  <a:srgbClr val="008000"/>
                </a:solidFill>
                <a:cs typeface="Comic Sans MS"/>
              </a:rPr>
              <a:t>,K</a:t>
            </a:r>
            <a:r>
              <a:rPr lang="en-US" sz="1600" baseline="30000" dirty="0" err="1" smtClean="0">
                <a:solidFill>
                  <a:srgbClr val="008000"/>
                </a:solidFill>
                <a:cs typeface="Comic Sans MS"/>
              </a:rPr>
              <a:t>±</a:t>
            </a:r>
            <a:r>
              <a:rPr lang="en-US" sz="1600" dirty="0" err="1" smtClean="0">
                <a:solidFill>
                  <a:srgbClr val="008000"/>
                </a:solidFill>
                <a:cs typeface="Comic Sans MS"/>
              </a:rPr>
              <a:t>,p</a:t>
            </a:r>
            <a:r>
              <a:rPr lang="en-US" sz="1600" baseline="30000" dirty="0" smtClean="0">
                <a:solidFill>
                  <a:srgbClr val="008000"/>
                </a:solidFill>
                <a:cs typeface="Comic Sans MS"/>
              </a:rPr>
              <a:t>±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</a:rPr>
              <a:t> separation over a wide {p, 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h}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</a:rPr>
              <a:t> range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   Full 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-coverage around </a:t>
            </a:r>
            <a:r>
              <a:rPr lang="en-US" sz="2000" dirty="0" smtClean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*, wide </a:t>
            </a:r>
            <a:r>
              <a:rPr lang="en-US" sz="1600" dirty="0" err="1" smtClean="0">
                <a:solidFill>
                  <a:srgbClr val="008000"/>
                </a:solidFill>
                <a:cs typeface="Comic Sans MS"/>
                <a:sym typeface="Wingdings"/>
              </a:rPr>
              <a:t>p</a:t>
            </a:r>
            <a:r>
              <a:rPr lang="en-US" sz="1600" baseline="-25000" dirty="0" err="1" smtClean="0">
                <a:solidFill>
                  <a:srgbClr val="008000"/>
                </a:solidFill>
                <a:cs typeface="Comic Sans MS"/>
                <a:sym typeface="Wingdings"/>
              </a:rPr>
              <a:t>t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 coverage (TMDs)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   Excellent vertex resolution (Charm, </a:t>
            </a:r>
            <a:r>
              <a:rPr lang="en-US" sz="1600" dirty="0">
                <a:solidFill>
                  <a:srgbClr val="008000"/>
                </a:solidFill>
                <a:cs typeface="Comic Sans MS"/>
                <a:sym typeface="Wingdings"/>
              </a:rPr>
              <a:t>B</a:t>
            </a:r>
            <a:r>
              <a:rPr lang="en-US" sz="1600" dirty="0" smtClean="0">
                <a:solidFill>
                  <a:srgbClr val="008000"/>
                </a:solidFill>
                <a:cs typeface="Comic Sans MS"/>
                <a:sym typeface="Wingdings"/>
              </a:rPr>
              <a:t>ottom separation)</a:t>
            </a:r>
            <a:endParaRPr lang="en-US" sz="1600" dirty="0" smtClean="0">
              <a:solidFill>
                <a:srgbClr val="008000"/>
              </a:solidFill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72000"/>
            <a:ext cx="69285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FF00"/>
                </a:solidFill>
              </a:rPr>
              <a:t>Exclusive Reactions </a:t>
            </a:r>
            <a:r>
              <a:rPr lang="en-US" u="sng" dirty="0">
                <a:solidFill>
                  <a:srgbClr val="00FF00"/>
                </a:solidFill>
              </a:rPr>
              <a:t>in </a:t>
            </a:r>
            <a:r>
              <a:rPr lang="en-US" u="sng" dirty="0" err="1">
                <a:solidFill>
                  <a:srgbClr val="00FF00"/>
                </a:solidFill>
              </a:rPr>
              <a:t>ep</a:t>
            </a:r>
            <a:r>
              <a:rPr lang="en-US" u="sng" dirty="0">
                <a:solidFill>
                  <a:srgbClr val="00FF00"/>
                </a:solidFill>
              </a:rPr>
              <a:t>/</a:t>
            </a:r>
            <a:r>
              <a:rPr lang="en-US" u="sng" dirty="0" err="1" smtClean="0">
                <a:solidFill>
                  <a:srgbClr val="00FF00"/>
                </a:solidFill>
              </a:rPr>
              <a:t>eA</a:t>
            </a:r>
            <a:r>
              <a:rPr lang="en-US" u="sng" dirty="0" smtClean="0">
                <a:solidFill>
                  <a:srgbClr val="00FF00"/>
                </a:solidFill>
              </a:rPr>
              <a:t>: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76092"/>
                </a:solidFill>
              </a:rPr>
              <a:t>Physics: DVCS, exclusive VM production (</a:t>
            </a:r>
            <a:r>
              <a:rPr lang="en-US" sz="1600" dirty="0" smtClean="0">
                <a:solidFill>
                  <a:srgbClr val="376092"/>
                </a:solidFill>
                <a:sym typeface="Wingdings"/>
              </a:rPr>
              <a:t>GPDs</a:t>
            </a:r>
            <a:r>
              <a:rPr lang="en-US" sz="1600" dirty="0">
                <a:solidFill>
                  <a:srgbClr val="376092"/>
                </a:solidFill>
                <a:sym typeface="Wingdings"/>
              </a:rPr>
              <a:t>;</a:t>
            </a:r>
            <a:r>
              <a:rPr lang="en-US" sz="1600" dirty="0" smtClean="0">
                <a:solidFill>
                  <a:srgbClr val="376092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376092"/>
                </a:solidFill>
                <a:sym typeface="Wingdings"/>
              </a:rPr>
              <a:t>parton</a:t>
            </a:r>
            <a:r>
              <a:rPr lang="en-US" sz="1600" dirty="0" smtClean="0">
                <a:solidFill>
                  <a:srgbClr val="376092"/>
                </a:solidFill>
                <a:sym typeface="Wingdings"/>
              </a:rPr>
              <a:t> imaging in </a:t>
            </a:r>
            <a:r>
              <a:rPr lang="en-US" sz="1600" i="1" dirty="0" err="1" smtClean="0">
                <a:solidFill>
                  <a:srgbClr val="376092"/>
                </a:solidFill>
                <a:sym typeface="Wingdings"/>
              </a:rPr>
              <a:t>b</a:t>
            </a:r>
            <a:r>
              <a:rPr lang="en-US" sz="1600" i="1" baseline="-25000" dirty="0" err="1" smtClean="0">
                <a:solidFill>
                  <a:srgbClr val="376092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376092"/>
                </a:solidFill>
                <a:sym typeface="Wingdings"/>
              </a:rPr>
              <a:t>)</a:t>
            </a:r>
            <a:endParaRPr lang="en-US" sz="1600" dirty="0" smtClean="0">
              <a:solidFill>
                <a:srgbClr val="376092"/>
              </a:solidFill>
            </a:endParaRP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76092"/>
                </a:solidFill>
                <a:sym typeface="Wingdings"/>
              </a:rPr>
              <a:t> 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8000"/>
                </a:solidFill>
              </a:rPr>
              <a:t>Exclusivity (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large rapidity coverage; </a:t>
            </a:r>
            <a:r>
              <a:rPr lang="en-US" sz="1600" dirty="0" smtClean="0">
                <a:solidFill>
                  <a:srgbClr val="008000"/>
                </a:solidFill>
              </a:rPr>
              <a:t>reconstruction of all particles in a given event)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  H</a:t>
            </a:r>
            <a:r>
              <a:rPr lang="en-US" sz="1600" dirty="0" smtClean="0">
                <a:solidFill>
                  <a:srgbClr val="008000"/>
                </a:solidFill>
              </a:rPr>
              <a:t>igh resolution, wide coverage </a:t>
            </a:r>
            <a:r>
              <a:rPr lang="en-US" sz="1600" dirty="0">
                <a:solidFill>
                  <a:srgbClr val="008000"/>
                </a:solidFill>
              </a:rPr>
              <a:t>in </a:t>
            </a:r>
            <a:r>
              <a:rPr lang="en-US" sz="1600" i="1" dirty="0" smtClean="0">
                <a:solidFill>
                  <a:srgbClr val="008000"/>
                </a:solidFill>
              </a:rPr>
              <a:t>t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8000"/>
                </a:solidFill>
              </a:rPr>
              <a:t>Roman pots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  (</a:t>
            </a:r>
            <a:r>
              <a:rPr lang="en-US" sz="1600" dirty="0" err="1" smtClean="0">
                <a:solidFill>
                  <a:srgbClr val="008000"/>
                </a:solidFill>
              </a:rPr>
              <a:t>eA</a:t>
            </a:r>
            <a:r>
              <a:rPr lang="en-US" sz="1600" dirty="0" smtClean="0">
                <a:solidFill>
                  <a:srgbClr val="008000"/>
                </a:solidFill>
              </a:rPr>
              <a:t>): veto nucleus breakup, determine impact parameter of collision</a:t>
            </a:r>
          </a:p>
          <a:p>
            <a:pPr>
              <a:buClr>
                <a:srgbClr val="00FF00"/>
              </a:buClr>
            </a:pP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     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 Sufficient acceptance for neutrons in ZDC</a:t>
            </a:r>
            <a:endParaRPr lang="en-US" sz="1600" dirty="0" smtClean="0">
              <a:solidFill>
                <a:srgbClr val="008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3337" t="5580" r="1112" b="697"/>
          <a:stretch>
            <a:fillRect/>
          </a:stretch>
        </p:blipFill>
        <p:spPr bwMode="auto">
          <a:xfrm>
            <a:off x="7072914" y="762000"/>
            <a:ext cx="204568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0" descr="sidis-diagram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7198" y="2743200"/>
            <a:ext cx="2068580" cy="147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010400" y="4648200"/>
            <a:ext cx="2009967" cy="1792008"/>
            <a:chOff x="158750" y="908050"/>
            <a:chExt cx="4088843" cy="2616208"/>
          </a:xfrm>
        </p:grpSpPr>
        <p:grpSp>
          <p:nvGrpSpPr>
            <p:cNvPr id="13" name="Group 159"/>
            <p:cNvGrpSpPr>
              <a:grpSpLocks noChangeAspect="1"/>
            </p:cNvGrpSpPr>
            <p:nvPr/>
          </p:nvGrpSpPr>
          <p:grpSpPr bwMode="auto">
            <a:xfrm rot="-2865258">
              <a:off x="1467654" y="1456538"/>
              <a:ext cx="128587" cy="546105"/>
              <a:chOff x="1324" y="1002"/>
              <a:chExt cx="146" cy="462"/>
            </a:xfrm>
          </p:grpSpPr>
          <p:sp>
            <p:nvSpPr>
              <p:cNvPr id="55" name="Freeform 160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8" y="9"/>
                  </a:cxn>
                  <a:cxn ang="0">
                    <a:pos x="12" y="11"/>
                  </a:cxn>
                  <a:cxn ang="0">
                    <a:pos x="129" y="58"/>
                  </a:cxn>
                  <a:cxn ang="0">
                    <a:pos x="135" y="60"/>
                  </a:cxn>
                  <a:cxn ang="0">
                    <a:pos x="139" y="63"/>
                  </a:cxn>
                  <a:cxn ang="0">
                    <a:pos x="142" y="65"/>
                  </a:cxn>
                  <a:cxn ang="0">
                    <a:pos x="141" y="69"/>
                  </a:cxn>
                  <a:cxn ang="0">
                    <a:pos x="141" y="71"/>
                  </a:cxn>
                  <a:cxn ang="0">
                    <a:pos x="138" y="74"/>
                  </a:cxn>
                  <a:cxn ang="0">
                    <a:pos x="11" y="60"/>
                  </a:cxn>
                  <a:cxn ang="0">
                    <a:pos x="10" y="61"/>
                  </a:cxn>
                  <a:cxn ang="0">
                    <a:pos x="4" y="59"/>
                  </a:cxn>
                  <a:cxn ang="0">
                    <a:pos x="4" y="60"/>
                  </a:cxn>
                  <a:cxn ang="0">
                    <a:pos x="2" y="62"/>
                  </a:cxn>
                  <a:cxn ang="0">
                    <a:pos x="0" y="65"/>
                  </a:cxn>
                </a:cxnLst>
                <a:rect l="0" t="0" r="r" b="b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61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0" y="7"/>
                  </a:cxn>
                  <a:cxn ang="0">
                    <a:pos x="133" y="57"/>
                  </a:cxn>
                  <a:cxn ang="0">
                    <a:pos x="137" y="61"/>
                  </a:cxn>
                  <a:cxn ang="0">
                    <a:pos x="140" y="61"/>
                  </a:cxn>
                  <a:cxn ang="0">
                    <a:pos x="141" y="65"/>
                  </a:cxn>
                  <a:cxn ang="0">
                    <a:pos x="141" y="66"/>
                  </a:cxn>
                  <a:cxn ang="0">
                    <a:pos x="142" y="71"/>
                  </a:cxn>
                  <a:cxn ang="0">
                    <a:pos x="137" y="71"/>
                  </a:cxn>
                  <a:cxn ang="0">
                    <a:pos x="12" y="59"/>
                  </a:cxn>
                  <a:cxn ang="0">
                    <a:pos x="7" y="59"/>
                  </a:cxn>
                  <a:cxn ang="0">
                    <a:pos x="6" y="59"/>
                  </a:cxn>
                  <a:cxn ang="0">
                    <a:pos x="4" y="59"/>
                  </a:cxn>
                  <a:cxn ang="0">
                    <a:pos x="1" y="59"/>
                  </a:cxn>
                  <a:cxn ang="0">
                    <a:pos x="0" y="61"/>
                  </a:cxn>
                </a:cxnLst>
                <a:rect l="0" t="0" r="r" b="b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62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3" y="59"/>
                  </a:cxn>
                  <a:cxn ang="0">
                    <a:pos x="136" y="63"/>
                  </a:cxn>
                  <a:cxn ang="0">
                    <a:pos x="139" y="65"/>
                  </a:cxn>
                  <a:cxn ang="0">
                    <a:pos x="143" y="67"/>
                  </a:cxn>
                  <a:cxn ang="0">
                    <a:pos x="143" y="71"/>
                  </a:cxn>
                  <a:cxn ang="0">
                    <a:pos x="141" y="74"/>
                  </a:cxn>
                  <a:cxn ang="0">
                    <a:pos x="138" y="75"/>
                  </a:cxn>
                  <a:cxn ang="0">
                    <a:pos x="9" y="63"/>
                  </a:cxn>
                  <a:cxn ang="0">
                    <a:pos x="6" y="62"/>
                  </a:cxn>
                  <a:cxn ang="0">
                    <a:pos x="6" y="63"/>
                  </a:cxn>
                  <a:cxn ang="0">
                    <a:pos x="3" y="62"/>
                  </a:cxn>
                  <a:cxn ang="0">
                    <a:pos x="0" y="64"/>
                  </a:cxn>
                  <a:cxn ang="0">
                    <a:pos x="0" y="66"/>
                  </a:cxn>
                </a:cxnLst>
                <a:rect l="0" t="0" r="r" b="b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63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31" y="54"/>
                  </a:cxn>
                  <a:cxn ang="0">
                    <a:pos x="136" y="58"/>
                  </a:cxn>
                  <a:cxn ang="0">
                    <a:pos x="139" y="59"/>
                  </a:cxn>
                  <a:cxn ang="0">
                    <a:pos x="143" y="63"/>
                  </a:cxn>
                  <a:cxn ang="0">
                    <a:pos x="143" y="66"/>
                  </a:cxn>
                  <a:cxn ang="0">
                    <a:pos x="140" y="69"/>
                  </a:cxn>
                  <a:cxn ang="0">
                    <a:pos x="138" y="69"/>
                  </a:cxn>
                  <a:cxn ang="0">
                    <a:pos x="11" y="57"/>
                  </a:cxn>
                  <a:cxn ang="0">
                    <a:pos x="7" y="58"/>
                  </a:cxn>
                  <a:cxn ang="0">
                    <a:pos x="4" y="57"/>
                  </a:cxn>
                  <a:cxn ang="0">
                    <a:pos x="1" y="57"/>
                  </a:cxn>
                  <a:cxn ang="0">
                    <a:pos x="1" y="59"/>
                  </a:cxn>
                  <a:cxn ang="0">
                    <a:pos x="0" y="62"/>
                  </a:cxn>
                </a:cxnLst>
                <a:rect l="0" t="0" r="r" b="b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64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11" y="11"/>
                  </a:cxn>
                  <a:cxn ang="0">
                    <a:pos x="132" y="61"/>
                  </a:cxn>
                  <a:cxn ang="0">
                    <a:pos x="137" y="64"/>
                  </a:cxn>
                  <a:cxn ang="0">
                    <a:pos x="137" y="65"/>
                  </a:cxn>
                  <a:cxn ang="0">
                    <a:pos x="140" y="68"/>
                  </a:cxn>
                  <a:cxn ang="0">
                    <a:pos x="141" y="71"/>
                  </a:cxn>
                  <a:cxn ang="0">
                    <a:pos x="139" y="74"/>
                  </a:cxn>
                  <a:cxn ang="0">
                    <a:pos x="136" y="75"/>
                  </a:cxn>
                  <a:cxn ang="0">
                    <a:pos x="11" y="62"/>
                  </a:cxn>
                  <a:cxn ang="0">
                    <a:pos x="8" y="62"/>
                  </a:cxn>
                  <a:cxn ang="0">
                    <a:pos x="6" y="62"/>
                  </a:cxn>
                  <a:cxn ang="0">
                    <a:pos x="4" y="62"/>
                  </a:cxn>
                  <a:cxn ang="0">
                    <a:pos x="2" y="63"/>
                  </a:cxn>
                  <a:cxn ang="0">
                    <a:pos x="2" y="66"/>
                  </a:cxn>
                </a:cxnLst>
                <a:rect l="0" t="0" r="r" b="b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65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0" y="8"/>
                  </a:cxn>
                  <a:cxn ang="0">
                    <a:pos x="129" y="57"/>
                  </a:cxn>
                  <a:cxn ang="0">
                    <a:pos x="136" y="59"/>
                  </a:cxn>
                  <a:cxn ang="0">
                    <a:pos x="138" y="62"/>
                  </a:cxn>
                  <a:cxn ang="0">
                    <a:pos x="139" y="66"/>
                  </a:cxn>
                  <a:cxn ang="0">
                    <a:pos x="141" y="68"/>
                  </a:cxn>
                  <a:cxn ang="0">
                    <a:pos x="140" y="70"/>
                  </a:cxn>
                  <a:cxn ang="0">
                    <a:pos x="136" y="7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4" y="59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2" y="64"/>
                  </a:cxn>
                </a:cxnLst>
                <a:rect l="0" t="0" r="r" b="b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6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9"/>
                  </a:cxn>
                  <a:cxn ang="0">
                    <a:pos x="11" y="10"/>
                  </a:cxn>
                  <a:cxn ang="0">
                    <a:pos x="129" y="59"/>
                  </a:cxn>
                  <a:cxn ang="0">
                    <a:pos x="137" y="61"/>
                  </a:cxn>
                  <a:cxn ang="0">
                    <a:pos x="138" y="63"/>
                  </a:cxn>
                  <a:cxn ang="0">
                    <a:pos x="141" y="67"/>
                  </a:cxn>
                  <a:cxn ang="0">
                    <a:pos x="141" y="69"/>
                  </a:cxn>
                  <a:cxn ang="0">
                    <a:pos x="140" y="72"/>
                  </a:cxn>
                  <a:cxn ang="0">
                    <a:pos x="135" y="72"/>
                  </a:cxn>
                  <a:cxn ang="0">
                    <a:pos x="73" y="65"/>
                  </a:cxn>
                </a:cxnLst>
                <a:rect l="0" t="0" r="r" b="b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168"/>
            <p:cNvSpPr>
              <a:spLocks noChangeShapeType="1"/>
            </p:cNvSpPr>
            <p:nvPr/>
          </p:nvSpPr>
          <p:spPr bwMode="auto">
            <a:xfrm flipV="1">
              <a:off x="1477963" y="1919288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69"/>
            <p:cNvSpPr>
              <a:spLocks noChangeShapeType="1"/>
            </p:cNvSpPr>
            <p:nvPr/>
          </p:nvSpPr>
          <p:spPr bwMode="auto">
            <a:xfrm rot="18742695" flipV="1">
              <a:off x="2767013" y="1912938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72"/>
            <p:cNvSpPr>
              <a:spLocks noChangeShapeType="1"/>
            </p:cNvSpPr>
            <p:nvPr/>
          </p:nvSpPr>
          <p:spPr bwMode="auto">
            <a:xfrm rot="12777622" flipV="1">
              <a:off x="3529013" y="2678113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7"/>
            <p:cNvSpPr>
              <a:spLocks/>
            </p:cNvSpPr>
            <p:nvPr/>
          </p:nvSpPr>
          <p:spPr bwMode="auto">
            <a:xfrm>
              <a:off x="415925" y="1268413"/>
              <a:ext cx="1439863" cy="44132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32" y="96"/>
                </a:cxn>
                <a:cxn ang="0">
                  <a:pos x="672" y="0"/>
                </a:cxn>
              </a:cxnLst>
              <a:rect l="0" t="0" r="r" b="b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179"/>
            <p:cNvSpPr txBox="1">
              <a:spLocks noChangeArrowheads="1"/>
            </p:cNvSpPr>
            <p:nvPr/>
          </p:nvSpPr>
          <p:spPr bwMode="auto">
            <a:xfrm>
              <a:off x="1568451" y="908050"/>
              <a:ext cx="350859" cy="303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 New Roman" pitchFamily="-112" charset="0"/>
                </a:rPr>
                <a:t>e’</a:t>
              </a:r>
            </a:p>
          </p:txBody>
        </p:sp>
        <p:sp>
          <p:nvSpPr>
            <p:cNvPr id="19" name="Line 203"/>
            <p:cNvSpPr>
              <a:spLocks noChangeShapeType="1"/>
            </p:cNvSpPr>
            <p:nvPr/>
          </p:nvSpPr>
          <p:spPr bwMode="auto">
            <a:xfrm flipV="1">
              <a:off x="487363" y="27940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04"/>
            <p:cNvSpPr>
              <a:spLocks noChangeShapeType="1"/>
            </p:cNvSpPr>
            <p:nvPr/>
          </p:nvSpPr>
          <p:spPr bwMode="auto">
            <a:xfrm rot="12777622" flipV="1">
              <a:off x="3513138" y="27082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344"/>
            <p:cNvGrpSpPr>
              <a:grpSpLocks/>
            </p:cNvGrpSpPr>
            <p:nvPr/>
          </p:nvGrpSpPr>
          <p:grpSpPr bwMode="auto">
            <a:xfrm>
              <a:off x="385763" y="1168402"/>
              <a:ext cx="3825887" cy="2355856"/>
              <a:chOff x="243" y="736"/>
              <a:chExt cx="2410" cy="1484"/>
            </a:xfrm>
          </p:grpSpPr>
          <p:sp>
            <p:nvSpPr>
              <p:cNvPr id="24" name="Freeform 174"/>
              <p:cNvSpPr>
                <a:spLocks/>
              </p:cNvSpPr>
              <p:nvPr/>
            </p:nvSpPr>
            <p:spPr bwMode="auto">
              <a:xfrm flipV="1">
                <a:off x="427" y="1847"/>
                <a:ext cx="2033" cy="2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Text Box 175"/>
              <p:cNvSpPr txBox="1">
                <a:spLocks noChangeArrowheads="1"/>
              </p:cNvSpPr>
              <p:nvPr/>
            </p:nvSpPr>
            <p:spPr bwMode="auto">
              <a:xfrm>
                <a:off x="1403" y="2039"/>
                <a:ext cx="192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50" b="1" dirty="0" err="1">
                    <a:latin typeface="Times New Roman" pitchFamily="-112" charset="0"/>
                  </a:rPr>
                  <a:t>t</a:t>
                </a:r>
                <a:endParaRPr lang="en-US" sz="1050" b="1" dirty="0">
                  <a:latin typeface="Times New Roman" pitchFamily="-112" charset="0"/>
                </a:endParaRPr>
              </a:p>
            </p:txBody>
          </p:sp>
          <p:sp>
            <p:nvSpPr>
              <p:cNvPr id="26" name="Line 176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" name="Group 184"/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086"/>
                <a:chOff x="100" y="798"/>
                <a:chExt cx="2410" cy="1086"/>
              </a:xfrm>
            </p:grpSpPr>
            <p:sp>
              <p:nvSpPr>
                <p:cNvPr id="37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565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>
                      <a:latin typeface="Times New Roman" pitchFamily="-112" charset="0"/>
                    </a:rPr>
                    <a:t>(Q</a:t>
                  </a:r>
                  <a:r>
                    <a:rPr lang="en-US" sz="1050" b="1" baseline="30000" dirty="0">
                      <a:latin typeface="Times New Roman" pitchFamily="-112" charset="0"/>
                    </a:rPr>
                    <a:t>2</a:t>
                  </a:r>
                  <a:r>
                    <a:rPr lang="en-US" sz="1050" b="1" dirty="0">
                      <a:latin typeface="Times New Roman" pitchFamily="-112" charset="0"/>
                    </a:rPr>
                    <a:t>)</a:t>
                  </a:r>
                </a:p>
              </p:txBody>
            </p:sp>
            <p:sp>
              <p:nvSpPr>
                <p:cNvPr id="38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191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latin typeface="Times New Roman" pitchFamily="-112" charset="0"/>
                    </a:rPr>
                    <a:t>e</a:t>
                  </a:r>
                </a:p>
              </p:txBody>
            </p:sp>
            <p:sp>
              <p:nvSpPr>
                <p:cNvPr id="39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93" y="1006"/>
                  <a:ext cx="285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b="1" dirty="0" err="1" smtClean="0">
                      <a:latin typeface="Symbol" pitchFamily="-112" charset="2"/>
                    </a:rPr>
                    <a:t>g</a:t>
                  </a:r>
                  <a:r>
                    <a:rPr lang="en-US" sz="1100" b="1" baseline="-25000" dirty="0" err="1" smtClean="0">
                      <a:latin typeface="Times New Roman" pitchFamily="-112" charset="0"/>
                    </a:rPr>
                    <a:t>L</a:t>
                  </a:r>
                  <a:r>
                    <a:rPr lang="en-US" sz="1100" b="1" dirty="0" smtClean="0">
                      <a:latin typeface="Times New Roman" pitchFamily="-112" charset="0"/>
                    </a:rPr>
                    <a:t>*</a:t>
                  </a:r>
                  <a:endParaRPr lang="en-US" sz="1100" b="1" dirty="0">
                    <a:latin typeface="Times New Roman" pitchFamily="-112" charset="0"/>
                  </a:endParaRPr>
                </a:p>
              </p:txBody>
            </p:sp>
            <p:grpSp>
              <p:nvGrpSpPr>
                <p:cNvPr id="40" name="Group 188"/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31"/>
                  <a:chOff x="159" y="1253"/>
                  <a:chExt cx="2351" cy="631"/>
                </a:xfrm>
              </p:grpSpPr>
              <p:sp>
                <p:nvSpPr>
                  <p:cNvPr id="41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" y="1253"/>
                    <a:ext cx="592" cy="2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50" b="1" dirty="0" err="1">
                        <a:latin typeface="Times New Roman" pitchFamily="-112" charset="0"/>
                      </a:rPr>
                      <a:t>x+ξ</a:t>
                    </a:r>
                    <a:r>
                      <a:rPr lang="en-US" sz="1050" b="1" dirty="0">
                        <a:latin typeface="Times New Roman" pitchFamily="-112" charset="0"/>
                      </a:rPr>
                      <a:t> </a:t>
                    </a:r>
                  </a:p>
                </p:txBody>
              </p:sp>
              <p:sp>
                <p:nvSpPr>
                  <p:cNvPr id="42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50" b="1">
                        <a:latin typeface="Times New Roman" pitchFamily="-112" charset="0"/>
                      </a:rPr>
                      <a:t>x-ξ </a:t>
                    </a:r>
                  </a:p>
                </p:txBody>
              </p:sp>
              <p:sp>
                <p:nvSpPr>
                  <p:cNvPr id="43" name="Line 191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45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59" y="1379"/>
                    <a:ext cx="2042" cy="505"/>
                    <a:chOff x="159" y="1379"/>
                    <a:chExt cx="2042" cy="505"/>
                  </a:xfrm>
                </p:grpSpPr>
                <p:grpSp>
                  <p:nvGrpSpPr>
                    <p:cNvPr id="46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79"/>
                      <a:ext cx="2042" cy="505"/>
                      <a:chOff x="241" y="625"/>
                      <a:chExt cx="2042" cy="505"/>
                    </a:xfrm>
                  </p:grpSpPr>
                  <p:grpSp>
                    <p:nvGrpSpPr>
                      <p:cNvPr id="48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625"/>
                        <a:ext cx="2042" cy="505"/>
                        <a:chOff x="241" y="625"/>
                        <a:chExt cx="2042" cy="505"/>
                      </a:xfrm>
                    </p:grpSpPr>
                    <p:grpSp>
                      <p:nvGrpSpPr>
                        <p:cNvPr id="50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625"/>
                          <a:ext cx="1611" cy="505"/>
                          <a:chOff x="672" y="625"/>
                          <a:chExt cx="1611" cy="505"/>
                        </a:xfrm>
                      </p:grpSpPr>
                      <p:sp>
                        <p:nvSpPr>
                          <p:cNvPr id="52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FF0000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3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7" y="756"/>
                            <a:ext cx="1536" cy="18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sz="1100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H, H, E, E (</a:t>
                            </a:r>
                            <a:r>
                              <a:rPr lang="en-US" sz="1100" b="1" dirty="0" err="1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x,ξ,t</a:t>
                            </a:r>
                            <a:r>
                              <a:rPr lang="en-US" sz="1100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54" name="Text Box 19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52" y="625"/>
                            <a:ext cx="192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Times New Roman" pitchFamily="-112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51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9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6" y="962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7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380"/>
                      <a:ext cx="191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imes New Roman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28" name="Group 205"/>
              <p:cNvGrpSpPr>
                <a:grpSpLocks noChangeAspect="1"/>
              </p:cNvGrpSpPr>
              <p:nvPr/>
            </p:nvGrpSpPr>
            <p:grpSpPr bwMode="auto">
              <a:xfrm rot="2775006">
                <a:off x="1826" y="897"/>
                <a:ext cx="81" cy="345"/>
                <a:chOff x="1324" y="1002"/>
                <a:chExt cx="146" cy="462"/>
              </a:xfrm>
            </p:grpSpPr>
            <p:sp>
              <p:nvSpPr>
                <p:cNvPr id="30" name="Freeform 20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20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20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20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21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21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21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9" name="Text Box 213"/>
              <p:cNvSpPr txBox="1">
                <a:spLocks noChangeArrowheads="1"/>
              </p:cNvSpPr>
              <p:nvPr/>
            </p:nvSpPr>
            <p:spPr bwMode="auto">
              <a:xfrm>
                <a:off x="1778" y="736"/>
                <a:ext cx="478" cy="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50" dirty="0">
                    <a:latin typeface="Symbol" pitchFamily="-112" charset="2"/>
                  </a:rPr>
                  <a:t>g</a:t>
                </a:r>
                <a:r>
                  <a:rPr lang="en-US" sz="1050" b="1" dirty="0" smtClean="0">
                    <a:latin typeface="Symbol" pitchFamily="-112" charset="2"/>
                  </a:rPr>
                  <a:t>, </a:t>
                </a:r>
                <a:r>
                  <a:rPr lang="en-US" sz="1050" b="1" dirty="0" err="1" smtClean="0">
                    <a:latin typeface="Symbol" pitchFamily="-112" charset="2"/>
                  </a:rPr>
                  <a:t>p,</a:t>
                </a:r>
                <a:r>
                  <a:rPr lang="en-US" sz="1050" dirty="0" err="1" smtClean="0">
                    <a:latin typeface="+mj-lt"/>
                  </a:rPr>
                  <a:t>J</a:t>
                </a:r>
                <a:r>
                  <a:rPr lang="en-US" sz="1050" dirty="0" smtClean="0">
                    <a:latin typeface="Symbol" pitchFamily="-112" charset="2"/>
                  </a:rPr>
                  <a:t>/Y</a:t>
                </a:r>
                <a:endParaRPr lang="en-US" sz="1050" b="1" dirty="0">
                  <a:latin typeface="Symbol" pitchFamily="-112" charset="2"/>
                </a:endParaRPr>
              </a:p>
            </p:txBody>
          </p:sp>
        </p:grpSp>
        <p:sp>
          <p:nvSpPr>
            <p:cNvPr id="22" name="Text Box 214"/>
            <p:cNvSpPr txBox="1">
              <a:spLocks noChangeArrowheads="1"/>
            </p:cNvSpPr>
            <p:nvPr/>
          </p:nvSpPr>
          <p:spPr bwMode="auto">
            <a:xfrm>
              <a:off x="158750" y="2874963"/>
              <a:ext cx="330667" cy="28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latin typeface="Times New Roman" pitchFamily="-112" charset="0"/>
                </a:rPr>
                <a:t>p</a:t>
              </a:r>
            </a:p>
          </p:txBody>
        </p:sp>
        <p:sp>
          <p:nvSpPr>
            <p:cNvPr id="23" name="Text Box 215"/>
            <p:cNvSpPr txBox="1">
              <a:spLocks noChangeArrowheads="1"/>
            </p:cNvSpPr>
            <p:nvPr/>
          </p:nvSpPr>
          <p:spPr bwMode="auto">
            <a:xfrm>
              <a:off x="3872632" y="2801240"/>
              <a:ext cx="374961" cy="28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err="1">
                  <a:latin typeface="Times New Roman" pitchFamily="-112" charset="0"/>
                </a:rPr>
                <a:t>p</a:t>
              </a:r>
              <a:r>
                <a:rPr lang="en-US" sz="1100" b="1" dirty="0">
                  <a:latin typeface="Times New Roman" pitchFamily="-112" charset="0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352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>
                <a:latin typeface="Arial Narrow"/>
                <a:ea typeface="ＭＳ Ｐゴシック" pitchFamily="-84" charset="-128"/>
                <a:cs typeface="Arial Narrow"/>
              </a:rPr>
              <a:t>D</a:t>
            </a:r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etector and IR requirements “short list”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5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838200"/>
            <a:ext cx="8839200" cy="53340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The more close to 4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acceptance the better  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Low material budget                                       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Reasonably high momentum resolution         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Reliable electron ID                                         </a:t>
            </a:r>
          </a:p>
          <a:p>
            <a:pPr marL="3423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Good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ＭＳ Ｐゴシック" pitchFamily="-84" charset="-128"/>
                <a:cs typeface="Symbol" charset="2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/K/p separation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                                           </a:t>
            </a: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High spatial resolution of primary vertex</a:t>
            </a: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Ability to reconstruct jets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Close-to-beam-line acceptance detectors in order to register: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7955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r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ecoil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protons</a:t>
            </a:r>
          </a:p>
          <a:p>
            <a:pPr marL="795528" lvl="0" indent="-342328">
              <a:spcBef>
                <a:spcPct val="20000"/>
              </a:spcBef>
              <a:buClr>
                <a:srgbClr val="80057A"/>
              </a:buClr>
              <a:buSzPct val="10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low </a:t>
            </a:r>
            <a:r>
              <a:rPr lang="en-US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Q</a:t>
            </a:r>
            <a:r>
              <a:rPr lang="en-US" baseline="30000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 electrons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7955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eutrons in hadron going direction </a:t>
            </a:r>
          </a:p>
          <a:p>
            <a:pPr marL="7955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endParaRPr lang="en-US" dirty="0" smtClean="0">
              <a:solidFill>
                <a:schemeClr val="tx2"/>
              </a:solidFill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342328" marR="0" lvl="0" indent="-342328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ＭＳ Ｐゴシック" pitchFamily="-84" charset="-128"/>
                <a:cs typeface="ＭＳ Ｐゴシック" pitchFamily="-84" charset="-128"/>
              </a:rPr>
              <a:t>Luminosity and polarization measurement</a:t>
            </a:r>
          </a:p>
          <a:p>
            <a:pPr marL="453200" marR="0" lvl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486400" y="4114800"/>
            <a:ext cx="1713089" cy="1828800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dirty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a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cceptance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/>
              <a:ea typeface="ＭＳ Ｐゴシック" pitchFamily="-84" charset="-128"/>
              <a:cs typeface="Arial Narrow"/>
            </a:endParaRPr>
          </a:p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dirty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p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erformance</a:t>
            </a:r>
            <a:endParaRPr lang="en-US" dirty="0" smtClean="0">
              <a:solidFill>
                <a:schemeClr val="tx2"/>
              </a:solidFill>
              <a:latin typeface="Arial Narrow"/>
              <a:ea typeface="ＭＳ Ｐゴシック" pitchFamily="-84" charset="-128"/>
              <a:cs typeface="Arial Narrow"/>
            </a:endParaRPr>
          </a:p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IR interface</a:t>
            </a:r>
          </a:p>
          <a:p>
            <a:pPr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           </a:t>
            </a:r>
          </a:p>
          <a:p>
            <a:pPr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r>
              <a:rPr lang="en-US" dirty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b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  <a:sym typeface="Wingdings"/>
              </a:rPr>
              <a:t>ackgrounds</a:t>
            </a:r>
            <a:endParaRPr lang="en-US" dirty="0">
              <a:solidFill>
                <a:srgbClr val="008000"/>
              </a:solidFill>
              <a:latin typeface="Arial Narrow"/>
              <a:cs typeface="Arial Narrow"/>
              <a:sym typeface="Wingdings"/>
            </a:endParaRPr>
          </a:p>
          <a:p>
            <a:pPr lvl="0">
              <a:spcBef>
                <a:spcPct val="20000"/>
              </a:spcBef>
              <a:buClr>
                <a:srgbClr val="80057A"/>
              </a:buClr>
              <a:buSzPct val="100000"/>
              <a:defRPr/>
            </a:pPr>
            <a:endParaRPr lang="en-US" dirty="0" smtClean="0">
              <a:solidFill>
                <a:srgbClr val="008000"/>
              </a:solidFill>
              <a:latin typeface="Arial Narrow"/>
              <a:cs typeface="Arial Narrow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838200"/>
            <a:ext cx="5791200" cy="2590800"/>
          </a:xfrm>
          <a:prstGeom prst="rect">
            <a:avLst/>
          </a:prstGeom>
          <a:solidFill>
            <a:srgbClr val="CCFFCC">
              <a:alpha val="24000"/>
            </a:srgbClr>
          </a:solidFill>
          <a:ln>
            <a:solidFill>
              <a:srgbClr val="008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5334000"/>
            <a:ext cx="1600200" cy="609600"/>
          </a:xfrm>
          <a:prstGeom prst="ellipse">
            <a:avLst/>
          </a:prstGeom>
          <a:solidFill>
            <a:srgbClr val="9E3194">
              <a:alpha val="9000"/>
            </a:srgbClr>
          </a:solidFill>
          <a:ln>
            <a:solidFill>
              <a:srgbClr val="9E319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029200" y="4191000"/>
            <a:ext cx="381000" cy="1600200"/>
          </a:xfrm>
          <a:prstGeom prst="righ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834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3"/>
            <a:ext cx="2133600" cy="365125"/>
          </a:xfrm>
        </p:spPr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6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283" tIns="45642" rIns="91283" bIns="45642" rtlCol="0" anchor="ctr">
            <a:noAutofit/>
          </a:bodyPr>
          <a:lstStyle>
            <a:lvl1pPr algn="ctr" defTabSz="912853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FF0000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 smtClean="0">
                <a:latin typeface="Arial Narrow"/>
                <a:cs typeface="Arial Narrow"/>
              </a:rPr>
              <a:t>Lepton kinematics and (x,Q</a:t>
            </a:r>
            <a:r>
              <a:rPr lang="en-US" sz="4800" b="0" baseline="30000" dirty="0" smtClean="0">
                <a:latin typeface="Arial Narrow"/>
                <a:cs typeface="Arial Narrow"/>
              </a:rPr>
              <a:t>2</a:t>
            </a:r>
            <a:r>
              <a:rPr lang="en-US" sz="4800" b="0" dirty="0" smtClean="0">
                <a:latin typeface="Arial Narrow"/>
                <a:cs typeface="Arial Narrow"/>
              </a:rPr>
              <a:t>) coverage</a:t>
            </a:r>
            <a:endParaRPr lang="en-US" sz="4800" b="0" dirty="0">
              <a:latin typeface="Arial Narrow"/>
              <a:cs typeface="Arial Narro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7684441" cy="2305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29718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Q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&gt; 1.0 GeV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: rapidity coverage -4 &lt;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&lt; 1 is sufficient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Q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&lt; 0.1 GeV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: a dedicated low-Q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tagger is required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3200400"/>
            <a:ext cx="269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Increasing lepton beam </a:t>
            </a:r>
            <a:endParaRPr lang="en-US" sz="1600" dirty="0" smtClean="0"/>
          </a:p>
          <a:p>
            <a:r>
              <a:rPr lang="en-US" sz="1600" dirty="0" smtClean="0"/>
              <a:t>energy</a:t>
            </a:r>
            <a:r>
              <a:rPr lang="en-US" sz="1600" dirty="0"/>
              <a:t>: scattered lepton </a:t>
            </a:r>
            <a:endParaRPr lang="en-US" sz="1600" dirty="0" smtClean="0"/>
          </a:p>
          <a:p>
            <a:r>
              <a:rPr lang="en-US" sz="1600" dirty="0" smtClean="0"/>
              <a:t>is boosted </a:t>
            </a:r>
            <a:r>
              <a:rPr lang="en-US" sz="1600" dirty="0"/>
              <a:t>to negative 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43434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low y</a:t>
            </a:r>
            <a:r>
              <a:rPr lang="en-US" dirty="0" smtClean="0"/>
              <a:t>-coverage limited by </a:t>
            </a:r>
          </a:p>
          <a:p>
            <a:r>
              <a:rPr lang="en-US" dirty="0" err="1" smtClean="0">
                <a:solidFill>
                  <a:srgbClr val="FF00FF"/>
                </a:solidFill>
              </a:rPr>
              <a:t>E’</a:t>
            </a:r>
            <a:r>
              <a:rPr lang="en-US" baseline="-25000" dirty="0" err="1" smtClean="0">
                <a:solidFill>
                  <a:srgbClr val="FF00FF"/>
                </a:solidFill>
              </a:rPr>
              <a:t>e</a:t>
            </a:r>
            <a:r>
              <a:rPr lang="en-US" dirty="0" smtClean="0">
                <a:solidFill>
                  <a:srgbClr val="FF00FF"/>
                </a:solidFill>
              </a:rPr>
              <a:t> resolution</a:t>
            </a:r>
          </a:p>
          <a:p>
            <a:r>
              <a:rPr lang="en-US" dirty="0" smtClean="0">
                <a:sym typeface="Wingdings"/>
              </a:rPr>
              <a:t>  -&gt; use hadron or double angle </a:t>
            </a:r>
          </a:p>
          <a:p>
            <a:r>
              <a:rPr lang="en-US" dirty="0" smtClean="0">
                <a:sym typeface="Wingdings"/>
              </a:rPr>
              <a:t>  method to reconstruct event </a:t>
            </a:r>
          </a:p>
          <a:p>
            <a:r>
              <a:rPr lang="en-US" dirty="0" smtClean="0">
                <a:sym typeface="Wingdings"/>
              </a:rPr>
              <a:t>  kinematics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7600"/>
            <a:ext cx="4750122" cy="28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05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3"/>
            <a:ext cx="2133600" cy="365125"/>
          </a:xfrm>
        </p:spPr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7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283" tIns="45642" rIns="91283" bIns="45642" rtlCol="0" anchor="ctr">
            <a:noAutofit/>
          </a:bodyPr>
          <a:lstStyle>
            <a:lvl1pPr algn="ctr" defTabSz="912853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FF0000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 smtClean="0">
                <a:latin typeface="Arial Narrow"/>
                <a:cs typeface="Arial Narrow"/>
              </a:rPr>
              <a:t>DVCS photon kinematics</a:t>
            </a:r>
            <a:endParaRPr lang="en-US" sz="4800" b="0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886200"/>
            <a:ext cx="7315200" cy="43088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8000"/>
                </a:solidFill>
                <a:sym typeface="Wingdings"/>
              </a:rPr>
              <a:t>EmCal</a:t>
            </a: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 pseudo-rapidity coverage -4 &lt; </a:t>
            </a:r>
            <a:r>
              <a:rPr lang="en-US" sz="22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 </a:t>
            </a: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&lt; 1 is sufficient</a:t>
            </a:r>
          </a:p>
        </p:txBody>
      </p:sp>
      <p:pic>
        <p:nvPicPr>
          <p:cNvPr id="12" name="Picture 11" descr="EtaVsE.50.100.250GeV.DVC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527138" cy="2438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762000"/>
            <a:ext cx="2893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Cuts: Q</a:t>
            </a:r>
            <a:r>
              <a:rPr lang="en-US" sz="1600" u="sng" baseline="30000" dirty="0" smtClean="0"/>
              <a:t>2</a:t>
            </a:r>
            <a:r>
              <a:rPr lang="en-US" sz="1600" u="sng" dirty="0" smtClean="0"/>
              <a:t>&gt;1 </a:t>
            </a:r>
            <a:r>
              <a:rPr lang="en-US" sz="1600" u="sng" dirty="0" err="1" smtClean="0"/>
              <a:t>GeV</a:t>
            </a:r>
            <a:r>
              <a:rPr lang="en-US" sz="1600" u="sng" dirty="0" smtClean="0"/>
              <a:t>, 0.01&lt;y&lt;0.85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4800600"/>
            <a:ext cx="6547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Also notice: i</a:t>
            </a:r>
            <a:r>
              <a:rPr lang="en-US" sz="2000" b="0" dirty="0" smtClean="0"/>
              <a:t>ncreasing </a:t>
            </a:r>
            <a:r>
              <a:rPr lang="en-US" sz="2000" dirty="0"/>
              <a:t>h</a:t>
            </a:r>
            <a:r>
              <a:rPr lang="en-US" sz="2000" b="0" dirty="0" smtClean="0"/>
              <a:t>adron </a:t>
            </a:r>
            <a:r>
              <a:rPr lang="en-US" sz="2000" dirty="0"/>
              <a:t>b</a:t>
            </a:r>
            <a:r>
              <a:rPr lang="en-US" sz="2000" b="0" dirty="0" smtClean="0"/>
              <a:t>eam </a:t>
            </a:r>
            <a:r>
              <a:rPr lang="en-US" sz="2000" dirty="0" smtClean="0"/>
              <a:t>e</a:t>
            </a:r>
            <a:r>
              <a:rPr lang="en-US" sz="2000" b="0" dirty="0" smtClean="0"/>
              <a:t>nergy influences max. photon energy at fixed </a:t>
            </a:r>
            <a:r>
              <a:rPr lang="en-US" sz="2000" b="0" dirty="0" smtClean="0">
                <a:latin typeface="Symbol" charset="2"/>
                <a:cs typeface="Symbol" charset="2"/>
              </a:rPr>
              <a:t>h – </a:t>
            </a:r>
            <a:r>
              <a:rPr lang="en-US" sz="2000" b="0" dirty="0" smtClean="0">
                <a:sym typeface="Wingdings"/>
              </a:rPr>
              <a:t>photons are boosted to negative </a:t>
            </a:r>
            <a:r>
              <a:rPr lang="en-US" sz="2000" b="0" dirty="0" err="1" smtClean="0">
                <a:sym typeface="Wingdings"/>
              </a:rPr>
              <a:t>rapidities</a:t>
            </a:r>
            <a:r>
              <a:rPr lang="en-US" sz="2000" b="0" dirty="0" smtClean="0">
                <a:sym typeface="Wingdings"/>
              </a:rPr>
              <a:t> (lepton direction)</a:t>
            </a:r>
          </a:p>
        </p:txBody>
      </p:sp>
    </p:spTree>
    <p:extLst>
      <p:ext uri="{BB962C8B-B14F-4D97-AF65-F5344CB8AC3E}">
        <p14:creationId xmlns:p14="http://schemas.microsoft.com/office/powerpoint/2010/main" val="3365809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SIDIS: kinematic coverage for 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pions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8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pic>
        <p:nvPicPr>
          <p:cNvPr id="8" name="Picture 7" descr="EtaVspt.50.100.250GeV.SIDIS.P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200900" cy="2273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1066800" y="1524000"/>
            <a:ext cx="64770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EtaVsZ.50.100.250GeV.SIDIS.P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7200900" cy="2273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76200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Cuts: Q</a:t>
            </a:r>
            <a:r>
              <a:rPr lang="en-US" u="sng" baseline="30000" dirty="0" smtClean="0"/>
              <a:t>2</a:t>
            </a:r>
            <a:r>
              <a:rPr lang="en-US" u="sng" dirty="0" smtClean="0"/>
              <a:t>&gt;1 GeV</a:t>
            </a:r>
            <a:r>
              <a:rPr lang="en-US" u="sng" baseline="30000" dirty="0" smtClean="0"/>
              <a:t>2</a:t>
            </a:r>
            <a:r>
              <a:rPr lang="en-US" u="sng" dirty="0" smtClean="0"/>
              <a:t>, 0.01&lt;y&lt;0.95, p&gt;1GeV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9436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-&gt; -3.5 &lt;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 </a:t>
            </a:r>
            <a:r>
              <a:rPr lang="en-US" dirty="0" smtClean="0">
                <a:solidFill>
                  <a:srgbClr val="008000"/>
                </a:solidFill>
              </a:rPr>
              <a:t>&lt; 3.5  covers entire kinematic region in </a:t>
            </a:r>
            <a:r>
              <a:rPr lang="en-US" dirty="0" err="1" smtClean="0">
                <a:solidFill>
                  <a:srgbClr val="008000"/>
                </a:solidFill>
              </a:rPr>
              <a:t>p</a:t>
            </a:r>
            <a:r>
              <a:rPr lang="en-US" baseline="-25000" dirty="0" err="1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 &amp; z important for physics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1066800" y="2807208"/>
            <a:ext cx="64770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066800" y="3886200"/>
            <a:ext cx="64770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066800" y="5175504"/>
            <a:ext cx="64770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334000" y="762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(no </a:t>
            </a:r>
            <a:r>
              <a:rPr lang="en-US" dirty="0">
                <a:sym typeface="Wingdings"/>
              </a:rPr>
              <a:t>difference between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±</a:t>
            </a:r>
            <a:r>
              <a:rPr lang="en-US" dirty="0">
                <a:sym typeface="Wingdings"/>
              </a:rPr>
              <a:t>, K</a:t>
            </a:r>
            <a:r>
              <a:rPr lang="en-US" baseline="30000" dirty="0">
                <a:sym typeface="Wingdings"/>
              </a:rPr>
              <a:t>±</a:t>
            </a:r>
            <a:r>
              <a:rPr lang="en-US" dirty="0">
                <a:sym typeface="Wingdings"/>
              </a:rPr>
              <a:t>, p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)</a:t>
            </a:r>
            <a:endParaRPr lang="en-US" baseline="30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223688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Tahoma" pitchFamily="-84" charset="0"/>
              </a:rPr>
              <a:t>Jul,8 2016</a:t>
            </a:r>
            <a:endParaRPr lang="ru-RU" dirty="0">
              <a:solidFill>
                <a:srgbClr val="000099"/>
              </a:solidFill>
              <a:latin typeface="Tahoma" pitchFamily="-8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0" dirty="0" smtClean="0">
                <a:latin typeface="Arial Narrow"/>
                <a:ea typeface="ＭＳ Ｐゴシック" pitchFamily="-84" charset="-128"/>
                <a:cs typeface="Arial Narrow"/>
              </a:rPr>
              <a:t>SIDIS: kinematic coverage for </a:t>
            </a:r>
            <a:r>
              <a:rPr lang="en-US" sz="4800" b="0" dirty="0" err="1" smtClean="0">
                <a:latin typeface="Arial Narrow"/>
                <a:ea typeface="ＭＳ Ｐゴシック" pitchFamily="-84" charset="-128"/>
                <a:cs typeface="Arial Narrow"/>
              </a:rPr>
              <a:t>pions</a:t>
            </a:r>
            <a:endParaRPr lang="en-US" sz="4800" b="0" dirty="0" smtClean="0">
              <a:latin typeface="Arial Narrow"/>
              <a:ea typeface="ＭＳ Ｐゴシック" pitchFamily="-84" charset="-128"/>
              <a:cs typeface="Arial Narrow"/>
            </a:endParaRPr>
          </a:p>
        </p:txBody>
      </p:sp>
      <p:pic>
        <p:nvPicPr>
          <p:cNvPr id="19" name="Picture 18" descr="EtaVsp.50.100.250GeV.SIDIS.P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20"/>
            <a:ext cx="6468170" cy="2041980"/>
          </a:xfrm>
          <a:prstGeom prst="rect">
            <a:avLst/>
          </a:prstGeom>
        </p:spPr>
      </p:pic>
      <p:pic>
        <p:nvPicPr>
          <p:cNvPr id="18" name="Picture 17" descr="EtaVsp.10.15.20GeV.SIDIS.P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5400"/>
            <a:ext cx="6480810" cy="204597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9</a:t>
            </a:fld>
            <a:r>
              <a:rPr lang="en-US" dirty="0" smtClean="0"/>
              <a:t>/</a:t>
            </a:r>
            <a:r>
              <a:rPr lang="en-US" dirty="0" smtClean="0"/>
              <a:t>34</a:t>
            </a:r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81000" y="1572768"/>
            <a:ext cx="57912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057400" y="57150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-&gt; except for the highest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 </a:t>
            </a:r>
            <a:r>
              <a:rPr lang="en-US" dirty="0" smtClean="0">
                <a:solidFill>
                  <a:srgbClr val="008000"/>
                </a:solidFill>
              </a:rPr>
              <a:t>values (</a:t>
            </a:r>
            <a:r>
              <a:rPr lang="en-US" dirty="0">
                <a:solidFill>
                  <a:srgbClr val="008000"/>
                </a:solidFill>
              </a:rPr>
              <a:t>1</a:t>
            </a:r>
            <a:r>
              <a:rPr lang="en-US" dirty="0" smtClean="0">
                <a:solidFill>
                  <a:srgbClr val="008000"/>
                </a:solidFill>
              </a:rPr>
              <a:t>.5 &lt;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&lt; 3.5 range) hadron   PID below ~5 </a:t>
            </a:r>
            <a:r>
              <a:rPr lang="en-US" dirty="0" err="1" smtClean="0">
                <a:solidFill>
                  <a:srgbClr val="008000"/>
                </a:solidFill>
              </a:rPr>
              <a:t>GeV</a:t>
            </a:r>
            <a:r>
              <a:rPr lang="en-US" dirty="0" smtClean="0">
                <a:solidFill>
                  <a:srgbClr val="008000"/>
                </a:solidFill>
              </a:rPr>
              <a:t>/c is sufficient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762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±</a:t>
            </a:r>
            <a:r>
              <a:rPr lang="en-US" dirty="0">
                <a:sym typeface="Wingdings"/>
              </a:rPr>
              <a:t>, K</a:t>
            </a:r>
            <a:r>
              <a:rPr lang="en-US" baseline="30000" dirty="0">
                <a:sym typeface="Wingdings"/>
              </a:rPr>
              <a:t>±</a:t>
            </a:r>
            <a:r>
              <a:rPr lang="en-US" dirty="0">
                <a:sym typeface="Wingdings"/>
              </a:rPr>
              <a:t>, p</a:t>
            </a:r>
            <a:r>
              <a:rPr lang="en-US" baseline="30000" dirty="0" smtClean="0">
                <a:sym typeface="Wingdings"/>
              </a:rPr>
              <a:t>± </a:t>
            </a:r>
            <a:r>
              <a:rPr lang="en-US" dirty="0" smtClean="0">
                <a:sym typeface="Wingdings"/>
              </a:rPr>
              <a:t>look similar </a:t>
            </a:r>
            <a:r>
              <a:rPr lang="en-US" dirty="0">
                <a:sym typeface="Wingdings"/>
              </a:rPr>
              <a:t>)</a:t>
            </a:r>
            <a:endParaRPr lang="en-US" baseline="30000" dirty="0">
              <a:sym typeface="Wingding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762000"/>
            <a:ext cx="458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Cuts: Q</a:t>
            </a:r>
            <a:r>
              <a:rPr lang="en-US" u="sng" baseline="30000" dirty="0" smtClean="0"/>
              <a:t>2</a:t>
            </a:r>
            <a:r>
              <a:rPr lang="en-US" u="sng" dirty="0" smtClean="0"/>
              <a:t>&gt;1 GeV</a:t>
            </a:r>
            <a:r>
              <a:rPr lang="en-US" u="sng" baseline="30000" dirty="0" smtClean="0"/>
              <a:t>2</a:t>
            </a:r>
            <a:r>
              <a:rPr lang="en-US" u="sng" dirty="0" smtClean="0"/>
              <a:t>, 0.01&lt;y&lt;0.95, z&gt;0.1</a:t>
            </a:r>
            <a:endParaRPr lang="en-US" u="sng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381000" y="2715768"/>
            <a:ext cx="57912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381000" y="3794760"/>
            <a:ext cx="57912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81000" y="4953000"/>
            <a:ext cx="579120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858000" y="1447800"/>
            <a:ext cx="2103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Increasing lepton beam</a:t>
            </a:r>
            <a:r>
              <a:rPr lang="en-US" sz="1400" b="0" dirty="0" smtClean="0"/>
              <a:t> energy </a:t>
            </a:r>
            <a:r>
              <a:rPr lang="en-US" sz="1400" b="0" dirty="0"/>
              <a:t>boosts hadrons </a:t>
            </a:r>
            <a:endParaRPr lang="en-US" sz="1400" b="0" dirty="0" smtClean="0"/>
          </a:p>
          <a:p>
            <a:pPr algn="ctr"/>
            <a:r>
              <a:rPr lang="en-US" sz="1400" b="0" dirty="0" smtClean="0"/>
              <a:t>more </a:t>
            </a:r>
            <a:r>
              <a:rPr lang="en-US" sz="1400" b="0" dirty="0"/>
              <a:t>to negative rapidity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200" y="3733800"/>
            <a:ext cx="1828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/>
              <a:t>Increasing </a:t>
            </a:r>
            <a:r>
              <a:rPr lang="en-US" sz="1400" b="0" dirty="0"/>
              <a:t>h</a:t>
            </a:r>
            <a:r>
              <a:rPr lang="en-US" sz="1400" b="0" dirty="0" smtClean="0"/>
              <a:t>adron </a:t>
            </a:r>
            <a:r>
              <a:rPr lang="en-US" sz="1400" b="0" dirty="0"/>
              <a:t>b</a:t>
            </a:r>
            <a:r>
              <a:rPr lang="en-US" sz="1400" b="0" dirty="0" smtClean="0"/>
              <a:t>eam energy influences max. hadron energy at fixed </a:t>
            </a:r>
            <a:r>
              <a:rPr lang="en-US" sz="1400" b="0" dirty="0" smtClean="0">
                <a:latin typeface="Symbol" charset="2"/>
                <a:cs typeface="Symbol" charset="2"/>
              </a:rPr>
              <a:t>h </a:t>
            </a:r>
            <a:endParaRPr lang="en-US" sz="1400" b="0" baseline="300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11318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C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99"/>
      </a:accent2>
      <a:accent3>
        <a:srgbClr val="000099"/>
      </a:accent3>
      <a:accent4>
        <a:srgbClr val="8064A2"/>
      </a:accent4>
      <a:accent5>
        <a:srgbClr val="4BACC6"/>
      </a:accent5>
      <a:accent6>
        <a:srgbClr val="0000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59681</TotalTime>
  <Words>3268</Words>
  <Application>Microsoft Macintosh PowerPoint</Application>
  <PresentationFormat>On-screen Show (4:3)</PresentationFormat>
  <Paragraphs>448</Paragraphs>
  <Slides>34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Office Theme</vt:lpstr>
      <vt:lpstr>Equation</vt:lpstr>
      <vt:lpstr>PowerPoint Presentation</vt:lpstr>
      <vt:lpstr>RHIC -&gt; eRHIC upgrade proposal</vt:lpstr>
      <vt:lpstr>Two viable eRHIC detector options</vt:lpstr>
      <vt:lpstr>EIC physics program overview</vt:lpstr>
      <vt:lpstr>Detector and IR requirements “short list”</vt:lpstr>
      <vt:lpstr>PowerPoint Presentation</vt:lpstr>
      <vt:lpstr>PowerPoint Presentation</vt:lpstr>
      <vt:lpstr>SIDIS: kinematic coverage for pions</vt:lpstr>
      <vt:lpstr>SIDIS: kinematic coverage for pions</vt:lpstr>
      <vt:lpstr>BeAST detector layout</vt:lpstr>
      <vt:lpstr>BeAST detector layout</vt:lpstr>
      <vt:lpstr>Superconducting solenoid </vt:lpstr>
      <vt:lpstr>Tracker performance &amp; properties</vt:lpstr>
      <vt:lpstr>Silicon Vertex Tracker </vt:lpstr>
      <vt:lpstr>Forward &amp; backward Silicon Trackers </vt:lpstr>
      <vt:lpstr>TPC </vt:lpstr>
      <vt:lpstr>Micromegas barrel tracker </vt:lpstr>
      <vt:lpstr>GEM endcap trackers </vt:lpstr>
      <vt:lpstr>“Purity” in (x,Q2) kinematic bins</vt:lpstr>
      <vt:lpstr>“Purity” in (x,Q2) kinematic bins</vt:lpstr>
      <vt:lpstr>Relative electron/photon/h- yields </vt:lpstr>
      <vt:lpstr>BeAST detector layout</vt:lpstr>
      <vt:lpstr>Electromagnetic calorimeters</vt:lpstr>
      <vt:lpstr>Jets at an EIC</vt:lpstr>
      <vt:lpstr>Hadronic calorimeter(s) in the end-cap(s)</vt:lpstr>
      <vt:lpstr>Jets at mid-rapidities</vt:lpstr>
      <vt:lpstr>Relative pion/kaon/proton yields</vt:lpstr>
      <vt:lpstr>Gas radiator RICH in solenoid fringe field </vt:lpstr>
      <vt:lpstr>Gas radiator RICH in solenoid fringe field </vt:lpstr>
      <vt:lpstr>PowerPoint Presentation</vt:lpstr>
      <vt:lpstr>p/K/p separation options</vt:lpstr>
      <vt:lpstr>p/K/p separation options</vt:lpstr>
      <vt:lpstr>A comment on neutron flux estimation</vt:lpstr>
      <vt:lpstr>Summary slide</vt:lpstr>
    </vt:vector>
  </TitlesOfParts>
  <Manager/>
  <Company>BNL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Alexander Kiselev</dc:creator>
  <cp:keywords/>
  <dc:description/>
  <cp:lastModifiedBy>Alexander Kiselev</cp:lastModifiedBy>
  <cp:revision>960</cp:revision>
  <dcterms:created xsi:type="dcterms:W3CDTF">2014-09-08T12:49:29Z</dcterms:created>
  <dcterms:modified xsi:type="dcterms:W3CDTF">2016-07-08T18:07:42Z</dcterms:modified>
  <cp:category/>
</cp:coreProperties>
</file>