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6" r:id="rId2"/>
    <p:sldId id="280" r:id="rId3"/>
    <p:sldId id="287" r:id="rId4"/>
    <p:sldId id="286" r:id="rId5"/>
    <p:sldId id="283" r:id="rId6"/>
    <p:sldId id="284" r:id="rId7"/>
    <p:sldId id="285" r:id="rId8"/>
    <p:sldId id="275" r:id="rId9"/>
    <p:sldId id="276" r:id="rId10"/>
    <p:sldId id="274" r:id="rId11"/>
    <p:sldId id="265" r:id="rId12"/>
    <p:sldId id="266" r:id="rId13"/>
    <p:sldId id="267" r:id="rId14"/>
    <p:sldId id="257" r:id="rId15"/>
    <p:sldId id="258" r:id="rId16"/>
    <p:sldId id="259" r:id="rId17"/>
    <p:sldId id="261" r:id="rId18"/>
    <p:sldId id="262" r:id="rId19"/>
    <p:sldId id="263" r:id="rId20"/>
    <p:sldId id="264" r:id="rId21"/>
    <p:sldId id="268" r:id="rId22"/>
    <p:sldId id="269" r:id="rId23"/>
    <p:sldId id="270" r:id="rId24"/>
    <p:sldId id="271" r:id="rId25"/>
    <p:sldId id="272" r:id="rId26"/>
    <p:sldId id="273" r:id="rId27"/>
    <p:sldId id="277" r:id="rId28"/>
    <p:sldId id="278" r:id="rId29"/>
    <p:sldId id="27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12" autoAdjust="0"/>
    <p:restoredTop sz="98985" autoAdjust="0"/>
  </p:normalViewPr>
  <p:slideViewPr>
    <p:cSldViewPr snapToGrid="0" snapToObjects="1">
      <p:cViewPr>
        <p:scale>
          <a:sx n="100" d="100"/>
          <a:sy n="100" d="100"/>
        </p:scale>
        <p:origin x="-16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4763FA-3F29-474A-9CD2-883E624A86C6}" type="datetime1">
              <a:rPr lang="en-US" smtClean="0"/>
              <a:pPr/>
              <a:t>7/9/16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F82975-29AB-AD4F-97FA-ED7609E49A60}" type="slidenum">
              <a:rPr lang="en-US" smtClean="0"/>
              <a:pPr/>
              <a:t>‹#›</a:t>
            </a:fld>
            <a:endParaRPr lang="en-US"/>
          </a:p>
        </p:txBody>
      </p:sp>
    </p:spTree>
    <p:extLst>
      <p:ext uri="{BB962C8B-B14F-4D97-AF65-F5344CB8AC3E}">
        <p14:creationId xmlns:p14="http://schemas.microsoft.com/office/powerpoint/2010/main" val="1556700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9AFFFC-4CF0-C244-94A4-AE385A65368A}" type="datetime1">
              <a:rPr lang="en-US" smtClean="0"/>
              <a:pPr/>
              <a:t>7/9/16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902235-20BB-0043-9BA6-3CA39F5413CC}" type="slidenum">
              <a:rPr lang="en-US" smtClean="0"/>
              <a:pPr/>
              <a:t>‹#›</a:t>
            </a:fld>
            <a:endParaRPr lang="en-US"/>
          </a:p>
        </p:txBody>
      </p:sp>
    </p:spTree>
    <p:extLst>
      <p:ext uri="{BB962C8B-B14F-4D97-AF65-F5344CB8AC3E}">
        <p14:creationId xmlns:p14="http://schemas.microsoft.com/office/powerpoint/2010/main" val="41041057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902235-20BB-0043-9BA6-3CA39F5413C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pT</a:t>
            </a:r>
            <a:r>
              <a:rPr lang="en-US" baseline="0" dirty="0" smtClean="0"/>
              <a:t> spectra for jets arising from quark and gluon initiated jets after application of cuts optimized in neural network and rapidity cut. </a:t>
            </a:r>
            <a:endParaRPr lang="en-US" dirty="0"/>
          </a:p>
        </p:txBody>
      </p:sp>
      <p:sp>
        <p:nvSpPr>
          <p:cNvPr id="4" name="Slide Number Placeholder 3"/>
          <p:cNvSpPr>
            <a:spLocks noGrp="1"/>
          </p:cNvSpPr>
          <p:nvPr>
            <p:ph type="sldNum" sz="quarter" idx="10"/>
          </p:nvPr>
        </p:nvSpPr>
        <p:spPr/>
        <p:txBody>
          <a:bodyPr/>
          <a:lstStyle/>
          <a:p>
            <a:fld id="{4968012C-D58A-483C-9747-FBAD83C1E9B8}" type="slidenum">
              <a:rPr lang="en-US" smtClean="0"/>
              <a:t>18</a:t>
            </a:fld>
            <a:endParaRPr lang="en-US"/>
          </a:p>
        </p:txBody>
      </p:sp>
    </p:spTree>
    <p:extLst>
      <p:ext uri="{BB962C8B-B14F-4D97-AF65-F5344CB8AC3E}">
        <p14:creationId xmlns:p14="http://schemas.microsoft.com/office/powerpoint/2010/main" val="1849165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Dijet mass spectra</a:t>
            </a:r>
            <a:r>
              <a:rPr lang="en-US" baseline="0" dirty="0" smtClean="0"/>
              <a:t> for direct and resolved events before and after cuts on </a:t>
            </a:r>
            <a:r>
              <a:rPr lang="en-US" baseline="0" dirty="0" err="1" smtClean="0"/>
              <a:t>X_gamma</a:t>
            </a:r>
            <a:r>
              <a:rPr lang="en-US" baseline="0" dirty="0" smtClean="0"/>
              <a:t> meant to suppress resolved contribution</a:t>
            </a:r>
            <a:endParaRPr lang="en-US" dirty="0"/>
          </a:p>
        </p:txBody>
      </p:sp>
      <p:sp>
        <p:nvSpPr>
          <p:cNvPr id="4" name="Slide Number Placeholder 3"/>
          <p:cNvSpPr>
            <a:spLocks noGrp="1"/>
          </p:cNvSpPr>
          <p:nvPr>
            <p:ph type="sldNum" sz="quarter" idx="10"/>
          </p:nvPr>
        </p:nvSpPr>
        <p:spPr/>
        <p:txBody>
          <a:bodyPr/>
          <a:lstStyle/>
          <a:p>
            <a:fld id="{4968012C-D58A-483C-9747-FBAD83C1E9B8}" type="slidenum">
              <a:rPr lang="en-US" smtClean="0"/>
              <a:t>19</a:t>
            </a:fld>
            <a:endParaRPr lang="en-US"/>
          </a:p>
        </p:txBody>
      </p:sp>
    </p:spTree>
    <p:extLst>
      <p:ext uri="{BB962C8B-B14F-4D97-AF65-F5344CB8AC3E}">
        <p14:creationId xmlns:p14="http://schemas.microsoft.com/office/powerpoint/2010/main" val="1817110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Yield of selected direct </a:t>
            </a:r>
            <a:r>
              <a:rPr lang="en-US" dirty="0" err="1" smtClean="0"/>
              <a:t>dijet</a:t>
            </a:r>
            <a:r>
              <a:rPr lang="en-US" dirty="0" smtClean="0"/>
              <a:t> events in 4 Q2 bins as a function of </a:t>
            </a:r>
            <a:r>
              <a:rPr lang="en-US" dirty="0" err="1" smtClean="0"/>
              <a:t>x_B</a:t>
            </a:r>
            <a:r>
              <a:rPr lang="en-US" dirty="0" smtClean="0"/>
              <a:t> scaled</a:t>
            </a:r>
            <a:r>
              <a:rPr lang="en-US" baseline="0" dirty="0" smtClean="0"/>
              <a:t> to an integrated luminosity of 1fb^-1</a:t>
            </a:r>
            <a:endParaRPr lang="en-US" dirty="0"/>
          </a:p>
        </p:txBody>
      </p:sp>
      <p:sp>
        <p:nvSpPr>
          <p:cNvPr id="4" name="Slide Number Placeholder 3"/>
          <p:cNvSpPr>
            <a:spLocks noGrp="1"/>
          </p:cNvSpPr>
          <p:nvPr>
            <p:ph type="sldNum" sz="quarter" idx="10"/>
          </p:nvPr>
        </p:nvSpPr>
        <p:spPr/>
        <p:txBody>
          <a:bodyPr/>
          <a:lstStyle/>
          <a:p>
            <a:fld id="{4968012C-D58A-483C-9747-FBAD83C1E9B8}" type="slidenum">
              <a:rPr lang="en-US" smtClean="0"/>
              <a:t>20</a:t>
            </a:fld>
            <a:endParaRPr lang="en-US"/>
          </a:p>
        </p:txBody>
      </p:sp>
    </p:spTree>
    <p:extLst>
      <p:ext uri="{BB962C8B-B14F-4D97-AF65-F5344CB8AC3E}">
        <p14:creationId xmlns:p14="http://schemas.microsoft.com/office/powerpoint/2010/main" val="1972690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99DD9C-A245-4EDE-A82A-C2D8CAA05169}" type="slidenum">
              <a:rPr lang="zh-CN" altLang="en-US" smtClean="0"/>
              <a:t>25</a:t>
            </a:fld>
            <a:endParaRPr lang="zh-CN" altLang="en-US"/>
          </a:p>
        </p:txBody>
      </p:sp>
    </p:spTree>
    <p:extLst>
      <p:ext uri="{BB962C8B-B14F-4D97-AF65-F5344CB8AC3E}">
        <p14:creationId xmlns:p14="http://schemas.microsoft.com/office/powerpoint/2010/main" val="72314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99DD9C-A245-4EDE-A82A-C2D8CAA05169}" type="slidenum">
              <a:rPr lang="zh-CN" altLang="en-US" smtClean="0"/>
              <a:t>26</a:t>
            </a:fld>
            <a:endParaRPr lang="zh-CN" altLang="en-US"/>
          </a:p>
        </p:txBody>
      </p:sp>
    </p:spTree>
    <p:extLst>
      <p:ext uri="{BB962C8B-B14F-4D97-AF65-F5344CB8AC3E}">
        <p14:creationId xmlns:p14="http://schemas.microsoft.com/office/powerpoint/2010/main" val="311298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sPHENIX</a:t>
            </a:r>
            <a:r>
              <a:rPr lang="en-US" dirty="0" smtClean="0"/>
              <a:t> experiment at RHIC is planned to run in 2020 and 2021 to explore and characterize hot phases of QCD. At the same time, </a:t>
            </a:r>
            <a:r>
              <a:rPr lang="en-US" dirty="0" err="1" smtClean="0"/>
              <a:t>sPHENIX</a:t>
            </a:r>
            <a:r>
              <a:rPr lang="en-US" dirty="0" smtClean="0"/>
              <a:t> is an excellent basis for an EIC detector in later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sPHENIX</a:t>
            </a:r>
            <a:r>
              <a:rPr lang="en-US" dirty="0" smtClean="0"/>
              <a:t> experiment at RHIC is planned to run in 2020 and 2021 to explore and characterize hot phases of QCD. At the same time, </a:t>
            </a:r>
            <a:r>
              <a:rPr lang="en-US" dirty="0" err="1" smtClean="0"/>
              <a:t>sPHENIX</a:t>
            </a:r>
            <a:r>
              <a:rPr lang="en-US" dirty="0" smtClean="0"/>
              <a:t> is an excellent basis for an EIC detector in later years.</a:t>
            </a:r>
          </a:p>
          <a:p>
            <a:r>
              <a:rPr lang="en-US" dirty="0" err="1" smtClean="0"/>
              <a:t>sPHENIX</a:t>
            </a:r>
            <a:r>
              <a:rPr lang="en-US" dirty="0" smtClean="0"/>
              <a:t> = </a:t>
            </a:r>
            <a:r>
              <a:rPr lang="en-US" dirty="0" err="1" smtClean="0"/>
              <a:t>Manget</a:t>
            </a:r>
            <a:r>
              <a:rPr lang="en-US" dirty="0" smtClean="0"/>
              <a:t> + barrel calorimeters (maybe keep tracking option?)</a:t>
            </a:r>
          </a:p>
          <a:p>
            <a:endParaRPr lang="en-US" dirty="0" smtClean="0"/>
          </a:p>
          <a:p>
            <a:r>
              <a:rPr lang="en-US" dirty="0" smtClean="0"/>
              <a:t>LOI: “In addition to fully utilizing the </a:t>
            </a:r>
            <a:r>
              <a:rPr lang="en-US" dirty="0" err="1" smtClean="0"/>
              <a:t>sPHENIX</a:t>
            </a:r>
            <a:r>
              <a:rPr lang="en-US" dirty="0" smtClean="0"/>
              <a:t> superconducting</a:t>
            </a:r>
          </a:p>
          <a:p>
            <a:r>
              <a:rPr lang="en-US" dirty="0" smtClean="0"/>
              <a:t>solenoid and barrel calorimetry, </a:t>
            </a:r>
            <a:r>
              <a:rPr lang="en-US" dirty="0" err="1" smtClean="0"/>
              <a:t>ePHENIX</a:t>
            </a:r>
            <a:r>
              <a:rPr lang="en-US" dirty="0" smtClean="0"/>
              <a:t> adds new detectors in the barrel</a:t>
            </a:r>
          </a:p>
          <a:p>
            <a:r>
              <a:rPr lang="en-US" dirty="0" smtClean="0"/>
              <a:t>and electron-going and hadron-going directions.”</a:t>
            </a:r>
          </a:p>
          <a:p>
            <a:endParaRPr lang="en-US" dirty="0" smtClean="0"/>
          </a:p>
          <a:p>
            <a:r>
              <a:rPr lang="en-US" dirty="0" smtClean="0"/>
              <a:t>There are ideas to augment this design with a forward hadron calorimeter in one direction for cold QCD and spin physics measurements already during the RHIC running time. When we move to the EIC era, this design could be further augmented with electromagnetic calorimeters in the forward direction and RICH detectors for PID. </a:t>
            </a:r>
            <a:endParaRPr lang="en-US" dirty="0"/>
          </a:p>
        </p:txBody>
      </p:sp>
      <p:sp>
        <p:nvSpPr>
          <p:cNvPr id="4" name="Slide Number Placeholder 3"/>
          <p:cNvSpPr>
            <a:spLocks noGrp="1"/>
          </p:cNvSpPr>
          <p:nvPr>
            <p:ph type="sldNum" sz="quarter" idx="10"/>
          </p:nvPr>
        </p:nvSpPr>
        <p:spPr/>
        <p:txBody>
          <a:bodyPr/>
          <a:lstStyle/>
          <a:p>
            <a:fld id="{AE2FE424-ACAC-4EB4-ADEC-0D3B33EE7562}" type="slidenum">
              <a:rPr lang="en-US" smtClean="0"/>
              <a:t>11</a:t>
            </a:fld>
            <a:endParaRPr lang="en-US"/>
          </a:p>
        </p:txBody>
      </p:sp>
    </p:spTree>
    <p:extLst>
      <p:ext uri="{BB962C8B-B14F-4D97-AF65-F5344CB8AC3E}">
        <p14:creationId xmlns:p14="http://schemas.microsoft.com/office/powerpoint/2010/main" val="56625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Interior Page </a:t>
            </a:r>
            <a:r>
              <a:rPr lang="en-US" smtClean="0"/>
              <a:t>Design 2</a:t>
            </a:r>
            <a:endParaRPr lang="en-US" dirty="0"/>
          </a:p>
        </p:txBody>
      </p:sp>
      <p:sp>
        <p:nvSpPr>
          <p:cNvPr id="4" name="Slide Number Placeholder 3"/>
          <p:cNvSpPr>
            <a:spLocks noGrp="1"/>
          </p:cNvSpPr>
          <p:nvPr>
            <p:ph type="sldNum" sz="quarter" idx="10"/>
          </p:nvPr>
        </p:nvSpPr>
        <p:spPr/>
        <p:txBody>
          <a:bodyPr/>
          <a:lstStyle/>
          <a:p>
            <a:fld id="{09CDDE94-6B71-B14C-BD69-E1245FCC2E13}" type="slidenum">
              <a:rPr lang="en-US" smtClean="0"/>
              <a:pPr/>
              <a:t>14</a:t>
            </a:fld>
            <a:endParaRPr lang="en-US"/>
          </a:p>
        </p:txBody>
      </p:sp>
    </p:spTree>
    <p:extLst>
      <p:ext uri="{BB962C8B-B14F-4D97-AF65-F5344CB8AC3E}">
        <p14:creationId xmlns:p14="http://schemas.microsoft.com/office/powerpoint/2010/main" val="83177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Interior Page </a:t>
            </a:r>
            <a:r>
              <a:rPr lang="en-US" smtClean="0"/>
              <a:t>Design 2</a:t>
            </a:r>
            <a:endParaRPr lang="en-US" dirty="0"/>
          </a:p>
        </p:txBody>
      </p:sp>
      <p:sp>
        <p:nvSpPr>
          <p:cNvPr id="4" name="Slide Number Placeholder 3"/>
          <p:cNvSpPr>
            <a:spLocks noGrp="1"/>
          </p:cNvSpPr>
          <p:nvPr>
            <p:ph type="sldNum" sz="quarter" idx="10"/>
          </p:nvPr>
        </p:nvSpPr>
        <p:spPr/>
        <p:txBody>
          <a:bodyPr/>
          <a:lstStyle/>
          <a:p>
            <a:fld id="{09CDDE94-6B71-B14C-BD69-E1245FCC2E13}" type="slidenum">
              <a:rPr lang="en-US" smtClean="0"/>
              <a:pPr/>
              <a:t>15</a:t>
            </a:fld>
            <a:endParaRPr lang="en-US"/>
          </a:p>
        </p:txBody>
      </p:sp>
    </p:spTree>
    <p:extLst>
      <p:ext uri="{BB962C8B-B14F-4D97-AF65-F5344CB8AC3E}">
        <p14:creationId xmlns:p14="http://schemas.microsoft.com/office/powerpoint/2010/main" val="31584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Interior Page </a:t>
            </a:r>
            <a:r>
              <a:rPr lang="en-US" smtClean="0"/>
              <a:t>Design 2</a:t>
            </a:r>
            <a:endParaRPr lang="en-US" dirty="0"/>
          </a:p>
        </p:txBody>
      </p:sp>
      <p:sp>
        <p:nvSpPr>
          <p:cNvPr id="4" name="Slide Number Placeholder 3"/>
          <p:cNvSpPr>
            <a:spLocks noGrp="1"/>
          </p:cNvSpPr>
          <p:nvPr>
            <p:ph type="sldNum" sz="quarter" idx="10"/>
          </p:nvPr>
        </p:nvSpPr>
        <p:spPr/>
        <p:txBody>
          <a:bodyPr/>
          <a:lstStyle/>
          <a:p>
            <a:fld id="{09CDDE94-6B71-B14C-BD69-E1245FCC2E13}" type="slidenum">
              <a:rPr lang="en-US" smtClean="0"/>
              <a:pPr/>
              <a:t>16</a:t>
            </a:fld>
            <a:endParaRPr lang="en-US"/>
          </a:p>
        </p:txBody>
      </p:sp>
    </p:spTree>
    <p:extLst>
      <p:ext uri="{BB962C8B-B14F-4D97-AF65-F5344CB8AC3E}">
        <p14:creationId xmlns:p14="http://schemas.microsoft.com/office/powerpoint/2010/main" val="78631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summarizes the section of my talk on particle fractions</a:t>
            </a:r>
            <a:r>
              <a:rPr lang="en-US" baseline="0" dirty="0" smtClean="0"/>
              <a:t> in jets and whether or not we need a hadron </a:t>
            </a:r>
            <a:r>
              <a:rPr lang="en-US" baseline="0" dirty="0" err="1" smtClean="0"/>
              <a:t>calo</a:t>
            </a:r>
            <a:r>
              <a:rPr lang="en-US" baseline="0" dirty="0" smtClean="0"/>
              <a:t> at mid rapidity. Shows that neutral hadrons comprise only ~10% of jet </a:t>
            </a:r>
            <a:r>
              <a:rPr lang="en-US" baseline="0" dirty="0" err="1" smtClean="0"/>
              <a:t>pT</a:t>
            </a:r>
            <a:endParaRPr lang="en-US" dirty="0"/>
          </a:p>
        </p:txBody>
      </p:sp>
      <p:sp>
        <p:nvSpPr>
          <p:cNvPr id="4" name="Slide Number Placeholder 3"/>
          <p:cNvSpPr>
            <a:spLocks noGrp="1"/>
          </p:cNvSpPr>
          <p:nvPr>
            <p:ph type="sldNum" sz="quarter" idx="10"/>
          </p:nvPr>
        </p:nvSpPr>
        <p:spPr/>
        <p:txBody>
          <a:bodyPr/>
          <a:lstStyle/>
          <a:p>
            <a:fld id="{4968012C-D58A-483C-9747-FBAD83C1E9B8}" type="slidenum">
              <a:rPr lang="en-US" smtClean="0"/>
              <a:t>17</a:t>
            </a:fld>
            <a:endParaRPr lang="en-US"/>
          </a:p>
        </p:txBody>
      </p:sp>
    </p:spTree>
    <p:extLst>
      <p:ext uri="{BB962C8B-B14F-4D97-AF65-F5344CB8AC3E}">
        <p14:creationId xmlns:p14="http://schemas.microsoft.com/office/powerpoint/2010/main" val="246265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07/08/16</a:t>
            </a:r>
            <a:endParaRPr lang="en-US"/>
          </a:p>
        </p:txBody>
      </p:sp>
      <p:sp>
        <p:nvSpPr>
          <p:cNvPr id="5" name="Footer Placeholder 4"/>
          <p:cNvSpPr>
            <a:spLocks noGrp="1"/>
          </p:cNvSpPr>
          <p:nvPr>
            <p:ph type="ftr" sz="quarter" idx="11"/>
          </p:nvPr>
        </p:nvSpPr>
        <p:spPr/>
        <p:txBody>
          <a:bodyPr/>
          <a:lstStyle/>
          <a:p>
            <a:r>
              <a:rPr lang="it-IT" smtClean="0"/>
              <a:t>EIC User Group Meeting, ANL, 2016</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07/08/16</a:t>
            </a:r>
            <a:endParaRPr lang="en-US"/>
          </a:p>
        </p:txBody>
      </p:sp>
      <p:sp>
        <p:nvSpPr>
          <p:cNvPr id="5" name="Footer Placeholder 4"/>
          <p:cNvSpPr>
            <a:spLocks noGrp="1"/>
          </p:cNvSpPr>
          <p:nvPr>
            <p:ph type="ftr" sz="quarter" idx="11"/>
          </p:nvPr>
        </p:nvSpPr>
        <p:spPr/>
        <p:txBody>
          <a:bodyPr/>
          <a:lstStyle/>
          <a:p>
            <a:r>
              <a:rPr lang="it-IT" smtClean="0"/>
              <a:t>EIC User Group Meeting, ANL, 2016</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07/08/16</a:t>
            </a:r>
            <a:endParaRPr lang="en-US"/>
          </a:p>
        </p:txBody>
      </p:sp>
      <p:sp>
        <p:nvSpPr>
          <p:cNvPr id="5" name="Footer Placeholder 4"/>
          <p:cNvSpPr>
            <a:spLocks noGrp="1"/>
          </p:cNvSpPr>
          <p:nvPr>
            <p:ph type="ftr" sz="quarter" idx="11"/>
          </p:nvPr>
        </p:nvSpPr>
        <p:spPr/>
        <p:txBody>
          <a:bodyPr/>
          <a:lstStyle/>
          <a:p>
            <a:r>
              <a:rPr lang="it-IT" smtClean="0"/>
              <a:t>EIC User Group Meeting, ANL, 2016</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07/08/16</a:t>
            </a:r>
            <a:endParaRPr lang="en-US"/>
          </a:p>
        </p:txBody>
      </p:sp>
      <p:sp>
        <p:nvSpPr>
          <p:cNvPr id="5" name="Footer Placeholder 4"/>
          <p:cNvSpPr>
            <a:spLocks noGrp="1"/>
          </p:cNvSpPr>
          <p:nvPr>
            <p:ph type="ftr" sz="quarter" idx="11"/>
          </p:nvPr>
        </p:nvSpPr>
        <p:spPr/>
        <p:txBody>
          <a:bodyPr/>
          <a:lstStyle/>
          <a:p>
            <a:r>
              <a:rPr lang="it-IT" smtClean="0"/>
              <a:t>EIC User Group Meeting, ANL, 2016</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07/08/16</a:t>
            </a:r>
            <a:endParaRPr lang="en-US"/>
          </a:p>
        </p:txBody>
      </p:sp>
      <p:sp>
        <p:nvSpPr>
          <p:cNvPr id="5" name="Footer Placeholder 4"/>
          <p:cNvSpPr>
            <a:spLocks noGrp="1"/>
          </p:cNvSpPr>
          <p:nvPr>
            <p:ph type="ftr" sz="quarter" idx="11"/>
          </p:nvPr>
        </p:nvSpPr>
        <p:spPr/>
        <p:txBody>
          <a:bodyPr/>
          <a:lstStyle/>
          <a:p>
            <a:r>
              <a:rPr lang="it-IT" smtClean="0"/>
              <a:t>EIC User Group Meeting, ANL, 2016</a:t>
            </a:r>
            <a:endParaRPr lang="en-US"/>
          </a:p>
        </p:txBody>
      </p:sp>
      <p:sp>
        <p:nvSpPr>
          <p:cNvPr id="6" name="Slide Number Placeholder 5"/>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07/08/16</a:t>
            </a:r>
            <a:endParaRPr lang="en-US"/>
          </a:p>
        </p:txBody>
      </p:sp>
      <p:sp>
        <p:nvSpPr>
          <p:cNvPr id="6" name="Footer Placeholder 5"/>
          <p:cNvSpPr>
            <a:spLocks noGrp="1"/>
          </p:cNvSpPr>
          <p:nvPr>
            <p:ph type="ftr" sz="quarter" idx="11"/>
          </p:nvPr>
        </p:nvSpPr>
        <p:spPr/>
        <p:txBody>
          <a:bodyPr/>
          <a:lstStyle/>
          <a:p>
            <a:r>
              <a:rPr lang="it-IT" smtClean="0"/>
              <a:t>EIC User Group Meeting, ANL, 2016</a:t>
            </a:r>
            <a:endParaRPr lang="en-US"/>
          </a:p>
        </p:txBody>
      </p:sp>
      <p:sp>
        <p:nvSpPr>
          <p:cNvPr id="7" name="Slide Number Placeholder 6"/>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07/08/16</a:t>
            </a:r>
            <a:endParaRPr lang="en-US"/>
          </a:p>
        </p:txBody>
      </p:sp>
      <p:sp>
        <p:nvSpPr>
          <p:cNvPr id="8" name="Footer Placeholder 7"/>
          <p:cNvSpPr>
            <a:spLocks noGrp="1"/>
          </p:cNvSpPr>
          <p:nvPr>
            <p:ph type="ftr" sz="quarter" idx="11"/>
          </p:nvPr>
        </p:nvSpPr>
        <p:spPr/>
        <p:txBody>
          <a:bodyPr/>
          <a:lstStyle/>
          <a:p>
            <a:r>
              <a:rPr lang="it-IT" smtClean="0"/>
              <a:t>EIC User Group Meeting, ANL, 2016</a:t>
            </a:r>
            <a:endParaRPr lang="en-US"/>
          </a:p>
        </p:txBody>
      </p:sp>
      <p:sp>
        <p:nvSpPr>
          <p:cNvPr id="9" name="Slide Number Placeholder 8"/>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07/08/16</a:t>
            </a:r>
            <a:endParaRPr lang="en-US"/>
          </a:p>
        </p:txBody>
      </p:sp>
      <p:sp>
        <p:nvSpPr>
          <p:cNvPr id="4" name="Footer Placeholder 3"/>
          <p:cNvSpPr>
            <a:spLocks noGrp="1"/>
          </p:cNvSpPr>
          <p:nvPr>
            <p:ph type="ftr" sz="quarter" idx="11"/>
          </p:nvPr>
        </p:nvSpPr>
        <p:spPr/>
        <p:txBody>
          <a:bodyPr/>
          <a:lstStyle/>
          <a:p>
            <a:r>
              <a:rPr lang="it-IT" smtClean="0"/>
              <a:t>EIC User Group Meeting, ANL, 2016</a:t>
            </a:r>
            <a:endParaRPr lang="en-US"/>
          </a:p>
        </p:txBody>
      </p:sp>
      <p:sp>
        <p:nvSpPr>
          <p:cNvPr id="5" name="Slide Number Placeholder 4"/>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07/08/16</a:t>
            </a:r>
            <a:endParaRPr lang="en-US"/>
          </a:p>
        </p:txBody>
      </p:sp>
      <p:sp>
        <p:nvSpPr>
          <p:cNvPr id="3" name="Footer Placeholder 2"/>
          <p:cNvSpPr>
            <a:spLocks noGrp="1"/>
          </p:cNvSpPr>
          <p:nvPr>
            <p:ph type="ftr" sz="quarter" idx="11"/>
          </p:nvPr>
        </p:nvSpPr>
        <p:spPr/>
        <p:txBody>
          <a:bodyPr/>
          <a:lstStyle/>
          <a:p>
            <a:r>
              <a:rPr lang="it-IT" smtClean="0"/>
              <a:t>EIC User Group Meeting, ANL, 2016</a:t>
            </a:r>
            <a:endParaRPr lang="en-US"/>
          </a:p>
        </p:txBody>
      </p:sp>
      <p:sp>
        <p:nvSpPr>
          <p:cNvPr id="4" name="Slide Number Placeholder 3"/>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07/08/16</a:t>
            </a:r>
            <a:endParaRPr lang="en-US"/>
          </a:p>
        </p:txBody>
      </p:sp>
      <p:sp>
        <p:nvSpPr>
          <p:cNvPr id="6" name="Footer Placeholder 5"/>
          <p:cNvSpPr>
            <a:spLocks noGrp="1"/>
          </p:cNvSpPr>
          <p:nvPr>
            <p:ph type="ftr" sz="quarter" idx="11"/>
          </p:nvPr>
        </p:nvSpPr>
        <p:spPr/>
        <p:txBody>
          <a:bodyPr/>
          <a:lstStyle/>
          <a:p>
            <a:r>
              <a:rPr lang="it-IT" smtClean="0"/>
              <a:t>EIC User Group Meeting, ANL, 2016</a:t>
            </a:r>
            <a:endParaRPr lang="en-US"/>
          </a:p>
        </p:txBody>
      </p:sp>
      <p:sp>
        <p:nvSpPr>
          <p:cNvPr id="7" name="Slide Number Placeholder 6"/>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07/08/16</a:t>
            </a:r>
            <a:endParaRPr lang="en-US"/>
          </a:p>
        </p:txBody>
      </p:sp>
      <p:sp>
        <p:nvSpPr>
          <p:cNvPr id="6" name="Footer Placeholder 5"/>
          <p:cNvSpPr>
            <a:spLocks noGrp="1"/>
          </p:cNvSpPr>
          <p:nvPr>
            <p:ph type="ftr" sz="quarter" idx="11"/>
          </p:nvPr>
        </p:nvSpPr>
        <p:spPr/>
        <p:txBody>
          <a:bodyPr/>
          <a:lstStyle/>
          <a:p>
            <a:r>
              <a:rPr lang="it-IT" smtClean="0"/>
              <a:t>EIC User Group Meeting, ANL, 2016</a:t>
            </a:r>
            <a:endParaRPr lang="en-US"/>
          </a:p>
        </p:txBody>
      </p:sp>
      <p:sp>
        <p:nvSpPr>
          <p:cNvPr id="7" name="Slide Number Placeholder 6"/>
          <p:cNvSpPr>
            <a:spLocks noGrp="1"/>
          </p:cNvSpPr>
          <p:nvPr>
            <p:ph type="sldNum" sz="quarter" idx="12"/>
          </p:nvPr>
        </p:nvSpPr>
        <p:spPr/>
        <p:txBody>
          <a:bodyPr/>
          <a:lstStyle/>
          <a:p>
            <a:fld id="{5BBAB1DB-3EEE-774A-AAE9-2101630230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07/08/16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EIC User Group Meeting, ANL, 2016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B1DB-3EEE-774A-AAE9-2101630230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tiff"/><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1" Type="http://schemas.openxmlformats.org/officeDocument/2006/relationships/image" Target="../media/image33.tiff"/><Relationship Id="rId12"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0.png"/><Relationship Id="rId6" Type="http://schemas.openxmlformats.org/officeDocument/2006/relationships/image" Target="../media/image29.png"/><Relationship Id="rId7" Type="http://schemas.openxmlformats.org/officeDocument/2006/relationships/image" Target="../media/image23.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oleObject" Target="../embeddings/oleObject1.bin"/><Relationship Id="rId6" Type="http://schemas.openxmlformats.org/officeDocument/2006/relationships/image" Target="../media/image39.emf"/><Relationship Id="rId7" Type="http://schemas.openxmlformats.org/officeDocument/2006/relationships/image" Target="../media/image42.emf"/><Relationship Id="rId8" Type="http://schemas.openxmlformats.org/officeDocument/2006/relationships/image" Target="../media/image4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g"/><Relationship Id="rId3" Type="http://schemas.openxmlformats.org/officeDocument/2006/relationships/image" Target="../media/image5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757306"/>
            <a:ext cx="6400800" cy="1752600"/>
          </a:xfrm>
        </p:spPr>
        <p:txBody>
          <a:bodyPr>
            <a:normAutofit fontScale="92500" lnSpcReduction="20000"/>
          </a:bodyPr>
          <a:lstStyle/>
          <a:p>
            <a:r>
              <a:rPr lang="en-US" sz="2400" b="1" dirty="0" smtClean="0">
                <a:solidFill>
                  <a:srgbClr val="FF0000"/>
                </a:solidFill>
              </a:rPr>
              <a:t>Salvatore Fazio </a:t>
            </a:r>
          </a:p>
          <a:p>
            <a:r>
              <a:rPr lang="en-US" sz="2400" b="1" dirty="0" smtClean="0">
                <a:solidFill>
                  <a:srgbClr val="FF0000"/>
                </a:solidFill>
              </a:rPr>
              <a:t>(Brookhaven National Lab)</a:t>
            </a:r>
          </a:p>
          <a:p>
            <a:endParaRPr lang="en-US" sz="2400" b="1" dirty="0" smtClean="0">
              <a:solidFill>
                <a:srgbClr val="FF0000"/>
              </a:solidFill>
            </a:endParaRPr>
          </a:p>
          <a:p>
            <a:r>
              <a:rPr lang="en-US" sz="2400" b="1" dirty="0" smtClean="0">
                <a:solidFill>
                  <a:schemeClr val="tx1"/>
                </a:solidFill>
              </a:rPr>
              <a:t>EIC Users Meeting – Argonne National Lab </a:t>
            </a:r>
          </a:p>
          <a:p>
            <a:r>
              <a:rPr lang="en-US" sz="2400" b="1" dirty="0" smtClean="0">
                <a:solidFill>
                  <a:schemeClr val="tx1"/>
                </a:solidFill>
              </a:rPr>
              <a:t>07-09 July, 2016</a:t>
            </a:r>
          </a:p>
        </p:txBody>
      </p:sp>
      <p:pic>
        <p:nvPicPr>
          <p:cNvPr id="9" name="Picture 8"/>
          <p:cNvPicPr>
            <a:picLocks noChangeAspect="1"/>
          </p:cNvPicPr>
          <p:nvPr/>
        </p:nvPicPr>
        <p:blipFill>
          <a:blip r:embed="rId3"/>
          <a:stretch>
            <a:fillRect/>
          </a:stretch>
        </p:blipFill>
        <p:spPr>
          <a:xfrm>
            <a:off x="7077917" y="6245409"/>
            <a:ext cx="1924228" cy="481057"/>
          </a:xfrm>
          <a:prstGeom prst="rect">
            <a:avLst/>
          </a:prstGeom>
        </p:spPr>
      </p:pic>
      <p:sp>
        <p:nvSpPr>
          <p:cNvPr id="10" name="Title 1"/>
          <p:cNvSpPr txBox="1">
            <a:spLocks/>
          </p:cNvSpPr>
          <p:nvPr/>
        </p:nvSpPr>
        <p:spPr>
          <a:xfrm>
            <a:off x="317500" y="104815"/>
            <a:ext cx="8572499" cy="2000554"/>
          </a:xfrm>
          <a:prstGeom prst="rect">
            <a:avLst/>
          </a:prstGeom>
          <a:gradFill flip="none" rotWithShape="1">
            <a:gsLst>
              <a:gs pos="0">
                <a:schemeClr val="accent6">
                  <a:lumMod val="40000"/>
                  <a:lumOff val="60000"/>
                </a:schemeClr>
              </a:gs>
              <a:gs pos="100000">
                <a:srgbClr val="FFFFFF"/>
              </a:gs>
            </a:gsLst>
            <a:lin ang="0" scaled="1"/>
            <a:tileRect/>
          </a:gradFill>
        </p:spPr>
        <p:txBody>
          <a:bodyPr vert="horz" lIns="91440" tIns="45720" rIns="91440" bIns="45720" rtlCol="0" anchor="ctr">
            <a:noAutofit/>
          </a:bodyPr>
          <a:lstStyle/>
          <a:p>
            <a:pPr algn="ctr">
              <a:spcBef>
                <a:spcPts val="1200"/>
              </a:spcBef>
            </a:pPr>
            <a:r>
              <a:rPr lang="en-US" sz="2800" b="1" dirty="0" smtClean="0">
                <a:solidFill>
                  <a:srgbClr val="0000FF"/>
                </a:solidFill>
              </a:rPr>
              <a:t>SUMMARY of the sessions</a:t>
            </a:r>
          </a:p>
          <a:p>
            <a:pPr algn="ctr">
              <a:spcBef>
                <a:spcPts val="1200"/>
              </a:spcBef>
            </a:pPr>
            <a:r>
              <a:rPr lang="en-US" sz="2800" b="1" dirty="0">
                <a:solidFill>
                  <a:srgbClr val="FF0000"/>
                </a:solidFill>
              </a:rPr>
              <a:t>Novel Technical Advancements (Detector / Experiment) </a:t>
            </a:r>
            <a:endParaRPr lang="en-US" sz="2800" b="1" dirty="0" smtClean="0">
              <a:solidFill>
                <a:srgbClr val="FF0000"/>
              </a:solidFill>
            </a:endParaRPr>
          </a:p>
          <a:p>
            <a:pPr algn="ctr">
              <a:spcBef>
                <a:spcPts val="1200"/>
              </a:spcBef>
            </a:pPr>
            <a:r>
              <a:rPr lang="en-US" sz="2800" b="1" dirty="0">
                <a:solidFill>
                  <a:srgbClr val="008000"/>
                </a:solidFill>
              </a:rPr>
              <a:t>Jets and Novel Probes (Experiment)</a:t>
            </a:r>
            <a:endParaRPr kumimoji="0" lang="en-US" sz="2800" b="1" i="0" u="none" strike="noStrike" kern="1200" cap="none" spc="0" normalizeH="0" baseline="0" noProof="0" dirty="0">
              <a:ln>
                <a:noFill/>
              </a:ln>
              <a:solidFill>
                <a:srgbClr val="008000"/>
              </a:solidFill>
              <a:effectLst/>
              <a:uLnTx/>
              <a:uFillTx/>
              <a:latin typeface="+mj-lt"/>
              <a:ea typeface="+mj-ea"/>
              <a:cs typeface="+mj-cs"/>
            </a:endParaRPr>
          </a:p>
        </p:txBody>
      </p:sp>
      <p:pic>
        <p:nvPicPr>
          <p:cNvPr id="7" name="Picture 6" descr="BNL_logo.jpg"/>
          <p:cNvPicPr>
            <a:picLocks noChangeAspect="1"/>
          </p:cNvPicPr>
          <p:nvPr/>
        </p:nvPicPr>
        <p:blipFill>
          <a:blip r:embed="rId4"/>
          <a:stretch>
            <a:fillRect/>
          </a:stretch>
        </p:blipFill>
        <p:spPr>
          <a:xfrm>
            <a:off x="143231" y="6016809"/>
            <a:ext cx="2036314" cy="7459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BAB1DB-3EEE-774A-AAE9-210163023056}" type="slidenum">
              <a:rPr lang="en-US" smtClean="0"/>
              <a:pPr/>
              <a:t>10</a:t>
            </a:fld>
            <a:endParaRPr lang="en-US"/>
          </a:p>
        </p:txBody>
      </p:sp>
      <p:pic>
        <p:nvPicPr>
          <p:cNvPr id="8" name="Picture 7" descr="Screen Shot 2016-07-08 at 5.04.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14808"/>
            <a:ext cx="8839200" cy="6229436"/>
          </a:xfrm>
          <a:prstGeom prst="rect">
            <a:avLst/>
          </a:prstGeom>
        </p:spPr>
      </p:pic>
      <p:sp>
        <p:nvSpPr>
          <p:cNvPr id="9" name="Rectangle 8"/>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Rik</a:t>
            </a:r>
            <a:r>
              <a:rPr lang="en-US" b="1" i="1" dirty="0" smtClean="0">
                <a:solidFill>
                  <a:srgbClr val="FF0000"/>
                </a:solidFill>
              </a:rPr>
              <a:t> Yoshida</a:t>
            </a:r>
            <a:endParaRPr lang="en-US" b="1" i="1" dirty="0">
              <a:solidFill>
                <a:srgbClr val="FF0000"/>
              </a:solidFill>
            </a:endParaRPr>
          </a:p>
        </p:txBody>
      </p:sp>
    </p:spTree>
    <p:extLst>
      <p:ext uri="{BB962C8B-B14F-4D97-AF65-F5344CB8AC3E}">
        <p14:creationId xmlns:p14="http://schemas.microsoft.com/office/powerpoint/2010/main" val="3043241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250" y="9813"/>
            <a:ext cx="8816892" cy="436622"/>
          </a:xfrm>
        </p:spPr>
        <p:txBody>
          <a:bodyPr>
            <a:noAutofit/>
          </a:bodyPr>
          <a:lstStyle/>
          <a:p>
            <a:r>
              <a:rPr lang="en-US" sz="2800" b="1" dirty="0" smtClean="0">
                <a:solidFill>
                  <a:schemeClr val="accent1"/>
                </a:solidFill>
              </a:rPr>
              <a:t>Evolution of </a:t>
            </a:r>
            <a:r>
              <a:rPr lang="en-US" sz="2800" b="1" dirty="0" err="1" smtClean="0">
                <a:solidFill>
                  <a:schemeClr val="accent1"/>
                </a:solidFill>
              </a:rPr>
              <a:t>sPHENIX</a:t>
            </a:r>
            <a:r>
              <a:rPr lang="en-US" sz="2800" b="1" dirty="0" smtClean="0">
                <a:solidFill>
                  <a:schemeClr val="accent1"/>
                </a:solidFill>
              </a:rPr>
              <a:t> into a Day-1 EIC Detector</a:t>
            </a:r>
            <a:endParaRPr lang="en-US" sz="2800" b="1"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439" y="10623"/>
            <a:ext cx="1336564" cy="432661"/>
          </a:xfrm>
          <a:prstGeom prst="rect">
            <a:avLst/>
          </a:prstGeom>
        </p:spPr>
      </p:pic>
      <p:pic>
        <p:nvPicPr>
          <p:cNvPr id="5" name="Picture 4"/>
          <p:cNvPicPr>
            <a:picLocks noChangeAspect="1"/>
          </p:cNvPicPr>
          <p:nvPr/>
        </p:nvPicPr>
        <p:blipFill>
          <a:blip r:embed="rId4"/>
          <a:stretch>
            <a:fillRect/>
          </a:stretch>
        </p:blipFill>
        <p:spPr>
          <a:xfrm>
            <a:off x="14288" y="680987"/>
            <a:ext cx="9157646" cy="2571761"/>
          </a:xfrm>
          <a:prstGeom prst="rect">
            <a:avLst/>
          </a:prstGeom>
        </p:spPr>
      </p:pic>
      <p:sp>
        <p:nvSpPr>
          <p:cNvPr id="14" name="Rectangle 13"/>
          <p:cNvSpPr/>
          <p:nvPr/>
        </p:nvSpPr>
        <p:spPr>
          <a:xfrm>
            <a:off x="1069090" y="964190"/>
            <a:ext cx="1269899" cy="461665"/>
          </a:xfrm>
          <a:prstGeom prst="rect">
            <a:avLst/>
          </a:prstGeom>
        </p:spPr>
        <p:txBody>
          <a:bodyPr wrap="none">
            <a:spAutoFit/>
          </a:bodyPr>
          <a:lstStyle/>
          <a:p>
            <a:r>
              <a:rPr lang="en-US" sz="2400" b="1" dirty="0" err="1" smtClean="0">
                <a:solidFill>
                  <a:srgbClr val="002060"/>
                </a:solidFill>
              </a:rPr>
              <a:t>sPHENIX</a:t>
            </a:r>
            <a:endParaRPr lang="en-US" sz="2400" dirty="0">
              <a:solidFill>
                <a:srgbClr val="002060"/>
              </a:solidFill>
            </a:endParaRPr>
          </a:p>
        </p:txBody>
      </p:sp>
      <p:sp>
        <p:nvSpPr>
          <p:cNvPr id="15" name="Rectangle 14"/>
          <p:cNvSpPr/>
          <p:nvPr/>
        </p:nvSpPr>
        <p:spPr>
          <a:xfrm>
            <a:off x="3779163" y="957564"/>
            <a:ext cx="1364925" cy="461665"/>
          </a:xfrm>
          <a:prstGeom prst="rect">
            <a:avLst/>
          </a:prstGeom>
        </p:spPr>
        <p:txBody>
          <a:bodyPr wrap="none">
            <a:spAutoFit/>
          </a:bodyPr>
          <a:lstStyle/>
          <a:p>
            <a:r>
              <a:rPr lang="en-US" sz="2400" b="1" dirty="0" err="1" smtClean="0">
                <a:solidFill>
                  <a:srgbClr val="002060"/>
                </a:solidFill>
              </a:rPr>
              <a:t>fsPHENIX</a:t>
            </a:r>
            <a:endParaRPr lang="en-US" sz="2400" dirty="0">
              <a:solidFill>
                <a:srgbClr val="002060"/>
              </a:solidFill>
            </a:endParaRPr>
          </a:p>
        </p:txBody>
      </p:sp>
      <p:sp>
        <p:nvSpPr>
          <p:cNvPr id="16" name="Rectangle 15"/>
          <p:cNvSpPr/>
          <p:nvPr/>
        </p:nvSpPr>
        <p:spPr>
          <a:xfrm>
            <a:off x="6371977" y="964191"/>
            <a:ext cx="2563651" cy="461665"/>
          </a:xfrm>
          <a:prstGeom prst="rect">
            <a:avLst/>
          </a:prstGeom>
        </p:spPr>
        <p:txBody>
          <a:bodyPr wrap="none">
            <a:spAutoFit/>
          </a:bodyPr>
          <a:lstStyle/>
          <a:p>
            <a:r>
              <a:rPr lang="en-US" sz="2400" b="1" dirty="0" smtClean="0">
                <a:solidFill>
                  <a:srgbClr val="002060"/>
                </a:solidFill>
              </a:rPr>
              <a:t>EIC Day-1 Detector</a:t>
            </a:r>
            <a:endParaRPr lang="en-US" sz="2400" dirty="0">
              <a:solidFill>
                <a:srgbClr val="002060"/>
              </a:solidFill>
            </a:endParaRPr>
          </a:p>
        </p:txBody>
      </p:sp>
      <p:sp>
        <p:nvSpPr>
          <p:cNvPr id="17" name="Right Arrow 16"/>
          <p:cNvSpPr/>
          <p:nvPr/>
        </p:nvSpPr>
        <p:spPr>
          <a:xfrm>
            <a:off x="2821866" y="1065853"/>
            <a:ext cx="556591" cy="273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rved Right Arrow 17"/>
          <p:cNvSpPr/>
          <p:nvPr/>
        </p:nvSpPr>
        <p:spPr>
          <a:xfrm>
            <a:off x="5639500" y="1065853"/>
            <a:ext cx="583096" cy="273864"/>
          </a:xfrm>
          <a:prstGeom prst="curvedRightArrow">
            <a:avLst>
              <a:gd name="adj1" fmla="val 25000"/>
              <a:gd name="adj2" fmla="val 48806"/>
              <a:gd name="adj3" fmla="val 79376"/>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ectangle 5"/>
          <p:cNvSpPr/>
          <p:nvPr/>
        </p:nvSpPr>
        <p:spPr>
          <a:xfrm>
            <a:off x="25150" y="3283633"/>
            <a:ext cx="9080750" cy="3477875"/>
          </a:xfrm>
          <a:prstGeom prst="rect">
            <a:avLst/>
          </a:prstGeom>
        </p:spPr>
        <p:txBody>
          <a:bodyPr wrap="square">
            <a:spAutoFit/>
          </a:bodyPr>
          <a:lstStyle/>
          <a:p>
            <a:pPr marL="342900" indent="-342900">
              <a:buFont typeface="Arial" charset="0"/>
              <a:buChar char="•"/>
            </a:pPr>
            <a:r>
              <a:rPr lang="en-US" sz="2000" b="1" dirty="0" err="1" smtClean="0">
                <a:cs typeface="Helvetica Neue"/>
              </a:rPr>
              <a:t>sPHENIX</a:t>
            </a:r>
            <a:r>
              <a:rPr lang="en-US" sz="2000" dirty="0" smtClean="0">
                <a:cs typeface="Helvetica Neue"/>
              </a:rPr>
              <a:t>: Centered around </a:t>
            </a:r>
            <a:r>
              <a:rPr lang="en-US" sz="2000" dirty="0" err="1" smtClean="0">
                <a:cs typeface="Helvetica Neue"/>
              </a:rPr>
              <a:t>BaBar</a:t>
            </a:r>
            <a:r>
              <a:rPr lang="en-US" sz="2000" dirty="0" smtClean="0">
                <a:cs typeface="Helvetica Neue"/>
              </a:rPr>
              <a:t> superconducting solenoid (1.5T). </a:t>
            </a:r>
            <a:r>
              <a:rPr lang="en-US" sz="2000" b="1" dirty="0" smtClean="0">
                <a:cs typeface="Helvetica Neue"/>
              </a:rPr>
              <a:t>Motivation:</a:t>
            </a:r>
            <a:r>
              <a:rPr lang="en-US" sz="2000" dirty="0" smtClean="0">
                <a:cs typeface="Helvetica Neue"/>
              </a:rPr>
              <a:t> study of Quark </a:t>
            </a:r>
            <a:r>
              <a:rPr lang="en-US" sz="2000" dirty="0">
                <a:cs typeface="Helvetica Neue"/>
              </a:rPr>
              <a:t>Gluon Plasma in heavy-ion collisions via jet structure, heavy-flavor tagged jets, and Upsilon spectroscopy. </a:t>
            </a:r>
            <a:endParaRPr lang="en-US" sz="2000" dirty="0" smtClean="0">
              <a:cs typeface="Helvetica Neue"/>
            </a:endParaRPr>
          </a:p>
          <a:p>
            <a:pPr marL="342900" indent="-342900">
              <a:buFont typeface="Arial" charset="0"/>
              <a:buChar char="•"/>
            </a:pPr>
            <a:r>
              <a:rPr lang="en-US" sz="2000" dirty="0" err="1" smtClean="0">
                <a:cs typeface="Helvetica Neue"/>
              </a:rPr>
              <a:t>f</a:t>
            </a:r>
            <a:r>
              <a:rPr lang="en-US" sz="2000" b="1" dirty="0" err="1" smtClean="0">
                <a:cs typeface="Helvetica Neue"/>
              </a:rPr>
              <a:t>sPHENIX</a:t>
            </a:r>
            <a:r>
              <a:rPr lang="en-US" sz="2000" dirty="0" smtClean="0">
                <a:cs typeface="Helvetica Neue"/>
              </a:rPr>
              <a:t>: addition of forward instrumentation (</a:t>
            </a:r>
            <a:r>
              <a:rPr lang="en-US" sz="2000" dirty="0" err="1" smtClean="0">
                <a:cs typeface="Helvetica Neue"/>
              </a:rPr>
              <a:t>EMCal</a:t>
            </a:r>
            <a:r>
              <a:rPr lang="en-US" sz="2000" dirty="0" smtClean="0">
                <a:cs typeface="Helvetica Neue"/>
              </a:rPr>
              <a:t>, </a:t>
            </a:r>
            <a:r>
              <a:rPr lang="en-US" sz="2000" dirty="0" err="1" smtClean="0">
                <a:cs typeface="Helvetica Neue"/>
              </a:rPr>
              <a:t>Hcal</a:t>
            </a:r>
            <a:r>
              <a:rPr lang="en-US" sz="2000" dirty="0" smtClean="0">
                <a:cs typeface="Helvetica Neue"/>
              </a:rPr>
              <a:t>, GEM trackers, Roman Pots?, to realize unique physics potential of polarized </a:t>
            </a:r>
            <a:r>
              <a:rPr lang="en-US" sz="2000" dirty="0" err="1" smtClean="0">
                <a:cs typeface="Helvetica Neue"/>
              </a:rPr>
              <a:t>p+p</a:t>
            </a:r>
            <a:r>
              <a:rPr lang="en-US" sz="2000" dirty="0" smtClean="0">
                <a:cs typeface="Helvetica Neue"/>
              </a:rPr>
              <a:t>, </a:t>
            </a:r>
            <a:r>
              <a:rPr lang="en-US" sz="2000" dirty="0" err="1" smtClean="0">
                <a:cs typeface="Helvetica Neue"/>
              </a:rPr>
              <a:t>p+A</a:t>
            </a:r>
            <a:r>
              <a:rPr lang="en-US" sz="2000" dirty="0" smtClean="0">
                <a:cs typeface="Helvetica Neue"/>
              </a:rPr>
              <a:t>, and A+A collisions.</a:t>
            </a:r>
          </a:p>
          <a:p>
            <a:pPr marL="342900" indent="-342900">
              <a:buFont typeface="Arial" charset="0"/>
              <a:buChar char="•"/>
            </a:pPr>
            <a:r>
              <a:rPr lang="en-US" sz="2000" b="1" dirty="0" smtClean="0">
                <a:cs typeface="Helvetica Neue"/>
              </a:rPr>
              <a:t>EIC Day-1 Detector</a:t>
            </a:r>
            <a:r>
              <a:rPr lang="en-US" sz="2000" dirty="0" smtClean="0">
                <a:cs typeface="Helvetica Neue"/>
              </a:rPr>
              <a:t>: further evolution into an EIC detector. Add Crystal </a:t>
            </a:r>
            <a:r>
              <a:rPr lang="en-US" sz="2000" dirty="0" err="1" smtClean="0">
                <a:cs typeface="Helvetica Neue"/>
              </a:rPr>
              <a:t>EMCal</a:t>
            </a:r>
            <a:r>
              <a:rPr lang="en-US" sz="2000" dirty="0" smtClean="0">
                <a:cs typeface="Helvetica Neue"/>
              </a:rPr>
              <a:t>, and tracking in electron going, further add PID in barrel and hadron going, and additional tracking in hadron direction</a:t>
            </a:r>
          </a:p>
          <a:p>
            <a:pPr marL="342900" indent="-342900">
              <a:buFont typeface="Arial" charset="0"/>
              <a:buChar char="•"/>
            </a:pPr>
            <a:r>
              <a:rPr lang="en-US" sz="2000" dirty="0"/>
              <a:t>T</a:t>
            </a:r>
            <a:r>
              <a:rPr lang="en-US" sz="2000" dirty="0" smtClean="0"/>
              <a:t>akes advantages of significant investment in </a:t>
            </a:r>
            <a:r>
              <a:rPr lang="en-US" sz="2000" dirty="0" err="1" smtClean="0"/>
              <a:t>sPHENIX</a:t>
            </a:r>
            <a:r>
              <a:rPr lang="en-US" sz="2000" dirty="0" smtClean="0"/>
              <a:t>, and has coverage and resolutions to do essential Day-1 EIC physics. </a:t>
            </a:r>
            <a:endParaRPr lang="en-US" sz="2000" dirty="0"/>
          </a:p>
        </p:txBody>
      </p:sp>
      <p:sp>
        <p:nvSpPr>
          <p:cNvPr id="7" name="Rectangle 6"/>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FF0000"/>
                </a:solidFill>
              </a:rPr>
              <a:t>Kenneth N. </a:t>
            </a:r>
            <a:r>
              <a:rPr lang="en-US" b="1" i="1" dirty="0" err="1" smtClean="0">
                <a:solidFill>
                  <a:srgbClr val="FF0000"/>
                </a:solidFill>
              </a:rPr>
              <a:t>Barish</a:t>
            </a:r>
            <a:endParaRPr lang="en-US" b="1" i="1" dirty="0">
              <a:solidFill>
                <a:srgbClr val="FF0000"/>
              </a:solidFill>
            </a:endParaRPr>
          </a:p>
        </p:txBody>
      </p:sp>
    </p:spTree>
    <p:extLst>
      <p:ext uri="{BB962C8B-B14F-4D97-AF65-F5344CB8AC3E}">
        <p14:creationId xmlns:p14="http://schemas.microsoft.com/office/powerpoint/2010/main" val="23324259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5B396-54A3-9A4C-A2EF-065E160FFF49}" type="slidenum">
              <a:rPr lang="en-US" smtClean="0"/>
              <a:t>12</a:t>
            </a:fld>
            <a:endParaRPr lang="en-US" dirty="0"/>
          </a:p>
        </p:txBody>
      </p:sp>
      <p:pic>
        <p:nvPicPr>
          <p:cNvPr id="9" name="Picture 8"/>
          <p:cNvPicPr>
            <a:picLocks noChangeAspect="1"/>
          </p:cNvPicPr>
          <p:nvPr/>
        </p:nvPicPr>
        <p:blipFill>
          <a:blip r:embed="rId2"/>
          <a:stretch>
            <a:fillRect/>
          </a:stretch>
        </p:blipFill>
        <p:spPr>
          <a:xfrm>
            <a:off x="5171426" y="494939"/>
            <a:ext cx="3835400" cy="3606800"/>
          </a:xfrm>
          <a:prstGeom prst="rect">
            <a:avLst/>
          </a:prstGeom>
        </p:spPr>
      </p:pic>
      <p:sp>
        <p:nvSpPr>
          <p:cNvPr id="11" name="Title 1"/>
          <p:cNvSpPr txBox="1">
            <a:spLocks/>
          </p:cNvSpPr>
          <p:nvPr/>
        </p:nvSpPr>
        <p:spPr>
          <a:xfrm>
            <a:off x="146821" y="10675"/>
            <a:ext cx="7886700" cy="5766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chemeClr val="accent1"/>
                </a:solidFill>
              </a:rPr>
              <a:t>Beam Test Preliminary results</a:t>
            </a:r>
            <a:endParaRPr lang="en-US" sz="2400" b="1" dirty="0">
              <a:solidFill>
                <a:schemeClr val="accent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43" y="527412"/>
            <a:ext cx="4805766" cy="2955088"/>
          </a:xfrm>
          <a:prstGeom prst="rect">
            <a:avLst/>
          </a:prstGeom>
        </p:spPr>
      </p:pic>
      <p:sp>
        <p:nvSpPr>
          <p:cNvPr id="3" name="Content Placeholder 2"/>
          <p:cNvSpPr>
            <a:spLocks noGrp="1"/>
          </p:cNvSpPr>
          <p:nvPr>
            <p:ph idx="1"/>
          </p:nvPr>
        </p:nvSpPr>
        <p:spPr>
          <a:xfrm>
            <a:off x="5571722" y="4164785"/>
            <a:ext cx="3657600" cy="1481852"/>
          </a:xfrm>
        </p:spPr>
        <p:txBody>
          <a:bodyPr>
            <a:normAutofit fontScale="92500" lnSpcReduction="20000"/>
          </a:bodyPr>
          <a:lstStyle/>
          <a:p>
            <a:r>
              <a:rPr lang="en-US" sz="2200" dirty="0" smtClean="0">
                <a:solidFill>
                  <a:srgbClr val="0AB661"/>
                </a:solidFill>
              </a:rPr>
              <a:t>Simulation </a:t>
            </a:r>
            <a:r>
              <a:rPr lang="en-US" sz="2200" dirty="0" smtClean="0"/>
              <a:t>shows good agreement with early </a:t>
            </a:r>
            <a:r>
              <a:rPr lang="en-US" sz="2200" b="1" dirty="0" smtClean="0"/>
              <a:t>data</a:t>
            </a:r>
            <a:r>
              <a:rPr lang="en-US" sz="2200" dirty="0" smtClean="0"/>
              <a:t> results</a:t>
            </a:r>
          </a:p>
          <a:p>
            <a:r>
              <a:rPr lang="en-US" sz="2200" dirty="0" smtClean="0"/>
              <a:t>Expect to achieve required resolution of 12%/⎷E </a:t>
            </a:r>
            <a:endParaRPr lang="en-US" sz="2200" dirty="0"/>
          </a:p>
        </p:txBody>
      </p:sp>
      <p:sp>
        <p:nvSpPr>
          <p:cNvPr id="13" name="Title 1"/>
          <p:cNvSpPr txBox="1">
            <a:spLocks noGrp="1"/>
          </p:cNvSpPr>
          <p:nvPr>
            <p:ph type="title"/>
          </p:nvPr>
        </p:nvSpPr>
        <p:spPr>
          <a:xfrm>
            <a:off x="116936" y="3784704"/>
            <a:ext cx="7886700" cy="35472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chemeClr val="accent1"/>
                </a:solidFill>
              </a:rPr>
              <a:t>Day-1 EIC Detector</a:t>
            </a:r>
            <a:endParaRPr lang="en-US" sz="2400" b="1" dirty="0">
              <a:solidFill>
                <a:schemeClr val="accent1"/>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36" y="3805175"/>
            <a:ext cx="5369464" cy="305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FF0000"/>
                </a:solidFill>
              </a:rPr>
              <a:t>Kenneth N. </a:t>
            </a:r>
            <a:r>
              <a:rPr lang="en-US" b="1" i="1" dirty="0" err="1" smtClean="0">
                <a:solidFill>
                  <a:srgbClr val="FF0000"/>
                </a:solidFill>
              </a:rPr>
              <a:t>Barish</a:t>
            </a:r>
            <a:endParaRPr lang="en-US" b="1" i="1" dirty="0">
              <a:solidFill>
                <a:srgbClr val="FF0000"/>
              </a:solidFill>
            </a:endParaRPr>
          </a:p>
        </p:txBody>
      </p:sp>
    </p:spTree>
    <p:extLst>
      <p:ext uri="{BB962C8B-B14F-4D97-AF65-F5344CB8AC3E}">
        <p14:creationId xmlns:p14="http://schemas.microsoft.com/office/powerpoint/2010/main" val="12104835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E2BD4ED-D178-4267-A8A3-708652810E82}" type="slidenum">
              <a:rPr lang="en-US" smtClean="0"/>
              <a:t>13</a:t>
            </a:fld>
            <a:endParaRPr lang="en-US"/>
          </a:p>
        </p:txBody>
      </p:sp>
      <p:sp>
        <p:nvSpPr>
          <p:cNvPr id="6" name="Title 1"/>
          <p:cNvSpPr txBox="1">
            <a:spLocks/>
          </p:cNvSpPr>
          <p:nvPr/>
        </p:nvSpPr>
        <p:spPr>
          <a:xfrm>
            <a:off x="11936" y="14237"/>
            <a:ext cx="43580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solidFill>
              </a:rPr>
              <a:t>Tracking Updates</a:t>
            </a:r>
            <a:endParaRPr lang="en-US" b="1" dirty="0">
              <a:solidFill>
                <a:schemeClr val="accent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32" y="3101866"/>
            <a:ext cx="4473699" cy="3269323"/>
          </a:xfrm>
          <a:prstGeom prst="rect">
            <a:avLst/>
          </a:prstGeom>
        </p:spPr>
      </p:pic>
      <p:pic>
        <p:nvPicPr>
          <p:cNvPr id="8" name="Picture 7"/>
          <p:cNvPicPr>
            <a:picLocks noChangeAspect="1"/>
          </p:cNvPicPr>
          <p:nvPr/>
        </p:nvPicPr>
        <p:blipFill>
          <a:blip r:embed="rId3"/>
          <a:stretch>
            <a:fillRect/>
          </a:stretch>
        </p:blipFill>
        <p:spPr>
          <a:xfrm>
            <a:off x="4696891" y="3055885"/>
            <a:ext cx="4321743" cy="3328006"/>
          </a:xfrm>
          <a:prstGeom prst="rect">
            <a:avLst/>
          </a:prstGeom>
        </p:spPr>
      </p:pic>
      <p:pic>
        <p:nvPicPr>
          <p:cNvPr id="9" name="Screen Shot 2015-04-13 at 7.29.23 PM.png"/>
          <p:cNvPicPr>
            <a:picLocks noChangeAspect="1"/>
          </p:cNvPicPr>
          <p:nvPr/>
        </p:nvPicPr>
        <p:blipFill>
          <a:blip r:embed="rId4">
            <a:extLst/>
          </a:blip>
          <a:stretch>
            <a:fillRect/>
          </a:stretch>
        </p:blipFill>
        <p:spPr>
          <a:xfrm>
            <a:off x="2802187" y="1095706"/>
            <a:ext cx="3435062" cy="1782871"/>
          </a:xfrm>
          <a:prstGeom prst="rect">
            <a:avLst/>
          </a:prstGeom>
          <a:ln w="12700">
            <a:miter lim="400000"/>
          </a:ln>
        </p:spPr>
      </p:pic>
      <p:sp>
        <p:nvSpPr>
          <p:cNvPr id="10" name="Shape 362"/>
          <p:cNvSpPr/>
          <p:nvPr/>
        </p:nvSpPr>
        <p:spPr>
          <a:xfrm>
            <a:off x="6318490" y="1130886"/>
            <a:ext cx="2650021" cy="13336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800">
                <a:solidFill>
                  <a:srgbClr val="5E5E5E"/>
                </a:solidFill>
              </a:defRPr>
            </a:lvl1pPr>
          </a:lstStyle>
          <a:p>
            <a:r>
              <a:rPr lang="en-US" sz="2000" dirty="0" smtClean="0">
                <a:solidFill>
                  <a:schemeClr val="tx1"/>
                </a:solidFill>
              </a:rPr>
              <a:t>Analytical estimation</a:t>
            </a:r>
          </a:p>
          <a:p>
            <a:r>
              <a:rPr lang="en-US" sz="2000" dirty="0" smtClean="0">
                <a:solidFill>
                  <a:schemeClr val="tx1"/>
                </a:solidFill>
              </a:rPr>
              <a:t>of linear resolution term</a:t>
            </a:r>
          </a:p>
          <a:p>
            <a:r>
              <a:rPr lang="en-US" sz="2000" dirty="0" smtClean="0">
                <a:solidFill>
                  <a:schemeClr val="tx1"/>
                </a:solidFill>
              </a:rPr>
              <a:t>In 2012-concept</a:t>
            </a:r>
          </a:p>
          <a:p>
            <a:r>
              <a:rPr lang="en-US" sz="2000" dirty="0" smtClean="0">
                <a:solidFill>
                  <a:schemeClr val="tx1"/>
                </a:solidFill>
              </a:rPr>
              <a:t>[</a:t>
            </a:r>
            <a:r>
              <a:rPr sz="2000" dirty="0" smtClean="0">
                <a:solidFill>
                  <a:schemeClr val="tx1"/>
                </a:solidFill>
              </a:rPr>
              <a:t>arXiv:1402.1209v1</a:t>
            </a:r>
            <a:r>
              <a:rPr lang="en-US" sz="2000" dirty="0" smtClean="0">
                <a:solidFill>
                  <a:schemeClr val="tx1"/>
                </a:solidFill>
              </a:rPr>
              <a:t>]</a:t>
            </a:r>
            <a:endParaRPr sz="2000" dirty="0">
              <a:solidFill>
                <a:schemeClr val="tx1"/>
              </a:solidFill>
            </a:endParaRPr>
          </a:p>
        </p:txBody>
      </p:sp>
      <p:sp>
        <p:nvSpPr>
          <p:cNvPr id="11" name="Shape 363"/>
          <p:cNvSpPr/>
          <p:nvPr/>
        </p:nvSpPr>
        <p:spPr>
          <a:xfrm>
            <a:off x="6344125" y="2400264"/>
            <a:ext cx="2285049" cy="3180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r>
              <a:rPr sz="1400" dirty="0"/>
              <a:t>MS: &lt; 1% (low η) to 3% (η = 3)</a:t>
            </a:r>
          </a:p>
        </p:txBody>
      </p:sp>
      <p:sp>
        <p:nvSpPr>
          <p:cNvPr id="12" name="Right Arrow 11"/>
          <p:cNvSpPr/>
          <p:nvPr/>
        </p:nvSpPr>
        <p:spPr>
          <a:xfrm rot="3648863">
            <a:off x="5157663" y="2430867"/>
            <a:ext cx="1569475" cy="475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Forward Update</a:t>
            </a:r>
            <a:endParaRPr lang="en-US" sz="1400" dirty="0"/>
          </a:p>
        </p:txBody>
      </p:sp>
      <p:sp>
        <p:nvSpPr>
          <p:cNvPr id="13" name="Right Arrow 12"/>
          <p:cNvSpPr/>
          <p:nvPr/>
        </p:nvSpPr>
        <p:spPr>
          <a:xfrm rot="18019368" flipH="1">
            <a:off x="3310614" y="2397185"/>
            <a:ext cx="1569475" cy="475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Central Update</a:t>
            </a:r>
            <a:endParaRPr lang="en-US" sz="1400" dirty="0"/>
          </a:p>
        </p:txBody>
      </p:sp>
      <p:sp>
        <p:nvSpPr>
          <p:cNvPr id="14" name="Rectangle 13"/>
          <p:cNvSpPr/>
          <p:nvPr/>
        </p:nvSpPr>
        <p:spPr>
          <a:xfrm>
            <a:off x="609083" y="2804008"/>
            <a:ext cx="2889574" cy="369332"/>
          </a:xfrm>
          <a:prstGeom prst="rect">
            <a:avLst/>
          </a:prstGeom>
        </p:spPr>
        <p:txBody>
          <a:bodyPr wrap="none">
            <a:spAutoFit/>
          </a:bodyPr>
          <a:lstStyle/>
          <a:p>
            <a:r>
              <a:rPr lang="en-US" dirty="0" smtClean="0"/>
              <a:t>One sPHENIX tracking option</a:t>
            </a:r>
          </a:p>
        </p:txBody>
      </p:sp>
      <p:sp>
        <p:nvSpPr>
          <p:cNvPr id="15" name="Rectangle 14"/>
          <p:cNvSpPr/>
          <p:nvPr/>
        </p:nvSpPr>
        <p:spPr>
          <a:xfrm>
            <a:off x="6526901" y="2818458"/>
            <a:ext cx="2485873" cy="369332"/>
          </a:xfrm>
          <a:prstGeom prst="rect">
            <a:avLst/>
          </a:prstGeom>
        </p:spPr>
        <p:txBody>
          <a:bodyPr wrap="none">
            <a:spAutoFit/>
          </a:bodyPr>
          <a:lstStyle/>
          <a:p>
            <a:r>
              <a:rPr lang="en-US" dirty="0" smtClean="0"/>
              <a:t>EIC GEM forward tracker</a:t>
            </a:r>
          </a:p>
        </p:txBody>
      </p:sp>
      <p:sp>
        <p:nvSpPr>
          <p:cNvPr id="16" name="Rectangle 15"/>
          <p:cNvSpPr/>
          <p:nvPr/>
        </p:nvSpPr>
        <p:spPr>
          <a:xfrm>
            <a:off x="663979" y="3174357"/>
            <a:ext cx="4572000" cy="738664"/>
          </a:xfrm>
          <a:prstGeom prst="rect">
            <a:avLst/>
          </a:prstGeom>
        </p:spPr>
        <p:txBody>
          <a:bodyPr>
            <a:spAutoFit/>
          </a:bodyPr>
          <a:lstStyle/>
          <a:p>
            <a:pPr marL="285750" indent="-285750">
              <a:buFont typeface="Arial" panose="020B0604020202020204" pitchFamily="34" charset="0"/>
              <a:buChar char="•"/>
            </a:pPr>
            <a:r>
              <a:rPr lang="en-US" sz="1400" dirty="0"/>
              <a:t>MAPS inner tracker </a:t>
            </a:r>
            <a:br>
              <a:rPr lang="en-US" sz="1400" dirty="0"/>
            </a:br>
            <a:r>
              <a:rPr lang="en-US" sz="1400" dirty="0"/>
              <a:t>+ TPC (better </a:t>
            </a:r>
            <a:r>
              <a:rPr lang="el-GR" sz="1400" dirty="0"/>
              <a:t>σ</a:t>
            </a:r>
            <a:r>
              <a:rPr lang="en-US" sz="1400" dirty="0"/>
              <a:t>(r•</a:t>
            </a:r>
            <a:r>
              <a:rPr lang="el-GR" sz="1400" dirty="0"/>
              <a:t>φ</a:t>
            </a:r>
            <a:r>
              <a:rPr lang="en-US" sz="1400" dirty="0"/>
              <a:t>) than in 2012-concept)</a:t>
            </a:r>
          </a:p>
          <a:p>
            <a:pPr marL="285750" indent="-285750">
              <a:buFont typeface="Arial" panose="020B0604020202020204" pitchFamily="34" charset="0"/>
              <a:buChar char="•"/>
            </a:pPr>
            <a:r>
              <a:rPr lang="en-US" sz="1400" dirty="0"/>
              <a:t>Geant4 + TPC digitization + </a:t>
            </a:r>
            <a:r>
              <a:rPr lang="en-US" sz="1400" dirty="0" err="1"/>
              <a:t>Kalman</a:t>
            </a:r>
            <a:r>
              <a:rPr lang="en-US" sz="1400" dirty="0"/>
              <a:t> filter</a:t>
            </a:r>
          </a:p>
        </p:txBody>
      </p:sp>
      <p:sp>
        <p:nvSpPr>
          <p:cNvPr id="17" name="Rectangle 16"/>
          <p:cNvSpPr/>
          <p:nvPr/>
        </p:nvSpPr>
        <p:spPr>
          <a:xfrm>
            <a:off x="6790664" y="3220419"/>
            <a:ext cx="2177847" cy="523220"/>
          </a:xfrm>
          <a:prstGeom prst="rect">
            <a:avLst/>
          </a:prstGeom>
        </p:spPr>
        <p:txBody>
          <a:bodyPr wrap="square">
            <a:spAutoFit/>
          </a:bodyPr>
          <a:lstStyle/>
          <a:p>
            <a:pPr marL="285750" indent="-285750">
              <a:buFont typeface="Arial" panose="020B0604020202020204" pitchFamily="34" charset="0"/>
              <a:buChar char="•"/>
            </a:pPr>
            <a:r>
              <a:rPr lang="en-US" sz="1400" dirty="0"/>
              <a:t>Geant4 + </a:t>
            </a:r>
            <a:r>
              <a:rPr lang="en-US" sz="1400" dirty="0" err="1"/>
              <a:t>Kalman</a:t>
            </a:r>
            <a:r>
              <a:rPr lang="en-US" sz="1400" dirty="0"/>
              <a:t> filter </a:t>
            </a:r>
          </a:p>
          <a:p>
            <a:pPr marL="285750" indent="-285750">
              <a:buFont typeface="Arial" panose="020B0604020202020204" pitchFamily="34" charset="0"/>
              <a:buChar char="•"/>
            </a:pPr>
            <a:r>
              <a:rPr lang="en-US" sz="1400" dirty="0"/>
              <a:t>Fit five GEMs + vertex</a:t>
            </a:r>
          </a:p>
        </p:txBody>
      </p:sp>
      <p:sp>
        <p:nvSpPr>
          <p:cNvPr id="18" name="Rectangle 17"/>
          <p:cNvSpPr/>
          <p:nvPr/>
        </p:nvSpPr>
        <p:spPr>
          <a:xfrm>
            <a:off x="933692" y="3761648"/>
            <a:ext cx="766685" cy="307777"/>
          </a:xfrm>
          <a:prstGeom prst="rect">
            <a:avLst/>
          </a:prstGeom>
        </p:spPr>
        <p:txBody>
          <a:bodyPr wrap="none">
            <a:spAutoFit/>
          </a:bodyPr>
          <a:lstStyle/>
          <a:p>
            <a:r>
              <a:rPr lang="hr-HR" sz="1400" dirty="0"/>
              <a:t>|</a:t>
            </a:r>
            <a:r>
              <a:rPr lang="hr-HR" sz="1400" dirty="0" err="1"/>
              <a:t>eta</a:t>
            </a:r>
            <a:r>
              <a:rPr lang="hr-HR" sz="1400" dirty="0"/>
              <a:t>|&lt;1</a:t>
            </a:r>
            <a:endParaRPr lang="en-US" sz="1400" dirty="0"/>
          </a:p>
        </p:txBody>
      </p:sp>
      <p:sp>
        <p:nvSpPr>
          <p:cNvPr id="19" name="Rectangle 18"/>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FF0000"/>
                </a:solidFill>
              </a:rPr>
              <a:t>Kenneth N. </a:t>
            </a:r>
            <a:r>
              <a:rPr lang="en-US" b="1" i="1" dirty="0" err="1" smtClean="0">
                <a:solidFill>
                  <a:srgbClr val="FF0000"/>
                </a:solidFill>
              </a:rPr>
              <a:t>Barish</a:t>
            </a:r>
            <a:endParaRPr lang="en-US" b="1" i="1" dirty="0">
              <a:solidFill>
                <a:srgbClr val="FF0000"/>
              </a:solidFill>
            </a:endParaRPr>
          </a:p>
        </p:txBody>
      </p:sp>
    </p:spTree>
    <p:extLst>
      <p:ext uri="{BB962C8B-B14F-4D97-AF65-F5344CB8AC3E}">
        <p14:creationId xmlns:p14="http://schemas.microsoft.com/office/powerpoint/2010/main" val="26123306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06515"/>
            <a:ext cx="8229600" cy="964841"/>
          </a:xfrm>
        </p:spPr>
        <p:txBody>
          <a:bodyPr>
            <a:normAutofit/>
          </a:bodyPr>
          <a:lstStyle/>
          <a:p>
            <a:pPr algn="l"/>
            <a:r>
              <a:rPr lang="en-US" sz="4000" cap="small" dirty="0" smtClean="0">
                <a:solidFill>
                  <a:srgbClr val="2F4D8E"/>
                </a:solidFill>
                <a:latin typeface="Minion Pro"/>
                <a:cs typeface="Minion Pro"/>
              </a:rPr>
              <a:t>Physics with jets at EIC</a:t>
            </a:r>
            <a:endParaRPr lang="en-US" sz="4000" cap="small" dirty="0">
              <a:solidFill>
                <a:srgbClr val="2F4D8E"/>
              </a:solidFill>
              <a:latin typeface="Minion Pro"/>
              <a:cs typeface="Minion Pro"/>
            </a:endParaRPr>
          </a:p>
        </p:txBody>
      </p:sp>
      <p:sp>
        <p:nvSpPr>
          <p:cNvPr id="6" name="Content Placeholder 2"/>
          <p:cNvSpPr>
            <a:spLocks noGrp="1"/>
          </p:cNvSpPr>
          <p:nvPr>
            <p:ph idx="1"/>
          </p:nvPr>
        </p:nvSpPr>
        <p:spPr>
          <a:xfrm>
            <a:off x="3137281" y="989159"/>
            <a:ext cx="5913217" cy="4883607"/>
          </a:xfrm>
        </p:spPr>
        <p:txBody>
          <a:bodyPr>
            <a:noAutofit/>
          </a:bodyPr>
          <a:lstStyle/>
          <a:p>
            <a:pPr marL="0" indent="0" algn="ctr">
              <a:buClr>
                <a:schemeClr val="tx1">
                  <a:lumMod val="85000"/>
                  <a:lumOff val="15000"/>
                </a:schemeClr>
              </a:buClr>
              <a:buNone/>
            </a:pPr>
            <a:r>
              <a:rPr lang="en-US" sz="2000" b="1" dirty="0" smtClean="0">
                <a:solidFill>
                  <a:srgbClr val="000229"/>
                </a:solidFill>
                <a:latin typeface="Comic Sans MS" charset="0"/>
                <a:ea typeface="Comic Sans MS" charset="0"/>
                <a:cs typeface="Comic Sans MS" charset="0"/>
              </a:rPr>
              <a:t> </a:t>
            </a:r>
          </a:p>
          <a:p>
            <a:pPr>
              <a:buClr>
                <a:schemeClr val="tx1">
                  <a:lumMod val="85000"/>
                  <a:lumOff val="15000"/>
                </a:schemeClr>
              </a:buClr>
              <a:buFont typeface="+mj-lt"/>
              <a:buAutoNum type="arabicParenR"/>
            </a:pPr>
            <a:r>
              <a:rPr lang="en-US" sz="2000" dirty="0" smtClean="0">
                <a:latin typeface="Comic Sans MS" charset="0"/>
                <a:ea typeface="Comic Sans MS" charset="0"/>
                <a:cs typeface="Comic Sans MS" charset="0"/>
              </a:rPr>
              <a:t> </a:t>
            </a:r>
            <a:r>
              <a:rPr lang="en-US" sz="2000" b="1" dirty="0" smtClean="0">
                <a:latin typeface="Comic Sans MS" charset="0"/>
                <a:ea typeface="Comic Sans MS" charset="0"/>
                <a:cs typeface="Comic Sans MS" charset="0"/>
              </a:rPr>
              <a:t>Jets evolution and dynamics </a:t>
            </a:r>
          </a:p>
          <a:p>
            <a:pPr lvl="2">
              <a:buClr>
                <a:schemeClr val="tx1">
                  <a:lumMod val="85000"/>
                  <a:lumOff val="15000"/>
                </a:schemeClr>
              </a:buClr>
              <a:buFont typeface="Wingdings" charset="2"/>
              <a:buChar char="ü"/>
            </a:pPr>
            <a:r>
              <a:rPr lang="en-US" sz="1800" dirty="0" smtClean="0">
                <a:latin typeface="Comic Sans MS" charset="0"/>
                <a:ea typeface="Comic Sans MS" charset="0"/>
                <a:cs typeface="Comic Sans MS" charset="0"/>
              </a:rPr>
              <a:t>radiation/hadronization mechanism.</a:t>
            </a:r>
          </a:p>
          <a:p>
            <a:pPr lvl="2">
              <a:buClr>
                <a:schemeClr val="tx1">
                  <a:lumMod val="85000"/>
                  <a:lumOff val="15000"/>
                </a:schemeClr>
              </a:buClr>
              <a:buFont typeface="Wingdings" charset="2"/>
              <a:buChar char="ü"/>
            </a:pPr>
            <a:r>
              <a:rPr lang="en-US" sz="1800" dirty="0">
                <a:latin typeface="Comic Sans MS" charset="0"/>
                <a:ea typeface="Comic Sans MS" charset="0"/>
                <a:cs typeface="Comic Sans MS" charset="0"/>
              </a:rPr>
              <a:t>formation of a </a:t>
            </a:r>
            <a:r>
              <a:rPr lang="en-US" sz="1800" dirty="0" smtClean="0">
                <a:latin typeface="Comic Sans MS" charset="0"/>
                <a:ea typeface="Comic Sans MS" charset="0"/>
                <a:cs typeface="Comic Sans MS" charset="0"/>
              </a:rPr>
              <a:t>jet</a:t>
            </a:r>
          </a:p>
          <a:p>
            <a:pPr lvl="2">
              <a:buClr>
                <a:schemeClr val="tx1">
                  <a:lumMod val="85000"/>
                  <a:lumOff val="15000"/>
                </a:schemeClr>
              </a:buClr>
              <a:buFont typeface="Wingdings" charset="2"/>
              <a:buChar char="ü"/>
            </a:pPr>
            <a:r>
              <a:rPr lang="en-US" sz="1800" dirty="0" smtClean="0">
                <a:latin typeface="Comic Sans MS" charset="0"/>
                <a:ea typeface="Comic Sans MS" charset="0"/>
                <a:cs typeface="Comic Sans MS" charset="0"/>
              </a:rPr>
              <a:t>reconstruction algorithms</a:t>
            </a:r>
          </a:p>
          <a:p>
            <a:pPr lvl="2">
              <a:buClr>
                <a:schemeClr val="tx1">
                  <a:lumMod val="85000"/>
                  <a:lumOff val="15000"/>
                </a:schemeClr>
              </a:buClr>
              <a:buFont typeface="Wingdings" charset="2"/>
              <a:buChar char="ü"/>
            </a:pPr>
            <a:endParaRPr lang="en-US" sz="1800" dirty="0" smtClean="0">
              <a:latin typeface="Comic Sans MS" charset="0"/>
              <a:ea typeface="Comic Sans MS" charset="0"/>
              <a:cs typeface="Comic Sans MS" charset="0"/>
            </a:endParaRPr>
          </a:p>
          <a:p>
            <a:pPr marL="457200" indent="-457200">
              <a:buClr>
                <a:schemeClr val="tx1">
                  <a:lumMod val="85000"/>
                  <a:lumOff val="15000"/>
                </a:schemeClr>
              </a:buClr>
              <a:buFont typeface="+mj-lt"/>
              <a:buAutoNum type="arabicParenR"/>
            </a:pPr>
            <a:r>
              <a:rPr lang="en-US" sz="2000" dirty="0" smtClean="0">
                <a:latin typeface="Comic Sans MS" charset="0"/>
                <a:ea typeface="Comic Sans MS" charset="0"/>
                <a:cs typeface="Comic Sans MS" charset="0"/>
              </a:rPr>
              <a:t> </a:t>
            </a:r>
            <a:r>
              <a:rPr lang="en-US" sz="2000" b="1" dirty="0" smtClean="0">
                <a:latin typeface="Comic Sans MS" charset="0"/>
                <a:ea typeface="Comic Sans MS" charset="0"/>
                <a:cs typeface="Comic Sans MS" charset="0"/>
              </a:rPr>
              <a:t>Jets  as a probe of </a:t>
            </a:r>
            <a:r>
              <a:rPr lang="en-US" sz="2000" b="1" dirty="0" err="1" smtClean="0">
                <a:latin typeface="Comic Sans MS" charset="0"/>
                <a:ea typeface="Comic Sans MS" charset="0"/>
                <a:cs typeface="Comic Sans MS" charset="0"/>
              </a:rPr>
              <a:t>partonic</a:t>
            </a:r>
            <a:r>
              <a:rPr lang="en-US" sz="2000" b="1" dirty="0" smtClean="0">
                <a:latin typeface="Comic Sans MS" charset="0"/>
                <a:ea typeface="Comic Sans MS" charset="0"/>
                <a:cs typeface="Comic Sans MS" charset="0"/>
              </a:rPr>
              <a:t> initial state  </a:t>
            </a:r>
          </a:p>
          <a:p>
            <a:pPr marL="1085850" lvl="2">
              <a:buClr>
                <a:schemeClr val="tx1">
                  <a:lumMod val="85000"/>
                  <a:lumOff val="15000"/>
                </a:schemeClr>
              </a:buClr>
              <a:buFont typeface="Wingdings" charset="2"/>
              <a:buChar char="ü"/>
            </a:pPr>
            <a:r>
              <a:rPr lang="en-US" sz="1800" dirty="0">
                <a:latin typeface="Comic Sans MS" charset="0"/>
                <a:ea typeface="Comic Sans MS" charset="0"/>
                <a:cs typeface="Comic Sans MS" charset="0"/>
              </a:rPr>
              <a:t>g</a:t>
            </a:r>
            <a:r>
              <a:rPr lang="en-US" sz="1800" dirty="0" smtClean="0">
                <a:latin typeface="Comic Sans MS" charset="0"/>
                <a:ea typeface="Comic Sans MS" charset="0"/>
                <a:cs typeface="Comic Sans MS" charset="0"/>
              </a:rPr>
              <a:t>luons ( at high x) , quarks/anti-quarks</a:t>
            </a:r>
            <a:r>
              <a:rPr lang="en-US" sz="1800" dirty="0">
                <a:latin typeface="Comic Sans MS" charset="0"/>
                <a:ea typeface="Comic Sans MS" charset="0"/>
                <a:cs typeface="Comic Sans MS" charset="0"/>
              </a:rPr>
              <a:t/>
            </a:r>
            <a:br>
              <a:rPr lang="en-US" sz="1800" dirty="0">
                <a:latin typeface="Comic Sans MS" charset="0"/>
                <a:ea typeface="Comic Sans MS" charset="0"/>
                <a:cs typeface="Comic Sans MS" charset="0"/>
              </a:rPr>
            </a:br>
            <a:endParaRPr lang="en-US" sz="1800" dirty="0" smtClean="0">
              <a:latin typeface="Comic Sans MS" charset="0"/>
              <a:ea typeface="Comic Sans MS" charset="0"/>
              <a:cs typeface="Comic Sans MS" charset="0"/>
            </a:endParaRPr>
          </a:p>
          <a:p>
            <a:pPr>
              <a:buClr>
                <a:schemeClr val="tx1">
                  <a:lumMod val="85000"/>
                  <a:lumOff val="15000"/>
                </a:schemeClr>
              </a:buClr>
              <a:buFont typeface="+mj-lt"/>
              <a:buAutoNum type="arabicParenR"/>
            </a:pPr>
            <a:endParaRPr lang="en-US" sz="1800" dirty="0">
              <a:latin typeface="Comic Sans MS" charset="0"/>
              <a:ea typeface="Comic Sans MS" charset="0"/>
              <a:cs typeface="Comic Sans MS" charset="0"/>
            </a:endParaRPr>
          </a:p>
          <a:p>
            <a:pPr>
              <a:buClr>
                <a:schemeClr val="tx1">
                  <a:lumMod val="85000"/>
                  <a:lumOff val="15000"/>
                </a:schemeClr>
              </a:buClr>
              <a:buFont typeface="+mj-lt"/>
              <a:buAutoNum type="arabicParenR"/>
            </a:pPr>
            <a:r>
              <a:rPr lang="en-US" sz="2000" dirty="0" smtClean="0">
                <a:latin typeface="Comic Sans MS" charset="0"/>
                <a:ea typeface="Comic Sans MS" charset="0"/>
                <a:cs typeface="Comic Sans MS" charset="0"/>
              </a:rPr>
              <a:t>   </a:t>
            </a:r>
            <a:r>
              <a:rPr lang="en-US" sz="2000" b="1" dirty="0" smtClean="0">
                <a:latin typeface="Comic Sans MS" charset="0"/>
                <a:ea typeface="Comic Sans MS" charset="0"/>
                <a:cs typeface="Comic Sans MS" charset="0"/>
              </a:rPr>
              <a:t>Jets in medium </a:t>
            </a:r>
          </a:p>
          <a:p>
            <a:pPr marL="1085850" lvl="2" indent="-285750">
              <a:buClr>
                <a:schemeClr val="tx1">
                  <a:lumMod val="85000"/>
                  <a:lumOff val="15000"/>
                </a:schemeClr>
              </a:buClr>
              <a:buFont typeface="Wingdings" charset="2"/>
              <a:buChar char="ü"/>
            </a:pPr>
            <a:r>
              <a:rPr lang="en-US" sz="1800" dirty="0" smtClean="0">
                <a:latin typeface="Comic Sans MS" charset="0"/>
                <a:ea typeface="Comic Sans MS" charset="0"/>
                <a:cs typeface="Comic Sans MS" charset="0"/>
              </a:rPr>
              <a:t>energy </a:t>
            </a:r>
            <a:r>
              <a:rPr lang="en-US" sz="1800" dirty="0">
                <a:latin typeface="Comic Sans MS" charset="0"/>
                <a:ea typeface="Comic Sans MS" charset="0"/>
                <a:cs typeface="Comic Sans MS" charset="0"/>
              </a:rPr>
              <a:t>loss, quenching </a:t>
            </a:r>
            <a:endParaRPr lang="en-US" sz="1800" dirty="0" smtClean="0">
              <a:latin typeface="Comic Sans MS" charset="0"/>
              <a:ea typeface="Comic Sans MS" charset="0"/>
              <a:cs typeface="Comic Sans MS" charset="0"/>
            </a:endParaRPr>
          </a:p>
          <a:p>
            <a:pPr marL="1085850" lvl="2" indent="-285750">
              <a:buClr>
                <a:schemeClr val="tx1">
                  <a:lumMod val="85000"/>
                  <a:lumOff val="15000"/>
                </a:schemeClr>
              </a:buClr>
              <a:buFont typeface="Wingdings" charset="2"/>
              <a:buChar char="ü"/>
            </a:pPr>
            <a:r>
              <a:rPr lang="en-US" sz="1800" dirty="0">
                <a:latin typeface="Comic Sans MS" charset="0"/>
                <a:ea typeface="Comic Sans MS" charset="0"/>
                <a:cs typeface="Comic Sans MS" charset="0"/>
              </a:rPr>
              <a:t>b</a:t>
            </a:r>
            <a:r>
              <a:rPr lang="en-US" sz="1800" dirty="0" smtClean="0">
                <a:latin typeface="Comic Sans MS" charset="0"/>
                <a:ea typeface="Comic Sans MS" charset="0"/>
                <a:cs typeface="Comic Sans MS" charset="0"/>
              </a:rPr>
              <a:t>roadening</a:t>
            </a:r>
          </a:p>
          <a:p>
            <a:pPr marL="1085850" lvl="2" indent="-285750">
              <a:buClr>
                <a:schemeClr val="tx1">
                  <a:lumMod val="85000"/>
                  <a:lumOff val="15000"/>
                </a:schemeClr>
              </a:buClr>
              <a:buFont typeface="Wingdings" charset="2"/>
              <a:buChar char="ü"/>
            </a:pPr>
            <a:r>
              <a:rPr lang="en-US" sz="1800" dirty="0" smtClean="0">
                <a:latin typeface="Comic Sans MS" charset="0"/>
                <a:ea typeface="Comic Sans MS" charset="0"/>
                <a:cs typeface="Comic Sans MS" charset="0"/>
              </a:rPr>
              <a:t> multiple-scattering.</a:t>
            </a:r>
          </a:p>
          <a:p>
            <a:pPr marL="1085850" lvl="2" indent="-285750">
              <a:buClr>
                <a:schemeClr val="tx1">
                  <a:lumMod val="85000"/>
                  <a:lumOff val="15000"/>
                </a:schemeClr>
              </a:buClr>
              <a:buFont typeface="Wingdings" charset="2"/>
              <a:buChar char="ü"/>
            </a:pPr>
            <a:endParaRPr lang="en-US" sz="1800" dirty="0" smtClean="0">
              <a:latin typeface="Comic Sans MS" charset="0"/>
              <a:ea typeface="Comic Sans MS" charset="0"/>
              <a:cs typeface="Comic Sans MS" charset="0"/>
            </a:endParaRPr>
          </a:p>
        </p:txBody>
      </p:sp>
      <p:grpSp>
        <p:nvGrpSpPr>
          <p:cNvPr id="9" name="Group 8"/>
          <p:cNvGrpSpPr/>
          <p:nvPr/>
        </p:nvGrpSpPr>
        <p:grpSpPr>
          <a:xfrm>
            <a:off x="334851" y="1288427"/>
            <a:ext cx="2179880" cy="1002394"/>
            <a:chOff x="334851" y="1288427"/>
            <a:chExt cx="2179880" cy="1002394"/>
          </a:xfrm>
        </p:grpSpPr>
        <p:cxnSp>
          <p:nvCxnSpPr>
            <p:cNvPr id="10" name="Straight Connector 9"/>
            <p:cNvCxnSpPr/>
            <p:nvPr/>
          </p:nvCxnSpPr>
          <p:spPr>
            <a:xfrm>
              <a:off x="334851" y="1667814"/>
              <a:ext cx="402398" cy="125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56823" y="1571223"/>
              <a:ext cx="463640" cy="193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67177" y="1667814"/>
              <a:ext cx="459347" cy="328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120463" y="1751527"/>
              <a:ext cx="540375" cy="1159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56452" y="1793383"/>
              <a:ext cx="408772" cy="1738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775072" y="1708059"/>
              <a:ext cx="697672" cy="35418"/>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46" idx="5"/>
            </p:cNvCxnSpPr>
            <p:nvPr/>
          </p:nvCxnSpPr>
          <p:spPr>
            <a:xfrm>
              <a:off x="1364163" y="2123018"/>
              <a:ext cx="1108581" cy="167803"/>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236372" y="1288427"/>
              <a:ext cx="1236372" cy="180304"/>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1120463" y="1339404"/>
              <a:ext cx="115909" cy="328411"/>
            </a:xfrm>
            <a:prstGeom prst="ellipse">
              <a:avLst/>
            </a:prstGeom>
            <a:gradFill>
              <a:gsLst>
                <a:gs pos="0">
                  <a:srgbClr val="FFFE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622807" y="1607178"/>
              <a:ext cx="115842" cy="301579"/>
            </a:xfrm>
            <a:prstGeom prst="ellipse">
              <a:avLst/>
            </a:prstGeom>
            <a:gradFill>
              <a:gsLst>
                <a:gs pos="0">
                  <a:srgbClr val="FFFE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279776" y="1867437"/>
              <a:ext cx="98866" cy="299432"/>
            </a:xfrm>
            <a:prstGeom prst="ellipse">
              <a:avLst/>
            </a:prstGeom>
            <a:gradFill>
              <a:gsLst>
                <a:gs pos="0">
                  <a:srgbClr val="FFFE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820151" y="1842098"/>
              <a:ext cx="115842" cy="301579"/>
            </a:xfrm>
            <a:prstGeom prst="ellipse">
              <a:avLst/>
            </a:prstGeom>
            <a:gradFill>
              <a:gsLst>
                <a:gs pos="0">
                  <a:srgbClr val="FFFE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1939946" y="1997030"/>
              <a:ext cx="574785" cy="125988"/>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270750" y="1536344"/>
              <a:ext cx="1201994" cy="9930"/>
            </a:xfrm>
            <a:prstGeom prst="line">
              <a:avLst/>
            </a:prstGeom>
            <a:ln>
              <a:prstDash val="dash"/>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a:xfrm flipV="1">
              <a:off x="1919028" y="1865447"/>
              <a:ext cx="553716" cy="20816"/>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284595" y="2731878"/>
            <a:ext cx="2389479" cy="1002394"/>
            <a:chOff x="284595" y="2731878"/>
            <a:chExt cx="2389479" cy="1002394"/>
          </a:xfrm>
        </p:grpSpPr>
        <p:grpSp>
          <p:nvGrpSpPr>
            <p:cNvPr id="26" name="Group 25"/>
            <p:cNvGrpSpPr/>
            <p:nvPr/>
          </p:nvGrpSpPr>
          <p:grpSpPr>
            <a:xfrm>
              <a:off x="494194" y="2731878"/>
              <a:ext cx="2179880" cy="1002394"/>
              <a:chOff x="334851" y="1288427"/>
              <a:chExt cx="2179880" cy="1002394"/>
            </a:xfrm>
          </p:grpSpPr>
          <p:cxnSp>
            <p:nvCxnSpPr>
              <p:cNvPr id="32" name="Straight Connector 31"/>
              <p:cNvCxnSpPr/>
              <p:nvPr/>
            </p:nvCxnSpPr>
            <p:spPr>
              <a:xfrm>
                <a:off x="334851" y="1667814"/>
                <a:ext cx="402398" cy="125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56823" y="1571223"/>
                <a:ext cx="463640" cy="193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867177" y="1667814"/>
                <a:ext cx="459347" cy="328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1120463" y="1751527"/>
                <a:ext cx="540375" cy="1159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456452" y="1793383"/>
                <a:ext cx="408772" cy="1738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1775072" y="1708059"/>
                <a:ext cx="697672" cy="35418"/>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364163" y="2123018"/>
                <a:ext cx="1108581" cy="167803"/>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1236372" y="1288427"/>
                <a:ext cx="1236372" cy="180304"/>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1120463" y="1339404"/>
                <a:ext cx="115909" cy="328411"/>
              </a:xfrm>
              <a:prstGeom prst="ellipse">
                <a:avLst/>
              </a:prstGeom>
              <a:gradFill>
                <a:gsLst>
                  <a:gs pos="0">
                    <a:srgbClr val="FFFE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622807" y="1607178"/>
                <a:ext cx="115842" cy="301579"/>
              </a:xfrm>
              <a:prstGeom prst="ellipse">
                <a:avLst/>
              </a:prstGeom>
              <a:gradFill>
                <a:gsLst>
                  <a:gs pos="0">
                    <a:srgbClr val="FFFE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1279776" y="1867437"/>
                <a:ext cx="98866" cy="299432"/>
              </a:xfrm>
              <a:prstGeom prst="ellipse">
                <a:avLst/>
              </a:prstGeom>
              <a:gradFill>
                <a:gsLst>
                  <a:gs pos="0">
                    <a:srgbClr val="FFFE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1820151" y="1842098"/>
                <a:ext cx="115842" cy="301579"/>
              </a:xfrm>
              <a:prstGeom prst="ellipse">
                <a:avLst/>
              </a:prstGeom>
              <a:gradFill>
                <a:gsLst>
                  <a:gs pos="0">
                    <a:srgbClr val="FFFE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1939946" y="1997030"/>
                <a:ext cx="574785" cy="125988"/>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1270750" y="1536344"/>
                <a:ext cx="1201994" cy="9930"/>
              </a:xfrm>
              <a:prstGeom prst="line">
                <a:avLst/>
              </a:prstGeom>
              <a:ln>
                <a:prstDash val="dash"/>
              </a:ln>
            </p:spPr>
            <p:style>
              <a:lnRef idx="2">
                <a:schemeClr val="accent6"/>
              </a:lnRef>
              <a:fillRef idx="0">
                <a:schemeClr val="accent6"/>
              </a:fillRef>
              <a:effectRef idx="1">
                <a:schemeClr val="accent6"/>
              </a:effectRef>
              <a:fontRef idx="minor">
                <a:schemeClr val="tx1"/>
              </a:fontRef>
            </p:style>
          </p:cxnSp>
          <p:cxnSp>
            <p:nvCxnSpPr>
              <p:cNvPr id="46" name="Straight Connector 45"/>
              <p:cNvCxnSpPr/>
              <p:nvPr/>
            </p:nvCxnSpPr>
            <p:spPr>
              <a:xfrm flipV="1">
                <a:off x="1919028" y="1865447"/>
                <a:ext cx="553716" cy="20816"/>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284595" y="2884275"/>
              <a:ext cx="198112" cy="453979"/>
              <a:chOff x="284595" y="2884275"/>
              <a:chExt cx="198112" cy="453979"/>
            </a:xfrm>
          </p:grpSpPr>
          <p:sp>
            <p:nvSpPr>
              <p:cNvPr id="28" name="Oval 27"/>
              <p:cNvSpPr/>
              <p:nvPr/>
            </p:nvSpPr>
            <p:spPr>
              <a:xfrm>
                <a:off x="284595" y="2884275"/>
                <a:ext cx="198112" cy="453979"/>
              </a:xfrm>
              <a:prstGeom prst="ellipse">
                <a:avLst/>
              </a:prstGeom>
              <a:gradFill>
                <a:gsLst>
                  <a:gs pos="13000">
                    <a:srgbClr val="FFBBFF"/>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284595" y="3111265"/>
                <a:ext cx="19811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a:off x="313608" y="3271770"/>
                <a:ext cx="140086"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Straight Connector 30"/>
              <p:cNvCxnSpPr/>
              <p:nvPr/>
            </p:nvCxnSpPr>
            <p:spPr>
              <a:xfrm>
                <a:off x="313608" y="2950759"/>
                <a:ext cx="14008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47" name="Group 46"/>
          <p:cNvGrpSpPr/>
          <p:nvPr/>
        </p:nvGrpSpPr>
        <p:grpSpPr>
          <a:xfrm>
            <a:off x="540981" y="3990905"/>
            <a:ext cx="2441479" cy="1995895"/>
            <a:chOff x="540981" y="3990905"/>
            <a:chExt cx="2441479" cy="1995895"/>
          </a:xfrm>
        </p:grpSpPr>
        <p:sp>
          <p:nvSpPr>
            <p:cNvPr id="48" name="Oval 47"/>
            <p:cNvSpPr/>
            <p:nvPr/>
          </p:nvSpPr>
          <p:spPr>
            <a:xfrm>
              <a:off x="540981" y="3990905"/>
              <a:ext cx="1676130" cy="1995895"/>
            </a:xfrm>
            <a:prstGeom prst="ellipse">
              <a:avLst/>
            </a:prstGeom>
            <a:gradFill>
              <a:gsLst>
                <a:gs pos="13000">
                  <a:srgbClr val="FFBBFF"/>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9" name="Group 48"/>
            <p:cNvGrpSpPr/>
            <p:nvPr/>
          </p:nvGrpSpPr>
          <p:grpSpPr>
            <a:xfrm>
              <a:off x="802580" y="4260127"/>
              <a:ext cx="2179880" cy="1002394"/>
              <a:chOff x="334851" y="1288427"/>
              <a:chExt cx="2179880" cy="1002394"/>
            </a:xfrm>
          </p:grpSpPr>
          <p:cxnSp>
            <p:nvCxnSpPr>
              <p:cNvPr id="56" name="Straight Connector 55"/>
              <p:cNvCxnSpPr/>
              <p:nvPr/>
            </p:nvCxnSpPr>
            <p:spPr>
              <a:xfrm>
                <a:off x="334851" y="1667814"/>
                <a:ext cx="402398" cy="125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56823" y="1571223"/>
                <a:ext cx="463640" cy="193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867177" y="1667814"/>
                <a:ext cx="459347" cy="328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1120463" y="1751527"/>
                <a:ext cx="540375" cy="11591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1456452" y="1793383"/>
                <a:ext cx="408772" cy="173864"/>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1775072" y="1708059"/>
                <a:ext cx="697672" cy="35418"/>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364163" y="2123018"/>
                <a:ext cx="1108581" cy="167803"/>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236372" y="1288427"/>
                <a:ext cx="1236372" cy="180304"/>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1120463" y="1339404"/>
                <a:ext cx="115909" cy="328411"/>
              </a:xfrm>
              <a:prstGeom prst="ellipse">
                <a:avLst/>
              </a:prstGeom>
              <a:gradFill>
                <a:gsLst>
                  <a:gs pos="0">
                    <a:srgbClr val="FFFE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1622807" y="1607178"/>
                <a:ext cx="115842" cy="301579"/>
              </a:xfrm>
              <a:prstGeom prst="ellipse">
                <a:avLst/>
              </a:prstGeom>
              <a:gradFill>
                <a:gsLst>
                  <a:gs pos="0">
                    <a:srgbClr val="FFFE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1279776" y="1867437"/>
                <a:ext cx="98866" cy="299432"/>
              </a:xfrm>
              <a:prstGeom prst="ellipse">
                <a:avLst/>
              </a:prstGeom>
              <a:gradFill>
                <a:gsLst>
                  <a:gs pos="0">
                    <a:srgbClr val="FFFE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1820151" y="1842098"/>
                <a:ext cx="115842" cy="301579"/>
              </a:xfrm>
              <a:prstGeom prst="ellipse">
                <a:avLst/>
              </a:prstGeom>
              <a:gradFill>
                <a:gsLst>
                  <a:gs pos="0">
                    <a:srgbClr val="FFFE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p:cNvCxnSpPr/>
              <p:nvPr/>
            </p:nvCxnSpPr>
            <p:spPr>
              <a:xfrm>
                <a:off x="1939946" y="1997030"/>
                <a:ext cx="574785" cy="125988"/>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1270750" y="1536344"/>
                <a:ext cx="1201994" cy="9930"/>
              </a:xfrm>
              <a:prstGeom prst="line">
                <a:avLst/>
              </a:prstGeom>
              <a:ln>
                <a:prstDash val="dash"/>
              </a:ln>
            </p:spPr>
            <p:style>
              <a:lnRef idx="2">
                <a:schemeClr val="accent6"/>
              </a:lnRef>
              <a:fillRef idx="0">
                <a:schemeClr val="accent6"/>
              </a:fillRef>
              <a:effectRef idx="1">
                <a:schemeClr val="accent6"/>
              </a:effectRef>
              <a:fontRef idx="minor">
                <a:schemeClr val="tx1"/>
              </a:fontRef>
            </p:style>
          </p:cxnSp>
          <p:cxnSp>
            <p:nvCxnSpPr>
              <p:cNvPr id="70" name="Straight Connector 69"/>
              <p:cNvCxnSpPr/>
              <p:nvPr/>
            </p:nvCxnSpPr>
            <p:spPr>
              <a:xfrm flipV="1">
                <a:off x="1919028" y="1865447"/>
                <a:ext cx="553716" cy="20816"/>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grpSp>
        <p:cxnSp>
          <p:nvCxnSpPr>
            <p:cNvPr id="50" name="Straight Connector 49"/>
            <p:cNvCxnSpPr/>
            <p:nvPr/>
          </p:nvCxnSpPr>
          <p:spPr>
            <a:xfrm flipH="1" flipV="1">
              <a:off x="669861" y="4639514"/>
              <a:ext cx="226732" cy="1"/>
            </a:xfrm>
            <a:prstGeom prst="line">
              <a:avLst/>
            </a:prstGeom>
          </p:spPr>
          <p:style>
            <a:lnRef idx="2">
              <a:schemeClr val="accent2"/>
            </a:lnRef>
            <a:fillRef idx="0">
              <a:schemeClr val="accent2"/>
            </a:fillRef>
            <a:effectRef idx="1">
              <a:schemeClr val="accent2"/>
            </a:effectRef>
            <a:fontRef idx="minor">
              <a:schemeClr val="tx1"/>
            </a:fontRef>
          </p:style>
        </p:cxnSp>
        <p:grpSp>
          <p:nvGrpSpPr>
            <p:cNvPr id="51" name="Group 50"/>
            <p:cNvGrpSpPr/>
            <p:nvPr/>
          </p:nvGrpSpPr>
          <p:grpSpPr>
            <a:xfrm>
              <a:off x="683250" y="4426960"/>
              <a:ext cx="198112" cy="453979"/>
              <a:chOff x="284595" y="2884275"/>
              <a:chExt cx="198112" cy="453979"/>
            </a:xfrm>
          </p:grpSpPr>
          <p:sp>
            <p:nvSpPr>
              <p:cNvPr id="52" name="Oval 51"/>
              <p:cNvSpPr/>
              <p:nvPr/>
            </p:nvSpPr>
            <p:spPr>
              <a:xfrm>
                <a:off x="284595" y="2884275"/>
                <a:ext cx="198112" cy="453979"/>
              </a:xfrm>
              <a:prstGeom prst="ellipse">
                <a:avLst/>
              </a:prstGeom>
              <a:gradFill>
                <a:gsLst>
                  <a:gs pos="13000">
                    <a:srgbClr val="FFBBFF"/>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284595" y="3111265"/>
                <a:ext cx="19811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4" name="Straight Connector 53"/>
              <p:cNvCxnSpPr/>
              <p:nvPr/>
            </p:nvCxnSpPr>
            <p:spPr>
              <a:xfrm>
                <a:off x="313608" y="3271770"/>
                <a:ext cx="140086"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5" name="Straight Connector 54"/>
              <p:cNvCxnSpPr/>
              <p:nvPr/>
            </p:nvCxnSpPr>
            <p:spPr>
              <a:xfrm>
                <a:off x="313608" y="2950759"/>
                <a:ext cx="140086"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 name="Slide Number Placeholder 1"/>
          <p:cNvSpPr>
            <a:spLocks noGrp="1"/>
          </p:cNvSpPr>
          <p:nvPr>
            <p:ph type="sldNum" sz="quarter" idx="12"/>
          </p:nvPr>
        </p:nvSpPr>
        <p:spPr/>
        <p:txBody>
          <a:bodyPr/>
          <a:lstStyle/>
          <a:p>
            <a:fld id="{5BBAB1DB-3EEE-774A-AAE9-210163023056}" type="slidenum">
              <a:rPr lang="en-US" smtClean="0"/>
              <a:pPr/>
              <a:t>14</a:t>
            </a:fld>
            <a:endParaRPr lang="en-US"/>
          </a:p>
        </p:txBody>
      </p:sp>
      <p:sp>
        <p:nvSpPr>
          <p:cNvPr id="71" name="Rectangle 70"/>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Yulia</a:t>
            </a:r>
            <a:r>
              <a:rPr lang="en-US" b="1" i="1" dirty="0" smtClean="0">
                <a:solidFill>
                  <a:srgbClr val="FF0000"/>
                </a:solidFill>
              </a:rPr>
              <a:t> </a:t>
            </a:r>
            <a:r>
              <a:rPr lang="en-US" b="1" i="1" dirty="0" err="1" smtClean="0">
                <a:solidFill>
                  <a:srgbClr val="FF0000"/>
                </a:solidFill>
              </a:rPr>
              <a:t>Furletova</a:t>
            </a:r>
            <a:endParaRPr lang="en-US" b="1" i="1" dirty="0">
              <a:solidFill>
                <a:srgbClr val="FF0000"/>
              </a:solidFill>
            </a:endParaRPr>
          </a:p>
        </p:txBody>
      </p:sp>
    </p:spTree>
    <p:extLst>
      <p:ext uri="{BB962C8B-B14F-4D97-AF65-F5344CB8AC3E}">
        <p14:creationId xmlns:p14="http://schemas.microsoft.com/office/powerpoint/2010/main" val="31888934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ounded Rectangle 132"/>
          <p:cNvSpPr/>
          <p:nvPr/>
        </p:nvSpPr>
        <p:spPr>
          <a:xfrm>
            <a:off x="3881820" y="780622"/>
            <a:ext cx="5179240" cy="3630460"/>
          </a:xfrm>
          <a:prstGeom prst="roundRect">
            <a:avLst>
              <a:gd name="adj" fmla="val 1563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Rounded Rectangle 2"/>
          <p:cNvSpPr/>
          <p:nvPr/>
        </p:nvSpPr>
        <p:spPr>
          <a:xfrm>
            <a:off x="12571" y="1259486"/>
            <a:ext cx="3797430" cy="5598514"/>
          </a:xfrm>
          <a:prstGeom prst="roundRect">
            <a:avLst>
              <a:gd name="adj" fmla="val 1563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itle 1"/>
          <p:cNvSpPr>
            <a:spLocks noGrp="1"/>
          </p:cNvSpPr>
          <p:nvPr>
            <p:ph type="title"/>
          </p:nvPr>
        </p:nvSpPr>
        <p:spPr>
          <a:xfrm>
            <a:off x="144258" y="29979"/>
            <a:ext cx="2781300" cy="964841"/>
          </a:xfrm>
        </p:spPr>
        <p:txBody>
          <a:bodyPr>
            <a:normAutofit fontScale="90000"/>
          </a:bodyPr>
          <a:lstStyle/>
          <a:p>
            <a:pPr algn="l"/>
            <a:r>
              <a:rPr lang="en-US" sz="4000" cap="small">
                <a:solidFill>
                  <a:srgbClr val="2F4D8E"/>
                </a:solidFill>
                <a:latin typeface="Minion Pro"/>
                <a:cs typeface="Minion Pro"/>
              </a:rPr>
              <a:t>J</a:t>
            </a:r>
            <a:r>
              <a:rPr lang="en-US" sz="4000" cap="small" smtClean="0">
                <a:solidFill>
                  <a:srgbClr val="2F4D8E"/>
                </a:solidFill>
                <a:latin typeface="Minion Pro"/>
                <a:cs typeface="Minion Pro"/>
              </a:rPr>
              <a:t>ets </a:t>
            </a:r>
            <a:r>
              <a:rPr lang="en-US" sz="4000" cap="small" dirty="0" smtClean="0">
                <a:solidFill>
                  <a:srgbClr val="2F4D8E"/>
                </a:solidFill>
                <a:latin typeface="Minion Pro"/>
                <a:cs typeface="Minion Pro"/>
              </a:rPr>
              <a:t>at EIC</a:t>
            </a:r>
            <a:endParaRPr lang="en-US" sz="4000" cap="small" dirty="0">
              <a:solidFill>
                <a:srgbClr val="2F4D8E"/>
              </a:solidFill>
              <a:latin typeface="Minion Pro"/>
              <a:cs typeface="Minion Pro"/>
            </a:endParaRPr>
          </a:p>
        </p:txBody>
      </p:sp>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98" y="1297604"/>
            <a:ext cx="2603742" cy="1715303"/>
          </a:xfrm>
          <a:prstGeom prst="rect">
            <a:avLst/>
          </a:prstGeom>
        </p:spPr>
      </p:pic>
      <p:pic>
        <p:nvPicPr>
          <p:cNvPr id="72" name="Picture 71"/>
          <p:cNvPicPr>
            <a:picLocks noChangeAspect="1"/>
          </p:cNvPicPr>
          <p:nvPr/>
        </p:nvPicPr>
        <p:blipFill>
          <a:blip r:embed="rId4"/>
          <a:stretch>
            <a:fillRect/>
          </a:stretch>
        </p:blipFill>
        <p:spPr>
          <a:xfrm>
            <a:off x="1409361" y="2357793"/>
            <a:ext cx="595002" cy="570815"/>
          </a:xfrm>
          <a:prstGeom prst="rect">
            <a:avLst/>
          </a:prstGeom>
        </p:spPr>
      </p:pic>
      <p:pic>
        <p:nvPicPr>
          <p:cNvPr id="73" name="Picture 7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5" y="3043646"/>
            <a:ext cx="3650805" cy="3449229"/>
          </a:xfrm>
          <a:prstGeom prst="rect">
            <a:avLst/>
          </a:prstGeom>
        </p:spPr>
      </p:pic>
      <p:pic>
        <p:nvPicPr>
          <p:cNvPr id="74" name="Picture 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378143">
            <a:off x="3034803" y="1853662"/>
            <a:ext cx="453648" cy="505993"/>
          </a:xfrm>
          <a:prstGeom prst="rect">
            <a:avLst/>
          </a:prstGeom>
        </p:spPr>
      </p:pic>
      <p:sp>
        <p:nvSpPr>
          <p:cNvPr id="75" name="Rectangle 74"/>
          <p:cNvSpPr/>
          <p:nvPr/>
        </p:nvSpPr>
        <p:spPr>
          <a:xfrm>
            <a:off x="500317" y="4783516"/>
            <a:ext cx="137775" cy="157811"/>
          </a:xfrm>
          <a:prstGeom prst="rect">
            <a:avLst/>
          </a:prstGeom>
          <a:solidFill>
            <a:srgbClr val="FFFEC1"/>
          </a:solidFill>
          <a:effectLst>
            <a:outerShdw blurRad="40000" dist="23000" dir="5400000" rotWithShape="0">
              <a:srgbClr val="FFFEC1">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653477" y="4787837"/>
            <a:ext cx="498855" cy="246221"/>
          </a:xfrm>
          <a:prstGeom prst="rect">
            <a:avLst/>
          </a:prstGeom>
          <a:noFill/>
        </p:spPr>
        <p:txBody>
          <a:bodyPr wrap="none" rtlCol="0">
            <a:spAutoFit/>
          </a:bodyPr>
          <a:lstStyle/>
          <a:p>
            <a:r>
              <a:rPr lang="en-US" sz="1000" dirty="0"/>
              <a:t>B</a:t>
            </a:r>
            <a:r>
              <a:rPr lang="en-US" sz="1000" dirty="0" smtClean="0"/>
              <a:t>arrel</a:t>
            </a:r>
            <a:endParaRPr lang="en-US" sz="1000" dirty="0"/>
          </a:p>
        </p:txBody>
      </p:sp>
      <p:sp>
        <p:nvSpPr>
          <p:cNvPr id="77" name="Rectangle 76"/>
          <p:cNvSpPr/>
          <p:nvPr/>
        </p:nvSpPr>
        <p:spPr>
          <a:xfrm>
            <a:off x="500317" y="5010198"/>
            <a:ext cx="153160" cy="144474"/>
          </a:xfrm>
          <a:prstGeom prst="rect">
            <a:avLst/>
          </a:prstGeom>
          <a:solidFill>
            <a:srgbClr val="ACF6FF"/>
          </a:solidFill>
          <a:effectLst>
            <a:outerShdw blurRad="40000" dist="23000" dir="5400000" rotWithShape="0">
              <a:srgbClr val="FFFEC1">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500317" y="5195165"/>
            <a:ext cx="153160" cy="149468"/>
          </a:xfrm>
          <a:prstGeom prst="rect">
            <a:avLst/>
          </a:prstGeom>
          <a:solidFill>
            <a:srgbClr val="9996FF"/>
          </a:solidFill>
          <a:effectLst>
            <a:outerShdw blurRad="40000" dist="23000" dir="5400000" rotWithShape="0">
              <a:srgbClr val="FFFEC1">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653477" y="5001854"/>
            <a:ext cx="1109487" cy="246221"/>
          </a:xfrm>
          <a:prstGeom prst="rect">
            <a:avLst/>
          </a:prstGeom>
          <a:noFill/>
        </p:spPr>
        <p:txBody>
          <a:bodyPr wrap="square" rtlCol="0">
            <a:spAutoFit/>
          </a:bodyPr>
          <a:lstStyle/>
          <a:p>
            <a:r>
              <a:rPr lang="en-US" sz="1000" smtClean="0"/>
              <a:t>Forward-endcap</a:t>
            </a:r>
            <a:endParaRPr lang="en-US" sz="1000" dirty="0"/>
          </a:p>
        </p:txBody>
      </p:sp>
      <p:sp>
        <p:nvSpPr>
          <p:cNvPr id="80" name="TextBox 79"/>
          <p:cNvSpPr txBox="1"/>
          <p:nvPr/>
        </p:nvSpPr>
        <p:spPr>
          <a:xfrm>
            <a:off x="638092" y="5159665"/>
            <a:ext cx="803425" cy="400110"/>
          </a:xfrm>
          <a:prstGeom prst="rect">
            <a:avLst/>
          </a:prstGeom>
          <a:noFill/>
        </p:spPr>
        <p:txBody>
          <a:bodyPr wrap="none" rtlCol="0">
            <a:spAutoFit/>
          </a:bodyPr>
          <a:lstStyle/>
          <a:p>
            <a:r>
              <a:rPr lang="en-US" sz="1000" dirty="0" smtClean="0"/>
              <a:t>Far-forward</a:t>
            </a:r>
          </a:p>
          <a:p>
            <a:r>
              <a:rPr lang="en-US" sz="1000" dirty="0" smtClean="0"/>
              <a:t>hadron</a:t>
            </a:r>
            <a:endParaRPr lang="en-US" sz="1000" dirty="0"/>
          </a:p>
        </p:txBody>
      </p:sp>
      <p:sp>
        <p:nvSpPr>
          <p:cNvPr id="81" name="Rectangle 80"/>
          <p:cNvSpPr/>
          <p:nvPr/>
        </p:nvSpPr>
        <p:spPr>
          <a:xfrm>
            <a:off x="500317" y="4593556"/>
            <a:ext cx="153160" cy="148285"/>
          </a:xfrm>
          <a:prstGeom prst="rect">
            <a:avLst/>
          </a:prstGeom>
          <a:solidFill>
            <a:srgbClr val="B9FC99"/>
          </a:solidFill>
          <a:effectLst>
            <a:outerShdw blurRad="40000" dist="23000" dir="5400000" rotWithShape="0">
              <a:srgbClr val="FFFEC1">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p:cNvSpPr txBox="1"/>
          <p:nvPr/>
        </p:nvSpPr>
        <p:spPr>
          <a:xfrm>
            <a:off x="668715" y="4594063"/>
            <a:ext cx="1103281" cy="246221"/>
          </a:xfrm>
          <a:prstGeom prst="rect">
            <a:avLst/>
          </a:prstGeom>
          <a:noFill/>
        </p:spPr>
        <p:txBody>
          <a:bodyPr wrap="square" rtlCol="0">
            <a:spAutoFit/>
          </a:bodyPr>
          <a:lstStyle/>
          <a:p>
            <a:r>
              <a:rPr lang="en-US" sz="1000" smtClean="0"/>
              <a:t>Electron-endcap</a:t>
            </a:r>
            <a:endParaRPr lang="en-US" sz="1000" dirty="0"/>
          </a:p>
        </p:txBody>
      </p:sp>
      <p:sp>
        <p:nvSpPr>
          <p:cNvPr id="83" name="Rectangle 82"/>
          <p:cNvSpPr/>
          <p:nvPr/>
        </p:nvSpPr>
        <p:spPr>
          <a:xfrm>
            <a:off x="500318" y="4379759"/>
            <a:ext cx="153160" cy="134892"/>
          </a:xfrm>
          <a:prstGeom prst="rect">
            <a:avLst/>
          </a:prstGeom>
          <a:solidFill>
            <a:srgbClr val="FFBBFF"/>
          </a:solidFill>
          <a:effectLst>
            <a:outerShdw blurRad="40000" dist="23000" dir="5400000" rotWithShape="0">
              <a:srgbClr val="FFFEC1">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628103" y="4333543"/>
            <a:ext cx="1519036" cy="246221"/>
          </a:xfrm>
          <a:prstGeom prst="rect">
            <a:avLst/>
          </a:prstGeom>
          <a:noFill/>
        </p:spPr>
        <p:txBody>
          <a:bodyPr wrap="square" rtlCol="0">
            <a:spAutoFit/>
          </a:bodyPr>
          <a:lstStyle/>
          <a:p>
            <a:r>
              <a:rPr lang="en-US" sz="1000" smtClean="0"/>
              <a:t>Far-forward electron</a:t>
            </a:r>
            <a:endParaRPr lang="en-US" sz="1000" dirty="0"/>
          </a:p>
        </p:txBody>
      </p:sp>
      <p:sp>
        <p:nvSpPr>
          <p:cNvPr id="85" name="TextBox 84"/>
          <p:cNvSpPr txBox="1"/>
          <p:nvPr/>
        </p:nvSpPr>
        <p:spPr>
          <a:xfrm>
            <a:off x="718398" y="4002983"/>
            <a:ext cx="369012" cy="307777"/>
          </a:xfrm>
          <a:prstGeom prst="rect">
            <a:avLst/>
          </a:prstGeom>
          <a:noFill/>
        </p:spPr>
        <p:txBody>
          <a:bodyPr wrap="none" rtlCol="0">
            <a:spAutoFit/>
          </a:bodyPr>
          <a:lstStyle/>
          <a:p>
            <a:r>
              <a:rPr lang="en-US" sz="1400" dirty="0" smtClean="0"/>
              <a:t>ep</a:t>
            </a:r>
            <a:endParaRPr lang="en-US" sz="1400" dirty="0"/>
          </a:p>
        </p:txBody>
      </p:sp>
      <p:sp>
        <p:nvSpPr>
          <p:cNvPr id="86" name="Slide Number Placeholder 29"/>
          <p:cNvSpPr>
            <a:spLocks noGrp="1"/>
          </p:cNvSpPr>
          <p:nvPr>
            <p:ph type="sldNum" sz="quarter" idx="12"/>
          </p:nvPr>
        </p:nvSpPr>
        <p:spPr>
          <a:xfrm>
            <a:off x="6844520" y="6440844"/>
            <a:ext cx="2133600" cy="365125"/>
          </a:xfrm>
        </p:spPr>
        <p:txBody>
          <a:bodyPr/>
          <a:lstStyle/>
          <a:p>
            <a:fld id="{E4A1287B-1259-6749-A0C8-35204E64A285}" type="slidenum">
              <a:rPr lang="en-US" smtClean="0"/>
              <a:pPr/>
              <a:t>15</a:t>
            </a:fld>
            <a:endParaRPr lang="en-US" dirty="0"/>
          </a:p>
        </p:txBody>
      </p:sp>
      <p:sp>
        <p:nvSpPr>
          <p:cNvPr id="87" name="Rounded Rectangle 86"/>
          <p:cNvSpPr/>
          <p:nvPr/>
        </p:nvSpPr>
        <p:spPr>
          <a:xfrm>
            <a:off x="163563" y="793141"/>
            <a:ext cx="3430412" cy="376530"/>
          </a:xfrm>
          <a:prstGeom prst="roundRect">
            <a:avLst/>
          </a:prstGeom>
          <a:solidFill>
            <a:srgbClr val="FFFEC1"/>
          </a:solidFill>
          <a:ln>
            <a:solidFill>
              <a:srgbClr val="FFFEC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latin typeface="Comic Sans MS" charset="0"/>
                <a:ea typeface="Comic Sans MS" charset="0"/>
                <a:cs typeface="Comic Sans MS" charset="0"/>
              </a:rPr>
              <a:t>Jet approximates a parton</a:t>
            </a:r>
            <a:endParaRPr lang="en-US" dirty="0">
              <a:solidFill>
                <a:schemeClr val="tx1"/>
              </a:solidFill>
            </a:endParaRPr>
          </a:p>
        </p:txBody>
      </p:sp>
      <p:sp>
        <p:nvSpPr>
          <p:cNvPr id="125" name="Rounded Rectangle 124"/>
          <p:cNvSpPr/>
          <p:nvPr/>
        </p:nvSpPr>
        <p:spPr>
          <a:xfrm>
            <a:off x="136952" y="6481470"/>
            <a:ext cx="3665872" cy="376530"/>
          </a:xfrm>
          <a:prstGeom prst="roundRect">
            <a:avLst/>
          </a:prstGeom>
          <a:solidFill>
            <a:srgbClr val="FFFEC1"/>
          </a:solidFill>
          <a:ln>
            <a:solidFill>
              <a:srgbClr val="FFFEC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Struck quark energy  </a:t>
            </a:r>
            <a:r>
              <a:rPr lang="en-US" dirty="0" err="1">
                <a:solidFill>
                  <a:schemeClr val="tx1"/>
                </a:solidFill>
              </a:rPr>
              <a:t>Fh</a:t>
            </a:r>
            <a:r>
              <a:rPr lang="en-US" dirty="0">
                <a:solidFill>
                  <a:schemeClr val="tx1"/>
                </a:solidFill>
              </a:rPr>
              <a:t>  ~1-100 GeV</a:t>
            </a:r>
            <a:endParaRPr lang="en-US" dirty="0">
              <a:solidFill>
                <a:schemeClr val="tx1"/>
              </a:solidFill>
              <a:latin typeface="Century Gothic"/>
              <a:cs typeface="Century Gothic"/>
            </a:endParaRPr>
          </a:p>
        </p:txBody>
      </p:sp>
      <p:grpSp>
        <p:nvGrpSpPr>
          <p:cNvPr id="130" name="Group 129"/>
          <p:cNvGrpSpPr/>
          <p:nvPr/>
        </p:nvGrpSpPr>
        <p:grpSpPr>
          <a:xfrm>
            <a:off x="5716245" y="811116"/>
            <a:ext cx="3350775" cy="2498958"/>
            <a:chOff x="4495584" y="2630080"/>
            <a:chExt cx="4661543" cy="3155695"/>
          </a:xfrm>
        </p:grpSpPr>
        <p:pic>
          <p:nvPicPr>
            <p:cNvPr id="131" name="Picture 1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584" y="2870196"/>
              <a:ext cx="4537867" cy="2915579"/>
            </a:xfrm>
            <a:prstGeom prst="rect">
              <a:avLst/>
            </a:prstGeom>
          </p:spPr>
        </p:pic>
        <p:sp>
          <p:nvSpPr>
            <p:cNvPr id="132" name="TextBox 131"/>
            <p:cNvSpPr txBox="1"/>
            <p:nvPr/>
          </p:nvSpPr>
          <p:spPr>
            <a:xfrm>
              <a:off x="7635037" y="2630080"/>
              <a:ext cx="1522090" cy="388662"/>
            </a:xfrm>
            <a:prstGeom prst="rect">
              <a:avLst/>
            </a:prstGeom>
            <a:noFill/>
          </p:spPr>
          <p:txBody>
            <a:bodyPr wrap="square" rtlCol="0">
              <a:spAutoFit/>
            </a:bodyPr>
            <a:lstStyle/>
            <a:p>
              <a:r>
                <a:rPr lang="en-US" sz="1400" dirty="0" smtClean="0"/>
                <a:t>Ivan Vitev</a:t>
              </a:r>
              <a:endParaRPr lang="en-US" sz="1400" dirty="0"/>
            </a:p>
          </p:txBody>
        </p:sp>
      </p:grpSp>
      <p:pic>
        <p:nvPicPr>
          <p:cNvPr id="136" name="Picture 1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6411" y="2487445"/>
            <a:ext cx="2000965" cy="1717461"/>
          </a:xfrm>
          <a:prstGeom prst="rect">
            <a:avLst/>
          </a:prstGeom>
        </p:spPr>
      </p:pic>
      <p:sp>
        <p:nvSpPr>
          <p:cNvPr id="138" name="TextBox 137"/>
          <p:cNvSpPr txBox="1"/>
          <p:nvPr/>
        </p:nvSpPr>
        <p:spPr>
          <a:xfrm>
            <a:off x="4351407" y="2318853"/>
            <a:ext cx="1959852" cy="276999"/>
          </a:xfrm>
          <a:prstGeom prst="rect">
            <a:avLst/>
          </a:prstGeom>
          <a:noFill/>
        </p:spPr>
        <p:txBody>
          <a:bodyPr wrap="square" rtlCol="0">
            <a:spAutoFit/>
          </a:bodyPr>
          <a:lstStyle/>
          <a:p>
            <a:r>
              <a:rPr lang="en-US" sz="1200" smtClean="0"/>
              <a:t>HERMES,A.Accardi,etc</a:t>
            </a:r>
            <a:r>
              <a:rPr lang="en-US" sz="1200" dirty="0" smtClean="0"/>
              <a:t>.</a:t>
            </a:r>
            <a:endParaRPr lang="en-US" sz="1200" dirty="0"/>
          </a:p>
        </p:txBody>
      </p:sp>
      <p:sp>
        <p:nvSpPr>
          <p:cNvPr id="139" name="Rounded Rectangle 138"/>
          <p:cNvSpPr/>
          <p:nvPr/>
        </p:nvSpPr>
        <p:spPr>
          <a:xfrm>
            <a:off x="3930285" y="1700799"/>
            <a:ext cx="1737496" cy="591351"/>
          </a:xfrm>
          <a:prstGeom prst="roundRect">
            <a:avLst/>
          </a:prstGeom>
          <a:solidFill>
            <a:srgbClr val="FFFEC1"/>
          </a:solidFill>
          <a:ln>
            <a:solidFill>
              <a:srgbClr val="FFFEC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mtClean="0">
                <a:solidFill>
                  <a:schemeClr val="tx1"/>
                </a:solidFill>
                <a:latin typeface="Comic Sans MS" charset="0"/>
                <a:ea typeface="Comic Sans MS" charset="0"/>
                <a:cs typeface="Comic Sans MS" charset="0"/>
              </a:rPr>
              <a:t>Jets Pt-broadening</a:t>
            </a:r>
            <a:endParaRPr lang="en-US" dirty="0">
              <a:solidFill>
                <a:schemeClr val="tx1"/>
              </a:solidFill>
            </a:endParaRPr>
          </a:p>
        </p:txBody>
      </p:sp>
      <p:sp>
        <p:nvSpPr>
          <p:cNvPr id="140" name="Rounded Rectangle 139"/>
          <p:cNvSpPr/>
          <p:nvPr/>
        </p:nvSpPr>
        <p:spPr>
          <a:xfrm>
            <a:off x="5947376" y="3189573"/>
            <a:ext cx="2966153" cy="1015333"/>
          </a:xfrm>
          <a:prstGeom prst="roundRect">
            <a:avLst/>
          </a:prstGeom>
          <a:solidFill>
            <a:srgbClr val="FFFEC1"/>
          </a:solidFill>
          <a:ln>
            <a:solidFill>
              <a:srgbClr val="FFFEC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latin typeface="Comic Sans MS" charset="0"/>
                <a:ea typeface="Comic Sans MS" charset="0"/>
                <a:cs typeface="Comic Sans MS" charset="0"/>
              </a:rPr>
              <a:t>E-loss mass dependence.</a:t>
            </a:r>
          </a:p>
          <a:p>
            <a:r>
              <a:rPr lang="en-US" dirty="0" smtClean="0">
                <a:solidFill>
                  <a:schemeClr val="tx1"/>
                </a:solidFill>
                <a:latin typeface="Comic Sans MS" charset="0"/>
                <a:ea typeface="Comic Sans MS" charset="0"/>
                <a:cs typeface="Comic Sans MS" charset="0"/>
              </a:rPr>
              <a:t>Heavy-quark in-medium propagation. </a:t>
            </a:r>
            <a:endParaRPr lang="en-US" dirty="0">
              <a:solidFill>
                <a:schemeClr val="tx1"/>
              </a:solidFill>
            </a:endParaRPr>
          </a:p>
        </p:txBody>
      </p:sp>
      <p:sp>
        <p:nvSpPr>
          <p:cNvPr id="47" name="Rectangle 46"/>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Yulia</a:t>
            </a:r>
            <a:r>
              <a:rPr lang="en-US" b="1" i="1" dirty="0" smtClean="0">
                <a:solidFill>
                  <a:srgbClr val="FF0000"/>
                </a:solidFill>
              </a:rPr>
              <a:t> </a:t>
            </a:r>
            <a:r>
              <a:rPr lang="en-US" b="1" i="1" dirty="0" err="1" smtClean="0">
                <a:solidFill>
                  <a:srgbClr val="FF0000"/>
                </a:solidFill>
              </a:rPr>
              <a:t>Furletova</a:t>
            </a:r>
            <a:endParaRPr lang="en-US" b="1" i="1" dirty="0">
              <a:solidFill>
                <a:srgbClr val="FF0000"/>
              </a:solidFill>
            </a:endParaRPr>
          </a:p>
        </p:txBody>
      </p:sp>
      <p:pic>
        <p:nvPicPr>
          <p:cNvPr id="2" name="Picture 1" descr="Screen Shot 2016-07-08 at 11.43.29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0260" y="4579764"/>
            <a:ext cx="4169840" cy="1577479"/>
          </a:xfrm>
          <a:prstGeom prst="rect">
            <a:avLst/>
          </a:prstGeom>
        </p:spPr>
      </p:pic>
    </p:spTree>
    <p:extLst>
      <p:ext uri="{BB962C8B-B14F-4D97-AF65-F5344CB8AC3E}">
        <p14:creationId xmlns:p14="http://schemas.microsoft.com/office/powerpoint/2010/main" val="36637330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228" y="361378"/>
            <a:ext cx="2808330" cy="964841"/>
          </a:xfrm>
        </p:spPr>
        <p:txBody>
          <a:bodyPr>
            <a:normAutofit fontScale="90000"/>
          </a:bodyPr>
          <a:lstStyle/>
          <a:p>
            <a:pPr algn="l"/>
            <a:r>
              <a:rPr lang="en-US" sz="4000" cap="small" smtClean="0">
                <a:solidFill>
                  <a:srgbClr val="2F4D8E"/>
                </a:solidFill>
                <a:latin typeface="Minion Pro"/>
                <a:cs typeface="Minion Pro"/>
              </a:rPr>
              <a:t>Other Jets </a:t>
            </a:r>
            <a:r>
              <a:rPr lang="en-US" sz="4000" cap="small" dirty="0" smtClean="0">
                <a:solidFill>
                  <a:srgbClr val="2F4D8E"/>
                </a:solidFill>
                <a:latin typeface="Minion Pro"/>
                <a:cs typeface="Minion Pro"/>
              </a:rPr>
              <a:t>at EIC</a:t>
            </a:r>
            <a:endParaRPr lang="en-US" sz="4000" cap="small" dirty="0">
              <a:solidFill>
                <a:srgbClr val="2F4D8E"/>
              </a:solidFill>
              <a:latin typeface="Minion Pro"/>
              <a:cs typeface="Minion Pro"/>
            </a:endParaRPr>
          </a:p>
        </p:txBody>
      </p:sp>
      <p:pic>
        <p:nvPicPr>
          <p:cNvPr id="88" name="Picture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809" y="960708"/>
            <a:ext cx="2738861" cy="3559197"/>
          </a:xfrm>
          <a:prstGeom prst="rect">
            <a:avLst/>
          </a:prstGeom>
        </p:spPr>
      </p:pic>
      <p:pic>
        <p:nvPicPr>
          <p:cNvPr id="89" name="Picture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150" y="512399"/>
            <a:ext cx="2471665" cy="2441975"/>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2" y="1643641"/>
            <a:ext cx="1791502" cy="1310734"/>
          </a:xfrm>
          <a:prstGeom prst="rect">
            <a:avLst/>
          </a:prstGeom>
        </p:spPr>
      </p:pic>
      <p:sp>
        <p:nvSpPr>
          <p:cNvPr id="25" name="TextBox 24"/>
          <p:cNvSpPr txBox="1"/>
          <p:nvPr/>
        </p:nvSpPr>
        <p:spPr>
          <a:xfrm>
            <a:off x="15805" y="1344540"/>
            <a:ext cx="1721880" cy="369332"/>
          </a:xfrm>
          <a:prstGeom prst="rect">
            <a:avLst/>
          </a:prstGeom>
          <a:noFill/>
        </p:spPr>
        <p:txBody>
          <a:bodyPr wrap="square" rtlCol="0">
            <a:spAutoFit/>
          </a:bodyPr>
          <a:lstStyle/>
          <a:p>
            <a:r>
              <a:rPr lang="en-US" b="1" dirty="0" smtClean="0">
                <a:latin typeface="Comic Sans MS" charset="0"/>
                <a:ea typeface="Comic Sans MS" charset="0"/>
                <a:cs typeface="Comic Sans MS" charset="0"/>
              </a:rPr>
              <a:t>Remnant –jet </a:t>
            </a:r>
            <a:endParaRPr lang="en-US" b="1" dirty="0">
              <a:latin typeface="Comic Sans MS" charset="0"/>
              <a:ea typeface="Comic Sans MS" charset="0"/>
              <a:cs typeface="Comic Sans MS" charset="0"/>
            </a:endParaRP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3141" y="1601262"/>
            <a:ext cx="1991855" cy="1395492"/>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681272">
            <a:off x="3440016" y="1928430"/>
            <a:ext cx="326858" cy="436781"/>
          </a:xfrm>
          <a:prstGeom prst="rect">
            <a:avLst/>
          </a:prstGeom>
        </p:spPr>
      </p:pic>
      <p:sp>
        <p:nvSpPr>
          <p:cNvPr id="28" name="TextBox 27"/>
          <p:cNvSpPr txBox="1"/>
          <p:nvPr/>
        </p:nvSpPr>
        <p:spPr>
          <a:xfrm>
            <a:off x="1857391" y="1324156"/>
            <a:ext cx="2023061" cy="369332"/>
          </a:xfrm>
          <a:prstGeom prst="rect">
            <a:avLst/>
          </a:prstGeom>
          <a:noFill/>
        </p:spPr>
        <p:txBody>
          <a:bodyPr wrap="square" rtlCol="0">
            <a:spAutoFit/>
          </a:bodyPr>
          <a:lstStyle/>
          <a:p>
            <a:r>
              <a:rPr lang="en-US" b="1" dirty="0" smtClean="0">
                <a:latin typeface="Comic Sans MS" charset="0"/>
                <a:ea typeface="Comic Sans MS" charset="0"/>
                <a:cs typeface="Comic Sans MS" charset="0"/>
              </a:rPr>
              <a:t>Diffractive –jet </a:t>
            </a:r>
            <a:endParaRPr lang="en-US" b="1" dirty="0">
              <a:latin typeface="Comic Sans MS" charset="0"/>
              <a:ea typeface="Comic Sans MS" charset="0"/>
              <a:cs typeface="Comic Sans MS" charset="0"/>
            </a:endParaRPr>
          </a:p>
        </p:txBody>
      </p:sp>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9" y="3306827"/>
            <a:ext cx="2121163" cy="1165032"/>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92284">
            <a:off x="1427846" y="3268270"/>
            <a:ext cx="355418" cy="396429"/>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681272">
            <a:off x="1579870" y="2411317"/>
            <a:ext cx="373845" cy="416982"/>
          </a:xfrm>
          <a:prstGeom prst="rect">
            <a:avLst/>
          </a:prstGeom>
        </p:spPr>
      </p:pic>
      <p:sp>
        <p:nvSpPr>
          <p:cNvPr id="2" name="Rectangle 1"/>
          <p:cNvSpPr/>
          <p:nvPr/>
        </p:nvSpPr>
        <p:spPr>
          <a:xfrm>
            <a:off x="72611" y="2896155"/>
            <a:ext cx="1911101" cy="369332"/>
          </a:xfrm>
          <a:prstGeom prst="rect">
            <a:avLst/>
          </a:prstGeom>
        </p:spPr>
        <p:txBody>
          <a:bodyPr wrap="none">
            <a:spAutoFit/>
          </a:bodyPr>
          <a:lstStyle/>
          <a:p>
            <a:r>
              <a:rPr lang="en-US" b="1" dirty="0">
                <a:latin typeface="Comic Sans MS" charset="0"/>
                <a:ea typeface="Comic Sans MS" charset="0"/>
                <a:cs typeface="Comic Sans MS" charset="0"/>
              </a:rPr>
              <a:t>Photon remnant</a:t>
            </a: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22971" y="5214455"/>
            <a:ext cx="1651774" cy="1355757"/>
          </a:xfrm>
          <a:prstGeom prst="rect">
            <a:avLst/>
          </a:prstGeom>
        </p:spPr>
      </p:pic>
      <p:sp>
        <p:nvSpPr>
          <p:cNvPr id="17" name="Rectangle 16"/>
          <p:cNvSpPr/>
          <p:nvPr/>
        </p:nvSpPr>
        <p:spPr>
          <a:xfrm>
            <a:off x="2889601" y="4845123"/>
            <a:ext cx="1165704" cy="369332"/>
          </a:xfrm>
          <a:prstGeom prst="rect">
            <a:avLst/>
          </a:prstGeom>
        </p:spPr>
        <p:txBody>
          <a:bodyPr wrap="none">
            <a:spAutoFit/>
          </a:bodyPr>
          <a:lstStyle/>
          <a:p>
            <a:r>
              <a:rPr lang="en-US" b="1" dirty="0" smtClean="0">
                <a:latin typeface="Comic Sans MS" charset="0"/>
                <a:ea typeface="Comic Sans MS" charset="0"/>
                <a:cs typeface="Comic Sans MS" charset="0"/>
              </a:rPr>
              <a:t>Tau -jet</a:t>
            </a:r>
            <a:endParaRPr lang="en-US" b="1" dirty="0">
              <a:latin typeface="Comic Sans MS" charset="0"/>
              <a:ea typeface="Comic Sans MS" charset="0"/>
              <a:cs typeface="Comic Sans MS" charset="0"/>
            </a:endParaRP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60843">
            <a:off x="4038761" y="4965060"/>
            <a:ext cx="355418" cy="396429"/>
          </a:xfrm>
          <a:prstGeom prst="rect">
            <a:avLst/>
          </a:prstGeom>
        </p:spPr>
      </p:pic>
      <p:pic>
        <p:nvPicPr>
          <p:cNvPr id="19" name="Picture"/>
          <p:cNvPicPr/>
          <p:nvPr/>
        </p:nvPicPr>
        <p:blipFill>
          <a:blip r:embed="rId10"/>
          <a:stretch>
            <a:fillRect/>
          </a:stretch>
        </p:blipFill>
        <p:spPr bwMode="auto">
          <a:xfrm>
            <a:off x="293300" y="5322609"/>
            <a:ext cx="1463451" cy="1248612"/>
          </a:xfrm>
          <a:prstGeom prst="rect">
            <a:avLst/>
          </a:prstGeom>
          <a:noFill/>
          <a:ln w="9525">
            <a:noFill/>
            <a:miter lim="800000"/>
            <a:headEnd/>
            <a:tailEnd/>
          </a:ln>
        </p:spPr>
      </p:pic>
      <p:sp>
        <p:nvSpPr>
          <p:cNvPr id="20" name="Rectangle 19"/>
          <p:cNvSpPr/>
          <p:nvPr/>
        </p:nvSpPr>
        <p:spPr>
          <a:xfrm>
            <a:off x="117228" y="4597266"/>
            <a:ext cx="2658100" cy="369332"/>
          </a:xfrm>
          <a:prstGeom prst="rect">
            <a:avLst/>
          </a:prstGeom>
        </p:spPr>
        <p:txBody>
          <a:bodyPr wrap="none">
            <a:spAutoFit/>
          </a:bodyPr>
          <a:lstStyle/>
          <a:p>
            <a:r>
              <a:rPr lang="en-US" b="1" dirty="0" smtClean="0">
                <a:latin typeface="Comic Sans MS" charset="0"/>
                <a:ea typeface="Comic Sans MS" charset="0"/>
                <a:cs typeface="Comic Sans MS" charset="0"/>
              </a:rPr>
              <a:t>Charged current DIS </a:t>
            </a:r>
            <a:endParaRPr lang="en-US" b="1" dirty="0">
              <a:latin typeface="Comic Sans MS" charset="0"/>
              <a:ea typeface="Comic Sans MS" charset="0"/>
              <a:cs typeface="Comic Sans MS" charset="0"/>
            </a:endParaRPr>
          </a:p>
        </p:txBody>
      </p:sp>
      <p:pic>
        <p:nvPicPr>
          <p:cNvPr id="21" name="Picture 20"/>
          <p:cNvPicPr>
            <a:picLocks noChangeAspect="1"/>
          </p:cNvPicPr>
          <p:nvPr/>
        </p:nvPicPr>
        <p:blipFill>
          <a:blip r:embed="rId11"/>
          <a:stretch>
            <a:fillRect/>
          </a:stretch>
        </p:blipFill>
        <p:spPr>
          <a:xfrm>
            <a:off x="6612892" y="2880977"/>
            <a:ext cx="1415374" cy="1574067"/>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681272">
            <a:off x="8120126" y="3024399"/>
            <a:ext cx="326858" cy="436781"/>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462006">
            <a:off x="8184725" y="3679820"/>
            <a:ext cx="365352" cy="419049"/>
          </a:xfrm>
          <a:prstGeom prst="rect">
            <a:avLst/>
          </a:prstGeom>
        </p:spPr>
      </p:pic>
      <p:pic>
        <p:nvPicPr>
          <p:cNvPr id="32" name="Picture 31">
            <a:extLst>
              <a:ext uri="{FF2B5EF4-FFF2-40B4-BE49-F238E27FC236}"/>
            </a:extLst>
          </p:cNvPr>
          <p:cNvPicPr>
            <a:picLocks noChangeAspect="1"/>
          </p:cNvPicPr>
          <p:nvPr/>
        </p:nvPicPr>
        <p:blipFill>
          <a:blip r:embed="rId12">
            <a:lum/>
            <a:alphaModFix/>
          </a:blip>
          <a:srcRect/>
          <a:stretch>
            <a:fillRect/>
          </a:stretch>
        </p:blipFill>
        <p:spPr>
          <a:xfrm>
            <a:off x="5917890" y="4437577"/>
            <a:ext cx="3071238" cy="2416755"/>
          </a:xfrm>
          <a:prstGeom prst="rect">
            <a:avLst/>
          </a:prstGeom>
          <a:noFill/>
          <a:ln>
            <a:noFill/>
          </a:ln>
        </p:spPr>
      </p:pic>
      <p:sp>
        <p:nvSpPr>
          <p:cNvPr id="34" name="Rectangle 33"/>
          <p:cNvSpPr/>
          <p:nvPr/>
        </p:nvSpPr>
        <p:spPr>
          <a:xfrm>
            <a:off x="3938236" y="624145"/>
            <a:ext cx="2744964" cy="369332"/>
          </a:xfrm>
          <a:prstGeom prst="rect">
            <a:avLst/>
          </a:prstGeom>
        </p:spPr>
        <p:txBody>
          <a:bodyPr wrap="square">
            <a:spAutoFit/>
          </a:bodyPr>
          <a:lstStyle/>
          <a:p>
            <a:r>
              <a:rPr lang="en-US" b="1" dirty="0" smtClean="0">
                <a:latin typeface="Comic Sans MS" charset="0"/>
                <a:ea typeface="Comic Sans MS" charset="0"/>
                <a:cs typeface="Comic Sans MS" charset="0"/>
              </a:rPr>
              <a:t>Gluon pdf (HERA) </a:t>
            </a:r>
            <a:endParaRPr lang="en-US" b="1" dirty="0">
              <a:latin typeface="Comic Sans MS" charset="0"/>
              <a:ea typeface="Comic Sans MS" charset="0"/>
              <a:cs typeface="Comic Sans MS" charset="0"/>
            </a:endParaRPr>
          </a:p>
        </p:txBody>
      </p:sp>
      <p:sp>
        <p:nvSpPr>
          <p:cNvPr id="35" name="Rectangle 34"/>
          <p:cNvSpPr/>
          <p:nvPr/>
        </p:nvSpPr>
        <p:spPr>
          <a:xfrm>
            <a:off x="6340414" y="309513"/>
            <a:ext cx="2787943" cy="369332"/>
          </a:xfrm>
          <a:prstGeom prst="rect">
            <a:avLst/>
          </a:prstGeom>
        </p:spPr>
        <p:txBody>
          <a:bodyPr wrap="none">
            <a:spAutoFit/>
          </a:bodyPr>
          <a:lstStyle/>
          <a:p>
            <a:r>
              <a:rPr lang="en-US" b="1" smtClean="0">
                <a:latin typeface="Comic Sans MS" charset="0"/>
                <a:ea typeface="Comic Sans MS" charset="0"/>
                <a:cs typeface="Comic Sans MS" charset="0"/>
              </a:rPr>
              <a:t>Strong coupling (HERA)</a:t>
            </a:r>
            <a:endParaRPr lang="en-US" b="1" dirty="0">
              <a:latin typeface="Comic Sans MS" charset="0"/>
              <a:ea typeface="Comic Sans MS" charset="0"/>
              <a:cs typeface="Comic Sans MS" charset="0"/>
            </a:endParaRPr>
          </a:p>
        </p:txBody>
      </p:sp>
      <p:sp>
        <p:nvSpPr>
          <p:cNvPr id="36" name="Rectangle 35"/>
          <p:cNvSpPr/>
          <p:nvPr/>
        </p:nvSpPr>
        <p:spPr>
          <a:xfrm>
            <a:off x="7758346" y="2812088"/>
            <a:ext cx="1309974" cy="369332"/>
          </a:xfrm>
          <a:prstGeom prst="rect">
            <a:avLst/>
          </a:prstGeom>
        </p:spPr>
        <p:txBody>
          <a:bodyPr wrap="none">
            <a:spAutoFit/>
          </a:bodyPr>
          <a:lstStyle/>
          <a:p>
            <a:r>
              <a:rPr lang="en-US" b="1" smtClean="0">
                <a:latin typeface="Comic Sans MS" charset="0"/>
                <a:ea typeface="Comic Sans MS" charset="0"/>
                <a:cs typeface="Comic Sans MS" charset="0"/>
              </a:rPr>
              <a:t>Charm jet</a:t>
            </a:r>
            <a:endParaRPr lang="en-US" b="1" dirty="0">
              <a:latin typeface="Comic Sans MS" charset="0"/>
              <a:ea typeface="Comic Sans MS" charset="0"/>
              <a:cs typeface="Comic Sans MS" charset="0"/>
            </a:endParaRPr>
          </a:p>
        </p:txBody>
      </p:sp>
      <p:sp>
        <p:nvSpPr>
          <p:cNvPr id="3" name="Slide Number Placeholder 2"/>
          <p:cNvSpPr>
            <a:spLocks noGrp="1"/>
          </p:cNvSpPr>
          <p:nvPr>
            <p:ph type="sldNum" sz="quarter" idx="12"/>
          </p:nvPr>
        </p:nvSpPr>
        <p:spPr/>
        <p:txBody>
          <a:bodyPr/>
          <a:lstStyle/>
          <a:p>
            <a:fld id="{5BBAB1DB-3EEE-774A-AAE9-210163023056}" type="slidenum">
              <a:rPr lang="en-US" smtClean="0"/>
              <a:pPr/>
              <a:t>16</a:t>
            </a:fld>
            <a:endParaRPr lang="en-US"/>
          </a:p>
        </p:txBody>
      </p:sp>
      <p:sp>
        <p:nvSpPr>
          <p:cNvPr id="37" name="Rectangle 36"/>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Yulia</a:t>
            </a:r>
            <a:r>
              <a:rPr lang="en-US" b="1" i="1" dirty="0" smtClean="0">
                <a:solidFill>
                  <a:srgbClr val="FF0000"/>
                </a:solidFill>
              </a:rPr>
              <a:t> </a:t>
            </a:r>
            <a:r>
              <a:rPr lang="en-US" b="1" i="1" dirty="0" err="1" smtClean="0">
                <a:solidFill>
                  <a:srgbClr val="FF0000"/>
                </a:solidFill>
              </a:rPr>
              <a:t>Furletova</a:t>
            </a:r>
            <a:endParaRPr lang="en-US" b="1" i="1" dirty="0">
              <a:solidFill>
                <a:srgbClr val="FF0000"/>
              </a:solidFill>
            </a:endParaRPr>
          </a:p>
        </p:txBody>
      </p:sp>
    </p:spTree>
    <p:extLst>
      <p:ext uri="{BB962C8B-B14F-4D97-AF65-F5344CB8AC3E}">
        <p14:creationId xmlns:p14="http://schemas.microsoft.com/office/powerpoint/2010/main" val="6511872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
            <a:ext cx="7023100" cy="769441"/>
          </a:xfrm>
          <a:prstGeom prst="rect">
            <a:avLst/>
          </a:prstGeom>
          <a:solidFill>
            <a:srgbClr val="3AC5D8"/>
          </a:solidFill>
        </p:spPr>
        <p:txBody>
          <a:bodyPr wrap="square" rtlCol="0">
            <a:spAutoFit/>
          </a:bodyPr>
          <a:lstStyle/>
          <a:p>
            <a:pPr algn="ctr"/>
            <a:r>
              <a:rPr lang="en-US" sz="4400" dirty="0" smtClean="0"/>
              <a:t>Particle </a:t>
            </a:r>
            <a:r>
              <a:rPr lang="en-US" sz="4400" dirty="0" err="1" smtClean="0"/>
              <a:t>p</a:t>
            </a:r>
            <a:r>
              <a:rPr lang="en-US" sz="4400" baseline="-25000" dirty="0" err="1" smtClean="0"/>
              <a:t>T</a:t>
            </a:r>
            <a:r>
              <a:rPr lang="en-US" sz="4400" dirty="0" smtClean="0"/>
              <a:t> Fractions Vs Jet </a:t>
            </a:r>
            <a:r>
              <a:rPr lang="en-US" sz="4400" dirty="0" err="1" smtClean="0"/>
              <a:t>p</a:t>
            </a:r>
            <a:r>
              <a:rPr lang="en-US" sz="4400" baseline="-25000" dirty="0" err="1" smtClean="0"/>
              <a:t>T</a:t>
            </a:r>
            <a:endParaRPr lang="en-US" sz="4400" baseline="-250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970"/>
          <a:stretch/>
        </p:blipFill>
        <p:spPr>
          <a:xfrm>
            <a:off x="88899" y="1028700"/>
            <a:ext cx="6757241" cy="5056482"/>
          </a:xfrm>
          <a:prstGeom prst="rect">
            <a:avLst/>
          </a:prstGeom>
        </p:spPr>
      </p:pic>
      <p:sp>
        <p:nvSpPr>
          <p:cNvPr id="4" name="Rectangle 3"/>
          <p:cNvSpPr/>
          <p:nvPr/>
        </p:nvSpPr>
        <p:spPr>
          <a:xfrm>
            <a:off x="1061357" y="1338942"/>
            <a:ext cx="4457700" cy="383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F8FA981A-31A0-45BD-9675-B7C346D87FD9}" type="slidenum">
              <a:rPr lang="en-US" smtClean="0"/>
              <a:t>17</a:t>
            </a:fld>
            <a:endParaRPr lang="en-US"/>
          </a:p>
        </p:txBody>
      </p:sp>
      <p:sp>
        <p:nvSpPr>
          <p:cNvPr id="8" name="TextBox 7"/>
          <p:cNvSpPr txBox="1"/>
          <p:nvPr/>
        </p:nvSpPr>
        <p:spPr>
          <a:xfrm>
            <a:off x="6164037" y="2098221"/>
            <a:ext cx="2979964"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accent2"/>
                </a:solidFill>
              </a:rPr>
              <a:t>Take vector sum of particles of given type and find total transverse momentum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solidFill>
                  <a:srgbClr val="00B050"/>
                </a:solidFill>
              </a:rPr>
              <a:t>Plot average </a:t>
            </a:r>
            <a:r>
              <a:rPr lang="en-US" dirty="0" err="1" smtClean="0">
                <a:solidFill>
                  <a:srgbClr val="00B050"/>
                </a:solidFill>
              </a:rPr>
              <a:t>p</a:t>
            </a:r>
            <a:r>
              <a:rPr lang="en-US" baseline="-25000" dirty="0" err="1" smtClean="0">
                <a:solidFill>
                  <a:srgbClr val="00B050"/>
                </a:solidFill>
              </a:rPr>
              <a:t>T</a:t>
            </a:r>
            <a:r>
              <a:rPr lang="en-US" dirty="0" smtClean="0">
                <a:solidFill>
                  <a:srgbClr val="00B050"/>
                </a:solidFill>
              </a:rPr>
              <a:t> of each particle class vs total jet </a:t>
            </a:r>
            <a:r>
              <a:rPr lang="en-US" dirty="0" err="1" smtClean="0">
                <a:solidFill>
                  <a:srgbClr val="00B050"/>
                </a:solidFill>
              </a:rPr>
              <a:t>p</a:t>
            </a:r>
            <a:r>
              <a:rPr lang="en-US" baseline="-25000" dirty="0" err="1" smtClean="0">
                <a:solidFill>
                  <a:srgbClr val="00B050"/>
                </a:solidFill>
              </a:rPr>
              <a:t>T</a:t>
            </a:r>
            <a:endParaRPr lang="en-US" baseline="-25000" dirty="0" smtClean="0">
              <a:solidFill>
                <a:srgbClr val="00B050"/>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solidFill>
                  <a:srgbClr val="FF0000"/>
                </a:solidFill>
              </a:rPr>
              <a:t>See that charged particles dominate while neutral hadrons contribute roughly 10%</a:t>
            </a:r>
          </a:p>
        </p:txBody>
      </p:sp>
      <p:sp>
        <p:nvSpPr>
          <p:cNvPr id="9" name="Rectangle 8"/>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rgbClr val="FF0000"/>
                </a:solidFill>
              </a:rPr>
              <a:t>Brian Page</a:t>
            </a:r>
            <a:endParaRPr lang="en-US" b="1" i="1" dirty="0">
              <a:solidFill>
                <a:srgbClr val="FF0000"/>
              </a:solidFill>
            </a:endParaRPr>
          </a:p>
        </p:txBody>
      </p:sp>
    </p:spTree>
    <p:extLst>
      <p:ext uri="{BB962C8B-B14F-4D97-AF65-F5344CB8AC3E}">
        <p14:creationId xmlns:p14="http://schemas.microsoft.com/office/powerpoint/2010/main" val="331683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 y="1303569"/>
            <a:ext cx="6854115" cy="4648193"/>
          </a:xfrm>
          <a:prstGeom prst="rect">
            <a:avLst/>
          </a:prstGeom>
        </p:spPr>
      </p:pic>
      <p:sp>
        <p:nvSpPr>
          <p:cNvPr id="3" name="TextBox 2"/>
          <p:cNvSpPr txBox="1"/>
          <p:nvPr/>
        </p:nvSpPr>
        <p:spPr>
          <a:xfrm>
            <a:off x="1" y="-3"/>
            <a:ext cx="7023100" cy="707886"/>
          </a:xfrm>
          <a:prstGeom prst="rect">
            <a:avLst/>
          </a:prstGeom>
          <a:solidFill>
            <a:srgbClr val="3AC5D8"/>
          </a:solidFill>
        </p:spPr>
        <p:txBody>
          <a:bodyPr wrap="square" rtlCol="0">
            <a:spAutoFit/>
          </a:bodyPr>
          <a:lstStyle/>
          <a:p>
            <a:pPr algn="ctr"/>
            <a:r>
              <a:rPr lang="en-US" sz="4000" dirty="0" smtClean="0"/>
              <a:t>Jet </a:t>
            </a:r>
            <a:r>
              <a:rPr lang="en-US" sz="4000" dirty="0" err="1" smtClean="0"/>
              <a:t>p</a:t>
            </a:r>
            <a:r>
              <a:rPr lang="en-US" sz="4000" baseline="-25000" dirty="0" err="1" smtClean="0"/>
              <a:t>T</a:t>
            </a:r>
            <a:r>
              <a:rPr lang="en-US" sz="4000" dirty="0" smtClean="0"/>
              <a:t> Spectra With Rapidity Cut</a:t>
            </a:r>
            <a:endParaRPr lang="en-US" sz="4000" dirty="0"/>
          </a:p>
        </p:txBody>
      </p:sp>
      <p:sp>
        <p:nvSpPr>
          <p:cNvPr id="4" name="TextBox 3"/>
          <p:cNvSpPr txBox="1"/>
          <p:nvPr/>
        </p:nvSpPr>
        <p:spPr>
          <a:xfrm>
            <a:off x="2253342" y="2415499"/>
            <a:ext cx="4278087" cy="646331"/>
          </a:xfrm>
          <a:prstGeom prst="rect">
            <a:avLst/>
          </a:prstGeom>
          <a:noFill/>
        </p:spPr>
        <p:txBody>
          <a:bodyPr wrap="square" rtlCol="0">
            <a:spAutoFit/>
          </a:bodyPr>
          <a:lstStyle/>
          <a:p>
            <a:r>
              <a:rPr lang="en-US" dirty="0" smtClean="0">
                <a:solidFill>
                  <a:srgbClr val="FF0000"/>
                </a:solidFill>
              </a:rPr>
              <a:t>Red = Quark After MV &amp; Rap Cut (1207)</a:t>
            </a:r>
          </a:p>
          <a:p>
            <a:r>
              <a:rPr lang="en-US" dirty="0" smtClean="0">
                <a:solidFill>
                  <a:srgbClr val="0070C0"/>
                </a:solidFill>
              </a:rPr>
              <a:t>Blue = Gluon After MV &amp; Rap Cut (1941)</a:t>
            </a:r>
            <a:endParaRPr lang="en-US" dirty="0">
              <a:solidFill>
                <a:srgbClr val="0070C0"/>
              </a:solidFill>
            </a:endParaRPr>
          </a:p>
        </p:txBody>
      </p:sp>
      <p:sp>
        <p:nvSpPr>
          <p:cNvPr id="5" name="TextBox 4"/>
          <p:cNvSpPr txBox="1"/>
          <p:nvPr/>
        </p:nvSpPr>
        <p:spPr>
          <a:xfrm>
            <a:off x="4220936" y="3608616"/>
            <a:ext cx="1738993" cy="646331"/>
          </a:xfrm>
          <a:prstGeom prst="rect">
            <a:avLst/>
          </a:prstGeom>
          <a:noFill/>
        </p:spPr>
        <p:txBody>
          <a:bodyPr wrap="square" rtlCol="0">
            <a:spAutoFit/>
          </a:bodyPr>
          <a:lstStyle/>
          <a:p>
            <a:r>
              <a:rPr lang="en-US" dirty="0" smtClean="0"/>
              <a:t>G/Q = 1.61</a:t>
            </a:r>
          </a:p>
          <a:p>
            <a:r>
              <a:rPr lang="en-US" dirty="0"/>
              <a:t>G</a:t>
            </a:r>
            <a:r>
              <a:rPr lang="en-US" dirty="0" smtClean="0"/>
              <a:t>/(G+Q) = 62%</a:t>
            </a:r>
            <a:endParaRPr lang="en-US" dirty="0"/>
          </a:p>
        </p:txBody>
      </p:sp>
      <p:sp>
        <p:nvSpPr>
          <p:cNvPr id="6" name="Slide Number Placeholder 5"/>
          <p:cNvSpPr>
            <a:spLocks noGrp="1"/>
          </p:cNvSpPr>
          <p:nvPr>
            <p:ph type="sldNum" sz="quarter" idx="12"/>
          </p:nvPr>
        </p:nvSpPr>
        <p:spPr/>
        <p:txBody>
          <a:bodyPr/>
          <a:lstStyle/>
          <a:p>
            <a:fld id="{23C7011E-4EDD-4668-BD98-E276E0F519D6}" type="slidenum">
              <a:rPr lang="en-US" smtClean="0"/>
              <a:t>18</a:t>
            </a:fld>
            <a:endParaRPr lang="en-US"/>
          </a:p>
        </p:txBody>
      </p:sp>
      <p:sp>
        <p:nvSpPr>
          <p:cNvPr id="7" name="Rectangle 6"/>
          <p:cNvSpPr/>
          <p:nvPr/>
        </p:nvSpPr>
        <p:spPr>
          <a:xfrm>
            <a:off x="514350" y="1330781"/>
            <a:ext cx="5208814" cy="236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57950" y="2694213"/>
            <a:ext cx="268605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B050"/>
                </a:solidFill>
              </a:rPr>
              <a:t>Plot jet </a:t>
            </a:r>
            <a:r>
              <a:rPr lang="en-US" dirty="0" err="1" smtClean="0">
                <a:solidFill>
                  <a:srgbClr val="00B050"/>
                </a:solidFill>
              </a:rPr>
              <a:t>p</a:t>
            </a:r>
            <a:r>
              <a:rPr lang="en-US" baseline="-25000" dirty="0" err="1" smtClean="0">
                <a:solidFill>
                  <a:srgbClr val="00B050"/>
                </a:solidFill>
              </a:rPr>
              <a:t>T</a:t>
            </a:r>
            <a:r>
              <a:rPr lang="en-US" dirty="0" smtClean="0">
                <a:solidFill>
                  <a:srgbClr val="00B050"/>
                </a:solidFill>
              </a:rPr>
              <a:t> after all cuts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solidFill>
                  <a:schemeClr val="accent2"/>
                </a:solidFill>
              </a:rPr>
              <a:t>See reasonable enhancement of gluon jets over </a:t>
            </a:r>
            <a:r>
              <a:rPr lang="en-US" dirty="0" err="1" smtClean="0">
                <a:solidFill>
                  <a:schemeClr val="accent2"/>
                </a:solidFill>
              </a:rPr>
              <a:t>p</a:t>
            </a:r>
            <a:r>
              <a:rPr lang="en-US" baseline="-25000" dirty="0" err="1" smtClean="0">
                <a:solidFill>
                  <a:schemeClr val="accent2"/>
                </a:solidFill>
              </a:rPr>
              <a:t>T</a:t>
            </a:r>
            <a:r>
              <a:rPr lang="en-US" dirty="0" smtClean="0">
                <a:solidFill>
                  <a:schemeClr val="accent2"/>
                </a:solidFill>
              </a:rPr>
              <a:t> range</a:t>
            </a:r>
          </a:p>
          <a:p>
            <a:pPr marL="285750" indent="-285750">
              <a:buFont typeface="Arial" panose="020B0604020202020204" pitchFamily="34" charset="0"/>
              <a:buChar char="•"/>
            </a:pPr>
            <a:endParaRPr lang="en-US" dirty="0">
              <a:solidFill>
                <a:schemeClr val="accent2"/>
              </a:solidFill>
            </a:endParaRPr>
          </a:p>
          <a:p>
            <a:pPr marL="285750" indent="-285750">
              <a:buFont typeface="Arial" panose="020B0604020202020204" pitchFamily="34" charset="0"/>
              <a:buChar char="•"/>
            </a:pPr>
            <a:r>
              <a:rPr lang="en-US" dirty="0" smtClean="0">
                <a:solidFill>
                  <a:srgbClr val="7030A0"/>
                </a:solidFill>
              </a:rPr>
              <a:t>Should be able to get relatively pure quark sample and enhanced gluon sample for applications which require identification</a:t>
            </a:r>
            <a:endParaRPr lang="en-US" dirty="0">
              <a:solidFill>
                <a:srgbClr val="7030A0"/>
              </a:solidFill>
            </a:endParaRPr>
          </a:p>
        </p:txBody>
      </p:sp>
      <p:sp>
        <p:nvSpPr>
          <p:cNvPr id="10" name="Rectangle 9"/>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rgbClr val="FF0000"/>
                </a:solidFill>
              </a:rPr>
              <a:t>Brian Page</a:t>
            </a:r>
            <a:endParaRPr lang="en-US" b="1" i="1" dirty="0">
              <a:solidFill>
                <a:srgbClr val="FF0000"/>
              </a:solidFill>
            </a:endParaRPr>
          </a:p>
        </p:txBody>
      </p:sp>
    </p:spTree>
    <p:extLst>
      <p:ext uri="{BB962C8B-B14F-4D97-AF65-F5344CB8AC3E}">
        <p14:creationId xmlns:p14="http://schemas.microsoft.com/office/powerpoint/2010/main" val="1687411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74"/>
          <a:stretch/>
        </p:blipFill>
        <p:spPr>
          <a:xfrm>
            <a:off x="2" y="1252548"/>
            <a:ext cx="6514988" cy="4805352"/>
          </a:xfrm>
          <a:prstGeom prst="rect">
            <a:avLst/>
          </a:prstGeom>
        </p:spPr>
      </p:pic>
      <p:sp>
        <p:nvSpPr>
          <p:cNvPr id="3" name="TextBox 2"/>
          <p:cNvSpPr txBox="1"/>
          <p:nvPr/>
        </p:nvSpPr>
        <p:spPr>
          <a:xfrm>
            <a:off x="1" y="-3"/>
            <a:ext cx="7023100" cy="769441"/>
          </a:xfrm>
          <a:prstGeom prst="rect">
            <a:avLst/>
          </a:prstGeom>
          <a:solidFill>
            <a:srgbClr val="3AC5D8"/>
          </a:solidFill>
        </p:spPr>
        <p:txBody>
          <a:bodyPr wrap="square" rtlCol="0">
            <a:spAutoFit/>
          </a:bodyPr>
          <a:lstStyle/>
          <a:p>
            <a:pPr algn="ctr"/>
            <a:r>
              <a:rPr lang="en-US" sz="4400" dirty="0" smtClean="0"/>
              <a:t>Di-jet Invariant Mass</a:t>
            </a:r>
            <a:endParaRPr lang="en-US" sz="4400" dirty="0"/>
          </a:p>
        </p:txBody>
      </p:sp>
      <p:sp>
        <p:nvSpPr>
          <p:cNvPr id="5" name="Slide Number Placeholder 4"/>
          <p:cNvSpPr>
            <a:spLocks noGrp="1"/>
          </p:cNvSpPr>
          <p:nvPr>
            <p:ph type="sldNum" sz="quarter" idx="12"/>
          </p:nvPr>
        </p:nvSpPr>
        <p:spPr/>
        <p:txBody>
          <a:bodyPr/>
          <a:lstStyle/>
          <a:p>
            <a:fld id="{F8FA981A-31A0-45BD-9675-B7C346D87FD9}" type="slidenum">
              <a:rPr lang="en-US" smtClean="0"/>
              <a:t>19</a:t>
            </a:fld>
            <a:endParaRPr lang="en-US"/>
          </a:p>
        </p:txBody>
      </p:sp>
      <p:sp>
        <p:nvSpPr>
          <p:cNvPr id="7" name="TextBox 6"/>
          <p:cNvSpPr txBox="1"/>
          <p:nvPr/>
        </p:nvSpPr>
        <p:spPr>
          <a:xfrm>
            <a:off x="628654" y="2890159"/>
            <a:ext cx="1306289" cy="338554"/>
          </a:xfrm>
          <a:prstGeom prst="rect">
            <a:avLst/>
          </a:prstGeom>
          <a:solidFill>
            <a:schemeClr val="bg1"/>
          </a:solidFill>
        </p:spPr>
        <p:txBody>
          <a:bodyPr wrap="square" rtlCol="0">
            <a:spAutoFit/>
          </a:bodyPr>
          <a:lstStyle/>
          <a:p>
            <a:pPr algn="ctr"/>
            <a:r>
              <a:rPr lang="en-US" sz="1600" dirty="0" smtClean="0"/>
              <a:t>Q</a:t>
            </a:r>
            <a:r>
              <a:rPr lang="en-US" sz="1600" baseline="30000" dirty="0" smtClean="0"/>
              <a:t>2</a:t>
            </a:r>
            <a:r>
              <a:rPr lang="en-US" sz="1600" dirty="0" smtClean="0"/>
              <a:t> = 10 - 100</a:t>
            </a:r>
            <a:endParaRPr lang="en-US" sz="1600" dirty="0"/>
          </a:p>
        </p:txBody>
      </p:sp>
      <p:sp>
        <p:nvSpPr>
          <p:cNvPr id="8" name="TextBox 7"/>
          <p:cNvSpPr txBox="1"/>
          <p:nvPr/>
        </p:nvSpPr>
        <p:spPr>
          <a:xfrm>
            <a:off x="3665768" y="2873830"/>
            <a:ext cx="1069518" cy="338554"/>
          </a:xfrm>
          <a:prstGeom prst="rect">
            <a:avLst/>
          </a:prstGeom>
          <a:solidFill>
            <a:schemeClr val="bg1"/>
          </a:solidFill>
        </p:spPr>
        <p:txBody>
          <a:bodyPr wrap="square" rtlCol="0">
            <a:spAutoFit/>
          </a:bodyPr>
          <a:lstStyle/>
          <a:p>
            <a:pPr algn="ctr"/>
            <a:r>
              <a:rPr lang="en-US" sz="1600" dirty="0" smtClean="0"/>
              <a:t>Q</a:t>
            </a:r>
            <a:r>
              <a:rPr lang="en-US" sz="1600" baseline="30000" dirty="0" smtClean="0"/>
              <a:t>2</a:t>
            </a:r>
            <a:r>
              <a:rPr lang="en-US" sz="1600" dirty="0" smtClean="0"/>
              <a:t> = 1 - 10</a:t>
            </a:r>
            <a:endParaRPr lang="en-US" sz="1600" dirty="0"/>
          </a:p>
        </p:txBody>
      </p:sp>
      <p:sp>
        <p:nvSpPr>
          <p:cNvPr id="9" name="TextBox 8"/>
          <p:cNvSpPr txBox="1"/>
          <p:nvPr/>
        </p:nvSpPr>
        <p:spPr>
          <a:xfrm>
            <a:off x="1232809" y="3918861"/>
            <a:ext cx="1306289" cy="338554"/>
          </a:xfrm>
          <a:prstGeom prst="rect">
            <a:avLst/>
          </a:prstGeom>
          <a:solidFill>
            <a:schemeClr val="bg1"/>
          </a:solidFill>
        </p:spPr>
        <p:txBody>
          <a:bodyPr wrap="square" rtlCol="0">
            <a:spAutoFit/>
          </a:bodyPr>
          <a:lstStyle/>
          <a:p>
            <a:pPr algn="ctr"/>
            <a:r>
              <a:rPr lang="en-US" sz="1600" dirty="0" smtClean="0"/>
              <a:t>Q</a:t>
            </a:r>
            <a:r>
              <a:rPr lang="en-US" sz="1600" baseline="30000" dirty="0" smtClean="0"/>
              <a:t>2</a:t>
            </a:r>
            <a:r>
              <a:rPr lang="en-US" sz="1600" dirty="0" smtClean="0"/>
              <a:t> = 0.1 – 1.0</a:t>
            </a:r>
            <a:endParaRPr lang="en-US" sz="1600" dirty="0"/>
          </a:p>
        </p:txBody>
      </p:sp>
      <p:sp>
        <p:nvSpPr>
          <p:cNvPr id="10" name="TextBox 9"/>
          <p:cNvSpPr txBox="1"/>
          <p:nvPr/>
        </p:nvSpPr>
        <p:spPr>
          <a:xfrm>
            <a:off x="4065822" y="3927025"/>
            <a:ext cx="1502221" cy="338554"/>
          </a:xfrm>
          <a:prstGeom prst="rect">
            <a:avLst/>
          </a:prstGeom>
          <a:solidFill>
            <a:schemeClr val="bg1"/>
          </a:solidFill>
        </p:spPr>
        <p:txBody>
          <a:bodyPr wrap="square" rtlCol="0">
            <a:spAutoFit/>
          </a:bodyPr>
          <a:lstStyle/>
          <a:p>
            <a:pPr algn="ctr"/>
            <a:r>
              <a:rPr lang="en-US" sz="1600" dirty="0" smtClean="0"/>
              <a:t>Q</a:t>
            </a:r>
            <a:r>
              <a:rPr lang="en-US" sz="1600" baseline="30000" dirty="0" smtClean="0"/>
              <a:t>2</a:t>
            </a:r>
            <a:r>
              <a:rPr lang="en-US" sz="1600" dirty="0" smtClean="0"/>
              <a:t> = 0.01 – 1.0</a:t>
            </a:r>
            <a:endParaRPr lang="en-US" sz="1600" dirty="0"/>
          </a:p>
        </p:txBody>
      </p:sp>
      <p:sp>
        <p:nvSpPr>
          <p:cNvPr id="11" name="TextBox 10"/>
          <p:cNvSpPr txBox="1"/>
          <p:nvPr/>
        </p:nvSpPr>
        <p:spPr>
          <a:xfrm>
            <a:off x="6115049" y="1608361"/>
            <a:ext cx="302895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See that the cut on X</a:t>
            </a:r>
            <a:r>
              <a:rPr lang="el-GR" baseline="-25000" dirty="0" smtClean="0">
                <a:solidFill>
                  <a:srgbClr val="FF0000"/>
                </a:solidFill>
              </a:rPr>
              <a:t>γ</a:t>
            </a:r>
            <a:r>
              <a:rPr lang="en-US" dirty="0" smtClean="0">
                <a:solidFill>
                  <a:srgbClr val="FF0000"/>
                </a:solidFill>
              </a:rPr>
              <a:t> significantly reduces the resolved contribution while maintaining the direct events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solidFill>
                  <a:srgbClr val="7030A0"/>
                </a:solidFill>
              </a:rPr>
              <a:t>Separation between resolved and direct is most prominent at high Q</a:t>
            </a:r>
            <a:r>
              <a:rPr lang="en-US" baseline="30000" dirty="0" smtClean="0">
                <a:solidFill>
                  <a:srgbClr val="7030A0"/>
                </a:solidFill>
              </a:rPr>
              <a:t>2</a:t>
            </a:r>
            <a:r>
              <a:rPr lang="en-US" dirty="0" smtClean="0">
                <a:solidFill>
                  <a:srgbClr val="7030A0"/>
                </a:solidFill>
              </a:rPr>
              <a:t> and low di-jet invariant mass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solidFill>
                  <a:srgbClr val="00B050"/>
                </a:solidFill>
              </a:rPr>
              <a:t>Further suppression of resolved events may be possible by looking at lab-frame rapidity correlations</a:t>
            </a:r>
            <a:endParaRPr lang="en-US" dirty="0">
              <a:solidFill>
                <a:srgbClr val="00B050"/>
              </a:solidFill>
            </a:endParaRPr>
          </a:p>
        </p:txBody>
      </p:sp>
      <p:sp>
        <p:nvSpPr>
          <p:cNvPr id="12" name="Rectangle 11"/>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rgbClr val="FF0000"/>
                </a:solidFill>
              </a:rPr>
              <a:t>Brian Page</a:t>
            </a:r>
            <a:endParaRPr lang="en-US" b="1" i="1" dirty="0">
              <a:solidFill>
                <a:srgbClr val="FF0000"/>
              </a:solidFill>
            </a:endParaRPr>
          </a:p>
        </p:txBody>
      </p:sp>
    </p:spTree>
    <p:extLst>
      <p:ext uri="{BB962C8B-B14F-4D97-AF65-F5344CB8AC3E}">
        <p14:creationId xmlns:p14="http://schemas.microsoft.com/office/powerpoint/2010/main" val="189914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BAB1DB-3EEE-774A-AAE9-210163023056}" type="slidenum">
              <a:rPr lang="en-US" smtClean="0"/>
              <a:pPr/>
              <a:t>2</a:t>
            </a:fld>
            <a:endParaRPr lang="en-US"/>
          </a:p>
        </p:txBody>
      </p:sp>
      <p:sp>
        <p:nvSpPr>
          <p:cNvPr id="5" name="Rectangle 2"/>
          <p:cNvSpPr>
            <a:spLocks noGrp="1" noChangeArrowheads="1"/>
          </p:cNvSpPr>
          <p:nvPr>
            <p:ph type="title"/>
          </p:nvPr>
        </p:nvSpPr>
        <p:spPr>
          <a:xfrm>
            <a:off x="0" y="0"/>
            <a:ext cx="6553200" cy="1790700"/>
          </a:xfrm>
        </p:spPr>
        <p:txBody>
          <a:bodyPr>
            <a:noAutofit/>
          </a:bodyPr>
          <a:lstStyle/>
          <a:p>
            <a:r>
              <a:rPr lang="en-US" sz="3600" dirty="0"/>
              <a:t>Forward Tagging as a </a:t>
            </a:r>
            <a:r>
              <a:rPr lang="en-US" sz="3600" dirty="0" smtClean="0"/>
              <a:t>Probe </a:t>
            </a:r>
            <a:r>
              <a:rPr lang="en-US" sz="3600" dirty="0"/>
              <a:t>of </a:t>
            </a:r>
            <a:r>
              <a:rPr lang="en-US" sz="3600" dirty="0" smtClean="0"/>
              <a:t>Hadronic</a:t>
            </a:r>
            <a:r>
              <a:rPr lang="en-US" sz="3600" dirty="0"/>
              <a:t/>
            </a:r>
            <a:br>
              <a:rPr lang="en-US" sz="3600" dirty="0"/>
            </a:br>
            <a:r>
              <a:rPr lang="en-US" sz="3600" dirty="0"/>
              <a:t>and Nuclear Dynamics </a:t>
            </a:r>
          </a:p>
        </p:txBody>
      </p:sp>
      <p:sp>
        <p:nvSpPr>
          <p:cNvPr id="6" name="Rectangle 5"/>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rgbClr val="FF0000"/>
                </a:solidFill>
              </a:rPr>
              <a:t>Charles Hyde</a:t>
            </a:r>
            <a:endParaRPr lang="en-US" b="1" i="1" dirty="0">
              <a:solidFill>
                <a:srgbClr val="FF0000"/>
              </a:solidFill>
            </a:endParaRPr>
          </a:p>
        </p:txBody>
      </p:sp>
      <p:pic>
        <p:nvPicPr>
          <p:cNvPr id="8" name="Picture 7" descr="Screen Shot 2016-07-09 at 12.02.22 AM.png"/>
          <p:cNvPicPr>
            <a:picLocks noChangeAspect="1"/>
          </p:cNvPicPr>
          <p:nvPr/>
        </p:nvPicPr>
        <p:blipFill rotWithShape="1">
          <a:blip r:embed="rId2">
            <a:extLst>
              <a:ext uri="{28A0092B-C50C-407E-A947-70E740481C1C}">
                <a14:useLocalDpi xmlns:a14="http://schemas.microsoft.com/office/drawing/2010/main" val="0"/>
              </a:ext>
            </a:extLst>
          </a:blip>
          <a:srcRect t="20077"/>
          <a:stretch/>
        </p:blipFill>
        <p:spPr>
          <a:xfrm>
            <a:off x="0" y="1739900"/>
            <a:ext cx="9144000" cy="4718050"/>
          </a:xfrm>
          <a:prstGeom prst="rect">
            <a:avLst/>
          </a:prstGeom>
        </p:spPr>
      </p:pic>
    </p:spTree>
    <p:extLst>
      <p:ext uri="{BB962C8B-B14F-4D97-AF65-F5344CB8AC3E}">
        <p14:creationId xmlns:p14="http://schemas.microsoft.com/office/powerpoint/2010/main" val="41110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 y="1015093"/>
            <a:ext cx="6733576" cy="4838700"/>
          </a:xfrm>
          <a:prstGeom prst="rect">
            <a:avLst/>
          </a:prstGeom>
        </p:spPr>
      </p:pic>
      <p:sp>
        <p:nvSpPr>
          <p:cNvPr id="4" name="Slide Number Placeholder 3"/>
          <p:cNvSpPr>
            <a:spLocks noGrp="1"/>
          </p:cNvSpPr>
          <p:nvPr>
            <p:ph type="sldNum" sz="quarter" idx="12"/>
          </p:nvPr>
        </p:nvSpPr>
        <p:spPr/>
        <p:txBody>
          <a:bodyPr/>
          <a:lstStyle/>
          <a:p>
            <a:fld id="{F8FA981A-31A0-45BD-9675-B7C346D87FD9}" type="slidenum">
              <a:rPr lang="en-US" smtClean="0"/>
              <a:t>20</a:t>
            </a:fld>
            <a:endParaRPr lang="en-US"/>
          </a:p>
        </p:txBody>
      </p:sp>
      <p:sp>
        <p:nvSpPr>
          <p:cNvPr id="5" name="TextBox 4"/>
          <p:cNvSpPr txBox="1"/>
          <p:nvPr/>
        </p:nvSpPr>
        <p:spPr>
          <a:xfrm>
            <a:off x="1" y="-3"/>
            <a:ext cx="7023099" cy="769441"/>
          </a:xfrm>
          <a:prstGeom prst="rect">
            <a:avLst/>
          </a:prstGeom>
          <a:solidFill>
            <a:srgbClr val="3AC5D8"/>
          </a:solidFill>
        </p:spPr>
        <p:txBody>
          <a:bodyPr wrap="square" rtlCol="0">
            <a:spAutoFit/>
          </a:bodyPr>
          <a:lstStyle/>
          <a:p>
            <a:pPr algn="ctr"/>
            <a:r>
              <a:rPr lang="en-US" sz="4400" dirty="0" smtClean="0"/>
              <a:t>Di-jet Yield in X and Q</a:t>
            </a:r>
            <a:r>
              <a:rPr lang="en-US" sz="4400" baseline="30000" dirty="0" smtClean="0"/>
              <a:t>2</a:t>
            </a:r>
            <a:r>
              <a:rPr lang="en-US" sz="4400" dirty="0" smtClean="0"/>
              <a:t>: 1fb</a:t>
            </a:r>
            <a:r>
              <a:rPr lang="en-US" sz="4400" baseline="30000" dirty="0" smtClean="0"/>
              <a:t>-1</a:t>
            </a:r>
            <a:endParaRPr lang="en-US" sz="4400" baseline="30000" dirty="0"/>
          </a:p>
        </p:txBody>
      </p:sp>
      <p:sp>
        <p:nvSpPr>
          <p:cNvPr id="7" name="TextBox 6"/>
          <p:cNvSpPr txBox="1"/>
          <p:nvPr/>
        </p:nvSpPr>
        <p:spPr>
          <a:xfrm>
            <a:off x="6115050" y="1232808"/>
            <a:ext cx="3028949"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7030A0"/>
                </a:solidFill>
              </a:rPr>
              <a:t>Yield of di-jet events which pass X</a:t>
            </a:r>
            <a:r>
              <a:rPr lang="el-GR" baseline="-25000" dirty="0" smtClean="0">
                <a:solidFill>
                  <a:srgbClr val="7030A0"/>
                </a:solidFill>
              </a:rPr>
              <a:t>γ</a:t>
            </a:r>
            <a:r>
              <a:rPr lang="en-US" dirty="0" smtClean="0">
                <a:solidFill>
                  <a:srgbClr val="7030A0"/>
                </a:solidFill>
              </a:rPr>
              <a:t> cuts vs </a:t>
            </a:r>
            <a:r>
              <a:rPr lang="en-US" dirty="0" err="1" smtClean="0">
                <a:solidFill>
                  <a:srgbClr val="7030A0"/>
                </a:solidFill>
              </a:rPr>
              <a:t>x</a:t>
            </a:r>
            <a:r>
              <a:rPr lang="en-US" baseline="-25000" dirty="0" err="1" smtClean="0">
                <a:solidFill>
                  <a:srgbClr val="7030A0"/>
                </a:solidFill>
              </a:rPr>
              <a:t>B</a:t>
            </a:r>
            <a:r>
              <a:rPr lang="en-US" dirty="0" smtClean="0">
                <a:solidFill>
                  <a:srgbClr val="7030A0"/>
                </a:solidFill>
              </a:rPr>
              <a:t> for the four Q</a:t>
            </a:r>
            <a:r>
              <a:rPr lang="en-US" baseline="30000" dirty="0" smtClean="0">
                <a:solidFill>
                  <a:srgbClr val="7030A0"/>
                </a:solidFill>
              </a:rPr>
              <a:t>2</a:t>
            </a:r>
            <a:r>
              <a:rPr lang="en-US" dirty="0" smtClean="0">
                <a:solidFill>
                  <a:srgbClr val="7030A0"/>
                </a:solidFill>
              </a:rPr>
              <a:t> bins simulated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solidFill>
                  <a:srgbClr val="FF0000"/>
                </a:solidFill>
              </a:rPr>
              <a:t>Yield has been scaled to an integrated luminosity of 1fb</a:t>
            </a:r>
            <a:r>
              <a:rPr lang="en-US" baseline="30000" dirty="0" smtClean="0">
                <a:solidFill>
                  <a:srgbClr val="FF0000"/>
                </a:solidFill>
              </a:rPr>
              <a:t>-1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solidFill>
                  <a:srgbClr val="00B050"/>
                </a:solidFill>
              </a:rPr>
              <a:t>See multiple decades of Q</a:t>
            </a:r>
            <a:r>
              <a:rPr lang="en-US" baseline="30000" dirty="0" smtClean="0">
                <a:solidFill>
                  <a:srgbClr val="00B050"/>
                </a:solidFill>
              </a:rPr>
              <a:t>2</a:t>
            </a:r>
            <a:r>
              <a:rPr lang="en-US" dirty="0" smtClean="0">
                <a:solidFill>
                  <a:srgbClr val="00B050"/>
                </a:solidFill>
              </a:rPr>
              <a:t> coverage for several </a:t>
            </a:r>
            <a:r>
              <a:rPr lang="en-US" dirty="0" err="1" smtClean="0">
                <a:solidFill>
                  <a:srgbClr val="00B050"/>
                </a:solidFill>
              </a:rPr>
              <a:t>x</a:t>
            </a:r>
            <a:r>
              <a:rPr lang="en-US" baseline="-25000" dirty="0" err="1" smtClean="0">
                <a:solidFill>
                  <a:srgbClr val="00B050"/>
                </a:solidFill>
              </a:rPr>
              <a:t>B</a:t>
            </a:r>
            <a:r>
              <a:rPr lang="en-US" dirty="0" smtClean="0">
                <a:solidFill>
                  <a:srgbClr val="00B050"/>
                </a:solidFill>
              </a:rPr>
              <a:t> bins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solidFill>
                  <a:schemeClr val="accent2"/>
                </a:solidFill>
              </a:rPr>
              <a:t>Different </a:t>
            </a:r>
            <a:r>
              <a:rPr lang="en-US" dirty="0" err="1" smtClean="0">
                <a:solidFill>
                  <a:schemeClr val="accent2"/>
                </a:solidFill>
              </a:rPr>
              <a:t>x</a:t>
            </a:r>
            <a:r>
              <a:rPr lang="en-US" baseline="-25000" dirty="0" err="1" smtClean="0">
                <a:solidFill>
                  <a:schemeClr val="accent2"/>
                </a:solidFill>
              </a:rPr>
              <a:t>B</a:t>
            </a:r>
            <a:r>
              <a:rPr lang="en-US" dirty="0" smtClean="0">
                <a:solidFill>
                  <a:schemeClr val="accent2"/>
                </a:solidFill>
              </a:rPr>
              <a:t> ranges can be accessed at a given Q</a:t>
            </a:r>
            <a:r>
              <a:rPr lang="en-US" baseline="30000" dirty="0" smtClean="0">
                <a:solidFill>
                  <a:schemeClr val="accent2"/>
                </a:solidFill>
              </a:rPr>
              <a:t>2</a:t>
            </a:r>
            <a:r>
              <a:rPr lang="en-US" dirty="0" smtClean="0">
                <a:solidFill>
                  <a:schemeClr val="accent2"/>
                </a:solidFill>
              </a:rPr>
              <a:t> by varying the collision energy</a:t>
            </a:r>
          </a:p>
          <a:p>
            <a:pPr marL="285750" indent="-285750">
              <a:buFont typeface="Arial" panose="020B0604020202020204" pitchFamily="34" charset="0"/>
              <a:buChar char="•"/>
            </a:pPr>
            <a:endParaRPr lang="en-US" dirty="0">
              <a:solidFill>
                <a:schemeClr val="accent2"/>
              </a:solidFill>
            </a:endParaRPr>
          </a:p>
          <a:p>
            <a:pPr marL="285750" indent="-285750">
              <a:buFont typeface="Arial" panose="020B0604020202020204" pitchFamily="34" charset="0"/>
              <a:buChar char="•"/>
            </a:pPr>
            <a:r>
              <a:rPr lang="en-US" dirty="0" smtClean="0">
                <a:solidFill>
                  <a:srgbClr val="0070C0"/>
                </a:solidFill>
              </a:rPr>
              <a:t>Study is in early stage but outlook is positive – can isolate direct contribution even at low Q</a:t>
            </a:r>
            <a:r>
              <a:rPr lang="en-US" baseline="30000" dirty="0" smtClean="0">
                <a:solidFill>
                  <a:srgbClr val="0070C0"/>
                </a:solidFill>
              </a:rPr>
              <a:t>2</a:t>
            </a:r>
            <a:endParaRPr lang="en-US" baseline="30000" dirty="0">
              <a:solidFill>
                <a:srgbClr val="0070C0"/>
              </a:solidFill>
            </a:endParaRPr>
          </a:p>
        </p:txBody>
      </p:sp>
      <p:sp>
        <p:nvSpPr>
          <p:cNvPr id="8" name="Rectangle 7"/>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rgbClr val="FF0000"/>
                </a:solidFill>
              </a:rPr>
              <a:t>Brian Page</a:t>
            </a:r>
            <a:endParaRPr lang="en-US" b="1" i="1" dirty="0">
              <a:solidFill>
                <a:srgbClr val="FF0000"/>
              </a:solidFill>
            </a:endParaRPr>
          </a:p>
        </p:txBody>
      </p:sp>
    </p:spTree>
    <p:extLst>
      <p:ext uri="{BB962C8B-B14F-4D97-AF65-F5344CB8AC3E}">
        <p14:creationId xmlns:p14="http://schemas.microsoft.com/office/powerpoint/2010/main" val="2979201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0358"/>
            <a:ext cx="8229600" cy="964607"/>
          </a:xfrm>
        </p:spPr>
        <p:txBody>
          <a:bodyPr>
            <a:normAutofit/>
          </a:bodyPr>
          <a:lstStyle/>
          <a:p>
            <a:r>
              <a:rPr lang="en-US" sz="2400" dirty="0" smtClean="0"/>
              <a:t>There are two types of processes which can produce di-jet through hard scattering: direct and resolved process.</a:t>
            </a:r>
            <a:endParaRPr lang="en-US" sz="2400" dirty="0"/>
          </a:p>
        </p:txBody>
      </p:sp>
      <p:pic>
        <p:nvPicPr>
          <p:cNvPr id="4" name="Picture 2" descr="Screen Shot 2015-10-22 at 11.32.23 AM.png"/>
          <p:cNvPicPr>
            <a:picLocks noChangeAspect="1"/>
          </p:cNvPicPr>
          <p:nvPr/>
        </p:nvPicPr>
        <p:blipFill rotWithShape="1">
          <a:blip r:embed="rId3">
            <a:extLst>
              <a:ext uri="{28A0092B-C50C-407E-A947-70E740481C1C}">
                <a14:useLocalDpi xmlns:a14="http://schemas.microsoft.com/office/drawing/2010/main" val="0"/>
              </a:ext>
            </a:extLst>
          </a:blip>
          <a:srcRect r="10231"/>
          <a:stretch/>
        </p:blipFill>
        <p:spPr bwMode="auto">
          <a:xfrm>
            <a:off x="1308454" y="1494965"/>
            <a:ext cx="1863585" cy="177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Screen Shot 2015-10-22 at 11.32.33 AM.png"/>
          <p:cNvPicPr>
            <a:picLocks noChangeAspect="1"/>
          </p:cNvPicPr>
          <p:nvPr/>
        </p:nvPicPr>
        <p:blipFill rotWithShape="1">
          <a:blip r:embed="rId4">
            <a:extLst>
              <a:ext uri="{28A0092B-C50C-407E-A947-70E740481C1C}">
                <a14:useLocalDpi xmlns:a14="http://schemas.microsoft.com/office/drawing/2010/main" val="0"/>
              </a:ext>
            </a:extLst>
          </a:blip>
          <a:srcRect r="9258"/>
          <a:stretch/>
        </p:blipFill>
        <p:spPr bwMode="auto">
          <a:xfrm>
            <a:off x="5815912" y="1494965"/>
            <a:ext cx="1863585" cy="174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457200" y="3599720"/>
            <a:ext cx="8229600" cy="964607"/>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Only in resolved process, the photon has a structure. Then we can separate theses two types of processes at EIC by reconstructing  </a:t>
            </a:r>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2325052609"/>
              </p:ext>
            </p:extLst>
          </p:nvPr>
        </p:nvGraphicFramePr>
        <p:xfrm>
          <a:off x="8155455" y="3988461"/>
          <a:ext cx="276133" cy="338579"/>
        </p:xfrm>
        <a:graphic>
          <a:graphicData uri="http://schemas.openxmlformats.org/presentationml/2006/ole">
            <mc:AlternateContent xmlns:mc="http://schemas.openxmlformats.org/markup-compatibility/2006">
              <mc:Choice xmlns:v="urn:schemas-microsoft-com:vml" Requires="v">
                <p:oleObj spid="_x0000_s1051" name="Equation" r:id="rId5" imgW="228600" imgH="292100" progId="Equation.3">
                  <p:embed/>
                </p:oleObj>
              </mc:Choice>
              <mc:Fallback>
                <p:oleObj name="Equation" r:id="rId5" imgW="228600" imgH="292100" progId="Equation.3">
                  <p:embed/>
                  <p:pic>
                    <p:nvPicPr>
                      <p:cNvPr id="0" name=""/>
                      <p:cNvPicPr/>
                      <p:nvPr/>
                    </p:nvPicPr>
                    <p:blipFill>
                      <a:blip r:embed="rId6"/>
                      <a:stretch>
                        <a:fillRect/>
                      </a:stretch>
                    </p:blipFill>
                    <p:spPr>
                      <a:xfrm>
                        <a:off x="8155455" y="3988461"/>
                        <a:ext cx="276133" cy="338579"/>
                      </a:xfrm>
                      <a:prstGeom prst="rect">
                        <a:avLst/>
                      </a:prstGeom>
                    </p:spPr>
                  </p:pic>
                </p:oleObj>
              </mc:Fallback>
            </mc:AlternateContent>
          </a:graphicData>
        </a:graphic>
      </p:graphicFrame>
      <p:sp>
        <p:nvSpPr>
          <p:cNvPr id="9" name="TextBox 8"/>
          <p:cNvSpPr txBox="1"/>
          <p:nvPr/>
        </p:nvSpPr>
        <p:spPr>
          <a:xfrm>
            <a:off x="2069596" y="3315245"/>
            <a:ext cx="1102443" cy="369332"/>
          </a:xfrm>
          <a:prstGeom prst="rect">
            <a:avLst/>
          </a:prstGeom>
          <a:noFill/>
        </p:spPr>
        <p:txBody>
          <a:bodyPr wrap="square" rtlCol="0">
            <a:spAutoFit/>
          </a:bodyPr>
          <a:lstStyle/>
          <a:p>
            <a:r>
              <a:rPr lang="en-US" dirty="0" smtClean="0"/>
              <a:t>direct</a:t>
            </a:r>
            <a:endParaRPr lang="en-US" dirty="0"/>
          </a:p>
        </p:txBody>
      </p:sp>
      <p:sp>
        <p:nvSpPr>
          <p:cNvPr id="10" name="TextBox 9"/>
          <p:cNvSpPr txBox="1"/>
          <p:nvPr/>
        </p:nvSpPr>
        <p:spPr>
          <a:xfrm>
            <a:off x="6422445" y="3315245"/>
            <a:ext cx="1102443" cy="369332"/>
          </a:xfrm>
          <a:prstGeom prst="rect">
            <a:avLst/>
          </a:prstGeom>
          <a:noFill/>
        </p:spPr>
        <p:txBody>
          <a:bodyPr wrap="square" rtlCol="0">
            <a:spAutoFit/>
          </a:bodyPr>
          <a:lstStyle/>
          <a:p>
            <a:r>
              <a:rPr lang="en-US" dirty="0" smtClean="0"/>
              <a:t>resolved</a:t>
            </a:r>
            <a:endParaRPr lang="en-US" dirty="0"/>
          </a:p>
        </p:txBody>
      </p:sp>
      <p:pic>
        <p:nvPicPr>
          <p:cNvPr id="11" name="Picture 10" descr="EIC_xgamma_res_dir.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1686" y="4313552"/>
            <a:ext cx="3655114" cy="2475420"/>
          </a:xfrm>
          <a:prstGeom prst="rect">
            <a:avLst/>
          </a:prstGeom>
        </p:spPr>
      </p:pic>
      <p:sp>
        <p:nvSpPr>
          <p:cNvPr id="12" name="TextBox 11"/>
          <p:cNvSpPr txBox="1"/>
          <p:nvPr/>
        </p:nvSpPr>
        <p:spPr>
          <a:xfrm>
            <a:off x="5871223" y="5365763"/>
            <a:ext cx="1102443" cy="369332"/>
          </a:xfrm>
          <a:prstGeom prst="rect">
            <a:avLst/>
          </a:prstGeom>
          <a:noFill/>
        </p:spPr>
        <p:txBody>
          <a:bodyPr wrap="square" rtlCol="0">
            <a:spAutoFit/>
          </a:bodyPr>
          <a:lstStyle/>
          <a:p>
            <a:r>
              <a:rPr lang="en-US" dirty="0" smtClean="0">
                <a:solidFill>
                  <a:srgbClr val="0000FF"/>
                </a:solidFill>
              </a:rPr>
              <a:t>resolved</a:t>
            </a:r>
            <a:endParaRPr lang="en-US" dirty="0">
              <a:solidFill>
                <a:srgbClr val="0000FF"/>
              </a:solidFill>
            </a:endParaRPr>
          </a:p>
        </p:txBody>
      </p:sp>
      <p:sp>
        <p:nvSpPr>
          <p:cNvPr id="13" name="TextBox 12"/>
          <p:cNvSpPr txBox="1"/>
          <p:nvPr/>
        </p:nvSpPr>
        <p:spPr>
          <a:xfrm>
            <a:off x="7133775" y="5365763"/>
            <a:ext cx="1102443" cy="369332"/>
          </a:xfrm>
          <a:prstGeom prst="rect">
            <a:avLst/>
          </a:prstGeom>
          <a:noFill/>
        </p:spPr>
        <p:txBody>
          <a:bodyPr wrap="square" rtlCol="0">
            <a:spAutoFit/>
          </a:bodyPr>
          <a:lstStyle/>
          <a:p>
            <a:r>
              <a:rPr lang="en-US" dirty="0" smtClean="0">
                <a:solidFill>
                  <a:srgbClr val="FF0000"/>
                </a:solidFill>
              </a:rPr>
              <a:t>direct</a:t>
            </a:r>
            <a:endParaRPr lang="en-US" dirty="0">
              <a:solidFill>
                <a:srgbClr val="FF0000"/>
              </a:solidFill>
            </a:endParaRPr>
          </a:p>
        </p:txBody>
      </p:sp>
      <p:pic>
        <p:nvPicPr>
          <p:cNvPr id="14" name="Picture 13" descr="EIC_xgamma_xre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339" y="4327040"/>
            <a:ext cx="3578840" cy="2423764"/>
          </a:xfrm>
          <a:prstGeom prst="rect">
            <a:avLst/>
          </a:prstGeom>
        </p:spPr>
      </p:pic>
      <p:sp>
        <p:nvSpPr>
          <p:cNvPr id="15" name="Rectangle 14"/>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Xiaoxuan</a:t>
            </a:r>
            <a:r>
              <a:rPr lang="en-US" b="1" i="1" dirty="0" smtClean="0">
                <a:solidFill>
                  <a:srgbClr val="FF0000"/>
                </a:solidFill>
              </a:rPr>
              <a:t> Chu</a:t>
            </a:r>
            <a:endParaRPr lang="en-US" b="1" i="1" dirty="0">
              <a:solidFill>
                <a:srgbClr val="FF0000"/>
              </a:solidFill>
            </a:endParaRPr>
          </a:p>
        </p:txBody>
      </p:sp>
      <p:sp>
        <p:nvSpPr>
          <p:cNvPr id="2" name="Slide Number Placeholder 1"/>
          <p:cNvSpPr>
            <a:spLocks noGrp="1"/>
          </p:cNvSpPr>
          <p:nvPr>
            <p:ph type="sldNum" sz="quarter" idx="12"/>
          </p:nvPr>
        </p:nvSpPr>
        <p:spPr/>
        <p:txBody>
          <a:bodyPr/>
          <a:lstStyle/>
          <a:p>
            <a:fld id="{5BBAB1DB-3EEE-774A-AAE9-210163023056}" type="slidenum">
              <a:rPr lang="en-US" smtClean="0"/>
              <a:pPr/>
              <a:t>21</a:t>
            </a:fld>
            <a:endParaRPr lang="en-US"/>
          </a:p>
        </p:txBody>
      </p:sp>
    </p:spTree>
    <p:extLst>
      <p:ext uri="{BB962C8B-B14F-4D97-AF65-F5344CB8AC3E}">
        <p14:creationId xmlns:p14="http://schemas.microsoft.com/office/powerpoint/2010/main" val="72688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24" y="1167542"/>
            <a:ext cx="3868843" cy="4875733"/>
          </a:xfrm>
        </p:spPr>
        <p:txBody>
          <a:bodyPr>
            <a:normAutofit lnSpcReduction="10000"/>
          </a:bodyPr>
          <a:lstStyle/>
          <a:p>
            <a:r>
              <a:rPr lang="en-US" sz="2400" dirty="0" smtClean="0"/>
              <a:t>Photon PDFs can be extracted by measuring di-jet cross section in </a:t>
            </a:r>
            <a:r>
              <a:rPr lang="en-US" sz="2400" dirty="0" err="1" smtClean="0"/>
              <a:t>photoproduction</a:t>
            </a:r>
            <a:r>
              <a:rPr lang="en-US" sz="2400" dirty="0" smtClean="0"/>
              <a:t> events.</a:t>
            </a:r>
          </a:p>
          <a:p>
            <a:pPr marL="0" indent="0">
              <a:buNone/>
            </a:pPr>
            <a:endParaRPr lang="en-US" sz="2400" dirty="0" smtClean="0"/>
          </a:p>
          <a:p>
            <a:r>
              <a:rPr lang="en-US" sz="2400" b="1" dirty="0" smtClean="0"/>
              <a:t>We can reproduce the HERA data by using EIC simulation</a:t>
            </a:r>
            <a:r>
              <a:rPr lang="en-US" sz="2400" dirty="0" smtClean="0"/>
              <a:t> to measure di-jet cross section in </a:t>
            </a:r>
            <a:r>
              <a:rPr lang="en-US" sz="2400" dirty="0" err="1" smtClean="0"/>
              <a:t>photoproduction</a:t>
            </a:r>
            <a:r>
              <a:rPr lang="en-US" sz="2400" dirty="0" smtClean="0"/>
              <a:t> events (seen the figure on right), which indicates our EIC simulation is reliable.</a:t>
            </a:r>
            <a:endParaRPr lang="en-US" sz="2400" dirty="0"/>
          </a:p>
        </p:txBody>
      </p:sp>
      <p:pic>
        <p:nvPicPr>
          <p:cNvPr id="5" name="Picture 4" descr="HERA_xsection.eps"/>
          <p:cNvPicPr>
            <a:picLocks noChangeAspect="1"/>
          </p:cNvPicPr>
          <p:nvPr/>
        </p:nvPicPr>
        <p:blipFill rotWithShape="1">
          <a:blip r:embed="rId2">
            <a:extLst>
              <a:ext uri="{28A0092B-C50C-407E-A947-70E740481C1C}">
                <a14:useLocalDpi xmlns:a14="http://schemas.microsoft.com/office/drawing/2010/main" val="0"/>
              </a:ext>
            </a:extLst>
          </a:blip>
          <a:srcRect t="7070" r="11493"/>
          <a:stretch/>
        </p:blipFill>
        <p:spPr>
          <a:xfrm>
            <a:off x="4381501" y="392940"/>
            <a:ext cx="3830832" cy="6249295"/>
          </a:xfrm>
          <a:prstGeom prst="rect">
            <a:avLst/>
          </a:prstGeom>
        </p:spPr>
      </p:pic>
      <p:sp>
        <p:nvSpPr>
          <p:cNvPr id="4" name="Rectangle 3"/>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Xiaoxuan</a:t>
            </a:r>
            <a:r>
              <a:rPr lang="en-US" b="1" i="1" dirty="0" smtClean="0">
                <a:solidFill>
                  <a:srgbClr val="FF0000"/>
                </a:solidFill>
              </a:rPr>
              <a:t> Chu</a:t>
            </a:r>
            <a:endParaRPr lang="en-US" b="1" i="1" dirty="0">
              <a:solidFill>
                <a:srgbClr val="FF0000"/>
              </a:solidFill>
            </a:endParaRPr>
          </a:p>
        </p:txBody>
      </p:sp>
      <p:sp>
        <p:nvSpPr>
          <p:cNvPr id="2" name="Slide Number Placeholder 1"/>
          <p:cNvSpPr>
            <a:spLocks noGrp="1"/>
          </p:cNvSpPr>
          <p:nvPr>
            <p:ph type="sldNum" sz="quarter" idx="12"/>
          </p:nvPr>
        </p:nvSpPr>
        <p:spPr/>
        <p:txBody>
          <a:bodyPr/>
          <a:lstStyle/>
          <a:p>
            <a:fld id="{5BBAB1DB-3EEE-774A-AAE9-210163023056}" type="slidenum">
              <a:rPr lang="en-US" smtClean="0"/>
              <a:pPr/>
              <a:t>22</a:t>
            </a:fld>
            <a:endParaRPr lang="en-US"/>
          </a:p>
        </p:txBody>
      </p:sp>
    </p:spTree>
    <p:extLst>
      <p:ext uri="{BB962C8B-B14F-4D97-AF65-F5344CB8AC3E}">
        <p14:creationId xmlns:p14="http://schemas.microsoft.com/office/powerpoint/2010/main" val="2923049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jet_xsection.eps"/>
          <p:cNvPicPr>
            <a:picLocks noChangeAspect="1"/>
          </p:cNvPicPr>
          <p:nvPr/>
        </p:nvPicPr>
        <p:blipFill rotWithShape="1">
          <a:blip r:embed="rId2">
            <a:extLst>
              <a:ext uri="{28A0092B-C50C-407E-A947-70E740481C1C}">
                <a14:useLocalDpi xmlns:a14="http://schemas.microsoft.com/office/drawing/2010/main" val="0"/>
              </a:ext>
            </a:extLst>
          </a:blip>
          <a:srcRect t="7490" r="8479"/>
          <a:stretch/>
        </p:blipFill>
        <p:spPr>
          <a:xfrm>
            <a:off x="75095" y="568702"/>
            <a:ext cx="4738205" cy="5820928"/>
          </a:xfrm>
          <a:prstGeom prst="rect">
            <a:avLst/>
          </a:prstGeom>
        </p:spPr>
      </p:pic>
      <p:sp>
        <p:nvSpPr>
          <p:cNvPr id="5" name="Rectangle 4"/>
          <p:cNvSpPr/>
          <p:nvPr/>
        </p:nvSpPr>
        <p:spPr>
          <a:xfrm>
            <a:off x="4875697" y="2825605"/>
            <a:ext cx="4101570" cy="1938992"/>
          </a:xfrm>
          <a:prstGeom prst="rect">
            <a:avLst/>
          </a:prstGeom>
        </p:spPr>
        <p:txBody>
          <a:bodyPr wrap="square">
            <a:spAutoFit/>
          </a:bodyPr>
          <a:lstStyle/>
          <a:p>
            <a:pPr marL="285750" indent="-285750" algn="just">
              <a:buFont typeface="Arial"/>
              <a:buChar char="•"/>
              <a:tabLst>
                <a:tab pos="940565" algn="l"/>
                <a:tab pos="1410848" algn="l"/>
                <a:tab pos="1882799" algn="l"/>
                <a:tab pos="2354748" algn="l"/>
                <a:tab pos="2826699" algn="l"/>
                <a:tab pos="3298649" algn="l"/>
                <a:tab pos="3770600" algn="l"/>
                <a:tab pos="4242549" algn="l"/>
                <a:tab pos="4714500" algn="l"/>
                <a:tab pos="5186450" algn="l"/>
                <a:tab pos="5658401" algn="l"/>
                <a:tab pos="6130350" algn="l"/>
                <a:tab pos="6602301" algn="l"/>
                <a:tab pos="7074251" algn="l"/>
                <a:tab pos="7546202" algn="l"/>
                <a:tab pos="8018151" algn="l"/>
                <a:tab pos="8490102" algn="l"/>
                <a:tab pos="8962052" algn="l"/>
                <a:tab pos="9434003" algn="l"/>
                <a:tab pos="9905952" algn="l"/>
                <a:tab pos="10377903" algn="l"/>
              </a:tabLst>
            </a:pPr>
            <a:r>
              <a:rPr lang="en-US" sz="2000" dirty="0">
                <a:cs typeface="Comic Sans MS"/>
              </a:rPr>
              <a:t>The simulation shows the capability to measure the cross section for di-jet production, with high accuracy in a wide kinematic range at EIC and extract the photon PDFs from a global fit</a:t>
            </a:r>
            <a:r>
              <a:rPr lang="en-US" sz="2000" dirty="0" smtClean="0">
                <a:cs typeface="Comic Sans MS"/>
              </a:rPr>
              <a:t>.</a:t>
            </a:r>
            <a:endParaRPr lang="en-US" sz="2000" dirty="0">
              <a:cs typeface="Comic Sans MS"/>
            </a:endParaRPr>
          </a:p>
        </p:txBody>
      </p:sp>
      <p:sp>
        <p:nvSpPr>
          <p:cNvPr id="6" name="TextBox 5"/>
          <p:cNvSpPr txBox="1"/>
          <p:nvPr/>
        </p:nvSpPr>
        <p:spPr>
          <a:xfrm>
            <a:off x="4512823" y="2037685"/>
            <a:ext cx="4910577" cy="461665"/>
          </a:xfrm>
          <a:prstGeom prst="rect">
            <a:avLst/>
          </a:prstGeom>
          <a:noFill/>
        </p:spPr>
        <p:txBody>
          <a:bodyPr wrap="square" rtlCol="0">
            <a:spAutoFit/>
          </a:bodyPr>
          <a:lstStyle/>
          <a:p>
            <a:r>
              <a:rPr lang="en-US" sz="2400" b="1" dirty="0" smtClean="0"/>
              <a:t>Di-jet cross section measured at EIC</a:t>
            </a:r>
            <a:endParaRPr lang="en-US" sz="2400" b="1" dirty="0"/>
          </a:p>
        </p:txBody>
      </p:sp>
      <p:sp>
        <p:nvSpPr>
          <p:cNvPr id="7" name="Rectangle 6"/>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Xiaoxuan</a:t>
            </a:r>
            <a:r>
              <a:rPr lang="en-US" b="1" i="1" dirty="0" smtClean="0">
                <a:solidFill>
                  <a:srgbClr val="FF0000"/>
                </a:solidFill>
              </a:rPr>
              <a:t> Chu</a:t>
            </a:r>
            <a:endParaRPr lang="en-US" b="1" i="1" dirty="0">
              <a:solidFill>
                <a:srgbClr val="FF0000"/>
              </a:solidFill>
            </a:endParaRPr>
          </a:p>
        </p:txBody>
      </p:sp>
      <p:sp>
        <p:nvSpPr>
          <p:cNvPr id="2" name="Slide Number Placeholder 1"/>
          <p:cNvSpPr>
            <a:spLocks noGrp="1"/>
          </p:cNvSpPr>
          <p:nvPr>
            <p:ph type="sldNum" sz="quarter" idx="12"/>
          </p:nvPr>
        </p:nvSpPr>
        <p:spPr/>
        <p:txBody>
          <a:bodyPr/>
          <a:lstStyle/>
          <a:p>
            <a:fld id="{5BBAB1DB-3EEE-774A-AAE9-210163023056}" type="slidenum">
              <a:rPr lang="en-US" smtClean="0"/>
              <a:pPr/>
              <a:t>23</a:t>
            </a:fld>
            <a:endParaRPr lang="en-US"/>
          </a:p>
        </p:txBody>
      </p:sp>
    </p:spTree>
    <p:extLst>
      <p:ext uri="{BB962C8B-B14F-4D97-AF65-F5344CB8AC3E}">
        <p14:creationId xmlns:p14="http://schemas.microsoft.com/office/powerpoint/2010/main" val="1084286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baseline="30000">
                <a:solidFill>
                  <a:schemeClr val="tx1"/>
                </a:solidFill>
                <a:latin typeface="Arial" charset="0"/>
                <a:ea typeface="ＭＳ Ｐゴシック" charset="0"/>
                <a:cs typeface="ＭＳ Ｐゴシック" charset="0"/>
              </a:defRPr>
            </a:lvl1pPr>
            <a:lvl2pPr marL="742950" indent="-285750" eaLnBrk="0" hangingPunct="0">
              <a:defRPr sz="1600" b="1" baseline="30000">
                <a:solidFill>
                  <a:schemeClr val="tx1"/>
                </a:solidFill>
                <a:latin typeface="Arial" charset="0"/>
                <a:ea typeface="ＭＳ Ｐゴシック" charset="0"/>
              </a:defRPr>
            </a:lvl2pPr>
            <a:lvl3pPr marL="1143000" indent="-228600" eaLnBrk="0" hangingPunct="0">
              <a:defRPr sz="1600" b="1" baseline="30000">
                <a:solidFill>
                  <a:schemeClr val="tx1"/>
                </a:solidFill>
                <a:latin typeface="Arial" charset="0"/>
                <a:ea typeface="ＭＳ Ｐゴシック" charset="0"/>
              </a:defRPr>
            </a:lvl3pPr>
            <a:lvl4pPr marL="1600200" indent="-228600" eaLnBrk="0" hangingPunct="0">
              <a:defRPr sz="1600" b="1" baseline="30000">
                <a:solidFill>
                  <a:schemeClr val="tx1"/>
                </a:solidFill>
                <a:latin typeface="Arial" charset="0"/>
                <a:ea typeface="ＭＳ Ｐゴシック" charset="0"/>
              </a:defRPr>
            </a:lvl4pPr>
            <a:lvl5pPr marL="2057400" indent="-228600" eaLnBrk="0" hangingPunct="0">
              <a:defRPr sz="1600" b="1" baseline="30000">
                <a:solidFill>
                  <a:schemeClr val="tx1"/>
                </a:solidFill>
                <a:latin typeface="Arial" charset="0"/>
                <a:ea typeface="ＭＳ Ｐゴシック" charset="0"/>
              </a:defRPr>
            </a:lvl5pPr>
            <a:lvl6pPr marL="2514600" indent="-228600" eaLnBrk="0" fontAlgn="base" hangingPunct="0">
              <a:spcBef>
                <a:spcPct val="0"/>
              </a:spcBef>
              <a:spcAft>
                <a:spcPct val="0"/>
              </a:spcAft>
              <a:defRPr sz="1600" b="1" baseline="30000">
                <a:solidFill>
                  <a:schemeClr val="tx1"/>
                </a:solidFill>
                <a:latin typeface="Arial" charset="0"/>
                <a:ea typeface="ＭＳ Ｐゴシック" charset="0"/>
              </a:defRPr>
            </a:lvl6pPr>
            <a:lvl7pPr marL="2971800" indent="-228600" eaLnBrk="0" fontAlgn="base" hangingPunct="0">
              <a:spcBef>
                <a:spcPct val="0"/>
              </a:spcBef>
              <a:spcAft>
                <a:spcPct val="0"/>
              </a:spcAft>
              <a:defRPr sz="1600" b="1" baseline="30000">
                <a:solidFill>
                  <a:schemeClr val="tx1"/>
                </a:solidFill>
                <a:latin typeface="Arial" charset="0"/>
                <a:ea typeface="ＭＳ Ｐゴシック" charset="0"/>
              </a:defRPr>
            </a:lvl7pPr>
            <a:lvl8pPr marL="3429000" indent="-228600" eaLnBrk="0" fontAlgn="base" hangingPunct="0">
              <a:spcBef>
                <a:spcPct val="0"/>
              </a:spcBef>
              <a:spcAft>
                <a:spcPct val="0"/>
              </a:spcAft>
              <a:defRPr sz="1600" b="1" baseline="30000">
                <a:solidFill>
                  <a:schemeClr val="tx1"/>
                </a:solidFill>
                <a:latin typeface="Arial" charset="0"/>
                <a:ea typeface="ＭＳ Ｐゴシック" charset="0"/>
              </a:defRPr>
            </a:lvl8pPr>
            <a:lvl9pPr marL="3886200" indent="-228600" eaLnBrk="0" fontAlgn="base" hangingPunct="0">
              <a:spcBef>
                <a:spcPct val="0"/>
              </a:spcBef>
              <a:spcAft>
                <a:spcPct val="0"/>
              </a:spcAft>
              <a:defRPr sz="1600" b="1" baseline="30000">
                <a:solidFill>
                  <a:schemeClr val="tx1"/>
                </a:solidFill>
                <a:latin typeface="Arial" charset="0"/>
                <a:ea typeface="ＭＳ Ｐゴシック" charset="0"/>
              </a:defRPr>
            </a:lvl9pPr>
          </a:lstStyle>
          <a:p>
            <a:pPr eaLnBrk="1" hangingPunct="1"/>
            <a:fld id="{D99BDD9D-969D-1144-9824-043FC953A1BD}" type="slidenum">
              <a:rPr lang="en-US" sz="1400" b="0" baseline="0">
                <a:latin typeface="Times New Roman" charset="0"/>
              </a:rPr>
              <a:pPr eaLnBrk="1" hangingPunct="1"/>
              <a:t>24</a:t>
            </a:fld>
            <a:endParaRPr lang="en-US" sz="1400" b="0" baseline="0">
              <a:latin typeface="Times New Roman" charset="0"/>
            </a:endParaRPr>
          </a:p>
        </p:txBody>
      </p:sp>
      <p:sp>
        <p:nvSpPr>
          <p:cNvPr id="52228" name="Rectangle 2"/>
          <p:cNvSpPr>
            <a:spLocks noGrp="1" noChangeArrowheads="1"/>
          </p:cNvSpPr>
          <p:nvPr>
            <p:ph type="title"/>
          </p:nvPr>
        </p:nvSpPr>
        <p:spPr>
          <a:xfrm>
            <a:off x="762000" y="215900"/>
            <a:ext cx="7772400" cy="762000"/>
          </a:xfrm>
        </p:spPr>
        <p:txBody>
          <a:bodyPr/>
          <a:lstStyle/>
          <a:p>
            <a:pPr eaLnBrk="1" hangingPunct="1"/>
            <a:r>
              <a:rPr lang="en-US" sz="2800" b="1" dirty="0" smtClean="0">
                <a:latin typeface="Times New Roman" charset="0"/>
                <a:ea typeface="SimSun" charset="0"/>
                <a:cs typeface="SimSun" charset="0"/>
              </a:rPr>
              <a:t>Distinguish the mechanisms of rho broadening</a:t>
            </a:r>
            <a:endParaRPr lang="en-US" sz="2800" b="1" dirty="0">
              <a:latin typeface="Times New Roman" charset="0"/>
            </a:endParaRPr>
          </a:p>
        </p:txBody>
      </p:sp>
      <p:sp>
        <p:nvSpPr>
          <p:cNvPr id="8" name="Rectangle 5"/>
          <p:cNvSpPr txBox="1">
            <a:spLocks noChangeArrowheads="1"/>
          </p:cNvSpPr>
          <p:nvPr/>
        </p:nvSpPr>
        <p:spPr bwMode="auto">
          <a:xfrm>
            <a:off x="85312" y="5029200"/>
            <a:ext cx="92872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1600" b="1" baseline="30000">
                <a:solidFill>
                  <a:schemeClr val="tx1"/>
                </a:solidFill>
                <a:latin typeface="Arial" charset="0"/>
                <a:ea typeface="ＭＳ Ｐゴシック" charset="0"/>
                <a:cs typeface="ＭＳ Ｐゴシック" charset="0"/>
              </a:defRPr>
            </a:lvl1pPr>
            <a:lvl2pPr marL="742950" indent="-285750" eaLnBrk="0" hangingPunct="0">
              <a:defRPr sz="1600" b="1" baseline="30000">
                <a:solidFill>
                  <a:schemeClr val="tx1"/>
                </a:solidFill>
                <a:latin typeface="Arial" charset="0"/>
                <a:ea typeface="ＭＳ Ｐゴシック" charset="0"/>
              </a:defRPr>
            </a:lvl2pPr>
            <a:lvl3pPr marL="1143000" indent="-228600" eaLnBrk="0" hangingPunct="0">
              <a:defRPr sz="1600" b="1" baseline="30000">
                <a:solidFill>
                  <a:schemeClr val="tx1"/>
                </a:solidFill>
                <a:latin typeface="Arial" charset="0"/>
                <a:ea typeface="ＭＳ Ｐゴシック" charset="0"/>
              </a:defRPr>
            </a:lvl3pPr>
            <a:lvl4pPr marL="1600200" indent="-228600" eaLnBrk="0" hangingPunct="0">
              <a:defRPr sz="1600" b="1" baseline="30000">
                <a:solidFill>
                  <a:schemeClr val="tx1"/>
                </a:solidFill>
                <a:latin typeface="Arial" charset="0"/>
                <a:ea typeface="ＭＳ Ｐゴシック" charset="0"/>
              </a:defRPr>
            </a:lvl4pPr>
            <a:lvl5pPr marL="2057400" indent="-228600" eaLnBrk="0" hangingPunct="0">
              <a:defRPr sz="1600" b="1" baseline="30000">
                <a:solidFill>
                  <a:schemeClr val="tx1"/>
                </a:solidFill>
                <a:latin typeface="Arial" charset="0"/>
                <a:ea typeface="ＭＳ Ｐゴシック" charset="0"/>
              </a:defRPr>
            </a:lvl5pPr>
            <a:lvl6pPr marL="2514600" indent="-228600" eaLnBrk="0" fontAlgn="base" hangingPunct="0">
              <a:spcBef>
                <a:spcPct val="0"/>
              </a:spcBef>
              <a:spcAft>
                <a:spcPct val="0"/>
              </a:spcAft>
              <a:defRPr sz="1600" b="1" baseline="30000">
                <a:solidFill>
                  <a:schemeClr val="tx1"/>
                </a:solidFill>
                <a:latin typeface="Arial" charset="0"/>
                <a:ea typeface="ＭＳ Ｐゴシック" charset="0"/>
              </a:defRPr>
            </a:lvl6pPr>
            <a:lvl7pPr marL="2971800" indent="-228600" eaLnBrk="0" fontAlgn="base" hangingPunct="0">
              <a:spcBef>
                <a:spcPct val="0"/>
              </a:spcBef>
              <a:spcAft>
                <a:spcPct val="0"/>
              </a:spcAft>
              <a:defRPr sz="1600" b="1" baseline="30000">
                <a:solidFill>
                  <a:schemeClr val="tx1"/>
                </a:solidFill>
                <a:latin typeface="Arial" charset="0"/>
                <a:ea typeface="ＭＳ Ｐゴシック" charset="0"/>
              </a:defRPr>
            </a:lvl7pPr>
            <a:lvl8pPr marL="3429000" indent="-228600" eaLnBrk="0" fontAlgn="base" hangingPunct="0">
              <a:spcBef>
                <a:spcPct val="0"/>
              </a:spcBef>
              <a:spcAft>
                <a:spcPct val="0"/>
              </a:spcAft>
              <a:defRPr sz="1600" b="1" baseline="30000">
                <a:solidFill>
                  <a:schemeClr val="tx1"/>
                </a:solidFill>
                <a:latin typeface="Arial" charset="0"/>
                <a:ea typeface="ＭＳ Ｐゴシック" charset="0"/>
              </a:defRPr>
            </a:lvl8pPr>
            <a:lvl9pPr marL="3886200" indent="-228600" eaLnBrk="0" fontAlgn="base" hangingPunct="0">
              <a:spcBef>
                <a:spcPct val="0"/>
              </a:spcBef>
              <a:spcAft>
                <a:spcPct val="0"/>
              </a:spcAft>
              <a:defRPr sz="1600" b="1" baseline="30000">
                <a:solidFill>
                  <a:schemeClr val="tx1"/>
                </a:solidFill>
                <a:latin typeface="Arial" charset="0"/>
                <a:ea typeface="ＭＳ Ｐゴシック" charset="0"/>
              </a:defRPr>
            </a:lvl9pPr>
          </a:lstStyle>
          <a:p>
            <a:pPr>
              <a:spcBef>
                <a:spcPct val="20000"/>
              </a:spcBef>
            </a:pPr>
            <a:r>
              <a:rPr lang="en-US" altLang="zh-CN" sz="1800" baseline="0" dirty="0" smtClean="0">
                <a:solidFill>
                  <a:srgbClr val="FF0000"/>
                </a:solidFill>
                <a:cs typeface="Arial" charset="0"/>
                <a:sym typeface="Symbol" charset="0"/>
              </a:rPr>
              <a:t>Knowing the mechanism that causes in-medium rho broadening and its</a:t>
            </a:r>
          </a:p>
          <a:p>
            <a:pPr>
              <a:spcBef>
                <a:spcPct val="20000"/>
              </a:spcBef>
            </a:pPr>
            <a:r>
              <a:rPr lang="en-US" altLang="zh-CN" sz="1800" baseline="0" dirty="0" smtClean="0">
                <a:solidFill>
                  <a:srgbClr val="FF0000"/>
                </a:solidFill>
                <a:cs typeface="Arial" charset="0"/>
                <a:sym typeface="Symbol" charset="0"/>
              </a:rPr>
              <a:t>temperature and baryon-density dependence is fundamental  to our understanding</a:t>
            </a:r>
          </a:p>
          <a:p>
            <a:pPr>
              <a:spcBef>
                <a:spcPct val="20000"/>
              </a:spcBef>
            </a:pPr>
            <a:r>
              <a:rPr lang="en-US" altLang="zh-CN" sz="1800" baseline="0" dirty="0" smtClean="0">
                <a:solidFill>
                  <a:srgbClr val="FF0000"/>
                </a:solidFill>
                <a:cs typeface="Arial" charset="0"/>
                <a:sym typeface="Symbol" charset="0"/>
              </a:rPr>
              <a:t>and assessment of chiral symmetry restoration in hot QCD matter !</a:t>
            </a:r>
          </a:p>
          <a:p>
            <a:pPr>
              <a:spcBef>
                <a:spcPct val="20000"/>
              </a:spcBef>
            </a:pPr>
            <a:r>
              <a:rPr lang="en-US" altLang="zh-CN" sz="1800" baseline="0" dirty="0" smtClean="0">
                <a:solidFill>
                  <a:schemeClr val="accent2"/>
                </a:solidFill>
                <a:cs typeface="Arial" charset="0"/>
                <a:sym typeface="Symbol" charset="0"/>
              </a:rPr>
              <a:t>Turn off hot medium effect: electron-positron pair at the EIC? Understanding the</a:t>
            </a:r>
          </a:p>
          <a:p>
            <a:pPr>
              <a:spcBef>
                <a:spcPct val="20000"/>
              </a:spcBef>
            </a:pPr>
            <a:r>
              <a:rPr lang="en-US" altLang="zh-CN" sz="1800" baseline="0" dirty="0" smtClean="0">
                <a:solidFill>
                  <a:schemeClr val="accent2"/>
                </a:solidFill>
                <a:cs typeface="Arial" charset="0"/>
                <a:sym typeface="Symbol" charset="0"/>
              </a:rPr>
              <a:t>rho modifications in cold nuclear matter (</a:t>
            </a:r>
            <a:r>
              <a:rPr lang="en-US" altLang="zh-CN" sz="1800" baseline="0" dirty="0" err="1" smtClean="0">
                <a:solidFill>
                  <a:schemeClr val="accent2"/>
                </a:solidFill>
                <a:cs typeface="Arial" charset="0"/>
                <a:sym typeface="Symbol" charset="0"/>
              </a:rPr>
              <a:t>e+A</a:t>
            </a:r>
            <a:r>
              <a:rPr lang="en-US" altLang="zh-CN" sz="1800" baseline="0" dirty="0" smtClean="0">
                <a:solidFill>
                  <a:schemeClr val="accent2"/>
                </a:solidFill>
                <a:cs typeface="Arial" charset="0"/>
                <a:sym typeface="Symbol" charset="0"/>
              </a:rPr>
              <a:t> versus </a:t>
            </a:r>
            <a:r>
              <a:rPr lang="en-US" altLang="zh-CN" sz="1800" baseline="0" dirty="0" err="1" smtClean="0">
                <a:solidFill>
                  <a:schemeClr val="accent2"/>
                </a:solidFill>
                <a:cs typeface="Arial" charset="0"/>
                <a:sym typeface="Symbol" charset="0"/>
              </a:rPr>
              <a:t>e+p</a:t>
            </a:r>
            <a:r>
              <a:rPr lang="en-US" altLang="zh-CN" sz="1800" baseline="0" dirty="0" smtClean="0">
                <a:solidFill>
                  <a:schemeClr val="accent2"/>
                </a:solidFill>
                <a:cs typeface="Arial" charset="0"/>
                <a:sym typeface="Symbol" charset="0"/>
              </a:rPr>
              <a:t>) is fundamental!</a:t>
            </a:r>
          </a:p>
          <a:p>
            <a:pPr>
              <a:spcBef>
                <a:spcPct val="20000"/>
              </a:spcBef>
            </a:pPr>
            <a:endParaRPr lang="en-US" altLang="zh-CN" sz="2000" baseline="0" dirty="0" smtClean="0">
              <a:solidFill>
                <a:srgbClr val="FF0000"/>
              </a:solidFill>
              <a:cs typeface="Arial" charset="0"/>
              <a:sym typeface="Symbol" charset="0"/>
            </a:endParaRPr>
          </a:p>
          <a:p>
            <a:pPr>
              <a:spcBef>
                <a:spcPct val="20000"/>
              </a:spcBef>
            </a:pPr>
            <a:endParaRPr lang="en-US" altLang="zh-CN" sz="2000" baseline="0" dirty="0">
              <a:solidFill>
                <a:srgbClr val="FF0000"/>
              </a:solidFill>
              <a:cs typeface="Arial" charset="0"/>
              <a:sym typeface="Symbol" charset="0"/>
            </a:endParaRPr>
          </a:p>
          <a:p>
            <a:pPr>
              <a:spcBef>
                <a:spcPct val="20000"/>
              </a:spcBef>
            </a:pPr>
            <a:endParaRPr lang="en-US" altLang="zh-CN" sz="2000" baseline="0" dirty="0">
              <a:solidFill>
                <a:schemeClr val="accent2"/>
              </a:solidFill>
              <a:cs typeface="Arial" charset="0"/>
              <a:sym typeface="Symbol" charset="0"/>
            </a:endParaRPr>
          </a:p>
          <a:p>
            <a:pPr>
              <a:spcBef>
                <a:spcPct val="20000"/>
              </a:spcBef>
            </a:pPr>
            <a:endParaRPr lang="en-US" altLang="zh-CN" baseline="0" dirty="0">
              <a:ea typeface="SimSun" charset="0"/>
              <a:cs typeface="SimSun" charset="0"/>
            </a:endParaRPr>
          </a:p>
          <a:p>
            <a:pPr>
              <a:spcBef>
                <a:spcPct val="20000"/>
              </a:spcBef>
            </a:pPr>
            <a:endParaRPr lang="en-US" baseline="0" dirty="0">
              <a:solidFill>
                <a:schemeClr val="accent2"/>
              </a:solidFill>
              <a:cs typeface="Arial" charset="0"/>
              <a:sym typeface="Symbol" charset="0"/>
            </a:endParaRPr>
          </a:p>
          <a:p>
            <a:pPr>
              <a:spcBef>
                <a:spcPct val="20000"/>
              </a:spcBef>
              <a:buFontTx/>
              <a:buChar char="•"/>
            </a:pPr>
            <a:endParaRPr lang="en-US" altLang="zh-CN" sz="1800" baseline="0" dirty="0">
              <a:solidFill>
                <a:srgbClr val="FF33CC"/>
              </a:solidFill>
              <a:cs typeface="Arial" charset="0"/>
            </a:endParaRPr>
          </a:p>
          <a:p>
            <a:pPr eaLnBrk="1" hangingPunct="1">
              <a:spcBef>
                <a:spcPct val="20000"/>
              </a:spcBef>
            </a:pPr>
            <a:r>
              <a:rPr lang="en-US" altLang="zh-CN" sz="1800" baseline="0" dirty="0">
                <a:solidFill>
                  <a:srgbClr val="FF33CC"/>
                </a:solidFill>
                <a:ea typeface="SimSun" charset="0"/>
                <a:cs typeface="SimSun" charset="0"/>
              </a:rPr>
              <a:t>          </a:t>
            </a:r>
          </a:p>
          <a:p>
            <a:pPr eaLnBrk="1" hangingPunct="1">
              <a:spcBef>
                <a:spcPct val="20000"/>
              </a:spcBef>
            </a:pPr>
            <a:r>
              <a:rPr lang="en-US" altLang="zh-CN" sz="1800" baseline="0" dirty="0">
                <a:solidFill>
                  <a:srgbClr val="FF0000"/>
                </a:solidFill>
                <a:ea typeface="SimSun" charset="0"/>
                <a:cs typeface="SimSun" charset="0"/>
              </a:rPr>
              <a:t>          </a:t>
            </a:r>
            <a:endParaRPr lang="en-US" altLang="zh-CN" sz="1800" baseline="0" dirty="0">
              <a:solidFill>
                <a:srgbClr val="FF33CC"/>
              </a:solidFill>
              <a:ea typeface="SimSun" charset="0"/>
              <a:cs typeface="SimSun" charset="0"/>
            </a:endParaRPr>
          </a:p>
          <a:p>
            <a:pPr eaLnBrk="1" hangingPunct="1">
              <a:spcBef>
                <a:spcPct val="20000"/>
              </a:spcBef>
            </a:pPr>
            <a:endParaRPr lang="en-US" altLang="zh-CN" sz="1800" baseline="0" dirty="0">
              <a:solidFill>
                <a:srgbClr val="FF33CC"/>
              </a:solidFill>
              <a:ea typeface="SimSun" charset="0"/>
              <a:cs typeface="SimSun" charset="0"/>
            </a:endParaRPr>
          </a:p>
        </p:txBody>
      </p:sp>
      <p:pic>
        <p:nvPicPr>
          <p:cNvPr id="5" name="Picture 4" descr="200mb_excess_com_new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1008249"/>
            <a:ext cx="5562600" cy="3992907"/>
          </a:xfrm>
          <a:prstGeom prst="rect">
            <a:avLst/>
          </a:prstGeom>
        </p:spPr>
      </p:pic>
      <p:sp>
        <p:nvSpPr>
          <p:cNvPr id="9" name="Rectangle 8"/>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Lijuan</a:t>
            </a:r>
            <a:r>
              <a:rPr lang="en-US" b="1" i="1" dirty="0" smtClean="0">
                <a:solidFill>
                  <a:srgbClr val="FF0000"/>
                </a:solidFill>
              </a:rPr>
              <a:t> </a:t>
            </a:r>
            <a:r>
              <a:rPr lang="en-US" b="1" i="1" dirty="0" err="1" smtClean="0">
                <a:solidFill>
                  <a:srgbClr val="FF0000"/>
                </a:solidFill>
              </a:rPr>
              <a:t>Ruan</a:t>
            </a:r>
            <a:endParaRPr lang="en-US" b="1" i="1" dirty="0">
              <a:solidFill>
                <a:srgbClr val="FF0000"/>
              </a:solidFill>
            </a:endParaRPr>
          </a:p>
        </p:txBody>
      </p:sp>
      <p:sp>
        <p:nvSpPr>
          <p:cNvPr id="2" name="TextBox 1"/>
          <p:cNvSpPr txBox="1"/>
          <p:nvPr/>
        </p:nvSpPr>
        <p:spPr>
          <a:xfrm>
            <a:off x="6908800" y="2400300"/>
            <a:ext cx="2463799" cy="1200329"/>
          </a:xfrm>
          <a:prstGeom prst="rect">
            <a:avLst/>
          </a:prstGeom>
          <a:noFill/>
        </p:spPr>
        <p:txBody>
          <a:bodyPr wrap="square" rtlCol="0">
            <a:spAutoFit/>
          </a:bodyPr>
          <a:lstStyle/>
          <a:p>
            <a:r>
              <a:rPr lang="en-US" dirty="0" smtClean="0"/>
              <a:t>Possible to distinguish between models (blue and red curves) after upgrade (red errors)</a:t>
            </a:r>
            <a:endParaRPr lang="en-US" dirty="0"/>
          </a:p>
        </p:txBody>
      </p:sp>
      <p:cxnSp>
        <p:nvCxnSpPr>
          <p:cNvPr id="4" name="Straight Arrow Connector 3"/>
          <p:cNvCxnSpPr/>
          <p:nvPr/>
        </p:nvCxnSpPr>
        <p:spPr>
          <a:xfrm flipV="1">
            <a:off x="2667000" y="3006130"/>
            <a:ext cx="4241800" cy="3264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7125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2"/>
          <p:cNvPicPr>
            <a:picLocks noChangeAspect="1"/>
          </p:cNvPicPr>
          <p:nvPr/>
        </p:nvPicPr>
        <p:blipFill>
          <a:blip r:embed="rId3"/>
          <a:stretch>
            <a:fillRect/>
          </a:stretch>
        </p:blipFill>
        <p:spPr>
          <a:xfrm>
            <a:off x="0" y="990599"/>
            <a:ext cx="4648200" cy="3336539"/>
          </a:xfrm>
          <a:prstGeom prst="rect">
            <a:avLst/>
          </a:prstGeom>
        </p:spPr>
      </p:pic>
      <p:pic>
        <p:nvPicPr>
          <p:cNvPr id="11" name="内容占位符 10"/>
          <p:cNvPicPr>
            <a:picLocks noGrp="1" noChangeAspect="1"/>
          </p:cNvPicPr>
          <p:nvPr>
            <p:ph idx="1"/>
          </p:nvPr>
        </p:nvPicPr>
        <p:blipFill>
          <a:blip r:embed="rId4"/>
          <a:stretch>
            <a:fillRect/>
          </a:stretch>
        </p:blipFill>
        <p:spPr>
          <a:xfrm>
            <a:off x="4495800" y="990601"/>
            <a:ext cx="4648200" cy="3332440"/>
          </a:xfrm>
          <a:prstGeom prst="rect">
            <a:avLst/>
          </a:prstGeom>
        </p:spPr>
      </p:pic>
      <p:sp>
        <p:nvSpPr>
          <p:cNvPr id="19458" name="标题 1"/>
          <p:cNvSpPr>
            <a:spLocks noGrp="1"/>
          </p:cNvSpPr>
          <p:nvPr>
            <p:ph type="title"/>
          </p:nvPr>
        </p:nvSpPr>
        <p:spPr>
          <a:xfrm>
            <a:off x="0" y="149916"/>
            <a:ext cx="9143999" cy="857251"/>
          </a:xfrm>
        </p:spPr>
        <p:txBody>
          <a:bodyPr/>
          <a:lstStyle/>
          <a:p>
            <a:r>
              <a:rPr lang="en-US" altLang="zh-CN" sz="2800" b="1" dirty="0" smtClean="0">
                <a:solidFill>
                  <a:srgbClr val="000000"/>
                </a:solidFill>
              </a:rPr>
              <a:t>J/</a:t>
            </a:r>
            <a:r>
              <a:rPr lang="en-US" altLang="zh-CN" sz="2800" b="1" dirty="0" smtClean="0">
                <a:solidFill>
                  <a:srgbClr val="000000"/>
                </a:solidFill>
                <a:latin typeface="Symbol" panose="05050102010706020507" pitchFamily="18" charset="2"/>
              </a:rPr>
              <a:t>y</a:t>
            </a:r>
            <a:r>
              <a:rPr lang="en-US" altLang="zh-CN" sz="2800" b="1" dirty="0" smtClean="0">
                <a:solidFill>
                  <a:srgbClr val="000000"/>
                </a:solidFill>
              </a:rPr>
              <a:t> yield :t=p</a:t>
            </a:r>
            <a:r>
              <a:rPr lang="en-US" altLang="zh-CN" sz="2800" b="1" baseline="-25000" dirty="0" smtClean="0">
                <a:solidFill>
                  <a:srgbClr val="000000"/>
                </a:solidFill>
              </a:rPr>
              <a:t>T</a:t>
            </a:r>
            <a:r>
              <a:rPr lang="en-US" altLang="zh-CN" sz="2800" b="1" baseline="30000" dirty="0" smtClean="0">
                <a:solidFill>
                  <a:srgbClr val="000000"/>
                </a:solidFill>
              </a:rPr>
              <a:t>2</a:t>
            </a:r>
            <a:r>
              <a:rPr lang="en-US" altLang="zh-CN" sz="2800" b="1" dirty="0" smtClean="0">
                <a:solidFill>
                  <a:srgbClr val="000000"/>
                </a:solidFill>
              </a:rPr>
              <a:t> and centrality dependence</a:t>
            </a:r>
            <a:endParaRPr lang="en-US" altLang="zh-CN" sz="2800" b="1" dirty="0">
              <a:solidFill>
                <a:srgbClr val="000000"/>
              </a:solidFill>
            </a:endParaRPr>
          </a:p>
        </p:txBody>
      </p:sp>
      <p:sp>
        <p:nvSpPr>
          <p:cNvPr id="19459" name="灯片编号占位符 3"/>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557213" indent="-214313" eaLnBrk="0" hangingPunct="0">
              <a:defRPr>
                <a:solidFill>
                  <a:schemeClr val="tx1"/>
                </a:solidFill>
                <a:latin typeface="Arial" panose="020B0604020202020204" pitchFamily="34" charset="0"/>
                <a:ea typeface="宋体" panose="02010600030101010101" pitchFamily="2" charset="-122"/>
              </a:defRPr>
            </a:lvl2pPr>
            <a:lvl3pPr marL="857250" indent="-171450" eaLnBrk="0" hangingPunct="0">
              <a:defRPr>
                <a:solidFill>
                  <a:schemeClr val="tx1"/>
                </a:solidFill>
                <a:latin typeface="Arial" panose="020B0604020202020204" pitchFamily="34" charset="0"/>
                <a:ea typeface="宋体" panose="02010600030101010101" pitchFamily="2" charset="-122"/>
              </a:defRPr>
            </a:lvl3pPr>
            <a:lvl4pPr marL="1200150" indent="-171450" eaLnBrk="0" hangingPunct="0">
              <a:defRPr>
                <a:solidFill>
                  <a:schemeClr val="tx1"/>
                </a:solidFill>
                <a:latin typeface="Arial" panose="020B0604020202020204" pitchFamily="34" charset="0"/>
                <a:ea typeface="宋体" panose="02010600030101010101" pitchFamily="2" charset="-122"/>
              </a:defRPr>
            </a:lvl4pPr>
            <a:lvl5pPr marL="1543050" indent="-171450" eaLnBrk="0" hangingPunct="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B13632F-D3E4-4C3B-B174-1B8DACADC49B}" type="slidenum">
              <a:rPr lang="zh-CN" altLang="en-US" smtClean="0">
                <a:solidFill>
                  <a:srgbClr val="000000"/>
                </a:solidFill>
              </a:rPr>
              <a:pPr eaLnBrk="1" hangingPunct="1"/>
              <a:t>25</a:t>
            </a:fld>
            <a:endParaRPr lang="en-US" altLang="zh-CN">
              <a:solidFill>
                <a:srgbClr val="000000"/>
              </a:solidFill>
            </a:endParaRPr>
          </a:p>
        </p:txBody>
      </p:sp>
      <p:sp>
        <p:nvSpPr>
          <p:cNvPr id="2" name="文本框 1"/>
          <p:cNvSpPr txBox="1"/>
          <p:nvPr/>
        </p:nvSpPr>
        <p:spPr>
          <a:xfrm>
            <a:off x="165462" y="4191000"/>
            <a:ext cx="8910075" cy="2451953"/>
          </a:xfrm>
          <a:prstGeom prst="rect">
            <a:avLst/>
          </a:prstGeom>
          <a:noFill/>
        </p:spPr>
        <p:txBody>
          <a:bodyPr wrap="square" rtlCol="0">
            <a:spAutoFit/>
          </a:bodyPr>
          <a:lstStyle/>
          <a:p>
            <a:r>
              <a:rPr lang="en-US" altLang="zh-CN" sz="2000" baseline="0" dirty="0" smtClean="0">
                <a:solidFill>
                  <a:srgbClr val="3333CC"/>
                </a:solidFill>
              </a:rPr>
              <a:t>Slope parameter consistent with the size of the Au nucleus. Interference structure observed. </a:t>
            </a:r>
            <a:r>
              <a:rPr lang="en-US" altLang="zh-CN" sz="2000" baseline="0" dirty="0" smtClean="0">
                <a:solidFill>
                  <a:srgbClr val="FF0000"/>
                </a:solidFill>
              </a:rPr>
              <a:t>Coherent photon-nucleus interactions?</a:t>
            </a:r>
          </a:p>
          <a:p>
            <a:endParaRPr lang="en-US" altLang="zh-CN" sz="2000" baseline="0" dirty="0" smtClean="0">
              <a:solidFill>
                <a:srgbClr val="3333CC"/>
              </a:solidFill>
            </a:endParaRPr>
          </a:p>
          <a:p>
            <a:r>
              <a:rPr lang="en-US" altLang="zh-CN" sz="2000" baseline="0" dirty="0" smtClean="0">
                <a:solidFill>
                  <a:srgbClr val="3333CC"/>
                </a:solidFill>
              </a:rPr>
              <a:t>No </a:t>
            </a:r>
            <a:r>
              <a:rPr lang="en-US" altLang="zh-CN" sz="2000" baseline="0" dirty="0">
                <a:solidFill>
                  <a:srgbClr val="3333CC"/>
                </a:solidFill>
              </a:rPr>
              <a:t>significant centrality dependence of the excess yield</a:t>
            </a:r>
            <a:r>
              <a:rPr lang="en-US" altLang="zh-CN" sz="2000" baseline="0" dirty="0" smtClean="0">
                <a:solidFill>
                  <a:srgbClr val="FF0000"/>
                </a:solidFill>
                <a:sym typeface="Wingdings" panose="05000000000000000000" pitchFamily="2" charset="2"/>
              </a:rPr>
              <a:t>! Interplay between photon flux cancellation in the overlapped area and the distance of the spectators of the two nuclei?</a:t>
            </a:r>
            <a:endParaRPr lang="en-US" altLang="zh-CN" sz="2000" baseline="0" dirty="0" smtClean="0">
              <a:solidFill>
                <a:srgbClr val="FF0000"/>
              </a:solidFill>
            </a:endParaRPr>
          </a:p>
          <a:p>
            <a:endParaRPr lang="en-US" altLang="zh-CN" sz="2000" dirty="0" smtClean="0">
              <a:solidFill>
                <a:schemeClr val="accent2"/>
              </a:solidFill>
            </a:endParaRPr>
          </a:p>
          <a:p>
            <a:r>
              <a:rPr lang="en-US" altLang="zh-CN" sz="2000" baseline="0" dirty="0" smtClean="0"/>
              <a:t>Simulations ongoing and need theoretical inputs!</a:t>
            </a:r>
            <a:endParaRPr lang="zh-CN" altLang="en-US" sz="2000" dirty="0"/>
          </a:p>
        </p:txBody>
      </p:sp>
      <p:cxnSp>
        <p:nvCxnSpPr>
          <p:cNvPr id="5" name="直接箭头连接符 4"/>
          <p:cNvCxnSpPr/>
          <p:nvPr/>
        </p:nvCxnSpPr>
        <p:spPr>
          <a:xfrm>
            <a:off x="8059783" y="2612571"/>
            <a:ext cx="322217" cy="3222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546949" y="2286000"/>
            <a:ext cx="1368451" cy="338554"/>
          </a:xfrm>
          <a:prstGeom prst="rect">
            <a:avLst/>
          </a:prstGeom>
          <a:noFill/>
        </p:spPr>
        <p:txBody>
          <a:bodyPr wrap="square" rtlCol="0">
            <a:spAutoFit/>
          </a:bodyPr>
          <a:lstStyle/>
          <a:p>
            <a:r>
              <a:rPr lang="en-US" altLang="zh-CN" sz="1600" baseline="0" dirty="0" smtClean="0">
                <a:solidFill>
                  <a:srgbClr val="FF0000"/>
                </a:solidFill>
              </a:rPr>
              <a:t>30</a:t>
            </a:r>
            <a:r>
              <a:rPr lang="en-US" altLang="zh-CN" sz="1600" baseline="0" dirty="0">
                <a:solidFill>
                  <a:srgbClr val="FF0000"/>
                </a:solidFill>
              </a:rPr>
              <a:t> – </a:t>
            </a:r>
            <a:r>
              <a:rPr lang="en-US" altLang="zh-CN" sz="1600" baseline="0" dirty="0" smtClean="0">
                <a:solidFill>
                  <a:srgbClr val="FF0000"/>
                </a:solidFill>
              </a:rPr>
              <a:t>40%</a:t>
            </a:r>
            <a:endParaRPr lang="zh-CN" altLang="en-US" sz="1600" baseline="0" dirty="0">
              <a:solidFill>
                <a:srgbClr val="FF0000"/>
              </a:solidFill>
            </a:endParaRPr>
          </a:p>
        </p:txBody>
      </p:sp>
      <p:sp>
        <p:nvSpPr>
          <p:cNvPr id="13" name="Rectangle 12"/>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Lijuan</a:t>
            </a:r>
            <a:r>
              <a:rPr lang="en-US" b="1" i="1" dirty="0" smtClean="0">
                <a:solidFill>
                  <a:srgbClr val="FF0000"/>
                </a:solidFill>
              </a:rPr>
              <a:t> </a:t>
            </a:r>
            <a:r>
              <a:rPr lang="en-US" b="1" i="1" dirty="0" err="1" smtClean="0">
                <a:solidFill>
                  <a:srgbClr val="FF0000"/>
                </a:solidFill>
              </a:rPr>
              <a:t>Ruan</a:t>
            </a:r>
            <a:endParaRPr lang="en-US" b="1" i="1" dirty="0">
              <a:solidFill>
                <a:srgbClr val="FF0000"/>
              </a:solidFill>
            </a:endParaRPr>
          </a:p>
        </p:txBody>
      </p:sp>
    </p:spTree>
    <p:extLst>
      <p:ext uri="{BB962C8B-B14F-4D97-AF65-F5344CB8AC3E}">
        <p14:creationId xmlns:p14="http://schemas.microsoft.com/office/powerpoint/2010/main" val="4454325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0" y="175316"/>
            <a:ext cx="9143999" cy="857251"/>
          </a:xfrm>
        </p:spPr>
        <p:txBody>
          <a:bodyPr/>
          <a:lstStyle/>
          <a:p>
            <a:r>
              <a:rPr lang="en-US" altLang="zh-CN" sz="2800" b="1" dirty="0" smtClean="0">
                <a:solidFill>
                  <a:schemeClr val="tx1"/>
                </a:solidFill>
              </a:rPr>
              <a:t>Coherent photonuclear and two-photon processes </a:t>
            </a:r>
            <a:endParaRPr lang="en-US" altLang="zh-CN" sz="2800" b="1" dirty="0">
              <a:solidFill>
                <a:schemeClr val="tx1"/>
              </a:solidFill>
            </a:endParaRPr>
          </a:p>
        </p:txBody>
      </p:sp>
      <p:sp>
        <p:nvSpPr>
          <p:cNvPr id="19459" name="灯片编号占位符 3"/>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557213" indent="-214313" eaLnBrk="0" hangingPunct="0">
              <a:defRPr>
                <a:solidFill>
                  <a:schemeClr val="tx1"/>
                </a:solidFill>
                <a:latin typeface="Arial" panose="020B0604020202020204" pitchFamily="34" charset="0"/>
                <a:ea typeface="宋体" panose="02010600030101010101" pitchFamily="2" charset="-122"/>
              </a:defRPr>
            </a:lvl2pPr>
            <a:lvl3pPr marL="857250" indent="-171450" eaLnBrk="0" hangingPunct="0">
              <a:defRPr>
                <a:solidFill>
                  <a:schemeClr val="tx1"/>
                </a:solidFill>
                <a:latin typeface="Arial" panose="020B0604020202020204" pitchFamily="34" charset="0"/>
                <a:ea typeface="宋体" panose="02010600030101010101" pitchFamily="2" charset="-122"/>
              </a:defRPr>
            </a:lvl3pPr>
            <a:lvl4pPr marL="1200150" indent="-171450" eaLnBrk="0" hangingPunct="0">
              <a:defRPr>
                <a:solidFill>
                  <a:schemeClr val="tx1"/>
                </a:solidFill>
                <a:latin typeface="Arial" panose="020B0604020202020204" pitchFamily="34" charset="0"/>
                <a:ea typeface="宋体" panose="02010600030101010101" pitchFamily="2" charset="-122"/>
              </a:defRPr>
            </a:lvl4pPr>
            <a:lvl5pPr marL="1543050" indent="-171450" eaLnBrk="0" hangingPunct="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B13632F-D3E4-4C3B-B174-1B8DACADC49B}" type="slidenum">
              <a:rPr lang="zh-CN" altLang="en-US" smtClean="0">
                <a:solidFill>
                  <a:srgbClr val="000000"/>
                </a:solidFill>
              </a:rPr>
              <a:pPr eaLnBrk="1" hangingPunct="1"/>
              <a:t>26</a:t>
            </a:fld>
            <a:endParaRPr lang="en-US" altLang="zh-CN">
              <a:solidFill>
                <a:srgbClr val="000000"/>
              </a:solidFill>
            </a:endParaRPr>
          </a:p>
        </p:txBody>
      </p:sp>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82" y="1219200"/>
            <a:ext cx="2127070" cy="198028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7" name="Rectangle 16"/>
          <p:cNvSpPr>
            <a:spLocks noChangeArrowheads="1"/>
          </p:cNvSpPr>
          <p:nvPr/>
        </p:nvSpPr>
        <p:spPr bwMode="auto">
          <a:xfrm>
            <a:off x="3396332" y="1335739"/>
            <a:ext cx="1828800" cy="1503363"/>
          </a:xfrm>
          <a:prstGeom prst="rect">
            <a:avLst/>
          </a:prstGeom>
          <a:blipFill dpi="0" rotWithShape="0">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a:lnSpc>
                <a:spcPct val="93000"/>
              </a:lnSpc>
              <a:buClr>
                <a:srgbClr val="000000"/>
              </a:buClr>
              <a:buSzPct val="100000"/>
              <a:buFont typeface="Times New Roman" panose="02020603050405020304" pitchFamily="18" charset="0"/>
              <a:buNone/>
            </a:pPr>
            <a:endParaRPr lang="en-GB" altLang="zh-CN" sz="10600"/>
          </a:p>
        </p:txBody>
      </p:sp>
      <p:pic>
        <p:nvPicPr>
          <p:cNvPr id="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229" y="1251448"/>
            <a:ext cx="1377950" cy="17938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9" name="Text Box 14"/>
          <p:cNvSpPr txBox="1">
            <a:spLocks noChangeArrowheads="1"/>
          </p:cNvSpPr>
          <p:nvPr/>
        </p:nvSpPr>
        <p:spPr bwMode="auto">
          <a:xfrm>
            <a:off x="2847612" y="1689766"/>
            <a:ext cx="4251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dirty="0">
                <a:ea typeface="MS PGothic" panose="020B0600070205080204" pitchFamily="34" charset="-128"/>
              </a:rPr>
              <a:t>=</a:t>
            </a:r>
          </a:p>
        </p:txBody>
      </p:sp>
      <p:sp>
        <p:nvSpPr>
          <p:cNvPr id="20" name="Text Box 15"/>
          <p:cNvSpPr txBox="1">
            <a:spLocks noChangeArrowheads="1"/>
          </p:cNvSpPr>
          <p:nvPr/>
        </p:nvSpPr>
        <p:spPr bwMode="auto">
          <a:xfrm>
            <a:off x="5392694" y="1710615"/>
            <a:ext cx="4251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dirty="0">
                <a:ea typeface="MS PGothic" panose="020B0600070205080204" pitchFamily="34" charset="-128"/>
              </a:rPr>
              <a:t>+</a:t>
            </a:r>
          </a:p>
        </p:txBody>
      </p:sp>
      <p:sp>
        <p:nvSpPr>
          <p:cNvPr id="21" name="Text Box 9"/>
          <p:cNvSpPr txBox="1">
            <a:spLocks noChangeArrowheads="1"/>
          </p:cNvSpPr>
          <p:nvPr/>
        </p:nvSpPr>
        <p:spPr bwMode="auto">
          <a:xfrm>
            <a:off x="228600" y="3777759"/>
            <a:ext cx="5310611" cy="26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a:lnSpc>
                <a:spcPct val="93000"/>
              </a:lnSpc>
              <a:buClr>
                <a:srgbClr val="000000"/>
              </a:buClr>
              <a:buSzPct val="100000"/>
              <a:buFont typeface="Times New Roman" panose="02020603050405020304" pitchFamily="18" charset="0"/>
              <a:buNone/>
            </a:pPr>
            <a:r>
              <a:rPr lang="en-GB" altLang="zh-CN" sz="1800" baseline="0" dirty="0" smtClean="0">
                <a:solidFill>
                  <a:schemeClr val="accent2"/>
                </a:solidFill>
                <a:latin typeface="Arial" panose="020B0604020202020204" pitchFamily="34" charset="0"/>
              </a:rPr>
              <a:t>Studied extensively in </a:t>
            </a:r>
            <a:r>
              <a:rPr lang="en-GB" altLang="zh-CN" sz="1800" baseline="0" dirty="0">
                <a:solidFill>
                  <a:schemeClr val="accent2"/>
                </a:solidFill>
                <a:latin typeface="Arial" panose="020B0604020202020204" pitchFamily="34" charset="0"/>
              </a:rPr>
              <a:t>u</a:t>
            </a:r>
            <a:r>
              <a:rPr lang="en-GB" altLang="zh-CN" sz="1800" baseline="0" dirty="0" smtClean="0">
                <a:solidFill>
                  <a:schemeClr val="accent2"/>
                </a:solidFill>
                <a:latin typeface="Arial" panose="020B0604020202020204" pitchFamily="34" charset="0"/>
              </a:rPr>
              <a:t>ltra-peripheral </a:t>
            </a:r>
            <a:r>
              <a:rPr lang="en-GB" altLang="zh-CN" sz="1800" baseline="0" dirty="0">
                <a:solidFill>
                  <a:schemeClr val="accent2"/>
                </a:solidFill>
                <a:latin typeface="Arial" panose="020B0604020202020204" pitchFamily="34" charset="0"/>
              </a:rPr>
              <a:t>c</a:t>
            </a:r>
            <a:r>
              <a:rPr lang="en-GB" altLang="zh-CN" sz="1800" baseline="0" dirty="0" smtClean="0">
                <a:solidFill>
                  <a:schemeClr val="accent2"/>
                </a:solidFill>
                <a:latin typeface="Arial" panose="020B0604020202020204" pitchFamily="34" charset="0"/>
              </a:rPr>
              <a:t>ollisions</a:t>
            </a:r>
            <a:r>
              <a:rPr lang="en-GB" altLang="zh-CN" sz="1800" dirty="0" smtClean="0">
                <a:solidFill>
                  <a:schemeClr val="accent2"/>
                </a:solidFill>
                <a:latin typeface="Arial" panose="020B0604020202020204" pitchFamily="34" charset="0"/>
              </a:rPr>
              <a:t> </a:t>
            </a:r>
            <a:endParaRPr lang="en-GB" altLang="zh-CN" sz="1800" baseline="0" dirty="0">
              <a:solidFill>
                <a:schemeClr val="accent2"/>
              </a:solidFill>
              <a:latin typeface="Arial" panose="020B0604020202020204" pitchFamily="34" charset="0"/>
            </a:endParaRPr>
          </a:p>
        </p:txBody>
      </p:sp>
      <p:sp>
        <p:nvSpPr>
          <p:cNvPr id="22" name="Text Box 10"/>
          <p:cNvSpPr txBox="1">
            <a:spLocks noChangeArrowheads="1"/>
          </p:cNvSpPr>
          <p:nvPr/>
        </p:nvSpPr>
        <p:spPr bwMode="auto">
          <a:xfrm>
            <a:off x="7421382" y="2407719"/>
            <a:ext cx="1649491" cy="25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3000"/>
              </a:lnSpc>
              <a:buClr>
                <a:srgbClr val="000000"/>
              </a:buClr>
              <a:buSzPct val="100000"/>
              <a:buFont typeface="Times New Roman" panose="02020603050405020304" pitchFamily="18" charset="0"/>
              <a:buNone/>
            </a:pPr>
            <a:r>
              <a:rPr lang="en-GB" altLang="zh-CN" sz="1800" dirty="0"/>
              <a:t>V=</a:t>
            </a:r>
            <a:r>
              <a:rPr lang="en-GB" altLang="zh-CN" sz="1800" dirty="0">
                <a:latin typeface="Symbol" panose="05050102010706020507" pitchFamily="18" charset="2"/>
              </a:rPr>
              <a:t>r , w  , f ,  </a:t>
            </a:r>
            <a:r>
              <a:rPr lang="en-GB" altLang="zh-CN" sz="1800" dirty="0" smtClean="0"/>
              <a:t>J/</a:t>
            </a:r>
            <a:r>
              <a:rPr lang="en-GB" altLang="zh-CN" sz="1800" dirty="0" smtClean="0">
                <a:latin typeface="Symbol" panose="05050102010706020507" pitchFamily="18" charset="2"/>
              </a:rPr>
              <a:t>y</a:t>
            </a:r>
            <a:endParaRPr lang="en-GB" altLang="zh-CN" sz="1800" dirty="0">
              <a:latin typeface="Symbol" panose="05050102010706020507" pitchFamily="18" charset="2"/>
              <a:ea typeface="Andale Mono" pitchFamily="1" charset="0"/>
              <a:cs typeface="Andale Mono" pitchFamily="1" charset="0"/>
            </a:endParaRPr>
          </a:p>
        </p:txBody>
      </p:sp>
      <p:sp>
        <p:nvSpPr>
          <p:cNvPr id="23" name="文本框 1"/>
          <p:cNvSpPr txBox="1"/>
          <p:nvPr/>
        </p:nvSpPr>
        <p:spPr>
          <a:xfrm>
            <a:off x="7421382" y="1642012"/>
            <a:ext cx="1620413" cy="738664"/>
          </a:xfrm>
          <a:prstGeom prst="rect">
            <a:avLst/>
          </a:prstGeom>
          <a:noFill/>
        </p:spPr>
        <p:txBody>
          <a:bodyPr wrap="square" rtlCol="0">
            <a:spAutoFit/>
          </a:bodyPr>
          <a:lstStyle/>
          <a:p>
            <a:r>
              <a:rPr lang="en-US" altLang="zh-CN" sz="1400" dirty="0"/>
              <a:t>Ann</a:t>
            </a:r>
            <a:r>
              <a:rPr lang="en-US" altLang="zh-CN" sz="1400" dirty="0" smtClean="0"/>
              <a:t>. Rev. </a:t>
            </a:r>
            <a:r>
              <a:rPr lang="en-US" altLang="zh-CN" sz="1400" dirty="0" err="1" smtClean="0"/>
              <a:t>Nucl</a:t>
            </a:r>
            <a:r>
              <a:rPr lang="en-US" altLang="zh-CN" sz="1400" dirty="0" smtClean="0"/>
              <a:t>. Part. Sci.</a:t>
            </a:r>
            <a:r>
              <a:rPr lang="en-US" altLang="zh-CN" sz="1400" b="1" dirty="0" smtClean="0"/>
              <a:t>55</a:t>
            </a:r>
            <a:r>
              <a:rPr lang="en-US" altLang="zh-CN" sz="1400" dirty="0" smtClean="0"/>
              <a:t>:271</a:t>
            </a:r>
          </a:p>
          <a:p>
            <a:r>
              <a:rPr lang="en-US" altLang="zh-CN" sz="1400" dirty="0" smtClean="0"/>
              <a:t>(2005)</a:t>
            </a:r>
            <a:endParaRPr lang="zh-CN" altLang="en-US" sz="1400" dirty="0"/>
          </a:p>
        </p:txBody>
      </p:sp>
      <p:sp>
        <p:nvSpPr>
          <p:cNvPr id="24" name="Text Box 8"/>
          <p:cNvSpPr txBox="1">
            <a:spLocks noChangeArrowheads="1"/>
          </p:cNvSpPr>
          <p:nvPr/>
        </p:nvSpPr>
        <p:spPr bwMode="auto">
          <a:xfrm>
            <a:off x="152400" y="4243387"/>
            <a:ext cx="8610600" cy="2113528"/>
          </a:xfrm>
          <a:prstGeom prst="rect">
            <a:avLst/>
          </a:prstGeom>
          <a:solidFill>
            <a:schemeClr val="bg1"/>
          </a:solidFill>
          <a:ln w="9525">
            <a:solidFill>
              <a:srgbClr val="FF0000"/>
            </a:solidFill>
            <a:miter lim="800000"/>
            <a:headEnd/>
            <a:tailEnd/>
          </a:ln>
        </p:spPr>
        <p:txBody>
          <a:bodyPr wrap="square" lIns="90000" tIns="46800" rIns="90000" bIns="46800">
            <a:spAutoFit/>
          </a:bodyPr>
          <a:lstStyle>
            <a:lvl1pPr eaLnBrk="0" hangingPunct="0">
              <a:defRPr sz="1600" baseline="30000">
                <a:solidFill>
                  <a:schemeClr val="tx1"/>
                </a:solidFill>
                <a:latin typeface="Arial" charset="0"/>
                <a:ea typeface="ＭＳ Ｐゴシック" charset="0"/>
                <a:cs typeface="ＭＳ Ｐゴシック" charset="0"/>
              </a:defRPr>
            </a:lvl1pPr>
            <a:lvl2pPr marL="742950" indent="-285750" eaLnBrk="0" hangingPunct="0">
              <a:defRPr sz="1600" baseline="30000">
                <a:solidFill>
                  <a:schemeClr val="tx1"/>
                </a:solidFill>
                <a:latin typeface="Arial" charset="0"/>
                <a:ea typeface="ＭＳ Ｐゴシック" charset="0"/>
              </a:defRPr>
            </a:lvl2pPr>
            <a:lvl3pPr marL="1143000" indent="-228600" eaLnBrk="0" hangingPunct="0">
              <a:defRPr sz="1600" baseline="30000">
                <a:solidFill>
                  <a:schemeClr val="tx1"/>
                </a:solidFill>
                <a:latin typeface="Arial" charset="0"/>
                <a:ea typeface="ＭＳ Ｐゴシック" charset="0"/>
              </a:defRPr>
            </a:lvl3pPr>
            <a:lvl4pPr marL="1600200" indent="-228600" eaLnBrk="0" hangingPunct="0">
              <a:defRPr sz="1600" baseline="30000">
                <a:solidFill>
                  <a:schemeClr val="tx1"/>
                </a:solidFill>
                <a:latin typeface="Arial" charset="0"/>
                <a:ea typeface="ＭＳ Ｐゴシック" charset="0"/>
              </a:defRPr>
            </a:lvl4pPr>
            <a:lvl5pPr marL="2057400" indent="-228600" eaLnBrk="0" hangingPunct="0">
              <a:defRPr sz="1600" baseline="30000">
                <a:solidFill>
                  <a:schemeClr val="tx1"/>
                </a:solidFill>
                <a:latin typeface="Arial" charset="0"/>
                <a:ea typeface="ＭＳ Ｐゴシック" charset="0"/>
              </a:defRPr>
            </a:lvl5pPr>
            <a:lvl6pPr marL="2514600" indent="-228600" eaLnBrk="0" fontAlgn="base" hangingPunct="0">
              <a:spcBef>
                <a:spcPct val="0"/>
              </a:spcBef>
              <a:spcAft>
                <a:spcPct val="0"/>
              </a:spcAft>
              <a:defRPr sz="1600" baseline="30000">
                <a:solidFill>
                  <a:schemeClr val="tx1"/>
                </a:solidFill>
                <a:latin typeface="Arial" charset="0"/>
                <a:ea typeface="ＭＳ Ｐゴシック" charset="0"/>
              </a:defRPr>
            </a:lvl6pPr>
            <a:lvl7pPr marL="2971800" indent="-228600" eaLnBrk="0" fontAlgn="base" hangingPunct="0">
              <a:spcBef>
                <a:spcPct val="0"/>
              </a:spcBef>
              <a:spcAft>
                <a:spcPct val="0"/>
              </a:spcAft>
              <a:defRPr sz="1600" baseline="30000">
                <a:solidFill>
                  <a:schemeClr val="tx1"/>
                </a:solidFill>
                <a:latin typeface="Arial" charset="0"/>
                <a:ea typeface="ＭＳ Ｐゴシック" charset="0"/>
              </a:defRPr>
            </a:lvl7pPr>
            <a:lvl8pPr marL="3429000" indent="-228600" eaLnBrk="0" fontAlgn="base" hangingPunct="0">
              <a:spcBef>
                <a:spcPct val="0"/>
              </a:spcBef>
              <a:spcAft>
                <a:spcPct val="0"/>
              </a:spcAft>
              <a:defRPr sz="1600" baseline="30000">
                <a:solidFill>
                  <a:schemeClr val="tx1"/>
                </a:solidFill>
                <a:latin typeface="Arial" charset="0"/>
                <a:ea typeface="ＭＳ Ｐゴシック" charset="0"/>
              </a:defRPr>
            </a:lvl8pPr>
            <a:lvl9pPr marL="3886200" indent="-228600" eaLnBrk="0" fontAlgn="base" hangingPunct="0">
              <a:spcBef>
                <a:spcPct val="0"/>
              </a:spcBef>
              <a:spcAft>
                <a:spcPct val="0"/>
              </a:spcAft>
              <a:defRPr sz="1600" baseline="30000">
                <a:solidFill>
                  <a:schemeClr val="tx1"/>
                </a:solidFill>
                <a:latin typeface="Arial" charset="0"/>
                <a:ea typeface="ＭＳ Ｐゴシック" charset="0"/>
              </a:defRPr>
            </a:lvl9pPr>
          </a:lstStyle>
          <a:p>
            <a:pPr eaLnBrk="1" hangingPunct="1"/>
            <a:r>
              <a:rPr lang="en-US" b="1" baseline="0" dirty="0" smtClean="0">
                <a:solidFill>
                  <a:schemeClr val="accent2"/>
                </a:solidFill>
                <a:ea typeface="宋体" charset="0"/>
                <a:cs typeface="宋体" charset="0"/>
              </a:rPr>
              <a:t>How </a:t>
            </a:r>
            <a:r>
              <a:rPr lang="en-US" baseline="0" dirty="0" smtClean="0">
                <a:solidFill>
                  <a:schemeClr val="accent2"/>
                </a:solidFill>
                <a:ea typeface="宋体" charset="0"/>
                <a:cs typeface="宋体" charset="0"/>
              </a:rPr>
              <a:t>is</a:t>
            </a:r>
            <a:r>
              <a:rPr lang="en-US" b="1" baseline="0" dirty="0" smtClean="0">
                <a:solidFill>
                  <a:schemeClr val="accent2"/>
                </a:solidFill>
                <a:ea typeface="宋体" charset="0"/>
                <a:cs typeface="宋体" charset="0"/>
              </a:rPr>
              <a:t> the J/</a:t>
            </a:r>
            <a:r>
              <a:rPr lang="en-US" b="1" baseline="0" dirty="0" err="1" smtClean="0">
                <a:solidFill>
                  <a:schemeClr val="accent2"/>
                </a:solidFill>
                <a:ea typeface="宋体" charset="0"/>
                <a:cs typeface="宋体" charset="0"/>
              </a:rPr>
              <a:t>ψ</a:t>
            </a:r>
            <a:r>
              <a:rPr lang="en-US" b="1" baseline="0" dirty="0" smtClean="0">
                <a:solidFill>
                  <a:schemeClr val="accent2"/>
                </a:solidFill>
                <a:ea typeface="宋体" charset="0"/>
                <a:cs typeface="宋体" charset="0"/>
              </a:rPr>
              <a:t> from coherent photonuclear process affected by hot and cold QCD matter! Why do we still be able to observe </a:t>
            </a:r>
            <a:r>
              <a:rPr lang="en-US" baseline="0" dirty="0" smtClean="0">
                <a:solidFill>
                  <a:schemeClr val="accent2"/>
                </a:solidFill>
                <a:ea typeface="宋体" charset="0"/>
                <a:cs typeface="宋体" charset="0"/>
              </a:rPr>
              <a:t>these J/</a:t>
            </a:r>
            <a:r>
              <a:rPr lang="en-US" baseline="0" dirty="0" err="1">
                <a:solidFill>
                  <a:schemeClr val="accent2"/>
                </a:solidFill>
                <a:ea typeface="宋体" charset="0"/>
                <a:cs typeface="宋体" charset="0"/>
              </a:rPr>
              <a:t>ψ</a:t>
            </a:r>
            <a:r>
              <a:rPr lang="en-US" baseline="0" dirty="0" err="1" smtClean="0">
                <a:solidFill>
                  <a:schemeClr val="accent2"/>
                </a:solidFill>
                <a:ea typeface="宋体" charset="0"/>
                <a:cs typeface="宋体" charset="0"/>
              </a:rPr>
              <a:t>s</a:t>
            </a:r>
            <a:r>
              <a:rPr lang="en-US" b="1" baseline="0" dirty="0" smtClean="0">
                <a:solidFill>
                  <a:schemeClr val="accent2"/>
                </a:solidFill>
                <a:ea typeface="宋体" charset="0"/>
                <a:cs typeface="宋体" charset="0"/>
              </a:rPr>
              <a:t>? </a:t>
            </a:r>
          </a:p>
          <a:p>
            <a:pPr eaLnBrk="1" hangingPunct="1"/>
            <a:r>
              <a:rPr lang="en-US" baseline="0" dirty="0" smtClean="0">
                <a:solidFill>
                  <a:schemeClr val="accent2"/>
                </a:solidFill>
                <a:ea typeface="宋体" charset="0"/>
                <a:cs typeface="宋体" charset="0"/>
              </a:rPr>
              <a:t>A new tool to study enriched multi-body dynamics on the strong QCD force!</a:t>
            </a:r>
            <a:endParaRPr lang="en-US" b="1" baseline="0" dirty="0" smtClean="0">
              <a:solidFill>
                <a:schemeClr val="accent2"/>
              </a:solidFill>
              <a:ea typeface="宋体" charset="0"/>
              <a:cs typeface="宋体" charset="0"/>
            </a:endParaRPr>
          </a:p>
          <a:p>
            <a:pPr eaLnBrk="1" hangingPunct="1"/>
            <a:endParaRPr lang="en-US" altLang="zh-CN" baseline="0" dirty="0">
              <a:solidFill>
                <a:schemeClr val="accent2"/>
              </a:solidFill>
              <a:ea typeface="宋体" charset="0"/>
              <a:cs typeface="宋体" charset="0"/>
            </a:endParaRPr>
          </a:p>
          <a:p>
            <a:pPr eaLnBrk="1" hangingPunct="1"/>
            <a:r>
              <a:rPr lang="en-US" altLang="zh-CN" baseline="0" dirty="0" smtClean="0">
                <a:solidFill>
                  <a:schemeClr val="accent2"/>
                </a:solidFill>
                <a:ea typeface="宋体" charset="0"/>
                <a:cs typeface="宋体" charset="0"/>
              </a:rPr>
              <a:t>EIC serves as an ideal factory to study the cold QCD matter effect.</a:t>
            </a:r>
          </a:p>
          <a:p>
            <a:pPr lvl="0">
              <a:spcBef>
                <a:spcPct val="20000"/>
              </a:spcBef>
            </a:pPr>
            <a:r>
              <a:rPr lang="en-US" altLang="zh-CN" baseline="0" dirty="0">
                <a:solidFill>
                  <a:srgbClr val="FF0000"/>
                </a:solidFill>
                <a:ea typeface="宋体" charset="0"/>
                <a:cs typeface="宋体" charset="0"/>
              </a:rPr>
              <a:t>S</a:t>
            </a:r>
            <a:r>
              <a:rPr lang="en-US" altLang="zh-CN" baseline="0" dirty="0" smtClean="0">
                <a:solidFill>
                  <a:srgbClr val="FF0000"/>
                </a:solidFill>
                <a:ea typeface="宋体" charset="0"/>
                <a:cs typeface="宋体" charset="0"/>
              </a:rPr>
              <a:t>tudy the very low </a:t>
            </a:r>
            <a:r>
              <a:rPr lang="en-US" altLang="zh-CN" baseline="0" dirty="0" err="1" smtClean="0">
                <a:solidFill>
                  <a:srgbClr val="FF0000"/>
                </a:solidFill>
                <a:ea typeface="宋体" charset="0"/>
                <a:cs typeface="宋体" charset="0"/>
              </a:rPr>
              <a:t>p</a:t>
            </a:r>
            <a:r>
              <a:rPr lang="en-US" altLang="zh-CN" baseline="-25000" dirty="0" err="1" smtClean="0">
                <a:solidFill>
                  <a:srgbClr val="FF0000"/>
                </a:solidFill>
                <a:ea typeface="宋体" charset="0"/>
                <a:cs typeface="宋体" charset="0"/>
              </a:rPr>
              <a:t>T</a:t>
            </a:r>
            <a:r>
              <a:rPr lang="en-US" altLang="zh-CN" baseline="0" dirty="0" smtClean="0">
                <a:solidFill>
                  <a:srgbClr val="FF0000"/>
                </a:solidFill>
                <a:ea typeface="宋体" charset="0"/>
                <a:cs typeface="宋体" charset="0"/>
              </a:rPr>
              <a:t> J/</a:t>
            </a:r>
            <a:r>
              <a:rPr lang="en-US" altLang="zh-CN" baseline="0" dirty="0" err="1" smtClean="0">
                <a:solidFill>
                  <a:srgbClr val="FF0000"/>
                </a:solidFill>
                <a:ea typeface="宋体" charset="0"/>
                <a:cs typeface="宋体" charset="0"/>
              </a:rPr>
              <a:t>ψ</a:t>
            </a:r>
            <a:r>
              <a:rPr lang="en-US" altLang="zh-CN" baseline="0" dirty="0" smtClean="0">
                <a:solidFill>
                  <a:srgbClr val="FF0000"/>
                </a:solidFill>
                <a:ea typeface="宋体" charset="0"/>
                <a:cs typeface="宋体" charset="0"/>
              </a:rPr>
              <a:t> production as a function of </a:t>
            </a:r>
            <a:r>
              <a:rPr lang="en-US" kern="0" baseline="0" dirty="0" smtClean="0">
                <a:solidFill>
                  <a:srgbClr val="FF0000"/>
                </a:solidFill>
                <a:latin typeface="Arial"/>
                <a:cs typeface="Arial"/>
                <a:sym typeface="Symbol" charset="0"/>
              </a:rPr>
              <a:t>p</a:t>
            </a:r>
            <a:r>
              <a:rPr lang="en-US" kern="0" baseline="-25000" dirty="0" smtClean="0">
                <a:solidFill>
                  <a:srgbClr val="FF0000"/>
                </a:solidFill>
                <a:latin typeface="Arial"/>
                <a:cs typeface="Arial"/>
                <a:sym typeface="Symbol" charset="0"/>
              </a:rPr>
              <a:t>T</a:t>
            </a:r>
            <a:r>
              <a:rPr lang="en-US" kern="0" dirty="0" smtClean="0">
                <a:solidFill>
                  <a:srgbClr val="FF0000"/>
                </a:solidFill>
                <a:latin typeface="Arial"/>
                <a:cs typeface="Arial"/>
                <a:sym typeface="Symbol" charset="0"/>
              </a:rPr>
              <a:t>2</a:t>
            </a:r>
            <a:r>
              <a:rPr lang="en-US" kern="0" baseline="0" dirty="0">
                <a:solidFill>
                  <a:srgbClr val="FF0000"/>
                </a:solidFill>
                <a:latin typeface="Arial"/>
                <a:cs typeface="Arial"/>
                <a:sym typeface="Symbol" charset="0"/>
              </a:rPr>
              <a:t>, multiplicity, and system size </a:t>
            </a:r>
            <a:r>
              <a:rPr lang="en-US" kern="0" baseline="0" dirty="0" smtClean="0">
                <a:solidFill>
                  <a:srgbClr val="FF0000"/>
                </a:solidFill>
                <a:latin typeface="Arial"/>
                <a:cs typeface="Arial"/>
                <a:sym typeface="Symbol" charset="0"/>
              </a:rPr>
              <a:t>dependences </a:t>
            </a:r>
            <a:r>
              <a:rPr lang="en-US" altLang="zh-CN" baseline="0" dirty="0">
                <a:solidFill>
                  <a:srgbClr val="FF0000"/>
                </a:solidFill>
                <a:ea typeface="宋体" charset="0"/>
                <a:cs typeface="宋体" charset="0"/>
              </a:rPr>
              <a:t>(by varying nucleus type)</a:t>
            </a:r>
            <a:r>
              <a:rPr lang="en-US" kern="0" baseline="0" dirty="0">
                <a:solidFill>
                  <a:srgbClr val="FF0000"/>
                </a:solidFill>
                <a:latin typeface="Arial"/>
                <a:cs typeface="Arial"/>
                <a:sym typeface="Symbol" charset="0"/>
              </a:rPr>
              <a:t> </a:t>
            </a:r>
            <a:r>
              <a:rPr lang="en-US" kern="0" baseline="0" dirty="0" smtClean="0">
                <a:solidFill>
                  <a:srgbClr val="FF0000"/>
                </a:solidFill>
                <a:latin typeface="Arial"/>
                <a:cs typeface="Arial"/>
                <a:sym typeface="Symbol" charset="0"/>
              </a:rPr>
              <a:t> </a:t>
            </a:r>
            <a:r>
              <a:rPr lang="en-US" kern="0" baseline="0" dirty="0">
                <a:solidFill>
                  <a:srgbClr val="FF0000"/>
                </a:solidFill>
                <a:latin typeface="Arial"/>
                <a:cs typeface="Arial"/>
                <a:sym typeface="Symbol" charset="0"/>
              </a:rPr>
              <a:t>in </a:t>
            </a:r>
            <a:r>
              <a:rPr lang="en-US" kern="0" baseline="0" dirty="0" err="1">
                <a:solidFill>
                  <a:srgbClr val="FF0000"/>
                </a:solidFill>
                <a:latin typeface="Arial"/>
                <a:cs typeface="Arial"/>
                <a:sym typeface="Symbol" charset="0"/>
              </a:rPr>
              <a:t>e+A</a:t>
            </a:r>
            <a:r>
              <a:rPr lang="en-US" kern="0" baseline="0" dirty="0">
                <a:solidFill>
                  <a:srgbClr val="FF0000"/>
                </a:solidFill>
                <a:latin typeface="Arial"/>
                <a:cs typeface="Arial"/>
                <a:sym typeface="Symbol" charset="0"/>
              </a:rPr>
              <a:t> </a:t>
            </a:r>
            <a:r>
              <a:rPr lang="en-US" kern="0" baseline="0" dirty="0" smtClean="0">
                <a:solidFill>
                  <a:srgbClr val="FF0000"/>
                </a:solidFill>
                <a:latin typeface="Arial"/>
                <a:cs typeface="Arial"/>
                <a:sym typeface="Symbol" charset="0"/>
              </a:rPr>
              <a:t>collisions and </a:t>
            </a:r>
            <a:r>
              <a:rPr lang="en-US" kern="0" baseline="0" dirty="0">
                <a:solidFill>
                  <a:srgbClr val="FF0000"/>
                </a:solidFill>
                <a:latin typeface="Arial"/>
                <a:cs typeface="Arial"/>
                <a:sym typeface="Symbol" charset="0"/>
              </a:rPr>
              <a:t>also compare the measurements in </a:t>
            </a:r>
            <a:r>
              <a:rPr lang="en-US" kern="0" baseline="0" dirty="0" err="1">
                <a:solidFill>
                  <a:srgbClr val="FF0000"/>
                </a:solidFill>
                <a:latin typeface="Arial"/>
                <a:cs typeface="Arial"/>
                <a:sym typeface="Symbol" charset="0"/>
              </a:rPr>
              <a:t>e+A</a:t>
            </a:r>
            <a:r>
              <a:rPr lang="en-US" kern="0" baseline="0" dirty="0">
                <a:solidFill>
                  <a:srgbClr val="FF0000"/>
                </a:solidFill>
                <a:latin typeface="Arial"/>
                <a:cs typeface="Arial"/>
                <a:sym typeface="Symbol" charset="0"/>
              </a:rPr>
              <a:t> to those in </a:t>
            </a:r>
            <a:r>
              <a:rPr lang="en-US" kern="0" baseline="0" dirty="0" err="1">
                <a:solidFill>
                  <a:srgbClr val="FF0000"/>
                </a:solidFill>
                <a:latin typeface="Arial"/>
                <a:cs typeface="Arial"/>
                <a:sym typeface="Symbol" charset="0"/>
              </a:rPr>
              <a:t>e+p</a:t>
            </a:r>
            <a:r>
              <a:rPr lang="en-US" kern="0" baseline="0" dirty="0">
                <a:solidFill>
                  <a:srgbClr val="FF0000"/>
                </a:solidFill>
                <a:latin typeface="Arial"/>
                <a:cs typeface="Arial"/>
                <a:sym typeface="Symbol" charset="0"/>
              </a:rPr>
              <a:t> one  (</a:t>
            </a:r>
            <a:r>
              <a:rPr lang="en-US" kern="0" baseline="0" dirty="0" err="1">
                <a:solidFill>
                  <a:srgbClr val="FF0000"/>
                </a:solidFill>
                <a:latin typeface="Arial"/>
                <a:cs typeface="Arial"/>
                <a:sym typeface="Symbol" charset="0"/>
              </a:rPr>
              <a:t>R</a:t>
            </a:r>
            <a:r>
              <a:rPr lang="en-US" kern="0" baseline="-25000" dirty="0" err="1">
                <a:solidFill>
                  <a:srgbClr val="FF0000"/>
                </a:solidFill>
                <a:latin typeface="Arial"/>
                <a:cs typeface="Arial"/>
                <a:sym typeface="Symbol" charset="0"/>
              </a:rPr>
              <a:t>eA</a:t>
            </a:r>
            <a:r>
              <a:rPr lang="en-US" kern="0" baseline="0" dirty="0">
                <a:solidFill>
                  <a:srgbClr val="FF0000"/>
                </a:solidFill>
                <a:latin typeface="Arial"/>
                <a:cs typeface="Arial"/>
                <a:sym typeface="Symbol" charset="0"/>
              </a:rPr>
              <a:t>)</a:t>
            </a:r>
            <a:r>
              <a:rPr lang="en-US" kern="0" baseline="0" dirty="0" smtClean="0">
                <a:solidFill>
                  <a:srgbClr val="FF0000"/>
                </a:solidFill>
                <a:latin typeface="Arial"/>
                <a:cs typeface="Arial"/>
                <a:sym typeface="Symbol" charset="0"/>
              </a:rPr>
              <a:t>.</a:t>
            </a:r>
            <a:r>
              <a:rPr lang="en-US" baseline="0" dirty="0">
                <a:solidFill>
                  <a:schemeClr val="accent2"/>
                </a:solidFill>
                <a:ea typeface="宋体" charset="0"/>
                <a:cs typeface="宋体" charset="0"/>
                <a:sym typeface="Symbol" charset="0"/>
              </a:rPr>
              <a:t> </a:t>
            </a:r>
            <a:r>
              <a:rPr lang="en-US" altLang="zh-CN" baseline="0" dirty="0" smtClean="0">
                <a:solidFill>
                  <a:srgbClr val="FF0000"/>
                </a:solidFill>
                <a:ea typeface="宋体" charset="0"/>
                <a:cs typeface="宋体" charset="0"/>
              </a:rPr>
              <a:t>Is it feasible?</a:t>
            </a:r>
            <a:endParaRPr lang="en-US" altLang="zh-CN" baseline="0" dirty="0">
              <a:solidFill>
                <a:srgbClr val="FF0000"/>
              </a:solidFill>
              <a:ea typeface="宋体" charset="0"/>
              <a:cs typeface="宋体" charset="0"/>
            </a:endParaRPr>
          </a:p>
        </p:txBody>
      </p:sp>
      <p:sp>
        <p:nvSpPr>
          <p:cNvPr id="15" name="Text Box 9"/>
          <p:cNvSpPr txBox="1">
            <a:spLocks noChangeArrowheads="1"/>
          </p:cNvSpPr>
          <p:nvPr/>
        </p:nvSpPr>
        <p:spPr bwMode="auto">
          <a:xfrm>
            <a:off x="3649834" y="3276600"/>
            <a:ext cx="1303166" cy="26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a:lnSpc>
                <a:spcPct val="93000"/>
              </a:lnSpc>
              <a:buClr>
                <a:srgbClr val="000000"/>
              </a:buClr>
              <a:buSzPct val="100000"/>
              <a:buFont typeface="Times New Roman" panose="02020603050405020304" pitchFamily="18" charset="0"/>
              <a:buNone/>
            </a:pPr>
            <a:r>
              <a:rPr lang="en-GB" altLang="zh-CN" sz="1800" baseline="0" dirty="0" smtClean="0">
                <a:solidFill>
                  <a:schemeClr val="accent2"/>
                </a:solidFill>
                <a:latin typeface="Arial" panose="020B0604020202020204" pitchFamily="34" charset="0"/>
              </a:rPr>
              <a:t>Two-photon</a:t>
            </a:r>
            <a:r>
              <a:rPr lang="en-GB" altLang="zh-CN" sz="1800" dirty="0" smtClean="0">
                <a:solidFill>
                  <a:schemeClr val="accent2"/>
                </a:solidFill>
                <a:latin typeface="Arial" panose="020B0604020202020204" pitchFamily="34" charset="0"/>
              </a:rPr>
              <a:t> </a:t>
            </a:r>
            <a:endParaRPr lang="en-GB" altLang="zh-CN" sz="1800" baseline="0" dirty="0">
              <a:solidFill>
                <a:schemeClr val="accent2"/>
              </a:solidFill>
              <a:latin typeface="Arial" panose="020B0604020202020204" pitchFamily="34" charset="0"/>
            </a:endParaRPr>
          </a:p>
        </p:txBody>
      </p:sp>
      <p:sp>
        <p:nvSpPr>
          <p:cNvPr id="25" name="Text Box 9"/>
          <p:cNvSpPr txBox="1">
            <a:spLocks noChangeArrowheads="1"/>
          </p:cNvSpPr>
          <p:nvPr/>
        </p:nvSpPr>
        <p:spPr bwMode="auto">
          <a:xfrm>
            <a:off x="6361039" y="3244359"/>
            <a:ext cx="1461976" cy="26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a:lnSpc>
                <a:spcPct val="93000"/>
              </a:lnSpc>
              <a:buClr>
                <a:srgbClr val="000000"/>
              </a:buClr>
              <a:buSzPct val="100000"/>
              <a:buFont typeface="Times New Roman" panose="02020603050405020304" pitchFamily="18" charset="0"/>
              <a:buNone/>
            </a:pPr>
            <a:r>
              <a:rPr lang="en-GB" altLang="zh-CN" sz="1800" baseline="0" dirty="0" smtClean="0">
                <a:solidFill>
                  <a:schemeClr val="accent2"/>
                </a:solidFill>
                <a:latin typeface="Arial" panose="020B0604020202020204" pitchFamily="34" charset="0"/>
              </a:rPr>
              <a:t>photonuclear</a:t>
            </a:r>
            <a:r>
              <a:rPr lang="en-GB" altLang="zh-CN" sz="1800" dirty="0" smtClean="0">
                <a:solidFill>
                  <a:schemeClr val="accent2"/>
                </a:solidFill>
                <a:latin typeface="Arial" panose="020B0604020202020204" pitchFamily="34" charset="0"/>
              </a:rPr>
              <a:t> </a:t>
            </a:r>
            <a:endParaRPr lang="en-GB" altLang="zh-CN" sz="1800" baseline="0" dirty="0">
              <a:solidFill>
                <a:schemeClr val="accent2"/>
              </a:solidFill>
              <a:latin typeface="Arial" panose="020B0604020202020204" pitchFamily="34" charset="0"/>
            </a:endParaRPr>
          </a:p>
        </p:txBody>
      </p:sp>
      <p:sp>
        <p:nvSpPr>
          <p:cNvPr id="26" name="Rectangle 25"/>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Lijuan</a:t>
            </a:r>
            <a:r>
              <a:rPr lang="en-US" b="1" i="1" dirty="0" smtClean="0">
                <a:solidFill>
                  <a:srgbClr val="FF0000"/>
                </a:solidFill>
              </a:rPr>
              <a:t> </a:t>
            </a:r>
            <a:r>
              <a:rPr lang="en-US" b="1" i="1" dirty="0" err="1" smtClean="0">
                <a:solidFill>
                  <a:srgbClr val="FF0000"/>
                </a:solidFill>
              </a:rPr>
              <a:t>Ruan</a:t>
            </a:r>
            <a:endParaRPr lang="en-US" b="1" i="1" dirty="0">
              <a:solidFill>
                <a:srgbClr val="FF0000"/>
              </a:solidFill>
            </a:endParaRPr>
          </a:p>
        </p:txBody>
      </p:sp>
    </p:spTree>
    <p:extLst>
      <p:ext uri="{BB962C8B-B14F-4D97-AF65-F5344CB8AC3E}">
        <p14:creationId xmlns:p14="http://schemas.microsoft.com/office/powerpoint/2010/main" val="21578177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818783" y="5481269"/>
            <a:ext cx="3958657" cy="1152621"/>
          </a:xfrm>
          <a:prstGeom prst="rect">
            <a:avLst/>
          </a:prstGeom>
        </p:spPr>
      </p:pic>
      <p:sp>
        <p:nvSpPr>
          <p:cNvPr id="2" name="Title 1"/>
          <p:cNvSpPr>
            <a:spLocks noGrp="1"/>
          </p:cNvSpPr>
          <p:nvPr>
            <p:ph type="title"/>
          </p:nvPr>
        </p:nvSpPr>
        <p:spPr>
          <a:xfrm>
            <a:off x="190763" y="79512"/>
            <a:ext cx="7010138" cy="934280"/>
          </a:xfrm>
        </p:spPr>
        <p:txBody>
          <a:bodyPr>
            <a:normAutofit fontScale="90000"/>
          </a:bodyPr>
          <a:lstStyle/>
          <a:p>
            <a:r>
              <a:rPr lang="en-US" b="1" dirty="0"/>
              <a:t>Electroweak physics at the EIC</a:t>
            </a:r>
          </a:p>
        </p:txBody>
      </p:sp>
      <p:sp>
        <p:nvSpPr>
          <p:cNvPr id="5" name="TextBox 4"/>
          <p:cNvSpPr txBox="1"/>
          <p:nvPr/>
        </p:nvSpPr>
        <p:spPr>
          <a:xfrm>
            <a:off x="153491" y="2028725"/>
            <a:ext cx="4362943" cy="461665"/>
          </a:xfrm>
          <a:prstGeom prst="rect">
            <a:avLst/>
          </a:prstGeom>
          <a:noFill/>
        </p:spPr>
        <p:txBody>
          <a:bodyPr wrap="none" rtlCol="0">
            <a:spAutoFit/>
          </a:bodyPr>
          <a:lstStyle/>
          <a:p>
            <a:r>
              <a:rPr lang="en-US" sz="2400" dirty="0"/>
              <a:t>With parity violation and Q</a:t>
            </a:r>
            <a:r>
              <a:rPr lang="en-US" sz="2400" baseline="30000" dirty="0"/>
              <a:t>2</a:t>
            </a:r>
            <a:r>
              <a:rPr lang="en-US" sz="2400" dirty="0"/>
              <a:t> &lt;&lt; Z</a:t>
            </a:r>
            <a:r>
              <a:rPr lang="en-US" sz="2400" baseline="30000" dirty="0"/>
              <a:t>2  </a:t>
            </a:r>
          </a:p>
        </p:txBody>
      </p:sp>
      <p:sp>
        <p:nvSpPr>
          <p:cNvPr id="6" name="TextBox 5"/>
          <p:cNvSpPr txBox="1"/>
          <p:nvPr/>
        </p:nvSpPr>
        <p:spPr>
          <a:xfrm>
            <a:off x="153492" y="2718555"/>
            <a:ext cx="4066137" cy="461665"/>
          </a:xfrm>
          <a:prstGeom prst="rect">
            <a:avLst/>
          </a:prstGeom>
          <a:noFill/>
        </p:spPr>
        <p:txBody>
          <a:bodyPr wrap="none" rtlCol="0">
            <a:spAutoFit/>
          </a:bodyPr>
          <a:lstStyle/>
          <a:p>
            <a:r>
              <a:rPr lang="en-US" sz="2400" dirty="0"/>
              <a:t>pol. electron &amp; </a:t>
            </a:r>
            <a:r>
              <a:rPr lang="en-US" sz="2400" dirty="0" err="1"/>
              <a:t>unpol</a:t>
            </a:r>
            <a:r>
              <a:rPr lang="en-US" sz="2400" dirty="0"/>
              <a:t>. nucleon:</a:t>
            </a:r>
          </a:p>
        </p:txBody>
      </p:sp>
      <p:pic>
        <p:nvPicPr>
          <p:cNvPr id="7" name="图片 4"/>
          <p:cNvPicPr>
            <a:picLocks noChangeAspect="1"/>
          </p:cNvPicPr>
          <p:nvPr/>
        </p:nvPicPr>
        <p:blipFill>
          <a:blip r:embed="rId3"/>
          <a:stretch>
            <a:fillRect/>
          </a:stretch>
        </p:blipFill>
        <p:spPr>
          <a:xfrm>
            <a:off x="306559" y="3405135"/>
            <a:ext cx="4185929" cy="1240275"/>
          </a:xfrm>
          <a:prstGeom prst="rect">
            <a:avLst/>
          </a:prstGeom>
        </p:spPr>
      </p:pic>
      <p:sp>
        <p:nvSpPr>
          <p:cNvPr id="8" name="TextBox 7"/>
          <p:cNvSpPr txBox="1"/>
          <p:nvPr/>
        </p:nvSpPr>
        <p:spPr>
          <a:xfrm>
            <a:off x="190763" y="4685842"/>
            <a:ext cx="4066137" cy="461665"/>
          </a:xfrm>
          <a:prstGeom prst="rect">
            <a:avLst/>
          </a:prstGeom>
          <a:noFill/>
        </p:spPr>
        <p:txBody>
          <a:bodyPr wrap="none" rtlCol="0">
            <a:spAutoFit/>
          </a:bodyPr>
          <a:lstStyle/>
          <a:p>
            <a:r>
              <a:rPr lang="en-US" sz="2400" dirty="0" err="1"/>
              <a:t>unpol</a:t>
            </a:r>
            <a:r>
              <a:rPr lang="en-US" sz="2400" dirty="0"/>
              <a:t>. electron &amp; pol. nucleon:</a:t>
            </a:r>
          </a:p>
        </p:txBody>
      </p:sp>
      <p:pic>
        <p:nvPicPr>
          <p:cNvPr id="9" name="图片 5"/>
          <p:cNvPicPr>
            <a:picLocks noChangeAspect="1"/>
          </p:cNvPicPr>
          <p:nvPr/>
        </p:nvPicPr>
        <p:blipFill>
          <a:blip r:embed="rId4"/>
          <a:stretch>
            <a:fillRect/>
          </a:stretch>
        </p:blipFill>
        <p:spPr>
          <a:xfrm>
            <a:off x="366194" y="5401746"/>
            <a:ext cx="3805069" cy="1311666"/>
          </a:xfrm>
          <a:prstGeom prst="rect">
            <a:avLst/>
          </a:prstGeom>
        </p:spPr>
      </p:pic>
      <p:sp>
        <p:nvSpPr>
          <p:cNvPr id="11" name="TextBox 10"/>
          <p:cNvSpPr txBox="1"/>
          <p:nvPr/>
        </p:nvSpPr>
        <p:spPr>
          <a:xfrm>
            <a:off x="153491" y="1296925"/>
            <a:ext cx="8863509" cy="707886"/>
          </a:xfrm>
          <a:prstGeom prst="rect">
            <a:avLst/>
          </a:prstGeom>
          <a:noFill/>
        </p:spPr>
        <p:txBody>
          <a:bodyPr wrap="square" rtlCol="0">
            <a:spAutoFit/>
          </a:bodyPr>
          <a:lstStyle/>
          <a:p>
            <a:r>
              <a:rPr lang="en-US" sz="2000" b="1" dirty="0">
                <a:solidFill>
                  <a:srgbClr val="C00000"/>
                </a:solidFill>
              </a:rPr>
              <a:t>EIC offers new opportunities to access new structure functions and measure weak mixing angle at high Q</a:t>
            </a:r>
            <a:r>
              <a:rPr lang="en-US" sz="2000" b="1" baseline="30000" dirty="0">
                <a:solidFill>
                  <a:srgbClr val="C00000"/>
                </a:solidFill>
              </a:rPr>
              <a:t>2</a:t>
            </a:r>
          </a:p>
        </p:txBody>
      </p:sp>
      <p:pic>
        <p:nvPicPr>
          <p:cNvPr id="13" name="Picture 12"/>
          <p:cNvPicPr>
            <a:picLocks noChangeAspect="1"/>
          </p:cNvPicPr>
          <p:nvPr/>
        </p:nvPicPr>
        <p:blipFill>
          <a:blip r:embed="rId5"/>
          <a:stretch>
            <a:fillRect/>
          </a:stretch>
        </p:blipFill>
        <p:spPr>
          <a:xfrm>
            <a:off x="4848073" y="1864550"/>
            <a:ext cx="3702065" cy="1279726"/>
          </a:xfrm>
          <a:prstGeom prst="rect">
            <a:avLst/>
          </a:prstGeom>
        </p:spPr>
      </p:pic>
      <p:pic>
        <p:nvPicPr>
          <p:cNvPr id="14" name="Picture 13"/>
          <p:cNvPicPr>
            <a:picLocks noChangeAspect="1"/>
          </p:cNvPicPr>
          <p:nvPr/>
        </p:nvPicPr>
        <p:blipFill>
          <a:blip r:embed="rId6"/>
          <a:stretch>
            <a:fillRect/>
          </a:stretch>
        </p:blipFill>
        <p:spPr>
          <a:xfrm>
            <a:off x="4818783" y="3144277"/>
            <a:ext cx="3582267" cy="1268995"/>
          </a:xfrm>
          <a:prstGeom prst="rect">
            <a:avLst/>
          </a:prstGeom>
        </p:spPr>
      </p:pic>
      <p:pic>
        <p:nvPicPr>
          <p:cNvPr id="15" name="Picture 14"/>
          <p:cNvPicPr>
            <a:picLocks noChangeAspect="1"/>
          </p:cNvPicPr>
          <p:nvPr/>
        </p:nvPicPr>
        <p:blipFill>
          <a:blip r:embed="rId7"/>
          <a:stretch>
            <a:fillRect/>
          </a:stretch>
        </p:blipFill>
        <p:spPr>
          <a:xfrm>
            <a:off x="4856055" y="4394067"/>
            <a:ext cx="3958657" cy="1065934"/>
          </a:xfrm>
          <a:prstGeom prst="rect">
            <a:avLst/>
          </a:prstGeom>
        </p:spPr>
      </p:pic>
      <p:cxnSp>
        <p:nvCxnSpPr>
          <p:cNvPr id="18" name="Straight Connector 17"/>
          <p:cNvCxnSpPr/>
          <p:nvPr/>
        </p:nvCxnSpPr>
        <p:spPr>
          <a:xfrm>
            <a:off x="4701388" y="2028725"/>
            <a:ext cx="15929" cy="4661689"/>
          </a:xfrm>
          <a:prstGeom prst="line">
            <a:avLst/>
          </a:prstGeom>
          <a:ln w="82550">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Yuxiang</a:t>
            </a:r>
            <a:r>
              <a:rPr lang="en-US" b="1" i="1" dirty="0" smtClean="0">
                <a:solidFill>
                  <a:srgbClr val="FF0000"/>
                </a:solidFill>
              </a:rPr>
              <a:t> Zhao</a:t>
            </a:r>
            <a:endParaRPr lang="en-US" b="1" i="1" dirty="0">
              <a:solidFill>
                <a:srgbClr val="FF0000"/>
              </a:solidFill>
            </a:endParaRPr>
          </a:p>
        </p:txBody>
      </p:sp>
      <p:sp>
        <p:nvSpPr>
          <p:cNvPr id="3" name="Slide Number Placeholder 2"/>
          <p:cNvSpPr>
            <a:spLocks noGrp="1"/>
          </p:cNvSpPr>
          <p:nvPr>
            <p:ph type="sldNum" sz="quarter" idx="12"/>
          </p:nvPr>
        </p:nvSpPr>
        <p:spPr/>
        <p:txBody>
          <a:bodyPr/>
          <a:lstStyle/>
          <a:p>
            <a:fld id="{5BBAB1DB-3EEE-774A-AAE9-210163023056}" type="slidenum">
              <a:rPr lang="en-US" smtClean="0"/>
              <a:pPr/>
              <a:t>27</a:t>
            </a:fld>
            <a:endParaRPr lang="en-US"/>
          </a:p>
        </p:txBody>
      </p:sp>
      <p:sp>
        <p:nvSpPr>
          <p:cNvPr id="4" name="TextBox 3"/>
          <p:cNvSpPr txBox="1"/>
          <p:nvPr/>
        </p:nvSpPr>
        <p:spPr>
          <a:xfrm>
            <a:off x="63569" y="920234"/>
            <a:ext cx="9084538" cy="400110"/>
          </a:xfrm>
          <a:prstGeom prst="rect">
            <a:avLst/>
          </a:prstGeom>
          <a:noFill/>
        </p:spPr>
        <p:txBody>
          <a:bodyPr wrap="none" rtlCol="0">
            <a:spAutoFit/>
          </a:bodyPr>
          <a:lstStyle/>
          <a:p>
            <a:r>
              <a:rPr lang="en-US" sz="2000" b="1" dirty="0"/>
              <a:t>parity violating asymmetries are associated with a new series of structure functions</a:t>
            </a:r>
          </a:p>
        </p:txBody>
      </p:sp>
    </p:spTree>
    <p:extLst>
      <p:ext uri="{BB962C8B-B14F-4D97-AF65-F5344CB8AC3E}">
        <p14:creationId xmlns:p14="http://schemas.microsoft.com/office/powerpoint/2010/main" val="1508859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454" y="3689758"/>
            <a:ext cx="6751955" cy="31211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277" y="431042"/>
            <a:ext cx="6644952" cy="3258716"/>
          </a:xfrm>
          <a:prstGeom prst="rect">
            <a:avLst/>
          </a:prstGeom>
        </p:spPr>
      </p:pic>
      <p:sp>
        <p:nvSpPr>
          <p:cNvPr id="2" name="Title 1"/>
          <p:cNvSpPr>
            <a:spLocks noGrp="1"/>
          </p:cNvSpPr>
          <p:nvPr>
            <p:ph type="title"/>
          </p:nvPr>
        </p:nvSpPr>
        <p:spPr>
          <a:xfrm>
            <a:off x="-43069" y="0"/>
            <a:ext cx="7066169" cy="589032"/>
          </a:xfrm>
        </p:spPr>
        <p:txBody>
          <a:bodyPr>
            <a:normAutofit fontScale="90000"/>
          </a:bodyPr>
          <a:lstStyle/>
          <a:p>
            <a:r>
              <a:rPr lang="en-US" sz="3200" b="1" dirty="0"/>
              <a:t>Structure functions study with e-p collisions</a:t>
            </a:r>
          </a:p>
        </p:txBody>
      </p:sp>
      <p:sp>
        <p:nvSpPr>
          <p:cNvPr id="6" name="Rectangle 5"/>
          <p:cNvSpPr/>
          <p:nvPr/>
        </p:nvSpPr>
        <p:spPr>
          <a:xfrm>
            <a:off x="6701335" y="840058"/>
            <a:ext cx="1142296" cy="461665"/>
          </a:xfrm>
          <a:prstGeom prst="rect">
            <a:avLst/>
          </a:prstGeom>
        </p:spPr>
        <p:txBody>
          <a:bodyPr wrap="square">
            <a:spAutoFit/>
          </a:bodyPr>
          <a:lstStyle/>
          <a:p>
            <a:r>
              <a:rPr lang="en-US" sz="2400" b="1" dirty="0">
                <a:solidFill>
                  <a:srgbClr val="C00000"/>
                </a:solidFill>
              </a:rPr>
              <a:t>500 fb</a:t>
            </a:r>
            <a:r>
              <a:rPr lang="en-US" sz="2400" b="1" baseline="30000" dirty="0">
                <a:solidFill>
                  <a:srgbClr val="C00000"/>
                </a:solidFill>
              </a:rPr>
              <a:t>-1 </a:t>
            </a:r>
            <a:endParaRPr lang="en-US" sz="2400" dirty="0"/>
          </a:p>
        </p:txBody>
      </p:sp>
      <p:sp>
        <p:nvSpPr>
          <p:cNvPr id="7" name="Rectangle 6"/>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Yuxiang</a:t>
            </a:r>
            <a:r>
              <a:rPr lang="en-US" b="1" i="1" dirty="0" smtClean="0">
                <a:solidFill>
                  <a:srgbClr val="FF0000"/>
                </a:solidFill>
              </a:rPr>
              <a:t> Zhao</a:t>
            </a:r>
            <a:endParaRPr lang="en-US" b="1" i="1" dirty="0">
              <a:solidFill>
                <a:srgbClr val="FF0000"/>
              </a:solidFill>
            </a:endParaRPr>
          </a:p>
        </p:txBody>
      </p:sp>
      <p:sp>
        <p:nvSpPr>
          <p:cNvPr id="3" name="Slide Number Placeholder 2"/>
          <p:cNvSpPr>
            <a:spLocks noGrp="1"/>
          </p:cNvSpPr>
          <p:nvPr>
            <p:ph type="sldNum" sz="quarter" idx="12"/>
          </p:nvPr>
        </p:nvSpPr>
        <p:spPr/>
        <p:txBody>
          <a:bodyPr/>
          <a:lstStyle/>
          <a:p>
            <a:fld id="{5BBAB1DB-3EEE-774A-AAE9-210163023056}" type="slidenum">
              <a:rPr lang="en-US" smtClean="0"/>
              <a:pPr/>
              <a:t>28</a:t>
            </a:fld>
            <a:endParaRPr lang="en-US"/>
          </a:p>
        </p:txBody>
      </p:sp>
    </p:spTree>
    <p:extLst>
      <p:ext uri="{BB962C8B-B14F-4D97-AF65-F5344CB8AC3E}">
        <p14:creationId xmlns:p14="http://schemas.microsoft.com/office/powerpoint/2010/main" val="1037727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19" y="636623"/>
            <a:ext cx="8624681" cy="6063653"/>
          </a:xfrm>
          <a:prstGeom prst="rect">
            <a:avLst/>
          </a:prstGeom>
        </p:spPr>
      </p:pic>
      <p:sp>
        <p:nvSpPr>
          <p:cNvPr id="2" name="Title 1"/>
          <p:cNvSpPr>
            <a:spLocks noGrp="1"/>
          </p:cNvSpPr>
          <p:nvPr>
            <p:ph type="title"/>
          </p:nvPr>
        </p:nvSpPr>
        <p:spPr>
          <a:xfrm>
            <a:off x="583925" y="139149"/>
            <a:ext cx="7886700" cy="994949"/>
          </a:xfrm>
        </p:spPr>
        <p:txBody>
          <a:bodyPr>
            <a:normAutofit/>
          </a:bodyPr>
          <a:lstStyle/>
          <a:p>
            <a:r>
              <a:rPr lang="en-US" sz="3200" b="1" dirty="0"/>
              <a:t>Weak mixing angle study with e-D collisions </a:t>
            </a:r>
          </a:p>
        </p:txBody>
      </p:sp>
      <p:sp>
        <p:nvSpPr>
          <p:cNvPr id="5" name="Rectangle 4"/>
          <p:cNvSpPr/>
          <p:nvPr/>
        </p:nvSpPr>
        <p:spPr>
          <a:xfrm>
            <a:off x="5278958" y="1369961"/>
            <a:ext cx="3284648" cy="523220"/>
          </a:xfrm>
          <a:prstGeom prst="rect">
            <a:avLst/>
          </a:prstGeom>
        </p:spPr>
        <p:txBody>
          <a:bodyPr wrap="none">
            <a:spAutoFit/>
          </a:bodyPr>
          <a:lstStyle/>
          <a:p>
            <a:pPr marL="0" lvl="1"/>
            <a:r>
              <a:rPr lang="en-US" sz="2800" dirty="0"/>
              <a:t>APV ~ 20/3 sin</a:t>
            </a:r>
            <a:r>
              <a:rPr lang="en-US" sz="2800" baseline="30000" dirty="0"/>
              <a:t>2</a:t>
            </a:r>
            <a:r>
              <a:rPr lang="az-Cyrl-AZ" sz="2800" dirty="0"/>
              <a:t>Ө</a:t>
            </a:r>
            <a:r>
              <a:rPr lang="en-US" sz="2800" baseline="-25000" dirty="0"/>
              <a:t>w</a:t>
            </a:r>
            <a:r>
              <a:rPr lang="en-US" sz="2800" dirty="0"/>
              <a:t>  -1</a:t>
            </a:r>
            <a:endParaRPr lang="en-US" sz="2800" baseline="-25000" dirty="0"/>
          </a:p>
        </p:txBody>
      </p:sp>
      <p:sp>
        <p:nvSpPr>
          <p:cNvPr id="6" name="Rectangle 5"/>
          <p:cNvSpPr/>
          <p:nvPr/>
        </p:nvSpPr>
        <p:spPr>
          <a:xfrm>
            <a:off x="5715001" y="2115359"/>
            <a:ext cx="2324100" cy="400110"/>
          </a:xfrm>
          <a:prstGeom prst="rect">
            <a:avLst/>
          </a:prstGeom>
        </p:spPr>
        <p:txBody>
          <a:bodyPr wrap="square">
            <a:spAutoFit/>
          </a:bodyPr>
          <a:lstStyle/>
          <a:p>
            <a:r>
              <a:rPr lang="en-US" sz="2000" b="1" dirty="0">
                <a:solidFill>
                  <a:srgbClr val="C00000"/>
                </a:solidFill>
              </a:rPr>
              <a:t>267 fb</a:t>
            </a:r>
            <a:r>
              <a:rPr lang="en-US" sz="2000" b="1" baseline="30000" dirty="0">
                <a:solidFill>
                  <a:srgbClr val="C00000"/>
                </a:solidFill>
              </a:rPr>
              <a:t>-1</a:t>
            </a:r>
            <a:r>
              <a:rPr lang="en-US" sz="2000" b="1" dirty="0">
                <a:solidFill>
                  <a:srgbClr val="C00000"/>
                </a:solidFill>
              </a:rPr>
              <a:t> per nucleon</a:t>
            </a:r>
            <a:r>
              <a:rPr lang="en-US" sz="2000" b="1" baseline="30000" dirty="0">
                <a:solidFill>
                  <a:srgbClr val="C00000"/>
                </a:solidFill>
              </a:rPr>
              <a:t> </a:t>
            </a:r>
            <a:endParaRPr lang="en-US" sz="2000" dirty="0"/>
          </a:p>
        </p:txBody>
      </p:sp>
      <p:sp>
        <p:nvSpPr>
          <p:cNvPr id="7" name="Rectangle 6"/>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Yuxiang</a:t>
            </a:r>
            <a:r>
              <a:rPr lang="en-US" b="1" i="1" dirty="0" smtClean="0">
                <a:solidFill>
                  <a:srgbClr val="FF0000"/>
                </a:solidFill>
              </a:rPr>
              <a:t> Zhao</a:t>
            </a:r>
            <a:endParaRPr lang="en-US" b="1" i="1" dirty="0">
              <a:solidFill>
                <a:srgbClr val="FF0000"/>
              </a:solidFill>
            </a:endParaRPr>
          </a:p>
        </p:txBody>
      </p:sp>
      <p:sp>
        <p:nvSpPr>
          <p:cNvPr id="3" name="Slide Number Placeholder 2"/>
          <p:cNvSpPr>
            <a:spLocks noGrp="1"/>
          </p:cNvSpPr>
          <p:nvPr>
            <p:ph type="sldNum" sz="quarter" idx="12"/>
          </p:nvPr>
        </p:nvSpPr>
        <p:spPr/>
        <p:txBody>
          <a:bodyPr/>
          <a:lstStyle/>
          <a:p>
            <a:fld id="{5BBAB1DB-3EEE-774A-AAE9-210163023056}" type="slidenum">
              <a:rPr lang="en-US" smtClean="0"/>
              <a:pPr/>
              <a:t>29</a:t>
            </a:fld>
            <a:endParaRPr lang="en-US"/>
          </a:p>
        </p:txBody>
      </p:sp>
    </p:spTree>
    <p:extLst>
      <p:ext uri="{BB962C8B-B14F-4D97-AF65-F5344CB8AC3E}">
        <p14:creationId xmlns:p14="http://schemas.microsoft.com/office/powerpoint/2010/main" val="423469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BAB1DB-3EEE-774A-AAE9-210163023056}" type="slidenum">
              <a:rPr lang="en-US" smtClean="0"/>
              <a:pPr/>
              <a:t>3</a:t>
            </a:fld>
            <a:endParaRPr lang="en-US"/>
          </a:p>
        </p:txBody>
      </p:sp>
      <p:pic>
        <p:nvPicPr>
          <p:cNvPr id="5" name="Picture 4" descr="Screen Shot 2016-07-08 at 11.15.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69016"/>
          </a:xfrm>
          <a:prstGeom prst="rect">
            <a:avLst/>
          </a:prstGeom>
        </p:spPr>
      </p:pic>
      <p:sp>
        <p:nvSpPr>
          <p:cNvPr id="6" name="TextBox 5"/>
          <p:cNvSpPr txBox="1"/>
          <p:nvPr/>
        </p:nvSpPr>
        <p:spPr>
          <a:xfrm>
            <a:off x="4229100" y="4532411"/>
            <a:ext cx="1602021" cy="307777"/>
          </a:xfrm>
          <a:prstGeom prst="rect">
            <a:avLst/>
          </a:prstGeom>
          <a:noFill/>
        </p:spPr>
        <p:txBody>
          <a:bodyPr wrap="none" rtlCol="0">
            <a:spAutoFit/>
          </a:bodyPr>
          <a:lstStyle/>
          <a:p>
            <a:r>
              <a:rPr lang="en-US" sz="1400" b="1" dirty="0" err="1" smtClean="0"/>
              <a:t>parton</a:t>
            </a:r>
            <a:r>
              <a:rPr lang="en-US" sz="1400" b="1" dirty="0" smtClean="0"/>
              <a:t> distribution</a:t>
            </a:r>
            <a:endParaRPr lang="en-US" sz="1400" b="1" dirty="0"/>
          </a:p>
        </p:txBody>
      </p:sp>
      <p:sp>
        <p:nvSpPr>
          <p:cNvPr id="8" name="Rectangle 7"/>
          <p:cNvSpPr/>
          <p:nvPr/>
        </p:nvSpPr>
        <p:spPr>
          <a:xfrm rot="5400000">
            <a:off x="7868082" y="844120"/>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rgbClr val="FF0000"/>
                </a:solidFill>
              </a:rPr>
              <a:t>Charles Hyde</a:t>
            </a:r>
            <a:endParaRPr lang="en-US" b="1" i="1" dirty="0">
              <a:solidFill>
                <a:srgbClr val="FF0000"/>
              </a:solidFill>
            </a:endParaRPr>
          </a:p>
        </p:txBody>
      </p:sp>
    </p:spTree>
    <p:extLst>
      <p:ext uri="{BB962C8B-B14F-4D97-AF65-F5344CB8AC3E}">
        <p14:creationId xmlns:p14="http://schemas.microsoft.com/office/powerpoint/2010/main" val="231917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BAB1DB-3EEE-774A-AAE9-210163023056}" type="slidenum">
              <a:rPr lang="en-US" smtClean="0"/>
              <a:pPr/>
              <a:t>4</a:t>
            </a:fld>
            <a:endParaRPr lang="en-US"/>
          </a:p>
        </p:txBody>
      </p:sp>
      <p:pic>
        <p:nvPicPr>
          <p:cNvPr id="5" name="Picture 4" descr="Screen Shot 2016-07-08 at 11.11.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0575"/>
            <a:ext cx="9144000" cy="6326725"/>
          </a:xfrm>
          <a:prstGeom prst="rect">
            <a:avLst/>
          </a:prstGeom>
        </p:spPr>
      </p:pic>
      <p:sp>
        <p:nvSpPr>
          <p:cNvPr id="6" name="Rectangle 5"/>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rgbClr val="FF0000"/>
                </a:solidFill>
              </a:rPr>
              <a:t>Charles Hyde</a:t>
            </a:r>
            <a:endParaRPr lang="en-US" b="1" i="1" dirty="0">
              <a:solidFill>
                <a:srgbClr val="FF0000"/>
              </a:solidFill>
            </a:endParaRPr>
          </a:p>
        </p:txBody>
      </p:sp>
    </p:spTree>
    <p:extLst>
      <p:ext uri="{BB962C8B-B14F-4D97-AF65-F5344CB8AC3E}">
        <p14:creationId xmlns:p14="http://schemas.microsoft.com/office/powerpoint/2010/main" val="384825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0" y="0"/>
            <a:ext cx="7010400" cy="762000"/>
          </a:xfrm>
        </p:spPr>
        <p:txBody>
          <a:bodyPr>
            <a:noAutofit/>
          </a:bodyPr>
          <a:lstStyle/>
          <a:p>
            <a:pPr eaLnBrk="1" hangingPunct="1"/>
            <a:r>
              <a:rPr lang="en-US" sz="4800" b="0" dirty="0" smtClean="0">
                <a:latin typeface="Arial Narrow"/>
                <a:ea typeface="ＭＳ Ｐゴシック" pitchFamily="-84" charset="-128"/>
                <a:cs typeface="Arial Narrow"/>
              </a:rPr>
              <a:t>EIC physics program overview</a:t>
            </a:r>
          </a:p>
        </p:txBody>
      </p:sp>
      <p:sp>
        <p:nvSpPr>
          <p:cNvPr id="7" name="Slide Number Placeholder 6"/>
          <p:cNvSpPr>
            <a:spLocks noGrp="1"/>
          </p:cNvSpPr>
          <p:nvPr>
            <p:ph type="sldNum" sz="quarter" idx="12"/>
          </p:nvPr>
        </p:nvSpPr>
        <p:spPr/>
        <p:txBody>
          <a:bodyPr/>
          <a:lstStyle/>
          <a:p>
            <a:pPr>
              <a:defRPr/>
            </a:pPr>
            <a:fld id="{BC346014-8CB8-304E-A5FA-922CBC1F60F3}" type="slidenum">
              <a:rPr lang="ru-RU" smtClean="0"/>
              <a:pPr>
                <a:defRPr/>
              </a:pPr>
              <a:t>5</a:t>
            </a:fld>
            <a:r>
              <a:rPr lang="en-US" dirty="0" smtClean="0"/>
              <a:t>/34</a:t>
            </a:r>
            <a:endParaRPr lang="ru-RU" dirty="0"/>
          </a:p>
        </p:txBody>
      </p:sp>
      <p:sp>
        <p:nvSpPr>
          <p:cNvPr id="6" name="TextBox 5"/>
          <p:cNvSpPr txBox="1"/>
          <p:nvPr/>
        </p:nvSpPr>
        <p:spPr>
          <a:xfrm>
            <a:off x="0" y="914400"/>
            <a:ext cx="7162800" cy="1107996"/>
          </a:xfrm>
          <a:prstGeom prst="rect">
            <a:avLst/>
          </a:prstGeom>
          <a:noFill/>
        </p:spPr>
        <p:txBody>
          <a:bodyPr wrap="square" rtlCol="0">
            <a:spAutoFit/>
          </a:bodyPr>
          <a:lstStyle/>
          <a:p>
            <a:r>
              <a:rPr lang="en-US" u="sng" dirty="0" smtClean="0">
                <a:solidFill>
                  <a:srgbClr val="0000FF"/>
                </a:solidFill>
              </a:rPr>
              <a:t>Inclusive Reactions in </a:t>
            </a:r>
            <a:r>
              <a:rPr lang="en-US" u="sng" dirty="0" err="1" smtClean="0">
                <a:solidFill>
                  <a:srgbClr val="0000FF"/>
                </a:solidFill>
              </a:rPr>
              <a:t>ep</a:t>
            </a:r>
            <a:r>
              <a:rPr lang="en-US" u="sng" dirty="0" smtClean="0">
                <a:solidFill>
                  <a:srgbClr val="0000FF"/>
                </a:solidFill>
              </a:rPr>
              <a:t>/</a:t>
            </a:r>
            <a:r>
              <a:rPr lang="en-US" u="sng" dirty="0" err="1" smtClean="0">
                <a:solidFill>
                  <a:srgbClr val="0000FF"/>
                </a:solidFill>
              </a:rPr>
              <a:t>eA</a:t>
            </a:r>
            <a:r>
              <a:rPr lang="en-US" u="sng" dirty="0" smtClean="0">
                <a:solidFill>
                  <a:srgbClr val="0000FF"/>
                </a:solidFill>
              </a:rPr>
              <a:t>:</a:t>
            </a:r>
          </a:p>
          <a:p>
            <a:pPr marL="285750" indent="-285750">
              <a:buClr>
                <a:srgbClr val="0000FF"/>
              </a:buClr>
              <a:buFont typeface="Wingdings" charset="2"/>
              <a:buChar char="q"/>
            </a:pPr>
            <a:r>
              <a:rPr lang="en-US" sz="1600" dirty="0" smtClean="0">
                <a:solidFill>
                  <a:schemeClr val="accent1">
                    <a:lumMod val="75000"/>
                  </a:schemeClr>
                </a:solidFill>
              </a:rPr>
              <a:t>Physics: Structure Functions: g</a:t>
            </a:r>
            <a:r>
              <a:rPr lang="en-US" sz="1600" baseline="-25000" dirty="0" smtClean="0">
                <a:solidFill>
                  <a:schemeClr val="accent1">
                    <a:lumMod val="75000"/>
                  </a:schemeClr>
                </a:solidFill>
              </a:rPr>
              <a:t>1</a:t>
            </a:r>
            <a:r>
              <a:rPr lang="en-US" sz="1600" dirty="0" smtClean="0">
                <a:solidFill>
                  <a:schemeClr val="accent1">
                    <a:lumMod val="75000"/>
                  </a:schemeClr>
                </a:solidFill>
              </a:rPr>
              <a:t>, F</a:t>
            </a:r>
            <a:r>
              <a:rPr lang="en-US" sz="1600" baseline="-25000" dirty="0" smtClean="0">
                <a:solidFill>
                  <a:schemeClr val="accent1">
                    <a:lumMod val="75000"/>
                  </a:schemeClr>
                </a:solidFill>
              </a:rPr>
              <a:t>2</a:t>
            </a:r>
            <a:r>
              <a:rPr lang="en-US" sz="1600" dirty="0" smtClean="0">
                <a:solidFill>
                  <a:schemeClr val="accent1">
                    <a:lumMod val="75000"/>
                  </a:schemeClr>
                </a:solidFill>
              </a:rPr>
              <a:t>, F</a:t>
            </a:r>
            <a:r>
              <a:rPr lang="en-US" sz="1600" baseline="-25000" dirty="0" smtClean="0">
                <a:solidFill>
                  <a:schemeClr val="accent1">
                    <a:lumMod val="75000"/>
                  </a:schemeClr>
                </a:solidFill>
              </a:rPr>
              <a:t>L</a:t>
            </a:r>
          </a:p>
          <a:p>
            <a:pPr marL="285750" indent="-285750">
              <a:buClr>
                <a:srgbClr val="0000FF"/>
              </a:buClr>
              <a:buFont typeface="Wingdings" charset="2"/>
              <a:buChar char="q"/>
            </a:pPr>
            <a:r>
              <a:rPr lang="en-US" sz="1600" dirty="0" smtClean="0">
                <a:solidFill>
                  <a:schemeClr val="accent1">
                    <a:lumMod val="75000"/>
                  </a:schemeClr>
                </a:solidFill>
                <a:sym typeface="Wingdings"/>
              </a:rPr>
              <a:t>  </a:t>
            </a:r>
            <a:r>
              <a:rPr lang="en-US" sz="1600" dirty="0" smtClean="0">
                <a:solidFill>
                  <a:srgbClr val="008000"/>
                </a:solidFill>
                <a:sym typeface="Wingdings"/>
              </a:rPr>
              <a:t> </a:t>
            </a:r>
            <a:r>
              <a:rPr lang="en-US" sz="1600" dirty="0" smtClean="0">
                <a:solidFill>
                  <a:srgbClr val="008000"/>
                </a:solidFill>
              </a:rPr>
              <a:t>Very </a:t>
            </a:r>
            <a:r>
              <a:rPr lang="en-US" sz="1600" dirty="0">
                <a:solidFill>
                  <a:srgbClr val="008000"/>
                </a:solidFill>
              </a:rPr>
              <a:t>good </a:t>
            </a:r>
            <a:r>
              <a:rPr lang="en-US" sz="1600" dirty="0" smtClean="0">
                <a:solidFill>
                  <a:srgbClr val="008000"/>
                </a:solidFill>
              </a:rPr>
              <a:t>scattered electron ID</a:t>
            </a:r>
            <a:r>
              <a:rPr lang="en-US" sz="1600" dirty="0" smtClean="0">
                <a:solidFill>
                  <a:srgbClr val="008000"/>
                </a:solidFill>
                <a:sym typeface="Wingdings"/>
              </a:rPr>
              <a:t> </a:t>
            </a:r>
            <a:endParaRPr lang="en-US" sz="1600" dirty="0">
              <a:solidFill>
                <a:srgbClr val="008000"/>
              </a:solidFill>
              <a:sym typeface="Wingdings"/>
            </a:endParaRPr>
          </a:p>
          <a:p>
            <a:pPr marL="285750" indent="-285750">
              <a:buClr>
                <a:srgbClr val="0000FF"/>
              </a:buClr>
              <a:buFont typeface="Wingdings" charset="2"/>
              <a:buChar char="q"/>
            </a:pPr>
            <a:r>
              <a:rPr lang="en-US" sz="1600" dirty="0" smtClean="0">
                <a:solidFill>
                  <a:srgbClr val="008000"/>
                </a:solidFill>
                <a:sym typeface="Wingdings"/>
              </a:rPr>
              <a:t>   High e</a:t>
            </a:r>
            <a:r>
              <a:rPr lang="en-US" sz="1600" dirty="0" smtClean="0">
                <a:solidFill>
                  <a:srgbClr val="008000"/>
                </a:solidFill>
              </a:rPr>
              <a:t>nergy and angular resolution of e’ (defines kinematics</a:t>
            </a:r>
            <a:r>
              <a:rPr lang="en-US" sz="1600" dirty="0" smtClean="0">
                <a:solidFill>
                  <a:srgbClr val="008000"/>
                </a:solidFill>
                <a:sym typeface="Wingdings"/>
              </a:rPr>
              <a:t> </a:t>
            </a:r>
            <a:r>
              <a:rPr lang="en-US" sz="1600" dirty="0">
                <a:solidFill>
                  <a:srgbClr val="008000"/>
                </a:solidFill>
                <a:sym typeface="Wingdings"/>
              </a:rPr>
              <a:t>{</a:t>
            </a:r>
            <a:r>
              <a:rPr lang="en-US" sz="1600" dirty="0" smtClean="0">
                <a:solidFill>
                  <a:srgbClr val="008000"/>
                </a:solidFill>
                <a:sym typeface="Wingdings"/>
              </a:rPr>
              <a:t>x,Q</a:t>
            </a:r>
            <a:r>
              <a:rPr lang="en-US" sz="1600" baseline="30000" dirty="0" smtClean="0">
                <a:solidFill>
                  <a:srgbClr val="008000"/>
                </a:solidFill>
                <a:sym typeface="Wingdings"/>
              </a:rPr>
              <a:t>2</a:t>
            </a:r>
            <a:r>
              <a:rPr lang="en-US" sz="1600" dirty="0" smtClean="0">
                <a:solidFill>
                  <a:srgbClr val="008000"/>
                </a:solidFill>
                <a:sym typeface="Wingdings"/>
              </a:rPr>
              <a:t>})</a:t>
            </a:r>
            <a:endParaRPr lang="en-US" sz="1600" dirty="0" smtClean="0">
              <a:solidFill>
                <a:srgbClr val="008000"/>
              </a:solidFill>
            </a:endParaRPr>
          </a:p>
        </p:txBody>
      </p:sp>
      <p:sp>
        <p:nvSpPr>
          <p:cNvPr id="8" name="TextBox 7"/>
          <p:cNvSpPr txBox="1"/>
          <p:nvPr/>
        </p:nvSpPr>
        <p:spPr>
          <a:xfrm>
            <a:off x="0" y="2514600"/>
            <a:ext cx="6858000" cy="1661994"/>
          </a:xfrm>
          <a:prstGeom prst="rect">
            <a:avLst/>
          </a:prstGeom>
          <a:noFill/>
        </p:spPr>
        <p:txBody>
          <a:bodyPr wrap="square" rtlCol="0">
            <a:spAutoFit/>
          </a:bodyPr>
          <a:lstStyle/>
          <a:p>
            <a:r>
              <a:rPr lang="en-US" u="sng" dirty="0" smtClean="0">
                <a:solidFill>
                  <a:srgbClr val="FF00FF"/>
                </a:solidFill>
                <a:cs typeface="Comic Sans MS"/>
              </a:rPr>
              <a:t>Semi-inclusive Reactions </a:t>
            </a:r>
            <a:r>
              <a:rPr lang="en-US" u="sng" dirty="0">
                <a:solidFill>
                  <a:srgbClr val="FF00FF"/>
                </a:solidFill>
                <a:cs typeface="Comic Sans MS"/>
              </a:rPr>
              <a:t>in </a:t>
            </a:r>
            <a:r>
              <a:rPr lang="en-US" u="sng" dirty="0" err="1">
                <a:solidFill>
                  <a:srgbClr val="FF00FF"/>
                </a:solidFill>
                <a:cs typeface="Comic Sans MS"/>
              </a:rPr>
              <a:t>ep</a:t>
            </a:r>
            <a:r>
              <a:rPr lang="en-US" u="sng" dirty="0">
                <a:solidFill>
                  <a:srgbClr val="FF00FF"/>
                </a:solidFill>
                <a:cs typeface="Comic Sans MS"/>
              </a:rPr>
              <a:t>/</a:t>
            </a:r>
            <a:r>
              <a:rPr lang="en-US" u="sng" dirty="0" err="1" smtClean="0">
                <a:solidFill>
                  <a:srgbClr val="FF00FF"/>
                </a:solidFill>
                <a:cs typeface="Comic Sans MS"/>
              </a:rPr>
              <a:t>eA</a:t>
            </a:r>
            <a:r>
              <a:rPr lang="en-US" u="sng" dirty="0" smtClean="0">
                <a:solidFill>
                  <a:srgbClr val="FF00FF"/>
                </a:solidFill>
                <a:cs typeface="Comic Sans MS"/>
              </a:rPr>
              <a:t>:</a:t>
            </a:r>
          </a:p>
          <a:p>
            <a:pPr marL="285750" indent="-285750">
              <a:buClr>
                <a:srgbClr val="FF00FF"/>
              </a:buClr>
              <a:buFont typeface="Wingdings" charset="2"/>
              <a:buChar char="q"/>
            </a:pPr>
            <a:r>
              <a:rPr lang="en-US" sz="1600" dirty="0" smtClean="0">
                <a:solidFill>
                  <a:srgbClr val="376092"/>
                </a:solidFill>
                <a:cs typeface="Comic Sans MS"/>
              </a:rPr>
              <a:t>Physics: TMDs, </a:t>
            </a:r>
            <a:r>
              <a:rPr lang="en-US" sz="1600" dirty="0" err="1" smtClean="0">
                <a:solidFill>
                  <a:srgbClr val="376092"/>
                </a:solidFill>
                <a:cs typeface="Comic Sans MS"/>
              </a:rPr>
              <a:t>Helicity</a:t>
            </a:r>
            <a:r>
              <a:rPr lang="en-US" sz="1600" dirty="0" smtClean="0">
                <a:solidFill>
                  <a:srgbClr val="376092"/>
                </a:solidFill>
                <a:cs typeface="Comic Sans MS"/>
              </a:rPr>
              <a:t> PDFs, FFs </a:t>
            </a:r>
            <a:r>
              <a:rPr lang="en-US" sz="1600" dirty="0" smtClean="0">
                <a:solidFill>
                  <a:srgbClr val="376092"/>
                </a:solidFill>
                <a:cs typeface="Comic Sans MS"/>
                <a:sym typeface="Wingdings"/>
              </a:rPr>
              <a:t>(with flavor separation); </a:t>
            </a:r>
            <a:r>
              <a:rPr lang="en-US" sz="1600" dirty="0" smtClean="0">
                <a:solidFill>
                  <a:srgbClr val="376092"/>
                </a:solidFill>
                <a:cs typeface="Comic Sans MS"/>
              </a:rPr>
              <a:t>di-hadron correlations; </a:t>
            </a:r>
            <a:r>
              <a:rPr lang="en-US" sz="1600" dirty="0" err="1" smtClean="0">
                <a:solidFill>
                  <a:srgbClr val="376092"/>
                </a:solidFill>
                <a:cs typeface="Comic Sans MS"/>
                <a:sym typeface="Wingdings"/>
              </a:rPr>
              <a:t>Kaon</a:t>
            </a:r>
            <a:r>
              <a:rPr lang="en-US" sz="1600" dirty="0" smtClean="0">
                <a:solidFill>
                  <a:srgbClr val="376092"/>
                </a:solidFill>
                <a:cs typeface="Comic Sans MS"/>
                <a:sym typeface="Wingdings"/>
              </a:rPr>
              <a:t> asymmetries, cross sections; </a:t>
            </a:r>
            <a:r>
              <a:rPr lang="en-US" sz="1600" dirty="0" err="1" smtClean="0">
                <a:solidFill>
                  <a:srgbClr val="376092"/>
                </a:solidFill>
                <a:cs typeface="Comic Sans MS"/>
                <a:sym typeface="Wingdings"/>
              </a:rPr>
              <a:t>etc</a:t>
            </a:r>
            <a:endParaRPr lang="en-US" sz="1600" dirty="0" smtClean="0">
              <a:solidFill>
                <a:srgbClr val="376092"/>
              </a:solidFill>
              <a:cs typeface="Comic Sans MS"/>
            </a:endParaRPr>
          </a:p>
          <a:p>
            <a:pPr marL="285750" indent="-285750">
              <a:buClr>
                <a:srgbClr val="FF00FF"/>
              </a:buClr>
              <a:buFont typeface="Wingdings" charset="2"/>
              <a:buChar char="q"/>
            </a:pPr>
            <a:r>
              <a:rPr lang="en-US" sz="1600" dirty="0" smtClean="0">
                <a:solidFill>
                  <a:srgbClr val="376092"/>
                </a:solidFill>
                <a:cs typeface="Comic Sans MS"/>
                <a:sym typeface="Wingdings"/>
              </a:rPr>
              <a:t>  </a:t>
            </a:r>
            <a:r>
              <a:rPr lang="en-US" sz="1600" dirty="0" smtClean="0">
                <a:solidFill>
                  <a:srgbClr val="008000"/>
                </a:solidFill>
                <a:cs typeface="Comic Sans MS"/>
                <a:sym typeface="Wingdings"/>
              </a:rPr>
              <a:t> </a:t>
            </a:r>
            <a:r>
              <a:rPr lang="en-US" sz="1600" dirty="0" smtClean="0">
                <a:solidFill>
                  <a:srgbClr val="008000"/>
                </a:solidFill>
                <a:cs typeface="Comic Sans MS"/>
              </a:rPr>
              <a:t>Excellent hadron ID:  </a:t>
            </a:r>
            <a:r>
              <a:rPr lang="en-US" sz="1600" dirty="0" err="1" smtClean="0">
                <a:solidFill>
                  <a:srgbClr val="008000"/>
                </a:solidFill>
                <a:cs typeface="Symbol" charset="2"/>
              </a:rPr>
              <a:t>p</a:t>
            </a:r>
            <a:r>
              <a:rPr lang="en-US" sz="1600" baseline="30000" dirty="0" err="1" smtClean="0">
                <a:solidFill>
                  <a:srgbClr val="008000"/>
                </a:solidFill>
                <a:cs typeface="Comic Sans MS"/>
              </a:rPr>
              <a:t>±</a:t>
            </a:r>
            <a:r>
              <a:rPr lang="en-US" sz="1600" dirty="0" err="1" smtClean="0">
                <a:solidFill>
                  <a:srgbClr val="008000"/>
                </a:solidFill>
                <a:cs typeface="Comic Sans MS"/>
              </a:rPr>
              <a:t>,K</a:t>
            </a:r>
            <a:r>
              <a:rPr lang="en-US" sz="1600" baseline="30000" dirty="0" err="1" smtClean="0">
                <a:solidFill>
                  <a:srgbClr val="008000"/>
                </a:solidFill>
                <a:cs typeface="Comic Sans MS"/>
              </a:rPr>
              <a:t>±</a:t>
            </a:r>
            <a:r>
              <a:rPr lang="en-US" sz="1600" dirty="0" err="1" smtClean="0">
                <a:solidFill>
                  <a:srgbClr val="008000"/>
                </a:solidFill>
                <a:cs typeface="Comic Sans MS"/>
              </a:rPr>
              <a:t>,p</a:t>
            </a:r>
            <a:r>
              <a:rPr lang="en-US" sz="1600" baseline="30000" dirty="0" smtClean="0">
                <a:solidFill>
                  <a:srgbClr val="008000"/>
                </a:solidFill>
                <a:cs typeface="Comic Sans MS"/>
              </a:rPr>
              <a:t>±</a:t>
            </a:r>
            <a:r>
              <a:rPr lang="en-US" sz="1600" dirty="0" smtClean="0">
                <a:solidFill>
                  <a:srgbClr val="008000"/>
                </a:solidFill>
                <a:cs typeface="Comic Sans MS"/>
              </a:rPr>
              <a:t> separation over a wide {p, </a:t>
            </a:r>
            <a:r>
              <a:rPr lang="en-US" sz="1600" dirty="0" smtClean="0">
                <a:solidFill>
                  <a:srgbClr val="008000"/>
                </a:solidFill>
                <a:latin typeface="Symbol" charset="2"/>
                <a:cs typeface="Symbol" charset="2"/>
              </a:rPr>
              <a:t>h}</a:t>
            </a:r>
            <a:r>
              <a:rPr lang="en-US" sz="1600" dirty="0" smtClean="0">
                <a:solidFill>
                  <a:srgbClr val="008000"/>
                </a:solidFill>
                <a:cs typeface="Comic Sans MS"/>
              </a:rPr>
              <a:t> range</a:t>
            </a:r>
          </a:p>
          <a:p>
            <a:pPr marL="285750" indent="-285750">
              <a:buClr>
                <a:srgbClr val="FF00FF"/>
              </a:buClr>
              <a:buFont typeface="Wingdings" charset="2"/>
              <a:buChar char="q"/>
            </a:pPr>
            <a:r>
              <a:rPr lang="en-US" sz="1600" dirty="0" smtClean="0">
                <a:solidFill>
                  <a:srgbClr val="008000"/>
                </a:solidFill>
                <a:cs typeface="Comic Sans MS"/>
                <a:sym typeface="Wingdings"/>
              </a:rPr>
              <a:t>   Full </a:t>
            </a:r>
            <a:r>
              <a:rPr lang="en-US" sz="1600" dirty="0" smtClean="0">
                <a:solidFill>
                  <a:srgbClr val="008000"/>
                </a:solidFill>
                <a:latin typeface="Symbol" charset="2"/>
                <a:cs typeface="Symbol" charset="2"/>
                <a:sym typeface="Wingdings"/>
              </a:rPr>
              <a:t>F</a:t>
            </a:r>
            <a:r>
              <a:rPr lang="en-US" sz="1600" dirty="0" smtClean="0">
                <a:solidFill>
                  <a:srgbClr val="008000"/>
                </a:solidFill>
                <a:cs typeface="Comic Sans MS"/>
                <a:sym typeface="Wingdings"/>
              </a:rPr>
              <a:t>-coverage around </a:t>
            </a:r>
            <a:r>
              <a:rPr lang="en-US" sz="2000" dirty="0" smtClean="0">
                <a:solidFill>
                  <a:srgbClr val="008000"/>
                </a:solidFill>
                <a:latin typeface="Symbol" charset="2"/>
                <a:cs typeface="Symbol" charset="2"/>
                <a:sym typeface="Wingdings"/>
              </a:rPr>
              <a:t>g</a:t>
            </a:r>
            <a:r>
              <a:rPr lang="en-US" sz="1600" dirty="0" smtClean="0">
                <a:solidFill>
                  <a:srgbClr val="008000"/>
                </a:solidFill>
                <a:cs typeface="Comic Sans MS"/>
                <a:sym typeface="Wingdings"/>
              </a:rPr>
              <a:t>*, wide </a:t>
            </a:r>
            <a:r>
              <a:rPr lang="en-US" sz="1600" dirty="0" err="1" smtClean="0">
                <a:solidFill>
                  <a:srgbClr val="008000"/>
                </a:solidFill>
                <a:cs typeface="Comic Sans MS"/>
                <a:sym typeface="Wingdings"/>
              </a:rPr>
              <a:t>p</a:t>
            </a:r>
            <a:r>
              <a:rPr lang="en-US" sz="1600" baseline="-25000" dirty="0" err="1" smtClean="0">
                <a:solidFill>
                  <a:srgbClr val="008000"/>
                </a:solidFill>
                <a:cs typeface="Comic Sans MS"/>
                <a:sym typeface="Wingdings"/>
              </a:rPr>
              <a:t>t</a:t>
            </a:r>
            <a:r>
              <a:rPr lang="en-US" sz="1600" dirty="0" smtClean="0">
                <a:solidFill>
                  <a:srgbClr val="008000"/>
                </a:solidFill>
                <a:cs typeface="Comic Sans MS"/>
                <a:sym typeface="Wingdings"/>
              </a:rPr>
              <a:t> coverage (TMDs)</a:t>
            </a:r>
          </a:p>
          <a:p>
            <a:pPr marL="285750" indent="-285750">
              <a:buClr>
                <a:srgbClr val="FF00FF"/>
              </a:buClr>
              <a:buFont typeface="Wingdings" charset="2"/>
              <a:buChar char="q"/>
            </a:pPr>
            <a:r>
              <a:rPr lang="en-US" sz="1600" dirty="0" smtClean="0">
                <a:solidFill>
                  <a:srgbClr val="008000"/>
                </a:solidFill>
                <a:cs typeface="Comic Sans MS"/>
                <a:sym typeface="Wingdings"/>
              </a:rPr>
              <a:t>   Excellent vertex resolution (Charm, </a:t>
            </a:r>
            <a:r>
              <a:rPr lang="en-US" sz="1600" dirty="0">
                <a:solidFill>
                  <a:srgbClr val="008000"/>
                </a:solidFill>
                <a:cs typeface="Comic Sans MS"/>
                <a:sym typeface="Wingdings"/>
              </a:rPr>
              <a:t>B</a:t>
            </a:r>
            <a:r>
              <a:rPr lang="en-US" sz="1600" dirty="0" smtClean="0">
                <a:solidFill>
                  <a:srgbClr val="008000"/>
                </a:solidFill>
                <a:cs typeface="Comic Sans MS"/>
                <a:sym typeface="Wingdings"/>
              </a:rPr>
              <a:t>ottom separation)</a:t>
            </a:r>
            <a:endParaRPr lang="en-US" sz="1600" dirty="0" smtClean="0">
              <a:solidFill>
                <a:srgbClr val="008000"/>
              </a:solidFill>
              <a:cs typeface="Comic Sans MS"/>
            </a:endParaRPr>
          </a:p>
        </p:txBody>
      </p:sp>
      <p:sp>
        <p:nvSpPr>
          <p:cNvPr id="9" name="TextBox 8"/>
          <p:cNvSpPr txBox="1"/>
          <p:nvPr/>
        </p:nvSpPr>
        <p:spPr>
          <a:xfrm>
            <a:off x="0" y="4572000"/>
            <a:ext cx="6928556" cy="1846659"/>
          </a:xfrm>
          <a:prstGeom prst="rect">
            <a:avLst/>
          </a:prstGeom>
          <a:noFill/>
        </p:spPr>
        <p:txBody>
          <a:bodyPr wrap="square" rtlCol="0">
            <a:spAutoFit/>
          </a:bodyPr>
          <a:lstStyle/>
          <a:p>
            <a:r>
              <a:rPr lang="en-US" u="sng" dirty="0" smtClean="0">
                <a:solidFill>
                  <a:srgbClr val="00FF00"/>
                </a:solidFill>
              </a:rPr>
              <a:t>Exclusive Reactions </a:t>
            </a:r>
            <a:r>
              <a:rPr lang="en-US" u="sng" dirty="0">
                <a:solidFill>
                  <a:srgbClr val="00FF00"/>
                </a:solidFill>
              </a:rPr>
              <a:t>in </a:t>
            </a:r>
            <a:r>
              <a:rPr lang="en-US" u="sng" dirty="0" err="1">
                <a:solidFill>
                  <a:srgbClr val="00FF00"/>
                </a:solidFill>
              </a:rPr>
              <a:t>ep</a:t>
            </a:r>
            <a:r>
              <a:rPr lang="en-US" u="sng" dirty="0">
                <a:solidFill>
                  <a:srgbClr val="00FF00"/>
                </a:solidFill>
              </a:rPr>
              <a:t>/</a:t>
            </a:r>
            <a:r>
              <a:rPr lang="en-US" u="sng" dirty="0" err="1" smtClean="0">
                <a:solidFill>
                  <a:srgbClr val="00FF00"/>
                </a:solidFill>
              </a:rPr>
              <a:t>eA</a:t>
            </a:r>
            <a:r>
              <a:rPr lang="en-US" u="sng" dirty="0" smtClean="0">
                <a:solidFill>
                  <a:srgbClr val="00FF00"/>
                </a:solidFill>
              </a:rPr>
              <a:t>:</a:t>
            </a:r>
          </a:p>
          <a:p>
            <a:pPr marL="285750" indent="-285750">
              <a:buClr>
                <a:srgbClr val="00FF00"/>
              </a:buClr>
              <a:buFont typeface="Wingdings" charset="2"/>
              <a:buChar char="q"/>
            </a:pPr>
            <a:r>
              <a:rPr lang="en-US" sz="1600" dirty="0" smtClean="0">
                <a:solidFill>
                  <a:srgbClr val="376092"/>
                </a:solidFill>
              </a:rPr>
              <a:t>Physics: DVCS, exclusive VM production (</a:t>
            </a:r>
            <a:r>
              <a:rPr lang="en-US" sz="1600" dirty="0" smtClean="0">
                <a:solidFill>
                  <a:srgbClr val="376092"/>
                </a:solidFill>
                <a:sym typeface="Wingdings"/>
              </a:rPr>
              <a:t>GPDs</a:t>
            </a:r>
            <a:r>
              <a:rPr lang="en-US" sz="1600" dirty="0">
                <a:solidFill>
                  <a:srgbClr val="376092"/>
                </a:solidFill>
                <a:sym typeface="Wingdings"/>
              </a:rPr>
              <a:t>;</a:t>
            </a:r>
            <a:r>
              <a:rPr lang="en-US" sz="1600" dirty="0" smtClean="0">
                <a:solidFill>
                  <a:srgbClr val="376092"/>
                </a:solidFill>
                <a:sym typeface="Wingdings"/>
              </a:rPr>
              <a:t> </a:t>
            </a:r>
            <a:r>
              <a:rPr lang="en-US" sz="1600" dirty="0" err="1" smtClean="0">
                <a:solidFill>
                  <a:srgbClr val="376092"/>
                </a:solidFill>
                <a:sym typeface="Wingdings"/>
              </a:rPr>
              <a:t>parton</a:t>
            </a:r>
            <a:r>
              <a:rPr lang="en-US" sz="1600" dirty="0" smtClean="0">
                <a:solidFill>
                  <a:srgbClr val="376092"/>
                </a:solidFill>
                <a:sym typeface="Wingdings"/>
              </a:rPr>
              <a:t> imaging in </a:t>
            </a:r>
            <a:r>
              <a:rPr lang="en-US" sz="1600" i="1" dirty="0" err="1" smtClean="0">
                <a:solidFill>
                  <a:srgbClr val="376092"/>
                </a:solidFill>
                <a:sym typeface="Wingdings"/>
              </a:rPr>
              <a:t>b</a:t>
            </a:r>
            <a:r>
              <a:rPr lang="en-US" sz="1600" i="1" baseline="-25000" dirty="0" err="1" smtClean="0">
                <a:solidFill>
                  <a:srgbClr val="376092"/>
                </a:solidFill>
                <a:sym typeface="Wingdings"/>
              </a:rPr>
              <a:t>T</a:t>
            </a:r>
            <a:r>
              <a:rPr lang="en-US" sz="1600" dirty="0" smtClean="0">
                <a:solidFill>
                  <a:srgbClr val="376092"/>
                </a:solidFill>
                <a:sym typeface="Wingdings"/>
              </a:rPr>
              <a:t>)</a:t>
            </a:r>
            <a:endParaRPr lang="en-US" sz="1600" dirty="0" smtClean="0">
              <a:solidFill>
                <a:srgbClr val="376092"/>
              </a:solidFill>
            </a:endParaRPr>
          </a:p>
          <a:p>
            <a:pPr marL="285750" indent="-285750">
              <a:buClr>
                <a:srgbClr val="00FF00"/>
              </a:buClr>
              <a:buFont typeface="Wingdings" charset="2"/>
              <a:buChar char="q"/>
            </a:pPr>
            <a:r>
              <a:rPr lang="en-US" sz="1600" dirty="0" smtClean="0">
                <a:solidFill>
                  <a:srgbClr val="376092"/>
                </a:solidFill>
                <a:sym typeface="Wingdings"/>
              </a:rPr>
              <a:t>  </a:t>
            </a:r>
            <a:r>
              <a:rPr lang="en-US" sz="1600" dirty="0" smtClean="0">
                <a:solidFill>
                  <a:srgbClr val="008000"/>
                </a:solidFill>
                <a:sym typeface="Wingdings"/>
              </a:rPr>
              <a:t> </a:t>
            </a:r>
            <a:r>
              <a:rPr lang="en-US" sz="1600" dirty="0" smtClean="0">
                <a:solidFill>
                  <a:srgbClr val="008000"/>
                </a:solidFill>
              </a:rPr>
              <a:t>Exclusivity (</a:t>
            </a:r>
            <a:r>
              <a:rPr lang="en-US" sz="1600" dirty="0" smtClean="0">
                <a:solidFill>
                  <a:srgbClr val="008000"/>
                </a:solidFill>
                <a:sym typeface="Wingdings"/>
              </a:rPr>
              <a:t>large rapidity coverage; </a:t>
            </a:r>
            <a:r>
              <a:rPr lang="en-US" sz="1600" dirty="0" smtClean="0">
                <a:solidFill>
                  <a:srgbClr val="008000"/>
                </a:solidFill>
              </a:rPr>
              <a:t>reconstruction of all particles in a given event)</a:t>
            </a:r>
          </a:p>
          <a:p>
            <a:pPr marL="285750" indent="-285750">
              <a:buClr>
                <a:srgbClr val="00FF00"/>
              </a:buClr>
              <a:buFont typeface="Wingdings" charset="2"/>
              <a:buChar char="q"/>
            </a:pPr>
            <a:r>
              <a:rPr lang="en-US" sz="1600" dirty="0">
                <a:solidFill>
                  <a:srgbClr val="008000"/>
                </a:solidFill>
                <a:sym typeface="Wingdings"/>
              </a:rPr>
              <a:t> </a:t>
            </a:r>
            <a:r>
              <a:rPr lang="en-US" sz="1600" dirty="0" smtClean="0">
                <a:solidFill>
                  <a:srgbClr val="008000"/>
                </a:solidFill>
                <a:sym typeface="Wingdings"/>
              </a:rPr>
              <a:t>  H</a:t>
            </a:r>
            <a:r>
              <a:rPr lang="en-US" sz="1600" dirty="0" smtClean="0">
                <a:solidFill>
                  <a:srgbClr val="008000"/>
                </a:solidFill>
              </a:rPr>
              <a:t>igh resolution, wide coverage </a:t>
            </a:r>
            <a:r>
              <a:rPr lang="en-US" sz="1600" dirty="0">
                <a:solidFill>
                  <a:srgbClr val="008000"/>
                </a:solidFill>
              </a:rPr>
              <a:t>in </a:t>
            </a:r>
            <a:r>
              <a:rPr lang="en-US" sz="1600" i="1" dirty="0" smtClean="0">
                <a:solidFill>
                  <a:srgbClr val="008000"/>
                </a:solidFill>
              </a:rPr>
              <a:t>t</a:t>
            </a:r>
            <a:r>
              <a:rPr lang="en-US" sz="1600" dirty="0" smtClean="0">
                <a:solidFill>
                  <a:srgbClr val="008000"/>
                </a:solidFill>
              </a:rPr>
              <a:t> </a:t>
            </a:r>
            <a:r>
              <a:rPr lang="en-US" sz="1600" dirty="0" smtClean="0">
                <a:solidFill>
                  <a:srgbClr val="008000"/>
                </a:solidFill>
                <a:sym typeface="Wingdings"/>
              </a:rPr>
              <a:t> </a:t>
            </a:r>
            <a:r>
              <a:rPr lang="en-US" sz="1600" dirty="0" smtClean="0">
                <a:solidFill>
                  <a:srgbClr val="008000"/>
                </a:solidFill>
              </a:rPr>
              <a:t>Roman pots</a:t>
            </a:r>
          </a:p>
          <a:p>
            <a:pPr marL="285750" indent="-285750">
              <a:buClr>
                <a:srgbClr val="00FF00"/>
              </a:buClr>
              <a:buFont typeface="Wingdings" charset="2"/>
              <a:buChar char="q"/>
            </a:pPr>
            <a:r>
              <a:rPr lang="en-US" sz="1600" dirty="0">
                <a:solidFill>
                  <a:srgbClr val="008000"/>
                </a:solidFill>
                <a:sym typeface="Wingdings"/>
              </a:rPr>
              <a:t> </a:t>
            </a:r>
            <a:r>
              <a:rPr lang="en-US" sz="1600" dirty="0" smtClean="0">
                <a:solidFill>
                  <a:srgbClr val="008000"/>
                </a:solidFill>
                <a:sym typeface="Wingdings"/>
              </a:rPr>
              <a:t>  (</a:t>
            </a:r>
            <a:r>
              <a:rPr lang="en-US" sz="1600" dirty="0" err="1" smtClean="0">
                <a:solidFill>
                  <a:srgbClr val="008000"/>
                </a:solidFill>
              </a:rPr>
              <a:t>eA</a:t>
            </a:r>
            <a:r>
              <a:rPr lang="en-US" sz="1600" dirty="0" smtClean="0">
                <a:solidFill>
                  <a:srgbClr val="008000"/>
                </a:solidFill>
              </a:rPr>
              <a:t>): veto nucleus breakup, determine impact parameter of collision</a:t>
            </a:r>
          </a:p>
          <a:p>
            <a:pPr>
              <a:buClr>
                <a:srgbClr val="00FF00"/>
              </a:buClr>
            </a:pPr>
            <a:r>
              <a:rPr lang="en-US" sz="1600" dirty="0">
                <a:solidFill>
                  <a:srgbClr val="008000"/>
                </a:solidFill>
              </a:rPr>
              <a:t> </a:t>
            </a:r>
            <a:r>
              <a:rPr lang="en-US" sz="1600" dirty="0" smtClean="0">
                <a:solidFill>
                  <a:srgbClr val="008000"/>
                </a:solidFill>
              </a:rPr>
              <a:t>      </a:t>
            </a:r>
            <a:r>
              <a:rPr lang="en-US" sz="1600" dirty="0" smtClean="0">
                <a:solidFill>
                  <a:srgbClr val="008000"/>
                </a:solidFill>
                <a:sym typeface="Wingdings"/>
              </a:rPr>
              <a:t> Sufficient acceptance for neutrons in ZDC</a:t>
            </a:r>
            <a:endParaRPr lang="en-US" sz="1600" dirty="0" smtClean="0">
              <a:solidFill>
                <a:srgbClr val="008000"/>
              </a:solidFill>
            </a:endParaRPr>
          </a:p>
        </p:txBody>
      </p:sp>
      <p:pic>
        <p:nvPicPr>
          <p:cNvPr id="10" name="Picture 3"/>
          <p:cNvPicPr>
            <a:picLocks noChangeAspect="1" noChangeArrowheads="1"/>
          </p:cNvPicPr>
          <p:nvPr/>
        </p:nvPicPr>
        <p:blipFill>
          <a:blip r:embed="rId3"/>
          <a:srcRect l="3337" t="5580" r="1112" b="697"/>
          <a:stretch>
            <a:fillRect/>
          </a:stretch>
        </p:blipFill>
        <p:spPr bwMode="auto">
          <a:xfrm>
            <a:off x="7072914" y="762000"/>
            <a:ext cx="2045686" cy="1600200"/>
          </a:xfrm>
          <a:prstGeom prst="rect">
            <a:avLst/>
          </a:prstGeom>
          <a:noFill/>
          <a:ln w="9525">
            <a:noFill/>
            <a:miter lim="800000"/>
            <a:headEnd/>
            <a:tailEnd/>
          </a:ln>
        </p:spPr>
      </p:pic>
      <p:pic>
        <p:nvPicPr>
          <p:cNvPr id="11" name="Picture 30" descr="sidis-diagram.eps"/>
          <p:cNvPicPr>
            <a:picLocks noChangeAspect="1"/>
          </p:cNvPicPr>
          <p:nvPr/>
        </p:nvPicPr>
        <p:blipFill>
          <a:blip r:embed="rId4"/>
          <a:srcRect/>
          <a:stretch>
            <a:fillRect/>
          </a:stretch>
        </p:blipFill>
        <p:spPr bwMode="auto">
          <a:xfrm>
            <a:off x="7047198" y="2743200"/>
            <a:ext cx="2068580" cy="1477557"/>
          </a:xfrm>
          <a:prstGeom prst="rect">
            <a:avLst/>
          </a:prstGeom>
          <a:noFill/>
          <a:ln w="9525">
            <a:noFill/>
            <a:miter lim="800000"/>
            <a:headEnd/>
            <a:tailEnd/>
          </a:ln>
        </p:spPr>
      </p:pic>
      <p:grpSp>
        <p:nvGrpSpPr>
          <p:cNvPr id="12" name="Group 11"/>
          <p:cNvGrpSpPr/>
          <p:nvPr/>
        </p:nvGrpSpPr>
        <p:grpSpPr>
          <a:xfrm>
            <a:off x="7010400" y="4648200"/>
            <a:ext cx="2009967" cy="1792008"/>
            <a:chOff x="158750" y="908050"/>
            <a:chExt cx="4088843" cy="2616208"/>
          </a:xfrm>
        </p:grpSpPr>
        <p:grpSp>
          <p:nvGrpSpPr>
            <p:cNvPr id="13" name="Group 159"/>
            <p:cNvGrpSpPr>
              <a:grpSpLocks noChangeAspect="1"/>
            </p:cNvGrpSpPr>
            <p:nvPr/>
          </p:nvGrpSpPr>
          <p:grpSpPr bwMode="auto">
            <a:xfrm rot="-2865258">
              <a:off x="1467654" y="1456538"/>
              <a:ext cx="128587" cy="546105"/>
              <a:chOff x="1324" y="1002"/>
              <a:chExt cx="146" cy="462"/>
            </a:xfrm>
          </p:grpSpPr>
          <p:sp>
            <p:nvSpPr>
              <p:cNvPr id="55" name="Freeform 160"/>
              <p:cNvSpPr>
                <a:spLocks noChangeAspect="1"/>
              </p:cNvSpPr>
              <p:nvPr/>
            </p:nvSpPr>
            <p:spPr bwMode="auto">
              <a:xfrm>
                <a:off x="1326" y="1002"/>
                <a:ext cx="143" cy="75"/>
              </a:xfrm>
              <a:custGeom>
                <a:avLst/>
                <a:gdLst/>
                <a:ahLst/>
                <a:cxnLst>
                  <a:cxn ang="0">
                    <a:pos x="0" y="0"/>
                  </a:cxn>
                  <a:cxn ang="0">
                    <a:pos x="0" y="4"/>
                  </a:cxn>
                  <a:cxn ang="0">
                    <a:pos x="4" y="7"/>
                  </a:cxn>
                  <a:cxn ang="0">
                    <a:pos x="8" y="9"/>
                  </a:cxn>
                  <a:cxn ang="0">
                    <a:pos x="12" y="11"/>
                  </a:cxn>
                  <a:cxn ang="0">
                    <a:pos x="129" y="58"/>
                  </a:cxn>
                  <a:cxn ang="0">
                    <a:pos x="135" y="60"/>
                  </a:cxn>
                  <a:cxn ang="0">
                    <a:pos x="139" y="63"/>
                  </a:cxn>
                  <a:cxn ang="0">
                    <a:pos x="142" y="65"/>
                  </a:cxn>
                  <a:cxn ang="0">
                    <a:pos x="141" y="69"/>
                  </a:cxn>
                  <a:cxn ang="0">
                    <a:pos x="141" y="71"/>
                  </a:cxn>
                  <a:cxn ang="0">
                    <a:pos x="138" y="74"/>
                  </a:cxn>
                  <a:cxn ang="0">
                    <a:pos x="11" y="60"/>
                  </a:cxn>
                  <a:cxn ang="0">
                    <a:pos x="10" y="61"/>
                  </a:cxn>
                  <a:cxn ang="0">
                    <a:pos x="4" y="59"/>
                  </a:cxn>
                  <a:cxn ang="0">
                    <a:pos x="4" y="60"/>
                  </a:cxn>
                  <a:cxn ang="0">
                    <a:pos x="2" y="62"/>
                  </a:cxn>
                  <a:cxn ang="0">
                    <a:pos x="0" y="65"/>
                  </a:cxn>
                </a:cxnLst>
                <a:rect l="0" t="0" r="r" b="b"/>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6" name="Freeform 161"/>
              <p:cNvSpPr>
                <a:spLocks noChangeAspect="1"/>
              </p:cNvSpPr>
              <p:nvPr/>
            </p:nvSpPr>
            <p:spPr bwMode="auto">
              <a:xfrm>
                <a:off x="1324" y="1069"/>
                <a:ext cx="143" cy="72"/>
              </a:xfrm>
              <a:custGeom>
                <a:avLst/>
                <a:gdLst/>
                <a:ahLst/>
                <a:cxnLst>
                  <a:cxn ang="0">
                    <a:pos x="0" y="0"/>
                  </a:cxn>
                  <a:cxn ang="0">
                    <a:pos x="1" y="2"/>
                  </a:cxn>
                  <a:cxn ang="0">
                    <a:pos x="4" y="4"/>
                  </a:cxn>
                  <a:cxn ang="0">
                    <a:pos x="6" y="6"/>
                  </a:cxn>
                  <a:cxn ang="0">
                    <a:pos x="10" y="7"/>
                  </a:cxn>
                  <a:cxn ang="0">
                    <a:pos x="133" y="57"/>
                  </a:cxn>
                  <a:cxn ang="0">
                    <a:pos x="137" y="61"/>
                  </a:cxn>
                  <a:cxn ang="0">
                    <a:pos x="140" y="61"/>
                  </a:cxn>
                  <a:cxn ang="0">
                    <a:pos x="141" y="65"/>
                  </a:cxn>
                  <a:cxn ang="0">
                    <a:pos x="141" y="66"/>
                  </a:cxn>
                  <a:cxn ang="0">
                    <a:pos x="142" y="71"/>
                  </a:cxn>
                  <a:cxn ang="0">
                    <a:pos x="137" y="71"/>
                  </a:cxn>
                  <a:cxn ang="0">
                    <a:pos x="12" y="59"/>
                  </a:cxn>
                  <a:cxn ang="0">
                    <a:pos x="7" y="59"/>
                  </a:cxn>
                  <a:cxn ang="0">
                    <a:pos x="6" y="59"/>
                  </a:cxn>
                  <a:cxn ang="0">
                    <a:pos x="4" y="59"/>
                  </a:cxn>
                  <a:cxn ang="0">
                    <a:pos x="1" y="59"/>
                  </a:cxn>
                  <a:cxn ang="0">
                    <a:pos x="0" y="61"/>
                  </a:cxn>
                </a:cxnLst>
                <a:rect l="0" t="0" r="r" b="b"/>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7" name="Freeform 162"/>
              <p:cNvSpPr>
                <a:spLocks noChangeAspect="1"/>
              </p:cNvSpPr>
              <p:nvPr/>
            </p:nvSpPr>
            <p:spPr bwMode="auto">
              <a:xfrm>
                <a:off x="1326" y="1131"/>
                <a:ext cx="144" cy="76"/>
              </a:xfrm>
              <a:custGeom>
                <a:avLst/>
                <a:gdLst/>
                <a:ahLst/>
                <a:cxnLst>
                  <a:cxn ang="0">
                    <a:pos x="0" y="0"/>
                  </a:cxn>
                  <a:cxn ang="0">
                    <a:pos x="0" y="3"/>
                  </a:cxn>
                  <a:cxn ang="0">
                    <a:pos x="2" y="7"/>
                  </a:cxn>
                  <a:cxn ang="0">
                    <a:pos x="7" y="9"/>
                  </a:cxn>
                  <a:cxn ang="0">
                    <a:pos x="10" y="11"/>
                  </a:cxn>
                  <a:cxn ang="0">
                    <a:pos x="133" y="59"/>
                  </a:cxn>
                  <a:cxn ang="0">
                    <a:pos x="136" y="63"/>
                  </a:cxn>
                  <a:cxn ang="0">
                    <a:pos x="139" y="65"/>
                  </a:cxn>
                  <a:cxn ang="0">
                    <a:pos x="143" y="67"/>
                  </a:cxn>
                  <a:cxn ang="0">
                    <a:pos x="143" y="71"/>
                  </a:cxn>
                  <a:cxn ang="0">
                    <a:pos x="141" y="74"/>
                  </a:cxn>
                  <a:cxn ang="0">
                    <a:pos x="138" y="75"/>
                  </a:cxn>
                  <a:cxn ang="0">
                    <a:pos x="9" y="63"/>
                  </a:cxn>
                  <a:cxn ang="0">
                    <a:pos x="6" y="62"/>
                  </a:cxn>
                  <a:cxn ang="0">
                    <a:pos x="6" y="63"/>
                  </a:cxn>
                  <a:cxn ang="0">
                    <a:pos x="3" y="62"/>
                  </a:cxn>
                  <a:cxn ang="0">
                    <a:pos x="0" y="64"/>
                  </a:cxn>
                  <a:cxn ang="0">
                    <a:pos x="0" y="66"/>
                  </a:cxn>
                </a:cxnLst>
                <a:rect l="0" t="0" r="r" b="b"/>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8" name="Freeform 163"/>
              <p:cNvSpPr>
                <a:spLocks noChangeAspect="1"/>
              </p:cNvSpPr>
              <p:nvPr/>
            </p:nvSpPr>
            <p:spPr bwMode="auto">
              <a:xfrm>
                <a:off x="1325" y="1202"/>
                <a:ext cx="144" cy="70"/>
              </a:xfrm>
              <a:custGeom>
                <a:avLst/>
                <a:gdLst/>
                <a:ahLst/>
                <a:cxnLst>
                  <a:cxn ang="0">
                    <a:pos x="0" y="0"/>
                  </a:cxn>
                  <a:cxn ang="0">
                    <a:pos x="0" y="0"/>
                  </a:cxn>
                  <a:cxn ang="0">
                    <a:pos x="4" y="4"/>
                  </a:cxn>
                  <a:cxn ang="0">
                    <a:pos x="6" y="6"/>
                  </a:cxn>
                  <a:cxn ang="0">
                    <a:pos x="11" y="7"/>
                  </a:cxn>
                  <a:cxn ang="0">
                    <a:pos x="131" y="54"/>
                  </a:cxn>
                  <a:cxn ang="0">
                    <a:pos x="136" y="58"/>
                  </a:cxn>
                  <a:cxn ang="0">
                    <a:pos x="139" y="59"/>
                  </a:cxn>
                  <a:cxn ang="0">
                    <a:pos x="143" y="63"/>
                  </a:cxn>
                  <a:cxn ang="0">
                    <a:pos x="143" y="66"/>
                  </a:cxn>
                  <a:cxn ang="0">
                    <a:pos x="140" y="69"/>
                  </a:cxn>
                  <a:cxn ang="0">
                    <a:pos x="138" y="69"/>
                  </a:cxn>
                  <a:cxn ang="0">
                    <a:pos x="11" y="57"/>
                  </a:cxn>
                  <a:cxn ang="0">
                    <a:pos x="7" y="58"/>
                  </a:cxn>
                  <a:cxn ang="0">
                    <a:pos x="4" y="57"/>
                  </a:cxn>
                  <a:cxn ang="0">
                    <a:pos x="1" y="57"/>
                  </a:cxn>
                  <a:cxn ang="0">
                    <a:pos x="1" y="59"/>
                  </a:cxn>
                  <a:cxn ang="0">
                    <a:pos x="0" y="62"/>
                  </a:cxn>
                </a:cxnLst>
                <a:rect l="0" t="0" r="r" b="b"/>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9" name="Freeform 164"/>
              <p:cNvSpPr>
                <a:spLocks noChangeAspect="1"/>
              </p:cNvSpPr>
              <p:nvPr/>
            </p:nvSpPr>
            <p:spPr bwMode="auto">
              <a:xfrm>
                <a:off x="1327" y="1260"/>
                <a:ext cx="142" cy="76"/>
              </a:xfrm>
              <a:custGeom>
                <a:avLst/>
                <a:gdLst/>
                <a:ahLst/>
                <a:cxnLst>
                  <a:cxn ang="0">
                    <a:pos x="0" y="0"/>
                  </a:cxn>
                  <a:cxn ang="0">
                    <a:pos x="0" y="4"/>
                  </a:cxn>
                  <a:cxn ang="0">
                    <a:pos x="3" y="7"/>
                  </a:cxn>
                  <a:cxn ang="0">
                    <a:pos x="6" y="8"/>
                  </a:cxn>
                  <a:cxn ang="0">
                    <a:pos x="11" y="11"/>
                  </a:cxn>
                  <a:cxn ang="0">
                    <a:pos x="132" y="61"/>
                  </a:cxn>
                  <a:cxn ang="0">
                    <a:pos x="137" y="64"/>
                  </a:cxn>
                  <a:cxn ang="0">
                    <a:pos x="137" y="65"/>
                  </a:cxn>
                  <a:cxn ang="0">
                    <a:pos x="140" y="68"/>
                  </a:cxn>
                  <a:cxn ang="0">
                    <a:pos x="141" y="71"/>
                  </a:cxn>
                  <a:cxn ang="0">
                    <a:pos x="139" y="74"/>
                  </a:cxn>
                  <a:cxn ang="0">
                    <a:pos x="136" y="75"/>
                  </a:cxn>
                  <a:cxn ang="0">
                    <a:pos x="11" y="62"/>
                  </a:cxn>
                  <a:cxn ang="0">
                    <a:pos x="8" y="62"/>
                  </a:cxn>
                  <a:cxn ang="0">
                    <a:pos x="6" y="62"/>
                  </a:cxn>
                  <a:cxn ang="0">
                    <a:pos x="4" y="62"/>
                  </a:cxn>
                  <a:cxn ang="0">
                    <a:pos x="2" y="63"/>
                  </a:cxn>
                  <a:cxn ang="0">
                    <a:pos x="2" y="66"/>
                  </a:cxn>
                </a:cxnLst>
                <a:rect l="0" t="0" r="r" b="b"/>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60" name="Freeform 165"/>
              <p:cNvSpPr>
                <a:spLocks noChangeAspect="1"/>
              </p:cNvSpPr>
              <p:nvPr/>
            </p:nvSpPr>
            <p:spPr bwMode="auto">
              <a:xfrm>
                <a:off x="1326" y="1328"/>
                <a:ext cx="142" cy="74"/>
              </a:xfrm>
              <a:custGeom>
                <a:avLst/>
                <a:gdLst/>
                <a:ahLst/>
                <a:cxnLst>
                  <a:cxn ang="0">
                    <a:pos x="0" y="0"/>
                  </a:cxn>
                  <a:cxn ang="0">
                    <a:pos x="2" y="2"/>
                  </a:cxn>
                  <a:cxn ang="0">
                    <a:pos x="4" y="4"/>
                  </a:cxn>
                  <a:cxn ang="0">
                    <a:pos x="4" y="5"/>
                  </a:cxn>
                  <a:cxn ang="0">
                    <a:pos x="10" y="8"/>
                  </a:cxn>
                  <a:cxn ang="0">
                    <a:pos x="129" y="57"/>
                  </a:cxn>
                  <a:cxn ang="0">
                    <a:pos x="136" y="59"/>
                  </a:cxn>
                  <a:cxn ang="0">
                    <a:pos x="138" y="62"/>
                  </a:cxn>
                  <a:cxn ang="0">
                    <a:pos x="139" y="66"/>
                  </a:cxn>
                  <a:cxn ang="0">
                    <a:pos x="141" y="68"/>
                  </a:cxn>
                  <a:cxn ang="0">
                    <a:pos x="140" y="70"/>
                  </a:cxn>
                  <a:cxn ang="0">
                    <a:pos x="136" y="73"/>
                  </a:cxn>
                  <a:cxn ang="0">
                    <a:pos x="12" y="59"/>
                  </a:cxn>
                  <a:cxn ang="0">
                    <a:pos x="8" y="59"/>
                  </a:cxn>
                  <a:cxn ang="0">
                    <a:pos x="4" y="59"/>
                  </a:cxn>
                  <a:cxn ang="0">
                    <a:pos x="3" y="59"/>
                  </a:cxn>
                  <a:cxn ang="0">
                    <a:pos x="3" y="61"/>
                  </a:cxn>
                  <a:cxn ang="0">
                    <a:pos x="2" y="64"/>
                  </a:cxn>
                </a:cxnLst>
                <a:rect l="0" t="0" r="r" b="b"/>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61" name="Freeform 166"/>
              <p:cNvSpPr>
                <a:spLocks noChangeAspect="1"/>
              </p:cNvSpPr>
              <p:nvPr/>
            </p:nvSpPr>
            <p:spPr bwMode="auto">
              <a:xfrm>
                <a:off x="1326" y="1391"/>
                <a:ext cx="142" cy="73"/>
              </a:xfrm>
              <a:custGeom>
                <a:avLst/>
                <a:gdLst/>
                <a:ahLst/>
                <a:cxnLst>
                  <a:cxn ang="0">
                    <a:pos x="0" y="0"/>
                  </a:cxn>
                  <a:cxn ang="0">
                    <a:pos x="0" y="3"/>
                  </a:cxn>
                  <a:cxn ang="0">
                    <a:pos x="1" y="7"/>
                  </a:cxn>
                  <a:cxn ang="0">
                    <a:pos x="5" y="9"/>
                  </a:cxn>
                  <a:cxn ang="0">
                    <a:pos x="11" y="10"/>
                  </a:cxn>
                  <a:cxn ang="0">
                    <a:pos x="129" y="59"/>
                  </a:cxn>
                  <a:cxn ang="0">
                    <a:pos x="137" y="61"/>
                  </a:cxn>
                  <a:cxn ang="0">
                    <a:pos x="138" y="63"/>
                  </a:cxn>
                  <a:cxn ang="0">
                    <a:pos x="141" y="67"/>
                  </a:cxn>
                  <a:cxn ang="0">
                    <a:pos x="141" y="69"/>
                  </a:cxn>
                  <a:cxn ang="0">
                    <a:pos x="140" y="72"/>
                  </a:cxn>
                  <a:cxn ang="0">
                    <a:pos x="135" y="72"/>
                  </a:cxn>
                  <a:cxn ang="0">
                    <a:pos x="73" y="65"/>
                  </a:cxn>
                </a:cxnLst>
                <a:rect l="0" t="0" r="r" b="b"/>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grpSp>
        <p:sp>
          <p:nvSpPr>
            <p:cNvPr id="14" name="Line 168"/>
            <p:cNvSpPr>
              <a:spLocks noChangeShapeType="1"/>
            </p:cNvSpPr>
            <p:nvPr/>
          </p:nvSpPr>
          <p:spPr bwMode="auto">
            <a:xfrm flipV="1">
              <a:off x="1477963" y="1919288"/>
              <a:ext cx="3048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 name="Line 169"/>
            <p:cNvSpPr>
              <a:spLocks noChangeShapeType="1"/>
            </p:cNvSpPr>
            <p:nvPr/>
          </p:nvSpPr>
          <p:spPr bwMode="auto">
            <a:xfrm rot="18742695" flipV="1">
              <a:off x="2767013" y="1912938"/>
              <a:ext cx="303212" cy="61436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 name="Line 172"/>
            <p:cNvSpPr>
              <a:spLocks noChangeShapeType="1"/>
            </p:cNvSpPr>
            <p:nvPr/>
          </p:nvSpPr>
          <p:spPr bwMode="auto">
            <a:xfrm rot="12777622" flipV="1">
              <a:off x="3529013" y="2678113"/>
              <a:ext cx="685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 name="Freeform 177"/>
            <p:cNvSpPr>
              <a:spLocks/>
            </p:cNvSpPr>
            <p:nvPr/>
          </p:nvSpPr>
          <p:spPr bwMode="auto">
            <a:xfrm>
              <a:off x="415925" y="1268413"/>
              <a:ext cx="1439863" cy="441325"/>
            </a:xfrm>
            <a:custGeom>
              <a:avLst/>
              <a:gdLst/>
              <a:ahLst/>
              <a:cxnLst>
                <a:cxn ang="0">
                  <a:pos x="0" y="144"/>
                </a:cxn>
                <a:cxn ang="0">
                  <a:pos x="432" y="96"/>
                </a:cxn>
                <a:cxn ang="0">
                  <a:pos x="672" y="0"/>
                </a:cxn>
              </a:cxnLst>
              <a:rect l="0" t="0" r="r" b="b"/>
              <a:pathLst>
                <a:path w="672" h="144">
                  <a:moveTo>
                    <a:pt x="0" y="144"/>
                  </a:moveTo>
                  <a:lnTo>
                    <a:pt x="432" y="96"/>
                  </a:lnTo>
                  <a:lnTo>
                    <a:pt x="672" y="0"/>
                  </a:ln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US"/>
            </a:p>
          </p:txBody>
        </p:sp>
        <p:sp>
          <p:nvSpPr>
            <p:cNvPr id="18" name="Text Box 179"/>
            <p:cNvSpPr txBox="1">
              <a:spLocks noChangeArrowheads="1"/>
            </p:cNvSpPr>
            <p:nvPr/>
          </p:nvSpPr>
          <p:spPr bwMode="auto">
            <a:xfrm>
              <a:off x="1568451" y="908050"/>
              <a:ext cx="350859" cy="303831"/>
            </a:xfrm>
            <a:prstGeom prst="rect">
              <a:avLst/>
            </a:prstGeom>
            <a:noFill/>
            <a:ln w="9525">
              <a:noFill/>
              <a:miter lim="800000"/>
              <a:headEnd/>
              <a:tailEnd/>
            </a:ln>
            <a:effectLst/>
          </p:spPr>
          <p:txBody>
            <a:bodyPr wrap="none">
              <a:prstTxWarp prst="textNoShape">
                <a:avLst/>
              </a:prstTxWarp>
              <a:spAutoFit/>
            </a:bodyPr>
            <a:lstStyle/>
            <a:p>
              <a:r>
                <a:rPr lang="en-US" sz="1200">
                  <a:latin typeface="Times New Roman" pitchFamily="-112" charset="0"/>
                </a:rPr>
                <a:t>e’</a:t>
              </a:r>
            </a:p>
          </p:txBody>
        </p:sp>
        <p:sp>
          <p:nvSpPr>
            <p:cNvPr id="19" name="Line 203"/>
            <p:cNvSpPr>
              <a:spLocks noChangeShapeType="1"/>
            </p:cNvSpPr>
            <p:nvPr/>
          </p:nvSpPr>
          <p:spPr bwMode="auto">
            <a:xfrm flipV="1">
              <a:off x="487363" y="2794000"/>
              <a:ext cx="685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 name="Line 204"/>
            <p:cNvSpPr>
              <a:spLocks noChangeShapeType="1"/>
            </p:cNvSpPr>
            <p:nvPr/>
          </p:nvSpPr>
          <p:spPr bwMode="auto">
            <a:xfrm rot="12777622" flipV="1">
              <a:off x="3513138" y="2708275"/>
              <a:ext cx="685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grpSp>
          <p:nvGrpSpPr>
            <p:cNvPr id="21" name="Group 344"/>
            <p:cNvGrpSpPr>
              <a:grpSpLocks/>
            </p:cNvGrpSpPr>
            <p:nvPr/>
          </p:nvGrpSpPr>
          <p:grpSpPr bwMode="auto">
            <a:xfrm>
              <a:off x="385763" y="1168402"/>
              <a:ext cx="3825887" cy="2355856"/>
              <a:chOff x="243" y="736"/>
              <a:chExt cx="2410" cy="1484"/>
            </a:xfrm>
          </p:grpSpPr>
          <p:sp>
            <p:nvSpPr>
              <p:cNvPr id="24" name="Freeform 174"/>
              <p:cNvSpPr>
                <a:spLocks/>
              </p:cNvSpPr>
              <p:nvPr/>
            </p:nvSpPr>
            <p:spPr bwMode="auto">
              <a:xfrm flipV="1">
                <a:off x="427" y="1847"/>
                <a:ext cx="2033" cy="224"/>
              </a:xfrm>
              <a:custGeom>
                <a:avLst/>
                <a:gdLst/>
                <a:ahLst/>
                <a:cxnLst>
                  <a:cxn ang="0">
                    <a:pos x="0" y="48"/>
                  </a:cxn>
                  <a:cxn ang="0">
                    <a:pos x="624" y="0"/>
                  </a:cxn>
                  <a:cxn ang="0">
                    <a:pos x="1200" y="48"/>
                  </a:cxn>
                </a:cxnLst>
                <a:rect l="0" t="0" r="r" b="b"/>
                <a:pathLst>
                  <a:path w="1200" h="48">
                    <a:moveTo>
                      <a:pt x="0" y="48"/>
                    </a:moveTo>
                    <a:cubicBezTo>
                      <a:pt x="212" y="24"/>
                      <a:pt x="424" y="0"/>
                      <a:pt x="624" y="0"/>
                    </a:cubicBezTo>
                    <a:cubicBezTo>
                      <a:pt x="824" y="0"/>
                      <a:pt x="1012" y="24"/>
                      <a:pt x="1200" y="48"/>
                    </a:cubicBezTo>
                  </a:path>
                </a:pathLst>
              </a:custGeom>
              <a:noFill/>
              <a:ln w="9525" cap="flat">
                <a:solidFill>
                  <a:schemeClr val="tx1"/>
                </a:solidFill>
                <a:prstDash val="dash"/>
                <a:round/>
                <a:headEnd type="none" w="med" len="med"/>
                <a:tailEnd type="arrow" w="med" len="med"/>
              </a:ln>
              <a:effectLst/>
            </p:spPr>
            <p:txBody>
              <a:bodyPr>
                <a:prstTxWarp prst="textNoShape">
                  <a:avLst/>
                </a:prstTxWarp>
              </a:bodyPr>
              <a:lstStyle/>
              <a:p>
                <a:endParaRPr lang="en-US"/>
              </a:p>
            </p:txBody>
          </p:sp>
          <p:sp>
            <p:nvSpPr>
              <p:cNvPr id="25" name="Text Box 175"/>
              <p:cNvSpPr txBox="1">
                <a:spLocks noChangeArrowheads="1"/>
              </p:cNvSpPr>
              <p:nvPr/>
            </p:nvSpPr>
            <p:spPr bwMode="auto">
              <a:xfrm>
                <a:off x="1403" y="2039"/>
                <a:ext cx="192" cy="18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050" b="1" dirty="0" err="1">
                    <a:latin typeface="Times New Roman" pitchFamily="-112" charset="0"/>
                  </a:rPr>
                  <a:t>t</a:t>
                </a:r>
                <a:endParaRPr lang="en-US" sz="1050" b="1" dirty="0">
                  <a:latin typeface="Times New Roman" pitchFamily="-112" charset="0"/>
                </a:endParaRPr>
              </a:p>
            </p:txBody>
          </p:sp>
          <p:sp>
            <p:nvSpPr>
              <p:cNvPr id="26" name="Line 176"/>
              <p:cNvSpPr>
                <a:spLocks noChangeShapeType="1"/>
              </p:cNvSpPr>
              <p:nvPr/>
            </p:nvSpPr>
            <p:spPr bwMode="auto">
              <a:xfrm flipV="1">
                <a:off x="1123" y="1207"/>
                <a:ext cx="623" cy="2"/>
              </a:xfrm>
              <a:prstGeom prst="line">
                <a:avLst/>
              </a:prstGeom>
              <a:noFill/>
              <a:ln w="9525">
                <a:solidFill>
                  <a:schemeClr val="tx1"/>
                </a:solidFill>
                <a:round/>
                <a:headEnd/>
                <a:tailEnd/>
              </a:ln>
              <a:effectLst/>
            </p:spPr>
            <p:txBody>
              <a:bodyPr>
                <a:prstTxWarp prst="textNoShape">
                  <a:avLst/>
                </a:prstTxWarp>
              </a:bodyPr>
              <a:lstStyle/>
              <a:p>
                <a:endParaRPr lang="en-US"/>
              </a:p>
            </p:txBody>
          </p:sp>
          <p:grpSp>
            <p:nvGrpSpPr>
              <p:cNvPr id="27" name="Group 184"/>
              <p:cNvGrpSpPr>
                <a:grpSpLocks/>
              </p:cNvGrpSpPr>
              <p:nvPr/>
            </p:nvGrpSpPr>
            <p:grpSpPr bwMode="auto">
              <a:xfrm>
                <a:off x="243" y="856"/>
                <a:ext cx="2410" cy="1086"/>
                <a:chOff x="100" y="798"/>
                <a:chExt cx="2410" cy="1086"/>
              </a:xfrm>
            </p:grpSpPr>
            <p:sp>
              <p:nvSpPr>
                <p:cNvPr id="37" name="Text Box 185"/>
                <p:cNvSpPr txBox="1">
                  <a:spLocks noChangeArrowheads="1"/>
                </p:cNvSpPr>
                <p:nvPr/>
              </p:nvSpPr>
              <p:spPr bwMode="auto">
                <a:xfrm>
                  <a:off x="476" y="1026"/>
                  <a:ext cx="565" cy="181"/>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1050" b="1" dirty="0">
                      <a:latin typeface="Times New Roman" pitchFamily="-112" charset="0"/>
                    </a:rPr>
                    <a:t>(Q</a:t>
                  </a:r>
                  <a:r>
                    <a:rPr lang="en-US" sz="1050" b="1" baseline="30000" dirty="0">
                      <a:latin typeface="Times New Roman" pitchFamily="-112" charset="0"/>
                    </a:rPr>
                    <a:t>2</a:t>
                  </a:r>
                  <a:r>
                    <a:rPr lang="en-US" sz="1050" b="1" dirty="0">
                      <a:latin typeface="Times New Roman" pitchFamily="-112" charset="0"/>
                    </a:rPr>
                    <a:t>)</a:t>
                  </a:r>
                </a:p>
              </p:txBody>
            </p:sp>
            <p:sp>
              <p:nvSpPr>
                <p:cNvPr id="38" name="Text Box 186"/>
                <p:cNvSpPr txBox="1">
                  <a:spLocks noChangeArrowheads="1"/>
                </p:cNvSpPr>
                <p:nvPr/>
              </p:nvSpPr>
              <p:spPr bwMode="auto">
                <a:xfrm>
                  <a:off x="100" y="798"/>
                  <a:ext cx="191" cy="191"/>
                </a:xfrm>
                <a:prstGeom prst="rect">
                  <a:avLst/>
                </a:prstGeom>
                <a:noFill/>
                <a:ln w="9525">
                  <a:noFill/>
                  <a:miter lim="800000"/>
                  <a:headEnd/>
                  <a:tailEnd/>
                </a:ln>
                <a:effectLst/>
              </p:spPr>
              <p:txBody>
                <a:bodyPr wrap="none">
                  <a:prstTxWarp prst="textNoShape">
                    <a:avLst/>
                  </a:prstTxWarp>
                  <a:spAutoFit/>
                </a:bodyPr>
                <a:lstStyle/>
                <a:p>
                  <a:r>
                    <a:rPr lang="en-US" sz="1200" dirty="0">
                      <a:latin typeface="Times New Roman" pitchFamily="-112" charset="0"/>
                    </a:rPr>
                    <a:t>e</a:t>
                  </a:r>
                </a:p>
              </p:txBody>
            </p:sp>
            <p:sp>
              <p:nvSpPr>
                <p:cNvPr id="39" name="Text Box 187"/>
                <p:cNvSpPr txBox="1">
                  <a:spLocks noChangeArrowheads="1"/>
                </p:cNvSpPr>
                <p:nvPr/>
              </p:nvSpPr>
              <p:spPr bwMode="auto">
                <a:xfrm>
                  <a:off x="293" y="1006"/>
                  <a:ext cx="285" cy="181"/>
                </a:xfrm>
                <a:prstGeom prst="rect">
                  <a:avLst/>
                </a:prstGeom>
                <a:noFill/>
                <a:ln w="9525">
                  <a:noFill/>
                  <a:miter lim="800000"/>
                  <a:headEnd/>
                  <a:tailEnd/>
                </a:ln>
                <a:effectLst/>
              </p:spPr>
              <p:txBody>
                <a:bodyPr wrap="none">
                  <a:prstTxWarp prst="textNoShape">
                    <a:avLst/>
                  </a:prstTxWarp>
                  <a:spAutoFit/>
                </a:bodyPr>
                <a:lstStyle/>
                <a:p>
                  <a:r>
                    <a:rPr lang="en-US" sz="1100" b="1" dirty="0" err="1" smtClean="0">
                      <a:latin typeface="Symbol" pitchFamily="-112" charset="2"/>
                    </a:rPr>
                    <a:t>g</a:t>
                  </a:r>
                  <a:r>
                    <a:rPr lang="en-US" sz="1100" b="1" baseline="-25000" dirty="0" err="1" smtClean="0">
                      <a:latin typeface="Times New Roman" pitchFamily="-112" charset="0"/>
                    </a:rPr>
                    <a:t>L</a:t>
                  </a:r>
                  <a:r>
                    <a:rPr lang="en-US" sz="1100" b="1" dirty="0" smtClean="0">
                      <a:latin typeface="Times New Roman" pitchFamily="-112" charset="0"/>
                    </a:rPr>
                    <a:t>*</a:t>
                  </a:r>
                  <a:endParaRPr lang="en-US" sz="1100" b="1" dirty="0">
                    <a:latin typeface="Times New Roman" pitchFamily="-112" charset="0"/>
                  </a:endParaRPr>
                </a:p>
              </p:txBody>
            </p:sp>
            <p:grpSp>
              <p:nvGrpSpPr>
                <p:cNvPr id="40" name="Group 188"/>
                <p:cNvGrpSpPr>
                  <a:grpSpLocks/>
                </p:cNvGrpSpPr>
                <p:nvPr/>
              </p:nvGrpSpPr>
              <p:grpSpPr bwMode="auto">
                <a:xfrm>
                  <a:off x="159" y="1253"/>
                  <a:ext cx="2351" cy="631"/>
                  <a:chOff x="159" y="1253"/>
                  <a:chExt cx="2351" cy="631"/>
                </a:xfrm>
              </p:grpSpPr>
              <p:sp>
                <p:nvSpPr>
                  <p:cNvPr id="41" name="Text Box 189"/>
                  <p:cNvSpPr txBox="1">
                    <a:spLocks noChangeArrowheads="1"/>
                  </p:cNvSpPr>
                  <p:nvPr/>
                </p:nvSpPr>
                <p:spPr bwMode="auto">
                  <a:xfrm>
                    <a:off x="362" y="1253"/>
                    <a:ext cx="592" cy="234"/>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1050" b="1" dirty="0" err="1">
                        <a:latin typeface="Times New Roman" pitchFamily="-112" charset="0"/>
                      </a:rPr>
                      <a:t>x+ξ</a:t>
                    </a:r>
                    <a:r>
                      <a:rPr lang="en-US" sz="1050" b="1" dirty="0">
                        <a:latin typeface="Times New Roman" pitchFamily="-112" charset="0"/>
                      </a:rPr>
                      <a:t> </a:t>
                    </a:r>
                  </a:p>
                </p:txBody>
              </p:sp>
              <p:sp>
                <p:nvSpPr>
                  <p:cNvPr id="42" name="Text Box 190"/>
                  <p:cNvSpPr txBox="1">
                    <a:spLocks noChangeArrowheads="1"/>
                  </p:cNvSpPr>
                  <p:nvPr/>
                </p:nvSpPr>
                <p:spPr bwMode="auto">
                  <a:xfrm>
                    <a:off x="1598" y="1260"/>
                    <a:ext cx="476" cy="18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050" b="1">
                        <a:latin typeface="Times New Roman" pitchFamily="-112" charset="0"/>
                      </a:rPr>
                      <a:t>x-ξ </a:t>
                    </a:r>
                  </a:p>
                </p:txBody>
              </p:sp>
              <p:sp>
                <p:nvSpPr>
                  <p:cNvPr id="43" name="Line 191"/>
                  <p:cNvSpPr>
                    <a:spLocks noChangeShapeType="1"/>
                  </p:cNvSpPr>
                  <p:nvPr/>
                </p:nvSpPr>
                <p:spPr bwMode="auto">
                  <a:xfrm rot="12777622" flipV="1">
                    <a:off x="2078" y="1692"/>
                    <a:ext cx="432" cy="14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4" name="Line 192"/>
                  <p:cNvSpPr>
                    <a:spLocks noChangeShapeType="1"/>
                  </p:cNvSpPr>
                  <p:nvPr/>
                </p:nvSpPr>
                <p:spPr bwMode="auto">
                  <a:xfrm>
                    <a:off x="431" y="1298"/>
                    <a:ext cx="1723"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nvGrpSpPr>
                  <p:cNvPr id="45" name="Group 193"/>
                  <p:cNvGrpSpPr>
                    <a:grpSpLocks/>
                  </p:cNvGrpSpPr>
                  <p:nvPr/>
                </p:nvGrpSpPr>
                <p:grpSpPr bwMode="auto">
                  <a:xfrm>
                    <a:off x="159" y="1379"/>
                    <a:ext cx="2042" cy="505"/>
                    <a:chOff x="159" y="1379"/>
                    <a:chExt cx="2042" cy="505"/>
                  </a:xfrm>
                </p:grpSpPr>
                <p:grpSp>
                  <p:nvGrpSpPr>
                    <p:cNvPr id="46" name="Group 194"/>
                    <p:cNvGrpSpPr>
                      <a:grpSpLocks/>
                    </p:cNvGrpSpPr>
                    <p:nvPr/>
                  </p:nvGrpSpPr>
                  <p:grpSpPr bwMode="auto">
                    <a:xfrm>
                      <a:off x="159" y="1379"/>
                      <a:ext cx="2042" cy="505"/>
                      <a:chOff x="241" y="625"/>
                      <a:chExt cx="2042" cy="505"/>
                    </a:xfrm>
                  </p:grpSpPr>
                  <p:grpSp>
                    <p:nvGrpSpPr>
                      <p:cNvPr id="48" name="Group 195"/>
                      <p:cNvGrpSpPr>
                        <a:grpSpLocks/>
                      </p:cNvGrpSpPr>
                      <p:nvPr/>
                    </p:nvGrpSpPr>
                    <p:grpSpPr bwMode="auto">
                      <a:xfrm>
                        <a:off x="241" y="625"/>
                        <a:ext cx="2042" cy="505"/>
                        <a:chOff x="241" y="625"/>
                        <a:chExt cx="2042" cy="505"/>
                      </a:xfrm>
                    </p:grpSpPr>
                    <p:grpSp>
                      <p:nvGrpSpPr>
                        <p:cNvPr id="50" name="Group 196"/>
                        <p:cNvGrpSpPr>
                          <a:grpSpLocks/>
                        </p:cNvGrpSpPr>
                        <p:nvPr/>
                      </p:nvGrpSpPr>
                      <p:grpSpPr bwMode="auto">
                        <a:xfrm>
                          <a:off x="672" y="625"/>
                          <a:ext cx="1611" cy="505"/>
                          <a:chOff x="672" y="625"/>
                          <a:chExt cx="1611" cy="505"/>
                        </a:xfrm>
                      </p:grpSpPr>
                      <p:sp>
                        <p:nvSpPr>
                          <p:cNvPr id="52" name="Oval 197"/>
                          <p:cNvSpPr>
                            <a:spLocks noChangeArrowheads="1"/>
                          </p:cNvSpPr>
                          <p:nvPr/>
                        </p:nvSpPr>
                        <p:spPr bwMode="auto">
                          <a:xfrm>
                            <a:off x="672" y="746"/>
                            <a:ext cx="1492" cy="384"/>
                          </a:xfrm>
                          <a:prstGeom prst="ellipse">
                            <a:avLst/>
                          </a:prstGeom>
                          <a:gradFill rotWithShape="0">
                            <a:gsLst>
                              <a:gs pos="0">
                                <a:srgbClr val="FF0000"/>
                              </a:gs>
                              <a:gs pos="100000">
                                <a:srgbClr val="FF0000">
                                  <a:gamma/>
                                  <a:shade val="46275"/>
                                  <a:invGamma/>
                                </a:srgbClr>
                              </a:gs>
                            </a:gsLst>
                            <a:path path="shape">
                              <a:fillToRect l="50000" t="50000" r="50000" b="50000"/>
                            </a:path>
                          </a:gradFill>
                          <a:ln w="9525">
                            <a:solidFill>
                              <a:srgbClr val="FF0000"/>
                            </a:solidFill>
                            <a:round/>
                            <a:headEnd/>
                            <a:tailEnd/>
                          </a:ln>
                          <a:effectLst/>
                        </p:spPr>
                        <p:txBody>
                          <a:bodyPr wrap="none" anchor="ctr">
                            <a:prstTxWarp prst="textNoShape">
                              <a:avLst/>
                            </a:prstTxWarp>
                          </a:bodyPr>
                          <a:lstStyle/>
                          <a:p>
                            <a:endParaRPr lang="en-US"/>
                          </a:p>
                        </p:txBody>
                      </p:sp>
                      <p:sp>
                        <p:nvSpPr>
                          <p:cNvPr id="53" name="Text Box 198"/>
                          <p:cNvSpPr txBox="1">
                            <a:spLocks noChangeArrowheads="1"/>
                          </p:cNvSpPr>
                          <p:nvPr/>
                        </p:nvSpPr>
                        <p:spPr bwMode="auto">
                          <a:xfrm>
                            <a:off x="747" y="756"/>
                            <a:ext cx="1536" cy="18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100" b="1" dirty="0">
                                <a:solidFill>
                                  <a:schemeClr val="bg1"/>
                                </a:solidFill>
                                <a:latin typeface="Bookman Old Style" pitchFamily="-112" charset="0"/>
                              </a:rPr>
                              <a:t>H, H, E, E (</a:t>
                            </a:r>
                            <a:r>
                              <a:rPr lang="en-US" sz="1100" b="1" dirty="0" err="1">
                                <a:solidFill>
                                  <a:schemeClr val="bg1"/>
                                </a:solidFill>
                                <a:latin typeface="Bookman Old Style" pitchFamily="-112" charset="0"/>
                              </a:rPr>
                              <a:t>x,ξ,t</a:t>
                            </a:r>
                            <a:r>
                              <a:rPr lang="en-US" sz="1100" b="1" dirty="0">
                                <a:solidFill>
                                  <a:schemeClr val="bg1"/>
                                </a:solidFill>
                                <a:latin typeface="Bookman Old Style" pitchFamily="-112" charset="0"/>
                              </a:rPr>
                              <a:t>)</a:t>
                            </a:r>
                          </a:p>
                        </p:txBody>
                      </p:sp>
                      <p:sp>
                        <p:nvSpPr>
                          <p:cNvPr id="54" name="Text Box 199"/>
                          <p:cNvSpPr txBox="1">
                            <a:spLocks noChangeArrowheads="1"/>
                          </p:cNvSpPr>
                          <p:nvPr/>
                        </p:nvSpPr>
                        <p:spPr bwMode="auto">
                          <a:xfrm>
                            <a:off x="1452" y="625"/>
                            <a:ext cx="192" cy="23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b="1" dirty="0">
                                <a:solidFill>
                                  <a:schemeClr val="bg1"/>
                                </a:solidFill>
                                <a:latin typeface="Times New Roman" pitchFamily="-112" charset="0"/>
                              </a:rPr>
                              <a:t>~</a:t>
                            </a:r>
                          </a:p>
                        </p:txBody>
                      </p:sp>
                    </p:grpSp>
                    <p:sp>
                      <p:nvSpPr>
                        <p:cNvPr id="51" name="Line 200"/>
                        <p:cNvSpPr>
                          <a:spLocks noChangeShapeType="1"/>
                        </p:cNvSpPr>
                        <p:nvPr/>
                      </p:nvSpPr>
                      <p:spPr bwMode="auto">
                        <a:xfrm flipV="1">
                          <a:off x="241" y="936"/>
                          <a:ext cx="432" cy="144"/>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49" name="Line 201"/>
                      <p:cNvSpPr>
                        <a:spLocks noChangeShapeType="1"/>
                      </p:cNvSpPr>
                      <p:nvPr/>
                    </p:nvSpPr>
                    <p:spPr bwMode="auto">
                      <a:xfrm flipV="1">
                        <a:off x="256" y="962"/>
                        <a:ext cx="432" cy="144"/>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47" name="Text Box 202"/>
                    <p:cNvSpPr txBox="1">
                      <a:spLocks noChangeArrowheads="1"/>
                    </p:cNvSpPr>
                    <p:nvPr/>
                  </p:nvSpPr>
                  <p:spPr bwMode="auto">
                    <a:xfrm>
                      <a:off x="872" y="1380"/>
                      <a:ext cx="191" cy="231"/>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bg1"/>
                          </a:solidFill>
                          <a:latin typeface="Times New Roman" pitchFamily="-112" charset="0"/>
                          <a:ea typeface="Times New Roman" pitchFamily="-112" charset="0"/>
                          <a:cs typeface="Times New Roman" pitchFamily="-112" charset="0"/>
                        </a:rPr>
                        <a:t>~</a:t>
                      </a:r>
                    </a:p>
                  </p:txBody>
                </p:sp>
              </p:grpSp>
            </p:grpSp>
          </p:grpSp>
          <p:grpSp>
            <p:nvGrpSpPr>
              <p:cNvPr id="28" name="Group 205"/>
              <p:cNvGrpSpPr>
                <a:grpSpLocks noChangeAspect="1"/>
              </p:cNvGrpSpPr>
              <p:nvPr/>
            </p:nvGrpSpPr>
            <p:grpSpPr bwMode="auto">
              <a:xfrm rot="2775006">
                <a:off x="1826" y="897"/>
                <a:ext cx="81" cy="345"/>
                <a:chOff x="1324" y="1002"/>
                <a:chExt cx="146" cy="462"/>
              </a:xfrm>
            </p:grpSpPr>
            <p:sp>
              <p:nvSpPr>
                <p:cNvPr id="30" name="Freeform 206"/>
                <p:cNvSpPr>
                  <a:spLocks noChangeAspect="1"/>
                </p:cNvSpPr>
                <p:nvPr/>
              </p:nvSpPr>
              <p:spPr bwMode="auto">
                <a:xfrm>
                  <a:off x="1326" y="1002"/>
                  <a:ext cx="143" cy="75"/>
                </a:xfrm>
                <a:custGeom>
                  <a:avLst/>
                  <a:gdLst/>
                  <a:ahLst/>
                  <a:cxnLst>
                    <a:cxn ang="0">
                      <a:pos x="0" y="0"/>
                    </a:cxn>
                    <a:cxn ang="0">
                      <a:pos x="0" y="4"/>
                    </a:cxn>
                    <a:cxn ang="0">
                      <a:pos x="4" y="7"/>
                    </a:cxn>
                    <a:cxn ang="0">
                      <a:pos x="8" y="9"/>
                    </a:cxn>
                    <a:cxn ang="0">
                      <a:pos x="12" y="11"/>
                    </a:cxn>
                    <a:cxn ang="0">
                      <a:pos x="129" y="58"/>
                    </a:cxn>
                    <a:cxn ang="0">
                      <a:pos x="135" y="60"/>
                    </a:cxn>
                    <a:cxn ang="0">
                      <a:pos x="139" y="63"/>
                    </a:cxn>
                    <a:cxn ang="0">
                      <a:pos x="142" y="65"/>
                    </a:cxn>
                    <a:cxn ang="0">
                      <a:pos x="141" y="69"/>
                    </a:cxn>
                    <a:cxn ang="0">
                      <a:pos x="141" y="71"/>
                    </a:cxn>
                    <a:cxn ang="0">
                      <a:pos x="138" y="74"/>
                    </a:cxn>
                    <a:cxn ang="0">
                      <a:pos x="11" y="60"/>
                    </a:cxn>
                    <a:cxn ang="0">
                      <a:pos x="10" y="61"/>
                    </a:cxn>
                    <a:cxn ang="0">
                      <a:pos x="4" y="59"/>
                    </a:cxn>
                    <a:cxn ang="0">
                      <a:pos x="4" y="60"/>
                    </a:cxn>
                    <a:cxn ang="0">
                      <a:pos x="2" y="62"/>
                    </a:cxn>
                    <a:cxn ang="0">
                      <a:pos x="0" y="65"/>
                    </a:cxn>
                  </a:cxnLst>
                  <a:rect l="0" t="0" r="r" b="b"/>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31" name="Freeform 207"/>
                <p:cNvSpPr>
                  <a:spLocks noChangeAspect="1"/>
                </p:cNvSpPr>
                <p:nvPr/>
              </p:nvSpPr>
              <p:spPr bwMode="auto">
                <a:xfrm>
                  <a:off x="1324" y="1069"/>
                  <a:ext cx="143" cy="72"/>
                </a:xfrm>
                <a:custGeom>
                  <a:avLst/>
                  <a:gdLst/>
                  <a:ahLst/>
                  <a:cxnLst>
                    <a:cxn ang="0">
                      <a:pos x="0" y="0"/>
                    </a:cxn>
                    <a:cxn ang="0">
                      <a:pos x="1" y="2"/>
                    </a:cxn>
                    <a:cxn ang="0">
                      <a:pos x="4" y="4"/>
                    </a:cxn>
                    <a:cxn ang="0">
                      <a:pos x="6" y="6"/>
                    </a:cxn>
                    <a:cxn ang="0">
                      <a:pos x="10" y="7"/>
                    </a:cxn>
                    <a:cxn ang="0">
                      <a:pos x="133" y="57"/>
                    </a:cxn>
                    <a:cxn ang="0">
                      <a:pos x="137" y="61"/>
                    </a:cxn>
                    <a:cxn ang="0">
                      <a:pos x="140" y="61"/>
                    </a:cxn>
                    <a:cxn ang="0">
                      <a:pos x="141" y="65"/>
                    </a:cxn>
                    <a:cxn ang="0">
                      <a:pos x="141" y="66"/>
                    </a:cxn>
                    <a:cxn ang="0">
                      <a:pos x="142" y="71"/>
                    </a:cxn>
                    <a:cxn ang="0">
                      <a:pos x="137" y="71"/>
                    </a:cxn>
                    <a:cxn ang="0">
                      <a:pos x="12" y="59"/>
                    </a:cxn>
                    <a:cxn ang="0">
                      <a:pos x="7" y="59"/>
                    </a:cxn>
                    <a:cxn ang="0">
                      <a:pos x="6" y="59"/>
                    </a:cxn>
                    <a:cxn ang="0">
                      <a:pos x="4" y="59"/>
                    </a:cxn>
                    <a:cxn ang="0">
                      <a:pos x="1" y="59"/>
                    </a:cxn>
                    <a:cxn ang="0">
                      <a:pos x="0" y="61"/>
                    </a:cxn>
                  </a:cxnLst>
                  <a:rect l="0" t="0" r="r" b="b"/>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32" name="Freeform 208"/>
                <p:cNvSpPr>
                  <a:spLocks noChangeAspect="1"/>
                </p:cNvSpPr>
                <p:nvPr/>
              </p:nvSpPr>
              <p:spPr bwMode="auto">
                <a:xfrm>
                  <a:off x="1326" y="1131"/>
                  <a:ext cx="144" cy="76"/>
                </a:xfrm>
                <a:custGeom>
                  <a:avLst/>
                  <a:gdLst/>
                  <a:ahLst/>
                  <a:cxnLst>
                    <a:cxn ang="0">
                      <a:pos x="0" y="0"/>
                    </a:cxn>
                    <a:cxn ang="0">
                      <a:pos x="0" y="3"/>
                    </a:cxn>
                    <a:cxn ang="0">
                      <a:pos x="2" y="7"/>
                    </a:cxn>
                    <a:cxn ang="0">
                      <a:pos x="7" y="9"/>
                    </a:cxn>
                    <a:cxn ang="0">
                      <a:pos x="10" y="11"/>
                    </a:cxn>
                    <a:cxn ang="0">
                      <a:pos x="133" y="59"/>
                    </a:cxn>
                    <a:cxn ang="0">
                      <a:pos x="136" y="63"/>
                    </a:cxn>
                    <a:cxn ang="0">
                      <a:pos x="139" y="65"/>
                    </a:cxn>
                    <a:cxn ang="0">
                      <a:pos x="143" y="67"/>
                    </a:cxn>
                    <a:cxn ang="0">
                      <a:pos x="143" y="71"/>
                    </a:cxn>
                    <a:cxn ang="0">
                      <a:pos x="141" y="74"/>
                    </a:cxn>
                    <a:cxn ang="0">
                      <a:pos x="138" y="75"/>
                    </a:cxn>
                    <a:cxn ang="0">
                      <a:pos x="9" y="63"/>
                    </a:cxn>
                    <a:cxn ang="0">
                      <a:pos x="6" y="62"/>
                    </a:cxn>
                    <a:cxn ang="0">
                      <a:pos x="6" y="63"/>
                    </a:cxn>
                    <a:cxn ang="0">
                      <a:pos x="3" y="62"/>
                    </a:cxn>
                    <a:cxn ang="0">
                      <a:pos x="0" y="64"/>
                    </a:cxn>
                    <a:cxn ang="0">
                      <a:pos x="0" y="66"/>
                    </a:cxn>
                  </a:cxnLst>
                  <a:rect l="0" t="0" r="r" b="b"/>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33" name="Freeform 209"/>
                <p:cNvSpPr>
                  <a:spLocks noChangeAspect="1"/>
                </p:cNvSpPr>
                <p:nvPr/>
              </p:nvSpPr>
              <p:spPr bwMode="auto">
                <a:xfrm>
                  <a:off x="1325" y="1202"/>
                  <a:ext cx="144" cy="70"/>
                </a:xfrm>
                <a:custGeom>
                  <a:avLst/>
                  <a:gdLst/>
                  <a:ahLst/>
                  <a:cxnLst>
                    <a:cxn ang="0">
                      <a:pos x="0" y="0"/>
                    </a:cxn>
                    <a:cxn ang="0">
                      <a:pos x="0" y="0"/>
                    </a:cxn>
                    <a:cxn ang="0">
                      <a:pos x="4" y="4"/>
                    </a:cxn>
                    <a:cxn ang="0">
                      <a:pos x="6" y="6"/>
                    </a:cxn>
                    <a:cxn ang="0">
                      <a:pos x="11" y="7"/>
                    </a:cxn>
                    <a:cxn ang="0">
                      <a:pos x="131" y="54"/>
                    </a:cxn>
                    <a:cxn ang="0">
                      <a:pos x="136" y="58"/>
                    </a:cxn>
                    <a:cxn ang="0">
                      <a:pos x="139" y="59"/>
                    </a:cxn>
                    <a:cxn ang="0">
                      <a:pos x="143" y="63"/>
                    </a:cxn>
                    <a:cxn ang="0">
                      <a:pos x="143" y="66"/>
                    </a:cxn>
                    <a:cxn ang="0">
                      <a:pos x="140" y="69"/>
                    </a:cxn>
                    <a:cxn ang="0">
                      <a:pos x="138" y="69"/>
                    </a:cxn>
                    <a:cxn ang="0">
                      <a:pos x="11" y="57"/>
                    </a:cxn>
                    <a:cxn ang="0">
                      <a:pos x="7" y="58"/>
                    </a:cxn>
                    <a:cxn ang="0">
                      <a:pos x="4" y="57"/>
                    </a:cxn>
                    <a:cxn ang="0">
                      <a:pos x="1" y="57"/>
                    </a:cxn>
                    <a:cxn ang="0">
                      <a:pos x="1" y="59"/>
                    </a:cxn>
                    <a:cxn ang="0">
                      <a:pos x="0" y="62"/>
                    </a:cxn>
                  </a:cxnLst>
                  <a:rect l="0" t="0" r="r" b="b"/>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34" name="Freeform 210"/>
                <p:cNvSpPr>
                  <a:spLocks noChangeAspect="1"/>
                </p:cNvSpPr>
                <p:nvPr/>
              </p:nvSpPr>
              <p:spPr bwMode="auto">
                <a:xfrm>
                  <a:off x="1327" y="1260"/>
                  <a:ext cx="142" cy="76"/>
                </a:xfrm>
                <a:custGeom>
                  <a:avLst/>
                  <a:gdLst/>
                  <a:ahLst/>
                  <a:cxnLst>
                    <a:cxn ang="0">
                      <a:pos x="0" y="0"/>
                    </a:cxn>
                    <a:cxn ang="0">
                      <a:pos x="0" y="4"/>
                    </a:cxn>
                    <a:cxn ang="0">
                      <a:pos x="3" y="7"/>
                    </a:cxn>
                    <a:cxn ang="0">
                      <a:pos x="6" y="8"/>
                    </a:cxn>
                    <a:cxn ang="0">
                      <a:pos x="11" y="11"/>
                    </a:cxn>
                    <a:cxn ang="0">
                      <a:pos x="132" y="61"/>
                    </a:cxn>
                    <a:cxn ang="0">
                      <a:pos x="137" y="64"/>
                    </a:cxn>
                    <a:cxn ang="0">
                      <a:pos x="137" y="65"/>
                    </a:cxn>
                    <a:cxn ang="0">
                      <a:pos x="140" y="68"/>
                    </a:cxn>
                    <a:cxn ang="0">
                      <a:pos x="141" y="71"/>
                    </a:cxn>
                    <a:cxn ang="0">
                      <a:pos x="139" y="74"/>
                    </a:cxn>
                    <a:cxn ang="0">
                      <a:pos x="136" y="75"/>
                    </a:cxn>
                    <a:cxn ang="0">
                      <a:pos x="11" y="62"/>
                    </a:cxn>
                    <a:cxn ang="0">
                      <a:pos x="8" y="62"/>
                    </a:cxn>
                    <a:cxn ang="0">
                      <a:pos x="6" y="62"/>
                    </a:cxn>
                    <a:cxn ang="0">
                      <a:pos x="4" y="62"/>
                    </a:cxn>
                    <a:cxn ang="0">
                      <a:pos x="2" y="63"/>
                    </a:cxn>
                    <a:cxn ang="0">
                      <a:pos x="2" y="66"/>
                    </a:cxn>
                  </a:cxnLst>
                  <a:rect l="0" t="0" r="r" b="b"/>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35" name="Freeform 211"/>
                <p:cNvSpPr>
                  <a:spLocks noChangeAspect="1"/>
                </p:cNvSpPr>
                <p:nvPr/>
              </p:nvSpPr>
              <p:spPr bwMode="auto">
                <a:xfrm>
                  <a:off x="1326" y="1328"/>
                  <a:ext cx="142" cy="74"/>
                </a:xfrm>
                <a:custGeom>
                  <a:avLst/>
                  <a:gdLst/>
                  <a:ahLst/>
                  <a:cxnLst>
                    <a:cxn ang="0">
                      <a:pos x="0" y="0"/>
                    </a:cxn>
                    <a:cxn ang="0">
                      <a:pos x="2" y="2"/>
                    </a:cxn>
                    <a:cxn ang="0">
                      <a:pos x="4" y="4"/>
                    </a:cxn>
                    <a:cxn ang="0">
                      <a:pos x="4" y="5"/>
                    </a:cxn>
                    <a:cxn ang="0">
                      <a:pos x="10" y="8"/>
                    </a:cxn>
                    <a:cxn ang="0">
                      <a:pos x="129" y="57"/>
                    </a:cxn>
                    <a:cxn ang="0">
                      <a:pos x="136" y="59"/>
                    </a:cxn>
                    <a:cxn ang="0">
                      <a:pos x="138" y="62"/>
                    </a:cxn>
                    <a:cxn ang="0">
                      <a:pos x="139" y="66"/>
                    </a:cxn>
                    <a:cxn ang="0">
                      <a:pos x="141" y="68"/>
                    </a:cxn>
                    <a:cxn ang="0">
                      <a:pos x="140" y="70"/>
                    </a:cxn>
                    <a:cxn ang="0">
                      <a:pos x="136" y="73"/>
                    </a:cxn>
                    <a:cxn ang="0">
                      <a:pos x="12" y="59"/>
                    </a:cxn>
                    <a:cxn ang="0">
                      <a:pos x="8" y="59"/>
                    </a:cxn>
                    <a:cxn ang="0">
                      <a:pos x="4" y="59"/>
                    </a:cxn>
                    <a:cxn ang="0">
                      <a:pos x="3" y="59"/>
                    </a:cxn>
                    <a:cxn ang="0">
                      <a:pos x="3" y="61"/>
                    </a:cxn>
                    <a:cxn ang="0">
                      <a:pos x="2" y="64"/>
                    </a:cxn>
                  </a:cxnLst>
                  <a:rect l="0" t="0" r="r" b="b"/>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36" name="Freeform 212"/>
                <p:cNvSpPr>
                  <a:spLocks noChangeAspect="1"/>
                </p:cNvSpPr>
                <p:nvPr/>
              </p:nvSpPr>
              <p:spPr bwMode="auto">
                <a:xfrm>
                  <a:off x="1326" y="1391"/>
                  <a:ext cx="142" cy="73"/>
                </a:xfrm>
                <a:custGeom>
                  <a:avLst/>
                  <a:gdLst/>
                  <a:ahLst/>
                  <a:cxnLst>
                    <a:cxn ang="0">
                      <a:pos x="0" y="0"/>
                    </a:cxn>
                    <a:cxn ang="0">
                      <a:pos x="0" y="3"/>
                    </a:cxn>
                    <a:cxn ang="0">
                      <a:pos x="1" y="7"/>
                    </a:cxn>
                    <a:cxn ang="0">
                      <a:pos x="5" y="9"/>
                    </a:cxn>
                    <a:cxn ang="0">
                      <a:pos x="11" y="10"/>
                    </a:cxn>
                    <a:cxn ang="0">
                      <a:pos x="129" y="59"/>
                    </a:cxn>
                    <a:cxn ang="0">
                      <a:pos x="137" y="61"/>
                    </a:cxn>
                    <a:cxn ang="0">
                      <a:pos x="138" y="63"/>
                    </a:cxn>
                    <a:cxn ang="0">
                      <a:pos x="141" y="67"/>
                    </a:cxn>
                    <a:cxn ang="0">
                      <a:pos x="141" y="69"/>
                    </a:cxn>
                    <a:cxn ang="0">
                      <a:pos x="140" y="72"/>
                    </a:cxn>
                    <a:cxn ang="0">
                      <a:pos x="135" y="72"/>
                    </a:cxn>
                    <a:cxn ang="0">
                      <a:pos x="73" y="65"/>
                    </a:cxn>
                  </a:cxnLst>
                  <a:rect l="0" t="0" r="r" b="b"/>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grpSp>
          <p:sp>
            <p:nvSpPr>
              <p:cNvPr id="29" name="Text Box 213"/>
              <p:cNvSpPr txBox="1">
                <a:spLocks noChangeArrowheads="1"/>
              </p:cNvSpPr>
              <p:nvPr/>
            </p:nvSpPr>
            <p:spPr bwMode="auto">
              <a:xfrm>
                <a:off x="1778" y="736"/>
                <a:ext cx="478" cy="175"/>
              </a:xfrm>
              <a:prstGeom prst="rect">
                <a:avLst/>
              </a:prstGeom>
              <a:noFill/>
              <a:ln w="9525">
                <a:noFill/>
                <a:miter lim="800000"/>
                <a:headEnd/>
                <a:tailEnd/>
              </a:ln>
              <a:effectLst/>
            </p:spPr>
            <p:txBody>
              <a:bodyPr wrap="none">
                <a:prstTxWarp prst="textNoShape">
                  <a:avLst/>
                </a:prstTxWarp>
                <a:spAutoFit/>
              </a:bodyPr>
              <a:lstStyle/>
              <a:p>
                <a:r>
                  <a:rPr lang="en-US" sz="1050" dirty="0">
                    <a:latin typeface="Symbol" pitchFamily="-112" charset="2"/>
                  </a:rPr>
                  <a:t>g</a:t>
                </a:r>
                <a:r>
                  <a:rPr lang="en-US" sz="1050" b="1" dirty="0" smtClean="0">
                    <a:latin typeface="Symbol" pitchFamily="-112" charset="2"/>
                  </a:rPr>
                  <a:t>, </a:t>
                </a:r>
                <a:r>
                  <a:rPr lang="en-US" sz="1050" b="1" dirty="0" err="1" smtClean="0">
                    <a:latin typeface="Symbol" pitchFamily="-112" charset="2"/>
                  </a:rPr>
                  <a:t>p,</a:t>
                </a:r>
                <a:r>
                  <a:rPr lang="en-US" sz="1050" dirty="0" err="1" smtClean="0">
                    <a:latin typeface="+mj-lt"/>
                  </a:rPr>
                  <a:t>J</a:t>
                </a:r>
                <a:r>
                  <a:rPr lang="en-US" sz="1050" dirty="0" smtClean="0">
                    <a:latin typeface="Symbol" pitchFamily="-112" charset="2"/>
                  </a:rPr>
                  <a:t>/Y</a:t>
                </a:r>
                <a:endParaRPr lang="en-US" sz="1050" b="1" dirty="0">
                  <a:latin typeface="Symbol" pitchFamily="-112" charset="2"/>
                </a:endParaRPr>
              </a:p>
            </p:txBody>
          </p:sp>
        </p:grpSp>
        <p:sp>
          <p:nvSpPr>
            <p:cNvPr id="22" name="Text Box 214"/>
            <p:cNvSpPr txBox="1">
              <a:spLocks noChangeArrowheads="1"/>
            </p:cNvSpPr>
            <p:nvPr/>
          </p:nvSpPr>
          <p:spPr bwMode="auto">
            <a:xfrm>
              <a:off x="158750" y="2874963"/>
              <a:ext cx="330667" cy="286951"/>
            </a:xfrm>
            <a:prstGeom prst="rect">
              <a:avLst/>
            </a:prstGeom>
            <a:noFill/>
            <a:ln w="9525">
              <a:noFill/>
              <a:miter lim="800000"/>
              <a:headEnd/>
              <a:tailEnd/>
            </a:ln>
            <a:effectLst/>
          </p:spPr>
          <p:txBody>
            <a:bodyPr wrap="none">
              <a:prstTxWarp prst="textNoShape">
                <a:avLst/>
              </a:prstTxWarp>
              <a:spAutoFit/>
            </a:bodyPr>
            <a:lstStyle/>
            <a:p>
              <a:r>
                <a:rPr lang="en-US" sz="1100" b="1" dirty="0">
                  <a:latin typeface="Times New Roman" pitchFamily="-112" charset="0"/>
                </a:rPr>
                <a:t>p</a:t>
              </a:r>
            </a:p>
          </p:txBody>
        </p:sp>
        <p:sp>
          <p:nvSpPr>
            <p:cNvPr id="23" name="Text Box 215"/>
            <p:cNvSpPr txBox="1">
              <a:spLocks noChangeArrowheads="1"/>
            </p:cNvSpPr>
            <p:nvPr/>
          </p:nvSpPr>
          <p:spPr bwMode="auto">
            <a:xfrm>
              <a:off x="3872632" y="2801240"/>
              <a:ext cx="374961" cy="286951"/>
            </a:xfrm>
            <a:prstGeom prst="rect">
              <a:avLst/>
            </a:prstGeom>
            <a:noFill/>
            <a:ln w="9525">
              <a:noFill/>
              <a:miter lim="800000"/>
              <a:headEnd/>
              <a:tailEnd/>
            </a:ln>
            <a:effectLst/>
          </p:spPr>
          <p:txBody>
            <a:bodyPr wrap="none">
              <a:prstTxWarp prst="textNoShape">
                <a:avLst/>
              </a:prstTxWarp>
              <a:spAutoFit/>
            </a:bodyPr>
            <a:lstStyle/>
            <a:p>
              <a:r>
                <a:rPr lang="en-US" sz="1100" b="1" dirty="0" err="1">
                  <a:latin typeface="Times New Roman" pitchFamily="-112" charset="0"/>
                </a:rPr>
                <a:t>p</a:t>
              </a:r>
              <a:r>
                <a:rPr lang="en-US" sz="1100" b="1" dirty="0">
                  <a:latin typeface="Times New Roman" pitchFamily="-112" charset="0"/>
                </a:rPr>
                <a:t>’</a:t>
              </a:r>
            </a:p>
          </p:txBody>
        </p:sp>
      </p:grpSp>
      <p:sp>
        <p:nvSpPr>
          <p:cNvPr id="62" name="Rectangle 61"/>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rgbClr val="FF0000"/>
                </a:solidFill>
              </a:rPr>
              <a:t>Alexander </a:t>
            </a:r>
            <a:r>
              <a:rPr lang="en-US" b="1" i="1" dirty="0" err="1" smtClean="0">
                <a:solidFill>
                  <a:srgbClr val="FF0000"/>
                </a:solidFill>
              </a:rPr>
              <a:t>Kiselev</a:t>
            </a:r>
            <a:endParaRPr lang="en-US" b="1" i="1" dirty="0">
              <a:solidFill>
                <a:srgbClr val="FF0000"/>
              </a:solidFill>
            </a:endParaRPr>
          </a:p>
        </p:txBody>
      </p:sp>
    </p:spTree>
    <p:extLst>
      <p:ext uri="{BB962C8B-B14F-4D97-AF65-F5344CB8AC3E}">
        <p14:creationId xmlns:p14="http://schemas.microsoft.com/office/powerpoint/2010/main" val="2402623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BC346014-8CB8-304E-A5FA-922CBC1F60F3}" type="slidenum">
              <a:rPr lang="ru-RU" smtClean="0"/>
              <a:pPr>
                <a:defRPr/>
              </a:pPr>
              <a:t>6</a:t>
            </a:fld>
            <a:r>
              <a:rPr lang="en-US" dirty="0" smtClean="0"/>
              <a:t>/34</a:t>
            </a:r>
            <a:endParaRPr lang="ru-RU" dirty="0"/>
          </a:p>
        </p:txBody>
      </p:sp>
      <p:sp>
        <p:nvSpPr>
          <p:cNvPr id="3" name="TextBox 2"/>
          <p:cNvSpPr txBox="1"/>
          <p:nvPr/>
        </p:nvSpPr>
        <p:spPr>
          <a:xfrm>
            <a:off x="4419600" y="1219200"/>
            <a:ext cx="1659429" cy="276999"/>
          </a:xfrm>
          <a:prstGeom prst="rect">
            <a:avLst/>
          </a:prstGeom>
          <a:solidFill>
            <a:srgbClr val="00E100"/>
          </a:solidFill>
          <a:ln w="9525">
            <a:solidFill>
              <a:schemeClr val="bg2">
                <a:lumMod val="10000"/>
                <a:alpha val="63000"/>
              </a:schemeClr>
            </a:solidFill>
          </a:ln>
        </p:spPr>
        <p:txBody>
          <a:bodyPr wrap="none" rtlCol="0">
            <a:spAutoFit/>
          </a:bodyPr>
          <a:lstStyle/>
          <a:p>
            <a:r>
              <a:rPr lang="en-US" sz="1200" dirty="0" err="1">
                <a:solidFill>
                  <a:srgbClr val="FFFFFF"/>
                </a:solidFill>
              </a:rPr>
              <a:t>h</a:t>
            </a:r>
            <a:r>
              <a:rPr lang="en-US" sz="1200" dirty="0" err="1" smtClean="0">
                <a:solidFill>
                  <a:srgbClr val="FFFFFF"/>
                </a:solidFill>
              </a:rPr>
              <a:t>adronic</a:t>
            </a:r>
            <a:r>
              <a:rPr lang="en-US" sz="1200" dirty="0" smtClean="0">
                <a:solidFill>
                  <a:srgbClr val="FFFFFF"/>
                </a:solidFill>
              </a:rPr>
              <a:t> calorimeters</a:t>
            </a:r>
            <a:endParaRPr lang="en-US" sz="1200" dirty="0">
              <a:solidFill>
                <a:srgbClr val="FFFFFF"/>
              </a:solidFill>
            </a:endParaRPr>
          </a:p>
        </p:txBody>
      </p:sp>
      <p:sp>
        <p:nvSpPr>
          <p:cNvPr id="42" name="TextBox 41"/>
          <p:cNvSpPr txBox="1"/>
          <p:nvPr/>
        </p:nvSpPr>
        <p:spPr>
          <a:xfrm>
            <a:off x="7696200" y="1219200"/>
            <a:ext cx="1295400" cy="276999"/>
          </a:xfrm>
          <a:prstGeom prst="rect">
            <a:avLst/>
          </a:prstGeom>
          <a:solidFill>
            <a:srgbClr val="E006D5">
              <a:alpha val="64000"/>
            </a:srgbClr>
          </a:solidFill>
          <a:ln w="9525">
            <a:solidFill>
              <a:schemeClr val="bg2">
                <a:lumMod val="10000"/>
                <a:alpha val="63000"/>
              </a:schemeClr>
            </a:solidFill>
          </a:ln>
        </p:spPr>
        <p:txBody>
          <a:bodyPr wrap="square" rtlCol="0">
            <a:spAutoFit/>
          </a:bodyPr>
          <a:lstStyle/>
          <a:p>
            <a:pPr algn="ctr"/>
            <a:r>
              <a:rPr lang="en-US" sz="1200" dirty="0" smtClean="0">
                <a:solidFill>
                  <a:srgbClr val="FFFFFF"/>
                </a:solidFill>
              </a:rPr>
              <a:t>RICH detectors</a:t>
            </a:r>
            <a:endParaRPr lang="en-US" sz="1200" dirty="0">
              <a:solidFill>
                <a:srgbClr val="FFFFFF"/>
              </a:solidFill>
            </a:endParaRPr>
          </a:p>
        </p:txBody>
      </p:sp>
      <p:sp>
        <p:nvSpPr>
          <p:cNvPr id="43" name="TextBox 42"/>
          <p:cNvSpPr txBox="1"/>
          <p:nvPr/>
        </p:nvSpPr>
        <p:spPr>
          <a:xfrm>
            <a:off x="76200" y="6096000"/>
            <a:ext cx="1202297" cy="276999"/>
          </a:xfrm>
          <a:prstGeom prst="rect">
            <a:avLst/>
          </a:prstGeom>
          <a:solidFill>
            <a:srgbClr val="F2FF5F"/>
          </a:solidFill>
          <a:ln w="9525">
            <a:solidFill>
              <a:schemeClr val="bg2">
                <a:lumMod val="10000"/>
                <a:alpha val="63000"/>
              </a:schemeClr>
            </a:solidFill>
          </a:ln>
        </p:spPr>
        <p:txBody>
          <a:bodyPr wrap="none" rtlCol="0">
            <a:spAutoFit/>
          </a:bodyPr>
          <a:lstStyle/>
          <a:p>
            <a:r>
              <a:rPr lang="en-US" sz="1200" dirty="0">
                <a:solidFill>
                  <a:srgbClr val="1E1C11"/>
                </a:solidFill>
              </a:rPr>
              <a:t>s</a:t>
            </a:r>
            <a:r>
              <a:rPr lang="en-US" sz="1200" dirty="0" smtClean="0">
                <a:solidFill>
                  <a:srgbClr val="1E1C11"/>
                </a:solidFill>
              </a:rPr>
              <a:t>ilicon trackers</a:t>
            </a:r>
            <a:endParaRPr lang="en-US" sz="1200" dirty="0">
              <a:solidFill>
                <a:srgbClr val="1E1C11"/>
              </a:solidFill>
            </a:endParaRPr>
          </a:p>
        </p:txBody>
      </p:sp>
      <p:sp>
        <p:nvSpPr>
          <p:cNvPr id="44" name="TextBox 43"/>
          <p:cNvSpPr txBox="1"/>
          <p:nvPr/>
        </p:nvSpPr>
        <p:spPr>
          <a:xfrm>
            <a:off x="1981200" y="6096000"/>
            <a:ext cx="1125203" cy="276999"/>
          </a:xfrm>
          <a:prstGeom prst="rect">
            <a:avLst/>
          </a:prstGeom>
          <a:solidFill>
            <a:srgbClr val="FFD63F"/>
          </a:solidFill>
          <a:ln w="9525">
            <a:solidFill>
              <a:schemeClr val="bg2">
                <a:lumMod val="10000"/>
                <a:alpha val="63000"/>
              </a:schemeClr>
            </a:solidFill>
          </a:ln>
        </p:spPr>
        <p:txBody>
          <a:bodyPr wrap="none" rtlCol="0">
            <a:spAutoFit/>
          </a:bodyPr>
          <a:lstStyle/>
          <a:p>
            <a:r>
              <a:rPr lang="en-US" sz="1200" dirty="0" smtClean="0">
                <a:solidFill>
                  <a:srgbClr val="1E1C11"/>
                </a:solidFill>
              </a:rPr>
              <a:t>GEM trackers</a:t>
            </a:r>
            <a:endParaRPr lang="en-US" sz="1200" dirty="0">
              <a:solidFill>
                <a:srgbClr val="1E1C11"/>
              </a:solidFill>
            </a:endParaRPr>
          </a:p>
        </p:txBody>
      </p:sp>
      <p:sp>
        <p:nvSpPr>
          <p:cNvPr id="45" name="TextBox 44"/>
          <p:cNvSpPr txBox="1"/>
          <p:nvPr/>
        </p:nvSpPr>
        <p:spPr>
          <a:xfrm>
            <a:off x="5791200" y="6096000"/>
            <a:ext cx="1558991" cy="276999"/>
          </a:xfrm>
          <a:prstGeom prst="rect">
            <a:avLst/>
          </a:prstGeom>
          <a:solidFill>
            <a:schemeClr val="bg1">
              <a:lumMod val="85000"/>
            </a:schemeClr>
          </a:solidFill>
          <a:ln w="9525">
            <a:solidFill>
              <a:schemeClr val="bg2">
                <a:lumMod val="10000"/>
                <a:alpha val="63000"/>
              </a:schemeClr>
            </a:solidFill>
          </a:ln>
        </p:spPr>
        <p:txBody>
          <a:bodyPr wrap="none" rtlCol="0">
            <a:spAutoFit/>
          </a:bodyPr>
          <a:lstStyle/>
          <a:p>
            <a:r>
              <a:rPr lang="en-US" sz="1200" dirty="0" smtClean="0">
                <a:solidFill>
                  <a:srgbClr val="1E1C11"/>
                </a:solidFill>
              </a:rPr>
              <a:t>3T solenoid cryostat</a:t>
            </a:r>
            <a:endParaRPr lang="en-US" sz="1200" dirty="0">
              <a:solidFill>
                <a:srgbClr val="1E1C11"/>
              </a:solidFill>
            </a:endParaRPr>
          </a:p>
        </p:txBody>
      </p:sp>
      <p:sp>
        <p:nvSpPr>
          <p:cNvPr id="44036" name="Rectangle 2"/>
          <p:cNvSpPr>
            <a:spLocks noGrp="1" noChangeArrowheads="1"/>
          </p:cNvSpPr>
          <p:nvPr>
            <p:ph type="title"/>
          </p:nvPr>
        </p:nvSpPr>
        <p:spPr>
          <a:xfrm>
            <a:off x="0" y="0"/>
            <a:ext cx="7285810" cy="762000"/>
          </a:xfrm>
        </p:spPr>
        <p:txBody>
          <a:bodyPr>
            <a:noAutofit/>
          </a:bodyPr>
          <a:lstStyle/>
          <a:p>
            <a:pPr eaLnBrk="1" hangingPunct="1"/>
            <a:r>
              <a:rPr lang="en-US" sz="4800" b="0" dirty="0" err="1" smtClean="0">
                <a:latin typeface="Arial Narrow"/>
                <a:ea typeface="ＭＳ Ｐゴシック" pitchFamily="-84" charset="-128"/>
                <a:cs typeface="Arial Narrow"/>
              </a:rPr>
              <a:t>BeAST</a:t>
            </a:r>
            <a:r>
              <a:rPr lang="en-US" sz="4800" b="0" dirty="0" smtClean="0">
                <a:latin typeface="Arial Narrow"/>
                <a:ea typeface="ＭＳ Ｐゴシック" pitchFamily="-84" charset="-128"/>
                <a:cs typeface="Arial Narrow"/>
              </a:rPr>
              <a:t> detector layout</a:t>
            </a:r>
          </a:p>
        </p:txBody>
      </p:sp>
      <p:sp>
        <p:nvSpPr>
          <p:cNvPr id="39" name="TextBox 38"/>
          <p:cNvSpPr txBox="1"/>
          <p:nvPr/>
        </p:nvSpPr>
        <p:spPr>
          <a:xfrm>
            <a:off x="228600" y="762000"/>
            <a:ext cx="6946608" cy="384721"/>
          </a:xfrm>
          <a:prstGeom prst="rect">
            <a:avLst/>
          </a:prstGeom>
          <a:noFill/>
        </p:spPr>
        <p:txBody>
          <a:bodyPr wrap="none" rtlCol="0">
            <a:spAutoFit/>
          </a:bodyPr>
          <a:lstStyle/>
          <a:p>
            <a:r>
              <a:rPr lang="en-US" sz="1900" u="sng" dirty="0" smtClean="0">
                <a:solidFill>
                  <a:srgbClr val="376092"/>
                </a:solidFill>
              </a:rPr>
              <a:t>-3.5 &lt; </a:t>
            </a:r>
            <a:r>
              <a:rPr lang="en-US" sz="1900" u="sng" dirty="0" smtClean="0">
                <a:solidFill>
                  <a:srgbClr val="376092"/>
                </a:solidFill>
                <a:latin typeface="Symbol" charset="2"/>
                <a:cs typeface="Symbol" charset="2"/>
              </a:rPr>
              <a:t>h </a:t>
            </a:r>
            <a:r>
              <a:rPr lang="en-US" sz="1900" u="sng" dirty="0" smtClean="0">
                <a:solidFill>
                  <a:srgbClr val="376092"/>
                </a:solidFill>
              </a:rPr>
              <a:t>&lt; 3.5: Tracking &amp; e/m </a:t>
            </a:r>
            <a:r>
              <a:rPr lang="en-US" sz="1900" u="sng" dirty="0" err="1" smtClean="0">
                <a:solidFill>
                  <a:srgbClr val="376092"/>
                </a:solidFill>
              </a:rPr>
              <a:t>Calorimetry</a:t>
            </a:r>
            <a:r>
              <a:rPr lang="en-US" sz="1900" u="sng" dirty="0" smtClean="0">
                <a:solidFill>
                  <a:srgbClr val="376092"/>
                </a:solidFill>
              </a:rPr>
              <a:t> (hermetic coverage) </a:t>
            </a:r>
            <a:endParaRPr lang="en-US" sz="1900" u="sng" dirty="0">
              <a:solidFill>
                <a:srgbClr val="376092"/>
              </a:solidFill>
            </a:endParaRPr>
          </a:p>
        </p:txBody>
      </p:sp>
      <p:pic>
        <p:nvPicPr>
          <p:cNvPr id="46" name="Picture 45" descr="beast.png"/>
          <p:cNvPicPr>
            <a:picLocks noChangeAspect="1"/>
          </p:cNvPicPr>
          <p:nvPr/>
        </p:nvPicPr>
        <p:blipFill rotWithShape="1">
          <a:blip r:embed="rId3">
            <a:extLst>
              <a:ext uri="{28A0092B-C50C-407E-A947-70E740481C1C}">
                <a14:useLocalDpi xmlns:a14="http://schemas.microsoft.com/office/drawing/2010/main" val="0"/>
              </a:ext>
            </a:extLst>
          </a:blip>
          <a:srcRect l="14999" t="9679" r="7001" b="3120"/>
          <a:stretch/>
        </p:blipFill>
        <p:spPr>
          <a:xfrm>
            <a:off x="1044429" y="1600200"/>
            <a:ext cx="6241381" cy="4360966"/>
          </a:xfrm>
          <a:prstGeom prst="rect">
            <a:avLst/>
          </a:prstGeom>
        </p:spPr>
      </p:pic>
      <p:sp>
        <p:nvSpPr>
          <p:cNvPr id="53" name="TextBox 52"/>
          <p:cNvSpPr txBox="1"/>
          <p:nvPr/>
        </p:nvSpPr>
        <p:spPr>
          <a:xfrm>
            <a:off x="7676444" y="6096000"/>
            <a:ext cx="1447800" cy="276999"/>
          </a:xfrm>
          <a:prstGeom prst="rect">
            <a:avLst/>
          </a:prstGeom>
          <a:solidFill>
            <a:schemeClr val="tx1">
              <a:lumMod val="75000"/>
            </a:schemeClr>
          </a:solidFill>
          <a:ln w="9525">
            <a:solidFill>
              <a:schemeClr val="bg2">
                <a:lumMod val="10000"/>
                <a:alpha val="63000"/>
              </a:schemeClr>
            </a:solidFill>
          </a:ln>
        </p:spPr>
        <p:txBody>
          <a:bodyPr wrap="square" rtlCol="0">
            <a:spAutoFit/>
          </a:bodyPr>
          <a:lstStyle/>
          <a:p>
            <a:pPr algn="ctr"/>
            <a:r>
              <a:rPr lang="en-US" sz="1200" dirty="0">
                <a:solidFill>
                  <a:srgbClr val="FFFFFF"/>
                </a:solidFill>
              </a:rPr>
              <a:t>m</a:t>
            </a:r>
            <a:r>
              <a:rPr lang="en-US" sz="1200" dirty="0" smtClean="0">
                <a:solidFill>
                  <a:srgbClr val="FFFFFF"/>
                </a:solidFill>
              </a:rPr>
              <a:t>agnet yoke          </a:t>
            </a:r>
            <a:endParaRPr lang="en-US" sz="1200" dirty="0">
              <a:solidFill>
                <a:srgbClr val="FFFFFF"/>
              </a:solidFill>
            </a:endParaRPr>
          </a:p>
        </p:txBody>
      </p:sp>
      <p:cxnSp>
        <p:nvCxnSpPr>
          <p:cNvPr id="37" name="Straight Arrow Connector 36"/>
          <p:cNvCxnSpPr/>
          <p:nvPr/>
        </p:nvCxnSpPr>
        <p:spPr>
          <a:xfrm>
            <a:off x="3810000" y="1295400"/>
            <a:ext cx="3505200" cy="1676400"/>
          </a:xfrm>
          <a:prstGeom prst="straightConnector1">
            <a:avLst/>
          </a:prstGeom>
          <a:ln w="9525">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rot="1518545">
            <a:off x="5599634" y="1910946"/>
            <a:ext cx="689785" cy="338554"/>
          </a:xfrm>
          <a:prstGeom prst="rect">
            <a:avLst/>
          </a:prstGeom>
          <a:noFill/>
        </p:spPr>
        <p:txBody>
          <a:bodyPr wrap="none" rtlCol="0">
            <a:spAutoFit/>
          </a:bodyPr>
          <a:lstStyle/>
          <a:p>
            <a:r>
              <a:rPr lang="en-US" sz="1600" i="1" dirty="0">
                <a:solidFill>
                  <a:schemeClr val="accent1">
                    <a:lumMod val="75000"/>
                  </a:schemeClr>
                </a:solidFill>
              </a:rPr>
              <a:t>9</a:t>
            </a:r>
            <a:r>
              <a:rPr lang="en-US" sz="1600" i="1" dirty="0" smtClean="0">
                <a:solidFill>
                  <a:schemeClr val="accent1">
                    <a:lumMod val="75000"/>
                  </a:schemeClr>
                </a:solidFill>
              </a:rPr>
              <a:t>.0m</a:t>
            </a:r>
            <a:endParaRPr lang="en-US" sz="1600" i="1" dirty="0">
              <a:solidFill>
                <a:schemeClr val="accent1">
                  <a:lumMod val="75000"/>
                </a:schemeClr>
              </a:solidFill>
            </a:endParaRPr>
          </a:p>
        </p:txBody>
      </p:sp>
      <p:sp>
        <p:nvSpPr>
          <p:cNvPr id="54" name="TextBox 53"/>
          <p:cNvSpPr txBox="1"/>
          <p:nvPr/>
        </p:nvSpPr>
        <p:spPr>
          <a:xfrm>
            <a:off x="3200400" y="6096000"/>
            <a:ext cx="1535847" cy="276999"/>
          </a:xfrm>
          <a:prstGeom prst="rect">
            <a:avLst/>
          </a:prstGeom>
          <a:solidFill>
            <a:srgbClr val="CC3300"/>
          </a:solidFill>
          <a:ln w="9525">
            <a:solidFill>
              <a:schemeClr val="bg2">
                <a:lumMod val="10000"/>
                <a:alpha val="63000"/>
              </a:schemeClr>
            </a:solidFill>
          </a:ln>
        </p:spPr>
        <p:txBody>
          <a:bodyPr wrap="none" rtlCol="0">
            <a:spAutoFit/>
          </a:bodyPr>
          <a:lstStyle/>
          <a:p>
            <a:r>
              <a:rPr lang="en-US" sz="1200" dirty="0" err="1" smtClean="0">
                <a:solidFill>
                  <a:srgbClr val="1E1C11"/>
                </a:solidFill>
              </a:rPr>
              <a:t>Micromegas</a:t>
            </a:r>
            <a:r>
              <a:rPr lang="en-US" sz="1200" dirty="0" smtClean="0">
                <a:solidFill>
                  <a:srgbClr val="1E1C11"/>
                </a:solidFill>
              </a:rPr>
              <a:t> barrels</a:t>
            </a:r>
            <a:endParaRPr lang="en-US" sz="1200" dirty="0">
              <a:solidFill>
                <a:srgbClr val="1E1C11"/>
              </a:solidFill>
            </a:endParaRPr>
          </a:p>
        </p:txBody>
      </p:sp>
      <p:cxnSp>
        <p:nvCxnSpPr>
          <p:cNvPr id="33" name="Straight Arrow Connector 32"/>
          <p:cNvCxnSpPr/>
          <p:nvPr/>
        </p:nvCxnSpPr>
        <p:spPr>
          <a:xfrm>
            <a:off x="1143000" y="3962400"/>
            <a:ext cx="1219200" cy="762000"/>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371600" y="6096000"/>
            <a:ext cx="492443" cy="276999"/>
          </a:xfrm>
          <a:prstGeom prst="rect">
            <a:avLst/>
          </a:prstGeom>
          <a:solidFill>
            <a:srgbClr val="4BD7E1"/>
          </a:solidFill>
          <a:ln w="9525">
            <a:solidFill>
              <a:schemeClr val="bg2">
                <a:lumMod val="10000"/>
                <a:alpha val="63000"/>
              </a:schemeClr>
            </a:solidFill>
          </a:ln>
        </p:spPr>
        <p:txBody>
          <a:bodyPr wrap="none" rtlCol="0">
            <a:spAutoFit/>
          </a:bodyPr>
          <a:lstStyle/>
          <a:p>
            <a:r>
              <a:rPr lang="en-US" sz="1200" dirty="0" smtClean="0">
                <a:solidFill>
                  <a:schemeClr val="bg2">
                    <a:lumMod val="10000"/>
                  </a:schemeClr>
                </a:solidFill>
              </a:rPr>
              <a:t>TPC</a:t>
            </a:r>
            <a:endParaRPr lang="en-US" sz="1200" dirty="0">
              <a:solidFill>
                <a:schemeClr val="bg2">
                  <a:lumMod val="10000"/>
                </a:schemeClr>
              </a:solidFill>
            </a:endParaRPr>
          </a:p>
        </p:txBody>
      </p:sp>
      <p:cxnSp>
        <p:nvCxnSpPr>
          <p:cNvPr id="34" name="Straight Arrow Connector 33"/>
          <p:cNvCxnSpPr/>
          <p:nvPr/>
        </p:nvCxnSpPr>
        <p:spPr>
          <a:xfrm flipH="1" flipV="1">
            <a:off x="2667000" y="4953000"/>
            <a:ext cx="1447800" cy="914400"/>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172200" y="1219200"/>
            <a:ext cx="1447800" cy="276999"/>
          </a:xfrm>
          <a:prstGeom prst="rect">
            <a:avLst/>
          </a:prstGeom>
          <a:solidFill>
            <a:schemeClr val="accent2">
              <a:lumMod val="60000"/>
              <a:lumOff val="40000"/>
            </a:schemeClr>
          </a:solidFill>
          <a:ln w="9525">
            <a:solidFill>
              <a:schemeClr val="bg2">
                <a:lumMod val="10000"/>
                <a:alpha val="63000"/>
              </a:schemeClr>
            </a:solidFill>
          </a:ln>
        </p:spPr>
        <p:txBody>
          <a:bodyPr wrap="square" rtlCol="0">
            <a:spAutoFit/>
          </a:bodyPr>
          <a:lstStyle/>
          <a:p>
            <a:pPr algn="ctr"/>
            <a:r>
              <a:rPr lang="en-US" sz="1200" dirty="0" smtClean="0">
                <a:solidFill>
                  <a:srgbClr val="FFFFFF"/>
                </a:solidFill>
              </a:rPr>
              <a:t>e/m calorimeters          </a:t>
            </a:r>
            <a:endParaRPr lang="en-US" sz="1200" dirty="0">
              <a:solidFill>
                <a:srgbClr val="FFFFFF"/>
              </a:solidFill>
            </a:endParaRPr>
          </a:p>
        </p:txBody>
      </p:sp>
      <p:sp>
        <p:nvSpPr>
          <p:cNvPr id="32" name="TextBox 31"/>
          <p:cNvSpPr txBox="1"/>
          <p:nvPr/>
        </p:nvSpPr>
        <p:spPr>
          <a:xfrm rot="1896302">
            <a:off x="1001058" y="4360448"/>
            <a:ext cx="975119" cy="338554"/>
          </a:xfrm>
          <a:prstGeom prst="rect">
            <a:avLst/>
          </a:prstGeom>
          <a:noFill/>
        </p:spPr>
        <p:txBody>
          <a:bodyPr wrap="none" rtlCol="0">
            <a:spAutoFit/>
          </a:bodyPr>
          <a:lstStyle/>
          <a:p>
            <a:r>
              <a:rPr lang="en-US" sz="1600" i="1" dirty="0" smtClean="0">
                <a:solidFill>
                  <a:schemeClr val="accent1">
                    <a:lumMod val="75000"/>
                  </a:schemeClr>
                </a:solidFill>
              </a:rPr>
              <a:t>hadrons</a:t>
            </a:r>
            <a:endParaRPr lang="en-US" sz="1600" i="1" dirty="0">
              <a:solidFill>
                <a:schemeClr val="accent1">
                  <a:lumMod val="75000"/>
                </a:schemeClr>
              </a:solidFill>
            </a:endParaRPr>
          </a:p>
        </p:txBody>
      </p:sp>
      <p:sp>
        <p:nvSpPr>
          <p:cNvPr id="36" name="TextBox 35"/>
          <p:cNvSpPr txBox="1"/>
          <p:nvPr/>
        </p:nvSpPr>
        <p:spPr>
          <a:xfrm rot="1961217">
            <a:off x="2597793" y="5366489"/>
            <a:ext cx="1066190" cy="338554"/>
          </a:xfrm>
          <a:prstGeom prst="rect">
            <a:avLst/>
          </a:prstGeom>
          <a:noFill/>
        </p:spPr>
        <p:txBody>
          <a:bodyPr wrap="none" rtlCol="0">
            <a:spAutoFit/>
          </a:bodyPr>
          <a:lstStyle/>
          <a:p>
            <a:r>
              <a:rPr lang="en-US" sz="1600" i="1" dirty="0" smtClean="0">
                <a:solidFill>
                  <a:schemeClr val="accent1">
                    <a:lumMod val="75000"/>
                  </a:schemeClr>
                </a:solidFill>
              </a:rPr>
              <a:t>electrons</a:t>
            </a:r>
            <a:endParaRPr lang="en-US" sz="1600" i="1" dirty="0">
              <a:solidFill>
                <a:schemeClr val="accent1">
                  <a:lumMod val="75000"/>
                </a:schemeClr>
              </a:solidFill>
            </a:endParaRPr>
          </a:p>
        </p:txBody>
      </p:sp>
      <p:sp>
        <p:nvSpPr>
          <p:cNvPr id="23" name="TextBox 22"/>
          <p:cNvSpPr txBox="1"/>
          <p:nvPr/>
        </p:nvSpPr>
        <p:spPr>
          <a:xfrm>
            <a:off x="7467600" y="6096000"/>
            <a:ext cx="111443" cy="276999"/>
          </a:xfrm>
          <a:prstGeom prst="rect">
            <a:avLst/>
          </a:prstGeom>
          <a:solidFill>
            <a:srgbClr val="FF0000">
              <a:alpha val="88000"/>
            </a:srgbClr>
          </a:solidFill>
          <a:ln w="9525">
            <a:solidFill>
              <a:schemeClr val="bg2">
                <a:lumMod val="10000"/>
                <a:alpha val="63000"/>
              </a:schemeClr>
            </a:solidFill>
          </a:ln>
        </p:spPr>
        <p:txBody>
          <a:bodyPr wrap="square" rtlCol="0">
            <a:spAutoFit/>
          </a:bodyPr>
          <a:lstStyle/>
          <a:p>
            <a:endParaRPr lang="en-US" sz="1200" dirty="0">
              <a:solidFill>
                <a:schemeClr val="bg2">
                  <a:lumMod val="10000"/>
                </a:schemeClr>
              </a:solidFill>
            </a:endParaRPr>
          </a:p>
        </p:txBody>
      </p:sp>
      <p:sp>
        <p:nvSpPr>
          <p:cNvPr id="24" name="Rectangle 23"/>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rgbClr val="FF0000"/>
                </a:solidFill>
              </a:rPr>
              <a:t>Alexander </a:t>
            </a:r>
            <a:r>
              <a:rPr lang="en-US" b="1" i="1" dirty="0" err="1" smtClean="0">
                <a:solidFill>
                  <a:srgbClr val="FF0000"/>
                </a:solidFill>
              </a:rPr>
              <a:t>Kiselev</a:t>
            </a:r>
            <a:endParaRPr lang="en-US" b="1" i="1" dirty="0">
              <a:solidFill>
                <a:srgbClr val="FF0000"/>
              </a:solidFill>
            </a:endParaRPr>
          </a:p>
        </p:txBody>
      </p:sp>
    </p:spTree>
    <p:extLst>
      <p:ext uri="{BB962C8B-B14F-4D97-AF65-F5344CB8AC3E}">
        <p14:creationId xmlns:p14="http://schemas.microsoft.com/office/powerpoint/2010/main" val="2223074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0" y="0"/>
            <a:ext cx="7302500" cy="762000"/>
          </a:xfrm>
        </p:spPr>
        <p:txBody>
          <a:bodyPr>
            <a:noAutofit/>
          </a:bodyPr>
          <a:lstStyle/>
          <a:p>
            <a:pPr eaLnBrk="1" hangingPunct="1"/>
            <a:r>
              <a:rPr lang="en-US" sz="4800" b="0" dirty="0" err="1" smtClean="0">
                <a:latin typeface="Arial Narrow"/>
                <a:ea typeface="ＭＳ Ｐゴシック" pitchFamily="-84" charset="-128"/>
                <a:cs typeface="Arial Narrow"/>
              </a:rPr>
              <a:t>BeAST</a:t>
            </a:r>
            <a:r>
              <a:rPr lang="en-US" sz="4800" b="0" dirty="0" smtClean="0">
                <a:latin typeface="Arial Narrow"/>
                <a:ea typeface="ＭＳ Ｐゴシック" pitchFamily="-84" charset="-128"/>
                <a:cs typeface="Arial Narrow"/>
              </a:rPr>
              <a:t> Summary slide</a:t>
            </a:r>
          </a:p>
        </p:txBody>
      </p:sp>
      <p:sp>
        <p:nvSpPr>
          <p:cNvPr id="7" name="Slide Number Placeholder 6"/>
          <p:cNvSpPr>
            <a:spLocks noGrp="1"/>
          </p:cNvSpPr>
          <p:nvPr>
            <p:ph type="sldNum" sz="quarter" idx="12"/>
          </p:nvPr>
        </p:nvSpPr>
        <p:spPr/>
        <p:txBody>
          <a:bodyPr/>
          <a:lstStyle/>
          <a:p>
            <a:pPr>
              <a:defRPr/>
            </a:pPr>
            <a:fld id="{BC346014-8CB8-304E-A5FA-922CBC1F60F3}" type="slidenum">
              <a:rPr lang="ru-RU" smtClean="0"/>
              <a:pPr>
                <a:defRPr/>
              </a:pPr>
              <a:t>7</a:t>
            </a:fld>
            <a:r>
              <a:rPr lang="en-US" dirty="0" smtClean="0"/>
              <a:t>/34</a:t>
            </a:r>
            <a:endParaRPr lang="ru-RU" dirty="0"/>
          </a:p>
        </p:txBody>
      </p:sp>
      <p:sp>
        <p:nvSpPr>
          <p:cNvPr id="6" name="Rectangle 3"/>
          <p:cNvSpPr txBox="1">
            <a:spLocks noChangeArrowheads="1"/>
          </p:cNvSpPr>
          <p:nvPr/>
        </p:nvSpPr>
        <p:spPr>
          <a:xfrm>
            <a:off x="152400" y="1066800"/>
            <a:ext cx="8991600" cy="5257800"/>
          </a:xfrm>
          <a:prstGeom prst="rect">
            <a:avLst/>
          </a:prstGeom>
        </p:spPr>
        <p:txBody>
          <a:bodyPr vert="horz" lIns="91283" tIns="45642" rIns="91283" bIns="45642" rtlCol="0">
            <a:normAutofit lnSpcReduction="10000"/>
          </a:bodyPr>
          <a:lstStyle/>
          <a:p>
            <a:pPr marL="342328" lvl="0" indent="-342328">
              <a:spcBef>
                <a:spcPct val="20000"/>
              </a:spcBef>
              <a:buClr>
                <a:srgbClr val="80057A"/>
              </a:buClr>
              <a:buSzPct val="100000"/>
              <a:buFont typeface="Wingdings" charset="2"/>
              <a:buChar char="§"/>
              <a:defRPr/>
            </a:pPr>
            <a:r>
              <a:rPr lang="en-US" sz="3000" dirty="0" smtClean="0">
                <a:solidFill>
                  <a:schemeClr val="tx2"/>
                </a:solidFill>
                <a:latin typeface="Arial Narrow" pitchFamily="34" charset="0"/>
                <a:ea typeface="ＭＳ Ｐゴシック" pitchFamily="-84" charset="-128"/>
                <a:cs typeface="ＭＳ Ｐゴシック" pitchFamily="-84" charset="-128"/>
              </a:rPr>
              <a:t>A flexible </a:t>
            </a:r>
            <a:r>
              <a:rPr lang="en-US" sz="3000" dirty="0" err="1" smtClean="0">
                <a:solidFill>
                  <a:schemeClr val="tx2"/>
                </a:solidFill>
                <a:latin typeface="Arial Narrow" pitchFamily="34" charset="0"/>
                <a:ea typeface="ＭＳ Ｐゴシック" pitchFamily="-84" charset="-128"/>
                <a:cs typeface="ＭＳ Ｐゴシック" pitchFamily="-84" charset="-128"/>
              </a:rPr>
              <a:t>eRHIC</a:t>
            </a:r>
            <a:r>
              <a:rPr lang="en-US" sz="3000" dirty="0" smtClean="0">
                <a:solidFill>
                  <a:schemeClr val="tx2"/>
                </a:solidFill>
                <a:latin typeface="Arial Narrow" pitchFamily="34" charset="0"/>
                <a:ea typeface="ＭＳ Ｐゴシック" pitchFamily="-84" charset="-128"/>
                <a:cs typeface="ＭＳ Ｐゴシック" pitchFamily="-84" charset="-128"/>
              </a:rPr>
              <a:t> detector configuration is put together</a:t>
            </a:r>
          </a:p>
          <a:p>
            <a:pPr marL="342328" lvl="0" indent="-342328">
              <a:spcBef>
                <a:spcPct val="20000"/>
              </a:spcBef>
              <a:buClr>
                <a:srgbClr val="80057A"/>
              </a:buClr>
              <a:buSzPct val="100000"/>
              <a:buFont typeface="Wingdings" charset="2"/>
              <a:buChar char="§"/>
              <a:defRPr/>
            </a:pPr>
            <a:r>
              <a:rPr lang="en-US" sz="3000" dirty="0" smtClean="0">
                <a:solidFill>
                  <a:schemeClr val="tx2"/>
                </a:solidFill>
                <a:latin typeface="Arial Narrow" pitchFamily="34" charset="0"/>
                <a:ea typeface="ＭＳ Ｐゴシック" pitchFamily="-84" charset="-128"/>
                <a:cs typeface="ＭＳ Ｐゴシック" pitchFamily="-84" charset="-128"/>
              </a:rPr>
              <a:t>It is based on either proven components or the ongoing R&amp;D</a:t>
            </a:r>
          </a:p>
          <a:p>
            <a:pPr marL="342328" lvl="0" indent="-342328">
              <a:spcBef>
                <a:spcPct val="20000"/>
              </a:spcBef>
              <a:buClr>
                <a:srgbClr val="80057A"/>
              </a:buClr>
              <a:buSzPct val="100000"/>
              <a:buFont typeface="Wingdings" charset="2"/>
              <a:buChar char="§"/>
              <a:defRPr/>
            </a:pPr>
            <a:endParaRPr lang="en-US" sz="3000" dirty="0" smtClean="0">
              <a:solidFill>
                <a:schemeClr val="tx2"/>
              </a:solidFill>
              <a:latin typeface="Arial Narrow" pitchFamily="34" charset="0"/>
              <a:ea typeface="ＭＳ Ｐゴシック" pitchFamily="-84" charset="-128"/>
              <a:cs typeface="ＭＳ Ｐゴシック" pitchFamily="-84" charset="-128"/>
            </a:endParaRPr>
          </a:p>
          <a:p>
            <a:pPr marL="342328" lvl="0" indent="-342328">
              <a:spcBef>
                <a:spcPct val="20000"/>
              </a:spcBef>
              <a:buClr>
                <a:srgbClr val="80057A"/>
              </a:buClr>
              <a:buSzPct val="100000"/>
              <a:buFont typeface="Wingdings" charset="2"/>
              <a:buChar char="§"/>
              <a:defRPr/>
            </a:pPr>
            <a:r>
              <a:rPr lang="en-US" sz="3000" dirty="0" smtClean="0">
                <a:solidFill>
                  <a:schemeClr val="tx2"/>
                </a:solidFill>
                <a:latin typeface="Arial Narrow" pitchFamily="34" charset="0"/>
                <a:ea typeface="ＭＳ Ｐゴシック" pitchFamily="-84" charset="-128"/>
                <a:cs typeface="ＭＳ Ｐゴシック" pitchFamily="-84" charset="-128"/>
              </a:rPr>
              <a:t>Present and next items on the </a:t>
            </a:r>
            <a:r>
              <a:rPr lang="en-US" sz="3000" dirty="0" err="1" smtClean="0">
                <a:solidFill>
                  <a:schemeClr val="tx2"/>
                </a:solidFill>
                <a:latin typeface="Arial Narrow" pitchFamily="34" charset="0"/>
                <a:ea typeface="ＭＳ Ｐゴシック" pitchFamily="-84" charset="-128"/>
                <a:cs typeface="ＭＳ Ｐゴシック" pitchFamily="-84" charset="-128"/>
              </a:rPr>
              <a:t>ToDo</a:t>
            </a:r>
            <a:r>
              <a:rPr lang="en-US" sz="3000" dirty="0" smtClean="0">
                <a:solidFill>
                  <a:schemeClr val="tx2"/>
                </a:solidFill>
                <a:latin typeface="Arial Narrow" pitchFamily="34" charset="0"/>
                <a:ea typeface="ＭＳ Ｐゴシック" pitchFamily="-84" charset="-128"/>
                <a:cs typeface="ＭＳ Ｐゴシック" pitchFamily="-84" charset="-128"/>
              </a:rPr>
              <a:t> list:</a:t>
            </a:r>
          </a:p>
          <a:p>
            <a:pPr marL="612648" lvl="0" indent="-342328">
              <a:spcBef>
                <a:spcPct val="20000"/>
              </a:spcBef>
              <a:buClr>
                <a:srgbClr val="80057A"/>
              </a:buClr>
              <a:buSzPct val="100000"/>
              <a:buFont typeface="Wingdings" charset="2"/>
              <a:buChar char="§"/>
              <a:defRPr/>
            </a:pPr>
            <a:r>
              <a:rPr lang="en-US" sz="2400" dirty="0" smtClean="0">
                <a:solidFill>
                  <a:schemeClr val="tx2"/>
                </a:solidFill>
                <a:latin typeface="Arial Narrow" pitchFamily="34" charset="0"/>
                <a:ea typeface="ＭＳ Ｐゴシック" pitchFamily="-84" charset="-128"/>
                <a:cs typeface="ＭＳ Ｐゴシック" pitchFamily="-84" charset="-128"/>
              </a:rPr>
              <a:t>Decide on the PID detector configuration</a:t>
            </a:r>
          </a:p>
          <a:p>
            <a:pPr marL="612648" lvl="0" indent="-342328">
              <a:spcBef>
                <a:spcPct val="20000"/>
              </a:spcBef>
              <a:buClr>
                <a:srgbClr val="80057A"/>
              </a:buClr>
              <a:buSzPct val="100000"/>
              <a:buFont typeface="Wingdings" charset="2"/>
              <a:buChar char="§"/>
              <a:defRPr/>
            </a:pPr>
            <a:r>
              <a:rPr lang="en-US" sz="2400" dirty="0" smtClean="0">
                <a:solidFill>
                  <a:schemeClr val="tx2"/>
                </a:solidFill>
                <a:latin typeface="Arial Narrow" pitchFamily="34" charset="0"/>
                <a:ea typeface="ＭＳ Ｐゴシック" pitchFamily="-84" charset="-128"/>
                <a:cs typeface="ＭＳ Ｐゴシック" pitchFamily="-84" charset="-128"/>
              </a:rPr>
              <a:t>PID algorithm development: either write parts from scratch or import from elsewhere (and then they better belong to a shared EIC software “pool”)  </a:t>
            </a:r>
          </a:p>
          <a:p>
            <a:pPr marL="612648" lvl="0" indent="-342328">
              <a:spcBef>
                <a:spcPct val="20000"/>
              </a:spcBef>
              <a:buClr>
                <a:srgbClr val="80057A"/>
              </a:buClr>
              <a:buSzPct val="100000"/>
              <a:buFont typeface="Wingdings" charset="2"/>
              <a:buChar char="§"/>
              <a:defRPr/>
            </a:pPr>
            <a:r>
              <a:rPr lang="en-US" sz="2400" dirty="0" smtClean="0">
                <a:solidFill>
                  <a:schemeClr val="tx2"/>
                </a:solidFill>
                <a:latin typeface="Arial Narrow" pitchFamily="34" charset="0"/>
                <a:ea typeface="ＭＳ Ｐゴシック" pitchFamily="-84" charset="-128"/>
                <a:cs typeface="ＭＳ Ｐゴシック" pitchFamily="-84" charset="-128"/>
              </a:rPr>
              <a:t>Track finder algorithm for central </a:t>
            </a:r>
            <a:r>
              <a:rPr lang="en-US" sz="2400" dirty="0" err="1" smtClean="0">
                <a:solidFill>
                  <a:schemeClr val="tx2"/>
                </a:solidFill>
                <a:latin typeface="Arial Narrow" pitchFamily="34" charset="0"/>
                <a:ea typeface="ＭＳ Ｐゴシック" pitchFamily="-84" charset="-128"/>
                <a:cs typeface="ＭＳ Ｐゴシック" pitchFamily="-84" charset="-128"/>
              </a:rPr>
              <a:t>rapidities</a:t>
            </a:r>
            <a:r>
              <a:rPr lang="en-US" sz="2400" dirty="0" smtClean="0">
                <a:solidFill>
                  <a:schemeClr val="tx2"/>
                </a:solidFill>
                <a:latin typeface="Arial Narrow" pitchFamily="34" charset="0"/>
                <a:ea typeface="ＭＳ Ｐゴシック" pitchFamily="-84" charset="-128"/>
                <a:cs typeface="ＭＳ Ｐゴシック" pitchFamily="-84" charset="-128"/>
              </a:rPr>
              <a:t> (preferably within software consortium WPs, so portable between frameworks and generic enough)</a:t>
            </a:r>
          </a:p>
          <a:p>
            <a:pPr marL="612648" lvl="0" indent="-342328">
              <a:spcBef>
                <a:spcPct val="20000"/>
              </a:spcBef>
              <a:buClr>
                <a:srgbClr val="80057A"/>
              </a:buClr>
              <a:buSzPct val="100000"/>
              <a:buFont typeface="Wingdings" charset="2"/>
              <a:buChar char="§"/>
              <a:defRPr/>
            </a:pPr>
            <a:endParaRPr lang="en-US" sz="2400" dirty="0" smtClean="0">
              <a:solidFill>
                <a:schemeClr val="tx2"/>
              </a:solidFill>
              <a:latin typeface="Arial Narrow" pitchFamily="34" charset="0"/>
              <a:ea typeface="ＭＳ Ｐゴシック" pitchFamily="-84" charset="-128"/>
              <a:cs typeface="ＭＳ Ｐゴシック" pitchFamily="-84" charset="-128"/>
            </a:endParaRPr>
          </a:p>
          <a:p>
            <a:pPr marL="612648" lvl="0" indent="-342328">
              <a:spcBef>
                <a:spcPct val="20000"/>
              </a:spcBef>
              <a:buClr>
                <a:srgbClr val="80057A"/>
              </a:buClr>
              <a:buSzPct val="100000"/>
              <a:buFont typeface="Wingdings" charset="2"/>
              <a:buChar char="§"/>
              <a:defRPr/>
            </a:pPr>
            <a:r>
              <a:rPr lang="en-US" sz="2400" dirty="0" smtClean="0">
                <a:solidFill>
                  <a:schemeClr val="tx2"/>
                </a:solidFill>
                <a:latin typeface="Arial Narrow" pitchFamily="34" charset="0"/>
                <a:ea typeface="ＭＳ Ｐゴシック" pitchFamily="-84" charset="-128"/>
                <a:cs typeface="ＭＳ Ｐゴシック" pitchFamily="-84" charset="-128"/>
              </a:rPr>
              <a:t>Further optimization of various detector technologies to meet the detector requirements imposed by physics   </a:t>
            </a:r>
          </a:p>
        </p:txBody>
      </p:sp>
      <p:sp>
        <p:nvSpPr>
          <p:cNvPr id="8" name="Rectangle 7"/>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rgbClr val="FF0000"/>
                </a:solidFill>
              </a:rPr>
              <a:t>Alexander </a:t>
            </a:r>
            <a:r>
              <a:rPr lang="en-US" b="1" i="1" dirty="0" err="1" smtClean="0">
                <a:solidFill>
                  <a:srgbClr val="FF0000"/>
                </a:solidFill>
              </a:rPr>
              <a:t>Kiselev</a:t>
            </a:r>
            <a:endParaRPr lang="en-US" b="1" i="1" dirty="0">
              <a:solidFill>
                <a:srgbClr val="FF0000"/>
              </a:solidFill>
            </a:endParaRPr>
          </a:p>
        </p:txBody>
      </p:sp>
    </p:spTree>
    <p:extLst>
      <p:ext uri="{BB962C8B-B14F-4D97-AF65-F5344CB8AC3E}">
        <p14:creationId xmlns:p14="http://schemas.microsoft.com/office/powerpoint/2010/main" val="30561500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BAB1DB-3EEE-774A-AAE9-210163023056}" type="slidenum">
              <a:rPr lang="en-US" smtClean="0"/>
              <a:pPr/>
              <a:t>8</a:t>
            </a:fld>
            <a:endParaRPr lang="en-US"/>
          </a:p>
        </p:txBody>
      </p:sp>
      <p:pic>
        <p:nvPicPr>
          <p:cNvPr id="5" name="Picture 4" descr="Screen Shot 2016-07-08 at 5.31.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242"/>
            <a:ext cx="9144000" cy="6037517"/>
          </a:xfrm>
          <a:prstGeom prst="rect">
            <a:avLst/>
          </a:prstGeom>
        </p:spPr>
      </p:pic>
      <p:sp>
        <p:nvSpPr>
          <p:cNvPr id="6" name="Rectangle 5"/>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Rik</a:t>
            </a:r>
            <a:r>
              <a:rPr lang="en-US" b="1" i="1" dirty="0" smtClean="0">
                <a:solidFill>
                  <a:srgbClr val="FF0000"/>
                </a:solidFill>
              </a:rPr>
              <a:t> Yoshida</a:t>
            </a:r>
            <a:endParaRPr lang="en-US" b="1" i="1" dirty="0">
              <a:solidFill>
                <a:srgbClr val="FF0000"/>
              </a:solidFill>
            </a:endParaRPr>
          </a:p>
        </p:txBody>
      </p:sp>
    </p:spTree>
    <p:extLst>
      <p:ext uri="{BB962C8B-B14F-4D97-AF65-F5344CB8AC3E}">
        <p14:creationId xmlns:p14="http://schemas.microsoft.com/office/powerpoint/2010/main" val="153111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7-08 at 5.34.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00"/>
            <a:ext cx="9144000" cy="6392525"/>
          </a:xfrm>
          <a:prstGeom prst="rect">
            <a:avLst/>
          </a:prstGeom>
        </p:spPr>
      </p:pic>
      <p:sp>
        <p:nvSpPr>
          <p:cNvPr id="4" name="Slide Number Placeholder 3"/>
          <p:cNvSpPr>
            <a:spLocks noGrp="1"/>
          </p:cNvSpPr>
          <p:nvPr>
            <p:ph type="sldNum" sz="quarter" idx="12"/>
          </p:nvPr>
        </p:nvSpPr>
        <p:spPr/>
        <p:txBody>
          <a:bodyPr/>
          <a:lstStyle/>
          <a:p>
            <a:fld id="{5BBAB1DB-3EEE-774A-AAE9-210163023056}" type="slidenum">
              <a:rPr lang="en-US" smtClean="0"/>
              <a:pPr/>
              <a:t>9</a:t>
            </a:fld>
            <a:endParaRPr lang="en-US"/>
          </a:p>
        </p:txBody>
      </p:sp>
      <p:sp>
        <p:nvSpPr>
          <p:cNvPr id="5" name="Rectangle 4"/>
          <p:cNvSpPr/>
          <p:nvPr/>
        </p:nvSpPr>
        <p:spPr>
          <a:xfrm>
            <a:off x="7023100" y="-14777"/>
            <a:ext cx="2120900" cy="432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err="1" smtClean="0">
                <a:solidFill>
                  <a:srgbClr val="FF0000"/>
                </a:solidFill>
              </a:rPr>
              <a:t>Rik</a:t>
            </a:r>
            <a:r>
              <a:rPr lang="en-US" b="1" i="1" dirty="0" smtClean="0">
                <a:solidFill>
                  <a:srgbClr val="FF0000"/>
                </a:solidFill>
              </a:rPr>
              <a:t> Yoshida</a:t>
            </a:r>
            <a:endParaRPr lang="en-US" b="1" i="1" dirty="0">
              <a:solidFill>
                <a:srgbClr val="FF0000"/>
              </a:solidFill>
            </a:endParaRPr>
          </a:p>
        </p:txBody>
      </p:sp>
    </p:spTree>
    <p:extLst>
      <p:ext uri="{BB962C8B-B14F-4D97-AF65-F5344CB8AC3E}">
        <p14:creationId xmlns:p14="http://schemas.microsoft.com/office/powerpoint/2010/main" val="2587315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29977</TotalTime>
  <Words>2066</Words>
  <Application>Microsoft Macintosh PowerPoint</Application>
  <PresentationFormat>On-screen Show (4:3)</PresentationFormat>
  <Paragraphs>304</Paragraphs>
  <Slides>29</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Equation</vt:lpstr>
      <vt:lpstr>PowerPoint Presentation</vt:lpstr>
      <vt:lpstr>Forward Tagging as a Probe of Hadronic and Nuclear Dynamics </vt:lpstr>
      <vt:lpstr>PowerPoint Presentation</vt:lpstr>
      <vt:lpstr>PowerPoint Presentation</vt:lpstr>
      <vt:lpstr>EIC physics program overview</vt:lpstr>
      <vt:lpstr>BeAST detector layout</vt:lpstr>
      <vt:lpstr>BeAST Summary slide</vt:lpstr>
      <vt:lpstr>PowerPoint Presentation</vt:lpstr>
      <vt:lpstr>PowerPoint Presentation</vt:lpstr>
      <vt:lpstr>PowerPoint Presentation</vt:lpstr>
      <vt:lpstr>Evolution of sPHENIX into a Day-1 EIC Detector</vt:lpstr>
      <vt:lpstr>Day-1 EIC Detector</vt:lpstr>
      <vt:lpstr>PowerPoint Presentation</vt:lpstr>
      <vt:lpstr>Physics with jets at EIC</vt:lpstr>
      <vt:lpstr>Jets at EIC</vt:lpstr>
      <vt:lpstr>Other Jets at EIC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Distinguish the mechanisms of rho broadening</vt:lpstr>
      <vt:lpstr>J/y yield :t=pT2 and centrality dependence</vt:lpstr>
      <vt:lpstr>Coherent photonuclear and two-photon processes </vt:lpstr>
      <vt:lpstr>Electroweak physics at the EIC</vt:lpstr>
      <vt:lpstr>Structure functions study with e-p collisions</vt:lpstr>
      <vt:lpstr>Weak mixing angle study with e-D collisions </vt:lpstr>
    </vt:vector>
  </TitlesOfParts>
  <Manager/>
  <Company>Brookhaven National Laboratory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Theta_gamma vs Pt</dc:title>
  <dc:subject/>
  <dc:creator>Salvatore Fazio</dc:creator>
  <cp:keywords/>
  <dc:description/>
  <cp:lastModifiedBy>Salvatore Fazio</cp:lastModifiedBy>
  <cp:revision>853</cp:revision>
  <dcterms:created xsi:type="dcterms:W3CDTF">2014-08-19T15:11:18Z</dcterms:created>
  <dcterms:modified xsi:type="dcterms:W3CDTF">2016-07-09T12:34:07Z</dcterms:modified>
  <cp:category/>
</cp:coreProperties>
</file>