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75" r:id="rId3"/>
    <p:sldId id="277" r:id="rId4"/>
    <p:sldId id="276" r:id="rId5"/>
    <p:sldId id="279" r:id="rId6"/>
    <p:sldId id="283" r:id="rId7"/>
    <p:sldId id="284" r:id="rId8"/>
    <p:sldId id="285" r:id="rId9"/>
    <p:sldId id="286" r:id="rId10"/>
    <p:sldId id="299" r:id="rId11"/>
    <p:sldId id="287" r:id="rId12"/>
    <p:sldId id="273" r:id="rId13"/>
    <p:sldId id="274" r:id="rId14"/>
    <p:sldId id="288" r:id="rId15"/>
    <p:sldId id="289" r:id="rId16"/>
    <p:sldId id="290" r:id="rId17"/>
    <p:sldId id="263" r:id="rId18"/>
    <p:sldId id="293" r:id="rId19"/>
    <p:sldId id="294" r:id="rId20"/>
    <p:sldId id="295" r:id="rId21"/>
    <p:sldId id="296" r:id="rId22"/>
    <p:sldId id="266" r:id="rId23"/>
    <p:sldId id="297" r:id="rId24"/>
    <p:sldId id="300" r:id="rId25"/>
    <p:sldId id="272" r:id="rId26"/>
    <p:sldId id="298" r:id="rId27"/>
    <p:sldId id="291" r:id="rId28"/>
    <p:sldId id="258" r:id="rId29"/>
    <p:sldId id="260" r:id="rId30"/>
    <p:sldId id="262" r:id="rId31"/>
    <p:sldId id="259" r:id="rId32"/>
    <p:sldId id="261" r:id="rId33"/>
    <p:sldId id="265" r:id="rId34"/>
    <p:sldId id="267" r:id="rId35"/>
    <p:sldId id="27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323DD-C69F-4B16-8AD3-8B129E2798EF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43E1E-EFE9-4D16-A2A0-EE56053A5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89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A0A9-EAFB-4E2E-9AC9-78C118567180}" type="datetime1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33F-58AA-4578-B81F-E96248210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3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6260-BAE0-4830-B66A-BE7E5ADCC19D}" type="datetime1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33F-58AA-4578-B81F-E96248210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09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DE93-D752-441F-87D6-2D269F025017}" type="datetime1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33F-58AA-4578-B81F-E96248210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2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E6142-AA85-4968-904E-1605A3EC48C6}" type="datetime1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33F-58AA-4578-B81F-E96248210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86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C79D-9258-44C1-A2F3-36D25EC9D283}" type="datetime1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33F-58AA-4578-B81F-E96248210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79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C5B3-F265-4617-BB58-C6DE704951E5}" type="datetime1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33F-58AA-4578-B81F-E96248210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98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890B-15C1-43ED-89F5-95EF778CD394}" type="datetime1">
              <a:rPr lang="en-US" smtClean="0"/>
              <a:t>7/8/2016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33F-58AA-4578-B81F-E96248210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6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E8A92-2D78-4ACF-A2A4-EAD300FF8A26}" type="datetime1">
              <a:rPr lang="en-US" smtClean="0"/>
              <a:t>7/8/2016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33F-58AA-4578-B81F-E96248210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7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C125-6269-4B44-950F-2BA828EE522D}" type="datetime1">
              <a:rPr lang="en-US" smtClean="0"/>
              <a:t>7/8/2016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33F-58AA-4578-B81F-E96248210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29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A553-0A0B-47D5-AAC1-E3E5BCCD51C1}" type="datetime1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33F-58AA-4578-B81F-E96248210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7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87D2C-284F-4280-8CB3-E708E7B1456E}" type="datetime1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33F-58AA-4578-B81F-E96248210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0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FBE-AF5B-44AC-B533-7177C33841B0}" type="datetime1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F333F-58AA-4578-B81F-E96248210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0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687" y="1231281"/>
            <a:ext cx="11433313" cy="1371599"/>
          </a:xfrm>
        </p:spPr>
        <p:txBody>
          <a:bodyPr>
            <a:normAutofit/>
          </a:bodyPr>
          <a:lstStyle/>
          <a:p>
            <a:r>
              <a:rPr lang="en-US" sz="7200" b="1" dirty="0"/>
              <a:t>Electroweak physics at an EIC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6679" y="3194534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en-US" sz="4000" b="1" dirty="0" err="1"/>
              <a:t>Yuxiang</a:t>
            </a:r>
            <a:r>
              <a:rPr lang="en-US" sz="4000" b="1" dirty="0"/>
              <a:t> Zhao</a:t>
            </a:r>
          </a:p>
          <a:p>
            <a:r>
              <a:rPr lang="en-US" sz="4000" b="1" dirty="0"/>
              <a:t>July-8-2016</a:t>
            </a:r>
          </a:p>
          <a:p>
            <a:r>
              <a:rPr lang="en-US" sz="4000" b="1" dirty="0"/>
              <a:t>EIC user group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33F-58AA-4578-B81F-E9624821049A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375"/>
            <a:ext cx="4835726" cy="9592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72614" y="5644257"/>
            <a:ext cx="71609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Deshpande, K. Kumar, S. Riordan (SBU) 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J. Huang(BNL)</a:t>
            </a:r>
          </a:p>
        </p:txBody>
      </p:sp>
    </p:spTree>
    <p:extLst>
      <p:ext uri="{BB962C8B-B14F-4D97-AF65-F5344CB8AC3E}">
        <p14:creationId xmlns:p14="http://schemas.microsoft.com/office/powerpoint/2010/main" val="623751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536" y="412276"/>
            <a:ext cx="9308863" cy="574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BD4ED-D178-4267-A8A3-708652810E82}" type="slidenum">
              <a:rPr lang="en-US" smtClean="0"/>
              <a:t>10</a:t>
            </a:fld>
            <a:endParaRPr lang="en-US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649014" y="2603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Day-1 EIC Detector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31" y="6136700"/>
            <a:ext cx="8369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Please refer to Kenneth N. </a:t>
            </a:r>
            <a:r>
              <a:rPr lang="en-US" sz="3200" dirty="0" err="1"/>
              <a:t>Barish’s</a:t>
            </a:r>
            <a:r>
              <a:rPr lang="en-US" sz="3200" dirty="0"/>
              <a:t> talk for details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41" y="5018131"/>
            <a:ext cx="2422387" cy="179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03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755" y="1569023"/>
            <a:ext cx="8545080" cy="23995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Detector smearing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33F-58AA-4578-B81F-E9624821049A}" type="slidenum">
              <a:rPr lang="en-US" smtClean="0"/>
              <a:t>11</a:t>
            </a:fld>
            <a:endParaRPr lang="en-US"/>
          </a:p>
        </p:txBody>
      </p:sp>
      <p:pic>
        <p:nvPicPr>
          <p:cNvPr id="6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5054335"/>
            <a:ext cx="11704320" cy="1229011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4128005" y="3993842"/>
            <a:ext cx="546652" cy="4689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74122" y="4505596"/>
            <a:ext cx="2130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Reference [2]</a:t>
            </a:r>
          </a:p>
        </p:txBody>
      </p:sp>
      <p:sp>
        <p:nvSpPr>
          <p:cNvPr id="9" name="Down Arrow 8"/>
          <p:cNvSpPr/>
          <p:nvPr/>
        </p:nvSpPr>
        <p:spPr>
          <a:xfrm>
            <a:off x="7199244" y="3988899"/>
            <a:ext cx="546652" cy="4689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80861" y="4530872"/>
            <a:ext cx="2130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Reference [1]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52840" y="6316239"/>
            <a:ext cx="7646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Thanks to the inputs from </a:t>
            </a:r>
            <a:r>
              <a:rPr lang="en-US" sz="2000" dirty="0" err="1">
                <a:solidFill>
                  <a:srgbClr val="00B050"/>
                </a:solidFill>
              </a:rPr>
              <a:t>Jin</a:t>
            </a:r>
            <a:r>
              <a:rPr lang="en-US" sz="2000" dirty="0">
                <a:solidFill>
                  <a:srgbClr val="00B050"/>
                </a:solidFill>
              </a:rPr>
              <a:t> Huang, Alexander </a:t>
            </a:r>
            <a:r>
              <a:rPr lang="en-US" sz="2000" dirty="0" err="1">
                <a:solidFill>
                  <a:srgbClr val="00B050"/>
                </a:solidFill>
              </a:rPr>
              <a:t>Bazilevsky</a:t>
            </a:r>
            <a:r>
              <a:rPr lang="en-US" sz="2000" dirty="0">
                <a:solidFill>
                  <a:srgbClr val="00B050"/>
                </a:solidFill>
              </a:rPr>
              <a:t>, Craig Woody</a:t>
            </a:r>
          </a:p>
        </p:txBody>
      </p:sp>
      <p:sp>
        <p:nvSpPr>
          <p:cNvPr id="3" name="Left Brace 2"/>
          <p:cNvSpPr/>
          <p:nvPr/>
        </p:nvSpPr>
        <p:spPr>
          <a:xfrm>
            <a:off x="1192696" y="2226365"/>
            <a:ext cx="206119" cy="11628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-18148" y="2537943"/>
            <a:ext cx="1210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Tracking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519" y="3433861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EMCal</a:t>
            </a:r>
            <a:r>
              <a:rPr lang="en-US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74991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602560"/>
              </p:ext>
            </p:extLst>
          </p:nvPr>
        </p:nvGraphicFramePr>
        <p:xfrm>
          <a:off x="129208" y="1002727"/>
          <a:ext cx="11907079" cy="5353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3042">
                  <a:extLst>
                    <a:ext uri="{9D8B030D-6E8A-4147-A177-3AD203B41FA5}">
                      <a16:colId xmlns:a16="http://schemas.microsoft.com/office/drawing/2014/main" val="226313273"/>
                    </a:ext>
                  </a:extLst>
                </a:gridCol>
                <a:gridCol w="5054037">
                  <a:extLst>
                    <a:ext uri="{9D8B030D-6E8A-4147-A177-3AD203B41FA5}">
                      <a16:colId xmlns:a16="http://schemas.microsoft.com/office/drawing/2014/main" val="74888544"/>
                    </a:ext>
                  </a:extLst>
                </a:gridCol>
              </a:tblGrid>
              <a:tr h="523680">
                <a:tc>
                  <a:txBody>
                    <a:bodyPr/>
                    <a:lstStyle/>
                    <a:p>
                      <a:r>
                        <a:rPr lang="en-US" sz="2400" dirty="0"/>
                        <a:t>e-p</a:t>
                      </a:r>
                      <a:r>
                        <a:rPr lang="en-US" sz="2400" baseline="0" dirty="0"/>
                        <a:t> collisions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10x100, 10x250, 15x100, 15x250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197965"/>
                  </a:ext>
                </a:extLst>
              </a:tr>
              <a:tr h="523680">
                <a:tc>
                  <a:txBody>
                    <a:bodyPr/>
                    <a:lstStyle/>
                    <a:p>
                      <a:r>
                        <a:rPr lang="en-US" sz="2400" dirty="0"/>
                        <a:t>Run time luminosity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</a:t>
                      </a:r>
                      <a:r>
                        <a:rPr lang="en-US" sz="2400" baseline="30000" dirty="0"/>
                        <a:t>34</a:t>
                      </a:r>
                      <a:r>
                        <a:rPr lang="en-US" sz="2400" dirty="0"/>
                        <a:t> /cm</a:t>
                      </a:r>
                      <a:r>
                        <a:rPr lang="en-US" sz="2400" baseline="30000" dirty="0"/>
                        <a:t>2</a:t>
                      </a:r>
                      <a:r>
                        <a:rPr lang="en-US" sz="2400" dirty="0"/>
                        <a:t>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072408"/>
                  </a:ext>
                </a:extLst>
              </a:tr>
              <a:tr h="523680">
                <a:tc>
                  <a:txBody>
                    <a:bodyPr/>
                    <a:lstStyle/>
                    <a:p>
                      <a:r>
                        <a:rPr lang="en-US" sz="2400" dirty="0"/>
                        <a:t>Detector</a:t>
                      </a:r>
                      <a:r>
                        <a:rPr lang="en-US" sz="2400" baseline="0" dirty="0"/>
                        <a:t> efficiency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679036"/>
                  </a:ext>
                </a:extLst>
              </a:tr>
              <a:tr h="523680">
                <a:tc>
                  <a:txBody>
                    <a:bodyPr/>
                    <a:lstStyle/>
                    <a:p>
                      <a:r>
                        <a:rPr lang="en-US" sz="2400" dirty="0"/>
                        <a:t>Beam</a:t>
                      </a:r>
                      <a:r>
                        <a:rPr lang="en-US" sz="2400" baseline="0" dirty="0"/>
                        <a:t> efficiency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799423"/>
                  </a:ext>
                </a:extLst>
              </a:tr>
              <a:tr h="844158">
                <a:tc>
                  <a:txBody>
                    <a:bodyPr/>
                    <a:lstStyle/>
                    <a:p>
                      <a:r>
                        <a:rPr lang="en-US" sz="2400" dirty="0"/>
                        <a:t>Beam</a:t>
                      </a:r>
                      <a:r>
                        <a:rPr lang="en-US" sz="2400" baseline="0" dirty="0"/>
                        <a:t> time for running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2.5</a:t>
                      </a:r>
                      <a:r>
                        <a:rPr lang="en-US" sz="2400" baseline="0" dirty="0"/>
                        <a:t> years</a:t>
                      </a:r>
                    </a:p>
                    <a:p>
                      <a:r>
                        <a:rPr lang="en-US" sz="2400" baseline="0" dirty="0"/>
                        <a:t>5 months per year = 12.5 months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140841"/>
                  </a:ext>
                </a:extLst>
              </a:tr>
              <a:tr h="52368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luminosity after all efficiencies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40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fb</a:t>
                      </a:r>
                      <a:r>
                        <a:rPr lang="en-US" sz="2400" baseline="30000" dirty="0"/>
                        <a:t>-1</a:t>
                      </a:r>
                      <a:r>
                        <a:rPr lang="en-US" sz="2400" dirty="0"/>
                        <a:t> per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435898"/>
                  </a:ext>
                </a:extLst>
              </a:tr>
              <a:tr h="52368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Integrated luminosity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500 fb</a:t>
                      </a:r>
                      <a:r>
                        <a:rPr lang="en-US" sz="2400" b="1" baseline="30000" dirty="0">
                          <a:solidFill>
                            <a:srgbClr val="C00000"/>
                          </a:solidFill>
                        </a:rPr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17624"/>
                  </a:ext>
                </a:extLst>
              </a:tr>
              <a:tr h="523680">
                <a:tc>
                  <a:txBody>
                    <a:bodyPr/>
                    <a:lstStyle/>
                    <a:p>
                      <a:r>
                        <a:rPr lang="en-US" sz="2400" dirty="0"/>
                        <a:t>Proton (electron) beam polarization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70% (80%)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111299"/>
                  </a:ext>
                </a:extLst>
              </a:tr>
              <a:tr h="843704">
                <a:tc>
                  <a:txBody>
                    <a:bodyPr/>
                    <a:lstStyle/>
                    <a:p>
                      <a:r>
                        <a:rPr lang="en-US" sz="2400" dirty="0"/>
                        <a:t>Uncertainty of proton (electron) beam polarization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5% (2%)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813085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33F-58AA-4578-B81F-E9624821049A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4264" y="356396"/>
            <a:ext cx="9473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Luminosity and polarization table (e-p collisions)</a:t>
            </a:r>
          </a:p>
        </p:txBody>
      </p:sp>
    </p:spTree>
    <p:extLst>
      <p:ext uri="{BB962C8B-B14F-4D97-AF65-F5344CB8AC3E}">
        <p14:creationId xmlns:p14="http://schemas.microsoft.com/office/powerpoint/2010/main" val="3742916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488223"/>
              </p:ext>
            </p:extLst>
          </p:nvPr>
        </p:nvGraphicFramePr>
        <p:xfrm>
          <a:off x="456002" y="1231326"/>
          <a:ext cx="11069518" cy="504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5102">
                  <a:extLst>
                    <a:ext uri="{9D8B030D-6E8A-4147-A177-3AD203B41FA5}">
                      <a16:colId xmlns:a16="http://schemas.microsoft.com/office/drawing/2014/main" val="226313273"/>
                    </a:ext>
                  </a:extLst>
                </a:gridCol>
                <a:gridCol w="5174416">
                  <a:extLst>
                    <a:ext uri="{9D8B030D-6E8A-4147-A177-3AD203B41FA5}">
                      <a16:colId xmlns:a16="http://schemas.microsoft.com/office/drawing/2014/main" val="74888544"/>
                    </a:ext>
                  </a:extLst>
                </a:gridCol>
              </a:tblGrid>
              <a:tr h="561080">
                <a:tc>
                  <a:txBody>
                    <a:bodyPr/>
                    <a:lstStyle/>
                    <a:p>
                      <a:r>
                        <a:rPr lang="en-US" sz="2400" dirty="0"/>
                        <a:t>e-D</a:t>
                      </a:r>
                      <a:r>
                        <a:rPr lang="en-US" sz="2400" baseline="0" dirty="0"/>
                        <a:t> collisions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10x100,10x250,15x100,15x250,20x250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197965"/>
                  </a:ext>
                </a:extLst>
              </a:tr>
              <a:tr h="561080">
                <a:tc>
                  <a:txBody>
                    <a:bodyPr/>
                    <a:lstStyle/>
                    <a:p>
                      <a:r>
                        <a:rPr lang="en-US" sz="2400" dirty="0"/>
                        <a:t>Run time luminosity (per nucleon)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</a:t>
                      </a:r>
                      <a:r>
                        <a:rPr lang="en-US" sz="2400" baseline="30000" dirty="0"/>
                        <a:t>34</a:t>
                      </a:r>
                      <a:r>
                        <a:rPr lang="en-US" sz="2400" dirty="0"/>
                        <a:t> /cm</a:t>
                      </a:r>
                      <a:r>
                        <a:rPr lang="en-US" sz="2400" baseline="30000" dirty="0"/>
                        <a:t>2</a:t>
                      </a:r>
                      <a:r>
                        <a:rPr lang="en-US" sz="2400" dirty="0"/>
                        <a:t>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072408"/>
                  </a:ext>
                </a:extLst>
              </a:tr>
              <a:tr h="561080">
                <a:tc>
                  <a:txBody>
                    <a:bodyPr/>
                    <a:lstStyle/>
                    <a:p>
                      <a:r>
                        <a:rPr lang="en-US" sz="2400" dirty="0"/>
                        <a:t>Detector</a:t>
                      </a:r>
                      <a:r>
                        <a:rPr lang="en-US" sz="2400" baseline="0" dirty="0"/>
                        <a:t> efficiency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679036"/>
                  </a:ext>
                </a:extLst>
              </a:tr>
              <a:tr h="561080">
                <a:tc>
                  <a:txBody>
                    <a:bodyPr/>
                    <a:lstStyle/>
                    <a:p>
                      <a:r>
                        <a:rPr lang="en-US" sz="2400" dirty="0"/>
                        <a:t>Beam</a:t>
                      </a:r>
                      <a:r>
                        <a:rPr lang="en-US" sz="2400" baseline="0" dirty="0"/>
                        <a:t> efficiency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799423"/>
                  </a:ext>
                </a:extLst>
              </a:tr>
              <a:tr h="561080">
                <a:tc>
                  <a:txBody>
                    <a:bodyPr/>
                    <a:lstStyle/>
                    <a:p>
                      <a:r>
                        <a:rPr lang="en-US" sz="2400" dirty="0"/>
                        <a:t>Beam</a:t>
                      </a:r>
                      <a:r>
                        <a:rPr lang="en-US" sz="2400" baseline="0" dirty="0"/>
                        <a:t> time for running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200</a:t>
                      </a:r>
                      <a:r>
                        <a:rPr lang="en-US" sz="2400" baseline="0" dirty="0"/>
                        <a:t> days 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140841"/>
                  </a:ext>
                </a:extLst>
              </a:tr>
              <a:tr h="56108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luminosity after all efficiencies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40 fb</a:t>
                      </a:r>
                      <a:r>
                        <a:rPr lang="en-US" sz="2400" baseline="30000" dirty="0"/>
                        <a:t>-1</a:t>
                      </a:r>
                      <a:r>
                        <a:rPr lang="en-US" sz="2400" dirty="0"/>
                        <a:t> per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435898"/>
                  </a:ext>
                </a:extLst>
              </a:tr>
              <a:tr h="56108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Integrated luminosity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267 fb</a:t>
                      </a:r>
                      <a:r>
                        <a:rPr lang="en-US" sz="2400" b="1" baseline="30000" dirty="0">
                          <a:solidFill>
                            <a:srgbClr val="C00000"/>
                          </a:solidFill>
                        </a:rPr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260260"/>
                  </a:ext>
                </a:extLst>
              </a:tr>
              <a:tr h="561080">
                <a:tc>
                  <a:txBody>
                    <a:bodyPr/>
                    <a:lstStyle/>
                    <a:p>
                      <a:r>
                        <a:rPr lang="en-US" sz="2400" dirty="0"/>
                        <a:t>Electron beam polarization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587837"/>
                  </a:ext>
                </a:extLst>
              </a:tr>
              <a:tr h="561080">
                <a:tc>
                  <a:txBody>
                    <a:bodyPr/>
                    <a:lstStyle/>
                    <a:p>
                      <a:r>
                        <a:rPr lang="en-US" sz="2400" dirty="0"/>
                        <a:t>Uncertainty</a:t>
                      </a:r>
                      <a:r>
                        <a:rPr lang="en-US" sz="2400" baseline="0" dirty="0"/>
                        <a:t> of electron beam polarization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826591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33F-58AA-4578-B81F-E9624821049A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4778" y="509691"/>
            <a:ext cx="9516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Luminosity and polarization table (e-D collisions)</a:t>
            </a:r>
          </a:p>
        </p:txBody>
      </p:sp>
    </p:spTree>
    <p:extLst>
      <p:ext uri="{BB962C8B-B14F-4D97-AF65-F5344CB8AC3E}">
        <p14:creationId xmlns:p14="http://schemas.microsoft.com/office/powerpoint/2010/main" val="1315351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965" y="2723321"/>
            <a:ext cx="10515600" cy="2559120"/>
          </a:xfrm>
        </p:spPr>
        <p:txBody>
          <a:bodyPr>
            <a:normAutofit fontScale="85000" lnSpcReduction="20000"/>
          </a:bodyPr>
          <a:lstStyle/>
          <a:p>
            <a:r>
              <a:rPr lang="en-US" sz="4800" b="1" dirty="0" err="1"/>
              <a:t>Unpolarized</a:t>
            </a:r>
            <a:r>
              <a:rPr lang="en-US" sz="4800" b="1" dirty="0"/>
              <a:t> structure functions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4400" b="1" dirty="0"/>
              <a:t>e-p collisions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4400" b="1" dirty="0"/>
              <a:t>electron: longitudinally polarized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4400" b="1" dirty="0"/>
              <a:t>proton: </a:t>
            </a:r>
            <a:r>
              <a:rPr lang="en-US" sz="4400" b="1" dirty="0" err="1"/>
              <a:t>unpolarized</a:t>
            </a:r>
            <a:endParaRPr lang="en-US" sz="4400" b="1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4400" b="1" dirty="0"/>
              <a:t>Integrated luminosity: </a:t>
            </a:r>
            <a:r>
              <a:rPr lang="en-US" sz="4400" b="1" dirty="0">
                <a:solidFill>
                  <a:srgbClr val="C00000"/>
                </a:solidFill>
              </a:rPr>
              <a:t>500 fb</a:t>
            </a:r>
            <a:r>
              <a:rPr lang="en-US" sz="4400" b="1" baseline="30000" dirty="0">
                <a:solidFill>
                  <a:srgbClr val="C00000"/>
                </a:solidFill>
              </a:rPr>
              <a:t>-1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33F-58AA-4578-B81F-E962482104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42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748" y="91281"/>
            <a:ext cx="10515600" cy="1004888"/>
          </a:xfrm>
        </p:spPr>
        <p:txBody>
          <a:bodyPr/>
          <a:lstStyle/>
          <a:p>
            <a:r>
              <a:rPr lang="en-US" b="1" dirty="0"/>
              <a:t>Predicted asymmetries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33F-58AA-4578-B81F-E9624821049A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48" y="919168"/>
            <a:ext cx="9200322" cy="5938832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540" y="182867"/>
            <a:ext cx="4885686" cy="10857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76113" y="5201920"/>
            <a:ext cx="5383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F</a:t>
            </a:r>
            <a:r>
              <a:rPr lang="en-US" altLang="zh-CN" sz="3200" baseline="-25000" dirty="0"/>
              <a:t>1</a:t>
            </a:r>
            <a:r>
              <a:rPr lang="az-Cyrl-AZ" altLang="zh-CN" sz="3200" baseline="30000" dirty="0"/>
              <a:t>ү</a:t>
            </a:r>
            <a:r>
              <a:rPr lang="en-US" altLang="zh-CN" sz="3200" baseline="30000" dirty="0"/>
              <a:t>Z</a:t>
            </a:r>
            <a:r>
              <a:rPr lang="en-US" altLang="zh-CN" sz="3200" dirty="0"/>
              <a:t> dominates the asymmetry</a:t>
            </a:r>
            <a:r>
              <a:rPr lang="en-US" altLang="zh-CN" sz="3200" baseline="30000" dirty="0"/>
              <a:t> 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8573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87" y="140520"/>
            <a:ext cx="10515600" cy="1325563"/>
          </a:xfrm>
        </p:spPr>
        <p:txBody>
          <a:bodyPr/>
          <a:lstStyle/>
          <a:p>
            <a:r>
              <a:rPr lang="el-GR" b="1" dirty="0"/>
              <a:t>δ</a:t>
            </a:r>
            <a:r>
              <a:rPr lang="en-US" b="1" dirty="0"/>
              <a:t>A/A as a function of 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33F-58AA-4578-B81F-E9624821049A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3" y="1301739"/>
            <a:ext cx="9407801" cy="52553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31770" y="4575411"/>
            <a:ext cx="3614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/>
              <a:t>δ</a:t>
            </a:r>
            <a:r>
              <a:rPr lang="en-US" sz="3600" dirty="0"/>
              <a:t>A(sys)/A &lt; 0.5%</a:t>
            </a:r>
          </a:p>
          <a:p>
            <a:r>
              <a:rPr lang="en-US" sz="3600" dirty="0" err="1"/>
              <a:t>Lumi</a:t>
            </a:r>
            <a:r>
              <a:rPr lang="en-US" sz="3600" dirty="0"/>
              <a:t>. Sys. ~ 5x10</a:t>
            </a:r>
            <a:r>
              <a:rPr lang="en-US" sz="3600" baseline="30000" dirty="0"/>
              <a:t>-4</a:t>
            </a:r>
          </a:p>
        </p:txBody>
      </p:sp>
      <p:sp>
        <p:nvSpPr>
          <p:cNvPr id="8" name="Oval 7"/>
          <p:cNvSpPr/>
          <p:nvPr/>
        </p:nvSpPr>
        <p:spPr>
          <a:xfrm>
            <a:off x="7265504" y="3190461"/>
            <a:ext cx="2872409" cy="1302026"/>
          </a:xfrm>
          <a:prstGeom prst="ellipse">
            <a:avLst/>
          </a:prstGeom>
          <a:noFill/>
          <a:ln w="539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19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21" y="766944"/>
            <a:ext cx="9987632" cy="5954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277" y="128526"/>
            <a:ext cx="10515600" cy="899380"/>
          </a:xfrm>
        </p:spPr>
        <p:txBody>
          <a:bodyPr>
            <a:normAutofit/>
          </a:bodyPr>
          <a:lstStyle/>
          <a:p>
            <a:r>
              <a:rPr lang="en-US" b="1" dirty="0" err="1"/>
              <a:t>Unpol</a:t>
            </a:r>
            <a:r>
              <a:rPr lang="en-US" b="1" dirty="0"/>
              <a:t>. SFs projections after unfolding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33F-58AA-4578-B81F-E9624821049A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292" y="5151120"/>
            <a:ext cx="3190860" cy="827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6126" y="1493520"/>
            <a:ext cx="2829840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06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965" y="2723321"/>
            <a:ext cx="10515600" cy="2559120"/>
          </a:xfrm>
        </p:spPr>
        <p:txBody>
          <a:bodyPr>
            <a:normAutofit fontScale="85000" lnSpcReduction="20000"/>
          </a:bodyPr>
          <a:lstStyle/>
          <a:p>
            <a:r>
              <a:rPr lang="en-US" sz="4800" b="1" dirty="0"/>
              <a:t>Polarized structure functions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4400" b="1" dirty="0"/>
              <a:t>e-p collisions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4400" b="1" dirty="0"/>
              <a:t>e: </a:t>
            </a:r>
            <a:r>
              <a:rPr lang="en-US" sz="4400" b="1" dirty="0" err="1"/>
              <a:t>unpolarized</a:t>
            </a:r>
            <a:endParaRPr lang="en-US" sz="4400" b="1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4400" b="1" dirty="0"/>
              <a:t>p: longitudinally polarized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4400" b="1" dirty="0"/>
              <a:t>Integrated luminosity: </a:t>
            </a:r>
            <a:r>
              <a:rPr lang="en-US" sz="4400" b="1" dirty="0">
                <a:solidFill>
                  <a:srgbClr val="C00000"/>
                </a:solidFill>
              </a:rPr>
              <a:t>500 fb</a:t>
            </a:r>
            <a:r>
              <a:rPr lang="en-US" sz="4400" b="1" baseline="30000" dirty="0">
                <a:solidFill>
                  <a:srgbClr val="C00000"/>
                </a:solidFill>
              </a:rPr>
              <a:t>-1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33F-58AA-4578-B81F-E9624821049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06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22" y="855460"/>
            <a:ext cx="9800917" cy="5866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748" y="91281"/>
            <a:ext cx="10515600" cy="1004888"/>
          </a:xfrm>
        </p:spPr>
        <p:txBody>
          <a:bodyPr/>
          <a:lstStyle/>
          <a:p>
            <a:r>
              <a:rPr lang="en-US" b="1" dirty="0"/>
              <a:t>Predicted asymmetries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33F-58AA-4578-B81F-E9624821049A}" type="slidenum">
              <a:rPr lang="en-US" smtClean="0"/>
              <a:t>19</a:t>
            </a:fld>
            <a:endParaRPr lang="en-US"/>
          </a:p>
        </p:txBody>
      </p:sp>
      <p:pic>
        <p:nvPicPr>
          <p:cNvPr id="7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575" y="186624"/>
            <a:ext cx="5073425" cy="131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64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383" y="1690688"/>
            <a:ext cx="11251095" cy="4351338"/>
          </a:xfrm>
        </p:spPr>
        <p:txBody>
          <a:bodyPr>
            <a:noAutofit/>
          </a:bodyPr>
          <a:lstStyle/>
          <a:p>
            <a:r>
              <a:rPr lang="en-US" sz="3200" dirty="0"/>
              <a:t>Electroweak physics at an EIC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Nucleon spin structure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Measurements in e-p(n) DIS processes in the past decades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Weak neutral currents at an EIC offer a new opportunity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The weak mixing angle sin</a:t>
            </a:r>
            <a:r>
              <a:rPr lang="en-US" sz="2800" baseline="30000" dirty="0"/>
              <a:t>2</a:t>
            </a:r>
            <a:r>
              <a:rPr lang="az-Cyrl-AZ" sz="2800" dirty="0"/>
              <a:t>Ө</a:t>
            </a:r>
            <a:r>
              <a:rPr lang="en-US" sz="2800" baseline="-25000" dirty="0"/>
              <a:t>w</a:t>
            </a:r>
          </a:p>
          <a:p>
            <a:r>
              <a:rPr lang="en-US" sz="3200" dirty="0"/>
              <a:t>Simulations and projections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Generator and detector smearing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Projections on </a:t>
            </a:r>
            <a:r>
              <a:rPr lang="en-US" sz="2800" dirty="0" err="1"/>
              <a:t>unpolarized</a:t>
            </a:r>
            <a:r>
              <a:rPr lang="en-US" sz="2800" dirty="0"/>
              <a:t>/polarized structure functions and sin</a:t>
            </a:r>
            <a:r>
              <a:rPr lang="en-US" sz="2800" baseline="30000" dirty="0"/>
              <a:t>2</a:t>
            </a:r>
            <a:r>
              <a:rPr lang="az-Cyrl-AZ" sz="2800" dirty="0"/>
              <a:t>Ө</a:t>
            </a:r>
            <a:r>
              <a:rPr lang="en-US" sz="2800" baseline="-25000" dirty="0"/>
              <a:t>w</a:t>
            </a:r>
            <a:endParaRPr lang="en-US" sz="2800" dirty="0"/>
          </a:p>
          <a:p>
            <a:r>
              <a:rPr lang="en-US" sz="3200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33F-58AA-4578-B81F-E962482104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03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631" y="1077162"/>
            <a:ext cx="9366209" cy="57003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748" y="91281"/>
            <a:ext cx="10515600" cy="1004888"/>
          </a:xfrm>
        </p:spPr>
        <p:txBody>
          <a:bodyPr/>
          <a:lstStyle/>
          <a:p>
            <a:r>
              <a:rPr lang="en-US" b="1" dirty="0"/>
              <a:t>Predicted asymmetries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33F-58AA-4578-B81F-E9624821049A}" type="slidenum">
              <a:rPr lang="en-US" smtClean="0"/>
              <a:t>20</a:t>
            </a:fld>
            <a:endParaRPr lang="en-US"/>
          </a:p>
        </p:txBody>
      </p:sp>
      <p:pic>
        <p:nvPicPr>
          <p:cNvPr id="7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575" y="186624"/>
            <a:ext cx="5073425" cy="131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87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49" y="1398374"/>
            <a:ext cx="10529851" cy="5323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87" y="140520"/>
            <a:ext cx="10515600" cy="1325563"/>
          </a:xfrm>
        </p:spPr>
        <p:txBody>
          <a:bodyPr/>
          <a:lstStyle/>
          <a:p>
            <a:r>
              <a:rPr lang="el-GR" b="1" dirty="0"/>
              <a:t>δ</a:t>
            </a:r>
            <a:r>
              <a:rPr lang="en-US" b="1" dirty="0"/>
              <a:t>A/A as a function of 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33F-58AA-4578-B81F-E9624821049A}" type="slidenum">
              <a:rPr lang="en-US" smtClean="0"/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76810" y="4908322"/>
            <a:ext cx="37189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/>
              <a:t>δ</a:t>
            </a:r>
            <a:r>
              <a:rPr lang="en-US" sz="3600" dirty="0"/>
              <a:t>A(sys)/A &lt; 3%</a:t>
            </a:r>
          </a:p>
          <a:p>
            <a:r>
              <a:rPr lang="en-US" sz="3600" dirty="0" err="1"/>
              <a:t>Lumi</a:t>
            </a:r>
            <a:r>
              <a:rPr lang="en-US" sz="3600" dirty="0"/>
              <a:t>. Sys. ~ 3x10</a:t>
            </a:r>
            <a:r>
              <a:rPr lang="en-US" sz="3600" baseline="30000" dirty="0"/>
              <a:t>-4</a:t>
            </a:r>
          </a:p>
        </p:txBody>
      </p:sp>
      <p:sp>
        <p:nvSpPr>
          <p:cNvPr id="8" name="Oval 7"/>
          <p:cNvSpPr/>
          <p:nvPr/>
        </p:nvSpPr>
        <p:spPr>
          <a:xfrm>
            <a:off x="7499184" y="4206461"/>
            <a:ext cx="2872409" cy="1302026"/>
          </a:xfrm>
          <a:prstGeom prst="ellipse">
            <a:avLst/>
          </a:prstGeom>
          <a:noFill/>
          <a:ln w="539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39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6" y="789026"/>
            <a:ext cx="9864274" cy="58809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277" y="128526"/>
            <a:ext cx="10515600" cy="899380"/>
          </a:xfrm>
        </p:spPr>
        <p:txBody>
          <a:bodyPr/>
          <a:lstStyle/>
          <a:p>
            <a:r>
              <a:rPr lang="en-US" b="1" dirty="0"/>
              <a:t>Pol. SFs projections after unfolding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33F-58AA-4578-B81F-E9624821049A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718" y="5334000"/>
            <a:ext cx="3126563" cy="6314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853" y="1740695"/>
            <a:ext cx="3171494" cy="69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71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965" y="2723321"/>
            <a:ext cx="10515600" cy="2559120"/>
          </a:xfrm>
        </p:spPr>
        <p:txBody>
          <a:bodyPr>
            <a:normAutofit fontScale="85000" lnSpcReduction="20000"/>
          </a:bodyPr>
          <a:lstStyle/>
          <a:p>
            <a:r>
              <a:rPr lang="en-US" sz="4800" b="1" dirty="0"/>
              <a:t>Weak mixing angle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4400" b="1" dirty="0"/>
              <a:t>e-D collisions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4400" b="1" dirty="0"/>
              <a:t>e: longitudinally polarized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4400" b="1" dirty="0"/>
              <a:t>D: </a:t>
            </a:r>
            <a:r>
              <a:rPr lang="en-US" sz="4400" b="1" dirty="0" err="1"/>
              <a:t>unpolarized</a:t>
            </a:r>
            <a:endParaRPr lang="en-US" sz="4400" b="1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4400" b="1" dirty="0"/>
              <a:t>Integrated luminosity: </a:t>
            </a:r>
            <a:r>
              <a:rPr lang="en-US" sz="4400" b="1" dirty="0">
                <a:solidFill>
                  <a:srgbClr val="C00000"/>
                </a:solidFill>
              </a:rPr>
              <a:t>267 fb</a:t>
            </a:r>
            <a:r>
              <a:rPr lang="en-US" sz="4400" b="1" baseline="30000" dirty="0">
                <a:solidFill>
                  <a:srgbClr val="C00000"/>
                </a:solidFill>
              </a:rPr>
              <a:t>-1 </a:t>
            </a:r>
            <a:r>
              <a:rPr lang="en-US" sz="4400" b="1" dirty="0"/>
              <a:t>(200 days)</a:t>
            </a:r>
            <a:endParaRPr lang="en-US" sz="4400" b="1" baseline="30000" dirty="0"/>
          </a:p>
          <a:p>
            <a:pPr lvl="1">
              <a:buFont typeface="Wingdings" panose="05000000000000000000" pitchFamily="2" charset="2"/>
              <a:buChar char="q"/>
            </a:pPr>
            <a:endParaRPr lang="en-US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33F-58AA-4578-B81F-E9624821049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69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1638"/>
            <a:ext cx="7772400" cy="4722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235" y="161070"/>
            <a:ext cx="10515600" cy="955192"/>
          </a:xfrm>
        </p:spPr>
        <p:txBody>
          <a:bodyPr/>
          <a:lstStyle/>
          <a:p>
            <a:r>
              <a:rPr lang="el-GR" b="1" dirty="0"/>
              <a:t>δ</a:t>
            </a:r>
            <a:r>
              <a:rPr lang="en-US" b="1" dirty="0"/>
              <a:t>A/A for e-D collisions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33F-58AA-4578-B81F-E9624821049A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44934" y="4666768"/>
            <a:ext cx="3227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Lumi</a:t>
            </a:r>
            <a:r>
              <a:rPr lang="en-US" sz="2800" dirty="0"/>
              <a:t>. Sys. ~ 5 x 10</a:t>
            </a:r>
            <a:r>
              <a:rPr lang="en-US" sz="2800" baseline="30000" dirty="0"/>
              <a:t>-4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48013" y="1827828"/>
            <a:ext cx="474398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Polarimetry ~1% at the beginning and then 0.5% for higher energy and higher luminosity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Alex’s R&amp;D proposal : </a:t>
            </a:r>
          </a:p>
          <a:p>
            <a:pPr lvl="1"/>
            <a:r>
              <a:rPr lang="en-US" sz="2400" dirty="0"/>
              <a:t>               target at 1%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Experience: </a:t>
            </a:r>
          </a:p>
          <a:p>
            <a:pPr lvl="1"/>
            <a:r>
              <a:rPr lang="en-US" sz="2400" dirty="0"/>
              <a:t>Parity experiments drive the precision frontier of electron polarimetry: SLAC, PREX/CREX, MOLLER, </a:t>
            </a:r>
            <a:r>
              <a:rPr lang="en-US" sz="2400" dirty="0" err="1"/>
              <a:t>SoLID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4930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5" y="851850"/>
            <a:ext cx="8522555" cy="5412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764" y="329551"/>
            <a:ext cx="10515600" cy="794761"/>
          </a:xfrm>
        </p:spPr>
        <p:txBody>
          <a:bodyPr>
            <a:normAutofit fontScale="90000"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World data of sin</a:t>
            </a:r>
            <a:r>
              <a:rPr lang="en-US" sz="4400" b="1" kern="1200" baseline="30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</a:t>
            </a:r>
            <a:r>
              <a:rPr lang="az-Cyrl-AZ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Ө</a:t>
            </a:r>
            <a:r>
              <a:rPr lang="en-US" sz="4400" b="1" kern="1200" baseline="-25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 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including EIC projections</a:t>
            </a:r>
            <a:b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b="1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33F-58AA-4578-B81F-E9624821049A}" type="slidenum">
              <a:rPr lang="en-US" smtClean="0"/>
              <a:t>25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54686" y="1706820"/>
            <a:ext cx="4481996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200 days of dedicated run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Can reach similar precision </a:t>
            </a:r>
          </a:p>
          <a:p>
            <a:r>
              <a:rPr lang="en-US" sz="2800" dirty="0"/>
              <a:t> to </a:t>
            </a:r>
            <a:r>
              <a:rPr lang="en-US" sz="2800" dirty="0" err="1"/>
              <a:t>SoLID</a:t>
            </a:r>
            <a:r>
              <a:rPr lang="en-US" sz="2800" dirty="0"/>
              <a:t> measurement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Interesting Q</a:t>
            </a:r>
            <a:r>
              <a:rPr lang="en-US" sz="2800" baseline="30000" dirty="0"/>
              <a:t>2</a:t>
            </a:r>
            <a:r>
              <a:rPr lang="en-US" sz="2800" dirty="0"/>
              <a:t> region never </a:t>
            </a:r>
          </a:p>
          <a:p>
            <a:r>
              <a:rPr lang="en-US" sz="2800" dirty="0"/>
              <a:t>been measured or planned</a:t>
            </a:r>
          </a:p>
          <a:p>
            <a:endParaRPr lang="en-US" sz="2800" dirty="0"/>
          </a:p>
          <a:p>
            <a:r>
              <a:rPr lang="en-US" sz="2800" dirty="0"/>
              <a:t> 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6248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249680"/>
            <a:ext cx="10515600" cy="4351338"/>
          </a:xfrm>
        </p:spPr>
        <p:txBody>
          <a:bodyPr>
            <a:noAutofit/>
          </a:bodyPr>
          <a:lstStyle/>
          <a:p>
            <a:r>
              <a:rPr lang="en-US" sz="3200" dirty="0"/>
              <a:t>Presented the projections of new </a:t>
            </a:r>
            <a:r>
              <a:rPr lang="en-US" sz="3200" dirty="0" err="1"/>
              <a:t>unpol</a:t>
            </a:r>
            <a:r>
              <a:rPr lang="en-US" sz="3200" dirty="0"/>
              <a:t>./pol. structure functions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Unique combinations of PDFs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Brand new, never been measured before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Independ inputs to the world data with high precision</a:t>
            </a:r>
          </a:p>
          <a:p>
            <a:r>
              <a:rPr lang="en-US" sz="3200" dirty="0"/>
              <a:t>Presented the projections of weak mixing angle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Dedicated 200 days of beam time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Reach relative high precision in an interesting Q</a:t>
            </a:r>
            <a:r>
              <a:rPr lang="en-US" sz="2800" baseline="30000" dirty="0"/>
              <a:t>2</a:t>
            </a:r>
            <a:r>
              <a:rPr lang="en-US" sz="2800" dirty="0"/>
              <a:t> region</a:t>
            </a:r>
          </a:p>
          <a:p>
            <a:r>
              <a:rPr lang="en-US" sz="3200" dirty="0"/>
              <a:t>Next step …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Investigating the impact of the measurements of these structure functions on PDF fits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Systematic uncertainties, Z contributions…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33F-58AA-4578-B81F-E9624821049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41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Backups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33F-58AA-4578-B81F-E9624821049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69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23" y="1143385"/>
            <a:ext cx="9651023" cy="55006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0148"/>
            <a:ext cx="10515600" cy="1325563"/>
          </a:xfrm>
        </p:spPr>
        <p:txBody>
          <a:bodyPr/>
          <a:lstStyle/>
          <a:p>
            <a:r>
              <a:rPr lang="en-US" b="1" dirty="0"/>
              <a:t>Check of detector smearing</a:t>
            </a:r>
            <a:br>
              <a:rPr lang="en-US" b="1" dirty="0"/>
            </a:br>
            <a:r>
              <a:rPr lang="en-US" b="1" dirty="0"/>
              <a:t>---theta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8608" y="1515227"/>
            <a:ext cx="2770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Input resolution is 10 </a:t>
            </a:r>
            <a:r>
              <a:rPr lang="en-US" dirty="0" err="1">
                <a:solidFill>
                  <a:srgbClr val="FF0000"/>
                </a:solidFill>
              </a:rPr>
              <a:t>mrad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33F-58AA-4578-B81F-E9624821049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50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1182214"/>
            <a:ext cx="9195288" cy="5553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0148"/>
            <a:ext cx="10515600" cy="1325563"/>
          </a:xfrm>
        </p:spPr>
        <p:txBody>
          <a:bodyPr/>
          <a:lstStyle/>
          <a:p>
            <a:r>
              <a:rPr lang="en-US" b="1" dirty="0"/>
              <a:t>Check of detector smearing</a:t>
            </a:r>
            <a:br>
              <a:rPr lang="en-US" b="1" dirty="0"/>
            </a:br>
            <a:r>
              <a:rPr lang="en-US" b="1" dirty="0"/>
              <a:t>---phi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6531" y="1576773"/>
            <a:ext cx="2775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Input resolution is 0.3 </a:t>
            </a:r>
            <a:r>
              <a:rPr lang="en-US" dirty="0" err="1">
                <a:solidFill>
                  <a:srgbClr val="FF0000"/>
                </a:solidFill>
              </a:rPr>
              <a:t>mrad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33F-58AA-4578-B81F-E9624821049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03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>
          <a:xfrm>
            <a:off x="308113" y="238538"/>
            <a:ext cx="11799804" cy="920750"/>
          </a:xfrm>
        </p:spPr>
        <p:txBody>
          <a:bodyPr>
            <a:noAutofit/>
          </a:bodyPr>
          <a:lstStyle/>
          <a:p>
            <a:r>
              <a:rPr lang="en-US" altLang="zh-CN" b="1" dirty="0">
                <a:solidFill>
                  <a:schemeClr val="tx1"/>
                </a:solidFill>
              </a:rPr>
              <a:t>Structure functions and PDFs in e-p(n) DIS processes</a:t>
            </a:r>
            <a:br>
              <a:rPr lang="en-US" altLang="zh-CN" b="1" dirty="0">
                <a:solidFill>
                  <a:schemeClr val="tx1"/>
                </a:solidFill>
              </a:rPr>
            </a:br>
            <a:r>
              <a:rPr lang="en-US" altLang="zh-CN" b="1" dirty="0"/>
              <a:t>---Before EIC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921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BA4F7C-ECC9-43DC-9A6A-B008685110E6}" type="slidenum">
              <a:rPr lang="zh-CN" altLang="zh-CN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zh-CN" altLang="zh-CN" sz="1400" dirty="0"/>
          </a:p>
        </p:txBody>
      </p:sp>
      <p:sp>
        <p:nvSpPr>
          <p:cNvPr id="9220" name="文本框 1"/>
          <p:cNvSpPr txBox="1">
            <a:spLocks noChangeArrowheads="1"/>
          </p:cNvSpPr>
          <p:nvPr/>
        </p:nvSpPr>
        <p:spPr bwMode="auto">
          <a:xfrm>
            <a:off x="787096" y="1444432"/>
            <a:ext cx="3999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 dirty="0"/>
              <a:t>Experimental observables</a:t>
            </a:r>
            <a:endParaRPr lang="zh-CN" altLang="en-US" sz="2400" b="1" dirty="0"/>
          </a:p>
        </p:txBody>
      </p:sp>
      <p:sp>
        <p:nvSpPr>
          <p:cNvPr id="9221" name="文本框 2"/>
          <p:cNvSpPr txBox="1">
            <a:spLocks noChangeArrowheads="1"/>
          </p:cNvSpPr>
          <p:nvPr/>
        </p:nvSpPr>
        <p:spPr bwMode="auto">
          <a:xfrm>
            <a:off x="8556449" y="1444432"/>
            <a:ext cx="1103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 b="1" dirty="0"/>
              <a:t>PDFs</a:t>
            </a:r>
            <a:endParaRPr lang="zh-CN" altLang="en-US" sz="2800" b="1" dirty="0"/>
          </a:p>
        </p:txBody>
      </p:sp>
      <p:sp>
        <p:nvSpPr>
          <p:cNvPr id="9222" name="圆角矩形 4"/>
          <p:cNvSpPr>
            <a:spLocks noChangeArrowheads="1"/>
          </p:cNvSpPr>
          <p:nvPr/>
        </p:nvSpPr>
        <p:spPr bwMode="auto">
          <a:xfrm>
            <a:off x="308113" y="1331979"/>
            <a:ext cx="4740069" cy="4525964"/>
          </a:xfrm>
          <a:prstGeom prst="roundRect">
            <a:avLst>
              <a:gd name="adj" fmla="val 16667"/>
            </a:avLst>
          </a:prstGeom>
          <a:noFill/>
          <a:ln w="50800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223" name="圆角矩形 8"/>
          <p:cNvSpPr>
            <a:spLocks noChangeArrowheads="1"/>
          </p:cNvSpPr>
          <p:nvPr/>
        </p:nvSpPr>
        <p:spPr bwMode="auto">
          <a:xfrm>
            <a:off x="7064306" y="1444433"/>
            <a:ext cx="4544597" cy="4413510"/>
          </a:xfrm>
          <a:prstGeom prst="roundRect">
            <a:avLst>
              <a:gd name="adj" fmla="val 16667"/>
            </a:avLst>
          </a:prstGeom>
          <a:noFill/>
          <a:ln w="50800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cxnSp>
        <p:nvCxnSpPr>
          <p:cNvPr id="9224" name="直接连接符 6"/>
          <p:cNvCxnSpPr>
            <a:cxnSpLocks noChangeShapeType="1"/>
          </p:cNvCxnSpPr>
          <p:nvPr/>
        </p:nvCxnSpPr>
        <p:spPr bwMode="auto">
          <a:xfrm>
            <a:off x="308113" y="1928878"/>
            <a:ext cx="4740069" cy="39688"/>
          </a:xfrm>
          <a:prstGeom prst="line">
            <a:avLst/>
          </a:prstGeom>
          <a:noFill/>
          <a:ln w="50800" algn="ctr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5" name="直接连接符 11"/>
          <p:cNvCxnSpPr>
            <a:cxnSpLocks noChangeShapeType="1"/>
          </p:cNvCxnSpPr>
          <p:nvPr/>
        </p:nvCxnSpPr>
        <p:spPr bwMode="auto">
          <a:xfrm>
            <a:off x="308113" y="3768791"/>
            <a:ext cx="4740069" cy="0"/>
          </a:xfrm>
          <a:prstGeom prst="line">
            <a:avLst/>
          </a:prstGeom>
          <a:noFill/>
          <a:ln w="50800" algn="ctr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6" name="直接连接符 12"/>
          <p:cNvCxnSpPr>
            <a:cxnSpLocks noChangeShapeType="1"/>
          </p:cNvCxnSpPr>
          <p:nvPr/>
        </p:nvCxnSpPr>
        <p:spPr bwMode="auto">
          <a:xfrm flipV="1">
            <a:off x="7084185" y="1968566"/>
            <a:ext cx="4524718" cy="19879"/>
          </a:xfrm>
          <a:prstGeom prst="line">
            <a:avLst/>
          </a:prstGeom>
          <a:noFill/>
          <a:ln w="50800" algn="ctr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7" name="直接连接符 13"/>
          <p:cNvCxnSpPr>
            <a:cxnSpLocks noChangeShapeType="1"/>
          </p:cNvCxnSpPr>
          <p:nvPr/>
        </p:nvCxnSpPr>
        <p:spPr bwMode="auto">
          <a:xfrm>
            <a:off x="7064307" y="3768791"/>
            <a:ext cx="4544596" cy="0"/>
          </a:xfrm>
          <a:prstGeom prst="line">
            <a:avLst/>
          </a:prstGeom>
          <a:noFill/>
          <a:ln w="50800" algn="ctr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8" name="文本框 7"/>
          <p:cNvSpPr txBox="1">
            <a:spLocks noChangeArrowheads="1"/>
          </p:cNvSpPr>
          <p:nvPr/>
        </p:nvSpPr>
        <p:spPr bwMode="auto">
          <a:xfrm>
            <a:off x="788717" y="2822640"/>
            <a:ext cx="37176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 dirty="0" err="1"/>
              <a:t>Unpolarized</a:t>
            </a:r>
            <a:r>
              <a:rPr lang="en-US" altLang="zh-CN" sz="2000" dirty="0"/>
              <a:t> structure functions</a:t>
            </a:r>
            <a:endParaRPr lang="zh-CN" altLang="en-US" sz="2000" dirty="0"/>
          </a:p>
        </p:txBody>
      </p:sp>
      <p:sp>
        <p:nvSpPr>
          <p:cNvPr id="9229" name="文本框 9"/>
          <p:cNvSpPr txBox="1">
            <a:spLocks noChangeArrowheads="1"/>
          </p:cNvSpPr>
          <p:nvPr/>
        </p:nvSpPr>
        <p:spPr bwMode="auto">
          <a:xfrm>
            <a:off x="2022497" y="3279604"/>
            <a:ext cx="15023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dirty="0"/>
              <a:t>F</a:t>
            </a:r>
            <a:r>
              <a:rPr lang="en-US" altLang="zh-CN" sz="2400" baseline="-25000" dirty="0"/>
              <a:t>1</a:t>
            </a:r>
            <a:r>
              <a:rPr lang="az-Cyrl-AZ" altLang="zh-CN" sz="2400" baseline="30000" dirty="0"/>
              <a:t>ү</a:t>
            </a:r>
            <a:r>
              <a:rPr lang="en-US" altLang="zh-CN" sz="2400" dirty="0"/>
              <a:t>      F</a:t>
            </a:r>
            <a:r>
              <a:rPr lang="en-US" altLang="zh-CN" sz="2400" baseline="-25000" dirty="0"/>
              <a:t>2</a:t>
            </a:r>
            <a:r>
              <a:rPr lang="az-Cyrl-AZ" altLang="zh-CN" sz="2400" baseline="30000" dirty="0"/>
              <a:t>ү</a:t>
            </a:r>
            <a:endParaRPr lang="zh-CN" altLang="en-US" sz="2400" baseline="-25000" dirty="0"/>
          </a:p>
        </p:txBody>
      </p:sp>
      <p:sp>
        <p:nvSpPr>
          <p:cNvPr id="9230" name="文本框 14"/>
          <p:cNvSpPr txBox="1">
            <a:spLocks noChangeArrowheads="1"/>
          </p:cNvSpPr>
          <p:nvPr/>
        </p:nvSpPr>
        <p:spPr bwMode="auto">
          <a:xfrm>
            <a:off x="960657" y="1978389"/>
            <a:ext cx="37128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dirty="0" err="1"/>
              <a:t>Unpolarized</a:t>
            </a:r>
            <a:r>
              <a:rPr lang="en-US" altLang="zh-CN" sz="2400" dirty="0"/>
              <a:t> cross section</a:t>
            </a:r>
            <a:endParaRPr lang="zh-CN" altLang="en-US" sz="2400" dirty="0"/>
          </a:p>
        </p:txBody>
      </p:sp>
      <p:sp>
        <p:nvSpPr>
          <p:cNvPr id="9231" name="下箭头 15"/>
          <p:cNvSpPr>
            <a:spLocks noChangeArrowheads="1"/>
          </p:cNvSpPr>
          <p:nvPr/>
        </p:nvSpPr>
        <p:spPr bwMode="auto">
          <a:xfrm>
            <a:off x="2341597" y="2470218"/>
            <a:ext cx="336550" cy="393700"/>
          </a:xfrm>
          <a:prstGeom prst="downArrow">
            <a:avLst>
              <a:gd name="adj1" fmla="val 50000"/>
              <a:gd name="adj2" fmla="val 5008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232" name="文本框 16"/>
          <p:cNvSpPr txBox="1">
            <a:spLocks noChangeArrowheads="1"/>
          </p:cNvSpPr>
          <p:nvPr/>
        </p:nvSpPr>
        <p:spPr bwMode="auto">
          <a:xfrm>
            <a:off x="2022497" y="3822914"/>
            <a:ext cx="1361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dirty="0"/>
              <a:t>A</a:t>
            </a:r>
            <a:r>
              <a:rPr lang="en-US" altLang="zh-CN" sz="2400" baseline="-25000" dirty="0"/>
              <a:t>LL</a:t>
            </a:r>
            <a:r>
              <a:rPr lang="en-US" altLang="zh-CN" sz="2400" dirty="0"/>
              <a:t>    A</a:t>
            </a:r>
            <a:r>
              <a:rPr lang="en-US" altLang="zh-CN" sz="2400" baseline="-25000" dirty="0"/>
              <a:t>LT</a:t>
            </a:r>
            <a:endParaRPr lang="zh-CN" altLang="en-US" sz="2400" baseline="-25000" dirty="0"/>
          </a:p>
        </p:txBody>
      </p:sp>
      <p:sp>
        <p:nvSpPr>
          <p:cNvPr id="9233" name="文本框 20"/>
          <p:cNvSpPr txBox="1">
            <a:spLocks noChangeArrowheads="1"/>
          </p:cNvSpPr>
          <p:nvPr/>
        </p:nvSpPr>
        <p:spPr bwMode="auto">
          <a:xfrm>
            <a:off x="1103243" y="4950042"/>
            <a:ext cx="36751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dirty="0"/>
              <a:t>Polarized structure functions</a:t>
            </a:r>
            <a:endParaRPr lang="zh-CN" altLang="en-US" sz="1800" dirty="0"/>
          </a:p>
        </p:txBody>
      </p:sp>
      <p:sp>
        <p:nvSpPr>
          <p:cNvPr id="9234" name="文本框 21"/>
          <p:cNvSpPr txBox="1">
            <a:spLocks noChangeArrowheads="1"/>
          </p:cNvSpPr>
          <p:nvPr/>
        </p:nvSpPr>
        <p:spPr bwMode="auto">
          <a:xfrm>
            <a:off x="2103310" y="5335653"/>
            <a:ext cx="14702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dirty="0"/>
              <a:t>g</a:t>
            </a:r>
            <a:r>
              <a:rPr lang="en-US" altLang="zh-CN" sz="2400" baseline="-25000" dirty="0"/>
              <a:t>1</a:t>
            </a:r>
            <a:r>
              <a:rPr lang="az-Cyrl-AZ" altLang="zh-CN" sz="2400" baseline="30000" dirty="0"/>
              <a:t>ү</a:t>
            </a:r>
            <a:r>
              <a:rPr lang="en-US" altLang="zh-CN" sz="2400" dirty="0"/>
              <a:t>      g</a:t>
            </a:r>
            <a:r>
              <a:rPr lang="en-US" altLang="zh-CN" sz="2400" baseline="-25000" dirty="0"/>
              <a:t>2</a:t>
            </a:r>
            <a:r>
              <a:rPr lang="az-Cyrl-AZ" altLang="zh-CN" sz="2400" baseline="30000" dirty="0"/>
              <a:t>ү</a:t>
            </a:r>
            <a:endParaRPr lang="zh-CN" altLang="en-US" sz="2400" baseline="-25000" dirty="0"/>
          </a:p>
        </p:txBody>
      </p:sp>
      <p:sp>
        <p:nvSpPr>
          <p:cNvPr id="9235" name="下箭头 22"/>
          <p:cNvSpPr>
            <a:spLocks noChangeArrowheads="1"/>
          </p:cNvSpPr>
          <p:nvPr/>
        </p:nvSpPr>
        <p:spPr bwMode="auto">
          <a:xfrm>
            <a:off x="2479284" y="4421255"/>
            <a:ext cx="336550" cy="392112"/>
          </a:xfrm>
          <a:prstGeom prst="downArrow">
            <a:avLst>
              <a:gd name="adj1" fmla="val 50000"/>
              <a:gd name="adj2" fmla="val 4987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236" name="右箭头 24"/>
          <p:cNvSpPr>
            <a:spLocks noChangeArrowheads="1"/>
          </p:cNvSpPr>
          <p:nvPr/>
        </p:nvSpPr>
        <p:spPr bwMode="auto">
          <a:xfrm>
            <a:off x="5218044" y="3538603"/>
            <a:ext cx="1676400" cy="446088"/>
          </a:xfrm>
          <a:prstGeom prst="rightArrow">
            <a:avLst>
              <a:gd name="adj1" fmla="val 50000"/>
              <a:gd name="adj2" fmla="val 5010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237" name="文本框 18"/>
          <p:cNvSpPr txBox="1">
            <a:spLocks noChangeArrowheads="1"/>
          </p:cNvSpPr>
          <p:nvPr/>
        </p:nvSpPr>
        <p:spPr bwMode="auto">
          <a:xfrm>
            <a:off x="7126682" y="1968566"/>
            <a:ext cx="25827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dirty="0" err="1"/>
              <a:t>Unpolarized</a:t>
            </a:r>
            <a:r>
              <a:rPr lang="en-US" altLang="zh-CN" sz="2400" dirty="0"/>
              <a:t> pdfs:</a:t>
            </a:r>
            <a:endParaRPr lang="zh-CN" altLang="en-US" sz="2400" dirty="0"/>
          </a:p>
        </p:txBody>
      </p:sp>
      <p:sp>
        <p:nvSpPr>
          <p:cNvPr id="9238" name="文本框 19"/>
          <p:cNvSpPr txBox="1">
            <a:spLocks noChangeArrowheads="1"/>
          </p:cNvSpPr>
          <p:nvPr/>
        </p:nvSpPr>
        <p:spPr bwMode="auto">
          <a:xfrm>
            <a:off x="7785032" y="2335279"/>
            <a:ext cx="20447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 dirty="0"/>
              <a:t>f(x)=q</a:t>
            </a:r>
            <a:r>
              <a:rPr lang="en-US" altLang="zh-CN" sz="2000" baseline="30000" dirty="0"/>
              <a:t>↑</a:t>
            </a:r>
            <a:r>
              <a:rPr lang="en-US" altLang="zh-CN" sz="2000" dirty="0"/>
              <a:t>(x) + q</a:t>
            </a:r>
            <a:r>
              <a:rPr lang="en-US" altLang="zh-CN" sz="2000" baseline="30000" dirty="0"/>
              <a:t>↓</a:t>
            </a:r>
            <a:r>
              <a:rPr lang="en-US" altLang="zh-CN" sz="2000" dirty="0"/>
              <a:t>(x)</a:t>
            </a:r>
            <a:endParaRPr lang="zh-CN" altLang="en-US" sz="2000" dirty="0"/>
          </a:p>
          <a:p>
            <a:pPr>
              <a:spcBef>
                <a:spcPct val="0"/>
              </a:spcBef>
              <a:buFontTx/>
              <a:buNone/>
            </a:pPr>
            <a:endParaRPr lang="zh-CN" altLang="en-US" sz="1800" dirty="0"/>
          </a:p>
        </p:txBody>
      </p:sp>
      <p:sp>
        <p:nvSpPr>
          <p:cNvPr id="9239" name="文本框 23"/>
          <p:cNvSpPr txBox="1">
            <a:spLocks noChangeArrowheads="1"/>
          </p:cNvSpPr>
          <p:nvPr/>
        </p:nvSpPr>
        <p:spPr bwMode="auto">
          <a:xfrm>
            <a:off x="5029133" y="2873441"/>
            <a:ext cx="2033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FF0000"/>
                </a:solidFill>
              </a:rPr>
              <a:t>Quark-Parton Model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600"/>
              <a:t>           </a:t>
            </a:r>
            <a:r>
              <a:rPr lang="en-US" altLang="zh-CN" sz="1600">
                <a:solidFill>
                  <a:srgbClr val="FF0000"/>
                </a:solidFill>
              </a:rPr>
              <a:t>QPM</a:t>
            </a:r>
            <a:endParaRPr lang="zh-CN" altLang="en-US" sz="1600">
              <a:solidFill>
                <a:srgbClr val="FF0000"/>
              </a:solidFill>
            </a:endParaRPr>
          </a:p>
        </p:txBody>
      </p:sp>
      <p:pic>
        <p:nvPicPr>
          <p:cNvPr id="9240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238" y="3266476"/>
            <a:ext cx="17526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1" name="文本框 27"/>
          <p:cNvSpPr txBox="1">
            <a:spLocks noChangeArrowheads="1"/>
          </p:cNvSpPr>
          <p:nvPr/>
        </p:nvSpPr>
        <p:spPr bwMode="auto">
          <a:xfrm>
            <a:off x="7159557" y="3848037"/>
            <a:ext cx="22220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dirty="0"/>
              <a:t>Polarized pdfs:</a:t>
            </a:r>
            <a:endParaRPr lang="zh-CN" altLang="en-US" sz="2400" dirty="0"/>
          </a:p>
        </p:txBody>
      </p:sp>
      <p:sp>
        <p:nvSpPr>
          <p:cNvPr id="9242" name="文本框 28"/>
          <p:cNvSpPr txBox="1">
            <a:spLocks noChangeArrowheads="1"/>
          </p:cNvSpPr>
          <p:nvPr/>
        </p:nvSpPr>
        <p:spPr bwMode="auto">
          <a:xfrm>
            <a:off x="7676187" y="4217201"/>
            <a:ext cx="39668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600" dirty="0"/>
              <a:t>Helicity distribution  </a:t>
            </a:r>
            <a:r>
              <a:rPr lang="zh-CN" altLang="en-US" sz="2000" dirty="0"/>
              <a:t>∆</a:t>
            </a:r>
            <a:r>
              <a:rPr lang="en-US" altLang="zh-CN" sz="2000" dirty="0"/>
              <a:t>q=q</a:t>
            </a:r>
            <a:r>
              <a:rPr lang="en-US" altLang="zh-CN" sz="2000" baseline="30000" dirty="0"/>
              <a:t>↑</a:t>
            </a:r>
            <a:r>
              <a:rPr lang="en-US" altLang="zh-CN" sz="2000" dirty="0"/>
              <a:t>(x) - q</a:t>
            </a:r>
            <a:r>
              <a:rPr lang="en-US" altLang="zh-CN" sz="2000" baseline="30000" dirty="0"/>
              <a:t>↓</a:t>
            </a:r>
            <a:r>
              <a:rPr lang="en-US" altLang="zh-CN" sz="2000" dirty="0"/>
              <a:t>(x)</a:t>
            </a:r>
            <a:endParaRPr lang="zh-CN" altLang="en-US" sz="2000" dirty="0"/>
          </a:p>
        </p:txBody>
      </p:sp>
      <p:pic>
        <p:nvPicPr>
          <p:cNvPr id="9243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187" y="4598390"/>
            <a:ext cx="21717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4" name="文本框 30"/>
          <p:cNvSpPr txBox="1">
            <a:spLocks noChangeArrowheads="1"/>
          </p:cNvSpPr>
          <p:nvPr/>
        </p:nvSpPr>
        <p:spPr bwMode="auto">
          <a:xfrm>
            <a:off x="7683570" y="5174718"/>
            <a:ext cx="304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rgbClr val="FF0000"/>
                </a:solidFill>
              </a:rPr>
              <a:t>No g</a:t>
            </a:r>
            <a:r>
              <a:rPr lang="en-US" altLang="zh-CN" sz="1800" baseline="-25000" dirty="0">
                <a:solidFill>
                  <a:srgbClr val="FF0000"/>
                </a:solidFill>
              </a:rPr>
              <a:t>2</a:t>
            </a:r>
            <a:r>
              <a:rPr lang="en-US" altLang="zh-CN" sz="1800" dirty="0">
                <a:solidFill>
                  <a:srgbClr val="FF0000"/>
                </a:solidFill>
              </a:rPr>
              <a:t> interpretation in QPM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  <p:pic>
        <p:nvPicPr>
          <p:cNvPr id="9246" name="图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50" y="2759936"/>
            <a:ext cx="31765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椭圆 1"/>
          <p:cNvSpPr>
            <a:spLocks noChangeArrowheads="1"/>
          </p:cNvSpPr>
          <p:nvPr/>
        </p:nvSpPr>
        <p:spPr bwMode="auto">
          <a:xfrm>
            <a:off x="5408545" y="2200341"/>
            <a:ext cx="1223963" cy="633412"/>
          </a:xfrm>
          <a:prstGeom prst="ellipse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FF0000"/>
                </a:solidFill>
              </a:rPr>
              <a:t>~50%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32" name="椭圆 31"/>
          <p:cNvSpPr>
            <a:spLocks noChangeArrowheads="1"/>
          </p:cNvSpPr>
          <p:nvPr/>
        </p:nvSpPr>
        <p:spPr bwMode="auto">
          <a:xfrm>
            <a:off x="5303568" y="4121178"/>
            <a:ext cx="1499494" cy="1364876"/>
          </a:xfrm>
          <a:prstGeom prst="ellipse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FF0000"/>
                </a:solidFill>
              </a:rPr>
              <a:t>~30%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FF0000"/>
                </a:solidFill>
              </a:rPr>
              <a:t>Spin crisis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133" y="5963286"/>
            <a:ext cx="11908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SIDIS to access TMDs, DVCS  to access GPDs … 3D era … ongoing efforts at </a:t>
            </a:r>
            <a:r>
              <a:rPr lang="en-US" sz="2800" dirty="0" err="1"/>
              <a:t>JLab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9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0148"/>
            <a:ext cx="10515600" cy="1325563"/>
          </a:xfrm>
        </p:spPr>
        <p:txBody>
          <a:bodyPr/>
          <a:lstStyle/>
          <a:p>
            <a:r>
              <a:rPr lang="en-US" b="1" dirty="0"/>
              <a:t>Check of detector smearing</a:t>
            </a:r>
            <a:br>
              <a:rPr lang="en-US" b="1" dirty="0"/>
            </a:br>
            <a:r>
              <a:rPr lang="en-US" b="1" dirty="0"/>
              <a:t>---</a:t>
            </a:r>
            <a:r>
              <a:rPr lang="en-US" b="1" dirty="0" err="1"/>
              <a:t>dp</a:t>
            </a:r>
            <a:r>
              <a:rPr lang="en-US" b="1" dirty="0"/>
              <a:t>/p (for 5 +/- 0.1 GeV particles)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276" y="1729408"/>
            <a:ext cx="8921627" cy="5070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379" y="1435711"/>
            <a:ext cx="6296025" cy="381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33F-58AA-4578-B81F-E9624821049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942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0920" y="365125"/>
            <a:ext cx="11202880" cy="1325563"/>
          </a:xfrm>
        </p:spPr>
        <p:txBody>
          <a:bodyPr>
            <a:normAutofit/>
          </a:bodyPr>
          <a:lstStyle/>
          <a:p>
            <a:r>
              <a:rPr lang="en-US" altLang="zh-CN" sz="3600" b="1" dirty="0"/>
              <a:t>Parametrized detection resolutions for inclusive electrons</a:t>
            </a:r>
            <a:endParaRPr lang="zh-CN" altLang="en-US" sz="36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20" y="2056635"/>
            <a:ext cx="4230487" cy="244360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4866185"/>
            <a:ext cx="9705975" cy="10191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406" y="2056635"/>
            <a:ext cx="7719175" cy="2204647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6C86-5592-481D-AC0E-90CE435E797B}" type="slidenum">
              <a:rPr lang="zh-CN" altLang="en-US" smtClean="0"/>
              <a:t>31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50920" y="1915886"/>
            <a:ext cx="4090154" cy="258435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381406" y="1915886"/>
            <a:ext cx="7719175" cy="258435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1825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0" y="95921"/>
            <a:ext cx="11834447" cy="847420"/>
          </a:xfrm>
        </p:spPr>
        <p:txBody>
          <a:bodyPr/>
          <a:lstStyle/>
          <a:p>
            <a:r>
              <a:rPr lang="en-US" b="1" dirty="0"/>
              <a:t>Projections on the measured yield (before unfolding)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33F-58AA-4578-B81F-E9624821049A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13" y="727735"/>
            <a:ext cx="10053398" cy="599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947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10" y="943341"/>
            <a:ext cx="9972045" cy="59452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0" y="95921"/>
            <a:ext cx="11834447" cy="847420"/>
          </a:xfrm>
        </p:spPr>
        <p:txBody>
          <a:bodyPr/>
          <a:lstStyle/>
          <a:p>
            <a:r>
              <a:rPr lang="en-US" b="1" dirty="0"/>
              <a:t>Projections on the measured yield (before unfolding)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002162" y="2269794"/>
            <a:ext cx="312385" cy="615688"/>
          </a:xfrm>
          <a:prstGeom prst="straightConnector1">
            <a:avLst/>
          </a:prstGeom>
          <a:ln w="666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05566" y="1623463"/>
            <a:ext cx="2360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Due to the sign change</a:t>
            </a:r>
          </a:p>
          <a:p>
            <a:r>
              <a:rPr lang="en-US" b="1" dirty="0">
                <a:solidFill>
                  <a:srgbClr val="FF0000"/>
                </a:solidFill>
              </a:rPr>
              <a:t>of g1gz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33F-58AA-4578-B81F-E9624821049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435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306"/>
            <a:ext cx="10515600" cy="1059355"/>
          </a:xfrm>
        </p:spPr>
        <p:txBody>
          <a:bodyPr/>
          <a:lstStyle/>
          <a:p>
            <a:r>
              <a:rPr lang="en-US" b="1" dirty="0"/>
              <a:t>Projections on measured yield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33F-58AA-4578-B81F-E9624821049A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6" y="1034877"/>
            <a:ext cx="9538224" cy="568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433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88" y="809558"/>
            <a:ext cx="9743676" cy="5809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600"/>
            <a:ext cx="10515600" cy="970252"/>
          </a:xfrm>
        </p:spPr>
        <p:txBody>
          <a:bodyPr/>
          <a:lstStyle/>
          <a:p>
            <a:r>
              <a:rPr lang="en-US" b="1" dirty="0"/>
              <a:t>Projections considering bin migration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33F-58AA-4578-B81F-E9624821049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39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375" y="5297053"/>
            <a:ext cx="5073425" cy="1311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88" y="20930"/>
            <a:ext cx="11883435" cy="106452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EIC offers new opportunities with weak neutral currents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33F-58AA-4578-B81F-E9624821049A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64497" y="766730"/>
            <a:ext cx="7643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Anselmino</a:t>
            </a:r>
            <a:r>
              <a:rPr lang="en-US" sz="2400" dirty="0"/>
              <a:t>, </a:t>
            </a:r>
            <a:r>
              <a:rPr lang="en-US" sz="2400" dirty="0" err="1"/>
              <a:t>Efremov</a:t>
            </a:r>
            <a:r>
              <a:rPr lang="en-US" sz="2400" dirty="0"/>
              <a:t>, Leader, Ji … </a:t>
            </a:r>
          </a:p>
          <a:p>
            <a:r>
              <a:rPr lang="en-US" sz="2400" dirty="0"/>
              <a:t>Phys. Rep. 216 (1995)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08244"/>
            <a:ext cx="5619750" cy="3800475"/>
          </a:xfrm>
          <a:prstGeom prst="rect">
            <a:avLst/>
          </a:prstGeom>
        </p:spPr>
      </p:pic>
      <p:pic>
        <p:nvPicPr>
          <p:cNvPr id="27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424" y="3246823"/>
            <a:ext cx="5581238" cy="12402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007600" y="2406942"/>
            <a:ext cx="5992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pol. electron &amp; </a:t>
            </a:r>
            <a:r>
              <a:rPr lang="en-US" sz="3600" dirty="0" err="1">
                <a:solidFill>
                  <a:srgbClr val="FF0000"/>
                </a:solidFill>
              </a:rPr>
              <a:t>unpol</a:t>
            </a:r>
            <a:r>
              <a:rPr lang="en-US" sz="3600" dirty="0">
                <a:solidFill>
                  <a:srgbClr val="FF0000"/>
                </a:solidFill>
              </a:rPr>
              <a:t>. nucleon: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17086" y="1570383"/>
            <a:ext cx="5635993" cy="5151092"/>
          </a:xfrm>
          <a:prstGeom prst="roundRect">
            <a:avLst/>
          </a:prstGeom>
          <a:noFill/>
          <a:ln w="762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058805" y="1229308"/>
            <a:ext cx="5893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With parity violation and Q</a:t>
            </a:r>
            <a:r>
              <a:rPr lang="en-US" sz="3200" baseline="30000" dirty="0"/>
              <a:t>2</a:t>
            </a:r>
            <a:r>
              <a:rPr lang="en-US" sz="3200" dirty="0"/>
              <a:t> &lt;&lt; Z</a:t>
            </a:r>
            <a:r>
              <a:rPr lang="en-US" sz="3200" baseline="30000" dirty="0"/>
              <a:t>2 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07600" y="4599855"/>
            <a:ext cx="5992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unpol</a:t>
            </a:r>
            <a:r>
              <a:rPr lang="en-US" sz="3600" dirty="0">
                <a:solidFill>
                  <a:srgbClr val="FF0000"/>
                </a:solidFill>
              </a:rPr>
              <a:t>. electron &amp; pol. nucleon: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58805" y="1864950"/>
            <a:ext cx="5687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Inclusive electron measurements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497" y="1678354"/>
            <a:ext cx="3724275" cy="8001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17086" y="2643809"/>
            <a:ext cx="5635993" cy="8043"/>
          </a:xfrm>
          <a:prstGeom prst="line">
            <a:avLst/>
          </a:prstGeom>
          <a:ln w="825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364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6038"/>
            <a:ext cx="10515600" cy="1325563"/>
          </a:xfrm>
        </p:spPr>
        <p:txBody>
          <a:bodyPr/>
          <a:lstStyle/>
          <a:p>
            <a:r>
              <a:rPr lang="en-US" b="1" dirty="0"/>
              <a:t>New structure functions</a:t>
            </a:r>
            <a:br>
              <a:rPr lang="en-US" b="1" dirty="0"/>
            </a:br>
            <a:r>
              <a:rPr lang="en-US" b="1" dirty="0"/>
              <a:t>---</a:t>
            </a:r>
            <a:r>
              <a:rPr lang="az-Cyrl-AZ" b="1" dirty="0"/>
              <a:t>ү</a:t>
            </a:r>
            <a:r>
              <a:rPr lang="en-US" b="1" dirty="0"/>
              <a:t>-Z interference structure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33F-58AA-4578-B81F-E9624821049A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85" y="3700652"/>
            <a:ext cx="4029075" cy="904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3027" y="1420300"/>
            <a:ext cx="4710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pol. electron &amp; </a:t>
            </a:r>
            <a:r>
              <a:rPr lang="en-US" sz="2800" dirty="0" err="1">
                <a:solidFill>
                  <a:srgbClr val="FF0000"/>
                </a:solidFill>
              </a:rPr>
              <a:t>unpol</a:t>
            </a:r>
            <a:r>
              <a:rPr lang="en-US" sz="2800" dirty="0">
                <a:solidFill>
                  <a:srgbClr val="FF0000"/>
                </a:solidFill>
              </a:rPr>
              <a:t>. nucleon: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73079" y="1411397"/>
            <a:ext cx="4710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unpol</a:t>
            </a:r>
            <a:r>
              <a:rPr lang="en-US" sz="2800" dirty="0">
                <a:solidFill>
                  <a:srgbClr val="FF0000"/>
                </a:solidFill>
              </a:rPr>
              <a:t>. electron &amp; pol. nucleon: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87" y="4960454"/>
            <a:ext cx="4095750" cy="876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079" y="3700652"/>
            <a:ext cx="4333875" cy="9239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4504" y="5027129"/>
            <a:ext cx="4362450" cy="809625"/>
          </a:xfrm>
          <a:prstGeom prst="rect">
            <a:avLst/>
          </a:prstGeom>
        </p:spPr>
      </p:pic>
      <p:pic>
        <p:nvPicPr>
          <p:cNvPr id="13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027" y="2379413"/>
            <a:ext cx="4885686" cy="1085708"/>
          </a:xfrm>
          <a:prstGeom prst="rect">
            <a:avLst/>
          </a:prstGeom>
        </p:spPr>
      </p:pic>
      <p:pic>
        <p:nvPicPr>
          <p:cNvPr id="18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375" y="2177984"/>
            <a:ext cx="5073425" cy="1311666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5740400" y="2177984"/>
            <a:ext cx="0" cy="4019616"/>
          </a:xfrm>
          <a:prstGeom prst="line">
            <a:avLst/>
          </a:prstGeom>
          <a:ln w="9842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068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6038"/>
            <a:ext cx="10515600" cy="1325563"/>
          </a:xfrm>
        </p:spPr>
        <p:txBody>
          <a:bodyPr/>
          <a:lstStyle/>
          <a:p>
            <a:r>
              <a:rPr lang="en-US" b="1" dirty="0"/>
              <a:t>New structure functions</a:t>
            </a:r>
            <a:br>
              <a:rPr lang="en-US" b="1" dirty="0"/>
            </a:br>
            <a:r>
              <a:rPr lang="en-US" b="1" dirty="0"/>
              <a:t>---</a:t>
            </a:r>
            <a:r>
              <a:rPr lang="az-Cyrl-AZ" b="1" dirty="0"/>
              <a:t>ү</a:t>
            </a:r>
            <a:r>
              <a:rPr lang="en-US" b="1" dirty="0"/>
              <a:t>-Z interference structure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33F-58AA-4578-B81F-E9624821049A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3027" y="1420300"/>
            <a:ext cx="4710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pol. electron &amp; </a:t>
            </a:r>
            <a:r>
              <a:rPr lang="en-US" sz="2800" dirty="0" err="1">
                <a:solidFill>
                  <a:srgbClr val="FF0000"/>
                </a:solidFill>
              </a:rPr>
              <a:t>unpol</a:t>
            </a:r>
            <a:r>
              <a:rPr lang="en-US" sz="2800" dirty="0">
                <a:solidFill>
                  <a:srgbClr val="FF0000"/>
                </a:solidFill>
              </a:rPr>
              <a:t>. nucleon: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73079" y="1411397"/>
            <a:ext cx="4710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unpol</a:t>
            </a:r>
            <a:r>
              <a:rPr lang="en-US" sz="2800" dirty="0">
                <a:solidFill>
                  <a:srgbClr val="FF0000"/>
                </a:solidFill>
              </a:rPr>
              <a:t>. electron &amp; pol. nucleon:</a:t>
            </a:r>
          </a:p>
        </p:txBody>
      </p:sp>
      <p:pic>
        <p:nvPicPr>
          <p:cNvPr id="13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27" y="2230328"/>
            <a:ext cx="4885686" cy="1085708"/>
          </a:xfrm>
          <a:prstGeom prst="rect">
            <a:avLst/>
          </a:prstGeom>
        </p:spPr>
      </p:pic>
      <p:pic>
        <p:nvPicPr>
          <p:cNvPr id="18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5" y="2177984"/>
            <a:ext cx="5073425" cy="1311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27" y="3602845"/>
            <a:ext cx="5400675" cy="1400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027" y="5167312"/>
            <a:ext cx="5162550" cy="13716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5811520" y="2177984"/>
            <a:ext cx="20320" cy="4360928"/>
          </a:xfrm>
          <a:prstGeom prst="line">
            <a:avLst/>
          </a:prstGeom>
          <a:ln w="9842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5389" y="3719284"/>
            <a:ext cx="5537835" cy="11183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8981" y="5124790"/>
            <a:ext cx="5478780" cy="119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23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" y="1004840"/>
            <a:ext cx="7045590" cy="2924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309" y="1168959"/>
            <a:ext cx="5229318" cy="53439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/>
              <a:t>W exchange in DIS region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33F-58AA-4578-B81F-E9624821049A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" y="4007704"/>
            <a:ext cx="5353050" cy="1343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0" y="5429361"/>
            <a:ext cx="521017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88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356" y="1131505"/>
            <a:ext cx="3659031" cy="8131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88" y="2500259"/>
            <a:ext cx="10437804" cy="4357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64" y="1"/>
            <a:ext cx="10190480" cy="971938"/>
          </a:xfrm>
        </p:spPr>
        <p:txBody>
          <a:bodyPr/>
          <a:lstStyle/>
          <a:p>
            <a:r>
              <a:rPr lang="en-US" b="1" dirty="0"/>
              <a:t>Parity-violating asymmetries in e-D collisions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33F-58AA-4578-B81F-E9624821049A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2121" y="630123"/>
            <a:ext cx="83042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Deuteron has same amount of u and d in x&gt;0.2 region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US" sz="2800" dirty="0"/>
              <a:t>APV ~ 20/3 sin</a:t>
            </a:r>
            <a:r>
              <a:rPr lang="en-US" sz="2800" baseline="30000" dirty="0"/>
              <a:t>2</a:t>
            </a:r>
            <a:r>
              <a:rPr lang="az-Cyrl-AZ" sz="2800" dirty="0"/>
              <a:t>Ө</a:t>
            </a:r>
            <a:r>
              <a:rPr lang="en-US" sz="2800" baseline="-25000" dirty="0"/>
              <a:t>w</a:t>
            </a:r>
            <a:r>
              <a:rPr lang="en-US" sz="2800" dirty="0"/>
              <a:t>  -1</a:t>
            </a:r>
            <a:endParaRPr lang="en-US" sz="2800" baseline="-25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Fundamental quantity in SM, constraints on new physics, such as new Z boson etc.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43083" y="2722184"/>
            <a:ext cx="3101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loop calculation            </a:t>
            </a:r>
          </a:p>
          <a:p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Czarneckl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Marciano</a:t>
            </a:r>
          </a:p>
        </p:txBody>
      </p:sp>
    </p:spTree>
    <p:extLst>
      <p:ext uri="{BB962C8B-B14F-4D97-AF65-F5344CB8AC3E}">
        <p14:creationId xmlns:p14="http://schemas.microsoft.com/office/powerpoint/2010/main" val="1860382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991" y="106708"/>
            <a:ext cx="10515600" cy="827571"/>
          </a:xfrm>
        </p:spPr>
        <p:txBody>
          <a:bodyPr/>
          <a:lstStyle/>
          <a:p>
            <a:r>
              <a:rPr lang="en-US" b="1" dirty="0"/>
              <a:t>Simulations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296" y="894764"/>
            <a:ext cx="11519452" cy="4984267"/>
          </a:xfrm>
        </p:spPr>
        <p:txBody>
          <a:bodyPr>
            <a:noAutofit/>
          </a:bodyPr>
          <a:lstStyle/>
          <a:p>
            <a:r>
              <a:rPr lang="en-US" dirty="0"/>
              <a:t>DJANGOH generator simulates DIS processes including QED and QCD effects at NLO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Developed by Hubert </a:t>
            </a:r>
            <a:r>
              <a:rPr lang="en-US" dirty="0" err="1"/>
              <a:t>Spiesberger</a:t>
            </a:r>
            <a:r>
              <a:rPr lang="en-US" dirty="0"/>
              <a:t> and used at BNL for the EIC Charged Current study</a:t>
            </a:r>
          </a:p>
          <a:p>
            <a:r>
              <a:rPr lang="en-US" dirty="0"/>
              <a:t>Electron-proton collisions to study new structure functions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The data is binned in (x, Q</a:t>
            </a:r>
            <a:r>
              <a:rPr lang="en-US" baseline="30000" dirty="0"/>
              <a:t>2</a:t>
            </a:r>
            <a:r>
              <a:rPr lang="en-US" dirty="0"/>
              <a:t>) two dimensions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Doing Y dependent fit to extract projections on </a:t>
            </a:r>
            <a:r>
              <a:rPr lang="en-US" altLang="zh-CN" dirty="0"/>
              <a:t>F</a:t>
            </a:r>
            <a:r>
              <a:rPr lang="en-US" altLang="zh-CN" baseline="-25000" dirty="0"/>
              <a:t>1</a:t>
            </a:r>
            <a:r>
              <a:rPr lang="az-Cyrl-AZ" altLang="zh-CN" baseline="30000" dirty="0"/>
              <a:t>ү</a:t>
            </a:r>
            <a:r>
              <a:rPr lang="en-US" altLang="zh-CN" baseline="30000" dirty="0"/>
              <a:t>Z</a:t>
            </a:r>
            <a:r>
              <a:rPr lang="en-US" altLang="zh-CN" dirty="0"/>
              <a:t> , F</a:t>
            </a:r>
            <a:r>
              <a:rPr lang="en-US" altLang="zh-CN" baseline="-25000" dirty="0"/>
              <a:t>3</a:t>
            </a:r>
            <a:r>
              <a:rPr lang="az-Cyrl-AZ" altLang="zh-CN" baseline="30000" dirty="0"/>
              <a:t>ү</a:t>
            </a:r>
            <a:r>
              <a:rPr lang="en-US" altLang="zh-CN" baseline="30000" dirty="0"/>
              <a:t>Z</a:t>
            </a:r>
            <a:r>
              <a:rPr lang="en-US" altLang="zh-CN" dirty="0"/>
              <a:t> , g</a:t>
            </a:r>
            <a:r>
              <a:rPr lang="en-US" altLang="zh-CN" baseline="-25000" dirty="0"/>
              <a:t>1</a:t>
            </a:r>
            <a:r>
              <a:rPr lang="az-Cyrl-AZ" altLang="zh-CN" baseline="30000" dirty="0"/>
              <a:t>ү</a:t>
            </a:r>
            <a:r>
              <a:rPr lang="en-US" altLang="zh-CN" baseline="30000" dirty="0"/>
              <a:t>Z</a:t>
            </a:r>
            <a:r>
              <a:rPr lang="en-US" altLang="zh-CN" dirty="0"/>
              <a:t> , g</a:t>
            </a:r>
            <a:r>
              <a:rPr lang="en-US" altLang="zh-CN" baseline="-25000" dirty="0"/>
              <a:t>5</a:t>
            </a:r>
            <a:r>
              <a:rPr lang="az-Cyrl-AZ" altLang="zh-CN" baseline="30000" dirty="0"/>
              <a:t>ү</a:t>
            </a:r>
            <a:r>
              <a:rPr lang="en-US" altLang="zh-CN" baseline="30000" dirty="0"/>
              <a:t>Z</a:t>
            </a:r>
            <a:r>
              <a:rPr lang="en-US" altLang="zh-CN" dirty="0"/>
              <a:t> 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sz="2800" dirty="0"/>
              <a:t>sin</a:t>
            </a:r>
            <a:r>
              <a:rPr lang="en-US" sz="2800" baseline="30000" dirty="0"/>
              <a:t>2</a:t>
            </a:r>
            <a:r>
              <a:rPr lang="az-Cyrl-AZ" sz="2800" dirty="0"/>
              <a:t>Ө</a:t>
            </a:r>
            <a:r>
              <a:rPr lang="en-US" sz="2800" baseline="-25000" dirty="0"/>
              <a:t>w</a:t>
            </a:r>
            <a:r>
              <a:rPr lang="en-US" sz="2800" dirty="0"/>
              <a:t> projections are from electron beam asymmetries in e-D collisions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sz="2800" dirty="0"/>
              <a:t>Highlights of the projections:</a:t>
            </a:r>
          </a:p>
          <a:p>
            <a:pPr marL="914400" lvl="2" indent="-457200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sz="2400" dirty="0"/>
              <a:t>Cuts:</a:t>
            </a:r>
          </a:p>
          <a:p>
            <a:pPr marL="1371600" lvl="3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sz="2400" dirty="0"/>
              <a:t>Q</a:t>
            </a:r>
            <a:r>
              <a:rPr lang="en-US" sz="2400" baseline="30000" dirty="0"/>
              <a:t>2</a:t>
            </a:r>
            <a:r>
              <a:rPr lang="en-US" sz="2400" dirty="0"/>
              <a:t>&gt; 1 GeV</a:t>
            </a:r>
            <a:r>
              <a:rPr lang="en-US" sz="2400" baseline="30000" dirty="0"/>
              <a:t>2</a:t>
            </a:r>
            <a:r>
              <a:rPr lang="en-US" sz="2400" dirty="0"/>
              <a:t>, W</a:t>
            </a:r>
            <a:r>
              <a:rPr lang="en-US" sz="2400" baseline="-25000" dirty="0"/>
              <a:t>h</a:t>
            </a:r>
            <a:r>
              <a:rPr lang="en-US" sz="2400" dirty="0"/>
              <a:t>&gt;2 GeV, y&gt;0.1, p cut for structure function studies</a:t>
            </a:r>
          </a:p>
          <a:p>
            <a:pPr marL="1371600" lvl="3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sz="2400" dirty="0"/>
              <a:t>Q</a:t>
            </a:r>
            <a:r>
              <a:rPr lang="en-US" sz="2400" baseline="30000" dirty="0"/>
              <a:t>2</a:t>
            </a:r>
            <a:r>
              <a:rPr lang="en-US" sz="2400" dirty="0"/>
              <a:t>&lt;6400 GeV</a:t>
            </a:r>
            <a:r>
              <a:rPr lang="en-US" sz="2400" baseline="30000" dirty="0"/>
              <a:t>2</a:t>
            </a:r>
            <a:r>
              <a:rPr lang="en-US" sz="2400" dirty="0"/>
              <a:t> and x&gt;0.2 in addition for sin</a:t>
            </a:r>
            <a:r>
              <a:rPr lang="en-US" sz="2400" baseline="30000" dirty="0"/>
              <a:t>2</a:t>
            </a:r>
            <a:r>
              <a:rPr lang="az-Cyrl-AZ" sz="2400" dirty="0"/>
              <a:t>Ө</a:t>
            </a:r>
            <a:r>
              <a:rPr lang="en-US" sz="2400" baseline="-25000" dirty="0"/>
              <a:t>w</a:t>
            </a:r>
            <a:r>
              <a:rPr lang="en-US" sz="2400" dirty="0"/>
              <a:t> projections</a:t>
            </a:r>
          </a:p>
          <a:p>
            <a:pPr marL="914400" lvl="2" indent="-457200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sz="2800" dirty="0"/>
              <a:t>Unfolding for kinematical migration due to radiation and finite detector resolution </a:t>
            </a:r>
          </a:p>
          <a:p>
            <a:pPr marL="914400" lvl="2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endParaRPr lang="en-US" sz="2800" baseline="-25000" dirty="0"/>
          </a:p>
          <a:p>
            <a:pPr marL="1371600" lvl="3" indent="-457200">
              <a:spcBef>
                <a:spcPts val="1000"/>
              </a:spcBef>
            </a:pP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33F-58AA-4578-B81F-E962482104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62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1003</Words>
  <Application>Microsoft Office PowerPoint</Application>
  <PresentationFormat>Widescreen</PresentationFormat>
  <Paragraphs>221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宋体</vt:lpstr>
      <vt:lpstr>等线</vt:lpstr>
      <vt:lpstr>等线 Light</vt:lpstr>
      <vt:lpstr>Arial</vt:lpstr>
      <vt:lpstr>Calibri</vt:lpstr>
      <vt:lpstr>Calibri Light</vt:lpstr>
      <vt:lpstr>Wingdings</vt:lpstr>
      <vt:lpstr>Office Theme</vt:lpstr>
      <vt:lpstr>Electroweak physics at an EIC </vt:lpstr>
      <vt:lpstr>Outline</vt:lpstr>
      <vt:lpstr>Structure functions and PDFs in e-p(n) DIS processes ---Before EIC</vt:lpstr>
      <vt:lpstr>EIC offers new opportunities with weak neutral currents</vt:lpstr>
      <vt:lpstr>New structure functions ---ү-Z interference structure functions</vt:lpstr>
      <vt:lpstr>New structure functions ---ү-Z interference structure functions</vt:lpstr>
      <vt:lpstr>W exchange in DIS region</vt:lpstr>
      <vt:lpstr>Parity-violating asymmetries in e-D collisions</vt:lpstr>
      <vt:lpstr>Simulations</vt:lpstr>
      <vt:lpstr>Day-1 EIC Detector</vt:lpstr>
      <vt:lpstr>Detector smearing</vt:lpstr>
      <vt:lpstr>PowerPoint Presentation</vt:lpstr>
      <vt:lpstr>PowerPoint Presentation</vt:lpstr>
      <vt:lpstr>PowerPoint Presentation</vt:lpstr>
      <vt:lpstr>Predicted asymmetries</vt:lpstr>
      <vt:lpstr>δA/A as a function of x</vt:lpstr>
      <vt:lpstr>Unpol. SFs projections after unfolding</vt:lpstr>
      <vt:lpstr>PowerPoint Presentation</vt:lpstr>
      <vt:lpstr>Predicted asymmetries</vt:lpstr>
      <vt:lpstr>Predicted asymmetries</vt:lpstr>
      <vt:lpstr>δA/A as a function of x</vt:lpstr>
      <vt:lpstr>Pol. SFs projections after unfolding</vt:lpstr>
      <vt:lpstr>PowerPoint Presentation</vt:lpstr>
      <vt:lpstr>δA/A for e-D collisions</vt:lpstr>
      <vt:lpstr>World data of sin2Өw including EIC projections  </vt:lpstr>
      <vt:lpstr>Summary</vt:lpstr>
      <vt:lpstr>PowerPoint Presentation</vt:lpstr>
      <vt:lpstr>Check of detector smearing ---theta </vt:lpstr>
      <vt:lpstr>Check of detector smearing ---phi </vt:lpstr>
      <vt:lpstr>Check of detector smearing ---dp/p (for 5 +/- 0.1 GeV particles)  </vt:lpstr>
      <vt:lpstr>Parametrized detection resolutions for inclusive electrons</vt:lpstr>
      <vt:lpstr>Projections on the measured yield (before unfolding)</vt:lpstr>
      <vt:lpstr>Projections on the measured yield (before unfolding)</vt:lpstr>
      <vt:lpstr>Projections on measured yield</vt:lpstr>
      <vt:lpstr>Projections considering bin migration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EIC NC study </dc:title>
  <dc:creator>yxzhao</dc:creator>
  <cp:lastModifiedBy>Yuxiang Zhao</cp:lastModifiedBy>
  <cp:revision>135</cp:revision>
  <dcterms:created xsi:type="dcterms:W3CDTF">2016-06-13T20:10:42Z</dcterms:created>
  <dcterms:modified xsi:type="dcterms:W3CDTF">2016-07-08T16:09:21Z</dcterms:modified>
</cp:coreProperties>
</file>