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441" r:id="rId2"/>
    <p:sldId id="461" r:id="rId3"/>
    <p:sldId id="470" r:id="rId4"/>
    <p:sldId id="474" r:id="rId5"/>
    <p:sldId id="467" r:id="rId6"/>
    <p:sldId id="468" r:id="rId7"/>
    <p:sldId id="469" r:id="rId8"/>
    <p:sldId id="447" r:id="rId9"/>
    <p:sldId id="450" r:id="rId10"/>
    <p:sldId id="458" r:id="rId11"/>
    <p:sldId id="431" r:id="rId12"/>
    <p:sldId id="409" r:id="rId13"/>
    <p:sldId id="477" r:id="rId14"/>
    <p:sldId id="436" r:id="rId15"/>
    <p:sldId id="478" r:id="rId16"/>
    <p:sldId id="484" r:id="rId17"/>
    <p:sldId id="256" r:id="rId18"/>
    <p:sldId id="482" r:id="rId19"/>
    <p:sldId id="481" r:id="rId20"/>
    <p:sldId id="483" r:id="rId21"/>
    <p:sldId id="435" r:id="rId22"/>
    <p:sldId id="440" r:id="rId23"/>
    <p:sldId id="480" r:id="rId24"/>
    <p:sldId id="471" r:id="rId25"/>
    <p:sldId id="485" r:id="rId26"/>
    <p:sldId id="476" r:id="rId27"/>
    <p:sldId id="425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tefan.fliescher" initials="" lastIdx="47" clrIdx="0"/>
  <p:cmAuthor id="1" name="Sergi R. Hildebrandt" initials="" lastIdx="1" clrIdx="1"/>
  <p:cmAuthor id="2" name="Christopher Sheehy" initials="" lastIdx="1" clrIdx="2"/>
  <p:cmAuthor id="3" name="John Kovac" initials="" lastIdx="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3333FF"/>
    <a:srgbClr val="006600"/>
    <a:srgbClr val="66FF66"/>
    <a:srgbClr val="66FF33"/>
    <a:srgbClr val="FFFFFF"/>
    <a:srgbClr val="C00000"/>
    <a:srgbClr val="D99694"/>
    <a:srgbClr val="D7E4BD"/>
    <a:srgbClr val="FAC0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3556" autoAdjust="0"/>
  </p:normalViewPr>
  <p:slideViewPr>
    <p:cSldViewPr>
      <p:cViewPr varScale="1">
        <p:scale>
          <a:sx n="108" d="100"/>
          <a:sy n="108" d="100"/>
        </p:scale>
        <p:origin x="1698" y="6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9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F3C2DA-C629-49BA-B2A1-17F9626A4FE6}" type="datetimeFigureOut">
              <a:rPr lang="en-US" smtClean="0"/>
              <a:t>10/11/2016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00B558-0EC8-46B9-9F85-5469B8237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101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0B558-0EC8-46B9-9F85-5469B823778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7634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/>
            <a:r>
              <a:rPr lang="en-US" dirty="0" smtClean="0">
                <a:latin typeface="Helvetica Neue" charset="0"/>
                <a:cs typeface="Helvetica Neue" charset="0"/>
              </a:rPr>
              <a:t>Bottom line is that adding CMB doubles DE </a:t>
            </a:r>
            <a:r>
              <a:rPr lang="en-US" dirty="0" err="1" smtClean="0">
                <a:latin typeface="Helvetica Neue" charset="0"/>
                <a:cs typeface="Helvetica Neue" charset="0"/>
              </a:rPr>
              <a:t>FoM</a:t>
            </a:r>
            <a:r>
              <a:rPr lang="en-US" dirty="0" smtClean="0">
                <a:latin typeface="Helvetica Neue" charset="0"/>
                <a:cs typeface="Helvetica Neue" charset="0"/>
              </a:rPr>
              <a:t> at each stage.   DID NOT SHOW THIS SLIDE AT DOE – KEPT CLUSTER AND DE OUT… </a:t>
            </a:r>
          </a:p>
          <a:p>
            <a:pPr eaLnBrk="1"/>
            <a:r>
              <a:rPr lang="en-US" dirty="0" smtClean="0">
                <a:latin typeface="Helvetica Neue" charset="0"/>
                <a:cs typeface="Helvetica Neue" charset="0"/>
              </a:rPr>
              <a:t>* Roughly 2016 - Stage-III - </a:t>
            </a:r>
            <a:r>
              <a:rPr lang="en-US" dirty="0" err="1" smtClean="0">
                <a:latin typeface="Helvetica Neue" charset="0"/>
                <a:cs typeface="Helvetica Neue" charset="0"/>
              </a:rPr>
              <a:t>SN+BAO+WL+Clusters</a:t>
            </a:r>
            <a:r>
              <a:rPr lang="en-US" dirty="0" smtClean="0">
                <a:latin typeface="Helvetica Neue" charset="0"/>
                <a:cs typeface="Helvetica Neue" charset="0"/>
              </a:rPr>
              <a:t> (DES+BOSS+SPT clusters) ~ 130 </a:t>
            </a:r>
          </a:p>
          <a:p>
            <a:pPr eaLnBrk="1"/>
            <a:r>
              <a:rPr lang="en-US" dirty="0" smtClean="0">
                <a:latin typeface="Helvetica Neue" charset="0"/>
                <a:cs typeface="Helvetica Neue" charset="0"/>
              </a:rPr>
              <a:t>* Roughly 2020 - Add DESI to the above ~ 350 (depending on what you assume by redshift space distortions)</a:t>
            </a:r>
          </a:p>
          <a:p>
            <a:pPr eaLnBrk="1"/>
            <a:r>
              <a:rPr lang="en-US" dirty="0" smtClean="0">
                <a:latin typeface="Helvetica Neue" charset="0"/>
                <a:cs typeface="Helvetica Neue" charset="0"/>
              </a:rPr>
              <a:t>* Roughly 2024 - Stage-IV - </a:t>
            </a:r>
            <a:r>
              <a:rPr lang="en-US" dirty="0" err="1" smtClean="0">
                <a:latin typeface="Helvetica Neue" charset="0"/>
                <a:cs typeface="Helvetica Neue" charset="0"/>
              </a:rPr>
              <a:t>SN+BAO+WL+Clusters</a:t>
            </a:r>
            <a:r>
              <a:rPr lang="en-US" dirty="0" smtClean="0">
                <a:latin typeface="Helvetica Neue" charset="0"/>
                <a:cs typeface="Helvetica Neue" charset="0"/>
              </a:rPr>
              <a:t> (DESI BAO+LSST+S4 clusters) ~ 1250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D5F83-80A9-854A-A39D-428E711B590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7232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Shape 11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1" name="Shape 1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3046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Started 15 years ago;</a:t>
            </a:r>
            <a:r>
              <a:rPr lang="en-US" baseline="0" dirty="0" smtClean="0"/>
              <a:t> h</a:t>
            </a:r>
            <a:r>
              <a:rPr lang="en-US" dirty="0" smtClean="0"/>
              <a:t>unt very much in progress now</a:t>
            </a:r>
          </a:p>
          <a:p>
            <a:r>
              <a:rPr lang="en-US" dirty="0" smtClean="0"/>
              <a:t>Most</a:t>
            </a:r>
            <a:r>
              <a:rPr lang="en-US" baseline="0" dirty="0" smtClean="0"/>
              <a:t> exciting phase, testing slow-roll models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0B558-0EC8-46B9-9F85-5469B823778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2239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r>
              <a:rPr lang="en-US" baseline="0" dirty="0" smtClean="0"/>
              <a:t> B-mode pattern flips in a mirror.  It cannot be made by density waves.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0B558-0EC8-46B9-9F85-5469B823778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0789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r>
              <a:rPr lang="en-US" baseline="0" dirty="0" smtClean="0"/>
              <a:t> B-mode pattern flips in a mirror.  It cannot be made by density waves.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0B558-0EC8-46B9-9F85-5469B823778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8651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r>
              <a:rPr lang="en-US" baseline="0" dirty="0" smtClean="0"/>
              <a:t> B-mode pattern flips in a mirror.  It cannot be made by density waves.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0B558-0EC8-46B9-9F85-5469B823778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5340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0B558-0EC8-46B9-9F85-5469B823778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423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CMB &gt;&gt; EBL</a:t>
            </a:r>
          </a:p>
          <a:p>
            <a:r>
              <a:rPr lang="en-US" dirty="0" smtClean="0"/>
              <a:t>Two peaks from starlight</a:t>
            </a:r>
            <a:r>
              <a:rPr lang="en-US" baseline="0" dirty="0" smtClean="0"/>
              <a:t> and thermal dust emission</a:t>
            </a:r>
          </a:p>
          <a:p>
            <a:r>
              <a:rPr lang="en-US" baseline="0" dirty="0" smtClean="0"/>
              <a:t>The background is the integral of luminosity density over cosmic history</a:t>
            </a:r>
          </a:p>
          <a:p>
            <a:pPr defTabSz="864931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baseline="0" dirty="0" smtClean="0"/>
              <a:t>	- can measure with absolute photometry, galaxy counts</a:t>
            </a:r>
          </a:p>
          <a:p>
            <a:r>
              <a:rPr lang="en-US" baseline="0" dirty="0" smtClean="0"/>
              <a:t>	- a check that we aren’t missing populations</a:t>
            </a:r>
          </a:p>
          <a:p>
            <a:r>
              <a:rPr lang="en-US" baseline="0" dirty="0" smtClean="0"/>
              <a:t>	- if these agree then there is more information in the counts</a:t>
            </a:r>
          </a:p>
          <a:p>
            <a:r>
              <a:rPr lang="en-US" baseline="0" dirty="0" smtClean="0"/>
              <a:t>The EBL is also a tool, a way to study objects that cannot be individually detected</a:t>
            </a:r>
          </a:p>
          <a:p>
            <a:r>
              <a:rPr lang="en-US" baseline="0" dirty="0" smtClean="0"/>
              <a:t>	- look at the spatial properties of a map to study sources below the detection threshold</a:t>
            </a:r>
          </a:p>
          <a:p>
            <a:r>
              <a:rPr lang="en-US" baseline="0" dirty="0" smtClean="0"/>
              <a:t>	- traces the population of galaxies producing photons on average</a:t>
            </a:r>
          </a:p>
          <a:p>
            <a:r>
              <a:rPr lang="en-US" dirty="0" smtClean="0"/>
              <a:t>	-</a:t>
            </a:r>
            <a:r>
              <a:rPr lang="en-US" baseline="0" dirty="0" smtClean="0"/>
              <a:t> galaxies trace dark matter</a:t>
            </a:r>
          </a:p>
          <a:p>
            <a:r>
              <a:rPr lang="en-US" baseline="0" dirty="0" smtClean="0"/>
              <a:t>	- can be done with a ‘small’ telescope</a:t>
            </a:r>
          </a:p>
          <a:p>
            <a:r>
              <a:rPr lang="en-US" dirty="0" smtClean="0"/>
              <a:t>First peak to study then will be</a:t>
            </a:r>
            <a:r>
              <a:rPr lang="en-US" baseline="0" dirty="0" smtClean="0"/>
              <a:t> the FIR peak and we will come back to the optical/NIR peak later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764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Finally here is the signal we are looking for,</a:t>
            </a:r>
            <a:r>
              <a:rPr lang="en-US" baseline="0" dirty="0" smtClean="0"/>
              <a:t> plotted at a fairly high amplitude.  The signal peaks at an angular size of about 2 degrees, but it is very faint.  The most interesting range is arguably 1 – 10 %, predicted by the first inflation models.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83668-E6A4-4824-AEB4-E37A22EBF51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343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r>
              <a:rPr lang="en-US" baseline="0" dirty="0" smtClean="0"/>
              <a:t> B-mode pattern flips in a mirror.  It cannot be made by density waves.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0B558-0EC8-46B9-9F85-5469B823778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425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AEAC62D-22D2-433B-9340-5A9B6212819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859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0B558-0EC8-46B9-9F85-5469B823778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7138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0B558-0EC8-46B9-9F85-5469B823778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950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0B558-0EC8-46B9-9F85-5469B823778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404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0B558-0EC8-46B9-9F85-5469B823778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906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9CC90-B45A-427A-9C9B-50B4B3045A38}" type="datetimeFigureOut">
              <a:rPr lang="en-US" smtClean="0"/>
              <a:t>10/11/2016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6EED7-A39C-4811-835F-F504418B0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106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9CC90-B45A-427A-9C9B-50B4B3045A38}" type="datetimeFigureOut">
              <a:rPr lang="en-US" smtClean="0"/>
              <a:t>10/11/2016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6EED7-A39C-4811-835F-F504418B0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167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9CC90-B45A-427A-9C9B-50B4B3045A38}" type="datetimeFigureOut">
              <a:rPr lang="en-US" smtClean="0"/>
              <a:t>10/11/2016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6EED7-A39C-4811-835F-F504418B0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663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9CC90-B45A-427A-9C9B-50B4B3045A38}" type="datetimeFigureOut">
              <a:rPr lang="en-US" smtClean="0"/>
              <a:t>10/11/2016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6EED7-A39C-4811-835F-F504418B0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455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9CC90-B45A-427A-9C9B-50B4B3045A38}" type="datetimeFigureOut">
              <a:rPr lang="en-US" smtClean="0"/>
              <a:t>10/11/2016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6EED7-A39C-4811-835F-F504418B0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669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9CC90-B45A-427A-9C9B-50B4B3045A38}" type="datetimeFigureOut">
              <a:rPr lang="en-US" smtClean="0"/>
              <a:t>10/11/2016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6EED7-A39C-4811-835F-F504418B0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905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9CC90-B45A-427A-9C9B-50B4B3045A38}" type="datetimeFigureOut">
              <a:rPr lang="en-US" smtClean="0"/>
              <a:t>10/11/2016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6EED7-A39C-4811-835F-F504418B0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535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9CC90-B45A-427A-9C9B-50B4B3045A38}" type="datetimeFigureOut">
              <a:rPr lang="en-US" smtClean="0"/>
              <a:t>10/11/2016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6EED7-A39C-4811-835F-F504418B0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371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9CC90-B45A-427A-9C9B-50B4B3045A38}" type="datetimeFigureOut">
              <a:rPr lang="en-US" smtClean="0"/>
              <a:t>10/11/2016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6EED7-A39C-4811-835F-F504418B0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569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9CC90-B45A-427A-9C9B-50B4B3045A38}" type="datetimeFigureOut">
              <a:rPr lang="en-US" smtClean="0"/>
              <a:t>10/11/2016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6EED7-A39C-4811-835F-F504418B0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44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9CC90-B45A-427A-9C9B-50B4B3045A38}" type="datetimeFigureOut">
              <a:rPr lang="en-US" smtClean="0"/>
              <a:t>10/11/2016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6EED7-A39C-4811-835F-F504418B0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303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9CC90-B45A-427A-9C9B-50B4B3045A38}" type="datetimeFigureOut">
              <a:rPr lang="en-US" smtClean="0"/>
              <a:t>10/11/2016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6EED7-A39C-4811-835F-F504418B0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941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3" Type="http://schemas.openxmlformats.org/officeDocument/2006/relationships/image" Target="../media/image10.tiff"/><Relationship Id="rId7" Type="http://schemas.openxmlformats.org/officeDocument/2006/relationships/image" Target="../media/image1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tiff"/><Relationship Id="rId11" Type="http://schemas.openxmlformats.org/officeDocument/2006/relationships/image" Target="../media/image18.jpeg"/><Relationship Id="rId5" Type="http://schemas.openxmlformats.org/officeDocument/2006/relationships/image" Target="../media/image12.emf"/><Relationship Id="rId10" Type="http://schemas.openxmlformats.org/officeDocument/2006/relationships/image" Target="../media/image17.jpeg"/><Relationship Id="rId4" Type="http://schemas.openxmlformats.org/officeDocument/2006/relationships/image" Target="../media/image11.tiff"/><Relationship Id="rId9" Type="http://schemas.openxmlformats.org/officeDocument/2006/relationships/image" Target="../media/image16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2202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hape 473"/>
          <p:cNvPicPr preferRelativeResize="0"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86000" y="29851"/>
            <a:ext cx="13656219" cy="682814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496"/>
          <p:cNvSpPr txBox="1"/>
          <p:nvPr/>
        </p:nvSpPr>
        <p:spPr>
          <a:xfrm>
            <a:off x="2334986" y="3032236"/>
            <a:ext cx="4626428" cy="1491344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>
            <a:softEdge rad="127000"/>
          </a:effectLst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-US" sz="3200" b="1" dirty="0" smtClean="0"/>
              <a:t>Jamie Bock</a:t>
            </a:r>
          </a:p>
          <a:p>
            <a:pPr algn="ctr"/>
            <a:r>
              <a:rPr lang="en-US" sz="2000" i="1" dirty="0" smtClean="0"/>
              <a:t>California Institute of Technology</a:t>
            </a:r>
          </a:p>
          <a:p>
            <a:pPr algn="ctr"/>
            <a:r>
              <a:rPr lang="en-US" sz="2000" i="1" dirty="0" smtClean="0"/>
              <a:t>Jet Propulsion Laboratory</a:t>
            </a:r>
          </a:p>
        </p:txBody>
      </p:sp>
      <p:sp>
        <p:nvSpPr>
          <p:cNvPr id="6" name="Shape 496"/>
          <p:cNvSpPr txBox="1"/>
          <p:nvPr/>
        </p:nvSpPr>
        <p:spPr>
          <a:xfrm>
            <a:off x="609600" y="609600"/>
            <a:ext cx="8077200" cy="165462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>
            <a:softEdge rad="127000"/>
          </a:effectLst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-US" sz="5400" b="1" dirty="0" smtClean="0"/>
              <a:t>CMB Cosmology</a:t>
            </a:r>
          </a:p>
          <a:p>
            <a:pPr algn="ctr"/>
            <a:r>
              <a:rPr lang="en-US" sz="2800" b="1" dirty="0" smtClean="0"/>
              <a:t>&amp; DOE/NSF/NASA Planning for the Coming Decade</a:t>
            </a:r>
            <a:endParaRPr lang="en-US" sz="2800" b="1" dirty="0"/>
          </a:p>
        </p:txBody>
      </p:sp>
      <p:sp>
        <p:nvSpPr>
          <p:cNvPr id="9" name="Shape 496"/>
          <p:cNvSpPr txBox="1"/>
          <p:nvPr/>
        </p:nvSpPr>
        <p:spPr>
          <a:xfrm>
            <a:off x="2712882" y="5486400"/>
            <a:ext cx="3870637" cy="96883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>
            <a:softEdge rad="127000"/>
          </a:effectLst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-US" sz="2000" dirty="0" smtClean="0"/>
              <a:t>CPAD Instrumentation Frontier</a:t>
            </a:r>
          </a:p>
          <a:p>
            <a:pPr algn="ctr"/>
            <a:r>
              <a:rPr lang="en-US" sz="1600" dirty="0" smtClean="0"/>
              <a:t>Pasadena, 9 October 2016</a:t>
            </a:r>
          </a:p>
        </p:txBody>
      </p:sp>
    </p:spTree>
    <p:extLst>
      <p:ext uri="{BB962C8B-B14F-4D97-AF65-F5344CB8AC3E}">
        <p14:creationId xmlns:p14="http://schemas.microsoft.com/office/powerpoint/2010/main" val="396084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/>
          </p:cNvSpPr>
          <p:nvPr>
            <p:ph type="body" idx="4294967295"/>
          </p:nvPr>
        </p:nvSpPr>
        <p:spPr>
          <a:xfrm>
            <a:off x="152402" y="5585127"/>
            <a:ext cx="8928103" cy="976868"/>
          </a:xfrm>
          <a:prstGeom prst="rect">
            <a:avLst/>
          </a:prstGeom>
        </p:spPr>
        <p:txBody>
          <a:bodyPr/>
          <a:lstStyle/>
          <a:p>
            <a:pPr marL="431429" lvl="1" indent="-270701" defTabSz="369452">
              <a:spcBef>
                <a:spcPts val="2601"/>
              </a:spcBef>
              <a:defRPr sz="1800">
                <a:solidFill>
                  <a:srgbClr val="000000"/>
                </a:solidFill>
              </a:defRPr>
            </a:pPr>
            <a:r>
              <a:rPr sz="2200" b="1" dirty="0" smtClean="0">
                <a:solidFill>
                  <a:srgbClr val="FF0000"/>
                </a:solidFill>
                <a:uFill>
                  <a:solidFill>
                    <a:srgbClr val="FF6666"/>
                  </a:solidFill>
                </a:uFill>
              </a:rPr>
              <a:t>Synchrotron</a:t>
            </a:r>
            <a:r>
              <a:rPr lang="en-US" sz="2200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</a:rPr>
              <a:t>		Spiraling electrons 		Emission </a:t>
            </a:r>
            <a:r>
              <a:rPr lang="en-US" sz="2200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Symbol" panose="05050102010706020507" pitchFamily="18" charset="2"/>
              </a:rPr>
              <a:t>a</a:t>
            </a:r>
            <a:r>
              <a:rPr lang="en-US" sz="2200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</a:rPr>
              <a:t> (</a:t>
            </a:r>
            <a:r>
              <a:rPr lang="en-US" sz="2200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sym typeface="Symbol"/>
              </a:rPr>
              <a:t>Frequency)</a:t>
            </a:r>
            <a:r>
              <a:rPr sz="2200" b="1" baseline="31999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-3</a:t>
            </a:r>
            <a:endParaRPr lang="en-US" sz="2200" b="1" baseline="31999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marL="431429" lvl="1" indent="-270701" defTabSz="369452">
              <a:spcBef>
                <a:spcPts val="1200"/>
              </a:spcBef>
              <a:defRPr sz="1800">
                <a:solidFill>
                  <a:srgbClr val="000000"/>
                </a:solidFill>
              </a:defRPr>
            </a:pPr>
            <a:r>
              <a:rPr sz="2200" b="1" dirty="0" smtClean="0">
                <a:solidFill>
                  <a:srgbClr val="0000FF"/>
                </a:solidFill>
                <a:uFill>
                  <a:solidFill>
                    <a:srgbClr val="11DAE3"/>
                  </a:solidFill>
                </a:uFill>
              </a:rPr>
              <a:t>Dust</a:t>
            </a:r>
            <a:r>
              <a:rPr lang="en-US" sz="2200" dirty="0">
                <a:solidFill>
                  <a:schemeClr val="tx1"/>
                </a:solidFill>
                <a:uFill>
                  <a:solidFill>
                    <a:srgbClr val="11DAE3"/>
                  </a:solidFill>
                </a:uFill>
              </a:rPr>
              <a:t>	</a:t>
            </a:r>
            <a:r>
              <a:rPr lang="en-US" sz="2200" dirty="0" smtClean="0">
                <a:solidFill>
                  <a:schemeClr val="tx1"/>
                </a:solidFill>
                <a:uFill>
                  <a:solidFill>
                    <a:srgbClr val="11DAE3"/>
                  </a:solidFill>
                </a:uFill>
              </a:rPr>
              <a:t>			Galactic dust grains</a:t>
            </a:r>
            <a:r>
              <a:rPr lang="en-US" sz="2200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</a:rPr>
              <a:t>	</a:t>
            </a:r>
            <a:r>
              <a:rPr lang="en-US" sz="2200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</a:rPr>
              <a:t>	Emission </a:t>
            </a:r>
            <a:r>
              <a:rPr lang="en-US" sz="2200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Symbol" panose="05050102010706020507" pitchFamily="18" charset="2"/>
              </a:rPr>
              <a:t>a </a:t>
            </a:r>
            <a:r>
              <a:rPr lang="en-US" sz="2200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</a:rPr>
              <a:t>(</a:t>
            </a:r>
            <a:r>
              <a:rPr lang="en-US" sz="2200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+mn-lt"/>
                <a:sym typeface="Symbol"/>
              </a:rPr>
              <a:t>Frequency)</a:t>
            </a:r>
            <a:r>
              <a:rPr sz="2200" b="1" baseline="31999" dirty="0" smtClean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</a:rPr>
              <a:t>1.75</a:t>
            </a:r>
            <a:endParaRPr sz="2200" b="1" baseline="31999" dirty="0">
              <a:solidFill>
                <a:srgbClr val="0000FF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96" name="Shape 96"/>
          <p:cNvSpPr/>
          <p:nvPr/>
        </p:nvSpPr>
        <p:spPr>
          <a:xfrm>
            <a:off x="74545" y="1143000"/>
            <a:ext cx="5183256" cy="378032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97" name="Shape 97"/>
          <p:cNvSpPr>
            <a:spLocks noGrp="1"/>
          </p:cNvSpPr>
          <p:nvPr>
            <p:ph type="title" idx="4294967295"/>
          </p:nvPr>
        </p:nvSpPr>
        <p:spPr>
          <a:xfrm>
            <a:off x="669727" y="18257"/>
            <a:ext cx="7803431" cy="80724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uFill>
                  <a:solidFill>
                    <a:srgbClr val="FFFFFF"/>
                  </a:solidFill>
                </a:uFill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  <a:uFillTx/>
              </a:defRPr>
            </a:pPr>
            <a:r>
              <a:rPr lang="en-US" sz="3200" b="1" dirty="0" smtClean="0">
                <a:solidFill>
                  <a:schemeClr val="tx1"/>
                </a:solidFill>
              </a:rPr>
              <a:t>Foreground Challenges:  the Galaxy</a:t>
            </a:r>
            <a:endParaRPr sz="3200" b="1" dirty="0">
              <a:solidFill>
                <a:schemeClr val="tx1"/>
              </a:solidFill>
            </a:endParaRPr>
          </a:p>
        </p:txBody>
      </p:sp>
      <p:sp>
        <p:nvSpPr>
          <p:cNvPr id="98" name="Shape 98"/>
          <p:cNvSpPr/>
          <p:nvPr/>
        </p:nvSpPr>
        <p:spPr>
          <a:xfrm>
            <a:off x="2345733" y="6561995"/>
            <a:ext cx="4225900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400" i="1" spc="24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 i="0" spc="0">
                <a:solidFill>
                  <a:srgbClr val="000000"/>
                </a:solidFill>
              </a:defRPr>
            </a:pPr>
            <a:r>
              <a:rPr sz="1700" spc="169">
                <a:solidFill>
                  <a:srgbClr val="FFFFFF"/>
                </a:solidFill>
              </a:rPr>
              <a:t>J. Filippini - Caltech - May 16, 2014</a:t>
            </a:r>
          </a:p>
        </p:txBody>
      </p:sp>
      <p:pic>
        <p:nvPicPr>
          <p:cNvPr id="8" name="Picture 7" descr="fds_gal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85" b="95576" l="26353" r="85490">
                        <a14:foregroundMark x1="76627" y1="87879" x2="76627" y2="87879"/>
                        <a14:backgroundMark x1="65961" y1="75697" x2="65961" y2="75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22" t="4352" r="14172" b="3797"/>
          <a:stretch/>
        </p:blipFill>
        <p:spPr>
          <a:xfrm rot="16200000">
            <a:off x="6252444" y="-108771"/>
            <a:ext cx="1854200" cy="3748143"/>
          </a:xfrm>
          <a:prstGeom prst="rect">
            <a:avLst/>
          </a:prstGeom>
        </p:spPr>
      </p:pic>
      <p:pic>
        <p:nvPicPr>
          <p:cNvPr id="1026" name="Picture 2" descr="http://wmap.gsfc.nasa.gov/media/070961/070961A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4" y="1143000"/>
            <a:ext cx="5183256" cy="3780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asted-image.ti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311824" y="2971800"/>
            <a:ext cx="3735440" cy="186337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5525662" y="2616201"/>
            <a:ext cx="3307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Model of Polarized Dust Emission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257800" y="4813300"/>
            <a:ext cx="3843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Map of Polarized Synchrotron Emission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33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76200"/>
            <a:ext cx="81257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The Future of Polarization Measurements</a:t>
            </a:r>
            <a:endParaRPr lang="en-US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590800" y="817950"/>
            <a:ext cx="3569632" cy="1477328"/>
          </a:xfrm>
          <a:prstGeom prst="rect">
            <a:avLst/>
          </a:prstGeom>
          <a:solidFill>
            <a:srgbClr val="D99694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Experiments 2016 – 2020</a:t>
            </a:r>
          </a:p>
          <a:p>
            <a:r>
              <a:rPr lang="en-US" dirty="0" smtClean="0"/>
              <a:t>Measurements to r = 0.01 (3</a:t>
            </a:r>
            <a:r>
              <a:rPr lang="en-US" dirty="0" smtClean="0">
                <a:latin typeface="Symbol" panose="05050102010706020507" pitchFamily="18" charset="2"/>
              </a:rPr>
              <a:t>s</a:t>
            </a:r>
            <a:r>
              <a:rPr lang="en-US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Focused on recombination bump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Deep foreground removal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Partial lensing removal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7765" y="2714538"/>
            <a:ext cx="3258905" cy="1477328"/>
          </a:xfrm>
          <a:prstGeom prst="rect">
            <a:avLst/>
          </a:prstGeom>
          <a:solidFill>
            <a:srgbClr val="D7E4BD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/>
              <a:t>Spaceborne</a:t>
            </a:r>
            <a:r>
              <a:rPr lang="en-US" b="1" dirty="0" smtClean="0"/>
              <a:t> Measurements </a:t>
            </a:r>
          </a:p>
          <a:p>
            <a:pPr algn="ctr"/>
            <a:r>
              <a:rPr lang="en-US" i="1" dirty="0" smtClean="0"/>
              <a:t>All-sky, All-frequency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Determine exact value of 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Test statistical isotropy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Measure full spatial spectrum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105400" y="2714538"/>
            <a:ext cx="3119572" cy="1477328"/>
          </a:xfrm>
          <a:prstGeom prst="rect">
            <a:avLst/>
          </a:prstGeom>
          <a:solidFill>
            <a:srgbClr val="FAC09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Ground-Based Measurements</a:t>
            </a:r>
          </a:p>
          <a:p>
            <a:pPr algn="ctr"/>
            <a:r>
              <a:rPr lang="en-US" i="1" dirty="0" smtClean="0"/>
              <a:t>Large &amp; Small Apertures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Small regions to great depth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Large-sky lensing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Neutrino masses, N</a:t>
            </a:r>
            <a:r>
              <a:rPr lang="en-US" baseline="-25000" dirty="0" smtClean="0"/>
              <a:t>eff</a:t>
            </a:r>
          </a:p>
        </p:txBody>
      </p:sp>
      <p:pic>
        <p:nvPicPr>
          <p:cNvPr id="19" name="Picture 5" descr="Composite_Landscape-r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8" t="74053" r="54349" b="5975"/>
          <a:stretch/>
        </p:blipFill>
        <p:spPr bwMode="auto">
          <a:xfrm flipH="1">
            <a:off x="307763" y="4319436"/>
            <a:ext cx="3257557" cy="2203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07764" y="6324600"/>
            <a:ext cx="3257557" cy="369332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Space: Inflation Probe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1" descr="1504549_805664095574_2118914765_n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91219" y="4319248"/>
            <a:ext cx="1447981" cy="2175498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24" name="Picture 3" descr="ACT_August_2007_059.jpg"/>
          <p:cNvPicPr>
            <a:picLocks noChangeAspect="1"/>
          </p:cNvPicPr>
          <p:nvPr/>
        </p:nvPicPr>
        <p:blipFill>
          <a:blip r:embed="rId5"/>
          <a:srcRect l="16069" r="38071"/>
          <a:stretch>
            <a:fillRect/>
          </a:stretch>
        </p:blipFill>
        <p:spPr bwMode="auto">
          <a:xfrm>
            <a:off x="6098735" y="4320330"/>
            <a:ext cx="1428287" cy="2174415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63" t="15556" r="28928" b="16666"/>
          <a:stretch/>
        </p:blipFill>
        <p:spPr>
          <a:xfrm>
            <a:off x="4451759" y="4319248"/>
            <a:ext cx="1652159" cy="208163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451758" y="6324600"/>
            <a:ext cx="4387442" cy="369332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Ground: Stage-4 Program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" name="Right Arrow 1023"/>
          <p:cNvSpPr/>
          <p:nvPr/>
        </p:nvSpPr>
        <p:spPr>
          <a:xfrm rot="1055542">
            <a:off x="4400396" y="2408367"/>
            <a:ext cx="914400" cy="435429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/>
          <p:cNvSpPr/>
          <p:nvPr/>
        </p:nvSpPr>
        <p:spPr>
          <a:xfrm rot="20544458" flipH="1">
            <a:off x="3397220" y="2408367"/>
            <a:ext cx="914400" cy="435429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28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37" y="1"/>
            <a:ext cx="8995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47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838200"/>
            <a:ext cx="7924800" cy="59439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94247" y="76200"/>
            <a:ext cx="70804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BICEP Array:   A “Stage 3½” Program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99326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12-01 at 1.49.39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" b="1295"/>
          <a:stretch/>
        </p:blipFill>
        <p:spPr>
          <a:xfrm>
            <a:off x="3274718" y="1053938"/>
            <a:ext cx="5869282" cy="4414292"/>
          </a:xfrm>
          <a:prstGeom prst="rect">
            <a:avLst/>
          </a:prstGeom>
        </p:spPr>
      </p:pic>
      <p:sp>
        <p:nvSpPr>
          <p:cNvPr id="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891853" y="-29817"/>
            <a:ext cx="7359178" cy="1160859"/>
          </a:xfrm>
        </p:spPr>
        <p:txBody>
          <a:bodyPr/>
          <a:lstStyle/>
          <a:p>
            <a:pPr eaLnBrk="1"/>
            <a:r>
              <a:rPr lang="en-US" sz="3100" b="1" dirty="0">
                <a:latin typeface="Arial" panose="020B0604020202020204" pitchFamily="34" charset="0"/>
                <a:cs typeface="Arial" panose="020B0604020202020204" pitchFamily="34" charset="0"/>
                <a:sym typeface="Gill Sans SemiBold" charset="0"/>
              </a:rPr>
              <a:t>Stage IV CMB experiment: CMB-S4</a:t>
            </a:r>
          </a:p>
        </p:txBody>
      </p:sp>
      <p:sp>
        <p:nvSpPr>
          <p:cNvPr id="6" name="Text Box 45"/>
          <p:cNvSpPr txBox="1">
            <a:spLocks noChangeArrowheads="1"/>
          </p:cNvSpPr>
          <p:nvPr/>
        </p:nvSpPr>
        <p:spPr bwMode="auto">
          <a:xfrm>
            <a:off x="7281132" y="6547483"/>
            <a:ext cx="189667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400" i="1" dirty="0" smtClean="0">
                <a:latin typeface="Gill Sans" charset="0"/>
              </a:rPr>
              <a:t>Slide: John Carlstrom</a:t>
            </a:r>
            <a:endParaRPr lang="en-US" sz="1400" b="0" i="1" dirty="0">
              <a:latin typeface="Gill Sans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1" y="1353078"/>
            <a:ext cx="3274719" cy="4605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1184" indent="-130592" defTabSz="364988">
              <a:spcBef>
                <a:spcPts val="703"/>
              </a:spcBef>
              <a:buClr>
                <a:srgbClr val="000000"/>
              </a:buClr>
              <a:buNone/>
            </a:pPr>
            <a:r>
              <a:rPr lang="en-US" sz="2400" b="1" dirty="0">
                <a:cs typeface="Gill Sans SemiBold" charset="0"/>
                <a:sym typeface="Gill Sans SemiBold" charset="0"/>
              </a:rPr>
              <a:t>The future enabled </a:t>
            </a:r>
            <a:r>
              <a:rPr lang="en-US" sz="2400" b="1" dirty="0" smtClean="0">
                <a:cs typeface="Gill Sans SemiBold" charset="0"/>
                <a:sym typeface="Gill Sans SemiBold" charset="0"/>
              </a:rPr>
              <a:t>by CMB</a:t>
            </a:r>
            <a:r>
              <a:rPr lang="en-US" sz="2400" b="1" dirty="0">
                <a:cs typeface="Gill Sans SemiBold" charset="0"/>
                <a:sym typeface="Gill Sans SemiBold" charset="0"/>
              </a:rPr>
              <a:t>-S4:</a:t>
            </a:r>
          </a:p>
          <a:p>
            <a:pPr marL="261184" indent="-130592" defTabSz="364988">
              <a:spcBef>
                <a:spcPts val="703"/>
              </a:spcBef>
              <a:buClr>
                <a:srgbClr val="000000"/>
              </a:buClr>
              <a:buSzPct val="100000"/>
              <a:buFontTx/>
              <a:buChar char="-"/>
            </a:pPr>
            <a:r>
              <a:rPr lang="en-US" dirty="0">
                <a:cs typeface="Gill Sans" charset="0"/>
                <a:sym typeface="Gill Sans" charset="0"/>
              </a:rPr>
              <a:t>Detect or rule out generic slow roll </a:t>
            </a:r>
            <a:r>
              <a:rPr lang="en-US" dirty="0">
                <a:cs typeface="Gill Sans SemiBold" charset="0"/>
                <a:sym typeface="Gill Sans SemiBold" charset="0"/>
              </a:rPr>
              <a:t>inflation</a:t>
            </a:r>
            <a:r>
              <a:rPr lang="en-US" dirty="0">
                <a:cs typeface="Gill Sans" charset="0"/>
                <a:sym typeface="Gill Sans" charset="0"/>
              </a:rPr>
              <a:t>,  </a:t>
            </a:r>
            <a:r>
              <a:rPr lang="en-US" dirty="0" smtClean="0">
                <a:cs typeface="Gill Sans" charset="0"/>
                <a:sym typeface="Gill Sans" charset="0"/>
              </a:rPr>
              <a:t>E~10</a:t>
            </a:r>
            <a:r>
              <a:rPr lang="en-US" baseline="32000" dirty="0" smtClean="0">
                <a:cs typeface="Gill Sans" charset="0"/>
                <a:sym typeface="Gill Sans" charset="0"/>
              </a:rPr>
              <a:t>16</a:t>
            </a:r>
            <a:r>
              <a:rPr lang="en-US" dirty="0" smtClean="0">
                <a:cs typeface="Gill Sans" charset="0"/>
                <a:sym typeface="Gill Sans" charset="0"/>
              </a:rPr>
              <a:t>GeV</a:t>
            </a:r>
            <a:endParaRPr lang="en-US" dirty="0">
              <a:cs typeface="Gill Sans" charset="0"/>
              <a:sym typeface="Gill Sans" charset="0"/>
            </a:endParaRPr>
          </a:p>
          <a:p>
            <a:pPr marL="261184" indent="-130592" defTabSz="364988">
              <a:spcBef>
                <a:spcPts val="703"/>
              </a:spcBef>
              <a:buClr>
                <a:srgbClr val="000000"/>
              </a:buClr>
              <a:buSzPct val="100000"/>
              <a:buFontTx/>
              <a:buChar char="-"/>
            </a:pPr>
            <a:r>
              <a:rPr lang="en-US" dirty="0">
                <a:cs typeface="Gill Sans" charset="0"/>
                <a:sym typeface="Gill Sans" charset="0"/>
              </a:rPr>
              <a:t>Measure the sum of the neutrino masses</a:t>
            </a:r>
          </a:p>
          <a:p>
            <a:pPr marL="261184" indent="-130592" defTabSz="364988">
              <a:spcBef>
                <a:spcPts val="703"/>
              </a:spcBef>
              <a:buClr>
                <a:srgbClr val="000000"/>
              </a:buClr>
              <a:buSzPct val="100000"/>
              <a:buFontTx/>
              <a:buChar char="-"/>
            </a:pPr>
            <a:r>
              <a:rPr lang="en-US" dirty="0">
                <a:cs typeface="Gill Sans" charset="0"/>
                <a:sym typeface="Gill Sans" charset="0"/>
              </a:rPr>
              <a:t>Cosmological test of neutrino interactions and additional light species.</a:t>
            </a:r>
          </a:p>
          <a:p>
            <a:pPr marL="261184" indent="-130592" defTabSz="364988">
              <a:spcBef>
                <a:spcPts val="703"/>
              </a:spcBef>
              <a:buClr>
                <a:srgbClr val="000000"/>
              </a:buClr>
              <a:buSzPct val="100000"/>
              <a:buFontTx/>
              <a:buChar char="-"/>
            </a:pPr>
            <a:r>
              <a:rPr lang="en-US" dirty="0">
                <a:cs typeface="Gill Sans" charset="0"/>
                <a:sym typeface="Gill Sans" charset="0"/>
              </a:rPr>
              <a:t>Greatly improve </a:t>
            </a:r>
            <a:r>
              <a:rPr lang="en-US" dirty="0">
                <a:cs typeface="Gill Sans SemiBold" charset="0"/>
                <a:sym typeface="Gill Sans SemiBold" charset="0"/>
              </a:rPr>
              <a:t>Dark Energy</a:t>
            </a:r>
            <a:r>
              <a:rPr lang="en-US" dirty="0">
                <a:cs typeface="Gill Sans" charset="0"/>
                <a:sym typeface="Gill Sans" charset="0"/>
              </a:rPr>
              <a:t> constraints and test </a:t>
            </a:r>
            <a:r>
              <a:rPr lang="en-US" dirty="0">
                <a:cs typeface="Gill Sans SemiBold" charset="0"/>
                <a:sym typeface="Gill Sans SemiBold" charset="0"/>
              </a:rPr>
              <a:t>General Relativity</a:t>
            </a:r>
            <a:r>
              <a:rPr lang="en-US" dirty="0">
                <a:cs typeface="Gill Sans" charset="0"/>
                <a:sym typeface="Gill Sans" charset="0"/>
              </a:rPr>
              <a:t> on large scales.</a:t>
            </a:r>
          </a:p>
          <a:p>
            <a:pPr marL="261184" indent="-130592" defTabSz="364988">
              <a:spcBef>
                <a:spcPts val="703"/>
              </a:spcBef>
              <a:buClr>
                <a:srgbClr val="000000"/>
              </a:buClr>
              <a:buSzPct val="100000"/>
              <a:buFontTx/>
              <a:buChar char="-"/>
            </a:pPr>
            <a:r>
              <a:rPr lang="en-US" dirty="0">
                <a:cs typeface="Gill Sans" charset="0"/>
                <a:sym typeface="Gill Sans" charset="0"/>
              </a:rPr>
              <a:t>More fundamental discoveries?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38531" y="5922923"/>
            <a:ext cx="5948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Path Forward is clear,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Required technologies are in the pipeline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Next Step: Scaling to O(500,000) detectors</a:t>
            </a:r>
            <a:endParaRPr lang="en-US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03431" y="3887879"/>
            <a:ext cx="18199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latin typeface="Helvetica Neue" charset="0"/>
                <a:cs typeface="Helvetica Neue" charset="0"/>
              </a:rPr>
              <a:t>“Natural Inflation Models” 10</a:t>
            </a:r>
            <a:r>
              <a:rPr lang="en-US" sz="1000" baseline="30000" dirty="0" smtClean="0">
                <a:latin typeface="Helvetica Neue" charset="0"/>
                <a:cs typeface="Helvetica Neue" charset="0"/>
              </a:rPr>
              <a:t>16</a:t>
            </a:r>
            <a:r>
              <a:rPr lang="en-US" sz="1000" dirty="0" smtClean="0">
                <a:latin typeface="Helvetica Neue" charset="0"/>
                <a:cs typeface="Helvetica Neue" charset="0"/>
              </a:rPr>
              <a:t> </a:t>
            </a:r>
            <a:r>
              <a:rPr lang="en-US" sz="1000" dirty="0" err="1" smtClean="0">
                <a:latin typeface="Helvetica Neue" charset="0"/>
                <a:cs typeface="Helvetica Neue" charset="0"/>
              </a:rPr>
              <a:t>GeV</a:t>
            </a:r>
            <a:r>
              <a:rPr lang="en-US" sz="1000" dirty="0" smtClean="0">
                <a:latin typeface="Helvetica Neue" charset="0"/>
                <a:cs typeface="Helvetica Neue" charset="0"/>
              </a:rPr>
              <a:t>: r~0.01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68119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expt_progres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1" y="1064612"/>
            <a:ext cx="5236029" cy="452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9" name="Rectangle 4"/>
          <p:cNvSpPr>
            <a:spLocks/>
          </p:cNvSpPr>
          <p:nvPr/>
        </p:nvSpPr>
        <p:spPr bwMode="auto">
          <a:xfrm>
            <a:off x="3505200" y="2713500"/>
            <a:ext cx="718206" cy="379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35717" tIns="35717" rIns="35717" bIns="35717">
            <a:spAutoFit/>
          </a:bodyPr>
          <a:lstStyle/>
          <a:p>
            <a:pPr indent="40182" defTabSz="910796"/>
            <a:r>
              <a:rPr lang="en-US" sz="2000" dirty="0">
                <a:cs typeface="Helvetica" charset="0"/>
                <a:sym typeface="Helvetica" charset="0"/>
              </a:rPr>
              <a:t>Today</a:t>
            </a:r>
          </a:p>
        </p:txBody>
      </p:sp>
      <p:grpSp>
        <p:nvGrpSpPr>
          <p:cNvPr id="10" name="Group 5"/>
          <p:cNvGrpSpPr>
            <a:grpSpLocks/>
          </p:cNvGrpSpPr>
          <p:nvPr/>
        </p:nvGrpSpPr>
        <p:grpSpPr bwMode="auto">
          <a:xfrm>
            <a:off x="911131" y="3367267"/>
            <a:ext cx="3233664" cy="638880"/>
            <a:chOff x="-288579" y="1207202"/>
            <a:chExt cx="4598652" cy="908328"/>
          </a:xfrm>
        </p:grpSpPr>
        <p:sp>
          <p:nvSpPr>
            <p:cNvPr id="11" name="AutoShape 6" descr="tile_paper_medgray.png"/>
            <p:cNvSpPr>
              <a:spLocks/>
            </p:cNvSpPr>
            <p:nvPr/>
          </p:nvSpPr>
          <p:spPr bwMode="auto">
            <a:xfrm rot="2040000">
              <a:off x="-288579" y="1207202"/>
              <a:ext cx="4598652" cy="908328"/>
            </a:xfrm>
            <a:prstGeom prst="rightArrow">
              <a:avLst>
                <a:gd name="adj1" fmla="val 48176"/>
                <a:gd name="adj2" fmla="val 63287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 cap="flat" cmpd="sng">
              <a:noFill/>
              <a:prstDash val="solid"/>
              <a:miter lim="400000"/>
              <a:headEnd type="none" w="med" len="med"/>
              <a:tailEnd type="none" w="med" len="med"/>
            </a:ln>
            <a:effectLst>
              <a:outerShdw blurRad="38100" dist="25400" dir="5400000" algn="ctr" rotWithShape="0">
                <a:srgbClr val="808080">
                  <a:alpha val="50000"/>
                </a:srgbClr>
              </a:outerShdw>
            </a:effectLst>
          </p:spPr>
          <p:txBody>
            <a:bodyPr lIns="50800" tIns="50800" rIns="50800" bIns="50800" anchor="b"/>
            <a:lstStyle/>
            <a:p>
              <a:pPr defTabSz="321457">
                <a:defRPr/>
              </a:pPr>
              <a:endParaRPr lang="en-US" sz="1600" b="1" i="1">
                <a:solidFill>
                  <a:srgbClr val="FFFFFF"/>
                </a:solidFill>
                <a:latin typeface="Helvetica" pitchFamily="-111" charset="0"/>
                <a:ea typeface="Helvetica" pitchFamily="-111" charset="0"/>
                <a:cs typeface="Helvetica" pitchFamily="-111" charset="0"/>
                <a:sym typeface="Helvetica" pitchFamily="-111" charset="0"/>
              </a:endParaRPr>
            </a:p>
          </p:txBody>
        </p:sp>
        <p:sp>
          <p:nvSpPr>
            <p:cNvPr id="12" name="Rectangle 7"/>
            <p:cNvSpPr>
              <a:spLocks/>
            </p:cNvSpPr>
            <p:nvPr/>
          </p:nvSpPr>
          <p:spPr bwMode="auto">
            <a:xfrm rot="2040000">
              <a:off x="-148001" y="1413404"/>
              <a:ext cx="4401798" cy="495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50800" tIns="50800" rIns="50800" bIns="50800" anchor="ctr">
              <a:spAutoFit/>
            </a:bodyPr>
            <a:lstStyle/>
            <a:p>
              <a:pPr defTabSz="321457"/>
              <a:r>
                <a:rPr lang="en-US" sz="1600" b="1" i="1" dirty="0">
                  <a:solidFill>
                    <a:srgbClr val="FFFFFF"/>
                  </a:solidFill>
                  <a:latin typeface="Helvetica" charset="0"/>
                  <a:cs typeface="Helvetica" charset="0"/>
                  <a:sym typeface="Helvetica" charset="0"/>
                </a:rPr>
                <a:t>Increasing sensitivity</a:t>
              </a:r>
            </a:p>
          </p:txBody>
        </p:sp>
      </p:grpSp>
      <p:sp>
        <p:nvSpPr>
          <p:cNvPr id="13" name="Line 8"/>
          <p:cNvSpPr>
            <a:spLocks noChangeShapeType="1"/>
          </p:cNvSpPr>
          <p:nvPr/>
        </p:nvSpPr>
        <p:spPr bwMode="auto">
          <a:xfrm>
            <a:off x="3864474" y="3111988"/>
            <a:ext cx="0" cy="43755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noFill/>
              </a14:hiddenFill>
            </a:ext>
          </a:extLst>
        </p:spPr>
        <p:txBody>
          <a:bodyPr lIns="32146" tIns="32146" rIns="32146" bIns="32146"/>
          <a:lstStyle/>
          <a:p>
            <a:endParaRPr lang="en-US"/>
          </a:p>
        </p:txBody>
      </p:sp>
      <p:sp>
        <p:nvSpPr>
          <p:cNvPr id="15" name="Rectangle 1"/>
          <p:cNvSpPr txBox="1">
            <a:spLocks noChangeArrowheads="1"/>
          </p:cNvSpPr>
          <p:nvPr/>
        </p:nvSpPr>
        <p:spPr>
          <a:xfrm>
            <a:off x="1292506" y="685800"/>
            <a:ext cx="3835031" cy="696677"/>
          </a:xfrm>
          <a:prstGeom prst="rect">
            <a:avLst/>
          </a:prstGeom>
        </p:spPr>
        <p:txBody>
          <a:bodyPr vert="horz" lIns="45718" tIns="45718" rIns="45718" bIns="45718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97357"/>
            <a:r>
              <a:rPr lang="en-US" sz="2400" dirty="0" smtClean="0">
                <a:latin typeface="+mn-lt"/>
                <a:cs typeface="Gill Sans" charset="0"/>
                <a:sym typeface="Gill Sans" charset="0"/>
              </a:rPr>
              <a:t>Sensitivity Projections</a:t>
            </a:r>
            <a:endParaRPr lang="en-US" sz="2400" dirty="0">
              <a:latin typeface="+mn-lt"/>
              <a:cs typeface="Gill Sans" charset="0"/>
              <a:sym typeface="Gill Sans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152400"/>
            <a:ext cx="80431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/>
              <a:t>Detectors for S4:  Betting on Moore’s Law</a:t>
            </a:r>
            <a:endParaRPr lang="en-US" sz="3600" b="1" i="1" dirty="0"/>
          </a:p>
        </p:txBody>
      </p:sp>
      <p:pic>
        <p:nvPicPr>
          <p:cNvPr id="18" name="Picture 17" descr="Untitled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2"/>
          <a:stretch/>
        </p:blipFill>
        <p:spPr>
          <a:xfrm>
            <a:off x="6349156" y="869257"/>
            <a:ext cx="2465349" cy="1850793"/>
          </a:xfrm>
          <a:prstGeom prst="rect">
            <a:avLst/>
          </a:prstGeom>
        </p:spPr>
      </p:pic>
      <p:pic>
        <p:nvPicPr>
          <p:cNvPr id="19" name="Picture 18" descr="Untitled2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5"/>
          <a:stretch/>
        </p:blipFill>
        <p:spPr>
          <a:xfrm>
            <a:off x="6341294" y="2806184"/>
            <a:ext cx="2481072" cy="162885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9" t="2738"/>
          <a:stretch/>
        </p:blipFill>
        <p:spPr>
          <a:xfrm>
            <a:off x="6362081" y="4629150"/>
            <a:ext cx="2439498" cy="1981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5840710" y="1550087"/>
            <a:ext cx="7200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EBEX</a:t>
            </a:r>
            <a:endParaRPr lang="en-US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16200000">
            <a:off x="5466377" y="3408977"/>
            <a:ext cx="14687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POLARBEAR</a:t>
            </a:r>
            <a:endParaRPr lang="en-US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 rot="16200000">
            <a:off x="5738118" y="5357118"/>
            <a:ext cx="9252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BICEP3</a:t>
            </a:r>
            <a:endParaRPr lang="en-US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37676" y="4421286"/>
            <a:ext cx="11721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2560 detectors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3400" y="5535150"/>
            <a:ext cx="5390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Can we reach the goal of 500,000 detectors just by industrializing existing TES/SQUID technology?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28600" y="6149697"/>
            <a:ext cx="617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Recent experience</a:t>
            </a:r>
            <a:r>
              <a:rPr lang="en-US" dirty="0" smtClean="0"/>
              <a:t>:  BICEP3 x 200?  Multiplexer hard to scale.  </a:t>
            </a:r>
            <a:r>
              <a:rPr lang="en-US" i="1" dirty="0" smtClean="0"/>
              <a:t>Need to develop RF multiplexing with SQUIDs or KIDs.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8446786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Shape 1112"/>
          <p:cNvSpPr txBox="1">
            <a:spLocks noGrp="1"/>
          </p:cNvSpPr>
          <p:nvPr>
            <p:ph type="title" idx="4294967295"/>
          </p:nvPr>
        </p:nvSpPr>
        <p:spPr>
          <a:xfrm>
            <a:off x="-48491" y="109522"/>
            <a:ext cx="9220200" cy="75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200" b="1" dirty="0" smtClean="0"/>
              <a:t>TES Bolometers:  They Work</a:t>
            </a:r>
            <a:endParaRPr lang="en" sz="32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1302546" y="1271368"/>
            <a:ext cx="792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95 GHz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75834" y="1637409"/>
            <a:ext cx="891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150 GHz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64" y="1155383"/>
            <a:ext cx="5054136" cy="55502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5400" y="5968425"/>
            <a:ext cx="1576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Sensitivity</a:t>
            </a:r>
          </a:p>
          <a:p>
            <a:r>
              <a:rPr lang="en-US" sz="1600" dirty="0" smtClean="0"/>
              <a:t>&lt; 50 </a:t>
            </a:r>
            <a:r>
              <a:rPr lang="en-US" sz="1600" dirty="0" err="1" smtClean="0"/>
              <a:t>nK</a:t>
            </a:r>
            <a:r>
              <a:rPr lang="en-US" sz="1600" dirty="0"/>
              <a:t> </a:t>
            </a:r>
            <a:r>
              <a:rPr lang="en-US" sz="1600" dirty="0" smtClean="0"/>
              <a:t>in 1 deg</a:t>
            </a:r>
            <a:r>
              <a:rPr lang="en-US" sz="1600" baseline="30000" dirty="0" smtClean="0"/>
              <a:t>2</a:t>
            </a:r>
            <a:endParaRPr lang="en-US" sz="1600" baseline="300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9477994"/>
              </p:ext>
            </p:extLst>
          </p:nvPr>
        </p:nvGraphicFramePr>
        <p:xfrm>
          <a:off x="5257800" y="1447800"/>
          <a:ext cx="3753392" cy="431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9559"/>
                <a:gridCol w="706441"/>
                <a:gridCol w="762000"/>
                <a:gridCol w="70539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latin typeface="Arial Narrow" panose="020B0606020202030204" pitchFamily="34" charset="0"/>
                        </a:rPr>
                        <a:t>Experiment</a:t>
                      </a:r>
                      <a:endParaRPr lang="en-US" sz="13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latin typeface="Arial Narrow" panose="020B0606020202030204" pitchFamily="34" charset="0"/>
                        </a:rPr>
                        <a:t>Date</a:t>
                      </a:r>
                      <a:endParaRPr lang="en-US" sz="13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latin typeface="Arial Narrow" panose="020B0606020202030204" pitchFamily="34" charset="0"/>
                        </a:rPr>
                        <a:t>Bands</a:t>
                      </a:r>
                      <a:endParaRPr lang="en-US" sz="13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sz="1300" dirty="0" smtClean="0">
                          <a:latin typeface="Arial Narrow" panose="020B0606020202030204" pitchFamily="34" charset="0"/>
                        </a:rPr>
                        <a:t>(r)</a:t>
                      </a:r>
                      <a:endParaRPr lang="en-US" sz="13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latin typeface="Arial Narrow" panose="020B0606020202030204" pitchFamily="34" charset="0"/>
                        </a:rPr>
                        <a:t>DASI</a:t>
                      </a:r>
                      <a:endParaRPr lang="en-US" sz="13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latin typeface="Arial Narrow" panose="020B0606020202030204" pitchFamily="34" charset="0"/>
                        </a:rPr>
                        <a:t>2004</a:t>
                      </a:r>
                      <a:endParaRPr lang="en-US" sz="13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latin typeface="Arial Narrow" panose="020B0606020202030204" pitchFamily="34" charset="0"/>
                        </a:rPr>
                        <a:t>26… 36</a:t>
                      </a:r>
                      <a:endParaRPr lang="en-US" sz="13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latin typeface="Arial Narrow" panose="020B0606020202030204" pitchFamily="34" charset="0"/>
                        </a:rPr>
                        <a:t>7.5</a:t>
                      </a:r>
                      <a:endParaRPr lang="en-US" sz="13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latin typeface="Arial Narrow" panose="020B0606020202030204" pitchFamily="34" charset="0"/>
                        </a:rPr>
                        <a:t>BICEP1 2yr</a:t>
                      </a:r>
                      <a:endParaRPr lang="en-US" sz="13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aseline="0" dirty="0" smtClean="0">
                          <a:latin typeface="Arial Narrow" panose="020B0606020202030204" pitchFamily="34" charset="0"/>
                        </a:rPr>
                        <a:t>2009</a:t>
                      </a:r>
                      <a:endParaRPr lang="en-US" sz="13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latin typeface="Arial Narrow" panose="020B0606020202030204" pitchFamily="34" charset="0"/>
                        </a:rPr>
                        <a:t>100, 150</a:t>
                      </a:r>
                      <a:endParaRPr lang="en-US" sz="13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latin typeface="Arial Narrow" panose="020B0606020202030204" pitchFamily="34" charset="0"/>
                        </a:rPr>
                        <a:t>0.28</a:t>
                      </a:r>
                      <a:endParaRPr lang="en-US" sz="13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latin typeface="Arial Narrow" panose="020B0606020202030204" pitchFamily="34" charset="0"/>
                        </a:rPr>
                        <a:t>WMAP 7yr</a:t>
                      </a:r>
                      <a:endParaRPr lang="en-US" sz="13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latin typeface="Arial Narrow" panose="020B0606020202030204" pitchFamily="34" charset="0"/>
                        </a:rPr>
                        <a:t>2010</a:t>
                      </a:r>
                      <a:endParaRPr lang="en-US" sz="13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latin typeface="Arial Narrow" panose="020B0606020202030204" pitchFamily="34" charset="0"/>
                        </a:rPr>
                        <a:t>30… 60</a:t>
                      </a:r>
                      <a:endParaRPr lang="en-US" sz="13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latin typeface="Arial Narrow" panose="020B0606020202030204" pitchFamily="34" charset="0"/>
                        </a:rPr>
                        <a:t>1.1</a:t>
                      </a:r>
                      <a:endParaRPr lang="en-US" sz="13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latin typeface="Arial Narrow" panose="020B0606020202030204" pitchFamily="34" charset="0"/>
                        </a:rPr>
                        <a:t>QUIET-Q</a:t>
                      </a:r>
                      <a:endParaRPr lang="en-US" sz="13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latin typeface="Arial Narrow" panose="020B0606020202030204" pitchFamily="34" charset="0"/>
                        </a:rPr>
                        <a:t>2010</a:t>
                      </a:r>
                      <a:endParaRPr lang="en-US" sz="13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latin typeface="Arial Narrow" panose="020B0606020202030204" pitchFamily="34" charset="0"/>
                        </a:rPr>
                        <a:t>43</a:t>
                      </a:r>
                      <a:endParaRPr lang="en-US" sz="13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latin typeface="Arial Narrow" panose="020B0606020202030204" pitchFamily="34" charset="0"/>
                        </a:rPr>
                        <a:t>0.97</a:t>
                      </a:r>
                      <a:endParaRPr lang="en-US" sz="13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latin typeface="Arial Narrow" panose="020B0606020202030204" pitchFamily="34" charset="0"/>
                        </a:rPr>
                        <a:t>QUIET-W</a:t>
                      </a:r>
                      <a:endParaRPr lang="en-US" sz="13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aseline="0" dirty="0" smtClean="0">
                          <a:latin typeface="Arial Narrow" panose="020B0606020202030204" pitchFamily="34" charset="0"/>
                        </a:rPr>
                        <a:t>2012</a:t>
                      </a:r>
                      <a:endParaRPr lang="en-US" sz="13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latin typeface="Arial Narrow" panose="020B0606020202030204" pitchFamily="34" charset="0"/>
                        </a:rPr>
                        <a:t>95</a:t>
                      </a:r>
                      <a:endParaRPr lang="en-US" sz="13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latin typeface="Arial Narrow" panose="020B0606020202030204" pitchFamily="34" charset="0"/>
                        </a:rPr>
                        <a:t>0.85</a:t>
                      </a:r>
                      <a:endParaRPr lang="en-US" sz="13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latin typeface="Arial Narrow" panose="020B0606020202030204" pitchFamily="34" charset="0"/>
                        </a:rPr>
                        <a:t>BICEP1 3yr</a:t>
                      </a:r>
                      <a:endParaRPr lang="en-US" sz="13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latin typeface="Arial Narrow" panose="020B0606020202030204" pitchFamily="34" charset="0"/>
                        </a:rPr>
                        <a:t>2013</a:t>
                      </a:r>
                      <a:endParaRPr lang="en-US" sz="13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latin typeface="Arial Narrow" panose="020B0606020202030204" pitchFamily="34" charset="0"/>
                        </a:rPr>
                        <a:t>100, 150</a:t>
                      </a:r>
                      <a:endParaRPr lang="en-US" sz="13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latin typeface="Arial Narrow" panose="020B0606020202030204" pitchFamily="34" charset="0"/>
                        </a:rPr>
                        <a:t>0.25</a:t>
                      </a:r>
                      <a:endParaRPr lang="en-US" sz="13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latin typeface="Arial Narrow" panose="020B0606020202030204" pitchFamily="34" charset="0"/>
                        </a:rPr>
                        <a:t>BICEP2</a:t>
                      </a:r>
                      <a:endParaRPr lang="en-US" sz="13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latin typeface="Arial Narrow" panose="020B0606020202030204" pitchFamily="34" charset="0"/>
                        </a:rPr>
                        <a:t>2014</a:t>
                      </a:r>
                      <a:endParaRPr lang="en-US" sz="13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latin typeface="Arial Narrow" panose="020B0606020202030204" pitchFamily="34" charset="0"/>
                        </a:rPr>
                        <a:t>150</a:t>
                      </a:r>
                      <a:endParaRPr lang="en-US" sz="13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latin typeface="Arial Narrow" panose="020B0606020202030204" pitchFamily="34" charset="0"/>
                        </a:rPr>
                        <a:t>0.10</a:t>
                      </a:r>
                      <a:endParaRPr lang="en-US" sz="13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 smtClean="0">
                          <a:latin typeface="Arial Narrow" panose="020B0606020202030204" pitchFamily="34" charset="0"/>
                        </a:rPr>
                        <a:t>BICEP2+Keck+Planck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latin typeface="Arial Narrow" panose="020B0606020202030204" pitchFamily="34" charset="0"/>
                        </a:rPr>
                        <a:t>2015</a:t>
                      </a:r>
                      <a:endParaRPr lang="en-US" sz="13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latin typeface="Arial Narrow" panose="020B0606020202030204" pitchFamily="34" charset="0"/>
                        </a:rPr>
                        <a:t>150 + </a:t>
                      </a:r>
                      <a:r>
                        <a:rPr lang="en-US" sz="1300" dirty="0" err="1" smtClean="0">
                          <a:latin typeface="Arial Narrow" panose="020B0606020202030204" pitchFamily="34" charset="0"/>
                        </a:rPr>
                        <a:t>ext</a:t>
                      </a:r>
                      <a:endParaRPr lang="en-US" sz="13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latin typeface="Arial Narrow" panose="020B0606020202030204" pitchFamily="34" charset="0"/>
                        </a:rPr>
                        <a:t>0.034</a:t>
                      </a:r>
                      <a:endParaRPr lang="en-US" sz="13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latin typeface="Arial Narrow" panose="020B0606020202030204" pitchFamily="34" charset="0"/>
                        </a:rPr>
                        <a:t>BICEP2+Keck+ext</a:t>
                      </a:r>
                      <a:r>
                        <a:rPr lang="en-US" sz="1300" baseline="0" dirty="0" smtClean="0">
                          <a:latin typeface="Arial Narrow" panose="020B0606020202030204" pitchFamily="34" charset="0"/>
                        </a:rPr>
                        <a:t> 2014</a:t>
                      </a:r>
                      <a:endParaRPr lang="en-US" sz="13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latin typeface="Arial Narrow" panose="020B0606020202030204" pitchFamily="34" charset="0"/>
                        </a:rPr>
                        <a:t>2015</a:t>
                      </a:r>
                      <a:endParaRPr lang="en-US" sz="13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latin typeface="Arial Narrow" panose="020B0606020202030204" pitchFamily="34" charset="0"/>
                        </a:rPr>
                        <a:t>95, 150</a:t>
                      </a:r>
                    </a:p>
                    <a:p>
                      <a:r>
                        <a:rPr lang="en-US" sz="1300" dirty="0" smtClean="0">
                          <a:latin typeface="Arial Narrow" panose="020B0606020202030204" pitchFamily="34" charset="0"/>
                        </a:rPr>
                        <a:t>+ </a:t>
                      </a:r>
                      <a:r>
                        <a:rPr lang="en-US" sz="1300" dirty="0" err="1" smtClean="0">
                          <a:latin typeface="Arial Narrow" panose="020B0606020202030204" pitchFamily="34" charset="0"/>
                        </a:rPr>
                        <a:t>ext</a:t>
                      </a:r>
                      <a:endParaRPr lang="en-US" sz="13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latin typeface="Arial Narrow" panose="020B0606020202030204" pitchFamily="34" charset="0"/>
                        </a:rPr>
                        <a:t>0.024</a:t>
                      </a:r>
                      <a:endParaRPr lang="en-US" sz="13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latin typeface="Arial Narrow" panose="020B0606020202030204" pitchFamily="34" charset="0"/>
                        </a:rPr>
                        <a:t>BICEP2+Keck+ext</a:t>
                      </a:r>
                    </a:p>
                    <a:p>
                      <a:r>
                        <a:rPr lang="en-US" sz="1300" dirty="0" smtClean="0">
                          <a:latin typeface="Arial Narrow" panose="020B0606020202030204" pitchFamily="34" charset="0"/>
                        </a:rPr>
                        <a:t>2015</a:t>
                      </a:r>
                      <a:endParaRPr lang="en-US" sz="13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latin typeface="Arial Narrow" panose="020B0606020202030204" pitchFamily="34" charset="0"/>
                        </a:rPr>
                        <a:t>TBD</a:t>
                      </a:r>
                      <a:endParaRPr lang="en-US" sz="13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latin typeface="Arial Narrow" panose="020B0606020202030204" pitchFamily="34" charset="0"/>
                        </a:rPr>
                        <a:t>95, 150,</a:t>
                      </a:r>
                    </a:p>
                    <a:p>
                      <a:r>
                        <a:rPr lang="en-US" sz="1300" dirty="0" smtClean="0">
                          <a:latin typeface="Arial Narrow" panose="020B0606020202030204" pitchFamily="34" charset="0"/>
                        </a:rPr>
                        <a:t>220 + </a:t>
                      </a:r>
                      <a:r>
                        <a:rPr lang="en-US" sz="1300" dirty="0" err="1" smtClean="0">
                          <a:latin typeface="Arial Narrow" panose="020B0606020202030204" pitchFamily="34" charset="0"/>
                        </a:rPr>
                        <a:t>ext</a:t>
                      </a:r>
                      <a:endParaRPr lang="en-US" sz="13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latin typeface="Arial Narrow" panose="020B0606020202030204" pitchFamily="34" charset="0"/>
                        </a:rPr>
                        <a:t>~0.018</a:t>
                      </a:r>
                      <a:endParaRPr lang="en-US" sz="13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715000" y="1066800"/>
            <a:ext cx="2798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Polarization Constraints on r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3733800" y="3930492"/>
            <a:ext cx="1447800" cy="22789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275907" y="976419"/>
            <a:ext cx="2739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E-mode Polarization Maps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8766422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82278" y="76200"/>
            <a:ext cx="76098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Detector Technology:  Optical Coupling</a:t>
            </a:r>
            <a:endParaRPr lang="en-US" sz="3600" b="1" dirty="0"/>
          </a:p>
        </p:txBody>
      </p:sp>
      <p:pic>
        <p:nvPicPr>
          <p:cNvPr id="10" name="Picture 9"/>
          <p:cNvPicPr/>
          <p:nvPr/>
        </p:nvPicPr>
        <p:blipFill rotWithShape="1">
          <a:blip r:embed="rId2"/>
          <a:srcRect l="31310" t="33333" r="12659" b="12820"/>
          <a:stretch/>
        </p:blipFill>
        <p:spPr bwMode="auto">
          <a:xfrm>
            <a:off x="128909" y="1066800"/>
            <a:ext cx="9015091" cy="5715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514600" y="722531"/>
            <a:ext cx="3901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3333FF"/>
                </a:solidFill>
              </a:rPr>
              <a:t>Planar Antennas</a:t>
            </a:r>
            <a:endParaRPr lang="en-US" sz="1600" dirty="0">
              <a:solidFill>
                <a:srgbClr val="3333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90800" y="2286000"/>
            <a:ext cx="3824965" cy="28623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JPL Deliveries 2005-2015</a:t>
            </a:r>
          </a:p>
          <a:p>
            <a:endParaRPr lang="en-US" sz="2000" dirty="0" smtClean="0"/>
          </a:p>
          <a:p>
            <a:r>
              <a:rPr lang="en-US" sz="2000" dirty="0" smtClean="0"/>
              <a:t>Frequencies:  95, 150, 220 GHz</a:t>
            </a:r>
          </a:p>
          <a:p>
            <a:r>
              <a:rPr lang="en-US" sz="2000" dirty="0" smtClean="0"/>
              <a:t>Science wafers on sky:  88</a:t>
            </a:r>
          </a:p>
          <a:p>
            <a:r>
              <a:rPr lang="en-US" sz="2000" dirty="0" smtClean="0"/>
              <a:t>Science detectors on sky:  10,144</a:t>
            </a:r>
          </a:p>
          <a:p>
            <a:r>
              <a:rPr lang="en-US" sz="2000" dirty="0" smtClean="0"/>
              <a:t>Yield:  ~30 %</a:t>
            </a:r>
          </a:p>
          <a:p>
            <a:endParaRPr lang="en-US" sz="2000" dirty="0"/>
          </a:p>
          <a:p>
            <a:r>
              <a:rPr lang="en-US" sz="2000" i="1" dirty="0" smtClean="0">
                <a:solidFill>
                  <a:srgbClr val="C00000"/>
                </a:solidFill>
              </a:rPr>
              <a:t>So… how do you get to 500,000 detectors this way?</a:t>
            </a:r>
            <a:endParaRPr 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89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astro.caltech.edu/~rogero/images/lenslet_wafer_composit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666" y="918964"/>
            <a:ext cx="4724400" cy="338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researchgate.net/profile/Bruce_Partridge/publication/45925904/figure/fig3/AS:306042593398786@1449977648283/Figure-5-Left-Cutaway-view-of-a-silicon-feedhorn-coupled-polarimeter-array-design-Th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19" y="4590947"/>
            <a:ext cx="7744695" cy="223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82278" y="76200"/>
            <a:ext cx="76098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Detector Technology:  Optical Coupling</a:t>
            </a:r>
            <a:endParaRPr lang="en-US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462284" y="616709"/>
            <a:ext cx="3901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3333FF"/>
                </a:solidFill>
              </a:rPr>
              <a:t>Antenna + Lens</a:t>
            </a:r>
            <a:endParaRPr lang="en-US" sz="1600" dirty="0">
              <a:solidFill>
                <a:srgbClr val="3333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62284" y="4267200"/>
            <a:ext cx="3901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3333FF"/>
                </a:solidFill>
              </a:rPr>
              <a:t>Antenna + </a:t>
            </a:r>
            <a:r>
              <a:rPr lang="en-US" sz="1600" dirty="0" err="1" smtClean="0">
                <a:solidFill>
                  <a:srgbClr val="3333FF"/>
                </a:solidFill>
              </a:rPr>
              <a:t>Feedhorn</a:t>
            </a:r>
            <a:endParaRPr lang="en-US" sz="16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07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28600" y="5029200"/>
            <a:ext cx="3886200" cy="1758282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325733" y="160676"/>
            <a:ext cx="6340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TES Detectors &amp; SQUID Multiplexing</a:t>
            </a:r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175997"/>
            <a:ext cx="3962400" cy="29346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43689" y="3962400"/>
            <a:ext cx="609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1" y="4488170"/>
            <a:ext cx="4572000" cy="22397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22953" y="823528"/>
            <a:ext cx="3505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3333FF"/>
                </a:solidFill>
              </a:rPr>
              <a:t>SQUID Time-Domain Multiplexing</a:t>
            </a:r>
            <a:endParaRPr lang="en-US" sz="1600" dirty="0">
              <a:solidFill>
                <a:srgbClr val="3333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35740" y="4191000"/>
            <a:ext cx="3939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3333FF"/>
                </a:solidFill>
              </a:rPr>
              <a:t>SQUID Frequency-Domain Multiplexing</a:t>
            </a:r>
            <a:endParaRPr lang="en-US" sz="1600" dirty="0">
              <a:solidFill>
                <a:srgbClr val="3333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600" y="838200"/>
            <a:ext cx="3901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3333FF"/>
                </a:solidFill>
              </a:rPr>
              <a:t>Transition-Edge Superconducting Bolometer</a:t>
            </a:r>
            <a:endParaRPr lang="en-US" sz="1600" dirty="0">
              <a:solidFill>
                <a:srgbClr val="3333FF"/>
              </a:solidFill>
            </a:endParaRPr>
          </a:p>
        </p:txBody>
      </p:sp>
      <p:pic>
        <p:nvPicPr>
          <p:cNvPr id="2050" name="Picture 2" descr="https://inspirehep.net/record/1254982/files/RvsT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3" t="13487" r="16035" b="10056"/>
          <a:stretch/>
        </p:blipFill>
        <p:spPr bwMode="auto">
          <a:xfrm>
            <a:off x="1688938" y="2907188"/>
            <a:ext cx="2334986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89" y="1162208"/>
            <a:ext cx="2285711" cy="171428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62000" y="5109506"/>
            <a:ext cx="2704458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Pros / Cons</a:t>
            </a:r>
          </a:p>
          <a:p>
            <a:r>
              <a:rPr lang="en-US" sz="1600" dirty="0" smtClean="0"/>
              <a:t>+ Proven NEPs</a:t>
            </a:r>
          </a:p>
          <a:p>
            <a:r>
              <a:rPr lang="en-US" sz="1600" dirty="0" smtClean="0"/>
              <a:t>+ Proven noise stability</a:t>
            </a:r>
          </a:p>
          <a:p>
            <a:r>
              <a:rPr lang="en-US" sz="1600" dirty="0" smtClean="0"/>
              <a:t>+ 2,500 detectors now routine</a:t>
            </a:r>
          </a:p>
          <a:p>
            <a:endParaRPr lang="en-US" sz="600" dirty="0"/>
          </a:p>
          <a:p>
            <a:r>
              <a:rPr lang="en-US" sz="1600" dirty="0" smtClean="0"/>
              <a:t>- SQUID </a:t>
            </a:r>
            <a:r>
              <a:rPr lang="en-US" sz="1600" dirty="0" err="1" smtClean="0"/>
              <a:t>muxing</a:t>
            </a:r>
            <a:r>
              <a:rPr lang="en-US" sz="1600" dirty="0" smtClean="0"/>
              <a:t> complex</a:t>
            </a:r>
          </a:p>
          <a:p>
            <a:r>
              <a:rPr lang="en-US" sz="1600" dirty="0" smtClean="0"/>
              <a:t>- &gt; 10</a:t>
            </a:r>
            <a:r>
              <a:rPr lang="en-US" sz="1600" baseline="30000" dirty="0" smtClean="0"/>
              <a:t>4</a:t>
            </a:r>
            <a:r>
              <a:rPr lang="en-US" sz="1600" dirty="0" smtClean="0"/>
              <a:t> detectors challenging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228600" y="838200"/>
            <a:ext cx="3901165" cy="405018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263864" y="838200"/>
            <a:ext cx="4803936" cy="594928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48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5" y="104108"/>
            <a:ext cx="9442514" cy="6753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6200" y="5040868"/>
            <a:ext cx="2590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CMB Polarization Science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81031" y="5313402"/>
            <a:ext cx="330494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</a:rPr>
              <a:t>Test inflation physics</a:t>
            </a:r>
          </a:p>
          <a:p>
            <a:r>
              <a:rPr lang="en-US" sz="1400" dirty="0" smtClean="0">
                <a:solidFill>
                  <a:srgbClr val="C00000"/>
                </a:solidFill>
              </a:rPr>
              <a:t>   search for gravitational wave background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1031" y="5783759"/>
            <a:ext cx="26570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</a:rPr>
              <a:t>N</a:t>
            </a:r>
            <a:r>
              <a:rPr lang="en-US" sz="1600" b="1" dirty="0" smtClean="0">
                <a:solidFill>
                  <a:srgbClr val="002060"/>
                </a:solidFill>
              </a:rPr>
              <a:t>eutrinos &amp; light particles</a:t>
            </a:r>
          </a:p>
          <a:p>
            <a:r>
              <a:rPr lang="en-US" sz="1400" dirty="0" smtClean="0">
                <a:solidFill>
                  <a:srgbClr val="002060"/>
                </a:solidFill>
              </a:rPr>
              <a:t>  size scales at recombination</a:t>
            </a:r>
          </a:p>
          <a:p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en-US" sz="1400" dirty="0" smtClean="0">
                <a:solidFill>
                  <a:srgbClr val="002060"/>
                </a:solidFill>
              </a:rPr>
              <a:t> evolution of large scale structure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1031" y="6488668"/>
            <a:ext cx="21197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6600"/>
                </a:solidFill>
              </a:rPr>
              <a:t>History of Reionization</a:t>
            </a:r>
          </a:p>
        </p:txBody>
      </p:sp>
    </p:spTree>
    <p:extLst>
      <p:ext uri="{BB962C8B-B14F-4D97-AF65-F5344CB8AC3E}">
        <p14:creationId xmlns:p14="http://schemas.microsoft.com/office/powerpoint/2010/main" val="370356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648200" y="4871023"/>
            <a:ext cx="4267200" cy="1834578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00200" y="160676"/>
            <a:ext cx="56468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KID Detectors &amp; RF Multiplexing</a:t>
            </a:r>
            <a:endParaRPr lang="en-US" sz="3200" b="1" dirty="0"/>
          </a:p>
        </p:txBody>
      </p:sp>
      <p:sp>
        <p:nvSpPr>
          <p:cNvPr id="4" name="Rectangle 3"/>
          <p:cNvSpPr/>
          <p:nvPr/>
        </p:nvSpPr>
        <p:spPr>
          <a:xfrm>
            <a:off x="4343689" y="3962400"/>
            <a:ext cx="609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922953" y="823528"/>
            <a:ext cx="3505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3333FF"/>
                </a:solidFill>
              </a:rPr>
              <a:t>Radio-Frequency Multiplexing</a:t>
            </a:r>
            <a:endParaRPr lang="en-US" sz="1600" dirty="0">
              <a:solidFill>
                <a:srgbClr val="3333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57800" y="4988945"/>
            <a:ext cx="3108480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Pros / Cons</a:t>
            </a:r>
          </a:p>
          <a:p>
            <a:r>
              <a:rPr lang="en-US" sz="1600" dirty="0" smtClean="0"/>
              <a:t>+ Low NEPs demonstrated</a:t>
            </a:r>
          </a:p>
          <a:p>
            <a:r>
              <a:rPr lang="en-US" sz="1600" dirty="0" smtClean="0"/>
              <a:t>+ RF </a:t>
            </a:r>
            <a:r>
              <a:rPr lang="en-US" sz="1600" dirty="0" err="1" smtClean="0"/>
              <a:t>muxing</a:t>
            </a:r>
            <a:r>
              <a:rPr lang="en-US" sz="1600" dirty="0" smtClean="0"/>
              <a:t> scales to large formats</a:t>
            </a:r>
          </a:p>
          <a:p>
            <a:r>
              <a:rPr lang="en-US" sz="1600" dirty="0" smtClean="0"/>
              <a:t>+ RF SQUID/TES </a:t>
            </a:r>
            <a:r>
              <a:rPr lang="en-US" sz="1600" dirty="0" err="1" smtClean="0"/>
              <a:t>muxing</a:t>
            </a:r>
            <a:r>
              <a:rPr lang="en-US" sz="1600" dirty="0" smtClean="0"/>
              <a:t> also viable</a:t>
            </a:r>
          </a:p>
          <a:p>
            <a:endParaRPr lang="en-US" sz="600" dirty="0"/>
          </a:p>
          <a:p>
            <a:r>
              <a:rPr lang="en-US" sz="1600" dirty="0" smtClean="0"/>
              <a:t>- NEPs in CMB instrument?</a:t>
            </a:r>
          </a:p>
          <a:p>
            <a:r>
              <a:rPr lang="en-US" sz="1600" dirty="0" smtClean="0"/>
              <a:t>- Noise stability?</a:t>
            </a:r>
          </a:p>
        </p:txBody>
      </p:sp>
      <p:sp>
        <p:nvSpPr>
          <p:cNvPr id="9" name="Rectangle 8"/>
          <p:cNvSpPr/>
          <p:nvPr/>
        </p:nvSpPr>
        <p:spPr>
          <a:xfrm>
            <a:off x="228600" y="838200"/>
            <a:ext cx="4267200" cy="58674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648200" y="838200"/>
            <a:ext cx="4267200" cy="389847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https://astrobites.org/wp-content/uploads/2011/12/fig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6"/>
          <a:stretch/>
        </p:blipFill>
        <p:spPr bwMode="auto">
          <a:xfrm>
            <a:off x="457200" y="2823040"/>
            <a:ext cx="3757202" cy="379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casper.berkeley.edu/wiki/images/f/f0/Howtoreadou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87808"/>
            <a:ext cx="3785258" cy="353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43000" y="1828241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43200" y="1187808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</a:t>
            </a:r>
            <a:endParaRPr lang="en-US" dirty="0"/>
          </a:p>
        </p:txBody>
      </p:sp>
      <p:pic>
        <p:nvPicPr>
          <p:cNvPr id="3082" name="Picture 10" descr="http://microdevices.jpl.nasa.gov/images/capabilities/superconducting-devices/3.2.D_StoryJ_caption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8" r="11811" b="23837"/>
          <a:stretch/>
        </p:blipFill>
        <p:spPr bwMode="auto">
          <a:xfrm>
            <a:off x="659401" y="901409"/>
            <a:ext cx="3352800" cy="221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3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scidacreview.org/0704/images/cmb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7" y="790848"/>
            <a:ext cx="3990281" cy="25292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2278" y="76200"/>
            <a:ext cx="77279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Planning for CMB Space Measurements</a:t>
            </a:r>
            <a:endParaRPr lang="en-US" sz="3600" b="1" dirty="0"/>
          </a:p>
        </p:txBody>
      </p:sp>
      <p:pic>
        <p:nvPicPr>
          <p:cNvPr id="7" name="Picture 5" descr="Composite_Landscape-r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8" t="74053" r="54349" b="5975"/>
          <a:stretch/>
        </p:blipFill>
        <p:spPr bwMode="auto">
          <a:xfrm flipH="1">
            <a:off x="74706" y="3530371"/>
            <a:ext cx="3974779" cy="266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90411" y="6214646"/>
            <a:ext cx="3228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 Narrow" panose="020B0606020202030204" pitchFamily="34" charset="0"/>
              </a:rPr>
              <a:t>The NASA Inflation Probe:  late 2020’s</a:t>
            </a:r>
            <a:endParaRPr lang="en-US" sz="1600" dirty="0">
              <a:latin typeface="Arial Narrow" panose="020B0606020202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032702" y="5016762"/>
            <a:ext cx="24024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The NASA Inflation Probe: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138535" y="5257800"/>
            <a:ext cx="50054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/>
              <a:t>Designed to extract all cosmological information from CMB in polarization:  high-sensitivity measurements over entire sky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Space provides access to the </a:t>
            </a:r>
            <a:r>
              <a:rPr lang="en-US" sz="1600" i="1" dirty="0" smtClean="0"/>
              <a:t>largest spatial scales </a:t>
            </a:r>
            <a:r>
              <a:rPr lang="en-US" sz="1600" dirty="0" smtClean="0"/>
              <a:t>and </a:t>
            </a:r>
            <a:r>
              <a:rPr lang="en-US" sz="1600" i="1" dirty="0" smtClean="0"/>
              <a:t>entire EM spectrum</a:t>
            </a:r>
            <a:r>
              <a:rPr lang="en-US" sz="1600" dirty="0" smtClean="0"/>
              <a:t> – naturally complements CMB-S4 ground-based capabilities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/>
          <a:srcRect l="6656" t="31253" r="26895" b="31633"/>
          <a:stretch/>
        </p:blipFill>
        <p:spPr>
          <a:xfrm>
            <a:off x="4229431" y="679831"/>
            <a:ext cx="1864001" cy="191096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/>
          <a:srcRect t="66901"/>
          <a:stretch/>
        </p:blipFill>
        <p:spPr>
          <a:xfrm>
            <a:off x="6368567" y="2100659"/>
            <a:ext cx="2778363" cy="1688027"/>
          </a:xfrm>
          <a:prstGeom prst="rect">
            <a:avLst/>
          </a:prstGeom>
        </p:spPr>
      </p:pic>
      <p:pic>
        <p:nvPicPr>
          <p:cNvPr id="27" name="Image 9" descr="nuovo2MOD3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081" y="3421414"/>
            <a:ext cx="1756012" cy="1686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0" name="TextBox 1069"/>
          <p:cNvSpPr txBox="1"/>
          <p:nvPr/>
        </p:nvSpPr>
        <p:spPr>
          <a:xfrm>
            <a:off x="4390992" y="3537960"/>
            <a:ext cx="548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PIXIE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1071" name="TextBox 1070"/>
          <p:cNvSpPr txBox="1"/>
          <p:nvPr/>
        </p:nvSpPr>
        <p:spPr>
          <a:xfrm>
            <a:off x="6183636" y="979026"/>
            <a:ext cx="24875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ESA M5 proposal submitted</a:t>
            </a:r>
          </a:p>
          <a:p>
            <a:r>
              <a:rPr lang="en-US" sz="1600" dirty="0" smtClean="0"/>
              <a:t>~5′ resolution</a:t>
            </a:r>
          </a:p>
          <a:p>
            <a:r>
              <a:rPr lang="en-US" sz="1600" dirty="0" smtClean="0"/>
              <a:t>2028 launch</a:t>
            </a:r>
            <a:endParaRPr lang="en-US" sz="1600" dirty="0"/>
          </a:p>
        </p:txBody>
      </p:sp>
      <p:sp>
        <p:nvSpPr>
          <p:cNvPr id="82" name="TextBox 81"/>
          <p:cNvSpPr txBox="1"/>
          <p:nvPr/>
        </p:nvSpPr>
        <p:spPr>
          <a:xfrm>
            <a:off x="4248397" y="2598003"/>
            <a:ext cx="20251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smtClean="0"/>
              <a:t>JAXA phase-A concept</a:t>
            </a:r>
          </a:p>
          <a:p>
            <a:pPr algn="r"/>
            <a:r>
              <a:rPr lang="en-US" sz="1600" dirty="0"/>
              <a:t>~</a:t>
            </a:r>
            <a:r>
              <a:rPr lang="en-US" sz="1600" dirty="0" smtClean="0"/>
              <a:t>20′ resolution</a:t>
            </a:r>
          </a:p>
          <a:p>
            <a:pPr algn="r"/>
            <a:r>
              <a:rPr lang="en-US" sz="1600" dirty="0" smtClean="0"/>
              <a:t>2025 launch</a:t>
            </a:r>
            <a:endParaRPr lang="en-US" sz="1600" dirty="0"/>
          </a:p>
        </p:txBody>
      </p:sp>
      <p:sp>
        <p:nvSpPr>
          <p:cNvPr id="83" name="TextBox 82"/>
          <p:cNvSpPr txBox="1"/>
          <p:nvPr/>
        </p:nvSpPr>
        <p:spPr>
          <a:xfrm>
            <a:off x="5936527" y="3892025"/>
            <a:ext cx="29424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NASA MIDEX proposal concept</a:t>
            </a:r>
          </a:p>
          <a:p>
            <a:r>
              <a:rPr lang="en-US" sz="1600" dirty="0" smtClean="0"/>
              <a:t>Polarimetry &amp; </a:t>
            </a:r>
            <a:r>
              <a:rPr lang="en-US" sz="1600" dirty="0"/>
              <a:t>absolute </a:t>
            </a:r>
            <a:r>
              <a:rPr lang="en-US" sz="1600" dirty="0" smtClean="0"/>
              <a:t>spectrum</a:t>
            </a:r>
          </a:p>
          <a:p>
            <a:r>
              <a:rPr lang="en-US" sz="1600" dirty="0" smtClean="0"/>
              <a:t>~2° resolution</a:t>
            </a:r>
          </a:p>
        </p:txBody>
      </p:sp>
    </p:spTree>
    <p:extLst>
      <p:ext uri="{BB962C8B-B14F-4D97-AF65-F5344CB8AC3E}">
        <p14:creationId xmlns:p14="http://schemas.microsoft.com/office/powerpoint/2010/main" val="194528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2202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hape 473"/>
          <p:cNvPicPr preferRelativeResize="0"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86000" y="29851"/>
            <a:ext cx="13656219" cy="682814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496"/>
          <p:cNvSpPr txBox="1"/>
          <p:nvPr/>
        </p:nvSpPr>
        <p:spPr>
          <a:xfrm>
            <a:off x="283029" y="1981200"/>
            <a:ext cx="8655683" cy="3223274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>
            <a:softEdge rad="127000"/>
          </a:effectLst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sz="2800" b="1" dirty="0" smtClean="0"/>
              <a:t> CMB offers great science from ground and space</a:t>
            </a:r>
            <a:endParaRPr lang="en-US" sz="2800" b="1" dirty="0"/>
          </a:p>
          <a:p>
            <a:r>
              <a:rPr lang="en-US" sz="2200" dirty="0"/>
              <a:t>	- </a:t>
            </a:r>
            <a:r>
              <a:rPr lang="en-US" sz="2200" dirty="0" smtClean="0"/>
              <a:t>Ground-based experiments offer unrivaled resolution</a:t>
            </a:r>
          </a:p>
          <a:p>
            <a:r>
              <a:rPr lang="en-US" sz="2200" dirty="0"/>
              <a:t>	- </a:t>
            </a:r>
            <a:r>
              <a:rPr lang="en-US" sz="2200" dirty="0" smtClean="0"/>
              <a:t>Space experiments offer unrivaled frequency and sky coverage</a:t>
            </a:r>
            <a:endParaRPr lang="en-US" sz="2200" dirty="0"/>
          </a:p>
          <a:p>
            <a:pPr marL="139700" lvl="0" rtl="0">
              <a:spcBef>
                <a:spcPts val="0"/>
              </a:spcBef>
              <a:buClr>
                <a:srgbClr val="000000"/>
              </a:buClr>
              <a:buSzPct val="100000"/>
            </a:pPr>
            <a:endParaRPr lang="en-US" sz="1600" b="1" dirty="0" smtClean="0"/>
          </a:p>
          <a:p>
            <a:pPr marL="139700" lvl="0" rtl="0"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en-US" sz="2800" b="1" dirty="0" smtClean="0"/>
              <a:t> Should be investing in detector technology now</a:t>
            </a:r>
          </a:p>
          <a:p>
            <a:pPr marL="139700" lvl="0" rtl="0"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en-US" sz="2200" dirty="0"/>
              <a:t>	</a:t>
            </a:r>
            <a:r>
              <a:rPr lang="en-US" sz="2200" dirty="0" smtClean="0"/>
              <a:t>- S4 is going to need next-generation RF multiplexing</a:t>
            </a:r>
          </a:p>
          <a:p>
            <a:pPr marL="139700" lvl="0" rtl="0"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en-US" sz="2200" dirty="0"/>
              <a:t>	</a:t>
            </a:r>
            <a:r>
              <a:rPr lang="en-US" sz="2200" dirty="0" smtClean="0"/>
              <a:t>- NASA labs have been actively developing &amp; fielding detectors</a:t>
            </a:r>
          </a:p>
          <a:p>
            <a:pPr marL="139700" lvl="0" rtl="0"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en-US" sz="2200" dirty="0"/>
              <a:t>	</a:t>
            </a:r>
            <a:r>
              <a:rPr lang="en-US" sz="2200" dirty="0" smtClean="0"/>
              <a:t>- Opportunity to maximize synergy between DOE/NASA labs</a:t>
            </a:r>
          </a:p>
        </p:txBody>
      </p:sp>
      <p:sp>
        <p:nvSpPr>
          <p:cNvPr id="9" name="Shape 496"/>
          <p:cNvSpPr txBox="1"/>
          <p:nvPr/>
        </p:nvSpPr>
        <p:spPr>
          <a:xfrm>
            <a:off x="2813956" y="210903"/>
            <a:ext cx="3336472" cy="88174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>
            <a:softEdge rad="127000"/>
          </a:effectLst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-US" sz="4400" b="1" dirty="0" smtClean="0"/>
              <a:t>Conclusions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415209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56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1"/>
          <p:cNvSpPr>
            <a:spLocks noGrp="1"/>
          </p:cNvSpPr>
          <p:nvPr>
            <p:ph type="title"/>
          </p:nvPr>
        </p:nvSpPr>
        <p:spPr>
          <a:xfrm>
            <a:off x="0" y="13380"/>
            <a:ext cx="9144000" cy="824820"/>
          </a:xfrm>
        </p:spPr>
        <p:txBody>
          <a:bodyPr anchor="ctr">
            <a:no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Test of Light Particles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685800"/>
            <a:ext cx="6172200" cy="47152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57600" y="5715000"/>
            <a:ext cx="4485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Currently N</a:t>
            </a:r>
            <a:r>
              <a:rPr lang="en-US" baseline="-25000" dirty="0" smtClean="0">
                <a:solidFill>
                  <a:srgbClr val="C00000"/>
                </a:solidFill>
              </a:rPr>
              <a:t>eff</a:t>
            </a:r>
            <a:r>
              <a:rPr lang="en-US" dirty="0" smtClean="0">
                <a:solidFill>
                  <a:srgbClr val="C00000"/>
                </a:solidFill>
              </a:rPr>
              <a:t> = 3.04 ± 0.33	</a:t>
            </a:r>
            <a:r>
              <a:rPr lang="en-US" dirty="0" err="1" smtClean="0">
                <a:solidFill>
                  <a:srgbClr val="C00000"/>
                </a:solidFill>
              </a:rPr>
              <a:t>Planck+ext</a:t>
            </a:r>
            <a:r>
              <a:rPr lang="en-US" dirty="0" smtClean="0">
                <a:solidFill>
                  <a:srgbClr val="C00000"/>
                </a:solidFill>
              </a:rPr>
              <a:t> 2015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33400" y="5715000"/>
            <a:ext cx="2797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N</a:t>
            </a:r>
            <a:r>
              <a:rPr lang="en-US" baseline="-25000" dirty="0" smtClean="0">
                <a:solidFill>
                  <a:srgbClr val="C00000"/>
                </a:solidFill>
              </a:rPr>
              <a:t>eff</a:t>
            </a:r>
            <a:r>
              <a:rPr lang="en-US" dirty="0" smtClean="0">
                <a:solidFill>
                  <a:srgbClr val="C00000"/>
                </a:solidFill>
              </a:rPr>
              <a:t> = 3.046 (neutrinos only)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40539" y="6031468"/>
            <a:ext cx="7236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More information available in the E-mode power spectrum:  sharper peaks</a:t>
            </a:r>
          </a:p>
          <a:p>
            <a:r>
              <a:rPr lang="en-US" dirty="0">
                <a:solidFill>
                  <a:srgbClr val="002060"/>
                </a:solidFill>
              </a:rPr>
              <a:t>F</a:t>
            </a:r>
            <a:r>
              <a:rPr lang="en-US" dirty="0" smtClean="0">
                <a:solidFill>
                  <a:srgbClr val="002060"/>
                </a:solidFill>
              </a:rPr>
              <a:t>uture projections for a 2020s Stage-4 CMB survey:  </a:t>
            </a:r>
            <a:r>
              <a:rPr lang="en-US" dirty="0" err="1" smtClean="0">
                <a:solidFill>
                  <a:srgbClr val="002060"/>
                </a:solidFill>
                <a:latin typeface="Symbol" panose="05050102010706020507" pitchFamily="18" charset="2"/>
              </a:rPr>
              <a:t>D</a:t>
            </a:r>
            <a:r>
              <a:rPr lang="en-US" dirty="0" err="1" smtClean="0">
                <a:solidFill>
                  <a:srgbClr val="002060"/>
                </a:solidFill>
              </a:rPr>
              <a:t>N</a:t>
            </a:r>
            <a:r>
              <a:rPr lang="en-US" baseline="-25000" dirty="0" err="1" smtClean="0">
                <a:solidFill>
                  <a:srgbClr val="002060"/>
                </a:solidFill>
              </a:rPr>
              <a:t>eff</a:t>
            </a:r>
            <a:r>
              <a:rPr lang="en-US" dirty="0" smtClean="0">
                <a:solidFill>
                  <a:srgbClr val="002060"/>
                </a:solidFill>
              </a:rPr>
              <a:t> ~ 0.02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15407" y="5410200"/>
            <a:ext cx="6929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Two speeds:  sound speed in the plasma and diffusion speed of photons</a:t>
            </a:r>
          </a:p>
        </p:txBody>
      </p:sp>
    </p:spTree>
    <p:extLst>
      <p:ext uri="{BB962C8B-B14F-4D97-AF65-F5344CB8AC3E}">
        <p14:creationId xmlns:p14="http://schemas.microsoft.com/office/powerpoint/2010/main" val="71575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1"/>
          <p:cNvSpPr>
            <a:spLocks noGrp="1"/>
          </p:cNvSpPr>
          <p:nvPr>
            <p:ph type="title"/>
          </p:nvPr>
        </p:nvSpPr>
        <p:spPr>
          <a:xfrm>
            <a:off x="0" y="13380"/>
            <a:ext cx="9144000" cy="824820"/>
          </a:xfrm>
        </p:spPr>
        <p:txBody>
          <a:bodyPr anchor="ctr">
            <a:no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Tests of Neutrino Mass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62000" y="5715000"/>
            <a:ext cx="7918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Relativistic neutrinos prevent small structures from clustering</a:t>
            </a:r>
          </a:p>
          <a:p>
            <a:r>
              <a:rPr lang="en-US" dirty="0" smtClean="0"/>
              <a:t>Transition from relativistic to non-relativistic happens at late times, depends on </a:t>
            </a:r>
            <a:r>
              <a:rPr lang="en-US" dirty="0" err="1" smtClean="0"/>
              <a:t>m</a:t>
            </a:r>
            <a:r>
              <a:rPr lang="en-US" baseline="-25000" dirty="0" err="1" smtClean="0">
                <a:latin typeface="Symbol" panose="05050102010706020507" pitchFamily="18" charset="2"/>
              </a:rPr>
              <a:t>n</a:t>
            </a:r>
            <a:endParaRPr lang="en-US" baseline="-25000" dirty="0" smtClean="0">
              <a:latin typeface="Symbol" panose="05050102010706020507" pitchFamily="18" charset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1" y="1371600"/>
            <a:ext cx="4258002" cy="3962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1447800"/>
            <a:ext cx="4713468" cy="37338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5943600" y="4267200"/>
            <a:ext cx="0" cy="9144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231235" y="5176706"/>
            <a:ext cx="3684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S</a:t>
            </a:r>
            <a:r>
              <a:rPr lang="en-US" dirty="0" err="1" smtClean="0">
                <a:solidFill>
                  <a:srgbClr val="FF0000"/>
                </a:solidFill>
              </a:rPr>
              <a:t>m</a:t>
            </a:r>
            <a:r>
              <a:rPr lang="en-US" baseline="-25000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  <a:r>
              <a:rPr lang="en-US" dirty="0" smtClean="0">
                <a:solidFill>
                  <a:srgbClr val="FF0000"/>
                </a:solidFill>
              </a:rPr>
              <a:t> &gt;  58 </a:t>
            </a:r>
            <a:r>
              <a:rPr lang="en-US" dirty="0" err="1" smtClean="0">
                <a:solidFill>
                  <a:srgbClr val="FF0000"/>
                </a:solidFill>
              </a:rPr>
              <a:t>meV</a:t>
            </a:r>
            <a:r>
              <a:rPr lang="en-US" dirty="0" smtClean="0">
                <a:solidFill>
                  <a:srgbClr val="FF0000"/>
                </a:solidFill>
              </a:rPr>
              <a:t> from solar oscillations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1" y="6372999"/>
            <a:ext cx="89044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Future CMB and LSS measurements will go from today’s </a:t>
            </a:r>
            <a:r>
              <a:rPr lang="en-US" dirty="0" err="1" smtClean="0">
                <a:solidFill>
                  <a:srgbClr val="C00000"/>
                </a:solidFill>
                <a:latin typeface="Symbol" panose="05050102010706020507" pitchFamily="18" charset="2"/>
              </a:rPr>
              <a:t>S</a:t>
            </a:r>
            <a:r>
              <a:rPr lang="en-US" dirty="0" err="1" smtClean="0">
                <a:solidFill>
                  <a:srgbClr val="C00000"/>
                </a:solidFill>
              </a:rPr>
              <a:t>m</a:t>
            </a:r>
            <a:r>
              <a:rPr lang="en-US" baseline="-25000" dirty="0" err="1" smtClean="0">
                <a:solidFill>
                  <a:srgbClr val="C00000"/>
                </a:solidFill>
                <a:latin typeface="Symbol" panose="05050102010706020507" pitchFamily="18" charset="2"/>
              </a:rPr>
              <a:t>n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&lt;</a:t>
            </a:r>
            <a:r>
              <a:rPr lang="en-US" dirty="0" smtClean="0">
                <a:solidFill>
                  <a:srgbClr val="C00000"/>
                </a:solidFill>
              </a:rPr>
              <a:t> 230 </a:t>
            </a:r>
            <a:r>
              <a:rPr lang="en-US" dirty="0" err="1">
                <a:solidFill>
                  <a:srgbClr val="C00000"/>
                </a:solidFill>
              </a:rPr>
              <a:t>meV</a:t>
            </a:r>
            <a:r>
              <a:rPr lang="en-US" dirty="0" smtClean="0">
                <a:solidFill>
                  <a:srgbClr val="C00000"/>
                </a:solidFill>
              </a:rPr>
              <a:t> to </a:t>
            </a:r>
            <a:r>
              <a:rPr lang="en-US" dirty="0" err="1" smtClean="0">
                <a:solidFill>
                  <a:srgbClr val="C00000"/>
                </a:solidFill>
                <a:latin typeface="Symbol" panose="05050102010706020507" pitchFamily="18" charset="2"/>
              </a:rPr>
              <a:t>DS</a:t>
            </a:r>
            <a:r>
              <a:rPr lang="en-US" dirty="0" err="1" smtClean="0">
                <a:solidFill>
                  <a:srgbClr val="C00000"/>
                </a:solidFill>
              </a:rPr>
              <a:t>m</a:t>
            </a:r>
            <a:r>
              <a:rPr lang="en-US" baseline="-25000" dirty="0" err="1" smtClean="0">
                <a:solidFill>
                  <a:srgbClr val="C00000"/>
                </a:solidFill>
                <a:latin typeface="Symbol" panose="05050102010706020507" pitchFamily="18" charset="2"/>
              </a:rPr>
              <a:t>n</a:t>
            </a:r>
            <a:r>
              <a:rPr lang="en-US" dirty="0" smtClean="0">
                <a:solidFill>
                  <a:srgbClr val="C00000"/>
                </a:solidFill>
              </a:rPr>
              <a:t> ~ 15 </a:t>
            </a:r>
            <a:r>
              <a:rPr lang="en-US" dirty="0" err="1" smtClean="0">
                <a:solidFill>
                  <a:srgbClr val="C00000"/>
                </a:solidFill>
              </a:rPr>
              <a:t>meV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70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1"/>
          <p:cNvSpPr>
            <a:spLocks noGrp="1"/>
          </p:cNvSpPr>
          <p:nvPr>
            <p:ph type="title"/>
          </p:nvPr>
        </p:nvSpPr>
        <p:spPr>
          <a:xfrm>
            <a:off x="879231" y="0"/>
            <a:ext cx="7467600" cy="824820"/>
          </a:xfrm>
        </p:spPr>
        <p:txBody>
          <a:bodyPr anchor="ctr">
            <a:no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Galaxy-CMB Test of Gravity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447" y="645872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 smtClean="0">
                <a:solidFill>
                  <a:srgbClr val="004C98"/>
                </a:solidFill>
                <a:latin typeface="Calibri" panose="020F0502020204030204" pitchFamily="34" charset="0"/>
              </a:rPr>
              <a:t>Giannantonio</a:t>
            </a:r>
            <a:r>
              <a:rPr lang="en-US" dirty="0" smtClean="0">
                <a:solidFill>
                  <a:srgbClr val="004C98"/>
                </a:solidFill>
                <a:latin typeface="Calibri" panose="020F0502020204030204" pitchFamily="34" charset="0"/>
              </a:rPr>
              <a:t> et al 2015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824819"/>
            <a:ext cx="3228441" cy="60166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130" y="3200400"/>
            <a:ext cx="5595342" cy="2743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1000" y="3048000"/>
            <a:ext cx="603738" cy="213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09600" y="1371600"/>
            <a:ext cx="4998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Use CMB x galaxies and galaxies x galaxies to derive</a:t>
            </a:r>
          </a:p>
          <a:p>
            <a:r>
              <a:rPr lang="en-US" dirty="0"/>
              <a:t>t</a:t>
            </a:r>
            <a:r>
              <a:rPr lang="en-US" dirty="0" smtClean="0"/>
              <a:t>he growth of structure D</a:t>
            </a:r>
            <a:r>
              <a:rPr lang="en-US" baseline="-25000" dirty="0" smtClean="0"/>
              <a:t>G</a:t>
            </a:r>
            <a:r>
              <a:rPr lang="en-US" dirty="0" smtClean="0"/>
              <a:t>(z)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17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36947"/>
          <a:stretch/>
        </p:blipFill>
        <p:spPr>
          <a:xfrm>
            <a:off x="189887" y="990600"/>
            <a:ext cx="8954113" cy="4800600"/>
          </a:xfrm>
          <a:prstGeom prst="rect">
            <a:avLst/>
          </a:prstGeom>
        </p:spPr>
      </p:pic>
      <p:sp>
        <p:nvSpPr>
          <p:cNvPr id="40" name="Shape 544"/>
          <p:cNvSpPr txBox="1">
            <a:spLocks/>
          </p:cNvSpPr>
          <p:nvPr/>
        </p:nvSpPr>
        <p:spPr>
          <a:xfrm>
            <a:off x="0" y="0"/>
            <a:ext cx="9144000" cy="75240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4000" dirty="0" smtClean="0"/>
              <a:t>Testing Models of Inflation</a:t>
            </a:r>
            <a:endParaRPr lang="en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573194" y="5844734"/>
            <a:ext cx="8418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Slow-roll inflation models predict a relation between tensor-to-scalar ratio (r) and the tilt of the primordial power spectrum (1-n</a:t>
            </a:r>
            <a:r>
              <a:rPr lang="en-US" baseline="-25000" dirty="0" smtClean="0"/>
              <a:t>s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57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48640"/>
            <a:ext cx="8229600" cy="6172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5800" y="2362200"/>
            <a:ext cx="609600" cy="2514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 rot="16200000">
            <a:off x="203505" y="3545336"/>
            <a:ext cx="1620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Signal [</a:t>
            </a:r>
            <a:r>
              <a:rPr lang="en-US" sz="2400" dirty="0" smtClean="0">
                <a:latin typeface="Symbol" panose="05050102010706020507" pitchFamily="18" charset="2"/>
              </a:rPr>
              <a:t>m</a:t>
            </a:r>
            <a:r>
              <a:rPr lang="en-US" sz="2400" dirty="0" smtClean="0"/>
              <a:t>K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]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539457" y="6314412"/>
            <a:ext cx="294420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Angular Frequency [ℓ]</a:t>
            </a:r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08" t="10928" r="11111" b="72718"/>
          <a:stretch/>
        </p:blipFill>
        <p:spPr>
          <a:xfrm>
            <a:off x="6685808" y="1223158"/>
            <a:ext cx="1315192" cy="10094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62200" y="1828800"/>
            <a:ext cx="12738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Temperature</a:t>
            </a:r>
            <a:endParaRPr lang="en-US" sz="1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8" name="Straight Connector 17"/>
          <p:cNvCxnSpPr>
            <a:endCxn id="9" idx="0"/>
          </p:cNvCxnSpPr>
          <p:nvPr/>
        </p:nvCxnSpPr>
        <p:spPr>
          <a:xfrm flipH="1">
            <a:off x="2999138" y="1398320"/>
            <a:ext cx="493993" cy="43048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979634" y="4202130"/>
            <a:ext cx="11946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E-Mode</a:t>
            </a:r>
          </a:p>
          <a:p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Polarization</a:t>
            </a:r>
            <a:endParaRPr lang="en-US" sz="1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6647034" y="3986890"/>
            <a:ext cx="266801" cy="21524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886318" y="5358825"/>
            <a:ext cx="11946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-Mode</a:t>
            </a:r>
          </a:p>
          <a:p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Polarization</a:t>
            </a:r>
            <a:endParaRPr lang="en-US" sz="1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6553718" y="5143585"/>
            <a:ext cx="266801" cy="21524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590800" y="4215825"/>
            <a:ext cx="12906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Gravitational</a:t>
            </a:r>
          </a:p>
          <a:p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Lensing</a:t>
            </a:r>
            <a:endParaRPr lang="en-US" sz="1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33726" y="5181600"/>
            <a:ext cx="14432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Gravitational</a:t>
            </a:r>
          </a:p>
          <a:p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Waves at r=0.1</a:t>
            </a:r>
            <a:endParaRPr lang="en-US" sz="1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H="1">
            <a:off x="3065341" y="5493663"/>
            <a:ext cx="427790" cy="372789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3013204" y="4773386"/>
            <a:ext cx="299133" cy="255814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817437" y="805442"/>
            <a:ext cx="3946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</a:t>
            </a:r>
            <a:r>
              <a:rPr lang="en-US" sz="2000" dirty="0" smtClean="0">
                <a:latin typeface="Times New Roman"/>
                <a:cs typeface="Times New Roman"/>
              </a:rPr>
              <a:t>º</a:t>
            </a:r>
            <a:endParaRPr lang="en-US" sz="2000" dirty="0"/>
          </a:p>
        </p:txBody>
      </p:sp>
      <p:sp>
        <p:nvSpPr>
          <p:cNvPr id="29" name="TextBox 28"/>
          <p:cNvSpPr txBox="1"/>
          <p:nvPr/>
        </p:nvSpPr>
        <p:spPr>
          <a:xfrm>
            <a:off x="5415138" y="805442"/>
            <a:ext cx="5886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0.1</a:t>
            </a:r>
            <a:r>
              <a:rPr lang="en-US" sz="2000" dirty="0" smtClean="0">
                <a:latin typeface="Times New Roman"/>
                <a:cs typeface="Times New Roman"/>
              </a:rPr>
              <a:t>º</a:t>
            </a:r>
            <a:endParaRPr lang="en-US" sz="2000" dirty="0"/>
          </a:p>
        </p:txBody>
      </p:sp>
      <p:sp>
        <p:nvSpPr>
          <p:cNvPr id="30" name="TextBox 29"/>
          <p:cNvSpPr txBox="1"/>
          <p:nvPr/>
        </p:nvSpPr>
        <p:spPr>
          <a:xfrm>
            <a:off x="1761046" y="805442"/>
            <a:ext cx="5245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10</a:t>
            </a:r>
            <a:r>
              <a:rPr lang="en-US" sz="2000" dirty="0" smtClean="0">
                <a:latin typeface="Times New Roman"/>
                <a:cs typeface="Times New Roman"/>
              </a:rPr>
              <a:t>º</a:t>
            </a:r>
            <a:endParaRPr lang="en-US" sz="2000" dirty="0"/>
          </a:p>
        </p:txBody>
      </p:sp>
      <p:sp>
        <p:nvSpPr>
          <p:cNvPr id="32" name="TextBox 31"/>
          <p:cNvSpPr txBox="1"/>
          <p:nvPr/>
        </p:nvSpPr>
        <p:spPr>
          <a:xfrm>
            <a:off x="3544407" y="685800"/>
            <a:ext cx="174983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Angular Size [</a:t>
            </a:r>
            <a:r>
              <a:rPr lang="en-US" sz="2000" dirty="0" smtClean="0">
                <a:latin typeface="Times New Roman"/>
                <a:cs typeface="Times New Roman"/>
              </a:rPr>
              <a:t>º</a:t>
            </a:r>
            <a:r>
              <a:rPr lang="en-US" sz="2000" dirty="0" smtClean="0"/>
              <a:t>]</a:t>
            </a:r>
            <a:endParaRPr lang="en-US" sz="2000" dirty="0"/>
          </a:p>
        </p:txBody>
      </p:sp>
      <p:cxnSp>
        <p:nvCxnSpPr>
          <p:cNvPr id="11" name="Straight Connector 10"/>
          <p:cNvCxnSpPr/>
          <p:nvPr/>
        </p:nvCxnSpPr>
        <p:spPr>
          <a:xfrm flipH="1" flipV="1">
            <a:off x="1371600" y="4876800"/>
            <a:ext cx="1066800" cy="61686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 flipV="1">
            <a:off x="1313406" y="5473987"/>
            <a:ext cx="390689" cy="225912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-16009" y="4626742"/>
            <a:ext cx="14421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C00000"/>
                </a:solidFill>
              </a:rPr>
              <a:t>Recombination</a:t>
            </a:r>
          </a:p>
          <a:p>
            <a:pPr algn="ctr"/>
            <a:r>
              <a:rPr lang="en-US" sz="1600" dirty="0" smtClean="0">
                <a:solidFill>
                  <a:srgbClr val="C00000"/>
                </a:solidFill>
              </a:rPr>
              <a:t>bump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9439" y="5257800"/>
            <a:ext cx="12112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C00000"/>
                </a:solidFill>
              </a:rPr>
              <a:t>Reionization</a:t>
            </a:r>
          </a:p>
          <a:p>
            <a:pPr algn="ctr"/>
            <a:r>
              <a:rPr lang="en-US" sz="1600" dirty="0" smtClean="0">
                <a:solidFill>
                  <a:srgbClr val="C00000"/>
                </a:solidFill>
              </a:rPr>
              <a:t>bump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772669" y="43123"/>
            <a:ext cx="3955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CMB Power Spectra</a:t>
            </a:r>
            <a:endParaRPr lang="en-US" sz="36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6726172" y="2099846"/>
            <a:ext cx="7857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c. 2015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7848600" y="6562150"/>
            <a:ext cx="11897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Lyman Page 2015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60125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1"/>
          <p:cNvSpPr>
            <a:spLocks noGrp="1"/>
          </p:cNvSpPr>
          <p:nvPr>
            <p:ph type="title"/>
          </p:nvPr>
        </p:nvSpPr>
        <p:spPr>
          <a:xfrm>
            <a:off x="0" y="13380"/>
            <a:ext cx="9144000" cy="824820"/>
          </a:xfrm>
        </p:spPr>
        <p:txBody>
          <a:bodyPr anchor="ctr">
            <a:noAutofit/>
          </a:bodyPr>
          <a:lstStyle/>
          <a:p>
            <a:pPr algn="ctr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CMB Lensing Traces Large-Scale Structure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256" y="5430520"/>
            <a:ext cx="9111344" cy="1273629"/>
          </a:xfrm>
        </p:spPr>
        <p:txBody>
          <a:bodyPr>
            <a:normAutofit fontScale="92500"/>
          </a:bodyPr>
          <a:lstStyle/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Lensing derived from the gradient of the CMB temperature (and E-mode polarization)</a:t>
            </a:r>
          </a:p>
          <a:p>
            <a:pPr marL="0" indent="0"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	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However TT and EE have cosmological noise:  best information will come from BB!</a:t>
            </a:r>
            <a:endParaRPr lang="en-US" sz="1800" dirty="0">
              <a:latin typeface="Symbol" pitchFamily="18" charset="2"/>
              <a:cs typeface="Arial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7" b="15830"/>
          <a:stretch/>
        </p:blipFill>
        <p:spPr bwMode="auto">
          <a:xfrm>
            <a:off x="1491343" y="5791200"/>
            <a:ext cx="6705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960" y="747238"/>
            <a:ext cx="8879840" cy="45231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98360" y="4850005"/>
            <a:ext cx="17932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Planck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82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Ba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33549">
            <a:off x="2157411" y="2385685"/>
            <a:ext cx="2204414" cy="3674024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 rot="2717190">
            <a:off x="619512" y="3153066"/>
            <a:ext cx="566572" cy="688678"/>
            <a:chOff x="805222" y="2583417"/>
            <a:chExt cx="822278" cy="1075380"/>
          </a:xfrm>
        </p:grpSpPr>
        <p:sp>
          <p:nvSpPr>
            <p:cNvPr id="6" name="Freeform 5"/>
            <p:cNvSpPr/>
            <p:nvPr/>
          </p:nvSpPr>
          <p:spPr>
            <a:xfrm>
              <a:off x="805222" y="2811453"/>
              <a:ext cx="777922" cy="561834"/>
            </a:xfrm>
            <a:custGeom>
              <a:avLst/>
              <a:gdLst>
                <a:gd name="connsiteX0" fmla="*/ 0 w 777922"/>
                <a:gd name="connsiteY0" fmla="*/ 122830 h 561834"/>
                <a:gd name="connsiteX1" fmla="*/ 313898 w 777922"/>
                <a:gd name="connsiteY1" fmla="*/ 27296 h 561834"/>
                <a:gd name="connsiteX2" fmla="*/ 313898 w 777922"/>
                <a:gd name="connsiteY2" fmla="*/ 286604 h 561834"/>
                <a:gd name="connsiteX3" fmla="*/ 559558 w 777922"/>
                <a:gd name="connsiteY3" fmla="*/ 300251 h 561834"/>
                <a:gd name="connsiteX4" fmla="*/ 573206 w 777922"/>
                <a:gd name="connsiteY4" fmla="*/ 464024 h 561834"/>
                <a:gd name="connsiteX5" fmla="*/ 573206 w 777922"/>
                <a:gd name="connsiteY5" fmla="*/ 545911 h 561834"/>
                <a:gd name="connsiteX6" fmla="*/ 777922 w 777922"/>
                <a:gd name="connsiteY6" fmla="*/ 559559 h 561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7922" h="561834">
                  <a:moveTo>
                    <a:pt x="0" y="122830"/>
                  </a:moveTo>
                  <a:cubicBezTo>
                    <a:pt x="130791" y="61415"/>
                    <a:pt x="261582" y="0"/>
                    <a:pt x="313898" y="27296"/>
                  </a:cubicBezTo>
                  <a:cubicBezTo>
                    <a:pt x="366214" y="54592"/>
                    <a:pt x="272955" y="241112"/>
                    <a:pt x="313898" y="286604"/>
                  </a:cubicBezTo>
                  <a:cubicBezTo>
                    <a:pt x="354841" y="332096"/>
                    <a:pt x="516340" y="270681"/>
                    <a:pt x="559558" y="300251"/>
                  </a:cubicBezTo>
                  <a:cubicBezTo>
                    <a:pt x="602776" y="329821"/>
                    <a:pt x="570931" y="423081"/>
                    <a:pt x="573206" y="464024"/>
                  </a:cubicBezTo>
                  <a:cubicBezTo>
                    <a:pt x="575481" y="504967"/>
                    <a:pt x="539087" y="529988"/>
                    <a:pt x="573206" y="545911"/>
                  </a:cubicBezTo>
                  <a:cubicBezTo>
                    <a:pt x="607325" y="561834"/>
                    <a:pt x="692623" y="560696"/>
                    <a:pt x="777922" y="559559"/>
                  </a:cubicBezTo>
                </a:path>
              </a:pathLst>
            </a:cu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 rot="17536709">
              <a:off x="957622" y="2963853"/>
              <a:ext cx="777922" cy="561834"/>
            </a:xfrm>
            <a:custGeom>
              <a:avLst/>
              <a:gdLst>
                <a:gd name="connsiteX0" fmla="*/ 0 w 777922"/>
                <a:gd name="connsiteY0" fmla="*/ 122830 h 561834"/>
                <a:gd name="connsiteX1" fmla="*/ 313898 w 777922"/>
                <a:gd name="connsiteY1" fmla="*/ 27296 h 561834"/>
                <a:gd name="connsiteX2" fmla="*/ 313898 w 777922"/>
                <a:gd name="connsiteY2" fmla="*/ 286604 h 561834"/>
                <a:gd name="connsiteX3" fmla="*/ 559558 w 777922"/>
                <a:gd name="connsiteY3" fmla="*/ 300251 h 561834"/>
                <a:gd name="connsiteX4" fmla="*/ 573206 w 777922"/>
                <a:gd name="connsiteY4" fmla="*/ 464024 h 561834"/>
                <a:gd name="connsiteX5" fmla="*/ 573206 w 777922"/>
                <a:gd name="connsiteY5" fmla="*/ 545911 h 561834"/>
                <a:gd name="connsiteX6" fmla="*/ 777922 w 777922"/>
                <a:gd name="connsiteY6" fmla="*/ 559559 h 561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7922" h="561834">
                  <a:moveTo>
                    <a:pt x="0" y="122830"/>
                  </a:moveTo>
                  <a:cubicBezTo>
                    <a:pt x="130791" y="61415"/>
                    <a:pt x="261582" y="0"/>
                    <a:pt x="313898" y="27296"/>
                  </a:cubicBezTo>
                  <a:cubicBezTo>
                    <a:pt x="366214" y="54592"/>
                    <a:pt x="272955" y="241112"/>
                    <a:pt x="313898" y="286604"/>
                  </a:cubicBezTo>
                  <a:cubicBezTo>
                    <a:pt x="354841" y="332096"/>
                    <a:pt x="516340" y="270681"/>
                    <a:pt x="559558" y="300251"/>
                  </a:cubicBezTo>
                  <a:cubicBezTo>
                    <a:pt x="602776" y="329821"/>
                    <a:pt x="570931" y="423081"/>
                    <a:pt x="573206" y="464024"/>
                  </a:cubicBezTo>
                  <a:cubicBezTo>
                    <a:pt x="575481" y="504967"/>
                    <a:pt x="539087" y="529988"/>
                    <a:pt x="573206" y="545911"/>
                  </a:cubicBezTo>
                  <a:cubicBezTo>
                    <a:pt x="607325" y="561834"/>
                    <a:pt x="692623" y="560696"/>
                    <a:pt x="777922" y="559559"/>
                  </a:cubicBezTo>
                </a:path>
              </a:pathLst>
            </a:cu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 rot="5400000">
              <a:off x="1079883" y="2649385"/>
              <a:ext cx="510654" cy="561834"/>
            </a:xfrm>
            <a:custGeom>
              <a:avLst/>
              <a:gdLst>
                <a:gd name="connsiteX0" fmla="*/ 0 w 777922"/>
                <a:gd name="connsiteY0" fmla="*/ 122830 h 561834"/>
                <a:gd name="connsiteX1" fmla="*/ 313898 w 777922"/>
                <a:gd name="connsiteY1" fmla="*/ 27296 h 561834"/>
                <a:gd name="connsiteX2" fmla="*/ 313898 w 777922"/>
                <a:gd name="connsiteY2" fmla="*/ 286604 h 561834"/>
                <a:gd name="connsiteX3" fmla="*/ 559558 w 777922"/>
                <a:gd name="connsiteY3" fmla="*/ 300251 h 561834"/>
                <a:gd name="connsiteX4" fmla="*/ 573206 w 777922"/>
                <a:gd name="connsiteY4" fmla="*/ 464024 h 561834"/>
                <a:gd name="connsiteX5" fmla="*/ 573206 w 777922"/>
                <a:gd name="connsiteY5" fmla="*/ 545911 h 561834"/>
                <a:gd name="connsiteX6" fmla="*/ 777922 w 777922"/>
                <a:gd name="connsiteY6" fmla="*/ 559559 h 561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7922" h="561834">
                  <a:moveTo>
                    <a:pt x="0" y="122830"/>
                  </a:moveTo>
                  <a:cubicBezTo>
                    <a:pt x="130791" y="61415"/>
                    <a:pt x="261582" y="0"/>
                    <a:pt x="313898" y="27296"/>
                  </a:cubicBezTo>
                  <a:cubicBezTo>
                    <a:pt x="366214" y="54592"/>
                    <a:pt x="272955" y="241112"/>
                    <a:pt x="313898" y="286604"/>
                  </a:cubicBezTo>
                  <a:cubicBezTo>
                    <a:pt x="354841" y="332096"/>
                    <a:pt x="516340" y="270681"/>
                    <a:pt x="559558" y="300251"/>
                  </a:cubicBezTo>
                  <a:cubicBezTo>
                    <a:pt x="602776" y="329821"/>
                    <a:pt x="570931" y="423081"/>
                    <a:pt x="573206" y="464024"/>
                  </a:cubicBezTo>
                  <a:cubicBezTo>
                    <a:pt x="575481" y="504967"/>
                    <a:pt x="539087" y="529988"/>
                    <a:pt x="573206" y="545911"/>
                  </a:cubicBezTo>
                  <a:cubicBezTo>
                    <a:pt x="607325" y="561834"/>
                    <a:pt x="692623" y="560696"/>
                    <a:pt x="777922" y="559559"/>
                  </a:cubicBezTo>
                </a:path>
              </a:pathLst>
            </a:cu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 rot="15757452">
              <a:off x="958240" y="3120063"/>
              <a:ext cx="630022" cy="447445"/>
            </a:xfrm>
            <a:custGeom>
              <a:avLst/>
              <a:gdLst>
                <a:gd name="connsiteX0" fmla="*/ 0 w 777922"/>
                <a:gd name="connsiteY0" fmla="*/ 122830 h 561834"/>
                <a:gd name="connsiteX1" fmla="*/ 313898 w 777922"/>
                <a:gd name="connsiteY1" fmla="*/ 27296 h 561834"/>
                <a:gd name="connsiteX2" fmla="*/ 313898 w 777922"/>
                <a:gd name="connsiteY2" fmla="*/ 286604 h 561834"/>
                <a:gd name="connsiteX3" fmla="*/ 559558 w 777922"/>
                <a:gd name="connsiteY3" fmla="*/ 300251 h 561834"/>
                <a:gd name="connsiteX4" fmla="*/ 573206 w 777922"/>
                <a:gd name="connsiteY4" fmla="*/ 464024 h 561834"/>
                <a:gd name="connsiteX5" fmla="*/ 573206 w 777922"/>
                <a:gd name="connsiteY5" fmla="*/ 545911 h 561834"/>
                <a:gd name="connsiteX6" fmla="*/ 777922 w 777922"/>
                <a:gd name="connsiteY6" fmla="*/ 559559 h 561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7922" h="561834">
                  <a:moveTo>
                    <a:pt x="0" y="122830"/>
                  </a:moveTo>
                  <a:cubicBezTo>
                    <a:pt x="130791" y="61415"/>
                    <a:pt x="261582" y="0"/>
                    <a:pt x="313898" y="27296"/>
                  </a:cubicBezTo>
                  <a:cubicBezTo>
                    <a:pt x="366214" y="54592"/>
                    <a:pt x="272955" y="241112"/>
                    <a:pt x="313898" y="286604"/>
                  </a:cubicBezTo>
                  <a:cubicBezTo>
                    <a:pt x="354841" y="332096"/>
                    <a:pt x="516340" y="270681"/>
                    <a:pt x="559558" y="300251"/>
                  </a:cubicBezTo>
                  <a:cubicBezTo>
                    <a:pt x="602776" y="329821"/>
                    <a:pt x="570931" y="423081"/>
                    <a:pt x="573206" y="464024"/>
                  </a:cubicBezTo>
                  <a:cubicBezTo>
                    <a:pt x="575481" y="504967"/>
                    <a:pt x="539087" y="529988"/>
                    <a:pt x="573206" y="545911"/>
                  </a:cubicBezTo>
                  <a:cubicBezTo>
                    <a:pt x="607325" y="561834"/>
                    <a:pt x="692623" y="560696"/>
                    <a:pt x="777922" y="559559"/>
                  </a:cubicBezTo>
                </a:path>
              </a:pathLst>
            </a:cu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 rot="20673013">
              <a:off x="1013915" y="2583417"/>
              <a:ext cx="510654" cy="561834"/>
            </a:xfrm>
            <a:custGeom>
              <a:avLst/>
              <a:gdLst>
                <a:gd name="connsiteX0" fmla="*/ 0 w 777922"/>
                <a:gd name="connsiteY0" fmla="*/ 122830 h 561834"/>
                <a:gd name="connsiteX1" fmla="*/ 313898 w 777922"/>
                <a:gd name="connsiteY1" fmla="*/ 27296 h 561834"/>
                <a:gd name="connsiteX2" fmla="*/ 313898 w 777922"/>
                <a:gd name="connsiteY2" fmla="*/ 286604 h 561834"/>
                <a:gd name="connsiteX3" fmla="*/ 559558 w 777922"/>
                <a:gd name="connsiteY3" fmla="*/ 300251 h 561834"/>
                <a:gd name="connsiteX4" fmla="*/ 573206 w 777922"/>
                <a:gd name="connsiteY4" fmla="*/ 464024 h 561834"/>
                <a:gd name="connsiteX5" fmla="*/ 573206 w 777922"/>
                <a:gd name="connsiteY5" fmla="*/ 545911 h 561834"/>
                <a:gd name="connsiteX6" fmla="*/ 777922 w 777922"/>
                <a:gd name="connsiteY6" fmla="*/ 559559 h 561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7922" h="561834">
                  <a:moveTo>
                    <a:pt x="0" y="122830"/>
                  </a:moveTo>
                  <a:cubicBezTo>
                    <a:pt x="130791" y="61415"/>
                    <a:pt x="261582" y="0"/>
                    <a:pt x="313898" y="27296"/>
                  </a:cubicBezTo>
                  <a:cubicBezTo>
                    <a:pt x="366214" y="54592"/>
                    <a:pt x="272955" y="241112"/>
                    <a:pt x="313898" y="286604"/>
                  </a:cubicBezTo>
                  <a:cubicBezTo>
                    <a:pt x="354841" y="332096"/>
                    <a:pt x="516340" y="270681"/>
                    <a:pt x="559558" y="300251"/>
                  </a:cubicBezTo>
                  <a:cubicBezTo>
                    <a:pt x="602776" y="329821"/>
                    <a:pt x="570931" y="423081"/>
                    <a:pt x="573206" y="464024"/>
                  </a:cubicBezTo>
                  <a:cubicBezTo>
                    <a:pt x="575481" y="504967"/>
                    <a:pt x="539087" y="529988"/>
                    <a:pt x="573206" y="545911"/>
                  </a:cubicBezTo>
                  <a:cubicBezTo>
                    <a:pt x="607325" y="561834"/>
                    <a:pt x="692623" y="560696"/>
                    <a:pt x="777922" y="559559"/>
                  </a:cubicBezTo>
                </a:path>
              </a:pathLst>
            </a:cu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14042" y="1995653"/>
            <a:ext cx="21268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Sub-atomic </a:t>
            </a:r>
          </a:p>
          <a:p>
            <a:r>
              <a:rPr lang="en-US" b="1" dirty="0" smtClean="0"/>
              <a:t>vacuum fluctuations</a:t>
            </a:r>
          </a:p>
          <a:p>
            <a:r>
              <a:rPr lang="en-US" b="1" dirty="0" smtClean="0"/>
              <a:t>of “</a:t>
            </a:r>
            <a:r>
              <a:rPr lang="en-US" b="1" dirty="0" err="1" smtClean="0"/>
              <a:t>inflaton</a:t>
            </a:r>
            <a:r>
              <a:rPr lang="en-US" b="1" dirty="0" smtClean="0"/>
              <a:t>”</a:t>
            </a:r>
            <a:endParaRPr lang="en-US" b="1" dirty="0"/>
          </a:p>
        </p:txBody>
      </p:sp>
      <p:sp>
        <p:nvSpPr>
          <p:cNvPr id="25" name="Down Arrow 24"/>
          <p:cNvSpPr/>
          <p:nvPr/>
        </p:nvSpPr>
        <p:spPr>
          <a:xfrm rot="3009967">
            <a:off x="2287346" y="4517400"/>
            <a:ext cx="461538" cy="544113"/>
          </a:xfrm>
          <a:prstGeom prst="downArrow">
            <a:avLst>
              <a:gd name="adj1" fmla="val 31818"/>
              <a:gd name="adj2" fmla="val 7161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588742" y="3975076"/>
            <a:ext cx="14526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Inflation</a:t>
            </a:r>
            <a:endParaRPr lang="en-US" sz="28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Down Arrow 30"/>
          <p:cNvSpPr/>
          <p:nvPr/>
        </p:nvSpPr>
        <p:spPr>
          <a:xfrm rot="20243369">
            <a:off x="3504275" y="4738040"/>
            <a:ext cx="461538" cy="544113"/>
          </a:xfrm>
          <a:prstGeom prst="downArrow">
            <a:avLst>
              <a:gd name="adj1" fmla="val 31818"/>
              <a:gd name="adj2" fmla="val 7161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own Arrow 32"/>
          <p:cNvSpPr/>
          <p:nvPr/>
        </p:nvSpPr>
        <p:spPr>
          <a:xfrm rot="7807918">
            <a:off x="2294171" y="3254982"/>
            <a:ext cx="461538" cy="544113"/>
          </a:xfrm>
          <a:prstGeom prst="downArrow">
            <a:avLst>
              <a:gd name="adj1" fmla="val 31818"/>
              <a:gd name="adj2" fmla="val 7161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own Arrow 33"/>
          <p:cNvSpPr/>
          <p:nvPr/>
        </p:nvSpPr>
        <p:spPr>
          <a:xfrm rot="14039031">
            <a:off x="3781775" y="3323222"/>
            <a:ext cx="461538" cy="544113"/>
          </a:xfrm>
          <a:prstGeom prst="downArrow">
            <a:avLst>
              <a:gd name="adj1" fmla="val 31818"/>
              <a:gd name="adj2" fmla="val 7161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rc 37"/>
          <p:cNvSpPr/>
          <p:nvPr/>
        </p:nvSpPr>
        <p:spPr>
          <a:xfrm rot="20807530" flipV="1">
            <a:off x="3559670" y="3052074"/>
            <a:ext cx="2387762" cy="1255594"/>
          </a:xfrm>
          <a:prstGeom prst="arc">
            <a:avLst>
              <a:gd name="adj1" fmla="val 13606118"/>
              <a:gd name="adj2" fmla="val 21119890"/>
            </a:avLst>
          </a:prstGeom>
          <a:ln w="60325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216309" y="4393742"/>
            <a:ext cx="8851491" cy="2325492"/>
            <a:chOff x="29558" y="4053880"/>
            <a:chExt cx="8851491" cy="2325492"/>
          </a:xfrm>
        </p:grpSpPr>
        <p:grpSp>
          <p:nvGrpSpPr>
            <p:cNvPr id="20" name="Group 19"/>
            <p:cNvGrpSpPr/>
            <p:nvPr/>
          </p:nvGrpSpPr>
          <p:grpSpPr>
            <a:xfrm>
              <a:off x="354835" y="4450297"/>
              <a:ext cx="655092" cy="655103"/>
              <a:chOff x="889385" y="4441778"/>
              <a:chExt cx="822278" cy="1075380"/>
            </a:xfrm>
          </p:grpSpPr>
          <p:sp>
            <p:nvSpPr>
              <p:cNvPr id="12" name="Freeform 11"/>
              <p:cNvSpPr/>
              <p:nvPr/>
            </p:nvSpPr>
            <p:spPr>
              <a:xfrm>
                <a:off x="889385" y="4669814"/>
                <a:ext cx="777922" cy="561834"/>
              </a:xfrm>
              <a:custGeom>
                <a:avLst/>
                <a:gdLst>
                  <a:gd name="connsiteX0" fmla="*/ 0 w 777922"/>
                  <a:gd name="connsiteY0" fmla="*/ 122830 h 561834"/>
                  <a:gd name="connsiteX1" fmla="*/ 313898 w 777922"/>
                  <a:gd name="connsiteY1" fmla="*/ 27296 h 561834"/>
                  <a:gd name="connsiteX2" fmla="*/ 313898 w 777922"/>
                  <a:gd name="connsiteY2" fmla="*/ 286604 h 561834"/>
                  <a:gd name="connsiteX3" fmla="*/ 559558 w 777922"/>
                  <a:gd name="connsiteY3" fmla="*/ 300251 h 561834"/>
                  <a:gd name="connsiteX4" fmla="*/ 573206 w 777922"/>
                  <a:gd name="connsiteY4" fmla="*/ 464024 h 561834"/>
                  <a:gd name="connsiteX5" fmla="*/ 573206 w 777922"/>
                  <a:gd name="connsiteY5" fmla="*/ 545911 h 561834"/>
                  <a:gd name="connsiteX6" fmla="*/ 777922 w 777922"/>
                  <a:gd name="connsiteY6" fmla="*/ 559559 h 561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7922" h="561834">
                    <a:moveTo>
                      <a:pt x="0" y="122830"/>
                    </a:moveTo>
                    <a:cubicBezTo>
                      <a:pt x="130791" y="61415"/>
                      <a:pt x="261582" y="0"/>
                      <a:pt x="313898" y="27296"/>
                    </a:cubicBezTo>
                    <a:cubicBezTo>
                      <a:pt x="366214" y="54592"/>
                      <a:pt x="272955" y="241112"/>
                      <a:pt x="313898" y="286604"/>
                    </a:cubicBezTo>
                    <a:cubicBezTo>
                      <a:pt x="354841" y="332096"/>
                      <a:pt x="516340" y="270681"/>
                      <a:pt x="559558" y="300251"/>
                    </a:cubicBezTo>
                    <a:cubicBezTo>
                      <a:pt x="602776" y="329821"/>
                      <a:pt x="570931" y="423081"/>
                      <a:pt x="573206" y="464024"/>
                    </a:cubicBezTo>
                    <a:cubicBezTo>
                      <a:pt x="575481" y="504967"/>
                      <a:pt x="539087" y="529988"/>
                      <a:pt x="573206" y="545911"/>
                    </a:cubicBezTo>
                    <a:cubicBezTo>
                      <a:pt x="607325" y="561834"/>
                      <a:pt x="692623" y="560696"/>
                      <a:pt x="777922" y="559559"/>
                    </a:cubicBezTo>
                  </a:path>
                </a:pathLst>
              </a:custGeom>
              <a:ln w="254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Freeform 12"/>
              <p:cNvSpPr/>
              <p:nvPr/>
            </p:nvSpPr>
            <p:spPr>
              <a:xfrm rot="17536709">
                <a:off x="1041785" y="4822214"/>
                <a:ext cx="777922" cy="561834"/>
              </a:xfrm>
              <a:custGeom>
                <a:avLst/>
                <a:gdLst>
                  <a:gd name="connsiteX0" fmla="*/ 0 w 777922"/>
                  <a:gd name="connsiteY0" fmla="*/ 122830 h 561834"/>
                  <a:gd name="connsiteX1" fmla="*/ 313898 w 777922"/>
                  <a:gd name="connsiteY1" fmla="*/ 27296 h 561834"/>
                  <a:gd name="connsiteX2" fmla="*/ 313898 w 777922"/>
                  <a:gd name="connsiteY2" fmla="*/ 286604 h 561834"/>
                  <a:gd name="connsiteX3" fmla="*/ 559558 w 777922"/>
                  <a:gd name="connsiteY3" fmla="*/ 300251 h 561834"/>
                  <a:gd name="connsiteX4" fmla="*/ 573206 w 777922"/>
                  <a:gd name="connsiteY4" fmla="*/ 464024 h 561834"/>
                  <a:gd name="connsiteX5" fmla="*/ 573206 w 777922"/>
                  <a:gd name="connsiteY5" fmla="*/ 545911 h 561834"/>
                  <a:gd name="connsiteX6" fmla="*/ 777922 w 777922"/>
                  <a:gd name="connsiteY6" fmla="*/ 559559 h 561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7922" h="561834">
                    <a:moveTo>
                      <a:pt x="0" y="122830"/>
                    </a:moveTo>
                    <a:cubicBezTo>
                      <a:pt x="130791" y="61415"/>
                      <a:pt x="261582" y="0"/>
                      <a:pt x="313898" y="27296"/>
                    </a:cubicBezTo>
                    <a:cubicBezTo>
                      <a:pt x="366214" y="54592"/>
                      <a:pt x="272955" y="241112"/>
                      <a:pt x="313898" y="286604"/>
                    </a:cubicBezTo>
                    <a:cubicBezTo>
                      <a:pt x="354841" y="332096"/>
                      <a:pt x="516340" y="270681"/>
                      <a:pt x="559558" y="300251"/>
                    </a:cubicBezTo>
                    <a:cubicBezTo>
                      <a:pt x="602776" y="329821"/>
                      <a:pt x="570931" y="423081"/>
                      <a:pt x="573206" y="464024"/>
                    </a:cubicBezTo>
                    <a:cubicBezTo>
                      <a:pt x="575481" y="504967"/>
                      <a:pt x="539087" y="529988"/>
                      <a:pt x="573206" y="545911"/>
                    </a:cubicBezTo>
                    <a:cubicBezTo>
                      <a:pt x="607325" y="561834"/>
                      <a:pt x="692623" y="560696"/>
                      <a:pt x="777922" y="559559"/>
                    </a:cubicBezTo>
                  </a:path>
                </a:pathLst>
              </a:custGeom>
              <a:ln w="254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Freeform 13"/>
              <p:cNvSpPr/>
              <p:nvPr/>
            </p:nvSpPr>
            <p:spPr>
              <a:xfrm rot="5400000">
                <a:off x="1164046" y="4507746"/>
                <a:ext cx="510654" cy="561834"/>
              </a:xfrm>
              <a:custGeom>
                <a:avLst/>
                <a:gdLst>
                  <a:gd name="connsiteX0" fmla="*/ 0 w 777922"/>
                  <a:gd name="connsiteY0" fmla="*/ 122830 h 561834"/>
                  <a:gd name="connsiteX1" fmla="*/ 313898 w 777922"/>
                  <a:gd name="connsiteY1" fmla="*/ 27296 h 561834"/>
                  <a:gd name="connsiteX2" fmla="*/ 313898 w 777922"/>
                  <a:gd name="connsiteY2" fmla="*/ 286604 h 561834"/>
                  <a:gd name="connsiteX3" fmla="*/ 559558 w 777922"/>
                  <a:gd name="connsiteY3" fmla="*/ 300251 h 561834"/>
                  <a:gd name="connsiteX4" fmla="*/ 573206 w 777922"/>
                  <a:gd name="connsiteY4" fmla="*/ 464024 h 561834"/>
                  <a:gd name="connsiteX5" fmla="*/ 573206 w 777922"/>
                  <a:gd name="connsiteY5" fmla="*/ 545911 h 561834"/>
                  <a:gd name="connsiteX6" fmla="*/ 777922 w 777922"/>
                  <a:gd name="connsiteY6" fmla="*/ 559559 h 561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7922" h="561834">
                    <a:moveTo>
                      <a:pt x="0" y="122830"/>
                    </a:moveTo>
                    <a:cubicBezTo>
                      <a:pt x="130791" y="61415"/>
                      <a:pt x="261582" y="0"/>
                      <a:pt x="313898" y="27296"/>
                    </a:cubicBezTo>
                    <a:cubicBezTo>
                      <a:pt x="366214" y="54592"/>
                      <a:pt x="272955" y="241112"/>
                      <a:pt x="313898" y="286604"/>
                    </a:cubicBezTo>
                    <a:cubicBezTo>
                      <a:pt x="354841" y="332096"/>
                      <a:pt x="516340" y="270681"/>
                      <a:pt x="559558" y="300251"/>
                    </a:cubicBezTo>
                    <a:cubicBezTo>
                      <a:pt x="602776" y="329821"/>
                      <a:pt x="570931" y="423081"/>
                      <a:pt x="573206" y="464024"/>
                    </a:cubicBezTo>
                    <a:cubicBezTo>
                      <a:pt x="575481" y="504967"/>
                      <a:pt x="539087" y="529988"/>
                      <a:pt x="573206" y="545911"/>
                    </a:cubicBezTo>
                    <a:cubicBezTo>
                      <a:pt x="607325" y="561834"/>
                      <a:pt x="692623" y="560696"/>
                      <a:pt x="777922" y="559559"/>
                    </a:cubicBezTo>
                  </a:path>
                </a:pathLst>
              </a:custGeom>
              <a:ln w="254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Freeform 14"/>
              <p:cNvSpPr/>
              <p:nvPr/>
            </p:nvSpPr>
            <p:spPr>
              <a:xfrm rot="15757452">
                <a:off x="1042403" y="4978424"/>
                <a:ext cx="630022" cy="447445"/>
              </a:xfrm>
              <a:custGeom>
                <a:avLst/>
                <a:gdLst>
                  <a:gd name="connsiteX0" fmla="*/ 0 w 777922"/>
                  <a:gd name="connsiteY0" fmla="*/ 122830 h 561834"/>
                  <a:gd name="connsiteX1" fmla="*/ 313898 w 777922"/>
                  <a:gd name="connsiteY1" fmla="*/ 27296 h 561834"/>
                  <a:gd name="connsiteX2" fmla="*/ 313898 w 777922"/>
                  <a:gd name="connsiteY2" fmla="*/ 286604 h 561834"/>
                  <a:gd name="connsiteX3" fmla="*/ 559558 w 777922"/>
                  <a:gd name="connsiteY3" fmla="*/ 300251 h 561834"/>
                  <a:gd name="connsiteX4" fmla="*/ 573206 w 777922"/>
                  <a:gd name="connsiteY4" fmla="*/ 464024 h 561834"/>
                  <a:gd name="connsiteX5" fmla="*/ 573206 w 777922"/>
                  <a:gd name="connsiteY5" fmla="*/ 545911 h 561834"/>
                  <a:gd name="connsiteX6" fmla="*/ 777922 w 777922"/>
                  <a:gd name="connsiteY6" fmla="*/ 559559 h 561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7922" h="561834">
                    <a:moveTo>
                      <a:pt x="0" y="122830"/>
                    </a:moveTo>
                    <a:cubicBezTo>
                      <a:pt x="130791" y="61415"/>
                      <a:pt x="261582" y="0"/>
                      <a:pt x="313898" y="27296"/>
                    </a:cubicBezTo>
                    <a:cubicBezTo>
                      <a:pt x="366214" y="54592"/>
                      <a:pt x="272955" y="241112"/>
                      <a:pt x="313898" y="286604"/>
                    </a:cubicBezTo>
                    <a:cubicBezTo>
                      <a:pt x="354841" y="332096"/>
                      <a:pt x="516340" y="270681"/>
                      <a:pt x="559558" y="300251"/>
                    </a:cubicBezTo>
                    <a:cubicBezTo>
                      <a:pt x="602776" y="329821"/>
                      <a:pt x="570931" y="423081"/>
                      <a:pt x="573206" y="464024"/>
                    </a:cubicBezTo>
                    <a:cubicBezTo>
                      <a:pt x="575481" y="504967"/>
                      <a:pt x="539087" y="529988"/>
                      <a:pt x="573206" y="545911"/>
                    </a:cubicBezTo>
                    <a:cubicBezTo>
                      <a:pt x="607325" y="561834"/>
                      <a:pt x="692623" y="560696"/>
                      <a:pt x="777922" y="559559"/>
                    </a:cubicBezTo>
                  </a:path>
                </a:pathLst>
              </a:custGeom>
              <a:ln w="254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Freeform 15"/>
              <p:cNvSpPr/>
              <p:nvPr/>
            </p:nvSpPr>
            <p:spPr>
              <a:xfrm rot="20673013">
                <a:off x="1098078" y="4441778"/>
                <a:ext cx="510654" cy="561834"/>
              </a:xfrm>
              <a:custGeom>
                <a:avLst/>
                <a:gdLst>
                  <a:gd name="connsiteX0" fmla="*/ 0 w 777922"/>
                  <a:gd name="connsiteY0" fmla="*/ 122830 h 561834"/>
                  <a:gd name="connsiteX1" fmla="*/ 313898 w 777922"/>
                  <a:gd name="connsiteY1" fmla="*/ 27296 h 561834"/>
                  <a:gd name="connsiteX2" fmla="*/ 313898 w 777922"/>
                  <a:gd name="connsiteY2" fmla="*/ 286604 h 561834"/>
                  <a:gd name="connsiteX3" fmla="*/ 559558 w 777922"/>
                  <a:gd name="connsiteY3" fmla="*/ 300251 h 561834"/>
                  <a:gd name="connsiteX4" fmla="*/ 573206 w 777922"/>
                  <a:gd name="connsiteY4" fmla="*/ 464024 h 561834"/>
                  <a:gd name="connsiteX5" fmla="*/ 573206 w 777922"/>
                  <a:gd name="connsiteY5" fmla="*/ 545911 h 561834"/>
                  <a:gd name="connsiteX6" fmla="*/ 777922 w 777922"/>
                  <a:gd name="connsiteY6" fmla="*/ 559559 h 561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7922" h="561834">
                    <a:moveTo>
                      <a:pt x="0" y="122830"/>
                    </a:moveTo>
                    <a:cubicBezTo>
                      <a:pt x="130791" y="61415"/>
                      <a:pt x="261582" y="0"/>
                      <a:pt x="313898" y="27296"/>
                    </a:cubicBezTo>
                    <a:cubicBezTo>
                      <a:pt x="366214" y="54592"/>
                      <a:pt x="272955" y="241112"/>
                      <a:pt x="313898" y="286604"/>
                    </a:cubicBezTo>
                    <a:cubicBezTo>
                      <a:pt x="354841" y="332096"/>
                      <a:pt x="516340" y="270681"/>
                      <a:pt x="559558" y="300251"/>
                    </a:cubicBezTo>
                    <a:cubicBezTo>
                      <a:pt x="602776" y="329821"/>
                      <a:pt x="570931" y="423081"/>
                      <a:pt x="573206" y="464024"/>
                    </a:cubicBezTo>
                    <a:cubicBezTo>
                      <a:pt x="575481" y="504967"/>
                      <a:pt x="539087" y="529988"/>
                      <a:pt x="573206" y="545911"/>
                    </a:cubicBezTo>
                    <a:cubicBezTo>
                      <a:pt x="607325" y="561834"/>
                      <a:pt x="692623" y="560696"/>
                      <a:pt x="777922" y="559559"/>
                    </a:cubicBezTo>
                  </a:path>
                </a:pathLst>
              </a:custGeom>
              <a:ln w="254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29558" y="5488669"/>
              <a:ext cx="2715808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Sub-atomic </a:t>
              </a:r>
            </a:p>
            <a:p>
              <a:r>
                <a:rPr lang="en-US" b="1" dirty="0" smtClean="0">
                  <a:solidFill>
                    <a:srgbClr val="C00000"/>
                  </a:solidFill>
                </a:rPr>
                <a:t>vacuum fluctuations</a:t>
              </a:r>
            </a:p>
            <a:p>
              <a:r>
                <a:rPr lang="en-US" b="1" dirty="0" smtClean="0">
                  <a:solidFill>
                    <a:srgbClr val="C00000"/>
                  </a:solidFill>
                </a:rPr>
                <a:t>of </a:t>
              </a:r>
              <a:r>
                <a:rPr lang="en-US" b="1" i="1" dirty="0" smtClean="0">
                  <a:solidFill>
                    <a:srgbClr val="C00000"/>
                  </a:solidFill>
                </a:rPr>
                <a:t>graviton</a:t>
              </a:r>
              <a:r>
                <a:rPr lang="en-US" b="1" dirty="0" smtClean="0">
                  <a:solidFill>
                    <a:srgbClr val="C00000"/>
                  </a:solidFill>
                </a:rPr>
                <a:t> (quanta of gravity)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  <p:pic>
          <p:nvPicPr>
            <p:cNvPr id="30" name="Picture 29" descr="bicep2Bmodes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70974" y="4801074"/>
              <a:ext cx="3838576" cy="1578298"/>
            </a:xfrm>
            <a:prstGeom prst="rect">
              <a:avLst/>
            </a:prstGeom>
          </p:spPr>
        </p:pic>
        <p:sp>
          <p:nvSpPr>
            <p:cNvPr id="37" name="Arc 36"/>
            <p:cNvSpPr/>
            <p:nvPr/>
          </p:nvSpPr>
          <p:spPr>
            <a:xfrm rot="792470">
              <a:off x="3370998" y="4053880"/>
              <a:ext cx="2361062" cy="1255594"/>
            </a:xfrm>
            <a:prstGeom prst="arc">
              <a:avLst>
                <a:gd name="adj1" fmla="val 13743328"/>
                <a:gd name="adj2" fmla="val 21119890"/>
              </a:avLst>
            </a:prstGeom>
            <a:ln w="60325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790266" y="4153366"/>
              <a:ext cx="30907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 Gravitational waves?</a:t>
              </a:r>
            </a:p>
            <a:p>
              <a:r>
                <a:rPr lang="en-US" b="1" dirty="0" smtClean="0">
                  <a:solidFill>
                    <a:srgbClr val="C00000"/>
                  </a:solidFill>
                  <a:latin typeface="Times New Roman"/>
                  <a:cs typeface="Times New Roman"/>
                </a:rPr>
                <a:t>→</a:t>
              </a:r>
              <a:r>
                <a:rPr lang="en-US" b="1" dirty="0">
                  <a:solidFill>
                    <a:srgbClr val="C00000"/>
                  </a:solidFill>
                </a:rPr>
                <a:t> </a:t>
              </a:r>
              <a:r>
                <a:rPr lang="en-US" b="1" dirty="0" smtClean="0">
                  <a:solidFill>
                    <a:srgbClr val="C00000"/>
                  </a:solidFill>
                </a:rPr>
                <a:t>telltale polarization pattern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32" name="Down Arrow 31"/>
          <p:cNvSpPr/>
          <p:nvPr/>
        </p:nvSpPr>
        <p:spPr>
          <a:xfrm rot="10800000">
            <a:off x="3069818" y="2925161"/>
            <a:ext cx="461538" cy="544113"/>
          </a:xfrm>
          <a:prstGeom prst="downArrow">
            <a:avLst>
              <a:gd name="adj1" fmla="val 31818"/>
              <a:gd name="adj2" fmla="val 7161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 descr="Planck_CMB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06351" y="1939159"/>
            <a:ext cx="3297455" cy="1648728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6029660" y="3587887"/>
            <a:ext cx="3038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Density perturbations studied</a:t>
            </a:r>
          </a:p>
          <a:p>
            <a:pPr algn="ctr"/>
            <a:r>
              <a:rPr lang="en-US" b="1" dirty="0" smtClean="0"/>
              <a:t>by Planck, WMAP, SPT, etc.</a:t>
            </a:r>
            <a:endParaRPr lang="en-US" b="1" dirty="0"/>
          </a:p>
        </p:txBody>
      </p:sp>
      <p:sp>
        <p:nvSpPr>
          <p:cNvPr id="39" name="Title 1"/>
          <p:cNvSpPr>
            <a:spLocks noGrp="1"/>
          </p:cNvSpPr>
          <p:nvPr>
            <p:ph type="title"/>
          </p:nvPr>
        </p:nvSpPr>
        <p:spPr>
          <a:xfrm>
            <a:off x="756703" y="121530"/>
            <a:ext cx="7787222" cy="676096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+mn-lt"/>
                <a:cs typeface="Times New Roman"/>
              </a:rPr>
              <a:t>How Can We</a:t>
            </a:r>
            <a:r>
              <a:rPr lang="en-US" sz="4000" b="0" dirty="0" smtClean="0">
                <a:latin typeface="+mn-lt"/>
                <a:cs typeface="Times New Roman"/>
              </a:rPr>
              <a:t> Test Inflation?</a:t>
            </a:r>
            <a:endParaRPr lang="en-US" sz="4000" b="0" dirty="0">
              <a:latin typeface="+mn-lt"/>
              <a:cs typeface="Times New Roman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370529" y="839523"/>
            <a:ext cx="6471643" cy="923330"/>
          </a:xfrm>
          <a:prstGeom prst="rect">
            <a:avLst/>
          </a:prstGeom>
          <a:solidFill>
            <a:schemeClr val="accent1">
              <a:lumMod val="60000"/>
              <a:lumOff val="40000"/>
              <a:alpha val="25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</a:rPr>
              <a:t>Inflationary gravitational waves: </a:t>
            </a:r>
            <a:r>
              <a:rPr lang="en-US" dirty="0" smtClean="0">
                <a:solidFill>
                  <a:srgbClr val="002060"/>
                </a:solidFill>
              </a:rPr>
              <a:t> CMB “B-mode” polarization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</a:rPr>
              <a:t>Spectral index of fluctuations: </a:t>
            </a:r>
            <a:r>
              <a:rPr lang="en-US" dirty="0" smtClean="0">
                <a:solidFill>
                  <a:srgbClr val="002060"/>
                </a:solidFill>
              </a:rPr>
              <a:t> CMB and large-scale structure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</a:rPr>
              <a:t>Non-</a:t>
            </a:r>
            <a:r>
              <a:rPr lang="en-US" b="1" dirty="0" err="1" smtClean="0">
                <a:solidFill>
                  <a:srgbClr val="002060"/>
                </a:solidFill>
              </a:rPr>
              <a:t>Gaussianity</a:t>
            </a:r>
            <a:r>
              <a:rPr lang="en-US" b="1" dirty="0" smtClean="0">
                <a:solidFill>
                  <a:srgbClr val="002060"/>
                </a:solidFill>
              </a:rPr>
              <a:t>:</a:t>
            </a:r>
            <a:r>
              <a:rPr lang="en-US" dirty="0" smtClean="0">
                <a:solidFill>
                  <a:srgbClr val="002060"/>
                </a:solidFill>
              </a:rPr>
              <a:t>  Large-scale structure (galaxies, HI)</a:t>
            </a:r>
          </a:p>
        </p:txBody>
      </p:sp>
    </p:spTree>
    <p:extLst>
      <p:ext uri="{BB962C8B-B14F-4D97-AF65-F5344CB8AC3E}">
        <p14:creationId xmlns:p14="http://schemas.microsoft.com/office/powerpoint/2010/main" val="140761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6302"/>
            <a:ext cx="9144000" cy="68643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5181600" y="1903433"/>
            <a:ext cx="38100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"/>
          <a:stretch/>
        </p:blipFill>
        <p:spPr>
          <a:xfrm>
            <a:off x="0" y="8911"/>
            <a:ext cx="4953000" cy="68415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4164" y="68951"/>
            <a:ext cx="861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Non-</a:t>
            </a:r>
            <a:r>
              <a:rPr lang="en-US" sz="3600" b="1" dirty="0" err="1" smtClean="0">
                <a:solidFill>
                  <a:schemeClr val="bg1"/>
                </a:solidFill>
              </a:rPr>
              <a:t>Gaussianity</a:t>
            </a:r>
            <a:r>
              <a:rPr lang="en-US" sz="3600" b="1" dirty="0" smtClean="0">
                <a:solidFill>
                  <a:schemeClr val="bg1"/>
                </a:solidFill>
              </a:rPr>
              <a:t> as a New Probe of Inflation</a:t>
            </a:r>
          </a:p>
          <a:p>
            <a:pPr algn="ctr"/>
            <a:r>
              <a:rPr lang="en-US" sz="2800" b="1" i="1" dirty="0" smtClean="0">
                <a:solidFill>
                  <a:schemeClr val="bg1"/>
                </a:solidFill>
              </a:rPr>
              <a:t>The </a:t>
            </a:r>
            <a:r>
              <a:rPr lang="en-US" sz="2800" b="1" i="1" dirty="0" err="1" smtClean="0">
                <a:solidFill>
                  <a:schemeClr val="bg1"/>
                </a:solidFill>
              </a:rPr>
              <a:t>SPHEREx</a:t>
            </a:r>
            <a:r>
              <a:rPr lang="en-US" sz="2800" b="1" i="1" dirty="0" smtClean="0">
                <a:solidFill>
                  <a:schemeClr val="bg1"/>
                </a:solidFill>
              </a:rPr>
              <a:t> All-Sky Spectral Survey</a:t>
            </a:r>
            <a:endParaRPr lang="en-US" sz="2800" b="1" i="1" dirty="0">
              <a:solidFill>
                <a:schemeClr val="bg1"/>
              </a:solidFill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1" y="6344140"/>
            <a:ext cx="4953000" cy="590060"/>
            <a:chOff x="0" y="6220554"/>
            <a:chExt cx="5287617" cy="629924"/>
          </a:xfrm>
        </p:grpSpPr>
        <p:sp>
          <p:nvSpPr>
            <p:cNvPr id="9" name="Rectangle 8"/>
            <p:cNvSpPr/>
            <p:nvPr/>
          </p:nvSpPr>
          <p:spPr>
            <a:xfrm>
              <a:off x="0" y="6248400"/>
              <a:ext cx="5257800" cy="60207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0929" y="6220554"/>
              <a:ext cx="1371600" cy="55861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Content Placeholder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929" y="6271260"/>
              <a:ext cx="457200" cy="457200"/>
            </a:xfrm>
            <a:prstGeom prst="rect">
              <a:avLst/>
            </a:prstGeom>
          </p:spPr>
        </p:pic>
        <p:pic>
          <p:nvPicPr>
            <p:cNvPr id="20" name="Content Placeholder 11" descr="JPL-logo_Stacked_RedWhite-RGB_small_040615.eps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129" y="6294120"/>
              <a:ext cx="754380" cy="41148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95529" y="6271260"/>
              <a:ext cx="457200" cy="45720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28929" y="6248400"/>
              <a:ext cx="2158688" cy="50292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45849" y="6294120"/>
              <a:ext cx="411480" cy="41148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57329" y="6294120"/>
              <a:ext cx="822960" cy="411480"/>
            </a:xfrm>
            <a:prstGeom prst="rect">
              <a:avLst/>
            </a:prstGeom>
          </p:spPr>
        </p:pic>
      </p:grpSp>
      <p:sp>
        <p:nvSpPr>
          <p:cNvPr id="32" name="Rectangle 31"/>
          <p:cNvSpPr/>
          <p:nvPr/>
        </p:nvSpPr>
        <p:spPr>
          <a:xfrm>
            <a:off x="5614082" y="5074276"/>
            <a:ext cx="3289739" cy="1245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20 cm telescope effective diameter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3.5° x 7° field of view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6.2″ pixel size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0.75 – 5 </a:t>
            </a:r>
            <a:r>
              <a:rPr lang="en-US" sz="1600" dirty="0" smtClean="0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lang="en-US" sz="1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m wavelength range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Symbol" panose="05050102010706020507" pitchFamily="18" charset="2"/>
              </a:rPr>
              <a:t>l</a:t>
            </a:r>
            <a:r>
              <a:rPr lang="en-US" sz="1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/</a:t>
            </a:r>
            <a:r>
              <a:rPr lang="en-US" sz="1600" dirty="0" smtClean="0">
                <a:solidFill>
                  <a:schemeClr val="bg1"/>
                </a:solidFill>
                <a:latin typeface="Symbol" panose="05050102010706020507" pitchFamily="18" charset="2"/>
              </a:rPr>
              <a:t>Dl</a:t>
            </a:r>
            <a:r>
              <a:rPr lang="en-US" sz="1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= 40-135 resolving power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600" kern="12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260849" y="1979633"/>
            <a:ext cx="3642970" cy="2743199"/>
            <a:chOff x="5695281" y="1999921"/>
            <a:chExt cx="2716037" cy="2045208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5281" y="1999921"/>
              <a:ext cx="1773936" cy="2045208"/>
            </a:xfrm>
            <a:prstGeom prst="rect">
              <a:avLst/>
            </a:prstGeom>
          </p:spPr>
        </p:pic>
        <p:cxnSp>
          <p:nvCxnSpPr>
            <p:cNvPr id="27" name="Straight Connector 26"/>
            <p:cNvCxnSpPr>
              <a:endCxn id="28" idx="1"/>
            </p:cNvCxnSpPr>
            <p:nvPr/>
          </p:nvCxnSpPr>
          <p:spPr>
            <a:xfrm flipV="1">
              <a:off x="7262455" y="3559202"/>
              <a:ext cx="539173" cy="72901"/>
            </a:xfrm>
            <a:prstGeom prst="line">
              <a:avLst/>
            </a:prstGeom>
            <a:ln w="12700" cmpd="sng">
              <a:solidFill>
                <a:srgbClr val="5B9BD5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7801628" y="3354404"/>
              <a:ext cx="572160" cy="4095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100" dirty="0" smtClean="0">
                  <a:latin typeface="Arial Narrow" panose="020B0606020202030204" pitchFamily="34" charset="0"/>
                </a:rPr>
                <a:t>Passive cooling</a:t>
              </a:r>
            </a:p>
            <a:p>
              <a:pPr>
                <a:lnSpc>
                  <a:spcPct val="90000"/>
                </a:lnSpc>
              </a:pPr>
              <a:r>
                <a:rPr lang="en-US" sz="1100" dirty="0" smtClean="0">
                  <a:latin typeface="Arial Narrow" panose="020B0606020202030204" pitchFamily="34" charset="0"/>
                </a:rPr>
                <a:t>system</a:t>
              </a:r>
              <a:endParaRPr lang="en-US" sz="1100" dirty="0">
                <a:latin typeface="Arial Narrow" panose="020B0606020202030204" pitchFamily="34" charset="0"/>
              </a:endParaRPr>
            </a:p>
          </p:txBody>
        </p:sp>
        <p:cxnSp>
          <p:nvCxnSpPr>
            <p:cNvPr id="30" name="Straight Connector 29"/>
            <p:cNvCxnSpPr>
              <a:endCxn id="28" idx="1"/>
            </p:cNvCxnSpPr>
            <p:nvPr/>
          </p:nvCxnSpPr>
          <p:spPr>
            <a:xfrm flipV="1">
              <a:off x="7346460" y="3559202"/>
              <a:ext cx="455168" cy="189217"/>
            </a:xfrm>
            <a:prstGeom prst="line">
              <a:avLst/>
            </a:prstGeom>
            <a:ln w="12700" cmpd="sng">
              <a:solidFill>
                <a:srgbClr val="5B9BD5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endCxn id="28" idx="1"/>
            </p:cNvCxnSpPr>
            <p:nvPr/>
          </p:nvCxnSpPr>
          <p:spPr>
            <a:xfrm flipV="1">
              <a:off x="7449852" y="3559202"/>
              <a:ext cx="351776" cy="337841"/>
            </a:xfrm>
            <a:prstGeom prst="line">
              <a:avLst/>
            </a:prstGeom>
            <a:ln w="12700" cmpd="sng">
              <a:solidFill>
                <a:srgbClr val="5B9BD5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/>
            <p:cNvSpPr/>
            <p:nvPr/>
          </p:nvSpPr>
          <p:spPr>
            <a:xfrm rot="1671874">
              <a:off x="6908470" y="2658251"/>
              <a:ext cx="312568" cy="272659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7307574" y="2052132"/>
              <a:ext cx="1096075" cy="805562"/>
              <a:chOff x="2888087" y="1044539"/>
              <a:chExt cx="1096075" cy="805562"/>
            </a:xfrm>
          </p:grpSpPr>
          <p:pic>
            <p:nvPicPr>
              <p:cNvPr id="35" name="Picture 34" descr="MooreRender6.jpeg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121" t="11051" r="21762" b="4332"/>
              <a:stretch/>
            </p:blipFill>
            <p:spPr>
              <a:xfrm rot="10800000">
                <a:off x="2888087" y="1044539"/>
                <a:ext cx="1096075" cy="805562"/>
              </a:xfrm>
              <a:prstGeom prst="rect">
                <a:avLst/>
              </a:prstGeom>
              <a:ln>
                <a:solidFill>
                  <a:srgbClr val="00B0F0"/>
                </a:solidFill>
              </a:ln>
            </p:spPr>
          </p:pic>
          <p:sp>
            <p:nvSpPr>
              <p:cNvPr id="36" name="Isosceles Triangle 35"/>
              <p:cNvSpPr/>
              <p:nvPr/>
            </p:nvSpPr>
            <p:spPr>
              <a:xfrm rot="10800000">
                <a:off x="3078430" y="1653134"/>
                <a:ext cx="706787" cy="157598"/>
              </a:xfrm>
              <a:prstGeom prst="triangle">
                <a:avLst>
                  <a:gd name="adj" fmla="val 40016"/>
                </a:avLst>
              </a:prstGeom>
              <a:gradFill>
                <a:gsLst>
                  <a:gs pos="0">
                    <a:srgbClr val="006C01"/>
                  </a:gs>
                  <a:gs pos="99000">
                    <a:srgbClr val="FFFF00"/>
                  </a:gs>
                  <a:gs pos="72000">
                    <a:srgbClr val="FFFF00"/>
                  </a:gs>
                </a:gsLst>
                <a:lin ang="1740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Isosceles Triangle 36"/>
              <p:cNvSpPr/>
              <p:nvPr/>
            </p:nvSpPr>
            <p:spPr>
              <a:xfrm rot="10800000">
                <a:off x="3057488" y="1653134"/>
                <a:ext cx="348157" cy="81137"/>
              </a:xfrm>
              <a:prstGeom prst="triangle">
                <a:avLst>
                  <a:gd name="adj" fmla="val 34319"/>
                </a:avLst>
              </a:prstGeom>
              <a:gradFill>
                <a:gsLst>
                  <a:gs pos="0">
                    <a:srgbClr val="FFD50F"/>
                  </a:gs>
                  <a:gs pos="77000">
                    <a:srgbClr val="FF0000"/>
                  </a:gs>
                  <a:gs pos="100000">
                    <a:srgbClr val="FF0000"/>
                  </a:gs>
                </a:gsLst>
                <a:lin ang="1734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/>
              <p:cNvSpPr/>
              <p:nvPr/>
            </p:nvSpPr>
            <p:spPr>
              <a:xfrm rot="10800000">
                <a:off x="3065103" y="1642427"/>
                <a:ext cx="720114" cy="10030"/>
              </a:xfrm>
              <a:prstGeom prst="rect">
                <a:avLst/>
              </a:prstGeom>
              <a:solidFill>
                <a:srgbClr val="131617"/>
              </a:solidFill>
              <a:ln w="3175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9" name="Freeform 38"/>
            <p:cNvSpPr/>
            <p:nvPr/>
          </p:nvSpPr>
          <p:spPr>
            <a:xfrm>
              <a:off x="6991188" y="2054084"/>
              <a:ext cx="1420130" cy="928022"/>
            </a:xfrm>
            <a:custGeom>
              <a:avLst/>
              <a:gdLst>
                <a:gd name="connsiteX0" fmla="*/ 0 w 1420130"/>
                <a:gd name="connsiteY0" fmla="*/ 550002 h 928022"/>
                <a:gd name="connsiteX1" fmla="*/ 311612 w 1420130"/>
                <a:gd name="connsiteY1" fmla="*/ 0 h 928022"/>
                <a:gd name="connsiteX2" fmla="*/ 311612 w 1420130"/>
                <a:gd name="connsiteY2" fmla="*/ 808827 h 928022"/>
                <a:gd name="connsiteX3" fmla="*/ 1420130 w 1420130"/>
                <a:gd name="connsiteY3" fmla="*/ 808827 h 928022"/>
                <a:gd name="connsiteX4" fmla="*/ 144738 w 1420130"/>
                <a:gd name="connsiteY4" fmla="*/ 928022 h 928022"/>
                <a:gd name="connsiteX5" fmla="*/ 270745 w 1420130"/>
                <a:gd name="connsiteY5" fmla="*/ 694739 h 928022"/>
                <a:gd name="connsiteX6" fmla="*/ 0 w 1420130"/>
                <a:gd name="connsiteY6" fmla="*/ 550002 h 928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0130" h="928022">
                  <a:moveTo>
                    <a:pt x="0" y="550002"/>
                  </a:moveTo>
                  <a:lnTo>
                    <a:pt x="311612" y="0"/>
                  </a:lnTo>
                  <a:lnTo>
                    <a:pt x="311612" y="808827"/>
                  </a:lnTo>
                  <a:lnTo>
                    <a:pt x="1420130" y="808827"/>
                  </a:lnTo>
                  <a:lnTo>
                    <a:pt x="144738" y="928022"/>
                  </a:lnTo>
                  <a:lnTo>
                    <a:pt x="270745" y="694739"/>
                  </a:lnTo>
                  <a:lnTo>
                    <a:pt x="0" y="550002"/>
                  </a:lnTo>
                  <a:close/>
                </a:path>
              </a:pathLst>
            </a:custGeom>
            <a:solidFill>
              <a:srgbClr val="00B0F0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5950437" y="1533193"/>
            <a:ext cx="213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SPHEREx</a:t>
            </a:r>
            <a:r>
              <a:rPr lang="en-US" b="1" dirty="0" smtClean="0">
                <a:solidFill>
                  <a:schemeClr val="bg1"/>
                </a:solidFill>
              </a:rPr>
              <a:t> Instrument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446702" y="3129527"/>
            <a:ext cx="1446832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00" dirty="0" smtClean="0">
                <a:latin typeface="Arial Narrow" panose="020B0606020202030204" pitchFamily="34" charset="0"/>
              </a:rPr>
              <a:t>Linear </a:t>
            </a:r>
            <a:r>
              <a:rPr lang="en-US" sz="1100" dirty="0">
                <a:latin typeface="Arial Narrow" panose="020B0606020202030204" pitchFamily="34" charset="0"/>
              </a:rPr>
              <a:t>v</a:t>
            </a:r>
            <a:r>
              <a:rPr lang="en-US" sz="1100" dirty="0" smtClean="0">
                <a:latin typeface="Arial Narrow" panose="020B0606020202030204" pitchFamily="34" charset="0"/>
              </a:rPr>
              <a:t>ariable filter spectrometer</a:t>
            </a:r>
            <a:endParaRPr lang="en-US" sz="1100" dirty="0">
              <a:latin typeface="Arial Narrow" panose="020B060602020203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475545" y="6479770"/>
            <a:ext cx="16493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spherex.caltech.edu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22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4164" y="68951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Use Large-Scale Structure to Measure NG</a:t>
            </a:r>
            <a:endParaRPr lang="en-US" sz="2800" b="1" i="1" dirty="0"/>
          </a:p>
        </p:txBody>
      </p:sp>
      <p:pic>
        <p:nvPicPr>
          <p:cNvPr id="40" name="Picture 2" descr="https://www.quantamagazine.org/wp-content/uploads/2016/04/Triangles_In_The_Sky_Desktop.pn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" t="21347" r="1633"/>
          <a:stretch/>
        </p:blipFill>
        <p:spPr bwMode="auto">
          <a:xfrm>
            <a:off x="119416" y="1219201"/>
            <a:ext cx="4690546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1905000" y="4461195"/>
            <a:ext cx="29049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Image Credit: Natalie Wolchover / Quanta Magazine</a:t>
            </a:r>
            <a:endParaRPr lang="en-US" sz="1000" dirty="0"/>
          </a:p>
        </p:txBody>
      </p:sp>
      <p:pic>
        <p:nvPicPr>
          <p:cNvPr id="42" name="Picture 2" descr="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014" y="1346362"/>
            <a:ext cx="3896336" cy="2912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21412" y="4868308"/>
            <a:ext cx="43899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Large Volume 3-D galaxy survey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O</a:t>
            </a:r>
            <a:r>
              <a:rPr lang="en-US" sz="1600" dirty="0" smtClean="0"/>
              <a:t>ptimized for large scales to study inflation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T</a:t>
            </a:r>
            <a:r>
              <a:rPr lang="en-US" sz="1600" dirty="0" smtClean="0"/>
              <a:t>wo independent tests of non-</a:t>
            </a:r>
            <a:r>
              <a:rPr lang="en-US" sz="1600" dirty="0" err="1" smtClean="0"/>
              <a:t>Gaussianity</a:t>
            </a:r>
            <a:endParaRPr lang="en-US" sz="1600" dirty="0" smtClean="0"/>
          </a:p>
          <a:p>
            <a:pPr marL="742950" lvl="1" indent="-285750">
              <a:buFontTx/>
              <a:buChar char="-"/>
            </a:pPr>
            <a:r>
              <a:rPr lang="en-US" sz="1600" dirty="0" smtClean="0"/>
              <a:t>Power spectrum</a:t>
            </a:r>
          </a:p>
          <a:p>
            <a:pPr marL="742950" lvl="1" indent="-285750">
              <a:buFontTx/>
              <a:buChar char="-"/>
            </a:pPr>
            <a:r>
              <a:rPr lang="en-US" sz="1600" dirty="0" err="1" smtClean="0"/>
              <a:t>Bispectrum</a:t>
            </a:r>
            <a:endParaRPr lang="en-US" sz="1600" dirty="0"/>
          </a:p>
        </p:txBody>
      </p:sp>
      <p:sp>
        <p:nvSpPr>
          <p:cNvPr id="47" name="TextBox 46"/>
          <p:cNvSpPr txBox="1"/>
          <p:nvPr/>
        </p:nvSpPr>
        <p:spPr>
          <a:xfrm>
            <a:off x="5334000" y="4868308"/>
            <a:ext cx="38928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Improve non-</a:t>
            </a:r>
            <a:r>
              <a:rPr lang="en-US" sz="1600" b="1" dirty="0" err="1" smtClean="0"/>
              <a:t>Gaussianity</a:t>
            </a:r>
            <a:r>
              <a:rPr lang="en-US" sz="1600" b="1" dirty="0" smtClean="0"/>
              <a:t> accuracy by &gt;10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latin typeface="Symbol" panose="05050102010706020507" pitchFamily="18" charset="2"/>
              </a:rPr>
              <a:t>D</a:t>
            </a:r>
            <a:r>
              <a:rPr lang="en-US" sz="1600" dirty="0" err="1" smtClean="0"/>
              <a:t>f</a:t>
            </a:r>
            <a:r>
              <a:rPr lang="en-US" sz="1600" baseline="-25000" dirty="0" err="1" smtClean="0"/>
              <a:t>NL</a:t>
            </a:r>
            <a:r>
              <a:rPr lang="en-US" sz="1600" dirty="0" smtClean="0"/>
              <a:t> ~ 5 accuracy today to </a:t>
            </a:r>
            <a:r>
              <a:rPr lang="en-US" sz="1600" dirty="0" err="1" smtClean="0">
                <a:latin typeface="Symbol" panose="05050102010706020507" pitchFamily="18" charset="2"/>
              </a:rPr>
              <a:t>D</a:t>
            </a:r>
            <a:r>
              <a:rPr lang="en-US" sz="1600" dirty="0" err="1" smtClean="0"/>
              <a:t>f</a:t>
            </a:r>
            <a:r>
              <a:rPr lang="en-US" sz="1600" baseline="-25000" dirty="0" err="1" smtClean="0"/>
              <a:t>NL</a:t>
            </a:r>
            <a:r>
              <a:rPr lang="en-US" sz="1600" dirty="0" smtClean="0"/>
              <a:t> &lt; 0.5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Discriminates between fields</a:t>
            </a:r>
          </a:p>
          <a:p>
            <a:pPr marL="742950" lvl="1" indent="-285750">
              <a:buFontTx/>
              <a:buChar char="-"/>
            </a:pPr>
            <a:r>
              <a:rPr lang="en-US" sz="1600" dirty="0" smtClean="0"/>
              <a:t>Single-field inflation </a:t>
            </a:r>
            <a:r>
              <a:rPr lang="en-US" sz="1600" dirty="0" err="1" smtClean="0"/>
              <a:t>f</a:t>
            </a:r>
            <a:r>
              <a:rPr lang="en-US" sz="1600" baseline="-25000" dirty="0" err="1" smtClean="0"/>
              <a:t>NL</a:t>
            </a:r>
            <a:r>
              <a:rPr lang="en-US" sz="1600" dirty="0" smtClean="0"/>
              <a:t> &lt;&lt; 1</a:t>
            </a:r>
          </a:p>
          <a:p>
            <a:pPr marL="742950" lvl="1" indent="-285750">
              <a:buFontTx/>
              <a:buChar char="-"/>
            </a:pPr>
            <a:r>
              <a:rPr lang="en-US" sz="1600" dirty="0" smtClean="0"/>
              <a:t>Multi-field inflation </a:t>
            </a:r>
            <a:r>
              <a:rPr lang="en-US" sz="1600" dirty="0" err="1" smtClean="0"/>
              <a:t>f</a:t>
            </a:r>
            <a:r>
              <a:rPr lang="en-US" sz="1600" baseline="-25000" dirty="0" err="1" smtClean="0"/>
              <a:t>NL</a:t>
            </a:r>
            <a:r>
              <a:rPr lang="en-US" sz="1600" dirty="0" smtClean="0"/>
              <a:t> &gt; 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38800" y="6360582"/>
            <a:ext cx="2967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Inflation via CMB &amp; LSS:  </a:t>
            </a:r>
            <a:r>
              <a:rPr lang="en-US" sz="1200" dirty="0" err="1" smtClean="0"/>
              <a:t>Abazjian</a:t>
            </a:r>
            <a:r>
              <a:rPr lang="en-US" sz="1200" dirty="0" smtClean="0"/>
              <a:t> </a:t>
            </a:r>
            <a:r>
              <a:rPr lang="en-US" sz="1200" i="1" dirty="0" smtClean="0"/>
              <a:t>et al</a:t>
            </a:r>
            <a:r>
              <a:rPr lang="en-US" sz="1200" dirty="0" smtClean="0"/>
              <a:t>. 2015</a:t>
            </a:r>
          </a:p>
          <a:p>
            <a:r>
              <a:rPr lang="en-US" sz="1200" dirty="0" err="1" smtClean="0"/>
              <a:t>SPHEREx</a:t>
            </a:r>
            <a:r>
              <a:rPr lang="en-US" sz="1200" dirty="0" smtClean="0"/>
              <a:t> white paper:  Doré </a:t>
            </a:r>
            <a:r>
              <a:rPr lang="en-US" sz="1200" i="1" dirty="0" smtClean="0"/>
              <a:t>et al</a:t>
            </a:r>
            <a:r>
              <a:rPr lang="en-US" sz="1200" dirty="0" smtClean="0"/>
              <a:t>. 2014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5955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14549" y="93618"/>
            <a:ext cx="7348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Current State of B-Mode Polarization Data</a:t>
            </a:r>
            <a:endParaRPr lang="en-US" sz="3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207" y="969053"/>
            <a:ext cx="7164211" cy="56020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00044" y="4724400"/>
            <a:ext cx="1031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Foreground</a:t>
            </a:r>
          </a:p>
          <a:p>
            <a:r>
              <a:rPr lang="en-US" sz="1400" dirty="0" smtClean="0">
                <a:solidFill>
                  <a:srgbClr val="C00000"/>
                </a:solidFill>
              </a:rPr>
              <a:t>cleaned</a:t>
            </a:r>
            <a:endParaRPr lang="en-US"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65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/>
          <a:srcRect b="9617"/>
          <a:stretch/>
        </p:blipFill>
        <p:spPr>
          <a:xfrm>
            <a:off x="187563" y="985520"/>
            <a:ext cx="3686600" cy="32867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64439"/>
          <a:stretch/>
        </p:blipFill>
        <p:spPr>
          <a:xfrm>
            <a:off x="4054438" y="985520"/>
            <a:ext cx="5016099" cy="476832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75875" y="5943600"/>
            <a:ext cx="41238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Combined with temperature:  r &lt; 0.07</a:t>
            </a:r>
          </a:p>
        </p:txBody>
      </p:sp>
      <p:sp>
        <p:nvSpPr>
          <p:cNvPr id="2" name="Rectangle 1"/>
          <p:cNvSpPr/>
          <p:nvPr/>
        </p:nvSpPr>
        <p:spPr>
          <a:xfrm>
            <a:off x="4754880" y="4038601"/>
            <a:ext cx="4009292" cy="929640"/>
          </a:xfrm>
          <a:prstGeom prst="rect">
            <a:avLst/>
          </a:prstGeom>
          <a:solidFill>
            <a:srgbClr val="4F6228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239000" y="2389832"/>
            <a:ext cx="14611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4F6228"/>
                </a:solidFill>
              </a:rPr>
              <a:t>The field will probe to the r = 0.01 level by 2020</a:t>
            </a:r>
            <a:endParaRPr lang="en-US" b="1" dirty="0">
              <a:solidFill>
                <a:srgbClr val="4F6228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7620000" y="3604223"/>
            <a:ext cx="107666" cy="449617"/>
          </a:xfrm>
          <a:prstGeom prst="straightConnector1">
            <a:avLst/>
          </a:prstGeom>
          <a:ln w="28575">
            <a:solidFill>
              <a:srgbClr val="4F6228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4785360" y="4959851"/>
            <a:ext cx="3977666" cy="1"/>
          </a:xfrm>
          <a:prstGeom prst="straightConnector1">
            <a:avLst/>
          </a:prstGeom>
          <a:ln w="28575">
            <a:solidFill>
              <a:srgbClr val="4F6228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257800" y="4043494"/>
            <a:ext cx="0" cy="891281"/>
          </a:xfrm>
          <a:prstGeom prst="straightConnector1">
            <a:avLst/>
          </a:prstGeom>
          <a:ln w="28575">
            <a:solidFill>
              <a:srgbClr val="4F6228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8153400" y="4043494"/>
            <a:ext cx="0" cy="899670"/>
          </a:xfrm>
          <a:prstGeom prst="straightConnector1">
            <a:avLst/>
          </a:prstGeom>
          <a:ln w="28575">
            <a:solidFill>
              <a:srgbClr val="4F6228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Shape 544"/>
          <p:cNvSpPr txBox="1">
            <a:spLocks/>
          </p:cNvSpPr>
          <p:nvPr/>
        </p:nvSpPr>
        <p:spPr>
          <a:xfrm>
            <a:off x="0" y="0"/>
            <a:ext cx="9144000" cy="75240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4000" dirty="0" smtClean="0"/>
              <a:t>Implications for Inflation</a:t>
            </a:r>
            <a:endParaRPr lang="en" sz="4000" dirty="0"/>
          </a:p>
        </p:txBody>
      </p:sp>
      <p:sp>
        <p:nvSpPr>
          <p:cNvPr id="19" name="TextBox 18"/>
          <p:cNvSpPr txBox="1"/>
          <p:nvPr/>
        </p:nvSpPr>
        <p:spPr>
          <a:xfrm>
            <a:off x="846169" y="4930707"/>
            <a:ext cx="1159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r</a:t>
            </a:r>
            <a:r>
              <a:rPr lang="en-US" sz="2000" dirty="0" smtClean="0">
                <a:solidFill>
                  <a:srgbClr val="C00000"/>
                </a:solidFill>
              </a:rPr>
              <a:t> = 0.028 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36467" y="4851400"/>
            <a:ext cx="724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+0.026 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66924" y="5058010"/>
            <a:ext cx="6896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-</a:t>
            </a:r>
            <a:r>
              <a:rPr lang="en-US" sz="1400" dirty="0" smtClean="0">
                <a:solidFill>
                  <a:srgbClr val="C00000"/>
                </a:solidFill>
              </a:rPr>
              <a:t>0.025 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8200" y="5232400"/>
            <a:ext cx="2056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r</a:t>
            </a:r>
            <a:r>
              <a:rPr lang="en-US" sz="2000" dirty="0" smtClean="0">
                <a:solidFill>
                  <a:srgbClr val="C00000"/>
                </a:solidFill>
              </a:rPr>
              <a:t> &lt; 0.09 (95 % CF) 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1502" y="5747895"/>
            <a:ext cx="36185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Polarization data have overtaken CMB temperature info!</a:t>
            </a: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/>
          <a:srcRect l="7140" t="94386" r="62093" b="881"/>
          <a:stretch/>
        </p:blipFill>
        <p:spPr>
          <a:xfrm>
            <a:off x="685754" y="4310563"/>
            <a:ext cx="3150070" cy="467614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3725964" y="4344482"/>
            <a:ext cx="182014" cy="227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438400" y="2070244"/>
            <a:ext cx="11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Foreground cleaned</a:t>
            </a:r>
            <a:endParaRPr lang="en-US"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380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20172</TotalTime>
  <Words>1309</Words>
  <Application>Microsoft Office PowerPoint</Application>
  <PresentationFormat>On-screen Show (4:3)</PresentationFormat>
  <Paragraphs>308</Paragraphs>
  <Slides>27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Arial Narrow</vt:lpstr>
      <vt:lpstr>Calibri</vt:lpstr>
      <vt:lpstr>Gill Sans</vt:lpstr>
      <vt:lpstr>Gill Sans SemiBold</vt:lpstr>
      <vt:lpstr>Helvetica</vt:lpstr>
      <vt:lpstr>Helvetica Neue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CMB Lensing Traces Large-Scale Structure</vt:lpstr>
      <vt:lpstr>How Can We Test Inflation?</vt:lpstr>
      <vt:lpstr>PowerPoint Presentation</vt:lpstr>
      <vt:lpstr>PowerPoint Presentation</vt:lpstr>
      <vt:lpstr>PowerPoint Presentation</vt:lpstr>
      <vt:lpstr>PowerPoint Presentation</vt:lpstr>
      <vt:lpstr>Foreground Challenges:  the Galaxy</vt:lpstr>
      <vt:lpstr>PowerPoint Presentation</vt:lpstr>
      <vt:lpstr>PowerPoint Presentation</vt:lpstr>
      <vt:lpstr>PowerPoint Presentation</vt:lpstr>
      <vt:lpstr>Stage IV CMB experiment: CMB-S4</vt:lpstr>
      <vt:lpstr>PowerPoint Presentation</vt:lpstr>
      <vt:lpstr>TES Bolometers:  They 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Backup</vt:lpstr>
      <vt:lpstr>Test of Light Particles</vt:lpstr>
      <vt:lpstr>Tests of Neutrino Mass</vt:lpstr>
      <vt:lpstr>Galaxy-CMB Test of Gravity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Watson Lecture Outline  Points I want to convey:  - we’ve learned a lot about the early universe from the CMB  - what inflation  says and how we can study it  - BICEP is an awesome experiment  - B-mode search is not a bust, we’re on the hunt                Possible new slides:  - web reactions  - chart on the level of CMB b-modes before and after  - BICEP3 assembly videos  - dust (from Herschel Watson talk)</dc:title>
  <dc:creator>Jamie Bock</dc:creator>
  <cp:lastModifiedBy>jbock</cp:lastModifiedBy>
  <cp:revision>320</cp:revision>
  <dcterms:created xsi:type="dcterms:W3CDTF">2015-04-18T21:37:31Z</dcterms:created>
  <dcterms:modified xsi:type="dcterms:W3CDTF">2016-10-11T20:24:17Z</dcterms:modified>
</cp:coreProperties>
</file>