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0" r:id="rId1"/>
  </p:sldMasterIdLst>
  <p:notesMasterIdLst>
    <p:notesMasterId r:id="rId32"/>
  </p:notesMasterIdLst>
  <p:handoutMasterIdLst>
    <p:handoutMasterId r:id="rId33"/>
  </p:handoutMasterIdLst>
  <p:sldIdLst>
    <p:sldId id="257" r:id="rId2"/>
    <p:sldId id="285" r:id="rId3"/>
    <p:sldId id="296" r:id="rId4"/>
    <p:sldId id="259" r:id="rId5"/>
    <p:sldId id="260" r:id="rId6"/>
    <p:sldId id="262" r:id="rId7"/>
    <p:sldId id="263" r:id="rId8"/>
    <p:sldId id="264" r:id="rId9"/>
    <p:sldId id="313" r:id="rId10"/>
    <p:sldId id="300" r:id="rId11"/>
    <p:sldId id="303" r:id="rId12"/>
    <p:sldId id="304" r:id="rId13"/>
    <p:sldId id="301" r:id="rId14"/>
    <p:sldId id="302" r:id="rId15"/>
    <p:sldId id="316" r:id="rId16"/>
    <p:sldId id="317" r:id="rId17"/>
    <p:sldId id="323" r:id="rId18"/>
    <p:sldId id="318" r:id="rId19"/>
    <p:sldId id="319" r:id="rId20"/>
    <p:sldId id="308" r:id="rId21"/>
    <p:sldId id="309" r:id="rId22"/>
    <p:sldId id="275" r:id="rId23"/>
    <p:sldId id="298" r:id="rId24"/>
    <p:sldId id="299" r:id="rId25"/>
    <p:sldId id="278" r:id="rId26"/>
    <p:sldId id="279" r:id="rId27"/>
    <p:sldId id="280" r:id="rId28"/>
    <p:sldId id="270" r:id="rId29"/>
    <p:sldId id="269" r:id="rId30"/>
    <p:sldId id="32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461" y="1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342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6140A-9438-FE42-A813-FFDFC10DC51C}" type="datetime1">
              <a:rPr lang="pt-BR" smtClean="0"/>
              <a:t>08/10/2016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13B5F-3E6D-4548-A42B-E00758A4A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711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1F5A9-FA50-CC42-ABA4-8AFFE7CA7F47}" type="datetime1">
              <a:rPr lang="pt-BR" smtClean="0"/>
              <a:t>08/10/2016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30A2F-0DD1-FF41-9B8C-5A6D84CBF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184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71C63-BB0B-D74E-8648-2935546A0466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A.A.Machado &amp; E.Segreto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30A2F-0DD1-FF41-9B8C-5A6D84CBF51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20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EC08-A804-FC45-9C0F-E05A5A419885}" type="datetime2">
              <a:rPr lang="pt-BR" smtClean="0"/>
              <a:t>domingo, 8 de outubro de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CPAD 2016 -  Calthec – 8-10 Oct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r>
              <a:rPr lang="en-US" dirty="0" smtClean="0"/>
              <a:t>11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B5DA-6F24-D942-8FF2-BD29B8FACDE1}" type="datetime2">
              <a:rPr lang="pt-BR" smtClean="0"/>
              <a:t>domingo, 8 de outubro de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CPAD 2016 -  Calthec – 8-10 Oct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29E7-F967-D04C-BC5C-DE36C4C1A903}" type="datetime2">
              <a:rPr lang="pt-BR" smtClean="0"/>
              <a:t>domingo, 8 de outubro de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CPAD 2016 -  Calthec – 8-10 Oct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66552-7A20-0E44-9ED9-8A8EBCFFB792}" type="datetime2">
              <a:rPr lang="pt-BR" smtClean="0"/>
              <a:t>domingo, 8 de outubro de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CPAD 2016 -  Calthec – 8-10 Oct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35CA-7F91-8E43-A3A5-0A346D03A364}" type="datetime2">
              <a:rPr lang="pt-BR" smtClean="0"/>
              <a:t>domingo, 8 de outubro de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CPAD 2016 -  Calthec – 8-10 Oct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5576-5D1E-DF46-B2CA-25E145404659}" type="datetime2">
              <a:rPr lang="pt-BR" smtClean="0"/>
              <a:t>domingo, 8 de outubro de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CPAD 2016 -  Calthec – 8-10 Oct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CC1B-21AB-D84C-911A-DAB09A385D96}" type="datetime2">
              <a:rPr lang="pt-BR" smtClean="0"/>
              <a:t>domingo, 8 de outubro de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CPAD 2016 -  Calthec – 8-10 Oct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F4D4-8191-BC47-A71B-668505D8F49F}" type="datetime2">
              <a:rPr lang="pt-BR" smtClean="0"/>
              <a:t>domingo, 8 de outubro de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CPAD 2016 -  Calthec – 8-10 Oct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76DE7-D87F-874D-8C33-0C4C95D2CDA2}" type="datetime2">
              <a:rPr lang="pt-BR" smtClean="0"/>
              <a:t>domingo, 8 de outubro de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CPAD 2016 -  Calthec – 8-10 Oct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1AD4C-9DF0-A94B-9D5C-77B5C7F72586}" type="datetime2">
              <a:rPr lang="pt-BR" smtClean="0"/>
              <a:t>domingo, 8 de outubro de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CPAD 2016 -  Calthec – 8-10 Oct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8E6F8-41B8-7B4F-8304-3F1C1D60DC4E}" type="datetime2">
              <a:rPr lang="pt-BR" smtClean="0"/>
              <a:t>domingo, 8 de outubro de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CPAD 2016 -  Calthec – 8-10 Oct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74329FF-CE82-5B4A-AEB8-7D31F2263782}" type="datetime2">
              <a:rPr lang="pt-BR" smtClean="0"/>
              <a:t>domingo, 8 de outubro de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 smtClean="0"/>
              <a:t>CPAD 2016 -  Calthec – 8-10 Oct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0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36136"/>
            <a:ext cx="7848600" cy="1927225"/>
          </a:xfrm>
        </p:spPr>
        <p:txBody>
          <a:bodyPr/>
          <a:lstStyle/>
          <a:p>
            <a:r>
              <a:rPr lang="en-US" dirty="0" smtClean="0"/>
              <a:t>ARAPUCA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a </a:t>
            </a:r>
            <a:r>
              <a:rPr lang="en-US" sz="3200" dirty="0"/>
              <a:t>new device for </a:t>
            </a:r>
            <a:r>
              <a:rPr lang="en-US" sz="3200" dirty="0" err="1" smtClean="0"/>
              <a:t>LA</a:t>
            </a:r>
            <a:r>
              <a:rPr lang="en-US" sz="3200" cap="none" dirty="0" err="1" smtClean="0"/>
              <a:t>r</a:t>
            </a:r>
            <a:r>
              <a:rPr lang="en-US" sz="3200" cap="none" dirty="0" smtClean="0"/>
              <a:t> </a:t>
            </a:r>
            <a:r>
              <a:rPr lang="en-US" sz="3200" dirty="0" smtClean="0"/>
              <a:t>scintillation </a:t>
            </a:r>
            <a:r>
              <a:rPr lang="en-US" sz="3200" dirty="0"/>
              <a:t>light detection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529" y="3505199"/>
            <a:ext cx="8331200" cy="2827868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 smtClean="0"/>
              <a:t>E. </a:t>
            </a:r>
            <a:r>
              <a:rPr lang="en-US" sz="3200" dirty="0" err="1" smtClean="0"/>
              <a:t>Segreto</a:t>
            </a:r>
            <a:r>
              <a:rPr lang="en-US" sz="3200" baseline="30000" dirty="0" err="1" smtClean="0"/>
              <a:t>a</a:t>
            </a:r>
            <a:r>
              <a:rPr lang="en-US" sz="3200" dirty="0" smtClean="0"/>
              <a:t>, A.A. </a:t>
            </a:r>
            <a:r>
              <a:rPr lang="en-US" sz="3200" dirty="0" err="1" smtClean="0"/>
              <a:t>Machado</a:t>
            </a:r>
            <a:r>
              <a:rPr lang="en-US" sz="3200" baseline="30000" dirty="0" err="1" smtClean="0"/>
              <a:t>a,b</a:t>
            </a:r>
            <a:r>
              <a:rPr lang="en-US" sz="3200" dirty="0"/>
              <a:t>, </a:t>
            </a:r>
            <a:r>
              <a:rPr lang="en-US" sz="3200" dirty="0" err="1"/>
              <a:t>G.Cancelo</a:t>
            </a:r>
            <a:r>
              <a:rPr lang="en-US" sz="3200" u="sng" baseline="30000" dirty="0" err="1"/>
              <a:t>c</a:t>
            </a:r>
            <a:r>
              <a:rPr lang="en-US" sz="3200" dirty="0" smtClean="0"/>
              <a:t>,</a:t>
            </a:r>
            <a:r>
              <a:rPr lang="en-US" sz="3200" dirty="0"/>
              <a:t> </a:t>
            </a:r>
            <a:r>
              <a:rPr lang="en-US" sz="3200" dirty="0" err="1" smtClean="0"/>
              <a:t>F.Cavanna</a:t>
            </a:r>
            <a:r>
              <a:rPr lang="en-US" sz="3200" u="sng" baseline="30000" dirty="0" err="1" smtClean="0"/>
              <a:t>c</a:t>
            </a:r>
            <a:r>
              <a:rPr lang="en-US" sz="3200" u="sng" dirty="0" smtClean="0"/>
              <a:t>,</a:t>
            </a:r>
            <a:r>
              <a:rPr lang="en-US" sz="3200" u="sng" baseline="30000" dirty="0" smtClean="0"/>
              <a:t> </a:t>
            </a:r>
          </a:p>
          <a:p>
            <a:r>
              <a:rPr lang="en-US" sz="3200" b="1" u="sng" dirty="0" smtClean="0"/>
              <a:t>C.O. </a:t>
            </a:r>
            <a:r>
              <a:rPr lang="en-US" sz="3200" b="1" u="sng" dirty="0" err="1" smtClean="0"/>
              <a:t>Escobar</a:t>
            </a:r>
            <a:r>
              <a:rPr lang="en-US" sz="3200" u="sng" baseline="30000" dirty="0" err="1" smtClean="0"/>
              <a:t>c,a</a:t>
            </a:r>
            <a:r>
              <a:rPr lang="en-US" sz="3200" dirty="0" smtClean="0"/>
              <a:t>, E. </a:t>
            </a:r>
            <a:r>
              <a:rPr lang="en-US" sz="3200" dirty="0" err="1" smtClean="0"/>
              <a:t>Kemp</a:t>
            </a:r>
            <a:r>
              <a:rPr lang="en-US" sz="3200" baseline="30000" dirty="0" err="1" smtClean="0"/>
              <a:t>a</a:t>
            </a:r>
            <a:r>
              <a:rPr lang="en-US" sz="3200" dirty="0" smtClean="0"/>
              <a:t>, </a:t>
            </a:r>
            <a:r>
              <a:rPr lang="en-US" sz="3200" dirty="0" err="1"/>
              <a:t>A.Para</a:t>
            </a:r>
            <a:r>
              <a:rPr lang="en-US" sz="3200" u="sng" baseline="30000" dirty="0" err="1"/>
              <a:t>c</a:t>
            </a:r>
            <a:r>
              <a:rPr lang="en-US" sz="3200" dirty="0" smtClean="0"/>
              <a:t>, G.A. </a:t>
            </a:r>
            <a:r>
              <a:rPr lang="en-US" sz="3200" dirty="0" err="1" smtClean="0"/>
              <a:t>Valdiviesso</a:t>
            </a:r>
            <a:r>
              <a:rPr lang="en-US" sz="3200" baseline="30000" dirty="0" err="1" smtClean="0"/>
              <a:t>d</a:t>
            </a:r>
            <a:r>
              <a:rPr lang="en-US" sz="3200" dirty="0" smtClean="0"/>
              <a:t>, </a:t>
            </a:r>
            <a:r>
              <a:rPr lang="en-US" sz="2800" dirty="0" smtClean="0"/>
              <a:t>D. </a:t>
            </a:r>
            <a:r>
              <a:rPr lang="en-US" sz="2800" dirty="0" err="1" smtClean="0"/>
              <a:t>Warner</a:t>
            </a:r>
            <a:r>
              <a:rPr lang="en-US" sz="2800" baseline="30000" dirty="0" err="1" smtClean="0"/>
              <a:t>e</a:t>
            </a:r>
            <a:endParaRPr lang="en-US" sz="2900" baseline="30000" dirty="0" smtClean="0"/>
          </a:p>
          <a:p>
            <a:endParaRPr lang="en-US" baseline="30000" dirty="0" smtClean="0"/>
          </a:p>
          <a:p>
            <a:r>
              <a:rPr lang="en-US" b="1" baseline="30000" dirty="0" smtClean="0"/>
              <a:t>a</a:t>
            </a:r>
            <a:r>
              <a:rPr lang="en-US" dirty="0" smtClean="0"/>
              <a:t> </a:t>
            </a:r>
            <a:r>
              <a:rPr lang="en-US" sz="1900" i="1" dirty="0" err="1" smtClean="0"/>
              <a:t>Universidade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Estadual</a:t>
            </a:r>
            <a:r>
              <a:rPr lang="en-US" sz="1900" i="1" dirty="0" smtClean="0"/>
              <a:t> de Campinas – UNICAMP (Brazil)</a:t>
            </a:r>
          </a:p>
          <a:p>
            <a:r>
              <a:rPr lang="en-US" b="1" baseline="30000" dirty="0" smtClean="0"/>
              <a:t>b</a:t>
            </a:r>
            <a:r>
              <a:rPr lang="en-US" dirty="0" smtClean="0"/>
              <a:t> </a:t>
            </a:r>
            <a:r>
              <a:rPr lang="en-US" sz="1900" i="1" dirty="0" smtClean="0"/>
              <a:t>ABC Federal University (Brazil)</a:t>
            </a:r>
          </a:p>
          <a:p>
            <a:r>
              <a:rPr lang="en-US" b="1" baseline="30000" dirty="0" smtClean="0"/>
              <a:t>c</a:t>
            </a:r>
            <a:r>
              <a:rPr lang="en-US" dirty="0" smtClean="0"/>
              <a:t> </a:t>
            </a:r>
            <a:r>
              <a:rPr lang="en-US" sz="1900" i="1" dirty="0" smtClean="0"/>
              <a:t>Fermi National Accelerator Laboratory (USA)</a:t>
            </a:r>
          </a:p>
          <a:p>
            <a:r>
              <a:rPr lang="en-US" b="1" baseline="30000" dirty="0" smtClean="0"/>
              <a:t>d</a:t>
            </a:r>
            <a:r>
              <a:rPr lang="en-US" dirty="0" smtClean="0"/>
              <a:t> </a:t>
            </a:r>
            <a:r>
              <a:rPr lang="en-US" sz="1900" i="1" dirty="0" smtClean="0"/>
              <a:t>University Federal of </a:t>
            </a:r>
            <a:r>
              <a:rPr lang="en-US" sz="1900" i="1" dirty="0" err="1" smtClean="0"/>
              <a:t>Alfenas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em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Poços</a:t>
            </a:r>
            <a:r>
              <a:rPr lang="en-US" sz="1900" i="1" dirty="0" smtClean="0"/>
              <a:t> de Caldas (Brazil)</a:t>
            </a:r>
          </a:p>
          <a:p>
            <a:r>
              <a:rPr lang="en-US" sz="1900" i="1" dirty="0" smtClean="0"/>
              <a:t>e Colorado State University (USA)</a:t>
            </a:r>
          </a:p>
          <a:p>
            <a:endParaRPr lang="en-US" i="1" baseline="30000" dirty="0" smtClean="0"/>
          </a:p>
          <a:p>
            <a:r>
              <a:rPr lang="en-US" baseline="30000" dirty="0" smtClean="0"/>
              <a:t> </a:t>
            </a:r>
            <a:endParaRPr lang="en-US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965200" y="6417732"/>
            <a:ext cx="721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CPAD </a:t>
            </a:r>
            <a:r>
              <a:rPr lang="en-US" b="1" dirty="0" smtClean="0">
                <a:solidFill>
                  <a:schemeClr val="tx2"/>
                </a:solidFill>
              </a:rPr>
              <a:t>Instrumentation </a:t>
            </a:r>
            <a:r>
              <a:rPr lang="en-US" b="1" dirty="0" smtClean="0">
                <a:solidFill>
                  <a:schemeClr val="tx2"/>
                </a:solidFill>
              </a:rPr>
              <a:t>Frontier 2016 at Caltech – 8-10 Oct 2016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2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941"/>
            <a:ext cx="8229600" cy="990600"/>
          </a:xfrm>
        </p:spPr>
        <p:txBody>
          <a:bodyPr/>
          <a:lstStyle/>
          <a:p>
            <a:r>
              <a:rPr lang="en-US" dirty="0" smtClean="0"/>
              <a:t>Test in </a:t>
            </a:r>
            <a:r>
              <a:rPr lang="en-US" dirty="0" err="1" smtClean="0"/>
              <a:t>LAr</a:t>
            </a:r>
            <a:r>
              <a:rPr lang="en-US" dirty="0" smtClean="0"/>
              <a:t> @ FERMILAB (I)</a:t>
            </a:r>
            <a:endParaRPr lang="en-US" dirty="0"/>
          </a:p>
        </p:txBody>
      </p:sp>
      <p:pic>
        <p:nvPicPr>
          <p:cNvPr id="6" name="Content Placeholder 5" descr="Captura de Tela 2016-04-26 às 19.29.10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5" t="14467" r="5845" b="7733"/>
          <a:stretch/>
        </p:blipFill>
        <p:spPr>
          <a:xfrm>
            <a:off x="400681" y="4007860"/>
            <a:ext cx="4194501" cy="253969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CPAD 2016 -  Calthec – 8-10 Oct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 descr="01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30986" y="3847100"/>
            <a:ext cx="4038172" cy="2861307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00681" y="1007545"/>
            <a:ext cx="8368478" cy="3000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Arapuca</a:t>
            </a:r>
            <a:r>
              <a:rPr lang="en-US" dirty="0" smtClean="0"/>
              <a:t> with </a:t>
            </a:r>
            <a:r>
              <a:rPr lang="en-US" b="1" dirty="0" smtClean="0">
                <a:solidFill>
                  <a:srgbClr val="CE5200"/>
                </a:solidFill>
              </a:rPr>
              <a:t>5x5 cm</a:t>
            </a:r>
            <a:r>
              <a:rPr lang="en-US" b="1" baseline="30000" dirty="0" smtClean="0">
                <a:solidFill>
                  <a:srgbClr val="CE5200"/>
                </a:solidFill>
              </a:rPr>
              <a:t>2 </a:t>
            </a:r>
            <a:r>
              <a:rPr lang="en-US" dirty="0" smtClean="0">
                <a:solidFill>
                  <a:srgbClr val="292934"/>
                </a:solidFill>
              </a:rPr>
              <a:t>acceptance window</a:t>
            </a:r>
            <a:r>
              <a:rPr lang="en-US" dirty="0" smtClean="0"/>
              <a:t>;</a:t>
            </a:r>
          </a:p>
          <a:p>
            <a:r>
              <a:rPr lang="en-US" b="1" dirty="0" smtClean="0"/>
              <a:t>Box</a:t>
            </a:r>
            <a:r>
              <a:rPr lang="en-US" dirty="0" smtClean="0"/>
              <a:t> with dimensions </a:t>
            </a:r>
            <a:r>
              <a:rPr lang="en-US" b="1" dirty="0" smtClean="0"/>
              <a:t>5x5x0.6 cm</a:t>
            </a:r>
            <a:r>
              <a:rPr lang="en-US" b="1" baseline="30000" dirty="0"/>
              <a:t>3</a:t>
            </a:r>
            <a:endParaRPr lang="en-US" b="1" baseline="30000" dirty="0" smtClean="0"/>
          </a:p>
          <a:p>
            <a:r>
              <a:rPr lang="en-US" dirty="0" smtClean="0"/>
              <a:t>Read-out by </a:t>
            </a:r>
            <a:r>
              <a:rPr lang="en-US" b="1" dirty="0" smtClean="0">
                <a:solidFill>
                  <a:srgbClr val="CE5200"/>
                </a:solidFill>
              </a:rPr>
              <a:t>2 </a:t>
            </a:r>
            <a:r>
              <a:rPr lang="en-US" b="1" dirty="0" err="1" smtClean="0">
                <a:solidFill>
                  <a:srgbClr val="CE5200"/>
                </a:solidFill>
              </a:rPr>
              <a:t>SiPM</a:t>
            </a:r>
            <a:r>
              <a:rPr lang="en-US" b="1" dirty="0" smtClean="0">
                <a:solidFill>
                  <a:srgbClr val="CE5200"/>
                </a:solidFill>
              </a:rPr>
              <a:t> </a:t>
            </a:r>
            <a:r>
              <a:rPr lang="en-US" dirty="0" smtClean="0">
                <a:solidFill>
                  <a:srgbClr val="292934"/>
                </a:solidFill>
              </a:rPr>
              <a:t>0.6cm X 0.6cm active area each </a:t>
            </a:r>
          </a:p>
          <a:p>
            <a:pPr marL="0" indent="0">
              <a:buNone/>
            </a:pPr>
            <a:r>
              <a:rPr lang="en-US" sz="2000" dirty="0" err="1" smtClean="0"/>
              <a:t>SensL</a:t>
            </a:r>
            <a:r>
              <a:rPr lang="en-US" sz="2000" dirty="0" smtClean="0"/>
              <a:t> MicroFC-60035-SMT (courtesy of </a:t>
            </a:r>
            <a:r>
              <a:rPr lang="en-US" sz="2000" b="1" dirty="0">
                <a:solidFill>
                  <a:srgbClr val="CE5200"/>
                </a:solidFill>
              </a:rPr>
              <a:t>Cormac </a:t>
            </a:r>
            <a:r>
              <a:rPr lang="en-US" sz="2000" b="1" dirty="0" smtClean="0">
                <a:solidFill>
                  <a:srgbClr val="CE5200"/>
                </a:solidFill>
              </a:rPr>
              <a:t>Campbell </a:t>
            </a:r>
            <a:r>
              <a:rPr lang="en-US" sz="2000" dirty="0" smtClean="0"/>
              <a:t>- </a:t>
            </a:r>
            <a:r>
              <a:rPr lang="en-US" sz="2000" dirty="0" err="1" smtClean="0"/>
              <a:t>SensL</a:t>
            </a:r>
            <a:r>
              <a:rPr lang="en-US" sz="2000" dirty="0" smtClean="0"/>
              <a:t> </a:t>
            </a:r>
            <a:r>
              <a:rPr lang="en-US" sz="2000" dirty="0"/>
              <a:t>Technologies Ltd</a:t>
            </a:r>
            <a:r>
              <a:rPr lang="en-US" sz="2000" dirty="0" smtClean="0"/>
              <a:t>.)</a:t>
            </a:r>
          </a:p>
          <a:p>
            <a:r>
              <a:rPr lang="en-US" b="1" dirty="0" smtClean="0"/>
              <a:t>Dichroic filter </a:t>
            </a:r>
            <a:r>
              <a:rPr lang="en-US" sz="2000" dirty="0" smtClean="0"/>
              <a:t>(Quantum Design- cutoff @ 400 nm – substrate fused silica)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396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CPAD 2016 -  Calthec – 8-10 Oct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80298" y="1616476"/>
            <a:ext cx="8383404" cy="5106816"/>
            <a:chOff x="178574" y="1270089"/>
            <a:chExt cx="8748968" cy="5549423"/>
          </a:xfrm>
        </p:grpSpPr>
        <p:pic>
          <p:nvPicPr>
            <p:cNvPr id="7" name="Picture 6" descr="curv_69176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43" t="23290" r="19349" b="20028"/>
            <a:stretch/>
          </p:blipFill>
          <p:spPr>
            <a:xfrm>
              <a:off x="178574" y="1270089"/>
              <a:ext cx="8748968" cy="5549423"/>
            </a:xfrm>
            <a:prstGeom prst="rect">
              <a:avLst/>
            </a:prstGeom>
          </p:spPr>
        </p:pic>
        <p:pic>
          <p:nvPicPr>
            <p:cNvPr id="8" name="Picture 7" descr="p-Therfenyl.png"/>
            <p:cNvPicPr>
              <a:picLocks noChangeAspect="1"/>
            </p:cNvPicPr>
            <p:nvPr/>
          </p:nvPicPr>
          <p:blipFill rotWithShape="1">
            <a:blip r:embed="rId3">
              <a:alphaModFix amt="6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61" t="14888" r="19272" b="16899"/>
            <a:stretch/>
          </p:blipFill>
          <p:spPr>
            <a:xfrm>
              <a:off x="1124035" y="2576191"/>
              <a:ext cx="6670329" cy="343069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169168" y="3226645"/>
              <a:ext cx="2011682" cy="584899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</a:rPr>
                <a:t>p</a:t>
              </a:r>
              <a:r>
                <a:rPr lang="en-US" dirty="0" smtClean="0">
                  <a:solidFill>
                    <a:srgbClr val="FFFFFF"/>
                  </a:solidFill>
                </a:rPr>
                <a:t>-</a:t>
              </a:r>
              <a:r>
                <a:rPr lang="en-US" dirty="0" err="1" smtClean="0">
                  <a:solidFill>
                    <a:srgbClr val="FFFFFF"/>
                  </a:solidFill>
                </a:rPr>
                <a:t>Therphenyl</a:t>
              </a:r>
              <a:endParaRPr lang="en-US" dirty="0" smtClean="0">
                <a:solidFill>
                  <a:srgbClr val="FFFFFF"/>
                </a:solidFill>
              </a:endParaRPr>
            </a:p>
            <a:p>
              <a:r>
                <a:rPr lang="en-US" dirty="0" smtClean="0">
                  <a:solidFill>
                    <a:schemeClr val="bg1"/>
                  </a:solidFill>
                </a:rPr>
                <a:t>emission spectrum</a:t>
              </a:r>
              <a:r>
                <a:rPr lang="en-US" dirty="0" smtClean="0">
                  <a:solidFill>
                    <a:srgbClr val="FFFFFF"/>
                  </a:solidFill>
                </a:rPr>
                <a:t> 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55236" y="439378"/>
            <a:ext cx="60700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P-</a:t>
            </a:r>
            <a:r>
              <a:rPr lang="en-US" sz="3200" dirty="0" err="1" smtClean="0">
                <a:solidFill>
                  <a:schemeClr val="tx2"/>
                </a:solidFill>
              </a:rPr>
              <a:t>Terphenyl</a:t>
            </a:r>
            <a:r>
              <a:rPr lang="en-US" sz="3200" dirty="0" smtClean="0">
                <a:solidFill>
                  <a:schemeClr val="tx2"/>
                </a:solidFill>
              </a:rPr>
              <a:t> on the external side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81654" y="4840043"/>
            <a:ext cx="3258073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Filter cut-off at 400 nm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22865" y="1431810"/>
            <a:ext cx="4838283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Deposited by vacuum evaporation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1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10629" y="1379034"/>
            <a:ext cx="8522742" cy="5310441"/>
            <a:chOff x="310629" y="1379034"/>
            <a:chExt cx="8522742" cy="5310441"/>
          </a:xfrm>
        </p:grpSpPr>
        <p:grpSp>
          <p:nvGrpSpPr>
            <p:cNvPr id="2" name="Group 1"/>
            <p:cNvGrpSpPr/>
            <p:nvPr/>
          </p:nvGrpSpPr>
          <p:grpSpPr>
            <a:xfrm>
              <a:off x="310629" y="1379034"/>
              <a:ext cx="8522742" cy="5310441"/>
              <a:chOff x="76960" y="78263"/>
              <a:chExt cx="9144000" cy="5764450"/>
            </a:xfrm>
          </p:grpSpPr>
          <p:pic>
            <p:nvPicPr>
              <p:cNvPr id="6" name="Picture 5" descr="Screen Shot 2015-08-23 at 22.59.31.png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60" y="78263"/>
                <a:ext cx="9144000" cy="5764450"/>
              </a:xfrm>
              <a:prstGeom prst="rect">
                <a:avLst/>
              </a:prstGeom>
            </p:spPr>
          </p:pic>
          <p:pic>
            <p:nvPicPr>
              <p:cNvPr id="7" name="Picture 6" descr="tpb_spec_9_7.eps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173" t="20726" r="37265" b="11913"/>
              <a:stretch/>
            </p:blipFill>
            <p:spPr>
              <a:xfrm>
                <a:off x="3771121" y="808239"/>
                <a:ext cx="4983265" cy="4426060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6463217" y="2051517"/>
              <a:ext cx="1935280" cy="707886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TPB emission spectrum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67370" y="481373"/>
            <a:ext cx="45644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TPB on the internal side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CPAD 2016 -  Calthec – 8-10 Oct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30690" y="4249615"/>
            <a:ext cx="3258073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Filter cut-off at 400 nm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5932" y="1009469"/>
            <a:ext cx="4838283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Deposited by vacuum evaporation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85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40386" cy="4876800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292934"/>
                </a:solidFill>
              </a:rPr>
              <a:t>The device has been installed inside a </a:t>
            </a:r>
            <a:r>
              <a:rPr lang="en-US" b="1" dirty="0" smtClean="0">
                <a:solidFill>
                  <a:srgbClr val="CE5200"/>
                </a:solidFill>
              </a:rPr>
              <a:t>liquid argon cryostat </a:t>
            </a:r>
            <a:r>
              <a:rPr lang="en-US" dirty="0" smtClean="0">
                <a:solidFill>
                  <a:srgbClr val="292934"/>
                </a:solidFill>
              </a:rPr>
              <a:t>and exposed to an alpha source.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292934"/>
                </a:solidFill>
              </a:rPr>
              <a:t>Alpha source is </a:t>
            </a:r>
            <a:r>
              <a:rPr lang="en-US" dirty="0" smtClean="0">
                <a:solidFill>
                  <a:srgbClr val="292934"/>
                </a:solidFill>
              </a:rPr>
              <a:t> a 1</a:t>
            </a:r>
            <a:r>
              <a:rPr lang="en-US" dirty="0" smtClean="0">
                <a:solidFill>
                  <a:srgbClr val="292934"/>
                </a:solidFill>
                <a:sym typeface="Symbol"/>
              </a:rPr>
              <a:t>Ci </a:t>
            </a:r>
            <a:r>
              <a:rPr lang="en-US" b="1" baseline="30000" dirty="0" smtClean="0">
                <a:solidFill>
                  <a:srgbClr val="CE5200"/>
                </a:solidFill>
              </a:rPr>
              <a:t>241</a:t>
            </a:r>
            <a:r>
              <a:rPr lang="en-US" b="1" dirty="0" smtClean="0">
                <a:solidFill>
                  <a:srgbClr val="CE5200"/>
                </a:solidFill>
              </a:rPr>
              <a:t>Am</a:t>
            </a:r>
            <a:r>
              <a:rPr lang="en-US" dirty="0" smtClean="0">
                <a:solidFill>
                  <a:srgbClr val="292934"/>
                </a:solidFill>
              </a:rPr>
              <a:t> </a:t>
            </a:r>
            <a:r>
              <a:rPr lang="en-US" dirty="0" smtClean="0">
                <a:solidFill>
                  <a:srgbClr val="292934"/>
                </a:solidFill>
              </a:rPr>
              <a:t>that produces 5.4 MeV monochromatic particles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292934"/>
                </a:solidFill>
              </a:rPr>
              <a:t>Two different runs have been performed and two different read-out electronics have been tested</a:t>
            </a:r>
          </a:p>
          <a:p>
            <a:pPr marL="342900" indent="-342900">
              <a:buFont typeface="Arial"/>
              <a:buChar char="•"/>
            </a:pPr>
            <a:endParaRPr lang="en-US" dirty="0" smtClean="0">
              <a:solidFill>
                <a:srgbClr val="292934"/>
              </a:solidFill>
            </a:endParaRPr>
          </a:p>
          <a:p>
            <a:pPr marL="617220" lvl="1" indent="-342900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CPAD 2016 -  Calthec – 8-10 Oct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Test in </a:t>
            </a:r>
            <a:r>
              <a:rPr lang="en-US" dirty="0" err="1" smtClean="0"/>
              <a:t>LAr</a:t>
            </a:r>
            <a:r>
              <a:rPr lang="en-US" dirty="0" smtClean="0"/>
              <a:t> </a:t>
            </a:r>
            <a:r>
              <a:rPr lang="en-US" dirty="0"/>
              <a:t>@</a:t>
            </a:r>
            <a:r>
              <a:rPr lang="en-US" dirty="0" smtClean="0"/>
              <a:t> FERMILAB (II)</a:t>
            </a:r>
            <a:endParaRPr lang="en-US" dirty="0"/>
          </a:p>
        </p:txBody>
      </p:sp>
      <p:pic>
        <p:nvPicPr>
          <p:cNvPr id="7" name="Picture 6" descr="Captura de Tela 2016-04-26 às 18.33.2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048715"/>
            <a:ext cx="1295400" cy="4229100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3989482" y="4541014"/>
            <a:ext cx="2545496" cy="2152406"/>
            <a:chOff x="114889" y="3676292"/>
            <a:chExt cx="3496366" cy="2800708"/>
          </a:xfrm>
        </p:grpSpPr>
        <p:grpSp>
          <p:nvGrpSpPr>
            <p:cNvPr id="55" name="Group 54"/>
            <p:cNvGrpSpPr/>
            <p:nvPr/>
          </p:nvGrpSpPr>
          <p:grpSpPr>
            <a:xfrm>
              <a:off x="114889" y="3676292"/>
              <a:ext cx="3496366" cy="2800708"/>
              <a:chOff x="114889" y="3676292"/>
              <a:chExt cx="3496366" cy="2800708"/>
            </a:xfrm>
          </p:grpSpPr>
          <p:pic>
            <p:nvPicPr>
              <p:cNvPr id="36" name="Picture 35" descr="Captura de Tela 2016-05-15 às 18.47.09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110388">
                <a:off x="169555" y="5156200"/>
                <a:ext cx="3441700" cy="1320800"/>
              </a:xfrm>
              <a:prstGeom prst="rect">
                <a:avLst/>
              </a:prstGeom>
            </p:spPr>
          </p:pic>
          <p:pic>
            <p:nvPicPr>
              <p:cNvPr id="35" name="Picture 34" descr="assemb2.png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27211">
                <a:off x="114889" y="3676292"/>
                <a:ext cx="3448050" cy="1320800"/>
              </a:xfrm>
              <a:prstGeom prst="rect">
                <a:avLst/>
              </a:prstGeom>
            </p:spPr>
          </p:pic>
          <p:cxnSp>
            <p:nvCxnSpPr>
              <p:cNvPr id="38" name="Straight Connector 37"/>
              <p:cNvCxnSpPr/>
              <p:nvPr/>
            </p:nvCxnSpPr>
            <p:spPr>
              <a:xfrm>
                <a:off x="328503" y="4525468"/>
                <a:ext cx="0" cy="1445583"/>
              </a:xfrm>
              <a:prstGeom prst="line">
                <a:avLst/>
              </a:prstGeom>
              <a:ln w="76200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3518891" y="4568241"/>
                <a:ext cx="0" cy="1445583"/>
              </a:xfrm>
              <a:prstGeom prst="line">
                <a:avLst/>
              </a:prstGeom>
              <a:ln w="76200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191704" y="4646935"/>
                <a:ext cx="0" cy="755999"/>
              </a:xfrm>
              <a:prstGeom prst="line">
                <a:avLst/>
              </a:prstGeom>
              <a:ln w="76200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Can 14"/>
            <p:cNvSpPr/>
            <p:nvPr/>
          </p:nvSpPr>
          <p:spPr>
            <a:xfrm>
              <a:off x="1363344" y="4145779"/>
              <a:ext cx="1124068" cy="396851"/>
            </a:xfrm>
            <a:prstGeom prst="can">
              <a:avLst>
                <a:gd name="adj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Captura de Tela 2016-03-22 às 09.26.19.png"/>
            <p:cNvPicPr>
              <a:picLocks noChangeAspect="1"/>
            </p:cNvPicPr>
            <p:nvPr/>
          </p:nvPicPr>
          <p:blipFill>
            <a:blip r:embed="rId5" cstate="email">
              <a:alphaModFix amt="6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0557" y="4079008"/>
              <a:ext cx="583569" cy="49928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363344" y="3724965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Symbol" charset="2"/>
                  <a:cs typeface="Symbol" charset="2"/>
                </a:rPr>
                <a:t>a</a:t>
              </a:r>
              <a:r>
                <a:rPr lang="en-US" b="1" dirty="0" smtClean="0"/>
                <a:t> source</a:t>
              </a:r>
              <a:endParaRPr lang="en-US" b="1" dirty="0"/>
            </a:p>
          </p:txBody>
        </p:sp>
      </p:grpSp>
      <p:pic>
        <p:nvPicPr>
          <p:cNvPr id="59" name="Picture 58" descr="20160426_164044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84" y="4864419"/>
            <a:ext cx="2930947" cy="181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1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CPAD 2016 -  Calthec – 8-10 Oct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9467" y="101944"/>
            <a:ext cx="8229600" cy="990600"/>
          </a:xfrm>
        </p:spPr>
        <p:txBody>
          <a:bodyPr/>
          <a:lstStyle/>
          <a:p>
            <a:r>
              <a:rPr lang="en-US" dirty="0" smtClean="0"/>
              <a:t>Test in </a:t>
            </a:r>
            <a:r>
              <a:rPr lang="en-US" dirty="0" err="1" smtClean="0"/>
              <a:t>LAr</a:t>
            </a:r>
            <a:r>
              <a:rPr lang="en-US" dirty="0" smtClean="0"/>
              <a:t> </a:t>
            </a:r>
            <a:r>
              <a:rPr lang="en-US" dirty="0"/>
              <a:t>@</a:t>
            </a:r>
            <a:r>
              <a:rPr lang="en-US" dirty="0" smtClean="0"/>
              <a:t> FERMILAB (III)</a:t>
            </a:r>
            <a:endParaRPr lang="en-US" dirty="0"/>
          </a:p>
        </p:txBody>
      </p:sp>
      <p:pic>
        <p:nvPicPr>
          <p:cNvPr id="6" name="Picture 5" descr="ser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07267"/>
            <a:ext cx="3750733" cy="3750733"/>
          </a:xfrm>
          <a:prstGeom prst="rect">
            <a:avLst/>
          </a:prstGeom>
        </p:spPr>
      </p:pic>
      <p:pic>
        <p:nvPicPr>
          <p:cNvPr id="7" name="Picture 6" descr="spectrum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67" y="3107267"/>
            <a:ext cx="3750733" cy="37507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133" y="996082"/>
            <a:ext cx="8686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Encouraging results: we measured an efficiency of ~1% (</a:t>
            </a:r>
            <a:r>
              <a:rPr lang="en-US" dirty="0" err="1" smtClean="0"/>
              <a:t>S</a:t>
            </a:r>
            <a:r>
              <a:rPr lang="en-US" baseline="-25000" dirty="0" err="1" smtClean="0"/>
              <a:t>eq</a:t>
            </a:r>
            <a:r>
              <a:rPr lang="en-US" dirty="0" smtClean="0"/>
              <a:t> ~ 0.25 cm</a:t>
            </a:r>
            <a:r>
              <a:rPr lang="en-US" baseline="30000" dirty="0" smtClean="0"/>
              <a:t>2</a:t>
            </a:r>
            <a:r>
              <a:rPr lang="en-US" dirty="0" smtClean="0"/>
              <a:t>) in this first test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It can be significantly improved considering that:</a:t>
            </a:r>
          </a:p>
          <a:p>
            <a:pPr marL="742950" lvl="1" indent="-285750">
              <a:buFont typeface="Wingdings" charset="2"/>
              <a:buChar char="ü"/>
            </a:pPr>
            <a:r>
              <a:rPr lang="en-US" dirty="0" smtClean="0"/>
              <a:t>Low quality of the evaporations </a:t>
            </a:r>
          </a:p>
          <a:p>
            <a:pPr marL="742950" lvl="1" indent="-285750">
              <a:buFont typeface="Wingdings" charset="2"/>
              <a:buChar char="ü"/>
            </a:pPr>
            <a:r>
              <a:rPr lang="en-US" dirty="0" smtClean="0"/>
              <a:t>Thicknesses of the films non-optimized </a:t>
            </a:r>
          </a:p>
          <a:p>
            <a:pPr marL="742950" lvl="1" indent="-285750">
              <a:buFont typeface="Wingdings" charset="2"/>
              <a:buChar char="ü"/>
            </a:pPr>
            <a:r>
              <a:rPr lang="en-US" dirty="0" smtClean="0"/>
              <a:t>Internal reflectivity probably not at its maximum (cleanliness, quality of the material, thickness of the box walls)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0133" y="3146398"/>
            <a:ext cx="272506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Single electron spectrum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9067" y="2946400"/>
            <a:ext cx="192943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Source spectrum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67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9" descr="2015-12-09-protoDUNE_total_with_detector.jpg"/>
          <p:cNvPicPr>
            <a:picLocks noChangeAspect="1"/>
          </p:cNvPicPr>
          <p:nvPr/>
        </p:nvPicPr>
        <p:blipFill>
          <a:blip r:embed="rId2" cstate="email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99" b="-2144"/>
          <a:stretch>
            <a:fillRect/>
          </a:stretch>
        </p:blipFill>
        <p:spPr bwMode="auto">
          <a:xfrm>
            <a:off x="5046133" y="3877734"/>
            <a:ext cx="4097865" cy="299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3" descr="APA_ARAPUCA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3" b="18839"/>
          <a:stretch>
            <a:fillRect/>
          </a:stretch>
        </p:blipFill>
        <p:spPr bwMode="auto">
          <a:xfrm rot="18515998">
            <a:off x="6301484" y="1430870"/>
            <a:ext cx="277478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</a:t>
            </a:r>
            <a:r>
              <a:rPr lang="en-US" dirty="0" err="1" smtClean="0"/>
              <a:t>Arapuca</a:t>
            </a:r>
            <a:r>
              <a:rPr lang="en-US" dirty="0" smtClean="0"/>
              <a:t> in </a:t>
            </a:r>
            <a:r>
              <a:rPr lang="en-US" dirty="0" err="1" smtClean="0"/>
              <a:t>protoDUNE</a:t>
            </a:r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41" y="1600200"/>
            <a:ext cx="6553192" cy="2399821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Installing two arrays of ARAPUCAs </a:t>
            </a:r>
            <a:r>
              <a:rPr lang="en-US" dirty="0"/>
              <a:t>in place of two scintillating bars.</a:t>
            </a:r>
          </a:p>
          <a:p>
            <a:r>
              <a:rPr lang="en-US" dirty="0" smtClean="0"/>
              <a:t>The </a:t>
            </a:r>
            <a:r>
              <a:rPr lang="en-US" dirty="0"/>
              <a:t>arrays will </a:t>
            </a:r>
            <a:r>
              <a:rPr lang="en-US" b="1" dirty="0"/>
              <a:t>be produced </a:t>
            </a:r>
            <a:r>
              <a:rPr lang="en-US" b="1" dirty="0" smtClean="0"/>
              <a:t>in collaboration between Brazil and US (</a:t>
            </a:r>
            <a:r>
              <a:rPr lang="en-US" b="1" dirty="0" err="1" smtClean="0"/>
              <a:t>Fermilab</a:t>
            </a:r>
            <a:r>
              <a:rPr lang="en-US" b="1" dirty="0" smtClean="0"/>
              <a:t>, CSU)</a:t>
            </a:r>
          </a:p>
          <a:p>
            <a:r>
              <a:rPr lang="en-US" dirty="0" smtClean="0"/>
              <a:t>No </a:t>
            </a:r>
            <a:r>
              <a:rPr lang="en-US" dirty="0"/>
              <a:t>impact on the </a:t>
            </a:r>
            <a:r>
              <a:rPr lang="en-US" dirty="0" err="1"/>
              <a:t>protoDUNE</a:t>
            </a:r>
            <a:r>
              <a:rPr lang="en-US" dirty="0"/>
              <a:t> mechanical </a:t>
            </a:r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CPAD 2016 -  Calthec – 8-10 Oct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7315200" y="2912533"/>
            <a:ext cx="1371600" cy="1540934"/>
            <a:chOff x="7315200" y="2912533"/>
            <a:chExt cx="1371600" cy="1540934"/>
          </a:xfrm>
        </p:grpSpPr>
        <p:cxnSp>
          <p:nvCxnSpPr>
            <p:cNvPr id="9" name="Straight Connector 8"/>
            <p:cNvCxnSpPr/>
            <p:nvPr/>
          </p:nvCxnSpPr>
          <p:spPr>
            <a:xfrm flipH="1" flipV="1">
              <a:off x="7840133" y="2912533"/>
              <a:ext cx="846667" cy="1270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7315200" y="3640667"/>
              <a:ext cx="1117600" cy="8128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84675" y="3640668"/>
            <a:ext cx="4825992" cy="30479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Read-out of the </a:t>
            </a:r>
            <a:r>
              <a:rPr lang="en-US" b="1" dirty="0" err="1" smtClean="0"/>
              <a:t>SiPM</a:t>
            </a:r>
            <a:r>
              <a:rPr lang="en-US" b="1" dirty="0" smtClean="0"/>
              <a:t> </a:t>
            </a:r>
            <a:r>
              <a:rPr lang="en-US" dirty="0" smtClean="0"/>
              <a:t>: same board foreseen for the </a:t>
            </a:r>
            <a:r>
              <a:rPr lang="en-US" dirty="0" err="1" smtClean="0"/>
              <a:t>protoDUNE</a:t>
            </a:r>
            <a:r>
              <a:rPr lang="en-US" dirty="0" smtClean="0"/>
              <a:t> reference design and with the same number of channels</a:t>
            </a:r>
          </a:p>
          <a:p>
            <a:r>
              <a:rPr lang="en-US" b="1" dirty="0" smtClean="0"/>
              <a:t>Arrays will be plug and play systems</a:t>
            </a:r>
            <a:r>
              <a:rPr lang="en-US" dirty="0" smtClean="0"/>
              <a:t>, whose installation will be totally transparent to all the other sub-systems of the detector.</a:t>
            </a:r>
          </a:p>
        </p:txBody>
      </p:sp>
    </p:spTree>
    <p:extLst>
      <p:ext uri="{BB962C8B-B14F-4D97-AF65-F5344CB8AC3E}">
        <p14:creationId xmlns:p14="http://schemas.microsoft.com/office/powerpoint/2010/main" val="160602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30662" y="5798410"/>
            <a:ext cx="3727597" cy="1059590"/>
          </a:xfrm>
          <a:prstGeom prst="line">
            <a:avLst/>
          </a:prstGeom>
          <a:ln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Preliminary design of a </a:t>
            </a:r>
            <a:r>
              <a:rPr lang="en-US" dirty="0" err="1" smtClean="0"/>
              <a:t>protoDUNE</a:t>
            </a:r>
            <a:r>
              <a:rPr lang="en-US" dirty="0" smtClean="0"/>
              <a:t> bar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CPAD 2016 -  Calthec – 8-10 Oct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 descr="arapuca_1m_red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5345717" cy="4152075"/>
          </a:xfrm>
          <a:prstGeom prst="rect">
            <a:avLst/>
          </a:prstGeom>
        </p:spPr>
      </p:pic>
      <p:pic>
        <p:nvPicPr>
          <p:cNvPr id="7" name="Picture 6" descr="arapuca - warner - explode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485" y="3007572"/>
            <a:ext cx="4367515" cy="2372928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262815" y="2374587"/>
            <a:ext cx="2561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Drawings by D. Warner</a:t>
            </a:r>
            <a:endParaRPr lang="en-US" dirty="0"/>
          </a:p>
        </p:txBody>
      </p:sp>
      <p:pic>
        <p:nvPicPr>
          <p:cNvPr id="9" name="Picture 8" descr="1m ARAPUCA model-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338" y="4983871"/>
            <a:ext cx="2959921" cy="1874129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776485" y="3007572"/>
            <a:ext cx="1801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Exploded vision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4873425"/>
            <a:ext cx="1435706" cy="924985"/>
          </a:xfrm>
          <a:prstGeom prst="rect">
            <a:avLst/>
          </a:prstGeom>
          <a:noFill/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435706" y="4873425"/>
            <a:ext cx="3622553" cy="110446"/>
          </a:xfrm>
          <a:prstGeom prst="line">
            <a:avLst/>
          </a:prstGeom>
          <a:ln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5798410"/>
            <a:ext cx="2098338" cy="1059590"/>
          </a:xfrm>
          <a:prstGeom prst="line">
            <a:avLst/>
          </a:prstGeom>
          <a:ln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4891220"/>
            <a:ext cx="2098338" cy="92651"/>
          </a:xfrm>
          <a:prstGeom prst="line">
            <a:avLst/>
          </a:prstGeom>
          <a:ln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2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- </a:t>
            </a:r>
            <a:r>
              <a:rPr lang="en-US" dirty="0" err="1" smtClean="0"/>
              <a:t>Arapuca</a:t>
            </a:r>
            <a:r>
              <a:rPr lang="en-US" dirty="0" smtClean="0"/>
              <a:t> in SBND 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29125" cy="4654550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</a:t>
            </a:r>
            <a:r>
              <a:rPr lang="en-US" b="1" dirty="0" smtClean="0">
                <a:solidFill>
                  <a:srgbClr val="3366FF"/>
                </a:solidFill>
              </a:rPr>
              <a:t>SBND</a:t>
            </a:r>
            <a:r>
              <a:rPr lang="en-US" dirty="0" smtClean="0"/>
              <a:t> </a:t>
            </a:r>
            <a:r>
              <a:rPr lang="en-US" dirty="0"/>
              <a:t>collaboration </a:t>
            </a:r>
            <a:r>
              <a:rPr lang="en-US" b="1" dirty="0" smtClean="0">
                <a:solidFill>
                  <a:srgbClr val="3366FF"/>
                </a:solidFill>
              </a:rPr>
              <a:t>agreed</a:t>
            </a:r>
            <a:r>
              <a:rPr lang="en-US" dirty="0" smtClean="0"/>
              <a:t> </a:t>
            </a:r>
            <a:r>
              <a:rPr lang="en-US" dirty="0"/>
              <a:t>to install this new </a:t>
            </a:r>
            <a:r>
              <a:rPr lang="en-US" dirty="0" smtClean="0"/>
              <a:t>device and </a:t>
            </a:r>
            <a:r>
              <a:rPr lang="en-US" dirty="0"/>
              <a:t>w</a:t>
            </a:r>
            <a:r>
              <a:rPr lang="en-US" dirty="0" smtClean="0"/>
              <a:t>e are </a:t>
            </a:r>
            <a:r>
              <a:rPr lang="en-US" b="1" dirty="0" smtClean="0"/>
              <a:t>preparing a formal proposal </a:t>
            </a:r>
            <a:r>
              <a:rPr lang="en-US" dirty="0" smtClean="0"/>
              <a:t>for the installation of an array of ARAPUCAs inside SBND.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Two options of installation are under study</a:t>
            </a:r>
            <a:endParaRPr lang="en-US" dirty="0"/>
          </a:p>
        </p:txBody>
      </p:sp>
      <p:sp>
        <p:nvSpPr>
          <p:cNvPr id="94212" name="Slide Number Placeholder 2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C22028D-57E4-4A40-BB24-F0D69F482938}" type="slidenum">
              <a:rPr lang="en-US" sz="1400">
                <a:solidFill>
                  <a:srgbClr val="FFFFFF"/>
                </a:solidFill>
              </a:rPr>
              <a:pPr eaLnBrk="1" hangingPunct="1"/>
              <a:t>17</a:t>
            </a:fld>
            <a:endParaRPr lang="en-US" sz="1400">
              <a:solidFill>
                <a:srgbClr val="FFFFFF"/>
              </a:solidFill>
            </a:endParaRPr>
          </a:p>
        </p:txBody>
      </p:sp>
      <p:grpSp>
        <p:nvGrpSpPr>
          <p:cNvPr id="94214" name="Group 34"/>
          <p:cNvGrpSpPr>
            <a:grpSpLocks/>
          </p:cNvGrpSpPr>
          <p:nvPr/>
        </p:nvGrpSpPr>
        <p:grpSpPr bwMode="auto">
          <a:xfrm>
            <a:off x="5033316" y="1837262"/>
            <a:ext cx="3619613" cy="4246563"/>
            <a:chOff x="4906354" y="4593886"/>
            <a:chExt cx="2469781" cy="2308829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5380471" y="5445009"/>
              <a:ext cx="865852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216" name="Group 27"/>
            <p:cNvGrpSpPr>
              <a:grpSpLocks/>
            </p:cNvGrpSpPr>
            <p:nvPr/>
          </p:nvGrpSpPr>
          <p:grpSpPr bwMode="auto">
            <a:xfrm>
              <a:off x="4906354" y="4593886"/>
              <a:ext cx="2469781" cy="2308829"/>
              <a:chOff x="4906354" y="4593886"/>
              <a:chExt cx="2469781" cy="2308829"/>
            </a:xfrm>
          </p:grpSpPr>
          <p:pic>
            <p:nvPicPr>
              <p:cNvPr id="94223" name="Picture 5" descr="012.JPG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980381" flipH="1">
                <a:off x="5006418" y="6169838"/>
                <a:ext cx="508737" cy="303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224" name="Picture 6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30" t="3036" r="12160" b="2168"/>
              <a:stretch>
                <a:fillRect/>
              </a:stretch>
            </p:blipFill>
            <p:spPr bwMode="auto">
              <a:xfrm>
                <a:off x="5479205" y="4593886"/>
                <a:ext cx="1896930" cy="2308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225" name="Picture 7" descr="012.JPG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980381" flipH="1">
                <a:off x="4906354" y="5239348"/>
                <a:ext cx="502989" cy="303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10" name="Straight Arrow Connector 9"/>
            <p:cNvCxnSpPr/>
            <p:nvPr/>
          </p:nvCxnSpPr>
          <p:spPr>
            <a:xfrm>
              <a:off x="5380471" y="5457712"/>
              <a:ext cx="1363507" cy="149264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5380471" y="5322740"/>
              <a:ext cx="514468" cy="84159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5380471" y="5606976"/>
              <a:ext cx="514468" cy="58594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5479666" y="5827697"/>
              <a:ext cx="1264313" cy="48749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5479666" y="6254846"/>
              <a:ext cx="921334" cy="18102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5444360" y="5445009"/>
              <a:ext cx="867534" cy="12703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CPAD 2016 -  Calthec – 8-10 Oct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19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term program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test of an array of ARAPUCAs is being planned and will be realized in the second half of November at </a:t>
            </a:r>
            <a:r>
              <a:rPr lang="en-US" dirty="0" err="1" smtClean="0"/>
              <a:t>Fermilab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array will be installed inside the </a:t>
            </a:r>
            <a:r>
              <a:rPr lang="en-US" dirty="0" err="1" smtClean="0"/>
              <a:t>TallBo</a:t>
            </a:r>
            <a:r>
              <a:rPr lang="en-US" dirty="0" smtClean="0"/>
              <a:t> cryostat</a:t>
            </a:r>
          </a:p>
          <a:p>
            <a:r>
              <a:rPr lang="en-US" dirty="0" smtClean="0"/>
              <a:t>Few different technical solutions will be tested: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Filters from different vendors and with two different dimensions: 5x5 cm</a:t>
            </a:r>
            <a:r>
              <a:rPr lang="en-US" baseline="30000" dirty="0" smtClean="0"/>
              <a:t>2</a:t>
            </a:r>
            <a:r>
              <a:rPr lang="en-US" dirty="0" smtClean="0"/>
              <a:t> and 5x7 cm</a:t>
            </a:r>
            <a:r>
              <a:rPr lang="en-US" baseline="30000" dirty="0" smtClean="0"/>
              <a:t>2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Two different reflectors: PTFE (totally diffusive) and VIKUITI (totally specular)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Active and passive ganging of </a:t>
            </a:r>
            <a:r>
              <a:rPr lang="en-US" dirty="0" err="1" smtClean="0"/>
              <a:t>SiPM</a:t>
            </a:r>
            <a:r>
              <a:rPr lang="en-US" dirty="0" smtClean="0"/>
              <a:t> (still under discussion)</a:t>
            </a:r>
            <a:endParaRPr lang="en-US" dirty="0"/>
          </a:p>
          <a:p>
            <a:r>
              <a:rPr lang="en-US" dirty="0" smtClean="0"/>
              <a:t>Objective of the test will be to define the solutions to be implemented for the </a:t>
            </a:r>
            <a:r>
              <a:rPr lang="en-US" dirty="0" err="1" smtClean="0"/>
              <a:t>protoDUNE</a:t>
            </a:r>
            <a:r>
              <a:rPr lang="en-US" dirty="0" smtClean="0"/>
              <a:t> bars</a:t>
            </a:r>
          </a:p>
          <a:p>
            <a:pPr marL="0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CPAD 2016 -  Calthec – 8-10 Oct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8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Longer term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Continue test on reflectors, filters and </a:t>
            </a:r>
            <a:r>
              <a:rPr lang="en-US" dirty="0" err="1"/>
              <a:t>SiPM</a:t>
            </a:r>
            <a:r>
              <a:rPr lang="en-US" dirty="0"/>
              <a:t> at FNAL and UNICAMP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Refine and finalize the design of the ARAPUCA array for </a:t>
            </a:r>
            <a:r>
              <a:rPr lang="en-US" dirty="0" err="1" smtClean="0"/>
              <a:t>protoDUNE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Test inside </a:t>
            </a:r>
            <a:r>
              <a:rPr lang="en-US" dirty="0" err="1" smtClean="0"/>
              <a:t>TallBo</a:t>
            </a:r>
            <a:r>
              <a:rPr lang="en-US" dirty="0" smtClean="0"/>
              <a:t> with a guiding bar as a reference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Start production for the </a:t>
            </a:r>
            <a:r>
              <a:rPr lang="en-US" dirty="0" err="1" smtClean="0"/>
              <a:t>protoDUNE</a:t>
            </a:r>
            <a:r>
              <a:rPr lang="en-US" dirty="0" smtClean="0"/>
              <a:t> bars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CPAD 2016 -  Calthec – 8-10 Oct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7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apucadesB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33" y="390528"/>
            <a:ext cx="2607734" cy="15384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8950"/>
            <a:ext cx="8229600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D2533C"/>
                </a:solidFill>
              </a:rPr>
              <a:t>ARAPUCA</a:t>
            </a:r>
            <a:r>
              <a:rPr lang="en-US" dirty="0" smtClean="0"/>
              <a:t> </a:t>
            </a:r>
            <a:r>
              <a:rPr lang="en-US" dirty="0"/>
              <a:t>in the </a:t>
            </a:r>
            <a:r>
              <a:rPr lang="en-US" dirty="0" smtClean="0"/>
              <a:t>language of </a:t>
            </a:r>
            <a:r>
              <a:rPr lang="en-US" i="1" dirty="0"/>
              <a:t>native Brazilian </a:t>
            </a:r>
            <a:r>
              <a:rPr lang="en-US" dirty="0"/>
              <a:t>means </a:t>
            </a:r>
            <a:r>
              <a:rPr lang="en-US" b="1" i="1" dirty="0"/>
              <a:t>trap</a:t>
            </a:r>
            <a:r>
              <a:rPr lang="en-US" dirty="0"/>
              <a:t> for </a:t>
            </a:r>
            <a:r>
              <a:rPr lang="en-US" dirty="0" smtClean="0"/>
              <a:t>birds</a:t>
            </a:r>
          </a:p>
          <a:p>
            <a:endParaRPr lang="en-US" dirty="0"/>
          </a:p>
          <a:p>
            <a:r>
              <a:rPr lang="en-US" dirty="0"/>
              <a:t>The idea at the basis of the ARAPUCA is to </a:t>
            </a:r>
            <a:r>
              <a:rPr lang="en-US" b="1" dirty="0">
                <a:solidFill>
                  <a:schemeClr val="tx2"/>
                </a:solidFill>
              </a:rPr>
              <a:t>trap photons</a:t>
            </a:r>
            <a:r>
              <a:rPr lang="en-US" dirty="0"/>
              <a:t> inside a </a:t>
            </a:r>
            <a:r>
              <a:rPr lang="en-US" b="1" dirty="0"/>
              <a:t>box with highly reflective internal surfaces</a:t>
            </a:r>
            <a:r>
              <a:rPr lang="en-US" dirty="0"/>
              <a:t>, so that the detection efficiency of trapped photons is high even with a limited active coverage of its internal surface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</a:t>
            </a:r>
            <a:r>
              <a:rPr lang="en-US" b="1" dirty="0"/>
              <a:t>ew concept for light detection</a:t>
            </a:r>
            <a:r>
              <a:rPr lang="en-US" dirty="0"/>
              <a:t> </a:t>
            </a:r>
            <a:r>
              <a:rPr lang="en-US" b="1" dirty="0"/>
              <a:t>in liquid argon </a:t>
            </a:r>
            <a:r>
              <a:rPr lang="en-US" dirty="0"/>
              <a:t>(</a:t>
            </a:r>
            <a:r>
              <a:rPr lang="en-US" dirty="0" err="1"/>
              <a:t>LAr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b="1" dirty="0">
                <a:solidFill>
                  <a:schemeClr val="tx2"/>
                </a:solidFill>
              </a:rPr>
              <a:t>High efficiency light collector </a:t>
            </a:r>
            <a:r>
              <a:rPr lang="en-US" dirty="0"/>
              <a:t>+ </a:t>
            </a:r>
            <a:r>
              <a:rPr lang="en-US" b="1" dirty="0">
                <a:solidFill>
                  <a:srgbClr val="D2533C"/>
                </a:solidFill>
              </a:rPr>
              <a:t>silicon devices (</a:t>
            </a:r>
            <a:r>
              <a:rPr lang="en-US" b="1" dirty="0" err="1">
                <a:solidFill>
                  <a:srgbClr val="D2533C"/>
                </a:solidFill>
              </a:rPr>
              <a:t>SiPM</a:t>
            </a:r>
            <a:r>
              <a:rPr lang="en-US" b="1" dirty="0">
                <a:solidFill>
                  <a:srgbClr val="D2533C"/>
                </a:solidFill>
              </a:rPr>
              <a:t>) </a:t>
            </a:r>
            <a:r>
              <a:rPr lang="en-US" b="1" dirty="0">
                <a:solidFill>
                  <a:srgbClr val="D2533C"/>
                </a:solidFill>
                <a:sym typeface="Wingdings"/>
              </a:rPr>
              <a:t></a:t>
            </a:r>
            <a:r>
              <a:rPr lang="en-US" b="1" dirty="0">
                <a:solidFill>
                  <a:srgbClr val="D2533C"/>
                </a:solidFill>
              </a:rPr>
              <a:t> </a:t>
            </a:r>
            <a:r>
              <a:rPr lang="en-US" dirty="0"/>
              <a:t>good detection efficiency on </a:t>
            </a:r>
            <a:r>
              <a:rPr lang="en-US" b="1" dirty="0" smtClean="0">
                <a:solidFill>
                  <a:srgbClr val="D2533C"/>
                </a:solidFill>
              </a:rPr>
              <a:t>large volumes of </a:t>
            </a:r>
            <a:r>
              <a:rPr lang="en-US" b="1" dirty="0" err="1" smtClean="0">
                <a:solidFill>
                  <a:srgbClr val="D2533C"/>
                </a:solidFill>
              </a:rPr>
              <a:t>LAr</a:t>
            </a:r>
            <a:endParaRPr lang="en-US" b="1" dirty="0">
              <a:solidFill>
                <a:srgbClr val="292934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CPAD 2016 -  </a:t>
            </a:r>
            <a:r>
              <a:rPr lang="en-US" dirty="0" err="1" smtClean="0"/>
              <a:t>Calthec</a:t>
            </a:r>
            <a:r>
              <a:rPr lang="en-US" dirty="0" smtClean="0"/>
              <a:t> – 8-10 Oct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542925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ARAPUCA a brief review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5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novel concept for liquid argon scintillation light detection has been developed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CE5200"/>
                </a:solidFill>
              </a:rPr>
              <a:t>performances</a:t>
            </a:r>
            <a:r>
              <a:rPr lang="en-US" dirty="0" smtClean="0"/>
              <a:t> of the first prototypes </a:t>
            </a:r>
            <a:r>
              <a:rPr lang="en-US" dirty="0" smtClean="0">
                <a:solidFill>
                  <a:srgbClr val="CE5200"/>
                </a:solidFill>
              </a:rPr>
              <a:t>are promising</a:t>
            </a:r>
          </a:p>
          <a:p>
            <a:endParaRPr lang="en-US" dirty="0">
              <a:solidFill>
                <a:srgbClr val="CE5200"/>
              </a:solidFill>
            </a:endParaRPr>
          </a:p>
          <a:p>
            <a:r>
              <a:rPr lang="en-US" dirty="0" smtClean="0"/>
              <a:t> Two arrays of ARAPUCAs will be installed inside </a:t>
            </a:r>
            <a:r>
              <a:rPr lang="en-US" dirty="0" err="1" smtClean="0"/>
              <a:t>protoDUNE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Tests to optimize the device are ongoing</a:t>
            </a:r>
          </a:p>
          <a:p>
            <a:endParaRPr lang="en-US" dirty="0"/>
          </a:p>
          <a:p>
            <a:r>
              <a:rPr lang="en-US" dirty="0" smtClean="0"/>
              <a:t>Final design of the array </a:t>
            </a:r>
            <a:r>
              <a:rPr lang="en-US" smtClean="0"/>
              <a:t>under development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CPAD 2016 -  Calthec – 8-10 Oct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6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Back-up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CPAD 2016 -  Calthec – 8-10 Oct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8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of </a:t>
            </a:r>
            <a:r>
              <a:rPr lang="en-US" b="1" dirty="0" smtClean="0"/>
              <a:t>trap</a:t>
            </a:r>
            <a:r>
              <a:rPr lang="en-US" dirty="0" smtClean="0"/>
              <a:t> effect of ARAPUCA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375" y="1600200"/>
            <a:ext cx="4737399" cy="4876800"/>
          </a:xfrm>
        </p:spPr>
        <p:txBody>
          <a:bodyPr>
            <a:noAutofit/>
          </a:bodyPr>
          <a:lstStyle/>
          <a:p>
            <a:r>
              <a:rPr lang="en-US" sz="2200" dirty="0" smtClean="0"/>
              <a:t>Was used a </a:t>
            </a:r>
            <a:r>
              <a:rPr lang="en-US" sz="2200" b="1" dirty="0" smtClean="0"/>
              <a:t>small prototype</a:t>
            </a:r>
            <a:r>
              <a:rPr lang="en-US" sz="2200" dirty="0" smtClean="0"/>
              <a:t> with a window of </a:t>
            </a:r>
            <a:r>
              <a:rPr lang="en-US" sz="2200" b="1" dirty="0" smtClean="0"/>
              <a:t>3.5 cm x 2.3 cm</a:t>
            </a:r>
          </a:p>
          <a:p>
            <a:endParaRPr lang="en-US" sz="2200" b="1" dirty="0" smtClean="0"/>
          </a:p>
          <a:p>
            <a:r>
              <a:rPr lang="en-US" sz="2200" dirty="0" smtClean="0"/>
              <a:t>The box is made of </a:t>
            </a:r>
            <a:r>
              <a:rPr lang="en-US" sz="2200" b="1" dirty="0" err="1" smtClean="0"/>
              <a:t>teflon</a:t>
            </a:r>
            <a:r>
              <a:rPr lang="en-US" sz="2200" dirty="0" smtClean="0"/>
              <a:t> and has an internal height of  </a:t>
            </a:r>
            <a:r>
              <a:rPr lang="en-US" sz="2200" b="1" dirty="0" smtClean="0"/>
              <a:t>1 cm</a:t>
            </a:r>
          </a:p>
          <a:p>
            <a:endParaRPr lang="en-US" sz="2200" b="1" dirty="0" smtClean="0"/>
          </a:p>
          <a:p>
            <a:r>
              <a:rPr lang="en-US" sz="2200" dirty="0" smtClean="0"/>
              <a:t>The cutoff of dichroic = </a:t>
            </a:r>
            <a:r>
              <a:rPr lang="en-US" sz="2200" b="1" dirty="0" smtClean="0">
                <a:solidFill>
                  <a:srgbClr val="D2533C"/>
                </a:solidFill>
              </a:rPr>
              <a:t>400 nm </a:t>
            </a:r>
          </a:p>
          <a:p>
            <a:endParaRPr lang="en-US" sz="2200" b="1" dirty="0" smtClean="0">
              <a:solidFill>
                <a:srgbClr val="D2533C"/>
              </a:solidFill>
            </a:endParaRPr>
          </a:p>
          <a:p>
            <a:r>
              <a:rPr lang="en-US" sz="2200" dirty="0" smtClean="0"/>
              <a:t>We used as shifters </a:t>
            </a:r>
            <a:r>
              <a:rPr lang="en-US" sz="2200" b="1" dirty="0" smtClean="0">
                <a:solidFill>
                  <a:srgbClr val="D2533C"/>
                </a:solidFill>
              </a:rPr>
              <a:t>P-</a:t>
            </a:r>
            <a:r>
              <a:rPr lang="en-US" sz="2200" b="1" dirty="0" err="1">
                <a:solidFill>
                  <a:srgbClr val="D2533C"/>
                </a:solidFill>
              </a:rPr>
              <a:t>T</a:t>
            </a:r>
            <a:r>
              <a:rPr lang="en-US" sz="2200" b="1" dirty="0" err="1" smtClean="0">
                <a:solidFill>
                  <a:srgbClr val="D2533C"/>
                </a:solidFill>
              </a:rPr>
              <a:t>erphenyl</a:t>
            </a:r>
            <a:r>
              <a:rPr lang="en-US" sz="2200" b="1" dirty="0" smtClean="0">
                <a:solidFill>
                  <a:srgbClr val="D2533C"/>
                </a:solidFill>
              </a:rPr>
              <a:t> </a:t>
            </a:r>
            <a:r>
              <a:rPr lang="en-US" sz="2200" b="1" dirty="0" smtClean="0"/>
              <a:t>(</a:t>
            </a:r>
            <a:r>
              <a:rPr lang="en-US" sz="2200" b="1" dirty="0" smtClean="0">
                <a:latin typeface="Symbol" charset="2"/>
                <a:cs typeface="Symbol" charset="2"/>
              </a:rPr>
              <a:t>l </a:t>
            </a:r>
            <a:r>
              <a:rPr lang="en-US" sz="2200" b="1" dirty="0" smtClean="0"/>
              <a:t>~ 350 nm</a:t>
            </a:r>
            <a:r>
              <a:rPr lang="en-US" sz="2200" dirty="0" smtClean="0"/>
              <a:t>) for the external side and </a:t>
            </a:r>
            <a:r>
              <a:rPr lang="en-US" sz="2200" b="1" dirty="0" smtClean="0">
                <a:solidFill>
                  <a:srgbClr val="D2533C"/>
                </a:solidFill>
              </a:rPr>
              <a:t>TPB</a:t>
            </a:r>
            <a:r>
              <a:rPr lang="en-US" sz="2200" dirty="0" smtClean="0"/>
              <a:t> (</a:t>
            </a:r>
            <a:r>
              <a:rPr lang="en-US" sz="2200" b="1" dirty="0" smtClean="0">
                <a:latin typeface="Symbol" charset="2"/>
                <a:cs typeface="Symbol" charset="2"/>
              </a:rPr>
              <a:t>l</a:t>
            </a:r>
            <a:r>
              <a:rPr lang="en-US" sz="2200" b="1" dirty="0" smtClean="0"/>
              <a:t> ~ 430 nm</a:t>
            </a:r>
            <a:r>
              <a:rPr lang="en-US" sz="2200" dirty="0" smtClean="0"/>
              <a:t>) for the internal one.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CPAD 2016 -  Calthec – 8-10 Oct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179192" y="1505769"/>
            <a:ext cx="3651415" cy="5215057"/>
            <a:chOff x="5179192" y="1426394"/>
            <a:chExt cx="3651415" cy="5215057"/>
          </a:xfrm>
        </p:grpSpPr>
        <p:pic>
          <p:nvPicPr>
            <p:cNvPr id="8" name="Picture 7" descr="FullSizeRender-4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9192" y="1426394"/>
              <a:ext cx="3651415" cy="2625055"/>
            </a:xfrm>
            <a:prstGeom prst="rect">
              <a:avLst/>
            </a:prstGeom>
          </p:spPr>
        </p:pic>
        <p:pic>
          <p:nvPicPr>
            <p:cNvPr id="9" name="Picture 8" descr="prot_f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9192" y="4270224"/>
              <a:ext cx="3651415" cy="23712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252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CPAD 2016 -  Calthec – 8-10 Oct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80298" y="1616476"/>
            <a:ext cx="8383404" cy="5106816"/>
            <a:chOff x="178574" y="1270089"/>
            <a:chExt cx="8748968" cy="5549423"/>
          </a:xfrm>
        </p:grpSpPr>
        <p:pic>
          <p:nvPicPr>
            <p:cNvPr id="7" name="Picture 6" descr="curv_69176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43" t="23290" r="19349" b="20028"/>
            <a:stretch/>
          </p:blipFill>
          <p:spPr>
            <a:xfrm>
              <a:off x="178574" y="1270089"/>
              <a:ext cx="8748968" cy="5549423"/>
            </a:xfrm>
            <a:prstGeom prst="rect">
              <a:avLst/>
            </a:prstGeom>
          </p:spPr>
        </p:pic>
        <p:pic>
          <p:nvPicPr>
            <p:cNvPr id="8" name="Picture 7" descr="p-Therfenyl.png"/>
            <p:cNvPicPr>
              <a:picLocks noChangeAspect="1"/>
            </p:cNvPicPr>
            <p:nvPr/>
          </p:nvPicPr>
          <p:blipFill rotWithShape="1">
            <a:blip r:embed="rId3">
              <a:alphaModFix amt="6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61" t="14888" r="19272" b="16899"/>
            <a:stretch/>
          </p:blipFill>
          <p:spPr>
            <a:xfrm>
              <a:off x="1124035" y="2576191"/>
              <a:ext cx="6670329" cy="343069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169168" y="3226645"/>
              <a:ext cx="2011682" cy="584899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</a:rPr>
                <a:t>p</a:t>
              </a:r>
              <a:r>
                <a:rPr lang="en-US" dirty="0" smtClean="0">
                  <a:solidFill>
                    <a:srgbClr val="FFFFFF"/>
                  </a:solidFill>
                </a:rPr>
                <a:t>-</a:t>
              </a:r>
              <a:r>
                <a:rPr lang="en-US" dirty="0" err="1" smtClean="0">
                  <a:solidFill>
                    <a:srgbClr val="FFFFFF"/>
                  </a:solidFill>
                </a:rPr>
                <a:t>Therphenyl</a:t>
              </a:r>
              <a:endParaRPr lang="en-US" dirty="0" smtClean="0">
                <a:solidFill>
                  <a:srgbClr val="FFFFFF"/>
                </a:solidFill>
              </a:endParaRPr>
            </a:p>
            <a:p>
              <a:r>
                <a:rPr lang="en-US" dirty="0" smtClean="0">
                  <a:solidFill>
                    <a:schemeClr val="bg1"/>
                  </a:solidFill>
                </a:rPr>
                <a:t>emission spectrum</a:t>
              </a:r>
              <a:r>
                <a:rPr lang="en-US" dirty="0" smtClean="0">
                  <a:solidFill>
                    <a:srgbClr val="FFFFFF"/>
                  </a:solidFill>
                </a:rPr>
                <a:t> 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67370" y="481373"/>
            <a:ext cx="43781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Effect of the first shifter 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5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10629" y="1379034"/>
            <a:ext cx="8522742" cy="5310441"/>
            <a:chOff x="310629" y="1379034"/>
            <a:chExt cx="8522742" cy="5310441"/>
          </a:xfrm>
        </p:grpSpPr>
        <p:grpSp>
          <p:nvGrpSpPr>
            <p:cNvPr id="2" name="Group 1"/>
            <p:cNvGrpSpPr/>
            <p:nvPr/>
          </p:nvGrpSpPr>
          <p:grpSpPr>
            <a:xfrm>
              <a:off x="310629" y="1379034"/>
              <a:ext cx="8522742" cy="5310441"/>
              <a:chOff x="76960" y="78263"/>
              <a:chExt cx="9144000" cy="5764450"/>
            </a:xfrm>
          </p:grpSpPr>
          <p:pic>
            <p:nvPicPr>
              <p:cNvPr id="6" name="Picture 5" descr="Screen Shot 2015-08-23 at 22.59.31.png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60" y="78263"/>
                <a:ext cx="9144000" cy="5764450"/>
              </a:xfrm>
              <a:prstGeom prst="rect">
                <a:avLst/>
              </a:prstGeom>
            </p:spPr>
          </p:pic>
          <p:pic>
            <p:nvPicPr>
              <p:cNvPr id="7" name="Picture 6" descr="tpb_spec_9_7.eps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173" t="20726" r="37265" b="11913"/>
              <a:stretch/>
            </p:blipFill>
            <p:spPr>
              <a:xfrm>
                <a:off x="3771121" y="808239"/>
                <a:ext cx="4983265" cy="4426060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6463217" y="2051517"/>
              <a:ext cx="1935280" cy="707886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TPB emission spectrum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67370" y="481373"/>
            <a:ext cx="50449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Effect of the second shifter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CPAD 2016 -  Calthec – 8-10 Oct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9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00"/>
            <a:ext cx="8229600" cy="990600"/>
          </a:xfrm>
        </p:spPr>
        <p:txBody>
          <a:bodyPr>
            <a:normAutofit/>
          </a:bodyPr>
          <a:lstStyle/>
          <a:p>
            <a:pPr marL="285750" indent="-285750"/>
            <a:r>
              <a:rPr lang="en-US" dirty="0" smtClean="0"/>
              <a:t>Verifying the trapping process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CPAD 2016 -  Calthec – 8-10 Oct</a:t>
            </a:r>
            <a:endParaRPr lang="en-US" dirty="0"/>
          </a:p>
        </p:txBody>
      </p:sp>
      <p:pic>
        <p:nvPicPr>
          <p:cNvPr id="7" name="Picture 6" descr="PMTTampa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49" y="3798772"/>
            <a:ext cx="3450828" cy="28067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294617" y="3798772"/>
            <a:ext cx="2950633" cy="2806700"/>
            <a:chOff x="743856" y="3910644"/>
            <a:chExt cx="2950633" cy="2806700"/>
          </a:xfrm>
        </p:grpSpPr>
        <p:pic>
          <p:nvPicPr>
            <p:cNvPr id="6" name="Picture 5" descr="PMTTampa_2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856" y="3910644"/>
              <a:ext cx="2950633" cy="28067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943100" y="4692134"/>
              <a:ext cx="466782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slit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188776"/>
            <a:ext cx="8229600" cy="3032919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Experimental tests performed at room temperature in a black box @ </a:t>
            </a:r>
            <a:r>
              <a:rPr lang="en-US" sz="2200" b="1" dirty="0" smtClean="0"/>
              <a:t>UNICAMP</a:t>
            </a:r>
            <a:endParaRPr lang="en-US" sz="2200" dirty="0"/>
          </a:p>
          <a:p>
            <a:pPr marL="285750" indent="-285750">
              <a:buFont typeface="Arial"/>
              <a:buChar char="•"/>
            </a:pPr>
            <a:r>
              <a:rPr lang="en-US" sz="2200" dirty="0"/>
              <a:t>Using an alpha source to excite scintillation of the external </a:t>
            </a:r>
            <a:r>
              <a:rPr lang="en-US" sz="2200" dirty="0" smtClean="0"/>
              <a:t>shifter</a:t>
            </a:r>
            <a:endParaRPr lang="en-US" sz="2200" dirty="0"/>
          </a:p>
          <a:p>
            <a:pPr marL="285750" indent="-285750">
              <a:buFont typeface="Arial"/>
              <a:buChar char="•"/>
            </a:pPr>
            <a:r>
              <a:rPr lang="en-US" sz="2200" dirty="0"/>
              <a:t>Coupled the ARAPUCA to a PMT 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/>
              <a:t>The dimensions of the slit ~ fit one side of the PTFE box (~1.8 x 0.9 cm</a:t>
            </a:r>
            <a:r>
              <a:rPr lang="en-US" sz="2200" baseline="30000" dirty="0"/>
              <a:t>2 </a:t>
            </a:r>
            <a:r>
              <a:rPr lang="en-US" sz="2200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86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0144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ARAPUCA with two different windows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CPAD 2016 -  Calthec – 8-10 Oct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430580"/>
            <a:ext cx="82612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Glass coated with TPB =&gt; NO TRAPPING EFFECT</a:t>
            </a:r>
          </a:p>
          <a:p>
            <a:pPr lvl="1"/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Filter coated with </a:t>
            </a:r>
            <a:r>
              <a:rPr lang="en-US" sz="2400" dirty="0" err="1"/>
              <a:t>pTP</a:t>
            </a:r>
            <a:r>
              <a:rPr lang="en-US" sz="2400" dirty="0"/>
              <a:t> and TPB =&gt; TRAPPING EFFECT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 descr="PMT_AR_alpha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" r="10667"/>
          <a:stretch/>
        </p:blipFill>
        <p:spPr>
          <a:xfrm>
            <a:off x="5029200" y="3854448"/>
            <a:ext cx="3162300" cy="2143125"/>
          </a:xfrm>
          <a:prstGeom prst="rect">
            <a:avLst/>
          </a:prstGeom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060451" y="3575947"/>
            <a:ext cx="3106944" cy="2364477"/>
            <a:chOff x="1060451" y="3575947"/>
            <a:chExt cx="3106944" cy="2364477"/>
          </a:xfrm>
        </p:grpSpPr>
        <p:sp>
          <p:nvSpPr>
            <p:cNvPr id="10" name="Can 9"/>
            <p:cNvSpPr/>
            <p:nvPr/>
          </p:nvSpPr>
          <p:spPr>
            <a:xfrm rot="5400000">
              <a:off x="965201" y="4495799"/>
              <a:ext cx="952500" cy="762000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an 10"/>
            <p:cNvSpPr/>
            <p:nvPr/>
          </p:nvSpPr>
          <p:spPr>
            <a:xfrm rot="5400000">
              <a:off x="981076" y="4575174"/>
              <a:ext cx="1968500" cy="762000"/>
            </a:xfrm>
            <a:prstGeom prst="can">
              <a:avLst>
                <a:gd name="adj" fmla="val 4583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ube 11"/>
            <p:cNvSpPr/>
            <p:nvPr/>
          </p:nvSpPr>
          <p:spPr>
            <a:xfrm>
              <a:off x="2124076" y="4622799"/>
              <a:ext cx="1428749" cy="635000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ARAPUCA</a:t>
              </a:r>
              <a:endParaRPr lang="en-US" sz="1600" b="1" dirty="0"/>
            </a:p>
          </p:txBody>
        </p:sp>
        <p:pic>
          <p:nvPicPr>
            <p:cNvPr id="13" name="Picture 12" descr="Captura de Tela 2016-03-22 às 09.26.19.png"/>
            <p:cNvPicPr>
              <a:picLocks noChangeAspect="1"/>
            </p:cNvPicPr>
            <p:nvPr/>
          </p:nvPicPr>
          <p:blipFill>
            <a:blip r:embed="rId3" cstate="email">
              <a:alphaModFix amt="8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8276" y="4275041"/>
              <a:ext cx="511175" cy="50501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 rot="20778330">
              <a:off x="3008103" y="4078529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Symbol" charset="2"/>
                  <a:cs typeface="Symbol" charset="2"/>
                </a:rPr>
                <a:t>a</a:t>
              </a:r>
              <a:r>
                <a:rPr lang="en-US" b="1" dirty="0" smtClean="0"/>
                <a:t> source</a:t>
              </a:r>
              <a:endParaRPr lang="en-US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74751" y="4716557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PMT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10938" y="3575947"/>
              <a:ext cx="1351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Glass/Filter</a:t>
              </a:r>
              <a:endParaRPr lang="en-US" dirty="0"/>
            </a:p>
          </p:txBody>
        </p:sp>
        <p:cxnSp>
          <p:nvCxnSpPr>
            <p:cNvPr id="16" name="Curved Connector 15"/>
            <p:cNvCxnSpPr/>
            <p:nvPr/>
          </p:nvCxnSpPr>
          <p:spPr>
            <a:xfrm rot="5400000" flipH="1" flipV="1">
              <a:off x="2377780" y="4107505"/>
              <a:ext cx="723651" cy="494455"/>
            </a:xfrm>
            <a:prstGeom prst="curvedConnector3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592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Normalize the input light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CPAD 2016 -  Calthec – 8-10 Oct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700768"/>
            <a:ext cx="8394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measured the total amount of light produced by the alpha source gluing the glass or filter directly on the PMT.</a:t>
            </a:r>
          </a:p>
          <a:p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CE5200"/>
                </a:solidFill>
              </a:rPr>
              <a:t>comparison</a:t>
            </a:r>
            <a:r>
              <a:rPr lang="en-US" sz="2400" dirty="0" smtClean="0"/>
              <a:t> of the measured spectra allows to determine the collection efficiency</a:t>
            </a:r>
            <a:r>
              <a:rPr lang="en-US" sz="2400" dirty="0"/>
              <a:t>.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7" name="Picture 6" descr="PMT_alpha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7" r="19449"/>
          <a:stretch/>
        </p:blipFill>
        <p:spPr>
          <a:xfrm>
            <a:off x="4875212" y="3911599"/>
            <a:ext cx="3349626" cy="2540000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336675" y="4149724"/>
            <a:ext cx="2842086" cy="2006601"/>
            <a:chOff x="1622425" y="3911599"/>
            <a:chExt cx="2842086" cy="2006601"/>
          </a:xfrm>
        </p:grpSpPr>
        <p:grpSp>
          <p:nvGrpSpPr>
            <p:cNvPr id="8" name="Group 7"/>
            <p:cNvGrpSpPr/>
            <p:nvPr/>
          </p:nvGrpSpPr>
          <p:grpSpPr>
            <a:xfrm>
              <a:off x="1622425" y="3949700"/>
              <a:ext cx="1844675" cy="1968500"/>
              <a:chOff x="698500" y="2063750"/>
              <a:chExt cx="1844675" cy="1968500"/>
            </a:xfrm>
          </p:grpSpPr>
          <p:sp>
            <p:nvSpPr>
              <p:cNvPr id="9" name="Can 8"/>
              <p:cNvSpPr/>
              <p:nvPr/>
            </p:nvSpPr>
            <p:spPr>
              <a:xfrm rot="5400000">
                <a:off x="603250" y="2587625"/>
                <a:ext cx="952500" cy="762000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Can 9"/>
              <p:cNvSpPr/>
              <p:nvPr/>
            </p:nvSpPr>
            <p:spPr>
              <a:xfrm rot="5400000">
                <a:off x="619125" y="2667000"/>
                <a:ext cx="1968500" cy="762000"/>
              </a:xfrm>
              <a:prstGeom prst="can">
                <a:avLst>
                  <a:gd name="adj" fmla="val 45833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Cube 10"/>
              <p:cNvSpPr/>
              <p:nvPr/>
            </p:nvSpPr>
            <p:spPr>
              <a:xfrm>
                <a:off x="1682750" y="2492375"/>
                <a:ext cx="301626" cy="1216152"/>
              </a:xfrm>
              <a:prstGeom prst="cube">
                <a:avLst>
                  <a:gd name="adj" fmla="val 83824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 descr="Captura de Tela 2016-03-22 às 09.26.19.png"/>
              <p:cNvPicPr>
                <a:picLocks noChangeAspect="1"/>
              </p:cNvPicPr>
              <p:nvPr/>
            </p:nvPicPr>
            <p:blipFill>
              <a:blip r:embed="rId3" cstate="email">
                <a:alphaModFix amt="89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2000" y="2835657"/>
                <a:ext cx="511175" cy="505016"/>
              </a:xfrm>
              <a:prstGeom prst="rect">
                <a:avLst/>
              </a:prstGeom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1730376" y="4780057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PMT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 rot="20778330">
              <a:off x="3277978" y="4536940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Symbol" charset="2"/>
                  <a:cs typeface="Symbol" charset="2"/>
                </a:rPr>
                <a:t>a</a:t>
              </a:r>
              <a:r>
                <a:rPr lang="en-US" b="1" dirty="0" smtClean="0"/>
                <a:t> source</a:t>
              </a:r>
              <a:endParaRPr lang="en-US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12721" y="3911599"/>
              <a:ext cx="1351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Glass/Filter</a:t>
              </a:r>
              <a:endParaRPr lang="en-US" dirty="0"/>
            </a:p>
          </p:txBody>
        </p:sp>
        <p:cxnSp>
          <p:nvCxnSpPr>
            <p:cNvPr id="16" name="Curved Connector 15"/>
            <p:cNvCxnSpPr/>
            <p:nvPr/>
          </p:nvCxnSpPr>
          <p:spPr>
            <a:xfrm rot="5400000" flipH="1" flipV="1">
              <a:off x="2836307" y="4302129"/>
              <a:ext cx="499125" cy="456733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22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trapping effect - TPB on glass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CPAD 2016 -  Calthec – 8-10 Oct</a:t>
            </a:r>
            <a:endParaRPr lang="en-US" dirty="0"/>
          </a:p>
        </p:txBody>
      </p:sp>
      <p:pic>
        <p:nvPicPr>
          <p:cNvPr id="6" name="Picture 5" descr="overlap_glass_tpb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3550"/>
            <a:ext cx="4724400" cy="3937000"/>
          </a:xfrm>
          <a:prstGeom prst="rect">
            <a:avLst/>
          </a:prstGeom>
        </p:spPr>
      </p:pic>
      <p:pic>
        <p:nvPicPr>
          <p:cNvPr id="7" name="Picture 6" descr="overlap_glass_tpb_fit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1746249"/>
            <a:ext cx="4724400" cy="3937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39094" y="5954067"/>
            <a:ext cx="3865812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Collection efficiency ~ 20%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6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698500" y="5572125"/>
            <a:ext cx="8286750" cy="1285875"/>
          </a:xfrm>
          <a:prstGeom prst="irregularSeal2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CPAD 2016 -  Calthec – 8-10 Oct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rapping effect - ARAPUCA (filter)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8741" y="5089524"/>
            <a:ext cx="3865812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Collection efficiency ~ 50%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1261160">
            <a:off x="1900566" y="5990592"/>
            <a:ext cx="515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E5200"/>
                </a:solidFill>
              </a:rPr>
              <a:t>The principle of ARAPUCA works!</a:t>
            </a:r>
            <a:endParaRPr lang="en-US" sz="2400" b="1" dirty="0">
              <a:solidFill>
                <a:srgbClr val="CE52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3" name="Picture 12" descr="Captura de Tela 2016-03-22 às 11.53.58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081" y="5107559"/>
            <a:ext cx="630767" cy="647366"/>
          </a:xfrm>
          <a:prstGeom prst="rect">
            <a:avLst/>
          </a:prstGeom>
        </p:spPr>
      </p:pic>
      <p:pic>
        <p:nvPicPr>
          <p:cNvPr id="2" name="Picture 1" descr="Captura de Tela 2016-03-23 às 08.55.2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102" y="1524001"/>
            <a:ext cx="4474897" cy="3565524"/>
          </a:xfrm>
          <a:prstGeom prst="rect">
            <a:avLst/>
          </a:prstGeom>
        </p:spPr>
      </p:pic>
      <p:pic>
        <p:nvPicPr>
          <p:cNvPr id="5" name="Picture 4" descr="Captura de Tela 2016-03-23 às 08.55.04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0" y="1524001"/>
            <a:ext cx="4443797" cy="356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8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623"/>
            <a:ext cx="8229600" cy="990600"/>
          </a:xfrm>
        </p:spPr>
        <p:txBody>
          <a:bodyPr/>
          <a:lstStyle/>
          <a:p>
            <a:r>
              <a:rPr lang="en-US" dirty="0" smtClean="0"/>
              <a:t>The dichroic filter 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CPAD 2016 -  Calthec – 8-10 Oct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7849" y="1603721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The core of the device is a </a:t>
            </a:r>
            <a:r>
              <a:rPr lang="en-US" b="1" dirty="0" smtClean="0">
                <a:solidFill>
                  <a:srgbClr val="D2533C"/>
                </a:solidFill>
              </a:rPr>
              <a:t>dichroic filter</a:t>
            </a:r>
            <a:r>
              <a:rPr lang="en-US" dirty="0" smtClean="0"/>
              <a:t>. It is a </a:t>
            </a:r>
            <a:r>
              <a:rPr lang="en-US" b="1" dirty="0" smtClean="0"/>
              <a:t>multilayer acrylic film </a:t>
            </a:r>
            <a:r>
              <a:rPr lang="en-US" dirty="0" smtClean="0"/>
              <a:t>- same technology used to produce reflective plastic foils like 3M VIKUITI or VM2000.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It has the property of being </a:t>
            </a:r>
            <a:r>
              <a:rPr lang="en-US" b="1" dirty="0" smtClean="0">
                <a:solidFill>
                  <a:srgbClr val="D2533C"/>
                </a:solidFill>
              </a:rPr>
              <a:t>highly transparent </a:t>
            </a:r>
            <a:r>
              <a:rPr lang="en-US" dirty="0" smtClean="0"/>
              <a:t>for wavelength </a:t>
            </a:r>
            <a:r>
              <a:rPr lang="en-US" b="1" dirty="0" smtClean="0">
                <a:solidFill>
                  <a:srgbClr val="D2533C"/>
                </a:solidFill>
              </a:rPr>
              <a:t>below a cutoff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D2533C"/>
                </a:solidFill>
              </a:rPr>
              <a:t>highly reflective above it</a:t>
            </a:r>
            <a:r>
              <a:rPr lang="en-US" b="1" dirty="0" smtClean="0"/>
              <a:t>.   </a:t>
            </a:r>
            <a:endParaRPr lang="en-US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109249" y="3230994"/>
            <a:ext cx="4572000" cy="3087913"/>
            <a:chOff x="543124" y="2203886"/>
            <a:chExt cx="7086600" cy="4499856"/>
          </a:xfrm>
        </p:grpSpPr>
        <p:grpSp>
          <p:nvGrpSpPr>
            <p:cNvPr id="9" name="Group 8"/>
            <p:cNvGrpSpPr/>
            <p:nvPr/>
          </p:nvGrpSpPr>
          <p:grpSpPr>
            <a:xfrm>
              <a:off x="543124" y="2203886"/>
              <a:ext cx="7086600" cy="4499856"/>
              <a:chOff x="487096" y="2203886"/>
              <a:chExt cx="7086600" cy="4499856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87096" y="2203886"/>
                <a:ext cx="7086600" cy="4499856"/>
              </a:xfrm>
              <a:prstGeom prst="rect">
                <a:avLst/>
              </a:prstGeom>
            </p:spPr>
          </p:pic>
          <p:cxnSp>
            <p:nvCxnSpPr>
              <p:cNvPr id="8" name="Straight Connector 7"/>
              <p:cNvCxnSpPr/>
              <p:nvPr/>
            </p:nvCxnSpPr>
            <p:spPr>
              <a:xfrm>
                <a:off x="4029126" y="4252734"/>
                <a:ext cx="0" cy="2112541"/>
              </a:xfrm>
              <a:prstGeom prst="line">
                <a:avLst/>
              </a:prstGeom>
              <a:ln w="57150" cmpd="sng">
                <a:solidFill>
                  <a:srgbClr val="FF0000"/>
                </a:solidFill>
                <a:prstDash val="dash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Arrow Connector 9"/>
            <p:cNvCxnSpPr/>
            <p:nvPr/>
          </p:nvCxnSpPr>
          <p:spPr>
            <a:xfrm>
              <a:off x="3036443" y="4919949"/>
              <a:ext cx="788307" cy="11387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572001" y="3248105"/>
            <a:ext cx="4404305" cy="3070802"/>
            <a:chOff x="318455" y="1065747"/>
            <a:chExt cx="8507091" cy="556105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455" y="1065747"/>
              <a:ext cx="8507091" cy="556105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457982" y="2619356"/>
              <a:ext cx="2978042" cy="66884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Reflectance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4861220" y="3664414"/>
              <a:ext cx="0" cy="2481873"/>
            </a:xfrm>
            <a:prstGeom prst="line">
              <a:avLst/>
            </a:prstGeom>
            <a:ln w="57150" cmpd="sng">
              <a:solidFill>
                <a:srgbClr val="FF0000"/>
              </a:solidFill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4992613" y="4749882"/>
              <a:ext cx="1267412" cy="11044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289220" y="4005008"/>
              <a:ext cx="1551938" cy="66884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cutoff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762136" y="4052736"/>
            <a:ext cx="163852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Transmittance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16106" y="4838892"/>
            <a:ext cx="80347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cutoff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8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9184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New </a:t>
            </a:r>
            <a:r>
              <a:rPr lang="en-US" dirty="0" err="1" smtClean="0"/>
              <a:t>LAr</a:t>
            </a:r>
            <a:r>
              <a:rPr lang="en-US" dirty="0" smtClean="0"/>
              <a:t> laboratory at UNICAMP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CPAD 2016 -  Calthec – 8-10 Oct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1" y="1370589"/>
            <a:ext cx="87884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A new laboratory for </a:t>
            </a:r>
            <a:r>
              <a:rPr lang="en-US" sz="2000" b="1" dirty="0" smtClean="0"/>
              <a:t>R&amp;D</a:t>
            </a:r>
            <a:r>
              <a:rPr lang="en-US" sz="2000" dirty="0" smtClean="0"/>
              <a:t> studies on the detection of liquid argon scintillation light is being realized at </a:t>
            </a:r>
            <a:r>
              <a:rPr lang="en-US" sz="2000" b="1" dirty="0" smtClean="0"/>
              <a:t>UNICAMP</a:t>
            </a:r>
            <a:r>
              <a:rPr lang="en-US" sz="2000" dirty="0" smtClean="0"/>
              <a:t>, founded by FAPESP - São Paulo agency</a:t>
            </a:r>
          </a:p>
          <a:p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It will be </a:t>
            </a:r>
            <a:r>
              <a:rPr lang="en-US" sz="2000" b="1" dirty="0" smtClean="0">
                <a:solidFill>
                  <a:srgbClr val="CE5200"/>
                </a:solidFill>
              </a:rPr>
              <a:t>equipped with a brand new evaporator for organic materials, cryogenic facilities to test prototypes in a </a:t>
            </a:r>
            <a:r>
              <a:rPr lang="en-US" sz="2000" b="1" dirty="0" err="1" smtClean="0">
                <a:solidFill>
                  <a:srgbClr val="CE5200"/>
                </a:solidFill>
              </a:rPr>
              <a:t>LAr</a:t>
            </a:r>
            <a:r>
              <a:rPr lang="en-US" sz="2000" b="1" dirty="0" smtClean="0">
                <a:solidFill>
                  <a:srgbClr val="CE5200"/>
                </a:solidFill>
              </a:rPr>
              <a:t> environment, </a:t>
            </a:r>
            <a:r>
              <a:rPr lang="en-US" sz="2000" b="1" dirty="0" err="1" smtClean="0">
                <a:solidFill>
                  <a:srgbClr val="CE5200"/>
                </a:solidFill>
              </a:rPr>
              <a:t>equipments</a:t>
            </a:r>
            <a:r>
              <a:rPr lang="en-US" sz="2000" b="1" dirty="0" smtClean="0">
                <a:solidFill>
                  <a:srgbClr val="CE5200"/>
                </a:solidFill>
              </a:rPr>
              <a:t> to perform optical measurements</a:t>
            </a:r>
            <a:r>
              <a:rPr lang="en-US" sz="2000" dirty="0" smtClean="0"/>
              <a:t> (pulsed and continuous laser/led, integrating sphere, vacuum </a:t>
            </a:r>
            <a:r>
              <a:rPr lang="en-US" sz="2000" dirty="0" err="1" smtClean="0"/>
              <a:t>monochromator</a:t>
            </a:r>
            <a:r>
              <a:rPr lang="en-US" sz="2000" dirty="0" smtClean="0"/>
              <a:t> with deuterium lamp,...) 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The laboratory will be </a:t>
            </a:r>
            <a:r>
              <a:rPr lang="en-US" sz="2000" b="1" dirty="0" smtClean="0"/>
              <a:t>operative starting by the end of this year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b="1" dirty="0" smtClean="0">
                <a:solidFill>
                  <a:srgbClr val="CE5200"/>
                </a:solidFill>
              </a:rPr>
              <a:t>The majority of the ARAPUCAs will be realized and tested in this lab </a:t>
            </a:r>
            <a:r>
              <a:rPr lang="en-US" sz="1600" dirty="0" smtClean="0"/>
              <a:t>(production could start even before the completion of the Lab =&gt; </a:t>
            </a:r>
            <a:r>
              <a:rPr lang="en-US" sz="1600" dirty="0" err="1" smtClean="0"/>
              <a:t>evporator</a:t>
            </a:r>
            <a:r>
              <a:rPr lang="en-US" sz="1600" dirty="0" smtClean="0"/>
              <a:t> will be installed in two/three months) </a:t>
            </a:r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A fraction of the devices could be produced at </a:t>
            </a:r>
            <a:r>
              <a:rPr lang="en-US" sz="2000" dirty="0" err="1" smtClean="0"/>
              <a:t>Fermilab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96676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principle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7700" y="1508125"/>
            <a:ext cx="4702175" cy="5257800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The simplest geometry is a </a:t>
            </a:r>
            <a:r>
              <a:rPr lang="en-US" b="1" dirty="0" smtClean="0">
                <a:solidFill>
                  <a:srgbClr val="D2533C"/>
                </a:solidFill>
              </a:rPr>
              <a:t>flattened </a:t>
            </a:r>
            <a:r>
              <a:rPr lang="en-US" b="1" dirty="0">
                <a:solidFill>
                  <a:srgbClr val="D2533C"/>
                </a:solidFill>
              </a:rPr>
              <a:t>box </a:t>
            </a:r>
            <a:r>
              <a:rPr lang="en-US" dirty="0"/>
              <a:t>with highly reflective internal surfaces </a:t>
            </a:r>
            <a:r>
              <a:rPr lang="en-US" dirty="0" smtClean="0"/>
              <a:t>(Teflon, VIKUITI, VM2000) </a:t>
            </a:r>
            <a:r>
              <a:rPr lang="en-US" dirty="0"/>
              <a:t>with an open side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The open side hosts the </a:t>
            </a:r>
            <a:r>
              <a:rPr lang="en-US" b="1" dirty="0"/>
              <a:t>dichroic filter </a:t>
            </a:r>
            <a:r>
              <a:rPr lang="en-US" dirty="0"/>
              <a:t>that </a:t>
            </a:r>
            <a:r>
              <a:rPr lang="en-US" dirty="0" smtClean="0"/>
              <a:t>is </a:t>
            </a:r>
            <a:r>
              <a:rPr lang="en-US" dirty="0"/>
              <a:t>the </a:t>
            </a:r>
            <a:r>
              <a:rPr lang="en-US" dirty="0" smtClean="0"/>
              <a:t>acceptance </a:t>
            </a:r>
            <a:r>
              <a:rPr lang="en-US" dirty="0"/>
              <a:t>window of the </a:t>
            </a:r>
            <a:r>
              <a:rPr lang="en-US" dirty="0" smtClean="0"/>
              <a:t>device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r>
              <a:rPr lang="en-US" dirty="0"/>
              <a:t>The filter is deposited with </a:t>
            </a:r>
            <a:r>
              <a:rPr lang="en-US" b="1" dirty="0">
                <a:solidFill>
                  <a:srgbClr val="D2533C"/>
                </a:solidFill>
              </a:rPr>
              <a:t>TWO SHIFTERS </a:t>
            </a:r>
            <a:r>
              <a:rPr lang="en-US" dirty="0"/>
              <a:t>– </a:t>
            </a:r>
            <a:r>
              <a:rPr lang="en-US" b="1" dirty="0"/>
              <a:t>one on each </a:t>
            </a:r>
            <a:r>
              <a:rPr lang="en-US" b="1" dirty="0" smtClean="0"/>
              <a:t>side</a:t>
            </a:r>
          </a:p>
          <a:p>
            <a:pPr marL="285750" indent="-285750">
              <a:buFont typeface="Arial"/>
              <a:buChar char="•"/>
            </a:pPr>
            <a:endParaRPr lang="en-US" sz="1400" b="1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The shifter on the </a:t>
            </a:r>
            <a:r>
              <a:rPr lang="en-US" b="1" dirty="0"/>
              <a:t>external side</a:t>
            </a:r>
            <a:r>
              <a:rPr lang="en-US" dirty="0"/>
              <a:t>, S1, converts </a:t>
            </a:r>
            <a:r>
              <a:rPr lang="en-US" dirty="0" err="1"/>
              <a:t>LAr</a:t>
            </a:r>
            <a:r>
              <a:rPr lang="en-US" dirty="0"/>
              <a:t> scintillation light to a wavelength L1, with </a:t>
            </a:r>
            <a:r>
              <a:rPr lang="en-US" b="1" dirty="0">
                <a:solidFill>
                  <a:srgbClr val="D2533C"/>
                </a:solidFill>
              </a:rPr>
              <a:t>L1 &lt; </a:t>
            </a:r>
            <a:r>
              <a:rPr lang="en-US" b="1" dirty="0" smtClean="0">
                <a:solidFill>
                  <a:srgbClr val="D2533C"/>
                </a:solidFill>
              </a:rPr>
              <a:t>cutoff</a:t>
            </a:r>
          </a:p>
          <a:p>
            <a:pPr marL="285750" indent="-285750">
              <a:buFont typeface="Arial"/>
              <a:buChar char="•"/>
            </a:pPr>
            <a:endParaRPr lang="en-US" sz="1300" b="1" dirty="0">
              <a:solidFill>
                <a:srgbClr val="D2533C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/>
              <a:t>The shifter on the </a:t>
            </a:r>
            <a:r>
              <a:rPr lang="en-US" b="1" dirty="0"/>
              <a:t>internal side</a:t>
            </a:r>
            <a:r>
              <a:rPr lang="en-US" dirty="0"/>
              <a:t>, S2, converts S1 shifted photons to a wavelength L2, </a:t>
            </a:r>
            <a:r>
              <a:rPr lang="en-US" b="1" dirty="0">
                <a:solidFill>
                  <a:srgbClr val="D2533C"/>
                </a:solidFill>
              </a:rPr>
              <a:t>with L2 &gt; </a:t>
            </a:r>
            <a:r>
              <a:rPr lang="en-US" b="1" dirty="0" smtClean="0">
                <a:solidFill>
                  <a:srgbClr val="D2533C"/>
                </a:solidFill>
              </a:rPr>
              <a:t>cutoff</a:t>
            </a:r>
          </a:p>
          <a:p>
            <a:pPr marL="285750" indent="-285750">
              <a:buFont typeface="Arial"/>
              <a:buChar char="•"/>
            </a:pPr>
            <a:endParaRPr lang="en-US" sz="1300" b="1" dirty="0">
              <a:solidFill>
                <a:srgbClr val="D2533C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/>
              <a:t>The internal surface </a:t>
            </a:r>
            <a:r>
              <a:rPr lang="en-US" dirty="0"/>
              <a:t>of </a:t>
            </a:r>
            <a:r>
              <a:rPr lang="en-US" dirty="0" smtClean="0"/>
              <a:t>the </a:t>
            </a:r>
            <a:r>
              <a:rPr lang="en-US" dirty="0"/>
              <a:t>ARAPUCA is observed by </a:t>
            </a:r>
            <a:r>
              <a:rPr lang="en-US" b="1" dirty="0">
                <a:solidFill>
                  <a:srgbClr val="D2533C"/>
                </a:solidFill>
              </a:rPr>
              <a:t>one or more </a:t>
            </a:r>
            <a:r>
              <a:rPr lang="en-US" b="1" dirty="0" err="1">
                <a:solidFill>
                  <a:srgbClr val="D2533C"/>
                </a:solidFill>
              </a:rPr>
              <a:t>SiPM</a:t>
            </a:r>
            <a:endParaRPr lang="en-US" b="1" dirty="0">
              <a:solidFill>
                <a:srgbClr val="D2533C"/>
              </a:solidFill>
            </a:endParaRPr>
          </a:p>
          <a:p>
            <a:endParaRPr lang="en-US" i="1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2111374"/>
            <a:ext cx="4303903" cy="4387849"/>
            <a:chOff x="4485450" y="1936748"/>
            <a:chExt cx="4645850" cy="4562476"/>
          </a:xfrm>
        </p:grpSpPr>
        <p:pic>
          <p:nvPicPr>
            <p:cNvPr id="5" name="Picture 4" descr="CAIXA2IMAGEM01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5450" y="2254249"/>
              <a:ext cx="4645850" cy="4244975"/>
            </a:xfrm>
            <a:prstGeom prst="rect">
              <a:avLst/>
            </a:prstGeom>
          </p:spPr>
        </p:pic>
        <p:cxnSp>
          <p:nvCxnSpPr>
            <p:cNvPr id="18" name="Curved Connector 17"/>
            <p:cNvCxnSpPr/>
            <p:nvPr/>
          </p:nvCxnSpPr>
          <p:spPr>
            <a:xfrm rot="16200000" flipV="1">
              <a:off x="5192529" y="2468563"/>
              <a:ext cx="857253" cy="428625"/>
            </a:xfrm>
            <a:prstGeom prst="curvedConnector3">
              <a:avLst>
                <a:gd name="adj1" fmla="val 12177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urved Connector 25"/>
            <p:cNvCxnSpPr/>
            <p:nvPr/>
          </p:nvCxnSpPr>
          <p:spPr>
            <a:xfrm rot="5400000" flipH="1" flipV="1">
              <a:off x="6699250" y="2476500"/>
              <a:ext cx="1460501" cy="1016000"/>
            </a:xfrm>
            <a:prstGeom prst="curvedConnector3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143500" y="1952623"/>
              <a:ext cx="7490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SIPM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70751" y="1936748"/>
              <a:ext cx="15186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Dichroic filter</a:t>
              </a:r>
              <a:endParaRPr lang="en-US" dirty="0"/>
            </a:p>
          </p:txBody>
        </p:sp>
      </p:grp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CPAD 2016 -  Calthec – 8-10 Oct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3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rp_esq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0" y="2016125"/>
            <a:ext cx="4889500" cy="3683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52413" y="2124075"/>
            <a:ext cx="3922712" cy="376555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After </a:t>
            </a:r>
            <a:r>
              <a:rPr lang="en-US" sz="2000" dirty="0"/>
              <a:t>the </a:t>
            </a:r>
            <a:r>
              <a:rPr lang="en-US" sz="2000" b="1" dirty="0"/>
              <a:t>first shift </a:t>
            </a:r>
            <a:r>
              <a:rPr lang="en-US" sz="2000" dirty="0"/>
              <a:t>the light enters the ARAPUCA since </a:t>
            </a:r>
            <a:r>
              <a:rPr lang="en-US" sz="2000" b="1" dirty="0"/>
              <a:t>the filter is </a:t>
            </a:r>
            <a:r>
              <a:rPr lang="en-US" sz="2000" b="1" dirty="0" smtClean="0"/>
              <a:t>transparent</a:t>
            </a:r>
          </a:p>
          <a:p>
            <a:endParaRPr lang="en-US" sz="1100" b="1" dirty="0"/>
          </a:p>
          <a:p>
            <a:r>
              <a:rPr lang="en-US" sz="2000" dirty="0"/>
              <a:t>After the </a:t>
            </a:r>
            <a:r>
              <a:rPr lang="en-US" sz="2000" b="1" dirty="0"/>
              <a:t>second shift </a:t>
            </a:r>
            <a:r>
              <a:rPr lang="en-US" sz="2000" dirty="0"/>
              <a:t>the </a:t>
            </a:r>
            <a:r>
              <a:rPr lang="en-US" sz="2000" b="1" dirty="0">
                <a:solidFill>
                  <a:srgbClr val="CE5200"/>
                </a:solidFill>
              </a:rPr>
              <a:t>photon gets trapped </a:t>
            </a:r>
            <a:r>
              <a:rPr lang="en-US" sz="2000" b="1" dirty="0"/>
              <a:t>inside the box </a:t>
            </a:r>
            <a:r>
              <a:rPr lang="en-US" sz="2000" dirty="0"/>
              <a:t>because the filter turns to be </a:t>
            </a:r>
            <a:r>
              <a:rPr lang="en-US" sz="2000" b="1" dirty="0" smtClean="0"/>
              <a:t>reflective</a:t>
            </a:r>
          </a:p>
          <a:p>
            <a:endParaRPr lang="en-US" sz="1100" b="1" dirty="0"/>
          </a:p>
          <a:p>
            <a:r>
              <a:rPr lang="en-US" sz="2000" dirty="0"/>
              <a:t>Photons are </a:t>
            </a:r>
            <a:r>
              <a:rPr lang="en-US" sz="2000" b="1" dirty="0"/>
              <a:t>detected by the </a:t>
            </a:r>
            <a:r>
              <a:rPr lang="en-US" sz="2000" b="1" dirty="0" err="1"/>
              <a:t>SiPM</a:t>
            </a:r>
            <a:r>
              <a:rPr lang="en-US" sz="2000" b="1" dirty="0"/>
              <a:t> </a:t>
            </a:r>
            <a:r>
              <a:rPr lang="en-US" sz="2000" dirty="0"/>
              <a:t>after some </a:t>
            </a:r>
            <a:r>
              <a:rPr lang="en-US" sz="2000" dirty="0" smtClean="0"/>
              <a:t>reflections</a:t>
            </a:r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CPAD 2016 -  Calthec – 8-10 Oct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Operating Principle II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84945"/>
            <a:ext cx="9143999" cy="99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How to compare their photon detection capabilities ?</a:t>
            </a:r>
            <a:endParaRPr lang="en-US" sz="3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590325" y="1432845"/>
            <a:ext cx="3302000" cy="2082800"/>
            <a:chOff x="590325" y="1432845"/>
            <a:chExt cx="3302000" cy="2082800"/>
          </a:xfrm>
        </p:grpSpPr>
        <p:pic>
          <p:nvPicPr>
            <p:cNvPr id="8" name="Picture 7" descr="Captura de Tela 2016-03-21 às 12.01.33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0325" y="1432845"/>
              <a:ext cx="3302000" cy="20828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08218" y="3002179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PMT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36325" y="3847067"/>
            <a:ext cx="1905000" cy="2756932"/>
            <a:chOff x="336325" y="3847067"/>
            <a:chExt cx="1905000" cy="2756932"/>
          </a:xfrm>
        </p:grpSpPr>
        <p:pic>
          <p:nvPicPr>
            <p:cNvPr id="5" name="Picture 4" descr="slabfig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6325" y="4216399"/>
              <a:ext cx="1905000" cy="23876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36325" y="3847067"/>
              <a:ext cx="17119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Light guide </a:t>
              </a:r>
              <a:r>
                <a:rPr lang="en-US" dirty="0"/>
                <a:t>b</a:t>
              </a:r>
              <a:r>
                <a:rPr lang="en-US" dirty="0" smtClean="0"/>
                <a:t>ar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658453" y="4354809"/>
            <a:ext cx="2171700" cy="1597283"/>
            <a:chOff x="2658453" y="4354809"/>
            <a:chExt cx="2171700" cy="1597283"/>
          </a:xfrm>
        </p:grpSpPr>
        <p:pic>
          <p:nvPicPr>
            <p:cNvPr id="7" name="Picture 6" descr="Captura de Tela 2016-03-21 às 11.56.40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8453" y="4783692"/>
              <a:ext cx="2171700" cy="11684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315344" y="4354809"/>
              <a:ext cx="1138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SIPM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179192" y="1426394"/>
            <a:ext cx="3651415" cy="5326182"/>
            <a:chOff x="5179192" y="1426394"/>
            <a:chExt cx="3651415" cy="5326182"/>
          </a:xfrm>
        </p:grpSpPr>
        <p:pic>
          <p:nvPicPr>
            <p:cNvPr id="9" name="Picture 8" descr="FullSizeRender-4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9192" y="1426394"/>
              <a:ext cx="3651415" cy="2625055"/>
            </a:xfrm>
            <a:prstGeom prst="rect">
              <a:avLst/>
            </a:prstGeom>
          </p:spPr>
        </p:pic>
        <p:pic>
          <p:nvPicPr>
            <p:cNvPr id="10" name="Picture 9" descr="prot_f1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9192" y="4381349"/>
              <a:ext cx="3651415" cy="237122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347624" y="4051449"/>
              <a:ext cx="1313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ARAPUCA</a:t>
              </a:r>
              <a:endParaRPr lang="en-US" dirty="0"/>
            </a:p>
          </p:txBody>
        </p:sp>
      </p:grp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CPAD 2016 -  Calthec – 8-10 Oct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7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 calculating the equivalent surface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187058" cy="904688"/>
          </a:xfrm>
        </p:spPr>
        <p:txBody>
          <a:bodyPr/>
          <a:lstStyle/>
          <a:p>
            <a:pPr marL="0" indent="0">
              <a:buNone/>
            </a:pPr>
            <a:endParaRPr lang="en-US" baseline="-25000" dirty="0"/>
          </a:p>
          <a:p>
            <a:pPr marL="0" indent="0">
              <a:buNone/>
            </a:pPr>
            <a:endParaRPr lang="en-US" baseline="-25000" dirty="0"/>
          </a:p>
          <a:p>
            <a:pPr marL="0" indent="0">
              <a:buNone/>
            </a:pPr>
            <a:endParaRPr lang="en-US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2388155" y="1663160"/>
            <a:ext cx="4632327" cy="1815908"/>
            <a:chOff x="457200" y="1524000"/>
            <a:chExt cx="4244728" cy="1815908"/>
          </a:xfrm>
        </p:grpSpPr>
        <p:sp>
          <p:nvSpPr>
            <p:cNvPr id="8" name="TextBox 7"/>
            <p:cNvSpPr txBox="1"/>
            <p:nvPr/>
          </p:nvSpPr>
          <p:spPr>
            <a:xfrm>
              <a:off x="457200" y="1524000"/>
              <a:ext cx="290520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pple Chancery"/>
                  <a:cs typeface="Apple Chancery"/>
                </a:rPr>
                <a:t>S</a:t>
              </a:r>
              <a:r>
                <a:rPr lang="en-US" sz="3600" baseline="-25000" dirty="0" err="1"/>
                <a:t>eq</a:t>
              </a:r>
              <a:r>
                <a:rPr lang="en-US" sz="3600" dirty="0"/>
                <a:t> = </a:t>
              </a:r>
              <a:r>
                <a:rPr lang="en-US" sz="3600" dirty="0">
                  <a:latin typeface="Symbol"/>
                </a:rPr>
                <a:t>e </a:t>
              </a:r>
              <a:r>
                <a:rPr lang="en-US" sz="3600" dirty="0"/>
                <a:t>× </a:t>
              </a:r>
              <a:r>
                <a:rPr lang="en-US" sz="2800" dirty="0" err="1"/>
                <a:t>S</a:t>
              </a:r>
              <a:r>
                <a:rPr lang="en-US" sz="2800" baseline="-25000" dirty="0" err="1"/>
                <a:t>w</a:t>
              </a:r>
              <a:endParaRPr lang="en-US" sz="2800" baseline="-25000" dirty="0"/>
            </a:p>
            <a:p>
              <a:endParaRPr lang="en-US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670057" y="1784927"/>
              <a:ext cx="3031871" cy="1554981"/>
              <a:chOff x="1670057" y="1784927"/>
              <a:chExt cx="3031871" cy="155498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153646" y="1784927"/>
                <a:ext cx="154828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Surface area of acceptance Window</a:t>
                </a:r>
                <a:endParaRPr lang="en-US" dirty="0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1670057" y="2156986"/>
                <a:ext cx="1878830" cy="1182922"/>
                <a:chOff x="1670057" y="2156986"/>
                <a:chExt cx="1878830" cy="1182922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2052793" y="2693577"/>
                  <a:ext cx="149609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combined</a:t>
                  </a:r>
                  <a:r>
                    <a:rPr lang="en-US" dirty="0" smtClean="0"/>
                    <a:t> </a:t>
                  </a:r>
                  <a:r>
                    <a:rPr lang="en-US" dirty="0" smtClean="0"/>
                    <a:t>efficiency</a:t>
                  </a:r>
                  <a:endParaRPr lang="en-US" dirty="0"/>
                </a:p>
              </p:txBody>
            </p:sp>
            <p:sp>
              <p:nvSpPr>
                <p:cNvPr id="10" name="Bent-Up Arrow 9"/>
                <p:cNvSpPr/>
                <p:nvPr/>
              </p:nvSpPr>
              <p:spPr>
                <a:xfrm flipH="1">
                  <a:off x="2457790" y="2156986"/>
                  <a:ext cx="695855" cy="347902"/>
                </a:xfrm>
                <a:prstGeom prst="bentUp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Bent-Up Arrow 10"/>
                <p:cNvSpPr/>
                <p:nvPr/>
              </p:nvSpPr>
              <p:spPr>
                <a:xfrm flipH="1">
                  <a:off x="1670057" y="2157622"/>
                  <a:ext cx="347928" cy="956093"/>
                </a:xfrm>
                <a:prstGeom prst="bentUpArrow">
                  <a:avLst>
                    <a:gd name="adj1" fmla="val 27500"/>
                    <a:gd name="adj2" fmla="val 25000"/>
                    <a:gd name="adj3" fmla="val 25000"/>
                  </a:avLst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16" name="Picture 15" descr="slabfig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9080" y="4707808"/>
            <a:ext cx="1593498" cy="199718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322702" y="4912718"/>
            <a:ext cx="45752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pple Chancery"/>
                <a:cs typeface="Apple Chancery"/>
              </a:rPr>
              <a:t>S</a:t>
            </a:r>
            <a:r>
              <a:rPr lang="en-US" sz="2400" baseline="-25000" dirty="0" err="1"/>
              <a:t>eq</a:t>
            </a:r>
            <a:r>
              <a:rPr lang="en-US" sz="2400" dirty="0"/>
              <a:t> =</a:t>
            </a:r>
            <a:r>
              <a:rPr lang="en-US" sz="2800" dirty="0"/>
              <a:t> </a:t>
            </a:r>
            <a:r>
              <a:rPr lang="en-US" sz="2800" dirty="0">
                <a:latin typeface="Symbol"/>
              </a:rPr>
              <a:t>e </a:t>
            </a:r>
            <a:r>
              <a:rPr lang="en-US" sz="2400" dirty="0"/>
              <a:t>× </a:t>
            </a:r>
            <a:r>
              <a:rPr lang="en-US" sz="2400" dirty="0" err="1"/>
              <a:t>S</a:t>
            </a:r>
            <a:r>
              <a:rPr lang="en-US" sz="3200" baseline="-25000" dirty="0" err="1"/>
              <a:t>w</a:t>
            </a:r>
            <a:r>
              <a:rPr lang="en-US" sz="2400" dirty="0" smtClean="0"/>
              <a:t>= </a:t>
            </a:r>
            <a:r>
              <a:rPr lang="en-US" sz="2400" b="1" dirty="0" smtClean="0">
                <a:solidFill>
                  <a:srgbClr val="CE5200"/>
                </a:solidFill>
              </a:rPr>
              <a:t>1.7 cm</a:t>
            </a:r>
            <a:r>
              <a:rPr lang="en-US" sz="2400" b="1" baseline="30000" dirty="0" smtClean="0">
                <a:solidFill>
                  <a:srgbClr val="CE5200"/>
                </a:solidFill>
              </a:rPr>
              <a:t>2</a:t>
            </a:r>
            <a:endParaRPr lang="en-US" sz="2400" b="1" baseline="30000" dirty="0">
              <a:solidFill>
                <a:srgbClr val="CE5200"/>
              </a:solidFill>
            </a:endParaRP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322702" y="5712937"/>
            <a:ext cx="4575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ar surface = 1700 cm</a:t>
            </a:r>
            <a:r>
              <a:rPr lang="en-US" baseline="30000" dirty="0" smtClean="0"/>
              <a:t>2</a:t>
            </a:r>
            <a:r>
              <a:rPr lang="en-US" dirty="0" smtClean="0"/>
              <a:t>,</a:t>
            </a:r>
          </a:p>
          <a:p>
            <a:r>
              <a:rPr lang="en-US" dirty="0" smtClean="0"/>
              <a:t>Efficiency = 0.1 %.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41884" y="3855845"/>
            <a:ext cx="7040665" cy="527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Case of </a:t>
            </a:r>
            <a:r>
              <a:rPr lang="en-US" dirty="0" err="1" smtClean="0"/>
              <a:t>Guidinging</a:t>
            </a:r>
            <a:r>
              <a:rPr lang="en-US" dirty="0" smtClean="0"/>
              <a:t> Bars – TPB coated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CPAD 2016 -  Calthec – 8-10 Oct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3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488" y="533400"/>
            <a:ext cx="7040665" cy="5276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Case of SIPM – TPB coated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35949" y="1278646"/>
            <a:ext cx="45752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pple Chancery"/>
                <a:cs typeface="Apple Chancery"/>
              </a:rPr>
              <a:t>S</a:t>
            </a:r>
            <a:r>
              <a:rPr lang="en-US" sz="2400" baseline="-25000" dirty="0" err="1"/>
              <a:t>eq</a:t>
            </a:r>
            <a:r>
              <a:rPr lang="en-US" sz="2400" dirty="0"/>
              <a:t> =</a:t>
            </a:r>
            <a:r>
              <a:rPr lang="en-US" sz="2800" dirty="0"/>
              <a:t> </a:t>
            </a:r>
            <a:r>
              <a:rPr lang="en-US" sz="2800" dirty="0">
                <a:latin typeface="Symbol"/>
              </a:rPr>
              <a:t>e </a:t>
            </a:r>
            <a:r>
              <a:rPr lang="en-US" sz="2400" dirty="0"/>
              <a:t>× </a:t>
            </a:r>
            <a:r>
              <a:rPr lang="en-US" sz="2400" dirty="0" err="1"/>
              <a:t>S</a:t>
            </a:r>
            <a:r>
              <a:rPr lang="en-US" sz="3200" baseline="-25000" dirty="0" err="1"/>
              <a:t>w</a:t>
            </a:r>
            <a:r>
              <a:rPr lang="en-US" sz="2400" dirty="0" smtClean="0"/>
              <a:t>=  </a:t>
            </a:r>
            <a:r>
              <a:rPr lang="en-US" sz="2400" b="1" dirty="0" smtClean="0">
                <a:solidFill>
                  <a:srgbClr val="CE5200"/>
                </a:solidFill>
              </a:rPr>
              <a:t>5.4 x 10</a:t>
            </a:r>
            <a:r>
              <a:rPr lang="en-US" sz="2400" b="1" baseline="30000" dirty="0" smtClean="0">
                <a:solidFill>
                  <a:srgbClr val="CE5200"/>
                </a:solidFill>
              </a:rPr>
              <a:t>-2</a:t>
            </a:r>
            <a:r>
              <a:rPr lang="en-US" sz="2400" b="1" dirty="0" smtClean="0">
                <a:solidFill>
                  <a:srgbClr val="CE5200"/>
                </a:solidFill>
              </a:rPr>
              <a:t> cm</a:t>
            </a:r>
            <a:r>
              <a:rPr lang="en-US" sz="2400" b="1" baseline="30000" dirty="0" smtClean="0">
                <a:solidFill>
                  <a:srgbClr val="CE5200"/>
                </a:solidFill>
              </a:rPr>
              <a:t>2</a:t>
            </a:r>
            <a:endParaRPr lang="en-US" sz="2400" b="1" baseline="30000" dirty="0">
              <a:solidFill>
                <a:srgbClr val="CE5200"/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35949" y="1939550"/>
            <a:ext cx="4575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SIPM of 0.6 cm X 0.6 cm – </a:t>
            </a:r>
            <a:r>
              <a:rPr lang="en-US" dirty="0" err="1" smtClean="0"/>
              <a:t>SensL</a:t>
            </a:r>
            <a:r>
              <a:rPr lang="en-US" dirty="0" smtClean="0"/>
              <a:t> C60035 </a:t>
            </a:r>
          </a:p>
          <a:p>
            <a:r>
              <a:rPr lang="en-US" dirty="0" smtClean="0"/>
              <a:t>Efficiency = 0.3 (PDE) X 0.5 (TPB) = 0.15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20741" y="4285634"/>
            <a:ext cx="3302000" cy="2082800"/>
            <a:chOff x="590325" y="1432845"/>
            <a:chExt cx="3302000" cy="2082800"/>
          </a:xfrm>
        </p:grpSpPr>
        <p:pic>
          <p:nvPicPr>
            <p:cNvPr id="7" name="Picture 6" descr="Captura de Tela 2016-03-21 às 12.01.33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0325" y="1432845"/>
              <a:ext cx="3302000" cy="20828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08218" y="3002179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PMT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035949" y="4372609"/>
            <a:ext cx="45752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pple Chancery"/>
                <a:cs typeface="Apple Chancery"/>
              </a:rPr>
              <a:t>S</a:t>
            </a:r>
            <a:r>
              <a:rPr lang="en-US" sz="2400" baseline="-25000" dirty="0" err="1"/>
              <a:t>eq</a:t>
            </a:r>
            <a:r>
              <a:rPr lang="en-US" sz="2400" dirty="0"/>
              <a:t> =</a:t>
            </a:r>
            <a:r>
              <a:rPr lang="en-US" sz="2800" dirty="0"/>
              <a:t> </a:t>
            </a:r>
            <a:r>
              <a:rPr lang="en-US" sz="2800" dirty="0">
                <a:latin typeface="Symbol"/>
              </a:rPr>
              <a:t>e </a:t>
            </a:r>
            <a:r>
              <a:rPr lang="en-US" sz="2400" dirty="0"/>
              <a:t>× </a:t>
            </a:r>
            <a:r>
              <a:rPr lang="en-US" sz="2400" dirty="0" err="1" smtClean="0"/>
              <a:t>S</a:t>
            </a:r>
            <a:r>
              <a:rPr lang="en-US" sz="3200" baseline="-25000" dirty="0" err="1" smtClean="0"/>
              <a:t>w</a:t>
            </a:r>
            <a:r>
              <a:rPr lang="en-US" sz="2400" dirty="0" smtClean="0"/>
              <a:t>=  </a:t>
            </a:r>
            <a:r>
              <a:rPr lang="en-US" sz="2400" b="1" dirty="0" smtClean="0">
                <a:solidFill>
                  <a:srgbClr val="CE5200"/>
                </a:solidFill>
              </a:rPr>
              <a:t>6.8 cm</a:t>
            </a:r>
            <a:r>
              <a:rPr lang="en-US" sz="2400" b="1" baseline="30000" dirty="0" smtClean="0">
                <a:solidFill>
                  <a:srgbClr val="CE5200"/>
                </a:solidFill>
              </a:rPr>
              <a:t>2</a:t>
            </a:r>
            <a:endParaRPr lang="en-US" sz="2400" b="1" baseline="30000" dirty="0">
              <a:solidFill>
                <a:srgbClr val="CE5200"/>
              </a:solidFill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11988" y="5053038"/>
            <a:ext cx="4575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PMT area of 45.6 cm</a:t>
            </a:r>
            <a:r>
              <a:rPr lang="en-US" baseline="30000" dirty="0" smtClean="0"/>
              <a:t>2</a:t>
            </a:r>
            <a:r>
              <a:rPr lang="en-US" dirty="0" smtClean="0"/>
              <a:t> (3”), </a:t>
            </a:r>
          </a:p>
          <a:p>
            <a:r>
              <a:rPr lang="en-US" dirty="0" smtClean="0"/>
              <a:t>Efficiency = 0.3 (PDE) X 0.5 (TPB) = 0.15</a:t>
            </a:r>
          </a:p>
          <a:p>
            <a:endParaRPr lang="en-US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1085891" y="1415046"/>
            <a:ext cx="2171700" cy="1597283"/>
            <a:chOff x="2658453" y="4354809"/>
            <a:chExt cx="2171700" cy="1597283"/>
          </a:xfrm>
        </p:grpSpPr>
        <p:pic>
          <p:nvPicPr>
            <p:cNvPr id="13" name="Picture 12" descr="Captura de Tela 2016-03-21 às 11.56.40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8453" y="4783692"/>
              <a:ext cx="2171700" cy="11684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315344" y="4354809"/>
              <a:ext cx="1138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SIPM</a:t>
              </a:r>
              <a:endParaRPr lang="en-US" dirty="0"/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424488" y="3519940"/>
            <a:ext cx="7040665" cy="527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Case of 3” PMT - TPB coated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CPAD 2016 -  Calthec – 8-10 Oct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390772" y="2779137"/>
            <a:ext cx="5569303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An array of ~ 30 </a:t>
            </a:r>
            <a:r>
              <a:rPr lang="en-US" sz="2400" dirty="0" err="1" smtClean="0">
                <a:solidFill>
                  <a:schemeClr val="bg1"/>
                </a:solidFill>
              </a:rPr>
              <a:t>SiPM</a:t>
            </a:r>
            <a:r>
              <a:rPr lang="en-US" sz="2400" dirty="0" smtClean="0">
                <a:solidFill>
                  <a:schemeClr val="bg1"/>
                </a:solidFill>
              </a:rPr>
              <a:t> =&gt; </a:t>
            </a:r>
            <a:r>
              <a:rPr lang="en-US" sz="2400" dirty="0" err="1" smtClean="0">
                <a:solidFill>
                  <a:schemeClr val="bg1"/>
                </a:solidFill>
              </a:rPr>
              <a:t>S</a:t>
            </a:r>
            <a:r>
              <a:rPr lang="en-US" sz="2400" baseline="-25000" dirty="0" err="1" smtClean="0">
                <a:solidFill>
                  <a:schemeClr val="bg1"/>
                </a:solidFill>
              </a:rPr>
              <a:t>eq</a:t>
            </a:r>
            <a:r>
              <a:rPr lang="en-US" sz="2400" dirty="0" smtClean="0">
                <a:solidFill>
                  <a:schemeClr val="bg1"/>
                </a:solidFill>
              </a:rPr>
              <a:t> = 1.7 cm</a:t>
            </a:r>
            <a:r>
              <a:rPr lang="en-US" sz="2400" baseline="30000" dirty="0" smtClean="0">
                <a:solidFill>
                  <a:schemeClr val="bg1"/>
                </a:solidFill>
              </a:rPr>
              <a:t>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08768" y="6051741"/>
            <a:ext cx="4442242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Equivalent to ~ 4 times one bar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1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of ARAPUCA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CPAD 2016 -  Calthec – 8-10 Oct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8793" y="1828799"/>
            <a:ext cx="824653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Substantial saving of active devices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solidFill>
                  <a:srgbClr val="CE5200"/>
                </a:solidFill>
              </a:rPr>
              <a:t>Amplification of the </a:t>
            </a:r>
            <a:r>
              <a:rPr lang="en-US" sz="2400" b="1" dirty="0" err="1" smtClean="0">
                <a:solidFill>
                  <a:srgbClr val="CE5200"/>
                </a:solidFill>
              </a:rPr>
              <a:t>SiPM</a:t>
            </a:r>
            <a:r>
              <a:rPr lang="en-US" sz="2400" b="1" dirty="0" smtClean="0">
                <a:solidFill>
                  <a:srgbClr val="CE5200"/>
                </a:solidFill>
              </a:rPr>
              <a:t> </a:t>
            </a:r>
            <a:r>
              <a:rPr lang="en-US" sz="2400" dirty="0" smtClean="0"/>
              <a:t>equivalent surface of a factor 10 can be realistically obtained (main </a:t>
            </a:r>
            <a:r>
              <a:rPr lang="en-US" sz="2400" dirty="0" smtClean="0"/>
              <a:t>constraint: </a:t>
            </a:r>
            <a:r>
              <a:rPr lang="en-US" sz="2400" dirty="0" smtClean="0"/>
              <a:t>reflectivity of internal surface =&gt; 95%)</a:t>
            </a:r>
          </a:p>
          <a:p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CE5200"/>
                </a:solidFill>
              </a:rPr>
              <a:t>An </a:t>
            </a:r>
            <a:r>
              <a:rPr lang="en-US" sz="2400" dirty="0">
                <a:solidFill>
                  <a:srgbClr val="CE5200"/>
                </a:solidFill>
              </a:rPr>
              <a:t>equivalent surface of </a:t>
            </a:r>
            <a:r>
              <a:rPr lang="en-US" sz="2400" b="1" dirty="0">
                <a:solidFill>
                  <a:srgbClr val="CE5200"/>
                </a:solidFill>
              </a:rPr>
              <a:t>1.7 cm</a:t>
            </a:r>
            <a:r>
              <a:rPr lang="en-US" sz="2400" b="1" baseline="30000" dirty="0">
                <a:solidFill>
                  <a:srgbClr val="CE5200"/>
                </a:solidFill>
              </a:rPr>
              <a:t>2</a:t>
            </a:r>
            <a:r>
              <a:rPr lang="en-US" sz="2400" b="1" dirty="0">
                <a:solidFill>
                  <a:srgbClr val="CE5200"/>
                </a:solidFill>
              </a:rPr>
              <a:t> </a:t>
            </a:r>
            <a:r>
              <a:rPr lang="en-US" sz="2400" dirty="0" smtClean="0"/>
              <a:t>can be </a:t>
            </a:r>
            <a:r>
              <a:rPr lang="en-US" sz="2400" dirty="0"/>
              <a:t>reached with an array of 3/4 </a:t>
            </a:r>
            <a:r>
              <a:rPr lang="en-US" sz="2400" dirty="0" err="1"/>
              <a:t>SiPM</a:t>
            </a:r>
            <a:r>
              <a:rPr lang="en-US" sz="2400" dirty="0"/>
              <a:t> (coupled to an ARAPUCA) </a:t>
            </a:r>
            <a:r>
              <a:rPr lang="en-US" sz="2400" b="1" i="1" dirty="0"/>
              <a:t>instead of 30</a:t>
            </a:r>
            <a:r>
              <a:rPr lang="en-US" sz="2400" dirty="0"/>
              <a:t>. The ARAPUCA surface would be of the order of  40/45 cm</a:t>
            </a:r>
            <a:r>
              <a:rPr lang="en-US" sz="2400" baseline="30000" dirty="0"/>
              <a:t>2</a:t>
            </a:r>
            <a:r>
              <a:rPr lang="en-US" sz="2400" dirty="0"/>
              <a:t> (a 6.5 cm x 6.5 cm square</a:t>
            </a:r>
            <a:r>
              <a:rPr lang="en-US" dirty="0"/>
              <a:t>). </a:t>
            </a:r>
            <a:endParaRPr lang="en-US" b="1" dirty="0">
              <a:solidFill>
                <a:srgbClr val="CE52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36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13300</TotalTime>
  <Words>1766</Words>
  <Application>Microsoft Office PowerPoint</Application>
  <PresentationFormat>On-screen Show (4:3)</PresentationFormat>
  <Paragraphs>260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Clarity</vt:lpstr>
      <vt:lpstr>ARAPUCA  a new device for LAr scintillation light detection</vt:lpstr>
      <vt:lpstr>PowerPoint Presentation</vt:lpstr>
      <vt:lpstr>The dichroic filter I</vt:lpstr>
      <vt:lpstr>Operating principle I</vt:lpstr>
      <vt:lpstr>The Operating Principle II</vt:lpstr>
      <vt:lpstr>How to compare their photon detection capabilities ?</vt:lpstr>
      <vt:lpstr>… calculating the equivalent surface</vt:lpstr>
      <vt:lpstr>Case of SIPM – TPB coated</vt:lpstr>
      <vt:lpstr>Case of ARAPUCA</vt:lpstr>
      <vt:lpstr>Test in LAr @ FERMILAB (I)</vt:lpstr>
      <vt:lpstr>PowerPoint Presentation</vt:lpstr>
      <vt:lpstr>PowerPoint Presentation</vt:lpstr>
      <vt:lpstr>Test in LAr @ FERMILAB (II)</vt:lpstr>
      <vt:lpstr>Test in LAr @ FERMILAB (III)</vt:lpstr>
      <vt:lpstr>- Arapuca in protoDUNE -</vt:lpstr>
      <vt:lpstr>Preliminary design of a protoDUNE bar</vt:lpstr>
      <vt:lpstr>- Arapuca in SBND -</vt:lpstr>
      <vt:lpstr>Short term program</vt:lpstr>
      <vt:lpstr>Longer term program</vt:lpstr>
      <vt:lpstr>Conclusions</vt:lpstr>
      <vt:lpstr>Back-up</vt:lpstr>
      <vt:lpstr>Test of trap effect of ARAPUCA</vt:lpstr>
      <vt:lpstr>PowerPoint Presentation</vt:lpstr>
      <vt:lpstr>PowerPoint Presentation</vt:lpstr>
      <vt:lpstr>Verifying the trapping process </vt:lpstr>
      <vt:lpstr>ARAPUCA with two different windows</vt:lpstr>
      <vt:lpstr>Normalize the input light</vt:lpstr>
      <vt:lpstr>No trapping effect - TPB on glass</vt:lpstr>
      <vt:lpstr>Trapping effect - ARAPUCA (filter)</vt:lpstr>
      <vt:lpstr>New LAr laboratory at UNICAMP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ARAPUCA  ARRAY</dc:title>
  <dc:creator>Ana Amelia</dc:creator>
  <cp:lastModifiedBy>CARLOS ESCOBAR</cp:lastModifiedBy>
  <cp:revision>243</cp:revision>
  <dcterms:created xsi:type="dcterms:W3CDTF">2016-03-18T19:37:56Z</dcterms:created>
  <dcterms:modified xsi:type="dcterms:W3CDTF">2016-10-09T05:34:17Z</dcterms:modified>
</cp:coreProperties>
</file>