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299" r:id="rId3"/>
    <p:sldId id="293" r:id="rId4"/>
    <p:sldId id="302" r:id="rId5"/>
    <p:sldId id="303" r:id="rId6"/>
    <p:sldId id="282" r:id="rId7"/>
    <p:sldId id="304" r:id="rId8"/>
    <p:sldId id="301" r:id="rId9"/>
    <p:sldId id="30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leen O'Mahony" initials="AO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42" autoAdjust="0"/>
    <p:restoredTop sz="89167" autoAdjust="0"/>
  </p:normalViewPr>
  <p:slideViewPr>
    <p:cSldViewPr>
      <p:cViewPr>
        <p:scale>
          <a:sx n="100" d="100"/>
          <a:sy n="100" d="100"/>
        </p:scale>
        <p:origin x="-528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6FC-ADD8-4955-ACA0-30F3ED230BC4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ABEB9-0ADA-404D-80B8-D222182DA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DACCC-5668-44FD-A075-885D62D3B86F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91131-D590-4A85-B943-49E90F01F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D03D-AB77-4BDF-A79A-07885B930C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14cde757-9013-4c95-b344-cde8a46d82c9" descr="504D1CB2-8F7E-4CE9-A9F5-D6F6AE7D130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D03D-AB77-4BDF-A79A-07885B93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D03D-AB77-4BDF-A79A-07885B93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789862" cy="14462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084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82688" y="4149725"/>
            <a:ext cx="38084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43500" y="2017713"/>
            <a:ext cx="38084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21F71-D372-4BAD-945A-B0B3F009AF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D03D-AB77-4BDF-A79A-07885B93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D03D-AB77-4BDF-A79A-07885B93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D03D-AB77-4BDF-A79A-07885B93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D03D-AB77-4BDF-A79A-07885B93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D03D-AB77-4BDF-A79A-07885B93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D03D-AB77-4BDF-A79A-07885B93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D03D-AB77-4BDF-A79A-07885B93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D03D-AB77-4BDF-A79A-07885B93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4cde757-9013-4c95-b344-cde8a46d82c9" descr="504D1CB2-8F7E-4CE9-A9F5-D6F6AE7D130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6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D03D-AB77-4BDF-A79A-07885B930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0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052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053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054" name="Picture 5" descr="halo small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40th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4075" y="-19050"/>
            <a:ext cx="23399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533400" y="3330785"/>
            <a:ext cx="8077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latin typeface="+mj-lt"/>
                <a:cs typeface="Arial" pitchFamily="34" charset="0"/>
              </a:rPr>
              <a:t>ALD Technology Transfer – Progress Update</a:t>
            </a:r>
          </a:p>
          <a:p>
            <a:pPr algn="ctr">
              <a:defRPr/>
            </a:pPr>
            <a:r>
              <a:rPr lang="en-US" sz="3200" b="1" dirty="0" smtClean="0">
                <a:latin typeface="+mj-lt"/>
                <a:cs typeface="Arial" pitchFamily="34" charset="0"/>
              </a:rPr>
              <a:t>LAPPD2 Godparent Review </a:t>
            </a:r>
            <a:endParaRPr lang="en-US" sz="32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Aileen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O’Mahony</a:t>
            </a:r>
            <a:endParaRPr lang="en-US" sz="28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n-US" sz="2400" dirty="0" smtClean="0">
                <a:latin typeface="+mj-lt"/>
                <a:cs typeface="Arial" pitchFamily="34" charset="0"/>
              </a:rPr>
              <a:t>5</a:t>
            </a:r>
            <a:r>
              <a:rPr lang="en-US" sz="2400" baseline="30000" dirty="0" smtClean="0">
                <a:latin typeface="+mj-lt"/>
                <a:cs typeface="Arial" pitchFamily="34" charset="0"/>
              </a:rPr>
              <a:t>th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smtClean="0">
                <a:latin typeface="+mj-lt"/>
                <a:cs typeface="Arial" pitchFamily="34" charset="0"/>
              </a:rPr>
              <a:t>April 2013</a:t>
            </a:r>
            <a:endParaRPr lang="en-US" sz="2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cs typeface="Arial" pitchFamily="34" charset="0"/>
              </a:rPr>
              <a:t>Incom</a:t>
            </a:r>
            <a:r>
              <a:rPr lang="en-US" sz="2000" b="1" dirty="0" smtClean="0">
                <a:cs typeface="Arial" pitchFamily="34" charset="0"/>
              </a:rPr>
              <a:t> ALD Coating Technology Transfer and Facility</a:t>
            </a:r>
          </a:p>
          <a:p>
            <a:pPr algn="just"/>
            <a:endParaRPr lang="en-US" sz="1000" b="1" dirty="0" smtClean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Prepare specifications for facility and ALD coating hardware and thin film diagnostic instrumentation needed for electrode and ALD coating systems         – ongoing </a:t>
            </a: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Receive quotations to purchase equipment and establish facility at </a:t>
            </a:r>
            <a:r>
              <a:rPr lang="en-US" sz="2000" dirty="0" err="1" smtClean="0">
                <a:cs typeface="Arial" pitchFamily="34" charset="0"/>
              </a:rPr>
              <a:t>Incom</a:t>
            </a:r>
            <a:r>
              <a:rPr lang="en-US" sz="2000" dirty="0" smtClean="0">
                <a:cs typeface="Arial" pitchFamily="34" charset="0"/>
              </a:rPr>
              <a:t> Inc. – ongoing </a:t>
            </a: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Documentation of the ANL ALD process technology – to be completed </a:t>
            </a: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Initiate purchase orders for equipment to ensure availability for Phase II           – to be completed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09800" y="1524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Arial" pitchFamily="34" charset="0"/>
              </a:rPr>
              <a:t>STTR Task #3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752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09800" y="1524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Arial" pitchFamily="34" charset="0"/>
              </a:rPr>
              <a:t>ALD System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194" r="3950" b="1333"/>
          <a:stretch>
            <a:fillRect/>
          </a:stretch>
        </p:blipFill>
        <p:spPr bwMode="auto">
          <a:xfrm>
            <a:off x="3517075" y="1447800"/>
            <a:ext cx="5410200" cy="5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593275"/>
            <a:ext cx="34290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cs typeface="Arial" pitchFamily="34" charset="0"/>
              </a:rPr>
              <a:t>Beneq</a:t>
            </a:r>
            <a:r>
              <a:rPr lang="en-US" sz="2000" b="1" dirty="0" smtClean="0">
                <a:cs typeface="Arial" pitchFamily="34" charset="0"/>
              </a:rPr>
              <a:t> ALD System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Updated quote received for </a:t>
            </a:r>
            <a:r>
              <a:rPr lang="en-US" sz="2000" dirty="0" err="1" smtClean="0">
                <a:cs typeface="Arial" pitchFamily="34" charset="0"/>
              </a:rPr>
              <a:t>Beneq</a:t>
            </a:r>
            <a:r>
              <a:rPr lang="en-US" sz="2000" dirty="0" smtClean="0">
                <a:cs typeface="Arial" pitchFamily="34" charset="0"/>
              </a:rPr>
              <a:t> TFS500 ALD system</a:t>
            </a: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Safety concerns expressed by </a:t>
            </a:r>
            <a:r>
              <a:rPr lang="en-US" sz="2000" dirty="0" err="1" smtClean="0">
                <a:cs typeface="Arial" pitchFamily="34" charset="0"/>
              </a:rPr>
              <a:t>Beneq</a:t>
            </a:r>
            <a:r>
              <a:rPr lang="en-US" sz="2000" dirty="0" smtClean="0">
                <a:cs typeface="Arial" pitchFamily="34" charset="0"/>
              </a:rPr>
              <a:t> with the gas precursors required for Chem1</a:t>
            </a: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Conference call with </a:t>
            </a:r>
            <a:r>
              <a:rPr lang="en-US" sz="2000" dirty="0" err="1" smtClean="0">
                <a:cs typeface="Arial" pitchFamily="34" charset="0"/>
              </a:rPr>
              <a:t>Beneq</a:t>
            </a:r>
            <a:r>
              <a:rPr lang="en-US" sz="2000" dirty="0" smtClean="0">
                <a:cs typeface="Arial" pitchFamily="34" charset="0"/>
              </a:rPr>
              <a:t> on 3</a:t>
            </a:r>
            <a:r>
              <a:rPr lang="en-US" sz="2000" baseline="30000" dirty="0" smtClean="0">
                <a:cs typeface="Arial" pitchFamily="34" charset="0"/>
              </a:rPr>
              <a:t>rd</a:t>
            </a:r>
            <a:r>
              <a:rPr lang="en-US" sz="2000" dirty="0" smtClean="0">
                <a:cs typeface="Arial" pitchFamily="34" charset="0"/>
              </a:rPr>
              <a:t> March to review</a:t>
            </a: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Meeting at </a:t>
            </a:r>
            <a:r>
              <a:rPr lang="en-US" sz="2000" dirty="0" err="1" smtClean="0">
                <a:cs typeface="Arial" pitchFamily="34" charset="0"/>
              </a:rPr>
              <a:t>Incom</a:t>
            </a:r>
            <a:r>
              <a:rPr lang="en-US" sz="2000" dirty="0" smtClean="0">
                <a:cs typeface="Arial" pitchFamily="34" charset="0"/>
              </a:rPr>
              <a:t> on 11</a:t>
            </a:r>
            <a:r>
              <a:rPr lang="en-US" sz="2000" baseline="30000" dirty="0" smtClean="0">
                <a:cs typeface="Arial" pitchFamily="34" charset="0"/>
              </a:rPr>
              <a:t>th</a:t>
            </a:r>
            <a:r>
              <a:rPr lang="en-US" sz="2000" dirty="0" smtClean="0">
                <a:cs typeface="Arial" pitchFamily="34" charset="0"/>
              </a:rPr>
              <a:t> April to discuss safety and facilities requirements to have these precursors on-site </a:t>
            </a:r>
          </a:p>
          <a:p>
            <a:pPr algn="just"/>
            <a:endParaRPr lang="en-US" sz="2000" dirty="0" smtClean="0">
              <a:cs typeface="Arial" pitchFamily="34" charset="0"/>
            </a:endParaRPr>
          </a:p>
          <a:p>
            <a:pPr algn="just"/>
            <a:r>
              <a:rPr lang="en-US" sz="2000" dirty="0" smtClean="0">
                <a:cs typeface="Arial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endParaRPr lang="en-US" sz="900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09800" y="1524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Arial" pitchFamily="34" charset="0"/>
              </a:rPr>
              <a:t>ALD System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93275"/>
            <a:ext cx="34290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cs typeface="Arial" pitchFamily="34" charset="0"/>
              </a:rPr>
              <a:t>Beneq</a:t>
            </a:r>
            <a:r>
              <a:rPr lang="en-US" sz="2000" b="1" dirty="0" smtClean="0">
                <a:cs typeface="Arial" pitchFamily="34" charset="0"/>
              </a:rPr>
              <a:t> ALD System</a:t>
            </a:r>
          </a:p>
          <a:p>
            <a:pPr algn="just">
              <a:buFont typeface="Arial" pitchFamily="34" charset="0"/>
              <a:buChar char="•"/>
            </a:pPr>
            <a:endParaRPr lang="en-US" sz="800" dirty="0" smtClean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Option to order from </a:t>
            </a:r>
            <a:r>
              <a:rPr lang="en-US" sz="2000" dirty="0" err="1" smtClean="0">
                <a:cs typeface="Arial" pitchFamily="34" charset="0"/>
              </a:rPr>
              <a:t>Beneq</a:t>
            </a:r>
            <a:r>
              <a:rPr lang="en-US" sz="2000" dirty="0" smtClean="0">
                <a:cs typeface="Arial" pitchFamily="34" charset="0"/>
              </a:rPr>
              <a:t> in the US?</a:t>
            </a:r>
          </a:p>
          <a:p>
            <a:pPr algn="just">
              <a:buFont typeface="Arial" pitchFamily="34" charset="0"/>
              <a:buChar char="•"/>
            </a:pPr>
            <a:endParaRPr lang="en-US" sz="800" dirty="0" smtClean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Possible to purchase other components (pump, </a:t>
            </a:r>
            <a:r>
              <a:rPr lang="en-US" sz="2000" dirty="0" err="1" smtClean="0">
                <a:cs typeface="Arial" pitchFamily="34" charset="0"/>
              </a:rPr>
              <a:t>chilller</a:t>
            </a:r>
            <a:r>
              <a:rPr lang="en-US" sz="2000" dirty="0" smtClean="0">
                <a:cs typeface="Arial" pitchFamily="34" charset="0"/>
              </a:rPr>
              <a:t> etc.) from US vendors?</a:t>
            </a:r>
          </a:p>
          <a:p>
            <a:pPr algn="just"/>
            <a:endParaRPr lang="en-US" sz="800" dirty="0" smtClean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Showerhead configuration required for processing of MCPs – cost for system customization ~$5,000</a:t>
            </a:r>
          </a:p>
          <a:p>
            <a:pPr algn="just">
              <a:buFont typeface="Arial" pitchFamily="34" charset="0"/>
              <a:buChar char="•"/>
            </a:pPr>
            <a:endParaRPr lang="en-US" sz="800" dirty="0" smtClean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 Preference for U. Chicago to fabricate showerhead for </a:t>
            </a:r>
            <a:r>
              <a:rPr lang="en-US" sz="2000" dirty="0" err="1" smtClean="0">
                <a:cs typeface="Arial" pitchFamily="34" charset="0"/>
              </a:rPr>
              <a:t>Incom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Beneq</a:t>
            </a:r>
            <a:r>
              <a:rPr lang="en-US" sz="2000" dirty="0" smtClean="0">
                <a:cs typeface="Arial" pitchFamily="34" charset="0"/>
              </a:rPr>
              <a:t> system 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algn="just"/>
            <a:endParaRPr lang="en-US" sz="1000" dirty="0" smtClean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900" b="1" dirty="0" smtClean="0"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516"/>
          <a:stretch>
            <a:fillRect/>
          </a:stretch>
        </p:blipFill>
        <p:spPr bwMode="auto">
          <a:xfrm>
            <a:off x="3600200" y="1481451"/>
            <a:ext cx="5403275" cy="446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616227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Final showerhead configuration TBD for batch processing of MCPs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9800" y="1524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Arial" pitchFamily="34" charset="0"/>
              </a:rPr>
              <a:t>ALD System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92249"/>
            <a:ext cx="8763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Arial" pitchFamily="34" charset="0"/>
              </a:rPr>
              <a:t>Estimated cost of </a:t>
            </a:r>
            <a:r>
              <a:rPr lang="en-US" sz="2000" b="1" dirty="0" err="1" smtClean="0">
                <a:cs typeface="Arial" pitchFamily="34" charset="0"/>
              </a:rPr>
              <a:t>Beneq</a:t>
            </a:r>
            <a:r>
              <a:rPr lang="en-US" sz="2000" b="1" dirty="0" smtClean="0">
                <a:cs typeface="Arial" pitchFamily="34" charset="0"/>
              </a:rPr>
              <a:t> TFS500 system</a:t>
            </a:r>
          </a:p>
          <a:p>
            <a:endParaRPr lang="en-US" sz="1000" dirty="0" smtClean="0">
              <a:cs typeface="Arial" pitchFamily="34" charset="0"/>
            </a:endParaRPr>
          </a:p>
          <a:p>
            <a:r>
              <a:rPr lang="en-US" sz="2000" b="1" dirty="0" smtClean="0">
                <a:cs typeface="Arial" pitchFamily="34" charset="0"/>
              </a:rPr>
              <a:t>Base price including:				               €309,500  = $397,000</a:t>
            </a:r>
          </a:p>
          <a:p>
            <a:r>
              <a:rPr lang="en-US" sz="2000" dirty="0" smtClean="0">
                <a:cs typeface="Arial" pitchFamily="34" charset="0"/>
              </a:rPr>
              <a:t>Reaction chamber (ANL design)			                  </a:t>
            </a:r>
            <a:r>
              <a:rPr lang="en-US" sz="2000" b="1" dirty="0" smtClean="0">
                <a:cs typeface="Arial" pitchFamily="34" charset="0"/>
              </a:rPr>
              <a:t>€31,500 = $40,000</a:t>
            </a:r>
          </a:p>
          <a:p>
            <a:r>
              <a:rPr lang="en-US" sz="2000" dirty="0" smtClean="0">
                <a:cs typeface="Arial" pitchFamily="34" charset="0"/>
              </a:rPr>
              <a:t>Precursor lines</a:t>
            </a:r>
          </a:p>
          <a:p>
            <a:r>
              <a:rPr lang="en-US" sz="2000" dirty="0" smtClean="0">
                <a:cs typeface="Arial" pitchFamily="34" charset="0"/>
              </a:rPr>
              <a:t>	- 2 x liquid (TMA, H</a:t>
            </a:r>
            <a:r>
              <a:rPr lang="en-US" sz="2000" baseline="-25000" dirty="0" smtClean="0">
                <a:cs typeface="Arial" pitchFamily="34" charset="0"/>
              </a:rPr>
              <a:t>2</a:t>
            </a:r>
            <a:r>
              <a:rPr lang="en-US" sz="2000" dirty="0" smtClean="0">
                <a:cs typeface="Arial" pitchFamily="34" charset="0"/>
              </a:rPr>
              <a:t>O) precursor lines &amp; 200 ml containers</a:t>
            </a:r>
          </a:p>
          <a:p>
            <a:r>
              <a:rPr lang="en-US" sz="2000" dirty="0" smtClean="0">
                <a:cs typeface="Arial" pitchFamily="34" charset="0"/>
              </a:rPr>
              <a:t>	- 2 x hot precursor lines (300</a:t>
            </a:r>
            <a:r>
              <a:rPr lang="en-US" sz="2000" baseline="30000" dirty="0" smtClean="0">
                <a:cs typeface="Arial" pitchFamily="34" charset="0"/>
              </a:rPr>
              <a:t>o</a:t>
            </a:r>
            <a:r>
              <a:rPr lang="en-US" sz="2000" dirty="0" smtClean="0">
                <a:cs typeface="Arial" pitchFamily="34" charset="0"/>
              </a:rPr>
              <a:t>C) &amp; 580 ml containers </a:t>
            </a:r>
          </a:p>
          <a:p>
            <a:r>
              <a:rPr lang="en-US" sz="2000" dirty="0" smtClean="0">
                <a:cs typeface="Arial" pitchFamily="34" charset="0"/>
              </a:rPr>
              <a:t>	- 2 x gas lines </a:t>
            </a:r>
          </a:p>
          <a:p>
            <a:r>
              <a:rPr lang="en-US" sz="2000" dirty="0" err="1" smtClean="0">
                <a:cs typeface="Arial" pitchFamily="34" charset="0"/>
              </a:rPr>
              <a:t>Foreline</a:t>
            </a:r>
            <a:r>
              <a:rPr lang="en-US" sz="2000" dirty="0" smtClean="0">
                <a:cs typeface="Arial" pitchFamily="34" charset="0"/>
              </a:rPr>
              <a:t> trap, shipping and packing </a:t>
            </a:r>
          </a:p>
          <a:p>
            <a:endParaRPr lang="en-US" sz="1000" dirty="0" smtClean="0">
              <a:cs typeface="Arial" pitchFamily="34" charset="0"/>
            </a:endParaRPr>
          </a:p>
          <a:p>
            <a:r>
              <a:rPr lang="en-US" sz="2000" b="1" dirty="0" smtClean="0">
                <a:cs typeface="Arial" pitchFamily="34" charset="0"/>
              </a:rPr>
              <a:t>Additional Components </a:t>
            </a:r>
          </a:p>
          <a:p>
            <a:r>
              <a:rPr lang="en-US" sz="2000" dirty="0" smtClean="0">
                <a:cs typeface="Arial" pitchFamily="34" charset="0"/>
              </a:rPr>
              <a:t>Alcatel ADS 602H pump				                 </a:t>
            </a:r>
            <a:r>
              <a:rPr lang="en-US" sz="2000" b="1" dirty="0" smtClean="0">
                <a:cs typeface="Arial" pitchFamily="34" charset="0"/>
              </a:rPr>
              <a:t>€29,700  = $38,000</a:t>
            </a:r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cs typeface="Arial" pitchFamily="34" charset="0"/>
              </a:rPr>
              <a:t>Huber 015-3-H chiller				                   </a:t>
            </a:r>
            <a:r>
              <a:rPr lang="en-US" sz="2000" b="1" dirty="0" smtClean="0">
                <a:cs typeface="Arial" pitchFamily="34" charset="0"/>
              </a:rPr>
              <a:t>€6,200  = $8,000</a:t>
            </a:r>
          </a:p>
          <a:p>
            <a:endParaRPr lang="en-US" sz="1000" b="1" dirty="0" smtClean="0">
              <a:cs typeface="Arial" pitchFamily="34" charset="0"/>
            </a:endParaRPr>
          </a:p>
          <a:p>
            <a:r>
              <a:rPr lang="en-US" sz="2000" b="1" dirty="0" smtClean="0">
                <a:cs typeface="Arial" pitchFamily="34" charset="0"/>
              </a:rPr>
              <a:t>Showerhead configuration (TBD)			   	                  ~$5,000</a:t>
            </a:r>
          </a:p>
          <a:p>
            <a:r>
              <a:rPr lang="en-US" sz="2000" b="1" dirty="0" smtClean="0">
                <a:cs typeface="Arial" pitchFamily="34" charset="0"/>
              </a:rPr>
              <a:t>							                 = $450,000</a:t>
            </a:r>
            <a:endParaRPr lang="en-US" sz="1000" b="1" dirty="0" smtClean="0">
              <a:cs typeface="Arial" pitchFamily="34" charset="0"/>
            </a:endParaRPr>
          </a:p>
          <a:p>
            <a:r>
              <a:rPr lang="en-US" sz="2000" b="1" dirty="0" smtClean="0">
                <a:cs typeface="Arial" pitchFamily="34" charset="0"/>
              </a:rPr>
              <a:t>Additional modifications TBD – gas lines for Chem1 precursors and showerhead </a:t>
            </a:r>
            <a:endParaRPr lang="en-US" sz="20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09800" y="1524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Arial" pitchFamily="34" charset="0"/>
              </a:rPr>
              <a:t>Additional Equipment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10150"/>
            <a:ext cx="8534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Arial" pitchFamily="34" charset="0"/>
              </a:rPr>
              <a:t>Evaporator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Veeco</a:t>
            </a:r>
            <a:r>
              <a:rPr lang="en-US" sz="2000" dirty="0" smtClean="0">
                <a:cs typeface="Arial" pitchFamily="34" charset="0"/>
              </a:rPr>
              <a:t> system from U. Chicago to ANL to be shipped to </a:t>
            </a:r>
            <a:r>
              <a:rPr lang="en-US" sz="2000" dirty="0" err="1" smtClean="0">
                <a:cs typeface="Arial" pitchFamily="34" charset="0"/>
              </a:rPr>
              <a:t>Incom</a:t>
            </a:r>
            <a:endParaRPr lang="en-US" sz="2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Being coordinated by </a:t>
            </a:r>
            <a:r>
              <a:rPr lang="en-US" sz="2000" dirty="0" smtClean="0">
                <a:cs typeface="Arial" pitchFamily="34" charset="0"/>
              </a:rPr>
              <a:t>Mike Lefebvre (</a:t>
            </a:r>
            <a:r>
              <a:rPr lang="en-US" sz="2000" dirty="0" err="1" smtClean="0">
                <a:cs typeface="Arial" pitchFamily="34" charset="0"/>
              </a:rPr>
              <a:t>Incom</a:t>
            </a:r>
            <a:r>
              <a:rPr lang="en-US" sz="2000" dirty="0" smtClean="0">
                <a:cs typeface="Arial" pitchFamily="34" charset="0"/>
              </a:rPr>
              <a:t>) </a:t>
            </a:r>
            <a:r>
              <a:rPr lang="en-US" sz="2000" dirty="0" smtClean="0">
                <a:cs typeface="Arial" pitchFamily="34" charset="0"/>
              </a:rPr>
              <a:t>with Jeff </a:t>
            </a:r>
            <a:r>
              <a:rPr lang="en-US" sz="2000" dirty="0" smtClean="0">
                <a:cs typeface="Arial" pitchFamily="34" charset="0"/>
              </a:rPr>
              <a:t>Williams (ANL)</a:t>
            </a:r>
            <a:endParaRPr lang="en-US" sz="2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To be assessed and refurbished by </a:t>
            </a:r>
            <a:r>
              <a:rPr lang="en-US" sz="2000" dirty="0" err="1" smtClean="0"/>
              <a:t>Yeagle</a:t>
            </a:r>
            <a:r>
              <a:rPr lang="en-US" sz="2000" dirty="0" smtClean="0"/>
              <a:t> Technology, Inc., CT</a:t>
            </a:r>
            <a:endParaRPr lang="en-US" sz="2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000" dirty="0" smtClean="0">
              <a:cs typeface="Arial" pitchFamily="34" charset="0"/>
            </a:endParaRPr>
          </a:p>
          <a:p>
            <a:r>
              <a:rPr lang="en-US" sz="2000" b="1" dirty="0" err="1" smtClean="0">
                <a:cs typeface="Arial" pitchFamily="34" charset="0"/>
              </a:rPr>
              <a:t>Ellipsometer</a:t>
            </a:r>
            <a:endParaRPr lang="en-US" sz="2000" b="1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dirty="0" smtClean="0">
                <a:cs typeface="Arial" pitchFamily="34" charset="0"/>
              </a:rPr>
              <a:t>Final quote received from </a:t>
            </a:r>
            <a:r>
              <a:rPr lang="en-US" sz="2000" dirty="0" err="1" smtClean="0">
                <a:cs typeface="Arial" pitchFamily="34" charset="0"/>
              </a:rPr>
              <a:t>Woollam</a:t>
            </a:r>
            <a:endParaRPr lang="en-US" sz="2000" b="1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dirty="0" smtClean="0">
                <a:cs typeface="Arial" pitchFamily="34" charset="0"/>
              </a:rPr>
              <a:t>Ordering fixed angle base, calibration wafers and software (~$10,000)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Evaluation/refurbishment may be required on-site at </a:t>
            </a:r>
            <a:r>
              <a:rPr lang="en-US" sz="2000" dirty="0" err="1" smtClean="0">
                <a:cs typeface="Arial" pitchFamily="34" charset="0"/>
              </a:rPr>
              <a:t>Incom</a:t>
            </a:r>
            <a:endParaRPr lang="en-US" sz="2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000" dirty="0" smtClean="0">
              <a:cs typeface="Arial" pitchFamily="34" charset="0"/>
            </a:endParaRPr>
          </a:p>
          <a:p>
            <a:r>
              <a:rPr lang="en-US" sz="2000" b="1" dirty="0" smtClean="0">
                <a:cs typeface="Arial" pitchFamily="34" charset="0"/>
              </a:rPr>
              <a:t>Annealing oven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Oven purchased and modified for ANL, to be installed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Incom</a:t>
            </a:r>
            <a:r>
              <a:rPr lang="en-US" sz="2000" dirty="0" smtClean="0">
                <a:cs typeface="Arial" pitchFamily="34" charset="0"/>
              </a:rPr>
              <a:t> plan to purchase same oven from U. Chicago with</a:t>
            </a:r>
          </a:p>
          <a:p>
            <a:r>
              <a:rPr lang="en-US" sz="2000" dirty="0" smtClean="0">
                <a:cs typeface="Arial" pitchFamily="34" charset="0"/>
              </a:rPr>
              <a:t> approximate cost $10,000</a:t>
            </a:r>
          </a:p>
          <a:p>
            <a:endParaRPr lang="en-US" sz="1000" dirty="0" smtClean="0">
              <a:cs typeface="Arial" pitchFamily="34" charset="0"/>
            </a:endParaRPr>
          </a:p>
          <a:p>
            <a:r>
              <a:rPr lang="en-US" sz="2000" b="1" dirty="0" smtClean="0">
                <a:cs typeface="Arial" pitchFamily="34" charset="0"/>
              </a:rPr>
              <a:t>Additional equipment</a:t>
            </a:r>
            <a:r>
              <a:rPr lang="en-US" sz="2000" dirty="0" smtClean="0">
                <a:cs typeface="Arial" pitchFamily="34" charset="0"/>
              </a:rPr>
              <a:t>: resistance and gain measurement,</a:t>
            </a:r>
          </a:p>
          <a:p>
            <a:r>
              <a:rPr lang="en-US" sz="2000" dirty="0" smtClean="0">
                <a:cs typeface="Arial" pitchFamily="34" charset="0"/>
              </a:rPr>
              <a:t>scribing/dicing equipment, </a:t>
            </a:r>
            <a:r>
              <a:rPr lang="en-US" sz="2000" dirty="0" err="1" smtClean="0">
                <a:cs typeface="Arial" pitchFamily="34" charset="0"/>
              </a:rPr>
              <a:t>fumehood</a:t>
            </a:r>
            <a:r>
              <a:rPr lang="en-US" sz="2000" dirty="0" smtClean="0">
                <a:cs typeface="Arial" pitchFamily="34" charset="0"/>
              </a:rPr>
              <a:t>, </a:t>
            </a:r>
            <a:r>
              <a:rPr lang="en-US" sz="2000" dirty="0" err="1" smtClean="0">
                <a:cs typeface="Arial" pitchFamily="34" charset="0"/>
              </a:rPr>
              <a:t>glovebox</a:t>
            </a:r>
            <a:r>
              <a:rPr lang="en-US" sz="2000" dirty="0" smtClean="0">
                <a:cs typeface="Arial" pitchFamily="34" charset="0"/>
              </a:rPr>
              <a:t>, chemical</a:t>
            </a:r>
          </a:p>
          <a:p>
            <a:r>
              <a:rPr lang="en-US" sz="2000" dirty="0" smtClean="0">
                <a:cs typeface="Arial" pitchFamily="34" charset="0"/>
              </a:rPr>
              <a:t>storage, MCP storage (desiccators), MCP racks etc. </a:t>
            </a:r>
          </a:p>
          <a:p>
            <a:endParaRPr lang="en-US" sz="1000" dirty="0" smtClean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149914"/>
            <a:ext cx="2537921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09800" y="1524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Arial" pitchFamily="34" charset="0"/>
              </a:rPr>
              <a:t>R&amp;D Lab Facilities Planning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97611"/>
            <a:ext cx="8534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cs typeface="Arial" pitchFamily="34" charset="0"/>
              </a:rPr>
              <a:t>Facilities layout at </a:t>
            </a:r>
            <a:r>
              <a:rPr lang="en-US" sz="2000" b="1" dirty="0" err="1" smtClean="0">
                <a:cs typeface="Arial" pitchFamily="34" charset="0"/>
              </a:rPr>
              <a:t>Incom</a:t>
            </a:r>
            <a:r>
              <a:rPr lang="en-US" sz="2000" b="1" dirty="0" smtClean="0">
                <a:cs typeface="Arial" pitchFamily="34" charset="0"/>
              </a:rPr>
              <a:t> R&amp;D lab (Rte. 20 location) 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Cleanroom</a:t>
            </a:r>
            <a:r>
              <a:rPr lang="en-US" sz="2000" dirty="0" smtClean="0">
                <a:cs typeface="Arial" pitchFamily="34" charset="0"/>
              </a:rPr>
              <a:t> planning in initial stages</a:t>
            </a: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cs typeface="Arial" pitchFamily="34" charset="0"/>
            </a:endParaRPr>
          </a:p>
          <a:p>
            <a:pPr algn="just"/>
            <a:r>
              <a:rPr lang="en-US" sz="2000" dirty="0" smtClean="0">
                <a:cs typeface="Arial" pitchFamily="34" charset="0"/>
              </a:rPr>
              <a:t>To be determined:</a:t>
            </a:r>
          </a:p>
          <a:p>
            <a:pPr lvl="1" algn="just">
              <a:buFont typeface="Calibri" pitchFamily="34" charset="0"/>
              <a:buChar char="›"/>
            </a:pPr>
            <a:r>
              <a:rPr lang="en-US" sz="2000" dirty="0" smtClean="0">
                <a:cs typeface="Arial" pitchFamily="34" charset="0"/>
              </a:rPr>
              <a:t> Square footage of </a:t>
            </a:r>
            <a:r>
              <a:rPr lang="en-US" sz="2000" dirty="0" err="1" smtClean="0">
                <a:cs typeface="Arial" pitchFamily="34" charset="0"/>
              </a:rPr>
              <a:t>cleanroom</a:t>
            </a:r>
            <a:r>
              <a:rPr lang="en-US" sz="2000" dirty="0" smtClean="0">
                <a:cs typeface="Arial" pitchFamily="34" charset="0"/>
              </a:rPr>
              <a:t> and location</a:t>
            </a:r>
          </a:p>
          <a:p>
            <a:pPr lvl="1" algn="just">
              <a:buFont typeface="Calibri" pitchFamily="34" charset="0"/>
              <a:buChar char="›"/>
            </a:pPr>
            <a:r>
              <a:rPr lang="en-US" sz="2000" dirty="0" smtClean="0">
                <a:cs typeface="Arial" pitchFamily="34" charset="0"/>
              </a:rPr>
              <a:t> Class of </a:t>
            </a:r>
            <a:r>
              <a:rPr lang="en-US" sz="2000" dirty="0" err="1" smtClean="0">
                <a:cs typeface="Arial" pitchFamily="34" charset="0"/>
              </a:rPr>
              <a:t>cleanroom</a:t>
            </a:r>
            <a:r>
              <a:rPr lang="en-US" sz="2000" dirty="0" smtClean="0">
                <a:cs typeface="Arial" pitchFamily="34" charset="0"/>
              </a:rPr>
              <a:t> required</a:t>
            </a:r>
          </a:p>
          <a:p>
            <a:pPr lvl="1" algn="just">
              <a:buFont typeface="Calibri" pitchFamily="34" charset="0"/>
              <a:buChar char="›"/>
            </a:pPr>
            <a:r>
              <a:rPr lang="en-US" sz="2000" dirty="0" smtClean="0">
                <a:cs typeface="Arial" pitchFamily="34" charset="0"/>
              </a:rPr>
              <a:t> Equipment to be located in </a:t>
            </a:r>
            <a:r>
              <a:rPr lang="en-US" sz="2000" dirty="0" err="1" smtClean="0">
                <a:cs typeface="Arial" pitchFamily="34" charset="0"/>
              </a:rPr>
              <a:t>cleanroom</a:t>
            </a:r>
            <a:r>
              <a:rPr lang="en-US" sz="2000" dirty="0" smtClean="0">
                <a:cs typeface="Arial" pitchFamily="34" charset="0"/>
              </a:rPr>
              <a:t> or chase</a:t>
            </a:r>
          </a:p>
          <a:p>
            <a:pPr lvl="1" algn="just">
              <a:buFont typeface="Calibri" pitchFamily="34" charset="0"/>
              <a:buChar char="›"/>
            </a:pPr>
            <a:r>
              <a:rPr lang="en-US" sz="2000" dirty="0" smtClean="0">
                <a:cs typeface="Arial" pitchFamily="34" charset="0"/>
              </a:rPr>
              <a:t> Facilities requirements – house N</a:t>
            </a:r>
            <a:r>
              <a:rPr lang="en-US" sz="2000" baseline="-25000" dirty="0" smtClean="0">
                <a:cs typeface="Arial" pitchFamily="34" charset="0"/>
              </a:rPr>
              <a:t>2</a:t>
            </a:r>
            <a:r>
              <a:rPr lang="en-US" sz="2000" dirty="0" smtClean="0">
                <a:cs typeface="Arial" pitchFamily="34" charset="0"/>
              </a:rPr>
              <a:t>, air, H</a:t>
            </a:r>
            <a:r>
              <a:rPr lang="en-US" sz="2000" baseline="-25000" dirty="0" smtClean="0">
                <a:cs typeface="Arial" pitchFamily="34" charset="0"/>
              </a:rPr>
              <a:t>2</a:t>
            </a:r>
            <a:r>
              <a:rPr lang="en-US" sz="2000" dirty="0" smtClean="0">
                <a:cs typeface="Arial" pitchFamily="34" charset="0"/>
              </a:rPr>
              <a:t>O, chemical storage, gas lines,          power supply, extraction/ventilation, </a:t>
            </a:r>
            <a:r>
              <a:rPr lang="en-US" sz="2000" dirty="0" err="1" smtClean="0">
                <a:cs typeface="Arial" pitchFamily="34" charset="0"/>
              </a:rPr>
              <a:t>fumehood</a:t>
            </a:r>
            <a:r>
              <a:rPr lang="en-US" sz="2000" dirty="0" smtClean="0">
                <a:cs typeface="Arial" pitchFamily="34" charset="0"/>
              </a:rPr>
              <a:t>, </a:t>
            </a:r>
            <a:r>
              <a:rPr lang="en-US" sz="2000" dirty="0" err="1" smtClean="0">
                <a:cs typeface="Arial" pitchFamily="34" charset="0"/>
              </a:rPr>
              <a:t>glovebox</a:t>
            </a:r>
            <a:r>
              <a:rPr lang="en-US" sz="2000" dirty="0" smtClean="0">
                <a:cs typeface="Arial" pitchFamily="34" charset="0"/>
              </a:rPr>
              <a:t> etc. </a:t>
            </a:r>
          </a:p>
          <a:p>
            <a:pPr lvl="1" algn="just">
              <a:buFont typeface="Calibri" pitchFamily="34" charset="0"/>
              <a:buChar char="›"/>
            </a:pPr>
            <a:r>
              <a:rPr lang="en-US" sz="2000" dirty="0" smtClean="0">
                <a:cs typeface="Arial" pitchFamily="34" charset="0"/>
              </a:rPr>
              <a:t> Funding and timeline for outfitting of </a:t>
            </a:r>
            <a:r>
              <a:rPr lang="en-US" sz="2000" dirty="0" err="1" smtClean="0">
                <a:cs typeface="Arial" pitchFamily="34" charset="0"/>
              </a:rPr>
              <a:t>cleanroom</a:t>
            </a:r>
            <a:endParaRPr lang="en-US" sz="2000" dirty="0" smtClean="0">
              <a:cs typeface="Arial" pitchFamily="34" charset="0"/>
            </a:endParaRPr>
          </a:p>
          <a:p>
            <a:pPr algn="just"/>
            <a:endParaRPr lang="en-US" sz="1000" dirty="0" smtClean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Safety review meeting on 11</a:t>
            </a:r>
            <a:r>
              <a:rPr lang="en-US" sz="2000" baseline="30000" dirty="0" smtClean="0">
                <a:cs typeface="Arial" pitchFamily="34" charset="0"/>
              </a:rPr>
              <a:t>th</a:t>
            </a:r>
            <a:r>
              <a:rPr lang="en-US" sz="2000" dirty="0" smtClean="0">
                <a:cs typeface="Arial" pitchFamily="34" charset="0"/>
              </a:rPr>
              <a:t> April at </a:t>
            </a:r>
            <a:r>
              <a:rPr lang="en-US" sz="2000" dirty="0" err="1" smtClean="0">
                <a:cs typeface="Arial" pitchFamily="34" charset="0"/>
              </a:rPr>
              <a:t>Incom</a:t>
            </a:r>
            <a:r>
              <a:rPr lang="en-US" sz="2000" dirty="0" smtClean="0">
                <a:cs typeface="Arial" pitchFamily="34" charset="0"/>
              </a:rPr>
              <a:t> regarding handling of hazardous precursors required for </a:t>
            </a:r>
            <a:r>
              <a:rPr lang="en-US" sz="2000" dirty="0" err="1" smtClean="0">
                <a:cs typeface="Arial" pitchFamily="34" charset="0"/>
              </a:rPr>
              <a:t>Beneq</a:t>
            </a:r>
            <a:r>
              <a:rPr lang="en-US" sz="2000" dirty="0" smtClean="0">
                <a:cs typeface="Arial" pitchFamily="34" charset="0"/>
              </a:rPr>
              <a:t> system </a:t>
            </a:r>
          </a:p>
          <a:p>
            <a:pPr algn="just">
              <a:buFont typeface="Arial" pitchFamily="34" charset="0"/>
              <a:buChar char="•"/>
            </a:pPr>
            <a:endParaRPr lang="en-US" sz="1000" dirty="0" smtClean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Proposal for $200,000 START Phase II funding from </a:t>
            </a:r>
            <a:r>
              <a:rPr lang="en-US" sz="2000" dirty="0" err="1" smtClean="0">
                <a:cs typeface="Arial" pitchFamily="34" charset="0"/>
              </a:rPr>
              <a:t>MassVentures</a:t>
            </a:r>
            <a:r>
              <a:rPr lang="en-US" sz="2000" dirty="0" smtClean="0">
                <a:cs typeface="Arial" pitchFamily="34" charset="0"/>
              </a:rPr>
              <a:t> earmarked for </a:t>
            </a:r>
            <a:r>
              <a:rPr lang="en-US" sz="2000" dirty="0" err="1" smtClean="0">
                <a:cs typeface="Arial" pitchFamily="34" charset="0"/>
              </a:rPr>
              <a:t>cleanroom</a:t>
            </a:r>
            <a:r>
              <a:rPr lang="en-US" sz="2000" dirty="0" smtClean="0">
                <a:cs typeface="Arial" pitchFamily="34" charset="0"/>
              </a:rPr>
              <a:t> layout planning unfortunately unsuccessful</a:t>
            </a:r>
          </a:p>
          <a:p>
            <a:pPr algn="just">
              <a:buFont typeface="Arial" pitchFamily="34" charset="0"/>
              <a:buChar char="•"/>
            </a:pPr>
            <a:endParaRPr lang="en-US" sz="1000" b="1" dirty="0" smtClean="0">
              <a:cs typeface="Arial" pitchFamily="34" charset="0"/>
            </a:endParaRPr>
          </a:p>
          <a:p>
            <a:pPr algn="just"/>
            <a:r>
              <a:rPr lang="en-US" sz="2000" b="1" dirty="0" smtClean="0">
                <a:cs typeface="Arial" pitchFamily="34" charset="0"/>
              </a:rPr>
              <a:t>Estimated cost of complete </a:t>
            </a:r>
            <a:r>
              <a:rPr lang="en-US" sz="2000" b="1" dirty="0" err="1" smtClean="0">
                <a:cs typeface="Arial" pitchFamily="34" charset="0"/>
              </a:rPr>
              <a:t>cleanroom</a:t>
            </a:r>
            <a:r>
              <a:rPr lang="en-US" sz="2000" b="1" dirty="0" smtClean="0">
                <a:cs typeface="Arial" pitchFamily="34" charset="0"/>
              </a:rPr>
              <a:t> for MCP processing ~$1,500,000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9800" y="1524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Arial" pitchFamily="34" charset="0"/>
              </a:rPr>
              <a:t>Personnel: Engineer Job Spec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93275"/>
            <a:ext cx="8534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cs typeface="Arial" pitchFamily="34" charset="0"/>
              </a:rPr>
              <a:t>Job spec for engineer to be hired by </a:t>
            </a:r>
            <a:r>
              <a:rPr lang="en-US" sz="2000" b="1" dirty="0" err="1" smtClean="0">
                <a:cs typeface="Arial" pitchFamily="34" charset="0"/>
              </a:rPr>
              <a:t>Incom</a:t>
            </a:r>
            <a:r>
              <a:rPr lang="en-US" sz="2000" b="1" dirty="0" smtClean="0">
                <a:cs typeface="Arial" pitchFamily="34" charset="0"/>
              </a:rPr>
              <a:t> for MCP coating and characterization</a:t>
            </a:r>
          </a:p>
          <a:p>
            <a:pPr algn="just"/>
            <a:endParaRPr lang="en-US" sz="1000" b="1" dirty="0" smtClean="0"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Vacuum deposition equipment – hands on experience with pumps, vacuum/pressure gauges,  etc. – most important criteria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Deposition experience – process optimization, film characterization; </a:t>
            </a:r>
            <a:r>
              <a:rPr lang="en-US" sz="2000" dirty="0" err="1" smtClean="0">
                <a:cs typeface="Arial" pitchFamily="34" charset="0"/>
              </a:rPr>
              <a:t>ellipsometry</a:t>
            </a:r>
            <a:r>
              <a:rPr lang="en-US" sz="2000" dirty="0" smtClean="0">
                <a:cs typeface="Arial" pitchFamily="34" charset="0"/>
              </a:rPr>
              <a:t>, electrical characterization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Experience with </a:t>
            </a:r>
            <a:r>
              <a:rPr lang="en-US" sz="2000" dirty="0" err="1" smtClean="0">
                <a:cs typeface="Arial" pitchFamily="34" charset="0"/>
              </a:rPr>
              <a:t>LabVIEW</a:t>
            </a:r>
            <a:r>
              <a:rPr lang="en-US" sz="2000" dirty="0" smtClean="0">
                <a:cs typeface="Arial" pitchFamily="34" charset="0"/>
              </a:rPr>
              <a:t> and </a:t>
            </a:r>
            <a:r>
              <a:rPr lang="en-US" sz="2000" dirty="0" err="1" smtClean="0">
                <a:cs typeface="Arial" pitchFamily="34" charset="0"/>
              </a:rPr>
              <a:t>SolidWorks</a:t>
            </a:r>
            <a:endParaRPr lang="en-US" sz="2000" dirty="0" smtClean="0"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Troubleshooting vacuum systems – leak checking etc.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Chemical handling – familiar with changing gas cylinders, precursor bottles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 Resistance and gain measurements – experience with design, assembly and operation of equipment for resistance and gain measurement advantageous </a:t>
            </a:r>
          </a:p>
          <a:p>
            <a:pPr algn="just"/>
            <a:endParaRPr lang="en-US" b="1" dirty="0" smtClean="0">
              <a:cs typeface="Arial" pitchFamily="34" charset="0"/>
            </a:endParaRPr>
          </a:p>
          <a:p>
            <a:pPr algn="just"/>
            <a:endParaRPr lang="en-US" b="1" dirty="0" smtClean="0">
              <a:cs typeface="Arial" pitchFamily="34" charset="0"/>
            </a:endParaRPr>
          </a:p>
          <a:p>
            <a:pPr algn="just"/>
            <a:endParaRPr lang="en-US" b="1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92249"/>
            <a:ext cx="868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What is the status of the STTR Phase I?</a:t>
            </a:r>
          </a:p>
          <a:p>
            <a:pPr algn="just">
              <a:buFont typeface="Arial" pitchFamily="34" charset="0"/>
              <a:buChar char="•"/>
            </a:pPr>
            <a:endParaRPr lang="en-US" sz="10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STTR Phase I is in the early stages of the technology transfer process.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Equipment vendors have provided quotes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Initial plans and safety reviews at </a:t>
            </a:r>
            <a:r>
              <a:rPr lang="en-US" sz="2000" dirty="0" err="1" smtClean="0"/>
              <a:t>Incom</a:t>
            </a:r>
            <a:r>
              <a:rPr lang="en-US" sz="2000" dirty="0" smtClean="0"/>
              <a:t> for the floor-plan and facilities required for the </a:t>
            </a:r>
            <a:r>
              <a:rPr lang="en-US" sz="2000" dirty="0" err="1" smtClean="0"/>
              <a:t>cleanroom</a:t>
            </a:r>
            <a:endParaRPr lang="en-US" sz="2000" dirty="0" smtClean="0"/>
          </a:p>
          <a:p>
            <a:pPr algn="just"/>
            <a:endParaRPr lang="en-US" sz="1000" dirty="0" smtClean="0"/>
          </a:p>
          <a:p>
            <a:pPr algn="just"/>
            <a:r>
              <a:rPr lang="en-US" sz="2000" dirty="0" smtClean="0"/>
              <a:t>	→ Dependent upon STTR Phase II funding?</a:t>
            </a:r>
            <a:endParaRPr lang="en-US" sz="2000" b="1" dirty="0" smtClean="0"/>
          </a:p>
          <a:p>
            <a:pPr algn="just">
              <a:buFont typeface="Arial" pitchFamily="34" charset="0"/>
              <a:buChar char="•"/>
            </a:pPr>
            <a:endParaRPr lang="en-US" sz="1000" b="1" dirty="0" smtClean="0"/>
          </a:p>
          <a:p>
            <a:pPr algn="just"/>
            <a:r>
              <a:rPr lang="en-US" sz="2000" b="1" dirty="0" smtClean="0"/>
              <a:t>Are there concerns about the interaction of the LAPPD MCP development and the STTR work?</a:t>
            </a:r>
          </a:p>
          <a:p>
            <a:pPr algn="just">
              <a:buFont typeface="Arial" pitchFamily="34" charset="0"/>
              <a:buChar char="•"/>
            </a:pPr>
            <a:endParaRPr lang="en-US" sz="10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Not from the perspective of the technology 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ANL hired additional ALD personnel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Incom</a:t>
            </a:r>
            <a:r>
              <a:rPr lang="en-US" sz="2000" dirty="0" smtClean="0"/>
              <a:t> has plans to hire a graduate </a:t>
            </a:r>
            <a:r>
              <a:rPr lang="en-US" sz="2000" dirty="0" smtClean="0"/>
              <a:t>engineer</a:t>
            </a:r>
          </a:p>
          <a:p>
            <a:pPr algn="just">
              <a:buFont typeface="Arial" pitchFamily="34" charset="0"/>
              <a:buChar char="•"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Thank you – </a:t>
            </a:r>
            <a:r>
              <a:rPr lang="en-US" sz="2000" b="1" dirty="0" err="1" smtClean="0">
                <a:solidFill>
                  <a:schemeClr val="tx2"/>
                </a:solidFill>
              </a:rPr>
              <a:t>Incom</a:t>
            </a:r>
            <a:r>
              <a:rPr lang="en-US" sz="2000" b="1" dirty="0" smtClean="0">
                <a:solidFill>
                  <a:schemeClr val="tx2"/>
                </a:solidFill>
              </a:rPr>
              <a:t> team, Argonne, U. </a:t>
            </a:r>
            <a:r>
              <a:rPr lang="en-US" sz="2000" b="1" dirty="0" smtClean="0">
                <a:solidFill>
                  <a:schemeClr val="tx2"/>
                </a:solidFill>
              </a:rPr>
              <a:t>Chicago</a:t>
            </a:r>
            <a:endParaRPr lang="en-US" sz="20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09800" y="1524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Arial" pitchFamily="34" charset="0"/>
              </a:rPr>
              <a:t>Questions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com Inc - White -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Incom Inc - White - 2011</Template>
  <TotalTime>6991</TotalTime>
  <Words>568</Words>
  <Application>Microsoft Office PowerPoint</Application>
  <PresentationFormat>On-screen Show (4:3)</PresentationFormat>
  <Paragraphs>118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Incom Inc - White - 2011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C. Bennis</dc:creator>
  <cp:lastModifiedBy>Aileen O'Mahony</cp:lastModifiedBy>
  <cp:revision>474</cp:revision>
  <dcterms:created xsi:type="dcterms:W3CDTF">2012-10-18T13:17:51Z</dcterms:created>
  <dcterms:modified xsi:type="dcterms:W3CDTF">2013-04-05T15:56:23Z</dcterms:modified>
</cp:coreProperties>
</file>