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649" r:id="rId4"/>
  </p:sldMasterIdLst>
  <p:notesMasterIdLst>
    <p:notesMasterId r:id="rId26"/>
  </p:notesMasterIdLst>
  <p:handoutMasterIdLst>
    <p:handoutMasterId r:id="rId27"/>
  </p:handoutMasterIdLst>
  <p:sldIdLst>
    <p:sldId id="1445" r:id="rId5"/>
    <p:sldId id="1685" r:id="rId6"/>
    <p:sldId id="1686" r:id="rId7"/>
    <p:sldId id="1738" r:id="rId8"/>
    <p:sldId id="1739" r:id="rId9"/>
    <p:sldId id="1740" r:id="rId10"/>
    <p:sldId id="1741" r:id="rId11"/>
    <p:sldId id="1742" r:id="rId12"/>
    <p:sldId id="1717" r:id="rId13"/>
    <p:sldId id="1719" r:id="rId14"/>
    <p:sldId id="1743" r:id="rId15"/>
    <p:sldId id="1744" r:id="rId16"/>
    <p:sldId id="1745" r:id="rId17"/>
    <p:sldId id="1746" r:id="rId18"/>
    <p:sldId id="1747" r:id="rId19"/>
    <p:sldId id="1748" r:id="rId20"/>
    <p:sldId id="1749" r:id="rId21"/>
    <p:sldId id="1735" r:id="rId22"/>
    <p:sldId id="1736" r:id="rId23"/>
    <p:sldId id="1750" r:id="rId24"/>
    <p:sldId id="1751" r:id="rId25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folHlink"/>
      </a:buClr>
      <a:buSzPct val="135000"/>
      <a:defRPr kern="1200">
        <a:solidFill>
          <a:schemeClr val="tx1"/>
        </a:solidFill>
        <a:latin typeface="Arial Narrow" pitchFamily="34" charset="0"/>
        <a:ea typeface="Osaka" charset="-128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folHlink"/>
      </a:buClr>
      <a:buSzPct val="135000"/>
      <a:defRPr kern="1200">
        <a:solidFill>
          <a:schemeClr val="tx1"/>
        </a:solidFill>
        <a:latin typeface="Arial Narrow" pitchFamily="34" charset="0"/>
        <a:ea typeface="Osaka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folHlink"/>
      </a:buClr>
      <a:buSzPct val="135000"/>
      <a:defRPr kern="1200">
        <a:solidFill>
          <a:schemeClr val="tx1"/>
        </a:solidFill>
        <a:latin typeface="Arial Narrow" pitchFamily="34" charset="0"/>
        <a:ea typeface="Osaka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folHlink"/>
      </a:buClr>
      <a:buSzPct val="135000"/>
      <a:defRPr kern="1200">
        <a:solidFill>
          <a:schemeClr val="tx1"/>
        </a:solidFill>
        <a:latin typeface="Arial Narrow" pitchFamily="34" charset="0"/>
        <a:ea typeface="Osaka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folHlink"/>
      </a:buClr>
      <a:buSzPct val="135000"/>
      <a:defRPr kern="1200">
        <a:solidFill>
          <a:schemeClr val="tx1"/>
        </a:solidFill>
        <a:latin typeface="Arial Narrow" pitchFamily="34" charset="0"/>
        <a:ea typeface="Osak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Osak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Osak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Osak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Osak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528E"/>
    <a:srgbClr val="65C06A"/>
    <a:srgbClr val="CB524B"/>
    <a:srgbClr val="E1745F"/>
    <a:srgbClr val="96C0A2"/>
    <a:srgbClr val="B876CD"/>
    <a:srgbClr val="E78CFF"/>
    <a:srgbClr val="6EF013"/>
    <a:srgbClr val="008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7" autoAdjust="0"/>
    <p:restoredTop sz="94655" autoAdjust="0"/>
  </p:normalViewPr>
  <p:slideViewPr>
    <p:cSldViewPr snapToGrid="0">
      <p:cViewPr varScale="1">
        <p:scale>
          <a:sx n="105" d="100"/>
          <a:sy n="105" d="100"/>
        </p:scale>
        <p:origin x="-1480" y="-12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2454" y="-108"/>
      </p:cViewPr>
      <p:guideLst>
        <p:guide orient="horz" pos="291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226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96913"/>
            <a:ext cx="4608512" cy="3455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264" y="4387773"/>
            <a:ext cx="5151873" cy="41638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12" tIns="44903" rIns="91412" bIns="44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064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vmlDrawing" Target="../drawings/vmlDrawing1.vml"/><Relationship Id="rId13" Type="http://schemas.openxmlformats.org/officeDocument/2006/relationships/oleObject" Target="../embeddings/Microsoft_Word_97_-_2004_Document1.doc"/><Relationship Id="rId14" Type="http://schemas.openxmlformats.org/officeDocument/2006/relationships/image" Target="../media/image1.wmf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9413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457200">
              <a:lnSpc>
                <a:spcPct val="110000"/>
              </a:lnSpc>
              <a:tabLst>
                <a:tab pos="2286000" algn="l"/>
              </a:tabLst>
              <a:defRPr/>
            </a:pPr>
            <a:endParaRPr lang="en-US"/>
          </a:p>
        </p:txBody>
      </p:sp>
      <p:sp>
        <p:nvSpPr>
          <p:cNvPr id="1169414" name="Text Box 6"/>
          <p:cNvSpPr txBox="1">
            <a:spLocks noChangeArrowheads="1"/>
          </p:cNvSpPr>
          <p:nvPr/>
        </p:nvSpPr>
        <p:spPr bwMode="auto">
          <a:xfrm>
            <a:off x="4475163" y="6553200"/>
            <a:ext cx="388937" cy="2460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defRPr/>
            </a:pPr>
            <a:fld id="{0F8193D7-ADE0-4476-80F0-56BC9325A9E6}" type="slidenum">
              <a:rPr lang="en-US" sz="1600">
                <a:latin typeface="Times New Roman" pitchFamily="18" charset="0"/>
              </a:rPr>
              <a:pPr algn="ctr">
                <a:lnSpc>
                  <a:spcPct val="100000"/>
                </a:lnSpc>
                <a:buClrTx/>
                <a:buSzTx/>
                <a:defRPr/>
              </a:pPr>
              <a:t>‹#›</a:t>
            </a:fld>
            <a:endParaRPr lang="en-US" sz="1600" dirty="0">
              <a:latin typeface="Times New Roman" pitchFamily="18" charset="0"/>
            </a:endParaRPr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26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7" name="Document" r:id="rId13" imgW="1943640" imgH="723600" progId="Word.Document.8">
                    <p:embed/>
                  </p:oleObj>
                </mc:Choice>
                <mc:Fallback>
                  <p:oleObj name="Document" r:id="rId13" imgW="1943640" imgH="723600" progId="Word.Document.8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3865"/>
                          <a:ext cx="1224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777777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9418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rIns="0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defRPr/>
              </a:pPr>
              <a:r>
                <a:rPr lang="en-US" sz="900"/>
                <a:t>BROOKHAVEN SCIENCE ASSOCIATES</a:t>
              </a:r>
            </a:p>
          </p:txBody>
        </p:sp>
      </p:grpSp>
      <p:pic>
        <p:nvPicPr>
          <p:cNvPr id="1034" name="Picture 9" descr="New_DOE_Logo_Color_04280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400" y="6261100"/>
            <a:ext cx="21955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</p:sldLayoutIdLst>
  <p:transition xmlns:p14="http://schemas.microsoft.com/office/powerpoint/2010/main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oleObject" Target="../embeddings/Microsoft_Equation2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00223093" TargetMode="External"/><Relationship Id="rId4" Type="http://schemas.openxmlformats.org/officeDocument/2006/relationships/hyperlink" Target="http://www.sciencedirect.com/science/journal/00223093/281/1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960438"/>
          </a:xfrm>
        </p:spPr>
        <p:txBody>
          <a:bodyPr lIns="0" rIns="0"/>
          <a:lstStyle/>
          <a:p>
            <a:pPr defTabSz="457200" eaLnBrk="1" hangingPunct="1">
              <a:tabLst>
                <a:tab pos="2286000" algn="l"/>
              </a:tabLst>
            </a:pPr>
            <a:r>
              <a:rPr lang="en-US" sz="3600" dirty="0" smtClean="0"/>
              <a:t>Better Multi-Alkali Materials </a:t>
            </a:r>
            <a:endParaRPr 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38667" y="5325528"/>
            <a:ext cx="8623904" cy="1248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 smtClean="0"/>
              <a:t>Klaus </a:t>
            </a:r>
            <a:r>
              <a:rPr lang="en-US" b="1" dirty="0" smtClean="0"/>
              <a:t>Attenkofer, John </a:t>
            </a:r>
            <a:r>
              <a:rPr lang="en-US" b="1" dirty="0" err="1" smtClean="0"/>
              <a:t>Smedley</a:t>
            </a:r>
            <a:r>
              <a:rPr lang="en-US" b="1" dirty="0" smtClean="0"/>
              <a:t>, </a:t>
            </a:r>
            <a:r>
              <a:rPr lang="fr-FR" b="1" dirty="0"/>
              <a:t>Miguel Ruiz-</a:t>
            </a:r>
            <a:r>
              <a:rPr lang="fr-FR" b="1" dirty="0" smtClean="0"/>
              <a:t>Osés, Susanne Schubert, Ray </a:t>
            </a:r>
            <a:r>
              <a:rPr lang="fr-FR" b="1" dirty="0" err="1" smtClean="0"/>
              <a:t>Conley</a:t>
            </a:r>
            <a:r>
              <a:rPr lang="fr-FR" b="1" dirty="0" smtClean="0"/>
              <a:t>, </a:t>
            </a:r>
            <a:r>
              <a:rPr lang="fr-FR" b="1" dirty="0"/>
              <a:t>H</a:t>
            </a:r>
            <a:r>
              <a:rPr lang="fr-FR" b="1" dirty="0" smtClean="0"/>
              <a:t>enry Frisch, </a:t>
            </a:r>
            <a:r>
              <a:rPr lang="fr-FR" b="1" dirty="0" err="1" smtClean="0"/>
              <a:t>Vivek</a:t>
            </a:r>
            <a:r>
              <a:rPr lang="fr-FR" b="1" dirty="0" smtClean="0"/>
              <a:t> </a:t>
            </a:r>
            <a:r>
              <a:rPr lang="fr-FR" b="1" dirty="0" err="1" smtClean="0"/>
              <a:t>Nagarkar</a:t>
            </a:r>
            <a:r>
              <a:rPr lang="fr-FR" b="1" dirty="0" smtClean="0"/>
              <a:t>   </a:t>
            </a:r>
            <a:endParaRPr lang="en-US" b="1" dirty="0" smtClean="0"/>
          </a:p>
          <a:p>
            <a:pPr algn="ctr">
              <a:spcBef>
                <a:spcPts val="600"/>
              </a:spcBef>
            </a:pPr>
            <a:r>
              <a:rPr lang="en-US" b="1" dirty="0" smtClean="0"/>
              <a:t>Photocathode Godparent Review</a:t>
            </a:r>
            <a:endParaRPr lang="en-US" b="1" dirty="0" smtClean="0"/>
          </a:p>
          <a:p>
            <a:pPr algn="ctr">
              <a:spcBef>
                <a:spcPts val="600"/>
              </a:spcBef>
            </a:pPr>
            <a:r>
              <a:rPr lang="en-US" b="1" dirty="0" smtClean="0"/>
              <a:t>Apr</a:t>
            </a:r>
            <a:r>
              <a:rPr lang="en-US" b="1" dirty="0" smtClean="0"/>
              <a:t>. </a:t>
            </a:r>
            <a:r>
              <a:rPr lang="en-US" b="1" dirty="0"/>
              <a:t>6</a:t>
            </a:r>
            <a:r>
              <a:rPr lang="en-US" b="1" dirty="0" smtClean="0"/>
              <a:t>, </a:t>
            </a:r>
            <a:r>
              <a:rPr lang="en-US" b="1" dirty="0" smtClean="0"/>
              <a:t>2013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8" y="1084263"/>
            <a:ext cx="8658225" cy="421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387048" y="0"/>
            <a:ext cx="9857616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Transport in Multi-Alkalis:</a:t>
            </a:r>
            <a:endParaRPr lang="en-US" sz="3200" dirty="0"/>
          </a:p>
          <a:p>
            <a:pPr marL="0" lvl="1" algn="l"/>
            <a:r>
              <a:rPr lang="en-US" sz="3200" dirty="0" smtClean="0"/>
              <a:t>What drives materials </a:t>
            </a:r>
            <a:r>
              <a:rPr lang="en-US" sz="3200" dirty="0" err="1" smtClean="0"/>
              <a:t>properies</a:t>
            </a:r>
            <a:r>
              <a:rPr lang="en-US" sz="3200" dirty="0" smtClean="0"/>
              <a:t> during thin film growth?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330095" y="990600"/>
            <a:ext cx="477399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latin typeface="Calibri" charset="0"/>
              </a:rPr>
              <a:t>Coating conditions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Substrate temperature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Mobility of atoms on surface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Diffusion rate through film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Reaction rate (forming compounds)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Sticking coefficient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Segregation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Substrate properties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Pseudo epitaxial growth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“locking in specific crystalline phase”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Texturing and grain size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Coating technique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Sticking coefficient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Stoichiometry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Reaction activation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Steric effects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3" y="1221620"/>
            <a:ext cx="3829785" cy="45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446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399143" y="-84667"/>
            <a:ext cx="9857616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Transport in Multi-Alkalis:</a:t>
            </a:r>
            <a:endParaRPr lang="en-US" sz="3200" dirty="0"/>
          </a:p>
          <a:p>
            <a:pPr marL="0" lvl="1" algn="l"/>
            <a:r>
              <a:rPr lang="en-US" sz="3200" dirty="0" smtClean="0"/>
              <a:t>Glasses, crystals and alloys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225143" y="990600"/>
            <a:ext cx="3773714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Transport depends 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Hopping energy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Energy of the system (if thermalized)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Gradient of dopant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Hopping energy depends strongly on the kind of defect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Energy my be provided by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Thermal activation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Reaction energy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Specific non-equilibrium excitation (like photo absorption, electrical current (electron phonon coupling….)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Gradient drives the diffusion (entropy)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5" y="1175052"/>
            <a:ext cx="47752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97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399143" y="-84667"/>
            <a:ext cx="9857616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Transport in Multi-Alkalis:</a:t>
            </a:r>
            <a:endParaRPr lang="en-US" sz="3200" dirty="0"/>
          </a:p>
          <a:p>
            <a:pPr marL="0" lvl="1" algn="l"/>
            <a:r>
              <a:rPr lang="en-US" sz="3200" dirty="0" smtClean="0"/>
              <a:t>Diffusion driven by concentration, gradient, and mobility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507619" y="2442030"/>
            <a:ext cx="5043714" cy="2650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latin typeface="Calibri" charset="0"/>
              </a:rPr>
              <a:t>Concentration on surface is determined by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Sticking coefficient 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Surface temperature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Surface chemistry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Partial pressure of alkali in vacuum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Concentration gradient in </a:t>
            </a:r>
            <a:r>
              <a:rPr lang="en-US" dirty="0" err="1" smtClean="0">
                <a:latin typeface="Calibri" charset="0"/>
              </a:rPr>
              <a:t>Sb</a:t>
            </a:r>
            <a:r>
              <a:rPr lang="en-US" dirty="0" smtClean="0">
                <a:latin typeface="Calibri" charset="0"/>
              </a:rPr>
              <a:t>-film</a:t>
            </a:r>
          </a:p>
          <a:p>
            <a:endParaRPr lang="en-US" dirty="0" smtClean="0"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0762" y="3822095"/>
            <a:ext cx="2406952" cy="3628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5924" y="3430209"/>
            <a:ext cx="2406952" cy="362858"/>
          </a:xfrm>
          <a:prstGeom prst="rect">
            <a:avLst/>
          </a:prstGeom>
          <a:solidFill>
            <a:srgbClr val="7F528E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1086" y="3314095"/>
            <a:ext cx="2404533" cy="123372"/>
          </a:xfrm>
          <a:prstGeom prst="rect">
            <a:avLst/>
          </a:prstGeom>
          <a:solidFill>
            <a:srgbClr val="E1745F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97352" y="2426305"/>
            <a:ext cx="89505" cy="113695"/>
          </a:xfrm>
          <a:prstGeom prst="ellipse">
            <a:avLst/>
          </a:prstGeom>
          <a:solidFill>
            <a:srgbClr val="E174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59466" y="2784324"/>
            <a:ext cx="89505" cy="113695"/>
          </a:xfrm>
          <a:prstGeom prst="ellipse">
            <a:avLst/>
          </a:prstGeom>
          <a:solidFill>
            <a:srgbClr val="E174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02152" y="2731105"/>
            <a:ext cx="89505" cy="113695"/>
          </a:xfrm>
          <a:prstGeom prst="ellipse">
            <a:avLst/>
          </a:prstGeom>
          <a:solidFill>
            <a:srgbClr val="E174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84362" y="2750457"/>
            <a:ext cx="89505" cy="113695"/>
          </a:xfrm>
          <a:prstGeom prst="ellipse">
            <a:avLst/>
          </a:prstGeom>
          <a:solidFill>
            <a:srgbClr val="E174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515809" y="2443239"/>
            <a:ext cx="89505" cy="113695"/>
          </a:xfrm>
          <a:prstGeom prst="ellipse">
            <a:avLst/>
          </a:prstGeom>
          <a:solidFill>
            <a:srgbClr val="E174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54552" y="2883505"/>
            <a:ext cx="89505" cy="113695"/>
          </a:xfrm>
          <a:prstGeom prst="ellipse">
            <a:avLst/>
          </a:prstGeom>
          <a:solidFill>
            <a:srgbClr val="E174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06952" y="3035905"/>
            <a:ext cx="89505" cy="113695"/>
          </a:xfrm>
          <a:prstGeom prst="ellipse">
            <a:avLst/>
          </a:prstGeom>
          <a:solidFill>
            <a:srgbClr val="E174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930399" y="3079448"/>
            <a:ext cx="89505" cy="113695"/>
          </a:xfrm>
          <a:prstGeom prst="ellipse">
            <a:avLst/>
          </a:prstGeom>
          <a:solidFill>
            <a:srgbClr val="E174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272419" y="2723848"/>
            <a:ext cx="89505" cy="113695"/>
          </a:xfrm>
          <a:prstGeom prst="ellipse">
            <a:avLst/>
          </a:prstGeom>
          <a:solidFill>
            <a:srgbClr val="E174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88533" y="3081867"/>
            <a:ext cx="89505" cy="113695"/>
          </a:xfrm>
          <a:prstGeom prst="ellipse">
            <a:avLst/>
          </a:prstGeom>
          <a:solidFill>
            <a:srgbClr val="E174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424819" y="2876248"/>
            <a:ext cx="89505" cy="113695"/>
          </a:xfrm>
          <a:prstGeom prst="ellipse">
            <a:avLst/>
          </a:prstGeom>
          <a:solidFill>
            <a:srgbClr val="E174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577219" y="3028648"/>
            <a:ext cx="89505" cy="113695"/>
          </a:xfrm>
          <a:prstGeom prst="ellipse">
            <a:avLst/>
          </a:prstGeom>
          <a:solidFill>
            <a:srgbClr val="E174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979714" y="2927048"/>
            <a:ext cx="217715" cy="32657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576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399143" y="-84667"/>
            <a:ext cx="9857616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Transport in Multi-Alkalis:</a:t>
            </a:r>
            <a:endParaRPr lang="en-US" sz="3200" dirty="0"/>
          </a:p>
          <a:p>
            <a:pPr marL="0" lvl="1" algn="l"/>
            <a:r>
              <a:rPr lang="en-US" sz="3200" dirty="0" smtClean="0"/>
              <a:t>Influence of the surface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100286" y="1413934"/>
            <a:ext cx="5043714" cy="2650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latin typeface="Calibri" charset="0"/>
              </a:rPr>
              <a:t>What can happen: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First layer of alkali has specific chemical conditions, may be: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err="1" smtClean="0">
                <a:latin typeface="Calibri" charset="0"/>
              </a:rPr>
              <a:t>Physi-sorbed</a:t>
            </a:r>
            <a:r>
              <a:rPr lang="en-US" dirty="0" smtClean="0">
                <a:latin typeface="Calibri" charset="0"/>
              </a:rPr>
              <a:t> (very low sticking coefficient)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err="1" smtClean="0">
                <a:latin typeface="Calibri" charset="0"/>
              </a:rPr>
              <a:t>Chemi-sorbed</a:t>
            </a:r>
            <a:r>
              <a:rPr lang="en-US" dirty="0" smtClean="0">
                <a:latin typeface="Calibri" charset="0"/>
              </a:rPr>
              <a:t> (very high sticking coefficient)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First layer: 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Introduces stress (may enable inter diffusion)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Terminates dangling bonds (may reduce inter diffusion probability) -&gt; crystal surface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The issue of </a:t>
            </a:r>
            <a:r>
              <a:rPr lang="en-US" dirty="0" err="1">
                <a:latin typeface="Calibri" charset="0"/>
              </a:rPr>
              <a:t>Physi</a:t>
            </a:r>
            <a:r>
              <a:rPr lang="en-US" dirty="0" smtClean="0">
                <a:latin typeface="Calibri" charset="0"/>
              </a:rPr>
              <a:t>- or </a:t>
            </a:r>
            <a:r>
              <a:rPr lang="en-US" dirty="0" err="1" smtClean="0">
                <a:latin typeface="Calibri" charset="0"/>
              </a:rPr>
              <a:t>Chemi-sorbed</a:t>
            </a:r>
            <a:r>
              <a:rPr lang="en-US" dirty="0" smtClean="0">
                <a:latin typeface="Calibri" charset="0"/>
              </a:rPr>
              <a:t> depends on the specific surface chemistry and temperature</a:t>
            </a:r>
          </a:p>
          <a:p>
            <a:endParaRPr lang="en-US" dirty="0" smtClean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872"/>
            <a:ext cx="3746500" cy="358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38" y="3350380"/>
            <a:ext cx="4232124" cy="28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40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399143" y="-84667"/>
            <a:ext cx="9857616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Transport in Multi-Alkalis:</a:t>
            </a:r>
            <a:endParaRPr lang="en-US" sz="3200" dirty="0"/>
          </a:p>
          <a:p>
            <a:pPr marL="0" lvl="1" algn="l"/>
            <a:r>
              <a:rPr lang="en-US" sz="3200" dirty="0" smtClean="0"/>
              <a:t>What is a good cathode?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592286" y="1123647"/>
            <a:ext cx="5043714" cy="348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latin typeface="Calibri" charset="0"/>
              </a:rPr>
              <a:t>Best situation: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Low p-doped on entrance window and high p-doped at the surface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A n- delta-doped surface layer 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This correlates to: 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Nearly </a:t>
            </a:r>
            <a:r>
              <a:rPr lang="en-US" dirty="0" err="1" smtClean="0">
                <a:latin typeface="Calibri" charset="0"/>
              </a:rPr>
              <a:t>stoichometric</a:t>
            </a:r>
            <a:r>
              <a:rPr lang="en-US" dirty="0" smtClean="0">
                <a:latin typeface="Calibri" charset="0"/>
              </a:rPr>
              <a:t> concentration at the glass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Low alkali concentration at the surface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Surface n-</a:t>
            </a:r>
            <a:r>
              <a:rPr lang="en-US" dirty="0" err="1" smtClean="0">
                <a:latin typeface="Calibri" charset="0"/>
              </a:rPr>
              <a:t>dopeing</a:t>
            </a:r>
            <a:r>
              <a:rPr lang="en-US" dirty="0" smtClean="0">
                <a:latin typeface="Calibri" charset="0"/>
              </a:rPr>
              <a:t> can be done by: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Excess of Cs (alkali)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 err="1" smtClean="0">
                <a:latin typeface="Calibri" charset="0"/>
              </a:rPr>
              <a:t>Sb</a:t>
            </a:r>
            <a:r>
              <a:rPr lang="en-US" dirty="0" smtClean="0">
                <a:latin typeface="Calibri" charset="0"/>
              </a:rPr>
              <a:t>-defects</a:t>
            </a:r>
          </a:p>
          <a:p>
            <a:pPr marL="1714500" lvl="3" indent="-342900">
              <a:buFont typeface="Arial"/>
              <a:buChar char="•"/>
            </a:pPr>
            <a:endParaRPr lang="en-US" dirty="0" smtClean="0">
              <a:latin typeface="Calibri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4" y="1162254"/>
            <a:ext cx="2699467" cy="4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2571" y="4330095"/>
            <a:ext cx="4914151" cy="487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Compare with typical growth recipes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12381" y="5346096"/>
            <a:ext cx="451593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very difficult to achieve with </a:t>
            </a:r>
            <a:r>
              <a:rPr lang="en-US" dirty="0" err="1"/>
              <a:t>S</a:t>
            </a:r>
            <a:r>
              <a:rPr lang="en-US" dirty="0" err="1" smtClean="0"/>
              <a:t>b</a:t>
            </a:r>
            <a:r>
              <a:rPr lang="en-US" dirty="0" smtClean="0"/>
              <a:t>-K-Cs recipes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45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399143" y="-84667"/>
            <a:ext cx="9857616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Better Coating Technics:</a:t>
            </a:r>
            <a:endParaRPr lang="en-US" sz="3200" dirty="0"/>
          </a:p>
          <a:p>
            <a:pPr marL="0" lvl="1" algn="l"/>
            <a:r>
              <a:rPr lang="en-US" sz="3200" dirty="0" smtClean="0"/>
              <a:t>Co-evaporation/Jo-Jo method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471334" y="1087361"/>
            <a:ext cx="5043714" cy="348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Pro: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Ratio between alkali and </a:t>
            </a:r>
            <a:r>
              <a:rPr lang="en-US" dirty="0" err="1" smtClean="0">
                <a:latin typeface="Calibri" charset="0"/>
              </a:rPr>
              <a:t>Sb</a:t>
            </a:r>
            <a:r>
              <a:rPr lang="en-US" dirty="0" smtClean="0">
                <a:latin typeface="Calibri" charset="0"/>
              </a:rPr>
              <a:t> can be varied during the film growth 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Self purification of materials due to evaporation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Con: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High reaction temperature (to promote chemisorption is required increasing risk of depletion and diffusion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Difficult to control processing (missing good process control parameter) -&gt; electron emission depends on many parameters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Most certainly cannot create a delta-profile (compare S20 literature)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Hard to control phase segregation due to enhanced temperature (resulting in high mobility of non chemisorbed atoms). Defect play a large role! Compare x-ray measurements</a:t>
            </a:r>
          </a:p>
          <a:p>
            <a:pPr lvl="2"/>
            <a:endParaRPr lang="en-US" dirty="0" smtClean="0"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503052" y="5080000"/>
            <a:ext cx="135235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Alkali/</a:t>
            </a:r>
            <a:r>
              <a:rPr lang="en-US" dirty="0" err="1" smtClean="0"/>
              <a:t>Sb</a:t>
            </a:r>
            <a:r>
              <a:rPr lang="en-US" dirty="0" smtClean="0"/>
              <a:t>-ratio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 rot="5400000">
            <a:off x="-786190" y="2431142"/>
            <a:ext cx="2406952" cy="3628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 rot="5400000">
            <a:off x="158449" y="1838476"/>
            <a:ext cx="2417838" cy="1549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5400000">
            <a:off x="1006324" y="2552098"/>
            <a:ext cx="2404533" cy="123372"/>
          </a:xfrm>
          <a:prstGeom prst="rect">
            <a:avLst/>
          </a:prstGeom>
          <a:solidFill>
            <a:srgbClr val="E1745F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40190"/>
            <a:ext cx="66864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304" y="986971"/>
            <a:ext cx="28993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2513" y="1042609"/>
            <a:ext cx="43736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 smtClean="0"/>
              <a:t>++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1008" y="1074056"/>
            <a:ext cx="28993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baseline="30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7524" y="4305905"/>
            <a:ext cx="12095" cy="17538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2381" y="5842000"/>
            <a:ext cx="22980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92674" y="4366381"/>
            <a:ext cx="12096" cy="1475619"/>
          </a:xfrm>
          <a:prstGeom prst="line">
            <a:avLst/>
          </a:prstGeom>
          <a:ln>
            <a:solidFill>
              <a:srgbClr val="E1745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16858" y="4378477"/>
            <a:ext cx="1511904" cy="858761"/>
          </a:xfrm>
          <a:prstGeom prst="line">
            <a:avLst/>
          </a:prstGeom>
          <a:ln>
            <a:solidFill>
              <a:srgbClr val="E1745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104571" y="4221239"/>
            <a:ext cx="12096" cy="1620761"/>
          </a:xfrm>
          <a:prstGeom prst="line">
            <a:avLst/>
          </a:prstGeom>
          <a:ln>
            <a:solidFill>
              <a:srgbClr val="E1745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5824" y="5946019"/>
            <a:ext cx="103687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Thickness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6763" y="4197048"/>
            <a:ext cx="28993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>
            <a:stCxn id="29" idx="3"/>
          </p:cNvCxnSpPr>
          <p:nvPr/>
        </p:nvCxnSpPr>
        <p:spPr>
          <a:xfrm flipV="1">
            <a:off x="386701" y="4366381"/>
            <a:ext cx="218061" cy="37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221619" y="4209143"/>
            <a:ext cx="193524" cy="4596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0800000" flipH="1" flipV="1">
            <a:off x="418148" y="3882573"/>
            <a:ext cx="19041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Exact shape ?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0800000" flipH="1" flipV="1">
            <a:off x="2820262" y="5038877"/>
            <a:ext cx="19041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Value?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>
          <a:xfrm flipH="1">
            <a:off x="2172305" y="5212002"/>
            <a:ext cx="647957" cy="203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0800000" flipH="1" flipV="1">
            <a:off x="2234853" y="3897086"/>
            <a:ext cx="19041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Value?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flipH="1">
            <a:off x="2082801" y="4070211"/>
            <a:ext cx="152052" cy="9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027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399143" y="-84667"/>
            <a:ext cx="9857616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Better Coating Technics:</a:t>
            </a:r>
            <a:endParaRPr lang="en-US" sz="3200" dirty="0"/>
          </a:p>
          <a:p>
            <a:pPr marL="0" lvl="1" algn="l"/>
            <a:r>
              <a:rPr lang="en-US" sz="3200" dirty="0" smtClean="0"/>
              <a:t>Sputtering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471334" y="1087361"/>
            <a:ext cx="5043714" cy="348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Pro: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Sputter material can be provided in any compound composition; target determines cathode composition (nearly true)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Compound is sputtered not atomic components; will allow to tune substrate temperature to achieve optimum mobility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Con: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Variation of alkali has to be applied by additional Alkali-vapor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Will also require improved control parameter (however, may be also possible by fixed recipe)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Requires complex target preparation</a:t>
            </a:r>
          </a:p>
          <a:p>
            <a:pPr lvl="2"/>
            <a:endParaRPr lang="en-US" dirty="0" smtClean="0"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503052" y="5080000"/>
            <a:ext cx="135235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Alkali/</a:t>
            </a:r>
            <a:r>
              <a:rPr lang="en-US" dirty="0" err="1" smtClean="0"/>
              <a:t>Sb</a:t>
            </a:r>
            <a:r>
              <a:rPr lang="en-US" dirty="0" smtClean="0"/>
              <a:t>-ratio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 rot="5400000">
            <a:off x="-786190" y="2431142"/>
            <a:ext cx="2406952" cy="3628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 rot="5400000">
            <a:off x="158449" y="1838476"/>
            <a:ext cx="2417838" cy="1549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5400000">
            <a:off x="1006324" y="2552098"/>
            <a:ext cx="2404533" cy="123372"/>
          </a:xfrm>
          <a:prstGeom prst="rect">
            <a:avLst/>
          </a:prstGeom>
          <a:solidFill>
            <a:srgbClr val="E1745F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40190"/>
            <a:ext cx="66864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304" y="986971"/>
            <a:ext cx="28993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2513" y="1042609"/>
            <a:ext cx="43736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 smtClean="0"/>
              <a:t>++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1008" y="1074056"/>
            <a:ext cx="28993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baseline="30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7524" y="4305905"/>
            <a:ext cx="12095" cy="17538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2381" y="5842000"/>
            <a:ext cx="22980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92674" y="4366381"/>
            <a:ext cx="12096" cy="1475619"/>
          </a:xfrm>
          <a:prstGeom prst="line">
            <a:avLst/>
          </a:prstGeom>
          <a:ln>
            <a:solidFill>
              <a:srgbClr val="E1745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16858" y="4378477"/>
            <a:ext cx="1511904" cy="858761"/>
          </a:xfrm>
          <a:prstGeom prst="line">
            <a:avLst/>
          </a:prstGeom>
          <a:ln>
            <a:solidFill>
              <a:srgbClr val="E1745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104571" y="4221239"/>
            <a:ext cx="12096" cy="1620761"/>
          </a:xfrm>
          <a:prstGeom prst="line">
            <a:avLst/>
          </a:prstGeom>
          <a:ln>
            <a:solidFill>
              <a:srgbClr val="E1745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5824" y="5946019"/>
            <a:ext cx="103687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Thickness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6763" y="4197048"/>
            <a:ext cx="28993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>
            <a:stCxn id="29" idx="3"/>
          </p:cNvCxnSpPr>
          <p:nvPr/>
        </p:nvCxnSpPr>
        <p:spPr>
          <a:xfrm flipV="1">
            <a:off x="386701" y="4366381"/>
            <a:ext cx="218061" cy="37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221619" y="4209143"/>
            <a:ext cx="193524" cy="4596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0800000" flipH="1" flipV="1">
            <a:off x="418148" y="3882573"/>
            <a:ext cx="19041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Exact shape ?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0800000" flipH="1" flipV="1">
            <a:off x="2820262" y="5038877"/>
            <a:ext cx="19041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Value?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>
          <a:xfrm flipH="1">
            <a:off x="2172305" y="5212002"/>
            <a:ext cx="647957" cy="203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0800000" flipH="1" flipV="1">
            <a:off x="2234853" y="3897086"/>
            <a:ext cx="19041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Value?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flipH="1">
            <a:off x="2082801" y="4070211"/>
            <a:ext cx="152052" cy="9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951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399143" y="-84667"/>
            <a:ext cx="9857616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Better Coating Technics:</a:t>
            </a:r>
            <a:endParaRPr lang="en-US" sz="3200" dirty="0"/>
          </a:p>
          <a:p>
            <a:pPr marL="0" lvl="1" algn="l"/>
            <a:r>
              <a:rPr lang="en-US" sz="3200" dirty="0" smtClean="0"/>
              <a:t>MOVPE/ALD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471334" y="1087361"/>
            <a:ext cx="5043714" cy="348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Pro: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Relative ratio of alkalis and alkali-</a:t>
            </a:r>
            <a:r>
              <a:rPr lang="en-US" dirty="0" err="1" smtClean="0">
                <a:latin typeface="Calibri" charset="0"/>
              </a:rPr>
              <a:t>Sb</a:t>
            </a:r>
            <a:r>
              <a:rPr lang="en-US" dirty="0" smtClean="0">
                <a:latin typeface="Calibri" charset="0"/>
              </a:rPr>
              <a:t> can be determined exactly and can be easily tuned without new process parameters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Can be used in complex geometries and production environments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Con: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Requires enhanced substrate temperature to allow reaction (may be no issue if the right chemistry can be found)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Issues with organic contamination (very aggressive C-Cs reactivity)</a:t>
            </a:r>
          </a:p>
          <a:p>
            <a:pPr lvl="2"/>
            <a:endParaRPr lang="en-US" dirty="0" smtClean="0"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503052" y="5080000"/>
            <a:ext cx="135235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Alkali/</a:t>
            </a:r>
            <a:r>
              <a:rPr lang="en-US" dirty="0" err="1" smtClean="0"/>
              <a:t>Sb</a:t>
            </a:r>
            <a:r>
              <a:rPr lang="en-US" dirty="0" smtClean="0"/>
              <a:t>-ratio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 rot="5400000">
            <a:off x="-786190" y="2431142"/>
            <a:ext cx="2406952" cy="3628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 rot="5400000">
            <a:off x="158449" y="1838476"/>
            <a:ext cx="2417838" cy="1549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5400000">
            <a:off x="1006324" y="2552098"/>
            <a:ext cx="2404533" cy="123372"/>
          </a:xfrm>
          <a:prstGeom prst="rect">
            <a:avLst/>
          </a:prstGeom>
          <a:solidFill>
            <a:srgbClr val="E1745F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40190"/>
            <a:ext cx="66864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304" y="986971"/>
            <a:ext cx="28993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2513" y="1042609"/>
            <a:ext cx="43736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 smtClean="0"/>
              <a:t>++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1008" y="1074056"/>
            <a:ext cx="28993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baseline="30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7524" y="4305905"/>
            <a:ext cx="12095" cy="17538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2381" y="5842000"/>
            <a:ext cx="22980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92674" y="4366381"/>
            <a:ext cx="12096" cy="1475619"/>
          </a:xfrm>
          <a:prstGeom prst="line">
            <a:avLst/>
          </a:prstGeom>
          <a:ln>
            <a:solidFill>
              <a:srgbClr val="E1745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16858" y="4378477"/>
            <a:ext cx="1511904" cy="858761"/>
          </a:xfrm>
          <a:prstGeom prst="line">
            <a:avLst/>
          </a:prstGeom>
          <a:ln>
            <a:solidFill>
              <a:srgbClr val="E1745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104571" y="4221239"/>
            <a:ext cx="12096" cy="1620761"/>
          </a:xfrm>
          <a:prstGeom prst="line">
            <a:avLst/>
          </a:prstGeom>
          <a:ln>
            <a:solidFill>
              <a:srgbClr val="E1745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5824" y="5946019"/>
            <a:ext cx="103687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Thickness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6763" y="4197048"/>
            <a:ext cx="28993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>
            <a:stCxn id="29" idx="3"/>
          </p:cNvCxnSpPr>
          <p:nvPr/>
        </p:nvCxnSpPr>
        <p:spPr>
          <a:xfrm flipV="1">
            <a:off x="386701" y="4366381"/>
            <a:ext cx="218061" cy="37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221619" y="4209143"/>
            <a:ext cx="193524" cy="4596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0800000" flipH="1" flipV="1">
            <a:off x="418148" y="3882573"/>
            <a:ext cx="19041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Exact shape ?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0800000" flipH="1" flipV="1">
            <a:off x="2820262" y="5038877"/>
            <a:ext cx="19041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Value?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>
          <a:xfrm flipH="1">
            <a:off x="2172305" y="5212002"/>
            <a:ext cx="647957" cy="203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0800000" flipH="1" flipV="1">
            <a:off x="2234853" y="3897086"/>
            <a:ext cx="19041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Value?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flipH="1">
            <a:off x="2082801" y="4070211"/>
            <a:ext cx="152052" cy="92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583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169335" y="0"/>
            <a:ext cx="9470570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THE SURFACE </a:t>
            </a:r>
          </a:p>
          <a:p>
            <a:r>
              <a:rPr lang="en-US" sz="2400" dirty="0" smtClean="0">
                <a:latin typeface="Trebuchet MS" charset="0"/>
              </a:rPr>
              <a:t>THE </a:t>
            </a:r>
            <a:r>
              <a:rPr lang="en-US" sz="2400" dirty="0" err="1" smtClean="0">
                <a:latin typeface="Trebuchet MS" charset="0"/>
              </a:rPr>
              <a:t>Topolocy</a:t>
            </a:r>
            <a:r>
              <a:rPr lang="en-US" sz="2400" dirty="0" smtClean="0">
                <a:latin typeface="Trebuchet MS" charset="0"/>
              </a:rPr>
              <a:t> (AFM)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63676" y="1279676"/>
            <a:ext cx="4098925" cy="3657600"/>
            <a:chOff x="457200" y="2743200"/>
            <a:chExt cx="4098925" cy="3657600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743200"/>
              <a:ext cx="4098925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979225"/>
              <a:ext cx="3270250" cy="3263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4683276" y="1279676"/>
            <a:ext cx="4098925" cy="3657600"/>
            <a:chOff x="533400" y="3192463"/>
            <a:chExt cx="4098925" cy="3665537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3192463"/>
              <a:ext cx="4098925" cy="3665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3416300"/>
              <a:ext cx="32766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713618" y="1040191"/>
            <a:ext cx="26466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Deposition (full cathode)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50971" y="1047448"/>
            <a:ext cx="292061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econd Deposition (full cathode)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9446" y="5050972"/>
            <a:ext cx="6596678" cy="1121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Cathode is very rough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Individual crystals are in the order of 50-60nm (more or less round)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Second deposition results in larger crystallites (in the order of 100-150nm)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90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169335" y="0"/>
            <a:ext cx="9470570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THE SURFACE </a:t>
            </a:r>
          </a:p>
          <a:p>
            <a:r>
              <a:rPr lang="en-US" sz="2400" dirty="0" smtClean="0">
                <a:latin typeface="Trebuchet MS" charset="0"/>
              </a:rPr>
              <a:t>THE chemical composition (EDX)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9922" y="5413829"/>
            <a:ext cx="6878806" cy="73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First processing forms good compound (K,CS and </a:t>
            </a:r>
            <a:r>
              <a:rPr lang="en-US" dirty="0" err="1" smtClean="0"/>
              <a:t>Sb</a:t>
            </a:r>
            <a:r>
              <a:rPr lang="en-US" dirty="0" smtClean="0"/>
              <a:t> show similar structure)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Second processing results in more inhomogeneous cathode structure</a:t>
            </a:r>
          </a:p>
        </p:txBody>
      </p:sp>
      <p:pic>
        <p:nvPicPr>
          <p:cNvPr id="12" name="Immagin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20" y="1729619"/>
            <a:ext cx="6606905" cy="33839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3514877"/>
            <a:ext cx="2920616" cy="3462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econd Deposition (full cathode)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4476" y="1826382"/>
            <a:ext cx="2646615" cy="3462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First Deposition (full cathode)</a:t>
            </a:r>
            <a:endParaRPr lang="en-US" dirty="0"/>
          </a:p>
        </p:txBody>
      </p:sp>
      <p:grpSp>
        <p:nvGrpSpPr>
          <p:cNvPr id="16" name="Gruppo 2"/>
          <p:cNvGrpSpPr/>
          <p:nvPr/>
        </p:nvGrpSpPr>
        <p:grpSpPr>
          <a:xfrm>
            <a:off x="6672303" y="645458"/>
            <a:ext cx="2351954" cy="2655332"/>
            <a:chOff x="5801446" y="621268"/>
            <a:chExt cx="2351954" cy="2655332"/>
          </a:xfrm>
        </p:grpSpPr>
        <p:grpSp>
          <p:nvGrpSpPr>
            <p:cNvPr id="17" name="Gruppo 1"/>
            <p:cNvGrpSpPr/>
            <p:nvPr/>
          </p:nvGrpSpPr>
          <p:grpSpPr>
            <a:xfrm>
              <a:off x="5867400" y="621268"/>
              <a:ext cx="2286000" cy="2655332"/>
              <a:chOff x="5867400" y="621268"/>
              <a:chExt cx="2286000" cy="2655332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67400" y="990600"/>
                <a:ext cx="2286000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4"/>
              <p:cNvSpPr txBox="1"/>
              <p:nvPr/>
            </p:nvSpPr>
            <p:spPr>
              <a:xfrm>
                <a:off x="6505592" y="621268"/>
                <a:ext cx="1114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UHV-AFM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8" name="CasellaDiTesto 15"/>
            <p:cNvSpPr txBox="1"/>
            <p:nvPr/>
          </p:nvSpPr>
          <p:spPr>
            <a:xfrm>
              <a:off x="5801446" y="2938046"/>
              <a:ext cx="120895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QE(%)=1.1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% 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537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46364" y="133938"/>
            <a:ext cx="8229168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87048" y="919237"/>
            <a:ext cx="8599714" cy="508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The key to functionality: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Materials quality enables device design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Doping of multi-alkali materials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Defects in glasses, crystals, and alloys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Transport in  Multi-Alkalis</a:t>
            </a:r>
            <a:endParaRPr lang="en-US" sz="2400" b="1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Glasses, crystals, and alloys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Diffusion driven by concentration gradient and mobility 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What is required for a good cathode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The “perfect cathode” </a:t>
            </a:r>
            <a:endParaRPr lang="en-US" dirty="0" smtClean="0"/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Pros/cons of various coating processes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Next steps</a:t>
            </a: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b="1" dirty="0" smtClean="0"/>
              <a:t>Summary (Discussion): What coating process is best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41547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399143" y="-84667"/>
            <a:ext cx="9857616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Next steps (suggestions):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966409"/>
            <a:ext cx="7390190" cy="348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Selection of coating technology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Co-evaporation: substrate temperature will determine if “doping profiles” can be made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Sputtering: seems relative easy to be handled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MOVPE/ALS: requires a large amount of fundamental research which is correlated with safety issues  but potentially very rewarding for quality and process integration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Providing infrastructure and coating facilities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Co-evaporation: 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Need for better process control parameter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Any recipe can be tested with existing probes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May need spectroscopy addition for amorphous growth parts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Sputter: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Needs appropriate target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Probes exist (may need also spectroscopy)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MOVPE/ALD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Needs coating facility and gas handling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May require a </a:t>
            </a:r>
            <a:r>
              <a:rPr lang="en-US" dirty="0" err="1" smtClean="0">
                <a:latin typeface="Calibri" charset="0"/>
              </a:rPr>
              <a:t>Sb</a:t>
            </a:r>
            <a:r>
              <a:rPr lang="en-US" dirty="0" smtClean="0">
                <a:latin typeface="Calibri" charset="0"/>
              </a:rPr>
              <a:t>/K MOVPE but Cs evaporation (don’t know if Cs chemistry exist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Will require much fundamental work (large project)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>
              <a:latin typeface="Calibri" charset="0"/>
            </a:endParaRPr>
          </a:p>
          <a:p>
            <a:pPr lvl="2"/>
            <a:endParaRPr lang="en-US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236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399143" y="-84667"/>
            <a:ext cx="9857616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Summary: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966409"/>
            <a:ext cx="7390190" cy="42224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Complexity of recipes is caused by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Missing process control parameters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Interplay between mobility, re-evaporation, and reaction-activation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Each of the three parameters depends on the history (full? See Johns talk) of the processing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Alternative coating processes are feasible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Co-evaporation/Jo-Jo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Sputter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ALD/MOVPE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Potential improvements within reasonable development effort with sputter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MOVPE may be appropriate for better process compatibility but will be a very difficult development and needs fundamental prove.</a:t>
            </a:r>
          </a:p>
          <a:p>
            <a:pPr lvl="2"/>
            <a:endParaRPr lang="en-US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05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4459" y="0"/>
            <a:ext cx="8229168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The Key to functionality:</a:t>
            </a:r>
          </a:p>
          <a:p>
            <a:pPr marL="0" lvl="1" algn="l"/>
            <a:r>
              <a:rPr lang="en-US" sz="3200" dirty="0"/>
              <a:t>Materials </a:t>
            </a:r>
            <a:r>
              <a:rPr lang="en-US" sz="3200" dirty="0" smtClean="0"/>
              <a:t>Quality Enables Device Design.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11" name="Picture 15" descr="pn_charge_nobi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523"/>
            <a:ext cx="2622550" cy="456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25" y="1428349"/>
            <a:ext cx="2355685" cy="397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9810" y="1052285"/>
            <a:ext cx="3652761" cy="522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Materials defect density determines: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Fermi level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Doping concentration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Carrier mobility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Traps and loss mechanisms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Device design requires: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Growth with known doping concentration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Process compatibility of growth methods and packaging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Device design allows: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Rational design of complex hetero structures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Full simulation capabilities with existing semiconductor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57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48" y="1203475"/>
            <a:ext cx="4742543" cy="302715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4459" y="0"/>
            <a:ext cx="8229168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The Key to functionality:</a:t>
            </a:r>
          </a:p>
          <a:p>
            <a:pPr marL="0" lvl="1" algn="l"/>
            <a:r>
              <a:rPr lang="en-US" sz="3200" dirty="0" smtClean="0"/>
              <a:t>Simple Ionic Model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491239" y="1015998"/>
            <a:ext cx="3652761" cy="403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Ionic model: Total number of “binding electrons” should be 8, therefore: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alkali</a:t>
            </a:r>
            <a:r>
              <a:rPr lang="en-US" baseline="-25000" dirty="0" smtClean="0"/>
              <a:t>3</a:t>
            </a:r>
            <a:r>
              <a:rPr lang="en-US" dirty="0" smtClean="0"/>
              <a:t>Sb is most stable compound (also most likely the most ionic compound)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 missing alkali will result in a lack of an electron (acceptor) therefore acts like p-doping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An additional alkali will result in an electron too much (donor) therefore acts like a n-doping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Too little </a:t>
            </a:r>
            <a:r>
              <a:rPr lang="en-US" dirty="0" err="1" smtClean="0"/>
              <a:t>Sb</a:t>
            </a:r>
            <a:r>
              <a:rPr lang="en-US" dirty="0" smtClean="0"/>
              <a:t> acts as an n-doping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Too much </a:t>
            </a:r>
            <a:r>
              <a:rPr lang="en-US" dirty="0" err="1" smtClean="0"/>
              <a:t>Sb</a:t>
            </a:r>
            <a:r>
              <a:rPr lang="en-US" dirty="0" smtClean="0"/>
              <a:t> acts as p-doping</a:t>
            </a:r>
            <a:endParaRPr lang="en-US" dirty="0"/>
          </a:p>
        </p:txBody>
      </p:sp>
      <p:sp>
        <p:nvSpPr>
          <p:cNvPr id="5" name="Frame 4"/>
          <p:cNvSpPr/>
          <p:nvPr/>
        </p:nvSpPr>
        <p:spPr bwMode="auto">
          <a:xfrm flipV="1">
            <a:off x="3822093" y="2382763"/>
            <a:ext cx="459619" cy="350762"/>
          </a:xfrm>
          <a:prstGeom prst="frame">
            <a:avLst/>
          </a:prstGeom>
          <a:ln w="57150" cmpd="sng">
            <a:solidFill>
              <a:srgbClr val="66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sp>
        <p:nvSpPr>
          <p:cNvPr id="8" name="Frame 7"/>
          <p:cNvSpPr/>
          <p:nvPr/>
        </p:nvSpPr>
        <p:spPr bwMode="auto">
          <a:xfrm rot="10800000" flipV="1">
            <a:off x="544285" y="1289353"/>
            <a:ext cx="418493" cy="1734456"/>
          </a:xfrm>
          <a:prstGeom prst="frame">
            <a:avLst>
              <a:gd name="adj1" fmla="val 0"/>
            </a:avLst>
          </a:prstGeom>
          <a:ln w="57150" cmpd="sng">
            <a:solidFill>
              <a:srgbClr val="E1745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35000"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8285" y="3217334"/>
            <a:ext cx="1124858" cy="15602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660952" y="2607734"/>
            <a:ext cx="1470780" cy="21819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72381" y="4838095"/>
            <a:ext cx="75990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1745F"/>
                </a:solidFill>
              </a:rPr>
              <a:t>Alkali</a:t>
            </a:r>
            <a:r>
              <a:rPr lang="en-US" b="1" baseline="-25000" dirty="0" smtClean="0">
                <a:solidFill>
                  <a:srgbClr val="E1745F"/>
                </a:solidFill>
              </a:rPr>
              <a:t>3</a:t>
            </a:r>
            <a:endParaRPr lang="en-US" b="1" baseline="-25000" dirty="0">
              <a:solidFill>
                <a:srgbClr val="E1745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4209" y="4833257"/>
            <a:ext cx="4265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F528E"/>
                </a:solidFill>
              </a:rPr>
              <a:t>Sb</a:t>
            </a:r>
            <a:endParaRPr lang="en-US" b="1" baseline="-25000" dirty="0">
              <a:solidFill>
                <a:srgbClr val="7F528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068" y="5304972"/>
            <a:ext cx="3244898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E1745F"/>
                </a:solidFill>
              </a:rPr>
              <a:t>3x Alkali</a:t>
            </a:r>
            <a:r>
              <a:rPr lang="en-US" sz="4000" b="1" baseline="30000" dirty="0" smtClean="0">
                <a:solidFill>
                  <a:srgbClr val="E1745F"/>
                </a:solidFill>
              </a:rPr>
              <a:t>1+ </a:t>
            </a:r>
            <a:r>
              <a:rPr lang="en-US" sz="4000" b="1" dirty="0" smtClean="0">
                <a:solidFill>
                  <a:srgbClr val="E1745F"/>
                </a:solidFill>
              </a:rPr>
              <a:t>+ 3e</a:t>
            </a:r>
            <a:r>
              <a:rPr lang="en-US" sz="4000" b="1" baseline="30000" dirty="0" smtClean="0">
                <a:solidFill>
                  <a:srgbClr val="E1745F"/>
                </a:solidFill>
              </a:rPr>
              <a:t>-</a:t>
            </a:r>
            <a:endParaRPr lang="en-US" sz="4000" b="1" baseline="30000" dirty="0">
              <a:solidFill>
                <a:srgbClr val="E1745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7278" y="5312230"/>
            <a:ext cx="2569467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E1745F"/>
                </a:solidFill>
              </a:rPr>
              <a:t>1x Sb</a:t>
            </a:r>
            <a:r>
              <a:rPr lang="en-US" sz="4000" b="1" baseline="30000" dirty="0" smtClean="0">
                <a:solidFill>
                  <a:srgbClr val="E1745F"/>
                </a:solidFill>
              </a:rPr>
              <a:t>3- </a:t>
            </a:r>
            <a:r>
              <a:rPr lang="en-US" sz="4000" b="1" dirty="0">
                <a:solidFill>
                  <a:srgbClr val="E1745F"/>
                </a:solidFill>
              </a:rPr>
              <a:t> </a:t>
            </a:r>
            <a:r>
              <a:rPr lang="en-US" sz="4000" b="1" dirty="0" smtClean="0">
                <a:solidFill>
                  <a:srgbClr val="E1745F"/>
                </a:solidFill>
              </a:rPr>
              <a:t>- 3e</a:t>
            </a:r>
            <a:r>
              <a:rPr lang="en-US" sz="4000" b="1" baseline="30000" dirty="0" smtClean="0">
                <a:solidFill>
                  <a:srgbClr val="E1745F"/>
                </a:solidFill>
              </a:rPr>
              <a:t>-</a:t>
            </a:r>
            <a:endParaRPr lang="en-US" sz="4000" b="1" baseline="30000" dirty="0">
              <a:solidFill>
                <a:srgbClr val="E1745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4000" y="6204857"/>
            <a:ext cx="447805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However: Not all doping levels have to be activated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41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4459" y="0"/>
            <a:ext cx="8229168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The Key to functionality:</a:t>
            </a:r>
          </a:p>
          <a:p>
            <a:pPr marL="0" lvl="1" algn="l"/>
            <a:r>
              <a:rPr lang="en-US" sz="3200" dirty="0" smtClean="0"/>
              <a:t>Not all defects are activated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813124" y="3389471"/>
            <a:ext cx="365276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Activation energy is now E</a:t>
            </a:r>
            <a:r>
              <a:rPr lang="en-US" baseline="-25000" dirty="0" smtClean="0"/>
              <a:t>A</a:t>
            </a:r>
            <a:endParaRPr lang="en-US" baseline="-25000" dirty="0"/>
          </a:p>
        </p:txBody>
      </p:sp>
      <p:pic>
        <p:nvPicPr>
          <p:cNvPr id="19" name="Picture 4" descr="Intrinsic Semiconducto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2" y="1676400"/>
            <a:ext cx="2740781" cy="133275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0000" y="4172857"/>
            <a:ext cx="18466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776889"/>
              </p:ext>
            </p:extLst>
          </p:nvPr>
        </p:nvGraphicFramePr>
        <p:xfrm>
          <a:off x="3933976" y="1845733"/>
          <a:ext cx="4762500" cy="775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Equation" r:id="rId4" imgW="2895480" imgH="469800" progId="Equation.3">
                  <p:embed/>
                </p:oleObj>
              </mc:Choice>
              <mc:Fallback>
                <p:oleObj name="Equation" r:id="rId4" imgW="289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976" y="1845733"/>
                        <a:ext cx="4762500" cy="7757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2191" y="1040190"/>
            <a:ext cx="2466941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Un-doped case</a:t>
            </a:r>
            <a:endParaRPr lang="en-US" sz="3200" dirty="0"/>
          </a:p>
        </p:txBody>
      </p:sp>
      <p:pic>
        <p:nvPicPr>
          <p:cNvPr id="21" name="Picture 12" descr="P-type Semiconductor 0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9" y="4049786"/>
            <a:ext cx="3177835" cy="187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P-type Semiconductor Above 0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09" y="4175683"/>
            <a:ext cx="2935775" cy="173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27353" y="3248780"/>
            <a:ext cx="1924926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doped case</a:t>
            </a:r>
            <a:endParaRPr lang="en-US" sz="3200" dirty="0"/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512913"/>
              </p:ext>
            </p:extLst>
          </p:nvPr>
        </p:nvGraphicFramePr>
        <p:xfrm>
          <a:off x="6820051" y="3468158"/>
          <a:ext cx="17113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8" imgW="1041400" imgH="431800" progId="Equation.3">
                  <p:embed/>
                </p:oleObj>
              </mc:Choice>
              <mc:Fallback>
                <p:oleObj name="Equation" r:id="rId8" imgW="1041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051" y="3468158"/>
                        <a:ext cx="1711325" cy="712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1714" y="5842000"/>
            <a:ext cx="800732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an excellent talk on the web but I cannot find the reference (but I can provide the talk)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98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4459" y="0"/>
            <a:ext cx="8229168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The Key to functionality:</a:t>
            </a:r>
          </a:p>
          <a:p>
            <a:pPr marL="0" lvl="1" algn="l"/>
            <a:r>
              <a:rPr lang="en-US" sz="3200" dirty="0" smtClean="0"/>
              <a:t>Defects in crystals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788" y="1016001"/>
            <a:ext cx="1787856" cy="1586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052" y="987631"/>
            <a:ext cx="1649186" cy="1799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32" y="1285119"/>
            <a:ext cx="4767253" cy="4036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812" y="5019522"/>
            <a:ext cx="1582045" cy="1384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238" y="2967981"/>
            <a:ext cx="3906762" cy="38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82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4459" y="0"/>
            <a:ext cx="8229168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The Key to functionality:</a:t>
            </a:r>
          </a:p>
          <a:p>
            <a:pPr marL="0" lvl="1" algn="l"/>
            <a:r>
              <a:rPr lang="en-US" sz="3200" dirty="0" smtClean="0"/>
              <a:t>Defects in Glasses and Amorphous Materials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66" y="1157816"/>
            <a:ext cx="5774267" cy="47337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646661"/>
            <a:ext cx="9301238" cy="73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Journal of Non-Crystalline Solids</a:t>
            </a:r>
          </a:p>
          <a:p>
            <a:r>
              <a:rPr lang="en-US" dirty="0">
                <a:hlinkClick r:id="rId4"/>
              </a:rPr>
              <a:t>Volume 281, Issues 1–3, March 2001, Pages 221–226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12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4459" y="0"/>
            <a:ext cx="8229168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The Key to functionality:</a:t>
            </a:r>
          </a:p>
          <a:p>
            <a:pPr marL="0" lvl="1" algn="l"/>
            <a:r>
              <a:rPr lang="en-US" sz="3200" dirty="0" smtClean="0"/>
              <a:t>Defects in Alloys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317587"/>
            <a:ext cx="5890381" cy="277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190" y="2955885"/>
            <a:ext cx="3906762" cy="38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47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169335" y="0"/>
            <a:ext cx="9470570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  <a:ea typeface="Osaka" charset="-128"/>
              </a:defRPr>
            </a:lvl9pPr>
          </a:lstStyle>
          <a:p>
            <a:r>
              <a:rPr lang="en-US" sz="3200" dirty="0" smtClean="0"/>
              <a:t>The Key to functionality:</a:t>
            </a:r>
          </a:p>
          <a:p>
            <a:pPr marL="0" lvl="1" algn="l"/>
            <a:r>
              <a:rPr lang="en-US" sz="3200" dirty="0" smtClean="0"/>
              <a:t>What drives materials properties during thin film growth?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665685" y="990600"/>
            <a:ext cx="24384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500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Film morphology is responsible for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Lateral and transversal diffusion rate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Impurity scattering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Speciation distribution trough out the film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Recipe parameters and film structure are strongly correlated</a:t>
            </a:r>
            <a:endParaRPr lang="en-US" dirty="0">
              <a:latin typeface="Calibri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7950"/>
            <a:ext cx="28956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hase_diagram Sb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1258888"/>
            <a:ext cx="6213475" cy="804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85800" y="4486275"/>
            <a:ext cx="586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Examples for band-gap variations: 	K</a:t>
            </a:r>
            <a:r>
              <a:rPr lang="en-US" baseline="-25000" dirty="0"/>
              <a:t>3</a:t>
            </a:r>
            <a:r>
              <a:rPr lang="en-US" dirty="0"/>
              <a:t>Sb	</a:t>
            </a:r>
          </a:p>
          <a:p>
            <a:endParaRPr lang="en-US" dirty="0"/>
          </a:p>
          <a:p>
            <a:r>
              <a:rPr lang="en-US" dirty="0" err="1"/>
              <a:t>Eg</a:t>
            </a:r>
            <a:r>
              <a:rPr lang="en-US" dirty="0"/>
              <a:t>:  1.1eV, 1.3eV, 1.4eV  (dependent on crystalline phase)</a:t>
            </a:r>
          </a:p>
        </p:txBody>
      </p:sp>
    </p:spTree>
    <p:extLst>
      <p:ext uri="{BB962C8B-B14F-4D97-AF65-F5344CB8AC3E}">
        <p14:creationId xmlns:p14="http://schemas.microsoft.com/office/powerpoint/2010/main" val="1804189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560168-798E-4E3A-BA16-EE59255C72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C1D5AE8-BFA9-44AC-B51B-8C21E7E349BA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88F2D32-7FA0-492A-B9D3-DDA22FF815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93400</TotalTime>
  <Words>1429</Words>
  <Application>Microsoft Macintosh PowerPoint</Application>
  <PresentationFormat>On-screen Show (4:3)</PresentationFormat>
  <Paragraphs>228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1_Blank</vt:lpstr>
      <vt:lpstr>Document</vt:lpstr>
      <vt:lpstr>Microsoft Equation 3.0</vt:lpstr>
      <vt:lpstr>Microsoft Equation</vt:lpstr>
      <vt:lpstr>Better Multi-Alkali Materials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Hulbert, Steven</dc:creator>
  <cp:lastModifiedBy>Klaus Attenkofer</cp:lastModifiedBy>
  <cp:revision>1131</cp:revision>
  <cp:lastPrinted>2013-04-06T11:41:21Z</cp:lastPrinted>
  <dcterms:modified xsi:type="dcterms:W3CDTF">2013-04-06T14:19:28Z</dcterms:modified>
</cp:coreProperties>
</file>