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353" r:id="rId2"/>
    <p:sldId id="356" r:id="rId3"/>
    <p:sldId id="360" r:id="rId4"/>
    <p:sldId id="358" r:id="rId5"/>
    <p:sldId id="357" r:id="rId6"/>
    <p:sldId id="359" r:id="rId7"/>
    <p:sldId id="361" r:id="rId8"/>
    <p:sldId id="362" r:id="rId9"/>
    <p:sldId id="363" r:id="rId10"/>
    <p:sldId id="364" r:id="rId11"/>
    <p:sldId id="366" r:id="rId12"/>
    <p:sldId id="367" r:id="rId13"/>
    <p:sldId id="368" r:id="rId14"/>
    <p:sldId id="369" r:id="rId15"/>
    <p:sldId id="370" r:id="rId16"/>
    <p:sldId id="372" r:id="rId17"/>
    <p:sldId id="332" r:id="rId1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CC6600"/>
    <a:srgbClr val="0000FF"/>
    <a:srgbClr val="0070C0"/>
    <a:srgbClr val="333333"/>
    <a:srgbClr val="FFFFCC"/>
    <a:srgbClr val="FF0000"/>
    <a:srgbClr val="996633"/>
    <a:srgbClr val="99CC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5" autoAdjust="0"/>
    <p:restoredTop sz="94616" autoAdjust="0"/>
  </p:normalViewPr>
  <p:slideViewPr>
    <p:cSldViewPr>
      <p:cViewPr>
        <p:scale>
          <a:sx n="66" d="100"/>
          <a:sy n="66" d="100"/>
        </p:scale>
        <p:origin x="-29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265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4EB1EEC-2A0A-4161-9183-B1CDEEE69D0F}" type="datetimeFigureOut">
              <a:rPr lang="de-DE"/>
              <a:pPr>
                <a:defRPr/>
              </a:pPr>
              <a:t>05.09.2013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983FFA8-04D5-4470-8573-1F99EF5606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215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1"/>
          <p:cNvSpPr txBox="1">
            <a:spLocks noChangeArrowheads="1"/>
          </p:cNvSpPr>
          <p:nvPr userDrawn="1"/>
        </p:nvSpPr>
        <p:spPr bwMode="auto">
          <a:xfrm>
            <a:off x="3419872" y="6610350"/>
            <a:ext cx="24529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b="1" dirty="0" err="1">
                <a:solidFill>
                  <a:schemeClr val="accent2"/>
                </a:solidFill>
                <a:latin typeface="Berlin Sans FB Demi" pitchFamily="34" charset="0"/>
              </a:rPr>
              <a:t>F.Staufenbiel</a:t>
            </a:r>
            <a:r>
              <a:rPr lang="de-DE" sz="1100" b="1" dirty="0">
                <a:solidFill>
                  <a:schemeClr val="accent2"/>
                </a:solidFill>
                <a:latin typeface="Berlin Sans FB Demi" pitchFamily="34" charset="0"/>
              </a:rPr>
              <a:t> / </a:t>
            </a:r>
            <a:r>
              <a:rPr lang="de-DE" sz="1100" b="1" dirty="0" smtClean="0">
                <a:solidFill>
                  <a:schemeClr val="accent2"/>
                </a:solidFill>
                <a:latin typeface="Berlin Sans FB Demi" pitchFamily="34" charset="0"/>
              </a:rPr>
              <a:t>POSIPOL13 / 5.9.2013</a:t>
            </a:r>
            <a:endParaRPr lang="de-DE" sz="1100" b="1" dirty="0">
              <a:solidFill>
                <a:schemeClr val="accent2"/>
              </a:solidFill>
              <a:latin typeface="Berlin Sans FB Dem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/>
          <a:srcRect l="-3552" t="-4520" r="-13408"/>
          <a:stretch>
            <a:fillRect/>
          </a:stretch>
        </p:blipFill>
        <p:spPr bwMode="auto">
          <a:xfrm>
            <a:off x="8459788" y="6237288"/>
            <a:ext cx="5762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95288" y="6394450"/>
            <a:ext cx="973137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A6E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avi"/><Relationship Id="rId7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Omori-MB13:Users:omori:Documents:ConventionalPaperForJournal:Conventional_e+_ILC_v20110706.doc!OLE_LINK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1124636" y="0"/>
            <a:ext cx="70398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chemeClr val="accent2"/>
                </a:solidFill>
                <a:latin typeface="Arial Rounded MT Bold" pitchFamily="34" charset="0"/>
              </a:rPr>
              <a:t>Non </a:t>
            </a:r>
            <a:r>
              <a:rPr lang="en-US" sz="2000" b="1" u="sng" dirty="0">
                <a:solidFill>
                  <a:schemeClr val="accent2"/>
                </a:solidFill>
                <a:latin typeface="Arial Rounded MT Bold" pitchFamily="34" charset="0"/>
              </a:rPr>
              <a:t>polarized </a:t>
            </a:r>
            <a:r>
              <a:rPr lang="en-US" sz="2000" b="1" u="sng" dirty="0" smtClean="0">
                <a:solidFill>
                  <a:schemeClr val="accent2"/>
                </a:solidFill>
                <a:latin typeface="Arial Rounded MT Bold" pitchFamily="34" charset="0"/>
              </a:rPr>
              <a:t>true </a:t>
            </a:r>
            <a:r>
              <a:rPr lang="en-US" sz="2000" b="1" u="sng" dirty="0">
                <a:solidFill>
                  <a:schemeClr val="accent2"/>
                </a:solidFill>
                <a:latin typeface="Arial Rounded MT Bold" pitchFamily="34" charset="0"/>
              </a:rPr>
              <a:t>conventional positron </a:t>
            </a:r>
            <a:r>
              <a:rPr lang="en-US" sz="2000" b="1" u="sng" dirty="0" smtClean="0">
                <a:solidFill>
                  <a:schemeClr val="accent2"/>
                </a:solidFill>
                <a:latin typeface="Arial Rounded MT Bold" pitchFamily="34" charset="0"/>
              </a:rPr>
              <a:t>target studies</a:t>
            </a:r>
            <a:endParaRPr lang="en-US" sz="2000" b="1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476375" y="992188"/>
            <a:ext cx="58324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 Rounded MT Bold" pitchFamily="34" charset="0"/>
              </a:rPr>
              <a:t>O. S. Adeyemi</a:t>
            </a:r>
            <a:r>
              <a:rPr lang="en-US" sz="1600" baseline="30000">
                <a:latin typeface="Arial Rounded MT Bold" pitchFamily="34" charset="0"/>
              </a:rPr>
              <a:t>1</a:t>
            </a:r>
            <a:r>
              <a:rPr lang="en-US" sz="1600">
                <a:latin typeface="Arial Rounded MT Bold" pitchFamily="34" charset="0"/>
              </a:rPr>
              <a:t>, V. Kovalenko</a:t>
            </a:r>
            <a:r>
              <a:rPr lang="en-US" sz="1600" baseline="30000">
                <a:latin typeface="Arial Rounded MT Bold" pitchFamily="34" charset="0"/>
              </a:rPr>
              <a:t>1</a:t>
            </a:r>
            <a:r>
              <a:rPr lang="en-US" sz="1600">
                <a:latin typeface="Arial Rounded MT Bold" pitchFamily="34" charset="0"/>
              </a:rPr>
              <a:t>, G. Moortgat-Pick</a:t>
            </a:r>
            <a:r>
              <a:rPr lang="en-US" sz="1600" baseline="30000">
                <a:latin typeface="Arial Rounded MT Bold" pitchFamily="34" charset="0"/>
              </a:rPr>
              <a:t>1;2</a:t>
            </a:r>
            <a:endParaRPr lang="en-US" sz="1600">
              <a:latin typeface="Arial Rounded MT Bold" pitchFamily="34" charset="0"/>
            </a:endParaRPr>
          </a:p>
          <a:p>
            <a:pPr algn="ctr"/>
            <a:r>
              <a:rPr lang="en-US" sz="1600">
                <a:latin typeface="Arial Rounded MT Bold" pitchFamily="34" charset="0"/>
              </a:rPr>
              <a:t>S. Riemann</a:t>
            </a:r>
            <a:r>
              <a:rPr lang="en-US" sz="1600" baseline="30000">
                <a:latin typeface="Arial Rounded MT Bold" pitchFamily="34" charset="0"/>
              </a:rPr>
              <a:t>2</a:t>
            </a:r>
            <a:r>
              <a:rPr lang="en-US" sz="1600">
                <a:latin typeface="Arial Rounded MT Bold" pitchFamily="34" charset="0"/>
              </a:rPr>
              <a:t>, </a:t>
            </a:r>
            <a:r>
              <a:rPr lang="en-US" sz="1600" u="sng">
                <a:latin typeface="Arial Rounded MT Bold" pitchFamily="34" charset="0"/>
              </a:rPr>
              <a:t>F. Staufenbiel</a:t>
            </a:r>
            <a:r>
              <a:rPr lang="en-US" sz="1600" u="sng" baseline="30000">
                <a:latin typeface="Arial Rounded MT Bold" pitchFamily="34" charset="0"/>
              </a:rPr>
              <a:t>2</a:t>
            </a:r>
            <a:r>
              <a:rPr lang="en-US" sz="1600">
                <a:latin typeface="Arial Rounded MT Bold" pitchFamily="34" charset="0"/>
              </a:rPr>
              <a:t>, A. Ushakov</a:t>
            </a:r>
            <a:r>
              <a:rPr lang="en-US" sz="1600" baseline="30000">
                <a:latin typeface="Arial Rounded MT Bold" pitchFamily="34" charset="0"/>
              </a:rPr>
              <a:t>1</a:t>
            </a:r>
          </a:p>
          <a:p>
            <a:pPr algn="ctr"/>
            <a:endParaRPr lang="en-US" sz="1200" baseline="30000">
              <a:latin typeface="Arial Rounded MT Bold" pitchFamily="34" charset="0"/>
            </a:endParaRPr>
          </a:p>
          <a:p>
            <a:pPr algn="ctr"/>
            <a:r>
              <a:rPr lang="en-US" sz="1200" baseline="30000">
                <a:latin typeface="Arial Rounded MT Bold" pitchFamily="34" charset="0"/>
              </a:rPr>
              <a:t>1</a:t>
            </a:r>
            <a:r>
              <a:rPr lang="en-US" sz="1200">
                <a:latin typeface="Arial Rounded MT Bold" pitchFamily="34" charset="0"/>
              </a:rPr>
              <a:t>University of Hamburg</a:t>
            </a:r>
          </a:p>
          <a:p>
            <a:pPr algn="ctr"/>
            <a:r>
              <a:rPr lang="en-US" sz="1200" baseline="30000">
                <a:latin typeface="Arial Rounded MT Bold" pitchFamily="34" charset="0"/>
              </a:rPr>
              <a:t>2</a:t>
            </a:r>
            <a:r>
              <a:rPr lang="en-US" sz="1200">
                <a:latin typeface="Arial Rounded MT Bold" pitchFamily="34" charset="0"/>
              </a:rPr>
              <a:t>DESY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62000" y="2716213"/>
            <a:ext cx="708411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Temperature 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evolution in the SLAC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target</a:t>
            </a: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Velocity and stress evolution in the SLAC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target</a:t>
            </a: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target</a:t>
            </a:r>
          </a:p>
          <a:p>
            <a:pPr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 (300 Hz scheme)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344" y="511562"/>
            <a:ext cx="6210482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>
                <a:latin typeface="Arial Rounded MT Bold" pitchFamily="34" charset="0"/>
              </a:rPr>
              <a:t>T. Omori (KEK</a:t>
            </a:r>
            <a:r>
              <a:rPr lang="en-US" altLang="ja-JP" b="1" dirty="0" smtClean="0">
                <a:latin typeface="Arial Rounded MT Bold" pitchFamily="34" charset="0"/>
              </a:rPr>
              <a:t>)  pendulum target, v=1m/s</a:t>
            </a:r>
            <a:endParaRPr lang="en-US" altLang="ja-JP" b="1" dirty="0">
              <a:latin typeface="Arial Rounded MT Bold" pitchFamily="34" charset="0"/>
            </a:endParaRPr>
          </a:p>
        </p:txBody>
      </p:sp>
      <p:sp>
        <p:nvSpPr>
          <p:cNvPr id="25" name="円柱 8"/>
          <p:cNvSpPr>
            <a:spLocks noChangeAspect="1"/>
          </p:cNvSpPr>
          <p:nvPr/>
        </p:nvSpPr>
        <p:spPr bwMode="auto">
          <a:xfrm rot="16200000">
            <a:off x="5938044" y="3899694"/>
            <a:ext cx="1833562" cy="711200"/>
          </a:xfrm>
          <a:prstGeom prst="can">
            <a:avLst>
              <a:gd name="adj" fmla="val 50000"/>
            </a:avLst>
          </a:prstGeom>
          <a:solidFill>
            <a:srgbClr val="984807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6" name="正方形/長方形 17"/>
          <p:cNvSpPr>
            <a:spLocks noChangeArrowheads="1"/>
          </p:cNvSpPr>
          <p:nvPr/>
        </p:nvSpPr>
        <p:spPr bwMode="auto">
          <a:xfrm>
            <a:off x="609600" y="10668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5 Hz pendulum </a:t>
            </a:r>
          </a:p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with bellows seal </a:t>
            </a:r>
            <a:endParaRPr lang="ja-JP" altLang="en-US" sz="2800" b="1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27" name="直線コネクタ 18"/>
          <p:cNvCxnSpPr>
            <a:cxnSpLocks noChangeShapeType="1"/>
          </p:cNvCxnSpPr>
          <p:nvPr/>
        </p:nvCxnSpPr>
        <p:spPr bwMode="auto">
          <a:xfrm rot="16200000" flipH="1">
            <a:off x="635000" y="3505200"/>
            <a:ext cx="3122613" cy="6842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円/楕円 20"/>
          <p:cNvSpPr/>
          <p:nvPr/>
        </p:nvSpPr>
        <p:spPr bwMode="auto">
          <a:xfrm>
            <a:off x="1855788" y="2817813"/>
            <a:ext cx="303212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9" name="正方形/長方形 21"/>
          <p:cNvSpPr/>
          <p:nvPr/>
        </p:nvSpPr>
        <p:spPr bwMode="auto">
          <a:xfrm rot="20880985">
            <a:off x="2209800" y="5400675"/>
            <a:ext cx="685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0" name="左右矢印 24"/>
          <p:cNvSpPr>
            <a:spLocks noChangeArrowheads="1"/>
          </p:cNvSpPr>
          <p:nvPr/>
        </p:nvSpPr>
        <p:spPr bwMode="auto">
          <a:xfrm>
            <a:off x="1651000" y="5943600"/>
            <a:ext cx="1014413" cy="304800"/>
          </a:xfrm>
          <a:prstGeom prst="left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31" name="直線コネクタ 9"/>
          <p:cNvCxnSpPr>
            <a:cxnSpLocks noChangeShapeType="1"/>
          </p:cNvCxnSpPr>
          <p:nvPr/>
        </p:nvCxnSpPr>
        <p:spPr bwMode="auto">
          <a:xfrm>
            <a:off x="4886325" y="4275138"/>
            <a:ext cx="1747838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線コネクタ 32"/>
          <p:cNvCxnSpPr/>
          <p:nvPr/>
        </p:nvCxnSpPr>
        <p:spPr>
          <a:xfrm>
            <a:off x="965200" y="4114800"/>
            <a:ext cx="7874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4"/>
          <p:cNvCxnSpPr/>
          <p:nvPr/>
        </p:nvCxnSpPr>
        <p:spPr>
          <a:xfrm>
            <a:off x="2336800" y="4114800"/>
            <a:ext cx="7874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5"/>
          <p:cNvCxnSpPr/>
          <p:nvPr/>
        </p:nvCxnSpPr>
        <p:spPr>
          <a:xfrm flipV="1">
            <a:off x="1719263" y="3109913"/>
            <a:ext cx="719137" cy="166687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41"/>
          <p:cNvSpPr/>
          <p:nvPr/>
        </p:nvSpPr>
        <p:spPr>
          <a:xfrm rot="20735741">
            <a:off x="1606550" y="3327400"/>
            <a:ext cx="368300" cy="711200"/>
          </a:xfrm>
          <a:custGeom>
            <a:avLst/>
            <a:gdLst>
              <a:gd name="connsiteX0" fmla="*/ 273050 w 368300"/>
              <a:gd name="connsiteY0" fmla="*/ 0 h 711200"/>
              <a:gd name="connsiteX1" fmla="*/ 336550 w 368300"/>
              <a:gd name="connsiteY1" fmla="*/ 38100 h 711200"/>
              <a:gd name="connsiteX2" fmla="*/ 266700 w 368300"/>
              <a:gd name="connsiteY2" fmla="*/ 82550 h 711200"/>
              <a:gd name="connsiteX3" fmla="*/ 342900 w 368300"/>
              <a:gd name="connsiteY3" fmla="*/ 114300 h 711200"/>
              <a:gd name="connsiteX4" fmla="*/ 254000 w 368300"/>
              <a:gd name="connsiteY4" fmla="*/ 158750 h 711200"/>
              <a:gd name="connsiteX5" fmla="*/ 368300 w 368300"/>
              <a:gd name="connsiteY5" fmla="*/ 196850 h 711200"/>
              <a:gd name="connsiteX6" fmla="*/ 273050 w 368300"/>
              <a:gd name="connsiteY6" fmla="*/ 241300 h 711200"/>
              <a:gd name="connsiteX7" fmla="*/ 349250 w 368300"/>
              <a:gd name="connsiteY7" fmla="*/ 285750 h 711200"/>
              <a:gd name="connsiteX8" fmla="*/ 215900 w 368300"/>
              <a:gd name="connsiteY8" fmla="*/ 298450 h 711200"/>
              <a:gd name="connsiteX9" fmla="*/ 285750 w 368300"/>
              <a:gd name="connsiteY9" fmla="*/ 349250 h 711200"/>
              <a:gd name="connsiteX10" fmla="*/ 190500 w 368300"/>
              <a:gd name="connsiteY10" fmla="*/ 374650 h 711200"/>
              <a:gd name="connsiteX11" fmla="*/ 266700 w 368300"/>
              <a:gd name="connsiteY11" fmla="*/ 431800 h 711200"/>
              <a:gd name="connsiteX12" fmla="*/ 133350 w 368300"/>
              <a:gd name="connsiteY12" fmla="*/ 450850 h 711200"/>
              <a:gd name="connsiteX13" fmla="*/ 171450 w 368300"/>
              <a:gd name="connsiteY13" fmla="*/ 508000 h 711200"/>
              <a:gd name="connsiteX14" fmla="*/ 50800 w 368300"/>
              <a:gd name="connsiteY14" fmla="*/ 508000 h 711200"/>
              <a:gd name="connsiteX15" fmla="*/ 127000 w 368300"/>
              <a:gd name="connsiteY15" fmla="*/ 552450 h 711200"/>
              <a:gd name="connsiteX16" fmla="*/ 6350 w 368300"/>
              <a:gd name="connsiteY16" fmla="*/ 565150 h 711200"/>
              <a:gd name="connsiteX17" fmla="*/ 95250 w 368300"/>
              <a:gd name="connsiteY17" fmla="*/ 635000 h 711200"/>
              <a:gd name="connsiteX18" fmla="*/ 0 w 368300"/>
              <a:gd name="connsiteY18" fmla="*/ 666750 h 711200"/>
              <a:gd name="connsiteX19" fmla="*/ 38100 w 368300"/>
              <a:gd name="connsiteY19" fmla="*/ 711200 h 711200"/>
              <a:gd name="connsiteX20" fmla="*/ 38100 w 368300"/>
              <a:gd name="connsiteY20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8300" h="711200">
                <a:moveTo>
                  <a:pt x="273050" y="0"/>
                </a:moveTo>
                <a:lnTo>
                  <a:pt x="336550" y="38100"/>
                </a:lnTo>
                <a:lnTo>
                  <a:pt x="266700" y="82550"/>
                </a:lnTo>
                <a:lnTo>
                  <a:pt x="342900" y="114300"/>
                </a:lnTo>
                <a:lnTo>
                  <a:pt x="254000" y="158750"/>
                </a:lnTo>
                <a:lnTo>
                  <a:pt x="368300" y="196850"/>
                </a:lnTo>
                <a:cubicBezTo>
                  <a:pt x="271085" y="235736"/>
                  <a:pt x="273050" y="200754"/>
                  <a:pt x="273050" y="241300"/>
                </a:cubicBezTo>
                <a:lnTo>
                  <a:pt x="349250" y="285750"/>
                </a:lnTo>
                <a:cubicBezTo>
                  <a:pt x="207442" y="298642"/>
                  <a:pt x="162791" y="298450"/>
                  <a:pt x="215900" y="298450"/>
                </a:cubicBezTo>
                <a:cubicBezTo>
                  <a:pt x="287388" y="356940"/>
                  <a:pt x="285750" y="385683"/>
                  <a:pt x="285750" y="349250"/>
                </a:cubicBezTo>
                <a:lnTo>
                  <a:pt x="190500" y="374650"/>
                </a:lnTo>
                <a:lnTo>
                  <a:pt x="266700" y="431800"/>
                </a:lnTo>
                <a:lnTo>
                  <a:pt x="133350" y="450850"/>
                </a:lnTo>
                <a:lnTo>
                  <a:pt x="171450" y="508000"/>
                </a:lnTo>
                <a:lnTo>
                  <a:pt x="50800" y="508000"/>
                </a:lnTo>
                <a:lnTo>
                  <a:pt x="127000" y="552450"/>
                </a:lnTo>
                <a:lnTo>
                  <a:pt x="6350" y="565150"/>
                </a:lnTo>
                <a:lnTo>
                  <a:pt x="95250" y="635000"/>
                </a:lnTo>
                <a:lnTo>
                  <a:pt x="0" y="666750"/>
                </a:lnTo>
                <a:lnTo>
                  <a:pt x="38100" y="711200"/>
                </a:lnTo>
                <a:lnTo>
                  <a:pt x="38100" y="711200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36" name="フリーフォーム 45"/>
          <p:cNvSpPr/>
          <p:nvPr/>
        </p:nvSpPr>
        <p:spPr>
          <a:xfrm>
            <a:off x="2314575" y="3187700"/>
            <a:ext cx="215900" cy="838200"/>
          </a:xfrm>
          <a:custGeom>
            <a:avLst/>
            <a:gdLst>
              <a:gd name="connsiteX0" fmla="*/ 60649 w 216781"/>
              <a:gd name="connsiteY0" fmla="*/ 0 h 838200"/>
              <a:gd name="connsiteX1" fmla="*/ 22549 w 216781"/>
              <a:gd name="connsiteY1" fmla="*/ 101600 h 838200"/>
              <a:gd name="connsiteX2" fmla="*/ 111449 w 216781"/>
              <a:gd name="connsiteY2" fmla="*/ 101600 h 838200"/>
              <a:gd name="connsiteX3" fmla="*/ 41599 w 216781"/>
              <a:gd name="connsiteY3" fmla="*/ 158750 h 838200"/>
              <a:gd name="connsiteX4" fmla="*/ 130499 w 216781"/>
              <a:gd name="connsiteY4" fmla="*/ 171450 h 838200"/>
              <a:gd name="connsiteX5" fmla="*/ 47949 w 216781"/>
              <a:gd name="connsiteY5" fmla="*/ 241300 h 838200"/>
              <a:gd name="connsiteX6" fmla="*/ 130499 w 216781"/>
              <a:gd name="connsiteY6" fmla="*/ 260350 h 838200"/>
              <a:gd name="connsiteX7" fmla="*/ 73349 w 216781"/>
              <a:gd name="connsiteY7" fmla="*/ 323850 h 838200"/>
              <a:gd name="connsiteX8" fmla="*/ 181299 w 216781"/>
              <a:gd name="connsiteY8" fmla="*/ 342900 h 838200"/>
              <a:gd name="connsiteX9" fmla="*/ 79699 w 216781"/>
              <a:gd name="connsiteY9" fmla="*/ 425450 h 838200"/>
              <a:gd name="connsiteX10" fmla="*/ 174949 w 216781"/>
              <a:gd name="connsiteY10" fmla="*/ 457200 h 838200"/>
              <a:gd name="connsiteX11" fmla="*/ 92399 w 216781"/>
              <a:gd name="connsiteY11" fmla="*/ 488950 h 838200"/>
              <a:gd name="connsiteX12" fmla="*/ 168599 w 216781"/>
              <a:gd name="connsiteY12" fmla="*/ 539750 h 838200"/>
              <a:gd name="connsiteX13" fmla="*/ 98749 w 216781"/>
              <a:gd name="connsiteY13" fmla="*/ 590550 h 838200"/>
              <a:gd name="connsiteX14" fmla="*/ 174949 w 216781"/>
              <a:gd name="connsiteY14" fmla="*/ 647700 h 838200"/>
              <a:gd name="connsiteX15" fmla="*/ 79699 w 216781"/>
              <a:gd name="connsiteY15" fmla="*/ 673100 h 838200"/>
              <a:gd name="connsiteX16" fmla="*/ 130499 w 216781"/>
              <a:gd name="connsiteY16" fmla="*/ 730250 h 838200"/>
              <a:gd name="connsiteX17" fmla="*/ 35249 w 216781"/>
              <a:gd name="connsiteY17" fmla="*/ 762000 h 838200"/>
              <a:gd name="connsiteX18" fmla="*/ 98749 w 216781"/>
              <a:gd name="connsiteY18" fmla="*/ 812800 h 838200"/>
              <a:gd name="connsiteX19" fmla="*/ 47949 w 216781"/>
              <a:gd name="connsiteY19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781" h="838200">
                <a:moveTo>
                  <a:pt x="60649" y="0"/>
                </a:moveTo>
                <a:lnTo>
                  <a:pt x="22549" y="101600"/>
                </a:lnTo>
                <a:lnTo>
                  <a:pt x="111449" y="101600"/>
                </a:lnTo>
                <a:cubicBezTo>
                  <a:pt x="24868" y="154881"/>
                  <a:pt x="0" y="137951"/>
                  <a:pt x="41599" y="158750"/>
                </a:cubicBezTo>
                <a:lnTo>
                  <a:pt x="130499" y="171450"/>
                </a:lnTo>
                <a:lnTo>
                  <a:pt x="47949" y="241300"/>
                </a:lnTo>
                <a:lnTo>
                  <a:pt x="130499" y="260350"/>
                </a:lnTo>
                <a:lnTo>
                  <a:pt x="73349" y="323850"/>
                </a:lnTo>
                <a:lnTo>
                  <a:pt x="181299" y="342900"/>
                </a:lnTo>
                <a:lnTo>
                  <a:pt x="79699" y="425450"/>
                </a:lnTo>
                <a:cubicBezTo>
                  <a:pt x="183319" y="457831"/>
                  <a:pt x="216781" y="457200"/>
                  <a:pt x="174949" y="457200"/>
                </a:cubicBezTo>
                <a:lnTo>
                  <a:pt x="92399" y="488950"/>
                </a:lnTo>
                <a:lnTo>
                  <a:pt x="168599" y="539750"/>
                </a:lnTo>
                <a:lnTo>
                  <a:pt x="98749" y="590550"/>
                </a:lnTo>
                <a:lnTo>
                  <a:pt x="174949" y="647700"/>
                </a:lnTo>
                <a:lnTo>
                  <a:pt x="79699" y="673100"/>
                </a:lnTo>
                <a:cubicBezTo>
                  <a:pt x="162672" y="735330"/>
                  <a:pt x="187649" y="730250"/>
                  <a:pt x="130499" y="730250"/>
                </a:cubicBezTo>
                <a:cubicBezTo>
                  <a:pt x="33204" y="756195"/>
                  <a:pt x="35249" y="722790"/>
                  <a:pt x="35249" y="762000"/>
                </a:cubicBezTo>
                <a:lnTo>
                  <a:pt x="98749" y="812800"/>
                </a:lnTo>
                <a:lnTo>
                  <a:pt x="47949" y="838200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37" name="円柱 47"/>
          <p:cNvSpPr/>
          <p:nvPr/>
        </p:nvSpPr>
        <p:spPr>
          <a:xfrm rot="16200000">
            <a:off x="6116637" y="3784601"/>
            <a:ext cx="182563" cy="995362"/>
          </a:xfrm>
          <a:prstGeom prst="can">
            <a:avLst/>
          </a:prstGeom>
          <a:solidFill>
            <a:schemeClr val="accent6">
              <a:lumMod val="75000"/>
            </a:schemeClr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8" name="直方体 52"/>
          <p:cNvSpPr>
            <a:spLocks noChangeArrowheads="1"/>
          </p:cNvSpPr>
          <p:nvPr/>
        </p:nvSpPr>
        <p:spPr bwMode="auto">
          <a:xfrm flipH="1">
            <a:off x="5710238" y="3187700"/>
            <a:ext cx="695325" cy="2138363"/>
          </a:xfrm>
          <a:prstGeom prst="cube">
            <a:avLst>
              <a:gd name="adj" fmla="val 87815"/>
            </a:avLst>
          </a:prstGeom>
          <a:solidFill>
            <a:srgbClr val="BFBFB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9" name="円柱 54"/>
          <p:cNvSpPr/>
          <p:nvPr/>
        </p:nvSpPr>
        <p:spPr>
          <a:xfrm rot="16200000">
            <a:off x="5661818" y="3939382"/>
            <a:ext cx="182563" cy="685800"/>
          </a:xfrm>
          <a:prstGeom prst="can">
            <a:avLst/>
          </a:prstGeom>
          <a:solidFill>
            <a:schemeClr val="accent6">
              <a:lumMod val="75000"/>
            </a:schemeClr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0" name="下カーブ矢印 26"/>
          <p:cNvSpPr>
            <a:spLocks noChangeArrowheads="1"/>
          </p:cNvSpPr>
          <p:nvPr/>
        </p:nvSpPr>
        <p:spPr bwMode="auto">
          <a:xfrm>
            <a:off x="7332663" y="3856038"/>
            <a:ext cx="542925" cy="838200"/>
          </a:xfrm>
          <a:prstGeom prst="curvedDownArrow">
            <a:avLst>
              <a:gd name="adj1" fmla="val 25000"/>
              <a:gd name="adj2" fmla="val 50000"/>
              <a:gd name="adj3" fmla="val 25002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41" name="円弧 55"/>
          <p:cNvSpPr>
            <a:spLocks noChangeArrowheads="1"/>
          </p:cNvSpPr>
          <p:nvPr/>
        </p:nvSpPr>
        <p:spPr bwMode="auto">
          <a:xfrm>
            <a:off x="5943600" y="4159250"/>
            <a:ext cx="152400" cy="228600"/>
          </a:xfrm>
          <a:custGeom>
            <a:avLst/>
            <a:gdLst>
              <a:gd name="T0" fmla="*/ 76200 w 152400"/>
              <a:gd name="T1" fmla="*/ 0 h 228600"/>
              <a:gd name="T2" fmla="*/ 76200 w 152400"/>
              <a:gd name="T3" fmla="*/ 114300 h 228600"/>
              <a:gd name="T4" fmla="*/ 68082 w 152400"/>
              <a:gd name="T5" fmla="*/ 227950 h 228600"/>
              <a:gd name="T6" fmla="*/ 2 60000 65536"/>
              <a:gd name="T7" fmla="*/ 2 60000 65536"/>
              <a:gd name="T8" fmla="*/ 2 60000 65536"/>
              <a:gd name="T9" fmla="*/ 68082 w 152400"/>
              <a:gd name="T10" fmla="*/ 0 h 228600"/>
              <a:gd name="T11" fmla="*/ 152400 w 152400"/>
              <a:gd name="T12" fmla="*/ 228600 h 228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400" h="228600" stroke="0">
                <a:moveTo>
                  <a:pt x="76200" y="0"/>
                </a:moveTo>
                <a:lnTo>
                  <a:pt x="76199" y="0"/>
                </a:lnTo>
                <a:cubicBezTo>
                  <a:pt x="118284" y="0"/>
                  <a:pt x="152400" y="51173"/>
                  <a:pt x="152400" y="114300"/>
                </a:cubicBezTo>
                <a:cubicBezTo>
                  <a:pt x="152400" y="177426"/>
                  <a:pt x="118284" y="228600"/>
                  <a:pt x="76200" y="228600"/>
                </a:cubicBezTo>
                <a:cubicBezTo>
                  <a:pt x="73488" y="228600"/>
                  <a:pt x="70778" y="228382"/>
                  <a:pt x="68082" y="227949"/>
                </a:cubicBezTo>
                <a:lnTo>
                  <a:pt x="76200" y="114300"/>
                </a:lnTo>
                <a:close/>
              </a:path>
              <a:path w="152400" h="228600" fill="none">
                <a:moveTo>
                  <a:pt x="76200" y="0"/>
                </a:moveTo>
                <a:lnTo>
                  <a:pt x="76199" y="0"/>
                </a:lnTo>
                <a:cubicBezTo>
                  <a:pt x="118284" y="0"/>
                  <a:pt x="152400" y="51173"/>
                  <a:pt x="152400" y="114300"/>
                </a:cubicBezTo>
                <a:cubicBezTo>
                  <a:pt x="152400" y="177426"/>
                  <a:pt x="118284" y="228600"/>
                  <a:pt x="76200" y="228600"/>
                </a:cubicBezTo>
                <a:cubicBezTo>
                  <a:pt x="73488" y="228600"/>
                  <a:pt x="70778" y="228382"/>
                  <a:pt x="68082" y="227949"/>
                </a:cubicBezTo>
              </a:path>
            </a:pathLst>
          </a:custGeom>
          <a:noFill/>
          <a:ln w="53975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42" name="正方形/長方形 56"/>
          <p:cNvSpPr>
            <a:spLocks noChangeArrowheads="1"/>
          </p:cNvSpPr>
          <p:nvPr/>
        </p:nvSpPr>
        <p:spPr bwMode="auto">
          <a:xfrm>
            <a:off x="2538413" y="3429000"/>
            <a:ext cx="135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bellows seal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3" name="正方形/長方形 57"/>
          <p:cNvSpPr>
            <a:spLocks noChangeArrowheads="1"/>
          </p:cNvSpPr>
          <p:nvPr/>
        </p:nvSpPr>
        <p:spPr bwMode="auto">
          <a:xfrm>
            <a:off x="4557713" y="3506788"/>
            <a:ext cx="153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ferromagnetic</a:t>
            </a:r>
          </a:p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fluid seal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4" name="角丸四角形 22"/>
          <p:cNvSpPr/>
          <p:nvPr/>
        </p:nvSpPr>
        <p:spPr>
          <a:xfrm>
            <a:off x="533400" y="1066800"/>
            <a:ext cx="3048000" cy="5562600"/>
          </a:xfrm>
          <a:prstGeom prst="roundRect">
            <a:avLst>
              <a:gd name="adj" fmla="val 1041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5" name="正方形/長方形 17"/>
          <p:cNvSpPr>
            <a:spLocks noChangeArrowheads="1"/>
          </p:cNvSpPr>
          <p:nvPr/>
        </p:nvSpPr>
        <p:spPr bwMode="auto">
          <a:xfrm>
            <a:off x="1651000" y="6172200"/>
            <a:ext cx="107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Calibri" charset="0"/>
              </a:rPr>
              <a:t>Today </a:t>
            </a:r>
            <a:endParaRPr lang="ja-JP" altLang="en-US" sz="28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6" name="正方形/長方形 25"/>
          <p:cNvSpPr>
            <a:spLocks noChangeArrowheads="1"/>
          </p:cNvSpPr>
          <p:nvPr/>
        </p:nvSpPr>
        <p:spPr bwMode="auto">
          <a:xfrm>
            <a:off x="803275" y="4510088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vacuum</a:t>
            </a:r>
            <a:endParaRPr lang="ja-JP" altLang="en-US"/>
          </a:p>
        </p:txBody>
      </p:sp>
      <p:sp>
        <p:nvSpPr>
          <p:cNvPr id="47" name="正方形/長方形 27"/>
          <p:cNvSpPr>
            <a:spLocks noChangeArrowheads="1"/>
          </p:cNvSpPr>
          <p:nvPr/>
        </p:nvSpPr>
        <p:spPr bwMode="auto">
          <a:xfrm>
            <a:off x="803275" y="3506788"/>
            <a:ext cx="125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air</a:t>
            </a:r>
            <a:endParaRPr lang="ja-JP" altLang="en-US"/>
          </a:p>
        </p:txBody>
      </p:sp>
      <p:sp>
        <p:nvSpPr>
          <p:cNvPr id="48" name="正方形/長方形 28"/>
          <p:cNvSpPr>
            <a:spLocks noChangeArrowheads="1"/>
          </p:cNvSpPr>
          <p:nvPr/>
        </p:nvSpPr>
        <p:spPr bwMode="auto">
          <a:xfrm>
            <a:off x="5451475" y="5326063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air</a:t>
            </a:r>
            <a:endParaRPr lang="ja-JP" altLang="en-US"/>
          </a:p>
        </p:txBody>
      </p:sp>
      <p:sp>
        <p:nvSpPr>
          <p:cNvPr id="49" name="正方形/長方形 29"/>
          <p:cNvSpPr>
            <a:spLocks noChangeArrowheads="1"/>
          </p:cNvSpPr>
          <p:nvPr/>
        </p:nvSpPr>
        <p:spPr bwMode="auto">
          <a:xfrm>
            <a:off x="6634163" y="5326063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vacuum</a:t>
            </a:r>
            <a:endParaRPr lang="ja-JP" altLang="en-US"/>
          </a:p>
        </p:txBody>
      </p:sp>
      <p:sp>
        <p:nvSpPr>
          <p:cNvPr id="50" name="正方形/長方形 16"/>
          <p:cNvSpPr>
            <a:spLocks noChangeArrowheads="1"/>
          </p:cNvSpPr>
          <p:nvPr/>
        </p:nvSpPr>
        <p:spPr bwMode="auto">
          <a:xfrm>
            <a:off x="4886325" y="1066800"/>
            <a:ext cx="3502099" cy="9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I</a:t>
            </a:r>
            <a:r>
              <a:rPr lang="en-US" altLang="ja-JP" sz="2800" b="1" dirty="0" smtClean="0">
                <a:solidFill>
                  <a:srgbClr val="0000FF"/>
                </a:solidFill>
                <a:latin typeface="Calibri" charset="0"/>
              </a:rPr>
              <a:t>s this aluminum shown in the movie?</a:t>
            </a:r>
            <a:endParaRPr lang="ja-JP" altLang="en-US" sz="2800" b="1" dirty="0">
              <a:solidFill>
                <a:srgbClr val="0000FF"/>
              </a:solidFill>
              <a:latin typeface="Calibri" charset="0"/>
            </a:endParaRPr>
          </a:p>
        </p:txBody>
      </p:sp>
      <p:pic>
        <p:nvPicPr>
          <p:cNvPr id="51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174862"/>
            <a:ext cx="37719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868144" y="2286000"/>
            <a:ext cx="339774" cy="27991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88129" y="2055167"/>
            <a:ext cx="1593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>
                <a:solidFill>
                  <a:srgbClr val="0000FF"/>
                </a:solidFill>
                <a:latin typeface="Calibri" charset="0"/>
              </a:rPr>
              <a:t>m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alibri" charset="0"/>
              </a:rPr>
              <a:t>Al</a:t>
            </a:r>
            <a:r>
              <a:rPr lang="en-US" altLang="ja-JP" b="1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Symbol" pitchFamily="18" charset="2"/>
              </a:rPr>
              <a:t>»</a:t>
            </a:r>
            <a:r>
              <a:rPr lang="en-US" altLang="ja-JP" b="1" dirty="0" smtClean="0">
                <a:solidFill>
                  <a:srgbClr val="0000FF"/>
                </a:solidFill>
                <a:latin typeface="Calibri" charset="0"/>
              </a:rPr>
              <a:t>   80 g</a:t>
            </a:r>
          </a:p>
          <a:p>
            <a:r>
              <a:rPr lang="en-US" altLang="ja-JP" b="1" dirty="0" err="1" smtClean="0">
                <a:solidFill>
                  <a:srgbClr val="0000FF"/>
                </a:solidFill>
                <a:latin typeface="Calibri" charset="0"/>
              </a:rPr>
              <a:t>m</a:t>
            </a:r>
            <a:r>
              <a:rPr lang="en-US" altLang="ja-JP" b="1" baseline="-25000" dirty="0" err="1" smtClean="0">
                <a:solidFill>
                  <a:srgbClr val="0000FF"/>
                </a:solidFill>
                <a:latin typeface="Calibri" charset="0"/>
              </a:rPr>
              <a:t>W</a:t>
            </a:r>
            <a:r>
              <a:rPr lang="en-US" altLang="ja-JP" b="1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Symbol" pitchFamily="18" charset="2"/>
              </a:rPr>
              <a:t>»</a:t>
            </a:r>
            <a:r>
              <a:rPr lang="en-US" altLang="ja-JP" b="1" dirty="0" smtClean="0">
                <a:solidFill>
                  <a:srgbClr val="0000FF"/>
                </a:solidFill>
                <a:latin typeface="Calibri" charset="0"/>
              </a:rPr>
              <a:t> 580 g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4644008" y="5661248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Calibri" charset="0"/>
              </a:rPr>
              <a:t>D</a:t>
            </a:r>
            <a:r>
              <a:rPr lang="en-US" altLang="ja-JP" sz="2000" b="1" dirty="0" smtClean="0">
                <a:solidFill>
                  <a:srgbClr val="0000FF"/>
                </a:solidFill>
                <a:latin typeface="Calibri" charset="0"/>
              </a:rPr>
              <a:t>o you consider the inertial mass?</a:t>
            </a:r>
            <a:endParaRPr lang="ja-JP" altLang="en-US" sz="2000" b="1" dirty="0">
              <a:solidFill>
                <a:srgbClr val="0000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967" y="511562"/>
            <a:ext cx="386689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>
                <a:latin typeface="Arial Rounded MT Bold" pitchFamily="34" charset="0"/>
              </a:rPr>
              <a:t>P</a:t>
            </a:r>
            <a:r>
              <a:rPr lang="en-US" altLang="ja-JP" b="1" dirty="0" smtClean="0">
                <a:latin typeface="Arial Rounded MT Bold" pitchFamily="34" charset="0"/>
              </a:rPr>
              <a:t>endulum target, v=1m/s</a:t>
            </a:r>
            <a:endParaRPr lang="en-US" altLang="ja-JP" b="1" dirty="0"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1667" y="2090234"/>
            <a:ext cx="6034669" cy="187220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48316" y="5013176"/>
            <a:ext cx="5804004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35384" y="2113398"/>
            <a:ext cx="1" cy="180020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200750" y="4725144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Arial Rounded MT Bold" pitchFamily="34" charset="0"/>
              </a:rPr>
              <a:t>100mm</a:t>
            </a:r>
            <a:endParaRPr lang="de-DE" sz="1200" dirty="0"/>
          </a:p>
        </p:txBody>
      </p:sp>
      <p:sp>
        <p:nvSpPr>
          <p:cNvPr id="53" name="Rectangle 52"/>
          <p:cNvSpPr/>
          <p:nvPr/>
        </p:nvSpPr>
        <p:spPr>
          <a:xfrm rot="16200000">
            <a:off x="444103" y="2810314"/>
            <a:ext cx="639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 Rounded MT Bold" pitchFamily="34" charset="0"/>
              </a:rPr>
              <a:t>3</a:t>
            </a:r>
            <a:r>
              <a:rPr lang="en-US" altLang="ja-JP" sz="1200" dirty="0" smtClean="0">
                <a:latin typeface="Arial Rounded MT Bold" pitchFamily="34" charset="0"/>
              </a:rPr>
              <a:t>0mm</a:t>
            </a:r>
            <a:endParaRPr lang="de-DE" sz="1200" dirty="0"/>
          </a:p>
        </p:txBody>
      </p:sp>
      <p:sp>
        <p:nvSpPr>
          <p:cNvPr id="12" name="Rectangle 11"/>
          <p:cNvSpPr/>
          <p:nvPr/>
        </p:nvSpPr>
        <p:spPr>
          <a:xfrm>
            <a:off x="3598276" y="4034450"/>
            <a:ext cx="2089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Rounded MT Bold" pitchFamily="34" charset="0"/>
              </a:rPr>
              <a:t>b</a:t>
            </a:r>
            <a:r>
              <a:rPr lang="en-US" sz="1200" dirty="0" smtClean="0">
                <a:latin typeface="Arial Rounded MT Bold" pitchFamily="34" charset="0"/>
              </a:rPr>
              <a:t>eam </a:t>
            </a:r>
            <a:r>
              <a:rPr lang="en-US" sz="1200" b="1" dirty="0">
                <a:latin typeface="Symbol" pitchFamily="18" charset="2"/>
              </a:rPr>
              <a:t>Æ</a:t>
            </a:r>
            <a:r>
              <a:rPr lang="en-US" sz="1200" dirty="0">
                <a:latin typeface="Arial Rounded MT Bold" pitchFamily="34" charset="0"/>
              </a:rPr>
              <a:t> (FWHM</a:t>
            </a:r>
            <a:r>
              <a:rPr lang="en-US" sz="1200" dirty="0" smtClean="0">
                <a:latin typeface="Arial Rounded MT Bold" pitchFamily="34" charset="0"/>
              </a:rPr>
              <a:t>) </a:t>
            </a:r>
            <a:r>
              <a:rPr lang="en-US" sz="1200" b="1" dirty="0" smtClean="0">
                <a:latin typeface="Symbol" pitchFamily="18" charset="2"/>
              </a:rPr>
              <a:t>»</a:t>
            </a:r>
            <a:r>
              <a:rPr lang="en-US" sz="1200" dirty="0" smtClean="0">
                <a:latin typeface="Arial Rounded MT Bold" pitchFamily="34" charset="0"/>
              </a:rPr>
              <a:t> </a:t>
            </a:r>
            <a:r>
              <a:rPr lang="en-US" sz="1200" dirty="0">
                <a:latin typeface="Arial Rounded MT Bold" pitchFamily="34" charset="0"/>
              </a:rPr>
              <a:t>10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347864" y="1639833"/>
            <a:ext cx="2361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spot to spot spacing : 3.3 </a:t>
            </a:r>
            <a:r>
              <a:rPr lang="en-US" sz="1200" dirty="0">
                <a:latin typeface="Arial Rounded MT Bold" pitchFamily="34" charset="0"/>
              </a:rPr>
              <a:t>mm</a:t>
            </a:r>
          </a:p>
        </p:txBody>
      </p:sp>
      <p:sp>
        <p:nvSpPr>
          <p:cNvPr id="101" name="Oval 100"/>
          <p:cNvSpPr/>
          <p:nvPr/>
        </p:nvSpPr>
        <p:spPr>
          <a:xfrm>
            <a:off x="2164121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380145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596169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812193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028217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244241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460265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676289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892313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108337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324361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540385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56409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972433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188457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404481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620505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836529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052553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268577" y="2666298"/>
            <a:ext cx="693690" cy="720080"/>
          </a:xfrm>
          <a:prstGeom prst="ellipse">
            <a:avLst/>
          </a:prstGeom>
          <a:solidFill>
            <a:srgbClr val="FF0000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2137731" y="2749339"/>
            <a:ext cx="4828470" cy="276999"/>
            <a:chOff x="1831762" y="2143889"/>
            <a:chExt cx="4828470" cy="276999"/>
          </a:xfrm>
        </p:grpSpPr>
        <p:cxnSp>
          <p:nvCxnSpPr>
            <p:cNvPr id="124" name="Straight Arrow Connector 123"/>
            <p:cNvCxnSpPr/>
            <p:nvPr/>
          </p:nvCxnSpPr>
          <p:spPr>
            <a:xfrm>
              <a:off x="1831762" y="2420888"/>
              <a:ext cx="4828470" cy="0"/>
            </a:xfrm>
            <a:prstGeom prst="straightConnector1">
              <a:avLst/>
            </a:prstGeom>
            <a:ln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3928147" y="2143889"/>
              <a:ext cx="6399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b="1" dirty="0" smtClean="0">
                  <a:latin typeface="Arial Rounded MT Bold" pitchFamily="34" charset="0"/>
                </a:rPr>
                <a:t>73mm</a:t>
              </a:r>
              <a:endParaRPr lang="de-DE" sz="1200" b="1" dirty="0"/>
            </a:p>
          </p:txBody>
        </p:sp>
      </p:grpSp>
      <p:sp>
        <p:nvSpPr>
          <p:cNvPr id="126" name="Oval 125"/>
          <p:cNvSpPr/>
          <p:nvPr/>
        </p:nvSpPr>
        <p:spPr>
          <a:xfrm>
            <a:off x="5191486" y="2666298"/>
            <a:ext cx="693690" cy="720080"/>
          </a:xfrm>
          <a:prstGeom prst="ellipse">
            <a:avLst/>
          </a:prstGeom>
          <a:noFill/>
          <a:ln w="508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4596" y="5549170"/>
            <a:ext cx="7735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>
                <a:latin typeface="Arial Rounded MT Bold" pitchFamily="34" charset="0"/>
              </a:rPr>
              <a:t>T</a:t>
            </a:r>
            <a:r>
              <a:rPr lang="en-US" sz="2000" baseline="-25000" dirty="0" err="1" smtClean="0">
                <a:latin typeface="Arial Rounded MT Bold" pitchFamily="34" charset="0"/>
              </a:rPr>
              <a:t>triplet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b="1" dirty="0">
                <a:latin typeface="Symbol" pitchFamily="18" charset="2"/>
              </a:rPr>
              <a:t>»</a:t>
            </a:r>
            <a:r>
              <a:rPr lang="en-US" sz="2000" dirty="0" smtClean="0">
                <a:latin typeface="Arial Rounded MT Bold" pitchFamily="34" charset="0"/>
              </a:rPr>
              <a:t> 200 K , central region covers 3 triplets </a:t>
            </a:r>
            <a:r>
              <a:rPr lang="en-US" sz="2000" b="1" dirty="0">
                <a:latin typeface="Symbol" pitchFamily="18" charset="2"/>
              </a:rPr>
              <a:t>Þ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>
                <a:latin typeface="Arial Rounded MT Bold" pitchFamily="34" charset="0"/>
              </a:rPr>
              <a:t>T </a:t>
            </a:r>
            <a:r>
              <a:rPr lang="en-US" sz="2000" b="1" dirty="0">
                <a:latin typeface="Symbol" pitchFamily="18" charset="2"/>
              </a:rPr>
              <a:t>»</a:t>
            </a:r>
            <a:r>
              <a:rPr lang="en-US" sz="2000" dirty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600 </a:t>
            </a:r>
            <a:r>
              <a:rPr lang="en-US" sz="2000" dirty="0">
                <a:latin typeface="Arial Rounded MT Bold" pitchFamily="34" charset="0"/>
              </a:rPr>
              <a:t>K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8805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504" y="511562"/>
            <a:ext cx="1239442" cy="1063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v=1m/s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t=0.2s</a:t>
            </a:r>
            <a:endParaRPr lang="en-US" altLang="ja-JP" b="1" dirty="0">
              <a:latin typeface="Arial Rounded MT Bold" pitchFamily="34" charset="0"/>
            </a:endParaRPr>
          </a:p>
        </p:txBody>
      </p:sp>
      <p:pic>
        <p:nvPicPr>
          <p:cNvPr id="2" name="True_Conv_1m_s_02s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654" y="473856"/>
            <a:ext cx="4900786" cy="2970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187318">
            <a:off x="3107897" y="1580300"/>
            <a:ext cx="425116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W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1187318">
            <a:off x="2647395" y="1154693"/>
            <a:ext cx="529312" cy="485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Ag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pic>
        <p:nvPicPr>
          <p:cNvPr id="8" name="Picture 4" descr="F:\Ansys\TrueConv_target\20triplets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458750" cy="380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504" y="511562"/>
            <a:ext cx="1239442" cy="1063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v=1m/s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t=0.6s</a:t>
            </a:r>
            <a:endParaRPr lang="en-US" altLang="ja-JP" b="1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4073" y="6093296"/>
            <a:ext cx="2202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fatigue </a:t>
            </a:r>
            <a:r>
              <a:rPr lang="en-US" sz="1200" b="1" dirty="0">
                <a:latin typeface="Symbol" pitchFamily="18" charset="2"/>
              </a:rPr>
              <a:t>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Symbol" pitchFamily="18" charset="2"/>
              </a:rPr>
              <a:t>»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40%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ultimateYield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Symbol" pitchFamily="18" charset="2"/>
              </a:rPr>
              <a:t>s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True_Conv_1m_s_06s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654" y="473856"/>
            <a:ext cx="4916854" cy="298068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1187318">
            <a:off x="3107897" y="1568174"/>
            <a:ext cx="425116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W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1187318">
            <a:off x="2647395" y="1142567"/>
            <a:ext cx="529312" cy="485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Ag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940650" cy="113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350934"/>
              </p:ext>
            </p:extLst>
          </p:nvPr>
        </p:nvGraphicFramePr>
        <p:xfrm>
          <a:off x="5796136" y="5718696"/>
          <a:ext cx="2704756" cy="21602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92088"/>
                <a:gridCol w="616524"/>
                <a:gridCol w="607612"/>
                <a:gridCol w="688532"/>
              </a:tblGrid>
              <a:tr h="216023"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fatigue</a:t>
                      </a:r>
                      <a:endParaRPr lang="de-DE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640</a:t>
                      </a:r>
                      <a:r>
                        <a:rPr lang="en-US" sz="800" b="0" dirty="0" smtClean="0"/>
                        <a:t>MPa</a:t>
                      </a:r>
                      <a:endParaRPr lang="de-DE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520</a:t>
                      </a:r>
                      <a:r>
                        <a:rPr lang="en-US" sz="800" b="0" dirty="0" smtClean="0"/>
                        <a:t>MPa</a:t>
                      </a:r>
                      <a:endParaRPr lang="de-DE" sz="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360</a:t>
                      </a:r>
                      <a:r>
                        <a:rPr lang="en-US" sz="800" b="0" dirty="0" smtClean="0"/>
                        <a:t>MPa</a:t>
                      </a:r>
                      <a:endParaRPr lang="de-DE" sz="800" b="0" dirty="0" smtClean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>
            <a:off x="1257924" y="4365104"/>
            <a:ext cx="368797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257924" y="5445224"/>
            <a:ext cx="3687974" cy="0"/>
          </a:xfrm>
          <a:prstGeom prst="line">
            <a:avLst/>
          </a:prstGeom>
          <a:ln w="38100">
            <a:solidFill>
              <a:srgbClr val="D2A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101911" y="3958828"/>
            <a:ext cx="1312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  <a:latin typeface="Arial Rounded MT Bold" pitchFamily="34" charset="0"/>
                <a:cs typeface="Times New Roman" pitchFamily="18" charset="0"/>
              </a:rPr>
              <a:t>ultimateYield</a:t>
            </a:r>
            <a:endParaRPr lang="de-DE" sz="14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94753" y="5423262"/>
            <a:ext cx="1210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D2A000"/>
                </a:solidFill>
                <a:latin typeface="Arial Rounded MT Bold" pitchFamily="34" charset="0"/>
                <a:cs typeface="Times New Roman" pitchFamily="18" charset="0"/>
              </a:rPr>
              <a:t>fatigueYield</a:t>
            </a:r>
            <a:endParaRPr lang="de-DE" sz="1400" dirty="0">
              <a:solidFill>
                <a:srgbClr val="D2A000"/>
              </a:solidFill>
              <a:latin typeface="Arial Rounded MT Bold" pitchFamily="34" charset="0"/>
            </a:endParaRPr>
          </a:p>
        </p:txBody>
      </p:sp>
      <p:pic>
        <p:nvPicPr>
          <p:cNvPr id="23" name="Picture 2" descr="F:\Ansys\TrueConv_target\60triplets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8" y="2952378"/>
            <a:ext cx="5458750" cy="38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  <p:bldP spid="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512" y="476671"/>
            <a:ext cx="4246284" cy="2665115"/>
            <a:chOff x="2478403" y="476672"/>
            <a:chExt cx="4246284" cy="266511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403" y="476672"/>
              <a:ext cx="4246284" cy="2665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21187318">
              <a:off x="3566238" y="1704319"/>
              <a:ext cx="425116" cy="541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451"/>
                </a:lnSpc>
                <a:spcBef>
                  <a:spcPct val="20000"/>
                </a:spcBef>
                <a:defRPr/>
              </a:pPr>
              <a:r>
                <a:rPr lang="en-US" altLang="ja-JP" sz="2000" b="1" dirty="0" smtClean="0">
                  <a:latin typeface="Arial Rounded MT Bold" pitchFamily="34" charset="0"/>
                </a:rPr>
                <a:t>W</a:t>
              </a:r>
              <a:endParaRPr lang="en-US" altLang="ja-JP" sz="2000" b="1" dirty="0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21187318">
              <a:off x="4041735" y="1078130"/>
              <a:ext cx="529311" cy="541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451"/>
                </a:lnSpc>
                <a:spcBef>
                  <a:spcPct val="20000"/>
                </a:spcBef>
                <a:defRPr/>
              </a:pPr>
              <a:r>
                <a:rPr lang="en-US" altLang="ja-JP" sz="2000" b="1" dirty="0" smtClean="0">
                  <a:latin typeface="Arial Rounded MT Bold" pitchFamily="34" charset="0"/>
                </a:rPr>
                <a:t>Ag</a:t>
              </a:r>
              <a:endParaRPr lang="en-US" altLang="ja-JP" sz="2000" b="1" dirty="0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187318">
              <a:off x="4988700" y="1568174"/>
              <a:ext cx="425116" cy="541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451"/>
                </a:lnSpc>
                <a:spcBef>
                  <a:spcPct val="20000"/>
                </a:spcBef>
                <a:defRPr/>
              </a:pPr>
              <a:r>
                <a:rPr lang="en-US" altLang="ja-JP" sz="2000" b="1" dirty="0" smtClean="0">
                  <a:latin typeface="Arial Rounded MT Bold" pitchFamily="34" charset="0"/>
                </a:rPr>
                <a:t>W</a:t>
              </a:r>
              <a:endParaRPr lang="en-US" altLang="ja-JP" sz="2000" b="1" dirty="0">
                <a:latin typeface="Arial Rounded MT Bold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 rot="21196930">
              <a:off x="3727192" y="2057602"/>
              <a:ext cx="2039341" cy="541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451"/>
                </a:lnSpc>
                <a:spcBef>
                  <a:spcPct val="20000"/>
                </a:spcBef>
                <a:defRPr/>
              </a:pPr>
              <a:r>
                <a:rPr lang="en-US" altLang="ja-JP" sz="2000" b="1" dirty="0">
                  <a:solidFill>
                    <a:srgbClr val="0000FF"/>
                  </a:solidFill>
                  <a:latin typeface="Arial Rounded MT Bold" pitchFamily="34" charset="0"/>
                </a:rPr>
                <a:t>c</a:t>
              </a:r>
              <a:r>
                <a:rPr lang="en-US" altLang="ja-JP" sz="2000" b="1" dirty="0" smtClean="0">
                  <a:solidFill>
                    <a:srgbClr val="0000FF"/>
                  </a:solidFill>
                  <a:latin typeface="Arial Rounded MT Bold" pitchFamily="34" charset="0"/>
                </a:rPr>
                <a:t>ooling : 0.2 </a:t>
              </a:r>
              <a:r>
                <a:rPr lang="en-US" altLang="ja-JP" sz="2000" b="1" dirty="0">
                  <a:solidFill>
                    <a:srgbClr val="0000FF"/>
                  </a:solidFill>
                  <a:latin typeface="Arial Rounded MT Bold" pitchFamily="34" charset="0"/>
                </a:rPr>
                <a:t>l/s</a:t>
              </a:r>
            </a:p>
          </p:txBody>
        </p:sp>
      </p:grpSp>
      <p:pic>
        <p:nvPicPr>
          <p:cNvPr id="6147" name="Picture 3" descr="F:\Ansys\TrueConv_target\06sec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15" y="2930154"/>
            <a:ext cx="5460681" cy="38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2" y="476670"/>
            <a:ext cx="4214148" cy="26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652120" y="2636912"/>
            <a:ext cx="1368152" cy="1008112"/>
          </a:xfrm>
          <a:prstGeom prst="straightConnector1">
            <a:avLst/>
          </a:prstGeom>
          <a:ln w="25400">
            <a:solidFill>
              <a:srgbClr val="0070C0"/>
            </a:solidFill>
            <a:round/>
            <a:headEnd type="none" w="sm" len="sm"/>
            <a:tailEnd type="oval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47526" y="4303361"/>
            <a:ext cx="2074479" cy="1561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Arial Rounded MT Bold" pitchFamily="34" charset="0"/>
              </a:rPr>
              <a:t>Pendulum with 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Arial Rounded MT Bold" pitchFamily="34" charset="0"/>
              </a:rPr>
              <a:t>v=1m/s does 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Arial Rounded MT Bold" pitchFamily="34" charset="0"/>
              </a:rPr>
              <a:t>not work!!</a:t>
            </a:r>
            <a:endParaRPr lang="en-US" altLang="ja-JP" sz="2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21407604">
            <a:off x="5642225" y="1177873"/>
            <a:ext cx="2860922" cy="1363071"/>
            <a:chOff x="5580112" y="1297916"/>
            <a:chExt cx="2860922" cy="1245266"/>
          </a:xfrm>
        </p:grpSpPr>
        <p:sp>
          <p:nvSpPr>
            <p:cNvPr id="13" name="TextBox 12"/>
            <p:cNvSpPr txBox="1"/>
            <p:nvPr/>
          </p:nvSpPr>
          <p:spPr>
            <a:xfrm>
              <a:off x="5580112" y="1297916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Ag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33154" y="2030732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21364189">
              <a:off x="5673993" y="1609159"/>
              <a:ext cx="2767041" cy="934023"/>
            </a:xfrm>
            <a:prstGeom prst="roundRect">
              <a:avLst>
                <a:gd name="adj" fmla="val 28592"/>
              </a:avLst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117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504" y="511562"/>
            <a:ext cx="1239442" cy="1063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v=5m/s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 smtClean="0">
                <a:latin typeface="Arial Rounded MT Bold" pitchFamily="34" charset="0"/>
              </a:rPr>
              <a:t>t=1.2s</a:t>
            </a:r>
            <a:endParaRPr lang="en-US" altLang="ja-JP" b="1" dirty="0">
              <a:latin typeface="Arial Rounded MT Bold" pitchFamily="34" charset="0"/>
            </a:endParaRPr>
          </a:p>
        </p:txBody>
      </p:sp>
      <p:pic>
        <p:nvPicPr>
          <p:cNvPr id="4" name="True_Conv_5m_s_08se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472358"/>
            <a:ext cx="4968552" cy="3197355"/>
          </a:xfrm>
          <a:prstGeom prst="rect">
            <a:avLst/>
          </a:prstGeom>
        </p:spPr>
      </p:pic>
      <p:pic>
        <p:nvPicPr>
          <p:cNvPr id="8" name="Picture 2" descr="F:\Ansys\TrueConv_target\40triplets5ms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74595"/>
            <a:ext cx="5112568" cy="35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22143" y="3165114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wheel </a:t>
            </a:r>
            <a:r>
              <a:rPr lang="en-US" sz="2000" b="1" dirty="0">
                <a:latin typeface="Symbol" pitchFamily="18" charset="2"/>
              </a:rPr>
              <a:t>Æ</a:t>
            </a:r>
            <a:r>
              <a:rPr lang="en-US" sz="2000" dirty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200mm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238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5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12" name="Picture 2" descr="F:\Ansys\TrueConv_target\40triplets5m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74595"/>
            <a:ext cx="5112568" cy="35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09" y="476672"/>
            <a:ext cx="5163291" cy="305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3980709" cy="298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738" y="3356992"/>
            <a:ext cx="2039341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Arial Rounded MT Bold" pitchFamily="34" charset="0"/>
              </a:rPr>
              <a:t>c</a:t>
            </a:r>
            <a:r>
              <a:rPr lang="en-US" altLang="ja-JP" sz="2000" b="1" dirty="0" smtClean="0">
                <a:solidFill>
                  <a:srgbClr val="0000FF"/>
                </a:solidFill>
                <a:latin typeface="Arial Rounded MT Bold" pitchFamily="34" charset="0"/>
              </a:rPr>
              <a:t>ooling : 0.2 </a:t>
            </a:r>
            <a:r>
              <a:rPr lang="en-US" altLang="ja-JP" sz="2000" b="1" dirty="0">
                <a:solidFill>
                  <a:srgbClr val="0000FF"/>
                </a:solidFill>
                <a:latin typeface="Arial Rounded MT Bold" pitchFamily="34" charset="0"/>
              </a:rPr>
              <a:t>l/s</a:t>
            </a:r>
          </a:p>
        </p:txBody>
      </p:sp>
      <p:sp>
        <p:nvSpPr>
          <p:cNvPr id="14" name="Rectangle 13"/>
          <p:cNvSpPr/>
          <p:nvPr/>
        </p:nvSpPr>
        <p:spPr>
          <a:xfrm rot="21187318">
            <a:off x="714068" y="794451"/>
            <a:ext cx="529311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Ag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0692566">
            <a:off x="1995416" y="2337684"/>
            <a:ext cx="425116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W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20695372">
            <a:off x="2915345" y="810680"/>
            <a:ext cx="425116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W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856074">
            <a:off x="1095535" y="461047"/>
            <a:ext cx="529311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Ag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rot="21187318">
            <a:off x="605611" y="1727966"/>
            <a:ext cx="482696" cy="485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latin typeface="Arial Rounded MT Bold" pitchFamily="34" charset="0"/>
              </a:rPr>
              <a:t>Fe</a:t>
            </a:r>
            <a:endParaRPr lang="en-US" altLang="ja-JP" sz="2000" b="1" dirty="0"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 rot="21171548">
            <a:off x="5926037" y="947931"/>
            <a:ext cx="1925464" cy="1051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 smtClean="0">
                <a:solidFill>
                  <a:srgbClr val="92D050"/>
                </a:solidFill>
                <a:latin typeface="Arial Rounded MT Bold" pitchFamily="34" charset="0"/>
              </a:rPr>
              <a:t>v=5m/s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2000" b="1" dirty="0">
                <a:solidFill>
                  <a:srgbClr val="92D050"/>
                </a:solidFill>
                <a:latin typeface="Arial Rounded MT Bold" pitchFamily="34" charset="0"/>
              </a:rPr>
              <a:t>s</a:t>
            </a:r>
            <a:r>
              <a:rPr lang="en-US" altLang="ja-JP" sz="2000" b="1" dirty="0" smtClean="0">
                <a:solidFill>
                  <a:srgbClr val="92D050"/>
                </a:solidFill>
                <a:latin typeface="Arial Rounded MT Bold" pitchFamily="34" charset="0"/>
              </a:rPr>
              <a:t>hould be fine</a:t>
            </a:r>
            <a:endParaRPr lang="en-US" altLang="ja-JP" sz="2000" b="1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743" y="3892986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wheel </a:t>
            </a:r>
            <a:r>
              <a:rPr lang="en-US" sz="2000" b="1" dirty="0">
                <a:latin typeface="Symbol" pitchFamily="18" charset="2"/>
              </a:rPr>
              <a:t>Æ</a:t>
            </a:r>
            <a:r>
              <a:rPr lang="en-US" sz="2000" dirty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200mm</a:t>
            </a:r>
            <a:endParaRPr lang="de-DE" sz="2000" dirty="0"/>
          </a:p>
        </p:txBody>
      </p:sp>
      <p:sp>
        <p:nvSpPr>
          <p:cNvPr id="21" name="Rectangle 20"/>
          <p:cNvSpPr/>
          <p:nvPr/>
        </p:nvSpPr>
        <p:spPr>
          <a:xfrm>
            <a:off x="6706369" y="3717032"/>
            <a:ext cx="2474143" cy="243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1600" b="1" dirty="0">
                <a:solidFill>
                  <a:srgbClr val="00B050"/>
                </a:solidFill>
                <a:latin typeface="Arial Rounded MT Bold" pitchFamily="34" charset="0"/>
              </a:rPr>
              <a:t>W</a:t>
            </a:r>
            <a:r>
              <a:rPr lang="en-US" altLang="ja-JP" sz="1600" b="1" dirty="0" smtClean="0">
                <a:solidFill>
                  <a:srgbClr val="00B050"/>
                </a:solidFill>
                <a:latin typeface="Arial Rounded MT Bold" pitchFamily="34" charset="0"/>
              </a:rPr>
              <a:t>heel with v = 5 m/s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1600" b="1" dirty="0" smtClean="0">
                <a:solidFill>
                  <a:srgbClr val="00B050"/>
                </a:solidFill>
                <a:latin typeface="Arial Rounded MT Bold" pitchFamily="34" charset="0"/>
              </a:rPr>
              <a:t>should work!!</a:t>
            </a:r>
          </a:p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sz="1600" b="1" dirty="0" smtClean="0">
                <a:solidFill>
                  <a:srgbClr val="00B050"/>
                </a:solidFill>
                <a:latin typeface="Arial Rounded MT Bold" pitchFamily="34" charset="0"/>
              </a:rPr>
              <a:t>Beam hits the same place 2.5 times in a sec. like the SLAC target</a:t>
            </a:r>
            <a:endParaRPr lang="en-US" altLang="ja-JP" sz="1600" b="1" dirty="0">
              <a:solidFill>
                <a:srgbClr val="00B05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573594" y="19050"/>
            <a:ext cx="1574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u="sng" dirty="0" smtClean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  <a:endParaRPr lang="en-US" sz="20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86618" y="980728"/>
            <a:ext cx="868205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SLAC target gives a bench mark for the true conventional target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The pendulum target could be the best solution for beam line vacuum, but the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material’s mechanical properties failed completely!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A rotating wheel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(</a:t>
            </a:r>
            <a:r>
              <a:rPr lang="de-DE" sz="1600" b="1" dirty="0">
                <a:solidFill>
                  <a:srgbClr val="7030A0"/>
                </a:solidFill>
                <a:latin typeface="Symbol" panose="05050102010706020507" pitchFamily="18" charset="2"/>
              </a:rPr>
              <a:t>Æ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200mm)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with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up to v = 5m/s rim velocity reach the SLAC conditions for</a:t>
            </a:r>
          </a:p>
          <a:p>
            <a:pPr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 the 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proposed 300 Hz scheme</a:t>
            </a:r>
          </a:p>
          <a:p>
            <a:pPr marL="285750" indent="-285750">
              <a:buFontTx/>
              <a:buChar char="-"/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The opening of the Optical Matching Device (12mm) is close to the beam diameter</a:t>
            </a:r>
          </a:p>
          <a:p>
            <a:pPr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 (10mm FWHM). Due to the close distance to the target (5mm) an overload of the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OMD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could occur. Hence, positron capture is an open issue.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851920" y="19050"/>
            <a:ext cx="13832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SLAC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38" y="476671"/>
            <a:ext cx="5393250" cy="605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444208" y="4797152"/>
            <a:ext cx="1691948" cy="369332"/>
            <a:chOff x="6444208" y="4797152"/>
            <a:chExt cx="1691948" cy="369332"/>
          </a:xfrm>
        </p:grpSpPr>
        <p:sp>
          <p:nvSpPr>
            <p:cNvPr id="2" name="Rectangle 1"/>
            <p:cNvSpPr/>
            <p:nvPr/>
          </p:nvSpPr>
          <p:spPr>
            <a:xfrm>
              <a:off x="7092280" y="4797152"/>
              <a:ext cx="10438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>
                  <a:latin typeface="Symbol" pitchFamily="18" charset="2"/>
                </a:rPr>
                <a:t>»</a:t>
              </a:r>
              <a:r>
                <a:rPr lang="en-US" sz="1800" dirty="0">
                  <a:latin typeface="Arial Rounded MT Bold" pitchFamily="34" charset="0"/>
                </a:rPr>
                <a:t> 29 J/g</a:t>
              </a:r>
              <a:endParaRPr lang="de-DE" sz="18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6444208" y="4797152"/>
              <a:ext cx="504056" cy="3693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72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293393" y="19050"/>
            <a:ext cx="42228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evolution in the SLAC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75" y="476672"/>
            <a:ext cx="4471257" cy="615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97" y="1628800"/>
            <a:ext cx="30099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1314" y="3152001"/>
            <a:ext cx="2202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fatigue </a:t>
            </a:r>
            <a:r>
              <a:rPr lang="en-US" sz="1200" b="1" dirty="0">
                <a:latin typeface="Symbol" pitchFamily="18" charset="2"/>
              </a:rPr>
              <a:t>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Symbol" pitchFamily="18" charset="2"/>
              </a:rPr>
              <a:t>»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40%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ultimateYield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latin typeface="Symbol" pitchFamily="18" charset="2"/>
              </a:rPr>
              <a:t>s</a:t>
            </a:r>
            <a:endParaRPr lang="de-DE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865822"/>
              </p:ext>
            </p:extLst>
          </p:nvPr>
        </p:nvGraphicFramePr>
        <p:xfrm>
          <a:off x="4499992" y="3212977"/>
          <a:ext cx="2128692" cy="21602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32173"/>
                <a:gridCol w="532173"/>
                <a:gridCol w="532173"/>
                <a:gridCol w="532173"/>
              </a:tblGrid>
              <a:tr h="216023"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fatigue</a:t>
                      </a:r>
                      <a:endParaRPr lang="de-DE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640</a:t>
                      </a:r>
                      <a:r>
                        <a:rPr lang="en-US" sz="700" b="0" dirty="0" smtClean="0"/>
                        <a:t>MPa</a:t>
                      </a:r>
                      <a:endParaRPr lang="de-DE" sz="7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520</a:t>
                      </a:r>
                      <a:r>
                        <a:rPr lang="en-US" sz="700" b="0" dirty="0" smtClean="0"/>
                        <a:t>MPa</a:t>
                      </a:r>
                      <a:endParaRPr lang="de-DE" sz="7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 smtClean="0"/>
                        <a:t>360</a:t>
                      </a:r>
                      <a:r>
                        <a:rPr lang="en-US" sz="700" b="0" dirty="0" smtClean="0"/>
                        <a:t>MPa</a:t>
                      </a:r>
                      <a:endParaRPr lang="de-DE" sz="700" b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6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293393" y="19050"/>
            <a:ext cx="42228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evolution in the SLAC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921" y="548680"/>
            <a:ext cx="6300279" cy="5760640"/>
            <a:chOff x="215937" y="476672"/>
            <a:chExt cx="6300279" cy="57606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37" y="476672"/>
              <a:ext cx="6300279" cy="57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92332" y="230881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W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172" y="692696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Ag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07704" y="764704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Fe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57133" y="1700808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W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89621" y="1844824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Ag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660232" y="625912"/>
            <a:ext cx="18020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 smtClean="0">
                <a:latin typeface="Arial Rounded MT Bold" pitchFamily="34" charset="0"/>
              </a:rPr>
              <a:t>SLAC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33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 smtClean="0">
                <a:latin typeface="Arial Rounded MT Bold" pitchFamily="34" charset="0"/>
              </a:rPr>
              <a:t>4*10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0.8mm </a:t>
            </a:r>
          </a:p>
          <a:p>
            <a:r>
              <a:rPr lang="en-US" sz="1800" dirty="0" smtClean="0">
                <a:latin typeface="Arial Rounded MT Bold" pitchFamily="34" charset="0"/>
              </a:rPr>
              <a:t>120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8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21" y="2631688"/>
            <a:ext cx="1423210" cy="418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125012">
            <a:off x="2005902" y="3428999"/>
            <a:ext cx="152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backside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5159514"/>
            <a:ext cx="3150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PEDD = </a:t>
            </a:r>
            <a:r>
              <a:rPr lang="en-US" sz="1600" dirty="0" err="1" smtClean="0">
                <a:latin typeface="Symbol" pitchFamily="18" charset="2"/>
              </a:rPr>
              <a:t>D</a:t>
            </a:r>
            <a:r>
              <a:rPr lang="en-US" sz="1600" dirty="0" err="1" smtClean="0">
                <a:latin typeface="Arial Rounded MT Bold" pitchFamily="34" charset="0"/>
              </a:rPr>
              <a:t>T</a:t>
            </a:r>
            <a:r>
              <a:rPr lang="en-US" sz="1600" baseline="-25000" dirty="0" err="1" smtClean="0">
                <a:latin typeface="Arial Rounded MT Bold" pitchFamily="34" charset="0"/>
              </a:rPr>
              <a:t>max</a:t>
            </a:r>
            <a:r>
              <a:rPr lang="en-US" sz="1600" dirty="0" smtClean="0">
                <a:latin typeface="Arial Rounded MT Bold" pitchFamily="34" charset="0"/>
              </a:rPr>
              <a:t> * </a:t>
            </a:r>
            <a:r>
              <a:rPr lang="en-US" sz="1600" dirty="0" err="1" smtClean="0">
                <a:latin typeface="Arial Rounded MT Bold" pitchFamily="34" charset="0"/>
              </a:rPr>
              <a:t>c</a:t>
            </a:r>
            <a:r>
              <a:rPr lang="en-US" sz="1600" baseline="-25000" dirty="0" err="1" smtClean="0">
                <a:latin typeface="Arial Rounded MT Bold" pitchFamily="34" charset="0"/>
              </a:rPr>
              <a:t>W</a:t>
            </a:r>
            <a:r>
              <a:rPr lang="en-US" sz="1600" dirty="0" smtClean="0">
                <a:latin typeface="Arial Rounded MT Bold" pitchFamily="34" charset="0"/>
              </a:rPr>
              <a:t> </a:t>
            </a:r>
          </a:p>
          <a:p>
            <a:r>
              <a:rPr lang="en-US" sz="1600" dirty="0" smtClean="0">
                <a:latin typeface="Arial Rounded MT Bold" pitchFamily="34" charset="0"/>
              </a:rPr>
              <a:t>            = 204.74 K * 0.140 J/g K</a:t>
            </a:r>
          </a:p>
          <a:p>
            <a:r>
              <a:rPr lang="en-US" sz="1600" b="1" dirty="0" smtClean="0">
                <a:latin typeface="Symbol" pitchFamily="18" charset="2"/>
              </a:rPr>
              <a:t>            »</a:t>
            </a:r>
            <a:r>
              <a:rPr lang="en-US" sz="1600" dirty="0" smtClean="0">
                <a:latin typeface="Arial Rounded MT Bold" pitchFamily="34" charset="0"/>
              </a:rPr>
              <a:t> 29 J/g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851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571540" y="19050"/>
            <a:ext cx="49957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Velocity and stress evolution in the SLAC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4168" y="4437112"/>
            <a:ext cx="268214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 smtClean="0">
                <a:latin typeface="Arial Rounded MT Bold" pitchFamily="34" charset="0"/>
              </a:rPr>
              <a:t>SLAC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33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 smtClean="0">
                <a:latin typeface="Arial Rounded MT Bold" pitchFamily="34" charset="0"/>
              </a:rPr>
              <a:t>4*10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 (6.4nC)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0.8mm </a:t>
            </a:r>
          </a:p>
          <a:p>
            <a:r>
              <a:rPr lang="en-US" sz="1800" dirty="0" smtClean="0">
                <a:latin typeface="Arial Rounded MT Bold" pitchFamily="34" charset="0"/>
              </a:rPr>
              <a:t>120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8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</p:txBody>
      </p:sp>
      <p:pic>
        <p:nvPicPr>
          <p:cNvPr id="2" name="Slac_target_stres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8" y="476671"/>
            <a:ext cx="4499992" cy="3529406"/>
          </a:xfrm>
          <a:prstGeom prst="rect">
            <a:avLst/>
          </a:prstGeom>
        </p:spPr>
      </p:pic>
      <p:pic>
        <p:nvPicPr>
          <p:cNvPr id="4" name="Slac_target_velo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476671"/>
            <a:ext cx="4563671" cy="3579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590768">
            <a:off x="1180340" y="2136236"/>
            <a:ext cx="152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backside</a:t>
            </a:r>
          </a:p>
        </p:txBody>
      </p:sp>
      <p:pic>
        <p:nvPicPr>
          <p:cNvPr id="11" name="Slac_target_velo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55" y="476671"/>
            <a:ext cx="4470545" cy="3506309"/>
          </a:xfrm>
          <a:prstGeom prst="rect">
            <a:avLst/>
          </a:prstGeom>
        </p:spPr>
      </p:pic>
      <p:pic>
        <p:nvPicPr>
          <p:cNvPr id="12" name="Picture 2" descr="H:\zn\Conferences\Posipol2012\Slac_target_velo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717032"/>
            <a:ext cx="554461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3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5" repeatCount="3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repeatCount="30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63688" y="19050"/>
            <a:ext cx="5433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921" y="548680"/>
            <a:ext cx="6300279" cy="5760640"/>
            <a:chOff x="215937" y="476672"/>
            <a:chExt cx="6300279" cy="57606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37" y="476672"/>
              <a:ext cx="6300279" cy="57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192332" y="2308810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W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52172" y="692696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Ag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07704" y="764704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Fe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57133" y="1700808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W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89621" y="1844824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1"/>
                  </a:solidFill>
                </a:rPr>
                <a:t>Ag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660232" y="625912"/>
            <a:ext cx="207300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 smtClean="0">
                <a:latin typeface="Arial Rounded MT Bold" pitchFamily="34" charset="0"/>
              </a:rPr>
              <a:t>SLAC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33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 smtClean="0">
                <a:latin typeface="Arial Rounded MT Bold" pitchFamily="34" charset="0"/>
              </a:rPr>
              <a:t>4*10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0.8mm </a:t>
            </a:r>
          </a:p>
          <a:p>
            <a:r>
              <a:rPr lang="en-US" sz="1800" dirty="0" smtClean="0">
                <a:latin typeface="Arial Rounded MT Bold" pitchFamily="34" charset="0"/>
              </a:rPr>
              <a:t>120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8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  <a:p>
            <a:endParaRPr lang="en-US" sz="1800" dirty="0" smtClean="0">
              <a:latin typeface="Arial Rounded MT Bold" pitchFamily="34" charset="0"/>
            </a:endParaRPr>
          </a:p>
          <a:p>
            <a:r>
              <a:rPr lang="en-US" sz="1800" dirty="0">
                <a:latin typeface="Arial Rounded MT Bold" pitchFamily="34" charset="0"/>
              </a:rPr>
              <a:t>beam </a:t>
            </a:r>
            <a:r>
              <a:rPr lang="en-US" sz="1800" b="1" dirty="0">
                <a:latin typeface="Symbol" pitchFamily="18" charset="2"/>
              </a:rPr>
              <a:t>Æ</a:t>
            </a:r>
            <a:r>
              <a:rPr lang="en-US" sz="1800" dirty="0">
                <a:latin typeface="Arial Rounded MT Bold" pitchFamily="34" charset="0"/>
              </a:rPr>
              <a:t> (FWHM):</a:t>
            </a:r>
          </a:p>
          <a:p>
            <a:r>
              <a:rPr lang="en-US" sz="1800" dirty="0" smtClean="0">
                <a:latin typeface="Arial Rounded MT Bold" pitchFamily="34" charset="0"/>
              </a:rPr>
              <a:t>2,355</a:t>
            </a:r>
            <a:r>
              <a:rPr lang="en-US" sz="1800" b="1" dirty="0" smtClean="0">
                <a:latin typeface="Symbol" pitchFamily="18" charset="2"/>
              </a:rPr>
              <a:t> s </a:t>
            </a:r>
            <a:r>
              <a:rPr lang="en-US" sz="1800" b="1" dirty="0">
                <a:latin typeface="Symbol" pitchFamily="18" charset="2"/>
              </a:rPr>
              <a:t>»</a:t>
            </a:r>
            <a:r>
              <a:rPr lang="en-US" sz="1800" dirty="0">
                <a:latin typeface="Arial Rounded MT Bold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 Rounded MT Bold" pitchFamily="34" charset="0"/>
              </a:rPr>
              <a:t>1.9 mm</a:t>
            </a:r>
          </a:p>
        </p:txBody>
      </p:sp>
      <p:sp>
        <p:nvSpPr>
          <p:cNvPr id="2" name="Rectangle 1"/>
          <p:cNvSpPr/>
          <p:nvPr/>
        </p:nvSpPr>
        <p:spPr>
          <a:xfrm rot="2125012">
            <a:off x="2005902" y="3428999"/>
            <a:ext cx="152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backside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60232" y="3573016"/>
            <a:ext cx="218707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latin typeface="Arial Rounded MT Bold" pitchFamily="34" charset="0"/>
              </a:rPr>
              <a:t>T</a:t>
            </a:r>
            <a:r>
              <a:rPr lang="en-US" sz="1800" u="sng" dirty="0" smtClean="0">
                <a:latin typeface="Arial Rounded MT Bold" pitchFamily="34" charset="0"/>
              </a:rPr>
              <a:t>rue conventional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6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>
                <a:latin typeface="Arial Rounded MT Bold" pitchFamily="34" charset="0"/>
              </a:rPr>
              <a:t>2</a:t>
            </a:r>
            <a:r>
              <a:rPr lang="en-US" sz="1800" dirty="0" smtClean="0">
                <a:latin typeface="Arial Rounded MT Bold" pitchFamily="34" charset="0"/>
              </a:rPr>
              <a:t>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4.0mm </a:t>
            </a:r>
          </a:p>
          <a:p>
            <a:r>
              <a:rPr lang="en-US" sz="1800" dirty="0" smtClean="0">
                <a:latin typeface="Arial Rounded MT Bold" pitchFamily="34" charset="0"/>
              </a:rPr>
              <a:t>300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3.3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>
                <a:latin typeface="Arial Rounded MT Bold" pitchFamily="34" charset="0"/>
              </a:rPr>
              <a:t>beam </a:t>
            </a:r>
            <a:r>
              <a:rPr lang="en-US" sz="1800" b="1" dirty="0">
                <a:latin typeface="Symbol" pitchFamily="18" charset="2"/>
              </a:rPr>
              <a:t>Æ</a:t>
            </a:r>
            <a:r>
              <a:rPr lang="en-US" sz="1800" dirty="0">
                <a:latin typeface="Arial Rounded MT Bold" pitchFamily="34" charset="0"/>
              </a:rPr>
              <a:t> (FWHM):</a:t>
            </a:r>
          </a:p>
          <a:p>
            <a:r>
              <a:rPr lang="en-US" sz="1800" dirty="0">
                <a:latin typeface="Arial Rounded MT Bold" pitchFamily="34" charset="0"/>
              </a:rPr>
              <a:t>2,355</a:t>
            </a:r>
            <a:r>
              <a:rPr lang="en-US" sz="1800" b="1" dirty="0">
                <a:latin typeface="Symbol" pitchFamily="18" charset="2"/>
              </a:rPr>
              <a:t> s »</a:t>
            </a:r>
            <a:r>
              <a:rPr lang="en-US" sz="1800" dirty="0">
                <a:latin typeface="Arial Rounded MT Bold" pitchFamily="34" charset="0"/>
              </a:rPr>
              <a:t> </a:t>
            </a:r>
            <a:r>
              <a:rPr lang="en-US" sz="1800" dirty="0" smtClean="0">
                <a:latin typeface="Arial Rounded MT Bold" pitchFamily="34" charset="0"/>
              </a:rPr>
              <a:t>9.4 mm</a:t>
            </a:r>
          </a:p>
          <a:p>
            <a:r>
              <a:rPr lang="en-US" sz="1800" b="1" dirty="0" smtClean="0">
                <a:latin typeface="Symbol" pitchFamily="18" charset="2"/>
              </a:rPr>
              <a:t>        »</a:t>
            </a:r>
            <a:r>
              <a:rPr lang="en-US" sz="1800" dirty="0" smtClean="0">
                <a:latin typeface="Arial Rounded MT Bold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 Rounded MT Bold" pitchFamily="34" charset="0"/>
              </a:rPr>
              <a:t>10 mm</a:t>
            </a:r>
            <a:endParaRPr lang="en-US" sz="18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9632" y="2250551"/>
            <a:ext cx="2222083" cy="674393"/>
            <a:chOff x="1334424" y="2215887"/>
            <a:chExt cx="2222083" cy="674393"/>
          </a:xfrm>
        </p:grpSpPr>
        <p:sp>
          <p:nvSpPr>
            <p:cNvPr id="3" name="Oval 2"/>
            <p:cNvSpPr/>
            <p:nvPr/>
          </p:nvSpPr>
          <p:spPr>
            <a:xfrm rot="21170236">
              <a:off x="2210029" y="2215887"/>
              <a:ext cx="188030" cy="231525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2150917">
              <a:off x="1334424" y="2613281"/>
              <a:ext cx="22220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 Rounded MT Bold" pitchFamily="34" charset="0"/>
                </a:rPr>
                <a:t>spot to spot spacing : 3 </a:t>
              </a:r>
              <a:r>
                <a:rPr lang="en-US" sz="1200" dirty="0">
                  <a:solidFill>
                    <a:schemeClr val="bg1"/>
                  </a:solidFill>
                  <a:latin typeface="Arial Rounded MT Bold" pitchFamily="34" charset="0"/>
                </a:rPr>
                <a:t>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4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63688" y="19050"/>
            <a:ext cx="5433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0232" y="620688"/>
            <a:ext cx="218707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latin typeface="Arial Rounded MT Bold" pitchFamily="34" charset="0"/>
              </a:rPr>
              <a:t>T</a:t>
            </a:r>
            <a:r>
              <a:rPr lang="en-US" sz="1800" u="sng" dirty="0" smtClean="0">
                <a:latin typeface="Arial Rounded MT Bold" pitchFamily="34" charset="0"/>
              </a:rPr>
              <a:t>rue conventional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6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 smtClean="0">
                <a:latin typeface="Arial Rounded MT Bold" pitchFamily="34" charset="0"/>
              </a:rPr>
              <a:t>2*10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4.0mm </a:t>
            </a:r>
          </a:p>
          <a:p>
            <a:r>
              <a:rPr lang="en-US" sz="1800" dirty="0" smtClean="0">
                <a:latin typeface="Arial Rounded MT Bold" pitchFamily="34" charset="0"/>
              </a:rPr>
              <a:t>300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3.3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>
                <a:latin typeface="Arial Rounded MT Bold" pitchFamily="34" charset="0"/>
              </a:rPr>
              <a:t>beam </a:t>
            </a:r>
            <a:r>
              <a:rPr lang="en-US" sz="1800" b="1" dirty="0">
                <a:latin typeface="Symbol" pitchFamily="18" charset="2"/>
              </a:rPr>
              <a:t>Æ</a:t>
            </a:r>
            <a:r>
              <a:rPr lang="en-US" sz="1800" dirty="0">
                <a:latin typeface="Arial Rounded MT Bold" pitchFamily="34" charset="0"/>
              </a:rPr>
              <a:t> (FWHM):</a:t>
            </a:r>
          </a:p>
          <a:p>
            <a:r>
              <a:rPr lang="en-US" sz="1800" dirty="0">
                <a:latin typeface="Arial Rounded MT Bold" pitchFamily="34" charset="0"/>
              </a:rPr>
              <a:t>2,355</a:t>
            </a:r>
            <a:r>
              <a:rPr lang="en-US" sz="1800" b="1" dirty="0">
                <a:latin typeface="Symbol" pitchFamily="18" charset="2"/>
              </a:rPr>
              <a:t> s »</a:t>
            </a:r>
            <a:r>
              <a:rPr lang="en-US" sz="1800" dirty="0">
                <a:latin typeface="Arial Rounded MT Bold" pitchFamily="34" charset="0"/>
              </a:rPr>
              <a:t> 9.4 mm</a:t>
            </a:r>
          </a:p>
          <a:p>
            <a:r>
              <a:rPr lang="en-US" sz="1800" b="1" dirty="0">
                <a:latin typeface="Symbol" pitchFamily="18" charset="2"/>
              </a:rPr>
              <a:t>        »</a:t>
            </a:r>
            <a:r>
              <a:rPr lang="en-US" sz="1800" dirty="0">
                <a:latin typeface="Arial Rounded MT Bold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 Rounded MT Bold" pitchFamily="34" charset="0"/>
              </a:rPr>
              <a:t>10 mm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016" y="1314194"/>
            <a:ext cx="5534104" cy="420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641252" y="511562"/>
            <a:ext cx="2354684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>
                <a:latin typeface="Arial Rounded MT Bold" pitchFamily="34" charset="0"/>
              </a:rPr>
              <a:t>T. Omori (KEK)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1967" y="1033847"/>
            <a:ext cx="5845703" cy="2558914"/>
            <a:chOff x="161967" y="1033847"/>
            <a:chExt cx="5845703" cy="2558914"/>
          </a:xfrm>
        </p:grpSpPr>
        <p:sp>
          <p:nvSpPr>
            <p:cNvPr id="17" name="Rectangle 16"/>
            <p:cNvSpPr/>
            <p:nvPr/>
          </p:nvSpPr>
          <p:spPr>
            <a:xfrm>
              <a:off x="3402327" y="3284984"/>
              <a:ext cx="21428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132 </a:t>
              </a:r>
              <a:r>
                <a:rPr lang="en-US" sz="1400" dirty="0" smtClean="0">
                  <a:solidFill>
                    <a:srgbClr val="FF0000"/>
                  </a:solidFill>
                </a:rPr>
                <a:t>x 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·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10</a:t>
              </a:r>
              <a:r>
                <a:rPr lang="en-US" sz="1200" baseline="30000" dirty="0" smtClean="0">
                  <a:solidFill>
                    <a:srgbClr val="FF0000"/>
                  </a:solidFill>
                  <a:latin typeface="Arial Rounded MT Bold" pitchFamily="34" charset="0"/>
                </a:rPr>
                <a:t>10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 e</a:t>
              </a:r>
              <a:r>
                <a:rPr lang="en-US" sz="1200" baseline="30000" dirty="0" smtClean="0">
                  <a:solidFill>
                    <a:srgbClr val="FF0000"/>
                  </a:solidFill>
                  <a:latin typeface="Arial Rounded MT Bold" pitchFamily="34" charset="0"/>
                </a:rPr>
                <a:t>-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/pulse train</a:t>
              </a:r>
              <a:endParaRPr lang="en-US" sz="12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1967" y="1033847"/>
              <a:ext cx="58457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20 </a:t>
              </a:r>
              <a:r>
                <a:rPr lang="en-US" sz="1200" dirty="0" smtClean="0">
                  <a:solidFill>
                    <a:srgbClr val="FF0000"/>
                  </a:solidFill>
                </a:rPr>
                <a:t>x 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2.6</a:t>
              </a:r>
              <a:r>
                <a:rPr lang="en-US" sz="1200" dirty="0" smtClean="0">
                  <a:solidFill>
                    <a:srgbClr val="FF0000"/>
                  </a:solidFill>
                </a:rPr>
                <a:t>·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10</a:t>
              </a:r>
              <a:r>
                <a:rPr lang="en-US" sz="1200" baseline="30000" dirty="0" smtClean="0">
                  <a:solidFill>
                    <a:srgbClr val="FF0000"/>
                  </a:solidFill>
                  <a:latin typeface="Arial Rounded MT Bold" pitchFamily="34" charset="0"/>
                </a:rPr>
                <a:t>13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r>
                <a:rPr lang="en-US" sz="1200" dirty="0">
                  <a:solidFill>
                    <a:srgbClr val="FF0000"/>
                  </a:solidFill>
                  <a:latin typeface="Arial Rounded MT Bold" pitchFamily="34" charset="0"/>
                </a:rPr>
                <a:t>e</a:t>
              </a:r>
              <a:r>
                <a:rPr lang="en-US" sz="1200" baseline="30000" dirty="0">
                  <a:solidFill>
                    <a:srgbClr val="FF0000"/>
                  </a:solidFill>
                  <a:latin typeface="Arial Rounded MT Bold" pitchFamily="34" charset="0"/>
                </a:rPr>
                <a:t>-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/pulse train = 20 x 423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nC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/pulse train   (SLAC : 6.4 </a:t>
              </a:r>
              <a:r>
                <a:rPr lang="en-US" sz="1200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nC</a:t>
              </a:r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/pulse)</a:t>
              </a:r>
              <a:endParaRPr lang="en-US" sz="12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35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63688" y="19050"/>
            <a:ext cx="54336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0232" y="620688"/>
            <a:ext cx="218707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latin typeface="Arial Rounded MT Bold" pitchFamily="34" charset="0"/>
              </a:rPr>
              <a:t>T</a:t>
            </a:r>
            <a:r>
              <a:rPr lang="en-US" sz="1800" u="sng" dirty="0" smtClean="0">
                <a:latin typeface="Arial Rounded MT Bold" pitchFamily="34" charset="0"/>
              </a:rPr>
              <a:t>rue conventional</a:t>
            </a: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 smtClean="0">
                <a:latin typeface="Arial Rounded MT Bold" pitchFamily="34" charset="0"/>
              </a:rPr>
              <a:t>6 </a:t>
            </a:r>
            <a:r>
              <a:rPr lang="en-US" sz="1800" dirty="0" err="1" smtClean="0">
                <a:latin typeface="Arial Rounded MT Bold" pitchFamily="34" charset="0"/>
              </a:rPr>
              <a:t>GeV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</a:p>
          <a:p>
            <a:r>
              <a:rPr lang="en-US" sz="1800" dirty="0" smtClean="0">
                <a:latin typeface="Arial Rounded MT Bold" pitchFamily="34" charset="0"/>
              </a:rPr>
              <a:t>2*10</a:t>
            </a:r>
            <a:r>
              <a:rPr lang="en-US" sz="1800" baseline="30000" dirty="0" smtClean="0">
                <a:latin typeface="Arial Rounded MT Bold" pitchFamily="34" charset="0"/>
              </a:rPr>
              <a:t>10</a:t>
            </a:r>
            <a:r>
              <a:rPr lang="en-US" sz="1800" dirty="0" smtClean="0">
                <a:latin typeface="Arial Rounded MT Bold" pitchFamily="34" charset="0"/>
              </a:rPr>
              <a:t> e</a:t>
            </a:r>
            <a:r>
              <a:rPr lang="en-US" sz="1800" baseline="30000" dirty="0" smtClean="0">
                <a:latin typeface="Arial Rounded MT Bold" pitchFamily="34" charset="0"/>
              </a:rPr>
              <a:t>-</a:t>
            </a:r>
            <a:r>
              <a:rPr lang="en-US" sz="1800" dirty="0" smtClean="0">
                <a:latin typeface="Arial Rounded MT Bold" pitchFamily="34" charset="0"/>
              </a:rPr>
              <a:t>/pulse</a:t>
            </a:r>
          </a:p>
          <a:p>
            <a:r>
              <a:rPr lang="en-US" sz="1800" b="1" dirty="0" smtClean="0">
                <a:latin typeface="Symbol" pitchFamily="18" charset="2"/>
              </a:rPr>
              <a:t>s</a:t>
            </a:r>
            <a:r>
              <a:rPr lang="en-US" sz="1800" dirty="0" smtClean="0">
                <a:latin typeface="Arial Rounded MT Bold" pitchFamily="34" charset="0"/>
              </a:rPr>
              <a:t> = 4.0mm </a:t>
            </a:r>
          </a:p>
          <a:p>
            <a:r>
              <a:rPr lang="en-US" sz="1800" dirty="0" smtClean="0">
                <a:latin typeface="Arial Rounded MT Bold" pitchFamily="34" charset="0"/>
              </a:rPr>
              <a:t>300 Hz </a:t>
            </a:r>
            <a:r>
              <a:rPr lang="en-US" sz="1800" b="1" dirty="0" smtClean="0">
                <a:latin typeface="Symbol" pitchFamily="18" charset="2"/>
              </a:rPr>
              <a:t>»</a:t>
            </a:r>
            <a:r>
              <a:rPr lang="en-US" sz="1800" dirty="0" smtClean="0">
                <a:latin typeface="Arial Rounded MT Bold" pitchFamily="34" charset="0"/>
              </a:rPr>
              <a:t> 3.3 </a:t>
            </a:r>
            <a:r>
              <a:rPr lang="en-US" sz="1800" dirty="0" err="1" smtClean="0">
                <a:latin typeface="Arial Rounded MT Bold" pitchFamily="34" charset="0"/>
              </a:rPr>
              <a:t>ms</a:t>
            </a:r>
            <a:endParaRPr lang="en-US" sz="1800" dirty="0" smtClean="0">
              <a:latin typeface="Arial Rounded MT Bold" pitchFamily="34" charset="0"/>
            </a:endParaRPr>
          </a:p>
          <a:p>
            <a:endParaRPr lang="en-US" sz="1800" dirty="0">
              <a:latin typeface="Arial Rounded MT Bold" pitchFamily="34" charset="0"/>
            </a:endParaRPr>
          </a:p>
          <a:p>
            <a:r>
              <a:rPr lang="en-US" sz="1800" dirty="0">
                <a:latin typeface="Arial Rounded MT Bold" pitchFamily="34" charset="0"/>
              </a:rPr>
              <a:t>beam </a:t>
            </a:r>
            <a:r>
              <a:rPr lang="en-US" sz="1800" b="1" dirty="0">
                <a:latin typeface="Symbol" pitchFamily="18" charset="2"/>
              </a:rPr>
              <a:t>Æ</a:t>
            </a:r>
            <a:r>
              <a:rPr lang="en-US" sz="1800" dirty="0">
                <a:latin typeface="Arial Rounded MT Bold" pitchFamily="34" charset="0"/>
              </a:rPr>
              <a:t> (FWHM):</a:t>
            </a:r>
          </a:p>
          <a:p>
            <a:r>
              <a:rPr lang="en-US" sz="1800" dirty="0">
                <a:latin typeface="Arial Rounded MT Bold" pitchFamily="34" charset="0"/>
              </a:rPr>
              <a:t>2,355</a:t>
            </a:r>
            <a:r>
              <a:rPr lang="en-US" sz="1800" b="1" dirty="0">
                <a:latin typeface="Symbol" pitchFamily="18" charset="2"/>
              </a:rPr>
              <a:t> s »</a:t>
            </a:r>
            <a:r>
              <a:rPr lang="en-US" sz="1800" dirty="0">
                <a:latin typeface="Arial Rounded MT Bold" pitchFamily="34" charset="0"/>
              </a:rPr>
              <a:t> 9.4 mm</a:t>
            </a:r>
          </a:p>
          <a:p>
            <a:r>
              <a:rPr lang="en-US" sz="1800" b="1" dirty="0">
                <a:latin typeface="Symbol" pitchFamily="18" charset="2"/>
              </a:rPr>
              <a:t>        »</a:t>
            </a:r>
            <a:r>
              <a:rPr lang="en-US" sz="1800" dirty="0">
                <a:latin typeface="Arial Rounded MT Bold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 Rounded MT Bold" pitchFamily="34" charset="0"/>
              </a:rPr>
              <a:t>10 mm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41252" y="511562"/>
            <a:ext cx="2354684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>
                <a:latin typeface="Arial Rounded MT Bold" pitchFamily="34" charset="0"/>
              </a:rPr>
              <a:t>T. Omori (KEK)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02327" y="3458276"/>
            <a:ext cx="1601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132*2*10</a:t>
            </a:r>
            <a:r>
              <a:rPr lang="en-US" sz="1200" baseline="30000" dirty="0" smtClean="0">
                <a:solidFill>
                  <a:srgbClr val="FF0000"/>
                </a:solidFill>
                <a:latin typeface="Arial Rounded MT Bold" pitchFamily="34" charset="0"/>
              </a:rPr>
              <a:t>10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e</a:t>
            </a:r>
            <a:r>
              <a:rPr lang="en-US" sz="1200" baseline="30000" dirty="0">
                <a:solidFill>
                  <a:srgbClr val="FF0000"/>
                </a:solidFill>
                <a:latin typeface="Arial Rounded MT Bold" pitchFamily="34" charset="0"/>
              </a:rPr>
              <a:t>-</a:t>
            </a:r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/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pulse</a:t>
            </a:r>
            <a:endParaRPr lang="en-US" sz="1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985222"/>
              </p:ext>
            </p:extLst>
          </p:nvPr>
        </p:nvGraphicFramePr>
        <p:xfrm>
          <a:off x="107504" y="1412776"/>
          <a:ext cx="5879786" cy="409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Word 文書" r:id="rId3" imgW="5384602" imgH="3936855" progId="Word.Document.12">
                  <p:link updateAutomatic="1"/>
                </p:oleObj>
              </mc:Choice>
              <mc:Fallback>
                <p:oleObj name="Word 文書" r:id="rId3" imgW="5384602" imgH="3936855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412776"/>
                        <a:ext cx="5879786" cy="4090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64017" y="4826427"/>
            <a:ext cx="2279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spot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 to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spot spacing :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 3.3 </a:t>
            </a:r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mm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372" y="2666188"/>
            <a:ext cx="2278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pot 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to spot spacing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:16.5mm</a:t>
            </a:r>
            <a:endParaRPr lang="en-US" sz="1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2907" y="2666188"/>
            <a:ext cx="2193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pot 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to spot spacing : 6.6mm</a:t>
            </a:r>
            <a:endParaRPr lang="en-US" sz="1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0361" y="4823521"/>
            <a:ext cx="2279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pot 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to spot spacing </a:t>
            </a:r>
            <a:r>
              <a:rPr lang="en-US" sz="1200" dirty="0" smtClean="0">
                <a:solidFill>
                  <a:srgbClr val="FF0000"/>
                </a:solidFill>
                <a:latin typeface="Arial Rounded MT Bold" pitchFamily="34" charset="0"/>
              </a:rPr>
              <a:t>:1.2 </a:t>
            </a:r>
            <a:r>
              <a:rPr lang="en-US" sz="1200" dirty="0">
                <a:solidFill>
                  <a:srgbClr val="FF0000"/>
                </a:solidFill>
                <a:latin typeface="Arial Rounded MT Bold" pitchFamily="34" charset="0"/>
              </a:rPr>
              <a:t>mm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71102" y="1628800"/>
            <a:ext cx="4673848" cy="4709556"/>
            <a:chOff x="1271102" y="1628800"/>
            <a:chExt cx="4673848" cy="4709556"/>
          </a:xfrm>
        </p:grpSpPr>
        <p:sp>
          <p:nvSpPr>
            <p:cNvPr id="21" name="Rectangle 20"/>
            <p:cNvSpPr/>
            <p:nvPr/>
          </p:nvSpPr>
          <p:spPr>
            <a:xfrm>
              <a:off x="1271102" y="5661248"/>
              <a:ext cx="435426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PEDD (EDD) = </a:t>
              </a:r>
              <a:r>
                <a:rPr lang="en-US" sz="1600" dirty="0" err="1" smtClean="0">
                  <a:latin typeface="Symbol" pitchFamily="18" charset="2"/>
                </a:rPr>
                <a:t>D</a:t>
              </a:r>
              <a:r>
                <a:rPr lang="en-US" sz="1600" dirty="0" err="1" smtClean="0">
                  <a:latin typeface="Arial Rounded MT Bold" pitchFamily="34" charset="0"/>
                </a:rPr>
                <a:t>T</a:t>
              </a:r>
              <a:r>
                <a:rPr lang="en-US" sz="1600" baseline="-25000" dirty="0" err="1" smtClean="0">
                  <a:latin typeface="Arial Rounded MT Bold" pitchFamily="34" charset="0"/>
                </a:rPr>
                <a:t>max</a:t>
              </a:r>
              <a:r>
                <a:rPr lang="en-US" sz="1600" dirty="0" smtClean="0">
                  <a:latin typeface="Arial Rounded MT Bold" pitchFamily="34" charset="0"/>
                </a:rPr>
                <a:t> * </a:t>
              </a:r>
              <a:r>
                <a:rPr lang="en-US" sz="1600" dirty="0" err="1" smtClean="0">
                  <a:latin typeface="Arial Rounded MT Bold" pitchFamily="34" charset="0"/>
                </a:rPr>
                <a:t>c</a:t>
              </a:r>
              <a:r>
                <a:rPr lang="en-US" sz="1600" baseline="-25000" dirty="0" err="1" smtClean="0">
                  <a:latin typeface="Arial Rounded MT Bold" pitchFamily="34" charset="0"/>
                </a:rPr>
                <a:t>W</a:t>
              </a:r>
              <a:r>
                <a:rPr lang="en-US" sz="1600" dirty="0" smtClean="0">
                  <a:latin typeface="Arial Rounded MT Bold" pitchFamily="34" charset="0"/>
                </a:rPr>
                <a:t> </a:t>
              </a:r>
              <a:r>
                <a:rPr lang="en-US" sz="1400" dirty="0" smtClean="0">
                  <a:latin typeface="Arial Rounded MT Bold" pitchFamily="34" charset="0"/>
                </a:rPr>
                <a:t>(0.140 </a:t>
              </a:r>
              <a:r>
                <a:rPr lang="en-US" sz="1400" dirty="0">
                  <a:latin typeface="Arial Rounded MT Bold" pitchFamily="34" charset="0"/>
                </a:rPr>
                <a:t>J/g </a:t>
              </a:r>
              <a:r>
                <a:rPr lang="en-US" sz="1400" dirty="0" smtClean="0">
                  <a:latin typeface="Arial Rounded MT Bold" pitchFamily="34" charset="0"/>
                </a:rPr>
                <a:t>K) [</a:t>
              </a:r>
              <a:r>
                <a:rPr lang="en-US" sz="1600" dirty="0" smtClean="0">
                  <a:latin typeface="Arial Rounded MT Bold" pitchFamily="34" charset="0"/>
                </a:rPr>
                <a:t>J/g]</a:t>
              </a:r>
            </a:p>
            <a:p>
              <a:endParaRPr lang="en-US" sz="800" dirty="0" smtClean="0">
                <a:latin typeface="Arial Rounded MT Bold" pitchFamily="34" charset="0"/>
              </a:endParaRPr>
            </a:p>
            <a:p>
              <a:r>
                <a:rPr lang="en-US" sz="1400" dirty="0">
                  <a:latin typeface="Arial Rounded MT Bold" pitchFamily="34" charset="0"/>
                </a:rPr>
                <a:t>M</a:t>
              </a:r>
              <a:r>
                <a:rPr lang="en-US" sz="1400" dirty="0" smtClean="0">
                  <a:latin typeface="Arial Rounded MT Bold" pitchFamily="34" charset="0"/>
                </a:rPr>
                <a:t>ixture of dynamical and static energy density !</a:t>
              </a:r>
              <a:endParaRPr lang="de-DE" sz="14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210301" y="1628800"/>
              <a:ext cx="6335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B050"/>
                  </a:solidFill>
                  <a:latin typeface="Arial Rounded MT Bold" pitchFamily="34" charset="0"/>
                </a:rPr>
                <a:t>29 J/g</a:t>
              </a:r>
              <a:endParaRPr lang="de-DE" sz="1200" dirty="0">
                <a:solidFill>
                  <a:srgbClr val="00B05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6645" y="1700808"/>
              <a:ext cx="6335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D2A000"/>
                  </a:solidFill>
                  <a:latin typeface="Arial Rounded MT Bold" pitchFamily="34" charset="0"/>
                </a:rPr>
                <a:t>45 J/g</a:t>
              </a:r>
              <a:endParaRPr lang="de-DE" sz="1200" dirty="0">
                <a:solidFill>
                  <a:srgbClr val="D2A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0301" y="3933056"/>
              <a:ext cx="63350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</a:rPr>
                <a:t>91 J/g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20072" y="3933056"/>
              <a:ext cx="7248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C00000"/>
                  </a:solidFill>
                  <a:latin typeface="Arial Rounded MT Bold" pitchFamily="34" charset="0"/>
                </a:rPr>
                <a:t>182 J/g</a:t>
              </a:r>
              <a:endParaRPr lang="de-DE" sz="12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59632" y="19050"/>
            <a:ext cx="67955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Temperature and pressure evolution in the true conventional target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344" y="511562"/>
            <a:ext cx="6210482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451"/>
              </a:lnSpc>
              <a:spcBef>
                <a:spcPct val="20000"/>
              </a:spcBef>
              <a:defRPr/>
            </a:pPr>
            <a:r>
              <a:rPr lang="en-US" altLang="ja-JP" b="1" dirty="0">
                <a:latin typeface="Arial Rounded MT Bold" pitchFamily="34" charset="0"/>
              </a:rPr>
              <a:t>T. Omori (KEK</a:t>
            </a:r>
            <a:r>
              <a:rPr lang="en-US" altLang="ja-JP" b="1" dirty="0" smtClean="0">
                <a:latin typeface="Arial Rounded MT Bold" pitchFamily="34" charset="0"/>
              </a:rPr>
              <a:t>)  pendulum target, v=1m/s</a:t>
            </a:r>
            <a:endParaRPr lang="en-US" altLang="ja-JP" b="1" dirty="0">
              <a:latin typeface="Arial Rounded MT Bold" pitchFamily="34" charset="0"/>
            </a:endParaRPr>
          </a:p>
        </p:txBody>
      </p:sp>
      <p:sp>
        <p:nvSpPr>
          <p:cNvPr id="25" name="円柱 8"/>
          <p:cNvSpPr>
            <a:spLocks noChangeAspect="1"/>
          </p:cNvSpPr>
          <p:nvPr/>
        </p:nvSpPr>
        <p:spPr bwMode="auto">
          <a:xfrm rot="16200000">
            <a:off x="5938044" y="3899694"/>
            <a:ext cx="1833562" cy="711200"/>
          </a:xfrm>
          <a:prstGeom prst="can">
            <a:avLst>
              <a:gd name="adj" fmla="val 50000"/>
            </a:avLst>
          </a:prstGeom>
          <a:solidFill>
            <a:srgbClr val="984807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6" name="正方形/長方形 17"/>
          <p:cNvSpPr>
            <a:spLocks noChangeArrowheads="1"/>
          </p:cNvSpPr>
          <p:nvPr/>
        </p:nvSpPr>
        <p:spPr bwMode="auto">
          <a:xfrm>
            <a:off x="609600" y="10668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5 Hz pendulum </a:t>
            </a:r>
          </a:p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with bellows seal </a:t>
            </a:r>
            <a:endParaRPr lang="ja-JP" altLang="en-US" sz="2800" b="1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27" name="直線コネクタ 18"/>
          <p:cNvCxnSpPr>
            <a:cxnSpLocks noChangeShapeType="1"/>
          </p:cNvCxnSpPr>
          <p:nvPr/>
        </p:nvCxnSpPr>
        <p:spPr bwMode="auto">
          <a:xfrm rot="16200000" flipH="1">
            <a:off x="635000" y="3505200"/>
            <a:ext cx="3122613" cy="6842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円/楕円 20"/>
          <p:cNvSpPr/>
          <p:nvPr/>
        </p:nvSpPr>
        <p:spPr bwMode="auto">
          <a:xfrm>
            <a:off x="1855788" y="2817813"/>
            <a:ext cx="303212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9" name="正方形/長方形 21"/>
          <p:cNvSpPr/>
          <p:nvPr/>
        </p:nvSpPr>
        <p:spPr bwMode="auto">
          <a:xfrm rot="20880985">
            <a:off x="2209800" y="5400675"/>
            <a:ext cx="685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0" name="左右矢印 24"/>
          <p:cNvSpPr>
            <a:spLocks noChangeArrowheads="1"/>
          </p:cNvSpPr>
          <p:nvPr/>
        </p:nvSpPr>
        <p:spPr bwMode="auto">
          <a:xfrm>
            <a:off x="1651000" y="5943600"/>
            <a:ext cx="1014413" cy="304800"/>
          </a:xfrm>
          <a:prstGeom prst="left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31" name="直線コネクタ 9"/>
          <p:cNvCxnSpPr>
            <a:cxnSpLocks noChangeShapeType="1"/>
          </p:cNvCxnSpPr>
          <p:nvPr/>
        </p:nvCxnSpPr>
        <p:spPr bwMode="auto">
          <a:xfrm>
            <a:off x="4886325" y="4275138"/>
            <a:ext cx="1747838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線コネクタ 32"/>
          <p:cNvCxnSpPr/>
          <p:nvPr/>
        </p:nvCxnSpPr>
        <p:spPr>
          <a:xfrm>
            <a:off x="965200" y="4114800"/>
            <a:ext cx="7874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4"/>
          <p:cNvCxnSpPr/>
          <p:nvPr/>
        </p:nvCxnSpPr>
        <p:spPr>
          <a:xfrm>
            <a:off x="2336800" y="4114800"/>
            <a:ext cx="787400" cy="0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5"/>
          <p:cNvCxnSpPr/>
          <p:nvPr/>
        </p:nvCxnSpPr>
        <p:spPr>
          <a:xfrm flipV="1">
            <a:off x="1719263" y="3109913"/>
            <a:ext cx="719137" cy="166687"/>
          </a:xfrm>
          <a:prstGeom prst="line">
            <a:avLst/>
          </a:prstGeom>
          <a:ln w="1270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41"/>
          <p:cNvSpPr/>
          <p:nvPr/>
        </p:nvSpPr>
        <p:spPr>
          <a:xfrm rot="20735741">
            <a:off x="1606550" y="3327400"/>
            <a:ext cx="368300" cy="711200"/>
          </a:xfrm>
          <a:custGeom>
            <a:avLst/>
            <a:gdLst>
              <a:gd name="connsiteX0" fmla="*/ 273050 w 368300"/>
              <a:gd name="connsiteY0" fmla="*/ 0 h 711200"/>
              <a:gd name="connsiteX1" fmla="*/ 336550 w 368300"/>
              <a:gd name="connsiteY1" fmla="*/ 38100 h 711200"/>
              <a:gd name="connsiteX2" fmla="*/ 266700 w 368300"/>
              <a:gd name="connsiteY2" fmla="*/ 82550 h 711200"/>
              <a:gd name="connsiteX3" fmla="*/ 342900 w 368300"/>
              <a:gd name="connsiteY3" fmla="*/ 114300 h 711200"/>
              <a:gd name="connsiteX4" fmla="*/ 254000 w 368300"/>
              <a:gd name="connsiteY4" fmla="*/ 158750 h 711200"/>
              <a:gd name="connsiteX5" fmla="*/ 368300 w 368300"/>
              <a:gd name="connsiteY5" fmla="*/ 196850 h 711200"/>
              <a:gd name="connsiteX6" fmla="*/ 273050 w 368300"/>
              <a:gd name="connsiteY6" fmla="*/ 241300 h 711200"/>
              <a:gd name="connsiteX7" fmla="*/ 349250 w 368300"/>
              <a:gd name="connsiteY7" fmla="*/ 285750 h 711200"/>
              <a:gd name="connsiteX8" fmla="*/ 215900 w 368300"/>
              <a:gd name="connsiteY8" fmla="*/ 298450 h 711200"/>
              <a:gd name="connsiteX9" fmla="*/ 285750 w 368300"/>
              <a:gd name="connsiteY9" fmla="*/ 349250 h 711200"/>
              <a:gd name="connsiteX10" fmla="*/ 190500 w 368300"/>
              <a:gd name="connsiteY10" fmla="*/ 374650 h 711200"/>
              <a:gd name="connsiteX11" fmla="*/ 266700 w 368300"/>
              <a:gd name="connsiteY11" fmla="*/ 431800 h 711200"/>
              <a:gd name="connsiteX12" fmla="*/ 133350 w 368300"/>
              <a:gd name="connsiteY12" fmla="*/ 450850 h 711200"/>
              <a:gd name="connsiteX13" fmla="*/ 171450 w 368300"/>
              <a:gd name="connsiteY13" fmla="*/ 508000 h 711200"/>
              <a:gd name="connsiteX14" fmla="*/ 50800 w 368300"/>
              <a:gd name="connsiteY14" fmla="*/ 508000 h 711200"/>
              <a:gd name="connsiteX15" fmla="*/ 127000 w 368300"/>
              <a:gd name="connsiteY15" fmla="*/ 552450 h 711200"/>
              <a:gd name="connsiteX16" fmla="*/ 6350 w 368300"/>
              <a:gd name="connsiteY16" fmla="*/ 565150 h 711200"/>
              <a:gd name="connsiteX17" fmla="*/ 95250 w 368300"/>
              <a:gd name="connsiteY17" fmla="*/ 635000 h 711200"/>
              <a:gd name="connsiteX18" fmla="*/ 0 w 368300"/>
              <a:gd name="connsiteY18" fmla="*/ 666750 h 711200"/>
              <a:gd name="connsiteX19" fmla="*/ 38100 w 368300"/>
              <a:gd name="connsiteY19" fmla="*/ 711200 h 711200"/>
              <a:gd name="connsiteX20" fmla="*/ 38100 w 368300"/>
              <a:gd name="connsiteY20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8300" h="711200">
                <a:moveTo>
                  <a:pt x="273050" y="0"/>
                </a:moveTo>
                <a:lnTo>
                  <a:pt x="336550" y="38100"/>
                </a:lnTo>
                <a:lnTo>
                  <a:pt x="266700" y="82550"/>
                </a:lnTo>
                <a:lnTo>
                  <a:pt x="342900" y="114300"/>
                </a:lnTo>
                <a:lnTo>
                  <a:pt x="254000" y="158750"/>
                </a:lnTo>
                <a:lnTo>
                  <a:pt x="368300" y="196850"/>
                </a:lnTo>
                <a:cubicBezTo>
                  <a:pt x="271085" y="235736"/>
                  <a:pt x="273050" y="200754"/>
                  <a:pt x="273050" y="241300"/>
                </a:cubicBezTo>
                <a:lnTo>
                  <a:pt x="349250" y="285750"/>
                </a:lnTo>
                <a:cubicBezTo>
                  <a:pt x="207442" y="298642"/>
                  <a:pt x="162791" y="298450"/>
                  <a:pt x="215900" y="298450"/>
                </a:cubicBezTo>
                <a:cubicBezTo>
                  <a:pt x="287388" y="356940"/>
                  <a:pt x="285750" y="385683"/>
                  <a:pt x="285750" y="349250"/>
                </a:cubicBezTo>
                <a:lnTo>
                  <a:pt x="190500" y="374650"/>
                </a:lnTo>
                <a:lnTo>
                  <a:pt x="266700" y="431800"/>
                </a:lnTo>
                <a:lnTo>
                  <a:pt x="133350" y="450850"/>
                </a:lnTo>
                <a:lnTo>
                  <a:pt x="171450" y="508000"/>
                </a:lnTo>
                <a:lnTo>
                  <a:pt x="50800" y="508000"/>
                </a:lnTo>
                <a:lnTo>
                  <a:pt x="127000" y="552450"/>
                </a:lnTo>
                <a:lnTo>
                  <a:pt x="6350" y="565150"/>
                </a:lnTo>
                <a:lnTo>
                  <a:pt x="95250" y="635000"/>
                </a:lnTo>
                <a:lnTo>
                  <a:pt x="0" y="666750"/>
                </a:lnTo>
                <a:lnTo>
                  <a:pt x="38100" y="711200"/>
                </a:lnTo>
                <a:lnTo>
                  <a:pt x="38100" y="711200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36" name="フリーフォーム 45"/>
          <p:cNvSpPr/>
          <p:nvPr/>
        </p:nvSpPr>
        <p:spPr>
          <a:xfrm>
            <a:off x="2314575" y="3187700"/>
            <a:ext cx="215900" cy="838200"/>
          </a:xfrm>
          <a:custGeom>
            <a:avLst/>
            <a:gdLst>
              <a:gd name="connsiteX0" fmla="*/ 60649 w 216781"/>
              <a:gd name="connsiteY0" fmla="*/ 0 h 838200"/>
              <a:gd name="connsiteX1" fmla="*/ 22549 w 216781"/>
              <a:gd name="connsiteY1" fmla="*/ 101600 h 838200"/>
              <a:gd name="connsiteX2" fmla="*/ 111449 w 216781"/>
              <a:gd name="connsiteY2" fmla="*/ 101600 h 838200"/>
              <a:gd name="connsiteX3" fmla="*/ 41599 w 216781"/>
              <a:gd name="connsiteY3" fmla="*/ 158750 h 838200"/>
              <a:gd name="connsiteX4" fmla="*/ 130499 w 216781"/>
              <a:gd name="connsiteY4" fmla="*/ 171450 h 838200"/>
              <a:gd name="connsiteX5" fmla="*/ 47949 w 216781"/>
              <a:gd name="connsiteY5" fmla="*/ 241300 h 838200"/>
              <a:gd name="connsiteX6" fmla="*/ 130499 w 216781"/>
              <a:gd name="connsiteY6" fmla="*/ 260350 h 838200"/>
              <a:gd name="connsiteX7" fmla="*/ 73349 w 216781"/>
              <a:gd name="connsiteY7" fmla="*/ 323850 h 838200"/>
              <a:gd name="connsiteX8" fmla="*/ 181299 w 216781"/>
              <a:gd name="connsiteY8" fmla="*/ 342900 h 838200"/>
              <a:gd name="connsiteX9" fmla="*/ 79699 w 216781"/>
              <a:gd name="connsiteY9" fmla="*/ 425450 h 838200"/>
              <a:gd name="connsiteX10" fmla="*/ 174949 w 216781"/>
              <a:gd name="connsiteY10" fmla="*/ 457200 h 838200"/>
              <a:gd name="connsiteX11" fmla="*/ 92399 w 216781"/>
              <a:gd name="connsiteY11" fmla="*/ 488950 h 838200"/>
              <a:gd name="connsiteX12" fmla="*/ 168599 w 216781"/>
              <a:gd name="connsiteY12" fmla="*/ 539750 h 838200"/>
              <a:gd name="connsiteX13" fmla="*/ 98749 w 216781"/>
              <a:gd name="connsiteY13" fmla="*/ 590550 h 838200"/>
              <a:gd name="connsiteX14" fmla="*/ 174949 w 216781"/>
              <a:gd name="connsiteY14" fmla="*/ 647700 h 838200"/>
              <a:gd name="connsiteX15" fmla="*/ 79699 w 216781"/>
              <a:gd name="connsiteY15" fmla="*/ 673100 h 838200"/>
              <a:gd name="connsiteX16" fmla="*/ 130499 w 216781"/>
              <a:gd name="connsiteY16" fmla="*/ 730250 h 838200"/>
              <a:gd name="connsiteX17" fmla="*/ 35249 w 216781"/>
              <a:gd name="connsiteY17" fmla="*/ 762000 h 838200"/>
              <a:gd name="connsiteX18" fmla="*/ 98749 w 216781"/>
              <a:gd name="connsiteY18" fmla="*/ 812800 h 838200"/>
              <a:gd name="connsiteX19" fmla="*/ 47949 w 216781"/>
              <a:gd name="connsiteY19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781" h="838200">
                <a:moveTo>
                  <a:pt x="60649" y="0"/>
                </a:moveTo>
                <a:lnTo>
                  <a:pt x="22549" y="101600"/>
                </a:lnTo>
                <a:lnTo>
                  <a:pt x="111449" y="101600"/>
                </a:lnTo>
                <a:cubicBezTo>
                  <a:pt x="24868" y="154881"/>
                  <a:pt x="0" y="137951"/>
                  <a:pt x="41599" y="158750"/>
                </a:cubicBezTo>
                <a:lnTo>
                  <a:pt x="130499" y="171450"/>
                </a:lnTo>
                <a:lnTo>
                  <a:pt x="47949" y="241300"/>
                </a:lnTo>
                <a:lnTo>
                  <a:pt x="130499" y="260350"/>
                </a:lnTo>
                <a:lnTo>
                  <a:pt x="73349" y="323850"/>
                </a:lnTo>
                <a:lnTo>
                  <a:pt x="181299" y="342900"/>
                </a:lnTo>
                <a:lnTo>
                  <a:pt x="79699" y="425450"/>
                </a:lnTo>
                <a:cubicBezTo>
                  <a:pt x="183319" y="457831"/>
                  <a:pt x="216781" y="457200"/>
                  <a:pt x="174949" y="457200"/>
                </a:cubicBezTo>
                <a:lnTo>
                  <a:pt x="92399" y="488950"/>
                </a:lnTo>
                <a:lnTo>
                  <a:pt x="168599" y="539750"/>
                </a:lnTo>
                <a:lnTo>
                  <a:pt x="98749" y="590550"/>
                </a:lnTo>
                <a:lnTo>
                  <a:pt x="174949" y="647700"/>
                </a:lnTo>
                <a:lnTo>
                  <a:pt x="79699" y="673100"/>
                </a:lnTo>
                <a:cubicBezTo>
                  <a:pt x="162672" y="735330"/>
                  <a:pt x="187649" y="730250"/>
                  <a:pt x="130499" y="730250"/>
                </a:cubicBezTo>
                <a:cubicBezTo>
                  <a:pt x="33204" y="756195"/>
                  <a:pt x="35249" y="722790"/>
                  <a:pt x="35249" y="762000"/>
                </a:cubicBezTo>
                <a:lnTo>
                  <a:pt x="98749" y="812800"/>
                </a:lnTo>
                <a:lnTo>
                  <a:pt x="47949" y="838200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ja-JP" altLang="en-US"/>
          </a:p>
        </p:txBody>
      </p:sp>
      <p:sp>
        <p:nvSpPr>
          <p:cNvPr id="37" name="円柱 47"/>
          <p:cNvSpPr/>
          <p:nvPr/>
        </p:nvSpPr>
        <p:spPr>
          <a:xfrm rot="16200000">
            <a:off x="6116637" y="3784601"/>
            <a:ext cx="182563" cy="995362"/>
          </a:xfrm>
          <a:prstGeom prst="can">
            <a:avLst/>
          </a:prstGeom>
          <a:solidFill>
            <a:schemeClr val="accent6">
              <a:lumMod val="75000"/>
            </a:schemeClr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8" name="直方体 52"/>
          <p:cNvSpPr>
            <a:spLocks noChangeArrowheads="1"/>
          </p:cNvSpPr>
          <p:nvPr/>
        </p:nvSpPr>
        <p:spPr bwMode="auto">
          <a:xfrm flipH="1">
            <a:off x="5710238" y="3187700"/>
            <a:ext cx="695325" cy="2138363"/>
          </a:xfrm>
          <a:prstGeom prst="cube">
            <a:avLst>
              <a:gd name="adj" fmla="val 87815"/>
            </a:avLst>
          </a:prstGeom>
          <a:solidFill>
            <a:srgbClr val="BFBFB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9" name="円柱 54"/>
          <p:cNvSpPr/>
          <p:nvPr/>
        </p:nvSpPr>
        <p:spPr>
          <a:xfrm rot="16200000">
            <a:off x="5661818" y="3939382"/>
            <a:ext cx="182563" cy="685800"/>
          </a:xfrm>
          <a:prstGeom prst="can">
            <a:avLst/>
          </a:prstGeom>
          <a:solidFill>
            <a:schemeClr val="accent6">
              <a:lumMod val="75000"/>
            </a:schemeClr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0" name="下カーブ矢印 26"/>
          <p:cNvSpPr>
            <a:spLocks noChangeArrowheads="1"/>
          </p:cNvSpPr>
          <p:nvPr/>
        </p:nvSpPr>
        <p:spPr bwMode="auto">
          <a:xfrm>
            <a:off x="7332663" y="3856038"/>
            <a:ext cx="542925" cy="838200"/>
          </a:xfrm>
          <a:prstGeom prst="curvedDownArrow">
            <a:avLst>
              <a:gd name="adj1" fmla="val 25000"/>
              <a:gd name="adj2" fmla="val 50000"/>
              <a:gd name="adj3" fmla="val 25002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41" name="円弧 55"/>
          <p:cNvSpPr>
            <a:spLocks noChangeArrowheads="1"/>
          </p:cNvSpPr>
          <p:nvPr/>
        </p:nvSpPr>
        <p:spPr bwMode="auto">
          <a:xfrm>
            <a:off x="5943600" y="4159250"/>
            <a:ext cx="152400" cy="228600"/>
          </a:xfrm>
          <a:custGeom>
            <a:avLst/>
            <a:gdLst>
              <a:gd name="T0" fmla="*/ 76200 w 152400"/>
              <a:gd name="T1" fmla="*/ 0 h 228600"/>
              <a:gd name="T2" fmla="*/ 76200 w 152400"/>
              <a:gd name="T3" fmla="*/ 114300 h 228600"/>
              <a:gd name="T4" fmla="*/ 68082 w 152400"/>
              <a:gd name="T5" fmla="*/ 227950 h 228600"/>
              <a:gd name="T6" fmla="*/ 2 60000 65536"/>
              <a:gd name="T7" fmla="*/ 2 60000 65536"/>
              <a:gd name="T8" fmla="*/ 2 60000 65536"/>
              <a:gd name="T9" fmla="*/ 68082 w 152400"/>
              <a:gd name="T10" fmla="*/ 0 h 228600"/>
              <a:gd name="T11" fmla="*/ 152400 w 152400"/>
              <a:gd name="T12" fmla="*/ 228600 h 228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400" h="228600" stroke="0">
                <a:moveTo>
                  <a:pt x="76200" y="0"/>
                </a:moveTo>
                <a:lnTo>
                  <a:pt x="76199" y="0"/>
                </a:lnTo>
                <a:cubicBezTo>
                  <a:pt x="118284" y="0"/>
                  <a:pt x="152400" y="51173"/>
                  <a:pt x="152400" y="114300"/>
                </a:cubicBezTo>
                <a:cubicBezTo>
                  <a:pt x="152400" y="177426"/>
                  <a:pt x="118284" y="228600"/>
                  <a:pt x="76200" y="228600"/>
                </a:cubicBezTo>
                <a:cubicBezTo>
                  <a:pt x="73488" y="228600"/>
                  <a:pt x="70778" y="228382"/>
                  <a:pt x="68082" y="227949"/>
                </a:cubicBezTo>
                <a:lnTo>
                  <a:pt x="76200" y="114300"/>
                </a:lnTo>
                <a:close/>
              </a:path>
              <a:path w="152400" h="228600" fill="none">
                <a:moveTo>
                  <a:pt x="76200" y="0"/>
                </a:moveTo>
                <a:lnTo>
                  <a:pt x="76199" y="0"/>
                </a:lnTo>
                <a:cubicBezTo>
                  <a:pt x="118284" y="0"/>
                  <a:pt x="152400" y="51173"/>
                  <a:pt x="152400" y="114300"/>
                </a:cubicBezTo>
                <a:cubicBezTo>
                  <a:pt x="152400" y="177426"/>
                  <a:pt x="118284" y="228600"/>
                  <a:pt x="76200" y="228600"/>
                </a:cubicBezTo>
                <a:cubicBezTo>
                  <a:pt x="73488" y="228600"/>
                  <a:pt x="70778" y="228382"/>
                  <a:pt x="68082" y="227949"/>
                </a:cubicBezTo>
              </a:path>
            </a:pathLst>
          </a:custGeom>
          <a:noFill/>
          <a:ln w="53975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42" name="正方形/長方形 56"/>
          <p:cNvSpPr>
            <a:spLocks noChangeArrowheads="1"/>
          </p:cNvSpPr>
          <p:nvPr/>
        </p:nvSpPr>
        <p:spPr bwMode="auto">
          <a:xfrm>
            <a:off x="2538413" y="3429000"/>
            <a:ext cx="135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bellows seal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3" name="正方形/長方形 57"/>
          <p:cNvSpPr>
            <a:spLocks noChangeArrowheads="1"/>
          </p:cNvSpPr>
          <p:nvPr/>
        </p:nvSpPr>
        <p:spPr bwMode="auto">
          <a:xfrm>
            <a:off x="4557713" y="3506788"/>
            <a:ext cx="153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ferromagnetic</a:t>
            </a:r>
          </a:p>
          <a:p>
            <a:r>
              <a:rPr lang="en-US" altLang="ja-JP" b="1">
                <a:solidFill>
                  <a:srgbClr val="FF0000"/>
                </a:solidFill>
                <a:latin typeface="Calibri" charset="0"/>
              </a:rPr>
              <a:t>fluid seal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4" name="角丸四角形 22"/>
          <p:cNvSpPr/>
          <p:nvPr/>
        </p:nvSpPr>
        <p:spPr>
          <a:xfrm>
            <a:off x="533400" y="1066800"/>
            <a:ext cx="3048000" cy="5562600"/>
          </a:xfrm>
          <a:prstGeom prst="roundRect">
            <a:avLst>
              <a:gd name="adj" fmla="val 1041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5" name="正方形/長方形 17"/>
          <p:cNvSpPr>
            <a:spLocks noChangeArrowheads="1"/>
          </p:cNvSpPr>
          <p:nvPr/>
        </p:nvSpPr>
        <p:spPr bwMode="auto">
          <a:xfrm>
            <a:off x="1651000" y="6172200"/>
            <a:ext cx="314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/>
          <a:p>
            <a:r>
              <a:rPr lang="en-US" altLang="ja-JP" sz="2800" b="1">
                <a:solidFill>
                  <a:srgbClr val="FF0000"/>
                </a:solidFill>
                <a:latin typeface="Calibri" charset="0"/>
              </a:rPr>
              <a:t>Today </a:t>
            </a:r>
            <a:endParaRPr lang="ja-JP" altLang="en-US" sz="28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6" name="正方形/長方形 25"/>
          <p:cNvSpPr>
            <a:spLocks noChangeArrowheads="1"/>
          </p:cNvSpPr>
          <p:nvPr/>
        </p:nvSpPr>
        <p:spPr bwMode="auto">
          <a:xfrm>
            <a:off x="803275" y="4510088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vacuum</a:t>
            </a:r>
            <a:endParaRPr lang="ja-JP" altLang="en-US"/>
          </a:p>
        </p:txBody>
      </p:sp>
      <p:sp>
        <p:nvSpPr>
          <p:cNvPr id="47" name="正方形/長方形 27"/>
          <p:cNvSpPr>
            <a:spLocks noChangeArrowheads="1"/>
          </p:cNvSpPr>
          <p:nvPr/>
        </p:nvSpPr>
        <p:spPr bwMode="auto">
          <a:xfrm>
            <a:off x="803275" y="3506788"/>
            <a:ext cx="125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air</a:t>
            </a:r>
            <a:endParaRPr lang="ja-JP" altLang="en-US"/>
          </a:p>
        </p:txBody>
      </p:sp>
      <p:sp>
        <p:nvSpPr>
          <p:cNvPr id="48" name="正方形/長方形 28"/>
          <p:cNvSpPr>
            <a:spLocks noChangeArrowheads="1"/>
          </p:cNvSpPr>
          <p:nvPr/>
        </p:nvSpPr>
        <p:spPr bwMode="auto">
          <a:xfrm>
            <a:off x="5451475" y="5326063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air</a:t>
            </a:r>
            <a:endParaRPr lang="ja-JP" altLang="en-US"/>
          </a:p>
        </p:txBody>
      </p:sp>
      <p:sp>
        <p:nvSpPr>
          <p:cNvPr id="49" name="正方形/長方形 29"/>
          <p:cNvSpPr>
            <a:spLocks noChangeArrowheads="1"/>
          </p:cNvSpPr>
          <p:nvPr/>
        </p:nvSpPr>
        <p:spPr bwMode="auto">
          <a:xfrm>
            <a:off x="6634163" y="5326063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1">
                <a:latin typeface="Calibri" charset="0"/>
              </a:rPr>
              <a:t>vacuum</a:t>
            </a:r>
            <a:endParaRPr lang="ja-JP" altLang="en-US"/>
          </a:p>
        </p:txBody>
      </p:sp>
      <p:sp>
        <p:nvSpPr>
          <p:cNvPr id="50" name="正方形/長方形 16"/>
          <p:cNvSpPr>
            <a:spLocks noChangeArrowheads="1"/>
          </p:cNvSpPr>
          <p:nvPr/>
        </p:nvSpPr>
        <p:spPr bwMode="auto">
          <a:xfrm>
            <a:off x="4886325" y="1066800"/>
            <a:ext cx="350209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/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Slow rotation target </a:t>
            </a:r>
          </a:p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with ferromagnetic </a:t>
            </a:r>
          </a:p>
          <a:p>
            <a:r>
              <a:rPr lang="en-US" altLang="ja-JP" sz="2800" b="1" dirty="0">
                <a:solidFill>
                  <a:srgbClr val="0000FF"/>
                </a:solidFill>
                <a:latin typeface="Calibri" charset="0"/>
              </a:rPr>
              <a:t>fluid seal </a:t>
            </a:r>
            <a:endParaRPr lang="ja-JP" altLang="en-US" sz="2800" b="1" dirty="0">
              <a:solidFill>
                <a:srgbClr val="0000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2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</Words>
  <Application>Microsoft Office PowerPoint</Application>
  <PresentationFormat>On-screen Show (4:3)</PresentationFormat>
  <Paragraphs>212</Paragraphs>
  <Slides>17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Design</vt:lpstr>
      <vt:lpstr>Omori-MB13:Users:omori:Documents:ConventionalPaperForJournal:Conventional_e+_ILC_v20110706.doc!OLE_LINK1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staufen</dc:creator>
  <cp:lastModifiedBy>Fried</cp:lastModifiedBy>
  <cp:revision>1132</cp:revision>
  <dcterms:created xsi:type="dcterms:W3CDTF">2011-04-28T09:30:39Z</dcterms:created>
  <dcterms:modified xsi:type="dcterms:W3CDTF">2013-09-04T22:58:27Z</dcterms:modified>
</cp:coreProperties>
</file>