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8"/>
  </p:notesMasterIdLst>
  <p:sldIdLst>
    <p:sldId id="386" r:id="rId2"/>
    <p:sldId id="549" r:id="rId3"/>
    <p:sldId id="550" r:id="rId4"/>
    <p:sldId id="551" r:id="rId5"/>
    <p:sldId id="576" r:id="rId6"/>
    <p:sldId id="565" r:id="rId7"/>
    <p:sldId id="567" r:id="rId8"/>
    <p:sldId id="566" r:id="rId9"/>
    <p:sldId id="574" r:id="rId10"/>
    <p:sldId id="577" r:id="rId11"/>
    <p:sldId id="587" r:id="rId12"/>
    <p:sldId id="578" r:id="rId13"/>
    <p:sldId id="580" r:id="rId14"/>
    <p:sldId id="581" r:id="rId15"/>
    <p:sldId id="582" r:id="rId16"/>
    <p:sldId id="583" r:id="rId1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8" autoAdjust="0"/>
    <p:restoredTop sz="93957" autoAdjust="0"/>
  </p:normalViewPr>
  <p:slideViewPr>
    <p:cSldViewPr>
      <p:cViewPr varScale="1">
        <p:scale>
          <a:sx n="65" d="100"/>
          <a:sy n="65" d="100"/>
        </p:scale>
        <p:origin x="126" y="66"/>
      </p:cViewPr>
      <p:guideLst>
        <p:guide orient="horz" pos="2160"/>
        <p:guide pos="2880"/>
      </p:guideLst>
    </p:cSldViewPr>
  </p:slideViewPr>
  <p:notesTextViewPr>
    <p:cViewPr>
      <p:scale>
        <a:sx n="1" d="1"/>
        <a:sy n="1" d="1"/>
      </p:scale>
      <p:origin x="0" y="0"/>
    </p:cViewPr>
  </p:notesTextViewPr>
  <p:sorterViewPr>
    <p:cViewPr>
      <p:scale>
        <a:sx n="100" d="100"/>
        <a:sy n="100" d="100"/>
      </p:scale>
      <p:origin x="0" y="18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3316"/>
          </a:xfrm>
          <a:prstGeom prst="rect">
            <a:avLst/>
          </a:prstGeom>
        </p:spPr>
        <p:txBody>
          <a:bodyPr vert="horz" lIns="94858" tIns="47429" rIns="94858" bIns="474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3316"/>
          </a:xfrm>
          <a:prstGeom prst="rect">
            <a:avLst/>
          </a:prstGeom>
        </p:spPr>
        <p:txBody>
          <a:bodyPr vert="horz" lIns="94858" tIns="47429" rIns="94858" bIns="47429" rtlCol="0"/>
          <a:lstStyle>
            <a:lvl1pPr algn="r">
              <a:defRPr sz="1200"/>
            </a:lvl1pPr>
          </a:lstStyle>
          <a:p>
            <a:fld id="{97AB6BB3-BD4E-494B-ADFB-7BC181D56E56}" type="datetimeFigureOut">
              <a:rPr kumimoji="1" lang="ja-JP" altLang="en-US" smtClean="0"/>
              <a:pPr/>
              <a:t>2013/9/6</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58" tIns="47429" rIns="94858" bIns="4742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8" tIns="47429" rIns="94858"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5"/>
            <a:ext cx="2918830" cy="493316"/>
          </a:xfrm>
          <a:prstGeom prst="rect">
            <a:avLst/>
          </a:prstGeom>
        </p:spPr>
        <p:txBody>
          <a:bodyPr vert="horz" lIns="94858" tIns="47429" rIns="94858" bIns="474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4858" tIns="47429" rIns="94858" bIns="47429" rtlCol="0" anchor="b"/>
          <a:lstStyle>
            <a:lvl1pPr algn="r">
              <a:defRPr sz="1200"/>
            </a:lvl1pPr>
          </a:lstStyle>
          <a:p>
            <a:fld id="{3C36812D-CA0A-4D36-96B1-0B9A9A72D634}" type="slidenum">
              <a:rPr kumimoji="1" lang="ja-JP" altLang="en-US" smtClean="0"/>
              <a:pPr/>
              <a:t>‹#›</a:t>
            </a:fld>
            <a:endParaRPr kumimoji="1" lang="ja-JP" altLang="en-US"/>
          </a:p>
        </p:txBody>
      </p:sp>
    </p:spTree>
    <p:extLst>
      <p:ext uri="{BB962C8B-B14F-4D97-AF65-F5344CB8AC3E}">
        <p14:creationId xmlns:p14="http://schemas.microsoft.com/office/powerpoint/2010/main" val="23831198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目的、基盤技術開発項目</a:t>
            </a:r>
            <a:endParaRPr kumimoji="1" lang="ja-JP" altLang="en-US" dirty="0"/>
          </a:p>
        </p:txBody>
      </p:sp>
      <p:sp>
        <p:nvSpPr>
          <p:cNvPr id="4" name="スライド番号プレースホルダー 3"/>
          <p:cNvSpPr>
            <a:spLocks noGrp="1"/>
          </p:cNvSpPr>
          <p:nvPr>
            <p:ph type="sldNum" sz="quarter" idx="10"/>
          </p:nvPr>
        </p:nvSpPr>
        <p:spPr/>
        <p:txBody>
          <a:bodyPr/>
          <a:lstStyle/>
          <a:p>
            <a:fld id="{3C36812D-CA0A-4D36-96B1-0B9A9A72D634}" type="slidenum">
              <a:rPr kumimoji="1" lang="ja-JP" altLang="en-US" smtClean="0"/>
              <a:pPr/>
              <a:t>1</a:t>
            </a:fld>
            <a:endParaRPr kumimoji="1" lang="ja-JP" altLang="en-US"/>
          </a:p>
        </p:txBody>
      </p:sp>
    </p:spTree>
    <p:extLst>
      <p:ext uri="{BB962C8B-B14F-4D97-AF65-F5344CB8AC3E}">
        <p14:creationId xmlns:p14="http://schemas.microsoft.com/office/powerpoint/2010/main" val="21224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高圧</a:t>
            </a:r>
            <a:r>
              <a:rPr kumimoji="1" lang="en-US" altLang="ja-JP" dirty="0" smtClean="0"/>
              <a:t>DC</a:t>
            </a:r>
            <a:r>
              <a:rPr kumimoji="1" lang="ja-JP" altLang="en-US" dirty="0" smtClean="0"/>
              <a:t>電子源技術達成、</a:t>
            </a:r>
            <a:r>
              <a:rPr kumimoji="1" lang="en-US" altLang="ja-JP" dirty="0" smtClean="0"/>
              <a:t>1.3GHz</a:t>
            </a:r>
            <a:r>
              <a:rPr kumimoji="1" lang="ja-JP" altLang="en-US" dirty="0" smtClean="0"/>
              <a:t>超伝導空洞技術達成</a:t>
            </a:r>
            <a:endParaRPr kumimoji="1" lang="en-US" altLang="ja-JP" dirty="0" smtClean="0"/>
          </a:p>
          <a:p>
            <a:r>
              <a:rPr kumimoji="1" lang="ja-JP" altLang="en-US" dirty="0" smtClean="0"/>
              <a:t>高輝度Ｘ線発生・利用実験の準備ができた。性能を向上する為の新技術開発。</a:t>
            </a:r>
            <a:endParaRPr kumimoji="1" lang="ja-JP" altLang="en-US" dirty="0"/>
          </a:p>
        </p:txBody>
      </p:sp>
      <p:sp>
        <p:nvSpPr>
          <p:cNvPr id="4" name="スライド番号プレースホルダー 3"/>
          <p:cNvSpPr>
            <a:spLocks noGrp="1"/>
          </p:cNvSpPr>
          <p:nvPr>
            <p:ph type="sldNum" sz="quarter" idx="10"/>
          </p:nvPr>
        </p:nvSpPr>
        <p:spPr/>
        <p:txBody>
          <a:bodyPr/>
          <a:lstStyle/>
          <a:p>
            <a:fld id="{3C36812D-CA0A-4D36-96B1-0B9A9A72D634}" type="slidenum">
              <a:rPr kumimoji="1" lang="ja-JP" altLang="en-US" smtClean="0"/>
              <a:pPr/>
              <a:t>2</a:t>
            </a:fld>
            <a:endParaRPr kumimoji="1" lang="ja-JP" altLang="en-US"/>
          </a:p>
        </p:txBody>
      </p:sp>
    </p:spTree>
    <p:extLst>
      <p:ext uri="{BB962C8B-B14F-4D97-AF65-F5344CB8AC3E}">
        <p14:creationId xmlns:p14="http://schemas.microsoft.com/office/powerpoint/2010/main" val="160920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大電流ビーム生成・加速に成功。光共振器技術の見通しを得た。</a:t>
            </a:r>
            <a:endParaRPr kumimoji="1" lang="en-US" altLang="ja-JP" dirty="0" smtClean="0"/>
          </a:p>
          <a:p>
            <a:r>
              <a:rPr kumimoji="1" lang="ja-JP" altLang="en-US" dirty="0" smtClean="0"/>
              <a:t>吸収イメージング試験測定も行った。次は新位相コントラストイメージングで利用展開する。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C36812D-CA0A-4D36-96B1-0B9A9A72D634}" type="slidenum">
              <a:rPr kumimoji="1" lang="ja-JP" altLang="en-US" smtClean="0"/>
              <a:pPr/>
              <a:t>3</a:t>
            </a:fld>
            <a:endParaRPr kumimoji="1" lang="ja-JP" altLang="en-US"/>
          </a:p>
        </p:txBody>
      </p:sp>
    </p:spTree>
    <p:extLst>
      <p:ext uri="{BB962C8B-B14F-4D97-AF65-F5344CB8AC3E}">
        <p14:creationId xmlns:p14="http://schemas.microsoft.com/office/powerpoint/2010/main" val="325521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最先端小型電子加速器施設が３つ</a:t>
            </a:r>
            <a:r>
              <a:rPr kumimoji="1" lang="en-US" altLang="ja-JP" dirty="0" smtClean="0"/>
              <a:t>KEK</a:t>
            </a:r>
            <a:r>
              <a:rPr kumimoji="1" lang="ja-JP" altLang="en-US" dirty="0" smtClean="0"/>
              <a:t>にある。</a:t>
            </a:r>
            <a:endParaRPr kumimoji="1" lang="ja-JP" altLang="en-US" dirty="0"/>
          </a:p>
        </p:txBody>
      </p:sp>
      <p:sp>
        <p:nvSpPr>
          <p:cNvPr id="4" name="スライド番号プレースホルダー 3"/>
          <p:cNvSpPr>
            <a:spLocks noGrp="1"/>
          </p:cNvSpPr>
          <p:nvPr>
            <p:ph type="sldNum" sz="quarter" idx="10"/>
          </p:nvPr>
        </p:nvSpPr>
        <p:spPr/>
        <p:txBody>
          <a:bodyPr/>
          <a:lstStyle/>
          <a:p>
            <a:fld id="{3C36812D-CA0A-4D36-96B1-0B9A9A72D634}" type="slidenum">
              <a:rPr kumimoji="1" lang="ja-JP" altLang="en-US" smtClean="0"/>
              <a:pPr/>
              <a:t>4</a:t>
            </a:fld>
            <a:endParaRPr kumimoji="1" lang="ja-JP" altLang="en-US"/>
          </a:p>
        </p:txBody>
      </p:sp>
    </p:spTree>
    <p:extLst>
      <p:ext uri="{BB962C8B-B14F-4D97-AF65-F5344CB8AC3E}">
        <p14:creationId xmlns:p14="http://schemas.microsoft.com/office/powerpoint/2010/main" val="241599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既に特許出願された新技術を高度化して利用展開へ。</a:t>
            </a:r>
            <a:endParaRPr kumimoji="1" lang="ja-JP" altLang="en-US" dirty="0"/>
          </a:p>
        </p:txBody>
      </p:sp>
      <p:sp>
        <p:nvSpPr>
          <p:cNvPr id="4" name="スライド番号プレースホルダー 3"/>
          <p:cNvSpPr>
            <a:spLocks noGrp="1"/>
          </p:cNvSpPr>
          <p:nvPr>
            <p:ph type="sldNum" sz="quarter" idx="10"/>
          </p:nvPr>
        </p:nvSpPr>
        <p:spPr/>
        <p:txBody>
          <a:bodyPr/>
          <a:lstStyle/>
          <a:p>
            <a:fld id="{3C36812D-CA0A-4D36-96B1-0B9A9A72D634}" type="slidenum">
              <a:rPr kumimoji="1" lang="ja-JP" altLang="en-US" smtClean="0"/>
              <a:pPr/>
              <a:t>6</a:t>
            </a:fld>
            <a:endParaRPr kumimoji="1" lang="ja-JP" altLang="en-US"/>
          </a:p>
        </p:txBody>
      </p:sp>
    </p:spTree>
    <p:extLst>
      <p:ext uri="{BB962C8B-B14F-4D97-AF65-F5344CB8AC3E}">
        <p14:creationId xmlns:p14="http://schemas.microsoft.com/office/powerpoint/2010/main" val="45844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「質問内容」　ユーザーニーズがどれだけあるか、魅力的な光源になりうるかなど、波及効果を</a:t>
            </a:r>
            <a:r>
              <a:rPr kumimoji="1" lang="ja-JP" altLang="en-US" dirty="0" err="1" smtClean="0"/>
              <a:t>せつめい</a:t>
            </a:r>
            <a:r>
              <a:rPr kumimoji="1" lang="ja-JP" altLang="en-US" dirty="0" smtClean="0"/>
              <a:t>すること。</a:t>
            </a:r>
            <a:endParaRPr kumimoji="1" lang="en-US" altLang="ja-JP" dirty="0" smtClean="0"/>
          </a:p>
          <a:p>
            <a:r>
              <a:rPr kumimoji="1" lang="ja-JP" altLang="en-US" dirty="0" smtClean="0"/>
              <a:t>イメージングまでの最終的な目標を実現させるための技術開発の課題と解決方法を説明すること。</a:t>
            </a:r>
            <a:endParaRPr kumimoji="1" lang="ja-JP" altLang="en-US" dirty="0"/>
          </a:p>
        </p:txBody>
      </p:sp>
      <p:sp>
        <p:nvSpPr>
          <p:cNvPr id="4" name="スライド番号プレースホルダー 3"/>
          <p:cNvSpPr>
            <a:spLocks noGrp="1"/>
          </p:cNvSpPr>
          <p:nvPr>
            <p:ph type="sldNum" sz="quarter" idx="10"/>
          </p:nvPr>
        </p:nvSpPr>
        <p:spPr/>
        <p:txBody>
          <a:bodyPr/>
          <a:lstStyle/>
          <a:p>
            <a:fld id="{3C36812D-CA0A-4D36-96B1-0B9A9A72D634}" type="slidenum">
              <a:rPr kumimoji="1" lang="ja-JP" altLang="en-US" smtClean="0"/>
              <a:pPr/>
              <a:t>7</a:t>
            </a:fld>
            <a:endParaRPr kumimoji="1" lang="ja-JP" altLang="en-US"/>
          </a:p>
        </p:txBody>
      </p:sp>
    </p:spTree>
    <p:extLst>
      <p:ext uri="{BB962C8B-B14F-4D97-AF65-F5344CB8AC3E}">
        <p14:creationId xmlns:p14="http://schemas.microsoft.com/office/powerpoint/2010/main" val="297229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This viewgraph shows the principle nuclear material detection by laser Compton gamma-rays.</a:t>
            </a:r>
          </a:p>
          <a:p>
            <a:pPr eaLnBrk="1" hangingPunct="1">
              <a:spcBef>
                <a:spcPct val="0"/>
              </a:spcBef>
            </a:pPr>
            <a:r>
              <a:rPr lang="en-US" altLang="ja-JP" dirty="0" smtClean="0"/>
              <a:t>Laser Compton scattering is a scheme to generate monochromatic gamma-rays by collision of a high-energy electron beam and a laser beam. The gamma-ray energy can be easily tunable by changing electron energy or laser wavelength.</a:t>
            </a:r>
          </a:p>
          <a:p>
            <a:pPr eaLnBrk="1" hangingPunct="1">
              <a:spcBef>
                <a:spcPct val="0"/>
              </a:spcBef>
            </a:pPr>
            <a:r>
              <a:rPr lang="en-US" altLang="ja-JP" dirty="0" smtClean="0"/>
              <a:t>If we irradiate a gamma-ray beam tuned at an energy specific to </a:t>
            </a:r>
            <a:r>
              <a:rPr lang="en-US" altLang="ja-JP" dirty="0" err="1" smtClean="0"/>
              <a:t>Pu</a:t>
            </a:r>
            <a:r>
              <a:rPr lang="en-US" altLang="ja-JP" dirty="0" smtClean="0"/>
              <a:t> 239, 2143 </a:t>
            </a:r>
            <a:r>
              <a:rPr lang="en-US" altLang="ja-JP" dirty="0" err="1" smtClean="0"/>
              <a:t>keV</a:t>
            </a:r>
            <a:r>
              <a:rPr lang="en-US" altLang="ja-JP" dirty="0" smtClean="0"/>
              <a:t>, nucleus of Pu-239 is excited by gamma-ray absorption and re-</a:t>
            </a:r>
            <a:r>
              <a:rPr lang="en-US" altLang="ja-JP" dirty="0" err="1" smtClean="0"/>
              <a:t>emitt</a:t>
            </a:r>
            <a:r>
              <a:rPr lang="en-US" altLang="ja-JP" dirty="0" smtClean="0"/>
              <a:t> another gamma-ray instantaneously. Observing this re-emitted gamma-ray, we can detect Pu-239.</a:t>
            </a:r>
          </a:p>
          <a:p>
            <a:pPr eaLnBrk="1" hangingPunct="1">
              <a:spcBef>
                <a:spcPct val="0"/>
              </a:spcBef>
            </a:pPr>
            <a:r>
              <a:rPr lang="en-US" altLang="ja-JP" dirty="0" smtClean="0"/>
              <a:t>This is nuclear resonance fluorescence.</a:t>
            </a:r>
          </a:p>
          <a:p>
            <a:pPr eaLnBrk="1" hangingPunct="1">
              <a:spcBef>
                <a:spcPct val="0"/>
              </a:spcBef>
            </a:pPr>
            <a:r>
              <a:rPr lang="en-US" altLang="ja-JP" dirty="0" smtClean="0"/>
              <a:t>The combination of laser Compton gamma-ray and nuclear resonance fluorescence has several advantages. First, nondestructive detection of radioactive and stable nuclides is possible. Second, We have excellent signal-to-noise ratio in the energy resolved gamma-ray detection. Third, detecting many kind of nuclides by scanning gamma-ray energy is also available. Fourth, we can detect materials through a thick shield. Finally, this is full utilization of high-power lasers and high-brightness electron beams, which show tremendous progress continuously.</a:t>
            </a:r>
          </a:p>
        </p:txBody>
      </p:sp>
    </p:spTree>
    <p:extLst>
      <p:ext uri="{BB962C8B-B14F-4D97-AF65-F5344CB8AC3E}">
        <p14:creationId xmlns:p14="http://schemas.microsoft.com/office/powerpoint/2010/main" val="219577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36812D-CA0A-4D36-96B1-0B9A9A72D634}" type="slidenum">
              <a:rPr kumimoji="1" lang="ja-JP" altLang="en-US" smtClean="0"/>
              <a:pPr/>
              <a:t>16</a:t>
            </a:fld>
            <a:endParaRPr kumimoji="1" lang="ja-JP" altLang="en-US"/>
          </a:p>
        </p:txBody>
      </p:sp>
    </p:spTree>
    <p:extLst>
      <p:ext uri="{BB962C8B-B14F-4D97-AF65-F5344CB8AC3E}">
        <p14:creationId xmlns:p14="http://schemas.microsoft.com/office/powerpoint/2010/main" val="280575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64350"/>
            <a:chOff x="0" y="0"/>
            <a:chExt cx="5760" cy="4324"/>
          </a:xfrm>
        </p:grpSpPr>
        <p:sp>
          <p:nvSpPr>
            <p:cNvPr id="5" name="Rectangle 3"/>
            <p:cNvSpPr>
              <a:spLocks noChangeArrowheads="1"/>
            </p:cNvSpPr>
            <p:nvPr userDrawn="1"/>
          </p:nvSpPr>
          <p:spPr bwMode="white">
            <a:xfrm>
              <a:off x="0" y="331"/>
              <a:ext cx="5760" cy="332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ja-JP" altLang="en-US" smtClean="0">
                <a:solidFill>
                  <a:srgbClr val="2E2E48"/>
                </a:solidFill>
              </a:endParaRPr>
            </a:p>
          </p:txBody>
        </p:sp>
        <p:sp>
          <p:nvSpPr>
            <p:cNvPr id="6" name="Rectangle 4"/>
            <p:cNvSpPr>
              <a:spLocks noChangeArrowheads="1"/>
            </p:cNvSpPr>
            <p:nvPr userDrawn="1"/>
          </p:nvSpPr>
          <p:spPr bwMode="white">
            <a:xfrm>
              <a:off x="0" y="0"/>
              <a:ext cx="5760" cy="351"/>
            </a:xfrm>
            <a:prstGeom prst="rect">
              <a:avLst/>
            </a:prstGeom>
            <a:gradFill rotWithShape="0">
              <a:gsLst>
                <a:gs pos="0">
                  <a:schemeClr va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ja-JP" altLang="en-US" smtClean="0">
                <a:solidFill>
                  <a:srgbClr val="2E2E48"/>
                </a:solidFill>
              </a:endParaRPr>
            </a:p>
          </p:txBody>
        </p:sp>
        <p:sp>
          <p:nvSpPr>
            <p:cNvPr id="7" name="Freeform 5"/>
            <p:cNvSpPr>
              <a:spLocks/>
            </p:cNvSpPr>
            <p:nvPr userDrawn="1"/>
          </p:nvSpPr>
          <p:spPr bwMode="ltGray">
            <a:xfrm>
              <a:off x="0" y="1596"/>
              <a:ext cx="5760" cy="1651"/>
            </a:xfrm>
            <a:custGeom>
              <a:avLst/>
              <a:gdLst/>
              <a:ahLst/>
              <a:cxnLst>
                <a:cxn ang="0">
                  <a:pos x="0" y="960"/>
                </a:cxn>
                <a:cxn ang="0">
                  <a:pos x="773" y="852"/>
                </a:cxn>
                <a:cxn ang="0">
                  <a:pos x="1536" y="594"/>
                </a:cxn>
                <a:cxn ang="0">
                  <a:pos x="2438" y="156"/>
                </a:cxn>
                <a:cxn ang="0">
                  <a:pos x="2678" y="24"/>
                </a:cxn>
                <a:cxn ang="0">
                  <a:pos x="2816" y="30"/>
                </a:cxn>
                <a:cxn ang="0">
                  <a:pos x="2876" y="0"/>
                </a:cxn>
                <a:cxn ang="0">
                  <a:pos x="3032" y="30"/>
                </a:cxn>
                <a:cxn ang="0">
                  <a:pos x="3086" y="12"/>
                </a:cxn>
                <a:cxn ang="0">
                  <a:pos x="3183" y="42"/>
                </a:cxn>
                <a:cxn ang="0">
                  <a:pos x="3333" y="120"/>
                </a:cxn>
                <a:cxn ang="0">
                  <a:pos x="3483" y="234"/>
                </a:cxn>
                <a:cxn ang="0">
                  <a:pos x="3741" y="396"/>
                </a:cxn>
                <a:cxn ang="0">
                  <a:pos x="4156" y="636"/>
                </a:cxn>
                <a:cxn ang="0">
                  <a:pos x="4510" y="768"/>
                </a:cxn>
                <a:cxn ang="0">
                  <a:pos x="4913" y="906"/>
                </a:cxn>
                <a:cxn ang="0">
                  <a:pos x="5304" y="1074"/>
                </a:cxn>
                <a:cxn ang="0">
                  <a:pos x="5760" y="1150"/>
                </a:cxn>
                <a:cxn ang="0">
                  <a:pos x="5760" y="1651"/>
                </a:cxn>
                <a:cxn ang="0">
                  <a:pos x="0" y="1651"/>
                </a:cxn>
                <a:cxn ang="0">
                  <a:pos x="0" y="960"/>
                </a:cxn>
              </a:cxnLst>
              <a:rect l="0" t="0" r="r" b="b"/>
              <a:pathLst>
                <a:path w="5760" h="1651">
                  <a:moveTo>
                    <a:pt x="0" y="960"/>
                  </a:moveTo>
                  <a:cubicBezTo>
                    <a:pt x="237" y="952"/>
                    <a:pt x="517" y="913"/>
                    <a:pt x="773" y="852"/>
                  </a:cubicBezTo>
                  <a:cubicBezTo>
                    <a:pt x="1029" y="791"/>
                    <a:pt x="1259" y="710"/>
                    <a:pt x="1536" y="594"/>
                  </a:cubicBezTo>
                  <a:cubicBezTo>
                    <a:pt x="1814" y="478"/>
                    <a:pt x="2247" y="251"/>
                    <a:pt x="2438" y="156"/>
                  </a:cubicBezTo>
                  <a:cubicBezTo>
                    <a:pt x="2628" y="61"/>
                    <a:pt x="2615" y="45"/>
                    <a:pt x="2678" y="24"/>
                  </a:cubicBezTo>
                  <a:cubicBezTo>
                    <a:pt x="2741" y="3"/>
                    <a:pt x="2783" y="34"/>
                    <a:pt x="2816" y="30"/>
                  </a:cubicBezTo>
                  <a:cubicBezTo>
                    <a:pt x="2849" y="26"/>
                    <a:pt x="2840" y="0"/>
                    <a:pt x="2876" y="0"/>
                  </a:cubicBezTo>
                  <a:cubicBezTo>
                    <a:pt x="2912" y="0"/>
                    <a:pt x="2997" y="28"/>
                    <a:pt x="3032" y="30"/>
                  </a:cubicBezTo>
                  <a:cubicBezTo>
                    <a:pt x="3067" y="32"/>
                    <a:pt x="3061" y="10"/>
                    <a:pt x="3086" y="12"/>
                  </a:cubicBezTo>
                  <a:cubicBezTo>
                    <a:pt x="3112" y="14"/>
                    <a:pt x="3142" y="24"/>
                    <a:pt x="3183" y="42"/>
                  </a:cubicBezTo>
                  <a:cubicBezTo>
                    <a:pt x="3224" y="60"/>
                    <a:pt x="3283" y="88"/>
                    <a:pt x="3333" y="120"/>
                  </a:cubicBezTo>
                  <a:cubicBezTo>
                    <a:pt x="3383" y="152"/>
                    <a:pt x="3415" y="188"/>
                    <a:pt x="3483" y="234"/>
                  </a:cubicBezTo>
                  <a:cubicBezTo>
                    <a:pt x="3551" y="280"/>
                    <a:pt x="3629" y="329"/>
                    <a:pt x="3741" y="396"/>
                  </a:cubicBezTo>
                  <a:cubicBezTo>
                    <a:pt x="3854" y="463"/>
                    <a:pt x="4028" y="574"/>
                    <a:pt x="4156" y="636"/>
                  </a:cubicBezTo>
                  <a:cubicBezTo>
                    <a:pt x="4284" y="698"/>
                    <a:pt x="4384" y="723"/>
                    <a:pt x="4510" y="768"/>
                  </a:cubicBezTo>
                  <a:cubicBezTo>
                    <a:pt x="4637" y="813"/>
                    <a:pt x="4781" y="855"/>
                    <a:pt x="4913" y="906"/>
                  </a:cubicBezTo>
                  <a:cubicBezTo>
                    <a:pt x="5045" y="957"/>
                    <a:pt x="5163" y="1033"/>
                    <a:pt x="5304" y="1074"/>
                  </a:cubicBezTo>
                  <a:cubicBezTo>
                    <a:pt x="5445" y="1115"/>
                    <a:pt x="5543" y="1125"/>
                    <a:pt x="5760" y="1150"/>
                  </a:cubicBezTo>
                  <a:cubicBezTo>
                    <a:pt x="5760" y="1400"/>
                    <a:pt x="5760" y="1651"/>
                    <a:pt x="5760" y="1651"/>
                  </a:cubicBezTo>
                  <a:lnTo>
                    <a:pt x="0" y="1651"/>
                  </a:lnTo>
                  <a:lnTo>
                    <a:pt x="0" y="960"/>
                  </a:lnTo>
                  <a:close/>
                </a:path>
              </a:pathLst>
            </a:custGeom>
            <a:gradFill rotWithShape="0">
              <a:gsLst>
                <a:gs pos="0">
                  <a:schemeClr val="bg2"/>
                </a:gs>
                <a:gs pos="100000">
                  <a:schemeClr val="bg2">
                    <a:gamma/>
                    <a:shade val="66667"/>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ja-JP" altLang="en-US">
                <a:solidFill>
                  <a:srgbClr val="2E2E48"/>
                </a:solidFill>
              </a:endParaRPr>
            </a:p>
          </p:txBody>
        </p:sp>
        <p:sp>
          <p:nvSpPr>
            <p:cNvPr id="8" name="Freeform 6"/>
            <p:cNvSpPr>
              <a:spLocks/>
            </p:cNvSpPr>
            <p:nvPr userDrawn="1"/>
          </p:nvSpPr>
          <p:spPr bwMode="ltGray">
            <a:xfrm>
              <a:off x="380" y="1597"/>
              <a:ext cx="2495" cy="1054"/>
            </a:xfrm>
            <a:custGeom>
              <a:avLst/>
              <a:gdLst>
                <a:gd name="T0" fmla="*/ 909 w 2495"/>
                <a:gd name="T1" fmla="*/ 650 h 1054"/>
                <a:gd name="T2" fmla="*/ 2028 w 2495"/>
                <a:gd name="T3" fmla="*/ 116 h 1054"/>
                <a:gd name="T4" fmla="*/ 2253 w 2495"/>
                <a:gd name="T5" fmla="*/ 20 h 1054"/>
                <a:gd name="T6" fmla="*/ 2304 w 2495"/>
                <a:gd name="T7" fmla="*/ 8 h 1054"/>
                <a:gd name="T8" fmla="*/ 2388 w 2495"/>
                <a:gd name="T9" fmla="*/ 20 h 1054"/>
                <a:gd name="T10" fmla="*/ 2490 w 2495"/>
                <a:gd name="T11" fmla="*/ 8 h 1054"/>
                <a:gd name="T12" fmla="*/ 2424 w 2495"/>
                <a:gd name="T13" fmla="*/ 62 h 1054"/>
                <a:gd name="T14" fmla="*/ 2349 w 2495"/>
                <a:gd name="T15" fmla="*/ 158 h 1054"/>
                <a:gd name="T16" fmla="*/ 2295 w 2495"/>
                <a:gd name="T17" fmla="*/ 182 h 1054"/>
                <a:gd name="T18" fmla="*/ 2271 w 2495"/>
                <a:gd name="T19" fmla="*/ 251 h 1054"/>
                <a:gd name="T20" fmla="*/ 2304 w 2495"/>
                <a:gd name="T21" fmla="*/ 332 h 1054"/>
                <a:gd name="T22" fmla="*/ 2253 w 2495"/>
                <a:gd name="T23" fmla="*/ 326 h 1054"/>
                <a:gd name="T24" fmla="*/ 2226 w 2495"/>
                <a:gd name="T25" fmla="*/ 386 h 1054"/>
                <a:gd name="T26" fmla="*/ 2130 w 2495"/>
                <a:gd name="T27" fmla="*/ 491 h 1054"/>
                <a:gd name="T28" fmla="*/ 1980 w 2495"/>
                <a:gd name="T29" fmla="*/ 710 h 1054"/>
                <a:gd name="T30" fmla="*/ 1884 w 2495"/>
                <a:gd name="T31" fmla="*/ 758 h 1054"/>
                <a:gd name="T32" fmla="*/ 1782 w 2495"/>
                <a:gd name="T33" fmla="*/ 845 h 1054"/>
                <a:gd name="T34" fmla="*/ 1629 w 2495"/>
                <a:gd name="T35" fmla="*/ 959 h 1054"/>
                <a:gd name="T36" fmla="*/ 1458 w 2495"/>
                <a:gd name="T37" fmla="*/ 1052 h 1054"/>
                <a:gd name="T38" fmla="*/ 1560 w 2495"/>
                <a:gd name="T39" fmla="*/ 932 h 1054"/>
                <a:gd name="T40" fmla="*/ 1701 w 2495"/>
                <a:gd name="T41" fmla="*/ 770 h 1054"/>
                <a:gd name="T42" fmla="*/ 1785 w 2495"/>
                <a:gd name="T43" fmla="*/ 644 h 1054"/>
                <a:gd name="T44" fmla="*/ 1935 w 2495"/>
                <a:gd name="T45" fmla="*/ 476 h 1054"/>
                <a:gd name="T46" fmla="*/ 2034 w 2495"/>
                <a:gd name="T47" fmla="*/ 350 h 1054"/>
                <a:gd name="T48" fmla="*/ 2016 w 2495"/>
                <a:gd name="T49" fmla="*/ 323 h 1054"/>
                <a:gd name="T50" fmla="*/ 1947 w 2495"/>
                <a:gd name="T51" fmla="*/ 434 h 1054"/>
                <a:gd name="T52" fmla="*/ 1821 w 2495"/>
                <a:gd name="T53" fmla="*/ 587 h 1054"/>
                <a:gd name="T54" fmla="*/ 1704 w 2495"/>
                <a:gd name="T55" fmla="*/ 662 h 1054"/>
                <a:gd name="T56" fmla="*/ 1620 w 2495"/>
                <a:gd name="T57" fmla="*/ 761 h 1054"/>
                <a:gd name="T58" fmla="*/ 1584 w 2495"/>
                <a:gd name="T59" fmla="*/ 728 h 1054"/>
                <a:gd name="T60" fmla="*/ 1731 w 2495"/>
                <a:gd name="T61" fmla="*/ 581 h 1054"/>
                <a:gd name="T62" fmla="*/ 1851 w 2495"/>
                <a:gd name="T63" fmla="*/ 467 h 1054"/>
                <a:gd name="T64" fmla="*/ 1875 w 2495"/>
                <a:gd name="T65" fmla="*/ 413 h 1054"/>
                <a:gd name="T66" fmla="*/ 1788 w 2495"/>
                <a:gd name="T67" fmla="*/ 515 h 1054"/>
                <a:gd name="T68" fmla="*/ 1689 w 2495"/>
                <a:gd name="T69" fmla="*/ 611 h 1054"/>
                <a:gd name="T70" fmla="*/ 1605 w 2495"/>
                <a:gd name="T71" fmla="*/ 665 h 1054"/>
                <a:gd name="T72" fmla="*/ 1689 w 2495"/>
                <a:gd name="T73" fmla="*/ 548 h 1054"/>
                <a:gd name="T74" fmla="*/ 1746 w 2495"/>
                <a:gd name="T75" fmla="*/ 506 h 1054"/>
                <a:gd name="T76" fmla="*/ 1596 w 2495"/>
                <a:gd name="T77" fmla="*/ 611 h 1054"/>
                <a:gd name="T78" fmla="*/ 1542 w 2495"/>
                <a:gd name="T79" fmla="*/ 689 h 1054"/>
                <a:gd name="T80" fmla="*/ 1500 w 2495"/>
                <a:gd name="T81" fmla="*/ 632 h 1054"/>
                <a:gd name="T82" fmla="*/ 1590 w 2495"/>
                <a:gd name="T83" fmla="*/ 563 h 1054"/>
                <a:gd name="T84" fmla="*/ 1704 w 2495"/>
                <a:gd name="T85" fmla="*/ 476 h 1054"/>
                <a:gd name="T86" fmla="*/ 1659 w 2495"/>
                <a:gd name="T87" fmla="*/ 485 h 1054"/>
                <a:gd name="T88" fmla="*/ 1596 w 2495"/>
                <a:gd name="T89" fmla="*/ 524 h 1054"/>
                <a:gd name="T90" fmla="*/ 1530 w 2495"/>
                <a:gd name="T91" fmla="*/ 560 h 1054"/>
                <a:gd name="T92" fmla="*/ 1470 w 2495"/>
                <a:gd name="T93" fmla="*/ 623 h 1054"/>
                <a:gd name="T94" fmla="*/ 1401 w 2495"/>
                <a:gd name="T95" fmla="*/ 662 h 1054"/>
                <a:gd name="T96" fmla="*/ 1362 w 2495"/>
                <a:gd name="T97" fmla="*/ 665 h 1054"/>
                <a:gd name="T98" fmla="*/ 1263 w 2495"/>
                <a:gd name="T99" fmla="*/ 653 h 1054"/>
                <a:gd name="T100" fmla="*/ 1194 w 2495"/>
                <a:gd name="T101" fmla="*/ 668 h 1054"/>
                <a:gd name="T102" fmla="*/ 879 w 2495"/>
                <a:gd name="T103" fmla="*/ 788 h 1054"/>
                <a:gd name="T104" fmla="*/ 492 w 2495"/>
                <a:gd name="T105" fmla="*/ 917 h 1054"/>
                <a:gd name="T106" fmla="*/ 657 w 2495"/>
                <a:gd name="T107" fmla="*/ 851 h 1054"/>
                <a:gd name="T108" fmla="*/ 1035 w 2495"/>
                <a:gd name="T109" fmla="*/ 716 h 1054"/>
                <a:gd name="T110" fmla="*/ 1062 w 2495"/>
                <a:gd name="T111" fmla="*/ 689 h 1054"/>
                <a:gd name="T112" fmla="*/ 714 w 2495"/>
                <a:gd name="T113" fmla="*/ 806 h 1054"/>
                <a:gd name="T114" fmla="*/ 288 w 2495"/>
                <a:gd name="T115" fmla="*/ 905 h 1054"/>
                <a:gd name="T116" fmla="*/ 207 w 2495"/>
                <a:gd name="T117" fmla="*/ 902 h 1054"/>
                <a:gd name="T118" fmla="*/ 84 w 2495"/>
                <a:gd name="T119" fmla="*/ 929 h 1054"/>
                <a:gd name="T120" fmla="*/ 135 w 2495"/>
                <a:gd name="T121" fmla="*/ 902 h 10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95" h="1054">
                  <a:moveTo>
                    <a:pt x="135" y="902"/>
                  </a:moveTo>
                  <a:cubicBezTo>
                    <a:pt x="270" y="859"/>
                    <a:pt x="683" y="732"/>
                    <a:pt x="909" y="650"/>
                  </a:cubicBezTo>
                  <a:cubicBezTo>
                    <a:pt x="1135" y="568"/>
                    <a:pt x="1305" y="499"/>
                    <a:pt x="1491" y="410"/>
                  </a:cubicBezTo>
                  <a:cubicBezTo>
                    <a:pt x="1677" y="321"/>
                    <a:pt x="1911" y="179"/>
                    <a:pt x="2028" y="116"/>
                  </a:cubicBezTo>
                  <a:cubicBezTo>
                    <a:pt x="2145" y="53"/>
                    <a:pt x="2156" y="48"/>
                    <a:pt x="2193" y="32"/>
                  </a:cubicBezTo>
                  <a:cubicBezTo>
                    <a:pt x="2230" y="16"/>
                    <a:pt x="2238" y="22"/>
                    <a:pt x="2253" y="20"/>
                  </a:cubicBezTo>
                  <a:cubicBezTo>
                    <a:pt x="2268" y="18"/>
                    <a:pt x="2278" y="22"/>
                    <a:pt x="2286" y="20"/>
                  </a:cubicBezTo>
                  <a:cubicBezTo>
                    <a:pt x="2294" y="18"/>
                    <a:pt x="2296" y="10"/>
                    <a:pt x="2304" y="8"/>
                  </a:cubicBezTo>
                  <a:cubicBezTo>
                    <a:pt x="2312" y="6"/>
                    <a:pt x="2320" y="6"/>
                    <a:pt x="2334" y="8"/>
                  </a:cubicBezTo>
                  <a:cubicBezTo>
                    <a:pt x="2348" y="10"/>
                    <a:pt x="2372" y="21"/>
                    <a:pt x="2388" y="20"/>
                  </a:cubicBezTo>
                  <a:cubicBezTo>
                    <a:pt x="2404" y="19"/>
                    <a:pt x="2416" y="4"/>
                    <a:pt x="2433" y="2"/>
                  </a:cubicBezTo>
                  <a:cubicBezTo>
                    <a:pt x="2450" y="0"/>
                    <a:pt x="2485" y="4"/>
                    <a:pt x="2490" y="8"/>
                  </a:cubicBezTo>
                  <a:cubicBezTo>
                    <a:pt x="2495" y="12"/>
                    <a:pt x="2474" y="17"/>
                    <a:pt x="2463" y="26"/>
                  </a:cubicBezTo>
                  <a:cubicBezTo>
                    <a:pt x="2452" y="35"/>
                    <a:pt x="2437" y="47"/>
                    <a:pt x="2424" y="62"/>
                  </a:cubicBezTo>
                  <a:cubicBezTo>
                    <a:pt x="2411" y="77"/>
                    <a:pt x="2397" y="103"/>
                    <a:pt x="2385" y="119"/>
                  </a:cubicBezTo>
                  <a:cubicBezTo>
                    <a:pt x="2373" y="135"/>
                    <a:pt x="2358" y="149"/>
                    <a:pt x="2349" y="158"/>
                  </a:cubicBezTo>
                  <a:cubicBezTo>
                    <a:pt x="2340" y="167"/>
                    <a:pt x="2340" y="172"/>
                    <a:pt x="2331" y="176"/>
                  </a:cubicBezTo>
                  <a:cubicBezTo>
                    <a:pt x="2322" y="180"/>
                    <a:pt x="2303" y="174"/>
                    <a:pt x="2295" y="182"/>
                  </a:cubicBezTo>
                  <a:cubicBezTo>
                    <a:pt x="2287" y="190"/>
                    <a:pt x="2284" y="216"/>
                    <a:pt x="2280" y="227"/>
                  </a:cubicBezTo>
                  <a:cubicBezTo>
                    <a:pt x="2276" y="238"/>
                    <a:pt x="2268" y="245"/>
                    <a:pt x="2271" y="251"/>
                  </a:cubicBezTo>
                  <a:cubicBezTo>
                    <a:pt x="2274" y="257"/>
                    <a:pt x="2293" y="253"/>
                    <a:pt x="2298" y="266"/>
                  </a:cubicBezTo>
                  <a:cubicBezTo>
                    <a:pt x="2303" y="279"/>
                    <a:pt x="2309" y="319"/>
                    <a:pt x="2304" y="332"/>
                  </a:cubicBezTo>
                  <a:cubicBezTo>
                    <a:pt x="2299" y="345"/>
                    <a:pt x="2273" y="345"/>
                    <a:pt x="2265" y="344"/>
                  </a:cubicBezTo>
                  <a:cubicBezTo>
                    <a:pt x="2257" y="343"/>
                    <a:pt x="2258" y="326"/>
                    <a:pt x="2253" y="326"/>
                  </a:cubicBezTo>
                  <a:cubicBezTo>
                    <a:pt x="2248" y="326"/>
                    <a:pt x="2236" y="337"/>
                    <a:pt x="2232" y="347"/>
                  </a:cubicBezTo>
                  <a:cubicBezTo>
                    <a:pt x="2228" y="357"/>
                    <a:pt x="2228" y="376"/>
                    <a:pt x="2226" y="386"/>
                  </a:cubicBezTo>
                  <a:cubicBezTo>
                    <a:pt x="2224" y="396"/>
                    <a:pt x="2236" y="390"/>
                    <a:pt x="2220" y="407"/>
                  </a:cubicBezTo>
                  <a:cubicBezTo>
                    <a:pt x="2204" y="424"/>
                    <a:pt x="2157" y="463"/>
                    <a:pt x="2130" y="491"/>
                  </a:cubicBezTo>
                  <a:cubicBezTo>
                    <a:pt x="2103" y="519"/>
                    <a:pt x="2083" y="539"/>
                    <a:pt x="2058" y="575"/>
                  </a:cubicBezTo>
                  <a:cubicBezTo>
                    <a:pt x="2033" y="611"/>
                    <a:pt x="1998" y="679"/>
                    <a:pt x="1980" y="710"/>
                  </a:cubicBezTo>
                  <a:cubicBezTo>
                    <a:pt x="1962" y="741"/>
                    <a:pt x="1966" y="756"/>
                    <a:pt x="1950" y="764"/>
                  </a:cubicBezTo>
                  <a:cubicBezTo>
                    <a:pt x="1934" y="772"/>
                    <a:pt x="1906" y="756"/>
                    <a:pt x="1884" y="758"/>
                  </a:cubicBezTo>
                  <a:cubicBezTo>
                    <a:pt x="1862" y="760"/>
                    <a:pt x="1832" y="762"/>
                    <a:pt x="1815" y="776"/>
                  </a:cubicBezTo>
                  <a:cubicBezTo>
                    <a:pt x="1798" y="790"/>
                    <a:pt x="1800" y="826"/>
                    <a:pt x="1782" y="845"/>
                  </a:cubicBezTo>
                  <a:cubicBezTo>
                    <a:pt x="1764" y="864"/>
                    <a:pt x="1730" y="871"/>
                    <a:pt x="1704" y="890"/>
                  </a:cubicBezTo>
                  <a:cubicBezTo>
                    <a:pt x="1678" y="909"/>
                    <a:pt x="1657" y="942"/>
                    <a:pt x="1629" y="959"/>
                  </a:cubicBezTo>
                  <a:cubicBezTo>
                    <a:pt x="1601" y="976"/>
                    <a:pt x="1561" y="980"/>
                    <a:pt x="1533" y="995"/>
                  </a:cubicBezTo>
                  <a:cubicBezTo>
                    <a:pt x="1505" y="1010"/>
                    <a:pt x="1469" y="1050"/>
                    <a:pt x="1458" y="1052"/>
                  </a:cubicBezTo>
                  <a:cubicBezTo>
                    <a:pt x="1447" y="1054"/>
                    <a:pt x="1450" y="1027"/>
                    <a:pt x="1467" y="1007"/>
                  </a:cubicBezTo>
                  <a:cubicBezTo>
                    <a:pt x="1484" y="987"/>
                    <a:pt x="1533" y="955"/>
                    <a:pt x="1560" y="932"/>
                  </a:cubicBezTo>
                  <a:cubicBezTo>
                    <a:pt x="1587" y="909"/>
                    <a:pt x="1606" y="893"/>
                    <a:pt x="1629" y="866"/>
                  </a:cubicBezTo>
                  <a:cubicBezTo>
                    <a:pt x="1652" y="839"/>
                    <a:pt x="1687" y="796"/>
                    <a:pt x="1701" y="770"/>
                  </a:cubicBezTo>
                  <a:cubicBezTo>
                    <a:pt x="1715" y="744"/>
                    <a:pt x="1699" y="731"/>
                    <a:pt x="1713" y="710"/>
                  </a:cubicBezTo>
                  <a:cubicBezTo>
                    <a:pt x="1727" y="689"/>
                    <a:pt x="1759" y="671"/>
                    <a:pt x="1785" y="644"/>
                  </a:cubicBezTo>
                  <a:cubicBezTo>
                    <a:pt x="1811" y="617"/>
                    <a:pt x="1844" y="573"/>
                    <a:pt x="1869" y="545"/>
                  </a:cubicBezTo>
                  <a:cubicBezTo>
                    <a:pt x="1894" y="517"/>
                    <a:pt x="1918" y="500"/>
                    <a:pt x="1935" y="476"/>
                  </a:cubicBezTo>
                  <a:cubicBezTo>
                    <a:pt x="1952" y="452"/>
                    <a:pt x="1955" y="422"/>
                    <a:pt x="1971" y="401"/>
                  </a:cubicBezTo>
                  <a:cubicBezTo>
                    <a:pt x="1987" y="380"/>
                    <a:pt x="2019" y="364"/>
                    <a:pt x="2034" y="350"/>
                  </a:cubicBezTo>
                  <a:cubicBezTo>
                    <a:pt x="2049" y="336"/>
                    <a:pt x="2064" y="318"/>
                    <a:pt x="2061" y="314"/>
                  </a:cubicBezTo>
                  <a:cubicBezTo>
                    <a:pt x="2058" y="310"/>
                    <a:pt x="2031" y="314"/>
                    <a:pt x="2016" y="323"/>
                  </a:cubicBezTo>
                  <a:cubicBezTo>
                    <a:pt x="2001" y="332"/>
                    <a:pt x="1982" y="350"/>
                    <a:pt x="1971" y="368"/>
                  </a:cubicBezTo>
                  <a:cubicBezTo>
                    <a:pt x="1960" y="386"/>
                    <a:pt x="1960" y="412"/>
                    <a:pt x="1947" y="434"/>
                  </a:cubicBezTo>
                  <a:cubicBezTo>
                    <a:pt x="1934" y="456"/>
                    <a:pt x="1914" y="475"/>
                    <a:pt x="1893" y="500"/>
                  </a:cubicBezTo>
                  <a:cubicBezTo>
                    <a:pt x="1872" y="525"/>
                    <a:pt x="1841" y="565"/>
                    <a:pt x="1821" y="587"/>
                  </a:cubicBezTo>
                  <a:cubicBezTo>
                    <a:pt x="1801" y="609"/>
                    <a:pt x="1790" y="619"/>
                    <a:pt x="1770" y="632"/>
                  </a:cubicBezTo>
                  <a:cubicBezTo>
                    <a:pt x="1750" y="645"/>
                    <a:pt x="1727" y="647"/>
                    <a:pt x="1704" y="662"/>
                  </a:cubicBezTo>
                  <a:cubicBezTo>
                    <a:pt x="1681" y="677"/>
                    <a:pt x="1646" y="709"/>
                    <a:pt x="1632" y="725"/>
                  </a:cubicBezTo>
                  <a:cubicBezTo>
                    <a:pt x="1618" y="741"/>
                    <a:pt x="1627" y="754"/>
                    <a:pt x="1620" y="761"/>
                  </a:cubicBezTo>
                  <a:cubicBezTo>
                    <a:pt x="1613" y="768"/>
                    <a:pt x="1593" y="775"/>
                    <a:pt x="1587" y="770"/>
                  </a:cubicBezTo>
                  <a:cubicBezTo>
                    <a:pt x="1581" y="765"/>
                    <a:pt x="1566" y="749"/>
                    <a:pt x="1584" y="728"/>
                  </a:cubicBezTo>
                  <a:cubicBezTo>
                    <a:pt x="1602" y="707"/>
                    <a:pt x="1668" y="665"/>
                    <a:pt x="1692" y="641"/>
                  </a:cubicBezTo>
                  <a:cubicBezTo>
                    <a:pt x="1716" y="617"/>
                    <a:pt x="1714" y="599"/>
                    <a:pt x="1731" y="581"/>
                  </a:cubicBezTo>
                  <a:cubicBezTo>
                    <a:pt x="1748" y="563"/>
                    <a:pt x="1774" y="552"/>
                    <a:pt x="1794" y="533"/>
                  </a:cubicBezTo>
                  <a:cubicBezTo>
                    <a:pt x="1814" y="514"/>
                    <a:pt x="1837" y="482"/>
                    <a:pt x="1851" y="467"/>
                  </a:cubicBezTo>
                  <a:cubicBezTo>
                    <a:pt x="1865" y="452"/>
                    <a:pt x="1874" y="452"/>
                    <a:pt x="1878" y="443"/>
                  </a:cubicBezTo>
                  <a:cubicBezTo>
                    <a:pt x="1882" y="434"/>
                    <a:pt x="1882" y="413"/>
                    <a:pt x="1875" y="413"/>
                  </a:cubicBezTo>
                  <a:cubicBezTo>
                    <a:pt x="1868" y="413"/>
                    <a:pt x="1847" y="426"/>
                    <a:pt x="1833" y="443"/>
                  </a:cubicBezTo>
                  <a:cubicBezTo>
                    <a:pt x="1819" y="460"/>
                    <a:pt x="1804" y="495"/>
                    <a:pt x="1788" y="515"/>
                  </a:cubicBezTo>
                  <a:cubicBezTo>
                    <a:pt x="1772" y="535"/>
                    <a:pt x="1751" y="550"/>
                    <a:pt x="1734" y="566"/>
                  </a:cubicBezTo>
                  <a:cubicBezTo>
                    <a:pt x="1717" y="582"/>
                    <a:pt x="1704" y="595"/>
                    <a:pt x="1689" y="611"/>
                  </a:cubicBezTo>
                  <a:cubicBezTo>
                    <a:pt x="1674" y="627"/>
                    <a:pt x="1655" y="656"/>
                    <a:pt x="1641" y="665"/>
                  </a:cubicBezTo>
                  <a:cubicBezTo>
                    <a:pt x="1627" y="674"/>
                    <a:pt x="1609" y="674"/>
                    <a:pt x="1605" y="665"/>
                  </a:cubicBezTo>
                  <a:cubicBezTo>
                    <a:pt x="1601" y="656"/>
                    <a:pt x="1603" y="627"/>
                    <a:pt x="1617" y="608"/>
                  </a:cubicBezTo>
                  <a:cubicBezTo>
                    <a:pt x="1631" y="589"/>
                    <a:pt x="1672" y="560"/>
                    <a:pt x="1689" y="548"/>
                  </a:cubicBezTo>
                  <a:cubicBezTo>
                    <a:pt x="1706" y="536"/>
                    <a:pt x="1713" y="540"/>
                    <a:pt x="1722" y="533"/>
                  </a:cubicBezTo>
                  <a:cubicBezTo>
                    <a:pt x="1731" y="526"/>
                    <a:pt x="1752" y="507"/>
                    <a:pt x="1746" y="506"/>
                  </a:cubicBezTo>
                  <a:cubicBezTo>
                    <a:pt x="1740" y="505"/>
                    <a:pt x="1711" y="513"/>
                    <a:pt x="1686" y="530"/>
                  </a:cubicBezTo>
                  <a:cubicBezTo>
                    <a:pt x="1661" y="547"/>
                    <a:pt x="1617" y="587"/>
                    <a:pt x="1596" y="611"/>
                  </a:cubicBezTo>
                  <a:cubicBezTo>
                    <a:pt x="1575" y="635"/>
                    <a:pt x="1569" y="661"/>
                    <a:pt x="1560" y="674"/>
                  </a:cubicBezTo>
                  <a:cubicBezTo>
                    <a:pt x="1551" y="687"/>
                    <a:pt x="1549" y="694"/>
                    <a:pt x="1542" y="689"/>
                  </a:cubicBezTo>
                  <a:cubicBezTo>
                    <a:pt x="1535" y="684"/>
                    <a:pt x="1525" y="650"/>
                    <a:pt x="1518" y="641"/>
                  </a:cubicBezTo>
                  <a:cubicBezTo>
                    <a:pt x="1511" y="632"/>
                    <a:pt x="1496" y="639"/>
                    <a:pt x="1500" y="632"/>
                  </a:cubicBezTo>
                  <a:cubicBezTo>
                    <a:pt x="1504" y="625"/>
                    <a:pt x="1527" y="607"/>
                    <a:pt x="1542" y="596"/>
                  </a:cubicBezTo>
                  <a:cubicBezTo>
                    <a:pt x="1557" y="585"/>
                    <a:pt x="1571" y="574"/>
                    <a:pt x="1590" y="563"/>
                  </a:cubicBezTo>
                  <a:cubicBezTo>
                    <a:pt x="1609" y="552"/>
                    <a:pt x="1637" y="541"/>
                    <a:pt x="1656" y="527"/>
                  </a:cubicBezTo>
                  <a:cubicBezTo>
                    <a:pt x="1675" y="513"/>
                    <a:pt x="1692" y="489"/>
                    <a:pt x="1704" y="476"/>
                  </a:cubicBezTo>
                  <a:cubicBezTo>
                    <a:pt x="1716" y="463"/>
                    <a:pt x="1735" y="451"/>
                    <a:pt x="1728" y="452"/>
                  </a:cubicBezTo>
                  <a:cubicBezTo>
                    <a:pt x="1721" y="453"/>
                    <a:pt x="1673" y="473"/>
                    <a:pt x="1659" y="485"/>
                  </a:cubicBezTo>
                  <a:cubicBezTo>
                    <a:pt x="1645" y="497"/>
                    <a:pt x="1652" y="517"/>
                    <a:pt x="1641" y="524"/>
                  </a:cubicBezTo>
                  <a:cubicBezTo>
                    <a:pt x="1630" y="531"/>
                    <a:pt x="1608" y="518"/>
                    <a:pt x="1596" y="524"/>
                  </a:cubicBezTo>
                  <a:cubicBezTo>
                    <a:pt x="1584" y="530"/>
                    <a:pt x="1583" y="554"/>
                    <a:pt x="1572" y="560"/>
                  </a:cubicBezTo>
                  <a:cubicBezTo>
                    <a:pt x="1561" y="566"/>
                    <a:pt x="1541" y="553"/>
                    <a:pt x="1530" y="560"/>
                  </a:cubicBezTo>
                  <a:cubicBezTo>
                    <a:pt x="1519" y="567"/>
                    <a:pt x="1516" y="594"/>
                    <a:pt x="1506" y="605"/>
                  </a:cubicBezTo>
                  <a:cubicBezTo>
                    <a:pt x="1496" y="616"/>
                    <a:pt x="1481" y="611"/>
                    <a:pt x="1470" y="623"/>
                  </a:cubicBezTo>
                  <a:cubicBezTo>
                    <a:pt x="1459" y="635"/>
                    <a:pt x="1448" y="671"/>
                    <a:pt x="1437" y="677"/>
                  </a:cubicBezTo>
                  <a:cubicBezTo>
                    <a:pt x="1426" y="683"/>
                    <a:pt x="1406" y="671"/>
                    <a:pt x="1401" y="662"/>
                  </a:cubicBezTo>
                  <a:cubicBezTo>
                    <a:pt x="1396" y="653"/>
                    <a:pt x="1410" y="623"/>
                    <a:pt x="1404" y="623"/>
                  </a:cubicBezTo>
                  <a:cubicBezTo>
                    <a:pt x="1398" y="623"/>
                    <a:pt x="1384" y="656"/>
                    <a:pt x="1362" y="665"/>
                  </a:cubicBezTo>
                  <a:cubicBezTo>
                    <a:pt x="1340" y="674"/>
                    <a:pt x="1288" y="682"/>
                    <a:pt x="1272" y="680"/>
                  </a:cubicBezTo>
                  <a:cubicBezTo>
                    <a:pt x="1256" y="678"/>
                    <a:pt x="1268" y="660"/>
                    <a:pt x="1263" y="653"/>
                  </a:cubicBezTo>
                  <a:cubicBezTo>
                    <a:pt x="1258" y="646"/>
                    <a:pt x="1253" y="636"/>
                    <a:pt x="1242" y="638"/>
                  </a:cubicBezTo>
                  <a:cubicBezTo>
                    <a:pt x="1231" y="640"/>
                    <a:pt x="1224" y="654"/>
                    <a:pt x="1194" y="668"/>
                  </a:cubicBezTo>
                  <a:cubicBezTo>
                    <a:pt x="1164" y="682"/>
                    <a:pt x="1111" y="702"/>
                    <a:pt x="1059" y="722"/>
                  </a:cubicBezTo>
                  <a:cubicBezTo>
                    <a:pt x="1007" y="742"/>
                    <a:pt x="950" y="763"/>
                    <a:pt x="879" y="788"/>
                  </a:cubicBezTo>
                  <a:cubicBezTo>
                    <a:pt x="808" y="813"/>
                    <a:pt x="698" y="853"/>
                    <a:pt x="633" y="875"/>
                  </a:cubicBezTo>
                  <a:cubicBezTo>
                    <a:pt x="568" y="897"/>
                    <a:pt x="513" y="914"/>
                    <a:pt x="492" y="917"/>
                  </a:cubicBezTo>
                  <a:cubicBezTo>
                    <a:pt x="471" y="920"/>
                    <a:pt x="477" y="904"/>
                    <a:pt x="504" y="893"/>
                  </a:cubicBezTo>
                  <a:cubicBezTo>
                    <a:pt x="531" y="882"/>
                    <a:pt x="602" y="869"/>
                    <a:pt x="657" y="851"/>
                  </a:cubicBezTo>
                  <a:cubicBezTo>
                    <a:pt x="712" y="833"/>
                    <a:pt x="774" y="807"/>
                    <a:pt x="837" y="785"/>
                  </a:cubicBezTo>
                  <a:cubicBezTo>
                    <a:pt x="900" y="763"/>
                    <a:pt x="994" y="733"/>
                    <a:pt x="1035" y="716"/>
                  </a:cubicBezTo>
                  <a:cubicBezTo>
                    <a:pt x="1076" y="699"/>
                    <a:pt x="1079" y="690"/>
                    <a:pt x="1083" y="686"/>
                  </a:cubicBezTo>
                  <a:cubicBezTo>
                    <a:pt x="1087" y="682"/>
                    <a:pt x="1091" y="679"/>
                    <a:pt x="1062" y="689"/>
                  </a:cubicBezTo>
                  <a:cubicBezTo>
                    <a:pt x="1033" y="699"/>
                    <a:pt x="964" y="727"/>
                    <a:pt x="906" y="746"/>
                  </a:cubicBezTo>
                  <a:cubicBezTo>
                    <a:pt x="848" y="765"/>
                    <a:pt x="779" y="788"/>
                    <a:pt x="714" y="806"/>
                  </a:cubicBezTo>
                  <a:cubicBezTo>
                    <a:pt x="649" y="824"/>
                    <a:pt x="584" y="838"/>
                    <a:pt x="513" y="854"/>
                  </a:cubicBezTo>
                  <a:cubicBezTo>
                    <a:pt x="442" y="870"/>
                    <a:pt x="344" y="893"/>
                    <a:pt x="288" y="905"/>
                  </a:cubicBezTo>
                  <a:cubicBezTo>
                    <a:pt x="232" y="917"/>
                    <a:pt x="190" y="926"/>
                    <a:pt x="177" y="926"/>
                  </a:cubicBezTo>
                  <a:cubicBezTo>
                    <a:pt x="164" y="926"/>
                    <a:pt x="208" y="904"/>
                    <a:pt x="207" y="902"/>
                  </a:cubicBezTo>
                  <a:cubicBezTo>
                    <a:pt x="206" y="900"/>
                    <a:pt x="188" y="907"/>
                    <a:pt x="168" y="911"/>
                  </a:cubicBezTo>
                  <a:cubicBezTo>
                    <a:pt x="148" y="915"/>
                    <a:pt x="95" y="929"/>
                    <a:pt x="84" y="929"/>
                  </a:cubicBezTo>
                  <a:cubicBezTo>
                    <a:pt x="73" y="929"/>
                    <a:pt x="91" y="912"/>
                    <a:pt x="99" y="908"/>
                  </a:cubicBezTo>
                  <a:cubicBezTo>
                    <a:pt x="107" y="904"/>
                    <a:pt x="0" y="945"/>
                    <a:pt x="135" y="902"/>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ja-JP" altLang="en-US" smtClean="0">
                <a:solidFill>
                  <a:srgbClr val="2E2E48"/>
                </a:solidFill>
              </a:endParaRPr>
            </a:p>
          </p:txBody>
        </p:sp>
        <p:sp>
          <p:nvSpPr>
            <p:cNvPr id="9" name="Freeform 7"/>
            <p:cNvSpPr>
              <a:spLocks/>
            </p:cNvSpPr>
            <p:nvPr userDrawn="1"/>
          </p:nvSpPr>
          <p:spPr bwMode="ltGray">
            <a:xfrm>
              <a:off x="2761" y="1582"/>
              <a:ext cx="1090" cy="944"/>
            </a:xfrm>
            <a:custGeom>
              <a:avLst/>
              <a:gdLst>
                <a:gd name="T0" fmla="*/ 262 w 1090"/>
                <a:gd name="T1" fmla="*/ 29 h 944"/>
                <a:gd name="T2" fmla="*/ 310 w 1090"/>
                <a:gd name="T3" fmla="*/ 5 h 944"/>
                <a:gd name="T4" fmla="*/ 415 w 1090"/>
                <a:gd name="T5" fmla="*/ 80 h 944"/>
                <a:gd name="T6" fmla="*/ 415 w 1090"/>
                <a:gd name="T7" fmla="*/ 164 h 944"/>
                <a:gd name="T8" fmla="*/ 439 w 1090"/>
                <a:gd name="T9" fmla="*/ 239 h 944"/>
                <a:gd name="T10" fmla="*/ 532 w 1090"/>
                <a:gd name="T11" fmla="*/ 266 h 944"/>
                <a:gd name="T12" fmla="*/ 544 w 1090"/>
                <a:gd name="T13" fmla="*/ 338 h 944"/>
                <a:gd name="T14" fmla="*/ 646 w 1090"/>
                <a:gd name="T15" fmla="*/ 431 h 944"/>
                <a:gd name="T16" fmla="*/ 982 w 1090"/>
                <a:gd name="T17" fmla="*/ 641 h 944"/>
                <a:gd name="T18" fmla="*/ 1084 w 1090"/>
                <a:gd name="T19" fmla="*/ 740 h 944"/>
                <a:gd name="T20" fmla="*/ 922 w 1090"/>
                <a:gd name="T21" fmla="*/ 722 h 944"/>
                <a:gd name="T22" fmla="*/ 826 w 1090"/>
                <a:gd name="T23" fmla="*/ 740 h 944"/>
                <a:gd name="T24" fmla="*/ 607 w 1090"/>
                <a:gd name="T25" fmla="*/ 548 h 944"/>
                <a:gd name="T26" fmla="*/ 496 w 1090"/>
                <a:gd name="T27" fmla="*/ 536 h 944"/>
                <a:gd name="T28" fmla="*/ 520 w 1090"/>
                <a:gd name="T29" fmla="*/ 722 h 944"/>
                <a:gd name="T30" fmla="*/ 472 w 1090"/>
                <a:gd name="T31" fmla="*/ 800 h 944"/>
                <a:gd name="T32" fmla="*/ 364 w 1090"/>
                <a:gd name="T33" fmla="*/ 833 h 944"/>
                <a:gd name="T34" fmla="*/ 205 w 1090"/>
                <a:gd name="T35" fmla="*/ 944 h 944"/>
                <a:gd name="T36" fmla="*/ 139 w 1090"/>
                <a:gd name="T37" fmla="*/ 899 h 944"/>
                <a:gd name="T38" fmla="*/ 148 w 1090"/>
                <a:gd name="T39" fmla="*/ 818 h 944"/>
                <a:gd name="T40" fmla="*/ 103 w 1090"/>
                <a:gd name="T41" fmla="*/ 785 h 944"/>
                <a:gd name="T42" fmla="*/ 25 w 1090"/>
                <a:gd name="T43" fmla="*/ 815 h 944"/>
                <a:gd name="T44" fmla="*/ 220 w 1090"/>
                <a:gd name="T45" fmla="*/ 647 h 944"/>
                <a:gd name="T46" fmla="*/ 307 w 1090"/>
                <a:gd name="T47" fmla="*/ 542 h 944"/>
                <a:gd name="T48" fmla="*/ 235 w 1090"/>
                <a:gd name="T49" fmla="*/ 473 h 944"/>
                <a:gd name="T50" fmla="*/ 211 w 1090"/>
                <a:gd name="T51" fmla="*/ 404 h 944"/>
                <a:gd name="T52" fmla="*/ 190 w 1090"/>
                <a:gd name="T53" fmla="*/ 335 h 944"/>
                <a:gd name="T54" fmla="*/ 157 w 1090"/>
                <a:gd name="T55" fmla="*/ 296 h 944"/>
                <a:gd name="T56" fmla="*/ 148 w 1090"/>
                <a:gd name="T57" fmla="*/ 236 h 944"/>
                <a:gd name="T58" fmla="*/ 121 w 1090"/>
                <a:gd name="T59" fmla="*/ 164 h 944"/>
                <a:gd name="T60" fmla="*/ 88 w 1090"/>
                <a:gd name="T61" fmla="*/ 68 h 944"/>
                <a:gd name="T62" fmla="*/ 127 w 1090"/>
                <a:gd name="T63" fmla="*/ 89 h 944"/>
                <a:gd name="T64" fmla="*/ 139 w 1090"/>
                <a:gd name="T65" fmla="*/ 56 h 944"/>
                <a:gd name="T66" fmla="*/ 148 w 1090"/>
                <a:gd name="T67" fmla="*/ 23 h 944"/>
                <a:gd name="T68" fmla="*/ 187 w 1090"/>
                <a:gd name="T69" fmla="*/ 53 h 944"/>
                <a:gd name="T70" fmla="*/ 196 w 1090"/>
                <a:gd name="T71" fmla="*/ 107 h 944"/>
                <a:gd name="T72" fmla="*/ 244 w 1090"/>
                <a:gd name="T73" fmla="*/ 122 h 944"/>
                <a:gd name="T74" fmla="*/ 319 w 1090"/>
                <a:gd name="T75" fmla="*/ 155 h 944"/>
                <a:gd name="T76" fmla="*/ 361 w 1090"/>
                <a:gd name="T77" fmla="*/ 152 h 944"/>
                <a:gd name="T78" fmla="*/ 259 w 1090"/>
                <a:gd name="T79" fmla="*/ 92 h 944"/>
                <a:gd name="T80" fmla="*/ 220 w 1090"/>
                <a:gd name="T81" fmla="*/ 44 h 9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90" h="944">
                  <a:moveTo>
                    <a:pt x="220" y="44"/>
                  </a:moveTo>
                  <a:cubicBezTo>
                    <a:pt x="214" y="39"/>
                    <a:pt x="250" y="35"/>
                    <a:pt x="262" y="29"/>
                  </a:cubicBezTo>
                  <a:cubicBezTo>
                    <a:pt x="274" y="23"/>
                    <a:pt x="284" y="9"/>
                    <a:pt x="292" y="5"/>
                  </a:cubicBezTo>
                  <a:cubicBezTo>
                    <a:pt x="300" y="1"/>
                    <a:pt x="299" y="0"/>
                    <a:pt x="310" y="5"/>
                  </a:cubicBezTo>
                  <a:cubicBezTo>
                    <a:pt x="321" y="10"/>
                    <a:pt x="341" y="23"/>
                    <a:pt x="358" y="35"/>
                  </a:cubicBezTo>
                  <a:cubicBezTo>
                    <a:pt x="375" y="47"/>
                    <a:pt x="402" y="64"/>
                    <a:pt x="415" y="80"/>
                  </a:cubicBezTo>
                  <a:cubicBezTo>
                    <a:pt x="428" y="96"/>
                    <a:pt x="436" y="114"/>
                    <a:pt x="436" y="128"/>
                  </a:cubicBezTo>
                  <a:cubicBezTo>
                    <a:pt x="436" y="142"/>
                    <a:pt x="414" y="155"/>
                    <a:pt x="415" y="164"/>
                  </a:cubicBezTo>
                  <a:cubicBezTo>
                    <a:pt x="416" y="173"/>
                    <a:pt x="441" y="172"/>
                    <a:pt x="445" y="185"/>
                  </a:cubicBezTo>
                  <a:cubicBezTo>
                    <a:pt x="449" y="198"/>
                    <a:pt x="431" y="226"/>
                    <a:pt x="439" y="239"/>
                  </a:cubicBezTo>
                  <a:cubicBezTo>
                    <a:pt x="447" y="252"/>
                    <a:pt x="475" y="262"/>
                    <a:pt x="490" y="266"/>
                  </a:cubicBezTo>
                  <a:cubicBezTo>
                    <a:pt x="505" y="270"/>
                    <a:pt x="517" y="256"/>
                    <a:pt x="532" y="266"/>
                  </a:cubicBezTo>
                  <a:cubicBezTo>
                    <a:pt x="547" y="276"/>
                    <a:pt x="575" y="314"/>
                    <a:pt x="577" y="326"/>
                  </a:cubicBezTo>
                  <a:cubicBezTo>
                    <a:pt x="579" y="338"/>
                    <a:pt x="546" y="331"/>
                    <a:pt x="544" y="338"/>
                  </a:cubicBezTo>
                  <a:cubicBezTo>
                    <a:pt x="542" y="345"/>
                    <a:pt x="545" y="356"/>
                    <a:pt x="562" y="371"/>
                  </a:cubicBezTo>
                  <a:cubicBezTo>
                    <a:pt x="579" y="386"/>
                    <a:pt x="604" y="404"/>
                    <a:pt x="646" y="431"/>
                  </a:cubicBezTo>
                  <a:cubicBezTo>
                    <a:pt x="688" y="458"/>
                    <a:pt x="761" y="501"/>
                    <a:pt x="817" y="536"/>
                  </a:cubicBezTo>
                  <a:cubicBezTo>
                    <a:pt x="873" y="571"/>
                    <a:pt x="949" y="617"/>
                    <a:pt x="982" y="641"/>
                  </a:cubicBezTo>
                  <a:cubicBezTo>
                    <a:pt x="1015" y="665"/>
                    <a:pt x="995" y="664"/>
                    <a:pt x="1012" y="680"/>
                  </a:cubicBezTo>
                  <a:cubicBezTo>
                    <a:pt x="1029" y="696"/>
                    <a:pt x="1078" y="726"/>
                    <a:pt x="1084" y="740"/>
                  </a:cubicBezTo>
                  <a:cubicBezTo>
                    <a:pt x="1090" y="754"/>
                    <a:pt x="1078" y="767"/>
                    <a:pt x="1051" y="764"/>
                  </a:cubicBezTo>
                  <a:cubicBezTo>
                    <a:pt x="1024" y="761"/>
                    <a:pt x="950" y="724"/>
                    <a:pt x="922" y="722"/>
                  </a:cubicBezTo>
                  <a:cubicBezTo>
                    <a:pt x="894" y="720"/>
                    <a:pt x="896" y="746"/>
                    <a:pt x="880" y="749"/>
                  </a:cubicBezTo>
                  <a:cubicBezTo>
                    <a:pt x="864" y="752"/>
                    <a:pt x="858" y="758"/>
                    <a:pt x="826" y="740"/>
                  </a:cubicBezTo>
                  <a:cubicBezTo>
                    <a:pt x="794" y="722"/>
                    <a:pt x="725" y="673"/>
                    <a:pt x="688" y="641"/>
                  </a:cubicBezTo>
                  <a:cubicBezTo>
                    <a:pt x="651" y="609"/>
                    <a:pt x="630" y="570"/>
                    <a:pt x="607" y="548"/>
                  </a:cubicBezTo>
                  <a:cubicBezTo>
                    <a:pt x="584" y="526"/>
                    <a:pt x="565" y="508"/>
                    <a:pt x="547" y="506"/>
                  </a:cubicBezTo>
                  <a:cubicBezTo>
                    <a:pt x="529" y="504"/>
                    <a:pt x="510" y="515"/>
                    <a:pt x="496" y="536"/>
                  </a:cubicBezTo>
                  <a:cubicBezTo>
                    <a:pt x="482" y="557"/>
                    <a:pt x="459" y="601"/>
                    <a:pt x="463" y="632"/>
                  </a:cubicBezTo>
                  <a:cubicBezTo>
                    <a:pt x="467" y="663"/>
                    <a:pt x="514" y="695"/>
                    <a:pt x="520" y="722"/>
                  </a:cubicBezTo>
                  <a:cubicBezTo>
                    <a:pt x="526" y="749"/>
                    <a:pt x="510" y="784"/>
                    <a:pt x="502" y="797"/>
                  </a:cubicBezTo>
                  <a:cubicBezTo>
                    <a:pt x="494" y="810"/>
                    <a:pt x="480" y="802"/>
                    <a:pt x="472" y="800"/>
                  </a:cubicBezTo>
                  <a:cubicBezTo>
                    <a:pt x="464" y="798"/>
                    <a:pt x="469" y="780"/>
                    <a:pt x="451" y="785"/>
                  </a:cubicBezTo>
                  <a:cubicBezTo>
                    <a:pt x="433" y="790"/>
                    <a:pt x="393" y="814"/>
                    <a:pt x="364" y="833"/>
                  </a:cubicBezTo>
                  <a:cubicBezTo>
                    <a:pt x="335" y="852"/>
                    <a:pt x="303" y="881"/>
                    <a:pt x="277" y="899"/>
                  </a:cubicBezTo>
                  <a:cubicBezTo>
                    <a:pt x="251" y="917"/>
                    <a:pt x="222" y="944"/>
                    <a:pt x="205" y="944"/>
                  </a:cubicBezTo>
                  <a:cubicBezTo>
                    <a:pt x="188" y="944"/>
                    <a:pt x="183" y="906"/>
                    <a:pt x="172" y="899"/>
                  </a:cubicBezTo>
                  <a:cubicBezTo>
                    <a:pt x="161" y="892"/>
                    <a:pt x="150" y="901"/>
                    <a:pt x="139" y="899"/>
                  </a:cubicBezTo>
                  <a:cubicBezTo>
                    <a:pt x="128" y="897"/>
                    <a:pt x="102" y="897"/>
                    <a:pt x="103" y="884"/>
                  </a:cubicBezTo>
                  <a:cubicBezTo>
                    <a:pt x="104" y="871"/>
                    <a:pt x="133" y="839"/>
                    <a:pt x="148" y="818"/>
                  </a:cubicBezTo>
                  <a:cubicBezTo>
                    <a:pt x="163" y="797"/>
                    <a:pt x="203" y="760"/>
                    <a:pt x="196" y="755"/>
                  </a:cubicBezTo>
                  <a:cubicBezTo>
                    <a:pt x="189" y="750"/>
                    <a:pt x="133" y="768"/>
                    <a:pt x="103" y="785"/>
                  </a:cubicBezTo>
                  <a:cubicBezTo>
                    <a:pt x="73" y="802"/>
                    <a:pt x="26" y="852"/>
                    <a:pt x="13" y="857"/>
                  </a:cubicBezTo>
                  <a:cubicBezTo>
                    <a:pt x="0" y="862"/>
                    <a:pt x="5" y="836"/>
                    <a:pt x="25" y="815"/>
                  </a:cubicBezTo>
                  <a:cubicBezTo>
                    <a:pt x="45" y="794"/>
                    <a:pt x="97" y="756"/>
                    <a:pt x="130" y="728"/>
                  </a:cubicBezTo>
                  <a:cubicBezTo>
                    <a:pt x="163" y="700"/>
                    <a:pt x="199" y="671"/>
                    <a:pt x="220" y="647"/>
                  </a:cubicBezTo>
                  <a:cubicBezTo>
                    <a:pt x="241" y="623"/>
                    <a:pt x="245" y="602"/>
                    <a:pt x="259" y="584"/>
                  </a:cubicBezTo>
                  <a:cubicBezTo>
                    <a:pt x="273" y="566"/>
                    <a:pt x="301" y="556"/>
                    <a:pt x="307" y="542"/>
                  </a:cubicBezTo>
                  <a:cubicBezTo>
                    <a:pt x="313" y="528"/>
                    <a:pt x="310" y="511"/>
                    <a:pt x="298" y="500"/>
                  </a:cubicBezTo>
                  <a:cubicBezTo>
                    <a:pt x="286" y="489"/>
                    <a:pt x="240" y="485"/>
                    <a:pt x="235" y="473"/>
                  </a:cubicBezTo>
                  <a:cubicBezTo>
                    <a:pt x="230" y="461"/>
                    <a:pt x="272" y="436"/>
                    <a:pt x="268" y="425"/>
                  </a:cubicBezTo>
                  <a:cubicBezTo>
                    <a:pt x="264" y="414"/>
                    <a:pt x="218" y="414"/>
                    <a:pt x="211" y="404"/>
                  </a:cubicBezTo>
                  <a:cubicBezTo>
                    <a:pt x="204" y="394"/>
                    <a:pt x="229" y="376"/>
                    <a:pt x="226" y="365"/>
                  </a:cubicBezTo>
                  <a:cubicBezTo>
                    <a:pt x="223" y="354"/>
                    <a:pt x="196" y="343"/>
                    <a:pt x="190" y="335"/>
                  </a:cubicBezTo>
                  <a:cubicBezTo>
                    <a:pt x="184" y="327"/>
                    <a:pt x="192" y="320"/>
                    <a:pt x="187" y="314"/>
                  </a:cubicBezTo>
                  <a:cubicBezTo>
                    <a:pt x="182" y="308"/>
                    <a:pt x="167" y="304"/>
                    <a:pt x="157" y="296"/>
                  </a:cubicBezTo>
                  <a:cubicBezTo>
                    <a:pt x="147" y="288"/>
                    <a:pt x="129" y="276"/>
                    <a:pt x="127" y="266"/>
                  </a:cubicBezTo>
                  <a:cubicBezTo>
                    <a:pt x="125" y="256"/>
                    <a:pt x="144" y="246"/>
                    <a:pt x="148" y="236"/>
                  </a:cubicBezTo>
                  <a:cubicBezTo>
                    <a:pt x="152" y="226"/>
                    <a:pt x="155" y="218"/>
                    <a:pt x="151" y="206"/>
                  </a:cubicBezTo>
                  <a:cubicBezTo>
                    <a:pt x="147" y="194"/>
                    <a:pt x="134" y="178"/>
                    <a:pt x="121" y="164"/>
                  </a:cubicBezTo>
                  <a:cubicBezTo>
                    <a:pt x="108" y="150"/>
                    <a:pt x="78" y="141"/>
                    <a:pt x="73" y="125"/>
                  </a:cubicBezTo>
                  <a:cubicBezTo>
                    <a:pt x="68" y="109"/>
                    <a:pt x="78" y="68"/>
                    <a:pt x="88" y="68"/>
                  </a:cubicBezTo>
                  <a:cubicBezTo>
                    <a:pt x="98" y="68"/>
                    <a:pt x="130" y="125"/>
                    <a:pt x="136" y="128"/>
                  </a:cubicBezTo>
                  <a:cubicBezTo>
                    <a:pt x="142" y="131"/>
                    <a:pt x="132" y="100"/>
                    <a:pt x="127" y="89"/>
                  </a:cubicBezTo>
                  <a:cubicBezTo>
                    <a:pt x="122" y="78"/>
                    <a:pt x="101" y="67"/>
                    <a:pt x="103" y="62"/>
                  </a:cubicBezTo>
                  <a:cubicBezTo>
                    <a:pt x="105" y="57"/>
                    <a:pt x="135" y="61"/>
                    <a:pt x="139" y="56"/>
                  </a:cubicBezTo>
                  <a:cubicBezTo>
                    <a:pt x="143" y="51"/>
                    <a:pt x="126" y="37"/>
                    <a:pt x="127" y="32"/>
                  </a:cubicBezTo>
                  <a:cubicBezTo>
                    <a:pt x="128" y="27"/>
                    <a:pt x="142" y="20"/>
                    <a:pt x="148" y="23"/>
                  </a:cubicBezTo>
                  <a:cubicBezTo>
                    <a:pt x="154" y="26"/>
                    <a:pt x="157" y="45"/>
                    <a:pt x="163" y="50"/>
                  </a:cubicBezTo>
                  <a:cubicBezTo>
                    <a:pt x="169" y="55"/>
                    <a:pt x="186" y="42"/>
                    <a:pt x="187" y="53"/>
                  </a:cubicBezTo>
                  <a:cubicBezTo>
                    <a:pt x="188" y="64"/>
                    <a:pt x="171" y="110"/>
                    <a:pt x="172" y="119"/>
                  </a:cubicBezTo>
                  <a:cubicBezTo>
                    <a:pt x="173" y="128"/>
                    <a:pt x="190" y="112"/>
                    <a:pt x="196" y="107"/>
                  </a:cubicBezTo>
                  <a:cubicBezTo>
                    <a:pt x="202" y="102"/>
                    <a:pt x="203" y="86"/>
                    <a:pt x="211" y="89"/>
                  </a:cubicBezTo>
                  <a:cubicBezTo>
                    <a:pt x="219" y="92"/>
                    <a:pt x="237" y="112"/>
                    <a:pt x="244" y="122"/>
                  </a:cubicBezTo>
                  <a:cubicBezTo>
                    <a:pt x="251" y="132"/>
                    <a:pt x="244" y="144"/>
                    <a:pt x="256" y="149"/>
                  </a:cubicBezTo>
                  <a:cubicBezTo>
                    <a:pt x="268" y="154"/>
                    <a:pt x="307" y="148"/>
                    <a:pt x="319" y="155"/>
                  </a:cubicBezTo>
                  <a:cubicBezTo>
                    <a:pt x="331" y="162"/>
                    <a:pt x="318" y="192"/>
                    <a:pt x="325" y="191"/>
                  </a:cubicBezTo>
                  <a:cubicBezTo>
                    <a:pt x="332" y="190"/>
                    <a:pt x="362" y="160"/>
                    <a:pt x="361" y="152"/>
                  </a:cubicBezTo>
                  <a:cubicBezTo>
                    <a:pt x="360" y="144"/>
                    <a:pt x="336" y="153"/>
                    <a:pt x="319" y="143"/>
                  </a:cubicBezTo>
                  <a:cubicBezTo>
                    <a:pt x="302" y="133"/>
                    <a:pt x="262" y="105"/>
                    <a:pt x="259" y="92"/>
                  </a:cubicBezTo>
                  <a:cubicBezTo>
                    <a:pt x="256" y="79"/>
                    <a:pt x="304" y="69"/>
                    <a:pt x="298" y="62"/>
                  </a:cubicBezTo>
                  <a:cubicBezTo>
                    <a:pt x="292" y="55"/>
                    <a:pt x="226" y="49"/>
                    <a:pt x="220" y="44"/>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ja-JP" altLang="en-US" smtClean="0">
                <a:solidFill>
                  <a:srgbClr val="2E2E48"/>
                </a:solidFill>
              </a:endParaRPr>
            </a:p>
          </p:txBody>
        </p:sp>
        <p:sp>
          <p:nvSpPr>
            <p:cNvPr id="10" name="Freeform 8"/>
            <p:cNvSpPr>
              <a:spLocks/>
            </p:cNvSpPr>
            <p:nvPr userDrawn="1"/>
          </p:nvSpPr>
          <p:spPr bwMode="ltGray">
            <a:xfrm>
              <a:off x="0" y="2659"/>
              <a:ext cx="5760" cy="1413"/>
            </a:xfrm>
            <a:custGeom>
              <a:avLst/>
              <a:gdLst/>
              <a:ahLst/>
              <a:cxnLst>
                <a:cxn ang="0">
                  <a:pos x="0" y="230"/>
                </a:cxn>
                <a:cxn ang="0">
                  <a:pos x="702" y="104"/>
                </a:cxn>
                <a:cxn ang="0">
                  <a:pos x="1144" y="0"/>
                </a:cxn>
                <a:cxn ang="0">
                  <a:pos x="1461" y="50"/>
                </a:cxn>
                <a:cxn ang="0">
                  <a:pos x="1720" y="75"/>
                </a:cxn>
                <a:cxn ang="0">
                  <a:pos x="2054" y="17"/>
                </a:cxn>
                <a:cxn ang="0">
                  <a:pos x="2296" y="84"/>
                </a:cxn>
                <a:cxn ang="0">
                  <a:pos x="3423" y="117"/>
                </a:cxn>
                <a:cxn ang="0">
                  <a:pos x="3823" y="25"/>
                </a:cxn>
                <a:cxn ang="0">
                  <a:pos x="3982" y="75"/>
                </a:cxn>
                <a:cxn ang="0">
                  <a:pos x="4082" y="117"/>
                </a:cxn>
                <a:cxn ang="0">
                  <a:pos x="4726" y="135"/>
                </a:cxn>
                <a:cxn ang="0">
                  <a:pos x="4979" y="112"/>
                </a:cxn>
                <a:cxn ang="0">
                  <a:pos x="5397" y="222"/>
                </a:cxn>
                <a:cxn ang="0">
                  <a:pos x="5760" y="206"/>
                </a:cxn>
                <a:cxn ang="0">
                  <a:pos x="5760" y="1224"/>
                </a:cxn>
                <a:cxn ang="0">
                  <a:pos x="0" y="1224"/>
                </a:cxn>
                <a:cxn ang="0">
                  <a:pos x="0" y="230"/>
                </a:cxn>
              </a:cxnLst>
              <a:rect l="0" t="0" r="r" b="b"/>
              <a:pathLst>
                <a:path w="5760" h="1224">
                  <a:moveTo>
                    <a:pt x="0" y="230"/>
                  </a:moveTo>
                  <a:lnTo>
                    <a:pt x="702" y="104"/>
                  </a:lnTo>
                  <a:lnTo>
                    <a:pt x="1144" y="0"/>
                  </a:lnTo>
                  <a:lnTo>
                    <a:pt x="1461" y="50"/>
                  </a:lnTo>
                  <a:lnTo>
                    <a:pt x="1720" y="75"/>
                  </a:lnTo>
                  <a:lnTo>
                    <a:pt x="2054" y="17"/>
                  </a:lnTo>
                  <a:cubicBezTo>
                    <a:pt x="2054" y="17"/>
                    <a:pt x="2068" y="67"/>
                    <a:pt x="2296" y="84"/>
                  </a:cubicBezTo>
                  <a:cubicBezTo>
                    <a:pt x="2579" y="384"/>
                    <a:pt x="3089" y="242"/>
                    <a:pt x="3423" y="117"/>
                  </a:cubicBezTo>
                  <a:cubicBezTo>
                    <a:pt x="3556" y="59"/>
                    <a:pt x="3656" y="33"/>
                    <a:pt x="3823" y="25"/>
                  </a:cubicBezTo>
                  <a:cubicBezTo>
                    <a:pt x="3917" y="13"/>
                    <a:pt x="3832" y="57"/>
                    <a:pt x="3982" y="75"/>
                  </a:cubicBezTo>
                  <a:cubicBezTo>
                    <a:pt x="4025" y="90"/>
                    <a:pt x="3958" y="107"/>
                    <a:pt x="4082" y="117"/>
                  </a:cubicBezTo>
                  <a:cubicBezTo>
                    <a:pt x="4206" y="127"/>
                    <a:pt x="4577" y="136"/>
                    <a:pt x="4726" y="135"/>
                  </a:cubicBezTo>
                  <a:lnTo>
                    <a:pt x="4979" y="112"/>
                  </a:lnTo>
                  <a:lnTo>
                    <a:pt x="5397" y="222"/>
                  </a:lnTo>
                  <a:lnTo>
                    <a:pt x="5760" y="206"/>
                  </a:lnTo>
                  <a:lnTo>
                    <a:pt x="5760" y="1224"/>
                  </a:lnTo>
                  <a:lnTo>
                    <a:pt x="0" y="1224"/>
                  </a:lnTo>
                  <a:lnTo>
                    <a:pt x="0" y="230"/>
                  </a:lnTo>
                  <a:close/>
                </a:path>
              </a:pathLst>
            </a:custGeom>
            <a:gradFill rotWithShape="0">
              <a:gsLst>
                <a:gs pos="0">
                  <a:schemeClr val="bg2">
                    <a:gamma/>
                    <a:shade val="69804"/>
                    <a:invGamma/>
                  </a:schemeClr>
                </a:gs>
                <a:gs pos="100000">
                  <a:schemeClr val="bg2"/>
                </a:gs>
              </a:gsLst>
              <a:lin ang="5400000" scaled="1"/>
            </a:gradFill>
            <a:ln w="9525"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ja-JP" altLang="en-US">
                <a:solidFill>
                  <a:srgbClr val="2E2E48"/>
                </a:solidFill>
              </a:endParaRPr>
            </a:p>
          </p:txBody>
        </p:sp>
        <p:sp>
          <p:nvSpPr>
            <p:cNvPr id="11" name="Freeform 9"/>
            <p:cNvSpPr>
              <a:spLocks/>
            </p:cNvSpPr>
            <p:nvPr userDrawn="1"/>
          </p:nvSpPr>
          <p:spPr bwMode="ltGray">
            <a:xfrm>
              <a:off x="0" y="3138"/>
              <a:ext cx="5760" cy="1186"/>
            </a:xfrm>
            <a:custGeom>
              <a:avLst/>
              <a:gdLst/>
              <a:ahLst/>
              <a:cxnLst>
                <a:cxn ang="0">
                  <a:pos x="0" y="1027"/>
                </a:cxn>
                <a:cxn ang="0">
                  <a:pos x="5760" y="1027"/>
                </a:cxn>
                <a:cxn ang="0">
                  <a:pos x="5760" y="409"/>
                </a:cxn>
                <a:cxn ang="0">
                  <a:pos x="4658" y="401"/>
                </a:cxn>
                <a:cxn ang="0">
                  <a:pos x="3948" y="309"/>
                </a:cxn>
                <a:cxn ang="0">
                  <a:pos x="2905" y="351"/>
                </a:cxn>
                <a:cxn ang="0">
                  <a:pos x="1419" y="175"/>
                </a:cxn>
                <a:cxn ang="0">
                  <a:pos x="659" y="84"/>
                </a:cxn>
                <a:cxn ang="0">
                  <a:pos x="0" y="0"/>
                </a:cxn>
                <a:cxn ang="0">
                  <a:pos x="0" y="1027"/>
                </a:cxn>
              </a:cxnLst>
              <a:rect l="0" t="0" r="r" b="b"/>
              <a:pathLst>
                <a:path w="5760" h="1027">
                  <a:moveTo>
                    <a:pt x="0" y="1027"/>
                  </a:moveTo>
                  <a:lnTo>
                    <a:pt x="5760" y="1027"/>
                  </a:lnTo>
                  <a:lnTo>
                    <a:pt x="5760" y="409"/>
                  </a:lnTo>
                  <a:cubicBezTo>
                    <a:pt x="5576" y="305"/>
                    <a:pt x="4960" y="418"/>
                    <a:pt x="4658" y="401"/>
                  </a:cubicBezTo>
                  <a:cubicBezTo>
                    <a:pt x="4356" y="384"/>
                    <a:pt x="4240" y="317"/>
                    <a:pt x="3948" y="309"/>
                  </a:cubicBezTo>
                  <a:cubicBezTo>
                    <a:pt x="3656" y="301"/>
                    <a:pt x="3326" y="373"/>
                    <a:pt x="2905" y="351"/>
                  </a:cubicBezTo>
                  <a:cubicBezTo>
                    <a:pt x="2404" y="342"/>
                    <a:pt x="1978" y="192"/>
                    <a:pt x="1419" y="175"/>
                  </a:cubicBezTo>
                  <a:cubicBezTo>
                    <a:pt x="1045" y="130"/>
                    <a:pt x="918" y="167"/>
                    <a:pt x="659" y="84"/>
                  </a:cubicBezTo>
                  <a:cubicBezTo>
                    <a:pt x="342" y="75"/>
                    <a:pt x="150" y="17"/>
                    <a:pt x="0" y="0"/>
                  </a:cubicBezTo>
                  <a:cubicBezTo>
                    <a:pt x="0" y="513"/>
                    <a:pt x="0" y="1027"/>
                    <a:pt x="0" y="1027"/>
                  </a:cubicBezTo>
                  <a:close/>
                </a:path>
              </a:pathLst>
            </a:custGeom>
            <a:gradFill rotWithShape="0">
              <a:gsLst>
                <a:gs pos="0">
                  <a:schemeClr val="bg2">
                    <a:gamma/>
                    <a:shade val="69804"/>
                    <a:invGamma/>
                  </a:schemeClr>
                </a:gs>
                <a:gs pos="100000">
                  <a:schemeClr val="bg2"/>
                </a:gs>
              </a:gsLst>
              <a:lin ang="5400000" scaled="1"/>
            </a:gradFill>
            <a:ln w="9525"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ja-JP" altLang="en-US">
                <a:solidFill>
                  <a:srgbClr val="2E2E48"/>
                </a:solidFill>
              </a:endParaRPr>
            </a:p>
          </p:txBody>
        </p:sp>
      </p:grpSp>
      <p:sp>
        <p:nvSpPr>
          <p:cNvPr id="5130" name="Rectangle 10"/>
          <p:cNvSpPr>
            <a:spLocks noGrp="1" noChangeArrowheads="1"/>
          </p:cNvSpPr>
          <p:nvPr>
            <p:ph type="ctrTitle"/>
          </p:nvPr>
        </p:nvSpPr>
        <p:spPr>
          <a:xfrm>
            <a:off x="673100" y="1236663"/>
            <a:ext cx="7772400" cy="1143000"/>
          </a:xfrm>
        </p:spPr>
        <p:txBody>
          <a:bodyPr/>
          <a:lstStyle>
            <a:lvl1pPr>
              <a:defRPr/>
            </a:lvl1pPr>
          </a:lstStyle>
          <a:p>
            <a:r>
              <a:rPr lang="ja-JP" altLang="en-US"/>
              <a:t>マスタ タイトルの書式設定</a:t>
            </a:r>
          </a:p>
        </p:txBody>
      </p:sp>
      <p:sp>
        <p:nvSpPr>
          <p:cNvPr id="5131" name="Rectangle 11"/>
          <p:cNvSpPr>
            <a:spLocks noGrp="1" noChangeArrowheads="1"/>
          </p:cNvSpPr>
          <p:nvPr>
            <p:ph type="subTitle" idx="1"/>
          </p:nvPr>
        </p:nvSpPr>
        <p:spPr>
          <a:xfrm>
            <a:off x="1681163" y="3403600"/>
            <a:ext cx="5781675" cy="2581275"/>
          </a:xfrm>
        </p:spPr>
        <p:txBody>
          <a:bodyPr anchor="ctr"/>
          <a:lstStyle>
            <a:lvl1pPr marL="0" indent="0" algn="ctr">
              <a:buFont typeface="Wingdings" pitchFamily="2" charset="2"/>
              <a:buNone/>
              <a:defRPr/>
            </a:lvl1pPr>
          </a:lstStyle>
          <a:p>
            <a:r>
              <a:rPr lang="ja-JP" altLang="en-US"/>
              <a:t>マスタ サブタイトルの書式設定</a:t>
            </a:r>
          </a:p>
        </p:txBody>
      </p:sp>
      <p:sp>
        <p:nvSpPr>
          <p:cNvPr id="12" name="Rectangle 12"/>
          <p:cNvSpPr>
            <a:spLocks noGrp="1" noChangeArrowheads="1"/>
          </p:cNvSpPr>
          <p:nvPr>
            <p:ph type="dt" sz="half" idx="10"/>
          </p:nvPr>
        </p:nvSpPr>
        <p:spPr/>
        <p:txBody>
          <a:bodyPr/>
          <a:lstStyle>
            <a:lvl1pPr>
              <a:defRPr/>
            </a:lvl1pPr>
          </a:lstStyle>
          <a:p>
            <a:pPr>
              <a:defRPr/>
            </a:pPr>
            <a:endParaRPr lang="en-US" altLang="ja-JP">
              <a:solidFill>
                <a:srgbClr val="2E2E48"/>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ltLang="ja-JP">
              <a:solidFill>
                <a:srgbClr val="2E2E48"/>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48D349D1-81DF-48EE-976A-8C0790F1A685}" type="slidenum">
              <a:rPr lang="en-US" altLang="ja-JP">
                <a:solidFill>
                  <a:srgbClr val="2E2E48"/>
                </a:solidFill>
              </a:rPr>
              <a:pPr>
                <a:defRPr/>
              </a:pPr>
              <a:t>‹#›</a:t>
            </a:fld>
            <a:endParaRPr lang="en-US" altLang="ja-JP">
              <a:solidFill>
                <a:srgbClr val="2E2E48"/>
              </a:solidFill>
            </a:endParaRPr>
          </a:p>
        </p:txBody>
      </p:sp>
    </p:spTree>
    <p:extLst>
      <p:ext uri="{BB962C8B-B14F-4D97-AF65-F5344CB8AC3E}">
        <p14:creationId xmlns:p14="http://schemas.microsoft.com/office/powerpoint/2010/main" val="274592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ja-JP">
              <a:solidFill>
                <a:srgbClr val="2E2E48"/>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ja-JP">
              <a:solidFill>
                <a:srgbClr val="2E2E48"/>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FCA3727-233C-4177-90C8-12DA6A6805F4}" type="slidenum">
              <a:rPr lang="en-US" altLang="ja-JP">
                <a:solidFill>
                  <a:srgbClr val="2E2E48"/>
                </a:solidFill>
              </a:rPr>
              <a:pPr>
                <a:defRPr/>
              </a:pPr>
              <a:t>‹#›</a:t>
            </a:fld>
            <a:endParaRPr lang="en-US" altLang="ja-JP">
              <a:solidFill>
                <a:srgbClr val="2E2E48"/>
              </a:solidFill>
            </a:endParaRPr>
          </a:p>
        </p:txBody>
      </p:sp>
    </p:spTree>
    <p:extLst>
      <p:ext uri="{BB962C8B-B14F-4D97-AF65-F5344CB8AC3E}">
        <p14:creationId xmlns:p14="http://schemas.microsoft.com/office/powerpoint/2010/main" val="401006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9400"/>
            <a:ext cx="2057400" cy="58166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9400"/>
            <a:ext cx="6019800" cy="58166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ja-JP">
              <a:solidFill>
                <a:srgbClr val="2E2E48"/>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ja-JP">
              <a:solidFill>
                <a:srgbClr val="2E2E48"/>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A35E0512-F84D-4781-B6B3-CAA4037183B2}" type="slidenum">
              <a:rPr lang="en-US" altLang="ja-JP">
                <a:solidFill>
                  <a:srgbClr val="2E2E48"/>
                </a:solidFill>
              </a:rPr>
              <a:pPr>
                <a:defRPr/>
              </a:pPr>
              <a:t>‹#›</a:t>
            </a:fld>
            <a:endParaRPr lang="en-US" altLang="ja-JP">
              <a:solidFill>
                <a:srgbClr val="2E2E48"/>
              </a:solidFill>
            </a:endParaRPr>
          </a:p>
        </p:txBody>
      </p:sp>
    </p:spTree>
    <p:extLst>
      <p:ext uri="{BB962C8B-B14F-4D97-AF65-F5344CB8AC3E}">
        <p14:creationId xmlns:p14="http://schemas.microsoft.com/office/powerpoint/2010/main" val="193496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ja-JP">
              <a:solidFill>
                <a:srgbClr val="2E2E48"/>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ja-JP">
              <a:solidFill>
                <a:srgbClr val="2E2E48"/>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1D676F2-E833-4B8E-A51F-F07481E0586B}" type="slidenum">
              <a:rPr lang="en-US" altLang="ja-JP">
                <a:solidFill>
                  <a:srgbClr val="2E2E48"/>
                </a:solidFill>
              </a:rPr>
              <a:pPr>
                <a:defRPr/>
              </a:pPr>
              <a:t>‹#›</a:t>
            </a:fld>
            <a:endParaRPr lang="en-US" altLang="ja-JP">
              <a:solidFill>
                <a:srgbClr val="2E2E48"/>
              </a:solidFill>
            </a:endParaRPr>
          </a:p>
        </p:txBody>
      </p:sp>
    </p:spTree>
    <p:extLst>
      <p:ext uri="{BB962C8B-B14F-4D97-AF65-F5344CB8AC3E}">
        <p14:creationId xmlns:p14="http://schemas.microsoft.com/office/powerpoint/2010/main" val="54480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ja-JP">
              <a:solidFill>
                <a:srgbClr val="2E2E48"/>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ja-JP">
              <a:solidFill>
                <a:srgbClr val="2E2E48"/>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08234F0-5E24-420C-A40D-D3127501BB29}" type="slidenum">
              <a:rPr lang="en-US" altLang="ja-JP">
                <a:solidFill>
                  <a:srgbClr val="2E2E48"/>
                </a:solidFill>
              </a:rPr>
              <a:pPr>
                <a:defRPr/>
              </a:pPr>
              <a:t>‹#›</a:t>
            </a:fld>
            <a:endParaRPr lang="en-US" altLang="ja-JP">
              <a:solidFill>
                <a:srgbClr val="2E2E48"/>
              </a:solidFill>
            </a:endParaRPr>
          </a:p>
        </p:txBody>
      </p:sp>
    </p:spTree>
    <p:extLst>
      <p:ext uri="{BB962C8B-B14F-4D97-AF65-F5344CB8AC3E}">
        <p14:creationId xmlns:p14="http://schemas.microsoft.com/office/powerpoint/2010/main" val="13911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ja-JP">
              <a:solidFill>
                <a:srgbClr val="2E2E48"/>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ja-JP">
              <a:solidFill>
                <a:srgbClr val="2E2E48"/>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D907442-AB9F-40B6-8B1D-E358C3B017D8}" type="slidenum">
              <a:rPr lang="en-US" altLang="ja-JP">
                <a:solidFill>
                  <a:srgbClr val="2E2E48"/>
                </a:solidFill>
              </a:rPr>
              <a:pPr>
                <a:defRPr/>
              </a:pPr>
              <a:t>‹#›</a:t>
            </a:fld>
            <a:endParaRPr lang="en-US" altLang="ja-JP">
              <a:solidFill>
                <a:srgbClr val="2E2E48"/>
              </a:solidFill>
            </a:endParaRPr>
          </a:p>
        </p:txBody>
      </p:sp>
    </p:spTree>
    <p:extLst>
      <p:ext uri="{BB962C8B-B14F-4D97-AF65-F5344CB8AC3E}">
        <p14:creationId xmlns:p14="http://schemas.microsoft.com/office/powerpoint/2010/main" val="247181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ja-JP">
              <a:solidFill>
                <a:srgbClr val="2E2E48"/>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ja-JP">
              <a:solidFill>
                <a:srgbClr val="2E2E48"/>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ADA01068-5A5C-47FC-8518-8F854C055122}" type="slidenum">
              <a:rPr lang="en-US" altLang="ja-JP">
                <a:solidFill>
                  <a:srgbClr val="2E2E48"/>
                </a:solidFill>
              </a:rPr>
              <a:pPr>
                <a:defRPr/>
              </a:pPr>
              <a:t>‹#›</a:t>
            </a:fld>
            <a:endParaRPr lang="en-US" altLang="ja-JP">
              <a:solidFill>
                <a:srgbClr val="2E2E48"/>
              </a:solidFill>
            </a:endParaRPr>
          </a:p>
        </p:txBody>
      </p:sp>
    </p:spTree>
    <p:extLst>
      <p:ext uri="{BB962C8B-B14F-4D97-AF65-F5344CB8AC3E}">
        <p14:creationId xmlns:p14="http://schemas.microsoft.com/office/powerpoint/2010/main" val="62436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ja-JP">
              <a:solidFill>
                <a:srgbClr val="2E2E48"/>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ja-JP">
              <a:solidFill>
                <a:srgbClr val="2E2E48"/>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8FBB56A0-6F07-48F7-9027-F6498B4BC552}" type="slidenum">
              <a:rPr lang="en-US" altLang="ja-JP">
                <a:solidFill>
                  <a:srgbClr val="2E2E48"/>
                </a:solidFill>
              </a:rPr>
              <a:pPr>
                <a:defRPr/>
              </a:pPr>
              <a:t>‹#›</a:t>
            </a:fld>
            <a:endParaRPr lang="en-US" altLang="ja-JP">
              <a:solidFill>
                <a:srgbClr val="2E2E48"/>
              </a:solidFill>
            </a:endParaRPr>
          </a:p>
        </p:txBody>
      </p:sp>
    </p:spTree>
    <p:extLst>
      <p:ext uri="{BB962C8B-B14F-4D97-AF65-F5344CB8AC3E}">
        <p14:creationId xmlns:p14="http://schemas.microsoft.com/office/powerpoint/2010/main" val="260616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ja-JP">
              <a:solidFill>
                <a:srgbClr val="2E2E48"/>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ltLang="ja-JP">
              <a:solidFill>
                <a:srgbClr val="2E2E48"/>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8D037D52-4C77-4A2A-9CF8-00E0C50B01A9}" type="slidenum">
              <a:rPr lang="en-US" altLang="ja-JP">
                <a:solidFill>
                  <a:srgbClr val="2E2E48"/>
                </a:solidFill>
              </a:rPr>
              <a:pPr>
                <a:defRPr/>
              </a:pPr>
              <a:t>‹#›</a:t>
            </a:fld>
            <a:endParaRPr lang="en-US" altLang="ja-JP">
              <a:solidFill>
                <a:srgbClr val="2E2E48"/>
              </a:solidFill>
            </a:endParaRPr>
          </a:p>
        </p:txBody>
      </p:sp>
    </p:spTree>
    <p:extLst>
      <p:ext uri="{BB962C8B-B14F-4D97-AF65-F5344CB8AC3E}">
        <p14:creationId xmlns:p14="http://schemas.microsoft.com/office/powerpoint/2010/main" val="215680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ja-JP">
              <a:solidFill>
                <a:srgbClr val="2E2E48"/>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ja-JP">
              <a:solidFill>
                <a:srgbClr val="2E2E48"/>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93E9A0D-989E-43F8-9DAB-53AEA29BC4BA}" type="slidenum">
              <a:rPr lang="en-US" altLang="ja-JP">
                <a:solidFill>
                  <a:srgbClr val="2E2E48"/>
                </a:solidFill>
              </a:rPr>
              <a:pPr>
                <a:defRPr/>
              </a:pPr>
              <a:t>‹#›</a:t>
            </a:fld>
            <a:endParaRPr lang="en-US" altLang="ja-JP">
              <a:solidFill>
                <a:srgbClr val="2E2E48"/>
              </a:solidFill>
            </a:endParaRPr>
          </a:p>
        </p:txBody>
      </p:sp>
    </p:spTree>
    <p:extLst>
      <p:ext uri="{BB962C8B-B14F-4D97-AF65-F5344CB8AC3E}">
        <p14:creationId xmlns:p14="http://schemas.microsoft.com/office/powerpoint/2010/main" val="220710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ja-JP">
              <a:solidFill>
                <a:srgbClr val="2E2E48"/>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ja-JP">
              <a:solidFill>
                <a:srgbClr val="2E2E48"/>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B90F311-80D3-417C-981B-BE89CF8C766A}" type="slidenum">
              <a:rPr lang="en-US" altLang="ja-JP">
                <a:solidFill>
                  <a:srgbClr val="2E2E48"/>
                </a:solidFill>
              </a:rPr>
              <a:pPr>
                <a:defRPr/>
              </a:pPr>
              <a:t>‹#›</a:t>
            </a:fld>
            <a:endParaRPr lang="en-US" altLang="ja-JP">
              <a:solidFill>
                <a:srgbClr val="2E2E48"/>
              </a:solidFill>
            </a:endParaRPr>
          </a:p>
        </p:txBody>
      </p:sp>
    </p:spTree>
    <p:extLst>
      <p:ext uri="{BB962C8B-B14F-4D97-AF65-F5344CB8AC3E}">
        <p14:creationId xmlns:p14="http://schemas.microsoft.com/office/powerpoint/2010/main" val="39641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64350"/>
            <a:chOff x="0" y="0"/>
            <a:chExt cx="5760" cy="4324"/>
          </a:xfrm>
        </p:grpSpPr>
        <p:sp>
          <p:nvSpPr>
            <p:cNvPr id="1032" name="Rectangle 3"/>
            <p:cNvSpPr>
              <a:spLocks noChangeArrowheads="1"/>
            </p:cNvSpPr>
            <p:nvPr userDrawn="1"/>
          </p:nvSpPr>
          <p:spPr bwMode="white">
            <a:xfrm>
              <a:off x="0" y="331"/>
              <a:ext cx="5760" cy="332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ja-JP" altLang="en-US" smtClean="0">
                <a:solidFill>
                  <a:srgbClr val="2E2E48"/>
                </a:solidFill>
              </a:endParaRPr>
            </a:p>
          </p:txBody>
        </p:sp>
        <p:sp>
          <p:nvSpPr>
            <p:cNvPr id="1033" name="Rectangle 4"/>
            <p:cNvSpPr>
              <a:spLocks noChangeArrowheads="1"/>
            </p:cNvSpPr>
            <p:nvPr userDrawn="1"/>
          </p:nvSpPr>
          <p:spPr bwMode="white">
            <a:xfrm>
              <a:off x="0" y="0"/>
              <a:ext cx="5760" cy="351"/>
            </a:xfrm>
            <a:prstGeom prst="rect">
              <a:avLst/>
            </a:prstGeom>
            <a:gradFill rotWithShape="0">
              <a:gsLst>
                <a:gs pos="0">
                  <a:schemeClr va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ja-JP" altLang="en-US" smtClean="0">
                <a:solidFill>
                  <a:srgbClr val="2E2E48"/>
                </a:solidFill>
              </a:endParaRPr>
            </a:p>
          </p:txBody>
        </p:sp>
        <p:sp>
          <p:nvSpPr>
            <p:cNvPr id="4101" name="Freeform 5"/>
            <p:cNvSpPr>
              <a:spLocks/>
            </p:cNvSpPr>
            <p:nvPr userDrawn="1"/>
          </p:nvSpPr>
          <p:spPr bwMode="white">
            <a:xfrm>
              <a:off x="0" y="1596"/>
              <a:ext cx="5760" cy="1651"/>
            </a:xfrm>
            <a:custGeom>
              <a:avLst/>
              <a:gdLst/>
              <a:ahLst/>
              <a:cxnLst>
                <a:cxn ang="0">
                  <a:pos x="0" y="960"/>
                </a:cxn>
                <a:cxn ang="0">
                  <a:pos x="773" y="852"/>
                </a:cxn>
                <a:cxn ang="0">
                  <a:pos x="1536" y="594"/>
                </a:cxn>
                <a:cxn ang="0">
                  <a:pos x="2438" y="156"/>
                </a:cxn>
                <a:cxn ang="0">
                  <a:pos x="2678" y="24"/>
                </a:cxn>
                <a:cxn ang="0">
                  <a:pos x="2816" y="30"/>
                </a:cxn>
                <a:cxn ang="0">
                  <a:pos x="2876" y="0"/>
                </a:cxn>
                <a:cxn ang="0">
                  <a:pos x="3032" y="30"/>
                </a:cxn>
                <a:cxn ang="0">
                  <a:pos x="3086" y="12"/>
                </a:cxn>
                <a:cxn ang="0">
                  <a:pos x="3183" y="42"/>
                </a:cxn>
                <a:cxn ang="0">
                  <a:pos x="3333" y="120"/>
                </a:cxn>
                <a:cxn ang="0">
                  <a:pos x="3483" y="234"/>
                </a:cxn>
                <a:cxn ang="0">
                  <a:pos x="3741" y="396"/>
                </a:cxn>
                <a:cxn ang="0">
                  <a:pos x="4156" y="636"/>
                </a:cxn>
                <a:cxn ang="0">
                  <a:pos x="4510" y="768"/>
                </a:cxn>
                <a:cxn ang="0">
                  <a:pos x="4913" y="906"/>
                </a:cxn>
                <a:cxn ang="0">
                  <a:pos x="5304" y="1074"/>
                </a:cxn>
                <a:cxn ang="0">
                  <a:pos x="5760" y="1150"/>
                </a:cxn>
                <a:cxn ang="0">
                  <a:pos x="5760" y="1651"/>
                </a:cxn>
                <a:cxn ang="0">
                  <a:pos x="0" y="1651"/>
                </a:cxn>
                <a:cxn ang="0">
                  <a:pos x="0" y="960"/>
                </a:cxn>
              </a:cxnLst>
              <a:rect l="0" t="0" r="r" b="b"/>
              <a:pathLst>
                <a:path w="5760" h="1651">
                  <a:moveTo>
                    <a:pt x="0" y="960"/>
                  </a:moveTo>
                  <a:cubicBezTo>
                    <a:pt x="237" y="952"/>
                    <a:pt x="517" y="913"/>
                    <a:pt x="773" y="852"/>
                  </a:cubicBezTo>
                  <a:cubicBezTo>
                    <a:pt x="1029" y="791"/>
                    <a:pt x="1259" y="710"/>
                    <a:pt x="1536" y="594"/>
                  </a:cubicBezTo>
                  <a:cubicBezTo>
                    <a:pt x="1814" y="478"/>
                    <a:pt x="2247" y="251"/>
                    <a:pt x="2438" y="156"/>
                  </a:cubicBezTo>
                  <a:cubicBezTo>
                    <a:pt x="2628" y="61"/>
                    <a:pt x="2615" y="45"/>
                    <a:pt x="2678" y="24"/>
                  </a:cubicBezTo>
                  <a:cubicBezTo>
                    <a:pt x="2741" y="3"/>
                    <a:pt x="2783" y="34"/>
                    <a:pt x="2816" y="30"/>
                  </a:cubicBezTo>
                  <a:cubicBezTo>
                    <a:pt x="2849" y="26"/>
                    <a:pt x="2840" y="0"/>
                    <a:pt x="2876" y="0"/>
                  </a:cubicBezTo>
                  <a:cubicBezTo>
                    <a:pt x="2912" y="0"/>
                    <a:pt x="2997" y="28"/>
                    <a:pt x="3032" y="30"/>
                  </a:cubicBezTo>
                  <a:cubicBezTo>
                    <a:pt x="3067" y="32"/>
                    <a:pt x="3061" y="10"/>
                    <a:pt x="3086" y="12"/>
                  </a:cubicBezTo>
                  <a:cubicBezTo>
                    <a:pt x="3112" y="14"/>
                    <a:pt x="3142" y="24"/>
                    <a:pt x="3183" y="42"/>
                  </a:cubicBezTo>
                  <a:cubicBezTo>
                    <a:pt x="3224" y="60"/>
                    <a:pt x="3283" y="88"/>
                    <a:pt x="3333" y="120"/>
                  </a:cubicBezTo>
                  <a:cubicBezTo>
                    <a:pt x="3383" y="152"/>
                    <a:pt x="3415" y="188"/>
                    <a:pt x="3483" y="234"/>
                  </a:cubicBezTo>
                  <a:cubicBezTo>
                    <a:pt x="3551" y="280"/>
                    <a:pt x="3629" y="329"/>
                    <a:pt x="3741" y="396"/>
                  </a:cubicBezTo>
                  <a:cubicBezTo>
                    <a:pt x="3854" y="463"/>
                    <a:pt x="4028" y="574"/>
                    <a:pt x="4156" y="636"/>
                  </a:cubicBezTo>
                  <a:cubicBezTo>
                    <a:pt x="4284" y="698"/>
                    <a:pt x="4384" y="723"/>
                    <a:pt x="4510" y="768"/>
                  </a:cubicBezTo>
                  <a:cubicBezTo>
                    <a:pt x="4637" y="813"/>
                    <a:pt x="4781" y="855"/>
                    <a:pt x="4913" y="906"/>
                  </a:cubicBezTo>
                  <a:cubicBezTo>
                    <a:pt x="5045" y="957"/>
                    <a:pt x="5163" y="1033"/>
                    <a:pt x="5304" y="1074"/>
                  </a:cubicBezTo>
                  <a:cubicBezTo>
                    <a:pt x="5445" y="1115"/>
                    <a:pt x="5543" y="1125"/>
                    <a:pt x="5760" y="1150"/>
                  </a:cubicBezTo>
                  <a:cubicBezTo>
                    <a:pt x="5760" y="1400"/>
                    <a:pt x="5760" y="1651"/>
                    <a:pt x="5760" y="1651"/>
                  </a:cubicBezTo>
                  <a:lnTo>
                    <a:pt x="0" y="1651"/>
                  </a:lnTo>
                  <a:lnTo>
                    <a:pt x="0" y="960"/>
                  </a:lnTo>
                  <a:close/>
                </a:path>
              </a:pathLst>
            </a:custGeom>
            <a:gradFill rotWithShape="0">
              <a:gsLst>
                <a:gs pos="0">
                  <a:schemeClr val="bg2"/>
                </a:gs>
                <a:gs pos="100000">
                  <a:schemeClr val="bg2">
                    <a:gamma/>
                    <a:shade val="66667"/>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ja-JP" altLang="en-US">
                <a:solidFill>
                  <a:srgbClr val="2E2E48"/>
                </a:solidFill>
              </a:endParaRPr>
            </a:p>
          </p:txBody>
        </p:sp>
        <p:sp>
          <p:nvSpPr>
            <p:cNvPr id="1035" name="Freeform 6"/>
            <p:cNvSpPr>
              <a:spLocks/>
            </p:cNvSpPr>
            <p:nvPr userDrawn="1"/>
          </p:nvSpPr>
          <p:spPr bwMode="white">
            <a:xfrm>
              <a:off x="380" y="1597"/>
              <a:ext cx="2495" cy="1054"/>
            </a:xfrm>
            <a:custGeom>
              <a:avLst/>
              <a:gdLst>
                <a:gd name="T0" fmla="*/ 909 w 2495"/>
                <a:gd name="T1" fmla="*/ 650 h 1054"/>
                <a:gd name="T2" fmla="*/ 2028 w 2495"/>
                <a:gd name="T3" fmla="*/ 116 h 1054"/>
                <a:gd name="T4" fmla="*/ 2253 w 2495"/>
                <a:gd name="T5" fmla="*/ 20 h 1054"/>
                <a:gd name="T6" fmla="*/ 2304 w 2495"/>
                <a:gd name="T7" fmla="*/ 8 h 1054"/>
                <a:gd name="T8" fmla="*/ 2388 w 2495"/>
                <a:gd name="T9" fmla="*/ 20 h 1054"/>
                <a:gd name="T10" fmla="*/ 2490 w 2495"/>
                <a:gd name="T11" fmla="*/ 8 h 1054"/>
                <a:gd name="T12" fmla="*/ 2424 w 2495"/>
                <a:gd name="T13" fmla="*/ 62 h 1054"/>
                <a:gd name="T14" fmla="*/ 2349 w 2495"/>
                <a:gd name="T15" fmla="*/ 158 h 1054"/>
                <a:gd name="T16" fmla="*/ 2295 w 2495"/>
                <a:gd name="T17" fmla="*/ 182 h 1054"/>
                <a:gd name="T18" fmla="*/ 2271 w 2495"/>
                <a:gd name="T19" fmla="*/ 251 h 1054"/>
                <a:gd name="T20" fmla="*/ 2304 w 2495"/>
                <a:gd name="T21" fmla="*/ 332 h 1054"/>
                <a:gd name="T22" fmla="*/ 2253 w 2495"/>
                <a:gd name="T23" fmla="*/ 326 h 1054"/>
                <a:gd name="T24" fmla="*/ 2226 w 2495"/>
                <a:gd name="T25" fmla="*/ 386 h 1054"/>
                <a:gd name="T26" fmla="*/ 2130 w 2495"/>
                <a:gd name="T27" fmla="*/ 491 h 1054"/>
                <a:gd name="T28" fmla="*/ 1980 w 2495"/>
                <a:gd name="T29" fmla="*/ 710 h 1054"/>
                <a:gd name="T30" fmla="*/ 1884 w 2495"/>
                <a:gd name="T31" fmla="*/ 758 h 1054"/>
                <a:gd name="T32" fmla="*/ 1782 w 2495"/>
                <a:gd name="T33" fmla="*/ 845 h 1054"/>
                <a:gd name="T34" fmla="*/ 1629 w 2495"/>
                <a:gd name="T35" fmla="*/ 959 h 1054"/>
                <a:gd name="T36" fmla="*/ 1458 w 2495"/>
                <a:gd name="T37" fmla="*/ 1052 h 1054"/>
                <a:gd name="T38" fmla="*/ 1560 w 2495"/>
                <a:gd name="T39" fmla="*/ 932 h 1054"/>
                <a:gd name="T40" fmla="*/ 1701 w 2495"/>
                <a:gd name="T41" fmla="*/ 770 h 1054"/>
                <a:gd name="T42" fmla="*/ 1785 w 2495"/>
                <a:gd name="T43" fmla="*/ 644 h 1054"/>
                <a:gd name="T44" fmla="*/ 1935 w 2495"/>
                <a:gd name="T45" fmla="*/ 476 h 1054"/>
                <a:gd name="T46" fmla="*/ 2034 w 2495"/>
                <a:gd name="T47" fmla="*/ 350 h 1054"/>
                <a:gd name="T48" fmla="*/ 2016 w 2495"/>
                <a:gd name="T49" fmla="*/ 323 h 1054"/>
                <a:gd name="T50" fmla="*/ 1947 w 2495"/>
                <a:gd name="T51" fmla="*/ 434 h 1054"/>
                <a:gd name="T52" fmla="*/ 1821 w 2495"/>
                <a:gd name="T53" fmla="*/ 587 h 1054"/>
                <a:gd name="T54" fmla="*/ 1704 w 2495"/>
                <a:gd name="T55" fmla="*/ 662 h 1054"/>
                <a:gd name="T56" fmla="*/ 1620 w 2495"/>
                <a:gd name="T57" fmla="*/ 761 h 1054"/>
                <a:gd name="T58" fmla="*/ 1584 w 2495"/>
                <a:gd name="T59" fmla="*/ 728 h 1054"/>
                <a:gd name="T60" fmla="*/ 1731 w 2495"/>
                <a:gd name="T61" fmla="*/ 581 h 1054"/>
                <a:gd name="T62" fmla="*/ 1851 w 2495"/>
                <a:gd name="T63" fmla="*/ 467 h 1054"/>
                <a:gd name="T64" fmla="*/ 1875 w 2495"/>
                <a:gd name="T65" fmla="*/ 413 h 1054"/>
                <a:gd name="T66" fmla="*/ 1788 w 2495"/>
                <a:gd name="T67" fmla="*/ 515 h 1054"/>
                <a:gd name="T68" fmla="*/ 1689 w 2495"/>
                <a:gd name="T69" fmla="*/ 611 h 1054"/>
                <a:gd name="T70" fmla="*/ 1605 w 2495"/>
                <a:gd name="T71" fmla="*/ 665 h 1054"/>
                <a:gd name="T72" fmla="*/ 1689 w 2495"/>
                <a:gd name="T73" fmla="*/ 548 h 1054"/>
                <a:gd name="T74" fmla="*/ 1746 w 2495"/>
                <a:gd name="T75" fmla="*/ 506 h 1054"/>
                <a:gd name="T76" fmla="*/ 1596 w 2495"/>
                <a:gd name="T77" fmla="*/ 611 h 1054"/>
                <a:gd name="T78" fmla="*/ 1542 w 2495"/>
                <a:gd name="T79" fmla="*/ 689 h 1054"/>
                <a:gd name="T80" fmla="*/ 1500 w 2495"/>
                <a:gd name="T81" fmla="*/ 632 h 1054"/>
                <a:gd name="T82" fmla="*/ 1590 w 2495"/>
                <a:gd name="T83" fmla="*/ 563 h 1054"/>
                <a:gd name="T84" fmla="*/ 1704 w 2495"/>
                <a:gd name="T85" fmla="*/ 476 h 1054"/>
                <a:gd name="T86" fmla="*/ 1659 w 2495"/>
                <a:gd name="T87" fmla="*/ 485 h 1054"/>
                <a:gd name="T88" fmla="*/ 1596 w 2495"/>
                <a:gd name="T89" fmla="*/ 524 h 1054"/>
                <a:gd name="T90" fmla="*/ 1530 w 2495"/>
                <a:gd name="T91" fmla="*/ 560 h 1054"/>
                <a:gd name="T92" fmla="*/ 1470 w 2495"/>
                <a:gd name="T93" fmla="*/ 623 h 1054"/>
                <a:gd name="T94" fmla="*/ 1401 w 2495"/>
                <a:gd name="T95" fmla="*/ 662 h 1054"/>
                <a:gd name="T96" fmla="*/ 1362 w 2495"/>
                <a:gd name="T97" fmla="*/ 665 h 1054"/>
                <a:gd name="T98" fmla="*/ 1263 w 2495"/>
                <a:gd name="T99" fmla="*/ 653 h 1054"/>
                <a:gd name="T100" fmla="*/ 1194 w 2495"/>
                <a:gd name="T101" fmla="*/ 668 h 1054"/>
                <a:gd name="T102" fmla="*/ 879 w 2495"/>
                <a:gd name="T103" fmla="*/ 788 h 1054"/>
                <a:gd name="T104" fmla="*/ 492 w 2495"/>
                <a:gd name="T105" fmla="*/ 917 h 1054"/>
                <a:gd name="T106" fmla="*/ 657 w 2495"/>
                <a:gd name="T107" fmla="*/ 851 h 1054"/>
                <a:gd name="T108" fmla="*/ 1035 w 2495"/>
                <a:gd name="T109" fmla="*/ 716 h 1054"/>
                <a:gd name="T110" fmla="*/ 1062 w 2495"/>
                <a:gd name="T111" fmla="*/ 689 h 1054"/>
                <a:gd name="T112" fmla="*/ 714 w 2495"/>
                <a:gd name="T113" fmla="*/ 806 h 1054"/>
                <a:gd name="T114" fmla="*/ 288 w 2495"/>
                <a:gd name="T115" fmla="*/ 905 h 1054"/>
                <a:gd name="T116" fmla="*/ 207 w 2495"/>
                <a:gd name="T117" fmla="*/ 902 h 1054"/>
                <a:gd name="T118" fmla="*/ 84 w 2495"/>
                <a:gd name="T119" fmla="*/ 929 h 1054"/>
                <a:gd name="T120" fmla="*/ 135 w 2495"/>
                <a:gd name="T121" fmla="*/ 902 h 10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95" h="1054">
                  <a:moveTo>
                    <a:pt x="135" y="902"/>
                  </a:moveTo>
                  <a:cubicBezTo>
                    <a:pt x="270" y="859"/>
                    <a:pt x="683" y="732"/>
                    <a:pt x="909" y="650"/>
                  </a:cubicBezTo>
                  <a:cubicBezTo>
                    <a:pt x="1135" y="568"/>
                    <a:pt x="1305" y="499"/>
                    <a:pt x="1491" y="410"/>
                  </a:cubicBezTo>
                  <a:cubicBezTo>
                    <a:pt x="1677" y="321"/>
                    <a:pt x="1911" y="179"/>
                    <a:pt x="2028" y="116"/>
                  </a:cubicBezTo>
                  <a:cubicBezTo>
                    <a:pt x="2145" y="53"/>
                    <a:pt x="2156" y="48"/>
                    <a:pt x="2193" y="32"/>
                  </a:cubicBezTo>
                  <a:cubicBezTo>
                    <a:pt x="2230" y="16"/>
                    <a:pt x="2238" y="22"/>
                    <a:pt x="2253" y="20"/>
                  </a:cubicBezTo>
                  <a:cubicBezTo>
                    <a:pt x="2268" y="18"/>
                    <a:pt x="2278" y="22"/>
                    <a:pt x="2286" y="20"/>
                  </a:cubicBezTo>
                  <a:cubicBezTo>
                    <a:pt x="2294" y="18"/>
                    <a:pt x="2296" y="10"/>
                    <a:pt x="2304" y="8"/>
                  </a:cubicBezTo>
                  <a:cubicBezTo>
                    <a:pt x="2312" y="6"/>
                    <a:pt x="2320" y="6"/>
                    <a:pt x="2334" y="8"/>
                  </a:cubicBezTo>
                  <a:cubicBezTo>
                    <a:pt x="2348" y="10"/>
                    <a:pt x="2372" y="21"/>
                    <a:pt x="2388" y="20"/>
                  </a:cubicBezTo>
                  <a:cubicBezTo>
                    <a:pt x="2404" y="19"/>
                    <a:pt x="2416" y="4"/>
                    <a:pt x="2433" y="2"/>
                  </a:cubicBezTo>
                  <a:cubicBezTo>
                    <a:pt x="2450" y="0"/>
                    <a:pt x="2485" y="4"/>
                    <a:pt x="2490" y="8"/>
                  </a:cubicBezTo>
                  <a:cubicBezTo>
                    <a:pt x="2495" y="12"/>
                    <a:pt x="2474" y="17"/>
                    <a:pt x="2463" y="26"/>
                  </a:cubicBezTo>
                  <a:cubicBezTo>
                    <a:pt x="2452" y="35"/>
                    <a:pt x="2437" y="47"/>
                    <a:pt x="2424" y="62"/>
                  </a:cubicBezTo>
                  <a:cubicBezTo>
                    <a:pt x="2411" y="77"/>
                    <a:pt x="2397" y="103"/>
                    <a:pt x="2385" y="119"/>
                  </a:cubicBezTo>
                  <a:cubicBezTo>
                    <a:pt x="2373" y="135"/>
                    <a:pt x="2358" y="149"/>
                    <a:pt x="2349" y="158"/>
                  </a:cubicBezTo>
                  <a:cubicBezTo>
                    <a:pt x="2340" y="167"/>
                    <a:pt x="2340" y="172"/>
                    <a:pt x="2331" y="176"/>
                  </a:cubicBezTo>
                  <a:cubicBezTo>
                    <a:pt x="2322" y="180"/>
                    <a:pt x="2303" y="174"/>
                    <a:pt x="2295" y="182"/>
                  </a:cubicBezTo>
                  <a:cubicBezTo>
                    <a:pt x="2287" y="190"/>
                    <a:pt x="2284" y="216"/>
                    <a:pt x="2280" y="227"/>
                  </a:cubicBezTo>
                  <a:cubicBezTo>
                    <a:pt x="2276" y="238"/>
                    <a:pt x="2268" y="245"/>
                    <a:pt x="2271" y="251"/>
                  </a:cubicBezTo>
                  <a:cubicBezTo>
                    <a:pt x="2274" y="257"/>
                    <a:pt x="2293" y="253"/>
                    <a:pt x="2298" y="266"/>
                  </a:cubicBezTo>
                  <a:cubicBezTo>
                    <a:pt x="2303" y="279"/>
                    <a:pt x="2309" y="319"/>
                    <a:pt x="2304" y="332"/>
                  </a:cubicBezTo>
                  <a:cubicBezTo>
                    <a:pt x="2299" y="345"/>
                    <a:pt x="2273" y="345"/>
                    <a:pt x="2265" y="344"/>
                  </a:cubicBezTo>
                  <a:cubicBezTo>
                    <a:pt x="2257" y="343"/>
                    <a:pt x="2258" y="326"/>
                    <a:pt x="2253" y="326"/>
                  </a:cubicBezTo>
                  <a:cubicBezTo>
                    <a:pt x="2248" y="326"/>
                    <a:pt x="2236" y="337"/>
                    <a:pt x="2232" y="347"/>
                  </a:cubicBezTo>
                  <a:cubicBezTo>
                    <a:pt x="2228" y="357"/>
                    <a:pt x="2228" y="376"/>
                    <a:pt x="2226" y="386"/>
                  </a:cubicBezTo>
                  <a:cubicBezTo>
                    <a:pt x="2224" y="396"/>
                    <a:pt x="2236" y="390"/>
                    <a:pt x="2220" y="407"/>
                  </a:cubicBezTo>
                  <a:cubicBezTo>
                    <a:pt x="2204" y="424"/>
                    <a:pt x="2157" y="463"/>
                    <a:pt x="2130" y="491"/>
                  </a:cubicBezTo>
                  <a:cubicBezTo>
                    <a:pt x="2103" y="519"/>
                    <a:pt x="2083" y="539"/>
                    <a:pt x="2058" y="575"/>
                  </a:cubicBezTo>
                  <a:cubicBezTo>
                    <a:pt x="2033" y="611"/>
                    <a:pt x="1998" y="679"/>
                    <a:pt x="1980" y="710"/>
                  </a:cubicBezTo>
                  <a:cubicBezTo>
                    <a:pt x="1962" y="741"/>
                    <a:pt x="1966" y="756"/>
                    <a:pt x="1950" y="764"/>
                  </a:cubicBezTo>
                  <a:cubicBezTo>
                    <a:pt x="1934" y="772"/>
                    <a:pt x="1906" y="756"/>
                    <a:pt x="1884" y="758"/>
                  </a:cubicBezTo>
                  <a:cubicBezTo>
                    <a:pt x="1862" y="760"/>
                    <a:pt x="1832" y="762"/>
                    <a:pt x="1815" y="776"/>
                  </a:cubicBezTo>
                  <a:cubicBezTo>
                    <a:pt x="1798" y="790"/>
                    <a:pt x="1800" y="826"/>
                    <a:pt x="1782" y="845"/>
                  </a:cubicBezTo>
                  <a:cubicBezTo>
                    <a:pt x="1764" y="864"/>
                    <a:pt x="1730" y="871"/>
                    <a:pt x="1704" y="890"/>
                  </a:cubicBezTo>
                  <a:cubicBezTo>
                    <a:pt x="1678" y="909"/>
                    <a:pt x="1657" y="942"/>
                    <a:pt x="1629" y="959"/>
                  </a:cubicBezTo>
                  <a:cubicBezTo>
                    <a:pt x="1601" y="976"/>
                    <a:pt x="1561" y="980"/>
                    <a:pt x="1533" y="995"/>
                  </a:cubicBezTo>
                  <a:cubicBezTo>
                    <a:pt x="1505" y="1010"/>
                    <a:pt x="1469" y="1050"/>
                    <a:pt x="1458" y="1052"/>
                  </a:cubicBezTo>
                  <a:cubicBezTo>
                    <a:pt x="1447" y="1054"/>
                    <a:pt x="1450" y="1027"/>
                    <a:pt x="1467" y="1007"/>
                  </a:cubicBezTo>
                  <a:cubicBezTo>
                    <a:pt x="1484" y="987"/>
                    <a:pt x="1533" y="955"/>
                    <a:pt x="1560" y="932"/>
                  </a:cubicBezTo>
                  <a:cubicBezTo>
                    <a:pt x="1587" y="909"/>
                    <a:pt x="1606" y="893"/>
                    <a:pt x="1629" y="866"/>
                  </a:cubicBezTo>
                  <a:cubicBezTo>
                    <a:pt x="1652" y="839"/>
                    <a:pt x="1687" y="796"/>
                    <a:pt x="1701" y="770"/>
                  </a:cubicBezTo>
                  <a:cubicBezTo>
                    <a:pt x="1715" y="744"/>
                    <a:pt x="1699" y="731"/>
                    <a:pt x="1713" y="710"/>
                  </a:cubicBezTo>
                  <a:cubicBezTo>
                    <a:pt x="1727" y="689"/>
                    <a:pt x="1759" y="671"/>
                    <a:pt x="1785" y="644"/>
                  </a:cubicBezTo>
                  <a:cubicBezTo>
                    <a:pt x="1811" y="617"/>
                    <a:pt x="1844" y="573"/>
                    <a:pt x="1869" y="545"/>
                  </a:cubicBezTo>
                  <a:cubicBezTo>
                    <a:pt x="1894" y="517"/>
                    <a:pt x="1918" y="500"/>
                    <a:pt x="1935" y="476"/>
                  </a:cubicBezTo>
                  <a:cubicBezTo>
                    <a:pt x="1952" y="452"/>
                    <a:pt x="1955" y="422"/>
                    <a:pt x="1971" y="401"/>
                  </a:cubicBezTo>
                  <a:cubicBezTo>
                    <a:pt x="1987" y="380"/>
                    <a:pt x="2019" y="364"/>
                    <a:pt x="2034" y="350"/>
                  </a:cubicBezTo>
                  <a:cubicBezTo>
                    <a:pt x="2049" y="336"/>
                    <a:pt x="2064" y="318"/>
                    <a:pt x="2061" y="314"/>
                  </a:cubicBezTo>
                  <a:cubicBezTo>
                    <a:pt x="2058" y="310"/>
                    <a:pt x="2031" y="314"/>
                    <a:pt x="2016" y="323"/>
                  </a:cubicBezTo>
                  <a:cubicBezTo>
                    <a:pt x="2001" y="332"/>
                    <a:pt x="1982" y="350"/>
                    <a:pt x="1971" y="368"/>
                  </a:cubicBezTo>
                  <a:cubicBezTo>
                    <a:pt x="1960" y="386"/>
                    <a:pt x="1960" y="412"/>
                    <a:pt x="1947" y="434"/>
                  </a:cubicBezTo>
                  <a:cubicBezTo>
                    <a:pt x="1934" y="456"/>
                    <a:pt x="1914" y="475"/>
                    <a:pt x="1893" y="500"/>
                  </a:cubicBezTo>
                  <a:cubicBezTo>
                    <a:pt x="1872" y="525"/>
                    <a:pt x="1841" y="565"/>
                    <a:pt x="1821" y="587"/>
                  </a:cubicBezTo>
                  <a:cubicBezTo>
                    <a:pt x="1801" y="609"/>
                    <a:pt x="1790" y="619"/>
                    <a:pt x="1770" y="632"/>
                  </a:cubicBezTo>
                  <a:cubicBezTo>
                    <a:pt x="1750" y="645"/>
                    <a:pt x="1727" y="647"/>
                    <a:pt x="1704" y="662"/>
                  </a:cubicBezTo>
                  <a:cubicBezTo>
                    <a:pt x="1681" y="677"/>
                    <a:pt x="1646" y="709"/>
                    <a:pt x="1632" y="725"/>
                  </a:cubicBezTo>
                  <a:cubicBezTo>
                    <a:pt x="1618" y="741"/>
                    <a:pt x="1627" y="754"/>
                    <a:pt x="1620" y="761"/>
                  </a:cubicBezTo>
                  <a:cubicBezTo>
                    <a:pt x="1613" y="768"/>
                    <a:pt x="1593" y="775"/>
                    <a:pt x="1587" y="770"/>
                  </a:cubicBezTo>
                  <a:cubicBezTo>
                    <a:pt x="1581" y="765"/>
                    <a:pt x="1566" y="749"/>
                    <a:pt x="1584" y="728"/>
                  </a:cubicBezTo>
                  <a:cubicBezTo>
                    <a:pt x="1602" y="707"/>
                    <a:pt x="1668" y="665"/>
                    <a:pt x="1692" y="641"/>
                  </a:cubicBezTo>
                  <a:cubicBezTo>
                    <a:pt x="1716" y="617"/>
                    <a:pt x="1714" y="599"/>
                    <a:pt x="1731" y="581"/>
                  </a:cubicBezTo>
                  <a:cubicBezTo>
                    <a:pt x="1748" y="563"/>
                    <a:pt x="1774" y="552"/>
                    <a:pt x="1794" y="533"/>
                  </a:cubicBezTo>
                  <a:cubicBezTo>
                    <a:pt x="1814" y="514"/>
                    <a:pt x="1837" y="482"/>
                    <a:pt x="1851" y="467"/>
                  </a:cubicBezTo>
                  <a:cubicBezTo>
                    <a:pt x="1865" y="452"/>
                    <a:pt x="1874" y="452"/>
                    <a:pt x="1878" y="443"/>
                  </a:cubicBezTo>
                  <a:cubicBezTo>
                    <a:pt x="1882" y="434"/>
                    <a:pt x="1882" y="413"/>
                    <a:pt x="1875" y="413"/>
                  </a:cubicBezTo>
                  <a:cubicBezTo>
                    <a:pt x="1868" y="413"/>
                    <a:pt x="1847" y="426"/>
                    <a:pt x="1833" y="443"/>
                  </a:cubicBezTo>
                  <a:cubicBezTo>
                    <a:pt x="1819" y="460"/>
                    <a:pt x="1804" y="495"/>
                    <a:pt x="1788" y="515"/>
                  </a:cubicBezTo>
                  <a:cubicBezTo>
                    <a:pt x="1772" y="535"/>
                    <a:pt x="1751" y="550"/>
                    <a:pt x="1734" y="566"/>
                  </a:cubicBezTo>
                  <a:cubicBezTo>
                    <a:pt x="1717" y="582"/>
                    <a:pt x="1704" y="595"/>
                    <a:pt x="1689" y="611"/>
                  </a:cubicBezTo>
                  <a:cubicBezTo>
                    <a:pt x="1674" y="627"/>
                    <a:pt x="1655" y="656"/>
                    <a:pt x="1641" y="665"/>
                  </a:cubicBezTo>
                  <a:cubicBezTo>
                    <a:pt x="1627" y="674"/>
                    <a:pt x="1609" y="674"/>
                    <a:pt x="1605" y="665"/>
                  </a:cubicBezTo>
                  <a:cubicBezTo>
                    <a:pt x="1601" y="656"/>
                    <a:pt x="1603" y="627"/>
                    <a:pt x="1617" y="608"/>
                  </a:cubicBezTo>
                  <a:cubicBezTo>
                    <a:pt x="1631" y="589"/>
                    <a:pt x="1672" y="560"/>
                    <a:pt x="1689" y="548"/>
                  </a:cubicBezTo>
                  <a:cubicBezTo>
                    <a:pt x="1706" y="536"/>
                    <a:pt x="1713" y="540"/>
                    <a:pt x="1722" y="533"/>
                  </a:cubicBezTo>
                  <a:cubicBezTo>
                    <a:pt x="1731" y="526"/>
                    <a:pt x="1752" y="507"/>
                    <a:pt x="1746" y="506"/>
                  </a:cubicBezTo>
                  <a:cubicBezTo>
                    <a:pt x="1740" y="505"/>
                    <a:pt x="1711" y="513"/>
                    <a:pt x="1686" y="530"/>
                  </a:cubicBezTo>
                  <a:cubicBezTo>
                    <a:pt x="1661" y="547"/>
                    <a:pt x="1617" y="587"/>
                    <a:pt x="1596" y="611"/>
                  </a:cubicBezTo>
                  <a:cubicBezTo>
                    <a:pt x="1575" y="635"/>
                    <a:pt x="1569" y="661"/>
                    <a:pt x="1560" y="674"/>
                  </a:cubicBezTo>
                  <a:cubicBezTo>
                    <a:pt x="1551" y="687"/>
                    <a:pt x="1549" y="694"/>
                    <a:pt x="1542" y="689"/>
                  </a:cubicBezTo>
                  <a:cubicBezTo>
                    <a:pt x="1535" y="684"/>
                    <a:pt x="1525" y="650"/>
                    <a:pt x="1518" y="641"/>
                  </a:cubicBezTo>
                  <a:cubicBezTo>
                    <a:pt x="1511" y="632"/>
                    <a:pt x="1496" y="639"/>
                    <a:pt x="1500" y="632"/>
                  </a:cubicBezTo>
                  <a:cubicBezTo>
                    <a:pt x="1504" y="625"/>
                    <a:pt x="1527" y="607"/>
                    <a:pt x="1542" y="596"/>
                  </a:cubicBezTo>
                  <a:cubicBezTo>
                    <a:pt x="1557" y="585"/>
                    <a:pt x="1571" y="574"/>
                    <a:pt x="1590" y="563"/>
                  </a:cubicBezTo>
                  <a:cubicBezTo>
                    <a:pt x="1609" y="552"/>
                    <a:pt x="1637" y="541"/>
                    <a:pt x="1656" y="527"/>
                  </a:cubicBezTo>
                  <a:cubicBezTo>
                    <a:pt x="1675" y="513"/>
                    <a:pt x="1692" y="489"/>
                    <a:pt x="1704" y="476"/>
                  </a:cubicBezTo>
                  <a:cubicBezTo>
                    <a:pt x="1716" y="463"/>
                    <a:pt x="1735" y="451"/>
                    <a:pt x="1728" y="452"/>
                  </a:cubicBezTo>
                  <a:cubicBezTo>
                    <a:pt x="1721" y="453"/>
                    <a:pt x="1673" y="473"/>
                    <a:pt x="1659" y="485"/>
                  </a:cubicBezTo>
                  <a:cubicBezTo>
                    <a:pt x="1645" y="497"/>
                    <a:pt x="1652" y="517"/>
                    <a:pt x="1641" y="524"/>
                  </a:cubicBezTo>
                  <a:cubicBezTo>
                    <a:pt x="1630" y="531"/>
                    <a:pt x="1608" y="518"/>
                    <a:pt x="1596" y="524"/>
                  </a:cubicBezTo>
                  <a:cubicBezTo>
                    <a:pt x="1584" y="530"/>
                    <a:pt x="1583" y="554"/>
                    <a:pt x="1572" y="560"/>
                  </a:cubicBezTo>
                  <a:cubicBezTo>
                    <a:pt x="1561" y="566"/>
                    <a:pt x="1541" y="553"/>
                    <a:pt x="1530" y="560"/>
                  </a:cubicBezTo>
                  <a:cubicBezTo>
                    <a:pt x="1519" y="567"/>
                    <a:pt x="1516" y="594"/>
                    <a:pt x="1506" y="605"/>
                  </a:cubicBezTo>
                  <a:cubicBezTo>
                    <a:pt x="1496" y="616"/>
                    <a:pt x="1481" y="611"/>
                    <a:pt x="1470" y="623"/>
                  </a:cubicBezTo>
                  <a:cubicBezTo>
                    <a:pt x="1459" y="635"/>
                    <a:pt x="1448" y="671"/>
                    <a:pt x="1437" y="677"/>
                  </a:cubicBezTo>
                  <a:cubicBezTo>
                    <a:pt x="1426" y="683"/>
                    <a:pt x="1406" y="671"/>
                    <a:pt x="1401" y="662"/>
                  </a:cubicBezTo>
                  <a:cubicBezTo>
                    <a:pt x="1396" y="653"/>
                    <a:pt x="1410" y="623"/>
                    <a:pt x="1404" y="623"/>
                  </a:cubicBezTo>
                  <a:cubicBezTo>
                    <a:pt x="1398" y="623"/>
                    <a:pt x="1384" y="656"/>
                    <a:pt x="1362" y="665"/>
                  </a:cubicBezTo>
                  <a:cubicBezTo>
                    <a:pt x="1340" y="674"/>
                    <a:pt x="1288" y="682"/>
                    <a:pt x="1272" y="680"/>
                  </a:cubicBezTo>
                  <a:cubicBezTo>
                    <a:pt x="1256" y="678"/>
                    <a:pt x="1268" y="660"/>
                    <a:pt x="1263" y="653"/>
                  </a:cubicBezTo>
                  <a:cubicBezTo>
                    <a:pt x="1258" y="646"/>
                    <a:pt x="1253" y="636"/>
                    <a:pt x="1242" y="638"/>
                  </a:cubicBezTo>
                  <a:cubicBezTo>
                    <a:pt x="1231" y="640"/>
                    <a:pt x="1224" y="654"/>
                    <a:pt x="1194" y="668"/>
                  </a:cubicBezTo>
                  <a:cubicBezTo>
                    <a:pt x="1164" y="682"/>
                    <a:pt x="1111" y="702"/>
                    <a:pt x="1059" y="722"/>
                  </a:cubicBezTo>
                  <a:cubicBezTo>
                    <a:pt x="1007" y="742"/>
                    <a:pt x="950" y="763"/>
                    <a:pt x="879" y="788"/>
                  </a:cubicBezTo>
                  <a:cubicBezTo>
                    <a:pt x="808" y="813"/>
                    <a:pt x="698" y="853"/>
                    <a:pt x="633" y="875"/>
                  </a:cubicBezTo>
                  <a:cubicBezTo>
                    <a:pt x="568" y="897"/>
                    <a:pt x="513" y="914"/>
                    <a:pt x="492" y="917"/>
                  </a:cubicBezTo>
                  <a:cubicBezTo>
                    <a:pt x="471" y="920"/>
                    <a:pt x="477" y="904"/>
                    <a:pt x="504" y="893"/>
                  </a:cubicBezTo>
                  <a:cubicBezTo>
                    <a:pt x="531" y="882"/>
                    <a:pt x="602" y="869"/>
                    <a:pt x="657" y="851"/>
                  </a:cubicBezTo>
                  <a:cubicBezTo>
                    <a:pt x="712" y="833"/>
                    <a:pt x="774" y="807"/>
                    <a:pt x="837" y="785"/>
                  </a:cubicBezTo>
                  <a:cubicBezTo>
                    <a:pt x="900" y="763"/>
                    <a:pt x="994" y="733"/>
                    <a:pt x="1035" y="716"/>
                  </a:cubicBezTo>
                  <a:cubicBezTo>
                    <a:pt x="1076" y="699"/>
                    <a:pt x="1079" y="690"/>
                    <a:pt x="1083" y="686"/>
                  </a:cubicBezTo>
                  <a:cubicBezTo>
                    <a:pt x="1087" y="682"/>
                    <a:pt x="1091" y="679"/>
                    <a:pt x="1062" y="689"/>
                  </a:cubicBezTo>
                  <a:cubicBezTo>
                    <a:pt x="1033" y="699"/>
                    <a:pt x="964" y="727"/>
                    <a:pt x="906" y="746"/>
                  </a:cubicBezTo>
                  <a:cubicBezTo>
                    <a:pt x="848" y="765"/>
                    <a:pt x="779" y="788"/>
                    <a:pt x="714" y="806"/>
                  </a:cubicBezTo>
                  <a:cubicBezTo>
                    <a:pt x="649" y="824"/>
                    <a:pt x="584" y="838"/>
                    <a:pt x="513" y="854"/>
                  </a:cubicBezTo>
                  <a:cubicBezTo>
                    <a:pt x="442" y="870"/>
                    <a:pt x="344" y="893"/>
                    <a:pt x="288" y="905"/>
                  </a:cubicBezTo>
                  <a:cubicBezTo>
                    <a:pt x="232" y="917"/>
                    <a:pt x="190" y="926"/>
                    <a:pt x="177" y="926"/>
                  </a:cubicBezTo>
                  <a:cubicBezTo>
                    <a:pt x="164" y="926"/>
                    <a:pt x="208" y="904"/>
                    <a:pt x="207" y="902"/>
                  </a:cubicBezTo>
                  <a:cubicBezTo>
                    <a:pt x="206" y="900"/>
                    <a:pt x="188" y="907"/>
                    <a:pt x="168" y="911"/>
                  </a:cubicBezTo>
                  <a:cubicBezTo>
                    <a:pt x="148" y="915"/>
                    <a:pt x="95" y="929"/>
                    <a:pt x="84" y="929"/>
                  </a:cubicBezTo>
                  <a:cubicBezTo>
                    <a:pt x="73" y="929"/>
                    <a:pt x="91" y="912"/>
                    <a:pt x="99" y="908"/>
                  </a:cubicBezTo>
                  <a:cubicBezTo>
                    <a:pt x="107" y="904"/>
                    <a:pt x="0" y="945"/>
                    <a:pt x="135" y="902"/>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ja-JP" altLang="en-US" smtClean="0">
                <a:solidFill>
                  <a:srgbClr val="2E2E48"/>
                </a:solidFill>
              </a:endParaRPr>
            </a:p>
          </p:txBody>
        </p:sp>
        <p:sp>
          <p:nvSpPr>
            <p:cNvPr id="1036" name="Freeform 7"/>
            <p:cNvSpPr>
              <a:spLocks/>
            </p:cNvSpPr>
            <p:nvPr userDrawn="1"/>
          </p:nvSpPr>
          <p:spPr bwMode="white">
            <a:xfrm>
              <a:off x="2761" y="1582"/>
              <a:ext cx="1090" cy="944"/>
            </a:xfrm>
            <a:custGeom>
              <a:avLst/>
              <a:gdLst>
                <a:gd name="T0" fmla="*/ 262 w 1090"/>
                <a:gd name="T1" fmla="*/ 29 h 944"/>
                <a:gd name="T2" fmla="*/ 310 w 1090"/>
                <a:gd name="T3" fmla="*/ 5 h 944"/>
                <a:gd name="T4" fmla="*/ 415 w 1090"/>
                <a:gd name="T5" fmla="*/ 80 h 944"/>
                <a:gd name="T6" fmla="*/ 415 w 1090"/>
                <a:gd name="T7" fmla="*/ 164 h 944"/>
                <a:gd name="T8" fmla="*/ 439 w 1090"/>
                <a:gd name="T9" fmla="*/ 239 h 944"/>
                <a:gd name="T10" fmla="*/ 532 w 1090"/>
                <a:gd name="T11" fmla="*/ 266 h 944"/>
                <a:gd name="T12" fmla="*/ 544 w 1090"/>
                <a:gd name="T13" fmla="*/ 338 h 944"/>
                <a:gd name="T14" fmla="*/ 646 w 1090"/>
                <a:gd name="T15" fmla="*/ 431 h 944"/>
                <a:gd name="T16" fmla="*/ 982 w 1090"/>
                <a:gd name="T17" fmla="*/ 641 h 944"/>
                <a:gd name="T18" fmla="*/ 1084 w 1090"/>
                <a:gd name="T19" fmla="*/ 740 h 944"/>
                <a:gd name="T20" fmla="*/ 922 w 1090"/>
                <a:gd name="T21" fmla="*/ 722 h 944"/>
                <a:gd name="T22" fmla="*/ 826 w 1090"/>
                <a:gd name="T23" fmla="*/ 740 h 944"/>
                <a:gd name="T24" fmla="*/ 607 w 1090"/>
                <a:gd name="T25" fmla="*/ 548 h 944"/>
                <a:gd name="T26" fmla="*/ 496 w 1090"/>
                <a:gd name="T27" fmla="*/ 536 h 944"/>
                <a:gd name="T28" fmla="*/ 520 w 1090"/>
                <a:gd name="T29" fmla="*/ 722 h 944"/>
                <a:gd name="T30" fmla="*/ 472 w 1090"/>
                <a:gd name="T31" fmla="*/ 800 h 944"/>
                <a:gd name="T32" fmla="*/ 364 w 1090"/>
                <a:gd name="T33" fmla="*/ 833 h 944"/>
                <a:gd name="T34" fmla="*/ 205 w 1090"/>
                <a:gd name="T35" fmla="*/ 944 h 944"/>
                <a:gd name="T36" fmla="*/ 139 w 1090"/>
                <a:gd name="T37" fmla="*/ 899 h 944"/>
                <a:gd name="T38" fmla="*/ 148 w 1090"/>
                <a:gd name="T39" fmla="*/ 818 h 944"/>
                <a:gd name="T40" fmla="*/ 103 w 1090"/>
                <a:gd name="T41" fmla="*/ 785 h 944"/>
                <a:gd name="T42" fmla="*/ 25 w 1090"/>
                <a:gd name="T43" fmla="*/ 815 h 944"/>
                <a:gd name="T44" fmla="*/ 220 w 1090"/>
                <a:gd name="T45" fmla="*/ 647 h 944"/>
                <a:gd name="T46" fmla="*/ 307 w 1090"/>
                <a:gd name="T47" fmla="*/ 542 h 944"/>
                <a:gd name="T48" fmla="*/ 235 w 1090"/>
                <a:gd name="T49" fmla="*/ 473 h 944"/>
                <a:gd name="T50" fmla="*/ 211 w 1090"/>
                <a:gd name="T51" fmla="*/ 404 h 944"/>
                <a:gd name="T52" fmla="*/ 190 w 1090"/>
                <a:gd name="T53" fmla="*/ 335 h 944"/>
                <a:gd name="T54" fmla="*/ 157 w 1090"/>
                <a:gd name="T55" fmla="*/ 296 h 944"/>
                <a:gd name="T56" fmla="*/ 148 w 1090"/>
                <a:gd name="T57" fmla="*/ 236 h 944"/>
                <a:gd name="T58" fmla="*/ 121 w 1090"/>
                <a:gd name="T59" fmla="*/ 164 h 944"/>
                <a:gd name="T60" fmla="*/ 88 w 1090"/>
                <a:gd name="T61" fmla="*/ 68 h 944"/>
                <a:gd name="T62" fmla="*/ 127 w 1090"/>
                <a:gd name="T63" fmla="*/ 89 h 944"/>
                <a:gd name="T64" fmla="*/ 139 w 1090"/>
                <a:gd name="T65" fmla="*/ 56 h 944"/>
                <a:gd name="T66" fmla="*/ 148 w 1090"/>
                <a:gd name="T67" fmla="*/ 23 h 944"/>
                <a:gd name="T68" fmla="*/ 187 w 1090"/>
                <a:gd name="T69" fmla="*/ 53 h 944"/>
                <a:gd name="T70" fmla="*/ 196 w 1090"/>
                <a:gd name="T71" fmla="*/ 107 h 944"/>
                <a:gd name="T72" fmla="*/ 244 w 1090"/>
                <a:gd name="T73" fmla="*/ 122 h 944"/>
                <a:gd name="T74" fmla="*/ 319 w 1090"/>
                <a:gd name="T75" fmla="*/ 155 h 944"/>
                <a:gd name="T76" fmla="*/ 361 w 1090"/>
                <a:gd name="T77" fmla="*/ 152 h 944"/>
                <a:gd name="T78" fmla="*/ 259 w 1090"/>
                <a:gd name="T79" fmla="*/ 92 h 944"/>
                <a:gd name="T80" fmla="*/ 220 w 1090"/>
                <a:gd name="T81" fmla="*/ 44 h 9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90" h="944">
                  <a:moveTo>
                    <a:pt x="220" y="44"/>
                  </a:moveTo>
                  <a:cubicBezTo>
                    <a:pt x="214" y="39"/>
                    <a:pt x="250" y="35"/>
                    <a:pt x="262" y="29"/>
                  </a:cubicBezTo>
                  <a:cubicBezTo>
                    <a:pt x="274" y="23"/>
                    <a:pt x="284" y="9"/>
                    <a:pt x="292" y="5"/>
                  </a:cubicBezTo>
                  <a:cubicBezTo>
                    <a:pt x="300" y="1"/>
                    <a:pt x="299" y="0"/>
                    <a:pt x="310" y="5"/>
                  </a:cubicBezTo>
                  <a:cubicBezTo>
                    <a:pt x="321" y="10"/>
                    <a:pt x="341" y="23"/>
                    <a:pt x="358" y="35"/>
                  </a:cubicBezTo>
                  <a:cubicBezTo>
                    <a:pt x="375" y="47"/>
                    <a:pt x="402" y="64"/>
                    <a:pt x="415" y="80"/>
                  </a:cubicBezTo>
                  <a:cubicBezTo>
                    <a:pt x="428" y="96"/>
                    <a:pt x="436" y="114"/>
                    <a:pt x="436" y="128"/>
                  </a:cubicBezTo>
                  <a:cubicBezTo>
                    <a:pt x="436" y="142"/>
                    <a:pt x="414" y="155"/>
                    <a:pt x="415" y="164"/>
                  </a:cubicBezTo>
                  <a:cubicBezTo>
                    <a:pt x="416" y="173"/>
                    <a:pt x="441" y="172"/>
                    <a:pt x="445" y="185"/>
                  </a:cubicBezTo>
                  <a:cubicBezTo>
                    <a:pt x="449" y="198"/>
                    <a:pt x="431" y="226"/>
                    <a:pt x="439" y="239"/>
                  </a:cubicBezTo>
                  <a:cubicBezTo>
                    <a:pt x="447" y="252"/>
                    <a:pt x="475" y="262"/>
                    <a:pt x="490" y="266"/>
                  </a:cubicBezTo>
                  <a:cubicBezTo>
                    <a:pt x="505" y="270"/>
                    <a:pt x="517" y="256"/>
                    <a:pt x="532" y="266"/>
                  </a:cubicBezTo>
                  <a:cubicBezTo>
                    <a:pt x="547" y="276"/>
                    <a:pt x="575" y="314"/>
                    <a:pt x="577" y="326"/>
                  </a:cubicBezTo>
                  <a:cubicBezTo>
                    <a:pt x="579" y="338"/>
                    <a:pt x="546" y="331"/>
                    <a:pt x="544" y="338"/>
                  </a:cubicBezTo>
                  <a:cubicBezTo>
                    <a:pt x="542" y="345"/>
                    <a:pt x="545" y="356"/>
                    <a:pt x="562" y="371"/>
                  </a:cubicBezTo>
                  <a:cubicBezTo>
                    <a:pt x="579" y="386"/>
                    <a:pt x="604" y="404"/>
                    <a:pt x="646" y="431"/>
                  </a:cubicBezTo>
                  <a:cubicBezTo>
                    <a:pt x="688" y="458"/>
                    <a:pt x="761" y="501"/>
                    <a:pt x="817" y="536"/>
                  </a:cubicBezTo>
                  <a:cubicBezTo>
                    <a:pt x="873" y="571"/>
                    <a:pt x="949" y="617"/>
                    <a:pt x="982" y="641"/>
                  </a:cubicBezTo>
                  <a:cubicBezTo>
                    <a:pt x="1015" y="665"/>
                    <a:pt x="995" y="664"/>
                    <a:pt x="1012" y="680"/>
                  </a:cubicBezTo>
                  <a:cubicBezTo>
                    <a:pt x="1029" y="696"/>
                    <a:pt x="1078" y="726"/>
                    <a:pt x="1084" y="740"/>
                  </a:cubicBezTo>
                  <a:cubicBezTo>
                    <a:pt x="1090" y="754"/>
                    <a:pt x="1078" y="767"/>
                    <a:pt x="1051" y="764"/>
                  </a:cubicBezTo>
                  <a:cubicBezTo>
                    <a:pt x="1024" y="761"/>
                    <a:pt x="950" y="724"/>
                    <a:pt x="922" y="722"/>
                  </a:cubicBezTo>
                  <a:cubicBezTo>
                    <a:pt x="894" y="720"/>
                    <a:pt x="896" y="746"/>
                    <a:pt x="880" y="749"/>
                  </a:cubicBezTo>
                  <a:cubicBezTo>
                    <a:pt x="864" y="752"/>
                    <a:pt x="858" y="758"/>
                    <a:pt x="826" y="740"/>
                  </a:cubicBezTo>
                  <a:cubicBezTo>
                    <a:pt x="794" y="722"/>
                    <a:pt x="725" y="673"/>
                    <a:pt x="688" y="641"/>
                  </a:cubicBezTo>
                  <a:cubicBezTo>
                    <a:pt x="651" y="609"/>
                    <a:pt x="630" y="570"/>
                    <a:pt x="607" y="548"/>
                  </a:cubicBezTo>
                  <a:cubicBezTo>
                    <a:pt x="584" y="526"/>
                    <a:pt x="565" y="508"/>
                    <a:pt x="547" y="506"/>
                  </a:cubicBezTo>
                  <a:cubicBezTo>
                    <a:pt x="529" y="504"/>
                    <a:pt x="510" y="515"/>
                    <a:pt x="496" y="536"/>
                  </a:cubicBezTo>
                  <a:cubicBezTo>
                    <a:pt x="482" y="557"/>
                    <a:pt x="459" y="601"/>
                    <a:pt x="463" y="632"/>
                  </a:cubicBezTo>
                  <a:cubicBezTo>
                    <a:pt x="467" y="663"/>
                    <a:pt x="514" y="695"/>
                    <a:pt x="520" y="722"/>
                  </a:cubicBezTo>
                  <a:cubicBezTo>
                    <a:pt x="526" y="749"/>
                    <a:pt x="510" y="784"/>
                    <a:pt x="502" y="797"/>
                  </a:cubicBezTo>
                  <a:cubicBezTo>
                    <a:pt x="494" y="810"/>
                    <a:pt x="480" y="802"/>
                    <a:pt x="472" y="800"/>
                  </a:cubicBezTo>
                  <a:cubicBezTo>
                    <a:pt x="464" y="798"/>
                    <a:pt x="469" y="780"/>
                    <a:pt x="451" y="785"/>
                  </a:cubicBezTo>
                  <a:cubicBezTo>
                    <a:pt x="433" y="790"/>
                    <a:pt x="393" y="814"/>
                    <a:pt x="364" y="833"/>
                  </a:cubicBezTo>
                  <a:cubicBezTo>
                    <a:pt x="335" y="852"/>
                    <a:pt x="303" y="881"/>
                    <a:pt x="277" y="899"/>
                  </a:cubicBezTo>
                  <a:cubicBezTo>
                    <a:pt x="251" y="917"/>
                    <a:pt x="222" y="944"/>
                    <a:pt x="205" y="944"/>
                  </a:cubicBezTo>
                  <a:cubicBezTo>
                    <a:pt x="188" y="944"/>
                    <a:pt x="183" y="906"/>
                    <a:pt x="172" y="899"/>
                  </a:cubicBezTo>
                  <a:cubicBezTo>
                    <a:pt x="161" y="892"/>
                    <a:pt x="150" y="901"/>
                    <a:pt x="139" y="899"/>
                  </a:cubicBezTo>
                  <a:cubicBezTo>
                    <a:pt x="128" y="897"/>
                    <a:pt x="102" y="897"/>
                    <a:pt x="103" y="884"/>
                  </a:cubicBezTo>
                  <a:cubicBezTo>
                    <a:pt x="104" y="871"/>
                    <a:pt x="133" y="839"/>
                    <a:pt x="148" y="818"/>
                  </a:cubicBezTo>
                  <a:cubicBezTo>
                    <a:pt x="163" y="797"/>
                    <a:pt x="203" y="760"/>
                    <a:pt x="196" y="755"/>
                  </a:cubicBezTo>
                  <a:cubicBezTo>
                    <a:pt x="189" y="750"/>
                    <a:pt x="133" y="768"/>
                    <a:pt x="103" y="785"/>
                  </a:cubicBezTo>
                  <a:cubicBezTo>
                    <a:pt x="73" y="802"/>
                    <a:pt x="26" y="852"/>
                    <a:pt x="13" y="857"/>
                  </a:cubicBezTo>
                  <a:cubicBezTo>
                    <a:pt x="0" y="862"/>
                    <a:pt x="5" y="836"/>
                    <a:pt x="25" y="815"/>
                  </a:cubicBezTo>
                  <a:cubicBezTo>
                    <a:pt x="45" y="794"/>
                    <a:pt x="97" y="756"/>
                    <a:pt x="130" y="728"/>
                  </a:cubicBezTo>
                  <a:cubicBezTo>
                    <a:pt x="163" y="700"/>
                    <a:pt x="199" y="671"/>
                    <a:pt x="220" y="647"/>
                  </a:cubicBezTo>
                  <a:cubicBezTo>
                    <a:pt x="241" y="623"/>
                    <a:pt x="245" y="602"/>
                    <a:pt x="259" y="584"/>
                  </a:cubicBezTo>
                  <a:cubicBezTo>
                    <a:pt x="273" y="566"/>
                    <a:pt x="301" y="556"/>
                    <a:pt x="307" y="542"/>
                  </a:cubicBezTo>
                  <a:cubicBezTo>
                    <a:pt x="313" y="528"/>
                    <a:pt x="310" y="511"/>
                    <a:pt x="298" y="500"/>
                  </a:cubicBezTo>
                  <a:cubicBezTo>
                    <a:pt x="286" y="489"/>
                    <a:pt x="240" y="485"/>
                    <a:pt x="235" y="473"/>
                  </a:cubicBezTo>
                  <a:cubicBezTo>
                    <a:pt x="230" y="461"/>
                    <a:pt x="272" y="436"/>
                    <a:pt x="268" y="425"/>
                  </a:cubicBezTo>
                  <a:cubicBezTo>
                    <a:pt x="264" y="414"/>
                    <a:pt x="218" y="414"/>
                    <a:pt x="211" y="404"/>
                  </a:cubicBezTo>
                  <a:cubicBezTo>
                    <a:pt x="204" y="394"/>
                    <a:pt x="229" y="376"/>
                    <a:pt x="226" y="365"/>
                  </a:cubicBezTo>
                  <a:cubicBezTo>
                    <a:pt x="223" y="354"/>
                    <a:pt x="196" y="343"/>
                    <a:pt x="190" y="335"/>
                  </a:cubicBezTo>
                  <a:cubicBezTo>
                    <a:pt x="184" y="327"/>
                    <a:pt x="192" y="320"/>
                    <a:pt x="187" y="314"/>
                  </a:cubicBezTo>
                  <a:cubicBezTo>
                    <a:pt x="182" y="308"/>
                    <a:pt x="167" y="304"/>
                    <a:pt x="157" y="296"/>
                  </a:cubicBezTo>
                  <a:cubicBezTo>
                    <a:pt x="147" y="288"/>
                    <a:pt x="129" y="276"/>
                    <a:pt x="127" y="266"/>
                  </a:cubicBezTo>
                  <a:cubicBezTo>
                    <a:pt x="125" y="256"/>
                    <a:pt x="144" y="246"/>
                    <a:pt x="148" y="236"/>
                  </a:cubicBezTo>
                  <a:cubicBezTo>
                    <a:pt x="152" y="226"/>
                    <a:pt x="155" y="218"/>
                    <a:pt x="151" y="206"/>
                  </a:cubicBezTo>
                  <a:cubicBezTo>
                    <a:pt x="147" y="194"/>
                    <a:pt x="134" y="178"/>
                    <a:pt x="121" y="164"/>
                  </a:cubicBezTo>
                  <a:cubicBezTo>
                    <a:pt x="108" y="150"/>
                    <a:pt x="78" y="141"/>
                    <a:pt x="73" y="125"/>
                  </a:cubicBezTo>
                  <a:cubicBezTo>
                    <a:pt x="68" y="109"/>
                    <a:pt x="78" y="68"/>
                    <a:pt x="88" y="68"/>
                  </a:cubicBezTo>
                  <a:cubicBezTo>
                    <a:pt x="98" y="68"/>
                    <a:pt x="130" y="125"/>
                    <a:pt x="136" y="128"/>
                  </a:cubicBezTo>
                  <a:cubicBezTo>
                    <a:pt x="142" y="131"/>
                    <a:pt x="132" y="100"/>
                    <a:pt x="127" y="89"/>
                  </a:cubicBezTo>
                  <a:cubicBezTo>
                    <a:pt x="122" y="78"/>
                    <a:pt x="101" y="67"/>
                    <a:pt x="103" y="62"/>
                  </a:cubicBezTo>
                  <a:cubicBezTo>
                    <a:pt x="105" y="57"/>
                    <a:pt x="135" y="61"/>
                    <a:pt x="139" y="56"/>
                  </a:cubicBezTo>
                  <a:cubicBezTo>
                    <a:pt x="143" y="51"/>
                    <a:pt x="126" y="37"/>
                    <a:pt x="127" y="32"/>
                  </a:cubicBezTo>
                  <a:cubicBezTo>
                    <a:pt x="128" y="27"/>
                    <a:pt x="142" y="20"/>
                    <a:pt x="148" y="23"/>
                  </a:cubicBezTo>
                  <a:cubicBezTo>
                    <a:pt x="154" y="26"/>
                    <a:pt x="157" y="45"/>
                    <a:pt x="163" y="50"/>
                  </a:cubicBezTo>
                  <a:cubicBezTo>
                    <a:pt x="169" y="55"/>
                    <a:pt x="186" y="42"/>
                    <a:pt x="187" y="53"/>
                  </a:cubicBezTo>
                  <a:cubicBezTo>
                    <a:pt x="188" y="64"/>
                    <a:pt x="171" y="110"/>
                    <a:pt x="172" y="119"/>
                  </a:cubicBezTo>
                  <a:cubicBezTo>
                    <a:pt x="173" y="128"/>
                    <a:pt x="190" y="112"/>
                    <a:pt x="196" y="107"/>
                  </a:cubicBezTo>
                  <a:cubicBezTo>
                    <a:pt x="202" y="102"/>
                    <a:pt x="203" y="86"/>
                    <a:pt x="211" y="89"/>
                  </a:cubicBezTo>
                  <a:cubicBezTo>
                    <a:pt x="219" y="92"/>
                    <a:pt x="237" y="112"/>
                    <a:pt x="244" y="122"/>
                  </a:cubicBezTo>
                  <a:cubicBezTo>
                    <a:pt x="251" y="132"/>
                    <a:pt x="244" y="144"/>
                    <a:pt x="256" y="149"/>
                  </a:cubicBezTo>
                  <a:cubicBezTo>
                    <a:pt x="268" y="154"/>
                    <a:pt x="307" y="148"/>
                    <a:pt x="319" y="155"/>
                  </a:cubicBezTo>
                  <a:cubicBezTo>
                    <a:pt x="331" y="162"/>
                    <a:pt x="318" y="192"/>
                    <a:pt x="325" y="191"/>
                  </a:cubicBezTo>
                  <a:cubicBezTo>
                    <a:pt x="332" y="190"/>
                    <a:pt x="362" y="160"/>
                    <a:pt x="361" y="152"/>
                  </a:cubicBezTo>
                  <a:cubicBezTo>
                    <a:pt x="360" y="144"/>
                    <a:pt x="336" y="153"/>
                    <a:pt x="319" y="143"/>
                  </a:cubicBezTo>
                  <a:cubicBezTo>
                    <a:pt x="302" y="133"/>
                    <a:pt x="262" y="105"/>
                    <a:pt x="259" y="92"/>
                  </a:cubicBezTo>
                  <a:cubicBezTo>
                    <a:pt x="256" y="79"/>
                    <a:pt x="304" y="69"/>
                    <a:pt x="298" y="62"/>
                  </a:cubicBezTo>
                  <a:cubicBezTo>
                    <a:pt x="292" y="55"/>
                    <a:pt x="226" y="49"/>
                    <a:pt x="220" y="44"/>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ja-JP" altLang="en-US" smtClean="0">
                <a:solidFill>
                  <a:srgbClr val="2E2E48"/>
                </a:solidFill>
              </a:endParaRPr>
            </a:p>
          </p:txBody>
        </p:sp>
        <p:sp>
          <p:nvSpPr>
            <p:cNvPr id="4104" name="Freeform 8"/>
            <p:cNvSpPr>
              <a:spLocks/>
            </p:cNvSpPr>
            <p:nvPr userDrawn="1"/>
          </p:nvSpPr>
          <p:spPr bwMode="white">
            <a:xfrm>
              <a:off x="0" y="2659"/>
              <a:ext cx="5760" cy="1413"/>
            </a:xfrm>
            <a:custGeom>
              <a:avLst/>
              <a:gdLst/>
              <a:ahLst/>
              <a:cxnLst>
                <a:cxn ang="0">
                  <a:pos x="0" y="230"/>
                </a:cxn>
                <a:cxn ang="0">
                  <a:pos x="702" y="104"/>
                </a:cxn>
                <a:cxn ang="0">
                  <a:pos x="1144" y="0"/>
                </a:cxn>
                <a:cxn ang="0">
                  <a:pos x="1461" y="50"/>
                </a:cxn>
                <a:cxn ang="0">
                  <a:pos x="1720" y="75"/>
                </a:cxn>
                <a:cxn ang="0">
                  <a:pos x="2054" y="17"/>
                </a:cxn>
                <a:cxn ang="0">
                  <a:pos x="2296" y="84"/>
                </a:cxn>
                <a:cxn ang="0">
                  <a:pos x="3423" y="117"/>
                </a:cxn>
                <a:cxn ang="0">
                  <a:pos x="3823" y="25"/>
                </a:cxn>
                <a:cxn ang="0">
                  <a:pos x="3982" y="75"/>
                </a:cxn>
                <a:cxn ang="0">
                  <a:pos x="4082" y="117"/>
                </a:cxn>
                <a:cxn ang="0">
                  <a:pos x="4726" y="135"/>
                </a:cxn>
                <a:cxn ang="0">
                  <a:pos x="4979" y="112"/>
                </a:cxn>
                <a:cxn ang="0">
                  <a:pos x="5397" y="222"/>
                </a:cxn>
                <a:cxn ang="0">
                  <a:pos x="5760" y="206"/>
                </a:cxn>
                <a:cxn ang="0">
                  <a:pos x="5760" y="1224"/>
                </a:cxn>
                <a:cxn ang="0">
                  <a:pos x="0" y="1224"/>
                </a:cxn>
                <a:cxn ang="0">
                  <a:pos x="0" y="230"/>
                </a:cxn>
              </a:cxnLst>
              <a:rect l="0" t="0" r="r" b="b"/>
              <a:pathLst>
                <a:path w="5760" h="1224">
                  <a:moveTo>
                    <a:pt x="0" y="230"/>
                  </a:moveTo>
                  <a:lnTo>
                    <a:pt x="702" y="104"/>
                  </a:lnTo>
                  <a:lnTo>
                    <a:pt x="1144" y="0"/>
                  </a:lnTo>
                  <a:lnTo>
                    <a:pt x="1461" y="50"/>
                  </a:lnTo>
                  <a:lnTo>
                    <a:pt x="1720" y="75"/>
                  </a:lnTo>
                  <a:lnTo>
                    <a:pt x="2054" y="17"/>
                  </a:lnTo>
                  <a:cubicBezTo>
                    <a:pt x="2054" y="17"/>
                    <a:pt x="2068" y="67"/>
                    <a:pt x="2296" y="84"/>
                  </a:cubicBezTo>
                  <a:cubicBezTo>
                    <a:pt x="2579" y="384"/>
                    <a:pt x="3089" y="242"/>
                    <a:pt x="3423" y="117"/>
                  </a:cubicBezTo>
                  <a:cubicBezTo>
                    <a:pt x="3556" y="59"/>
                    <a:pt x="3656" y="33"/>
                    <a:pt x="3823" y="25"/>
                  </a:cubicBezTo>
                  <a:cubicBezTo>
                    <a:pt x="3917" y="13"/>
                    <a:pt x="3832" y="57"/>
                    <a:pt x="3982" y="75"/>
                  </a:cubicBezTo>
                  <a:cubicBezTo>
                    <a:pt x="4025" y="90"/>
                    <a:pt x="3958" y="107"/>
                    <a:pt x="4082" y="117"/>
                  </a:cubicBezTo>
                  <a:cubicBezTo>
                    <a:pt x="4206" y="127"/>
                    <a:pt x="4577" y="136"/>
                    <a:pt x="4726" y="135"/>
                  </a:cubicBezTo>
                  <a:lnTo>
                    <a:pt x="4979" y="112"/>
                  </a:lnTo>
                  <a:lnTo>
                    <a:pt x="5397" y="222"/>
                  </a:lnTo>
                  <a:lnTo>
                    <a:pt x="5760" y="206"/>
                  </a:lnTo>
                  <a:lnTo>
                    <a:pt x="5760" y="1224"/>
                  </a:lnTo>
                  <a:lnTo>
                    <a:pt x="0" y="1224"/>
                  </a:lnTo>
                  <a:lnTo>
                    <a:pt x="0" y="230"/>
                  </a:lnTo>
                  <a:close/>
                </a:path>
              </a:pathLst>
            </a:custGeom>
            <a:gradFill rotWithShape="0">
              <a:gsLst>
                <a:gs pos="0">
                  <a:schemeClr val="bg2">
                    <a:gamma/>
                    <a:shade val="69804"/>
                    <a:invGamma/>
                  </a:schemeClr>
                </a:gs>
                <a:gs pos="100000">
                  <a:schemeClr val="bg2"/>
                </a:gs>
              </a:gsLst>
              <a:lin ang="5400000" scaled="1"/>
            </a:gradFill>
            <a:ln w="9525"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ja-JP" altLang="en-US">
                <a:solidFill>
                  <a:srgbClr val="2E2E48"/>
                </a:solidFill>
              </a:endParaRPr>
            </a:p>
          </p:txBody>
        </p:sp>
        <p:sp>
          <p:nvSpPr>
            <p:cNvPr id="4105" name="Freeform 9"/>
            <p:cNvSpPr>
              <a:spLocks/>
            </p:cNvSpPr>
            <p:nvPr userDrawn="1"/>
          </p:nvSpPr>
          <p:spPr bwMode="white">
            <a:xfrm>
              <a:off x="0" y="3138"/>
              <a:ext cx="5760" cy="1186"/>
            </a:xfrm>
            <a:custGeom>
              <a:avLst/>
              <a:gdLst/>
              <a:ahLst/>
              <a:cxnLst>
                <a:cxn ang="0">
                  <a:pos x="0" y="1027"/>
                </a:cxn>
                <a:cxn ang="0">
                  <a:pos x="5760" y="1027"/>
                </a:cxn>
                <a:cxn ang="0">
                  <a:pos x="5760" y="409"/>
                </a:cxn>
                <a:cxn ang="0">
                  <a:pos x="4658" y="401"/>
                </a:cxn>
                <a:cxn ang="0">
                  <a:pos x="3948" y="309"/>
                </a:cxn>
                <a:cxn ang="0">
                  <a:pos x="2905" y="351"/>
                </a:cxn>
                <a:cxn ang="0">
                  <a:pos x="1419" y="175"/>
                </a:cxn>
                <a:cxn ang="0">
                  <a:pos x="659" y="84"/>
                </a:cxn>
                <a:cxn ang="0">
                  <a:pos x="0" y="0"/>
                </a:cxn>
                <a:cxn ang="0">
                  <a:pos x="0" y="1027"/>
                </a:cxn>
              </a:cxnLst>
              <a:rect l="0" t="0" r="r" b="b"/>
              <a:pathLst>
                <a:path w="5760" h="1027">
                  <a:moveTo>
                    <a:pt x="0" y="1027"/>
                  </a:moveTo>
                  <a:lnTo>
                    <a:pt x="5760" y="1027"/>
                  </a:lnTo>
                  <a:lnTo>
                    <a:pt x="5760" y="409"/>
                  </a:lnTo>
                  <a:cubicBezTo>
                    <a:pt x="5576" y="305"/>
                    <a:pt x="4960" y="418"/>
                    <a:pt x="4658" y="401"/>
                  </a:cubicBezTo>
                  <a:cubicBezTo>
                    <a:pt x="4356" y="384"/>
                    <a:pt x="4240" y="317"/>
                    <a:pt x="3948" y="309"/>
                  </a:cubicBezTo>
                  <a:cubicBezTo>
                    <a:pt x="3656" y="301"/>
                    <a:pt x="3326" y="373"/>
                    <a:pt x="2905" y="351"/>
                  </a:cubicBezTo>
                  <a:cubicBezTo>
                    <a:pt x="2404" y="342"/>
                    <a:pt x="1978" y="192"/>
                    <a:pt x="1419" y="175"/>
                  </a:cubicBezTo>
                  <a:cubicBezTo>
                    <a:pt x="1045" y="130"/>
                    <a:pt x="918" y="167"/>
                    <a:pt x="659" y="84"/>
                  </a:cubicBezTo>
                  <a:cubicBezTo>
                    <a:pt x="342" y="75"/>
                    <a:pt x="150" y="17"/>
                    <a:pt x="0" y="0"/>
                  </a:cubicBezTo>
                  <a:cubicBezTo>
                    <a:pt x="0" y="513"/>
                    <a:pt x="0" y="1027"/>
                    <a:pt x="0" y="1027"/>
                  </a:cubicBezTo>
                  <a:close/>
                </a:path>
              </a:pathLst>
            </a:custGeom>
            <a:gradFill rotWithShape="0">
              <a:gsLst>
                <a:gs pos="0">
                  <a:schemeClr val="bg2">
                    <a:gamma/>
                    <a:shade val="69804"/>
                    <a:invGamma/>
                  </a:schemeClr>
                </a:gs>
                <a:gs pos="100000">
                  <a:schemeClr val="bg2"/>
                </a:gs>
              </a:gsLst>
              <a:lin ang="5400000" scaled="1"/>
            </a:gradFill>
            <a:ln w="9525"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ja-JP" altLang="en-US">
                <a:solidFill>
                  <a:srgbClr val="2E2E48"/>
                </a:solidFill>
              </a:endParaRPr>
            </a:p>
          </p:txBody>
        </p:sp>
      </p:grpSp>
      <p:sp>
        <p:nvSpPr>
          <p:cNvPr id="1027" name="Rectangle 10"/>
          <p:cNvSpPr>
            <a:spLocks noGrp="1" noChangeArrowheads="1"/>
          </p:cNvSpPr>
          <p:nvPr>
            <p:ph type="title"/>
          </p:nvPr>
        </p:nvSpPr>
        <p:spPr bwMode="auto">
          <a:xfrm>
            <a:off x="457200" y="279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11"/>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8" name="Rectangle 12"/>
          <p:cNvSpPr>
            <a:spLocks noGrp="1" noChangeArrowheads="1"/>
          </p:cNvSpPr>
          <p:nvPr>
            <p:ph type="dt" sz="half" idx="2"/>
          </p:nvPr>
        </p:nvSpPr>
        <p:spPr bwMode="auto">
          <a:xfrm>
            <a:off x="457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atin typeface="Times New Roman" pitchFamily="18" charset="0"/>
                <a:ea typeface="ＭＳ Ｐゴシック" pitchFamily="50" charset="-128"/>
              </a:defRPr>
            </a:lvl1pPr>
          </a:lstStyle>
          <a:p>
            <a:pPr fontAlgn="base">
              <a:spcBef>
                <a:spcPct val="0"/>
              </a:spcBef>
              <a:spcAft>
                <a:spcPct val="0"/>
              </a:spcAft>
              <a:defRPr/>
            </a:pPr>
            <a:endParaRPr lang="en-US" altLang="ja-JP">
              <a:solidFill>
                <a:srgbClr val="2E2E48"/>
              </a:solidFill>
            </a:endParaRPr>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atin typeface="Times New Roman" pitchFamily="18" charset="0"/>
                <a:ea typeface="ＭＳ Ｐゴシック" pitchFamily="50" charset="-128"/>
              </a:defRPr>
            </a:lvl1pPr>
          </a:lstStyle>
          <a:p>
            <a:pPr fontAlgn="base">
              <a:spcBef>
                <a:spcPct val="0"/>
              </a:spcBef>
              <a:spcAft>
                <a:spcPct val="0"/>
              </a:spcAft>
              <a:defRPr/>
            </a:pPr>
            <a:endParaRPr lang="en-US" altLang="ja-JP">
              <a:solidFill>
                <a:srgbClr val="2E2E48"/>
              </a:solidFill>
            </a:endParaRPr>
          </a:p>
        </p:txBody>
      </p:sp>
      <p:sp>
        <p:nvSpPr>
          <p:cNvPr id="4110" name="Rectangle 14"/>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atin typeface="Times New Roman" pitchFamily="18" charset="0"/>
                <a:ea typeface="ＭＳ Ｐゴシック" pitchFamily="50" charset="-128"/>
              </a:defRPr>
            </a:lvl1pPr>
          </a:lstStyle>
          <a:p>
            <a:pPr fontAlgn="base">
              <a:spcBef>
                <a:spcPct val="0"/>
              </a:spcBef>
              <a:spcAft>
                <a:spcPct val="0"/>
              </a:spcAft>
              <a:defRPr/>
            </a:pPr>
            <a:fld id="{C3203018-966F-4178-A4C4-C5831DCB0C2D}" type="slidenum">
              <a:rPr lang="en-US" altLang="ja-JP">
                <a:solidFill>
                  <a:srgbClr val="2E2E48"/>
                </a:solidFill>
              </a:rPr>
              <a:pPr fontAlgn="base">
                <a:spcBef>
                  <a:spcPct val="0"/>
                </a:spcBef>
                <a:spcAft>
                  <a:spcPct val="0"/>
                </a:spcAft>
                <a:defRPr/>
              </a:pPr>
              <a:t>‹#›</a:t>
            </a:fld>
            <a:endParaRPr lang="en-US" altLang="ja-JP">
              <a:solidFill>
                <a:srgbClr val="2E2E48"/>
              </a:solidFill>
            </a:endParaRPr>
          </a:p>
        </p:txBody>
      </p:sp>
    </p:spTree>
    <p:extLst>
      <p:ext uri="{BB962C8B-B14F-4D97-AF65-F5344CB8AC3E}">
        <p14:creationId xmlns:p14="http://schemas.microsoft.com/office/powerpoint/2010/main" val="307692631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v"/>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40000"/>
        <a:buFont typeface="Wingdings" pitchFamily="2" charset="2"/>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50000"/>
        <a:buFont typeface="Wingdings" pitchFamily="2" charset="2"/>
        <a:buChar char="v"/>
        <a:defRPr kumimoji="1" sz="2000">
          <a:solidFill>
            <a:schemeClr val="tx1"/>
          </a:solidFill>
          <a:latin typeface="+mn-lt"/>
          <a:ea typeface="+mn-ea"/>
        </a:defRPr>
      </a:lvl4pPr>
      <a:lvl5pPr marL="2057400" indent="-228600" algn="l" rtl="0" eaLnBrk="0" fontAlgn="base" hangingPunct="0">
        <a:spcBef>
          <a:spcPct val="20000"/>
        </a:spcBef>
        <a:spcAft>
          <a:spcPct val="0"/>
        </a:spcAft>
        <a:buSzPct val="80000"/>
        <a:buChar char="•"/>
        <a:defRPr kumimoji="1" sz="2000">
          <a:solidFill>
            <a:schemeClr val="tx1"/>
          </a:solidFill>
          <a:latin typeface="+mn-lt"/>
          <a:ea typeface="+mn-ea"/>
        </a:defRPr>
      </a:lvl5pPr>
      <a:lvl6pPr marL="2514600" indent="-228600" algn="l" rtl="0" fontAlgn="base">
        <a:spcBef>
          <a:spcPct val="20000"/>
        </a:spcBef>
        <a:spcAft>
          <a:spcPct val="0"/>
        </a:spcAft>
        <a:buSzPct val="80000"/>
        <a:buChar char="•"/>
        <a:defRPr kumimoji="1" sz="2000">
          <a:solidFill>
            <a:schemeClr val="tx1"/>
          </a:solidFill>
          <a:latin typeface="+mn-lt"/>
          <a:ea typeface="+mn-ea"/>
        </a:defRPr>
      </a:lvl6pPr>
      <a:lvl7pPr marL="2971800" indent="-228600" algn="l" rtl="0" fontAlgn="base">
        <a:spcBef>
          <a:spcPct val="20000"/>
        </a:spcBef>
        <a:spcAft>
          <a:spcPct val="0"/>
        </a:spcAft>
        <a:buSzPct val="80000"/>
        <a:buChar char="•"/>
        <a:defRPr kumimoji="1" sz="2000">
          <a:solidFill>
            <a:schemeClr val="tx1"/>
          </a:solidFill>
          <a:latin typeface="+mn-lt"/>
          <a:ea typeface="+mn-ea"/>
        </a:defRPr>
      </a:lvl7pPr>
      <a:lvl8pPr marL="3429000" indent="-228600" algn="l" rtl="0" fontAlgn="base">
        <a:spcBef>
          <a:spcPct val="20000"/>
        </a:spcBef>
        <a:spcAft>
          <a:spcPct val="0"/>
        </a:spcAft>
        <a:buSzPct val="80000"/>
        <a:buChar char="•"/>
        <a:defRPr kumimoji="1" sz="2000">
          <a:solidFill>
            <a:schemeClr val="tx1"/>
          </a:solidFill>
          <a:latin typeface="+mn-lt"/>
          <a:ea typeface="+mn-ea"/>
        </a:defRPr>
      </a:lvl8pPr>
      <a:lvl9pPr marL="3886200" indent="-228600" algn="l" rtl="0" fontAlgn="base">
        <a:spcBef>
          <a:spcPct val="20000"/>
        </a:spcBef>
        <a:spcAft>
          <a:spcPct val="0"/>
        </a:spcAft>
        <a:buSzPct val="8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kocbeam.kek.jp/" TargetMode="External"/><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hyperlink" Target="http://nkocbeam.kek.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番号プレースホル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5491C83D-FAAE-4F0A-B6F0-A1EE0DDB669F}" type="slidenum">
              <a:rPr kumimoji="0" lang="en-US" altLang="ja-JP" smtClean="0">
                <a:solidFill>
                  <a:srgbClr val="2E2E48"/>
                </a:solidFill>
              </a:rPr>
              <a:pPr eaLnBrk="1" hangingPunct="1"/>
              <a:t>1</a:t>
            </a:fld>
            <a:endParaRPr kumimoji="0" lang="en-US" altLang="ja-JP" dirty="0" smtClean="0">
              <a:solidFill>
                <a:srgbClr val="2E2E48"/>
              </a:solidFill>
            </a:endParaRPr>
          </a:p>
        </p:txBody>
      </p:sp>
      <p:sp>
        <p:nvSpPr>
          <p:cNvPr id="95235" name="テキスト ボックス 3"/>
          <p:cNvSpPr txBox="1">
            <a:spLocks noChangeArrowheads="1"/>
          </p:cNvSpPr>
          <p:nvPr/>
        </p:nvSpPr>
        <p:spPr bwMode="auto">
          <a:xfrm>
            <a:off x="5316216" y="1177008"/>
            <a:ext cx="37731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en-US" altLang="ja-JP" sz="1600" b="1" dirty="0" smtClean="0">
                <a:latin typeface="+mj-lt"/>
              </a:rPr>
              <a:t>PosiPol2013 at ANL, 4-7 September 2013</a:t>
            </a:r>
          </a:p>
          <a:p>
            <a:pPr algn="r"/>
            <a:r>
              <a:rPr lang="en-US" altLang="ja-JP" sz="1600" b="1" dirty="0" smtClean="0">
                <a:latin typeface="+mj-lt"/>
              </a:rPr>
              <a:t>KEK Junji Urakawa</a:t>
            </a:r>
            <a:endParaRPr lang="en-US" altLang="ja-JP" sz="1600" b="1" dirty="0">
              <a:latin typeface="+mj-lt"/>
            </a:endParaRPr>
          </a:p>
        </p:txBody>
      </p:sp>
      <p:sp>
        <p:nvSpPr>
          <p:cNvPr id="78852" name="テキスト ボックス 4"/>
          <p:cNvSpPr txBox="1">
            <a:spLocks noChangeArrowheads="1"/>
          </p:cNvSpPr>
          <p:nvPr/>
        </p:nvSpPr>
        <p:spPr bwMode="auto">
          <a:xfrm>
            <a:off x="323528" y="1556792"/>
            <a:ext cx="36325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r>
              <a:rPr lang="en-US" altLang="ja-JP" sz="2800" b="1" dirty="0" smtClean="0">
                <a:solidFill>
                  <a:srgbClr val="2E2E48"/>
                </a:solidFill>
              </a:rPr>
              <a:t>Purpose of our project</a:t>
            </a:r>
          </a:p>
        </p:txBody>
      </p:sp>
      <p:sp>
        <p:nvSpPr>
          <p:cNvPr id="95237" name="テキスト ボックス 5"/>
          <p:cNvSpPr txBox="1">
            <a:spLocks noChangeArrowheads="1"/>
          </p:cNvSpPr>
          <p:nvPr/>
        </p:nvSpPr>
        <p:spPr bwMode="auto">
          <a:xfrm>
            <a:off x="64386" y="0"/>
            <a:ext cx="91041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pPr>
            <a:r>
              <a:rPr lang="en-US" altLang="ja-JP" sz="2800" b="1" dirty="0" smtClean="0">
                <a:solidFill>
                  <a:srgbClr val="2E2E48"/>
                </a:solidFill>
              </a:rPr>
              <a:t>New QB Program </a:t>
            </a:r>
            <a:r>
              <a:rPr lang="en-US" altLang="ja-JP" b="1" dirty="0" smtClean="0">
                <a:solidFill>
                  <a:srgbClr val="2E2E48"/>
                </a:solidFill>
              </a:rPr>
              <a:t>(</a:t>
            </a:r>
            <a:r>
              <a:rPr lang="en-US" altLang="ja-JP" b="1" dirty="0" smtClean="0"/>
              <a:t>Fundamental </a:t>
            </a:r>
            <a:r>
              <a:rPr lang="en-US" altLang="ja-JP" b="1" dirty="0"/>
              <a:t>Technology </a:t>
            </a:r>
            <a:r>
              <a:rPr lang="en-US" altLang="ja-JP" b="1" dirty="0" smtClean="0"/>
              <a:t>Development for High Brightness </a:t>
            </a:r>
          </a:p>
          <a:p>
            <a:pPr algn="ctr" eaLnBrk="1" fontAlgn="base" hangingPunct="1">
              <a:spcBef>
                <a:spcPct val="0"/>
              </a:spcBef>
              <a:spcAft>
                <a:spcPct val="0"/>
              </a:spcAft>
            </a:pPr>
            <a:r>
              <a:rPr lang="en-US" altLang="ja-JP" b="1" dirty="0" smtClean="0"/>
              <a:t>X-ray </a:t>
            </a:r>
            <a:r>
              <a:rPr lang="en-US" altLang="ja-JP" b="1" dirty="0"/>
              <a:t>Source </a:t>
            </a:r>
            <a:r>
              <a:rPr lang="en-US" altLang="ja-JP" b="1" dirty="0" smtClean="0"/>
              <a:t>and </a:t>
            </a:r>
            <a:r>
              <a:rPr lang="en-US" altLang="ja-JP" b="1" dirty="0"/>
              <a:t>the Imaging by </a:t>
            </a:r>
            <a:r>
              <a:rPr lang="en-US" altLang="ja-JP" b="1" dirty="0" smtClean="0"/>
              <a:t>Compact Accelerator under </a:t>
            </a:r>
            <a:r>
              <a:rPr lang="en-US" altLang="ja-JP" b="1" dirty="0"/>
              <a:t>Photon and Quantum </a:t>
            </a:r>
            <a:r>
              <a:rPr lang="en-US" altLang="ja-JP" b="1" dirty="0" smtClean="0"/>
              <a:t>Basic </a:t>
            </a:r>
          </a:p>
          <a:p>
            <a:pPr algn="ctr" eaLnBrk="1" fontAlgn="base" hangingPunct="1">
              <a:spcBef>
                <a:spcPct val="0"/>
              </a:spcBef>
              <a:spcAft>
                <a:spcPct val="0"/>
              </a:spcAft>
            </a:pPr>
            <a:r>
              <a:rPr lang="en-US" altLang="ja-JP" b="1" dirty="0" smtClean="0"/>
              <a:t>Research </a:t>
            </a:r>
            <a:r>
              <a:rPr lang="en-US" altLang="ja-JP" b="1" dirty="0"/>
              <a:t>Coordinated </a:t>
            </a:r>
            <a:r>
              <a:rPr lang="en-US" altLang="ja-JP" b="1" dirty="0" smtClean="0"/>
              <a:t>Development Program)</a:t>
            </a:r>
            <a:endParaRPr lang="ja-JP" altLang="en-US" b="1"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 y="3013543"/>
            <a:ext cx="5349508" cy="3830055"/>
          </a:xfrm>
          <a:prstGeom prst="rect">
            <a:avLst/>
          </a:prstGeom>
        </p:spPr>
      </p:pic>
      <p:sp>
        <p:nvSpPr>
          <p:cNvPr id="3" name="テキスト ボックス 2"/>
          <p:cNvSpPr txBox="1"/>
          <p:nvPr/>
        </p:nvSpPr>
        <p:spPr>
          <a:xfrm>
            <a:off x="273812" y="2386895"/>
            <a:ext cx="4700967" cy="646331"/>
          </a:xfrm>
          <a:prstGeom prst="rect">
            <a:avLst/>
          </a:prstGeom>
          <a:noFill/>
        </p:spPr>
        <p:txBody>
          <a:bodyPr wrap="none" rtlCol="0">
            <a:spAutoFit/>
          </a:bodyPr>
          <a:lstStyle/>
          <a:p>
            <a:r>
              <a:rPr lang="en-US" altLang="ja-JP" b="1" dirty="0" smtClean="0">
                <a:latin typeface="+mj-lt"/>
              </a:rPr>
              <a:t>Compact X-ray Source </a:t>
            </a:r>
            <a:r>
              <a:rPr kumimoji="1" lang="en-US" altLang="ja-JP" b="1" dirty="0" smtClean="0">
                <a:latin typeface="+mj-lt"/>
              </a:rPr>
              <a:t>(Peak Brightness 10</a:t>
            </a:r>
            <a:r>
              <a:rPr kumimoji="1" lang="en-US" altLang="ja-JP" b="1" baseline="30000" dirty="0" smtClean="0">
                <a:latin typeface="+mj-lt"/>
              </a:rPr>
              <a:t>19</a:t>
            </a:r>
            <a:r>
              <a:rPr kumimoji="1" lang="en-US" altLang="ja-JP" b="1" dirty="0" smtClean="0">
                <a:latin typeface="+mj-lt"/>
              </a:rPr>
              <a:t>)</a:t>
            </a:r>
          </a:p>
          <a:p>
            <a:r>
              <a:rPr lang="en-US" altLang="ja-JP" b="1" dirty="0" smtClean="0">
                <a:latin typeface="+mj-lt"/>
              </a:rPr>
              <a:t>~keV-100keV tunable X-ray generation</a:t>
            </a:r>
          </a:p>
        </p:txBody>
      </p:sp>
      <p:sp>
        <p:nvSpPr>
          <p:cNvPr id="4" name="テキスト ボックス 3"/>
          <p:cNvSpPr txBox="1"/>
          <p:nvPr/>
        </p:nvSpPr>
        <p:spPr>
          <a:xfrm>
            <a:off x="3782540" y="5643269"/>
            <a:ext cx="3535583" cy="1200329"/>
          </a:xfrm>
          <a:prstGeom prst="rect">
            <a:avLst/>
          </a:prstGeom>
          <a:noFill/>
        </p:spPr>
        <p:txBody>
          <a:bodyPr wrap="none" rtlCol="0">
            <a:spAutoFit/>
          </a:bodyPr>
          <a:lstStyle/>
          <a:p>
            <a:r>
              <a:rPr kumimoji="1" lang="en-US" altLang="ja-JP" b="1" dirty="0" smtClean="0"/>
              <a:t>ICS</a:t>
            </a:r>
            <a:r>
              <a:rPr lang="en-US" altLang="ja-JP" b="1" dirty="0"/>
              <a:t> </a:t>
            </a:r>
            <a:r>
              <a:rPr lang="en-US" altLang="ja-JP" b="1" dirty="0" smtClean="0"/>
              <a:t>(Inverse Compton</a:t>
            </a:r>
          </a:p>
          <a:p>
            <a:r>
              <a:rPr kumimoji="1" lang="en-US" altLang="ja-JP" b="1" dirty="0" smtClean="0"/>
              <a:t>Scattering)</a:t>
            </a:r>
          </a:p>
          <a:p>
            <a:r>
              <a:rPr lang="en-US" altLang="ja-JP" b="1" dirty="0" smtClean="0"/>
              <a:t>Optical cavity for pulse</a:t>
            </a:r>
          </a:p>
          <a:p>
            <a:r>
              <a:rPr kumimoji="1" lang="en-US" altLang="ja-JP" b="1" dirty="0" smtClean="0"/>
              <a:t>laser accumulation, collision point</a:t>
            </a:r>
            <a:endParaRPr kumimoji="1" lang="ja-JP" altLang="en-US" b="1" dirty="0"/>
          </a:p>
        </p:txBody>
      </p:sp>
      <p:sp>
        <p:nvSpPr>
          <p:cNvPr id="5" name="テキスト ボックス 4"/>
          <p:cNvSpPr txBox="1"/>
          <p:nvPr/>
        </p:nvSpPr>
        <p:spPr>
          <a:xfrm>
            <a:off x="791287" y="3526562"/>
            <a:ext cx="2565767" cy="369332"/>
          </a:xfrm>
          <a:prstGeom prst="rect">
            <a:avLst/>
          </a:prstGeom>
          <a:noFill/>
        </p:spPr>
        <p:txBody>
          <a:bodyPr wrap="none" rtlCol="0">
            <a:spAutoFit/>
          </a:bodyPr>
          <a:lstStyle/>
          <a:p>
            <a:r>
              <a:rPr lang="en-US" altLang="ja-JP" b="1" dirty="0" smtClean="0"/>
              <a:t>Super conducting cavity</a:t>
            </a:r>
            <a:endParaRPr kumimoji="1" lang="ja-JP" altLang="en-US" b="1" dirty="0"/>
          </a:p>
        </p:txBody>
      </p:sp>
      <p:sp>
        <p:nvSpPr>
          <p:cNvPr id="6" name="テキスト ボックス 5"/>
          <p:cNvSpPr txBox="1"/>
          <p:nvPr/>
        </p:nvSpPr>
        <p:spPr>
          <a:xfrm>
            <a:off x="2684185" y="4690124"/>
            <a:ext cx="1023037" cy="646331"/>
          </a:xfrm>
          <a:prstGeom prst="rect">
            <a:avLst/>
          </a:prstGeom>
          <a:noFill/>
        </p:spPr>
        <p:txBody>
          <a:bodyPr wrap="none" rtlCol="0">
            <a:spAutoFit/>
          </a:bodyPr>
          <a:lstStyle/>
          <a:p>
            <a:r>
              <a:rPr lang="en-US" altLang="ja-JP" b="1" dirty="0" err="1"/>
              <a:t>c</a:t>
            </a:r>
            <a:r>
              <a:rPr kumimoji="1" lang="en-US" altLang="ja-JP" b="1" dirty="0" err="1" smtClean="0"/>
              <a:t>ERL</a:t>
            </a:r>
            <a:endParaRPr kumimoji="1" lang="en-US" altLang="ja-JP" b="1" dirty="0" smtClean="0"/>
          </a:p>
          <a:p>
            <a:r>
              <a:rPr lang="en-US" altLang="ja-JP" b="1" dirty="0" smtClean="0"/>
              <a:t>~35MeV</a:t>
            </a:r>
          </a:p>
        </p:txBody>
      </p:sp>
      <p:cxnSp>
        <p:nvCxnSpPr>
          <p:cNvPr id="8" name="直線矢印コネクタ 7"/>
          <p:cNvCxnSpPr>
            <a:stCxn id="4" idx="0"/>
          </p:cNvCxnSpPr>
          <p:nvPr/>
        </p:nvCxnSpPr>
        <p:spPr>
          <a:xfrm flipH="1" flipV="1">
            <a:off x="3956127" y="5571401"/>
            <a:ext cx="1594205" cy="71868"/>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p:cNvCxnSpPr>
            <a:stCxn id="5" idx="2"/>
          </p:cNvCxnSpPr>
          <p:nvPr/>
        </p:nvCxnSpPr>
        <p:spPr>
          <a:xfrm>
            <a:off x="2074171" y="3895894"/>
            <a:ext cx="121565" cy="79423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5004048" y="4437112"/>
            <a:ext cx="343938" cy="25301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659336" y="3396311"/>
            <a:ext cx="1588897" cy="923330"/>
          </a:xfrm>
          <a:prstGeom prst="rect">
            <a:avLst/>
          </a:prstGeom>
          <a:noFill/>
        </p:spPr>
        <p:txBody>
          <a:bodyPr wrap="none" rtlCol="0">
            <a:spAutoFit/>
          </a:bodyPr>
          <a:lstStyle/>
          <a:p>
            <a:r>
              <a:rPr lang="en-US" altLang="ja-JP" b="1" dirty="0" smtClean="0"/>
              <a:t>Application of</a:t>
            </a:r>
          </a:p>
          <a:p>
            <a:r>
              <a:rPr kumimoji="1" lang="en-US" altLang="ja-JP" b="1" dirty="0" smtClean="0"/>
              <a:t>X-ray:</a:t>
            </a:r>
          </a:p>
          <a:p>
            <a:r>
              <a:rPr lang="en-US" altLang="ja-JP" b="1" dirty="0" smtClean="0"/>
              <a:t>Imaging etc.</a:t>
            </a:r>
          </a:p>
        </p:txBody>
      </p:sp>
      <p:sp>
        <p:nvSpPr>
          <p:cNvPr id="14" name="テキスト ボックス 13"/>
          <p:cNvSpPr txBox="1"/>
          <p:nvPr/>
        </p:nvSpPr>
        <p:spPr>
          <a:xfrm>
            <a:off x="6248233" y="2446349"/>
            <a:ext cx="2986715" cy="3970318"/>
          </a:xfrm>
          <a:prstGeom prst="rect">
            <a:avLst/>
          </a:prstGeom>
          <a:noFill/>
        </p:spPr>
        <p:txBody>
          <a:bodyPr wrap="none" rtlCol="0">
            <a:spAutoFit/>
          </a:bodyPr>
          <a:lstStyle/>
          <a:p>
            <a:r>
              <a:rPr kumimoji="1" lang="en-US" altLang="ja-JP" b="1" dirty="0" smtClean="0"/>
              <a:t>Development of Basic </a:t>
            </a:r>
          </a:p>
          <a:p>
            <a:r>
              <a:rPr kumimoji="1" lang="en-US" altLang="ja-JP" b="1" dirty="0" smtClean="0"/>
              <a:t>Technologies</a:t>
            </a:r>
          </a:p>
          <a:p>
            <a:endParaRPr kumimoji="1" lang="en-US" altLang="ja-JP" b="1" dirty="0" smtClean="0"/>
          </a:p>
          <a:p>
            <a:r>
              <a:rPr kumimoji="1" lang="en-US" altLang="ja-JP" b="1" dirty="0" smtClean="0"/>
              <a:t>1. Multi-alkali photocathode</a:t>
            </a:r>
          </a:p>
          <a:p>
            <a:r>
              <a:rPr lang="en-US" altLang="ja-JP" b="1" dirty="0"/>
              <a:t>f</a:t>
            </a:r>
            <a:r>
              <a:rPr lang="en-US" altLang="ja-JP" b="1" dirty="0" smtClean="0"/>
              <a:t>or high average current</a:t>
            </a:r>
            <a:endParaRPr kumimoji="1" lang="en-US" altLang="ja-JP" b="1" dirty="0" smtClean="0"/>
          </a:p>
          <a:p>
            <a:r>
              <a:rPr kumimoji="1" lang="en-US" altLang="ja-JP" b="1" dirty="0" smtClean="0"/>
              <a:t>2. </a:t>
            </a:r>
            <a:r>
              <a:rPr kumimoji="1" lang="en-US" altLang="ja-JP" b="1" dirty="0" err="1" smtClean="0"/>
              <a:t>Cryo</a:t>
            </a:r>
            <a:r>
              <a:rPr kumimoji="1" lang="en-US" altLang="ja-JP" b="1" dirty="0" smtClean="0"/>
              <a:t>-</a:t>
            </a:r>
            <a:r>
              <a:rPr kumimoji="1" lang="en-US" altLang="ja-JP" b="1" dirty="0" err="1" smtClean="0"/>
              <a:t>rf</a:t>
            </a:r>
            <a:r>
              <a:rPr kumimoji="1" lang="en-US" altLang="ja-JP" b="1" dirty="0" smtClean="0"/>
              <a:t>-gun</a:t>
            </a:r>
          </a:p>
          <a:p>
            <a:r>
              <a:rPr kumimoji="1" lang="en-US" altLang="ja-JP" b="1" dirty="0" smtClean="0"/>
              <a:t>3. ERL</a:t>
            </a:r>
          </a:p>
          <a:p>
            <a:r>
              <a:rPr lang="en-US" altLang="ja-JP" b="1" dirty="0"/>
              <a:t>~</a:t>
            </a:r>
            <a:r>
              <a:rPr lang="en-US" altLang="ja-JP" b="1" dirty="0" smtClean="0"/>
              <a:t>1MW electron beam</a:t>
            </a:r>
            <a:endParaRPr kumimoji="1" lang="en-US" altLang="ja-JP" b="1" dirty="0" smtClean="0"/>
          </a:p>
          <a:p>
            <a:r>
              <a:rPr lang="en-US" altLang="ja-JP" b="1" dirty="0" smtClean="0"/>
              <a:t>4. ~1MW high-average </a:t>
            </a:r>
          </a:p>
          <a:p>
            <a:r>
              <a:rPr lang="en-US" altLang="ja-JP" b="1" dirty="0"/>
              <a:t>p</a:t>
            </a:r>
            <a:r>
              <a:rPr lang="en-US" altLang="ja-JP" b="1" dirty="0" smtClean="0"/>
              <a:t>ower laser</a:t>
            </a:r>
          </a:p>
          <a:p>
            <a:r>
              <a:rPr kumimoji="1" lang="en-US" altLang="ja-JP" b="1" dirty="0" smtClean="0"/>
              <a:t>5. ~10</a:t>
            </a:r>
            <a:r>
              <a:rPr kumimoji="1" lang="en-US" altLang="ja-JP" b="1" dirty="0" smtClean="0">
                <a:latin typeface="Symbol" panose="05050102010706020507" pitchFamily="18" charset="2"/>
              </a:rPr>
              <a:t>m</a:t>
            </a:r>
            <a:r>
              <a:rPr kumimoji="1" lang="en-US" altLang="ja-JP" b="1" dirty="0" smtClean="0"/>
              <a:t>m precise collision</a:t>
            </a:r>
          </a:p>
          <a:p>
            <a:r>
              <a:rPr lang="en-US" altLang="ja-JP" b="1" dirty="0"/>
              <a:t>t</a:t>
            </a:r>
            <a:r>
              <a:rPr lang="en-US" altLang="ja-JP" b="1" dirty="0" smtClean="0"/>
              <a:t>echnique </a:t>
            </a:r>
            <a:endParaRPr kumimoji="1" lang="en-US" altLang="ja-JP" b="1" dirty="0" smtClean="0"/>
          </a:p>
          <a:p>
            <a:r>
              <a:rPr lang="en-US" altLang="ja-JP" b="1" dirty="0" smtClean="0"/>
              <a:t>6. X-ray imaging</a:t>
            </a:r>
          </a:p>
          <a:p>
            <a:r>
              <a:rPr kumimoji="1" lang="en-US" altLang="ja-JP" b="1" dirty="0" smtClean="0"/>
              <a:t>7. 4K 325MHz spoke</a:t>
            </a:r>
            <a:r>
              <a:rPr lang="ja-JP" altLang="en-US" b="1" dirty="0"/>
              <a:t> </a:t>
            </a:r>
            <a:r>
              <a:rPr lang="en-US" altLang="ja-JP" b="1" dirty="0" smtClean="0"/>
              <a:t>cavity</a:t>
            </a:r>
            <a:endParaRPr kumimoji="1" lang="en-US" altLang="ja-JP" b="1" dirty="0" smtClean="0"/>
          </a:p>
        </p:txBody>
      </p:sp>
    </p:spTree>
    <p:extLst>
      <p:ext uri="{BB962C8B-B14F-4D97-AF65-F5344CB8AC3E}">
        <p14:creationId xmlns:p14="http://schemas.microsoft.com/office/powerpoint/2010/main" val="1309166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D037D52-4C77-4A2A-9CF8-00E0C50B01A9}" type="slidenum">
              <a:rPr lang="en-US" altLang="ja-JP" smtClean="0">
                <a:solidFill>
                  <a:srgbClr val="2E2E48"/>
                </a:solidFill>
              </a:rPr>
              <a:pPr>
                <a:defRPr/>
              </a:pPr>
              <a:t>10</a:t>
            </a:fld>
            <a:endParaRPr lang="en-US" altLang="ja-JP">
              <a:solidFill>
                <a:srgbClr val="2E2E48"/>
              </a:solidFill>
            </a:endParaRPr>
          </a:p>
        </p:txBody>
      </p:sp>
      <p:pic>
        <p:nvPicPr>
          <p:cNvPr id="3" name="Picture 2"/>
          <p:cNvPicPr>
            <a:picLocks noChangeAspect="1" noChangeArrowheads="1"/>
          </p:cNvPicPr>
          <p:nvPr/>
        </p:nvPicPr>
        <p:blipFill>
          <a:blip r:embed="rId2" cstate="print"/>
          <a:srcRect l="296" t="4471"/>
          <a:stretch>
            <a:fillRect/>
          </a:stretch>
        </p:blipFill>
        <p:spPr bwMode="auto">
          <a:xfrm>
            <a:off x="2614614" y="873126"/>
            <a:ext cx="6072187" cy="5222875"/>
          </a:xfrm>
          <a:prstGeom prst="rect">
            <a:avLst/>
          </a:prstGeom>
          <a:noFill/>
          <a:ln w="9525">
            <a:noFill/>
            <a:miter lim="800000"/>
            <a:headEnd/>
            <a:tailEnd/>
          </a:ln>
          <a:effectLst/>
        </p:spPr>
      </p:pic>
      <p:sp>
        <p:nvSpPr>
          <p:cNvPr id="4" name="Oval 3"/>
          <p:cNvSpPr>
            <a:spLocks noChangeArrowheads="1"/>
          </p:cNvSpPr>
          <p:nvPr/>
        </p:nvSpPr>
        <p:spPr bwMode="auto">
          <a:xfrm>
            <a:off x="7391401" y="3387726"/>
            <a:ext cx="695325" cy="219075"/>
          </a:xfrm>
          <a:prstGeom prst="ellipse">
            <a:avLst/>
          </a:prstGeom>
          <a:solidFill>
            <a:schemeClr val="bg1"/>
          </a:solidFill>
          <a:ln w="9525" algn="ctr">
            <a:noFill/>
            <a:round/>
            <a:headEnd/>
            <a:tailEnd/>
          </a:ln>
          <a:effectLst/>
        </p:spPr>
        <p:txBody>
          <a:bodyPr wrap="none" anchor="ctr"/>
          <a:lstStyle/>
          <a:p>
            <a:endParaRPr lang="en-US"/>
          </a:p>
        </p:txBody>
      </p:sp>
      <p:sp>
        <p:nvSpPr>
          <p:cNvPr id="5" name="Freeform 4"/>
          <p:cNvSpPr>
            <a:spLocks/>
          </p:cNvSpPr>
          <p:nvPr/>
        </p:nvSpPr>
        <p:spPr bwMode="auto">
          <a:xfrm>
            <a:off x="3886201" y="5097463"/>
            <a:ext cx="2881313" cy="385762"/>
          </a:xfrm>
          <a:custGeom>
            <a:avLst/>
            <a:gdLst>
              <a:gd name="T0" fmla="*/ 0 w 1815"/>
              <a:gd name="T1" fmla="*/ 2147483647 h 243"/>
              <a:gd name="T2" fmla="*/ 2147483647 w 1815"/>
              <a:gd name="T3" fmla="*/ 2147483647 h 243"/>
              <a:gd name="T4" fmla="*/ 2147483647 w 1815"/>
              <a:gd name="T5" fmla="*/ 2147483647 h 243"/>
              <a:gd name="T6" fmla="*/ 2147483647 w 1815"/>
              <a:gd name="T7" fmla="*/ 2147483647 h 243"/>
              <a:gd name="T8" fmla="*/ 2147483647 w 1815"/>
              <a:gd name="T9" fmla="*/ 2147483647 h 243"/>
              <a:gd name="T10" fmla="*/ 2147483647 w 1815"/>
              <a:gd name="T11" fmla="*/ 2147483647 h 243"/>
              <a:gd name="T12" fmla="*/ 2147483647 w 1815"/>
              <a:gd name="T13" fmla="*/ 2147483647 h 2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5" h="243">
                <a:moveTo>
                  <a:pt x="0" y="227"/>
                </a:moveTo>
                <a:cubicBezTo>
                  <a:pt x="271" y="235"/>
                  <a:pt x="543" y="243"/>
                  <a:pt x="704" y="235"/>
                </a:cubicBezTo>
                <a:cubicBezTo>
                  <a:pt x="865" y="227"/>
                  <a:pt x="904" y="200"/>
                  <a:pt x="968" y="179"/>
                </a:cubicBezTo>
                <a:cubicBezTo>
                  <a:pt x="1032" y="158"/>
                  <a:pt x="1040" y="132"/>
                  <a:pt x="1088" y="107"/>
                </a:cubicBezTo>
                <a:cubicBezTo>
                  <a:pt x="1136" y="82"/>
                  <a:pt x="1149" y="44"/>
                  <a:pt x="1256" y="27"/>
                </a:cubicBezTo>
                <a:cubicBezTo>
                  <a:pt x="1363" y="10"/>
                  <a:pt x="1641" y="6"/>
                  <a:pt x="1728" y="3"/>
                </a:cubicBezTo>
                <a:cubicBezTo>
                  <a:pt x="1815" y="0"/>
                  <a:pt x="1795" y="5"/>
                  <a:pt x="1776" y="11"/>
                </a:cubicBezTo>
              </a:path>
            </a:pathLst>
          </a:custGeom>
          <a:noFill/>
          <a:ln w="38100" cap="flat" cmpd="sng">
            <a:solidFill>
              <a:srgbClr val="FF3300"/>
            </a:solidFill>
            <a:prstDash val="solid"/>
            <a:round/>
            <a:headEnd/>
            <a:tailEnd/>
          </a:ln>
          <a:effectLst/>
        </p:spPr>
        <p:txBody>
          <a:bodyPr/>
          <a:lstStyle/>
          <a:p>
            <a:endParaRPr lang="en-US"/>
          </a:p>
        </p:txBody>
      </p:sp>
      <p:sp>
        <p:nvSpPr>
          <p:cNvPr id="6" name="Freeform 5"/>
          <p:cNvSpPr>
            <a:spLocks/>
          </p:cNvSpPr>
          <p:nvPr/>
        </p:nvSpPr>
        <p:spPr bwMode="auto">
          <a:xfrm>
            <a:off x="5486400" y="3082926"/>
            <a:ext cx="2374900" cy="1801813"/>
          </a:xfrm>
          <a:custGeom>
            <a:avLst/>
            <a:gdLst>
              <a:gd name="T0" fmla="*/ 0 w 1496"/>
              <a:gd name="T1" fmla="*/ 2147483647 h 1135"/>
              <a:gd name="T2" fmla="*/ 2147483647 w 1496"/>
              <a:gd name="T3" fmla="*/ 2147483647 h 1135"/>
              <a:gd name="T4" fmla="*/ 2147483647 w 1496"/>
              <a:gd name="T5" fmla="*/ 2147483647 h 1135"/>
              <a:gd name="T6" fmla="*/ 2147483647 w 1496"/>
              <a:gd name="T7" fmla="*/ 0 h 1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6" h="1135">
                <a:moveTo>
                  <a:pt x="0" y="1120"/>
                </a:moveTo>
                <a:cubicBezTo>
                  <a:pt x="40" y="1127"/>
                  <a:pt x="81" y="1135"/>
                  <a:pt x="200" y="976"/>
                </a:cubicBezTo>
                <a:cubicBezTo>
                  <a:pt x="319" y="817"/>
                  <a:pt x="496" y="331"/>
                  <a:pt x="712" y="168"/>
                </a:cubicBezTo>
                <a:cubicBezTo>
                  <a:pt x="928" y="5"/>
                  <a:pt x="1364" y="28"/>
                  <a:pt x="1496" y="0"/>
                </a:cubicBezTo>
              </a:path>
            </a:pathLst>
          </a:custGeom>
          <a:noFill/>
          <a:ln w="38100" cap="flat" cmpd="sng">
            <a:solidFill>
              <a:srgbClr val="FF3300"/>
            </a:solidFill>
            <a:prstDash val="solid"/>
            <a:round/>
            <a:headEnd/>
            <a:tailEnd/>
          </a:ln>
          <a:effectLst/>
        </p:spPr>
        <p:txBody>
          <a:bodyPr/>
          <a:lstStyle/>
          <a:p>
            <a:endParaRPr lang="en-US"/>
          </a:p>
        </p:txBody>
      </p:sp>
      <p:sp>
        <p:nvSpPr>
          <p:cNvPr id="7" name="Freeform 6"/>
          <p:cNvSpPr>
            <a:spLocks/>
          </p:cNvSpPr>
          <p:nvPr/>
        </p:nvSpPr>
        <p:spPr bwMode="auto">
          <a:xfrm>
            <a:off x="7162800" y="1330326"/>
            <a:ext cx="1295400" cy="500063"/>
          </a:xfrm>
          <a:custGeom>
            <a:avLst/>
            <a:gdLst>
              <a:gd name="T0" fmla="*/ 0 w 816"/>
              <a:gd name="T1" fmla="*/ 2147483647 h 315"/>
              <a:gd name="T2" fmla="*/ 2147483647 w 816"/>
              <a:gd name="T3" fmla="*/ 2147483647 h 315"/>
              <a:gd name="T4" fmla="*/ 2147483647 w 816"/>
              <a:gd name="T5" fmla="*/ 2147483647 h 315"/>
              <a:gd name="T6" fmla="*/ 2147483647 w 816"/>
              <a:gd name="T7" fmla="*/ 2147483647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315">
                <a:moveTo>
                  <a:pt x="0" y="315"/>
                </a:moveTo>
                <a:cubicBezTo>
                  <a:pt x="38" y="220"/>
                  <a:pt x="77" y="126"/>
                  <a:pt x="200" y="75"/>
                </a:cubicBezTo>
                <a:cubicBezTo>
                  <a:pt x="323" y="24"/>
                  <a:pt x="656" y="22"/>
                  <a:pt x="736" y="11"/>
                </a:cubicBezTo>
                <a:cubicBezTo>
                  <a:pt x="816" y="0"/>
                  <a:pt x="688" y="11"/>
                  <a:pt x="680" y="11"/>
                </a:cubicBezTo>
              </a:path>
            </a:pathLst>
          </a:custGeom>
          <a:noFill/>
          <a:ln w="38100" cap="flat" cmpd="sng">
            <a:solidFill>
              <a:srgbClr val="FF3300"/>
            </a:solidFill>
            <a:prstDash val="solid"/>
            <a:round/>
            <a:headEnd/>
            <a:tailEnd/>
          </a:ln>
          <a:effectLst/>
        </p:spPr>
        <p:txBody>
          <a:bodyPr/>
          <a:lstStyle/>
          <a:p>
            <a:endParaRPr lang="en-US"/>
          </a:p>
        </p:txBody>
      </p:sp>
      <p:sp>
        <p:nvSpPr>
          <p:cNvPr id="8" name="Text Box 7"/>
          <p:cNvSpPr txBox="1">
            <a:spLocks noChangeArrowheads="1"/>
          </p:cNvSpPr>
          <p:nvPr/>
        </p:nvSpPr>
        <p:spPr bwMode="auto">
          <a:xfrm>
            <a:off x="7143750" y="933450"/>
            <a:ext cx="1873250" cy="336550"/>
          </a:xfrm>
          <a:prstGeom prst="rect">
            <a:avLst/>
          </a:prstGeom>
          <a:noFill/>
          <a:ln w="9525" algn="ctr">
            <a:noFill/>
            <a:miter lim="800000"/>
            <a:headEnd/>
            <a:tailEnd/>
          </a:ln>
          <a:effectLst/>
        </p:spPr>
        <p:txBody>
          <a:bodyPr>
            <a:spAutoFit/>
          </a:bodyPr>
          <a:lstStyle/>
          <a:p>
            <a:pPr>
              <a:spcBef>
                <a:spcPct val="50000"/>
              </a:spcBef>
            </a:pPr>
            <a:r>
              <a:rPr lang="en-US" sz="1600" b="1">
                <a:solidFill>
                  <a:srgbClr val="FF3300"/>
                </a:solidFill>
                <a:latin typeface="Arial" charset="0"/>
              </a:rPr>
              <a:t>X-ray Lasers</a:t>
            </a:r>
          </a:p>
        </p:txBody>
      </p:sp>
      <p:sp>
        <p:nvSpPr>
          <p:cNvPr id="9" name="Text Box 8"/>
          <p:cNvSpPr txBox="1">
            <a:spLocks noChangeArrowheads="1"/>
          </p:cNvSpPr>
          <p:nvPr/>
        </p:nvSpPr>
        <p:spPr bwMode="auto">
          <a:xfrm>
            <a:off x="6858000" y="3235326"/>
            <a:ext cx="2286000" cy="581025"/>
          </a:xfrm>
          <a:prstGeom prst="rect">
            <a:avLst/>
          </a:prstGeom>
          <a:noFill/>
          <a:ln w="9525" algn="ctr">
            <a:noFill/>
            <a:miter lim="800000"/>
            <a:headEnd/>
            <a:tailEnd/>
          </a:ln>
          <a:effectLst/>
        </p:spPr>
        <p:txBody>
          <a:bodyPr>
            <a:spAutoFit/>
          </a:bodyPr>
          <a:lstStyle/>
          <a:p>
            <a:r>
              <a:rPr lang="en-US" sz="1600" b="1">
                <a:solidFill>
                  <a:srgbClr val="FF3300"/>
                </a:solidFill>
                <a:latin typeface="Arial" charset="0"/>
              </a:rPr>
              <a:t>Synchrotron</a:t>
            </a:r>
          </a:p>
          <a:p>
            <a:r>
              <a:rPr lang="en-US" sz="1600" b="1">
                <a:solidFill>
                  <a:srgbClr val="FF3300"/>
                </a:solidFill>
                <a:latin typeface="Arial" charset="0"/>
              </a:rPr>
              <a:t>Radiation</a:t>
            </a:r>
          </a:p>
        </p:txBody>
      </p:sp>
      <p:sp>
        <p:nvSpPr>
          <p:cNvPr id="10" name="Text Box 9"/>
          <p:cNvSpPr txBox="1">
            <a:spLocks noChangeArrowheads="1"/>
          </p:cNvSpPr>
          <p:nvPr/>
        </p:nvSpPr>
        <p:spPr bwMode="auto">
          <a:xfrm>
            <a:off x="7112000" y="4933950"/>
            <a:ext cx="1346200" cy="336550"/>
          </a:xfrm>
          <a:prstGeom prst="rect">
            <a:avLst/>
          </a:prstGeom>
          <a:noFill/>
          <a:ln w="9525" algn="ctr">
            <a:noFill/>
            <a:miter lim="800000"/>
            <a:headEnd/>
            <a:tailEnd/>
          </a:ln>
          <a:effectLst/>
        </p:spPr>
        <p:txBody>
          <a:bodyPr wrap="none">
            <a:spAutoFit/>
          </a:bodyPr>
          <a:lstStyle/>
          <a:p>
            <a:r>
              <a:rPr lang="en-US" sz="1600" b="1">
                <a:solidFill>
                  <a:srgbClr val="FF3300"/>
                </a:solidFill>
                <a:latin typeface="Arial" charset="0"/>
              </a:rPr>
              <a:t>X-ray Tubes</a:t>
            </a:r>
          </a:p>
        </p:txBody>
      </p:sp>
      <p:sp>
        <p:nvSpPr>
          <p:cNvPr id="11" name="Text Box 10"/>
          <p:cNvSpPr txBox="1">
            <a:spLocks noChangeArrowheads="1"/>
          </p:cNvSpPr>
          <p:nvPr/>
        </p:nvSpPr>
        <p:spPr bwMode="auto">
          <a:xfrm rot="-5400000">
            <a:off x="8220075" y="4095750"/>
            <a:ext cx="1600200" cy="336550"/>
          </a:xfrm>
          <a:prstGeom prst="rect">
            <a:avLst/>
          </a:prstGeom>
          <a:noFill/>
          <a:ln w="9525" algn="ctr">
            <a:noFill/>
            <a:miter lim="800000"/>
            <a:headEnd/>
            <a:tailEnd/>
          </a:ln>
          <a:effectLst/>
        </p:spPr>
        <p:txBody>
          <a:bodyPr>
            <a:spAutoFit/>
          </a:bodyPr>
          <a:lstStyle/>
          <a:p>
            <a:pPr>
              <a:spcBef>
                <a:spcPct val="50000"/>
              </a:spcBef>
            </a:pPr>
            <a:r>
              <a:rPr lang="en-US" sz="1600" b="1">
                <a:solidFill>
                  <a:srgbClr val="FF3300"/>
                </a:solidFill>
                <a:latin typeface="Arial" charset="0"/>
              </a:rPr>
              <a:t>Relativity</a:t>
            </a:r>
          </a:p>
        </p:txBody>
      </p:sp>
      <p:sp>
        <p:nvSpPr>
          <p:cNvPr id="12" name="Text Box 11"/>
          <p:cNvSpPr txBox="1">
            <a:spLocks noChangeArrowheads="1"/>
          </p:cNvSpPr>
          <p:nvPr/>
        </p:nvSpPr>
        <p:spPr bwMode="auto">
          <a:xfrm rot="-5400000">
            <a:off x="8275526" y="1897560"/>
            <a:ext cx="1087438" cy="581025"/>
          </a:xfrm>
          <a:prstGeom prst="rect">
            <a:avLst/>
          </a:prstGeom>
          <a:noFill/>
          <a:ln w="9525" algn="ctr">
            <a:noFill/>
            <a:miter lim="800000"/>
            <a:headEnd/>
            <a:tailEnd/>
          </a:ln>
          <a:effectLst/>
        </p:spPr>
        <p:txBody>
          <a:bodyPr wrap="none">
            <a:spAutoFit/>
          </a:bodyPr>
          <a:lstStyle/>
          <a:p>
            <a:pPr>
              <a:spcBef>
                <a:spcPct val="50000"/>
              </a:spcBef>
            </a:pPr>
            <a:r>
              <a:rPr lang="en-US" sz="1600" b="1" dirty="0">
                <a:solidFill>
                  <a:srgbClr val="FF3300"/>
                </a:solidFill>
                <a:latin typeface="Arial" charset="0"/>
              </a:rPr>
              <a:t>Coherent</a:t>
            </a:r>
          </a:p>
          <a:p>
            <a:r>
              <a:rPr lang="en-US" sz="1600" b="1" dirty="0">
                <a:solidFill>
                  <a:srgbClr val="FF3300"/>
                </a:solidFill>
                <a:latin typeface="Arial" charset="0"/>
              </a:rPr>
              <a:t>Emission</a:t>
            </a:r>
          </a:p>
        </p:txBody>
      </p:sp>
      <p:sp>
        <p:nvSpPr>
          <p:cNvPr id="13" name="Line 12"/>
          <p:cNvSpPr>
            <a:spLocks noChangeShapeType="1"/>
          </p:cNvSpPr>
          <p:nvPr/>
        </p:nvSpPr>
        <p:spPr bwMode="auto">
          <a:xfrm flipV="1">
            <a:off x="8839200" y="1177925"/>
            <a:ext cx="0" cy="1981200"/>
          </a:xfrm>
          <a:prstGeom prst="line">
            <a:avLst/>
          </a:prstGeom>
          <a:noFill/>
          <a:ln w="28575">
            <a:solidFill>
              <a:srgbClr val="FF3300"/>
            </a:solidFill>
            <a:round/>
            <a:headEnd/>
            <a:tailEnd type="triangle" w="med" len="med"/>
          </a:ln>
          <a:effectLst/>
        </p:spPr>
        <p:txBody>
          <a:bodyPr>
            <a:spAutoFit/>
          </a:bodyPr>
          <a:lstStyle/>
          <a:p>
            <a:endParaRPr lang="en-US"/>
          </a:p>
        </p:txBody>
      </p:sp>
      <p:sp>
        <p:nvSpPr>
          <p:cNvPr id="14" name="Line 13"/>
          <p:cNvSpPr>
            <a:spLocks noChangeShapeType="1"/>
          </p:cNvSpPr>
          <p:nvPr/>
        </p:nvSpPr>
        <p:spPr bwMode="auto">
          <a:xfrm flipV="1">
            <a:off x="8839200" y="3463925"/>
            <a:ext cx="0" cy="2133600"/>
          </a:xfrm>
          <a:prstGeom prst="line">
            <a:avLst/>
          </a:prstGeom>
          <a:noFill/>
          <a:ln w="28575">
            <a:solidFill>
              <a:srgbClr val="FF3300"/>
            </a:solidFill>
            <a:round/>
            <a:headEnd/>
            <a:tailEnd type="triangle" w="med" len="med"/>
          </a:ln>
          <a:effectLst/>
        </p:spPr>
        <p:txBody>
          <a:bodyPr>
            <a:spAutoFit/>
          </a:bodyPr>
          <a:lstStyle/>
          <a:p>
            <a:endParaRPr lang="en-US"/>
          </a:p>
        </p:txBody>
      </p:sp>
      <p:sp>
        <p:nvSpPr>
          <p:cNvPr id="15" name="Oval 14"/>
          <p:cNvSpPr>
            <a:spLocks noChangeArrowheads="1"/>
          </p:cNvSpPr>
          <p:nvPr/>
        </p:nvSpPr>
        <p:spPr bwMode="auto">
          <a:xfrm>
            <a:off x="6477000" y="3851951"/>
            <a:ext cx="228600" cy="519351"/>
          </a:xfrm>
          <a:prstGeom prst="ellipse">
            <a:avLst/>
          </a:prstGeom>
          <a:solidFill>
            <a:srgbClr val="CC0000"/>
          </a:solidFill>
          <a:ln w="57150" algn="ctr">
            <a:solidFill>
              <a:srgbClr val="339966"/>
            </a:solidFill>
            <a:round/>
            <a:headEnd/>
            <a:tailEnd/>
          </a:ln>
          <a:effectLst/>
        </p:spPr>
        <p:txBody>
          <a:bodyPr anchor="ctr">
            <a:spAutoFit/>
          </a:bodyPr>
          <a:lstStyle/>
          <a:p>
            <a:endParaRPr lang="en-US"/>
          </a:p>
        </p:txBody>
      </p:sp>
      <p:sp>
        <p:nvSpPr>
          <p:cNvPr id="16" name="Text Box 15"/>
          <p:cNvSpPr txBox="1">
            <a:spLocks noChangeArrowheads="1"/>
          </p:cNvSpPr>
          <p:nvPr/>
        </p:nvSpPr>
        <p:spPr bwMode="auto">
          <a:xfrm>
            <a:off x="5418138" y="3540125"/>
            <a:ext cx="525462" cy="338138"/>
          </a:xfrm>
          <a:prstGeom prst="rect">
            <a:avLst/>
          </a:prstGeom>
          <a:noFill/>
          <a:ln w="9525" algn="ctr">
            <a:noFill/>
            <a:miter lim="800000"/>
            <a:headEnd/>
            <a:tailEnd/>
          </a:ln>
          <a:effectLst/>
        </p:spPr>
        <p:txBody>
          <a:bodyPr wrap="none">
            <a:spAutoFit/>
          </a:bodyPr>
          <a:lstStyle/>
          <a:p>
            <a:pPr>
              <a:spcBef>
                <a:spcPct val="50000"/>
              </a:spcBef>
            </a:pPr>
            <a:r>
              <a:rPr lang="en-US" sz="1600" b="1">
                <a:solidFill>
                  <a:srgbClr val="FF3300"/>
                </a:solidFill>
                <a:latin typeface="Arial" charset="0"/>
              </a:rPr>
              <a:t>ICS</a:t>
            </a:r>
          </a:p>
        </p:txBody>
      </p:sp>
      <p:sp>
        <p:nvSpPr>
          <p:cNvPr id="17" name="Line 16"/>
          <p:cNvSpPr>
            <a:spLocks noChangeShapeType="1"/>
          </p:cNvSpPr>
          <p:nvPr/>
        </p:nvSpPr>
        <p:spPr bwMode="auto">
          <a:xfrm>
            <a:off x="5943600" y="3768725"/>
            <a:ext cx="533400" cy="304800"/>
          </a:xfrm>
          <a:prstGeom prst="line">
            <a:avLst/>
          </a:prstGeom>
          <a:noFill/>
          <a:ln w="28575">
            <a:solidFill>
              <a:srgbClr val="000000"/>
            </a:solidFill>
            <a:round/>
            <a:headEnd/>
            <a:tailEnd type="triangle" w="med" len="med"/>
          </a:ln>
          <a:effectLst/>
        </p:spPr>
        <p:txBody>
          <a:bodyPr>
            <a:spAutoFit/>
          </a:bodyPr>
          <a:lstStyle/>
          <a:p>
            <a:endParaRPr lang="en-US"/>
          </a:p>
        </p:txBody>
      </p:sp>
      <p:sp>
        <p:nvSpPr>
          <p:cNvPr id="18" name="Oval 14"/>
          <p:cNvSpPr>
            <a:spLocks noChangeArrowheads="1"/>
          </p:cNvSpPr>
          <p:nvPr/>
        </p:nvSpPr>
        <p:spPr bwMode="auto">
          <a:xfrm>
            <a:off x="6705600" y="3055026"/>
            <a:ext cx="228600" cy="519351"/>
          </a:xfrm>
          <a:prstGeom prst="ellipse">
            <a:avLst/>
          </a:prstGeom>
          <a:solidFill>
            <a:srgbClr val="CC0000"/>
          </a:solidFill>
          <a:ln w="57150" algn="ctr">
            <a:solidFill>
              <a:srgbClr val="339966"/>
            </a:solidFill>
            <a:round/>
            <a:headEnd/>
            <a:tailEnd/>
          </a:ln>
          <a:effectLst/>
        </p:spPr>
        <p:txBody>
          <a:bodyPr anchor="ctr">
            <a:spAutoFit/>
          </a:bodyPr>
          <a:lstStyle/>
          <a:p>
            <a:endParaRPr lang="en-US"/>
          </a:p>
        </p:txBody>
      </p:sp>
      <p:sp>
        <p:nvSpPr>
          <p:cNvPr id="19" name="Text Box 15"/>
          <p:cNvSpPr txBox="1">
            <a:spLocks noChangeArrowheads="1"/>
          </p:cNvSpPr>
          <p:nvPr/>
        </p:nvSpPr>
        <p:spPr bwMode="auto">
          <a:xfrm>
            <a:off x="4800600" y="2667000"/>
            <a:ext cx="1917700" cy="338138"/>
          </a:xfrm>
          <a:prstGeom prst="rect">
            <a:avLst/>
          </a:prstGeom>
          <a:noFill/>
          <a:ln w="9525" algn="ctr">
            <a:noFill/>
            <a:miter lim="800000"/>
            <a:headEnd/>
            <a:tailEnd/>
          </a:ln>
          <a:effectLst/>
        </p:spPr>
        <p:txBody>
          <a:bodyPr wrap="none">
            <a:spAutoFit/>
          </a:bodyPr>
          <a:lstStyle/>
          <a:p>
            <a:pPr>
              <a:spcBef>
                <a:spcPct val="50000"/>
              </a:spcBef>
            </a:pPr>
            <a:r>
              <a:rPr lang="en-US" sz="1600" b="1">
                <a:solidFill>
                  <a:srgbClr val="FF3300"/>
                </a:solidFill>
                <a:latin typeface="Arial" charset="0"/>
              </a:rPr>
              <a:t>Super-radiant ICS</a:t>
            </a:r>
          </a:p>
        </p:txBody>
      </p:sp>
      <p:sp>
        <p:nvSpPr>
          <p:cNvPr id="20" name="Line 16"/>
          <p:cNvSpPr>
            <a:spLocks noChangeShapeType="1"/>
          </p:cNvSpPr>
          <p:nvPr/>
        </p:nvSpPr>
        <p:spPr bwMode="auto">
          <a:xfrm>
            <a:off x="6172200" y="2971800"/>
            <a:ext cx="533400" cy="304800"/>
          </a:xfrm>
          <a:prstGeom prst="line">
            <a:avLst/>
          </a:prstGeom>
          <a:noFill/>
          <a:ln w="28575">
            <a:solidFill>
              <a:srgbClr val="000000"/>
            </a:solidFill>
            <a:round/>
            <a:headEnd/>
            <a:tailEnd type="triangle" w="med" len="med"/>
          </a:ln>
          <a:effectLst/>
        </p:spPr>
        <p:txBody>
          <a:bodyPr>
            <a:spAutoFit/>
          </a:bodyPr>
          <a:lstStyle/>
          <a:p>
            <a:endParaRPr lang="en-US"/>
          </a:p>
        </p:txBody>
      </p:sp>
      <p:sp>
        <p:nvSpPr>
          <p:cNvPr id="21" name="テキスト ボックス 20"/>
          <p:cNvSpPr txBox="1"/>
          <p:nvPr/>
        </p:nvSpPr>
        <p:spPr>
          <a:xfrm>
            <a:off x="7844922" y="3968751"/>
            <a:ext cx="697627" cy="461665"/>
          </a:xfrm>
          <a:prstGeom prst="rect">
            <a:avLst/>
          </a:prstGeom>
          <a:noFill/>
        </p:spPr>
        <p:txBody>
          <a:bodyPr wrap="none" rtlCol="0">
            <a:spAutoFit/>
          </a:bodyPr>
          <a:lstStyle/>
          <a:p>
            <a:r>
              <a:rPr kumimoji="1" lang="en-US" altLang="ja-JP" sz="2400" b="1" dirty="0" smtClean="0">
                <a:latin typeface="Times New Roman" panose="02020603050405020304" pitchFamily="18" charset="0"/>
                <a:cs typeface="Times New Roman" panose="02020603050405020304" pitchFamily="18" charset="0"/>
              </a:rPr>
              <a:t>10</a:t>
            </a:r>
            <a:r>
              <a:rPr kumimoji="1" lang="en-US" altLang="ja-JP" sz="2400" b="1" baseline="30000" dirty="0" smtClean="0">
                <a:latin typeface="Times New Roman" panose="02020603050405020304" pitchFamily="18" charset="0"/>
                <a:cs typeface="Times New Roman" panose="02020603050405020304" pitchFamily="18" charset="0"/>
              </a:rPr>
              <a:t>19</a:t>
            </a:r>
            <a:endParaRPr kumimoji="1" lang="ja-JP" altLang="en-US" sz="2400" b="1" baseline="30000"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0" y="1101725"/>
            <a:ext cx="3313728" cy="3416320"/>
          </a:xfrm>
          <a:prstGeom prst="rect">
            <a:avLst/>
          </a:prstGeom>
          <a:noFill/>
        </p:spPr>
        <p:txBody>
          <a:bodyPr wrap="none" rtlCol="0">
            <a:spAutoFit/>
          </a:bodyPr>
          <a:lstStyle/>
          <a:p>
            <a:r>
              <a:rPr kumimoji="1" lang="en-US" altLang="ja-JP" dirty="0" smtClean="0"/>
              <a:t>Key-tech. for stimulated or super</a:t>
            </a:r>
          </a:p>
          <a:p>
            <a:r>
              <a:rPr kumimoji="1" lang="en-US" altLang="ja-JP" dirty="0" smtClean="0"/>
              <a:t>radiation</a:t>
            </a:r>
          </a:p>
          <a:p>
            <a:endParaRPr kumimoji="1" lang="en-US" altLang="ja-JP" dirty="0"/>
          </a:p>
          <a:p>
            <a:r>
              <a:rPr kumimoji="1" lang="en-US" altLang="ja-JP" dirty="0" smtClean="0"/>
              <a:t>Efficient pre-bunched FEL</a:t>
            </a:r>
          </a:p>
          <a:p>
            <a:r>
              <a:rPr kumimoji="1" lang="en-US" altLang="ja-JP" dirty="0"/>
              <a:t>a</a:t>
            </a:r>
            <a:r>
              <a:rPr kumimoji="1" lang="en-US" altLang="ja-JP" dirty="0" smtClean="0"/>
              <a:t>nd micro-bunch train generation</a:t>
            </a:r>
          </a:p>
          <a:p>
            <a:endParaRPr kumimoji="1" lang="en-US" altLang="ja-JP" dirty="0"/>
          </a:p>
          <a:p>
            <a:r>
              <a:rPr kumimoji="1" lang="en-US" altLang="ja-JP" dirty="0" smtClean="0"/>
              <a:t>Energy or velocity modulation</a:t>
            </a:r>
          </a:p>
          <a:p>
            <a:r>
              <a:rPr kumimoji="1" lang="en-US" altLang="ja-JP" dirty="0"/>
              <a:t>t</a:t>
            </a:r>
            <a:r>
              <a:rPr kumimoji="1" lang="en-US" altLang="ja-JP" dirty="0" smtClean="0"/>
              <a:t>o make intensity modulation</a:t>
            </a:r>
            <a:r>
              <a:rPr kumimoji="1" lang="ja-JP" altLang="en-US" dirty="0"/>
              <a:t> </a:t>
            </a:r>
            <a:r>
              <a:rPr kumimoji="1" lang="en-US" altLang="ja-JP" dirty="0" smtClean="0"/>
              <a:t>by </a:t>
            </a:r>
          </a:p>
          <a:p>
            <a:r>
              <a:rPr lang="en-US" altLang="ja-JP" dirty="0"/>
              <a:t>l</a:t>
            </a:r>
            <a:r>
              <a:rPr kumimoji="1" lang="en-US" altLang="ja-JP" dirty="0" smtClean="0"/>
              <a:t>aser</a:t>
            </a:r>
            <a:r>
              <a:rPr lang="en-US" altLang="ja-JP" dirty="0" smtClean="0"/>
              <a:t> </a:t>
            </a:r>
            <a:r>
              <a:rPr kumimoji="1" lang="en-US" altLang="ja-JP" dirty="0" smtClean="0"/>
              <a:t>field </a:t>
            </a:r>
            <a:r>
              <a:rPr kumimoji="1" lang="en-US" altLang="ja-JP" dirty="0" smtClean="0"/>
              <a:t>or intensity </a:t>
            </a:r>
            <a:r>
              <a:rPr kumimoji="1" lang="en-US" altLang="ja-JP" dirty="0" smtClean="0"/>
              <a:t>modulation</a:t>
            </a:r>
          </a:p>
          <a:p>
            <a:r>
              <a:rPr lang="en-US" altLang="ja-JP" dirty="0"/>
              <a:t>b</a:t>
            </a:r>
            <a:r>
              <a:rPr lang="en-US" altLang="ja-JP" dirty="0" smtClean="0"/>
              <a:t>y other tech..</a:t>
            </a:r>
            <a:endParaRPr kumimoji="1" lang="en-US" altLang="ja-JP" dirty="0" smtClean="0"/>
          </a:p>
          <a:p>
            <a:endParaRPr kumimoji="1" lang="en-US" altLang="ja-JP" dirty="0" smtClean="0"/>
          </a:p>
          <a:p>
            <a:r>
              <a:rPr kumimoji="1" lang="en-US" altLang="ja-JP" dirty="0"/>
              <a:t>a</a:t>
            </a:r>
            <a:r>
              <a:rPr kumimoji="1" lang="en-US" altLang="ja-JP" dirty="0" smtClean="0"/>
              <a:t>nd coherent radiation</a:t>
            </a:r>
            <a:endParaRPr kumimoji="1" lang="ja-JP" altLang="en-US" dirty="0"/>
          </a:p>
        </p:txBody>
      </p:sp>
    </p:spTree>
    <p:extLst>
      <p:ext uri="{BB962C8B-B14F-4D97-AF65-F5344CB8AC3E}">
        <p14:creationId xmlns:p14="http://schemas.microsoft.com/office/powerpoint/2010/main" val="29651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19" grpId="0"/>
      <p:bldP spid="20" grpId="0" animBg="1"/>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ctrTitle"/>
          </p:nvPr>
        </p:nvSpPr>
        <p:spPr>
          <a:xfrm>
            <a:off x="0" y="0"/>
            <a:ext cx="9144000" cy="936625"/>
          </a:xfrm>
        </p:spPr>
        <p:txBody>
          <a:bodyPr/>
          <a:lstStyle/>
          <a:p>
            <a:pPr eaLnBrk="1" hangingPunct="1"/>
            <a:r>
              <a:rPr lang="en-US" altLang="ja-JP" sz="3600" b="1" dirty="0" smtClean="0">
                <a:latin typeface="HGP行書体" pitchFamily="66" charset="-128"/>
                <a:ea typeface="HGP行書体" pitchFamily="66" charset="-128"/>
              </a:rPr>
              <a:t>High brightness X-ray facility based on ICS</a:t>
            </a:r>
            <a:endParaRPr lang="ja-JP" altLang="en-US" sz="3600" b="1" dirty="0" smtClean="0">
              <a:latin typeface="HGP行書体" pitchFamily="66" charset="-128"/>
              <a:ea typeface="HGP行書体" pitchFamily="66" charset="-128"/>
            </a:endParaRPr>
          </a:p>
        </p:txBody>
      </p:sp>
      <p:grpSp>
        <p:nvGrpSpPr>
          <p:cNvPr id="2" name="グループ化 11"/>
          <p:cNvGrpSpPr>
            <a:grpSpLocks/>
          </p:cNvGrpSpPr>
          <p:nvPr/>
        </p:nvGrpSpPr>
        <p:grpSpPr bwMode="auto">
          <a:xfrm>
            <a:off x="0" y="836613"/>
            <a:ext cx="7229475" cy="4579937"/>
            <a:chOff x="539552" y="836712"/>
            <a:chExt cx="7230027" cy="4579202"/>
          </a:xfrm>
        </p:grpSpPr>
        <p:pic>
          <p:nvPicPr>
            <p:cNvPr id="6151" name="Picture 2" descr="C:\Users\Junji-1\Work2012\2012-LUCX\2012-LUCX図\LUCXmini_E_A3_120619_xs.jpg"/>
            <p:cNvPicPr>
              <a:picLocks noChangeAspect="1" noChangeArrowheads="1"/>
            </p:cNvPicPr>
            <p:nvPr/>
          </p:nvPicPr>
          <p:blipFill>
            <a:blip r:embed="rId2" cstate="print"/>
            <a:srcRect/>
            <a:stretch>
              <a:fillRect/>
            </a:stretch>
          </p:blipFill>
          <p:spPr bwMode="auto">
            <a:xfrm>
              <a:off x="1331640" y="836712"/>
              <a:ext cx="6437939" cy="4579202"/>
            </a:xfrm>
            <a:prstGeom prst="rect">
              <a:avLst/>
            </a:prstGeom>
            <a:noFill/>
            <a:ln w="9525">
              <a:noFill/>
              <a:miter lim="800000"/>
              <a:headEnd/>
              <a:tailEnd/>
            </a:ln>
          </p:spPr>
        </p:pic>
        <p:cxnSp>
          <p:nvCxnSpPr>
            <p:cNvPr id="6" name="直線矢印コネクタ 5"/>
            <p:cNvCxnSpPr/>
            <p:nvPr/>
          </p:nvCxnSpPr>
          <p:spPr>
            <a:xfrm>
              <a:off x="1403218" y="4652450"/>
              <a:ext cx="6048837"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1260332" y="1341456"/>
              <a:ext cx="495338" cy="3168141"/>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6154" name="テキスト ボックス 9"/>
            <p:cNvSpPr txBox="1">
              <a:spLocks noChangeArrowheads="1"/>
            </p:cNvSpPr>
            <p:nvPr/>
          </p:nvSpPr>
          <p:spPr bwMode="auto">
            <a:xfrm>
              <a:off x="3563888" y="4725144"/>
              <a:ext cx="952505" cy="369332"/>
            </a:xfrm>
            <a:prstGeom prst="rect">
              <a:avLst/>
            </a:prstGeom>
            <a:noFill/>
            <a:ln w="9525">
              <a:noFill/>
              <a:miter lim="800000"/>
              <a:headEnd/>
              <a:tailEnd/>
            </a:ln>
          </p:spPr>
          <p:txBody>
            <a:bodyPr wrap="none">
              <a:spAutoFit/>
            </a:bodyPr>
            <a:lstStyle/>
            <a:p>
              <a:r>
                <a:rPr lang="ja-JP" altLang="en-US" b="1" dirty="0"/>
                <a:t>～１２ｍ</a:t>
              </a:r>
            </a:p>
          </p:txBody>
        </p:sp>
        <p:sp>
          <p:nvSpPr>
            <p:cNvPr id="6155" name="正方形/長方形 10"/>
            <p:cNvSpPr>
              <a:spLocks noChangeArrowheads="1"/>
            </p:cNvSpPr>
            <p:nvPr/>
          </p:nvSpPr>
          <p:spPr bwMode="auto">
            <a:xfrm>
              <a:off x="539552" y="2780928"/>
              <a:ext cx="793807" cy="369332"/>
            </a:xfrm>
            <a:prstGeom prst="rect">
              <a:avLst/>
            </a:prstGeom>
            <a:noFill/>
            <a:ln w="9525">
              <a:noFill/>
              <a:miter lim="800000"/>
              <a:headEnd/>
              <a:tailEnd/>
            </a:ln>
          </p:spPr>
          <p:txBody>
            <a:bodyPr wrap="none">
              <a:spAutoFit/>
            </a:bodyPr>
            <a:lstStyle/>
            <a:p>
              <a:r>
                <a:rPr lang="ja-JP" altLang="en-US" b="1" dirty="0"/>
                <a:t>～８ｍ</a:t>
              </a:r>
            </a:p>
          </p:txBody>
        </p:sp>
      </p:grpSp>
      <p:sp>
        <p:nvSpPr>
          <p:cNvPr id="13" name="右矢印 12"/>
          <p:cNvSpPr/>
          <p:nvPr/>
        </p:nvSpPr>
        <p:spPr>
          <a:xfrm>
            <a:off x="6588125" y="25654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150" name="テキスト ボックス 13"/>
          <p:cNvSpPr txBox="1">
            <a:spLocks noChangeArrowheads="1"/>
          </p:cNvSpPr>
          <p:nvPr/>
        </p:nvSpPr>
        <p:spPr bwMode="auto">
          <a:xfrm>
            <a:off x="7478713" y="2492375"/>
            <a:ext cx="1476815" cy="830997"/>
          </a:xfrm>
          <a:prstGeom prst="rect">
            <a:avLst/>
          </a:prstGeom>
          <a:noFill/>
          <a:ln w="9525">
            <a:noFill/>
            <a:miter lim="800000"/>
            <a:headEnd/>
            <a:tailEnd/>
          </a:ln>
        </p:spPr>
        <p:txBody>
          <a:bodyPr wrap="none">
            <a:spAutoFit/>
          </a:bodyPr>
          <a:lstStyle/>
          <a:p>
            <a:r>
              <a:rPr lang="en-US" altLang="ja-JP" sz="2400" b="1" dirty="0" smtClean="0">
                <a:latin typeface="Calibri" pitchFamily="34" charset="0"/>
              </a:rPr>
              <a:t>Down size</a:t>
            </a:r>
            <a:endParaRPr lang="en-US" altLang="ja-JP" sz="2400" b="1" dirty="0">
              <a:latin typeface="Calibri" pitchFamily="34" charset="0"/>
            </a:endParaRPr>
          </a:p>
          <a:p>
            <a:r>
              <a:rPr lang="en-US" altLang="ja-JP" sz="2400" b="1" dirty="0" smtClean="0">
                <a:latin typeface="Calibri" pitchFamily="34" charset="0"/>
              </a:rPr>
              <a:t>To 6 x 8m</a:t>
            </a:r>
            <a:endParaRPr lang="ja-JP" altLang="en-US" sz="2400" b="1" dirty="0">
              <a:latin typeface="Calibri" pitchFamily="34" charset="0"/>
            </a:endParaRPr>
          </a:p>
        </p:txBody>
      </p:sp>
      <p:sp>
        <p:nvSpPr>
          <p:cNvPr id="14" name="テキスト ボックス 11"/>
          <p:cNvSpPr txBox="1">
            <a:spLocks noChangeArrowheads="1"/>
          </p:cNvSpPr>
          <p:nvPr/>
        </p:nvSpPr>
        <p:spPr bwMode="auto">
          <a:xfrm>
            <a:off x="1043608" y="5949280"/>
            <a:ext cx="5761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b="1" dirty="0"/>
              <a:t>Normal conducting accelerator system for compact high </a:t>
            </a:r>
          </a:p>
          <a:p>
            <a:pPr algn="ctr" eaLnBrk="1" hangingPunct="1"/>
            <a:r>
              <a:rPr lang="en-US" altLang="ja-JP" b="1" dirty="0"/>
              <a:t>brightness X-ray</a:t>
            </a:r>
            <a:endParaRPr lang="ja-JP" altLang="en-US" b="1" dirty="0"/>
          </a:p>
        </p:txBody>
      </p:sp>
      <p:sp>
        <p:nvSpPr>
          <p:cNvPr id="15" name="テキスト ボックス 14"/>
          <p:cNvSpPr txBox="1"/>
          <p:nvPr/>
        </p:nvSpPr>
        <p:spPr>
          <a:xfrm>
            <a:off x="4355976" y="5229200"/>
            <a:ext cx="4461799" cy="646331"/>
          </a:xfrm>
          <a:prstGeom prst="rect">
            <a:avLst/>
          </a:prstGeom>
          <a:noFill/>
        </p:spPr>
        <p:txBody>
          <a:bodyPr wrap="none" rtlCol="0">
            <a:spAutoFit/>
          </a:bodyPr>
          <a:lstStyle/>
          <a:p>
            <a:r>
              <a:rPr kumimoji="1" lang="en-US" altLang="ja-JP" b="1" dirty="0" smtClean="0">
                <a:solidFill>
                  <a:srgbClr val="FF0000"/>
                </a:solidFill>
                <a:latin typeface="Times New Roman" pitchFamily="18" charset="0"/>
                <a:cs typeface="Times New Roman" pitchFamily="18" charset="0"/>
              </a:rPr>
              <a:t>Add 4k refrigerator to use superconducting</a:t>
            </a:r>
          </a:p>
          <a:p>
            <a:r>
              <a:rPr lang="en-US" altLang="ja-JP" b="1" dirty="0" smtClean="0">
                <a:solidFill>
                  <a:srgbClr val="FF0000"/>
                </a:solidFill>
                <a:latin typeface="Times New Roman" pitchFamily="18" charset="0"/>
                <a:cs typeface="Times New Roman" pitchFamily="18" charset="0"/>
              </a:rPr>
              <a:t>cavity keeping compactness in future. </a:t>
            </a:r>
            <a:r>
              <a:rPr kumimoji="1" lang="en-US" altLang="ja-JP" b="1" dirty="0" smtClean="0">
                <a:solidFill>
                  <a:srgbClr val="FF0000"/>
                </a:solidFill>
                <a:latin typeface="Times New Roman" pitchFamily="18" charset="0"/>
                <a:cs typeface="Times New Roman" pitchFamily="18" charset="0"/>
              </a:rPr>
              <a:t> </a:t>
            </a:r>
            <a:endParaRPr kumimoji="1" lang="ja-JP" alt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67162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番号プレースホル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2FD7B492-ECDA-46A7-9876-93715683440C}" type="slidenum">
              <a:rPr kumimoji="0" lang="en-US" altLang="ja-JP" smtClean="0"/>
              <a:pPr eaLnBrk="1" hangingPunct="1"/>
              <a:t>12</a:t>
            </a:fld>
            <a:endParaRPr kumimoji="0" lang="en-US" altLang="ja-JP" smtClean="0"/>
          </a:p>
        </p:txBody>
      </p:sp>
      <p:sp>
        <p:nvSpPr>
          <p:cNvPr id="101379" name="スライド番号プレースホルダ 1"/>
          <p:cNvSpPr txBox="1">
            <a:spLocks/>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r" eaLnBrk="1" hangingPunct="1"/>
            <a:fld id="{4973E0A3-670E-4686-8E96-D3B2D29158A4}" type="slidenum">
              <a:rPr kumimoji="0" lang="en-US" altLang="ja-JP" sz="1400"/>
              <a:pPr algn="r" eaLnBrk="1" hangingPunct="1"/>
              <a:t>12</a:t>
            </a:fld>
            <a:endParaRPr kumimoji="0" lang="en-US" altLang="ja-JP" sz="1400"/>
          </a:p>
        </p:txBody>
      </p:sp>
      <p:sp>
        <p:nvSpPr>
          <p:cNvPr id="101380" name="スライド番号プレースホルダ 1"/>
          <p:cNvSpPr txBox="1">
            <a:spLocks/>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r" eaLnBrk="1" hangingPunct="1"/>
            <a:fld id="{318F35AD-71F7-434F-BCE7-E432953C5DE8}" type="slidenum">
              <a:rPr kumimoji="0" lang="en-US" altLang="ja-JP" sz="1400"/>
              <a:pPr algn="r" eaLnBrk="1" hangingPunct="1"/>
              <a:t>12</a:t>
            </a:fld>
            <a:endParaRPr kumimoji="0" lang="en-US" altLang="ja-JP" sz="1400"/>
          </a:p>
        </p:txBody>
      </p:sp>
      <p:pic>
        <p:nvPicPr>
          <p:cNvPr id="1013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125" y="0"/>
            <a:ext cx="5857875"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313" y="3714750"/>
            <a:ext cx="52197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86188"/>
            <a:ext cx="34861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 y="0"/>
            <a:ext cx="24955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857500"/>
            <a:ext cx="41814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6" name="テキスト ボックス 9"/>
          <p:cNvSpPr txBox="1">
            <a:spLocks noChangeArrowheads="1"/>
          </p:cNvSpPr>
          <p:nvPr/>
        </p:nvSpPr>
        <p:spPr bwMode="auto">
          <a:xfrm>
            <a:off x="4281488" y="6396038"/>
            <a:ext cx="1971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2400" b="1" dirty="0"/>
              <a:t>January 2009</a:t>
            </a:r>
            <a:endParaRPr lang="ja-JP" altLang="en-US" sz="2400" b="1" dirty="0"/>
          </a:p>
        </p:txBody>
      </p:sp>
      <p:sp>
        <p:nvSpPr>
          <p:cNvPr id="101387" name="テキスト ボックス 10"/>
          <p:cNvSpPr txBox="1">
            <a:spLocks noChangeArrowheads="1"/>
          </p:cNvSpPr>
          <p:nvPr/>
        </p:nvSpPr>
        <p:spPr bwMode="auto">
          <a:xfrm>
            <a:off x="0" y="2060575"/>
            <a:ext cx="3313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2400" b="1" dirty="0"/>
              <a:t>Photon Flux : </a:t>
            </a:r>
          </a:p>
          <a:p>
            <a:pPr eaLnBrk="1" hangingPunct="1"/>
            <a:r>
              <a:rPr lang="en-US" altLang="ja-JP" sz="2400" b="1" dirty="0"/>
              <a:t>~10</a:t>
            </a:r>
            <a:r>
              <a:rPr lang="en-US" altLang="ja-JP" sz="2400" b="1" baseline="30000" dirty="0"/>
              <a:t>10</a:t>
            </a:r>
            <a:r>
              <a:rPr lang="en-US" altLang="ja-JP" sz="2400" b="1" dirty="0"/>
              <a:t> photons/sec1%bw</a:t>
            </a:r>
            <a:endParaRPr lang="ja-JP" altLang="en-US" sz="2400" b="1" dirty="0"/>
          </a:p>
        </p:txBody>
      </p:sp>
      <p:sp>
        <p:nvSpPr>
          <p:cNvPr id="2" name="テキスト ボックス 1"/>
          <p:cNvSpPr txBox="1"/>
          <p:nvPr/>
        </p:nvSpPr>
        <p:spPr>
          <a:xfrm>
            <a:off x="5652120" y="0"/>
            <a:ext cx="3076483" cy="630942"/>
          </a:xfrm>
          <a:prstGeom prst="rect">
            <a:avLst/>
          </a:prstGeom>
          <a:noFill/>
        </p:spPr>
        <p:txBody>
          <a:bodyPr wrap="none" rtlCol="0">
            <a:spAutoFit/>
          </a:bodyPr>
          <a:lstStyle/>
          <a:p>
            <a:r>
              <a:rPr kumimoji="1" lang="en-US" altLang="ja-JP" sz="2400" b="1" dirty="0" smtClean="0">
                <a:solidFill>
                  <a:srgbClr val="FF0000"/>
                </a:solidFill>
              </a:rPr>
              <a:t>Brightness 10</a:t>
            </a:r>
            <a:r>
              <a:rPr kumimoji="1" lang="en-US" altLang="ja-JP" sz="2400" b="1" baseline="30000" dirty="0" smtClean="0">
                <a:solidFill>
                  <a:srgbClr val="FF0000"/>
                </a:solidFill>
              </a:rPr>
              <a:t>10</a:t>
            </a:r>
            <a:r>
              <a:rPr kumimoji="1" lang="ja-JP" altLang="en-US" sz="2400" b="1" dirty="0" smtClean="0">
                <a:solidFill>
                  <a:srgbClr val="FF0000"/>
                </a:solidFill>
              </a:rPr>
              <a:t>～</a:t>
            </a:r>
            <a:r>
              <a:rPr lang="en-US" altLang="ja-JP" sz="2400" b="1" dirty="0" smtClean="0">
                <a:solidFill>
                  <a:srgbClr val="FF0000"/>
                </a:solidFill>
              </a:rPr>
              <a:t> 10</a:t>
            </a:r>
            <a:r>
              <a:rPr lang="en-US" altLang="ja-JP" sz="2400" b="1" baseline="30000" dirty="0" smtClean="0">
                <a:solidFill>
                  <a:srgbClr val="FF0000"/>
                </a:solidFill>
              </a:rPr>
              <a:t>11</a:t>
            </a:r>
            <a:endParaRPr kumimoji="1" lang="en-US" altLang="ja-JP" sz="2400" b="1" dirty="0" smtClean="0">
              <a:solidFill>
                <a:srgbClr val="FF0000"/>
              </a:solidFill>
            </a:endParaRPr>
          </a:p>
          <a:p>
            <a:r>
              <a:rPr lang="en-US" altLang="ja-JP" sz="1100" dirty="0" smtClean="0">
                <a:solidFill>
                  <a:srgbClr val="FF0000"/>
                </a:solidFill>
              </a:rPr>
              <a:t>Photons/sec/mm</a:t>
            </a:r>
            <a:r>
              <a:rPr lang="en-US" altLang="ja-JP" sz="1100" baseline="30000" dirty="0" smtClean="0">
                <a:solidFill>
                  <a:srgbClr val="FF0000"/>
                </a:solidFill>
              </a:rPr>
              <a:t>2</a:t>
            </a:r>
            <a:r>
              <a:rPr lang="en-US" altLang="ja-JP" sz="1100" dirty="0" smtClean="0">
                <a:solidFill>
                  <a:srgbClr val="FF0000"/>
                </a:solidFill>
              </a:rPr>
              <a:t>/mrad</a:t>
            </a:r>
            <a:r>
              <a:rPr lang="en-US" altLang="ja-JP" sz="1100" baseline="30000" dirty="0" smtClean="0">
                <a:solidFill>
                  <a:srgbClr val="FF0000"/>
                </a:solidFill>
              </a:rPr>
              <a:t>2</a:t>
            </a:r>
            <a:r>
              <a:rPr lang="en-US" altLang="ja-JP" sz="1100" dirty="0" smtClean="0">
                <a:solidFill>
                  <a:srgbClr val="FF0000"/>
                </a:solidFill>
              </a:rPr>
              <a:t> in 0.1%b.w.</a:t>
            </a:r>
          </a:p>
        </p:txBody>
      </p:sp>
      <p:sp>
        <p:nvSpPr>
          <p:cNvPr id="3" name="テキスト ボックス 2"/>
          <p:cNvSpPr txBox="1"/>
          <p:nvPr/>
        </p:nvSpPr>
        <p:spPr>
          <a:xfrm>
            <a:off x="6253163" y="6200751"/>
            <a:ext cx="2738891" cy="646331"/>
          </a:xfrm>
          <a:prstGeom prst="rect">
            <a:avLst/>
          </a:prstGeom>
          <a:noFill/>
        </p:spPr>
        <p:txBody>
          <a:bodyPr wrap="none" rtlCol="0">
            <a:spAutoFit/>
          </a:bodyPr>
          <a:lstStyle/>
          <a:p>
            <a:r>
              <a:rPr lang="en-US" altLang="ja-JP" b="1" dirty="0" smtClean="0">
                <a:solidFill>
                  <a:srgbClr val="FF0000"/>
                </a:solidFill>
              </a:rPr>
              <a:t>X-ray exposing time more</a:t>
            </a:r>
          </a:p>
          <a:p>
            <a:r>
              <a:rPr lang="en-US" altLang="ja-JP" b="1" dirty="0">
                <a:solidFill>
                  <a:srgbClr val="FF0000"/>
                </a:solidFill>
              </a:rPr>
              <a:t>t</a:t>
            </a:r>
            <a:r>
              <a:rPr kumimoji="1" lang="en-US" altLang="ja-JP" b="1" dirty="0" smtClean="0">
                <a:solidFill>
                  <a:srgbClr val="FF0000"/>
                </a:solidFill>
              </a:rPr>
              <a:t>han 100sec</a:t>
            </a:r>
            <a:endParaRPr kumimoji="1" lang="ja-JP" altLang="en-US" b="1" dirty="0">
              <a:solidFill>
                <a:srgbClr val="FF0000"/>
              </a:solidFill>
            </a:endParaRPr>
          </a:p>
        </p:txBody>
      </p:sp>
      <p:sp>
        <p:nvSpPr>
          <p:cNvPr id="4" name="テキスト ボックス 3"/>
          <p:cNvSpPr txBox="1"/>
          <p:nvPr/>
        </p:nvSpPr>
        <p:spPr>
          <a:xfrm>
            <a:off x="3246" y="5092756"/>
            <a:ext cx="7366504" cy="1754326"/>
          </a:xfrm>
          <a:prstGeom prst="rect">
            <a:avLst/>
          </a:prstGeom>
          <a:noFill/>
        </p:spPr>
        <p:txBody>
          <a:bodyPr wrap="none" rtlCol="0">
            <a:spAutoFit/>
          </a:bodyPr>
          <a:lstStyle/>
          <a:p>
            <a:r>
              <a:rPr kumimoji="1" lang="en-US" altLang="ja-JP" b="1" dirty="0" smtClean="0">
                <a:solidFill>
                  <a:srgbClr val="FF0000"/>
                </a:solidFill>
              </a:rPr>
              <a:t>Reduce electron beam </a:t>
            </a:r>
            <a:r>
              <a:rPr kumimoji="1" lang="en-US" altLang="ja-JP" b="1" dirty="0" err="1" smtClean="0">
                <a:solidFill>
                  <a:srgbClr val="FF0000"/>
                </a:solidFill>
              </a:rPr>
              <a:t>emittance</a:t>
            </a:r>
            <a:r>
              <a:rPr kumimoji="1" lang="en-US" altLang="ja-JP" b="1" dirty="0" smtClean="0">
                <a:solidFill>
                  <a:srgbClr val="FF0000"/>
                </a:solidFill>
              </a:rPr>
              <a:t> by 100.</a:t>
            </a:r>
            <a:r>
              <a:rPr lang="en-US" altLang="ja-JP" b="1" dirty="0" smtClean="0">
                <a:solidFill>
                  <a:srgbClr val="FF0000"/>
                </a:solidFill>
              </a:rPr>
              <a:t> </a:t>
            </a:r>
          </a:p>
          <a:p>
            <a:r>
              <a:rPr lang="en-US" altLang="ja-JP" b="1" dirty="0" smtClean="0">
                <a:solidFill>
                  <a:srgbClr val="FF0000"/>
                </a:solidFill>
              </a:rPr>
              <a:t>Reduce the energy spread of electron beam by 10. </a:t>
            </a:r>
          </a:p>
          <a:p>
            <a:r>
              <a:rPr lang="en-US" altLang="ja-JP" b="1" dirty="0" smtClean="0">
                <a:solidFill>
                  <a:srgbClr val="FF0000"/>
                </a:solidFill>
              </a:rPr>
              <a:t>Reduce electron bunch length at IP , we select high power electron </a:t>
            </a:r>
            <a:r>
              <a:rPr lang="en-US" altLang="ja-JP" b="1" dirty="0" err="1" smtClean="0">
                <a:solidFill>
                  <a:srgbClr val="FF0000"/>
                </a:solidFill>
              </a:rPr>
              <a:t>Linac</a:t>
            </a:r>
            <a:r>
              <a:rPr lang="en-US" altLang="ja-JP" b="1" dirty="0" smtClean="0">
                <a:solidFill>
                  <a:srgbClr val="FF0000"/>
                </a:solidFill>
              </a:rPr>
              <a:t> </a:t>
            </a:r>
          </a:p>
          <a:p>
            <a:r>
              <a:rPr lang="en-US" altLang="ja-JP" b="1" dirty="0" smtClean="0">
                <a:solidFill>
                  <a:srgbClr val="FF0000"/>
                </a:solidFill>
              </a:rPr>
              <a:t>and optical cavity to generate X-ray based on ICS. </a:t>
            </a:r>
          </a:p>
          <a:p>
            <a:r>
              <a:rPr lang="en-US" altLang="ja-JP" b="1" dirty="0" smtClean="0">
                <a:solidFill>
                  <a:srgbClr val="FF0000"/>
                </a:solidFill>
              </a:rPr>
              <a:t>Then, we have a possibility to get  10</a:t>
            </a:r>
            <a:r>
              <a:rPr lang="en-US" altLang="ja-JP" b="1" baseline="30000" dirty="0" smtClean="0">
                <a:solidFill>
                  <a:srgbClr val="FF0000"/>
                </a:solidFill>
              </a:rPr>
              <a:t>17</a:t>
            </a:r>
            <a:r>
              <a:rPr lang="en-US" altLang="ja-JP" b="1" dirty="0" smtClean="0">
                <a:solidFill>
                  <a:srgbClr val="FF0000"/>
                </a:solidFill>
              </a:rPr>
              <a:t>and</a:t>
            </a:r>
          </a:p>
          <a:p>
            <a:r>
              <a:rPr lang="en-US" altLang="ja-JP" b="1" dirty="0">
                <a:solidFill>
                  <a:srgbClr val="FF0000"/>
                </a:solidFill>
              </a:rPr>
              <a:t>o</a:t>
            </a:r>
            <a:r>
              <a:rPr kumimoji="1" lang="en-US" altLang="ja-JP" b="1" dirty="0" smtClean="0">
                <a:solidFill>
                  <a:srgbClr val="FF0000"/>
                </a:solidFill>
              </a:rPr>
              <a:t>ne shot measurement for X-ray imaging.</a:t>
            </a:r>
          </a:p>
        </p:txBody>
      </p:sp>
      <p:sp>
        <p:nvSpPr>
          <p:cNvPr id="15" name="テキスト ボックス 14"/>
          <p:cNvSpPr txBox="1"/>
          <p:nvPr/>
        </p:nvSpPr>
        <p:spPr>
          <a:xfrm>
            <a:off x="3995936" y="476672"/>
            <a:ext cx="1234633" cy="646331"/>
          </a:xfrm>
          <a:prstGeom prst="rect">
            <a:avLst/>
          </a:prstGeom>
          <a:noFill/>
        </p:spPr>
        <p:txBody>
          <a:bodyPr wrap="none" rtlCol="0">
            <a:spAutoFit/>
          </a:bodyPr>
          <a:lstStyle/>
          <a:p>
            <a:pPr algn="ctr"/>
            <a:r>
              <a:rPr kumimoji="1" lang="en-US" altLang="ja-JP" dirty="0" smtClean="0"/>
              <a:t>25MeV</a:t>
            </a:r>
          </a:p>
          <a:p>
            <a:pPr algn="ctr"/>
            <a:r>
              <a:rPr lang="ja-JP" altLang="en-US" dirty="0" smtClean="0"/>
              <a:t>電子リング</a:t>
            </a:r>
            <a:endParaRPr kumimoji="1" lang="ja-JP" altLang="en-US" dirty="0"/>
          </a:p>
        </p:txBody>
      </p:sp>
    </p:spTree>
    <p:extLst>
      <p:ext uri="{BB962C8B-B14F-4D97-AF65-F5344CB8AC3E}">
        <p14:creationId xmlns:p14="http://schemas.microsoft.com/office/powerpoint/2010/main" val="846317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番号プレースホルダー 1"/>
          <p:cNvSpPr>
            <a:spLocks noGrp="1"/>
          </p:cNvSpPr>
          <p:nvPr>
            <p:ph type="sldNum" sz="quarter" idx="12"/>
          </p:nvPr>
        </p:nvSpPr>
        <p:spPr>
          <a:xfrm>
            <a:off x="6781800" y="65008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5663F53A-0315-463D-BB01-108801B7BE3A}" type="slidenum">
              <a:rPr kumimoji="0" lang="en-US" altLang="ja-JP" smtClean="0"/>
              <a:pPr eaLnBrk="1" hangingPunct="1"/>
              <a:t>13</a:t>
            </a:fld>
            <a:endParaRPr kumimoji="0" lang="en-US" altLang="ja-JP" smtClean="0"/>
          </a:p>
        </p:txBody>
      </p:sp>
      <p:sp>
        <p:nvSpPr>
          <p:cNvPr id="104" name="タイトル 1"/>
          <p:cNvSpPr txBox="1">
            <a:spLocks/>
          </p:cNvSpPr>
          <p:nvPr/>
        </p:nvSpPr>
        <p:spPr>
          <a:xfrm>
            <a:off x="0" y="647381"/>
            <a:ext cx="6392945" cy="987896"/>
          </a:xfrm>
          <a:prstGeom prst="rect">
            <a:avLst/>
          </a:prstGeom>
        </p:spPr>
        <p:txBody>
          <a:bodyPr/>
          <a:lstStyle/>
          <a:p>
            <a:pPr algn="ctr" fontAlgn="auto">
              <a:spcBef>
                <a:spcPts val="0"/>
              </a:spcBef>
              <a:spcAft>
                <a:spcPts val="0"/>
              </a:spcAft>
              <a:defRPr/>
            </a:pPr>
            <a:r>
              <a:rPr kumimoji="0" lang="en-US" altLang="ja-JP" sz="2400" kern="0" dirty="0">
                <a:solidFill>
                  <a:sysClr val="windowText" lastClr="000000"/>
                </a:solidFill>
                <a:latin typeface="Tahoma"/>
                <a:ea typeface="ＭＳ Ｐゴシック"/>
                <a:cs typeface="+mj-cs"/>
              </a:rPr>
              <a:t>High brightness X-ray generation at </a:t>
            </a:r>
            <a:r>
              <a:rPr kumimoji="0" lang="en-US" altLang="ja-JP" sz="2400" kern="0" dirty="0" smtClean="0">
                <a:solidFill>
                  <a:sysClr val="windowText" lastClr="000000"/>
                </a:solidFill>
                <a:latin typeface="Tahoma"/>
                <a:ea typeface="ＭＳ Ｐゴシック"/>
                <a:cs typeface="+mj-cs"/>
              </a:rPr>
              <a:t>c-ERL</a:t>
            </a:r>
            <a:endParaRPr kumimoji="0" lang="en-US" altLang="ja-JP" sz="2400" kern="0" dirty="0">
              <a:solidFill>
                <a:sysClr val="windowText" lastClr="000000"/>
              </a:solidFill>
              <a:latin typeface="Tahoma"/>
              <a:ea typeface="ＭＳ Ｐゴシック"/>
              <a:cs typeface="+mj-cs"/>
            </a:endParaRPr>
          </a:p>
          <a:p>
            <a:pPr algn="ctr" fontAlgn="auto">
              <a:spcBef>
                <a:spcPts val="0"/>
              </a:spcBef>
              <a:spcAft>
                <a:spcPts val="0"/>
              </a:spcAft>
              <a:defRPr/>
            </a:pPr>
            <a:r>
              <a:rPr kumimoji="0" lang="en-US" altLang="ja-JP" sz="2400" kern="0" dirty="0">
                <a:solidFill>
                  <a:sysClr val="windowText" lastClr="000000"/>
                </a:solidFill>
                <a:latin typeface="Tahoma"/>
                <a:ea typeface="ＭＳ Ｐゴシック"/>
                <a:cs typeface="+mj-cs"/>
              </a:rPr>
              <a:t>a</a:t>
            </a:r>
            <a:r>
              <a:rPr kumimoji="0" lang="en-US" altLang="ja-JP" sz="2400" kern="0" dirty="0" smtClean="0">
                <a:solidFill>
                  <a:sysClr val="windowText" lastClr="000000"/>
                </a:solidFill>
                <a:latin typeface="Tahoma"/>
                <a:ea typeface="ＭＳ Ｐゴシック"/>
                <a:cs typeface="+mj-cs"/>
              </a:rPr>
              <a:t>s </a:t>
            </a:r>
            <a:r>
              <a:rPr kumimoji="0" lang="en-US" altLang="ja-JP" sz="2400" kern="0" dirty="0">
                <a:solidFill>
                  <a:sysClr val="windowText" lastClr="000000"/>
                </a:solidFill>
                <a:latin typeface="Tahoma"/>
                <a:ea typeface="ＭＳ Ｐゴシック"/>
                <a:cs typeface="+mj-cs"/>
              </a:rPr>
              <a:t>a demonstration through beam experiment </a:t>
            </a:r>
            <a:endParaRPr kumimoji="0" lang="ja-JP" altLang="en-US" sz="2400" kern="0" dirty="0">
              <a:solidFill>
                <a:sysClr val="windowText" lastClr="000000"/>
              </a:solidFill>
              <a:latin typeface="Tahoma"/>
              <a:ea typeface="ＭＳ Ｐゴシック"/>
              <a:cs typeface="+mj-cs"/>
            </a:endParaRPr>
          </a:p>
        </p:txBody>
      </p:sp>
      <p:grpSp>
        <p:nvGrpSpPr>
          <p:cNvPr id="53252" name="グループ化 100"/>
          <p:cNvGrpSpPr>
            <a:grpSpLocks/>
          </p:cNvGrpSpPr>
          <p:nvPr/>
        </p:nvGrpSpPr>
        <p:grpSpPr bwMode="auto">
          <a:xfrm>
            <a:off x="66685" y="2354988"/>
            <a:ext cx="6647910" cy="3156591"/>
            <a:chOff x="950612" y="1357279"/>
            <a:chExt cx="7469488" cy="3619534"/>
          </a:xfrm>
        </p:grpSpPr>
        <p:sp>
          <p:nvSpPr>
            <p:cNvPr id="106" name="AutoShape 7"/>
            <p:cNvSpPr>
              <a:spLocks noChangeAspect="1" noChangeArrowheads="1" noTextEdit="1"/>
            </p:cNvSpPr>
            <p:nvPr/>
          </p:nvSpPr>
          <p:spPr bwMode="auto">
            <a:xfrm>
              <a:off x="950612" y="1389029"/>
              <a:ext cx="7469488" cy="3587784"/>
            </a:xfrm>
            <a:prstGeom prst="rect">
              <a:avLst/>
            </a:prstGeom>
            <a:no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07" name="Line 9"/>
            <p:cNvSpPr>
              <a:spLocks noChangeShapeType="1"/>
            </p:cNvSpPr>
            <p:nvPr/>
          </p:nvSpPr>
          <p:spPr bwMode="auto">
            <a:xfrm>
              <a:off x="2431592" y="2160562"/>
              <a:ext cx="4999650" cy="0"/>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08" name="Line 10"/>
            <p:cNvSpPr>
              <a:spLocks noChangeShapeType="1"/>
            </p:cNvSpPr>
            <p:nvPr/>
          </p:nvSpPr>
          <p:spPr bwMode="auto">
            <a:xfrm>
              <a:off x="2431592" y="4008429"/>
              <a:ext cx="4999650" cy="0"/>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09" name="Freeform 11"/>
            <p:cNvSpPr>
              <a:spLocks/>
            </p:cNvSpPr>
            <p:nvPr/>
          </p:nvSpPr>
          <p:spPr bwMode="auto">
            <a:xfrm>
              <a:off x="7418939" y="3405173"/>
              <a:ext cx="616691" cy="615956"/>
            </a:xfrm>
            <a:custGeom>
              <a:avLst/>
              <a:gdLst>
                <a:gd name="T0" fmla="*/ 0 w 1940"/>
                <a:gd name="T1" fmla="*/ 0 h 1939"/>
                <a:gd name="T2" fmla="*/ 0 w 1940"/>
                <a:gd name="T3" fmla="*/ 0 h 1939"/>
                <a:gd name="T4" fmla="*/ 0 w 1940"/>
                <a:gd name="T5" fmla="*/ 0 h 1939"/>
                <a:gd name="T6" fmla="*/ 0 w 1940"/>
                <a:gd name="T7" fmla="*/ 0 h 1939"/>
                <a:gd name="T8" fmla="*/ 0 w 1940"/>
                <a:gd name="T9" fmla="*/ 0 h 1939"/>
                <a:gd name="T10" fmla="*/ 0 60000 65536"/>
                <a:gd name="T11" fmla="*/ 0 60000 65536"/>
                <a:gd name="T12" fmla="*/ 0 60000 65536"/>
                <a:gd name="T13" fmla="*/ 0 60000 65536"/>
                <a:gd name="T14" fmla="*/ 0 60000 65536"/>
                <a:gd name="T15" fmla="*/ 0 w 1940"/>
                <a:gd name="T16" fmla="*/ 0 h 1939"/>
                <a:gd name="T17" fmla="*/ 1940 w 1940"/>
                <a:gd name="T18" fmla="*/ 1939 h 1939"/>
              </a:gdLst>
              <a:ahLst/>
              <a:cxnLst>
                <a:cxn ang="T10">
                  <a:pos x="T0" y="T1"/>
                </a:cxn>
                <a:cxn ang="T11">
                  <a:pos x="T2" y="T3"/>
                </a:cxn>
                <a:cxn ang="T12">
                  <a:pos x="T4" y="T5"/>
                </a:cxn>
                <a:cxn ang="T13">
                  <a:pos x="T6" y="T7"/>
                </a:cxn>
                <a:cxn ang="T14">
                  <a:pos x="T8" y="T9"/>
                </a:cxn>
              </a:cxnLst>
              <a:rect l="T15" t="T16" r="T17" b="T18"/>
              <a:pathLst>
                <a:path w="1940" h="1939">
                  <a:moveTo>
                    <a:pt x="0" y="1858"/>
                  </a:moveTo>
                  <a:lnTo>
                    <a:pt x="1859" y="0"/>
                  </a:lnTo>
                  <a:lnTo>
                    <a:pt x="1940" y="81"/>
                  </a:lnTo>
                  <a:lnTo>
                    <a:pt x="82" y="1939"/>
                  </a:lnTo>
                  <a:lnTo>
                    <a:pt x="0" y="1858"/>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10" name="Freeform 12"/>
            <p:cNvSpPr>
              <a:spLocks/>
            </p:cNvSpPr>
            <p:nvPr/>
          </p:nvSpPr>
          <p:spPr bwMode="auto">
            <a:xfrm>
              <a:off x="7146735" y="3746489"/>
              <a:ext cx="542871" cy="447679"/>
            </a:xfrm>
            <a:custGeom>
              <a:avLst/>
              <a:gdLst>
                <a:gd name="T0" fmla="*/ 0 w 1707"/>
                <a:gd name="T1" fmla="*/ 0 h 1411"/>
                <a:gd name="T2" fmla="*/ 0 w 1707"/>
                <a:gd name="T3" fmla="*/ 0 h 1411"/>
                <a:gd name="T4" fmla="*/ 0 w 1707"/>
                <a:gd name="T5" fmla="*/ 0 h 1411"/>
                <a:gd name="T6" fmla="*/ 0 w 1707"/>
                <a:gd name="T7" fmla="*/ 0 h 1411"/>
                <a:gd name="T8" fmla="*/ 0 w 1707"/>
                <a:gd name="T9" fmla="*/ 0 h 1411"/>
                <a:gd name="T10" fmla="*/ 0 w 1707"/>
                <a:gd name="T11" fmla="*/ 0 h 1411"/>
                <a:gd name="T12" fmla="*/ 0 w 1707"/>
                <a:gd name="T13" fmla="*/ 0 h 1411"/>
                <a:gd name="T14" fmla="*/ 0 w 1707"/>
                <a:gd name="T15" fmla="*/ 0 h 1411"/>
                <a:gd name="T16" fmla="*/ 0 w 1707"/>
                <a:gd name="T17" fmla="*/ 0 h 1411"/>
                <a:gd name="T18" fmla="*/ 0 w 1707"/>
                <a:gd name="T19" fmla="*/ 0 h 1411"/>
                <a:gd name="T20" fmla="*/ 0 w 1707"/>
                <a:gd name="T21" fmla="*/ 0 h 1411"/>
                <a:gd name="T22" fmla="*/ 0 w 1707"/>
                <a:gd name="T23" fmla="*/ 0 h 1411"/>
                <a:gd name="T24" fmla="*/ 0 w 1707"/>
                <a:gd name="T25" fmla="*/ 0 h 1411"/>
                <a:gd name="T26" fmla="*/ 0 w 1707"/>
                <a:gd name="T27" fmla="*/ 0 h 1411"/>
                <a:gd name="T28" fmla="*/ 0 w 1707"/>
                <a:gd name="T29" fmla="*/ 0 h 1411"/>
                <a:gd name="T30" fmla="*/ 0 w 1707"/>
                <a:gd name="T31" fmla="*/ 0 h 1411"/>
                <a:gd name="T32" fmla="*/ 0 w 1707"/>
                <a:gd name="T33" fmla="*/ 0 h 1411"/>
                <a:gd name="T34" fmla="*/ 0 w 1707"/>
                <a:gd name="T35" fmla="*/ 0 h 1411"/>
                <a:gd name="T36" fmla="*/ 0 w 1707"/>
                <a:gd name="T37" fmla="*/ 0 h 1411"/>
                <a:gd name="T38" fmla="*/ 0 w 1707"/>
                <a:gd name="T39" fmla="*/ 0 h 1411"/>
                <a:gd name="T40" fmla="*/ 0 w 1707"/>
                <a:gd name="T41" fmla="*/ 0 h 1411"/>
                <a:gd name="T42" fmla="*/ 0 w 1707"/>
                <a:gd name="T43" fmla="*/ 0 h 1411"/>
                <a:gd name="T44" fmla="*/ 0 w 1707"/>
                <a:gd name="T45" fmla="*/ 0 h 14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7"/>
                <a:gd name="T70" fmla="*/ 0 h 1411"/>
                <a:gd name="T71" fmla="*/ 1707 w 1707"/>
                <a:gd name="T72" fmla="*/ 1411 h 14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7" h="1411">
                  <a:moveTo>
                    <a:pt x="4" y="1411"/>
                  </a:moveTo>
                  <a:lnTo>
                    <a:pt x="231" y="1399"/>
                  </a:lnTo>
                  <a:lnTo>
                    <a:pt x="458" y="1366"/>
                  </a:lnTo>
                  <a:lnTo>
                    <a:pt x="681" y="1312"/>
                  </a:lnTo>
                  <a:lnTo>
                    <a:pt x="897" y="1236"/>
                  </a:lnTo>
                  <a:lnTo>
                    <a:pt x="1109" y="1141"/>
                  </a:lnTo>
                  <a:lnTo>
                    <a:pt x="1310" y="1020"/>
                  </a:lnTo>
                  <a:lnTo>
                    <a:pt x="1501" y="877"/>
                  </a:lnTo>
                  <a:lnTo>
                    <a:pt x="1682" y="714"/>
                  </a:lnTo>
                  <a:lnTo>
                    <a:pt x="1707" y="686"/>
                  </a:lnTo>
                  <a:lnTo>
                    <a:pt x="1021" y="0"/>
                  </a:lnTo>
                  <a:lnTo>
                    <a:pt x="1012" y="10"/>
                  </a:lnTo>
                  <a:lnTo>
                    <a:pt x="903" y="107"/>
                  </a:lnTo>
                  <a:lnTo>
                    <a:pt x="787" y="192"/>
                  </a:lnTo>
                  <a:lnTo>
                    <a:pt x="666" y="264"/>
                  </a:lnTo>
                  <a:lnTo>
                    <a:pt x="541" y="322"/>
                  </a:lnTo>
                  <a:lnTo>
                    <a:pt x="408" y="368"/>
                  </a:lnTo>
                  <a:lnTo>
                    <a:pt x="275" y="399"/>
                  </a:lnTo>
                  <a:lnTo>
                    <a:pt x="140" y="419"/>
                  </a:lnTo>
                  <a:lnTo>
                    <a:pt x="4" y="427"/>
                  </a:lnTo>
                  <a:lnTo>
                    <a:pt x="0" y="427"/>
                  </a:lnTo>
                  <a:lnTo>
                    <a:pt x="0" y="1408"/>
                  </a:lnTo>
                  <a:lnTo>
                    <a:pt x="4" y="1411"/>
                  </a:lnTo>
                  <a:close/>
                </a:path>
              </a:pathLst>
            </a:custGeom>
            <a:solidFill>
              <a:srgbClr val="00AE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11" name="Freeform 13"/>
            <p:cNvSpPr>
              <a:spLocks/>
            </p:cNvSpPr>
            <p:nvPr/>
          </p:nvSpPr>
          <p:spPr bwMode="auto">
            <a:xfrm>
              <a:off x="7146735" y="3746489"/>
              <a:ext cx="542871" cy="447679"/>
            </a:xfrm>
            <a:custGeom>
              <a:avLst/>
              <a:gdLst>
                <a:gd name="T0" fmla="*/ 0 w 1707"/>
                <a:gd name="T1" fmla="*/ 0 h 1411"/>
                <a:gd name="T2" fmla="*/ 0 w 1707"/>
                <a:gd name="T3" fmla="*/ 0 h 1411"/>
                <a:gd name="T4" fmla="*/ 0 w 1707"/>
                <a:gd name="T5" fmla="*/ 0 h 1411"/>
                <a:gd name="T6" fmla="*/ 0 w 1707"/>
                <a:gd name="T7" fmla="*/ 0 h 1411"/>
                <a:gd name="T8" fmla="*/ 0 w 1707"/>
                <a:gd name="T9" fmla="*/ 0 h 1411"/>
                <a:gd name="T10" fmla="*/ 0 w 1707"/>
                <a:gd name="T11" fmla="*/ 0 h 1411"/>
                <a:gd name="T12" fmla="*/ 0 w 1707"/>
                <a:gd name="T13" fmla="*/ 0 h 1411"/>
                <a:gd name="T14" fmla="*/ 0 w 1707"/>
                <a:gd name="T15" fmla="*/ 0 h 1411"/>
                <a:gd name="T16" fmla="*/ 0 w 1707"/>
                <a:gd name="T17" fmla="*/ 0 h 1411"/>
                <a:gd name="T18" fmla="*/ 0 w 1707"/>
                <a:gd name="T19" fmla="*/ 0 h 1411"/>
                <a:gd name="T20" fmla="*/ 0 w 1707"/>
                <a:gd name="T21" fmla="*/ 0 h 1411"/>
                <a:gd name="T22" fmla="*/ 0 w 1707"/>
                <a:gd name="T23" fmla="*/ 0 h 1411"/>
                <a:gd name="T24" fmla="*/ 0 w 1707"/>
                <a:gd name="T25" fmla="*/ 0 h 1411"/>
                <a:gd name="T26" fmla="*/ 0 w 1707"/>
                <a:gd name="T27" fmla="*/ 0 h 1411"/>
                <a:gd name="T28" fmla="*/ 0 w 1707"/>
                <a:gd name="T29" fmla="*/ 0 h 1411"/>
                <a:gd name="T30" fmla="*/ 0 w 1707"/>
                <a:gd name="T31" fmla="*/ 0 h 1411"/>
                <a:gd name="T32" fmla="*/ 0 w 1707"/>
                <a:gd name="T33" fmla="*/ 0 h 1411"/>
                <a:gd name="T34" fmla="*/ 0 w 1707"/>
                <a:gd name="T35" fmla="*/ 0 h 1411"/>
                <a:gd name="T36" fmla="*/ 0 w 1707"/>
                <a:gd name="T37" fmla="*/ 0 h 1411"/>
                <a:gd name="T38" fmla="*/ 0 w 1707"/>
                <a:gd name="T39" fmla="*/ 0 h 1411"/>
                <a:gd name="T40" fmla="*/ 0 w 1707"/>
                <a:gd name="T41" fmla="*/ 0 h 1411"/>
                <a:gd name="T42" fmla="*/ 0 w 1707"/>
                <a:gd name="T43" fmla="*/ 0 h 1411"/>
                <a:gd name="T44" fmla="*/ 0 w 1707"/>
                <a:gd name="T45" fmla="*/ 0 h 14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7"/>
                <a:gd name="T70" fmla="*/ 0 h 1411"/>
                <a:gd name="T71" fmla="*/ 1707 w 1707"/>
                <a:gd name="T72" fmla="*/ 1411 h 14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7" h="1411">
                  <a:moveTo>
                    <a:pt x="4" y="1411"/>
                  </a:moveTo>
                  <a:lnTo>
                    <a:pt x="231" y="1399"/>
                  </a:lnTo>
                  <a:lnTo>
                    <a:pt x="458" y="1366"/>
                  </a:lnTo>
                  <a:lnTo>
                    <a:pt x="681" y="1312"/>
                  </a:lnTo>
                  <a:lnTo>
                    <a:pt x="897" y="1236"/>
                  </a:lnTo>
                  <a:lnTo>
                    <a:pt x="1109" y="1141"/>
                  </a:lnTo>
                  <a:lnTo>
                    <a:pt x="1310" y="1020"/>
                  </a:lnTo>
                  <a:lnTo>
                    <a:pt x="1501" y="877"/>
                  </a:lnTo>
                  <a:lnTo>
                    <a:pt x="1682" y="714"/>
                  </a:lnTo>
                  <a:lnTo>
                    <a:pt x="1707" y="686"/>
                  </a:lnTo>
                  <a:lnTo>
                    <a:pt x="1021" y="0"/>
                  </a:lnTo>
                  <a:lnTo>
                    <a:pt x="1012" y="10"/>
                  </a:lnTo>
                  <a:lnTo>
                    <a:pt x="903" y="107"/>
                  </a:lnTo>
                  <a:lnTo>
                    <a:pt x="787" y="192"/>
                  </a:lnTo>
                  <a:lnTo>
                    <a:pt x="666" y="264"/>
                  </a:lnTo>
                  <a:lnTo>
                    <a:pt x="541" y="322"/>
                  </a:lnTo>
                  <a:lnTo>
                    <a:pt x="408" y="368"/>
                  </a:lnTo>
                  <a:lnTo>
                    <a:pt x="275" y="399"/>
                  </a:lnTo>
                  <a:lnTo>
                    <a:pt x="140" y="419"/>
                  </a:lnTo>
                  <a:lnTo>
                    <a:pt x="4" y="427"/>
                  </a:lnTo>
                  <a:lnTo>
                    <a:pt x="0" y="427"/>
                  </a:lnTo>
                  <a:lnTo>
                    <a:pt x="0" y="1408"/>
                  </a:lnTo>
                  <a:lnTo>
                    <a:pt x="4" y="1411"/>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12" name="Freeform 14"/>
            <p:cNvSpPr>
              <a:spLocks/>
            </p:cNvSpPr>
            <p:nvPr/>
          </p:nvSpPr>
          <p:spPr bwMode="auto">
            <a:xfrm>
              <a:off x="7442008" y="2147861"/>
              <a:ext cx="616690" cy="615956"/>
            </a:xfrm>
            <a:custGeom>
              <a:avLst/>
              <a:gdLst>
                <a:gd name="T0" fmla="*/ 0 w 1940"/>
                <a:gd name="T1" fmla="*/ 0 h 1940"/>
                <a:gd name="T2" fmla="*/ 0 w 1940"/>
                <a:gd name="T3" fmla="*/ 0 h 1940"/>
                <a:gd name="T4" fmla="*/ 0 w 1940"/>
                <a:gd name="T5" fmla="*/ 0 h 1940"/>
                <a:gd name="T6" fmla="*/ 0 w 1940"/>
                <a:gd name="T7" fmla="*/ 0 h 1940"/>
                <a:gd name="T8" fmla="*/ 0 w 1940"/>
                <a:gd name="T9" fmla="*/ 0 h 1940"/>
                <a:gd name="T10" fmla="*/ 0 60000 65536"/>
                <a:gd name="T11" fmla="*/ 0 60000 65536"/>
                <a:gd name="T12" fmla="*/ 0 60000 65536"/>
                <a:gd name="T13" fmla="*/ 0 60000 65536"/>
                <a:gd name="T14" fmla="*/ 0 60000 65536"/>
                <a:gd name="T15" fmla="*/ 0 w 1940"/>
                <a:gd name="T16" fmla="*/ 0 h 1940"/>
                <a:gd name="T17" fmla="*/ 1940 w 1940"/>
                <a:gd name="T18" fmla="*/ 1940 h 1940"/>
              </a:gdLst>
              <a:ahLst/>
              <a:cxnLst>
                <a:cxn ang="T10">
                  <a:pos x="T0" y="T1"/>
                </a:cxn>
                <a:cxn ang="T11">
                  <a:pos x="T2" y="T3"/>
                </a:cxn>
                <a:cxn ang="T12">
                  <a:pos x="T4" y="T5"/>
                </a:cxn>
                <a:cxn ang="T13">
                  <a:pos x="T6" y="T7"/>
                </a:cxn>
                <a:cxn ang="T14">
                  <a:pos x="T8" y="T9"/>
                </a:cxn>
              </a:cxnLst>
              <a:rect l="T15" t="T16" r="T17" b="T18"/>
              <a:pathLst>
                <a:path w="1940" h="1940">
                  <a:moveTo>
                    <a:pt x="82" y="0"/>
                  </a:moveTo>
                  <a:lnTo>
                    <a:pt x="1940" y="1858"/>
                  </a:lnTo>
                  <a:lnTo>
                    <a:pt x="1858" y="1940"/>
                  </a:lnTo>
                  <a:lnTo>
                    <a:pt x="0" y="82"/>
                  </a:lnTo>
                  <a:lnTo>
                    <a:pt x="82" y="0"/>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13" name="Freeform 15"/>
            <p:cNvSpPr>
              <a:spLocks/>
            </p:cNvSpPr>
            <p:nvPr/>
          </p:nvSpPr>
          <p:spPr bwMode="auto">
            <a:xfrm>
              <a:off x="7171341" y="1974823"/>
              <a:ext cx="542871" cy="447679"/>
            </a:xfrm>
            <a:custGeom>
              <a:avLst/>
              <a:gdLst>
                <a:gd name="T0" fmla="*/ 0 w 1707"/>
                <a:gd name="T1" fmla="*/ 0 h 1411"/>
                <a:gd name="T2" fmla="*/ 0 w 1707"/>
                <a:gd name="T3" fmla="*/ 0 h 1411"/>
                <a:gd name="T4" fmla="*/ 0 w 1707"/>
                <a:gd name="T5" fmla="*/ 0 h 1411"/>
                <a:gd name="T6" fmla="*/ 0 w 1707"/>
                <a:gd name="T7" fmla="*/ 0 h 1411"/>
                <a:gd name="T8" fmla="*/ 0 w 1707"/>
                <a:gd name="T9" fmla="*/ 0 h 1411"/>
                <a:gd name="T10" fmla="*/ 0 w 1707"/>
                <a:gd name="T11" fmla="*/ 0 h 1411"/>
                <a:gd name="T12" fmla="*/ 0 w 1707"/>
                <a:gd name="T13" fmla="*/ 0 h 1411"/>
                <a:gd name="T14" fmla="*/ 0 w 1707"/>
                <a:gd name="T15" fmla="*/ 0 h 1411"/>
                <a:gd name="T16" fmla="*/ 0 w 1707"/>
                <a:gd name="T17" fmla="*/ 0 h 1411"/>
                <a:gd name="T18" fmla="*/ 0 w 1707"/>
                <a:gd name="T19" fmla="*/ 0 h 1411"/>
                <a:gd name="T20" fmla="*/ 0 w 1707"/>
                <a:gd name="T21" fmla="*/ 0 h 1411"/>
                <a:gd name="T22" fmla="*/ 0 w 1707"/>
                <a:gd name="T23" fmla="*/ 0 h 1411"/>
                <a:gd name="T24" fmla="*/ 0 w 1707"/>
                <a:gd name="T25" fmla="*/ 0 h 1411"/>
                <a:gd name="T26" fmla="*/ 0 w 1707"/>
                <a:gd name="T27" fmla="*/ 0 h 1411"/>
                <a:gd name="T28" fmla="*/ 0 w 1707"/>
                <a:gd name="T29" fmla="*/ 0 h 1411"/>
                <a:gd name="T30" fmla="*/ 0 w 1707"/>
                <a:gd name="T31" fmla="*/ 0 h 1411"/>
                <a:gd name="T32" fmla="*/ 0 w 1707"/>
                <a:gd name="T33" fmla="*/ 0 h 1411"/>
                <a:gd name="T34" fmla="*/ 0 w 1707"/>
                <a:gd name="T35" fmla="*/ 0 h 1411"/>
                <a:gd name="T36" fmla="*/ 0 w 1707"/>
                <a:gd name="T37" fmla="*/ 0 h 1411"/>
                <a:gd name="T38" fmla="*/ 0 w 1707"/>
                <a:gd name="T39" fmla="*/ 0 h 1411"/>
                <a:gd name="T40" fmla="*/ 0 w 1707"/>
                <a:gd name="T41" fmla="*/ 0 h 1411"/>
                <a:gd name="T42" fmla="*/ 0 w 1707"/>
                <a:gd name="T43" fmla="*/ 0 h 1411"/>
                <a:gd name="T44" fmla="*/ 0 w 1707"/>
                <a:gd name="T45" fmla="*/ 0 h 14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7"/>
                <a:gd name="T70" fmla="*/ 0 h 1411"/>
                <a:gd name="T71" fmla="*/ 1707 w 1707"/>
                <a:gd name="T72" fmla="*/ 1411 h 14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7" h="1411">
                  <a:moveTo>
                    <a:pt x="4" y="0"/>
                  </a:moveTo>
                  <a:lnTo>
                    <a:pt x="232" y="11"/>
                  </a:lnTo>
                  <a:lnTo>
                    <a:pt x="458" y="45"/>
                  </a:lnTo>
                  <a:lnTo>
                    <a:pt x="681" y="98"/>
                  </a:lnTo>
                  <a:lnTo>
                    <a:pt x="897" y="176"/>
                  </a:lnTo>
                  <a:lnTo>
                    <a:pt x="1107" y="273"/>
                  </a:lnTo>
                  <a:lnTo>
                    <a:pt x="1310" y="392"/>
                  </a:lnTo>
                  <a:lnTo>
                    <a:pt x="1501" y="534"/>
                  </a:lnTo>
                  <a:lnTo>
                    <a:pt x="1681" y="697"/>
                  </a:lnTo>
                  <a:lnTo>
                    <a:pt x="1707" y="725"/>
                  </a:lnTo>
                  <a:lnTo>
                    <a:pt x="1021" y="1411"/>
                  </a:lnTo>
                  <a:lnTo>
                    <a:pt x="1012" y="1401"/>
                  </a:lnTo>
                  <a:lnTo>
                    <a:pt x="902" y="1305"/>
                  </a:lnTo>
                  <a:lnTo>
                    <a:pt x="787" y="1218"/>
                  </a:lnTo>
                  <a:lnTo>
                    <a:pt x="666" y="1146"/>
                  </a:lnTo>
                  <a:lnTo>
                    <a:pt x="540" y="1088"/>
                  </a:lnTo>
                  <a:lnTo>
                    <a:pt x="409" y="1043"/>
                  </a:lnTo>
                  <a:lnTo>
                    <a:pt x="275" y="1011"/>
                  </a:lnTo>
                  <a:lnTo>
                    <a:pt x="140" y="991"/>
                  </a:lnTo>
                  <a:lnTo>
                    <a:pt x="4" y="983"/>
                  </a:lnTo>
                  <a:lnTo>
                    <a:pt x="0" y="983"/>
                  </a:lnTo>
                  <a:lnTo>
                    <a:pt x="0" y="3"/>
                  </a:lnTo>
                  <a:lnTo>
                    <a:pt x="4" y="0"/>
                  </a:lnTo>
                  <a:close/>
                </a:path>
              </a:pathLst>
            </a:custGeom>
            <a:solidFill>
              <a:srgbClr val="00AE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14" name="Freeform 16"/>
            <p:cNvSpPr>
              <a:spLocks/>
            </p:cNvSpPr>
            <p:nvPr/>
          </p:nvSpPr>
          <p:spPr bwMode="auto">
            <a:xfrm>
              <a:off x="7171341" y="1974823"/>
              <a:ext cx="542871" cy="447679"/>
            </a:xfrm>
            <a:custGeom>
              <a:avLst/>
              <a:gdLst>
                <a:gd name="T0" fmla="*/ 0 w 1707"/>
                <a:gd name="T1" fmla="*/ 0 h 1411"/>
                <a:gd name="T2" fmla="*/ 0 w 1707"/>
                <a:gd name="T3" fmla="*/ 0 h 1411"/>
                <a:gd name="T4" fmla="*/ 0 w 1707"/>
                <a:gd name="T5" fmla="*/ 0 h 1411"/>
                <a:gd name="T6" fmla="*/ 0 w 1707"/>
                <a:gd name="T7" fmla="*/ 0 h 1411"/>
                <a:gd name="T8" fmla="*/ 0 w 1707"/>
                <a:gd name="T9" fmla="*/ 0 h 1411"/>
                <a:gd name="T10" fmla="*/ 0 w 1707"/>
                <a:gd name="T11" fmla="*/ 0 h 1411"/>
                <a:gd name="T12" fmla="*/ 0 w 1707"/>
                <a:gd name="T13" fmla="*/ 0 h 1411"/>
                <a:gd name="T14" fmla="*/ 0 w 1707"/>
                <a:gd name="T15" fmla="*/ 0 h 1411"/>
                <a:gd name="T16" fmla="*/ 0 w 1707"/>
                <a:gd name="T17" fmla="*/ 0 h 1411"/>
                <a:gd name="T18" fmla="*/ 0 w 1707"/>
                <a:gd name="T19" fmla="*/ 0 h 1411"/>
                <a:gd name="T20" fmla="*/ 0 w 1707"/>
                <a:gd name="T21" fmla="*/ 0 h 1411"/>
                <a:gd name="T22" fmla="*/ 0 w 1707"/>
                <a:gd name="T23" fmla="*/ 0 h 1411"/>
                <a:gd name="T24" fmla="*/ 0 w 1707"/>
                <a:gd name="T25" fmla="*/ 0 h 1411"/>
                <a:gd name="T26" fmla="*/ 0 w 1707"/>
                <a:gd name="T27" fmla="*/ 0 h 1411"/>
                <a:gd name="T28" fmla="*/ 0 w 1707"/>
                <a:gd name="T29" fmla="*/ 0 h 1411"/>
                <a:gd name="T30" fmla="*/ 0 w 1707"/>
                <a:gd name="T31" fmla="*/ 0 h 1411"/>
                <a:gd name="T32" fmla="*/ 0 w 1707"/>
                <a:gd name="T33" fmla="*/ 0 h 1411"/>
                <a:gd name="T34" fmla="*/ 0 w 1707"/>
                <a:gd name="T35" fmla="*/ 0 h 1411"/>
                <a:gd name="T36" fmla="*/ 0 w 1707"/>
                <a:gd name="T37" fmla="*/ 0 h 1411"/>
                <a:gd name="T38" fmla="*/ 0 w 1707"/>
                <a:gd name="T39" fmla="*/ 0 h 1411"/>
                <a:gd name="T40" fmla="*/ 0 w 1707"/>
                <a:gd name="T41" fmla="*/ 0 h 1411"/>
                <a:gd name="T42" fmla="*/ 0 w 1707"/>
                <a:gd name="T43" fmla="*/ 0 h 1411"/>
                <a:gd name="T44" fmla="*/ 0 w 1707"/>
                <a:gd name="T45" fmla="*/ 0 h 14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7"/>
                <a:gd name="T70" fmla="*/ 0 h 1411"/>
                <a:gd name="T71" fmla="*/ 1707 w 1707"/>
                <a:gd name="T72" fmla="*/ 1411 h 14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7" h="1411">
                  <a:moveTo>
                    <a:pt x="4" y="0"/>
                  </a:moveTo>
                  <a:lnTo>
                    <a:pt x="232" y="11"/>
                  </a:lnTo>
                  <a:lnTo>
                    <a:pt x="458" y="45"/>
                  </a:lnTo>
                  <a:lnTo>
                    <a:pt x="681" y="98"/>
                  </a:lnTo>
                  <a:lnTo>
                    <a:pt x="897" y="176"/>
                  </a:lnTo>
                  <a:lnTo>
                    <a:pt x="1107" y="273"/>
                  </a:lnTo>
                  <a:lnTo>
                    <a:pt x="1310" y="392"/>
                  </a:lnTo>
                  <a:lnTo>
                    <a:pt x="1501" y="534"/>
                  </a:lnTo>
                  <a:lnTo>
                    <a:pt x="1681" y="697"/>
                  </a:lnTo>
                  <a:lnTo>
                    <a:pt x="1707" y="725"/>
                  </a:lnTo>
                  <a:lnTo>
                    <a:pt x="1021" y="1411"/>
                  </a:lnTo>
                  <a:lnTo>
                    <a:pt x="1012" y="1401"/>
                  </a:lnTo>
                  <a:lnTo>
                    <a:pt x="902" y="1305"/>
                  </a:lnTo>
                  <a:lnTo>
                    <a:pt x="787" y="1218"/>
                  </a:lnTo>
                  <a:lnTo>
                    <a:pt x="666" y="1146"/>
                  </a:lnTo>
                  <a:lnTo>
                    <a:pt x="540" y="1088"/>
                  </a:lnTo>
                  <a:lnTo>
                    <a:pt x="409" y="1043"/>
                  </a:lnTo>
                  <a:lnTo>
                    <a:pt x="275" y="1011"/>
                  </a:lnTo>
                  <a:lnTo>
                    <a:pt x="140" y="991"/>
                  </a:lnTo>
                  <a:lnTo>
                    <a:pt x="4" y="983"/>
                  </a:lnTo>
                  <a:lnTo>
                    <a:pt x="0" y="983"/>
                  </a:lnTo>
                  <a:lnTo>
                    <a:pt x="0" y="3"/>
                  </a:lnTo>
                  <a:lnTo>
                    <a:pt x="4" y="0"/>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15" name="Freeform 17"/>
            <p:cNvSpPr>
              <a:spLocks/>
            </p:cNvSpPr>
            <p:nvPr/>
          </p:nvSpPr>
          <p:spPr bwMode="auto">
            <a:xfrm>
              <a:off x="7801872" y="2530453"/>
              <a:ext cx="441371" cy="544517"/>
            </a:xfrm>
            <a:custGeom>
              <a:avLst/>
              <a:gdLst>
                <a:gd name="T0" fmla="*/ 0 w 1393"/>
                <a:gd name="T1" fmla="*/ 0 h 1719"/>
                <a:gd name="T2" fmla="*/ 0 w 1393"/>
                <a:gd name="T3" fmla="*/ 0 h 1719"/>
                <a:gd name="T4" fmla="*/ 0 w 1393"/>
                <a:gd name="T5" fmla="*/ 0 h 1719"/>
                <a:gd name="T6" fmla="*/ 0 w 1393"/>
                <a:gd name="T7" fmla="*/ 0 h 1719"/>
                <a:gd name="T8" fmla="*/ 0 w 1393"/>
                <a:gd name="T9" fmla="*/ 0 h 1719"/>
                <a:gd name="T10" fmla="*/ 0 w 1393"/>
                <a:gd name="T11" fmla="*/ 0 h 1719"/>
                <a:gd name="T12" fmla="*/ 0 w 1393"/>
                <a:gd name="T13" fmla="*/ 0 h 1719"/>
                <a:gd name="T14" fmla="*/ 0 w 1393"/>
                <a:gd name="T15" fmla="*/ 0 h 1719"/>
                <a:gd name="T16" fmla="*/ 0 w 1393"/>
                <a:gd name="T17" fmla="*/ 0 h 1719"/>
                <a:gd name="T18" fmla="*/ 0 w 1393"/>
                <a:gd name="T19" fmla="*/ 0 h 1719"/>
                <a:gd name="T20" fmla="*/ 0 w 1393"/>
                <a:gd name="T21" fmla="*/ 0 h 1719"/>
                <a:gd name="T22" fmla="*/ 0 w 1393"/>
                <a:gd name="T23" fmla="*/ 0 h 1719"/>
                <a:gd name="T24" fmla="*/ 0 w 1393"/>
                <a:gd name="T25" fmla="*/ 0 h 1719"/>
                <a:gd name="T26" fmla="*/ 0 w 1393"/>
                <a:gd name="T27" fmla="*/ 0 h 1719"/>
                <a:gd name="T28" fmla="*/ 0 w 1393"/>
                <a:gd name="T29" fmla="*/ 0 h 1719"/>
                <a:gd name="T30" fmla="*/ 0 w 1393"/>
                <a:gd name="T31" fmla="*/ 0 h 1719"/>
                <a:gd name="T32" fmla="*/ 0 w 1393"/>
                <a:gd name="T33" fmla="*/ 0 h 1719"/>
                <a:gd name="T34" fmla="*/ 0 w 1393"/>
                <a:gd name="T35" fmla="*/ 0 h 1719"/>
                <a:gd name="T36" fmla="*/ 0 w 1393"/>
                <a:gd name="T37" fmla="*/ 0 h 1719"/>
                <a:gd name="T38" fmla="*/ 0 w 1393"/>
                <a:gd name="T39" fmla="*/ 0 h 1719"/>
                <a:gd name="T40" fmla="*/ 0 w 1393"/>
                <a:gd name="T41" fmla="*/ 0 h 1719"/>
                <a:gd name="T42" fmla="*/ 0 w 1393"/>
                <a:gd name="T43" fmla="*/ 0 h 1719"/>
                <a:gd name="T44" fmla="*/ 0 w 1393"/>
                <a:gd name="T45" fmla="*/ 0 h 17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3"/>
                <a:gd name="T70" fmla="*/ 0 h 1719"/>
                <a:gd name="T71" fmla="*/ 1393 w 1393"/>
                <a:gd name="T72" fmla="*/ 1719 h 17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3" h="1719">
                  <a:moveTo>
                    <a:pt x="698" y="3"/>
                  </a:moveTo>
                  <a:lnTo>
                    <a:pt x="851" y="171"/>
                  </a:lnTo>
                  <a:lnTo>
                    <a:pt x="988" y="354"/>
                  </a:lnTo>
                  <a:lnTo>
                    <a:pt x="1106" y="550"/>
                  </a:lnTo>
                  <a:lnTo>
                    <a:pt x="1205" y="757"/>
                  </a:lnTo>
                  <a:lnTo>
                    <a:pt x="1286" y="975"/>
                  </a:lnTo>
                  <a:lnTo>
                    <a:pt x="1345" y="1202"/>
                  </a:lnTo>
                  <a:lnTo>
                    <a:pt x="1380" y="1438"/>
                  </a:lnTo>
                  <a:lnTo>
                    <a:pt x="1393" y="1680"/>
                  </a:lnTo>
                  <a:lnTo>
                    <a:pt x="1390" y="1719"/>
                  </a:lnTo>
                  <a:lnTo>
                    <a:pt x="420" y="1719"/>
                  </a:lnTo>
                  <a:lnTo>
                    <a:pt x="421" y="1705"/>
                  </a:lnTo>
                  <a:lnTo>
                    <a:pt x="413" y="1559"/>
                  </a:lnTo>
                  <a:lnTo>
                    <a:pt x="392" y="1417"/>
                  </a:lnTo>
                  <a:lnTo>
                    <a:pt x="357" y="1281"/>
                  </a:lnTo>
                  <a:lnTo>
                    <a:pt x="309" y="1151"/>
                  </a:lnTo>
                  <a:lnTo>
                    <a:pt x="248" y="1025"/>
                  </a:lnTo>
                  <a:lnTo>
                    <a:pt x="176" y="908"/>
                  </a:lnTo>
                  <a:lnTo>
                    <a:pt x="95" y="799"/>
                  </a:lnTo>
                  <a:lnTo>
                    <a:pt x="3" y="698"/>
                  </a:lnTo>
                  <a:lnTo>
                    <a:pt x="0" y="695"/>
                  </a:lnTo>
                  <a:lnTo>
                    <a:pt x="694" y="0"/>
                  </a:lnTo>
                  <a:lnTo>
                    <a:pt x="698" y="3"/>
                  </a:lnTo>
                  <a:close/>
                </a:path>
              </a:pathLst>
            </a:custGeom>
            <a:solidFill>
              <a:srgbClr val="00AE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16" name="Freeform 18"/>
            <p:cNvSpPr>
              <a:spLocks/>
            </p:cNvSpPr>
            <p:nvPr/>
          </p:nvSpPr>
          <p:spPr bwMode="auto">
            <a:xfrm>
              <a:off x="7801872" y="2530453"/>
              <a:ext cx="441371" cy="544517"/>
            </a:xfrm>
            <a:custGeom>
              <a:avLst/>
              <a:gdLst>
                <a:gd name="T0" fmla="*/ 0 w 1393"/>
                <a:gd name="T1" fmla="*/ 0 h 1719"/>
                <a:gd name="T2" fmla="*/ 0 w 1393"/>
                <a:gd name="T3" fmla="*/ 0 h 1719"/>
                <a:gd name="T4" fmla="*/ 0 w 1393"/>
                <a:gd name="T5" fmla="*/ 0 h 1719"/>
                <a:gd name="T6" fmla="*/ 0 w 1393"/>
                <a:gd name="T7" fmla="*/ 0 h 1719"/>
                <a:gd name="T8" fmla="*/ 0 w 1393"/>
                <a:gd name="T9" fmla="*/ 0 h 1719"/>
                <a:gd name="T10" fmla="*/ 0 w 1393"/>
                <a:gd name="T11" fmla="*/ 0 h 1719"/>
                <a:gd name="T12" fmla="*/ 0 w 1393"/>
                <a:gd name="T13" fmla="*/ 0 h 1719"/>
                <a:gd name="T14" fmla="*/ 0 w 1393"/>
                <a:gd name="T15" fmla="*/ 0 h 1719"/>
                <a:gd name="T16" fmla="*/ 0 w 1393"/>
                <a:gd name="T17" fmla="*/ 0 h 1719"/>
                <a:gd name="T18" fmla="*/ 0 w 1393"/>
                <a:gd name="T19" fmla="*/ 0 h 1719"/>
                <a:gd name="T20" fmla="*/ 0 w 1393"/>
                <a:gd name="T21" fmla="*/ 0 h 1719"/>
                <a:gd name="T22" fmla="*/ 0 w 1393"/>
                <a:gd name="T23" fmla="*/ 0 h 1719"/>
                <a:gd name="T24" fmla="*/ 0 w 1393"/>
                <a:gd name="T25" fmla="*/ 0 h 1719"/>
                <a:gd name="T26" fmla="*/ 0 w 1393"/>
                <a:gd name="T27" fmla="*/ 0 h 1719"/>
                <a:gd name="T28" fmla="*/ 0 w 1393"/>
                <a:gd name="T29" fmla="*/ 0 h 1719"/>
                <a:gd name="T30" fmla="*/ 0 w 1393"/>
                <a:gd name="T31" fmla="*/ 0 h 1719"/>
                <a:gd name="T32" fmla="*/ 0 w 1393"/>
                <a:gd name="T33" fmla="*/ 0 h 1719"/>
                <a:gd name="T34" fmla="*/ 0 w 1393"/>
                <a:gd name="T35" fmla="*/ 0 h 1719"/>
                <a:gd name="T36" fmla="*/ 0 w 1393"/>
                <a:gd name="T37" fmla="*/ 0 h 1719"/>
                <a:gd name="T38" fmla="*/ 0 w 1393"/>
                <a:gd name="T39" fmla="*/ 0 h 1719"/>
                <a:gd name="T40" fmla="*/ 0 w 1393"/>
                <a:gd name="T41" fmla="*/ 0 h 1719"/>
                <a:gd name="T42" fmla="*/ 0 w 1393"/>
                <a:gd name="T43" fmla="*/ 0 h 1719"/>
                <a:gd name="T44" fmla="*/ 0 w 1393"/>
                <a:gd name="T45" fmla="*/ 0 h 17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3"/>
                <a:gd name="T70" fmla="*/ 0 h 1719"/>
                <a:gd name="T71" fmla="*/ 1393 w 1393"/>
                <a:gd name="T72" fmla="*/ 1719 h 17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3" h="1719">
                  <a:moveTo>
                    <a:pt x="698" y="3"/>
                  </a:moveTo>
                  <a:lnTo>
                    <a:pt x="851" y="171"/>
                  </a:lnTo>
                  <a:lnTo>
                    <a:pt x="988" y="354"/>
                  </a:lnTo>
                  <a:lnTo>
                    <a:pt x="1106" y="550"/>
                  </a:lnTo>
                  <a:lnTo>
                    <a:pt x="1205" y="757"/>
                  </a:lnTo>
                  <a:lnTo>
                    <a:pt x="1286" y="975"/>
                  </a:lnTo>
                  <a:lnTo>
                    <a:pt x="1345" y="1202"/>
                  </a:lnTo>
                  <a:lnTo>
                    <a:pt x="1380" y="1438"/>
                  </a:lnTo>
                  <a:lnTo>
                    <a:pt x="1393" y="1680"/>
                  </a:lnTo>
                  <a:lnTo>
                    <a:pt x="1390" y="1719"/>
                  </a:lnTo>
                  <a:lnTo>
                    <a:pt x="420" y="1719"/>
                  </a:lnTo>
                  <a:lnTo>
                    <a:pt x="421" y="1705"/>
                  </a:lnTo>
                  <a:lnTo>
                    <a:pt x="413" y="1559"/>
                  </a:lnTo>
                  <a:lnTo>
                    <a:pt x="392" y="1417"/>
                  </a:lnTo>
                  <a:lnTo>
                    <a:pt x="357" y="1281"/>
                  </a:lnTo>
                  <a:lnTo>
                    <a:pt x="309" y="1151"/>
                  </a:lnTo>
                  <a:lnTo>
                    <a:pt x="248" y="1025"/>
                  </a:lnTo>
                  <a:lnTo>
                    <a:pt x="176" y="908"/>
                  </a:lnTo>
                  <a:lnTo>
                    <a:pt x="95" y="799"/>
                  </a:lnTo>
                  <a:lnTo>
                    <a:pt x="3" y="698"/>
                  </a:lnTo>
                  <a:lnTo>
                    <a:pt x="0" y="695"/>
                  </a:lnTo>
                  <a:lnTo>
                    <a:pt x="694" y="0"/>
                  </a:lnTo>
                  <a:lnTo>
                    <a:pt x="698" y="3"/>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17" name="Freeform 19"/>
            <p:cNvSpPr>
              <a:spLocks/>
            </p:cNvSpPr>
            <p:nvPr/>
          </p:nvSpPr>
          <p:spPr bwMode="auto">
            <a:xfrm>
              <a:off x="7801872" y="3084495"/>
              <a:ext cx="441371" cy="546105"/>
            </a:xfrm>
            <a:custGeom>
              <a:avLst/>
              <a:gdLst>
                <a:gd name="T0" fmla="*/ 0 w 1393"/>
                <a:gd name="T1" fmla="*/ 0 h 1718"/>
                <a:gd name="T2" fmla="*/ 0 w 1393"/>
                <a:gd name="T3" fmla="*/ 0 h 1718"/>
                <a:gd name="T4" fmla="*/ 0 w 1393"/>
                <a:gd name="T5" fmla="*/ 0 h 1718"/>
                <a:gd name="T6" fmla="*/ 0 w 1393"/>
                <a:gd name="T7" fmla="*/ 0 h 1718"/>
                <a:gd name="T8" fmla="*/ 0 w 1393"/>
                <a:gd name="T9" fmla="*/ 0 h 1718"/>
                <a:gd name="T10" fmla="*/ 0 w 1393"/>
                <a:gd name="T11" fmla="*/ 0 h 1718"/>
                <a:gd name="T12" fmla="*/ 0 w 1393"/>
                <a:gd name="T13" fmla="*/ 0 h 1718"/>
                <a:gd name="T14" fmla="*/ 0 w 1393"/>
                <a:gd name="T15" fmla="*/ 0 h 1718"/>
                <a:gd name="T16" fmla="*/ 0 w 1393"/>
                <a:gd name="T17" fmla="*/ 0 h 1718"/>
                <a:gd name="T18" fmla="*/ 0 w 1393"/>
                <a:gd name="T19" fmla="*/ 0 h 1718"/>
                <a:gd name="T20" fmla="*/ 0 w 1393"/>
                <a:gd name="T21" fmla="*/ 0 h 1718"/>
                <a:gd name="T22" fmla="*/ 0 w 1393"/>
                <a:gd name="T23" fmla="*/ 0 h 1718"/>
                <a:gd name="T24" fmla="*/ 0 w 1393"/>
                <a:gd name="T25" fmla="*/ 0 h 1718"/>
                <a:gd name="T26" fmla="*/ 0 w 1393"/>
                <a:gd name="T27" fmla="*/ 0 h 1718"/>
                <a:gd name="T28" fmla="*/ 0 w 1393"/>
                <a:gd name="T29" fmla="*/ 0 h 1718"/>
                <a:gd name="T30" fmla="*/ 0 w 1393"/>
                <a:gd name="T31" fmla="*/ 0 h 1718"/>
                <a:gd name="T32" fmla="*/ 0 w 1393"/>
                <a:gd name="T33" fmla="*/ 0 h 1718"/>
                <a:gd name="T34" fmla="*/ 0 w 1393"/>
                <a:gd name="T35" fmla="*/ 0 h 1718"/>
                <a:gd name="T36" fmla="*/ 0 w 1393"/>
                <a:gd name="T37" fmla="*/ 0 h 1718"/>
                <a:gd name="T38" fmla="*/ 0 w 1393"/>
                <a:gd name="T39" fmla="*/ 0 h 1718"/>
                <a:gd name="T40" fmla="*/ 0 w 1393"/>
                <a:gd name="T41" fmla="*/ 0 h 1718"/>
                <a:gd name="T42" fmla="*/ 0 w 1393"/>
                <a:gd name="T43" fmla="*/ 0 h 1718"/>
                <a:gd name="T44" fmla="*/ 0 w 1393"/>
                <a:gd name="T45" fmla="*/ 0 h 17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3"/>
                <a:gd name="T70" fmla="*/ 0 h 1718"/>
                <a:gd name="T71" fmla="*/ 1393 w 1393"/>
                <a:gd name="T72" fmla="*/ 1718 h 17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3" h="1718">
                  <a:moveTo>
                    <a:pt x="698" y="1716"/>
                  </a:moveTo>
                  <a:lnTo>
                    <a:pt x="851" y="1547"/>
                  </a:lnTo>
                  <a:lnTo>
                    <a:pt x="988" y="1364"/>
                  </a:lnTo>
                  <a:lnTo>
                    <a:pt x="1106" y="1169"/>
                  </a:lnTo>
                  <a:lnTo>
                    <a:pt x="1205" y="961"/>
                  </a:lnTo>
                  <a:lnTo>
                    <a:pt x="1286" y="744"/>
                  </a:lnTo>
                  <a:lnTo>
                    <a:pt x="1345" y="517"/>
                  </a:lnTo>
                  <a:lnTo>
                    <a:pt x="1380" y="280"/>
                  </a:lnTo>
                  <a:lnTo>
                    <a:pt x="1393" y="38"/>
                  </a:lnTo>
                  <a:lnTo>
                    <a:pt x="1390" y="0"/>
                  </a:lnTo>
                  <a:lnTo>
                    <a:pt x="420" y="0"/>
                  </a:lnTo>
                  <a:lnTo>
                    <a:pt x="421" y="14"/>
                  </a:lnTo>
                  <a:lnTo>
                    <a:pt x="413" y="159"/>
                  </a:lnTo>
                  <a:lnTo>
                    <a:pt x="392" y="301"/>
                  </a:lnTo>
                  <a:lnTo>
                    <a:pt x="357" y="437"/>
                  </a:lnTo>
                  <a:lnTo>
                    <a:pt x="309" y="568"/>
                  </a:lnTo>
                  <a:lnTo>
                    <a:pt x="248" y="694"/>
                  </a:lnTo>
                  <a:lnTo>
                    <a:pt x="176" y="810"/>
                  </a:lnTo>
                  <a:lnTo>
                    <a:pt x="95" y="920"/>
                  </a:lnTo>
                  <a:lnTo>
                    <a:pt x="3" y="1021"/>
                  </a:lnTo>
                  <a:lnTo>
                    <a:pt x="0" y="1023"/>
                  </a:lnTo>
                  <a:lnTo>
                    <a:pt x="694" y="1718"/>
                  </a:lnTo>
                  <a:lnTo>
                    <a:pt x="698" y="1716"/>
                  </a:lnTo>
                  <a:close/>
                </a:path>
              </a:pathLst>
            </a:custGeom>
            <a:solidFill>
              <a:srgbClr val="00AE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18" name="Freeform 20"/>
            <p:cNvSpPr>
              <a:spLocks/>
            </p:cNvSpPr>
            <p:nvPr/>
          </p:nvSpPr>
          <p:spPr bwMode="auto">
            <a:xfrm>
              <a:off x="7801872" y="3084495"/>
              <a:ext cx="441371" cy="546105"/>
            </a:xfrm>
            <a:custGeom>
              <a:avLst/>
              <a:gdLst>
                <a:gd name="T0" fmla="*/ 0 w 1393"/>
                <a:gd name="T1" fmla="*/ 0 h 1718"/>
                <a:gd name="T2" fmla="*/ 0 w 1393"/>
                <a:gd name="T3" fmla="*/ 0 h 1718"/>
                <a:gd name="T4" fmla="*/ 0 w 1393"/>
                <a:gd name="T5" fmla="*/ 0 h 1718"/>
                <a:gd name="T6" fmla="*/ 0 w 1393"/>
                <a:gd name="T7" fmla="*/ 0 h 1718"/>
                <a:gd name="T8" fmla="*/ 0 w 1393"/>
                <a:gd name="T9" fmla="*/ 0 h 1718"/>
                <a:gd name="T10" fmla="*/ 0 w 1393"/>
                <a:gd name="T11" fmla="*/ 0 h 1718"/>
                <a:gd name="T12" fmla="*/ 0 w 1393"/>
                <a:gd name="T13" fmla="*/ 0 h 1718"/>
                <a:gd name="T14" fmla="*/ 0 w 1393"/>
                <a:gd name="T15" fmla="*/ 0 h 1718"/>
                <a:gd name="T16" fmla="*/ 0 w 1393"/>
                <a:gd name="T17" fmla="*/ 0 h 1718"/>
                <a:gd name="T18" fmla="*/ 0 w 1393"/>
                <a:gd name="T19" fmla="*/ 0 h 1718"/>
                <a:gd name="T20" fmla="*/ 0 w 1393"/>
                <a:gd name="T21" fmla="*/ 0 h 1718"/>
                <a:gd name="T22" fmla="*/ 0 w 1393"/>
                <a:gd name="T23" fmla="*/ 0 h 1718"/>
                <a:gd name="T24" fmla="*/ 0 w 1393"/>
                <a:gd name="T25" fmla="*/ 0 h 1718"/>
                <a:gd name="T26" fmla="*/ 0 w 1393"/>
                <a:gd name="T27" fmla="*/ 0 h 1718"/>
                <a:gd name="T28" fmla="*/ 0 w 1393"/>
                <a:gd name="T29" fmla="*/ 0 h 1718"/>
                <a:gd name="T30" fmla="*/ 0 w 1393"/>
                <a:gd name="T31" fmla="*/ 0 h 1718"/>
                <a:gd name="T32" fmla="*/ 0 w 1393"/>
                <a:gd name="T33" fmla="*/ 0 h 1718"/>
                <a:gd name="T34" fmla="*/ 0 w 1393"/>
                <a:gd name="T35" fmla="*/ 0 h 1718"/>
                <a:gd name="T36" fmla="*/ 0 w 1393"/>
                <a:gd name="T37" fmla="*/ 0 h 1718"/>
                <a:gd name="T38" fmla="*/ 0 w 1393"/>
                <a:gd name="T39" fmla="*/ 0 h 1718"/>
                <a:gd name="T40" fmla="*/ 0 w 1393"/>
                <a:gd name="T41" fmla="*/ 0 h 1718"/>
                <a:gd name="T42" fmla="*/ 0 w 1393"/>
                <a:gd name="T43" fmla="*/ 0 h 1718"/>
                <a:gd name="T44" fmla="*/ 0 w 1393"/>
                <a:gd name="T45" fmla="*/ 0 h 17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3"/>
                <a:gd name="T70" fmla="*/ 0 h 1718"/>
                <a:gd name="T71" fmla="*/ 1393 w 1393"/>
                <a:gd name="T72" fmla="*/ 1718 h 17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3" h="1718">
                  <a:moveTo>
                    <a:pt x="698" y="1716"/>
                  </a:moveTo>
                  <a:lnTo>
                    <a:pt x="851" y="1547"/>
                  </a:lnTo>
                  <a:lnTo>
                    <a:pt x="988" y="1364"/>
                  </a:lnTo>
                  <a:lnTo>
                    <a:pt x="1106" y="1169"/>
                  </a:lnTo>
                  <a:lnTo>
                    <a:pt x="1205" y="961"/>
                  </a:lnTo>
                  <a:lnTo>
                    <a:pt x="1286" y="744"/>
                  </a:lnTo>
                  <a:lnTo>
                    <a:pt x="1345" y="517"/>
                  </a:lnTo>
                  <a:lnTo>
                    <a:pt x="1380" y="280"/>
                  </a:lnTo>
                  <a:lnTo>
                    <a:pt x="1393" y="38"/>
                  </a:lnTo>
                  <a:lnTo>
                    <a:pt x="1390" y="0"/>
                  </a:lnTo>
                  <a:lnTo>
                    <a:pt x="420" y="0"/>
                  </a:lnTo>
                  <a:lnTo>
                    <a:pt x="421" y="14"/>
                  </a:lnTo>
                  <a:lnTo>
                    <a:pt x="413" y="159"/>
                  </a:lnTo>
                  <a:lnTo>
                    <a:pt x="392" y="301"/>
                  </a:lnTo>
                  <a:lnTo>
                    <a:pt x="357" y="437"/>
                  </a:lnTo>
                  <a:lnTo>
                    <a:pt x="309" y="568"/>
                  </a:lnTo>
                  <a:lnTo>
                    <a:pt x="248" y="694"/>
                  </a:lnTo>
                  <a:lnTo>
                    <a:pt x="176" y="810"/>
                  </a:lnTo>
                  <a:lnTo>
                    <a:pt x="95" y="920"/>
                  </a:lnTo>
                  <a:lnTo>
                    <a:pt x="3" y="1021"/>
                  </a:lnTo>
                  <a:lnTo>
                    <a:pt x="0" y="1023"/>
                  </a:lnTo>
                  <a:lnTo>
                    <a:pt x="694" y="1718"/>
                  </a:lnTo>
                  <a:lnTo>
                    <a:pt x="698" y="1716"/>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19" name="Freeform 21"/>
            <p:cNvSpPr>
              <a:spLocks/>
            </p:cNvSpPr>
            <p:nvPr/>
          </p:nvSpPr>
          <p:spPr bwMode="auto">
            <a:xfrm>
              <a:off x="7615788" y="3576625"/>
              <a:ext cx="247599" cy="247652"/>
            </a:xfrm>
            <a:custGeom>
              <a:avLst/>
              <a:gdLst>
                <a:gd name="T0" fmla="*/ 0 w 780"/>
                <a:gd name="T1" fmla="*/ 0 h 780"/>
                <a:gd name="T2" fmla="*/ 0 w 780"/>
                <a:gd name="T3" fmla="*/ 0 h 780"/>
                <a:gd name="T4" fmla="*/ 0 w 780"/>
                <a:gd name="T5" fmla="*/ 0 h 780"/>
                <a:gd name="T6" fmla="*/ 0 w 780"/>
                <a:gd name="T7" fmla="*/ 0 h 780"/>
                <a:gd name="T8" fmla="*/ 0 w 780"/>
                <a:gd name="T9" fmla="*/ 0 h 780"/>
                <a:gd name="T10" fmla="*/ 0 w 780"/>
                <a:gd name="T11" fmla="*/ 0 h 780"/>
                <a:gd name="T12" fmla="*/ 0 w 780"/>
                <a:gd name="T13" fmla="*/ 0 h 780"/>
                <a:gd name="T14" fmla="*/ 0 w 780"/>
                <a:gd name="T15" fmla="*/ 0 h 780"/>
                <a:gd name="T16" fmla="*/ 0 w 780"/>
                <a:gd name="T17" fmla="*/ 0 h 780"/>
                <a:gd name="T18" fmla="*/ 0 w 780"/>
                <a:gd name="T19" fmla="*/ 0 h 780"/>
                <a:gd name="T20" fmla="*/ 0 w 780"/>
                <a:gd name="T21" fmla="*/ 0 h 780"/>
                <a:gd name="T22" fmla="*/ 0 w 780"/>
                <a:gd name="T23" fmla="*/ 0 h 780"/>
                <a:gd name="T24" fmla="*/ 0 w 780"/>
                <a:gd name="T25" fmla="*/ 0 h 780"/>
                <a:gd name="T26" fmla="*/ 0 w 780"/>
                <a:gd name="T27" fmla="*/ 0 h 780"/>
                <a:gd name="T28" fmla="*/ 0 w 780"/>
                <a:gd name="T29" fmla="*/ 0 h 780"/>
                <a:gd name="T30" fmla="*/ 0 w 780"/>
                <a:gd name="T31" fmla="*/ 0 h 780"/>
                <a:gd name="T32" fmla="*/ 0 w 780"/>
                <a:gd name="T33" fmla="*/ 0 h 780"/>
                <a:gd name="T34" fmla="*/ 0 w 780"/>
                <a:gd name="T35" fmla="*/ 0 h 780"/>
                <a:gd name="T36" fmla="*/ 0 w 780"/>
                <a:gd name="T37" fmla="*/ 0 h 780"/>
                <a:gd name="T38" fmla="*/ 0 w 780"/>
                <a:gd name="T39" fmla="*/ 0 h 780"/>
                <a:gd name="T40" fmla="*/ 0 w 780"/>
                <a:gd name="T41" fmla="*/ 0 h 780"/>
                <a:gd name="T42" fmla="*/ 0 w 780"/>
                <a:gd name="T43" fmla="*/ 0 h 780"/>
                <a:gd name="T44" fmla="*/ 0 w 780"/>
                <a:gd name="T45" fmla="*/ 0 h 780"/>
                <a:gd name="T46" fmla="*/ 0 w 780"/>
                <a:gd name="T47" fmla="*/ 0 h 780"/>
                <a:gd name="T48" fmla="*/ 0 w 780"/>
                <a:gd name="T49" fmla="*/ 0 h 780"/>
                <a:gd name="T50" fmla="*/ 0 w 780"/>
                <a:gd name="T51" fmla="*/ 0 h 780"/>
                <a:gd name="T52" fmla="*/ 0 w 780"/>
                <a:gd name="T53" fmla="*/ 0 h 780"/>
                <a:gd name="T54" fmla="*/ 0 w 780"/>
                <a:gd name="T55" fmla="*/ 0 h 780"/>
                <a:gd name="T56" fmla="*/ 0 w 780"/>
                <a:gd name="T57" fmla="*/ 0 h 780"/>
                <a:gd name="T58" fmla="*/ 0 w 780"/>
                <a:gd name="T59" fmla="*/ 0 h 780"/>
                <a:gd name="T60" fmla="*/ 0 w 780"/>
                <a:gd name="T61" fmla="*/ 0 h 780"/>
                <a:gd name="T62" fmla="*/ 0 w 780"/>
                <a:gd name="T63" fmla="*/ 0 h 780"/>
                <a:gd name="T64" fmla="*/ 0 w 780"/>
                <a:gd name="T65" fmla="*/ 0 h 780"/>
                <a:gd name="T66" fmla="*/ 0 w 780"/>
                <a:gd name="T67" fmla="*/ 0 h 780"/>
                <a:gd name="T68" fmla="*/ 0 w 780"/>
                <a:gd name="T69" fmla="*/ 0 h 780"/>
                <a:gd name="T70" fmla="*/ 0 w 780"/>
                <a:gd name="T71" fmla="*/ 0 h 780"/>
                <a:gd name="T72" fmla="*/ 0 w 780"/>
                <a:gd name="T73" fmla="*/ 0 h 780"/>
                <a:gd name="T74" fmla="*/ 0 w 780"/>
                <a:gd name="T75" fmla="*/ 0 h 780"/>
                <a:gd name="T76" fmla="*/ 0 w 780"/>
                <a:gd name="T77" fmla="*/ 0 h 780"/>
                <a:gd name="T78" fmla="*/ 0 w 780"/>
                <a:gd name="T79" fmla="*/ 0 h 780"/>
                <a:gd name="T80" fmla="*/ 0 w 780"/>
                <a:gd name="T81" fmla="*/ 0 h 780"/>
                <a:gd name="T82" fmla="*/ 0 w 780"/>
                <a:gd name="T83" fmla="*/ 0 h 780"/>
                <a:gd name="T84" fmla="*/ 0 w 780"/>
                <a:gd name="T85" fmla="*/ 0 h 780"/>
                <a:gd name="T86" fmla="*/ 0 w 780"/>
                <a:gd name="T87" fmla="*/ 0 h 780"/>
                <a:gd name="T88" fmla="*/ 0 w 780"/>
                <a:gd name="T89" fmla="*/ 0 h 780"/>
                <a:gd name="T90" fmla="*/ 0 w 780"/>
                <a:gd name="T91" fmla="*/ 0 h 780"/>
                <a:gd name="T92" fmla="*/ 0 w 780"/>
                <a:gd name="T93" fmla="*/ 0 h 780"/>
                <a:gd name="T94" fmla="*/ 0 w 780"/>
                <a:gd name="T95" fmla="*/ 0 h 780"/>
                <a:gd name="T96" fmla="*/ 0 w 780"/>
                <a:gd name="T97" fmla="*/ 0 h 780"/>
                <a:gd name="T98" fmla="*/ 0 w 780"/>
                <a:gd name="T99" fmla="*/ 0 h 780"/>
                <a:gd name="T100" fmla="*/ 0 w 780"/>
                <a:gd name="T101" fmla="*/ 0 h 780"/>
                <a:gd name="T102" fmla="*/ 0 w 780"/>
                <a:gd name="T103" fmla="*/ 0 h 780"/>
                <a:gd name="T104" fmla="*/ 0 w 780"/>
                <a:gd name="T105" fmla="*/ 0 h 780"/>
                <a:gd name="T106" fmla="*/ 0 w 780"/>
                <a:gd name="T107" fmla="*/ 0 h 780"/>
                <a:gd name="T108" fmla="*/ 0 w 780"/>
                <a:gd name="T109" fmla="*/ 0 h 780"/>
                <a:gd name="T110" fmla="*/ 0 w 780"/>
                <a:gd name="T111" fmla="*/ 0 h 780"/>
                <a:gd name="T112" fmla="*/ 0 w 780"/>
                <a:gd name="T113" fmla="*/ 0 h 780"/>
                <a:gd name="T114" fmla="*/ 0 w 780"/>
                <a:gd name="T115" fmla="*/ 0 h 780"/>
                <a:gd name="T116" fmla="*/ 0 w 780"/>
                <a:gd name="T117" fmla="*/ 0 h 780"/>
                <a:gd name="T118" fmla="*/ 0 w 780"/>
                <a:gd name="T119" fmla="*/ 0 h 780"/>
                <a:gd name="T120" fmla="*/ 0 w 780"/>
                <a:gd name="T121" fmla="*/ 0 h 780"/>
                <a:gd name="T122" fmla="*/ 0 w 780"/>
                <a:gd name="T123" fmla="*/ 0 h 780"/>
                <a:gd name="T124" fmla="*/ 0 w 780"/>
                <a:gd name="T125" fmla="*/ 0 h 7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0"/>
                <a:gd name="T190" fmla="*/ 0 h 780"/>
                <a:gd name="T191" fmla="*/ 780 w 780"/>
                <a:gd name="T192" fmla="*/ 780 h 7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0" h="780">
                  <a:moveTo>
                    <a:pt x="761" y="761"/>
                  </a:moveTo>
                  <a:lnTo>
                    <a:pt x="754" y="766"/>
                  </a:lnTo>
                  <a:lnTo>
                    <a:pt x="745" y="771"/>
                  </a:lnTo>
                  <a:lnTo>
                    <a:pt x="737" y="775"/>
                  </a:lnTo>
                  <a:lnTo>
                    <a:pt x="728" y="778"/>
                  </a:lnTo>
                  <a:lnTo>
                    <a:pt x="717" y="779"/>
                  </a:lnTo>
                  <a:lnTo>
                    <a:pt x="707" y="780"/>
                  </a:lnTo>
                  <a:lnTo>
                    <a:pt x="684" y="779"/>
                  </a:lnTo>
                  <a:lnTo>
                    <a:pt x="657" y="775"/>
                  </a:lnTo>
                  <a:lnTo>
                    <a:pt x="628" y="766"/>
                  </a:lnTo>
                  <a:lnTo>
                    <a:pt x="598" y="755"/>
                  </a:lnTo>
                  <a:lnTo>
                    <a:pt x="565" y="740"/>
                  </a:lnTo>
                  <a:lnTo>
                    <a:pt x="495" y="700"/>
                  </a:lnTo>
                  <a:lnTo>
                    <a:pt x="421" y="649"/>
                  </a:lnTo>
                  <a:lnTo>
                    <a:pt x="344" y="586"/>
                  </a:lnTo>
                  <a:lnTo>
                    <a:pt x="267" y="514"/>
                  </a:lnTo>
                  <a:lnTo>
                    <a:pt x="195" y="437"/>
                  </a:lnTo>
                  <a:lnTo>
                    <a:pt x="132" y="360"/>
                  </a:lnTo>
                  <a:lnTo>
                    <a:pt x="81" y="286"/>
                  </a:lnTo>
                  <a:lnTo>
                    <a:pt x="60" y="251"/>
                  </a:lnTo>
                  <a:lnTo>
                    <a:pt x="41" y="216"/>
                  </a:lnTo>
                  <a:lnTo>
                    <a:pt x="26" y="183"/>
                  </a:lnTo>
                  <a:lnTo>
                    <a:pt x="14" y="153"/>
                  </a:lnTo>
                  <a:lnTo>
                    <a:pt x="6" y="124"/>
                  </a:lnTo>
                  <a:lnTo>
                    <a:pt x="0" y="97"/>
                  </a:lnTo>
                  <a:lnTo>
                    <a:pt x="0" y="74"/>
                  </a:lnTo>
                  <a:lnTo>
                    <a:pt x="0" y="63"/>
                  </a:lnTo>
                  <a:lnTo>
                    <a:pt x="3" y="53"/>
                  </a:lnTo>
                  <a:lnTo>
                    <a:pt x="5" y="43"/>
                  </a:lnTo>
                  <a:lnTo>
                    <a:pt x="10" y="35"/>
                  </a:lnTo>
                  <a:lnTo>
                    <a:pt x="14" y="27"/>
                  </a:lnTo>
                  <a:lnTo>
                    <a:pt x="20" y="20"/>
                  </a:lnTo>
                  <a:lnTo>
                    <a:pt x="27" y="14"/>
                  </a:lnTo>
                  <a:lnTo>
                    <a:pt x="35" y="10"/>
                  </a:lnTo>
                  <a:lnTo>
                    <a:pt x="43" y="5"/>
                  </a:lnTo>
                  <a:lnTo>
                    <a:pt x="53" y="3"/>
                  </a:lnTo>
                  <a:lnTo>
                    <a:pt x="63" y="0"/>
                  </a:lnTo>
                  <a:lnTo>
                    <a:pt x="74" y="0"/>
                  </a:lnTo>
                  <a:lnTo>
                    <a:pt x="98" y="0"/>
                  </a:lnTo>
                  <a:lnTo>
                    <a:pt x="124" y="6"/>
                  </a:lnTo>
                  <a:lnTo>
                    <a:pt x="153" y="14"/>
                  </a:lnTo>
                  <a:lnTo>
                    <a:pt x="183" y="26"/>
                  </a:lnTo>
                  <a:lnTo>
                    <a:pt x="217" y="41"/>
                  </a:lnTo>
                  <a:lnTo>
                    <a:pt x="251" y="60"/>
                  </a:lnTo>
                  <a:lnTo>
                    <a:pt x="286" y="81"/>
                  </a:lnTo>
                  <a:lnTo>
                    <a:pt x="360" y="132"/>
                  </a:lnTo>
                  <a:lnTo>
                    <a:pt x="437" y="195"/>
                  </a:lnTo>
                  <a:lnTo>
                    <a:pt x="514" y="267"/>
                  </a:lnTo>
                  <a:lnTo>
                    <a:pt x="586" y="344"/>
                  </a:lnTo>
                  <a:lnTo>
                    <a:pt x="648" y="421"/>
                  </a:lnTo>
                  <a:lnTo>
                    <a:pt x="700" y="495"/>
                  </a:lnTo>
                  <a:lnTo>
                    <a:pt x="740" y="565"/>
                  </a:lnTo>
                  <a:lnTo>
                    <a:pt x="755" y="598"/>
                  </a:lnTo>
                  <a:lnTo>
                    <a:pt x="766" y="629"/>
                  </a:lnTo>
                  <a:lnTo>
                    <a:pt x="774" y="657"/>
                  </a:lnTo>
                  <a:lnTo>
                    <a:pt x="779" y="684"/>
                  </a:lnTo>
                  <a:lnTo>
                    <a:pt x="780" y="707"/>
                  </a:lnTo>
                  <a:lnTo>
                    <a:pt x="780" y="719"/>
                  </a:lnTo>
                  <a:lnTo>
                    <a:pt x="778" y="728"/>
                  </a:lnTo>
                  <a:lnTo>
                    <a:pt x="776" y="737"/>
                  </a:lnTo>
                  <a:lnTo>
                    <a:pt x="771" y="747"/>
                  </a:lnTo>
                  <a:lnTo>
                    <a:pt x="766" y="754"/>
                  </a:lnTo>
                  <a:lnTo>
                    <a:pt x="761" y="761"/>
                  </a:lnTo>
                  <a:close/>
                </a:path>
              </a:pathLst>
            </a:custGeom>
            <a:solidFill>
              <a:srgbClr val="E6E64C"/>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20" name="Freeform 22"/>
            <p:cNvSpPr>
              <a:spLocks/>
            </p:cNvSpPr>
            <p:nvPr/>
          </p:nvSpPr>
          <p:spPr bwMode="auto">
            <a:xfrm>
              <a:off x="7615788" y="3576625"/>
              <a:ext cx="247599" cy="247652"/>
            </a:xfrm>
            <a:custGeom>
              <a:avLst/>
              <a:gdLst>
                <a:gd name="T0" fmla="*/ 0 w 781"/>
                <a:gd name="T1" fmla="*/ 0 h 782"/>
                <a:gd name="T2" fmla="*/ 0 w 781"/>
                <a:gd name="T3" fmla="*/ 0 h 782"/>
                <a:gd name="T4" fmla="*/ 0 w 781"/>
                <a:gd name="T5" fmla="*/ 0 h 782"/>
                <a:gd name="T6" fmla="*/ 0 w 781"/>
                <a:gd name="T7" fmla="*/ 0 h 782"/>
                <a:gd name="T8" fmla="*/ 0 w 781"/>
                <a:gd name="T9" fmla="*/ 0 h 782"/>
                <a:gd name="T10" fmla="*/ 0 w 781"/>
                <a:gd name="T11" fmla="*/ 0 h 782"/>
                <a:gd name="T12" fmla="*/ 0 w 781"/>
                <a:gd name="T13" fmla="*/ 0 h 782"/>
                <a:gd name="T14" fmla="*/ 0 w 781"/>
                <a:gd name="T15" fmla="*/ 0 h 782"/>
                <a:gd name="T16" fmla="*/ 0 w 781"/>
                <a:gd name="T17" fmla="*/ 0 h 782"/>
                <a:gd name="T18" fmla="*/ 0 w 781"/>
                <a:gd name="T19" fmla="*/ 0 h 782"/>
                <a:gd name="T20" fmla="*/ 0 w 781"/>
                <a:gd name="T21" fmla="*/ 0 h 782"/>
                <a:gd name="T22" fmla="*/ 0 w 781"/>
                <a:gd name="T23" fmla="*/ 0 h 782"/>
                <a:gd name="T24" fmla="*/ 0 w 781"/>
                <a:gd name="T25" fmla="*/ 0 h 782"/>
                <a:gd name="T26" fmla="*/ 0 w 781"/>
                <a:gd name="T27" fmla="*/ 0 h 782"/>
                <a:gd name="T28" fmla="*/ 0 w 781"/>
                <a:gd name="T29" fmla="*/ 0 h 782"/>
                <a:gd name="T30" fmla="*/ 0 w 781"/>
                <a:gd name="T31" fmla="*/ 0 h 782"/>
                <a:gd name="T32" fmla="*/ 0 w 781"/>
                <a:gd name="T33" fmla="*/ 0 h 782"/>
                <a:gd name="T34" fmla="*/ 0 w 781"/>
                <a:gd name="T35" fmla="*/ 0 h 782"/>
                <a:gd name="T36" fmla="*/ 0 w 781"/>
                <a:gd name="T37" fmla="*/ 0 h 782"/>
                <a:gd name="T38" fmla="*/ 0 w 781"/>
                <a:gd name="T39" fmla="*/ 0 h 782"/>
                <a:gd name="T40" fmla="*/ 0 w 781"/>
                <a:gd name="T41" fmla="*/ 0 h 782"/>
                <a:gd name="T42" fmla="*/ 0 w 781"/>
                <a:gd name="T43" fmla="*/ 0 h 782"/>
                <a:gd name="T44" fmla="*/ 0 w 781"/>
                <a:gd name="T45" fmla="*/ 0 h 782"/>
                <a:gd name="T46" fmla="*/ 0 w 781"/>
                <a:gd name="T47" fmla="*/ 0 h 782"/>
                <a:gd name="T48" fmla="*/ 0 w 781"/>
                <a:gd name="T49" fmla="*/ 0 h 782"/>
                <a:gd name="T50" fmla="*/ 0 w 781"/>
                <a:gd name="T51" fmla="*/ 0 h 782"/>
                <a:gd name="T52" fmla="*/ 0 w 781"/>
                <a:gd name="T53" fmla="*/ 0 h 782"/>
                <a:gd name="T54" fmla="*/ 0 w 781"/>
                <a:gd name="T55" fmla="*/ 0 h 782"/>
                <a:gd name="T56" fmla="*/ 0 w 781"/>
                <a:gd name="T57" fmla="*/ 0 h 782"/>
                <a:gd name="T58" fmla="*/ 0 w 781"/>
                <a:gd name="T59" fmla="*/ 0 h 782"/>
                <a:gd name="T60" fmla="*/ 0 w 781"/>
                <a:gd name="T61" fmla="*/ 0 h 782"/>
                <a:gd name="T62" fmla="*/ 0 w 781"/>
                <a:gd name="T63" fmla="*/ 0 h 782"/>
                <a:gd name="T64" fmla="*/ 0 w 781"/>
                <a:gd name="T65" fmla="*/ 0 h 782"/>
                <a:gd name="T66" fmla="*/ 0 w 781"/>
                <a:gd name="T67" fmla="*/ 0 h 782"/>
                <a:gd name="T68" fmla="*/ 0 w 781"/>
                <a:gd name="T69" fmla="*/ 0 h 782"/>
                <a:gd name="T70" fmla="*/ 0 w 781"/>
                <a:gd name="T71" fmla="*/ 0 h 782"/>
                <a:gd name="T72" fmla="*/ 0 w 781"/>
                <a:gd name="T73" fmla="*/ 0 h 782"/>
                <a:gd name="T74" fmla="*/ 0 w 781"/>
                <a:gd name="T75" fmla="*/ 0 h 782"/>
                <a:gd name="T76" fmla="*/ 0 w 781"/>
                <a:gd name="T77" fmla="*/ 0 h 782"/>
                <a:gd name="T78" fmla="*/ 0 w 781"/>
                <a:gd name="T79" fmla="*/ 0 h 782"/>
                <a:gd name="T80" fmla="*/ 0 w 781"/>
                <a:gd name="T81" fmla="*/ 0 h 782"/>
                <a:gd name="T82" fmla="*/ 0 w 781"/>
                <a:gd name="T83" fmla="*/ 0 h 782"/>
                <a:gd name="T84" fmla="*/ 0 w 781"/>
                <a:gd name="T85" fmla="*/ 0 h 782"/>
                <a:gd name="T86" fmla="*/ 0 w 781"/>
                <a:gd name="T87" fmla="*/ 0 h 782"/>
                <a:gd name="T88" fmla="*/ 0 w 781"/>
                <a:gd name="T89" fmla="*/ 0 h 782"/>
                <a:gd name="T90" fmla="*/ 0 w 781"/>
                <a:gd name="T91" fmla="*/ 0 h 782"/>
                <a:gd name="T92" fmla="*/ 0 w 781"/>
                <a:gd name="T93" fmla="*/ 0 h 782"/>
                <a:gd name="T94" fmla="*/ 0 w 781"/>
                <a:gd name="T95" fmla="*/ 0 h 782"/>
                <a:gd name="T96" fmla="*/ 0 w 781"/>
                <a:gd name="T97" fmla="*/ 0 h 782"/>
                <a:gd name="T98" fmla="*/ 0 w 781"/>
                <a:gd name="T99" fmla="*/ 0 h 782"/>
                <a:gd name="T100" fmla="*/ 0 w 781"/>
                <a:gd name="T101" fmla="*/ 0 h 782"/>
                <a:gd name="T102" fmla="*/ 0 w 781"/>
                <a:gd name="T103" fmla="*/ 0 h 782"/>
                <a:gd name="T104" fmla="*/ 0 w 781"/>
                <a:gd name="T105" fmla="*/ 0 h 782"/>
                <a:gd name="T106" fmla="*/ 0 w 781"/>
                <a:gd name="T107" fmla="*/ 0 h 782"/>
                <a:gd name="T108" fmla="*/ 0 w 781"/>
                <a:gd name="T109" fmla="*/ 0 h 782"/>
                <a:gd name="T110" fmla="*/ 0 w 781"/>
                <a:gd name="T111" fmla="*/ 0 h 782"/>
                <a:gd name="T112" fmla="*/ 0 w 781"/>
                <a:gd name="T113" fmla="*/ 0 h 782"/>
                <a:gd name="T114" fmla="*/ 0 w 781"/>
                <a:gd name="T115" fmla="*/ 0 h 782"/>
                <a:gd name="T116" fmla="*/ 0 w 781"/>
                <a:gd name="T117" fmla="*/ 0 h 782"/>
                <a:gd name="T118" fmla="*/ 0 w 781"/>
                <a:gd name="T119" fmla="*/ 0 h 782"/>
                <a:gd name="T120" fmla="*/ 0 w 781"/>
                <a:gd name="T121" fmla="*/ 0 h 7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1"/>
                <a:gd name="T184" fmla="*/ 0 h 782"/>
                <a:gd name="T185" fmla="*/ 781 w 781"/>
                <a:gd name="T186" fmla="*/ 782 h 7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1" h="782">
                  <a:moveTo>
                    <a:pt x="761" y="761"/>
                  </a:moveTo>
                  <a:lnTo>
                    <a:pt x="755" y="766"/>
                  </a:lnTo>
                  <a:lnTo>
                    <a:pt x="747" y="772"/>
                  </a:lnTo>
                  <a:lnTo>
                    <a:pt x="738" y="776"/>
                  </a:lnTo>
                  <a:lnTo>
                    <a:pt x="729" y="778"/>
                  </a:lnTo>
                  <a:lnTo>
                    <a:pt x="719" y="780"/>
                  </a:lnTo>
                  <a:lnTo>
                    <a:pt x="708" y="782"/>
                  </a:lnTo>
                  <a:lnTo>
                    <a:pt x="684" y="780"/>
                  </a:lnTo>
                  <a:lnTo>
                    <a:pt x="657" y="775"/>
                  </a:lnTo>
                  <a:lnTo>
                    <a:pt x="629" y="766"/>
                  </a:lnTo>
                  <a:lnTo>
                    <a:pt x="598" y="755"/>
                  </a:lnTo>
                  <a:lnTo>
                    <a:pt x="565" y="740"/>
                  </a:lnTo>
                  <a:lnTo>
                    <a:pt x="495" y="700"/>
                  </a:lnTo>
                  <a:lnTo>
                    <a:pt x="421" y="649"/>
                  </a:lnTo>
                  <a:lnTo>
                    <a:pt x="344" y="586"/>
                  </a:lnTo>
                  <a:lnTo>
                    <a:pt x="267" y="514"/>
                  </a:lnTo>
                  <a:lnTo>
                    <a:pt x="195" y="437"/>
                  </a:lnTo>
                  <a:lnTo>
                    <a:pt x="133" y="360"/>
                  </a:lnTo>
                  <a:lnTo>
                    <a:pt x="81" y="286"/>
                  </a:lnTo>
                  <a:lnTo>
                    <a:pt x="41" y="216"/>
                  </a:lnTo>
                  <a:lnTo>
                    <a:pt x="26" y="183"/>
                  </a:lnTo>
                  <a:lnTo>
                    <a:pt x="14" y="153"/>
                  </a:lnTo>
                  <a:lnTo>
                    <a:pt x="6" y="124"/>
                  </a:lnTo>
                  <a:lnTo>
                    <a:pt x="1" y="97"/>
                  </a:lnTo>
                  <a:lnTo>
                    <a:pt x="0" y="74"/>
                  </a:lnTo>
                  <a:lnTo>
                    <a:pt x="1" y="62"/>
                  </a:lnTo>
                  <a:lnTo>
                    <a:pt x="3" y="53"/>
                  </a:lnTo>
                  <a:lnTo>
                    <a:pt x="6" y="43"/>
                  </a:lnTo>
                  <a:lnTo>
                    <a:pt x="10" y="34"/>
                  </a:lnTo>
                  <a:lnTo>
                    <a:pt x="14" y="27"/>
                  </a:lnTo>
                  <a:lnTo>
                    <a:pt x="20" y="20"/>
                  </a:lnTo>
                  <a:lnTo>
                    <a:pt x="27" y="14"/>
                  </a:lnTo>
                  <a:lnTo>
                    <a:pt x="35" y="10"/>
                  </a:lnTo>
                  <a:lnTo>
                    <a:pt x="43" y="5"/>
                  </a:lnTo>
                  <a:lnTo>
                    <a:pt x="53" y="3"/>
                  </a:lnTo>
                  <a:lnTo>
                    <a:pt x="63" y="0"/>
                  </a:lnTo>
                  <a:lnTo>
                    <a:pt x="74" y="0"/>
                  </a:lnTo>
                  <a:lnTo>
                    <a:pt x="97" y="1"/>
                  </a:lnTo>
                  <a:lnTo>
                    <a:pt x="124" y="6"/>
                  </a:lnTo>
                  <a:lnTo>
                    <a:pt x="153" y="14"/>
                  </a:lnTo>
                  <a:lnTo>
                    <a:pt x="183" y="26"/>
                  </a:lnTo>
                  <a:lnTo>
                    <a:pt x="216" y="41"/>
                  </a:lnTo>
                  <a:lnTo>
                    <a:pt x="286" y="81"/>
                  </a:lnTo>
                  <a:lnTo>
                    <a:pt x="360" y="133"/>
                  </a:lnTo>
                  <a:lnTo>
                    <a:pt x="437" y="195"/>
                  </a:lnTo>
                  <a:lnTo>
                    <a:pt x="514" y="267"/>
                  </a:lnTo>
                  <a:lnTo>
                    <a:pt x="586" y="344"/>
                  </a:lnTo>
                  <a:lnTo>
                    <a:pt x="649" y="421"/>
                  </a:lnTo>
                  <a:lnTo>
                    <a:pt x="700" y="495"/>
                  </a:lnTo>
                  <a:lnTo>
                    <a:pt x="740" y="565"/>
                  </a:lnTo>
                  <a:lnTo>
                    <a:pt x="755" y="598"/>
                  </a:lnTo>
                  <a:lnTo>
                    <a:pt x="766" y="629"/>
                  </a:lnTo>
                  <a:lnTo>
                    <a:pt x="776" y="657"/>
                  </a:lnTo>
                  <a:lnTo>
                    <a:pt x="780" y="684"/>
                  </a:lnTo>
                  <a:lnTo>
                    <a:pt x="781" y="707"/>
                  </a:lnTo>
                  <a:lnTo>
                    <a:pt x="780" y="719"/>
                  </a:lnTo>
                  <a:lnTo>
                    <a:pt x="778" y="728"/>
                  </a:lnTo>
                  <a:lnTo>
                    <a:pt x="776" y="738"/>
                  </a:lnTo>
                  <a:lnTo>
                    <a:pt x="772" y="747"/>
                  </a:lnTo>
                  <a:lnTo>
                    <a:pt x="768" y="754"/>
                  </a:lnTo>
                  <a:lnTo>
                    <a:pt x="761" y="761"/>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21" name="Freeform 23"/>
            <p:cNvSpPr>
              <a:spLocks/>
            </p:cNvSpPr>
            <p:nvPr/>
          </p:nvSpPr>
          <p:spPr bwMode="auto">
            <a:xfrm>
              <a:off x="7615788" y="2319313"/>
              <a:ext cx="247599" cy="247652"/>
            </a:xfrm>
            <a:custGeom>
              <a:avLst/>
              <a:gdLst>
                <a:gd name="T0" fmla="*/ 0 w 780"/>
                <a:gd name="T1" fmla="*/ 0 h 780"/>
                <a:gd name="T2" fmla="*/ 0 w 780"/>
                <a:gd name="T3" fmla="*/ 0 h 780"/>
                <a:gd name="T4" fmla="*/ 0 w 780"/>
                <a:gd name="T5" fmla="*/ 0 h 780"/>
                <a:gd name="T6" fmla="*/ 0 w 780"/>
                <a:gd name="T7" fmla="*/ 0 h 780"/>
                <a:gd name="T8" fmla="*/ 0 w 780"/>
                <a:gd name="T9" fmla="*/ 0 h 780"/>
                <a:gd name="T10" fmla="*/ 0 w 780"/>
                <a:gd name="T11" fmla="*/ 0 h 780"/>
                <a:gd name="T12" fmla="*/ 0 w 780"/>
                <a:gd name="T13" fmla="*/ 0 h 780"/>
                <a:gd name="T14" fmla="*/ 0 w 780"/>
                <a:gd name="T15" fmla="*/ 0 h 780"/>
                <a:gd name="T16" fmla="*/ 0 w 780"/>
                <a:gd name="T17" fmla="*/ 0 h 780"/>
                <a:gd name="T18" fmla="*/ 0 w 780"/>
                <a:gd name="T19" fmla="*/ 0 h 780"/>
                <a:gd name="T20" fmla="*/ 0 w 780"/>
                <a:gd name="T21" fmla="*/ 0 h 780"/>
                <a:gd name="T22" fmla="*/ 0 w 780"/>
                <a:gd name="T23" fmla="*/ 0 h 780"/>
                <a:gd name="T24" fmla="*/ 0 w 780"/>
                <a:gd name="T25" fmla="*/ 0 h 780"/>
                <a:gd name="T26" fmla="*/ 0 w 780"/>
                <a:gd name="T27" fmla="*/ 0 h 780"/>
                <a:gd name="T28" fmla="*/ 0 w 780"/>
                <a:gd name="T29" fmla="*/ 0 h 780"/>
                <a:gd name="T30" fmla="*/ 0 w 780"/>
                <a:gd name="T31" fmla="*/ 0 h 780"/>
                <a:gd name="T32" fmla="*/ 0 w 780"/>
                <a:gd name="T33" fmla="*/ 0 h 780"/>
                <a:gd name="T34" fmla="*/ 0 w 780"/>
                <a:gd name="T35" fmla="*/ 0 h 780"/>
                <a:gd name="T36" fmla="*/ 0 w 780"/>
                <a:gd name="T37" fmla="*/ 0 h 780"/>
                <a:gd name="T38" fmla="*/ 0 w 780"/>
                <a:gd name="T39" fmla="*/ 0 h 780"/>
                <a:gd name="T40" fmla="*/ 0 w 780"/>
                <a:gd name="T41" fmla="*/ 0 h 780"/>
                <a:gd name="T42" fmla="*/ 0 w 780"/>
                <a:gd name="T43" fmla="*/ 0 h 780"/>
                <a:gd name="T44" fmla="*/ 0 w 780"/>
                <a:gd name="T45" fmla="*/ 0 h 780"/>
                <a:gd name="T46" fmla="*/ 0 w 780"/>
                <a:gd name="T47" fmla="*/ 0 h 780"/>
                <a:gd name="T48" fmla="*/ 0 w 780"/>
                <a:gd name="T49" fmla="*/ 0 h 780"/>
                <a:gd name="T50" fmla="*/ 0 w 780"/>
                <a:gd name="T51" fmla="*/ 0 h 780"/>
                <a:gd name="T52" fmla="*/ 0 w 780"/>
                <a:gd name="T53" fmla="*/ 0 h 780"/>
                <a:gd name="T54" fmla="*/ 0 w 780"/>
                <a:gd name="T55" fmla="*/ 0 h 780"/>
                <a:gd name="T56" fmla="*/ 0 w 780"/>
                <a:gd name="T57" fmla="*/ 0 h 780"/>
                <a:gd name="T58" fmla="*/ 0 w 780"/>
                <a:gd name="T59" fmla="*/ 0 h 780"/>
                <a:gd name="T60" fmla="*/ 0 w 780"/>
                <a:gd name="T61" fmla="*/ 0 h 780"/>
                <a:gd name="T62" fmla="*/ 0 w 780"/>
                <a:gd name="T63" fmla="*/ 0 h 780"/>
                <a:gd name="T64" fmla="*/ 0 w 780"/>
                <a:gd name="T65" fmla="*/ 0 h 780"/>
                <a:gd name="T66" fmla="*/ 0 w 780"/>
                <a:gd name="T67" fmla="*/ 0 h 780"/>
                <a:gd name="T68" fmla="*/ 0 w 780"/>
                <a:gd name="T69" fmla="*/ 0 h 780"/>
                <a:gd name="T70" fmla="*/ 0 w 780"/>
                <a:gd name="T71" fmla="*/ 0 h 780"/>
                <a:gd name="T72" fmla="*/ 0 w 780"/>
                <a:gd name="T73" fmla="*/ 0 h 780"/>
                <a:gd name="T74" fmla="*/ 0 w 780"/>
                <a:gd name="T75" fmla="*/ 0 h 780"/>
                <a:gd name="T76" fmla="*/ 0 w 780"/>
                <a:gd name="T77" fmla="*/ 0 h 780"/>
                <a:gd name="T78" fmla="*/ 0 w 780"/>
                <a:gd name="T79" fmla="*/ 0 h 780"/>
                <a:gd name="T80" fmla="*/ 0 w 780"/>
                <a:gd name="T81" fmla="*/ 0 h 780"/>
                <a:gd name="T82" fmla="*/ 0 w 780"/>
                <a:gd name="T83" fmla="*/ 0 h 780"/>
                <a:gd name="T84" fmla="*/ 0 w 780"/>
                <a:gd name="T85" fmla="*/ 0 h 780"/>
                <a:gd name="T86" fmla="*/ 0 w 780"/>
                <a:gd name="T87" fmla="*/ 0 h 780"/>
                <a:gd name="T88" fmla="*/ 0 w 780"/>
                <a:gd name="T89" fmla="*/ 0 h 780"/>
                <a:gd name="T90" fmla="*/ 0 w 780"/>
                <a:gd name="T91" fmla="*/ 0 h 780"/>
                <a:gd name="T92" fmla="*/ 0 w 780"/>
                <a:gd name="T93" fmla="*/ 0 h 780"/>
                <a:gd name="T94" fmla="*/ 0 w 780"/>
                <a:gd name="T95" fmla="*/ 0 h 780"/>
                <a:gd name="T96" fmla="*/ 0 w 780"/>
                <a:gd name="T97" fmla="*/ 0 h 780"/>
                <a:gd name="T98" fmla="*/ 0 w 780"/>
                <a:gd name="T99" fmla="*/ 0 h 780"/>
                <a:gd name="T100" fmla="*/ 0 w 780"/>
                <a:gd name="T101" fmla="*/ 0 h 780"/>
                <a:gd name="T102" fmla="*/ 0 w 780"/>
                <a:gd name="T103" fmla="*/ 0 h 780"/>
                <a:gd name="T104" fmla="*/ 0 w 780"/>
                <a:gd name="T105" fmla="*/ 0 h 780"/>
                <a:gd name="T106" fmla="*/ 0 w 780"/>
                <a:gd name="T107" fmla="*/ 0 h 780"/>
                <a:gd name="T108" fmla="*/ 0 w 780"/>
                <a:gd name="T109" fmla="*/ 0 h 780"/>
                <a:gd name="T110" fmla="*/ 0 w 780"/>
                <a:gd name="T111" fmla="*/ 0 h 780"/>
                <a:gd name="T112" fmla="*/ 0 w 780"/>
                <a:gd name="T113" fmla="*/ 0 h 780"/>
                <a:gd name="T114" fmla="*/ 0 w 780"/>
                <a:gd name="T115" fmla="*/ 0 h 780"/>
                <a:gd name="T116" fmla="*/ 0 w 780"/>
                <a:gd name="T117" fmla="*/ 0 h 780"/>
                <a:gd name="T118" fmla="*/ 0 w 780"/>
                <a:gd name="T119" fmla="*/ 0 h 780"/>
                <a:gd name="T120" fmla="*/ 0 w 780"/>
                <a:gd name="T121" fmla="*/ 0 h 780"/>
                <a:gd name="T122" fmla="*/ 0 w 780"/>
                <a:gd name="T123" fmla="*/ 0 h 780"/>
                <a:gd name="T124" fmla="*/ 0 w 780"/>
                <a:gd name="T125" fmla="*/ 0 h 7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0"/>
                <a:gd name="T190" fmla="*/ 0 h 780"/>
                <a:gd name="T191" fmla="*/ 780 w 780"/>
                <a:gd name="T192" fmla="*/ 780 h 7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0" h="780">
                  <a:moveTo>
                    <a:pt x="761" y="19"/>
                  </a:moveTo>
                  <a:lnTo>
                    <a:pt x="766" y="26"/>
                  </a:lnTo>
                  <a:lnTo>
                    <a:pt x="771" y="34"/>
                  </a:lnTo>
                  <a:lnTo>
                    <a:pt x="774" y="43"/>
                  </a:lnTo>
                  <a:lnTo>
                    <a:pt x="778" y="52"/>
                  </a:lnTo>
                  <a:lnTo>
                    <a:pt x="779" y="62"/>
                  </a:lnTo>
                  <a:lnTo>
                    <a:pt x="780" y="73"/>
                  </a:lnTo>
                  <a:lnTo>
                    <a:pt x="779" y="96"/>
                  </a:lnTo>
                  <a:lnTo>
                    <a:pt x="774" y="123"/>
                  </a:lnTo>
                  <a:lnTo>
                    <a:pt x="766" y="152"/>
                  </a:lnTo>
                  <a:lnTo>
                    <a:pt x="755" y="182"/>
                  </a:lnTo>
                  <a:lnTo>
                    <a:pt x="740" y="215"/>
                  </a:lnTo>
                  <a:lnTo>
                    <a:pt x="700" y="285"/>
                  </a:lnTo>
                  <a:lnTo>
                    <a:pt x="649" y="359"/>
                  </a:lnTo>
                  <a:lnTo>
                    <a:pt x="586" y="436"/>
                  </a:lnTo>
                  <a:lnTo>
                    <a:pt x="514" y="513"/>
                  </a:lnTo>
                  <a:lnTo>
                    <a:pt x="437" y="585"/>
                  </a:lnTo>
                  <a:lnTo>
                    <a:pt x="360" y="648"/>
                  </a:lnTo>
                  <a:lnTo>
                    <a:pt x="286" y="699"/>
                  </a:lnTo>
                  <a:lnTo>
                    <a:pt x="251" y="720"/>
                  </a:lnTo>
                  <a:lnTo>
                    <a:pt x="216" y="739"/>
                  </a:lnTo>
                  <a:lnTo>
                    <a:pt x="183" y="754"/>
                  </a:lnTo>
                  <a:lnTo>
                    <a:pt x="153" y="766"/>
                  </a:lnTo>
                  <a:lnTo>
                    <a:pt x="124" y="774"/>
                  </a:lnTo>
                  <a:lnTo>
                    <a:pt x="97" y="780"/>
                  </a:lnTo>
                  <a:lnTo>
                    <a:pt x="74" y="780"/>
                  </a:lnTo>
                  <a:lnTo>
                    <a:pt x="63" y="780"/>
                  </a:lnTo>
                  <a:lnTo>
                    <a:pt x="53" y="777"/>
                  </a:lnTo>
                  <a:lnTo>
                    <a:pt x="43" y="775"/>
                  </a:lnTo>
                  <a:lnTo>
                    <a:pt x="35" y="770"/>
                  </a:lnTo>
                  <a:lnTo>
                    <a:pt x="27" y="766"/>
                  </a:lnTo>
                  <a:lnTo>
                    <a:pt x="20" y="760"/>
                  </a:lnTo>
                  <a:lnTo>
                    <a:pt x="14" y="753"/>
                  </a:lnTo>
                  <a:lnTo>
                    <a:pt x="10" y="745"/>
                  </a:lnTo>
                  <a:lnTo>
                    <a:pt x="5" y="737"/>
                  </a:lnTo>
                  <a:lnTo>
                    <a:pt x="3" y="727"/>
                  </a:lnTo>
                  <a:lnTo>
                    <a:pt x="0" y="717"/>
                  </a:lnTo>
                  <a:lnTo>
                    <a:pt x="0" y="706"/>
                  </a:lnTo>
                  <a:lnTo>
                    <a:pt x="0" y="682"/>
                  </a:lnTo>
                  <a:lnTo>
                    <a:pt x="6" y="656"/>
                  </a:lnTo>
                  <a:lnTo>
                    <a:pt x="14" y="627"/>
                  </a:lnTo>
                  <a:lnTo>
                    <a:pt x="26" y="597"/>
                  </a:lnTo>
                  <a:lnTo>
                    <a:pt x="41" y="564"/>
                  </a:lnTo>
                  <a:lnTo>
                    <a:pt x="60" y="529"/>
                  </a:lnTo>
                  <a:lnTo>
                    <a:pt x="81" y="494"/>
                  </a:lnTo>
                  <a:lnTo>
                    <a:pt x="132" y="420"/>
                  </a:lnTo>
                  <a:lnTo>
                    <a:pt x="195" y="343"/>
                  </a:lnTo>
                  <a:lnTo>
                    <a:pt x="267" y="266"/>
                  </a:lnTo>
                  <a:lnTo>
                    <a:pt x="344" y="194"/>
                  </a:lnTo>
                  <a:lnTo>
                    <a:pt x="421" y="132"/>
                  </a:lnTo>
                  <a:lnTo>
                    <a:pt x="495" y="80"/>
                  </a:lnTo>
                  <a:lnTo>
                    <a:pt x="565" y="40"/>
                  </a:lnTo>
                  <a:lnTo>
                    <a:pt x="598" y="25"/>
                  </a:lnTo>
                  <a:lnTo>
                    <a:pt x="629" y="13"/>
                  </a:lnTo>
                  <a:lnTo>
                    <a:pt x="657" y="5"/>
                  </a:lnTo>
                  <a:lnTo>
                    <a:pt x="684" y="1"/>
                  </a:lnTo>
                  <a:lnTo>
                    <a:pt x="707" y="0"/>
                  </a:lnTo>
                  <a:lnTo>
                    <a:pt x="719" y="0"/>
                  </a:lnTo>
                  <a:lnTo>
                    <a:pt x="728" y="2"/>
                  </a:lnTo>
                  <a:lnTo>
                    <a:pt x="737" y="4"/>
                  </a:lnTo>
                  <a:lnTo>
                    <a:pt x="747" y="9"/>
                  </a:lnTo>
                  <a:lnTo>
                    <a:pt x="754" y="13"/>
                  </a:lnTo>
                  <a:lnTo>
                    <a:pt x="761" y="19"/>
                  </a:lnTo>
                  <a:close/>
                </a:path>
              </a:pathLst>
            </a:custGeom>
            <a:solidFill>
              <a:srgbClr val="E6E64C"/>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22" name="Freeform 24"/>
            <p:cNvSpPr>
              <a:spLocks/>
            </p:cNvSpPr>
            <p:nvPr/>
          </p:nvSpPr>
          <p:spPr bwMode="auto">
            <a:xfrm>
              <a:off x="7615788" y="2319313"/>
              <a:ext cx="247599" cy="247652"/>
            </a:xfrm>
            <a:custGeom>
              <a:avLst/>
              <a:gdLst>
                <a:gd name="T0" fmla="*/ 0 w 781"/>
                <a:gd name="T1" fmla="*/ 0 h 782"/>
                <a:gd name="T2" fmla="*/ 0 w 781"/>
                <a:gd name="T3" fmla="*/ 0 h 782"/>
                <a:gd name="T4" fmla="*/ 0 w 781"/>
                <a:gd name="T5" fmla="*/ 0 h 782"/>
                <a:gd name="T6" fmla="*/ 0 w 781"/>
                <a:gd name="T7" fmla="*/ 0 h 782"/>
                <a:gd name="T8" fmla="*/ 0 w 781"/>
                <a:gd name="T9" fmla="*/ 0 h 782"/>
                <a:gd name="T10" fmla="*/ 0 w 781"/>
                <a:gd name="T11" fmla="*/ 0 h 782"/>
                <a:gd name="T12" fmla="*/ 0 w 781"/>
                <a:gd name="T13" fmla="*/ 0 h 782"/>
                <a:gd name="T14" fmla="*/ 0 w 781"/>
                <a:gd name="T15" fmla="*/ 0 h 782"/>
                <a:gd name="T16" fmla="*/ 0 w 781"/>
                <a:gd name="T17" fmla="*/ 0 h 782"/>
                <a:gd name="T18" fmla="*/ 0 w 781"/>
                <a:gd name="T19" fmla="*/ 0 h 782"/>
                <a:gd name="T20" fmla="*/ 0 w 781"/>
                <a:gd name="T21" fmla="*/ 0 h 782"/>
                <a:gd name="T22" fmla="*/ 0 w 781"/>
                <a:gd name="T23" fmla="*/ 0 h 782"/>
                <a:gd name="T24" fmla="*/ 0 w 781"/>
                <a:gd name="T25" fmla="*/ 0 h 782"/>
                <a:gd name="T26" fmla="*/ 0 w 781"/>
                <a:gd name="T27" fmla="*/ 0 h 782"/>
                <a:gd name="T28" fmla="*/ 0 w 781"/>
                <a:gd name="T29" fmla="*/ 0 h 782"/>
                <a:gd name="T30" fmla="*/ 0 w 781"/>
                <a:gd name="T31" fmla="*/ 0 h 782"/>
                <a:gd name="T32" fmla="*/ 0 w 781"/>
                <a:gd name="T33" fmla="*/ 0 h 782"/>
                <a:gd name="T34" fmla="*/ 0 w 781"/>
                <a:gd name="T35" fmla="*/ 0 h 782"/>
                <a:gd name="T36" fmla="*/ 0 w 781"/>
                <a:gd name="T37" fmla="*/ 0 h 782"/>
                <a:gd name="T38" fmla="*/ 0 w 781"/>
                <a:gd name="T39" fmla="*/ 0 h 782"/>
                <a:gd name="T40" fmla="*/ 0 w 781"/>
                <a:gd name="T41" fmla="*/ 0 h 782"/>
                <a:gd name="T42" fmla="*/ 0 w 781"/>
                <a:gd name="T43" fmla="*/ 0 h 782"/>
                <a:gd name="T44" fmla="*/ 0 w 781"/>
                <a:gd name="T45" fmla="*/ 0 h 782"/>
                <a:gd name="T46" fmla="*/ 0 w 781"/>
                <a:gd name="T47" fmla="*/ 0 h 782"/>
                <a:gd name="T48" fmla="*/ 0 w 781"/>
                <a:gd name="T49" fmla="*/ 0 h 782"/>
                <a:gd name="T50" fmla="*/ 0 w 781"/>
                <a:gd name="T51" fmla="*/ 0 h 782"/>
                <a:gd name="T52" fmla="*/ 0 w 781"/>
                <a:gd name="T53" fmla="*/ 0 h 782"/>
                <a:gd name="T54" fmla="*/ 0 w 781"/>
                <a:gd name="T55" fmla="*/ 0 h 782"/>
                <a:gd name="T56" fmla="*/ 0 w 781"/>
                <a:gd name="T57" fmla="*/ 0 h 782"/>
                <a:gd name="T58" fmla="*/ 0 w 781"/>
                <a:gd name="T59" fmla="*/ 0 h 782"/>
                <a:gd name="T60" fmla="*/ 0 w 781"/>
                <a:gd name="T61" fmla="*/ 0 h 782"/>
                <a:gd name="T62" fmla="*/ 0 w 781"/>
                <a:gd name="T63" fmla="*/ 0 h 782"/>
                <a:gd name="T64" fmla="*/ 0 w 781"/>
                <a:gd name="T65" fmla="*/ 0 h 782"/>
                <a:gd name="T66" fmla="*/ 0 w 781"/>
                <a:gd name="T67" fmla="*/ 0 h 782"/>
                <a:gd name="T68" fmla="*/ 0 w 781"/>
                <a:gd name="T69" fmla="*/ 0 h 782"/>
                <a:gd name="T70" fmla="*/ 0 w 781"/>
                <a:gd name="T71" fmla="*/ 0 h 782"/>
                <a:gd name="T72" fmla="*/ 0 w 781"/>
                <a:gd name="T73" fmla="*/ 0 h 782"/>
                <a:gd name="T74" fmla="*/ 0 w 781"/>
                <a:gd name="T75" fmla="*/ 0 h 782"/>
                <a:gd name="T76" fmla="*/ 0 w 781"/>
                <a:gd name="T77" fmla="*/ 0 h 782"/>
                <a:gd name="T78" fmla="*/ 0 w 781"/>
                <a:gd name="T79" fmla="*/ 0 h 782"/>
                <a:gd name="T80" fmla="*/ 0 w 781"/>
                <a:gd name="T81" fmla="*/ 0 h 782"/>
                <a:gd name="T82" fmla="*/ 0 w 781"/>
                <a:gd name="T83" fmla="*/ 0 h 782"/>
                <a:gd name="T84" fmla="*/ 0 w 781"/>
                <a:gd name="T85" fmla="*/ 0 h 782"/>
                <a:gd name="T86" fmla="*/ 0 w 781"/>
                <a:gd name="T87" fmla="*/ 0 h 782"/>
                <a:gd name="T88" fmla="*/ 0 w 781"/>
                <a:gd name="T89" fmla="*/ 0 h 782"/>
                <a:gd name="T90" fmla="*/ 0 w 781"/>
                <a:gd name="T91" fmla="*/ 0 h 782"/>
                <a:gd name="T92" fmla="*/ 0 w 781"/>
                <a:gd name="T93" fmla="*/ 0 h 782"/>
                <a:gd name="T94" fmla="*/ 0 w 781"/>
                <a:gd name="T95" fmla="*/ 0 h 782"/>
                <a:gd name="T96" fmla="*/ 0 w 781"/>
                <a:gd name="T97" fmla="*/ 0 h 782"/>
                <a:gd name="T98" fmla="*/ 0 w 781"/>
                <a:gd name="T99" fmla="*/ 0 h 782"/>
                <a:gd name="T100" fmla="*/ 0 w 781"/>
                <a:gd name="T101" fmla="*/ 0 h 782"/>
                <a:gd name="T102" fmla="*/ 0 w 781"/>
                <a:gd name="T103" fmla="*/ 0 h 782"/>
                <a:gd name="T104" fmla="*/ 0 w 781"/>
                <a:gd name="T105" fmla="*/ 0 h 782"/>
                <a:gd name="T106" fmla="*/ 0 w 781"/>
                <a:gd name="T107" fmla="*/ 0 h 782"/>
                <a:gd name="T108" fmla="*/ 0 w 781"/>
                <a:gd name="T109" fmla="*/ 0 h 782"/>
                <a:gd name="T110" fmla="*/ 0 w 781"/>
                <a:gd name="T111" fmla="*/ 0 h 782"/>
                <a:gd name="T112" fmla="*/ 0 w 781"/>
                <a:gd name="T113" fmla="*/ 0 h 782"/>
                <a:gd name="T114" fmla="*/ 0 w 781"/>
                <a:gd name="T115" fmla="*/ 0 h 782"/>
                <a:gd name="T116" fmla="*/ 0 w 781"/>
                <a:gd name="T117" fmla="*/ 0 h 782"/>
                <a:gd name="T118" fmla="*/ 0 w 781"/>
                <a:gd name="T119" fmla="*/ 0 h 782"/>
                <a:gd name="T120" fmla="*/ 0 w 781"/>
                <a:gd name="T121" fmla="*/ 0 h 7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1"/>
                <a:gd name="T184" fmla="*/ 0 h 782"/>
                <a:gd name="T185" fmla="*/ 781 w 781"/>
                <a:gd name="T186" fmla="*/ 782 h 7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1" h="782">
                  <a:moveTo>
                    <a:pt x="761" y="21"/>
                  </a:moveTo>
                  <a:lnTo>
                    <a:pt x="766" y="27"/>
                  </a:lnTo>
                  <a:lnTo>
                    <a:pt x="772" y="35"/>
                  </a:lnTo>
                  <a:lnTo>
                    <a:pt x="776" y="43"/>
                  </a:lnTo>
                  <a:lnTo>
                    <a:pt x="778" y="53"/>
                  </a:lnTo>
                  <a:lnTo>
                    <a:pt x="780" y="63"/>
                  </a:lnTo>
                  <a:lnTo>
                    <a:pt x="781" y="74"/>
                  </a:lnTo>
                  <a:lnTo>
                    <a:pt x="780" y="98"/>
                  </a:lnTo>
                  <a:lnTo>
                    <a:pt x="774" y="125"/>
                  </a:lnTo>
                  <a:lnTo>
                    <a:pt x="766" y="153"/>
                  </a:lnTo>
                  <a:lnTo>
                    <a:pt x="755" y="184"/>
                  </a:lnTo>
                  <a:lnTo>
                    <a:pt x="740" y="217"/>
                  </a:lnTo>
                  <a:lnTo>
                    <a:pt x="700" y="287"/>
                  </a:lnTo>
                  <a:lnTo>
                    <a:pt x="649" y="361"/>
                  </a:lnTo>
                  <a:lnTo>
                    <a:pt x="586" y="438"/>
                  </a:lnTo>
                  <a:lnTo>
                    <a:pt x="514" y="515"/>
                  </a:lnTo>
                  <a:lnTo>
                    <a:pt x="437" y="587"/>
                  </a:lnTo>
                  <a:lnTo>
                    <a:pt x="360" y="649"/>
                  </a:lnTo>
                  <a:lnTo>
                    <a:pt x="286" y="701"/>
                  </a:lnTo>
                  <a:lnTo>
                    <a:pt x="216" y="741"/>
                  </a:lnTo>
                  <a:lnTo>
                    <a:pt x="183" y="756"/>
                  </a:lnTo>
                  <a:lnTo>
                    <a:pt x="153" y="768"/>
                  </a:lnTo>
                  <a:lnTo>
                    <a:pt x="124" y="776"/>
                  </a:lnTo>
                  <a:lnTo>
                    <a:pt x="97" y="780"/>
                  </a:lnTo>
                  <a:lnTo>
                    <a:pt x="74" y="782"/>
                  </a:lnTo>
                  <a:lnTo>
                    <a:pt x="62" y="780"/>
                  </a:lnTo>
                  <a:lnTo>
                    <a:pt x="53" y="779"/>
                  </a:lnTo>
                  <a:lnTo>
                    <a:pt x="43" y="776"/>
                  </a:lnTo>
                  <a:lnTo>
                    <a:pt x="34" y="772"/>
                  </a:lnTo>
                  <a:lnTo>
                    <a:pt x="27" y="768"/>
                  </a:lnTo>
                  <a:lnTo>
                    <a:pt x="20" y="762"/>
                  </a:lnTo>
                  <a:lnTo>
                    <a:pt x="14" y="755"/>
                  </a:lnTo>
                  <a:lnTo>
                    <a:pt x="10" y="747"/>
                  </a:lnTo>
                  <a:lnTo>
                    <a:pt x="5" y="739"/>
                  </a:lnTo>
                  <a:lnTo>
                    <a:pt x="3" y="729"/>
                  </a:lnTo>
                  <a:lnTo>
                    <a:pt x="0" y="719"/>
                  </a:lnTo>
                  <a:lnTo>
                    <a:pt x="0" y="708"/>
                  </a:lnTo>
                  <a:lnTo>
                    <a:pt x="1" y="685"/>
                  </a:lnTo>
                  <a:lnTo>
                    <a:pt x="6" y="658"/>
                  </a:lnTo>
                  <a:lnTo>
                    <a:pt x="14" y="629"/>
                  </a:lnTo>
                  <a:lnTo>
                    <a:pt x="26" y="599"/>
                  </a:lnTo>
                  <a:lnTo>
                    <a:pt x="41" y="566"/>
                  </a:lnTo>
                  <a:lnTo>
                    <a:pt x="81" y="496"/>
                  </a:lnTo>
                  <a:lnTo>
                    <a:pt x="133" y="422"/>
                  </a:lnTo>
                  <a:lnTo>
                    <a:pt x="195" y="345"/>
                  </a:lnTo>
                  <a:lnTo>
                    <a:pt x="267" y="268"/>
                  </a:lnTo>
                  <a:lnTo>
                    <a:pt x="344" y="196"/>
                  </a:lnTo>
                  <a:lnTo>
                    <a:pt x="421" y="133"/>
                  </a:lnTo>
                  <a:lnTo>
                    <a:pt x="495" y="82"/>
                  </a:lnTo>
                  <a:lnTo>
                    <a:pt x="565" y="42"/>
                  </a:lnTo>
                  <a:lnTo>
                    <a:pt x="598" y="27"/>
                  </a:lnTo>
                  <a:lnTo>
                    <a:pt x="629" y="15"/>
                  </a:lnTo>
                  <a:lnTo>
                    <a:pt x="657" y="6"/>
                  </a:lnTo>
                  <a:lnTo>
                    <a:pt x="684" y="2"/>
                  </a:lnTo>
                  <a:lnTo>
                    <a:pt x="707" y="0"/>
                  </a:lnTo>
                  <a:lnTo>
                    <a:pt x="719" y="2"/>
                  </a:lnTo>
                  <a:lnTo>
                    <a:pt x="728" y="4"/>
                  </a:lnTo>
                  <a:lnTo>
                    <a:pt x="738" y="6"/>
                  </a:lnTo>
                  <a:lnTo>
                    <a:pt x="747" y="10"/>
                  </a:lnTo>
                  <a:lnTo>
                    <a:pt x="754" y="14"/>
                  </a:lnTo>
                  <a:lnTo>
                    <a:pt x="761" y="21"/>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23" name="Freeform 25"/>
            <p:cNvSpPr>
              <a:spLocks/>
            </p:cNvSpPr>
            <p:nvPr/>
          </p:nvSpPr>
          <p:spPr bwMode="auto">
            <a:xfrm>
              <a:off x="3543479" y="3638538"/>
              <a:ext cx="2591330" cy="739782"/>
            </a:xfrm>
            <a:custGeom>
              <a:avLst/>
              <a:gdLst>
                <a:gd name="T0" fmla="*/ 0 w 8149"/>
                <a:gd name="T1" fmla="*/ 0 h 2329"/>
                <a:gd name="T2" fmla="*/ 0 w 8149"/>
                <a:gd name="T3" fmla="*/ 0 h 2329"/>
                <a:gd name="T4" fmla="*/ 0 w 8149"/>
                <a:gd name="T5" fmla="*/ 0 h 2329"/>
                <a:gd name="T6" fmla="*/ 0 w 8149"/>
                <a:gd name="T7" fmla="*/ 0 h 2329"/>
                <a:gd name="T8" fmla="*/ 0 w 8149"/>
                <a:gd name="T9" fmla="*/ 0 h 2329"/>
                <a:gd name="T10" fmla="*/ 0 w 8149"/>
                <a:gd name="T11" fmla="*/ 0 h 2329"/>
                <a:gd name="T12" fmla="*/ 0 w 8149"/>
                <a:gd name="T13" fmla="*/ 0 h 2329"/>
                <a:gd name="T14" fmla="*/ 0 w 8149"/>
                <a:gd name="T15" fmla="*/ 0 h 2329"/>
                <a:gd name="T16" fmla="*/ 0 w 8149"/>
                <a:gd name="T17" fmla="*/ 0 h 2329"/>
                <a:gd name="T18" fmla="*/ 0 w 8149"/>
                <a:gd name="T19" fmla="*/ 0 h 2329"/>
                <a:gd name="T20" fmla="*/ 0 w 8149"/>
                <a:gd name="T21" fmla="*/ 0 h 2329"/>
                <a:gd name="T22" fmla="*/ 0 w 8149"/>
                <a:gd name="T23" fmla="*/ 0 h 2329"/>
                <a:gd name="T24" fmla="*/ 0 w 8149"/>
                <a:gd name="T25" fmla="*/ 0 h 2329"/>
                <a:gd name="T26" fmla="*/ 0 w 8149"/>
                <a:gd name="T27" fmla="*/ 0 h 2329"/>
                <a:gd name="T28" fmla="*/ 0 w 8149"/>
                <a:gd name="T29" fmla="*/ 0 h 2329"/>
                <a:gd name="T30" fmla="*/ 0 w 8149"/>
                <a:gd name="T31" fmla="*/ 0 h 2329"/>
                <a:gd name="T32" fmla="*/ 0 w 8149"/>
                <a:gd name="T33" fmla="*/ 0 h 2329"/>
                <a:gd name="T34" fmla="*/ 0 w 8149"/>
                <a:gd name="T35" fmla="*/ 0 h 2329"/>
                <a:gd name="T36" fmla="*/ 0 w 8149"/>
                <a:gd name="T37" fmla="*/ 0 h 2329"/>
                <a:gd name="T38" fmla="*/ 0 w 8149"/>
                <a:gd name="T39" fmla="*/ 0 h 2329"/>
                <a:gd name="T40" fmla="*/ 0 w 8149"/>
                <a:gd name="T41" fmla="*/ 0 h 2329"/>
                <a:gd name="T42" fmla="*/ 0 w 8149"/>
                <a:gd name="T43" fmla="*/ 0 h 2329"/>
                <a:gd name="T44" fmla="*/ 0 w 8149"/>
                <a:gd name="T45" fmla="*/ 0 h 2329"/>
                <a:gd name="T46" fmla="*/ 0 w 8149"/>
                <a:gd name="T47" fmla="*/ 0 h 2329"/>
                <a:gd name="T48" fmla="*/ 0 w 8149"/>
                <a:gd name="T49" fmla="*/ 0 h 2329"/>
                <a:gd name="T50" fmla="*/ 0 w 8149"/>
                <a:gd name="T51" fmla="*/ 0 h 2329"/>
                <a:gd name="T52" fmla="*/ 0 w 8149"/>
                <a:gd name="T53" fmla="*/ 0 h 2329"/>
                <a:gd name="T54" fmla="*/ 0 w 8149"/>
                <a:gd name="T55" fmla="*/ 0 h 2329"/>
                <a:gd name="T56" fmla="*/ 0 w 8149"/>
                <a:gd name="T57" fmla="*/ 0 h 2329"/>
                <a:gd name="T58" fmla="*/ 0 w 8149"/>
                <a:gd name="T59" fmla="*/ 0 h 2329"/>
                <a:gd name="T60" fmla="*/ 0 w 8149"/>
                <a:gd name="T61" fmla="*/ 0 h 2329"/>
                <a:gd name="T62" fmla="*/ 0 w 8149"/>
                <a:gd name="T63" fmla="*/ 0 h 2329"/>
                <a:gd name="T64" fmla="*/ 0 w 8149"/>
                <a:gd name="T65" fmla="*/ 0 h 2329"/>
                <a:gd name="T66" fmla="*/ 0 w 8149"/>
                <a:gd name="T67" fmla="*/ 0 h 2329"/>
                <a:gd name="T68" fmla="*/ 0 w 8149"/>
                <a:gd name="T69" fmla="*/ 0 h 2329"/>
                <a:gd name="T70" fmla="*/ 0 w 8149"/>
                <a:gd name="T71" fmla="*/ 0 h 2329"/>
                <a:gd name="T72" fmla="*/ 0 w 8149"/>
                <a:gd name="T73" fmla="*/ 0 h 2329"/>
                <a:gd name="T74" fmla="*/ 0 w 8149"/>
                <a:gd name="T75" fmla="*/ 0 h 2329"/>
                <a:gd name="T76" fmla="*/ 0 w 8149"/>
                <a:gd name="T77" fmla="*/ 0 h 2329"/>
                <a:gd name="T78" fmla="*/ 0 w 8149"/>
                <a:gd name="T79" fmla="*/ 0 h 2329"/>
                <a:gd name="T80" fmla="*/ 0 w 8149"/>
                <a:gd name="T81" fmla="*/ 0 h 2329"/>
                <a:gd name="T82" fmla="*/ 0 w 8149"/>
                <a:gd name="T83" fmla="*/ 0 h 2329"/>
                <a:gd name="T84" fmla="*/ 0 w 8149"/>
                <a:gd name="T85" fmla="*/ 0 h 2329"/>
                <a:gd name="T86" fmla="*/ 0 w 8149"/>
                <a:gd name="T87" fmla="*/ 0 h 2329"/>
                <a:gd name="T88" fmla="*/ 0 w 8149"/>
                <a:gd name="T89" fmla="*/ 0 h 2329"/>
                <a:gd name="T90" fmla="*/ 0 w 8149"/>
                <a:gd name="T91" fmla="*/ 0 h 2329"/>
                <a:gd name="T92" fmla="*/ 0 w 8149"/>
                <a:gd name="T93" fmla="*/ 0 h 2329"/>
                <a:gd name="T94" fmla="*/ 0 w 8149"/>
                <a:gd name="T95" fmla="*/ 0 h 2329"/>
                <a:gd name="T96" fmla="*/ 0 w 8149"/>
                <a:gd name="T97" fmla="*/ 0 h 2329"/>
                <a:gd name="T98" fmla="*/ 0 w 8149"/>
                <a:gd name="T99" fmla="*/ 0 h 2329"/>
                <a:gd name="T100" fmla="*/ 0 w 8149"/>
                <a:gd name="T101" fmla="*/ 0 h 2329"/>
                <a:gd name="T102" fmla="*/ 0 w 8149"/>
                <a:gd name="T103" fmla="*/ 0 h 2329"/>
                <a:gd name="T104" fmla="*/ 0 w 8149"/>
                <a:gd name="T105" fmla="*/ 0 h 2329"/>
                <a:gd name="T106" fmla="*/ 0 w 8149"/>
                <a:gd name="T107" fmla="*/ 0 h 2329"/>
                <a:gd name="T108" fmla="*/ 0 w 8149"/>
                <a:gd name="T109" fmla="*/ 0 h 2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49"/>
                <a:gd name="T166" fmla="*/ 0 h 2329"/>
                <a:gd name="T167" fmla="*/ 8149 w 8149"/>
                <a:gd name="T168" fmla="*/ 2329 h 2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49" h="2329">
                  <a:moveTo>
                    <a:pt x="1513" y="2329"/>
                  </a:moveTo>
                  <a:lnTo>
                    <a:pt x="1483" y="2328"/>
                  </a:lnTo>
                  <a:lnTo>
                    <a:pt x="1454" y="2323"/>
                  </a:lnTo>
                  <a:lnTo>
                    <a:pt x="1425" y="2315"/>
                  </a:lnTo>
                  <a:lnTo>
                    <a:pt x="1396" y="2306"/>
                  </a:lnTo>
                  <a:lnTo>
                    <a:pt x="1368" y="2292"/>
                  </a:lnTo>
                  <a:lnTo>
                    <a:pt x="1340" y="2277"/>
                  </a:lnTo>
                  <a:lnTo>
                    <a:pt x="1286" y="2237"/>
                  </a:lnTo>
                  <a:lnTo>
                    <a:pt x="1236" y="2188"/>
                  </a:lnTo>
                  <a:lnTo>
                    <a:pt x="1188" y="2130"/>
                  </a:lnTo>
                  <a:lnTo>
                    <a:pt x="1143" y="2063"/>
                  </a:lnTo>
                  <a:lnTo>
                    <a:pt x="1102" y="1988"/>
                  </a:lnTo>
                  <a:lnTo>
                    <a:pt x="1064" y="1905"/>
                  </a:lnTo>
                  <a:lnTo>
                    <a:pt x="1030" y="1815"/>
                  </a:lnTo>
                  <a:lnTo>
                    <a:pt x="1001" y="1720"/>
                  </a:lnTo>
                  <a:lnTo>
                    <a:pt x="976" y="1618"/>
                  </a:lnTo>
                  <a:lnTo>
                    <a:pt x="958" y="1514"/>
                  </a:lnTo>
                  <a:lnTo>
                    <a:pt x="0" y="1514"/>
                  </a:lnTo>
                  <a:lnTo>
                    <a:pt x="0" y="815"/>
                  </a:lnTo>
                  <a:lnTo>
                    <a:pt x="958" y="815"/>
                  </a:lnTo>
                  <a:lnTo>
                    <a:pt x="976" y="712"/>
                  </a:lnTo>
                  <a:lnTo>
                    <a:pt x="1001" y="609"/>
                  </a:lnTo>
                  <a:lnTo>
                    <a:pt x="1030" y="514"/>
                  </a:lnTo>
                  <a:lnTo>
                    <a:pt x="1064" y="424"/>
                  </a:lnTo>
                  <a:lnTo>
                    <a:pt x="1102" y="341"/>
                  </a:lnTo>
                  <a:lnTo>
                    <a:pt x="1143" y="266"/>
                  </a:lnTo>
                  <a:lnTo>
                    <a:pt x="1188" y="199"/>
                  </a:lnTo>
                  <a:lnTo>
                    <a:pt x="1236" y="141"/>
                  </a:lnTo>
                  <a:lnTo>
                    <a:pt x="1286" y="92"/>
                  </a:lnTo>
                  <a:lnTo>
                    <a:pt x="1340" y="53"/>
                  </a:lnTo>
                  <a:lnTo>
                    <a:pt x="1368" y="37"/>
                  </a:lnTo>
                  <a:lnTo>
                    <a:pt x="1396" y="24"/>
                  </a:lnTo>
                  <a:lnTo>
                    <a:pt x="1425" y="14"/>
                  </a:lnTo>
                  <a:lnTo>
                    <a:pt x="1454" y="6"/>
                  </a:lnTo>
                  <a:lnTo>
                    <a:pt x="1483" y="1"/>
                  </a:lnTo>
                  <a:lnTo>
                    <a:pt x="1513" y="0"/>
                  </a:lnTo>
                  <a:lnTo>
                    <a:pt x="1543" y="1"/>
                  </a:lnTo>
                  <a:lnTo>
                    <a:pt x="1573" y="6"/>
                  </a:lnTo>
                  <a:lnTo>
                    <a:pt x="1602" y="14"/>
                  </a:lnTo>
                  <a:lnTo>
                    <a:pt x="1631" y="24"/>
                  </a:lnTo>
                  <a:lnTo>
                    <a:pt x="1659" y="37"/>
                  </a:lnTo>
                  <a:lnTo>
                    <a:pt x="1687" y="53"/>
                  </a:lnTo>
                  <a:lnTo>
                    <a:pt x="1740" y="92"/>
                  </a:lnTo>
                  <a:lnTo>
                    <a:pt x="1790" y="141"/>
                  </a:lnTo>
                  <a:lnTo>
                    <a:pt x="1838" y="199"/>
                  </a:lnTo>
                  <a:lnTo>
                    <a:pt x="1883" y="266"/>
                  </a:lnTo>
                  <a:lnTo>
                    <a:pt x="1925" y="341"/>
                  </a:lnTo>
                  <a:lnTo>
                    <a:pt x="1963" y="424"/>
                  </a:lnTo>
                  <a:lnTo>
                    <a:pt x="1996" y="514"/>
                  </a:lnTo>
                  <a:lnTo>
                    <a:pt x="2025" y="609"/>
                  </a:lnTo>
                  <a:lnTo>
                    <a:pt x="2050" y="712"/>
                  </a:lnTo>
                  <a:lnTo>
                    <a:pt x="2069" y="815"/>
                  </a:lnTo>
                  <a:lnTo>
                    <a:pt x="2238" y="815"/>
                  </a:lnTo>
                  <a:lnTo>
                    <a:pt x="2257" y="712"/>
                  </a:lnTo>
                  <a:lnTo>
                    <a:pt x="2282" y="609"/>
                  </a:lnTo>
                  <a:lnTo>
                    <a:pt x="2311" y="514"/>
                  </a:lnTo>
                  <a:lnTo>
                    <a:pt x="2344" y="424"/>
                  </a:lnTo>
                  <a:lnTo>
                    <a:pt x="2383" y="341"/>
                  </a:lnTo>
                  <a:lnTo>
                    <a:pt x="2424" y="266"/>
                  </a:lnTo>
                  <a:lnTo>
                    <a:pt x="2469" y="199"/>
                  </a:lnTo>
                  <a:lnTo>
                    <a:pt x="2517" y="141"/>
                  </a:lnTo>
                  <a:lnTo>
                    <a:pt x="2567" y="92"/>
                  </a:lnTo>
                  <a:lnTo>
                    <a:pt x="2620" y="53"/>
                  </a:lnTo>
                  <a:lnTo>
                    <a:pt x="2648" y="37"/>
                  </a:lnTo>
                  <a:lnTo>
                    <a:pt x="2676" y="24"/>
                  </a:lnTo>
                  <a:lnTo>
                    <a:pt x="2705" y="14"/>
                  </a:lnTo>
                  <a:lnTo>
                    <a:pt x="2734" y="6"/>
                  </a:lnTo>
                  <a:lnTo>
                    <a:pt x="2764" y="1"/>
                  </a:lnTo>
                  <a:lnTo>
                    <a:pt x="2794" y="0"/>
                  </a:lnTo>
                  <a:lnTo>
                    <a:pt x="2824" y="1"/>
                  </a:lnTo>
                  <a:lnTo>
                    <a:pt x="2853" y="6"/>
                  </a:lnTo>
                  <a:lnTo>
                    <a:pt x="2882" y="14"/>
                  </a:lnTo>
                  <a:lnTo>
                    <a:pt x="2911" y="24"/>
                  </a:lnTo>
                  <a:lnTo>
                    <a:pt x="2939" y="37"/>
                  </a:lnTo>
                  <a:lnTo>
                    <a:pt x="2967" y="53"/>
                  </a:lnTo>
                  <a:lnTo>
                    <a:pt x="3021" y="92"/>
                  </a:lnTo>
                  <a:lnTo>
                    <a:pt x="3071" y="141"/>
                  </a:lnTo>
                  <a:lnTo>
                    <a:pt x="3119" y="199"/>
                  </a:lnTo>
                  <a:lnTo>
                    <a:pt x="3164" y="266"/>
                  </a:lnTo>
                  <a:lnTo>
                    <a:pt x="3206" y="341"/>
                  </a:lnTo>
                  <a:lnTo>
                    <a:pt x="3243" y="424"/>
                  </a:lnTo>
                  <a:lnTo>
                    <a:pt x="3277" y="514"/>
                  </a:lnTo>
                  <a:lnTo>
                    <a:pt x="3306" y="609"/>
                  </a:lnTo>
                  <a:lnTo>
                    <a:pt x="3331" y="712"/>
                  </a:lnTo>
                  <a:lnTo>
                    <a:pt x="3349" y="815"/>
                  </a:lnTo>
                  <a:lnTo>
                    <a:pt x="3519" y="815"/>
                  </a:lnTo>
                  <a:lnTo>
                    <a:pt x="3538" y="712"/>
                  </a:lnTo>
                  <a:lnTo>
                    <a:pt x="3562" y="609"/>
                  </a:lnTo>
                  <a:lnTo>
                    <a:pt x="3591" y="514"/>
                  </a:lnTo>
                  <a:lnTo>
                    <a:pt x="3625" y="424"/>
                  </a:lnTo>
                  <a:lnTo>
                    <a:pt x="3664" y="341"/>
                  </a:lnTo>
                  <a:lnTo>
                    <a:pt x="3704" y="266"/>
                  </a:lnTo>
                  <a:lnTo>
                    <a:pt x="3750" y="199"/>
                  </a:lnTo>
                  <a:lnTo>
                    <a:pt x="3797" y="141"/>
                  </a:lnTo>
                  <a:lnTo>
                    <a:pt x="3847" y="92"/>
                  </a:lnTo>
                  <a:lnTo>
                    <a:pt x="3901" y="53"/>
                  </a:lnTo>
                  <a:lnTo>
                    <a:pt x="3929" y="37"/>
                  </a:lnTo>
                  <a:lnTo>
                    <a:pt x="3957" y="24"/>
                  </a:lnTo>
                  <a:lnTo>
                    <a:pt x="3986" y="14"/>
                  </a:lnTo>
                  <a:lnTo>
                    <a:pt x="4015" y="6"/>
                  </a:lnTo>
                  <a:lnTo>
                    <a:pt x="4044" y="1"/>
                  </a:lnTo>
                  <a:lnTo>
                    <a:pt x="4074" y="0"/>
                  </a:lnTo>
                  <a:lnTo>
                    <a:pt x="4105" y="1"/>
                  </a:lnTo>
                  <a:lnTo>
                    <a:pt x="4134" y="6"/>
                  </a:lnTo>
                  <a:lnTo>
                    <a:pt x="4163" y="14"/>
                  </a:lnTo>
                  <a:lnTo>
                    <a:pt x="4192" y="24"/>
                  </a:lnTo>
                  <a:lnTo>
                    <a:pt x="4220" y="37"/>
                  </a:lnTo>
                  <a:lnTo>
                    <a:pt x="4248" y="53"/>
                  </a:lnTo>
                  <a:lnTo>
                    <a:pt x="4302" y="92"/>
                  </a:lnTo>
                  <a:lnTo>
                    <a:pt x="4352" y="141"/>
                  </a:lnTo>
                  <a:lnTo>
                    <a:pt x="4399" y="199"/>
                  </a:lnTo>
                  <a:lnTo>
                    <a:pt x="4445" y="266"/>
                  </a:lnTo>
                  <a:lnTo>
                    <a:pt x="4487" y="341"/>
                  </a:lnTo>
                  <a:lnTo>
                    <a:pt x="4524" y="424"/>
                  </a:lnTo>
                  <a:lnTo>
                    <a:pt x="4558" y="514"/>
                  </a:lnTo>
                  <a:lnTo>
                    <a:pt x="4587" y="609"/>
                  </a:lnTo>
                  <a:lnTo>
                    <a:pt x="4611" y="712"/>
                  </a:lnTo>
                  <a:lnTo>
                    <a:pt x="4630" y="815"/>
                  </a:lnTo>
                  <a:lnTo>
                    <a:pt x="4800" y="815"/>
                  </a:lnTo>
                  <a:lnTo>
                    <a:pt x="4818" y="712"/>
                  </a:lnTo>
                  <a:lnTo>
                    <a:pt x="4843" y="609"/>
                  </a:lnTo>
                  <a:lnTo>
                    <a:pt x="4872" y="514"/>
                  </a:lnTo>
                  <a:lnTo>
                    <a:pt x="4906" y="424"/>
                  </a:lnTo>
                  <a:lnTo>
                    <a:pt x="4944" y="341"/>
                  </a:lnTo>
                  <a:lnTo>
                    <a:pt x="4985" y="266"/>
                  </a:lnTo>
                  <a:lnTo>
                    <a:pt x="5030" y="199"/>
                  </a:lnTo>
                  <a:lnTo>
                    <a:pt x="5078" y="141"/>
                  </a:lnTo>
                  <a:lnTo>
                    <a:pt x="5128" y="92"/>
                  </a:lnTo>
                  <a:lnTo>
                    <a:pt x="5182" y="53"/>
                  </a:lnTo>
                  <a:lnTo>
                    <a:pt x="5210" y="37"/>
                  </a:lnTo>
                  <a:lnTo>
                    <a:pt x="5238" y="24"/>
                  </a:lnTo>
                  <a:lnTo>
                    <a:pt x="5267" y="14"/>
                  </a:lnTo>
                  <a:lnTo>
                    <a:pt x="5296" y="6"/>
                  </a:lnTo>
                  <a:lnTo>
                    <a:pt x="5325" y="1"/>
                  </a:lnTo>
                  <a:lnTo>
                    <a:pt x="5355" y="0"/>
                  </a:lnTo>
                  <a:lnTo>
                    <a:pt x="5385" y="1"/>
                  </a:lnTo>
                  <a:lnTo>
                    <a:pt x="5415" y="6"/>
                  </a:lnTo>
                  <a:lnTo>
                    <a:pt x="5444" y="14"/>
                  </a:lnTo>
                  <a:lnTo>
                    <a:pt x="5473" y="24"/>
                  </a:lnTo>
                  <a:lnTo>
                    <a:pt x="5501" y="37"/>
                  </a:lnTo>
                  <a:lnTo>
                    <a:pt x="5529" y="53"/>
                  </a:lnTo>
                  <a:lnTo>
                    <a:pt x="5582" y="92"/>
                  </a:lnTo>
                  <a:lnTo>
                    <a:pt x="5632" y="141"/>
                  </a:lnTo>
                  <a:lnTo>
                    <a:pt x="5680" y="199"/>
                  </a:lnTo>
                  <a:lnTo>
                    <a:pt x="5725" y="266"/>
                  </a:lnTo>
                  <a:lnTo>
                    <a:pt x="5767" y="341"/>
                  </a:lnTo>
                  <a:lnTo>
                    <a:pt x="5805" y="424"/>
                  </a:lnTo>
                  <a:lnTo>
                    <a:pt x="5838" y="514"/>
                  </a:lnTo>
                  <a:lnTo>
                    <a:pt x="5867" y="609"/>
                  </a:lnTo>
                  <a:lnTo>
                    <a:pt x="5892" y="712"/>
                  </a:lnTo>
                  <a:lnTo>
                    <a:pt x="5910" y="815"/>
                  </a:lnTo>
                  <a:lnTo>
                    <a:pt x="6080" y="815"/>
                  </a:lnTo>
                  <a:lnTo>
                    <a:pt x="6099" y="712"/>
                  </a:lnTo>
                  <a:lnTo>
                    <a:pt x="6124" y="609"/>
                  </a:lnTo>
                  <a:lnTo>
                    <a:pt x="6153" y="514"/>
                  </a:lnTo>
                  <a:lnTo>
                    <a:pt x="6186" y="424"/>
                  </a:lnTo>
                  <a:lnTo>
                    <a:pt x="6225" y="341"/>
                  </a:lnTo>
                  <a:lnTo>
                    <a:pt x="6266" y="266"/>
                  </a:lnTo>
                  <a:lnTo>
                    <a:pt x="6311" y="199"/>
                  </a:lnTo>
                  <a:lnTo>
                    <a:pt x="6359" y="141"/>
                  </a:lnTo>
                  <a:lnTo>
                    <a:pt x="6409" y="92"/>
                  </a:lnTo>
                  <a:lnTo>
                    <a:pt x="6462" y="53"/>
                  </a:lnTo>
                  <a:lnTo>
                    <a:pt x="6490" y="37"/>
                  </a:lnTo>
                  <a:lnTo>
                    <a:pt x="6518" y="24"/>
                  </a:lnTo>
                  <a:lnTo>
                    <a:pt x="6547" y="14"/>
                  </a:lnTo>
                  <a:lnTo>
                    <a:pt x="6576" y="6"/>
                  </a:lnTo>
                  <a:lnTo>
                    <a:pt x="6606" y="1"/>
                  </a:lnTo>
                  <a:lnTo>
                    <a:pt x="6636" y="0"/>
                  </a:lnTo>
                  <a:lnTo>
                    <a:pt x="6666" y="1"/>
                  </a:lnTo>
                  <a:lnTo>
                    <a:pt x="6695" y="6"/>
                  </a:lnTo>
                  <a:lnTo>
                    <a:pt x="6724" y="14"/>
                  </a:lnTo>
                  <a:lnTo>
                    <a:pt x="6753" y="24"/>
                  </a:lnTo>
                  <a:lnTo>
                    <a:pt x="6781" y="37"/>
                  </a:lnTo>
                  <a:lnTo>
                    <a:pt x="6809" y="53"/>
                  </a:lnTo>
                  <a:lnTo>
                    <a:pt x="6863" y="92"/>
                  </a:lnTo>
                  <a:lnTo>
                    <a:pt x="6913" y="141"/>
                  </a:lnTo>
                  <a:lnTo>
                    <a:pt x="6961" y="199"/>
                  </a:lnTo>
                  <a:lnTo>
                    <a:pt x="7006" y="266"/>
                  </a:lnTo>
                  <a:lnTo>
                    <a:pt x="7048" y="341"/>
                  </a:lnTo>
                  <a:lnTo>
                    <a:pt x="7085" y="424"/>
                  </a:lnTo>
                  <a:lnTo>
                    <a:pt x="7119" y="514"/>
                  </a:lnTo>
                  <a:lnTo>
                    <a:pt x="7148" y="609"/>
                  </a:lnTo>
                  <a:lnTo>
                    <a:pt x="7173" y="712"/>
                  </a:lnTo>
                  <a:lnTo>
                    <a:pt x="7191" y="815"/>
                  </a:lnTo>
                  <a:lnTo>
                    <a:pt x="8149" y="815"/>
                  </a:lnTo>
                  <a:lnTo>
                    <a:pt x="8149" y="1514"/>
                  </a:lnTo>
                  <a:lnTo>
                    <a:pt x="7191" y="1514"/>
                  </a:lnTo>
                  <a:lnTo>
                    <a:pt x="7173" y="1618"/>
                  </a:lnTo>
                  <a:lnTo>
                    <a:pt x="7148" y="1720"/>
                  </a:lnTo>
                  <a:lnTo>
                    <a:pt x="7119" y="1815"/>
                  </a:lnTo>
                  <a:lnTo>
                    <a:pt x="7085" y="1905"/>
                  </a:lnTo>
                  <a:lnTo>
                    <a:pt x="7048" y="1988"/>
                  </a:lnTo>
                  <a:lnTo>
                    <a:pt x="7006" y="2063"/>
                  </a:lnTo>
                  <a:lnTo>
                    <a:pt x="6961" y="2130"/>
                  </a:lnTo>
                  <a:lnTo>
                    <a:pt x="6913" y="2188"/>
                  </a:lnTo>
                  <a:lnTo>
                    <a:pt x="6863" y="2237"/>
                  </a:lnTo>
                  <a:lnTo>
                    <a:pt x="6809" y="2277"/>
                  </a:lnTo>
                  <a:lnTo>
                    <a:pt x="6781" y="2292"/>
                  </a:lnTo>
                  <a:lnTo>
                    <a:pt x="6753" y="2306"/>
                  </a:lnTo>
                  <a:lnTo>
                    <a:pt x="6724" y="2315"/>
                  </a:lnTo>
                  <a:lnTo>
                    <a:pt x="6695" y="2323"/>
                  </a:lnTo>
                  <a:lnTo>
                    <a:pt x="6666" y="2328"/>
                  </a:lnTo>
                  <a:lnTo>
                    <a:pt x="6636" y="2329"/>
                  </a:lnTo>
                  <a:lnTo>
                    <a:pt x="6606" y="2328"/>
                  </a:lnTo>
                  <a:lnTo>
                    <a:pt x="6576" y="2323"/>
                  </a:lnTo>
                  <a:lnTo>
                    <a:pt x="6547" y="2315"/>
                  </a:lnTo>
                  <a:lnTo>
                    <a:pt x="6518" y="2306"/>
                  </a:lnTo>
                  <a:lnTo>
                    <a:pt x="6490" y="2292"/>
                  </a:lnTo>
                  <a:lnTo>
                    <a:pt x="6462" y="2277"/>
                  </a:lnTo>
                  <a:lnTo>
                    <a:pt x="6409" y="2237"/>
                  </a:lnTo>
                  <a:lnTo>
                    <a:pt x="6359" y="2188"/>
                  </a:lnTo>
                  <a:lnTo>
                    <a:pt x="6311" y="2130"/>
                  </a:lnTo>
                  <a:lnTo>
                    <a:pt x="6266" y="2063"/>
                  </a:lnTo>
                  <a:lnTo>
                    <a:pt x="6225" y="1988"/>
                  </a:lnTo>
                  <a:lnTo>
                    <a:pt x="6186" y="1905"/>
                  </a:lnTo>
                  <a:lnTo>
                    <a:pt x="6153" y="1815"/>
                  </a:lnTo>
                  <a:lnTo>
                    <a:pt x="6124" y="1720"/>
                  </a:lnTo>
                  <a:lnTo>
                    <a:pt x="6099" y="1618"/>
                  </a:lnTo>
                  <a:lnTo>
                    <a:pt x="6080" y="1514"/>
                  </a:lnTo>
                  <a:lnTo>
                    <a:pt x="5910" y="1514"/>
                  </a:lnTo>
                  <a:lnTo>
                    <a:pt x="5892" y="1618"/>
                  </a:lnTo>
                  <a:lnTo>
                    <a:pt x="5867" y="1720"/>
                  </a:lnTo>
                  <a:lnTo>
                    <a:pt x="5838" y="1815"/>
                  </a:lnTo>
                  <a:lnTo>
                    <a:pt x="5805" y="1905"/>
                  </a:lnTo>
                  <a:lnTo>
                    <a:pt x="5767" y="1988"/>
                  </a:lnTo>
                  <a:lnTo>
                    <a:pt x="5725" y="2063"/>
                  </a:lnTo>
                  <a:lnTo>
                    <a:pt x="5680" y="2130"/>
                  </a:lnTo>
                  <a:lnTo>
                    <a:pt x="5632" y="2188"/>
                  </a:lnTo>
                  <a:lnTo>
                    <a:pt x="5582" y="2237"/>
                  </a:lnTo>
                  <a:lnTo>
                    <a:pt x="5529" y="2277"/>
                  </a:lnTo>
                  <a:lnTo>
                    <a:pt x="5501" y="2292"/>
                  </a:lnTo>
                  <a:lnTo>
                    <a:pt x="5473" y="2306"/>
                  </a:lnTo>
                  <a:lnTo>
                    <a:pt x="5444" y="2315"/>
                  </a:lnTo>
                  <a:lnTo>
                    <a:pt x="5415" y="2323"/>
                  </a:lnTo>
                  <a:lnTo>
                    <a:pt x="5385" y="2328"/>
                  </a:lnTo>
                  <a:lnTo>
                    <a:pt x="5355" y="2329"/>
                  </a:lnTo>
                  <a:lnTo>
                    <a:pt x="5325" y="2328"/>
                  </a:lnTo>
                  <a:lnTo>
                    <a:pt x="5296" y="2323"/>
                  </a:lnTo>
                  <a:lnTo>
                    <a:pt x="5267" y="2315"/>
                  </a:lnTo>
                  <a:lnTo>
                    <a:pt x="5238" y="2306"/>
                  </a:lnTo>
                  <a:lnTo>
                    <a:pt x="5210" y="2292"/>
                  </a:lnTo>
                  <a:lnTo>
                    <a:pt x="5182" y="2277"/>
                  </a:lnTo>
                  <a:lnTo>
                    <a:pt x="5128" y="2237"/>
                  </a:lnTo>
                  <a:lnTo>
                    <a:pt x="5078" y="2188"/>
                  </a:lnTo>
                  <a:lnTo>
                    <a:pt x="5030" y="2130"/>
                  </a:lnTo>
                  <a:lnTo>
                    <a:pt x="4985" y="2063"/>
                  </a:lnTo>
                  <a:lnTo>
                    <a:pt x="4944" y="1988"/>
                  </a:lnTo>
                  <a:lnTo>
                    <a:pt x="4906" y="1905"/>
                  </a:lnTo>
                  <a:lnTo>
                    <a:pt x="4872" y="1815"/>
                  </a:lnTo>
                  <a:lnTo>
                    <a:pt x="4843" y="1720"/>
                  </a:lnTo>
                  <a:lnTo>
                    <a:pt x="4818" y="1618"/>
                  </a:lnTo>
                  <a:lnTo>
                    <a:pt x="4800" y="1514"/>
                  </a:lnTo>
                  <a:lnTo>
                    <a:pt x="4630" y="1514"/>
                  </a:lnTo>
                  <a:lnTo>
                    <a:pt x="4611" y="1618"/>
                  </a:lnTo>
                  <a:lnTo>
                    <a:pt x="4587" y="1720"/>
                  </a:lnTo>
                  <a:lnTo>
                    <a:pt x="4558" y="1815"/>
                  </a:lnTo>
                  <a:lnTo>
                    <a:pt x="4524" y="1905"/>
                  </a:lnTo>
                  <a:lnTo>
                    <a:pt x="4487" y="1988"/>
                  </a:lnTo>
                  <a:lnTo>
                    <a:pt x="4445" y="2063"/>
                  </a:lnTo>
                  <a:lnTo>
                    <a:pt x="4399" y="2130"/>
                  </a:lnTo>
                  <a:lnTo>
                    <a:pt x="4352" y="2188"/>
                  </a:lnTo>
                  <a:lnTo>
                    <a:pt x="4302" y="2237"/>
                  </a:lnTo>
                  <a:lnTo>
                    <a:pt x="4248" y="2277"/>
                  </a:lnTo>
                  <a:lnTo>
                    <a:pt x="4220" y="2292"/>
                  </a:lnTo>
                  <a:lnTo>
                    <a:pt x="4192" y="2306"/>
                  </a:lnTo>
                  <a:lnTo>
                    <a:pt x="4163" y="2315"/>
                  </a:lnTo>
                  <a:lnTo>
                    <a:pt x="4134" y="2323"/>
                  </a:lnTo>
                  <a:lnTo>
                    <a:pt x="4105" y="2328"/>
                  </a:lnTo>
                  <a:lnTo>
                    <a:pt x="4074" y="2329"/>
                  </a:lnTo>
                  <a:lnTo>
                    <a:pt x="4044" y="2328"/>
                  </a:lnTo>
                  <a:lnTo>
                    <a:pt x="4015" y="2323"/>
                  </a:lnTo>
                  <a:lnTo>
                    <a:pt x="3986" y="2315"/>
                  </a:lnTo>
                  <a:lnTo>
                    <a:pt x="3957" y="2306"/>
                  </a:lnTo>
                  <a:lnTo>
                    <a:pt x="3929" y="2292"/>
                  </a:lnTo>
                  <a:lnTo>
                    <a:pt x="3901" y="2277"/>
                  </a:lnTo>
                  <a:lnTo>
                    <a:pt x="3847" y="2237"/>
                  </a:lnTo>
                  <a:lnTo>
                    <a:pt x="3797" y="2188"/>
                  </a:lnTo>
                  <a:lnTo>
                    <a:pt x="3750" y="2130"/>
                  </a:lnTo>
                  <a:lnTo>
                    <a:pt x="3704" y="2063"/>
                  </a:lnTo>
                  <a:lnTo>
                    <a:pt x="3664" y="1988"/>
                  </a:lnTo>
                  <a:lnTo>
                    <a:pt x="3625" y="1905"/>
                  </a:lnTo>
                  <a:lnTo>
                    <a:pt x="3591" y="1815"/>
                  </a:lnTo>
                  <a:lnTo>
                    <a:pt x="3562" y="1720"/>
                  </a:lnTo>
                  <a:lnTo>
                    <a:pt x="3538" y="1618"/>
                  </a:lnTo>
                  <a:lnTo>
                    <a:pt x="3519" y="1514"/>
                  </a:lnTo>
                  <a:lnTo>
                    <a:pt x="3349" y="1514"/>
                  </a:lnTo>
                  <a:lnTo>
                    <a:pt x="3331" y="1618"/>
                  </a:lnTo>
                  <a:lnTo>
                    <a:pt x="3306" y="1720"/>
                  </a:lnTo>
                  <a:lnTo>
                    <a:pt x="3277" y="1815"/>
                  </a:lnTo>
                  <a:lnTo>
                    <a:pt x="3243" y="1905"/>
                  </a:lnTo>
                  <a:lnTo>
                    <a:pt x="3206" y="1988"/>
                  </a:lnTo>
                  <a:lnTo>
                    <a:pt x="3164" y="2063"/>
                  </a:lnTo>
                  <a:lnTo>
                    <a:pt x="3119" y="2130"/>
                  </a:lnTo>
                  <a:lnTo>
                    <a:pt x="3071" y="2188"/>
                  </a:lnTo>
                  <a:lnTo>
                    <a:pt x="3021" y="2237"/>
                  </a:lnTo>
                  <a:lnTo>
                    <a:pt x="2967" y="2277"/>
                  </a:lnTo>
                  <a:lnTo>
                    <a:pt x="2939" y="2292"/>
                  </a:lnTo>
                  <a:lnTo>
                    <a:pt x="2911" y="2306"/>
                  </a:lnTo>
                  <a:lnTo>
                    <a:pt x="2882" y="2315"/>
                  </a:lnTo>
                  <a:lnTo>
                    <a:pt x="2853" y="2323"/>
                  </a:lnTo>
                  <a:lnTo>
                    <a:pt x="2824" y="2328"/>
                  </a:lnTo>
                  <a:lnTo>
                    <a:pt x="2794" y="2329"/>
                  </a:lnTo>
                  <a:lnTo>
                    <a:pt x="2764" y="2328"/>
                  </a:lnTo>
                  <a:lnTo>
                    <a:pt x="2734" y="2323"/>
                  </a:lnTo>
                  <a:lnTo>
                    <a:pt x="2705" y="2315"/>
                  </a:lnTo>
                  <a:lnTo>
                    <a:pt x="2676" y="2306"/>
                  </a:lnTo>
                  <a:lnTo>
                    <a:pt x="2648" y="2292"/>
                  </a:lnTo>
                  <a:lnTo>
                    <a:pt x="2620" y="2277"/>
                  </a:lnTo>
                  <a:lnTo>
                    <a:pt x="2567" y="2237"/>
                  </a:lnTo>
                  <a:lnTo>
                    <a:pt x="2517" y="2188"/>
                  </a:lnTo>
                  <a:lnTo>
                    <a:pt x="2469" y="2130"/>
                  </a:lnTo>
                  <a:lnTo>
                    <a:pt x="2424" y="2063"/>
                  </a:lnTo>
                  <a:lnTo>
                    <a:pt x="2383" y="1988"/>
                  </a:lnTo>
                  <a:lnTo>
                    <a:pt x="2344" y="1905"/>
                  </a:lnTo>
                  <a:lnTo>
                    <a:pt x="2311" y="1815"/>
                  </a:lnTo>
                  <a:lnTo>
                    <a:pt x="2282" y="1720"/>
                  </a:lnTo>
                  <a:lnTo>
                    <a:pt x="2257" y="1618"/>
                  </a:lnTo>
                  <a:lnTo>
                    <a:pt x="2238" y="1514"/>
                  </a:lnTo>
                  <a:lnTo>
                    <a:pt x="2069" y="1514"/>
                  </a:lnTo>
                  <a:lnTo>
                    <a:pt x="2050" y="1618"/>
                  </a:lnTo>
                  <a:lnTo>
                    <a:pt x="2025" y="1720"/>
                  </a:lnTo>
                  <a:lnTo>
                    <a:pt x="1996" y="1815"/>
                  </a:lnTo>
                  <a:lnTo>
                    <a:pt x="1963" y="1905"/>
                  </a:lnTo>
                  <a:lnTo>
                    <a:pt x="1925" y="1988"/>
                  </a:lnTo>
                  <a:lnTo>
                    <a:pt x="1883" y="2063"/>
                  </a:lnTo>
                  <a:lnTo>
                    <a:pt x="1838" y="2130"/>
                  </a:lnTo>
                  <a:lnTo>
                    <a:pt x="1790" y="2188"/>
                  </a:lnTo>
                  <a:lnTo>
                    <a:pt x="1740" y="2237"/>
                  </a:lnTo>
                  <a:lnTo>
                    <a:pt x="1687" y="2277"/>
                  </a:lnTo>
                  <a:lnTo>
                    <a:pt x="1659" y="2292"/>
                  </a:lnTo>
                  <a:lnTo>
                    <a:pt x="1631" y="2306"/>
                  </a:lnTo>
                  <a:lnTo>
                    <a:pt x="1602" y="2315"/>
                  </a:lnTo>
                  <a:lnTo>
                    <a:pt x="1573" y="2323"/>
                  </a:lnTo>
                  <a:lnTo>
                    <a:pt x="1543" y="2328"/>
                  </a:lnTo>
                  <a:lnTo>
                    <a:pt x="1513" y="2329"/>
                  </a:lnTo>
                  <a:close/>
                </a:path>
              </a:pathLst>
            </a:custGeom>
            <a:solidFill>
              <a:srgbClr val="E6E6FF"/>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24" name="Freeform 26"/>
            <p:cNvSpPr>
              <a:spLocks/>
            </p:cNvSpPr>
            <p:nvPr/>
          </p:nvSpPr>
          <p:spPr bwMode="auto">
            <a:xfrm>
              <a:off x="3543479" y="3638538"/>
              <a:ext cx="2591330" cy="739782"/>
            </a:xfrm>
            <a:custGeom>
              <a:avLst/>
              <a:gdLst>
                <a:gd name="T0" fmla="*/ 0 w 8149"/>
                <a:gd name="T1" fmla="*/ 0 h 2329"/>
                <a:gd name="T2" fmla="*/ 0 w 8149"/>
                <a:gd name="T3" fmla="*/ 0 h 2329"/>
                <a:gd name="T4" fmla="*/ 0 w 8149"/>
                <a:gd name="T5" fmla="*/ 0 h 2329"/>
                <a:gd name="T6" fmla="*/ 0 w 8149"/>
                <a:gd name="T7" fmla="*/ 0 h 2329"/>
                <a:gd name="T8" fmla="*/ 0 w 8149"/>
                <a:gd name="T9" fmla="*/ 0 h 2329"/>
                <a:gd name="T10" fmla="*/ 0 w 8149"/>
                <a:gd name="T11" fmla="*/ 0 h 2329"/>
                <a:gd name="T12" fmla="*/ 0 w 8149"/>
                <a:gd name="T13" fmla="*/ 0 h 2329"/>
                <a:gd name="T14" fmla="*/ 0 w 8149"/>
                <a:gd name="T15" fmla="*/ 0 h 2329"/>
                <a:gd name="T16" fmla="*/ 0 w 8149"/>
                <a:gd name="T17" fmla="*/ 0 h 2329"/>
                <a:gd name="T18" fmla="*/ 0 w 8149"/>
                <a:gd name="T19" fmla="*/ 0 h 2329"/>
                <a:gd name="T20" fmla="*/ 0 w 8149"/>
                <a:gd name="T21" fmla="*/ 0 h 2329"/>
                <a:gd name="T22" fmla="*/ 0 w 8149"/>
                <a:gd name="T23" fmla="*/ 0 h 2329"/>
                <a:gd name="T24" fmla="*/ 0 w 8149"/>
                <a:gd name="T25" fmla="*/ 0 h 2329"/>
                <a:gd name="T26" fmla="*/ 0 w 8149"/>
                <a:gd name="T27" fmla="*/ 0 h 2329"/>
                <a:gd name="T28" fmla="*/ 0 w 8149"/>
                <a:gd name="T29" fmla="*/ 0 h 2329"/>
                <a:gd name="T30" fmla="*/ 0 w 8149"/>
                <a:gd name="T31" fmla="*/ 0 h 2329"/>
                <a:gd name="T32" fmla="*/ 0 w 8149"/>
                <a:gd name="T33" fmla="*/ 0 h 2329"/>
                <a:gd name="T34" fmla="*/ 0 w 8149"/>
                <a:gd name="T35" fmla="*/ 0 h 2329"/>
                <a:gd name="T36" fmla="*/ 0 w 8149"/>
                <a:gd name="T37" fmla="*/ 0 h 2329"/>
                <a:gd name="T38" fmla="*/ 0 w 8149"/>
                <a:gd name="T39" fmla="*/ 0 h 2329"/>
                <a:gd name="T40" fmla="*/ 0 w 8149"/>
                <a:gd name="T41" fmla="*/ 0 h 2329"/>
                <a:gd name="T42" fmla="*/ 0 w 8149"/>
                <a:gd name="T43" fmla="*/ 0 h 2329"/>
                <a:gd name="T44" fmla="*/ 0 w 8149"/>
                <a:gd name="T45" fmla="*/ 0 h 2329"/>
                <a:gd name="T46" fmla="*/ 0 w 8149"/>
                <a:gd name="T47" fmla="*/ 0 h 2329"/>
                <a:gd name="T48" fmla="*/ 0 w 8149"/>
                <a:gd name="T49" fmla="*/ 0 h 2329"/>
                <a:gd name="T50" fmla="*/ 0 w 8149"/>
                <a:gd name="T51" fmla="*/ 0 h 2329"/>
                <a:gd name="T52" fmla="*/ 0 w 8149"/>
                <a:gd name="T53" fmla="*/ 0 h 2329"/>
                <a:gd name="T54" fmla="*/ 0 w 8149"/>
                <a:gd name="T55" fmla="*/ 0 h 2329"/>
                <a:gd name="T56" fmla="*/ 0 w 8149"/>
                <a:gd name="T57" fmla="*/ 0 h 2329"/>
                <a:gd name="T58" fmla="*/ 0 w 8149"/>
                <a:gd name="T59" fmla="*/ 0 h 2329"/>
                <a:gd name="T60" fmla="*/ 0 w 8149"/>
                <a:gd name="T61" fmla="*/ 0 h 2329"/>
                <a:gd name="T62" fmla="*/ 0 w 8149"/>
                <a:gd name="T63" fmla="*/ 0 h 2329"/>
                <a:gd name="T64" fmla="*/ 0 w 8149"/>
                <a:gd name="T65" fmla="*/ 0 h 2329"/>
                <a:gd name="T66" fmla="*/ 0 w 8149"/>
                <a:gd name="T67" fmla="*/ 0 h 2329"/>
                <a:gd name="T68" fmla="*/ 0 w 8149"/>
                <a:gd name="T69" fmla="*/ 0 h 2329"/>
                <a:gd name="T70" fmla="*/ 0 w 8149"/>
                <a:gd name="T71" fmla="*/ 0 h 2329"/>
                <a:gd name="T72" fmla="*/ 0 w 8149"/>
                <a:gd name="T73" fmla="*/ 0 h 2329"/>
                <a:gd name="T74" fmla="*/ 0 w 8149"/>
                <a:gd name="T75" fmla="*/ 0 h 2329"/>
                <a:gd name="T76" fmla="*/ 0 w 8149"/>
                <a:gd name="T77" fmla="*/ 0 h 2329"/>
                <a:gd name="T78" fmla="*/ 0 w 8149"/>
                <a:gd name="T79" fmla="*/ 0 h 2329"/>
                <a:gd name="T80" fmla="*/ 0 w 8149"/>
                <a:gd name="T81" fmla="*/ 0 h 2329"/>
                <a:gd name="T82" fmla="*/ 0 w 8149"/>
                <a:gd name="T83" fmla="*/ 0 h 2329"/>
                <a:gd name="T84" fmla="*/ 0 w 8149"/>
                <a:gd name="T85" fmla="*/ 0 h 2329"/>
                <a:gd name="T86" fmla="*/ 0 w 8149"/>
                <a:gd name="T87" fmla="*/ 0 h 2329"/>
                <a:gd name="T88" fmla="*/ 0 w 8149"/>
                <a:gd name="T89" fmla="*/ 0 h 2329"/>
                <a:gd name="T90" fmla="*/ 0 w 8149"/>
                <a:gd name="T91" fmla="*/ 0 h 2329"/>
                <a:gd name="T92" fmla="*/ 0 w 8149"/>
                <a:gd name="T93" fmla="*/ 0 h 2329"/>
                <a:gd name="T94" fmla="*/ 0 w 8149"/>
                <a:gd name="T95" fmla="*/ 0 h 2329"/>
                <a:gd name="T96" fmla="*/ 0 w 8149"/>
                <a:gd name="T97" fmla="*/ 0 h 2329"/>
                <a:gd name="T98" fmla="*/ 0 w 8149"/>
                <a:gd name="T99" fmla="*/ 0 h 2329"/>
                <a:gd name="T100" fmla="*/ 0 w 8149"/>
                <a:gd name="T101" fmla="*/ 0 h 2329"/>
                <a:gd name="T102" fmla="*/ 0 w 8149"/>
                <a:gd name="T103" fmla="*/ 0 h 2329"/>
                <a:gd name="T104" fmla="*/ 0 w 8149"/>
                <a:gd name="T105" fmla="*/ 0 h 2329"/>
                <a:gd name="T106" fmla="*/ 0 w 8149"/>
                <a:gd name="T107" fmla="*/ 0 h 2329"/>
                <a:gd name="T108" fmla="*/ 0 w 8149"/>
                <a:gd name="T109" fmla="*/ 0 h 2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49"/>
                <a:gd name="T166" fmla="*/ 0 h 2329"/>
                <a:gd name="T167" fmla="*/ 8149 w 8149"/>
                <a:gd name="T168" fmla="*/ 2329 h 2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49" h="2329">
                  <a:moveTo>
                    <a:pt x="1513" y="2329"/>
                  </a:moveTo>
                  <a:lnTo>
                    <a:pt x="1483" y="2328"/>
                  </a:lnTo>
                  <a:lnTo>
                    <a:pt x="1454" y="2323"/>
                  </a:lnTo>
                  <a:lnTo>
                    <a:pt x="1425" y="2315"/>
                  </a:lnTo>
                  <a:lnTo>
                    <a:pt x="1396" y="2306"/>
                  </a:lnTo>
                  <a:lnTo>
                    <a:pt x="1368" y="2292"/>
                  </a:lnTo>
                  <a:lnTo>
                    <a:pt x="1340" y="2277"/>
                  </a:lnTo>
                  <a:lnTo>
                    <a:pt x="1286" y="2237"/>
                  </a:lnTo>
                  <a:lnTo>
                    <a:pt x="1236" y="2188"/>
                  </a:lnTo>
                  <a:lnTo>
                    <a:pt x="1188" y="2130"/>
                  </a:lnTo>
                  <a:lnTo>
                    <a:pt x="1143" y="2063"/>
                  </a:lnTo>
                  <a:lnTo>
                    <a:pt x="1102" y="1988"/>
                  </a:lnTo>
                  <a:lnTo>
                    <a:pt x="1064" y="1905"/>
                  </a:lnTo>
                  <a:lnTo>
                    <a:pt x="1030" y="1815"/>
                  </a:lnTo>
                  <a:lnTo>
                    <a:pt x="1001" y="1720"/>
                  </a:lnTo>
                  <a:lnTo>
                    <a:pt x="976" y="1618"/>
                  </a:lnTo>
                  <a:lnTo>
                    <a:pt x="958" y="1514"/>
                  </a:lnTo>
                  <a:lnTo>
                    <a:pt x="0" y="1514"/>
                  </a:lnTo>
                  <a:lnTo>
                    <a:pt x="0" y="815"/>
                  </a:lnTo>
                  <a:lnTo>
                    <a:pt x="958" y="815"/>
                  </a:lnTo>
                  <a:lnTo>
                    <a:pt x="976" y="712"/>
                  </a:lnTo>
                  <a:lnTo>
                    <a:pt x="1001" y="609"/>
                  </a:lnTo>
                  <a:lnTo>
                    <a:pt x="1030" y="514"/>
                  </a:lnTo>
                  <a:lnTo>
                    <a:pt x="1064" y="424"/>
                  </a:lnTo>
                  <a:lnTo>
                    <a:pt x="1102" y="341"/>
                  </a:lnTo>
                  <a:lnTo>
                    <a:pt x="1143" y="266"/>
                  </a:lnTo>
                  <a:lnTo>
                    <a:pt x="1188" y="199"/>
                  </a:lnTo>
                  <a:lnTo>
                    <a:pt x="1236" y="141"/>
                  </a:lnTo>
                  <a:lnTo>
                    <a:pt x="1286" y="92"/>
                  </a:lnTo>
                  <a:lnTo>
                    <a:pt x="1340" y="53"/>
                  </a:lnTo>
                  <a:lnTo>
                    <a:pt x="1368" y="37"/>
                  </a:lnTo>
                  <a:lnTo>
                    <a:pt x="1396" y="24"/>
                  </a:lnTo>
                  <a:lnTo>
                    <a:pt x="1425" y="14"/>
                  </a:lnTo>
                  <a:lnTo>
                    <a:pt x="1454" y="6"/>
                  </a:lnTo>
                  <a:lnTo>
                    <a:pt x="1483" y="1"/>
                  </a:lnTo>
                  <a:lnTo>
                    <a:pt x="1513" y="0"/>
                  </a:lnTo>
                  <a:lnTo>
                    <a:pt x="1543" y="1"/>
                  </a:lnTo>
                  <a:lnTo>
                    <a:pt x="1573" y="6"/>
                  </a:lnTo>
                  <a:lnTo>
                    <a:pt x="1602" y="14"/>
                  </a:lnTo>
                  <a:lnTo>
                    <a:pt x="1631" y="24"/>
                  </a:lnTo>
                  <a:lnTo>
                    <a:pt x="1659" y="37"/>
                  </a:lnTo>
                  <a:lnTo>
                    <a:pt x="1687" y="53"/>
                  </a:lnTo>
                  <a:lnTo>
                    <a:pt x="1740" y="92"/>
                  </a:lnTo>
                  <a:lnTo>
                    <a:pt x="1790" y="141"/>
                  </a:lnTo>
                  <a:lnTo>
                    <a:pt x="1838" y="199"/>
                  </a:lnTo>
                  <a:lnTo>
                    <a:pt x="1883" y="266"/>
                  </a:lnTo>
                  <a:lnTo>
                    <a:pt x="1925" y="341"/>
                  </a:lnTo>
                  <a:lnTo>
                    <a:pt x="1963" y="424"/>
                  </a:lnTo>
                  <a:lnTo>
                    <a:pt x="1996" y="514"/>
                  </a:lnTo>
                  <a:lnTo>
                    <a:pt x="2025" y="609"/>
                  </a:lnTo>
                  <a:lnTo>
                    <a:pt x="2050" y="712"/>
                  </a:lnTo>
                  <a:lnTo>
                    <a:pt x="2069" y="815"/>
                  </a:lnTo>
                  <a:lnTo>
                    <a:pt x="2238" y="815"/>
                  </a:lnTo>
                  <a:lnTo>
                    <a:pt x="2257" y="712"/>
                  </a:lnTo>
                  <a:lnTo>
                    <a:pt x="2282" y="609"/>
                  </a:lnTo>
                  <a:lnTo>
                    <a:pt x="2311" y="514"/>
                  </a:lnTo>
                  <a:lnTo>
                    <a:pt x="2344" y="424"/>
                  </a:lnTo>
                  <a:lnTo>
                    <a:pt x="2383" y="341"/>
                  </a:lnTo>
                  <a:lnTo>
                    <a:pt x="2424" y="266"/>
                  </a:lnTo>
                  <a:lnTo>
                    <a:pt x="2469" y="199"/>
                  </a:lnTo>
                  <a:lnTo>
                    <a:pt x="2517" y="141"/>
                  </a:lnTo>
                  <a:lnTo>
                    <a:pt x="2567" y="92"/>
                  </a:lnTo>
                  <a:lnTo>
                    <a:pt x="2620" y="53"/>
                  </a:lnTo>
                  <a:lnTo>
                    <a:pt x="2648" y="37"/>
                  </a:lnTo>
                  <a:lnTo>
                    <a:pt x="2676" y="24"/>
                  </a:lnTo>
                  <a:lnTo>
                    <a:pt x="2705" y="14"/>
                  </a:lnTo>
                  <a:lnTo>
                    <a:pt x="2734" y="6"/>
                  </a:lnTo>
                  <a:lnTo>
                    <a:pt x="2764" y="1"/>
                  </a:lnTo>
                  <a:lnTo>
                    <a:pt x="2794" y="0"/>
                  </a:lnTo>
                  <a:lnTo>
                    <a:pt x="2824" y="1"/>
                  </a:lnTo>
                  <a:lnTo>
                    <a:pt x="2853" y="6"/>
                  </a:lnTo>
                  <a:lnTo>
                    <a:pt x="2882" y="14"/>
                  </a:lnTo>
                  <a:lnTo>
                    <a:pt x="2911" y="24"/>
                  </a:lnTo>
                  <a:lnTo>
                    <a:pt x="2939" y="37"/>
                  </a:lnTo>
                  <a:lnTo>
                    <a:pt x="2967" y="53"/>
                  </a:lnTo>
                  <a:lnTo>
                    <a:pt x="3021" y="92"/>
                  </a:lnTo>
                  <a:lnTo>
                    <a:pt x="3071" y="141"/>
                  </a:lnTo>
                  <a:lnTo>
                    <a:pt x="3119" y="199"/>
                  </a:lnTo>
                  <a:lnTo>
                    <a:pt x="3164" y="266"/>
                  </a:lnTo>
                  <a:lnTo>
                    <a:pt x="3206" y="341"/>
                  </a:lnTo>
                  <a:lnTo>
                    <a:pt x="3243" y="424"/>
                  </a:lnTo>
                  <a:lnTo>
                    <a:pt x="3277" y="514"/>
                  </a:lnTo>
                  <a:lnTo>
                    <a:pt x="3306" y="609"/>
                  </a:lnTo>
                  <a:lnTo>
                    <a:pt x="3331" y="712"/>
                  </a:lnTo>
                  <a:lnTo>
                    <a:pt x="3349" y="815"/>
                  </a:lnTo>
                  <a:lnTo>
                    <a:pt x="3519" y="815"/>
                  </a:lnTo>
                  <a:lnTo>
                    <a:pt x="3538" y="712"/>
                  </a:lnTo>
                  <a:lnTo>
                    <a:pt x="3562" y="609"/>
                  </a:lnTo>
                  <a:lnTo>
                    <a:pt x="3591" y="514"/>
                  </a:lnTo>
                  <a:lnTo>
                    <a:pt x="3625" y="424"/>
                  </a:lnTo>
                  <a:lnTo>
                    <a:pt x="3664" y="341"/>
                  </a:lnTo>
                  <a:lnTo>
                    <a:pt x="3704" y="266"/>
                  </a:lnTo>
                  <a:lnTo>
                    <a:pt x="3750" y="199"/>
                  </a:lnTo>
                  <a:lnTo>
                    <a:pt x="3797" y="141"/>
                  </a:lnTo>
                  <a:lnTo>
                    <a:pt x="3847" y="92"/>
                  </a:lnTo>
                  <a:lnTo>
                    <a:pt x="3901" y="53"/>
                  </a:lnTo>
                  <a:lnTo>
                    <a:pt x="3929" y="37"/>
                  </a:lnTo>
                  <a:lnTo>
                    <a:pt x="3957" y="24"/>
                  </a:lnTo>
                  <a:lnTo>
                    <a:pt x="3986" y="14"/>
                  </a:lnTo>
                  <a:lnTo>
                    <a:pt x="4015" y="6"/>
                  </a:lnTo>
                  <a:lnTo>
                    <a:pt x="4044" y="1"/>
                  </a:lnTo>
                  <a:lnTo>
                    <a:pt x="4074" y="0"/>
                  </a:lnTo>
                  <a:lnTo>
                    <a:pt x="4105" y="1"/>
                  </a:lnTo>
                  <a:lnTo>
                    <a:pt x="4134" y="6"/>
                  </a:lnTo>
                  <a:lnTo>
                    <a:pt x="4163" y="14"/>
                  </a:lnTo>
                  <a:lnTo>
                    <a:pt x="4192" y="24"/>
                  </a:lnTo>
                  <a:lnTo>
                    <a:pt x="4220" y="37"/>
                  </a:lnTo>
                  <a:lnTo>
                    <a:pt x="4248" y="53"/>
                  </a:lnTo>
                  <a:lnTo>
                    <a:pt x="4302" y="92"/>
                  </a:lnTo>
                  <a:lnTo>
                    <a:pt x="4352" y="141"/>
                  </a:lnTo>
                  <a:lnTo>
                    <a:pt x="4399" y="199"/>
                  </a:lnTo>
                  <a:lnTo>
                    <a:pt x="4445" y="266"/>
                  </a:lnTo>
                  <a:lnTo>
                    <a:pt x="4487" y="341"/>
                  </a:lnTo>
                  <a:lnTo>
                    <a:pt x="4524" y="424"/>
                  </a:lnTo>
                  <a:lnTo>
                    <a:pt x="4558" y="514"/>
                  </a:lnTo>
                  <a:lnTo>
                    <a:pt x="4587" y="609"/>
                  </a:lnTo>
                  <a:lnTo>
                    <a:pt x="4611" y="712"/>
                  </a:lnTo>
                  <a:lnTo>
                    <a:pt x="4630" y="815"/>
                  </a:lnTo>
                  <a:lnTo>
                    <a:pt x="4800" y="815"/>
                  </a:lnTo>
                  <a:lnTo>
                    <a:pt x="4818" y="712"/>
                  </a:lnTo>
                  <a:lnTo>
                    <a:pt x="4843" y="609"/>
                  </a:lnTo>
                  <a:lnTo>
                    <a:pt x="4872" y="514"/>
                  </a:lnTo>
                  <a:lnTo>
                    <a:pt x="4906" y="424"/>
                  </a:lnTo>
                  <a:lnTo>
                    <a:pt x="4944" y="341"/>
                  </a:lnTo>
                  <a:lnTo>
                    <a:pt x="4985" y="266"/>
                  </a:lnTo>
                  <a:lnTo>
                    <a:pt x="5030" y="199"/>
                  </a:lnTo>
                  <a:lnTo>
                    <a:pt x="5078" y="141"/>
                  </a:lnTo>
                  <a:lnTo>
                    <a:pt x="5128" y="92"/>
                  </a:lnTo>
                  <a:lnTo>
                    <a:pt x="5182" y="53"/>
                  </a:lnTo>
                  <a:lnTo>
                    <a:pt x="5210" y="37"/>
                  </a:lnTo>
                  <a:lnTo>
                    <a:pt x="5238" y="24"/>
                  </a:lnTo>
                  <a:lnTo>
                    <a:pt x="5267" y="14"/>
                  </a:lnTo>
                  <a:lnTo>
                    <a:pt x="5296" y="6"/>
                  </a:lnTo>
                  <a:lnTo>
                    <a:pt x="5325" y="1"/>
                  </a:lnTo>
                  <a:lnTo>
                    <a:pt x="5355" y="0"/>
                  </a:lnTo>
                  <a:lnTo>
                    <a:pt x="5385" y="1"/>
                  </a:lnTo>
                  <a:lnTo>
                    <a:pt x="5415" y="6"/>
                  </a:lnTo>
                  <a:lnTo>
                    <a:pt x="5444" y="14"/>
                  </a:lnTo>
                  <a:lnTo>
                    <a:pt x="5473" y="24"/>
                  </a:lnTo>
                  <a:lnTo>
                    <a:pt x="5501" y="37"/>
                  </a:lnTo>
                  <a:lnTo>
                    <a:pt x="5529" y="53"/>
                  </a:lnTo>
                  <a:lnTo>
                    <a:pt x="5582" y="92"/>
                  </a:lnTo>
                  <a:lnTo>
                    <a:pt x="5632" y="141"/>
                  </a:lnTo>
                  <a:lnTo>
                    <a:pt x="5680" y="199"/>
                  </a:lnTo>
                  <a:lnTo>
                    <a:pt x="5725" y="266"/>
                  </a:lnTo>
                  <a:lnTo>
                    <a:pt x="5767" y="341"/>
                  </a:lnTo>
                  <a:lnTo>
                    <a:pt x="5805" y="424"/>
                  </a:lnTo>
                  <a:lnTo>
                    <a:pt x="5838" y="514"/>
                  </a:lnTo>
                  <a:lnTo>
                    <a:pt x="5867" y="609"/>
                  </a:lnTo>
                  <a:lnTo>
                    <a:pt x="5892" y="712"/>
                  </a:lnTo>
                  <a:lnTo>
                    <a:pt x="5910" y="815"/>
                  </a:lnTo>
                  <a:lnTo>
                    <a:pt x="6080" y="815"/>
                  </a:lnTo>
                  <a:lnTo>
                    <a:pt x="6099" y="712"/>
                  </a:lnTo>
                  <a:lnTo>
                    <a:pt x="6124" y="609"/>
                  </a:lnTo>
                  <a:lnTo>
                    <a:pt x="6153" y="514"/>
                  </a:lnTo>
                  <a:lnTo>
                    <a:pt x="6186" y="424"/>
                  </a:lnTo>
                  <a:lnTo>
                    <a:pt x="6225" y="341"/>
                  </a:lnTo>
                  <a:lnTo>
                    <a:pt x="6266" y="266"/>
                  </a:lnTo>
                  <a:lnTo>
                    <a:pt x="6311" y="199"/>
                  </a:lnTo>
                  <a:lnTo>
                    <a:pt x="6359" y="141"/>
                  </a:lnTo>
                  <a:lnTo>
                    <a:pt x="6409" y="92"/>
                  </a:lnTo>
                  <a:lnTo>
                    <a:pt x="6462" y="53"/>
                  </a:lnTo>
                  <a:lnTo>
                    <a:pt x="6490" y="37"/>
                  </a:lnTo>
                  <a:lnTo>
                    <a:pt x="6518" y="24"/>
                  </a:lnTo>
                  <a:lnTo>
                    <a:pt x="6547" y="14"/>
                  </a:lnTo>
                  <a:lnTo>
                    <a:pt x="6576" y="6"/>
                  </a:lnTo>
                  <a:lnTo>
                    <a:pt x="6606" y="1"/>
                  </a:lnTo>
                  <a:lnTo>
                    <a:pt x="6636" y="0"/>
                  </a:lnTo>
                  <a:lnTo>
                    <a:pt x="6666" y="1"/>
                  </a:lnTo>
                  <a:lnTo>
                    <a:pt x="6695" y="6"/>
                  </a:lnTo>
                  <a:lnTo>
                    <a:pt x="6724" y="14"/>
                  </a:lnTo>
                  <a:lnTo>
                    <a:pt x="6753" y="24"/>
                  </a:lnTo>
                  <a:lnTo>
                    <a:pt x="6781" y="37"/>
                  </a:lnTo>
                  <a:lnTo>
                    <a:pt x="6809" y="53"/>
                  </a:lnTo>
                  <a:lnTo>
                    <a:pt x="6863" y="92"/>
                  </a:lnTo>
                  <a:lnTo>
                    <a:pt x="6913" y="141"/>
                  </a:lnTo>
                  <a:lnTo>
                    <a:pt x="6961" y="199"/>
                  </a:lnTo>
                  <a:lnTo>
                    <a:pt x="7006" y="266"/>
                  </a:lnTo>
                  <a:lnTo>
                    <a:pt x="7048" y="341"/>
                  </a:lnTo>
                  <a:lnTo>
                    <a:pt x="7085" y="424"/>
                  </a:lnTo>
                  <a:lnTo>
                    <a:pt x="7119" y="514"/>
                  </a:lnTo>
                  <a:lnTo>
                    <a:pt x="7148" y="609"/>
                  </a:lnTo>
                  <a:lnTo>
                    <a:pt x="7173" y="712"/>
                  </a:lnTo>
                  <a:lnTo>
                    <a:pt x="7191" y="815"/>
                  </a:lnTo>
                  <a:lnTo>
                    <a:pt x="8149" y="815"/>
                  </a:lnTo>
                  <a:lnTo>
                    <a:pt x="8149" y="1514"/>
                  </a:lnTo>
                  <a:lnTo>
                    <a:pt x="7191" y="1514"/>
                  </a:lnTo>
                  <a:lnTo>
                    <a:pt x="7173" y="1618"/>
                  </a:lnTo>
                  <a:lnTo>
                    <a:pt x="7148" y="1720"/>
                  </a:lnTo>
                  <a:lnTo>
                    <a:pt x="7119" y="1815"/>
                  </a:lnTo>
                  <a:lnTo>
                    <a:pt x="7085" y="1905"/>
                  </a:lnTo>
                  <a:lnTo>
                    <a:pt x="7048" y="1988"/>
                  </a:lnTo>
                  <a:lnTo>
                    <a:pt x="7006" y="2063"/>
                  </a:lnTo>
                  <a:lnTo>
                    <a:pt x="6961" y="2130"/>
                  </a:lnTo>
                  <a:lnTo>
                    <a:pt x="6913" y="2188"/>
                  </a:lnTo>
                  <a:lnTo>
                    <a:pt x="6863" y="2237"/>
                  </a:lnTo>
                  <a:lnTo>
                    <a:pt x="6809" y="2277"/>
                  </a:lnTo>
                  <a:lnTo>
                    <a:pt x="6781" y="2292"/>
                  </a:lnTo>
                  <a:lnTo>
                    <a:pt x="6753" y="2306"/>
                  </a:lnTo>
                  <a:lnTo>
                    <a:pt x="6724" y="2315"/>
                  </a:lnTo>
                  <a:lnTo>
                    <a:pt x="6695" y="2323"/>
                  </a:lnTo>
                  <a:lnTo>
                    <a:pt x="6666" y="2328"/>
                  </a:lnTo>
                  <a:lnTo>
                    <a:pt x="6636" y="2329"/>
                  </a:lnTo>
                  <a:lnTo>
                    <a:pt x="6606" y="2328"/>
                  </a:lnTo>
                  <a:lnTo>
                    <a:pt x="6576" y="2323"/>
                  </a:lnTo>
                  <a:lnTo>
                    <a:pt x="6547" y="2315"/>
                  </a:lnTo>
                  <a:lnTo>
                    <a:pt x="6518" y="2306"/>
                  </a:lnTo>
                  <a:lnTo>
                    <a:pt x="6490" y="2292"/>
                  </a:lnTo>
                  <a:lnTo>
                    <a:pt x="6462" y="2277"/>
                  </a:lnTo>
                  <a:lnTo>
                    <a:pt x="6409" y="2237"/>
                  </a:lnTo>
                  <a:lnTo>
                    <a:pt x="6359" y="2188"/>
                  </a:lnTo>
                  <a:lnTo>
                    <a:pt x="6311" y="2130"/>
                  </a:lnTo>
                  <a:lnTo>
                    <a:pt x="6266" y="2063"/>
                  </a:lnTo>
                  <a:lnTo>
                    <a:pt x="6225" y="1988"/>
                  </a:lnTo>
                  <a:lnTo>
                    <a:pt x="6186" y="1905"/>
                  </a:lnTo>
                  <a:lnTo>
                    <a:pt x="6153" y="1815"/>
                  </a:lnTo>
                  <a:lnTo>
                    <a:pt x="6124" y="1720"/>
                  </a:lnTo>
                  <a:lnTo>
                    <a:pt x="6099" y="1618"/>
                  </a:lnTo>
                  <a:lnTo>
                    <a:pt x="6080" y="1514"/>
                  </a:lnTo>
                  <a:lnTo>
                    <a:pt x="5910" y="1514"/>
                  </a:lnTo>
                  <a:lnTo>
                    <a:pt x="5892" y="1618"/>
                  </a:lnTo>
                  <a:lnTo>
                    <a:pt x="5867" y="1720"/>
                  </a:lnTo>
                  <a:lnTo>
                    <a:pt x="5838" y="1815"/>
                  </a:lnTo>
                  <a:lnTo>
                    <a:pt x="5805" y="1905"/>
                  </a:lnTo>
                  <a:lnTo>
                    <a:pt x="5767" y="1988"/>
                  </a:lnTo>
                  <a:lnTo>
                    <a:pt x="5725" y="2063"/>
                  </a:lnTo>
                  <a:lnTo>
                    <a:pt x="5680" y="2130"/>
                  </a:lnTo>
                  <a:lnTo>
                    <a:pt x="5632" y="2188"/>
                  </a:lnTo>
                  <a:lnTo>
                    <a:pt x="5582" y="2237"/>
                  </a:lnTo>
                  <a:lnTo>
                    <a:pt x="5529" y="2277"/>
                  </a:lnTo>
                  <a:lnTo>
                    <a:pt x="5501" y="2292"/>
                  </a:lnTo>
                  <a:lnTo>
                    <a:pt x="5473" y="2306"/>
                  </a:lnTo>
                  <a:lnTo>
                    <a:pt x="5444" y="2315"/>
                  </a:lnTo>
                  <a:lnTo>
                    <a:pt x="5415" y="2323"/>
                  </a:lnTo>
                  <a:lnTo>
                    <a:pt x="5385" y="2328"/>
                  </a:lnTo>
                  <a:lnTo>
                    <a:pt x="5355" y="2329"/>
                  </a:lnTo>
                  <a:lnTo>
                    <a:pt x="5325" y="2328"/>
                  </a:lnTo>
                  <a:lnTo>
                    <a:pt x="5296" y="2323"/>
                  </a:lnTo>
                  <a:lnTo>
                    <a:pt x="5267" y="2315"/>
                  </a:lnTo>
                  <a:lnTo>
                    <a:pt x="5238" y="2306"/>
                  </a:lnTo>
                  <a:lnTo>
                    <a:pt x="5210" y="2292"/>
                  </a:lnTo>
                  <a:lnTo>
                    <a:pt x="5182" y="2277"/>
                  </a:lnTo>
                  <a:lnTo>
                    <a:pt x="5128" y="2237"/>
                  </a:lnTo>
                  <a:lnTo>
                    <a:pt x="5078" y="2188"/>
                  </a:lnTo>
                  <a:lnTo>
                    <a:pt x="5030" y="2130"/>
                  </a:lnTo>
                  <a:lnTo>
                    <a:pt x="4985" y="2063"/>
                  </a:lnTo>
                  <a:lnTo>
                    <a:pt x="4944" y="1988"/>
                  </a:lnTo>
                  <a:lnTo>
                    <a:pt x="4906" y="1905"/>
                  </a:lnTo>
                  <a:lnTo>
                    <a:pt x="4872" y="1815"/>
                  </a:lnTo>
                  <a:lnTo>
                    <a:pt x="4843" y="1720"/>
                  </a:lnTo>
                  <a:lnTo>
                    <a:pt x="4818" y="1618"/>
                  </a:lnTo>
                  <a:lnTo>
                    <a:pt x="4800" y="1514"/>
                  </a:lnTo>
                  <a:lnTo>
                    <a:pt x="4630" y="1514"/>
                  </a:lnTo>
                  <a:lnTo>
                    <a:pt x="4611" y="1618"/>
                  </a:lnTo>
                  <a:lnTo>
                    <a:pt x="4587" y="1720"/>
                  </a:lnTo>
                  <a:lnTo>
                    <a:pt x="4558" y="1815"/>
                  </a:lnTo>
                  <a:lnTo>
                    <a:pt x="4524" y="1905"/>
                  </a:lnTo>
                  <a:lnTo>
                    <a:pt x="4487" y="1988"/>
                  </a:lnTo>
                  <a:lnTo>
                    <a:pt x="4445" y="2063"/>
                  </a:lnTo>
                  <a:lnTo>
                    <a:pt x="4399" y="2130"/>
                  </a:lnTo>
                  <a:lnTo>
                    <a:pt x="4352" y="2188"/>
                  </a:lnTo>
                  <a:lnTo>
                    <a:pt x="4302" y="2237"/>
                  </a:lnTo>
                  <a:lnTo>
                    <a:pt x="4248" y="2277"/>
                  </a:lnTo>
                  <a:lnTo>
                    <a:pt x="4220" y="2292"/>
                  </a:lnTo>
                  <a:lnTo>
                    <a:pt x="4192" y="2306"/>
                  </a:lnTo>
                  <a:lnTo>
                    <a:pt x="4163" y="2315"/>
                  </a:lnTo>
                  <a:lnTo>
                    <a:pt x="4134" y="2323"/>
                  </a:lnTo>
                  <a:lnTo>
                    <a:pt x="4105" y="2328"/>
                  </a:lnTo>
                  <a:lnTo>
                    <a:pt x="4074" y="2329"/>
                  </a:lnTo>
                  <a:lnTo>
                    <a:pt x="4044" y="2328"/>
                  </a:lnTo>
                  <a:lnTo>
                    <a:pt x="4015" y="2323"/>
                  </a:lnTo>
                  <a:lnTo>
                    <a:pt x="3986" y="2315"/>
                  </a:lnTo>
                  <a:lnTo>
                    <a:pt x="3957" y="2306"/>
                  </a:lnTo>
                  <a:lnTo>
                    <a:pt x="3929" y="2292"/>
                  </a:lnTo>
                  <a:lnTo>
                    <a:pt x="3901" y="2277"/>
                  </a:lnTo>
                  <a:lnTo>
                    <a:pt x="3847" y="2237"/>
                  </a:lnTo>
                  <a:lnTo>
                    <a:pt x="3797" y="2188"/>
                  </a:lnTo>
                  <a:lnTo>
                    <a:pt x="3750" y="2130"/>
                  </a:lnTo>
                  <a:lnTo>
                    <a:pt x="3704" y="2063"/>
                  </a:lnTo>
                  <a:lnTo>
                    <a:pt x="3664" y="1988"/>
                  </a:lnTo>
                  <a:lnTo>
                    <a:pt x="3625" y="1905"/>
                  </a:lnTo>
                  <a:lnTo>
                    <a:pt x="3591" y="1815"/>
                  </a:lnTo>
                  <a:lnTo>
                    <a:pt x="3562" y="1720"/>
                  </a:lnTo>
                  <a:lnTo>
                    <a:pt x="3538" y="1618"/>
                  </a:lnTo>
                  <a:lnTo>
                    <a:pt x="3519" y="1514"/>
                  </a:lnTo>
                  <a:lnTo>
                    <a:pt x="3349" y="1514"/>
                  </a:lnTo>
                  <a:lnTo>
                    <a:pt x="3331" y="1618"/>
                  </a:lnTo>
                  <a:lnTo>
                    <a:pt x="3306" y="1720"/>
                  </a:lnTo>
                  <a:lnTo>
                    <a:pt x="3277" y="1815"/>
                  </a:lnTo>
                  <a:lnTo>
                    <a:pt x="3243" y="1905"/>
                  </a:lnTo>
                  <a:lnTo>
                    <a:pt x="3206" y="1988"/>
                  </a:lnTo>
                  <a:lnTo>
                    <a:pt x="3164" y="2063"/>
                  </a:lnTo>
                  <a:lnTo>
                    <a:pt x="3119" y="2130"/>
                  </a:lnTo>
                  <a:lnTo>
                    <a:pt x="3071" y="2188"/>
                  </a:lnTo>
                  <a:lnTo>
                    <a:pt x="3021" y="2237"/>
                  </a:lnTo>
                  <a:lnTo>
                    <a:pt x="2967" y="2277"/>
                  </a:lnTo>
                  <a:lnTo>
                    <a:pt x="2939" y="2292"/>
                  </a:lnTo>
                  <a:lnTo>
                    <a:pt x="2911" y="2306"/>
                  </a:lnTo>
                  <a:lnTo>
                    <a:pt x="2882" y="2315"/>
                  </a:lnTo>
                  <a:lnTo>
                    <a:pt x="2853" y="2323"/>
                  </a:lnTo>
                  <a:lnTo>
                    <a:pt x="2824" y="2328"/>
                  </a:lnTo>
                  <a:lnTo>
                    <a:pt x="2794" y="2329"/>
                  </a:lnTo>
                  <a:lnTo>
                    <a:pt x="2764" y="2328"/>
                  </a:lnTo>
                  <a:lnTo>
                    <a:pt x="2734" y="2323"/>
                  </a:lnTo>
                  <a:lnTo>
                    <a:pt x="2705" y="2315"/>
                  </a:lnTo>
                  <a:lnTo>
                    <a:pt x="2676" y="2306"/>
                  </a:lnTo>
                  <a:lnTo>
                    <a:pt x="2648" y="2292"/>
                  </a:lnTo>
                  <a:lnTo>
                    <a:pt x="2620" y="2277"/>
                  </a:lnTo>
                  <a:lnTo>
                    <a:pt x="2567" y="2237"/>
                  </a:lnTo>
                  <a:lnTo>
                    <a:pt x="2517" y="2188"/>
                  </a:lnTo>
                  <a:lnTo>
                    <a:pt x="2469" y="2130"/>
                  </a:lnTo>
                  <a:lnTo>
                    <a:pt x="2424" y="2063"/>
                  </a:lnTo>
                  <a:lnTo>
                    <a:pt x="2383" y="1988"/>
                  </a:lnTo>
                  <a:lnTo>
                    <a:pt x="2344" y="1905"/>
                  </a:lnTo>
                  <a:lnTo>
                    <a:pt x="2311" y="1815"/>
                  </a:lnTo>
                  <a:lnTo>
                    <a:pt x="2282" y="1720"/>
                  </a:lnTo>
                  <a:lnTo>
                    <a:pt x="2257" y="1618"/>
                  </a:lnTo>
                  <a:lnTo>
                    <a:pt x="2238" y="1514"/>
                  </a:lnTo>
                  <a:lnTo>
                    <a:pt x="2069" y="1514"/>
                  </a:lnTo>
                  <a:lnTo>
                    <a:pt x="2050" y="1618"/>
                  </a:lnTo>
                  <a:lnTo>
                    <a:pt x="2025" y="1720"/>
                  </a:lnTo>
                  <a:lnTo>
                    <a:pt x="1996" y="1815"/>
                  </a:lnTo>
                  <a:lnTo>
                    <a:pt x="1963" y="1905"/>
                  </a:lnTo>
                  <a:lnTo>
                    <a:pt x="1925" y="1988"/>
                  </a:lnTo>
                  <a:lnTo>
                    <a:pt x="1883" y="2063"/>
                  </a:lnTo>
                  <a:lnTo>
                    <a:pt x="1838" y="2130"/>
                  </a:lnTo>
                  <a:lnTo>
                    <a:pt x="1790" y="2188"/>
                  </a:lnTo>
                  <a:lnTo>
                    <a:pt x="1740" y="2237"/>
                  </a:lnTo>
                  <a:lnTo>
                    <a:pt x="1687" y="2277"/>
                  </a:lnTo>
                  <a:lnTo>
                    <a:pt x="1659" y="2292"/>
                  </a:lnTo>
                  <a:lnTo>
                    <a:pt x="1631" y="2306"/>
                  </a:lnTo>
                  <a:lnTo>
                    <a:pt x="1602" y="2315"/>
                  </a:lnTo>
                  <a:lnTo>
                    <a:pt x="1573" y="2323"/>
                  </a:lnTo>
                  <a:lnTo>
                    <a:pt x="1543" y="2328"/>
                  </a:lnTo>
                  <a:lnTo>
                    <a:pt x="1513" y="2329"/>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25" name="Freeform 27"/>
            <p:cNvSpPr>
              <a:spLocks/>
            </p:cNvSpPr>
            <p:nvPr/>
          </p:nvSpPr>
          <p:spPr bwMode="auto">
            <a:xfrm>
              <a:off x="3394305" y="3454387"/>
              <a:ext cx="2963496" cy="1108085"/>
            </a:xfrm>
            <a:custGeom>
              <a:avLst/>
              <a:gdLst>
                <a:gd name="T0" fmla="*/ 0 w 9314"/>
                <a:gd name="T1" fmla="*/ 0 h 3493"/>
                <a:gd name="T2" fmla="*/ 0 w 9314"/>
                <a:gd name="T3" fmla="*/ 0 h 3493"/>
                <a:gd name="T4" fmla="*/ 0 w 9314"/>
                <a:gd name="T5" fmla="*/ 0 h 3493"/>
                <a:gd name="T6" fmla="*/ 0 w 9314"/>
                <a:gd name="T7" fmla="*/ 0 h 3493"/>
                <a:gd name="T8" fmla="*/ 0 w 9314"/>
                <a:gd name="T9" fmla="*/ 0 h 3493"/>
                <a:gd name="T10" fmla="*/ 0 w 9314"/>
                <a:gd name="T11" fmla="*/ 0 h 3493"/>
                <a:gd name="T12" fmla="*/ 0 60000 65536"/>
                <a:gd name="T13" fmla="*/ 0 60000 65536"/>
                <a:gd name="T14" fmla="*/ 0 60000 65536"/>
                <a:gd name="T15" fmla="*/ 0 60000 65536"/>
                <a:gd name="T16" fmla="*/ 0 60000 65536"/>
                <a:gd name="T17" fmla="*/ 0 60000 65536"/>
                <a:gd name="T18" fmla="*/ 0 w 9314"/>
                <a:gd name="T19" fmla="*/ 0 h 3493"/>
                <a:gd name="T20" fmla="*/ 9314 w 9314"/>
                <a:gd name="T21" fmla="*/ 3493 h 3493"/>
              </a:gdLst>
              <a:ahLst/>
              <a:cxnLst>
                <a:cxn ang="T12">
                  <a:pos x="T0" y="T1"/>
                </a:cxn>
                <a:cxn ang="T13">
                  <a:pos x="T2" y="T3"/>
                </a:cxn>
                <a:cxn ang="T14">
                  <a:pos x="T4" y="T5"/>
                </a:cxn>
                <a:cxn ang="T15">
                  <a:pos x="T6" y="T7"/>
                </a:cxn>
                <a:cxn ang="T16">
                  <a:pos x="T8" y="T9"/>
                </a:cxn>
                <a:cxn ang="T17">
                  <a:pos x="T10" y="T11"/>
                </a:cxn>
              </a:cxnLst>
              <a:rect l="T18" t="T19" r="T20" b="T21"/>
              <a:pathLst>
                <a:path w="9314" h="3493">
                  <a:moveTo>
                    <a:pt x="4657" y="3493"/>
                  </a:moveTo>
                  <a:lnTo>
                    <a:pt x="0" y="3493"/>
                  </a:lnTo>
                  <a:lnTo>
                    <a:pt x="0" y="0"/>
                  </a:lnTo>
                  <a:lnTo>
                    <a:pt x="9314" y="0"/>
                  </a:lnTo>
                  <a:lnTo>
                    <a:pt x="9314" y="3493"/>
                  </a:lnTo>
                  <a:lnTo>
                    <a:pt x="4657" y="3493"/>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26" name="Freeform 28"/>
            <p:cNvSpPr>
              <a:spLocks/>
            </p:cNvSpPr>
            <p:nvPr/>
          </p:nvSpPr>
          <p:spPr bwMode="auto">
            <a:xfrm>
              <a:off x="1653424" y="3405173"/>
              <a:ext cx="616690" cy="615956"/>
            </a:xfrm>
            <a:custGeom>
              <a:avLst/>
              <a:gdLst>
                <a:gd name="T0" fmla="*/ 0 w 1940"/>
                <a:gd name="T1" fmla="*/ 0 h 1939"/>
                <a:gd name="T2" fmla="*/ 0 w 1940"/>
                <a:gd name="T3" fmla="*/ 0 h 1939"/>
                <a:gd name="T4" fmla="*/ 0 w 1940"/>
                <a:gd name="T5" fmla="*/ 0 h 1939"/>
                <a:gd name="T6" fmla="*/ 0 w 1940"/>
                <a:gd name="T7" fmla="*/ 0 h 1939"/>
                <a:gd name="T8" fmla="*/ 0 w 1940"/>
                <a:gd name="T9" fmla="*/ 0 h 1939"/>
                <a:gd name="T10" fmla="*/ 0 60000 65536"/>
                <a:gd name="T11" fmla="*/ 0 60000 65536"/>
                <a:gd name="T12" fmla="*/ 0 60000 65536"/>
                <a:gd name="T13" fmla="*/ 0 60000 65536"/>
                <a:gd name="T14" fmla="*/ 0 60000 65536"/>
                <a:gd name="T15" fmla="*/ 0 w 1940"/>
                <a:gd name="T16" fmla="*/ 0 h 1939"/>
                <a:gd name="T17" fmla="*/ 1940 w 1940"/>
                <a:gd name="T18" fmla="*/ 1939 h 1939"/>
              </a:gdLst>
              <a:ahLst/>
              <a:cxnLst>
                <a:cxn ang="T10">
                  <a:pos x="T0" y="T1"/>
                </a:cxn>
                <a:cxn ang="T11">
                  <a:pos x="T2" y="T3"/>
                </a:cxn>
                <a:cxn ang="T12">
                  <a:pos x="T4" y="T5"/>
                </a:cxn>
                <a:cxn ang="T13">
                  <a:pos x="T6" y="T7"/>
                </a:cxn>
                <a:cxn ang="T14">
                  <a:pos x="T8" y="T9"/>
                </a:cxn>
              </a:cxnLst>
              <a:rect l="T15" t="T16" r="T17" b="T18"/>
              <a:pathLst>
                <a:path w="1940" h="1939">
                  <a:moveTo>
                    <a:pt x="1858" y="1939"/>
                  </a:moveTo>
                  <a:lnTo>
                    <a:pt x="0" y="81"/>
                  </a:lnTo>
                  <a:lnTo>
                    <a:pt x="81" y="0"/>
                  </a:lnTo>
                  <a:lnTo>
                    <a:pt x="1940" y="1858"/>
                  </a:lnTo>
                  <a:lnTo>
                    <a:pt x="1858" y="1939"/>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27" name="Freeform 29"/>
            <p:cNvSpPr>
              <a:spLocks/>
            </p:cNvSpPr>
            <p:nvPr/>
          </p:nvSpPr>
          <p:spPr bwMode="auto">
            <a:xfrm>
              <a:off x="1997909" y="3746489"/>
              <a:ext cx="544410" cy="447679"/>
            </a:xfrm>
            <a:custGeom>
              <a:avLst/>
              <a:gdLst>
                <a:gd name="T0" fmla="*/ 0 w 1707"/>
                <a:gd name="T1" fmla="*/ 0 h 1409"/>
                <a:gd name="T2" fmla="*/ 0 w 1707"/>
                <a:gd name="T3" fmla="*/ 0 h 1409"/>
                <a:gd name="T4" fmla="*/ 0 w 1707"/>
                <a:gd name="T5" fmla="*/ 0 h 1409"/>
                <a:gd name="T6" fmla="*/ 0 w 1707"/>
                <a:gd name="T7" fmla="*/ 0 h 1409"/>
                <a:gd name="T8" fmla="*/ 0 w 1707"/>
                <a:gd name="T9" fmla="*/ 0 h 1409"/>
                <a:gd name="T10" fmla="*/ 0 w 1707"/>
                <a:gd name="T11" fmla="*/ 0 h 1409"/>
                <a:gd name="T12" fmla="*/ 0 w 1707"/>
                <a:gd name="T13" fmla="*/ 0 h 1409"/>
                <a:gd name="T14" fmla="*/ 0 w 1707"/>
                <a:gd name="T15" fmla="*/ 0 h 1409"/>
                <a:gd name="T16" fmla="*/ 0 w 1707"/>
                <a:gd name="T17" fmla="*/ 0 h 1409"/>
                <a:gd name="T18" fmla="*/ 0 w 1707"/>
                <a:gd name="T19" fmla="*/ 0 h 1409"/>
                <a:gd name="T20" fmla="*/ 0 w 1707"/>
                <a:gd name="T21" fmla="*/ 0 h 1409"/>
                <a:gd name="T22" fmla="*/ 0 w 1707"/>
                <a:gd name="T23" fmla="*/ 0 h 1409"/>
                <a:gd name="T24" fmla="*/ 0 w 1707"/>
                <a:gd name="T25" fmla="*/ 0 h 1409"/>
                <a:gd name="T26" fmla="*/ 0 w 1707"/>
                <a:gd name="T27" fmla="*/ 0 h 1409"/>
                <a:gd name="T28" fmla="*/ 0 w 1707"/>
                <a:gd name="T29" fmla="*/ 0 h 1409"/>
                <a:gd name="T30" fmla="*/ 0 w 1707"/>
                <a:gd name="T31" fmla="*/ 0 h 1409"/>
                <a:gd name="T32" fmla="*/ 0 w 1707"/>
                <a:gd name="T33" fmla="*/ 0 h 1409"/>
                <a:gd name="T34" fmla="*/ 0 w 1707"/>
                <a:gd name="T35" fmla="*/ 0 h 1409"/>
                <a:gd name="T36" fmla="*/ 0 w 1707"/>
                <a:gd name="T37" fmla="*/ 0 h 1409"/>
                <a:gd name="T38" fmla="*/ 0 w 1707"/>
                <a:gd name="T39" fmla="*/ 0 h 1409"/>
                <a:gd name="T40" fmla="*/ 0 w 1707"/>
                <a:gd name="T41" fmla="*/ 0 h 1409"/>
                <a:gd name="T42" fmla="*/ 0 w 1707"/>
                <a:gd name="T43" fmla="*/ 0 h 1409"/>
                <a:gd name="T44" fmla="*/ 0 w 1707"/>
                <a:gd name="T45" fmla="*/ 0 h 14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7"/>
                <a:gd name="T70" fmla="*/ 0 h 1409"/>
                <a:gd name="T71" fmla="*/ 1707 w 1707"/>
                <a:gd name="T72" fmla="*/ 1409 h 14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7" h="1409">
                  <a:moveTo>
                    <a:pt x="1702" y="1409"/>
                  </a:moveTo>
                  <a:lnTo>
                    <a:pt x="1474" y="1398"/>
                  </a:lnTo>
                  <a:lnTo>
                    <a:pt x="1248" y="1366"/>
                  </a:lnTo>
                  <a:lnTo>
                    <a:pt x="1026" y="1312"/>
                  </a:lnTo>
                  <a:lnTo>
                    <a:pt x="810" y="1235"/>
                  </a:lnTo>
                  <a:lnTo>
                    <a:pt x="600" y="1140"/>
                  </a:lnTo>
                  <a:lnTo>
                    <a:pt x="397" y="1020"/>
                  </a:lnTo>
                  <a:lnTo>
                    <a:pt x="206" y="878"/>
                  </a:lnTo>
                  <a:lnTo>
                    <a:pt x="24" y="714"/>
                  </a:lnTo>
                  <a:lnTo>
                    <a:pt x="0" y="686"/>
                  </a:lnTo>
                  <a:lnTo>
                    <a:pt x="686" y="0"/>
                  </a:lnTo>
                  <a:lnTo>
                    <a:pt x="695" y="10"/>
                  </a:lnTo>
                  <a:lnTo>
                    <a:pt x="803" y="106"/>
                  </a:lnTo>
                  <a:lnTo>
                    <a:pt x="919" y="192"/>
                  </a:lnTo>
                  <a:lnTo>
                    <a:pt x="1041" y="265"/>
                  </a:lnTo>
                  <a:lnTo>
                    <a:pt x="1167" y="322"/>
                  </a:lnTo>
                  <a:lnTo>
                    <a:pt x="1297" y="368"/>
                  </a:lnTo>
                  <a:lnTo>
                    <a:pt x="1431" y="399"/>
                  </a:lnTo>
                  <a:lnTo>
                    <a:pt x="1566" y="421"/>
                  </a:lnTo>
                  <a:lnTo>
                    <a:pt x="1702" y="426"/>
                  </a:lnTo>
                  <a:lnTo>
                    <a:pt x="1707" y="427"/>
                  </a:lnTo>
                  <a:lnTo>
                    <a:pt x="1707" y="1408"/>
                  </a:lnTo>
                  <a:lnTo>
                    <a:pt x="1702" y="1409"/>
                  </a:lnTo>
                  <a:close/>
                </a:path>
              </a:pathLst>
            </a:custGeom>
            <a:solidFill>
              <a:srgbClr val="00AE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28" name="Freeform 30"/>
            <p:cNvSpPr>
              <a:spLocks/>
            </p:cNvSpPr>
            <p:nvPr/>
          </p:nvSpPr>
          <p:spPr bwMode="auto">
            <a:xfrm>
              <a:off x="1997909" y="3746489"/>
              <a:ext cx="544410" cy="447679"/>
            </a:xfrm>
            <a:custGeom>
              <a:avLst/>
              <a:gdLst>
                <a:gd name="T0" fmla="*/ 0 w 1707"/>
                <a:gd name="T1" fmla="*/ 0 h 1409"/>
                <a:gd name="T2" fmla="*/ 0 w 1707"/>
                <a:gd name="T3" fmla="*/ 0 h 1409"/>
                <a:gd name="T4" fmla="*/ 0 w 1707"/>
                <a:gd name="T5" fmla="*/ 0 h 1409"/>
                <a:gd name="T6" fmla="*/ 0 w 1707"/>
                <a:gd name="T7" fmla="*/ 0 h 1409"/>
                <a:gd name="T8" fmla="*/ 0 w 1707"/>
                <a:gd name="T9" fmla="*/ 0 h 1409"/>
                <a:gd name="T10" fmla="*/ 0 w 1707"/>
                <a:gd name="T11" fmla="*/ 0 h 1409"/>
                <a:gd name="T12" fmla="*/ 0 w 1707"/>
                <a:gd name="T13" fmla="*/ 0 h 1409"/>
                <a:gd name="T14" fmla="*/ 0 w 1707"/>
                <a:gd name="T15" fmla="*/ 0 h 1409"/>
                <a:gd name="T16" fmla="*/ 0 w 1707"/>
                <a:gd name="T17" fmla="*/ 0 h 1409"/>
                <a:gd name="T18" fmla="*/ 0 w 1707"/>
                <a:gd name="T19" fmla="*/ 0 h 1409"/>
                <a:gd name="T20" fmla="*/ 0 w 1707"/>
                <a:gd name="T21" fmla="*/ 0 h 1409"/>
                <a:gd name="T22" fmla="*/ 0 w 1707"/>
                <a:gd name="T23" fmla="*/ 0 h 1409"/>
                <a:gd name="T24" fmla="*/ 0 w 1707"/>
                <a:gd name="T25" fmla="*/ 0 h 1409"/>
                <a:gd name="T26" fmla="*/ 0 w 1707"/>
                <a:gd name="T27" fmla="*/ 0 h 1409"/>
                <a:gd name="T28" fmla="*/ 0 w 1707"/>
                <a:gd name="T29" fmla="*/ 0 h 1409"/>
                <a:gd name="T30" fmla="*/ 0 w 1707"/>
                <a:gd name="T31" fmla="*/ 0 h 1409"/>
                <a:gd name="T32" fmla="*/ 0 w 1707"/>
                <a:gd name="T33" fmla="*/ 0 h 1409"/>
                <a:gd name="T34" fmla="*/ 0 w 1707"/>
                <a:gd name="T35" fmla="*/ 0 h 1409"/>
                <a:gd name="T36" fmla="*/ 0 w 1707"/>
                <a:gd name="T37" fmla="*/ 0 h 1409"/>
                <a:gd name="T38" fmla="*/ 0 w 1707"/>
                <a:gd name="T39" fmla="*/ 0 h 1409"/>
                <a:gd name="T40" fmla="*/ 0 w 1707"/>
                <a:gd name="T41" fmla="*/ 0 h 1409"/>
                <a:gd name="T42" fmla="*/ 0 w 1707"/>
                <a:gd name="T43" fmla="*/ 0 h 1409"/>
                <a:gd name="T44" fmla="*/ 0 w 1707"/>
                <a:gd name="T45" fmla="*/ 0 h 14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7"/>
                <a:gd name="T70" fmla="*/ 0 h 1409"/>
                <a:gd name="T71" fmla="*/ 1707 w 1707"/>
                <a:gd name="T72" fmla="*/ 1409 h 14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7" h="1409">
                  <a:moveTo>
                    <a:pt x="1702" y="1409"/>
                  </a:moveTo>
                  <a:lnTo>
                    <a:pt x="1474" y="1398"/>
                  </a:lnTo>
                  <a:lnTo>
                    <a:pt x="1248" y="1366"/>
                  </a:lnTo>
                  <a:lnTo>
                    <a:pt x="1026" y="1312"/>
                  </a:lnTo>
                  <a:lnTo>
                    <a:pt x="810" y="1235"/>
                  </a:lnTo>
                  <a:lnTo>
                    <a:pt x="600" y="1140"/>
                  </a:lnTo>
                  <a:lnTo>
                    <a:pt x="397" y="1020"/>
                  </a:lnTo>
                  <a:lnTo>
                    <a:pt x="206" y="878"/>
                  </a:lnTo>
                  <a:lnTo>
                    <a:pt x="24" y="714"/>
                  </a:lnTo>
                  <a:lnTo>
                    <a:pt x="0" y="686"/>
                  </a:lnTo>
                  <a:lnTo>
                    <a:pt x="686" y="0"/>
                  </a:lnTo>
                  <a:lnTo>
                    <a:pt x="695" y="10"/>
                  </a:lnTo>
                  <a:lnTo>
                    <a:pt x="803" y="106"/>
                  </a:lnTo>
                  <a:lnTo>
                    <a:pt x="919" y="192"/>
                  </a:lnTo>
                  <a:lnTo>
                    <a:pt x="1041" y="265"/>
                  </a:lnTo>
                  <a:lnTo>
                    <a:pt x="1167" y="322"/>
                  </a:lnTo>
                  <a:lnTo>
                    <a:pt x="1297" y="368"/>
                  </a:lnTo>
                  <a:lnTo>
                    <a:pt x="1431" y="399"/>
                  </a:lnTo>
                  <a:lnTo>
                    <a:pt x="1566" y="421"/>
                  </a:lnTo>
                  <a:lnTo>
                    <a:pt x="1702" y="426"/>
                  </a:lnTo>
                  <a:lnTo>
                    <a:pt x="1707" y="427"/>
                  </a:lnTo>
                  <a:lnTo>
                    <a:pt x="1707" y="1408"/>
                  </a:lnTo>
                  <a:lnTo>
                    <a:pt x="1702" y="1409"/>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29" name="Freeform 31"/>
            <p:cNvSpPr>
              <a:spLocks/>
            </p:cNvSpPr>
            <p:nvPr/>
          </p:nvSpPr>
          <p:spPr bwMode="auto">
            <a:xfrm>
              <a:off x="1630355" y="2147861"/>
              <a:ext cx="616691" cy="615956"/>
            </a:xfrm>
            <a:custGeom>
              <a:avLst/>
              <a:gdLst>
                <a:gd name="T0" fmla="*/ 0 w 1940"/>
                <a:gd name="T1" fmla="*/ 0 h 1940"/>
                <a:gd name="T2" fmla="*/ 0 w 1940"/>
                <a:gd name="T3" fmla="*/ 0 h 1940"/>
                <a:gd name="T4" fmla="*/ 0 w 1940"/>
                <a:gd name="T5" fmla="*/ 0 h 1940"/>
                <a:gd name="T6" fmla="*/ 0 w 1940"/>
                <a:gd name="T7" fmla="*/ 0 h 1940"/>
                <a:gd name="T8" fmla="*/ 0 w 1940"/>
                <a:gd name="T9" fmla="*/ 0 h 1940"/>
                <a:gd name="T10" fmla="*/ 0 60000 65536"/>
                <a:gd name="T11" fmla="*/ 0 60000 65536"/>
                <a:gd name="T12" fmla="*/ 0 60000 65536"/>
                <a:gd name="T13" fmla="*/ 0 60000 65536"/>
                <a:gd name="T14" fmla="*/ 0 60000 65536"/>
                <a:gd name="T15" fmla="*/ 0 w 1940"/>
                <a:gd name="T16" fmla="*/ 0 h 1940"/>
                <a:gd name="T17" fmla="*/ 1940 w 1940"/>
                <a:gd name="T18" fmla="*/ 1940 h 1940"/>
              </a:gdLst>
              <a:ahLst/>
              <a:cxnLst>
                <a:cxn ang="T10">
                  <a:pos x="T0" y="T1"/>
                </a:cxn>
                <a:cxn ang="T11">
                  <a:pos x="T2" y="T3"/>
                </a:cxn>
                <a:cxn ang="T12">
                  <a:pos x="T4" y="T5"/>
                </a:cxn>
                <a:cxn ang="T13">
                  <a:pos x="T6" y="T7"/>
                </a:cxn>
                <a:cxn ang="T14">
                  <a:pos x="T8" y="T9"/>
                </a:cxn>
              </a:cxnLst>
              <a:rect l="T15" t="T16" r="T17" b="T18"/>
              <a:pathLst>
                <a:path w="1940" h="1940">
                  <a:moveTo>
                    <a:pt x="1940" y="82"/>
                  </a:moveTo>
                  <a:lnTo>
                    <a:pt x="82" y="1940"/>
                  </a:lnTo>
                  <a:lnTo>
                    <a:pt x="0" y="1858"/>
                  </a:lnTo>
                  <a:lnTo>
                    <a:pt x="1858" y="0"/>
                  </a:lnTo>
                  <a:lnTo>
                    <a:pt x="1940" y="82"/>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30" name="Freeform 32"/>
            <p:cNvSpPr>
              <a:spLocks/>
            </p:cNvSpPr>
            <p:nvPr/>
          </p:nvSpPr>
          <p:spPr bwMode="auto">
            <a:xfrm>
              <a:off x="1974841" y="1974823"/>
              <a:ext cx="542872" cy="447679"/>
            </a:xfrm>
            <a:custGeom>
              <a:avLst/>
              <a:gdLst>
                <a:gd name="T0" fmla="*/ 0 w 1707"/>
                <a:gd name="T1" fmla="*/ 0 h 1410"/>
                <a:gd name="T2" fmla="*/ 0 w 1707"/>
                <a:gd name="T3" fmla="*/ 0 h 1410"/>
                <a:gd name="T4" fmla="*/ 0 w 1707"/>
                <a:gd name="T5" fmla="*/ 0 h 1410"/>
                <a:gd name="T6" fmla="*/ 0 w 1707"/>
                <a:gd name="T7" fmla="*/ 0 h 1410"/>
                <a:gd name="T8" fmla="*/ 0 w 1707"/>
                <a:gd name="T9" fmla="*/ 0 h 1410"/>
                <a:gd name="T10" fmla="*/ 0 w 1707"/>
                <a:gd name="T11" fmla="*/ 0 h 1410"/>
                <a:gd name="T12" fmla="*/ 0 w 1707"/>
                <a:gd name="T13" fmla="*/ 0 h 1410"/>
                <a:gd name="T14" fmla="*/ 0 w 1707"/>
                <a:gd name="T15" fmla="*/ 0 h 1410"/>
                <a:gd name="T16" fmla="*/ 0 w 1707"/>
                <a:gd name="T17" fmla="*/ 0 h 1410"/>
                <a:gd name="T18" fmla="*/ 0 w 1707"/>
                <a:gd name="T19" fmla="*/ 0 h 1410"/>
                <a:gd name="T20" fmla="*/ 0 w 1707"/>
                <a:gd name="T21" fmla="*/ 0 h 1410"/>
                <a:gd name="T22" fmla="*/ 0 w 1707"/>
                <a:gd name="T23" fmla="*/ 0 h 1410"/>
                <a:gd name="T24" fmla="*/ 0 w 1707"/>
                <a:gd name="T25" fmla="*/ 0 h 1410"/>
                <a:gd name="T26" fmla="*/ 0 w 1707"/>
                <a:gd name="T27" fmla="*/ 0 h 1410"/>
                <a:gd name="T28" fmla="*/ 0 w 1707"/>
                <a:gd name="T29" fmla="*/ 0 h 1410"/>
                <a:gd name="T30" fmla="*/ 0 w 1707"/>
                <a:gd name="T31" fmla="*/ 0 h 1410"/>
                <a:gd name="T32" fmla="*/ 0 w 1707"/>
                <a:gd name="T33" fmla="*/ 0 h 1410"/>
                <a:gd name="T34" fmla="*/ 0 w 1707"/>
                <a:gd name="T35" fmla="*/ 0 h 1410"/>
                <a:gd name="T36" fmla="*/ 0 w 1707"/>
                <a:gd name="T37" fmla="*/ 0 h 1410"/>
                <a:gd name="T38" fmla="*/ 0 w 1707"/>
                <a:gd name="T39" fmla="*/ 0 h 1410"/>
                <a:gd name="T40" fmla="*/ 0 w 1707"/>
                <a:gd name="T41" fmla="*/ 0 h 1410"/>
                <a:gd name="T42" fmla="*/ 0 w 1707"/>
                <a:gd name="T43" fmla="*/ 0 h 1410"/>
                <a:gd name="T44" fmla="*/ 0 w 1707"/>
                <a:gd name="T45" fmla="*/ 0 h 14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7"/>
                <a:gd name="T70" fmla="*/ 0 h 1410"/>
                <a:gd name="T71" fmla="*/ 1707 w 1707"/>
                <a:gd name="T72" fmla="*/ 1410 h 14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7" h="1410">
                  <a:moveTo>
                    <a:pt x="1703" y="0"/>
                  </a:moveTo>
                  <a:lnTo>
                    <a:pt x="1476" y="9"/>
                  </a:lnTo>
                  <a:lnTo>
                    <a:pt x="1249" y="43"/>
                  </a:lnTo>
                  <a:lnTo>
                    <a:pt x="1027" y="96"/>
                  </a:lnTo>
                  <a:lnTo>
                    <a:pt x="811" y="174"/>
                  </a:lnTo>
                  <a:lnTo>
                    <a:pt x="600" y="270"/>
                  </a:lnTo>
                  <a:lnTo>
                    <a:pt x="397" y="389"/>
                  </a:lnTo>
                  <a:lnTo>
                    <a:pt x="206" y="532"/>
                  </a:lnTo>
                  <a:lnTo>
                    <a:pt x="26" y="695"/>
                  </a:lnTo>
                  <a:lnTo>
                    <a:pt x="0" y="723"/>
                  </a:lnTo>
                  <a:lnTo>
                    <a:pt x="687" y="1410"/>
                  </a:lnTo>
                  <a:lnTo>
                    <a:pt x="695" y="1398"/>
                  </a:lnTo>
                  <a:lnTo>
                    <a:pt x="804" y="1301"/>
                  </a:lnTo>
                  <a:lnTo>
                    <a:pt x="920" y="1216"/>
                  </a:lnTo>
                  <a:lnTo>
                    <a:pt x="1042" y="1144"/>
                  </a:lnTo>
                  <a:lnTo>
                    <a:pt x="1167" y="1086"/>
                  </a:lnTo>
                  <a:lnTo>
                    <a:pt x="1299" y="1041"/>
                  </a:lnTo>
                  <a:lnTo>
                    <a:pt x="1432" y="1009"/>
                  </a:lnTo>
                  <a:lnTo>
                    <a:pt x="1567" y="989"/>
                  </a:lnTo>
                  <a:lnTo>
                    <a:pt x="1703" y="982"/>
                  </a:lnTo>
                  <a:lnTo>
                    <a:pt x="1707" y="982"/>
                  </a:lnTo>
                  <a:lnTo>
                    <a:pt x="1707" y="1"/>
                  </a:lnTo>
                  <a:lnTo>
                    <a:pt x="1703" y="0"/>
                  </a:lnTo>
                  <a:close/>
                </a:path>
              </a:pathLst>
            </a:custGeom>
            <a:solidFill>
              <a:srgbClr val="00AE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31" name="Freeform 33"/>
            <p:cNvSpPr>
              <a:spLocks/>
            </p:cNvSpPr>
            <p:nvPr/>
          </p:nvSpPr>
          <p:spPr bwMode="auto">
            <a:xfrm>
              <a:off x="1974841" y="1974823"/>
              <a:ext cx="542872" cy="447679"/>
            </a:xfrm>
            <a:custGeom>
              <a:avLst/>
              <a:gdLst>
                <a:gd name="T0" fmla="*/ 0 w 1707"/>
                <a:gd name="T1" fmla="*/ 0 h 1410"/>
                <a:gd name="T2" fmla="*/ 0 w 1707"/>
                <a:gd name="T3" fmla="*/ 0 h 1410"/>
                <a:gd name="T4" fmla="*/ 0 w 1707"/>
                <a:gd name="T5" fmla="*/ 0 h 1410"/>
                <a:gd name="T6" fmla="*/ 0 w 1707"/>
                <a:gd name="T7" fmla="*/ 0 h 1410"/>
                <a:gd name="T8" fmla="*/ 0 w 1707"/>
                <a:gd name="T9" fmla="*/ 0 h 1410"/>
                <a:gd name="T10" fmla="*/ 0 w 1707"/>
                <a:gd name="T11" fmla="*/ 0 h 1410"/>
                <a:gd name="T12" fmla="*/ 0 w 1707"/>
                <a:gd name="T13" fmla="*/ 0 h 1410"/>
                <a:gd name="T14" fmla="*/ 0 w 1707"/>
                <a:gd name="T15" fmla="*/ 0 h 1410"/>
                <a:gd name="T16" fmla="*/ 0 w 1707"/>
                <a:gd name="T17" fmla="*/ 0 h 1410"/>
                <a:gd name="T18" fmla="*/ 0 w 1707"/>
                <a:gd name="T19" fmla="*/ 0 h 1410"/>
                <a:gd name="T20" fmla="*/ 0 w 1707"/>
                <a:gd name="T21" fmla="*/ 0 h 1410"/>
                <a:gd name="T22" fmla="*/ 0 w 1707"/>
                <a:gd name="T23" fmla="*/ 0 h 1410"/>
                <a:gd name="T24" fmla="*/ 0 w 1707"/>
                <a:gd name="T25" fmla="*/ 0 h 1410"/>
                <a:gd name="T26" fmla="*/ 0 w 1707"/>
                <a:gd name="T27" fmla="*/ 0 h 1410"/>
                <a:gd name="T28" fmla="*/ 0 w 1707"/>
                <a:gd name="T29" fmla="*/ 0 h 1410"/>
                <a:gd name="T30" fmla="*/ 0 w 1707"/>
                <a:gd name="T31" fmla="*/ 0 h 1410"/>
                <a:gd name="T32" fmla="*/ 0 w 1707"/>
                <a:gd name="T33" fmla="*/ 0 h 1410"/>
                <a:gd name="T34" fmla="*/ 0 w 1707"/>
                <a:gd name="T35" fmla="*/ 0 h 1410"/>
                <a:gd name="T36" fmla="*/ 0 w 1707"/>
                <a:gd name="T37" fmla="*/ 0 h 1410"/>
                <a:gd name="T38" fmla="*/ 0 w 1707"/>
                <a:gd name="T39" fmla="*/ 0 h 1410"/>
                <a:gd name="T40" fmla="*/ 0 w 1707"/>
                <a:gd name="T41" fmla="*/ 0 h 1410"/>
                <a:gd name="T42" fmla="*/ 0 w 1707"/>
                <a:gd name="T43" fmla="*/ 0 h 1410"/>
                <a:gd name="T44" fmla="*/ 0 w 1707"/>
                <a:gd name="T45" fmla="*/ 0 h 14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7"/>
                <a:gd name="T70" fmla="*/ 0 h 1410"/>
                <a:gd name="T71" fmla="*/ 1707 w 1707"/>
                <a:gd name="T72" fmla="*/ 1410 h 14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7" h="1410">
                  <a:moveTo>
                    <a:pt x="1703" y="0"/>
                  </a:moveTo>
                  <a:lnTo>
                    <a:pt x="1476" y="9"/>
                  </a:lnTo>
                  <a:lnTo>
                    <a:pt x="1249" y="43"/>
                  </a:lnTo>
                  <a:lnTo>
                    <a:pt x="1027" y="96"/>
                  </a:lnTo>
                  <a:lnTo>
                    <a:pt x="811" y="174"/>
                  </a:lnTo>
                  <a:lnTo>
                    <a:pt x="600" y="270"/>
                  </a:lnTo>
                  <a:lnTo>
                    <a:pt x="397" y="389"/>
                  </a:lnTo>
                  <a:lnTo>
                    <a:pt x="206" y="532"/>
                  </a:lnTo>
                  <a:lnTo>
                    <a:pt x="26" y="695"/>
                  </a:lnTo>
                  <a:lnTo>
                    <a:pt x="0" y="723"/>
                  </a:lnTo>
                  <a:lnTo>
                    <a:pt x="687" y="1410"/>
                  </a:lnTo>
                  <a:lnTo>
                    <a:pt x="695" y="1398"/>
                  </a:lnTo>
                  <a:lnTo>
                    <a:pt x="804" y="1301"/>
                  </a:lnTo>
                  <a:lnTo>
                    <a:pt x="920" y="1216"/>
                  </a:lnTo>
                  <a:lnTo>
                    <a:pt x="1042" y="1144"/>
                  </a:lnTo>
                  <a:lnTo>
                    <a:pt x="1167" y="1086"/>
                  </a:lnTo>
                  <a:lnTo>
                    <a:pt x="1299" y="1041"/>
                  </a:lnTo>
                  <a:lnTo>
                    <a:pt x="1432" y="1009"/>
                  </a:lnTo>
                  <a:lnTo>
                    <a:pt x="1567" y="989"/>
                  </a:lnTo>
                  <a:lnTo>
                    <a:pt x="1703" y="982"/>
                  </a:lnTo>
                  <a:lnTo>
                    <a:pt x="1707" y="982"/>
                  </a:lnTo>
                  <a:lnTo>
                    <a:pt x="1707" y="1"/>
                  </a:lnTo>
                  <a:lnTo>
                    <a:pt x="1703" y="0"/>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32" name="Freeform 34"/>
            <p:cNvSpPr>
              <a:spLocks/>
            </p:cNvSpPr>
            <p:nvPr/>
          </p:nvSpPr>
          <p:spPr bwMode="auto">
            <a:xfrm>
              <a:off x="1445810" y="2530453"/>
              <a:ext cx="441372" cy="544517"/>
            </a:xfrm>
            <a:custGeom>
              <a:avLst/>
              <a:gdLst>
                <a:gd name="T0" fmla="*/ 0 w 1393"/>
                <a:gd name="T1" fmla="*/ 0 h 1719"/>
                <a:gd name="T2" fmla="*/ 0 w 1393"/>
                <a:gd name="T3" fmla="*/ 0 h 1719"/>
                <a:gd name="T4" fmla="*/ 0 w 1393"/>
                <a:gd name="T5" fmla="*/ 0 h 1719"/>
                <a:gd name="T6" fmla="*/ 0 w 1393"/>
                <a:gd name="T7" fmla="*/ 0 h 1719"/>
                <a:gd name="T8" fmla="*/ 0 w 1393"/>
                <a:gd name="T9" fmla="*/ 0 h 1719"/>
                <a:gd name="T10" fmla="*/ 0 w 1393"/>
                <a:gd name="T11" fmla="*/ 0 h 1719"/>
                <a:gd name="T12" fmla="*/ 0 w 1393"/>
                <a:gd name="T13" fmla="*/ 0 h 1719"/>
                <a:gd name="T14" fmla="*/ 0 w 1393"/>
                <a:gd name="T15" fmla="*/ 0 h 1719"/>
                <a:gd name="T16" fmla="*/ 0 w 1393"/>
                <a:gd name="T17" fmla="*/ 0 h 1719"/>
                <a:gd name="T18" fmla="*/ 0 w 1393"/>
                <a:gd name="T19" fmla="*/ 0 h 1719"/>
                <a:gd name="T20" fmla="*/ 0 w 1393"/>
                <a:gd name="T21" fmla="*/ 0 h 1719"/>
                <a:gd name="T22" fmla="*/ 0 w 1393"/>
                <a:gd name="T23" fmla="*/ 0 h 1719"/>
                <a:gd name="T24" fmla="*/ 0 w 1393"/>
                <a:gd name="T25" fmla="*/ 0 h 1719"/>
                <a:gd name="T26" fmla="*/ 0 w 1393"/>
                <a:gd name="T27" fmla="*/ 0 h 1719"/>
                <a:gd name="T28" fmla="*/ 0 w 1393"/>
                <a:gd name="T29" fmla="*/ 0 h 1719"/>
                <a:gd name="T30" fmla="*/ 0 w 1393"/>
                <a:gd name="T31" fmla="*/ 0 h 1719"/>
                <a:gd name="T32" fmla="*/ 0 w 1393"/>
                <a:gd name="T33" fmla="*/ 0 h 1719"/>
                <a:gd name="T34" fmla="*/ 0 w 1393"/>
                <a:gd name="T35" fmla="*/ 0 h 1719"/>
                <a:gd name="T36" fmla="*/ 0 w 1393"/>
                <a:gd name="T37" fmla="*/ 0 h 1719"/>
                <a:gd name="T38" fmla="*/ 0 w 1393"/>
                <a:gd name="T39" fmla="*/ 0 h 1719"/>
                <a:gd name="T40" fmla="*/ 0 w 1393"/>
                <a:gd name="T41" fmla="*/ 0 h 1719"/>
                <a:gd name="T42" fmla="*/ 0 w 1393"/>
                <a:gd name="T43" fmla="*/ 0 h 1719"/>
                <a:gd name="T44" fmla="*/ 0 w 1393"/>
                <a:gd name="T45" fmla="*/ 0 h 17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3"/>
                <a:gd name="T70" fmla="*/ 0 h 1719"/>
                <a:gd name="T71" fmla="*/ 1393 w 1393"/>
                <a:gd name="T72" fmla="*/ 1719 h 17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3" h="1719">
                  <a:moveTo>
                    <a:pt x="695" y="3"/>
                  </a:moveTo>
                  <a:lnTo>
                    <a:pt x="541" y="171"/>
                  </a:lnTo>
                  <a:lnTo>
                    <a:pt x="405" y="354"/>
                  </a:lnTo>
                  <a:lnTo>
                    <a:pt x="286" y="550"/>
                  </a:lnTo>
                  <a:lnTo>
                    <a:pt x="188" y="757"/>
                  </a:lnTo>
                  <a:lnTo>
                    <a:pt x="107" y="975"/>
                  </a:lnTo>
                  <a:lnTo>
                    <a:pt x="48" y="1202"/>
                  </a:lnTo>
                  <a:lnTo>
                    <a:pt x="13" y="1438"/>
                  </a:lnTo>
                  <a:lnTo>
                    <a:pt x="0" y="1680"/>
                  </a:lnTo>
                  <a:lnTo>
                    <a:pt x="2" y="1719"/>
                  </a:lnTo>
                  <a:lnTo>
                    <a:pt x="973" y="1719"/>
                  </a:lnTo>
                  <a:lnTo>
                    <a:pt x="972" y="1705"/>
                  </a:lnTo>
                  <a:lnTo>
                    <a:pt x="980" y="1559"/>
                  </a:lnTo>
                  <a:lnTo>
                    <a:pt x="1001" y="1417"/>
                  </a:lnTo>
                  <a:lnTo>
                    <a:pt x="1036" y="1281"/>
                  </a:lnTo>
                  <a:lnTo>
                    <a:pt x="1084" y="1151"/>
                  </a:lnTo>
                  <a:lnTo>
                    <a:pt x="1145" y="1025"/>
                  </a:lnTo>
                  <a:lnTo>
                    <a:pt x="1217" y="908"/>
                  </a:lnTo>
                  <a:lnTo>
                    <a:pt x="1298" y="799"/>
                  </a:lnTo>
                  <a:lnTo>
                    <a:pt x="1390" y="698"/>
                  </a:lnTo>
                  <a:lnTo>
                    <a:pt x="1393" y="695"/>
                  </a:lnTo>
                  <a:lnTo>
                    <a:pt x="699" y="0"/>
                  </a:lnTo>
                  <a:lnTo>
                    <a:pt x="695" y="3"/>
                  </a:lnTo>
                  <a:close/>
                </a:path>
              </a:pathLst>
            </a:custGeom>
            <a:solidFill>
              <a:srgbClr val="00AE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33" name="Freeform 35"/>
            <p:cNvSpPr>
              <a:spLocks/>
            </p:cNvSpPr>
            <p:nvPr/>
          </p:nvSpPr>
          <p:spPr bwMode="auto">
            <a:xfrm>
              <a:off x="1445810" y="2530453"/>
              <a:ext cx="441372" cy="544517"/>
            </a:xfrm>
            <a:custGeom>
              <a:avLst/>
              <a:gdLst>
                <a:gd name="T0" fmla="*/ 0 w 1393"/>
                <a:gd name="T1" fmla="*/ 0 h 1719"/>
                <a:gd name="T2" fmla="*/ 0 w 1393"/>
                <a:gd name="T3" fmla="*/ 0 h 1719"/>
                <a:gd name="T4" fmla="*/ 0 w 1393"/>
                <a:gd name="T5" fmla="*/ 0 h 1719"/>
                <a:gd name="T6" fmla="*/ 0 w 1393"/>
                <a:gd name="T7" fmla="*/ 0 h 1719"/>
                <a:gd name="T8" fmla="*/ 0 w 1393"/>
                <a:gd name="T9" fmla="*/ 0 h 1719"/>
                <a:gd name="T10" fmla="*/ 0 w 1393"/>
                <a:gd name="T11" fmla="*/ 0 h 1719"/>
                <a:gd name="T12" fmla="*/ 0 w 1393"/>
                <a:gd name="T13" fmla="*/ 0 h 1719"/>
                <a:gd name="T14" fmla="*/ 0 w 1393"/>
                <a:gd name="T15" fmla="*/ 0 h 1719"/>
                <a:gd name="T16" fmla="*/ 0 w 1393"/>
                <a:gd name="T17" fmla="*/ 0 h 1719"/>
                <a:gd name="T18" fmla="*/ 0 w 1393"/>
                <a:gd name="T19" fmla="*/ 0 h 1719"/>
                <a:gd name="T20" fmla="*/ 0 w 1393"/>
                <a:gd name="T21" fmla="*/ 0 h 1719"/>
                <a:gd name="T22" fmla="*/ 0 w 1393"/>
                <a:gd name="T23" fmla="*/ 0 h 1719"/>
                <a:gd name="T24" fmla="*/ 0 w 1393"/>
                <a:gd name="T25" fmla="*/ 0 h 1719"/>
                <a:gd name="T26" fmla="*/ 0 w 1393"/>
                <a:gd name="T27" fmla="*/ 0 h 1719"/>
                <a:gd name="T28" fmla="*/ 0 w 1393"/>
                <a:gd name="T29" fmla="*/ 0 h 1719"/>
                <a:gd name="T30" fmla="*/ 0 w 1393"/>
                <a:gd name="T31" fmla="*/ 0 h 1719"/>
                <a:gd name="T32" fmla="*/ 0 w 1393"/>
                <a:gd name="T33" fmla="*/ 0 h 1719"/>
                <a:gd name="T34" fmla="*/ 0 w 1393"/>
                <a:gd name="T35" fmla="*/ 0 h 1719"/>
                <a:gd name="T36" fmla="*/ 0 w 1393"/>
                <a:gd name="T37" fmla="*/ 0 h 1719"/>
                <a:gd name="T38" fmla="*/ 0 w 1393"/>
                <a:gd name="T39" fmla="*/ 0 h 1719"/>
                <a:gd name="T40" fmla="*/ 0 w 1393"/>
                <a:gd name="T41" fmla="*/ 0 h 1719"/>
                <a:gd name="T42" fmla="*/ 0 w 1393"/>
                <a:gd name="T43" fmla="*/ 0 h 1719"/>
                <a:gd name="T44" fmla="*/ 0 w 1393"/>
                <a:gd name="T45" fmla="*/ 0 h 17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3"/>
                <a:gd name="T70" fmla="*/ 0 h 1719"/>
                <a:gd name="T71" fmla="*/ 1393 w 1393"/>
                <a:gd name="T72" fmla="*/ 1719 h 17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3" h="1719">
                  <a:moveTo>
                    <a:pt x="695" y="3"/>
                  </a:moveTo>
                  <a:lnTo>
                    <a:pt x="541" y="171"/>
                  </a:lnTo>
                  <a:lnTo>
                    <a:pt x="405" y="354"/>
                  </a:lnTo>
                  <a:lnTo>
                    <a:pt x="286" y="550"/>
                  </a:lnTo>
                  <a:lnTo>
                    <a:pt x="188" y="757"/>
                  </a:lnTo>
                  <a:lnTo>
                    <a:pt x="107" y="975"/>
                  </a:lnTo>
                  <a:lnTo>
                    <a:pt x="48" y="1202"/>
                  </a:lnTo>
                  <a:lnTo>
                    <a:pt x="13" y="1438"/>
                  </a:lnTo>
                  <a:lnTo>
                    <a:pt x="0" y="1680"/>
                  </a:lnTo>
                  <a:lnTo>
                    <a:pt x="2" y="1719"/>
                  </a:lnTo>
                  <a:lnTo>
                    <a:pt x="973" y="1719"/>
                  </a:lnTo>
                  <a:lnTo>
                    <a:pt x="972" y="1705"/>
                  </a:lnTo>
                  <a:lnTo>
                    <a:pt x="980" y="1559"/>
                  </a:lnTo>
                  <a:lnTo>
                    <a:pt x="1001" y="1417"/>
                  </a:lnTo>
                  <a:lnTo>
                    <a:pt x="1036" y="1281"/>
                  </a:lnTo>
                  <a:lnTo>
                    <a:pt x="1084" y="1151"/>
                  </a:lnTo>
                  <a:lnTo>
                    <a:pt x="1145" y="1025"/>
                  </a:lnTo>
                  <a:lnTo>
                    <a:pt x="1217" y="908"/>
                  </a:lnTo>
                  <a:lnTo>
                    <a:pt x="1298" y="799"/>
                  </a:lnTo>
                  <a:lnTo>
                    <a:pt x="1390" y="698"/>
                  </a:lnTo>
                  <a:lnTo>
                    <a:pt x="1393" y="695"/>
                  </a:lnTo>
                  <a:lnTo>
                    <a:pt x="699" y="0"/>
                  </a:lnTo>
                  <a:lnTo>
                    <a:pt x="695" y="3"/>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34" name="Freeform 36"/>
            <p:cNvSpPr>
              <a:spLocks/>
            </p:cNvSpPr>
            <p:nvPr/>
          </p:nvSpPr>
          <p:spPr bwMode="auto">
            <a:xfrm>
              <a:off x="1445810" y="3084495"/>
              <a:ext cx="441372" cy="546105"/>
            </a:xfrm>
            <a:custGeom>
              <a:avLst/>
              <a:gdLst>
                <a:gd name="T0" fmla="*/ 0 w 1393"/>
                <a:gd name="T1" fmla="*/ 0 h 1718"/>
                <a:gd name="T2" fmla="*/ 0 w 1393"/>
                <a:gd name="T3" fmla="*/ 0 h 1718"/>
                <a:gd name="T4" fmla="*/ 0 w 1393"/>
                <a:gd name="T5" fmla="*/ 0 h 1718"/>
                <a:gd name="T6" fmla="*/ 0 w 1393"/>
                <a:gd name="T7" fmla="*/ 0 h 1718"/>
                <a:gd name="T8" fmla="*/ 0 w 1393"/>
                <a:gd name="T9" fmla="*/ 0 h 1718"/>
                <a:gd name="T10" fmla="*/ 0 w 1393"/>
                <a:gd name="T11" fmla="*/ 0 h 1718"/>
                <a:gd name="T12" fmla="*/ 0 w 1393"/>
                <a:gd name="T13" fmla="*/ 0 h 1718"/>
                <a:gd name="T14" fmla="*/ 0 w 1393"/>
                <a:gd name="T15" fmla="*/ 0 h 1718"/>
                <a:gd name="T16" fmla="*/ 0 w 1393"/>
                <a:gd name="T17" fmla="*/ 0 h 1718"/>
                <a:gd name="T18" fmla="*/ 0 w 1393"/>
                <a:gd name="T19" fmla="*/ 0 h 1718"/>
                <a:gd name="T20" fmla="*/ 0 w 1393"/>
                <a:gd name="T21" fmla="*/ 0 h 1718"/>
                <a:gd name="T22" fmla="*/ 0 w 1393"/>
                <a:gd name="T23" fmla="*/ 0 h 1718"/>
                <a:gd name="T24" fmla="*/ 0 w 1393"/>
                <a:gd name="T25" fmla="*/ 0 h 1718"/>
                <a:gd name="T26" fmla="*/ 0 w 1393"/>
                <a:gd name="T27" fmla="*/ 0 h 1718"/>
                <a:gd name="T28" fmla="*/ 0 w 1393"/>
                <a:gd name="T29" fmla="*/ 0 h 1718"/>
                <a:gd name="T30" fmla="*/ 0 w 1393"/>
                <a:gd name="T31" fmla="*/ 0 h 1718"/>
                <a:gd name="T32" fmla="*/ 0 w 1393"/>
                <a:gd name="T33" fmla="*/ 0 h 1718"/>
                <a:gd name="T34" fmla="*/ 0 w 1393"/>
                <a:gd name="T35" fmla="*/ 0 h 1718"/>
                <a:gd name="T36" fmla="*/ 0 w 1393"/>
                <a:gd name="T37" fmla="*/ 0 h 1718"/>
                <a:gd name="T38" fmla="*/ 0 w 1393"/>
                <a:gd name="T39" fmla="*/ 0 h 1718"/>
                <a:gd name="T40" fmla="*/ 0 w 1393"/>
                <a:gd name="T41" fmla="*/ 0 h 1718"/>
                <a:gd name="T42" fmla="*/ 0 w 1393"/>
                <a:gd name="T43" fmla="*/ 0 h 1718"/>
                <a:gd name="T44" fmla="*/ 0 w 1393"/>
                <a:gd name="T45" fmla="*/ 0 h 17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3"/>
                <a:gd name="T70" fmla="*/ 0 h 1718"/>
                <a:gd name="T71" fmla="*/ 1393 w 1393"/>
                <a:gd name="T72" fmla="*/ 1718 h 17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3" h="1718">
                  <a:moveTo>
                    <a:pt x="695" y="1716"/>
                  </a:moveTo>
                  <a:lnTo>
                    <a:pt x="541" y="1547"/>
                  </a:lnTo>
                  <a:lnTo>
                    <a:pt x="405" y="1364"/>
                  </a:lnTo>
                  <a:lnTo>
                    <a:pt x="286" y="1169"/>
                  </a:lnTo>
                  <a:lnTo>
                    <a:pt x="188" y="961"/>
                  </a:lnTo>
                  <a:lnTo>
                    <a:pt x="107" y="744"/>
                  </a:lnTo>
                  <a:lnTo>
                    <a:pt x="48" y="517"/>
                  </a:lnTo>
                  <a:lnTo>
                    <a:pt x="13" y="280"/>
                  </a:lnTo>
                  <a:lnTo>
                    <a:pt x="0" y="38"/>
                  </a:lnTo>
                  <a:lnTo>
                    <a:pt x="2" y="0"/>
                  </a:lnTo>
                  <a:lnTo>
                    <a:pt x="973" y="0"/>
                  </a:lnTo>
                  <a:lnTo>
                    <a:pt x="972" y="14"/>
                  </a:lnTo>
                  <a:lnTo>
                    <a:pt x="980" y="159"/>
                  </a:lnTo>
                  <a:lnTo>
                    <a:pt x="1001" y="301"/>
                  </a:lnTo>
                  <a:lnTo>
                    <a:pt x="1036" y="437"/>
                  </a:lnTo>
                  <a:lnTo>
                    <a:pt x="1084" y="568"/>
                  </a:lnTo>
                  <a:lnTo>
                    <a:pt x="1145" y="694"/>
                  </a:lnTo>
                  <a:lnTo>
                    <a:pt x="1217" y="810"/>
                  </a:lnTo>
                  <a:lnTo>
                    <a:pt x="1298" y="920"/>
                  </a:lnTo>
                  <a:lnTo>
                    <a:pt x="1390" y="1021"/>
                  </a:lnTo>
                  <a:lnTo>
                    <a:pt x="1393" y="1023"/>
                  </a:lnTo>
                  <a:lnTo>
                    <a:pt x="699" y="1718"/>
                  </a:lnTo>
                  <a:lnTo>
                    <a:pt x="695" y="1716"/>
                  </a:lnTo>
                  <a:close/>
                </a:path>
              </a:pathLst>
            </a:custGeom>
            <a:solidFill>
              <a:srgbClr val="00AE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35" name="Freeform 37"/>
            <p:cNvSpPr>
              <a:spLocks/>
            </p:cNvSpPr>
            <p:nvPr/>
          </p:nvSpPr>
          <p:spPr bwMode="auto">
            <a:xfrm>
              <a:off x="1445810" y="3084495"/>
              <a:ext cx="441372" cy="546105"/>
            </a:xfrm>
            <a:custGeom>
              <a:avLst/>
              <a:gdLst>
                <a:gd name="T0" fmla="*/ 0 w 1393"/>
                <a:gd name="T1" fmla="*/ 0 h 1718"/>
                <a:gd name="T2" fmla="*/ 0 w 1393"/>
                <a:gd name="T3" fmla="*/ 0 h 1718"/>
                <a:gd name="T4" fmla="*/ 0 w 1393"/>
                <a:gd name="T5" fmla="*/ 0 h 1718"/>
                <a:gd name="T6" fmla="*/ 0 w 1393"/>
                <a:gd name="T7" fmla="*/ 0 h 1718"/>
                <a:gd name="T8" fmla="*/ 0 w 1393"/>
                <a:gd name="T9" fmla="*/ 0 h 1718"/>
                <a:gd name="T10" fmla="*/ 0 w 1393"/>
                <a:gd name="T11" fmla="*/ 0 h 1718"/>
                <a:gd name="T12" fmla="*/ 0 w 1393"/>
                <a:gd name="T13" fmla="*/ 0 h 1718"/>
                <a:gd name="T14" fmla="*/ 0 w 1393"/>
                <a:gd name="T15" fmla="*/ 0 h 1718"/>
                <a:gd name="T16" fmla="*/ 0 w 1393"/>
                <a:gd name="T17" fmla="*/ 0 h 1718"/>
                <a:gd name="T18" fmla="*/ 0 w 1393"/>
                <a:gd name="T19" fmla="*/ 0 h 1718"/>
                <a:gd name="T20" fmla="*/ 0 w 1393"/>
                <a:gd name="T21" fmla="*/ 0 h 1718"/>
                <a:gd name="T22" fmla="*/ 0 w 1393"/>
                <a:gd name="T23" fmla="*/ 0 h 1718"/>
                <a:gd name="T24" fmla="*/ 0 w 1393"/>
                <a:gd name="T25" fmla="*/ 0 h 1718"/>
                <a:gd name="T26" fmla="*/ 0 w 1393"/>
                <a:gd name="T27" fmla="*/ 0 h 1718"/>
                <a:gd name="T28" fmla="*/ 0 w 1393"/>
                <a:gd name="T29" fmla="*/ 0 h 1718"/>
                <a:gd name="T30" fmla="*/ 0 w 1393"/>
                <a:gd name="T31" fmla="*/ 0 h 1718"/>
                <a:gd name="T32" fmla="*/ 0 w 1393"/>
                <a:gd name="T33" fmla="*/ 0 h 1718"/>
                <a:gd name="T34" fmla="*/ 0 w 1393"/>
                <a:gd name="T35" fmla="*/ 0 h 1718"/>
                <a:gd name="T36" fmla="*/ 0 w 1393"/>
                <a:gd name="T37" fmla="*/ 0 h 1718"/>
                <a:gd name="T38" fmla="*/ 0 w 1393"/>
                <a:gd name="T39" fmla="*/ 0 h 1718"/>
                <a:gd name="T40" fmla="*/ 0 w 1393"/>
                <a:gd name="T41" fmla="*/ 0 h 1718"/>
                <a:gd name="T42" fmla="*/ 0 w 1393"/>
                <a:gd name="T43" fmla="*/ 0 h 1718"/>
                <a:gd name="T44" fmla="*/ 0 w 1393"/>
                <a:gd name="T45" fmla="*/ 0 h 17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3"/>
                <a:gd name="T70" fmla="*/ 0 h 1718"/>
                <a:gd name="T71" fmla="*/ 1393 w 1393"/>
                <a:gd name="T72" fmla="*/ 1718 h 17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3" h="1718">
                  <a:moveTo>
                    <a:pt x="695" y="1716"/>
                  </a:moveTo>
                  <a:lnTo>
                    <a:pt x="541" y="1547"/>
                  </a:lnTo>
                  <a:lnTo>
                    <a:pt x="405" y="1364"/>
                  </a:lnTo>
                  <a:lnTo>
                    <a:pt x="286" y="1169"/>
                  </a:lnTo>
                  <a:lnTo>
                    <a:pt x="188" y="961"/>
                  </a:lnTo>
                  <a:lnTo>
                    <a:pt x="107" y="744"/>
                  </a:lnTo>
                  <a:lnTo>
                    <a:pt x="48" y="517"/>
                  </a:lnTo>
                  <a:lnTo>
                    <a:pt x="13" y="280"/>
                  </a:lnTo>
                  <a:lnTo>
                    <a:pt x="0" y="38"/>
                  </a:lnTo>
                  <a:lnTo>
                    <a:pt x="2" y="0"/>
                  </a:lnTo>
                  <a:lnTo>
                    <a:pt x="973" y="0"/>
                  </a:lnTo>
                  <a:lnTo>
                    <a:pt x="972" y="14"/>
                  </a:lnTo>
                  <a:lnTo>
                    <a:pt x="980" y="159"/>
                  </a:lnTo>
                  <a:lnTo>
                    <a:pt x="1001" y="301"/>
                  </a:lnTo>
                  <a:lnTo>
                    <a:pt x="1036" y="437"/>
                  </a:lnTo>
                  <a:lnTo>
                    <a:pt x="1084" y="568"/>
                  </a:lnTo>
                  <a:lnTo>
                    <a:pt x="1145" y="694"/>
                  </a:lnTo>
                  <a:lnTo>
                    <a:pt x="1217" y="810"/>
                  </a:lnTo>
                  <a:lnTo>
                    <a:pt x="1298" y="920"/>
                  </a:lnTo>
                  <a:lnTo>
                    <a:pt x="1390" y="1021"/>
                  </a:lnTo>
                  <a:lnTo>
                    <a:pt x="1393" y="1023"/>
                  </a:lnTo>
                  <a:lnTo>
                    <a:pt x="699" y="1718"/>
                  </a:lnTo>
                  <a:lnTo>
                    <a:pt x="695" y="1716"/>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36" name="Freeform 38"/>
            <p:cNvSpPr>
              <a:spLocks/>
            </p:cNvSpPr>
            <p:nvPr/>
          </p:nvSpPr>
          <p:spPr bwMode="auto">
            <a:xfrm>
              <a:off x="1825667" y="3576625"/>
              <a:ext cx="247598" cy="247652"/>
            </a:xfrm>
            <a:custGeom>
              <a:avLst/>
              <a:gdLst>
                <a:gd name="T0" fmla="*/ 0 w 780"/>
                <a:gd name="T1" fmla="*/ 0 h 780"/>
                <a:gd name="T2" fmla="*/ 0 w 780"/>
                <a:gd name="T3" fmla="*/ 0 h 780"/>
                <a:gd name="T4" fmla="*/ 0 w 780"/>
                <a:gd name="T5" fmla="*/ 0 h 780"/>
                <a:gd name="T6" fmla="*/ 0 w 780"/>
                <a:gd name="T7" fmla="*/ 0 h 780"/>
                <a:gd name="T8" fmla="*/ 0 w 780"/>
                <a:gd name="T9" fmla="*/ 0 h 780"/>
                <a:gd name="T10" fmla="*/ 0 w 780"/>
                <a:gd name="T11" fmla="*/ 0 h 780"/>
                <a:gd name="T12" fmla="*/ 0 w 780"/>
                <a:gd name="T13" fmla="*/ 0 h 780"/>
                <a:gd name="T14" fmla="*/ 0 w 780"/>
                <a:gd name="T15" fmla="*/ 0 h 780"/>
                <a:gd name="T16" fmla="*/ 0 w 780"/>
                <a:gd name="T17" fmla="*/ 0 h 780"/>
                <a:gd name="T18" fmla="*/ 0 w 780"/>
                <a:gd name="T19" fmla="*/ 0 h 780"/>
                <a:gd name="T20" fmla="*/ 0 w 780"/>
                <a:gd name="T21" fmla="*/ 0 h 780"/>
                <a:gd name="T22" fmla="*/ 0 w 780"/>
                <a:gd name="T23" fmla="*/ 0 h 780"/>
                <a:gd name="T24" fmla="*/ 0 w 780"/>
                <a:gd name="T25" fmla="*/ 0 h 780"/>
                <a:gd name="T26" fmla="*/ 0 w 780"/>
                <a:gd name="T27" fmla="*/ 0 h 780"/>
                <a:gd name="T28" fmla="*/ 0 w 780"/>
                <a:gd name="T29" fmla="*/ 0 h 780"/>
                <a:gd name="T30" fmla="*/ 0 w 780"/>
                <a:gd name="T31" fmla="*/ 0 h 780"/>
                <a:gd name="T32" fmla="*/ 0 w 780"/>
                <a:gd name="T33" fmla="*/ 0 h 780"/>
                <a:gd name="T34" fmla="*/ 0 w 780"/>
                <a:gd name="T35" fmla="*/ 0 h 780"/>
                <a:gd name="T36" fmla="*/ 0 w 780"/>
                <a:gd name="T37" fmla="*/ 0 h 780"/>
                <a:gd name="T38" fmla="*/ 0 w 780"/>
                <a:gd name="T39" fmla="*/ 0 h 780"/>
                <a:gd name="T40" fmla="*/ 0 w 780"/>
                <a:gd name="T41" fmla="*/ 0 h 780"/>
                <a:gd name="T42" fmla="*/ 0 w 780"/>
                <a:gd name="T43" fmla="*/ 0 h 780"/>
                <a:gd name="T44" fmla="*/ 0 w 780"/>
                <a:gd name="T45" fmla="*/ 0 h 780"/>
                <a:gd name="T46" fmla="*/ 0 w 780"/>
                <a:gd name="T47" fmla="*/ 0 h 780"/>
                <a:gd name="T48" fmla="*/ 0 w 780"/>
                <a:gd name="T49" fmla="*/ 0 h 780"/>
                <a:gd name="T50" fmla="*/ 0 w 780"/>
                <a:gd name="T51" fmla="*/ 0 h 780"/>
                <a:gd name="T52" fmla="*/ 0 w 780"/>
                <a:gd name="T53" fmla="*/ 0 h 780"/>
                <a:gd name="T54" fmla="*/ 0 w 780"/>
                <a:gd name="T55" fmla="*/ 0 h 780"/>
                <a:gd name="T56" fmla="*/ 0 w 780"/>
                <a:gd name="T57" fmla="*/ 0 h 780"/>
                <a:gd name="T58" fmla="*/ 0 w 780"/>
                <a:gd name="T59" fmla="*/ 0 h 780"/>
                <a:gd name="T60" fmla="*/ 0 w 780"/>
                <a:gd name="T61" fmla="*/ 0 h 780"/>
                <a:gd name="T62" fmla="*/ 0 w 780"/>
                <a:gd name="T63" fmla="*/ 0 h 780"/>
                <a:gd name="T64" fmla="*/ 0 w 780"/>
                <a:gd name="T65" fmla="*/ 0 h 780"/>
                <a:gd name="T66" fmla="*/ 0 w 780"/>
                <a:gd name="T67" fmla="*/ 0 h 780"/>
                <a:gd name="T68" fmla="*/ 0 w 780"/>
                <a:gd name="T69" fmla="*/ 0 h 780"/>
                <a:gd name="T70" fmla="*/ 0 w 780"/>
                <a:gd name="T71" fmla="*/ 0 h 780"/>
                <a:gd name="T72" fmla="*/ 0 w 780"/>
                <a:gd name="T73" fmla="*/ 0 h 780"/>
                <a:gd name="T74" fmla="*/ 0 w 780"/>
                <a:gd name="T75" fmla="*/ 0 h 780"/>
                <a:gd name="T76" fmla="*/ 0 w 780"/>
                <a:gd name="T77" fmla="*/ 0 h 780"/>
                <a:gd name="T78" fmla="*/ 0 w 780"/>
                <a:gd name="T79" fmla="*/ 0 h 780"/>
                <a:gd name="T80" fmla="*/ 0 w 780"/>
                <a:gd name="T81" fmla="*/ 0 h 780"/>
                <a:gd name="T82" fmla="*/ 0 w 780"/>
                <a:gd name="T83" fmla="*/ 0 h 780"/>
                <a:gd name="T84" fmla="*/ 0 w 780"/>
                <a:gd name="T85" fmla="*/ 0 h 780"/>
                <a:gd name="T86" fmla="*/ 0 w 780"/>
                <a:gd name="T87" fmla="*/ 0 h 780"/>
                <a:gd name="T88" fmla="*/ 0 w 780"/>
                <a:gd name="T89" fmla="*/ 0 h 780"/>
                <a:gd name="T90" fmla="*/ 0 w 780"/>
                <a:gd name="T91" fmla="*/ 0 h 780"/>
                <a:gd name="T92" fmla="*/ 0 w 780"/>
                <a:gd name="T93" fmla="*/ 0 h 780"/>
                <a:gd name="T94" fmla="*/ 0 w 780"/>
                <a:gd name="T95" fmla="*/ 0 h 780"/>
                <a:gd name="T96" fmla="*/ 0 w 780"/>
                <a:gd name="T97" fmla="*/ 0 h 780"/>
                <a:gd name="T98" fmla="*/ 0 w 780"/>
                <a:gd name="T99" fmla="*/ 0 h 780"/>
                <a:gd name="T100" fmla="*/ 0 w 780"/>
                <a:gd name="T101" fmla="*/ 0 h 780"/>
                <a:gd name="T102" fmla="*/ 0 w 780"/>
                <a:gd name="T103" fmla="*/ 0 h 780"/>
                <a:gd name="T104" fmla="*/ 0 w 780"/>
                <a:gd name="T105" fmla="*/ 0 h 780"/>
                <a:gd name="T106" fmla="*/ 0 w 780"/>
                <a:gd name="T107" fmla="*/ 0 h 780"/>
                <a:gd name="T108" fmla="*/ 0 w 780"/>
                <a:gd name="T109" fmla="*/ 0 h 780"/>
                <a:gd name="T110" fmla="*/ 0 w 780"/>
                <a:gd name="T111" fmla="*/ 0 h 780"/>
                <a:gd name="T112" fmla="*/ 0 w 780"/>
                <a:gd name="T113" fmla="*/ 0 h 780"/>
                <a:gd name="T114" fmla="*/ 0 w 780"/>
                <a:gd name="T115" fmla="*/ 0 h 780"/>
                <a:gd name="T116" fmla="*/ 0 w 780"/>
                <a:gd name="T117" fmla="*/ 0 h 780"/>
                <a:gd name="T118" fmla="*/ 0 w 780"/>
                <a:gd name="T119" fmla="*/ 0 h 780"/>
                <a:gd name="T120" fmla="*/ 0 w 780"/>
                <a:gd name="T121" fmla="*/ 0 h 780"/>
                <a:gd name="T122" fmla="*/ 0 w 780"/>
                <a:gd name="T123" fmla="*/ 0 h 780"/>
                <a:gd name="T124" fmla="*/ 0 w 780"/>
                <a:gd name="T125" fmla="*/ 0 h 7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0"/>
                <a:gd name="T190" fmla="*/ 0 h 780"/>
                <a:gd name="T191" fmla="*/ 780 w 780"/>
                <a:gd name="T192" fmla="*/ 780 h 7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0" h="780">
                  <a:moveTo>
                    <a:pt x="19" y="761"/>
                  </a:moveTo>
                  <a:lnTo>
                    <a:pt x="14" y="754"/>
                  </a:lnTo>
                  <a:lnTo>
                    <a:pt x="9" y="745"/>
                  </a:lnTo>
                  <a:lnTo>
                    <a:pt x="5" y="737"/>
                  </a:lnTo>
                  <a:lnTo>
                    <a:pt x="2" y="728"/>
                  </a:lnTo>
                  <a:lnTo>
                    <a:pt x="1" y="718"/>
                  </a:lnTo>
                  <a:lnTo>
                    <a:pt x="0" y="707"/>
                  </a:lnTo>
                  <a:lnTo>
                    <a:pt x="1" y="684"/>
                  </a:lnTo>
                  <a:lnTo>
                    <a:pt x="5" y="657"/>
                  </a:lnTo>
                  <a:lnTo>
                    <a:pt x="14" y="628"/>
                  </a:lnTo>
                  <a:lnTo>
                    <a:pt x="25" y="598"/>
                  </a:lnTo>
                  <a:lnTo>
                    <a:pt x="40" y="565"/>
                  </a:lnTo>
                  <a:lnTo>
                    <a:pt x="80" y="495"/>
                  </a:lnTo>
                  <a:lnTo>
                    <a:pt x="131" y="421"/>
                  </a:lnTo>
                  <a:lnTo>
                    <a:pt x="194" y="344"/>
                  </a:lnTo>
                  <a:lnTo>
                    <a:pt x="266" y="267"/>
                  </a:lnTo>
                  <a:lnTo>
                    <a:pt x="343" y="195"/>
                  </a:lnTo>
                  <a:lnTo>
                    <a:pt x="420" y="132"/>
                  </a:lnTo>
                  <a:lnTo>
                    <a:pt x="494" y="81"/>
                  </a:lnTo>
                  <a:lnTo>
                    <a:pt x="529" y="60"/>
                  </a:lnTo>
                  <a:lnTo>
                    <a:pt x="564" y="41"/>
                  </a:lnTo>
                  <a:lnTo>
                    <a:pt x="597" y="26"/>
                  </a:lnTo>
                  <a:lnTo>
                    <a:pt x="627" y="14"/>
                  </a:lnTo>
                  <a:lnTo>
                    <a:pt x="656" y="6"/>
                  </a:lnTo>
                  <a:lnTo>
                    <a:pt x="683" y="0"/>
                  </a:lnTo>
                  <a:lnTo>
                    <a:pt x="706" y="0"/>
                  </a:lnTo>
                  <a:lnTo>
                    <a:pt x="717" y="0"/>
                  </a:lnTo>
                  <a:lnTo>
                    <a:pt x="727" y="3"/>
                  </a:lnTo>
                  <a:lnTo>
                    <a:pt x="737" y="5"/>
                  </a:lnTo>
                  <a:lnTo>
                    <a:pt x="745" y="10"/>
                  </a:lnTo>
                  <a:lnTo>
                    <a:pt x="753" y="14"/>
                  </a:lnTo>
                  <a:lnTo>
                    <a:pt x="760" y="20"/>
                  </a:lnTo>
                  <a:lnTo>
                    <a:pt x="766" y="27"/>
                  </a:lnTo>
                  <a:lnTo>
                    <a:pt x="770" y="35"/>
                  </a:lnTo>
                  <a:lnTo>
                    <a:pt x="775" y="43"/>
                  </a:lnTo>
                  <a:lnTo>
                    <a:pt x="777" y="53"/>
                  </a:lnTo>
                  <a:lnTo>
                    <a:pt x="780" y="63"/>
                  </a:lnTo>
                  <a:lnTo>
                    <a:pt x="780" y="74"/>
                  </a:lnTo>
                  <a:lnTo>
                    <a:pt x="780" y="98"/>
                  </a:lnTo>
                  <a:lnTo>
                    <a:pt x="774" y="124"/>
                  </a:lnTo>
                  <a:lnTo>
                    <a:pt x="766" y="153"/>
                  </a:lnTo>
                  <a:lnTo>
                    <a:pt x="754" y="183"/>
                  </a:lnTo>
                  <a:lnTo>
                    <a:pt x="739" y="217"/>
                  </a:lnTo>
                  <a:lnTo>
                    <a:pt x="720" y="251"/>
                  </a:lnTo>
                  <a:lnTo>
                    <a:pt x="699" y="286"/>
                  </a:lnTo>
                  <a:lnTo>
                    <a:pt x="648" y="360"/>
                  </a:lnTo>
                  <a:lnTo>
                    <a:pt x="585" y="437"/>
                  </a:lnTo>
                  <a:lnTo>
                    <a:pt x="513" y="514"/>
                  </a:lnTo>
                  <a:lnTo>
                    <a:pt x="436" y="586"/>
                  </a:lnTo>
                  <a:lnTo>
                    <a:pt x="359" y="648"/>
                  </a:lnTo>
                  <a:lnTo>
                    <a:pt x="285" y="700"/>
                  </a:lnTo>
                  <a:lnTo>
                    <a:pt x="215" y="740"/>
                  </a:lnTo>
                  <a:lnTo>
                    <a:pt x="182" y="755"/>
                  </a:lnTo>
                  <a:lnTo>
                    <a:pt x="151" y="766"/>
                  </a:lnTo>
                  <a:lnTo>
                    <a:pt x="123" y="775"/>
                  </a:lnTo>
                  <a:lnTo>
                    <a:pt x="96" y="779"/>
                  </a:lnTo>
                  <a:lnTo>
                    <a:pt x="73" y="780"/>
                  </a:lnTo>
                  <a:lnTo>
                    <a:pt x="61" y="780"/>
                  </a:lnTo>
                  <a:lnTo>
                    <a:pt x="52" y="778"/>
                  </a:lnTo>
                  <a:lnTo>
                    <a:pt x="43" y="776"/>
                  </a:lnTo>
                  <a:lnTo>
                    <a:pt x="33" y="771"/>
                  </a:lnTo>
                  <a:lnTo>
                    <a:pt x="26" y="766"/>
                  </a:lnTo>
                  <a:lnTo>
                    <a:pt x="19" y="761"/>
                  </a:lnTo>
                  <a:close/>
                </a:path>
              </a:pathLst>
            </a:custGeom>
            <a:solidFill>
              <a:srgbClr val="E6E64C"/>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37" name="Freeform 39"/>
            <p:cNvSpPr>
              <a:spLocks/>
            </p:cNvSpPr>
            <p:nvPr/>
          </p:nvSpPr>
          <p:spPr bwMode="auto">
            <a:xfrm>
              <a:off x="1824128" y="3576625"/>
              <a:ext cx="249137" cy="247652"/>
            </a:xfrm>
            <a:custGeom>
              <a:avLst/>
              <a:gdLst>
                <a:gd name="T0" fmla="*/ 0 w 782"/>
                <a:gd name="T1" fmla="*/ 0 h 782"/>
                <a:gd name="T2" fmla="*/ 0 w 782"/>
                <a:gd name="T3" fmla="*/ 0 h 782"/>
                <a:gd name="T4" fmla="*/ 0 w 782"/>
                <a:gd name="T5" fmla="*/ 0 h 782"/>
                <a:gd name="T6" fmla="*/ 0 w 782"/>
                <a:gd name="T7" fmla="*/ 0 h 782"/>
                <a:gd name="T8" fmla="*/ 0 w 782"/>
                <a:gd name="T9" fmla="*/ 0 h 782"/>
                <a:gd name="T10" fmla="*/ 0 w 782"/>
                <a:gd name="T11" fmla="*/ 0 h 782"/>
                <a:gd name="T12" fmla="*/ 0 w 782"/>
                <a:gd name="T13" fmla="*/ 0 h 782"/>
                <a:gd name="T14" fmla="*/ 0 w 782"/>
                <a:gd name="T15" fmla="*/ 0 h 782"/>
                <a:gd name="T16" fmla="*/ 0 w 782"/>
                <a:gd name="T17" fmla="*/ 0 h 782"/>
                <a:gd name="T18" fmla="*/ 0 w 782"/>
                <a:gd name="T19" fmla="*/ 0 h 782"/>
                <a:gd name="T20" fmla="*/ 0 w 782"/>
                <a:gd name="T21" fmla="*/ 0 h 782"/>
                <a:gd name="T22" fmla="*/ 0 w 782"/>
                <a:gd name="T23" fmla="*/ 0 h 782"/>
                <a:gd name="T24" fmla="*/ 0 w 782"/>
                <a:gd name="T25" fmla="*/ 0 h 782"/>
                <a:gd name="T26" fmla="*/ 0 w 782"/>
                <a:gd name="T27" fmla="*/ 0 h 782"/>
                <a:gd name="T28" fmla="*/ 0 w 782"/>
                <a:gd name="T29" fmla="*/ 0 h 782"/>
                <a:gd name="T30" fmla="*/ 0 w 782"/>
                <a:gd name="T31" fmla="*/ 0 h 782"/>
                <a:gd name="T32" fmla="*/ 0 w 782"/>
                <a:gd name="T33" fmla="*/ 0 h 782"/>
                <a:gd name="T34" fmla="*/ 0 w 782"/>
                <a:gd name="T35" fmla="*/ 0 h 782"/>
                <a:gd name="T36" fmla="*/ 0 w 782"/>
                <a:gd name="T37" fmla="*/ 0 h 782"/>
                <a:gd name="T38" fmla="*/ 0 w 782"/>
                <a:gd name="T39" fmla="*/ 0 h 782"/>
                <a:gd name="T40" fmla="*/ 0 w 782"/>
                <a:gd name="T41" fmla="*/ 0 h 782"/>
                <a:gd name="T42" fmla="*/ 0 w 782"/>
                <a:gd name="T43" fmla="*/ 0 h 782"/>
                <a:gd name="T44" fmla="*/ 0 w 782"/>
                <a:gd name="T45" fmla="*/ 0 h 782"/>
                <a:gd name="T46" fmla="*/ 0 w 782"/>
                <a:gd name="T47" fmla="*/ 0 h 782"/>
                <a:gd name="T48" fmla="*/ 0 w 782"/>
                <a:gd name="T49" fmla="*/ 0 h 782"/>
                <a:gd name="T50" fmla="*/ 0 w 782"/>
                <a:gd name="T51" fmla="*/ 0 h 782"/>
                <a:gd name="T52" fmla="*/ 0 w 782"/>
                <a:gd name="T53" fmla="*/ 0 h 782"/>
                <a:gd name="T54" fmla="*/ 0 w 782"/>
                <a:gd name="T55" fmla="*/ 0 h 782"/>
                <a:gd name="T56" fmla="*/ 0 w 782"/>
                <a:gd name="T57" fmla="*/ 0 h 782"/>
                <a:gd name="T58" fmla="*/ 0 w 782"/>
                <a:gd name="T59" fmla="*/ 0 h 782"/>
                <a:gd name="T60" fmla="*/ 0 w 782"/>
                <a:gd name="T61" fmla="*/ 0 h 782"/>
                <a:gd name="T62" fmla="*/ 0 w 782"/>
                <a:gd name="T63" fmla="*/ 0 h 782"/>
                <a:gd name="T64" fmla="*/ 0 w 782"/>
                <a:gd name="T65" fmla="*/ 0 h 782"/>
                <a:gd name="T66" fmla="*/ 0 w 782"/>
                <a:gd name="T67" fmla="*/ 0 h 782"/>
                <a:gd name="T68" fmla="*/ 0 w 782"/>
                <a:gd name="T69" fmla="*/ 0 h 782"/>
                <a:gd name="T70" fmla="*/ 0 w 782"/>
                <a:gd name="T71" fmla="*/ 0 h 782"/>
                <a:gd name="T72" fmla="*/ 0 w 782"/>
                <a:gd name="T73" fmla="*/ 0 h 782"/>
                <a:gd name="T74" fmla="*/ 0 w 782"/>
                <a:gd name="T75" fmla="*/ 0 h 782"/>
                <a:gd name="T76" fmla="*/ 0 w 782"/>
                <a:gd name="T77" fmla="*/ 0 h 782"/>
                <a:gd name="T78" fmla="*/ 0 w 782"/>
                <a:gd name="T79" fmla="*/ 0 h 782"/>
                <a:gd name="T80" fmla="*/ 0 w 782"/>
                <a:gd name="T81" fmla="*/ 0 h 782"/>
                <a:gd name="T82" fmla="*/ 0 w 782"/>
                <a:gd name="T83" fmla="*/ 0 h 782"/>
                <a:gd name="T84" fmla="*/ 0 w 782"/>
                <a:gd name="T85" fmla="*/ 0 h 782"/>
                <a:gd name="T86" fmla="*/ 0 w 782"/>
                <a:gd name="T87" fmla="*/ 0 h 782"/>
                <a:gd name="T88" fmla="*/ 0 w 782"/>
                <a:gd name="T89" fmla="*/ 0 h 782"/>
                <a:gd name="T90" fmla="*/ 0 w 782"/>
                <a:gd name="T91" fmla="*/ 0 h 782"/>
                <a:gd name="T92" fmla="*/ 0 w 782"/>
                <a:gd name="T93" fmla="*/ 0 h 782"/>
                <a:gd name="T94" fmla="*/ 0 w 782"/>
                <a:gd name="T95" fmla="*/ 0 h 782"/>
                <a:gd name="T96" fmla="*/ 0 w 782"/>
                <a:gd name="T97" fmla="*/ 0 h 782"/>
                <a:gd name="T98" fmla="*/ 0 w 782"/>
                <a:gd name="T99" fmla="*/ 0 h 782"/>
                <a:gd name="T100" fmla="*/ 0 w 782"/>
                <a:gd name="T101" fmla="*/ 0 h 782"/>
                <a:gd name="T102" fmla="*/ 0 w 782"/>
                <a:gd name="T103" fmla="*/ 0 h 782"/>
                <a:gd name="T104" fmla="*/ 0 w 782"/>
                <a:gd name="T105" fmla="*/ 0 h 782"/>
                <a:gd name="T106" fmla="*/ 0 w 782"/>
                <a:gd name="T107" fmla="*/ 0 h 782"/>
                <a:gd name="T108" fmla="*/ 0 w 782"/>
                <a:gd name="T109" fmla="*/ 0 h 782"/>
                <a:gd name="T110" fmla="*/ 0 w 782"/>
                <a:gd name="T111" fmla="*/ 0 h 782"/>
                <a:gd name="T112" fmla="*/ 0 w 782"/>
                <a:gd name="T113" fmla="*/ 0 h 782"/>
                <a:gd name="T114" fmla="*/ 0 w 782"/>
                <a:gd name="T115" fmla="*/ 0 h 782"/>
                <a:gd name="T116" fmla="*/ 0 w 782"/>
                <a:gd name="T117" fmla="*/ 0 h 782"/>
                <a:gd name="T118" fmla="*/ 0 w 782"/>
                <a:gd name="T119" fmla="*/ 0 h 782"/>
                <a:gd name="T120" fmla="*/ 0 w 782"/>
                <a:gd name="T121" fmla="*/ 0 h 7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2"/>
                <a:gd name="T184" fmla="*/ 0 h 782"/>
                <a:gd name="T185" fmla="*/ 782 w 782"/>
                <a:gd name="T186" fmla="*/ 782 h 7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2" h="782">
                  <a:moveTo>
                    <a:pt x="21" y="761"/>
                  </a:moveTo>
                  <a:lnTo>
                    <a:pt x="16" y="755"/>
                  </a:lnTo>
                  <a:lnTo>
                    <a:pt x="10" y="747"/>
                  </a:lnTo>
                  <a:lnTo>
                    <a:pt x="6" y="738"/>
                  </a:lnTo>
                  <a:lnTo>
                    <a:pt x="4" y="729"/>
                  </a:lnTo>
                  <a:lnTo>
                    <a:pt x="2" y="719"/>
                  </a:lnTo>
                  <a:lnTo>
                    <a:pt x="0" y="708"/>
                  </a:lnTo>
                  <a:lnTo>
                    <a:pt x="2" y="684"/>
                  </a:lnTo>
                  <a:lnTo>
                    <a:pt x="7" y="657"/>
                  </a:lnTo>
                  <a:lnTo>
                    <a:pt x="16" y="629"/>
                  </a:lnTo>
                  <a:lnTo>
                    <a:pt x="27" y="598"/>
                  </a:lnTo>
                  <a:lnTo>
                    <a:pt x="42" y="565"/>
                  </a:lnTo>
                  <a:lnTo>
                    <a:pt x="82" y="495"/>
                  </a:lnTo>
                  <a:lnTo>
                    <a:pt x="133" y="421"/>
                  </a:lnTo>
                  <a:lnTo>
                    <a:pt x="196" y="344"/>
                  </a:lnTo>
                  <a:lnTo>
                    <a:pt x="268" y="267"/>
                  </a:lnTo>
                  <a:lnTo>
                    <a:pt x="345" y="195"/>
                  </a:lnTo>
                  <a:lnTo>
                    <a:pt x="422" y="133"/>
                  </a:lnTo>
                  <a:lnTo>
                    <a:pt x="496" y="81"/>
                  </a:lnTo>
                  <a:lnTo>
                    <a:pt x="566" y="41"/>
                  </a:lnTo>
                  <a:lnTo>
                    <a:pt x="599" y="26"/>
                  </a:lnTo>
                  <a:lnTo>
                    <a:pt x="629" y="14"/>
                  </a:lnTo>
                  <a:lnTo>
                    <a:pt x="658" y="6"/>
                  </a:lnTo>
                  <a:lnTo>
                    <a:pt x="685" y="1"/>
                  </a:lnTo>
                  <a:lnTo>
                    <a:pt x="708" y="0"/>
                  </a:lnTo>
                  <a:lnTo>
                    <a:pt x="720" y="1"/>
                  </a:lnTo>
                  <a:lnTo>
                    <a:pt x="729" y="3"/>
                  </a:lnTo>
                  <a:lnTo>
                    <a:pt x="739" y="6"/>
                  </a:lnTo>
                  <a:lnTo>
                    <a:pt x="748" y="10"/>
                  </a:lnTo>
                  <a:lnTo>
                    <a:pt x="755" y="14"/>
                  </a:lnTo>
                  <a:lnTo>
                    <a:pt x="762" y="20"/>
                  </a:lnTo>
                  <a:lnTo>
                    <a:pt x="768" y="27"/>
                  </a:lnTo>
                  <a:lnTo>
                    <a:pt x="772" y="35"/>
                  </a:lnTo>
                  <a:lnTo>
                    <a:pt x="777" y="43"/>
                  </a:lnTo>
                  <a:lnTo>
                    <a:pt x="779" y="53"/>
                  </a:lnTo>
                  <a:lnTo>
                    <a:pt x="782" y="63"/>
                  </a:lnTo>
                  <a:lnTo>
                    <a:pt x="782" y="74"/>
                  </a:lnTo>
                  <a:lnTo>
                    <a:pt x="780" y="97"/>
                  </a:lnTo>
                  <a:lnTo>
                    <a:pt x="776" y="124"/>
                  </a:lnTo>
                  <a:lnTo>
                    <a:pt x="768" y="153"/>
                  </a:lnTo>
                  <a:lnTo>
                    <a:pt x="756" y="183"/>
                  </a:lnTo>
                  <a:lnTo>
                    <a:pt x="741" y="216"/>
                  </a:lnTo>
                  <a:lnTo>
                    <a:pt x="701" y="286"/>
                  </a:lnTo>
                  <a:lnTo>
                    <a:pt x="649" y="360"/>
                  </a:lnTo>
                  <a:lnTo>
                    <a:pt x="587" y="437"/>
                  </a:lnTo>
                  <a:lnTo>
                    <a:pt x="515" y="514"/>
                  </a:lnTo>
                  <a:lnTo>
                    <a:pt x="438" y="586"/>
                  </a:lnTo>
                  <a:lnTo>
                    <a:pt x="361" y="649"/>
                  </a:lnTo>
                  <a:lnTo>
                    <a:pt x="287" y="700"/>
                  </a:lnTo>
                  <a:lnTo>
                    <a:pt x="217" y="740"/>
                  </a:lnTo>
                  <a:lnTo>
                    <a:pt x="184" y="755"/>
                  </a:lnTo>
                  <a:lnTo>
                    <a:pt x="153" y="766"/>
                  </a:lnTo>
                  <a:lnTo>
                    <a:pt x="125" y="776"/>
                  </a:lnTo>
                  <a:lnTo>
                    <a:pt x="98" y="780"/>
                  </a:lnTo>
                  <a:lnTo>
                    <a:pt x="75" y="782"/>
                  </a:lnTo>
                  <a:lnTo>
                    <a:pt x="63" y="780"/>
                  </a:lnTo>
                  <a:lnTo>
                    <a:pt x="54" y="778"/>
                  </a:lnTo>
                  <a:lnTo>
                    <a:pt x="44" y="776"/>
                  </a:lnTo>
                  <a:lnTo>
                    <a:pt x="35" y="772"/>
                  </a:lnTo>
                  <a:lnTo>
                    <a:pt x="28" y="768"/>
                  </a:lnTo>
                  <a:lnTo>
                    <a:pt x="21" y="761"/>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38" name="Freeform 40"/>
            <p:cNvSpPr>
              <a:spLocks/>
            </p:cNvSpPr>
            <p:nvPr/>
          </p:nvSpPr>
          <p:spPr bwMode="auto">
            <a:xfrm>
              <a:off x="1825667" y="2319313"/>
              <a:ext cx="247598" cy="247652"/>
            </a:xfrm>
            <a:custGeom>
              <a:avLst/>
              <a:gdLst>
                <a:gd name="T0" fmla="*/ 0 w 780"/>
                <a:gd name="T1" fmla="*/ 0 h 780"/>
                <a:gd name="T2" fmla="*/ 0 w 780"/>
                <a:gd name="T3" fmla="*/ 0 h 780"/>
                <a:gd name="T4" fmla="*/ 0 w 780"/>
                <a:gd name="T5" fmla="*/ 0 h 780"/>
                <a:gd name="T6" fmla="*/ 0 w 780"/>
                <a:gd name="T7" fmla="*/ 0 h 780"/>
                <a:gd name="T8" fmla="*/ 0 w 780"/>
                <a:gd name="T9" fmla="*/ 0 h 780"/>
                <a:gd name="T10" fmla="*/ 0 w 780"/>
                <a:gd name="T11" fmla="*/ 0 h 780"/>
                <a:gd name="T12" fmla="*/ 0 w 780"/>
                <a:gd name="T13" fmla="*/ 0 h 780"/>
                <a:gd name="T14" fmla="*/ 0 w 780"/>
                <a:gd name="T15" fmla="*/ 0 h 780"/>
                <a:gd name="T16" fmla="*/ 0 w 780"/>
                <a:gd name="T17" fmla="*/ 0 h 780"/>
                <a:gd name="T18" fmla="*/ 0 w 780"/>
                <a:gd name="T19" fmla="*/ 0 h 780"/>
                <a:gd name="T20" fmla="*/ 0 w 780"/>
                <a:gd name="T21" fmla="*/ 0 h 780"/>
                <a:gd name="T22" fmla="*/ 0 w 780"/>
                <a:gd name="T23" fmla="*/ 0 h 780"/>
                <a:gd name="T24" fmla="*/ 0 w 780"/>
                <a:gd name="T25" fmla="*/ 0 h 780"/>
                <a:gd name="T26" fmla="*/ 0 w 780"/>
                <a:gd name="T27" fmla="*/ 0 h 780"/>
                <a:gd name="T28" fmla="*/ 0 w 780"/>
                <a:gd name="T29" fmla="*/ 0 h 780"/>
                <a:gd name="T30" fmla="*/ 0 w 780"/>
                <a:gd name="T31" fmla="*/ 0 h 780"/>
                <a:gd name="T32" fmla="*/ 0 w 780"/>
                <a:gd name="T33" fmla="*/ 0 h 780"/>
                <a:gd name="T34" fmla="*/ 0 w 780"/>
                <a:gd name="T35" fmla="*/ 0 h 780"/>
                <a:gd name="T36" fmla="*/ 0 w 780"/>
                <a:gd name="T37" fmla="*/ 0 h 780"/>
                <a:gd name="T38" fmla="*/ 0 w 780"/>
                <a:gd name="T39" fmla="*/ 0 h 780"/>
                <a:gd name="T40" fmla="*/ 0 w 780"/>
                <a:gd name="T41" fmla="*/ 0 h 780"/>
                <a:gd name="T42" fmla="*/ 0 w 780"/>
                <a:gd name="T43" fmla="*/ 0 h 780"/>
                <a:gd name="T44" fmla="*/ 0 w 780"/>
                <a:gd name="T45" fmla="*/ 0 h 780"/>
                <a:gd name="T46" fmla="*/ 0 w 780"/>
                <a:gd name="T47" fmla="*/ 0 h 780"/>
                <a:gd name="T48" fmla="*/ 0 w 780"/>
                <a:gd name="T49" fmla="*/ 0 h 780"/>
                <a:gd name="T50" fmla="*/ 0 w 780"/>
                <a:gd name="T51" fmla="*/ 0 h 780"/>
                <a:gd name="T52" fmla="*/ 0 w 780"/>
                <a:gd name="T53" fmla="*/ 0 h 780"/>
                <a:gd name="T54" fmla="*/ 0 w 780"/>
                <a:gd name="T55" fmla="*/ 0 h 780"/>
                <a:gd name="T56" fmla="*/ 0 w 780"/>
                <a:gd name="T57" fmla="*/ 0 h 780"/>
                <a:gd name="T58" fmla="*/ 0 w 780"/>
                <a:gd name="T59" fmla="*/ 0 h 780"/>
                <a:gd name="T60" fmla="*/ 0 w 780"/>
                <a:gd name="T61" fmla="*/ 0 h 780"/>
                <a:gd name="T62" fmla="*/ 0 w 780"/>
                <a:gd name="T63" fmla="*/ 0 h 780"/>
                <a:gd name="T64" fmla="*/ 0 w 780"/>
                <a:gd name="T65" fmla="*/ 0 h 780"/>
                <a:gd name="T66" fmla="*/ 0 w 780"/>
                <a:gd name="T67" fmla="*/ 0 h 780"/>
                <a:gd name="T68" fmla="*/ 0 w 780"/>
                <a:gd name="T69" fmla="*/ 0 h 780"/>
                <a:gd name="T70" fmla="*/ 0 w 780"/>
                <a:gd name="T71" fmla="*/ 0 h 780"/>
                <a:gd name="T72" fmla="*/ 0 w 780"/>
                <a:gd name="T73" fmla="*/ 0 h 780"/>
                <a:gd name="T74" fmla="*/ 0 w 780"/>
                <a:gd name="T75" fmla="*/ 0 h 780"/>
                <a:gd name="T76" fmla="*/ 0 w 780"/>
                <a:gd name="T77" fmla="*/ 0 h 780"/>
                <a:gd name="T78" fmla="*/ 0 w 780"/>
                <a:gd name="T79" fmla="*/ 0 h 780"/>
                <a:gd name="T80" fmla="*/ 0 w 780"/>
                <a:gd name="T81" fmla="*/ 0 h 780"/>
                <a:gd name="T82" fmla="*/ 0 w 780"/>
                <a:gd name="T83" fmla="*/ 0 h 780"/>
                <a:gd name="T84" fmla="*/ 0 w 780"/>
                <a:gd name="T85" fmla="*/ 0 h 780"/>
                <a:gd name="T86" fmla="*/ 0 w 780"/>
                <a:gd name="T87" fmla="*/ 0 h 780"/>
                <a:gd name="T88" fmla="*/ 0 w 780"/>
                <a:gd name="T89" fmla="*/ 0 h 780"/>
                <a:gd name="T90" fmla="*/ 0 w 780"/>
                <a:gd name="T91" fmla="*/ 0 h 780"/>
                <a:gd name="T92" fmla="*/ 0 w 780"/>
                <a:gd name="T93" fmla="*/ 0 h 780"/>
                <a:gd name="T94" fmla="*/ 0 w 780"/>
                <a:gd name="T95" fmla="*/ 0 h 780"/>
                <a:gd name="T96" fmla="*/ 0 w 780"/>
                <a:gd name="T97" fmla="*/ 0 h 780"/>
                <a:gd name="T98" fmla="*/ 0 w 780"/>
                <a:gd name="T99" fmla="*/ 0 h 780"/>
                <a:gd name="T100" fmla="*/ 0 w 780"/>
                <a:gd name="T101" fmla="*/ 0 h 780"/>
                <a:gd name="T102" fmla="*/ 0 w 780"/>
                <a:gd name="T103" fmla="*/ 0 h 780"/>
                <a:gd name="T104" fmla="*/ 0 w 780"/>
                <a:gd name="T105" fmla="*/ 0 h 780"/>
                <a:gd name="T106" fmla="*/ 0 w 780"/>
                <a:gd name="T107" fmla="*/ 0 h 780"/>
                <a:gd name="T108" fmla="*/ 0 w 780"/>
                <a:gd name="T109" fmla="*/ 0 h 780"/>
                <a:gd name="T110" fmla="*/ 0 w 780"/>
                <a:gd name="T111" fmla="*/ 0 h 780"/>
                <a:gd name="T112" fmla="*/ 0 w 780"/>
                <a:gd name="T113" fmla="*/ 0 h 780"/>
                <a:gd name="T114" fmla="*/ 0 w 780"/>
                <a:gd name="T115" fmla="*/ 0 h 780"/>
                <a:gd name="T116" fmla="*/ 0 w 780"/>
                <a:gd name="T117" fmla="*/ 0 h 780"/>
                <a:gd name="T118" fmla="*/ 0 w 780"/>
                <a:gd name="T119" fmla="*/ 0 h 780"/>
                <a:gd name="T120" fmla="*/ 0 w 780"/>
                <a:gd name="T121" fmla="*/ 0 h 780"/>
                <a:gd name="T122" fmla="*/ 0 w 780"/>
                <a:gd name="T123" fmla="*/ 0 h 780"/>
                <a:gd name="T124" fmla="*/ 0 w 780"/>
                <a:gd name="T125" fmla="*/ 0 h 7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0"/>
                <a:gd name="T190" fmla="*/ 0 h 780"/>
                <a:gd name="T191" fmla="*/ 780 w 780"/>
                <a:gd name="T192" fmla="*/ 780 h 7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0" h="780">
                  <a:moveTo>
                    <a:pt x="19" y="19"/>
                  </a:moveTo>
                  <a:lnTo>
                    <a:pt x="26" y="13"/>
                  </a:lnTo>
                  <a:lnTo>
                    <a:pt x="35" y="9"/>
                  </a:lnTo>
                  <a:lnTo>
                    <a:pt x="43" y="5"/>
                  </a:lnTo>
                  <a:lnTo>
                    <a:pt x="52" y="2"/>
                  </a:lnTo>
                  <a:lnTo>
                    <a:pt x="62" y="1"/>
                  </a:lnTo>
                  <a:lnTo>
                    <a:pt x="73" y="0"/>
                  </a:lnTo>
                  <a:lnTo>
                    <a:pt x="96" y="1"/>
                  </a:lnTo>
                  <a:lnTo>
                    <a:pt x="123" y="5"/>
                  </a:lnTo>
                  <a:lnTo>
                    <a:pt x="152" y="13"/>
                  </a:lnTo>
                  <a:lnTo>
                    <a:pt x="182" y="25"/>
                  </a:lnTo>
                  <a:lnTo>
                    <a:pt x="215" y="40"/>
                  </a:lnTo>
                  <a:lnTo>
                    <a:pt x="285" y="80"/>
                  </a:lnTo>
                  <a:lnTo>
                    <a:pt x="359" y="131"/>
                  </a:lnTo>
                  <a:lnTo>
                    <a:pt x="436" y="194"/>
                  </a:lnTo>
                  <a:lnTo>
                    <a:pt x="513" y="266"/>
                  </a:lnTo>
                  <a:lnTo>
                    <a:pt x="585" y="343"/>
                  </a:lnTo>
                  <a:lnTo>
                    <a:pt x="648" y="420"/>
                  </a:lnTo>
                  <a:lnTo>
                    <a:pt x="699" y="494"/>
                  </a:lnTo>
                  <a:lnTo>
                    <a:pt x="720" y="529"/>
                  </a:lnTo>
                  <a:lnTo>
                    <a:pt x="739" y="564"/>
                  </a:lnTo>
                  <a:lnTo>
                    <a:pt x="754" y="597"/>
                  </a:lnTo>
                  <a:lnTo>
                    <a:pt x="766" y="627"/>
                  </a:lnTo>
                  <a:lnTo>
                    <a:pt x="774" y="656"/>
                  </a:lnTo>
                  <a:lnTo>
                    <a:pt x="780" y="683"/>
                  </a:lnTo>
                  <a:lnTo>
                    <a:pt x="780" y="706"/>
                  </a:lnTo>
                  <a:lnTo>
                    <a:pt x="780" y="717"/>
                  </a:lnTo>
                  <a:lnTo>
                    <a:pt x="777" y="727"/>
                  </a:lnTo>
                  <a:lnTo>
                    <a:pt x="775" y="737"/>
                  </a:lnTo>
                  <a:lnTo>
                    <a:pt x="770" y="745"/>
                  </a:lnTo>
                  <a:lnTo>
                    <a:pt x="766" y="753"/>
                  </a:lnTo>
                  <a:lnTo>
                    <a:pt x="760" y="760"/>
                  </a:lnTo>
                  <a:lnTo>
                    <a:pt x="753" y="766"/>
                  </a:lnTo>
                  <a:lnTo>
                    <a:pt x="745" y="770"/>
                  </a:lnTo>
                  <a:lnTo>
                    <a:pt x="737" y="775"/>
                  </a:lnTo>
                  <a:lnTo>
                    <a:pt x="727" y="777"/>
                  </a:lnTo>
                  <a:lnTo>
                    <a:pt x="717" y="780"/>
                  </a:lnTo>
                  <a:lnTo>
                    <a:pt x="706" y="780"/>
                  </a:lnTo>
                  <a:lnTo>
                    <a:pt x="682" y="780"/>
                  </a:lnTo>
                  <a:lnTo>
                    <a:pt x="656" y="774"/>
                  </a:lnTo>
                  <a:lnTo>
                    <a:pt x="627" y="766"/>
                  </a:lnTo>
                  <a:lnTo>
                    <a:pt x="597" y="754"/>
                  </a:lnTo>
                  <a:lnTo>
                    <a:pt x="564" y="739"/>
                  </a:lnTo>
                  <a:lnTo>
                    <a:pt x="529" y="720"/>
                  </a:lnTo>
                  <a:lnTo>
                    <a:pt x="494" y="699"/>
                  </a:lnTo>
                  <a:lnTo>
                    <a:pt x="420" y="648"/>
                  </a:lnTo>
                  <a:lnTo>
                    <a:pt x="343" y="585"/>
                  </a:lnTo>
                  <a:lnTo>
                    <a:pt x="266" y="513"/>
                  </a:lnTo>
                  <a:lnTo>
                    <a:pt x="194" y="436"/>
                  </a:lnTo>
                  <a:lnTo>
                    <a:pt x="132" y="359"/>
                  </a:lnTo>
                  <a:lnTo>
                    <a:pt x="80" y="285"/>
                  </a:lnTo>
                  <a:lnTo>
                    <a:pt x="40" y="215"/>
                  </a:lnTo>
                  <a:lnTo>
                    <a:pt x="25" y="182"/>
                  </a:lnTo>
                  <a:lnTo>
                    <a:pt x="14" y="151"/>
                  </a:lnTo>
                  <a:lnTo>
                    <a:pt x="5" y="123"/>
                  </a:lnTo>
                  <a:lnTo>
                    <a:pt x="1" y="96"/>
                  </a:lnTo>
                  <a:lnTo>
                    <a:pt x="0" y="73"/>
                  </a:lnTo>
                  <a:lnTo>
                    <a:pt x="0" y="61"/>
                  </a:lnTo>
                  <a:lnTo>
                    <a:pt x="2" y="52"/>
                  </a:lnTo>
                  <a:lnTo>
                    <a:pt x="4" y="43"/>
                  </a:lnTo>
                  <a:lnTo>
                    <a:pt x="9" y="33"/>
                  </a:lnTo>
                  <a:lnTo>
                    <a:pt x="14" y="26"/>
                  </a:lnTo>
                  <a:lnTo>
                    <a:pt x="19" y="19"/>
                  </a:lnTo>
                  <a:close/>
                </a:path>
              </a:pathLst>
            </a:custGeom>
            <a:solidFill>
              <a:srgbClr val="E6E64C"/>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39" name="Freeform 41"/>
            <p:cNvSpPr>
              <a:spLocks/>
            </p:cNvSpPr>
            <p:nvPr/>
          </p:nvSpPr>
          <p:spPr bwMode="auto">
            <a:xfrm>
              <a:off x="1824128" y="2319313"/>
              <a:ext cx="249137" cy="247652"/>
            </a:xfrm>
            <a:custGeom>
              <a:avLst/>
              <a:gdLst>
                <a:gd name="T0" fmla="*/ 0 w 782"/>
                <a:gd name="T1" fmla="*/ 0 h 782"/>
                <a:gd name="T2" fmla="*/ 0 w 782"/>
                <a:gd name="T3" fmla="*/ 0 h 782"/>
                <a:gd name="T4" fmla="*/ 0 w 782"/>
                <a:gd name="T5" fmla="*/ 0 h 782"/>
                <a:gd name="T6" fmla="*/ 0 w 782"/>
                <a:gd name="T7" fmla="*/ 0 h 782"/>
                <a:gd name="T8" fmla="*/ 0 w 782"/>
                <a:gd name="T9" fmla="*/ 0 h 782"/>
                <a:gd name="T10" fmla="*/ 0 w 782"/>
                <a:gd name="T11" fmla="*/ 0 h 782"/>
                <a:gd name="T12" fmla="*/ 0 w 782"/>
                <a:gd name="T13" fmla="*/ 0 h 782"/>
                <a:gd name="T14" fmla="*/ 0 w 782"/>
                <a:gd name="T15" fmla="*/ 0 h 782"/>
                <a:gd name="T16" fmla="*/ 0 w 782"/>
                <a:gd name="T17" fmla="*/ 0 h 782"/>
                <a:gd name="T18" fmla="*/ 0 w 782"/>
                <a:gd name="T19" fmla="*/ 0 h 782"/>
                <a:gd name="T20" fmla="*/ 0 w 782"/>
                <a:gd name="T21" fmla="*/ 0 h 782"/>
                <a:gd name="T22" fmla="*/ 0 w 782"/>
                <a:gd name="T23" fmla="*/ 0 h 782"/>
                <a:gd name="T24" fmla="*/ 0 w 782"/>
                <a:gd name="T25" fmla="*/ 0 h 782"/>
                <a:gd name="T26" fmla="*/ 0 w 782"/>
                <a:gd name="T27" fmla="*/ 0 h 782"/>
                <a:gd name="T28" fmla="*/ 0 w 782"/>
                <a:gd name="T29" fmla="*/ 0 h 782"/>
                <a:gd name="T30" fmla="*/ 0 w 782"/>
                <a:gd name="T31" fmla="*/ 0 h 782"/>
                <a:gd name="T32" fmla="*/ 0 w 782"/>
                <a:gd name="T33" fmla="*/ 0 h 782"/>
                <a:gd name="T34" fmla="*/ 0 w 782"/>
                <a:gd name="T35" fmla="*/ 0 h 782"/>
                <a:gd name="T36" fmla="*/ 0 w 782"/>
                <a:gd name="T37" fmla="*/ 0 h 782"/>
                <a:gd name="T38" fmla="*/ 0 w 782"/>
                <a:gd name="T39" fmla="*/ 0 h 782"/>
                <a:gd name="T40" fmla="*/ 0 w 782"/>
                <a:gd name="T41" fmla="*/ 0 h 782"/>
                <a:gd name="T42" fmla="*/ 0 w 782"/>
                <a:gd name="T43" fmla="*/ 0 h 782"/>
                <a:gd name="T44" fmla="*/ 0 w 782"/>
                <a:gd name="T45" fmla="*/ 0 h 782"/>
                <a:gd name="T46" fmla="*/ 0 w 782"/>
                <a:gd name="T47" fmla="*/ 0 h 782"/>
                <a:gd name="T48" fmla="*/ 0 w 782"/>
                <a:gd name="T49" fmla="*/ 0 h 782"/>
                <a:gd name="T50" fmla="*/ 0 w 782"/>
                <a:gd name="T51" fmla="*/ 0 h 782"/>
                <a:gd name="T52" fmla="*/ 0 w 782"/>
                <a:gd name="T53" fmla="*/ 0 h 782"/>
                <a:gd name="T54" fmla="*/ 0 w 782"/>
                <a:gd name="T55" fmla="*/ 0 h 782"/>
                <a:gd name="T56" fmla="*/ 0 w 782"/>
                <a:gd name="T57" fmla="*/ 0 h 782"/>
                <a:gd name="T58" fmla="*/ 0 w 782"/>
                <a:gd name="T59" fmla="*/ 0 h 782"/>
                <a:gd name="T60" fmla="*/ 0 w 782"/>
                <a:gd name="T61" fmla="*/ 0 h 782"/>
                <a:gd name="T62" fmla="*/ 0 w 782"/>
                <a:gd name="T63" fmla="*/ 0 h 782"/>
                <a:gd name="T64" fmla="*/ 0 w 782"/>
                <a:gd name="T65" fmla="*/ 0 h 782"/>
                <a:gd name="T66" fmla="*/ 0 w 782"/>
                <a:gd name="T67" fmla="*/ 0 h 782"/>
                <a:gd name="T68" fmla="*/ 0 w 782"/>
                <a:gd name="T69" fmla="*/ 0 h 782"/>
                <a:gd name="T70" fmla="*/ 0 w 782"/>
                <a:gd name="T71" fmla="*/ 0 h 782"/>
                <a:gd name="T72" fmla="*/ 0 w 782"/>
                <a:gd name="T73" fmla="*/ 0 h 782"/>
                <a:gd name="T74" fmla="*/ 0 w 782"/>
                <a:gd name="T75" fmla="*/ 0 h 782"/>
                <a:gd name="T76" fmla="*/ 0 w 782"/>
                <a:gd name="T77" fmla="*/ 0 h 782"/>
                <a:gd name="T78" fmla="*/ 0 w 782"/>
                <a:gd name="T79" fmla="*/ 0 h 782"/>
                <a:gd name="T80" fmla="*/ 0 w 782"/>
                <a:gd name="T81" fmla="*/ 0 h 782"/>
                <a:gd name="T82" fmla="*/ 0 w 782"/>
                <a:gd name="T83" fmla="*/ 0 h 782"/>
                <a:gd name="T84" fmla="*/ 0 w 782"/>
                <a:gd name="T85" fmla="*/ 0 h 782"/>
                <a:gd name="T86" fmla="*/ 0 w 782"/>
                <a:gd name="T87" fmla="*/ 0 h 782"/>
                <a:gd name="T88" fmla="*/ 0 w 782"/>
                <a:gd name="T89" fmla="*/ 0 h 782"/>
                <a:gd name="T90" fmla="*/ 0 w 782"/>
                <a:gd name="T91" fmla="*/ 0 h 782"/>
                <a:gd name="T92" fmla="*/ 0 w 782"/>
                <a:gd name="T93" fmla="*/ 0 h 782"/>
                <a:gd name="T94" fmla="*/ 0 w 782"/>
                <a:gd name="T95" fmla="*/ 0 h 782"/>
                <a:gd name="T96" fmla="*/ 0 w 782"/>
                <a:gd name="T97" fmla="*/ 0 h 782"/>
                <a:gd name="T98" fmla="*/ 0 w 782"/>
                <a:gd name="T99" fmla="*/ 0 h 782"/>
                <a:gd name="T100" fmla="*/ 0 w 782"/>
                <a:gd name="T101" fmla="*/ 0 h 782"/>
                <a:gd name="T102" fmla="*/ 0 w 782"/>
                <a:gd name="T103" fmla="*/ 0 h 782"/>
                <a:gd name="T104" fmla="*/ 0 w 782"/>
                <a:gd name="T105" fmla="*/ 0 h 782"/>
                <a:gd name="T106" fmla="*/ 0 w 782"/>
                <a:gd name="T107" fmla="*/ 0 h 782"/>
                <a:gd name="T108" fmla="*/ 0 w 782"/>
                <a:gd name="T109" fmla="*/ 0 h 782"/>
                <a:gd name="T110" fmla="*/ 0 w 782"/>
                <a:gd name="T111" fmla="*/ 0 h 782"/>
                <a:gd name="T112" fmla="*/ 0 w 782"/>
                <a:gd name="T113" fmla="*/ 0 h 782"/>
                <a:gd name="T114" fmla="*/ 0 w 782"/>
                <a:gd name="T115" fmla="*/ 0 h 782"/>
                <a:gd name="T116" fmla="*/ 0 w 782"/>
                <a:gd name="T117" fmla="*/ 0 h 782"/>
                <a:gd name="T118" fmla="*/ 0 w 782"/>
                <a:gd name="T119" fmla="*/ 0 h 782"/>
                <a:gd name="T120" fmla="*/ 0 w 782"/>
                <a:gd name="T121" fmla="*/ 0 h 7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2"/>
                <a:gd name="T184" fmla="*/ 0 h 782"/>
                <a:gd name="T185" fmla="*/ 782 w 782"/>
                <a:gd name="T186" fmla="*/ 782 h 7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2" h="782">
                  <a:moveTo>
                    <a:pt x="21" y="21"/>
                  </a:moveTo>
                  <a:lnTo>
                    <a:pt x="27" y="15"/>
                  </a:lnTo>
                  <a:lnTo>
                    <a:pt x="35" y="10"/>
                  </a:lnTo>
                  <a:lnTo>
                    <a:pt x="44" y="6"/>
                  </a:lnTo>
                  <a:lnTo>
                    <a:pt x="53" y="4"/>
                  </a:lnTo>
                  <a:lnTo>
                    <a:pt x="63" y="2"/>
                  </a:lnTo>
                  <a:lnTo>
                    <a:pt x="74" y="0"/>
                  </a:lnTo>
                  <a:lnTo>
                    <a:pt x="98" y="2"/>
                  </a:lnTo>
                  <a:lnTo>
                    <a:pt x="125" y="7"/>
                  </a:lnTo>
                  <a:lnTo>
                    <a:pt x="153" y="15"/>
                  </a:lnTo>
                  <a:lnTo>
                    <a:pt x="184" y="27"/>
                  </a:lnTo>
                  <a:lnTo>
                    <a:pt x="217" y="42"/>
                  </a:lnTo>
                  <a:lnTo>
                    <a:pt x="287" y="82"/>
                  </a:lnTo>
                  <a:lnTo>
                    <a:pt x="361" y="133"/>
                  </a:lnTo>
                  <a:lnTo>
                    <a:pt x="438" y="196"/>
                  </a:lnTo>
                  <a:lnTo>
                    <a:pt x="515" y="268"/>
                  </a:lnTo>
                  <a:lnTo>
                    <a:pt x="587" y="345"/>
                  </a:lnTo>
                  <a:lnTo>
                    <a:pt x="649" y="422"/>
                  </a:lnTo>
                  <a:lnTo>
                    <a:pt x="701" y="496"/>
                  </a:lnTo>
                  <a:lnTo>
                    <a:pt x="741" y="566"/>
                  </a:lnTo>
                  <a:lnTo>
                    <a:pt x="756" y="599"/>
                  </a:lnTo>
                  <a:lnTo>
                    <a:pt x="768" y="629"/>
                  </a:lnTo>
                  <a:lnTo>
                    <a:pt x="776" y="658"/>
                  </a:lnTo>
                  <a:lnTo>
                    <a:pt x="780" y="685"/>
                  </a:lnTo>
                  <a:lnTo>
                    <a:pt x="782" y="708"/>
                  </a:lnTo>
                  <a:lnTo>
                    <a:pt x="780" y="720"/>
                  </a:lnTo>
                  <a:lnTo>
                    <a:pt x="779" y="729"/>
                  </a:lnTo>
                  <a:lnTo>
                    <a:pt x="776" y="739"/>
                  </a:lnTo>
                  <a:lnTo>
                    <a:pt x="772" y="748"/>
                  </a:lnTo>
                  <a:lnTo>
                    <a:pt x="768" y="755"/>
                  </a:lnTo>
                  <a:lnTo>
                    <a:pt x="762" y="762"/>
                  </a:lnTo>
                  <a:lnTo>
                    <a:pt x="755" y="768"/>
                  </a:lnTo>
                  <a:lnTo>
                    <a:pt x="747" y="772"/>
                  </a:lnTo>
                  <a:lnTo>
                    <a:pt x="739" y="777"/>
                  </a:lnTo>
                  <a:lnTo>
                    <a:pt x="729" y="779"/>
                  </a:lnTo>
                  <a:lnTo>
                    <a:pt x="719" y="782"/>
                  </a:lnTo>
                  <a:lnTo>
                    <a:pt x="708" y="782"/>
                  </a:lnTo>
                  <a:lnTo>
                    <a:pt x="685" y="780"/>
                  </a:lnTo>
                  <a:lnTo>
                    <a:pt x="658" y="776"/>
                  </a:lnTo>
                  <a:lnTo>
                    <a:pt x="629" y="768"/>
                  </a:lnTo>
                  <a:lnTo>
                    <a:pt x="599" y="756"/>
                  </a:lnTo>
                  <a:lnTo>
                    <a:pt x="566" y="741"/>
                  </a:lnTo>
                  <a:lnTo>
                    <a:pt x="496" y="701"/>
                  </a:lnTo>
                  <a:lnTo>
                    <a:pt x="422" y="649"/>
                  </a:lnTo>
                  <a:lnTo>
                    <a:pt x="345" y="587"/>
                  </a:lnTo>
                  <a:lnTo>
                    <a:pt x="268" y="515"/>
                  </a:lnTo>
                  <a:lnTo>
                    <a:pt x="196" y="438"/>
                  </a:lnTo>
                  <a:lnTo>
                    <a:pt x="133" y="361"/>
                  </a:lnTo>
                  <a:lnTo>
                    <a:pt x="82" y="287"/>
                  </a:lnTo>
                  <a:lnTo>
                    <a:pt x="42" y="217"/>
                  </a:lnTo>
                  <a:lnTo>
                    <a:pt x="27" y="184"/>
                  </a:lnTo>
                  <a:lnTo>
                    <a:pt x="16" y="153"/>
                  </a:lnTo>
                  <a:lnTo>
                    <a:pt x="6" y="125"/>
                  </a:lnTo>
                  <a:lnTo>
                    <a:pt x="2" y="98"/>
                  </a:lnTo>
                  <a:lnTo>
                    <a:pt x="0" y="75"/>
                  </a:lnTo>
                  <a:lnTo>
                    <a:pt x="2" y="63"/>
                  </a:lnTo>
                  <a:lnTo>
                    <a:pt x="4" y="54"/>
                  </a:lnTo>
                  <a:lnTo>
                    <a:pt x="6" y="43"/>
                  </a:lnTo>
                  <a:lnTo>
                    <a:pt x="10" y="35"/>
                  </a:lnTo>
                  <a:lnTo>
                    <a:pt x="14" y="28"/>
                  </a:lnTo>
                  <a:lnTo>
                    <a:pt x="21" y="21"/>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40" name="Line 42"/>
            <p:cNvSpPr>
              <a:spLocks noChangeShapeType="1"/>
            </p:cNvSpPr>
            <p:nvPr/>
          </p:nvSpPr>
          <p:spPr bwMode="auto">
            <a:xfrm flipV="1">
              <a:off x="2617675" y="4008429"/>
              <a:ext cx="555175" cy="369891"/>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41" name="Rectangle 43"/>
            <p:cNvSpPr>
              <a:spLocks noChangeArrowheads="1"/>
            </p:cNvSpPr>
            <p:nvPr/>
          </p:nvSpPr>
          <p:spPr bwMode="auto">
            <a:xfrm>
              <a:off x="3099032" y="3824277"/>
              <a:ext cx="73818" cy="369891"/>
            </a:xfrm>
            <a:prstGeom prst="rect">
              <a:avLst/>
            </a:prstGeom>
            <a:solidFill>
              <a:srgbClr val="B3B3B3"/>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42" name="Freeform 44"/>
            <p:cNvSpPr>
              <a:spLocks/>
            </p:cNvSpPr>
            <p:nvPr/>
          </p:nvSpPr>
          <p:spPr bwMode="auto">
            <a:xfrm>
              <a:off x="3099032" y="3824277"/>
              <a:ext cx="73818" cy="369891"/>
            </a:xfrm>
            <a:custGeom>
              <a:avLst/>
              <a:gdLst>
                <a:gd name="T0" fmla="*/ 0 w 232"/>
                <a:gd name="T1" fmla="*/ 0 h 1165"/>
                <a:gd name="T2" fmla="*/ 0 w 232"/>
                <a:gd name="T3" fmla="*/ 0 h 1165"/>
                <a:gd name="T4" fmla="*/ 0 w 232"/>
                <a:gd name="T5" fmla="*/ 0 h 1165"/>
                <a:gd name="T6" fmla="*/ 0 w 232"/>
                <a:gd name="T7" fmla="*/ 0 h 1165"/>
                <a:gd name="T8" fmla="*/ 0 w 232"/>
                <a:gd name="T9" fmla="*/ 0 h 1165"/>
                <a:gd name="T10" fmla="*/ 0 w 232"/>
                <a:gd name="T11" fmla="*/ 0 h 1165"/>
                <a:gd name="T12" fmla="*/ 0 60000 65536"/>
                <a:gd name="T13" fmla="*/ 0 60000 65536"/>
                <a:gd name="T14" fmla="*/ 0 60000 65536"/>
                <a:gd name="T15" fmla="*/ 0 60000 65536"/>
                <a:gd name="T16" fmla="*/ 0 60000 65536"/>
                <a:gd name="T17" fmla="*/ 0 60000 65536"/>
                <a:gd name="T18" fmla="*/ 0 w 232"/>
                <a:gd name="T19" fmla="*/ 0 h 1165"/>
                <a:gd name="T20" fmla="*/ 232 w 232"/>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32" h="1165">
                  <a:moveTo>
                    <a:pt x="116" y="1165"/>
                  </a:moveTo>
                  <a:lnTo>
                    <a:pt x="0" y="1165"/>
                  </a:lnTo>
                  <a:lnTo>
                    <a:pt x="0" y="0"/>
                  </a:lnTo>
                  <a:lnTo>
                    <a:pt x="232" y="0"/>
                  </a:lnTo>
                  <a:lnTo>
                    <a:pt x="232" y="1165"/>
                  </a:lnTo>
                  <a:lnTo>
                    <a:pt x="116" y="1165"/>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43" name="Line 45"/>
            <p:cNvSpPr>
              <a:spLocks noChangeShapeType="1"/>
            </p:cNvSpPr>
            <p:nvPr/>
          </p:nvSpPr>
          <p:spPr bwMode="auto">
            <a:xfrm>
              <a:off x="1691871" y="4378320"/>
              <a:ext cx="925804" cy="0"/>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44" name="Rectangle 46"/>
            <p:cNvSpPr>
              <a:spLocks noChangeArrowheads="1"/>
            </p:cNvSpPr>
            <p:nvPr/>
          </p:nvSpPr>
          <p:spPr bwMode="auto">
            <a:xfrm>
              <a:off x="2617675" y="4194169"/>
              <a:ext cx="72281" cy="368303"/>
            </a:xfrm>
            <a:prstGeom prst="rect">
              <a:avLst/>
            </a:prstGeom>
            <a:solidFill>
              <a:srgbClr val="B3B3B3"/>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45" name="Freeform 47"/>
            <p:cNvSpPr>
              <a:spLocks/>
            </p:cNvSpPr>
            <p:nvPr/>
          </p:nvSpPr>
          <p:spPr bwMode="auto">
            <a:xfrm>
              <a:off x="2617675" y="4194169"/>
              <a:ext cx="72281" cy="368303"/>
            </a:xfrm>
            <a:custGeom>
              <a:avLst/>
              <a:gdLst>
                <a:gd name="T0" fmla="*/ 0 w 233"/>
                <a:gd name="T1" fmla="*/ 0 h 1164"/>
                <a:gd name="T2" fmla="*/ 0 w 233"/>
                <a:gd name="T3" fmla="*/ 0 h 1164"/>
                <a:gd name="T4" fmla="*/ 0 w 233"/>
                <a:gd name="T5" fmla="*/ 0 h 1164"/>
                <a:gd name="T6" fmla="*/ 0 w 233"/>
                <a:gd name="T7" fmla="*/ 0 h 1164"/>
                <a:gd name="T8" fmla="*/ 0 w 233"/>
                <a:gd name="T9" fmla="*/ 0 h 1164"/>
                <a:gd name="T10" fmla="*/ 0 w 233"/>
                <a:gd name="T11" fmla="*/ 0 h 1164"/>
                <a:gd name="T12" fmla="*/ 0 60000 65536"/>
                <a:gd name="T13" fmla="*/ 0 60000 65536"/>
                <a:gd name="T14" fmla="*/ 0 60000 65536"/>
                <a:gd name="T15" fmla="*/ 0 60000 65536"/>
                <a:gd name="T16" fmla="*/ 0 60000 65536"/>
                <a:gd name="T17" fmla="*/ 0 60000 65536"/>
                <a:gd name="T18" fmla="*/ 0 w 233"/>
                <a:gd name="T19" fmla="*/ 0 h 1164"/>
                <a:gd name="T20" fmla="*/ 233 w 233"/>
                <a:gd name="T21" fmla="*/ 1164 h 1164"/>
              </a:gdLst>
              <a:ahLst/>
              <a:cxnLst>
                <a:cxn ang="T12">
                  <a:pos x="T0" y="T1"/>
                </a:cxn>
                <a:cxn ang="T13">
                  <a:pos x="T2" y="T3"/>
                </a:cxn>
                <a:cxn ang="T14">
                  <a:pos x="T4" y="T5"/>
                </a:cxn>
                <a:cxn ang="T15">
                  <a:pos x="T6" y="T7"/>
                </a:cxn>
                <a:cxn ang="T16">
                  <a:pos x="T8" y="T9"/>
                </a:cxn>
                <a:cxn ang="T17">
                  <a:pos x="T10" y="T11"/>
                </a:cxn>
              </a:cxnLst>
              <a:rect l="T18" t="T19" r="T20" b="T21"/>
              <a:pathLst>
                <a:path w="233" h="1164">
                  <a:moveTo>
                    <a:pt x="116" y="1164"/>
                  </a:moveTo>
                  <a:lnTo>
                    <a:pt x="0" y="1164"/>
                  </a:lnTo>
                  <a:lnTo>
                    <a:pt x="0" y="0"/>
                  </a:lnTo>
                  <a:lnTo>
                    <a:pt x="233" y="0"/>
                  </a:lnTo>
                  <a:lnTo>
                    <a:pt x="233" y="1164"/>
                  </a:lnTo>
                  <a:lnTo>
                    <a:pt x="116" y="1164"/>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46" name="Rectangle 48"/>
            <p:cNvSpPr>
              <a:spLocks noChangeArrowheads="1"/>
            </p:cNvSpPr>
            <p:nvPr/>
          </p:nvSpPr>
          <p:spPr bwMode="auto">
            <a:xfrm>
              <a:off x="950612" y="4194169"/>
              <a:ext cx="1111888" cy="368303"/>
            </a:xfrm>
            <a:prstGeom prst="rect">
              <a:avLst/>
            </a:prstGeom>
            <a:solidFill>
              <a:srgbClr val="E6E6FF"/>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47" name="Freeform 49"/>
            <p:cNvSpPr>
              <a:spLocks/>
            </p:cNvSpPr>
            <p:nvPr/>
          </p:nvSpPr>
          <p:spPr bwMode="auto">
            <a:xfrm>
              <a:off x="950612" y="4214806"/>
              <a:ext cx="1111888" cy="368303"/>
            </a:xfrm>
            <a:custGeom>
              <a:avLst/>
              <a:gdLst>
                <a:gd name="T0" fmla="*/ 0 w 3493"/>
                <a:gd name="T1" fmla="*/ 0 h 1164"/>
                <a:gd name="T2" fmla="*/ 0 w 3493"/>
                <a:gd name="T3" fmla="*/ 0 h 1164"/>
                <a:gd name="T4" fmla="*/ 0 w 3493"/>
                <a:gd name="T5" fmla="*/ 0 h 1164"/>
                <a:gd name="T6" fmla="*/ 0 w 3493"/>
                <a:gd name="T7" fmla="*/ 0 h 1164"/>
                <a:gd name="T8" fmla="*/ 0 w 3493"/>
                <a:gd name="T9" fmla="*/ 0 h 1164"/>
                <a:gd name="T10" fmla="*/ 0 w 3493"/>
                <a:gd name="T11" fmla="*/ 0 h 1164"/>
                <a:gd name="T12" fmla="*/ 0 60000 65536"/>
                <a:gd name="T13" fmla="*/ 0 60000 65536"/>
                <a:gd name="T14" fmla="*/ 0 60000 65536"/>
                <a:gd name="T15" fmla="*/ 0 60000 65536"/>
                <a:gd name="T16" fmla="*/ 0 60000 65536"/>
                <a:gd name="T17" fmla="*/ 0 60000 65536"/>
                <a:gd name="T18" fmla="*/ 0 w 3493"/>
                <a:gd name="T19" fmla="*/ 0 h 1164"/>
                <a:gd name="T20" fmla="*/ 3493 w 3493"/>
                <a:gd name="T21" fmla="*/ 1164 h 1164"/>
              </a:gdLst>
              <a:ahLst/>
              <a:cxnLst>
                <a:cxn ang="T12">
                  <a:pos x="T0" y="T1"/>
                </a:cxn>
                <a:cxn ang="T13">
                  <a:pos x="T2" y="T3"/>
                </a:cxn>
                <a:cxn ang="T14">
                  <a:pos x="T4" y="T5"/>
                </a:cxn>
                <a:cxn ang="T15">
                  <a:pos x="T6" y="T7"/>
                </a:cxn>
                <a:cxn ang="T16">
                  <a:pos x="T8" y="T9"/>
                </a:cxn>
                <a:cxn ang="T17">
                  <a:pos x="T10" y="T11"/>
                </a:cxn>
              </a:cxnLst>
              <a:rect l="T18" t="T19" r="T20" b="T21"/>
              <a:pathLst>
                <a:path w="3493" h="1164">
                  <a:moveTo>
                    <a:pt x="1746" y="1164"/>
                  </a:moveTo>
                  <a:lnTo>
                    <a:pt x="0" y="1164"/>
                  </a:lnTo>
                  <a:lnTo>
                    <a:pt x="0" y="0"/>
                  </a:lnTo>
                  <a:lnTo>
                    <a:pt x="3493" y="0"/>
                  </a:lnTo>
                  <a:lnTo>
                    <a:pt x="3493" y="1164"/>
                  </a:lnTo>
                  <a:lnTo>
                    <a:pt x="1746" y="1164"/>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48" name="Rectangle 50"/>
            <p:cNvSpPr>
              <a:spLocks noChangeArrowheads="1"/>
            </p:cNvSpPr>
            <p:nvPr/>
          </p:nvSpPr>
          <p:spPr bwMode="auto">
            <a:xfrm>
              <a:off x="6579256" y="3824277"/>
              <a:ext cx="73818" cy="369891"/>
            </a:xfrm>
            <a:prstGeom prst="rect">
              <a:avLst/>
            </a:prstGeom>
            <a:solidFill>
              <a:srgbClr val="B3B3B3"/>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49" name="Freeform 51"/>
            <p:cNvSpPr>
              <a:spLocks/>
            </p:cNvSpPr>
            <p:nvPr/>
          </p:nvSpPr>
          <p:spPr bwMode="auto">
            <a:xfrm>
              <a:off x="6579256" y="3824277"/>
              <a:ext cx="73818" cy="369891"/>
            </a:xfrm>
            <a:custGeom>
              <a:avLst/>
              <a:gdLst>
                <a:gd name="T0" fmla="*/ 0 w 233"/>
                <a:gd name="T1" fmla="*/ 0 h 1165"/>
                <a:gd name="T2" fmla="*/ 0 w 233"/>
                <a:gd name="T3" fmla="*/ 0 h 1165"/>
                <a:gd name="T4" fmla="*/ 0 w 233"/>
                <a:gd name="T5" fmla="*/ 0 h 1165"/>
                <a:gd name="T6" fmla="*/ 0 w 233"/>
                <a:gd name="T7" fmla="*/ 0 h 1165"/>
                <a:gd name="T8" fmla="*/ 0 w 233"/>
                <a:gd name="T9" fmla="*/ 0 h 1165"/>
                <a:gd name="T10" fmla="*/ 0 w 233"/>
                <a:gd name="T11" fmla="*/ 0 h 1165"/>
                <a:gd name="T12" fmla="*/ 0 60000 65536"/>
                <a:gd name="T13" fmla="*/ 0 60000 65536"/>
                <a:gd name="T14" fmla="*/ 0 60000 65536"/>
                <a:gd name="T15" fmla="*/ 0 60000 65536"/>
                <a:gd name="T16" fmla="*/ 0 60000 65536"/>
                <a:gd name="T17" fmla="*/ 0 60000 65536"/>
                <a:gd name="T18" fmla="*/ 0 w 233"/>
                <a:gd name="T19" fmla="*/ 0 h 1165"/>
                <a:gd name="T20" fmla="*/ 233 w 233"/>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33" h="1165">
                  <a:moveTo>
                    <a:pt x="117" y="1165"/>
                  </a:moveTo>
                  <a:lnTo>
                    <a:pt x="0" y="1165"/>
                  </a:lnTo>
                  <a:lnTo>
                    <a:pt x="0" y="0"/>
                  </a:lnTo>
                  <a:lnTo>
                    <a:pt x="233" y="0"/>
                  </a:lnTo>
                  <a:lnTo>
                    <a:pt x="233" y="1165"/>
                  </a:lnTo>
                  <a:lnTo>
                    <a:pt x="117" y="1165"/>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50" name="Line 52"/>
            <p:cNvSpPr>
              <a:spLocks noChangeShapeType="1"/>
            </p:cNvSpPr>
            <p:nvPr/>
          </p:nvSpPr>
          <p:spPr bwMode="auto">
            <a:xfrm flipV="1">
              <a:off x="6689984" y="3638538"/>
              <a:ext cx="555175" cy="369890"/>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51" name="Freeform 53"/>
            <p:cNvSpPr>
              <a:spLocks/>
            </p:cNvSpPr>
            <p:nvPr/>
          </p:nvSpPr>
          <p:spPr bwMode="auto">
            <a:xfrm>
              <a:off x="7060613" y="3454387"/>
              <a:ext cx="410614" cy="363540"/>
            </a:xfrm>
            <a:custGeom>
              <a:avLst/>
              <a:gdLst>
                <a:gd name="T0" fmla="*/ 0 w 1288"/>
                <a:gd name="T1" fmla="*/ 0 h 1145"/>
                <a:gd name="T2" fmla="*/ 0 w 1288"/>
                <a:gd name="T3" fmla="*/ 0 h 1145"/>
                <a:gd name="T4" fmla="*/ 0 w 1288"/>
                <a:gd name="T5" fmla="*/ 0 h 1145"/>
                <a:gd name="T6" fmla="*/ 0 w 1288"/>
                <a:gd name="T7" fmla="*/ 0 h 1145"/>
                <a:gd name="T8" fmla="*/ 0 w 1288"/>
                <a:gd name="T9" fmla="*/ 0 h 1145"/>
                <a:gd name="T10" fmla="*/ 0 w 1288"/>
                <a:gd name="T11" fmla="*/ 0 h 1145"/>
                <a:gd name="T12" fmla="*/ 0 60000 65536"/>
                <a:gd name="T13" fmla="*/ 0 60000 65536"/>
                <a:gd name="T14" fmla="*/ 0 60000 65536"/>
                <a:gd name="T15" fmla="*/ 0 60000 65536"/>
                <a:gd name="T16" fmla="*/ 0 60000 65536"/>
                <a:gd name="T17" fmla="*/ 0 60000 65536"/>
                <a:gd name="T18" fmla="*/ 0 w 1288"/>
                <a:gd name="T19" fmla="*/ 0 h 1145"/>
                <a:gd name="T20" fmla="*/ 1288 w 1288"/>
                <a:gd name="T21" fmla="*/ 1145 h 1145"/>
              </a:gdLst>
              <a:ahLst/>
              <a:cxnLst>
                <a:cxn ang="T12">
                  <a:pos x="T0" y="T1"/>
                </a:cxn>
                <a:cxn ang="T13">
                  <a:pos x="T2" y="T3"/>
                </a:cxn>
                <a:cxn ang="T14">
                  <a:pos x="T4" y="T5"/>
                </a:cxn>
                <a:cxn ang="T15">
                  <a:pos x="T6" y="T7"/>
                </a:cxn>
                <a:cxn ang="T16">
                  <a:pos x="T8" y="T9"/>
                </a:cxn>
                <a:cxn ang="T17">
                  <a:pos x="T10" y="T11"/>
                </a:cxn>
              </a:cxnLst>
              <a:rect l="T18" t="T19" r="T20" b="T21"/>
              <a:pathLst>
                <a:path w="1288" h="1145">
                  <a:moveTo>
                    <a:pt x="166" y="906"/>
                  </a:moveTo>
                  <a:lnTo>
                    <a:pt x="0" y="668"/>
                  </a:lnTo>
                  <a:lnTo>
                    <a:pt x="953" y="0"/>
                  </a:lnTo>
                  <a:lnTo>
                    <a:pt x="1288" y="477"/>
                  </a:lnTo>
                  <a:lnTo>
                    <a:pt x="334" y="1145"/>
                  </a:lnTo>
                  <a:lnTo>
                    <a:pt x="166" y="906"/>
                  </a:lnTo>
                  <a:close/>
                </a:path>
              </a:pathLst>
            </a:custGeom>
            <a:solidFill>
              <a:srgbClr val="666666"/>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52" name="Freeform 54"/>
            <p:cNvSpPr>
              <a:spLocks/>
            </p:cNvSpPr>
            <p:nvPr/>
          </p:nvSpPr>
          <p:spPr bwMode="auto">
            <a:xfrm>
              <a:off x="7060613" y="3454387"/>
              <a:ext cx="410614" cy="363540"/>
            </a:xfrm>
            <a:custGeom>
              <a:avLst/>
              <a:gdLst>
                <a:gd name="T0" fmla="*/ 0 w 1288"/>
                <a:gd name="T1" fmla="*/ 0 h 1145"/>
                <a:gd name="T2" fmla="*/ 0 w 1288"/>
                <a:gd name="T3" fmla="*/ 0 h 1145"/>
                <a:gd name="T4" fmla="*/ 0 w 1288"/>
                <a:gd name="T5" fmla="*/ 0 h 1145"/>
                <a:gd name="T6" fmla="*/ 0 w 1288"/>
                <a:gd name="T7" fmla="*/ 0 h 1145"/>
                <a:gd name="T8" fmla="*/ 0 w 1288"/>
                <a:gd name="T9" fmla="*/ 0 h 1145"/>
                <a:gd name="T10" fmla="*/ 0 w 1288"/>
                <a:gd name="T11" fmla="*/ 0 h 1145"/>
                <a:gd name="T12" fmla="*/ 0 60000 65536"/>
                <a:gd name="T13" fmla="*/ 0 60000 65536"/>
                <a:gd name="T14" fmla="*/ 0 60000 65536"/>
                <a:gd name="T15" fmla="*/ 0 60000 65536"/>
                <a:gd name="T16" fmla="*/ 0 60000 65536"/>
                <a:gd name="T17" fmla="*/ 0 60000 65536"/>
                <a:gd name="T18" fmla="*/ 0 w 1288"/>
                <a:gd name="T19" fmla="*/ 0 h 1145"/>
                <a:gd name="T20" fmla="*/ 1288 w 1288"/>
                <a:gd name="T21" fmla="*/ 1145 h 1145"/>
              </a:gdLst>
              <a:ahLst/>
              <a:cxnLst>
                <a:cxn ang="T12">
                  <a:pos x="T0" y="T1"/>
                </a:cxn>
                <a:cxn ang="T13">
                  <a:pos x="T2" y="T3"/>
                </a:cxn>
                <a:cxn ang="T14">
                  <a:pos x="T4" y="T5"/>
                </a:cxn>
                <a:cxn ang="T15">
                  <a:pos x="T6" y="T7"/>
                </a:cxn>
                <a:cxn ang="T16">
                  <a:pos x="T8" y="T9"/>
                </a:cxn>
                <a:cxn ang="T17">
                  <a:pos x="T10" y="T11"/>
                </a:cxn>
              </a:cxnLst>
              <a:rect l="T18" t="T19" r="T20" b="T21"/>
              <a:pathLst>
                <a:path w="1288" h="1145">
                  <a:moveTo>
                    <a:pt x="166" y="906"/>
                  </a:moveTo>
                  <a:lnTo>
                    <a:pt x="0" y="668"/>
                  </a:lnTo>
                  <a:lnTo>
                    <a:pt x="953" y="0"/>
                  </a:lnTo>
                  <a:lnTo>
                    <a:pt x="1288" y="477"/>
                  </a:lnTo>
                  <a:lnTo>
                    <a:pt x="334" y="1145"/>
                  </a:lnTo>
                  <a:lnTo>
                    <a:pt x="166" y="906"/>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53" name="Rectangle 55"/>
            <p:cNvSpPr>
              <a:spLocks noChangeArrowheads="1"/>
            </p:cNvSpPr>
            <p:nvPr/>
          </p:nvSpPr>
          <p:spPr bwMode="auto">
            <a:xfrm>
              <a:off x="1021355" y="4214806"/>
              <a:ext cx="918115" cy="30797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2000" kern="0" dirty="0">
                  <a:solidFill>
                    <a:srgbClr val="000000"/>
                  </a:solidFill>
                  <a:latin typeface="Tahoma"/>
                  <a:ea typeface="ＭＳ Ｐゴシック" charset="-128"/>
                </a:rPr>
                <a:t>Injector</a:t>
              </a:r>
              <a:r>
                <a:rPr kumimoji="0" lang="en-US" altLang="ja-JP" sz="1900" kern="0" dirty="0">
                  <a:solidFill>
                    <a:srgbClr val="000000"/>
                  </a:solidFill>
                  <a:latin typeface="HG PゴシックB Sun"/>
                  <a:ea typeface="ＭＳ Ｐゴシック" charset="-128"/>
                </a:rPr>
                <a:t> </a:t>
              </a:r>
              <a:endParaRPr kumimoji="0" lang="ja-JP" altLang="en-US" kern="0" dirty="0">
                <a:solidFill>
                  <a:sysClr val="windowText" lastClr="000000"/>
                </a:solidFill>
                <a:latin typeface="Arial" charset="0"/>
                <a:ea typeface="ＭＳ Ｐゴシック" charset="-128"/>
              </a:endParaRPr>
            </a:p>
          </p:txBody>
        </p:sp>
        <p:sp>
          <p:nvSpPr>
            <p:cNvPr id="154" name="Rectangle 56"/>
            <p:cNvSpPr>
              <a:spLocks noChangeArrowheads="1"/>
            </p:cNvSpPr>
            <p:nvPr/>
          </p:nvSpPr>
          <p:spPr bwMode="auto">
            <a:xfrm>
              <a:off x="3594230" y="4643435"/>
              <a:ext cx="2385253" cy="292103"/>
            </a:xfrm>
            <a:prstGeom prst="rect">
              <a:avLst/>
            </a:prstGeom>
            <a:noFill/>
            <a:ln>
              <a:noFill/>
            </a:ln>
            <a:extLst/>
          </p:spPr>
          <p:txBody>
            <a:bodyPr wrap="none" lIns="0" tIns="0" rIns="0" bIns="0">
              <a:spAutoFit/>
            </a:bodyPr>
            <a:lstStyle/>
            <a:p>
              <a:pPr fontAlgn="auto">
                <a:spcBef>
                  <a:spcPts val="0"/>
                </a:spcBef>
                <a:spcAft>
                  <a:spcPts val="0"/>
                </a:spcAft>
                <a:defRPr/>
              </a:pPr>
              <a:r>
                <a:rPr kumimoji="0" lang="en-US" altLang="ja-JP" sz="1900" b="1" kern="0" dirty="0">
                  <a:solidFill>
                    <a:srgbClr val="000000"/>
                  </a:solidFill>
                  <a:latin typeface="HG PゴシックB Sun"/>
                </a:rPr>
                <a:t>Super-conducting </a:t>
              </a:r>
              <a:r>
                <a:rPr kumimoji="0" lang="en-US" altLang="ja-JP" sz="1900" b="1" kern="0" dirty="0" err="1">
                  <a:solidFill>
                    <a:srgbClr val="000000"/>
                  </a:solidFill>
                  <a:latin typeface="HG PゴシックB Sun"/>
                </a:rPr>
                <a:t>linac</a:t>
              </a:r>
              <a:r>
                <a:rPr kumimoji="0" lang="en-US" altLang="ja-JP" sz="1900" b="1" kern="0" dirty="0">
                  <a:solidFill>
                    <a:srgbClr val="000000"/>
                  </a:solidFill>
                  <a:latin typeface="HG PゴシックB Sun"/>
                </a:rPr>
                <a:t> </a:t>
              </a:r>
              <a:endParaRPr kumimoji="0" lang="ja-JP" altLang="en-US" b="1" kern="0" dirty="0">
                <a:solidFill>
                  <a:sysClr val="windowText" lastClr="000000"/>
                </a:solidFill>
              </a:endParaRPr>
            </a:p>
          </p:txBody>
        </p:sp>
        <p:sp>
          <p:nvSpPr>
            <p:cNvPr id="155" name="Rectangle 57"/>
            <p:cNvSpPr>
              <a:spLocks noChangeArrowheads="1"/>
            </p:cNvSpPr>
            <p:nvPr/>
          </p:nvSpPr>
          <p:spPr bwMode="auto">
            <a:xfrm>
              <a:off x="6279370" y="3100370"/>
              <a:ext cx="1233380" cy="292103"/>
            </a:xfrm>
            <a:prstGeom prst="rect">
              <a:avLst/>
            </a:prstGeom>
            <a:noFill/>
            <a:ln>
              <a:noFill/>
            </a:ln>
            <a:extLst/>
          </p:spPr>
          <p:txBody>
            <a:bodyPr wrap="none" lIns="0" tIns="0" rIns="0" bIns="0">
              <a:spAutoFit/>
            </a:bodyPr>
            <a:lstStyle/>
            <a:p>
              <a:pPr fontAlgn="auto">
                <a:spcBef>
                  <a:spcPts val="0"/>
                </a:spcBef>
                <a:spcAft>
                  <a:spcPts val="0"/>
                </a:spcAft>
                <a:defRPr/>
              </a:pPr>
              <a:r>
                <a:rPr kumimoji="0" lang="en-US" altLang="ja-JP" sz="1900" b="1" kern="0" dirty="0">
                  <a:solidFill>
                    <a:srgbClr val="000000"/>
                  </a:solidFill>
                  <a:latin typeface="HG PゴシックB Sun"/>
                </a:rPr>
                <a:t>Beam dump </a:t>
              </a:r>
              <a:endParaRPr kumimoji="0" lang="ja-JP" altLang="en-US" b="1" kern="0" dirty="0">
                <a:solidFill>
                  <a:sysClr val="windowText" lastClr="000000"/>
                </a:solidFill>
              </a:endParaRPr>
            </a:p>
          </p:txBody>
        </p:sp>
        <p:sp>
          <p:nvSpPr>
            <p:cNvPr id="156" name="Freeform 58"/>
            <p:cNvSpPr>
              <a:spLocks/>
            </p:cNvSpPr>
            <p:nvPr/>
          </p:nvSpPr>
          <p:spPr bwMode="auto">
            <a:xfrm>
              <a:off x="2634592" y="4692648"/>
              <a:ext cx="167629" cy="111126"/>
            </a:xfrm>
            <a:custGeom>
              <a:avLst/>
              <a:gdLst>
                <a:gd name="T0" fmla="*/ 0 w 524"/>
                <a:gd name="T1" fmla="*/ 0 h 349"/>
                <a:gd name="T2" fmla="*/ 0 w 524"/>
                <a:gd name="T3" fmla="*/ 0 h 349"/>
                <a:gd name="T4" fmla="*/ 0 w 524"/>
                <a:gd name="T5" fmla="*/ 0 h 349"/>
                <a:gd name="T6" fmla="*/ 0 w 524"/>
                <a:gd name="T7" fmla="*/ 0 h 349"/>
                <a:gd name="T8" fmla="*/ 0 60000 65536"/>
                <a:gd name="T9" fmla="*/ 0 60000 65536"/>
                <a:gd name="T10" fmla="*/ 0 60000 65536"/>
                <a:gd name="T11" fmla="*/ 0 60000 65536"/>
                <a:gd name="T12" fmla="*/ 0 w 524"/>
                <a:gd name="T13" fmla="*/ 0 h 349"/>
                <a:gd name="T14" fmla="*/ 524 w 524"/>
                <a:gd name="T15" fmla="*/ 349 h 349"/>
              </a:gdLst>
              <a:ahLst/>
              <a:cxnLst>
                <a:cxn ang="T8">
                  <a:pos x="T0" y="T1"/>
                </a:cxn>
                <a:cxn ang="T9">
                  <a:pos x="T2" y="T3"/>
                </a:cxn>
                <a:cxn ang="T10">
                  <a:pos x="T4" y="T5"/>
                </a:cxn>
                <a:cxn ang="T11">
                  <a:pos x="T6" y="T7"/>
                </a:cxn>
              </a:cxnLst>
              <a:rect l="T12" t="T13" r="T14" b="T15"/>
              <a:pathLst>
                <a:path w="524" h="349">
                  <a:moveTo>
                    <a:pt x="524" y="174"/>
                  </a:moveTo>
                  <a:lnTo>
                    <a:pt x="0" y="349"/>
                  </a:lnTo>
                  <a:lnTo>
                    <a:pt x="0" y="0"/>
                  </a:lnTo>
                  <a:lnTo>
                    <a:pt x="524" y="174"/>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57" name="Line 59"/>
            <p:cNvSpPr>
              <a:spLocks noChangeShapeType="1"/>
            </p:cNvSpPr>
            <p:nvPr/>
          </p:nvSpPr>
          <p:spPr bwMode="auto">
            <a:xfrm>
              <a:off x="2062500" y="4748211"/>
              <a:ext cx="605925" cy="0"/>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58" name="Freeform 60"/>
            <p:cNvSpPr>
              <a:spLocks/>
            </p:cNvSpPr>
            <p:nvPr/>
          </p:nvSpPr>
          <p:spPr bwMode="auto">
            <a:xfrm>
              <a:off x="7263614" y="4322757"/>
              <a:ext cx="167629" cy="111126"/>
            </a:xfrm>
            <a:custGeom>
              <a:avLst/>
              <a:gdLst>
                <a:gd name="T0" fmla="*/ 0 w 524"/>
                <a:gd name="T1" fmla="*/ 0 h 350"/>
                <a:gd name="T2" fmla="*/ 0 w 524"/>
                <a:gd name="T3" fmla="*/ 0 h 350"/>
                <a:gd name="T4" fmla="*/ 0 w 524"/>
                <a:gd name="T5" fmla="*/ 0 h 350"/>
                <a:gd name="T6" fmla="*/ 0 w 524"/>
                <a:gd name="T7" fmla="*/ 0 h 350"/>
                <a:gd name="T8" fmla="*/ 0 60000 65536"/>
                <a:gd name="T9" fmla="*/ 0 60000 65536"/>
                <a:gd name="T10" fmla="*/ 0 60000 65536"/>
                <a:gd name="T11" fmla="*/ 0 60000 65536"/>
                <a:gd name="T12" fmla="*/ 0 w 524"/>
                <a:gd name="T13" fmla="*/ 0 h 350"/>
                <a:gd name="T14" fmla="*/ 524 w 524"/>
                <a:gd name="T15" fmla="*/ 350 h 350"/>
              </a:gdLst>
              <a:ahLst/>
              <a:cxnLst>
                <a:cxn ang="T8">
                  <a:pos x="T0" y="T1"/>
                </a:cxn>
                <a:cxn ang="T9">
                  <a:pos x="T2" y="T3"/>
                </a:cxn>
                <a:cxn ang="T10">
                  <a:pos x="T4" y="T5"/>
                </a:cxn>
                <a:cxn ang="T11">
                  <a:pos x="T6" y="T7"/>
                </a:cxn>
              </a:cxnLst>
              <a:rect l="T12" t="T13" r="T14" b="T15"/>
              <a:pathLst>
                <a:path w="524" h="350">
                  <a:moveTo>
                    <a:pt x="524" y="175"/>
                  </a:moveTo>
                  <a:lnTo>
                    <a:pt x="0" y="350"/>
                  </a:lnTo>
                  <a:lnTo>
                    <a:pt x="0" y="0"/>
                  </a:lnTo>
                  <a:lnTo>
                    <a:pt x="524" y="175"/>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59" name="Line 61"/>
            <p:cNvSpPr>
              <a:spLocks noChangeShapeType="1"/>
            </p:cNvSpPr>
            <p:nvPr/>
          </p:nvSpPr>
          <p:spPr bwMode="auto">
            <a:xfrm>
              <a:off x="6689984" y="4378320"/>
              <a:ext cx="607463" cy="0"/>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60" name="Freeform 62"/>
            <p:cNvSpPr>
              <a:spLocks/>
            </p:cNvSpPr>
            <p:nvPr/>
          </p:nvSpPr>
          <p:spPr bwMode="auto">
            <a:xfrm>
              <a:off x="8167888" y="3670289"/>
              <a:ext cx="156864" cy="157163"/>
            </a:xfrm>
            <a:custGeom>
              <a:avLst/>
              <a:gdLst>
                <a:gd name="T0" fmla="*/ 0 w 494"/>
                <a:gd name="T1" fmla="*/ 0 h 494"/>
                <a:gd name="T2" fmla="*/ 0 w 494"/>
                <a:gd name="T3" fmla="*/ 0 h 494"/>
                <a:gd name="T4" fmla="*/ 0 w 494"/>
                <a:gd name="T5" fmla="*/ 0 h 494"/>
                <a:gd name="T6" fmla="*/ 0 w 494"/>
                <a:gd name="T7" fmla="*/ 0 h 494"/>
                <a:gd name="T8" fmla="*/ 0 60000 65536"/>
                <a:gd name="T9" fmla="*/ 0 60000 65536"/>
                <a:gd name="T10" fmla="*/ 0 60000 65536"/>
                <a:gd name="T11" fmla="*/ 0 60000 65536"/>
                <a:gd name="T12" fmla="*/ 0 w 494"/>
                <a:gd name="T13" fmla="*/ 0 h 494"/>
                <a:gd name="T14" fmla="*/ 494 w 494"/>
                <a:gd name="T15" fmla="*/ 494 h 494"/>
              </a:gdLst>
              <a:ahLst/>
              <a:cxnLst>
                <a:cxn ang="T8">
                  <a:pos x="T0" y="T1"/>
                </a:cxn>
                <a:cxn ang="T9">
                  <a:pos x="T2" y="T3"/>
                </a:cxn>
                <a:cxn ang="T10">
                  <a:pos x="T4" y="T5"/>
                </a:cxn>
                <a:cxn ang="T11">
                  <a:pos x="T6" y="T7"/>
                </a:cxn>
              </a:cxnLst>
              <a:rect l="T12" t="T13" r="T14" b="T15"/>
              <a:pathLst>
                <a:path w="494" h="494">
                  <a:moveTo>
                    <a:pt x="494" y="0"/>
                  </a:moveTo>
                  <a:lnTo>
                    <a:pt x="247" y="494"/>
                  </a:lnTo>
                  <a:lnTo>
                    <a:pt x="0" y="247"/>
                  </a:lnTo>
                  <a:lnTo>
                    <a:pt x="494" y="0"/>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61" name="Line 63"/>
            <p:cNvSpPr>
              <a:spLocks noChangeShapeType="1"/>
            </p:cNvSpPr>
            <p:nvPr/>
          </p:nvSpPr>
          <p:spPr bwMode="auto">
            <a:xfrm flipV="1">
              <a:off x="7801872" y="3765540"/>
              <a:ext cx="429068" cy="428629"/>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62" name="Freeform 64"/>
            <p:cNvSpPr>
              <a:spLocks/>
            </p:cNvSpPr>
            <p:nvPr/>
          </p:nvSpPr>
          <p:spPr bwMode="auto">
            <a:xfrm>
              <a:off x="7801872" y="2006573"/>
              <a:ext cx="155325" cy="157163"/>
            </a:xfrm>
            <a:custGeom>
              <a:avLst/>
              <a:gdLst>
                <a:gd name="T0" fmla="*/ 0 w 494"/>
                <a:gd name="T1" fmla="*/ 0 h 493"/>
                <a:gd name="T2" fmla="*/ 0 w 494"/>
                <a:gd name="T3" fmla="*/ 0 h 493"/>
                <a:gd name="T4" fmla="*/ 0 w 494"/>
                <a:gd name="T5" fmla="*/ 0 h 493"/>
                <a:gd name="T6" fmla="*/ 0 w 494"/>
                <a:gd name="T7" fmla="*/ 0 h 493"/>
                <a:gd name="T8" fmla="*/ 0 60000 65536"/>
                <a:gd name="T9" fmla="*/ 0 60000 65536"/>
                <a:gd name="T10" fmla="*/ 0 60000 65536"/>
                <a:gd name="T11" fmla="*/ 0 60000 65536"/>
                <a:gd name="T12" fmla="*/ 0 w 494"/>
                <a:gd name="T13" fmla="*/ 0 h 493"/>
                <a:gd name="T14" fmla="*/ 494 w 494"/>
                <a:gd name="T15" fmla="*/ 493 h 493"/>
              </a:gdLst>
              <a:ahLst/>
              <a:cxnLst>
                <a:cxn ang="T8">
                  <a:pos x="T0" y="T1"/>
                </a:cxn>
                <a:cxn ang="T9">
                  <a:pos x="T2" y="T3"/>
                </a:cxn>
                <a:cxn ang="T10">
                  <a:pos x="T4" y="T5"/>
                </a:cxn>
                <a:cxn ang="T11">
                  <a:pos x="T6" y="T7"/>
                </a:cxn>
              </a:cxnLst>
              <a:rect l="T12" t="T13" r="T14" b="T15"/>
              <a:pathLst>
                <a:path w="494" h="493">
                  <a:moveTo>
                    <a:pt x="0" y="0"/>
                  </a:moveTo>
                  <a:lnTo>
                    <a:pt x="494" y="247"/>
                  </a:lnTo>
                  <a:lnTo>
                    <a:pt x="247" y="493"/>
                  </a:lnTo>
                  <a:lnTo>
                    <a:pt x="0" y="0"/>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63" name="Line 65"/>
            <p:cNvSpPr>
              <a:spLocks noChangeShapeType="1"/>
            </p:cNvSpPr>
            <p:nvPr/>
          </p:nvSpPr>
          <p:spPr bwMode="auto">
            <a:xfrm flipH="1" flipV="1">
              <a:off x="7895682" y="2101824"/>
              <a:ext cx="429069" cy="428629"/>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64" name="Freeform 66"/>
            <p:cNvSpPr>
              <a:spLocks/>
            </p:cNvSpPr>
            <p:nvPr/>
          </p:nvSpPr>
          <p:spPr bwMode="auto">
            <a:xfrm>
              <a:off x="2094795" y="2743180"/>
              <a:ext cx="155326" cy="157163"/>
            </a:xfrm>
            <a:custGeom>
              <a:avLst/>
              <a:gdLst>
                <a:gd name="T0" fmla="*/ 0 w 493"/>
                <a:gd name="T1" fmla="*/ 0 h 494"/>
                <a:gd name="T2" fmla="*/ 0 w 493"/>
                <a:gd name="T3" fmla="*/ 0 h 494"/>
                <a:gd name="T4" fmla="*/ 0 w 493"/>
                <a:gd name="T5" fmla="*/ 0 h 494"/>
                <a:gd name="T6" fmla="*/ 0 w 493"/>
                <a:gd name="T7" fmla="*/ 0 h 494"/>
                <a:gd name="T8" fmla="*/ 0 60000 65536"/>
                <a:gd name="T9" fmla="*/ 0 60000 65536"/>
                <a:gd name="T10" fmla="*/ 0 60000 65536"/>
                <a:gd name="T11" fmla="*/ 0 60000 65536"/>
                <a:gd name="T12" fmla="*/ 0 w 493"/>
                <a:gd name="T13" fmla="*/ 0 h 494"/>
                <a:gd name="T14" fmla="*/ 493 w 493"/>
                <a:gd name="T15" fmla="*/ 494 h 494"/>
              </a:gdLst>
              <a:ahLst/>
              <a:cxnLst>
                <a:cxn ang="T8">
                  <a:pos x="T0" y="T1"/>
                </a:cxn>
                <a:cxn ang="T9">
                  <a:pos x="T2" y="T3"/>
                </a:cxn>
                <a:cxn ang="T10">
                  <a:pos x="T4" y="T5"/>
                </a:cxn>
                <a:cxn ang="T11">
                  <a:pos x="T6" y="T7"/>
                </a:cxn>
              </a:cxnLst>
              <a:rect l="T12" t="T13" r="T14" b="T15"/>
              <a:pathLst>
                <a:path w="493" h="494">
                  <a:moveTo>
                    <a:pt x="0" y="494"/>
                  </a:moveTo>
                  <a:lnTo>
                    <a:pt x="247" y="0"/>
                  </a:lnTo>
                  <a:lnTo>
                    <a:pt x="493" y="247"/>
                  </a:lnTo>
                  <a:lnTo>
                    <a:pt x="0" y="494"/>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65" name="Freeform 67"/>
            <p:cNvSpPr>
              <a:spLocks/>
            </p:cNvSpPr>
            <p:nvPr/>
          </p:nvSpPr>
          <p:spPr bwMode="auto">
            <a:xfrm>
              <a:off x="2188607" y="2376464"/>
              <a:ext cx="429068" cy="428629"/>
            </a:xfrm>
            <a:custGeom>
              <a:avLst/>
              <a:gdLst>
                <a:gd name="T0" fmla="*/ 0 w 1349"/>
                <a:gd name="T1" fmla="*/ 0 h 1350"/>
                <a:gd name="T2" fmla="*/ 0 w 1349"/>
                <a:gd name="T3" fmla="*/ 0 h 1350"/>
                <a:gd name="T4" fmla="*/ 0 w 1349"/>
                <a:gd name="T5" fmla="*/ 0 h 1350"/>
                <a:gd name="T6" fmla="*/ 0 60000 65536"/>
                <a:gd name="T7" fmla="*/ 0 60000 65536"/>
                <a:gd name="T8" fmla="*/ 0 60000 65536"/>
                <a:gd name="T9" fmla="*/ 0 w 1349"/>
                <a:gd name="T10" fmla="*/ 0 h 1350"/>
                <a:gd name="T11" fmla="*/ 1349 w 1349"/>
                <a:gd name="T12" fmla="*/ 1350 h 1350"/>
              </a:gdLst>
              <a:ahLst/>
              <a:cxnLst>
                <a:cxn ang="T6">
                  <a:pos x="T0" y="T1"/>
                </a:cxn>
                <a:cxn ang="T7">
                  <a:pos x="T2" y="T3"/>
                </a:cxn>
                <a:cxn ang="T8">
                  <a:pos x="T4" y="T5"/>
                </a:cxn>
              </a:cxnLst>
              <a:rect l="T9" t="T10" r="T11" b="T12"/>
              <a:pathLst>
                <a:path w="1349" h="1350">
                  <a:moveTo>
                    <a:pt x="0" y="1350"/>
                  </a:moveTo>
                  <a:lnTo>
                    <a:pt x="1349" y="0"/>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66" name="Freeform 68"/>
            <p:cNvSpPr>
              <a:spLocks/>
            </p:cNvSpPr>
            <p:nvPr/>
          </p:nvSpPr>
          <p:spPr bwMode="auto">
            <a:xfrm>
              <a:off x="2428516" y="3635363"/>
              <a:ext cx="156864" cy="157163"/>
            </a:xfrm>
            <a:custGeom>
              <a:avLst/>
              <a:gdLst>
                <a:gd name="T0" fmla="*/ 0 w 494"/>
                <a:gd name="T1" fmla="*/ 0 h 493"/>
                <a:gd name="T2" fmla="*/ 0 w 494"/>
                <a:gd name="T3" fmla="*/ 0 h 493"/>
                <a:gd name="T4" fmla="*/ 0 w 494"/>
                <a:gd name="T5" fmla="*/ 0 h 493"/>
                <a:gd name="T6" fmla="*/ 0 w 494"/>
                <a:gd name="T7" fmla="*/ 0 h 493"/>
                <a:gd name="T8" fmla="*/ 0 60000 65536"/>
                <a:gd name="T9" fmla="*/ 0 60000 65536"/>
                <a:gd name="T10" fmla="*/ 0 60000 65536"/>
                <a:gd name="T11" fmla="*/ 0 60000 65536"/>
                <a:gd name="T12" fmla="*/ 0 w 494"/>
                <a:gd name="T13" fmla="*/ 0 h 493"/>
                <a:gd name="T14" fmla="*/ 494 w 494"/>
                <a:gd name="T15" fmla="*/ 493 h 493"/>
              </a:gdLst>
              <a:ahLst/>
              <a:cxnLst>
                <a:cxn ang="T8">
                  <a:pos x="T0" y="T1"/>
                </a:cxn>
                <a:cxn ang="T9">
                  <a:pos x="T2" y="T3"/>
                </a:cxn>
                <a:cxn ang="T10">
                  <a:pos x="T4" y="T5"/>
                </a:cxn>
                <a:cxn ang="T11">
                  <a:pos x="T6" y="T7"/>
                </a:cxn>
              </a:cxnLst>
              <a:rect l="T12" t="T13" r="T14" b="T15"/>
              <a:pathLst>
                <a:path w="494" h="493">
                  <a:moveTo>
                    <a:pt x="494" y="493"/>
                  </a:moveTo>
                  <a:lnTo>
                    <a:pt x="0" y="246"/>
                  </a:lnTo>
                  <a:lnTo>
                    <a:pt x="247" y="0"/>
                  </a:lnTo>
                  <a:lnTo>
                    <a:pt x="494" y="493"/>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67" name="Freeform 69"/>
            <p:cNvSpPr>
              <a:spLocks/>
            </p:cNvSpPr>
            <p:nvPr/>
          </p:nvSpPr>
          <p:spPr bwMode="auto">
            <a:xfrm>
              <a:off x="2062500" y="3268647"/>
              <a:ext cx="427531" cy="428629"/>
            </a:xfrm>
            <a:custGeom>
              <a:avLst/>
              <a:gdLst>
                <a:gd name="T0" fmla="*/ 0 w 1349"/>
                <a:gd name="T1" fmla="*/ 0 h 1349"/>
                <a:gd name="T2" fmla="*/ 0 w 1349"/>
                <a:gd name="T3" fmla="*/ 0 h 1349"/>
                <a:gd name="T4" fmla="*/ 0 w 1349"/>
                <a:gd name="T5" fmla="*/ 0 h 1349"/>
                <a:gd name="T6" fmla="*/ 0 60000 65536"/>
                <a:gd name="T7" fmla="*/ 0 60000 65536"/>
                <a:gd name="T8" fmla="*/ 0 60000 65536"/>
                <a:gd name="T9" fmla="*/ 0 w 1349"/>
                <a:gd name="T10" fmla="*/ 0 h 1349"/>
                <a:gd name="T11" fmla="*/ 1349 w 1349"/>
                <a:gd name="T12" fmla="*/ 1349 h 1349"/>
              </a:gdLst>
              <a:ahLst/>
              <a:cxnLst>
                <a:cxn ang="T6">
                  <a:pos x="T0" y="T1"/>
                </a:cxn>
                <a:cxn ang="T7">
                  <a:pos x="T2" y="T3"/>
                </a:cxn>
                <a:cxn ang="T8">
                  <a:pos x="T4" y="T5"/>
                </a:cxn>
              </a:cxnLst>
              <a:rect l="T9" t="T10" r="T11" b="T12"/>
              <a:pathLst>
                <a:path w="1349" h="1349">
                  <a:moveTo>
                    <a:pt x="1349" y="1349"/>
                  </a:moveTo>
                  <a:lnTo>
                    <a:pt x="0" y="0"/>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68" name="Freeform 70"/>
            <p:cNvSpPr>
              <a:spLocks/>
            </p:cNvSpPr>
            <p:nvPr/>
          </p:nvSpPr>
          <p:spPr bwMode="auto">
            <a:xfrm>
              <a:off x="6719204" y="3454387"/>
              <a:ext cx="156864" cy="157163"/>
            </a:xfrm>
            <a:custGeom>
              <a:avLst/>
              <a:gdLst>
                <a:gd name="T0" fmla="*/ 0 w 494"/>
                <a:gd name="T1" fmla="*/ 0 h 494"/>
                <a:gd name="T2" fmla="*/ 0 w 494"/>
                <a:gd name="T3" fmla="*/ 0 h 494"/>
                <a:gd name="T4" fmla="*/ 0 w 494"/>
                <a:gd name="T5" fmla="*/ 0 h 494"/>
                <a:gd name="T6" fmla="*/ 0 w 494"/>
                <a:gd name="T7" fmla="*/ 0 h 494"/>
                <a:gd name="T8" fmla="*/ 0 60000 65536"/>
                <a:gd name="T9" fmla="*/ 0 60000 65536"/>
                <a:gd name="T10" fmla="*/ 0 60000 65536"/>
                <a:gd name="T11" fmla="*/ 0 60000 65536"/>
                <a:gd name="T12" fmla="*/ 0 w 494"/>
                <a:gd name="T13" fmla="*/ 0 h 494"/>
                <a:gd name="T14" fmla="*/ 494 w 494"/>
                <a:gd name="T15" fmla="*/ 494 h 494"/>
              </a:gdLst>
              <a:ahLst/>
              <a:cxnLst>
                <a:cxn ang="T8">
                  <a:pos x="T0" y="T1"/>
                </a:cxn>
                <a:cxn ang="T9">
                  <a:pos x="T2" y="T3"/>
                </a:cxn>
                <a:cxn ang="T10">
                  <a:pos x="T4" y="T5"/>
                </a:cxn>
                <a:cxn ang="T11">
                  <a:pos x="T6" y="T7"/>
                </a:cxn>
              </a:cxnLst>
              <a:rect l="T12" t="T13" r="T14" b="T15"/>
              <a:pathLst>
                <a:path w="494" h="494">
                  <a:moveTo>
                    <a:pt x="494" y="0"/>
                  </a:moveTo>
                  <a:lnTo>
                    <a:pt x="247" y="494"/>
                  </a:lnTo>
                  <a:lnTo>
                    <a:pt x="0" y="247"/>
                  </a:lnTo>
                  <a:lnTo>
                    <a:pt x="494" y="0"/>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69" name="Line 71"/>
            <p:cNvSpPr>
              <a:spLocks noChangeShapeType="1"/>
            </p:cNvSpPr>
            <p:nvPr/>
          </p:nvSpPr>
          <p:spPr bwMode="auto">
            <a:xfrm flipV="1">
              <a:off x="6689984" y="3548050"/>
              <a:ext cx="90735" cy="90489"/>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70" name="Freeform 72"/>
            <p:cNvSpPr>
              <a:spLocks/>
            </p:cNvSpPr>
            <p:nvPr/>
          </p:nvSpPr>
          <p:spPr bwMode="auto">
            <a:xfrm>
              <a:off x="3115948" y="3694101"/>
              <a:ext cx="167630" cy="111126"/>
            </a:xfrm>
            <a:custGeom>
              <a:avLst/>
              <a:gdLst>
                <a:gd name="T0" fmla="*/ 0 w 524"/>
                <a:gd name="T1" fmla="*/ 0 h 349"/>
                <a:gd name="T2" fmla="*/ 0 w 524"/>
                <a:gd name="T3" fmla="*/ 0 h 349"/>
                <a:gd name="T4" fmla="*/ 0 w 524"/>
                <a:gd name="T5" fmla="*/ 0 h 349"/>
                <a:gd name="T6" fmla="*/ 0 w 524"/>
                <a:gd name="T7" fmla="*/ 0 h 349"/>
                <a:gd name="T8" fmla="*/ 0 60000 65536"/>
                <a:gd name="T9" fmla="*/ 0 60000 65536"/>
                <a:gd name="T10" fmla="*/ 0 60000 65536"/>
                <a:gd name="T11" fmla="*/ 0 60000 65536"/>
                <a:gd name="T12" fmla="*/ 0 w 524"/>
                <a:gd name="T13" fmla="*/ 0 h 349"/>
                <a:gd name="T14" fmla="*/ 524 w 524"/>
                <a:gd name="T15" fmla="*/ 349 h 349"/>
              </a:gdLst>
              <a:ahLst/>
              <a:cxnLst>
                <a:cxn ang="T8">
                  <a:pos x="T0" y="T1"/>
                </a:cxn>
                <a:cxn ang="T9">
                  <a:pos x="T2" y="T3"/>
                </a:cxn>
                <a:cxn ang="T10">
                  <a:pos x="T4" y="T5"/>
                </a:cxn>
                <a:cxn ang="T11">
                  <a:pos x="T6" y="T7"/>
                </a:cxn>
              </a:cxnLst>
              <a:rect l="T12" t="T13" r="T14" b="T15"/>
              <a:pathLst>
                <a:path w="524" h="349">
                  <a:moveTo>
                    <a:pt x="524" y="175"/>
                  </a:moveTo>
                  <a:lnTo>
                    <a:pt x="0" y="349"/>
                  </a:lnTo>
                  <a:lnTo>
                    <a:pt x="0" y="0"/>
                  </a:lnTo>
                  <a:lnTo>
                    <a:pt x="524" y="175"/>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71" name="Line 73"/>
            <p:cNvSpPr>
              <a:spLocks noChangeShapeType="1"/>
            </p:cNvSpPr>
            <p:nvPr/>
          </p:nvSpPr>
          <p:spPr bwMode="auto">
            <a:xfrm>
              <a:off x="2728402" y="3749664"/>
              <a:ext cx="421379" cy="0"/>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72" name="Line 74"/>
            <p:cNvSpPr>
              <a:spLocks noChangeShapeType="1"/>
            </p:cNvSpPr>
            <p:nvPr/>
          </p:nvSpPr>
          <p:spPr bwMode="auto">
            <a:xfrm flipV="1">
              <a:off x="3420449" y="2208187"/>
              <a:ext cx="1347184" cy="360366"/>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73" name="Freeform 75"/>
            <p:cNvSpPr>
              <a:spLocks/>
            </p:cNvSpPr>
            <p:nvPr/>
          </p:nvSpPr>
          <p:spPr bwMode="auto">
            <a:xfrm>
              <a:off x="4170935" y="1879572"/>
              <a:ext cx="1539419" cy="476254"/>
            </a:xfrm>
            <a:custGeom>
              <a:avLst/>
              <a:gdLst>
                <a:gd name="T0" fmla="*/ 0 w 4840"/>
                <a:gd name="T1" fmla="*/ 0 h 1499"/>
                <a:gd name="T2" fmla="*/ 0 w 4840"/>
                <a:gd name="T3" fmla="*/ 0 h 1499"/>
                <a:gd name="T4" fmla="*/ 0 w 4840"/>
                <a:gd name="T5" fmla="*/ 0 h 1499"/>
                <a:gd name="T6" fmla="*/ 0 w 4840"/>
                <a:gd name="T7" fmla="*/ 0 h 1499"/>
                <a:gd name="T8" fmla="*/ 0 w 4840"/>
                <a:gd name="T9" fmla="*/ 0 h 1499"/>
                <a:gd name="T10" fmla="*/ 0 w 4840"/>
                <a:gd name="T11" fmla="*/ 0 h 1499"/>
                <a:gd name="T12" fmla="*/ 0 w 4840"/>
                <a:gd name="T13" fmla="*/ 0 h 1499"/>
                <a:gd name="T14" fmla="*/ 0 w 4840"/>
                <a:gd name="T15" fmla="*/ 0 h 1499"/>
                <a:gd name="T16" fmla="*/ 0 w 4840"/>
                <a:gd name="T17" fmla="*/ 0 h 1499"/>
                <a:gd name="T18" fmla="*/ 0 w 4840"/>
                <a:gd name="T19" fmla="*/ 0 h 1499"/>
                <a:gd name="T20" fmla="*/ 0 w 4840"/>
                <a:gd name="T21" fmla="*/ 0 h 1499"/>
                <a:gd name="T22" fmla="*/ 0 w 4840"/>
                <a:gd name="T23" fmla="*/ 0 h 1499"/>
                <a:gd name="T24" fmla="*/ 0 w 4840"/>
                <a:gd name="T25" fmla="*/ 0 h 1499"/>
                <a:gd name="T26" fmla="*/ 0 w 4840"/>
                <a:gd name="T27" fmla="*/ 0 h 1499"/>
                <a:gd name="T28" fmla="*/ 0 w 4840"/>
                <a:gd name="T29" fmla="*/ 0 h 1499"/>
                <a:gd name="T30" fmla="*/ 0 w 4840"/>
                <a:gd name="T31" fmla="*/ 0 h 1499"/>
                <a:gd name="T32" fmla="*/ 0 w 4840"/>
                <a:gd name="T33" fmla="*/ 0 h 1499"/>
                <a:gd name="T34" fmla="*/ 0 w 4840"/>
                <a:gd name="T35" fmla="*/ 0 h 1499"/>
                <a:gd name="T36" fmla="*/ 0 w 4840"/>
                <a:gd name="T37" fmla="*/ 0 h 1499"/>
                <a:gd name="T38" fmla="*/ 0 w 4840"/>
                <a:gd name="T39" fmla="*/ 0 h 1499"/>
                <a:gd name="T40" fmla="*/ 0 w 4840"/>
                <a:gd name="T41" fmla="*/ 0 h 1499"/>
                <a:gd name="T42" fmla="*/ 0 w 4840"/>
                <a:gd name="T43" fmla="*/ 0 h 1499"/>
                <a:gd name="T44" fmla="*/ 0 w 4840"/>
                <a:gd name="T45" fmla="*/ 0 h 1499"/>
                <a:gd name="T46" fmla="*/ 0 w 4840"/>
                <a:gd name="T47" fmla="*/ 0 h 1499"/>
                <a:gd name="T48" fmla="*/ 0 w 4840"/>
                <a:gd name="T49" fmla="*/ 0 h 1499"/>
                <a:gd name="T50" fmla="*/ 0 w 4840"/>
                <a:gd name="T51" fmla="*/ 0 h 1499"/>
                <a:gd name="T52" fmla="*/ 0 w 4840"/>
                <a:gd name="T53" fmla="*/ 0 h 1499"/>
                <a:gd name="T54" fmla="*/ 0 w 4840"/>
                <a:gd name="T55" fmla="*/ 0 h 14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40"/>
                <a:gd name="T85" fmla="*/ 0 h 1499"/>
                <a:gd name="T86" fmla="*/ 4840 w 4840"/>
                <a:gd name="T87" fmla="*/ 1499 h 14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40" h="1499">
                  <a:moveTo>
                    <a:pt x="59" y="1499"/>
                  </a:moveTo>
                  <a:lnTo>
                    <a:pt x="0" y="1281"/>
                  </a:lnTo>
                  <a:lnTo>
                    <a:pt x="2" y="1283"/>
                  </a:lnTo>
                  <a:lnTo>
                    <a:pt x="4" y="1287"/>
                  </a:lnTo>
                  <a:lnTo>
                    <a:pt x="10" y="1288"/>
                  </a:lnTo>
                  <a:lnTo>
                    <a:pt x="16" y="1288"/>
                  </a:lnTo>
                  <a:lnTo>
                    <a:pt x="33" y="1290"/>
                  </a:lnTo>
                  <a:lnTo>
                    <a:pt x="55" y="1290"/>
                  </a:lnTo>
                  <a:lnTo>
                    <a:pt x="117" y="1285"/>
                  </a:lnTo>
                  <a:lnTo>
                    <a:pt x="199" y="1274"/>
                  </a:lnTo>
                  <a:lnTo>
                    <a:pt x="425" y="1233"/>
                  </a:lnTo>
                  <a:lnTo>
                    <a:pt x="719" y="1170"/>
                  </a:lnTo>
                  <a:lnTo>
                    <a:pt x="1487" y="991"/>
                  </a:lnTo>
                  <a:lnTo>
                    <a:pt x="2421" y="750"/>
                  </a:lnTo>
                  <a:lnTo>
                    <a:pt x="3349" y="492"/>
                  </a:lnTo>
                  <a:lnTo>
                    <a:pt x="4102" y="265"/>
                  </a:lnTo>
                  <a:lnTo>
                    <a:pt x="4390" y="171"/>
                  </a:lnTo>
                  <a:lnTo>
                    <a:pt x="4605" y="93"/>
                  </a:lnTo>
                  <a:lnTo>
                    <a:pt x="4683" y="62"/>
                  </a:lnTo>
                  <a:lnTo>
                    <a:pt x="4739" y="35"/>
                  </a:lnTo>
                  <a:lnTo>
                    <a:pt x="4759" y="24"/>
                  </a:lnTo>
                  <a:lnTo>
                    <a:pt x="4773" y="14"/>
                  </a:lnTo>
                  <a:lnTo>
                    <a:pt x="4777" y="10"/>
                  </a:lnTo>
                  <a:lnTo>
                    <a:pt x="4781" y="7"/>
                  </a:lnTo>
                  <a:lnTo>
                    <a:pt x="4782" y="3"/>
                  </a:lnTo>
                  <a:lnTo>
                    <a:pt x="4782" y="0"/>
                  </a:lnTo>
                  <a:lnTo>
                    <a:pt x="4840" y="219"/>
                  </a:lnTo>
                  <a:lnTo>
                    <a:pt x="59" y="1499"/>
                  </a:lnTo>
                  <a:close/>
                </a:path>
              </a:pathLst>
            </a:custGeom>
            <a:solidFill>
              <a:srgbClr val="FFCC99"/>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74" name="Freeform 76"/>
            <p:cNvSpPr>
              <a:spLocks/>
            </p:cNvSpPr>
            <p:nvPr/>
          </p:nvSpPr>
          <p:spPr bwMode="auto">
            <a:xfrm>
              <a:off x="4189389" y="1949423"/>
              <a:ext cx="1539419" cy="476254"/>
            </a:xfrm>
            <a:custGeom>
              <a:avLst/>
              <a:gdLst>
                <a:gd name="T0" fmla="*/ 0 w 4839"/>
                <a:gd name="T1" fmla="*/ 0 h 1498"/>
                <a:gd name="T2" fmla="*/ 0 w 4839"/>
                <a:gd name="T3" fmla="*/ 0 h 1498"/>
                <a:gd name="T4" fmla="*/ 0 w 4839"/>
                <a:gd name="T5" fmla="*/ 0 h 1498"/>
                <a:gd name="T6" fmla="*/ 0 w 4839"/>
                <a:gd name="T7" fmla="*/ 0 h 1498"/>
                <a:gd name="T8" fmla="*/ 0 w 4839"/>
                <a:gd name="T9" fmla="*/ 0 h 1498"/>
                <a:gd name="T10" fmla="*/ 0 w 4839"/>
                <a:gd name="T11" fmla="*/ 0 h 1498"/>
                <a:gd name="T12" fmla="*/ 0 w 4839"/>
                <a:gd name="T13" fmla="*/ 0 h 1498"/>
                <a:gd name="T14" fmla="*/ 0 w 4839"/>
                <a:gd name="T15" fmla="*/ 0 h 1498"/>
                <a:gd name="T16" fmla="*/ 0 w 4839"/>
                <a:gd name="T17" fmla="*/ 0 h 1498"/>
                <a:gd name="T18" fmla="*/ 0 w 4839"/>
                <a:gd name="T19" fmla="*/ 0 h 1498"/>
                <a:gd name="T20" fmla="*/ 0 w 4839"/>
                <a:gd name="T21" fmla="*/ 0 h 1498"/>
                <a:gd name="T22" fmla="*/ 0 w 4839"/>
                <a:gd name="T23" fmla="*/ 0 h 1498"/>
                <a:gd name="T24" fmla="*/ 0 w 4839"/>
                <a:gd name="T25" fmla="*/ 0 h 1498"/>
                <a:gd name="T26" fmla="*/ 0 w 4839"/>
                <a:gd name="T27" fmla="*/ 0 h 1498"/>
                <a:gd name="T28" fmla="*/ 0 w 4839"/>
                <a:gd name="T29" fmla="*/ 0 h 1498"/>
                <a:gd name="T30" fmla="*/ 0 w 4839"/>
                <a:gd name="T31" fmla="*/ 0 h 1498"/>
                <a:gd name="T32" fmla="*/ 0 w 4839"/>
                <a:gd name="T33" fmla="*/ 0 h 1498"/>
                <a:gd name="T34" fmla="*/ 0 w 4839"/>
                <a:gd name="T35" fmla="*/ 0 h 1498"/>
                <a:gd name="T36" fmla="*/ 0 w 4839"/>
                <a:gd name="T37" fmla="*/ 0 h 1498"/>
                <a:gd name="T38" fmla="*/ 0 w 4839"/>
                <a:gd name="T39" fmla="*/ 0 h 1498"/>
                <a:gd name="T40" fmla="*/ 0 w 4839"/>
                <a:gd name="T41" fmla="*/ 0 h 1498"/>
                <a:gd name="T42" fmla="*/ 0 w 4839"/>
                <a:gd name="T43" fmla="*/ 0 h 1498"/>
                <a:gd name="T44" fmla="*/ 0 w 4839"/>
                <a:gd name="T45" fmla="*/ 0 h 1498"/>
                <a:gd name="T46" fmla="*/ 0 w 4839"/>
                <a:gd name="T47" fmla="*/ 0 h 1498"/>
                <a:gd name="T48" fmla="*/ 0 w 4839"/>
                <a:gd name="T49" fmla="*/ 0 h 1498"/>
                <a:gd name="T50" fmla="*/ 0 w 4839"/>
                <a:gd name="T51" fmla="*/ 0 h 1498"/>
                <a:gd name="T52" fmla="*/ 0 w 4839"/>
                <a:gd name="T53" fmla="*/ 0 h 1498"/>
                <a:gd name="T54" fmla="*/ 0 w 4839"/>
                <a:gd name="T55" fmla="*/ 0 h 14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39"/>
                <a:gd name="T85" fmla="*/ 0 h 1498"/>
                <a:gd name="T86" fmla="*/ 4839 w 4839"/>
                <a:gd name="T87" fmla="*/ 1498 h 14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39" h="1498">
                  <a:moveTo>
                    <a:pt x="0" y="1279"/>
                  </a:moveTo>
                  <a:lnTo>
                    <a:pt x="61" y="1498"/>
                  </a:lnTo>
                  <a:lnTo>
                    <a:pt x="59" y="1495"/>
                  </a:lnTo>
                  <a:lnTo>
                    <a:pt x="60" y="1492"/>
                  </a:lnTo>
                  <a:lnTo>
                    <a:pt x="66" y="1488"/>
                  </a:lnTo>
                  <a:lnTo>
                    <a:pt x="68" y="1485"/>
                  </a:lnTo>
                  <a:lnTo>
                    <a:pt x="81" y="1476"/>
                  </a:lnTo>
                  <a:lnTo>
                    <a:pt x="101" y="1463"/>
                  </a:lnTo>
                  <a:lnTo>
                    <a:pt x="158" y="1438"/>
                  </a:lnTo>
                  <a:lnTo>
                    <a:pt x="236" y="1407"/>
                  </a:lnTo>
                  <a:lnTo>
                    <a:pt x="452" y="1328"/>
                  </a:lnTo>
                  <a:lnTo>
                    <a:pt x="738" y="1236"/>
                  </a:lnTo>
                  <a:lnTo>
                    <a:pt x="1492" y="1007"/>
                  </a:lnTo>
                  <a:lnTo>
                    <a:pt x="2420" y="749"/>
                  </a:lnTo>
                  <a:lnTo>
                    <a:pt x="3353" y="507"/>
                  </a:lnTo>
                  <a:lnTo>
                    <a:pt x="4121" y="329"/>
                  </a:lnTo>
                  <a:lnTo>
                    <a:pt x="4417" y="267"/>
                  </a:lnTo>
                  <a:lnTo>
                    <a:pt x="4641" y="225"/>
                  </a:lnTo>
                  <a:lnTo>
                    <a:pt x="4725" y="213"/>
                  </a:lnTo>
                  <a:lnTo>
                    <a:pt x="4785" y="208"/>
                  </a:lnTo>
                  <a:lnTo>
                    <a:pt x="4809" y="209"/>
                  </a:lnTo>
                  <a:lnTo>
                    <a:pt x="4827" y="209"/>
                  </a:lnTo>
                  <a:lnTo>
                    <a:pt x="4832" y="212"/>
                  </a:lnTo>
                  <a:lnTo>
                    <a:pt x="4837" y="212"/>
                  </a:lnTo>
                  <a:lnTo>
                    <a:pt x="4839" y="215"/>
                  </a:lnTo>
                  <a:lnTo>
                    <a:pt x="4839" y="217"/>
                  </a:lnTo>
                  <a:lnTo>
                    <a:pt x="4782" y="0"/>
                  </a:lnTo>
                  <a:lnTo>
                    <a:pt x="0" y="1279"/>
                  </a:lnTo>
                  <a:close/>
                </a:path>
              </a:pathLst>
            </a:custGeom>
            <a:solidFill>
              <a:srgbClr val="FFCC99"/>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75" name="Freeform 77"/>
            <p:cNvSpPr>
              <a:spLocks/>
            </p:cNvSpPr>
            <p:nvPr/>
          </p:nvSpPr>
          <p:spPr bwMode="auto">
            <a:xfrm>
              <a:off x="4086352" y="2200250"/>
              <a:ext cx="207613" cy="311153"/>
            </a:xfrm>
            <a:custGeom>
              <a:avLst/>
              <a:gdLst>
                <a:gd name="T0" fmla="*/ 0 w 649"/>
                <a:gd name="T1" fmla="*/ 0 h 984"/>
                <a:gd name="T2" fmla="*/ 0 w 649"/>
                <a:gd name="T3" fmla="*/ 0 h 984"/>
                <a:gd name="T4" fmla="*/ 0 w 649"/>
                <a:gd name="T5" fmla="*/ 0 h 984"/>
                <a:gd name="T6" fmla="*/ 0 w 649"/>
                <a:gd name="T7" fmla="*/ 0 h 984"/>
                <a:gd name="T8" fmla="*/ 0 w 649"/>
                <a:gd name="T9" fmla="*/ 0 h 984"/>
                <a:gd name="T10" fmla="*/ 0 w 649"/>
                <a:gd name="T11" fmla="*/ 0 h 984"/>
                <a:gd name="T12" fmla="*/ 0 w 649"/>
                <a:gd name="T13" fmla="*/ 0 h 984"/>
                <a:gd name="T14" fmla="*/ 0 w 649"/>
                <a:gd name="T15" fmla="*/ 0 h 984"/>
                <a:gd name="T16" fmla="*/ 0 w 649"/>
                <a:gd name="T17" fmla="*/ 0 h 984"/>
                <a:gd name="T18" fmla="*/ 0 w 649"/>
                <a:gd name="T19" fmla="*/ 0 h 984"/>
                <a:gd name="T20" fmla="*/ 0 w 649"/>
                <a:gd name="T21" fmla="*/ 0 h 984"/>
                <a:gd name="T22" fmla="*/ 0 w 649"/>
                <a:gd name="T23" fmla="*/ 0 h 984"/>
                <a:gd name="T24" fmla="*/ 0 w 649"/>
                <a:gd name="T25" fmla="*/ 0 h 984"/>
                <a:gd name="T26" fmla="*/ 0 w 649"/>
                <a:gd name="T27" fmla="*/ 0 h 984"/>
                <a:gd name="T28" fmla="*/ 0 w 649"/>
                <a:gd name="T29" fmla="*/ 0 h 984"/>
                <a:gd name="T30" fmla="*/ 0 w 649"/>
                <a:gd name="T31" fmla="*/ 0 h 984"/>
                <a:gd name="T32" fmla="*/ 0 w 649"/>
                <a:gd name="T33" fmla="*/ 0 h 984"/>
                <a:gd name="T34" fmla="*/ 0 w 649"/>
                <a:gd name="T35" fmla="*/ 0 h 984"/>
                <a:gd name="T36" fmla="*/ 0 w 649"/>
                <a:gd name="T37" fmla="*/ 0 h 984"/>
                <a:gd name="T38" fmla="*/ 0 w 649"/>
                <a:gd name="T39" fmla="*/ 0 h 984"/>
                <a:gd name="T40" fmla="*/ 0 w 649"/>
                <a:gd name="T41" fmla="*/ 0 h 984"/>
                <a:gd name="T42" fmla="*/ 0 w 649"/>
                <a:gd name="T43" fmla="*/ 0 h 984"/>
                <a:gd name="T44" fmla="*/ 0 w 649"/>
                <a:gd name="T45" fmla="*/ 0 h 984"/>
                <a:gd name="T46" fmla="*/ 0 w 649"/>
                <a:gd name="T47" fmla="*/ 0 h 984"/>
                <a:gd name="T48" fmla="*/ 0 w 649"/>
                <a:gd name="T49" fmla="*/ 0 h 984"/>
                <a:gd name="T50" fmla="*/ 0 w 649"/>
                <a:gd name="T51" fmla="*/ 0 h 984"/>
                <a:gd name="T52" fmla="*/ 0 w 649"/>
                <a:gd name="T53" fmla="*/ 0 h 984"/>
                <a:gd name="T54" fmla="*/ 0 w 649"/>
                <a:gd name="T55" fmla="*/ 0 h 984"/>
                <a:gd name="T56" fmla="*/ 0 w 649"/>
                <a:gd name="T57" fmla="*/ 0 h 984"/>
                <a:gd name="T58" fmla="*/ 0 w 649"/>
                <a:gd name="T59" fmla="*/ 0 h 984"/>
                <a:gd name="T60" fmla="*/ 0 w 649"/>
                <a:gd name="T61" fmla="*/ 0 h 984"/>
                <a:gd name="T62" fmla="*/ 0 w 649"/>
                <a:gd name="T63" fmla="*/ 0 h 984"/>
                <a:gd name="T64" fmla="*/ 0 w 649"/>
                <a:gd name="T65" fmla="*/ 0 h 984"/>
                <a:gd name="T66" fmla="*/ 0 w 649"/>
                <a:gd name="T67" fmla="*/ 0 h 9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9"/>
                <a:gd name="T103" fmla="*/ 0 h 984"/>
                <a:gd name="T104" fmla="*/ 649 w 649"/>
                <a:gd name="T105" fmla="*/ 984 h 9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9" h="984">
                  <a:moveTo>
                    <a:pt x="234" y="984"/>
                  </a:moveTo>
                  <a:lnTo>
                    <a:pt x="0" y="112"/>
                  </a:lnTo>
                  <a:lnTo>
                    <a:pt x="417" y="0"/>
                  </a:lnTo>
                  <a:lnTo>
                    <a:pt x="405" y="4"/>
                  </a:lnTo>
                  <a:lnTo>
                    <a:pt x="396" y="7"/>
                  </a:lnTo>
                  <a:lnTo>
                    <a:pt x="386" y="13"/>
                  </a:lnTo>
                  <a:lnTo>
                    <a:pt x="376" y="21"/>
                  </a:lnTo>
                  <a:lnTo>
                    <a:pt x="368" y="27"/>
                  </a:lnTo>
                  <a:lnTo>
                    <a:pt x="360" y="35"/>
                  </a:lnTo>
                  <a:lnTo>
                    <a:pt x="344" y="55"/>
                  </a:lnTo>
                  <a:lnTo>
                    <a:pt x="330" y="77"/>
                  </a:lnTo>
                  <a:lnTo>
                    <a:pt x="320" y="105"/>
                  </a:lnTo>
                  <a:lnTo>
                    <a:pt x="311" y="134"/>
                  </a:lnTo>
                  <a:lnTo>
                    <a:pt x="304" y="167"/>
                  </a:lnTo>
                  <a:lnTo>
                    <a:pt x="295" y="239"/>
                  </a:lnTo>
                  <a:lnTo>
                    <a:pt x="294" y="316"/>
                  </a:lnTo>
                  <a:lnTo>
                    <a:pt x="306" y="403"/>
                  </a:lnTo>
                  <a:lnTo>
                    <a:pt x="325" y="492"/>
                  </a:lnTo>
                  <a:lnTo>
                    <a:pt x="353" y="578"/>
                  </a:lnTo>
                  <a:lnTo>
                    <a:pt x="386" y="657"/>
                  </a:lnTo>
                  <a:lnTo>
                    <a:pt x="426" y="726"/>
                  </a:lnTo>
                  <a:lnTo>
                    <a:pt x="469" y="782"/>
                  </a:lnTo>
                  <a:lnTo>
                    <a:pt x="491" y="808"/>
                  </a:lnTo>
                  <a:lnTo>
                    <a:pt x="513" y="829"/>
                  </a:lnTo>
                  <a:lnTo>
                    <a:pt x="536" y="847"/>
                  </a:lnTo>
                  <a:lnTo>
                    <a:pt x="560" y="859"/>
                  </a:lnTo>
                  <a:lnTo>
                    <a:pt x="583" y="870"/>
                  </a:lnTo>
                  <a:lnTo>
                    <a:pt x="594" y="873"/>
                  </a:lnTo>
                  <a:lnTo>
                    <a:pt x="605" y="876"/>
                  </a:lnTo>
                  <a:lnTo>
                    <a:pt x="617" y="877"/>
                  </a:lnTo>
                  <a:lnTo>
                    <a:pt x="627" y="877"/>
                  </a:lnTo>
                  <a:lnTo>
                    <a:pt x="639" y="875"/>
                  </a:lnTo>
                  <a:lnTo>
                    <a:pt x="649" y="874"/>
                  </a:lnTo>
                  <a:lnTo>
                    <a:pt x="234" y="984"/>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76" name="Freeform 78"/>
            <p:cNvSpPr>
              <a:spLocks/>
            </p:cNvSpPr>
            <p:nvPr/>
          </p:nvSpPr>
          <p:spPr bwMode="auto">
            <a:xfrm>
              <a:off x="4086352" y="2200250"/>
              <a:ext cx="207613" cy="311153"/>
            </a:xfrm>
            <a:custGeom>
              <a:avLst/>
              <a:gdLst>
                <a:gd name="T0" fmla="*/ 0 w 649"/>
                <a:gd name="T1" fmla="*/ 0 h 984"/>
                <a:gd name="T2" fmla="*/ 0 w 649"/>
                <a:gd name="T3" fmla="*/ 0 h 984"/>
                <a:gd name="T4" fmla="*/ 0 w 649"/>
                <a:gd name="T5" fmla="*/ 0 h 984"/>
                <a:gd name="T6" fmla="*/ 0 w 649"/>
                <a:gd name="T7" fmla="*/ 0 h 984"/>
                <a:gd name="T8" fmla="*/ 0 w 649"/>
                <a:gd name="T9" fmla="*/ 0 h 984"/>
                <a:gd name="T10" fmla="*/ 0 w 649"/>
                <a:gd name="T11" fmla="*/ 0 h 984"/>
                <a:gd name="T12" fmla="*/ 0 w 649"/>
                <a:gd name="T13" fmla="*/ 0 h 984"/>
                <a:gd name="T14" fmla="*/ 0 w 649"/>
                <a:gd name="T15" fmla="*/ 0 h 984"/>
                <a:gd name="T16" fmla="*/ 0 w 649"/>
                <a:gd name="T17" fmla="*/ 0 h 984"/>
                <a:gd name="T18" fmla="*/ 0 w 649"/>
                <a:gd name="T19" fmla="*/ 0 h 984"/>
                <a:gd name="T20" fmla="*/ 0 w 649"/>
                <a:gd name="T21" fmla="*/ 0 h 984"/>
                <a:gd name="T22" fmla="*/ 0 w 649"/>
                <a:gd name="T23" fmla="*/ 0 h 984"/>
                <a:gd name="T24" fmla="*/ 0 w 649"/>
                <a:gd name="T25" fmla="*/ 0 h 984"/>
                <a:gd name="T26" fmla="*/ 0 w 649"/>
                <a:gd name="T27" fmla="*/ 0 h 984"/>
                <a:gd name="T28" fmla="*/ 0 w 649"/>
                <a:gd name="T29" fmla="*/ 0 h 984"/>
                <a:gd name="T30" fmla="*/ 0 w 649"/>
                <a:gd name="T31" fmla="*/ 0 h 984"/>
                <a:gd name="T32" fmla="*/ 0 w 649"/>
                <a:gd name="T33" fmla="*/ 0 h 984"/>
                <a:gd name="T34" fmla="*/ 0 w 649"/>
                <a:gd name="T35" fmla="*/ 0 h 984"/>
                <a:gd name="T36" fmla="*/ 0 w 649"/>
                <a:gd name="T37" fmla="*/ 0 h 984"/>
                <a:gd name="T38" fmla="*/ 0 w 649"/>
                <a:gd name="T39" fmla="*/ 0 h 984"/>
                <a:gd name="T40" fmla="*/ 0 w 649"/>
                <a:gd name="T41" fmla="*/ 0 h 984"/>
                <a:gd name="T42" fmla="*/ 0 w 649"/>
                <a:gd name="T43" fmla="*/ 0 h 984"/>
                <a:gd name="T44" fmla="*/ 0 w 649"/>
                <a:gd name="T45" fmla="*/ 0 h 984"/>
                <a:gd name="T46" fmla="*/ 0 w 649"/>
                <a:gd name="T47" fmla="*/ 0 h 984"/>
                <a:gd name="T48" fmla="*/ 0 w 649"/>
                <a:gd name="T49" fmla="*/ 0 h 984"/>
                <a:gd name="T50" fmla="*/ 0 w 649"/>
                <a:gd name="T51" fmla="*/ 0 h 984"/>
                <a:gd name="T52" fmla="*/ 0 w 649"/>
                <a:gd name="T53" fmla="*/ 0 h 984"/>
                <a:gd name="T54" fmla="*/ 0 w 649"/>
                <a:gd name="T55" fmla="*/ 0 h 984"/>
                <a:gd name="T56" fmla="*/ 0 w 649"/>
                <a:gd name="T57" fmla="*/ 0 h 984"/>
                <a:gd name="T58" fmla="*/ 0 w 649"/>
                <a:gd name="T59" fmla="*/ 0 h 984"/>
                <a:gd name="T60" fmla="*/ 0 w 649"/>
                <a:gd name="T61" fmla="*/ 0 h 984"/>
                <a:gd name="T62" fmla="*/ 0 w 649"/>
                <a:gd name="T63" fmla="*/ 0 h 984"/>
                <a:gd name="T64" fmla="*/ 0 w 649"/>
                <a:gd name="T65" fmla="*/ 0 h 984"/>
                <a:gd name="T66" fmla="*/ 0 w 649"/>
                <a:gd name="T67" fmla="*/ 0 h 9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9"/>
                <a:gd name="T103" fmla="*/ 0 h 984"/>
                <a:gd name="T104" fmla="*/ 649 w 649"/>
                <a:gd name="T105" fmla="*/ 984 h 9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9" h="984">
                  <a:moveTo>
                    <a:pt x="234" y="984"/>
                  </a:moveTo>
                  <a:lnTo>
                    <a:pt x="0" y="112"/>
                  </a:lnTo>
                  <a:lnTo>
                    <a:pt x="417" y="0"/>
                  </a:lnTo>
                  <a:lnTo>
                    <a:pt x="405" y="4"/>
                  </a:lnTo>
                  <a:lnTo>
                    <a:pt x="396" y="7"/>
                  </a:lnTo>
                  <a:lnTo>
                    <a:pt x="386" y="13"/>
                  </a:lnTo>
                  <a:lnTo>
                    <a:pt x="376" y="21"/>
                  </a:lnTo>
                  <a:lnTo>
                    <a:pt x="368" y="27"/>
                  </a:lnTo>
                  <a:lnTo>
                    <a:pt x="360" y="35"/>
                  </a:lnTo>
                  <a:lnTo>
                    <a:pt x="344" y="55"/>
                  </a:lnTo>
                  <a:lnTo>
                    <a:pt x="330" y="77"/>
                  </a:lnTo>
                  <a:lnTo>
                    <a:pt x="320" y="105"/>
                  </a:lnTo>
                  <a:lnTo>
                    <a:pt x="311" y="134"/>
                  </a:lnTo>
                  <a:lnTo>
                    <a:pt x="304" y="167"/>
                  </a:lnTo>
                  <a:lnTo>
                    <a:pt x="295" y="239"/>
                  </a:lnTo>
                  <a:lnTo>
                    <a:pt x="294" y="316"/>
                  </a:lnTo>
                  <a:lnTo>
                    <a:pt x="306" y="403"/>
                  </a:lnTo>
                  <a:lnTo>
                    <a:pt x="325" y="492"/>
                  </a:lnTo>
                  <a:lnTo>
                    <a:pt x="353" y="578"/>
                  </a:lnTo>
                  <a:lnTo>
                    <a:pt x="386" y="657"/>
                  </a:lnTo>
                  <a:lnTo>
                    <a:pt x="426" y="726"/>
                  </a:lnTo>
                  <a:lnTo>
                    <a:pt x="469" y="782"/>
                  </a:lnTo>
                  <a:lnTo>
                    <a:pt x="491" y="808"/>
                  </a:lnTo>
                  <a:lnTo>
                    <a:pt x="513" y="829"/>
                  </a:lnTo>
                  <a:lnTo>
                    <a:pt x="536" y="847"/>
                  </a:lnTo>
                  <a:lnTo>
                    <a:pt x="560" y="859"/>
                  </a:lnTo>
                  <a:lnTo>
                    <a:pt x="583" y="870"/>
                  </a:lnTo>
                  <a:lnTo>
                    <a:pt x="594" y="873"/>
                  </a:lnTo>
                  <a:lnTo>
                    <a:pt x="605" y="876"/>
                  </a:lnTo>
                  <a:lnTo>
                    <a:pt x="617" y="877"/>
                  </a:lnTo>
                  <a:lnTo>
                    <a:pt x="627" y="877"/>
                  </a:lnTo>
                  <a:lnTo>
                    <a:pt x="639" y="875"/>
                  </a:lnTo>
                  <a:lnTo>
                    <a:pt x="649" y="874"/>
                  </a:lnTo>
                  <a:lnTo>
                    <a:pt x="234" y="984"/>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77" name="Freeform 79"/>
            <p:cNvSpPr>
              <a:spLocks/>
            </p:cNvSpPr>
            <p:nvPr/>
          </p:nvSpPr>
          <p:spPr bwMode="auto">
            <a:xfrm>
              <a:off x="5607315" y="1792258"/>
              <a:ext cx="206076" cy="314328"/>
            </a:xfrm>
            <a:custGeom>
              <a:avLst/>
              <a:gdLst>
                <a:gd name="T0" fmla="*/ 0 w 649"/>
                <a:gd name="T1" fmla="*/ 0 h 988"/>
                <a:gd name="T2" fmla="*/ 0 w 649"/>
                <a:gd name="T3" fmla="*/ 0 h 988"/>
                <a:gd name="T4" fmla="*/ 0 w 649"/>
                <a:gd name="T5" fmla="*/ 0 h 988"/>
                <a:gd name="T6" fmla="*/ 0 w 649"/>
                <a:gd name="T7" fmla="*/ 0 h 988"/>
                <a:gd name="T8" fmla="*/ 0 w 649"/>
                <a:gd name="T9" fmla="*/ 0 h 988"/>
                <a:gd name="T10" fmla="*/ 0 w 649"/>
                <a:gd name="T11" fmla="*/ 0 h 988"/>
                <a:gd name="T12" fmla="*/ 0 w 649"/>
                <a:gd name="T13" fmla="*/ 0 h 988"/>
                <a:gd name="T14" fmla="*/ 0 w 649"/>
                <a:gd name="T15" fmla="*/ 0 h 988"/>
                <a:gd name="T16" fmla="*/ 0 w 649"/>
                <a:gd name="T17" fmla="*/ 0 h 988"/>
                <a:gd name="T18" fmla="*/ 0 w 649"/>
                <a:gd name="T19" fmla="*/ 0 h 988"/>
                <a:gd name="T20" fmla="*/ 0 w 649"/>
                <a:gd name="T21" fmla="*/ 0 h 988"/>
                <a:gd name="T22" fmla="*/ 0 w 649"/>
                <a:gd name="T23" fmla="*/ 0 h 988"/>
                <a:gd name="T24" fmla="*/ 0 w 649"/>
                <a:gd name="T25" fmla="*/ 0 h 988"/>
                <a:gd name="T26" fmla="*/ 0 w 649"/>
                <a:gd name="T27" fmla="*/ 0 h 988"/>
                <a:gd name="T28" fmla="*/ 0 w 649"/>
                <a:gd name="T29" fmla="*/ 0 h 988"/>
                <a:gd name="T30" fmla="*/ 0 w 649"/>
                <a:gd name="T31" fmla="*/ 0 h 988"/>
                <a:gd name="T32" fmla="*/ 0 w 649"/>
                <a:gd name="T33" fmla="*/ 0 h 988"/>
                <a:gd name="T34" fmla="*/ 0 w 649"/>
                <a:gd name="T35" fmla="*/ 0 h 988"/>
                <a:gd name="T36" fmla="*/ 0 w 649"/>
                <a:gd name="T37" fmla="*/ 0 h 988"/>
                <a:gd name="T38" fmla="*/ 0 w 649"/>
                <a:gd name="T39" fmla="*/ 0 h 988"/>
                <a:gd name="T40" fmla="*/ 0 w 649"/>
                <a:gd name="T41" fmla="*/ 0 h 988"/>
                <a:gd name="T42" fmla="*/ 0 w 649"/>
                <a:gd name="T43" fmla="*/ 0 h 988"/>
                <a:gd name="T44" fmla="*/ 0 w 649"/>
                <a:gd name="T45" fmla="*/ 0 h 988"/>
                <a:gd name="T46" fmla="*/ 0 w 649"/>
                <a:gd name="T47" fmla="*/ 0 h 988"/>
                <a:gd name="T48" fmla="*/ 0 w 649"/>
                <a:gd name="T49" fmla="*/ 0 h 988"/>
                <a:gd name="T50" fmla="*/ 0 w 649"/>
                <a:gd name="T51" fmla="*/ 0 h 988"/>
                <a:gd name="T52" fmla="*/ 0 w 649"/>
                <a:gd name="T53" fmla="*/ 0 h 988"/>
                <a:gd name="T54" fmla="*/ 0 w 649"/>
                <a:gd name="T55" fmla="*/ 0 h 988"/>
                <a:gd name="T56" fmla="*/ 0 w 649"/>
                <a:gd name="T57" fmla="*/ 0 h 988"/>
                <a:gd name="T58" fmla="*/ 0 w 649"/>
                <a:gd name="T59" fmla="*/ 0 h 988"/>
                <a:gd name="T60" fmla="*/ 0 w 649"/>
                <a:gd name="T61" fmla="*/ 0 h 988"/>
                <a:gd name="T62" fmla="*/ 0 w 649"/>
                <a:gd name="T63" fmla="*/ 0 h 988"/>
                <a:gd name="T64" fmla="*/ 0 w 649"/>
                <a:gd name="T65" fmla="*/ 0 h 988"/>
                <a:gd name="T66" fmla="*/ 0 w 649"/>
                <a:gd name="T67" fmla="*/ 0 h 9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9"/>
                <a:gd name="T103" fmla="*/ 0 h 988"/>
                <a:gd name="T104" fmla="*/ 649 w 649"/>
                <a:gd name="T105" fmla="*/ 988 h 9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9" h="988">
                  <a:moveTo>
                    <a:pt x="649" y="876"/>
                  </a:moveTo>
                  <a:lnTo>
                    <a:pt x="414" y="0"/>
                  </a:lnTo>
                  <a:lnTo>
                    <a:pt x="0" y="112"/>
                  </a:lnTo>
                  <a:lnTo>
                    <a:pt x="12" y="110"/>
                  </a:lnTo>
                  <a:lnTo>
                    <a:pt x="22" y="109"/>
                  </a:lnTo>
                  <a:lnTo>
                    <a:pt x="31" y="109"/>
                  </a:lnTo>
                  <a:lnTo>
                    <a:pt x="45" y="110"/>
                  </a:lnTo>
                  <a:lnTo>
                    <a:pt x="56" y="115"/>
                  </a:lnTo>
                  <a:lnTo>
                    <a:pt x="68" y="116"/>
                  </a:lnTo>
                  <a:lnTo>
                    <a:pt x="91" y="125"/>
                  </a:lnTo>
                  <a:lnTo>
                    <a:pt x="112" y="140"/>
                  </a:lnTo>
                  <a:lnTo>
                    <a:pt x="137" y="155"/>
                  </a:lnTo>
                  <a:lnTo>
                    <a:pt x="157" y="179"/>
                  </a:lnTo>
                  <a:lnTo>
                    <a:pt x="181" y="201"/>
                  </a:lnTo>
                  <a:lnTo>
                    <a:pt x="223" y="260"/>
                  </a:lnTo>
                  <a:lnTo>
                    <a:pt x="263" y="329"/>
                  </a:lnTo>
                  <a:lnTo>
                    <a:pt x="296" y="409"/>
                  </a:lnTo>
                  <a:lnTo>
                    <a:pt x="324" y="494"/>
                  </a:lnTo>
                  <a:lnTo>
                    <a:pt x="345" y="583"/>
                  </a:lnTo>
                  <a:lnTo>
                    <a:pt x="353" y="669"/>
                  </a:lnTo>
                  <a:lnTo>
                    <a:pt x="355" y="747"/>
                  </a:lnTo>
                  <a:lnTo>
                    <a:pt x="347" y="819"/>
                  </a:lnTo>
                  <a:lnTo>
                    <a:pt x="340" y="850"/>
                  </a:lnTo>
                  <a:lnTo>
                    <a:pt x="331" y="880"/>
                  </a:lnTo>
                  <a:lnTo>
                    <a:pt x="319" y="906"/>
                  </a:lnTo>
                  <a:lnTo>
                    <a:pt x="304" y="930"/>
                  </a:lnTo>
                  <a:lnTo>
                    <a:pt x="289" y="949"/>
                  </a:lnTo>
                  <a:lnTo>
                    <a:pt x="282" y="958"/>
                  </a:lnTo>
                  <a:lnTo>
                    <a:pt x="273" y="967"/>
                  </a:lnTo>
                  <a:lnTo>
                    <a:pt x="265" y="973"/>
                  </a:lnTo>
                  <a:lnTo>
                    <a:pt x="252" y="977"/>
                  </a:lnTo>
                  <a:lnTo>
                    <a:pt x="242" y="983"/>
                  </a:lnTo>
                  <a:lnTo>
                    <a:pt x="234" y="988"/>
                  </a:lnTo>
                  <a:lnTo>
                    <a:pt x="649" y="876"/>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78" name="Freeform 80"/>
            <p:cNvSpPr>
              <a:spLocks/>
            </p:cNvSpPr>
            <p:nvPr/>
          </p:nvSpPr>
          <p:spPr bwMode="auto">
            <a:xfrm>
              <a:off x="5607315" y="1792258"/>
              <a:ext cx="206076" cy="314328"/>
            </a:xfrm>
            <a:custGeom>
              <a:avLst/>
              <a:gdLst>
                <a:gd name="T0" fmla="*/ 0 w 649"/>
                <a:gd name="T1" fmla="*/ 0 h 988"/>
                <a:gd name="T2" fmla="*/ 0 w 649"/>
                <a:gd name="T3" fmla="*/ 0 h 988"/>
                <a:gd name="T4" fmla="*/ 0 w 649"/>
                <a:gd name="T5" fmla="*/ 0 h 988"/>
                <a:gd name="T6" fmla="*/ 0 w 649"/>
                <a:gd name="T7" fmla="*/ 0 h 988"/>
                <a:gd name="T8" fmla="*/ 0 w 649"/>
                <a:gd name="T9" fmla="*/ 0 h 988"/>
                <a:gd name="T10" fmla="*/ 0 w 649"/>
                <a:gd name="T11" fmla="*/ 0 h 988"/>
                <a:gd name="T12" fmla="*/ 0 w 649"/>
                <a:gd name="T13" fmla="*/ 0 h 988"/>
                <a:gd name="T14" fmla="*/ 0 w 649"/>
                <a:gd name="T15" fmla="*/ 0 h 988"/>
                <a:gd name="T16" fmla="*/ 0 w 649"/>
                <a:gd name="T17" fmla="*/ 0 h 988"/>
                <a:gd name="T18" fmla="*/ 0 w 649"/>
                <a:gd name="T19" fmla="*/ 0 h 988"/>
                <a:gd name="T20" fmla="*/ 0 w 649"/>
                <a:gd name="T21" fmla="*/ 0 h 988"/>
                <a:gd name="T22" fmla="*/ 0 w 649"/>
                <a:gd name="T23" fmla="*/ 0 h 988"/>
                <a:gd name="T24" fmla="*/ 0 w 649"/>
                <a:gd name="T25" fmla="*/ 0 h 988"/>
                <a:gd name="T26" fmla="*/ 0 w 649"/>
                <a:gd name="T27" fmla="*/ 0 h 988"/>
                <a:gd name="T28" fmla="*/ 0 w 649"/>
                <a:gd name="T29" fmla="*/ 0 h 988"/>
                <a:gd name="T30" fmla="*/ 0 w 649"/>
                <a:gd name="T31" fmla="*/ 0 h 988"/>
                <a:gd name="T32" fmla="*/ 0 w 649"/>
                <a:gd name="T33" fmla="*/ 0 h 988"/>
                <a:gd name="T34" fmla="*/ 0 w 649"/>
                <a:gd name="T35" fmla="*/ 0 h 988"/>
                <a:gd name="T36" fmla="*/ 0 w 649"/>
                <a:gd name="T37" fmla="*/ 0 h 988"/>
                <a:gd name="T38" fmla="*/ 0 w 649"/>
                <a:gd name="T39" fmla="*/ 0 h 988"/>
                <a:gd name="T40" fmla="*/ 0 w 649"/>
                <a:gd name="T41" fmla="*/ 0 h 988"/>
                <a:gd name="T42" fmla="*/ 0 w 649"/>
                <a:gd name="T43" fmla="*/ 0 h 988"/>
                <a:gd name="T44" fmla="*/ 0 w 649"/>
                <a:gd name="T45" fmla="*/ 0 h 988"/>
                <a:gd name="T46" fmla="*/ 0 w 649"/>
                <a:gd name="T47" fmla="*/ 0 h 988"/>
                <a:gd name="T48" fmla="*/ 0 w 649"/>
                <a:gd name="T49" fmla="*/ 0 h 988"/>
                <a:gd name="T50" fmla="*/ 0 w 649"/>
                <a:gd name="T51" fmla="*/ 0 h 988"/>
                <a:gd name="T52" fmla="*/ 0 w 649"/>
                <a:gd name="T53" fmla="*/ 0 h 988"/>
                <a:gd name="T54" fmla="*/ 0 w 649"/>
                <a:gd name="T55" fmla="*/ 0 h 988"/>
                <a:gd name="T56" fmla="*/ 0 w 649"/>
                <a:gd name="T57" fmla="*/ 0 h 988"/>
                <a:gd name="T58" fmla="*/ 0 w 649"/>
                <a:gd name="T59" fmla="*/ 0 h 988"/>
                <a:gd name="T60" fmla="*/ 0 w 649"/>
                <a:gd name="T61" fmla="*/ 0 h 988"/>
                <a:gd name="T62" fmla="*/ 0 w 649"/>
                <a:gd name="T63" fmla="*/ 0 h 988"/>
                <a:gd name="T64" fmla="*/ 0 w 649"/>
                <a:gd name="T65" fmla="*/ 0 h 988"/>
                <a:gd name="T66" fmla="*/ 0 w 649"/>
                <a:gd name="T67" fmla="*/ 0 h 9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9"/>
                <a:gd name="T103" fmla="*/ 0 h 988"/>
                <a:gd name="T104" fmla="*/ 649 w 649"/>
                <a:gd name="T105" fmla="*/ 988 h 9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9" h="988">
                  <a:moveTo>
                    <a:pt x="649" y="876"/>
                  </a:moveTo>
                  <a:lnTo>
                    <a:pt x="414" y="0"/>
                  </a:lnTo>
                  <a:lnTo>
                    <a:pt x="0" y="112"/>
                  </a:lnTo>
                  <a:lnTo>
                    <a:pt x="12" y="110"/>
                  </a:lnTo>
                  <a:lnTo>
                    <a:pt x="22" y="109"/>
                  </a:lnTo>
                  <a:lnTo>
                    <a:pt x="31" y="109"/>
                  </a:lnTo>
                  <a:lnTo>
                    <a:pt x="45" y="110"/>
                  </a:lnTo>
                  <a:lnTo>
                    <a:pt x="56" y="115"/>
                  </a:lnTo>
                  <a:lnTo>
                    <a:pt x="68" y="116"/>
                  </a:lnTo>
                  <a:lnTo>
                    <a:pt x="91" y="125"/>
                  </a:lnTo>
                  <a:lnTo>
                    <a:pt x="112" y="140"/>
                  </a:lnTo>
                  <a:lnTo>
                    <a:pt x="137" y="155"/>
                  </a:lnTo>
                  <a:lnTo>
                    <a:pt x="157" y="179"/>
                  </a:lnTo>
                  <a:lnTo>
                    <a:pt x="181" y="201"/>
                  </a:lnTo>
                  <a:lnTo>
                    <a:pt x="223" y="260"/>
                  </a:lnTo>
                  <a:lnTo>
                    <a:pt x="263" y="329"/>
                  </a:lnTo>
                  <a:lnTo>
                    <a:pt x="296" y="409"/>
                  </a:lnTo>
                  <a:lnTo>
                    <a:pt x="324" y="494"/>
                  </a:lnTo>
                  <a:lnTo>
                    <a:pt x="345" y="583"/>
                  </a:lnTo>
                  <a:lnTo>
                    <a:pt x="353" y="669"/>
                  </a:lnTo>
                  <a:lnTo>
                    <a:pt x="355" y="747"/>
                  </a:lnTo>
                  <a:lnTo>
                    <a:pt x="347" y="819"/>
                  </a:lnTo>
                  <a:lnTo>
                    <a:pt x="340" y="850"/>
                  </a:lnTo>
                  <a:lnTo>
                    <a:pt x="331" y="880"/>
                  </a:lnTo>
                  <a:lnTo>
                    <a:pt x="319" y="906"/>
                  </a:lnTo>
                  <a:lnTo>
                    <a:pt x="304" y="930"/>
                  </a:lnTo>
                  <a:lnTo>
                    <a:pt x="289" y="949"/>
                  </a:lnTo>
                  <a:lnTo>
                    <a:pt x="282" y="958"/>
                  </a:lnTo>
                  <a:lnTo>
                    <a:pt x="273" y="967"/>
                  </a:lnTo>
                  <a:lnTo>
                    <a:pt x="265" y="973"/>
                  </a:lnTo>
                  <a:lnTo>
                    <a:pt x="252" y="977"/>
                  </a:lnTo>
                  <a:lnTo>
                    <a:pt x="242" y="983"/>
                  </a:lnTo>
                  <a:lnTo>
                    <a:pt x="234" y="988"/>
                  </a:lnTo>
                  <a:lnTo>
                    <a:pt x="649" y="876"/>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79" name="Freeform 81"/>
            <p:cNvSpPr>
              <a:spLocks/>
            </p:cNvSpPr>
            <p:nvPr/>
          </p:nvSpPr>
          <p:spPr bwMode="auto">
            <a:xfrm>
              <a:off x="3481964" y="2360588"/>
              <a:ext cx="144561" cy="193677"/>
            </a:xfrm>
            <a:custGeom>
              <a:avLst/>
              <a:gdLst>
                <a:gd name="T0" fmla="*/ 0 w 454"/>
                <a:gd name="T1" fmla="*/ 0 h 610"/>
                <a:gd name="T2" fmla="*/ 0 w 454"/>
                <a:gd name="T3" fmla="*/ 0 h 610"/>
                <a:gd name="T4" fmla="*/ 0 w 454"/>
                <a:gd name="T5" fmla="*/ 0 h 610"/>
                <a:gd name="T6" fmla="*/ 0 w 454"/>
                <a:gd name="T7" fmla="*/ 0 h 610"/>
                <a:gd name="T8" fmla="*/ 0 w 454"/>
                <a:gd name="T9" fmla="*/ 0 h 610"/>
                <a:gd name="T10" fmla="*/ 0 w 454"/>
                <a:gd name="T11" fmla="*/ 0 h 610"/>
                <a:gd name="T12" fmla="*/ 0 w 454"/>
                <a:gd name="T13" fmla="*/ 0 h 610"/>
                <a:gd name="T14" fmla="*/ 0 w 454"/>
                <a:gd name="T15" fmla="*/ 0 h 610"/>
                <a:gd name="T16" fmla="*/ 0 w 454"/>
                <a:gd name="T17" fmla="*/ 0 h 610"/>
                <a:gd name="T18" fmla="*/ 0 w 454"/>
                <a:gd name="T19" fmla="*/ 0 h 610"/>
                <a:gd name="T20" fmla="*/ 0 w 454"/>
                <a:gd name="T21" fmla="*/ 0 h 610"/>
                <a:gd name="T22" fmla="*/ 0 w 454"/>
                <a:gd name="T23" fmla="*/ 0 h 610"/>
                <a:gd name="T24" fmla="*/ 0 w 454"/>
                <a:gd name="T25" fmla="*/ 0 h 610"/>
                <a:gd name="T26" fmla="*/ 0 w 454"/>
                <a:gd name="T27" fmla="*/ 0 h 610"/>
                <a:gd name="T28" fmla="*/ 0 w 454"/>
                <a:gd name="T29" fmla="*/ 0 h 610"/>
                <a:gd name="T30" fmla="*/ 0 w 454"/>
                <a:gd name="T31" fmla="*/ 0 h 610"/>
                <a:gd name="T32" fmla="*/ 0 w 454"/>
                <a:gd name="T33" fmla="*/ 0 h 610"/>
                <a:gd name="T34" fmla="*/ 0 w 454"/>
                <a:gd name="T35" fmla="*/ 0 h 610"/>
                <a:gd name="T36" fmla="*/ 0 w 454"/>
                <a:gd name="T37" fmla="*/ 0 h 610"/>
                <a:gd name="T38" fmla="*/ 0 w 454"/>
                <a:gd name="T39" fmla="*/ 0 h 610"/>
                <a:gd name="T40" fmla="*/ 0 w 454"/>
                <a:gd name="T41" fmla="*/ 0 h 610"/>
                <a:gd name="T42" fmla="*/ 0 w 454"/>
                <a:gd name="T43" fmla="*/ 0 h 610"/>
                <a:gd name="T44" fmla="*/ 0 w 454"/>
                <a:gd name="T45" fmla="*/ 0 h 610"/>
                <a:gd name="T46" fmla="*/ 0 w 454"/>
                <a:gd name="T47" fmla="*/ 0 h 610"/>
                <a:gd name="T48" fmla="*/ 0 w 454"/>
                <a:gd name="T49" fmla="*/ 0 h 610"/>
                <a:gd name="T50" fmla="*/ 0 w 454"/>
                <a:gd name="T51" fmla="*/ 0 h 610"/>
                <a:gd name="T52" fmla="*/ 0 w 454"/>
                <a:gd name="T53" fmla="*/ 0 h 610"/>
                <a:gd name="T54" fmla="*/ 0 w 454"/>
                <a:gd name="T55" fmla="*/ 0 h 610"/>
                <a:gd name="T56" fmla="*/ 0 w 454"/>
                <a:gd name="T57" fmla="*/ 0 h 610"/>
                <a:gd name="T58" fmla="*/ 0 w 454"/>
                <a:gd name="T59" fmla="*/ 0 h 610"/>
                <a:gd name="T60" fmla="*/ 0 w 454"/>
                <a:gd name="T61" fmla="*/ 0 h 610"/>
                <a:gd name="T62" fmla="*/ 0 w 454"/>
                <a:gd name="T63" fmla="*/ 0 h 610"/>
                <a:gd name="T64" fmla="*/ 0 w 454"/>
                <a:gd name="T65" fmla="*/ 0 h 610"/>
                <a:gd name="T66" fmla="*/ 0 w 454"/>
                <a:gd name="T67" fmla="*/ 0 h 610"/>
                <a:gd name="T68" fmla="*/ 0 w 454"/>
                <a:gd name="T69" fmla="*/ 0 h 610"/>
                <a:gd name="T70" fmla="*/ 0 w 454"/>
                <a:gd name="T71" fmla="*/ 0 h 610"/>
                <a:gd name="T72" fmla="*/ 0 w 454"/>
                <a:gd name="T73" fmla="*/ 0 h 610"/>
                <a:gd name="T74" fmla="*/ 0 w 454"/>
                <a:gd name="T75" fmla="*/ 0 h 610"/>
                <a:gd name="T76" fmla="*/ 0 w 454"/>
                <a:gd name="T77" fmla="*/ 0 h 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4"/>
                <a:gd name="T118" fmla="*/ 0 h 610"/>
                <a:gd name="T119" fmla="*/ 454 w 454"/>
                <a:gd name="T120" fmla="*/ 610 h 6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4" h="610">
                  <a:moveTo>
                    <a:pt x="0" y="610"/>
                  </a:moveTo>
                  <a:lnTo>
                    <a:pt x="10" y="606"/>
                  </a:lnTo>
                  <a:lnTo>
                    <a:pt x="22" y="600"/>
                  </a:lnTo>
                  <a:lnTo>
                    <a:pt x="45" y="588"/>
                  </a:lnTo>
                  <a:lnTo>
                    <a:pt x="55" y="569"/>
                  </a:lnTo>
                  <a:lnTo>
                    <a:pt x="63" y="551"/>
                  </a:lnTo>
                  <a:lnTo>
                    <a:pt x="71" y="531"/>
                  </a:lnTo>
                  <a:lnTo>
                    <a:pt x="79" y="512"/>
                  </a:lnTo>
                  <a:lnTo>
                    <a:pt x="88" y="415"/>
                  </a:lnTo>
                  <a:lnTo>
                    <a:pt x="77" y="293"/>
                  </a:lnTo>
                  <a:lnTo>
                    <a:pt x="57" y="146"/>
                  </a:lnTo>
                  <a:lnTo>
                    <a:pt x="57" y="29"/>
                  </a:lnTo>
                  <a:lnTo>
                    <a:pt x="62" y="22"/>
                  </a:lnTo>
                  <a:lnTo>
                    <a:pt x="66" y="15"/>
                  </a:lnTo>
                  <a:lnTo>
                    <a:pt x="77" y="0"/>
                  </a:lnTo>
                  <a:lnTo>
                    <a:pt x="81" y="2"/>
                  </a:lnTo>
                  <a:lnTo>
                    <a:pt x="86" y="6"/>
                  </a:lnTo>
                  <a:lnTo>
                    <a:pt x="97" y="12"/>
                  </a:lnTo>
                  <a:lnTo>
                    <a:pt x="106" y="18"/>
                  </a:lnTo>
                  <a:lnTo>
                    <a:pt x="110" y="20"/>
                  </a:lnTo>
                  <a:lnTo>
                    <a:pt x="115" y="22"/>
                  </a:lnTo>
                  <a:lnTo>
                    <a:pt x="161" y="106"/>
                  </a:lnTo>
                  <a:lnTo>
                    <a:pt x="208" y="217"/>
                  </a:lnTo>
                  <a:lnTo>
                    <a:pt x="249" y="305"/>
                  </a:lnTo>
                  <a:lnTo>
                    <a:pt x="258" y="325"/>
                  </a:lnTo>
                  <a:lnTo>
                    <a:pt x="267" y="342"/>
                  </a:lnTo>
                  <a:lnTo>
                    <a:pt x="280" y="378"/>
                  </a:lnTo>
                  <a:lnTo>
                    <a:pt x="304" y="408"/>
                  </a:lnTo>
                  <a:lnTo>
                    <a:pt x="314" y="423"/>
                  </a:lnTo>
                  <a:lnTo>
                    <a:pt x="319" y="430"/>
                  </a:lnTo>
                  <a:lnTo>
                    <a:pt x="325" y="438"/>
                  </a:lnTo>
                  <a:lnTo>
                    <a:pt x="338" y="447"/>
                  </a:lnTo>
                  <a:lnTo>
                    <a:pt x="350" y="456"/>
                  </a:lnTo>
                  <a:lnTo>
                    <a:pt x="363" y="466"/>
                  </a:lnTo>
                  <a:lnTo>
                    <a:pt x="377" y="476"/>
                  </a:lnTo>
                  <a:lnTo>
                    <a:pt x="414" y="482"/>
                  </a:lnTo>
                  <a:lnTo>
                    <a:pt x="434" y="486"/>
                  </a:lnTo>
                  <a:lnTo>
                    <a:pt x="454" y="490"/>
                  </a:lnTo>
                  <a:lnTo>
                    <a:pt x="0" y="610"/>
                  </a:lnTo>
                  <a:close/>
                </a:path>
              </a:pathLst>
            </a:custGeom>
            <a:solidFill>
              <a:srgbClr val="FF00FF"/>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80" name="Freeform 82"/>
            <p:cNvSpPr>
              <a:spLocks/>
            </p:cNvSpPr>
            <p:nvPr/>
          </p:nvSpPr>
          <p:spPr bwMode="auto">
            <a:xfrm>
              <a:off x="3481964" y="2360588"/>
              <a:ext cx="144561" cy="193677"/>
            </a:xfrm>
            <a:custGeom>
              <a:avLst/>
              <a:gdLst>
                <a:gd name="T0" fmla="*/ 0 w 454"/>
                <a:gd name="T1" fmla="*/ 0 h 610"/>
                <a:gd name="T2" fmla="*/ 0 w 454"/>
                <a:gd name="T3" fmla="*/ 0 h 610"/>
                <a:gd name="T4" fmla="*/ 0 w 454"/>
                <a:gd name="T5" fmla="*/ 0 h 610"/>
                <a:gd name="T6" fmla="*/ 0 w 454"/>
                <a:gd name="T7" fmla="*/ 0 h 610"/>
                <a:gd name="T8" fmla="*/ 0 w 454"/>
                <a:gd name="T9" fmla="*/ 0 h 610"/>
                <a:gd name="T10" fmla="*/ 0 w 454"/>
                <a:gd name="T11" fmla="*/ 0 h 610"/>
                <a:gd name="T12" fmla="*/ 0 w 454"/>
                <a:gd name="T13" fmla="*/ 0 h 610"/>
                <a:gd name="T14" fmla="*/ 0 w 454"/>
                <a:gd name="T15" fmla="*/ 0 h 610"/>
                <a:gd name="T16" fmla="*/ 0 w 454"/>
                <a:gd name="T17" fmla="*/ 0 h 610"/>
                <a:gd name="T18" fmla="*/ 0 w 454"/>
                <a:gd name="T19" fmla="*/ 0 h 610"/>
                <a:gd name="T20" fmla="*/ 0 w 454"/>
                <a:gd name="T21" fmla="*/ 0 h 610"/>
                <a:gd name="T22" fmla="*/ 0 w 454"/>
                <a:gd name="T23" fmla="*/ 0 h 610"/>
                <a:gd name="T24" fmla="*/ 0 w 454"/>
                <a:gd name="T25" fmla="*/ 0 h 610"/>
                <a:gd name="T26" fmla="*/ 0 w 454"/>
                <a:gd name="T27" fmla="*/ 0 h 610"/>
                <a:gd name="T28" fmla="*/ 0 w 454"/>
                <a:gd name="T29" fmla="*/ 0 h 610"/>
                <a:gd name="T30" fmla="*/ 0 w 454"/>
                <a:gd name="T31" fmla="*/ 0 h 610"/>
                <a:gd name="T32" fmla="*/ 0 w 454"/>
                <a:gd name="T33" fmla="*/ 0 h 610"/>
                <a:gd name="T34" fmla="*/ 0 w 454"/>
                <a:gd name="T35" fmla="*/ 0 h 610"/>
                <a:gd name="T36" fmla="*/ 0 w 454"/>
                <a:gd name="T37" fmla="*/ 0 h 610"/>
                <a:gd name="T38" fmla="*/ 0 w 454"/>
                <a:gd name="T39" fmla="*/ 0 h 610"/>
                <a:gd name="T40" fmla="*/ 0 w 454"/>
                <a:gd name="T41" fmla="*/ 0 h 610"/>
                <a:gd name="T42" fmla="*/ 0 w 454"/>
                <a:gd name="T43" fmla="*/ 0 h 610"/>
                <a:gd name="T44" fmla="*/ 0 w 454"/>
                <a:gd name="T45" fmla="*/ 0 h 610"/>
                <a:gd name="T46" fmla="*/ 0 w 454"/>
                <a:gd name="T47" fmla="*/ 0 h 610"/>
                <a:gd name="T48" fmla="*/ 0 w 454"/>
                <a:gd name="T49" fmla="*/ 0 h 610"/>
                <a:gd name="T50" fmla="*/ 0 w 454"/>
                <a:gd name="T51" fmla="*/ 0 h 610"/>
                <a:gd name="T52" fmla="*/ 0 w 454"/>
                <a:gd name="T53" fmla="*/ 0 h 610"/>
                <a:gd name="T54" fmla="*/ 0 w 454"/>
                <a:gd name="T55" fmla="*/ 0 h 610"/>
                <a:gd name="T56" fmla="*/ 0 w 454"/>
                <a:gd name="T57" fmla="*/ 0 h 610"/>
                <a:gd name="T58" fmla="*/ 0 w 454"/>
                <a:gd name="T59" fmla="*/ 0 h 610"/>
                <a:gd name="T60" fmla="*/ 0 w 454"/>
                <a:gd name="T61" fmla="*/ 0 h 610"/>
                <a:gd name="T62" fmla="*/ 0 w 454"/>
                <a:gd name="T63" fmla="*/ 0 h 610"/>
                <a:gd name="T64" fmla="*/ 0 w 454"/>
                <a:gd name="T65" fmla="*/ 0 h 610"/>
                <a:gd name="T66" fmla="*/ 0 w 454"/>
                <a:gd name="T67" fmla="*/ 0 h 610"/>
                <a:gd name="T68" fmla="*/ 0 w 454"/>
                <a:gd name="T69" fmla="*/ 0 h 610"/>
                <a:gd name="T70" fmla="*/ 0 w 454"/>
                <a:gd name="T71" fmla="*/ 0 h 610"/>
                <a:gd name="T72" fmla="*/ 0 w 454"/>
                <a:gd name="T73" fmla="*/ 0 h 610"/>
                <a:gd name="T74" fmla="*/ 0 w 454"/>
                <a:gd name="T75" fmla="*/ 0 h 610"/>
                <a:gd name="T76" fmla="*/ 0 w 454"/>
                <a:gd name="T77" fmla="*/ 0 h 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4"/>
                <a:gd name="T118" fmla="*/ 0 h 610"/>
                <a:gd name="T119" fmla="*/ 454 w 454"/>
                <a:gd name="T120" fmla="*/ 610 h 6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4" h="610">
                  <a:moveTo>
                    <a:pt x="0" y="610"/>
                  </a:moveTo>
                  <a:lnTo>
                    <a:pt x="10" y="606"/>
                  </a:lnTo>
                  <a:lnTo>
                    <a:pt x="22" y="600"/>
                  </a:lnTo>
                  <a:lnTo>
                    <a:pt x="45" y="588"/>
                  </a:lnTo>
                  <a:lnTo>
                    <a:pt x="55" y="569"/>
                  </a:lnTo>
                  <a:lnTo>
                    <a:pt x="63" y="551"/>
                  </a:lnTo>
                  <a:lnTo>
                    <a:pt x="71" y="531"/>
                  </a:lnTo>
                  <a:lnTo>
                    <a:pt x="79" y="512"/>
                  </a:lnTo>
                  <a:lnTo>
                    <a:pt x="88" y="415"/>
                  </a:lnTo>
                  <a:lnTo>
                    <a:pt x="77" y="293"/>
                  </a:lnTo>
                  <a:lnTo>
                    <a:pt x="57" y="146"/>
                  </a:lnTo>
                  <a:lnTo>
                    <a:pt x="57" y="29"/>
                  </a:lnTo>
                  <a:lnTo>
                    <a:pt x="62" y="22"/>
                  </a:lnTo>
                  <a:lnTo>
                    <a:pt x="66" y="15"/>
                  </a:lnTo>
                  <a:lnTo>
                    <a:pt x="77" y="0"/>
                  </a:lnTo>
                  <a:lnTo>
                    <a:pt x="81" y="2"/>
                  </a:lnTo>
                  <a:lnTo>
                    <a:pt x="86" y="6"/>
                  </a:lnTo>
                  <a:lnTo>
                    <a:pt x="97" y="12"/>
                  </a:lnTo>
                  <a:lnTo>
                    <a:pt x="106" y="18"/>
                  </a:lnTo>
                  <a:lnTo>
                    <a:pt x="110" y="20"/>
                  </a:lnTo>
                  <a:lnTo>
                    <a:pt x="115" y="22"/>
                  </a:lnTo>
                  <a:lnTo>
                    <a:pt x="161" y="106"/>
                  </a:lnTo>
                  <a:lnTo>
                    <a:pt x="208" y="217"/>
                  </a:lnTo>
                  <a:lnTo>
                    <a:pt x="249" y="305"/>
                  </a:lnTo>
                  <a:lnTo>
                    <a:pt x="258" y="325"/>
                  </a:lnTo>
                  <a:lnTo>
                    <a:pt x="267" y="342"/>
                  </a:lnTo>
                  <a:lnTo>
                    <a:pt x="280" y="378"/>
                  </a:lnTo>
                  <a:lnTo>
                    <a:pt x="304" y="408"/>
                  </a:lnTo>
                  <a:lnTo>
                    <a:pt x="314" y="423"/>
                  </a:lnTo>
                  <a:lnTo>
                    <a:pt x="319" y="430"/>
                  </a:lnTo>
                  <a:lnTo>
                    <a:pt x="325" y="438"/>
                  </a:lnTo>
                  <a:lnTo>
                    <a:pt x="338" y="447"/>
                  </a:lnTo>
                  <a:lnTo>
                    <a:pt x="350" y="456"/>
                  </a:lnTo>
                  <a:lnTo>
                    <a:pt x="363" y="466"/>
                  </a:lnTo>
                  <a:lnTo>
                    <a:pt x="377" y="476"/>
                  </a:lnTo>
                  <a:lnTo>
                    <a:pt x="414" y="482"/>
                  </a:lnTo>
                  <a:lnTo>
                    <a:pt x="434" y="486"/>
                  </a:lnTo>
                  <a:lnTo>
                    <a:pt x="454" y="490"/>
                  </a:lnTo>
                  <a:lnTo>
                    <a:pt x="0" y="610"/>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81" name="Freeform 83"/>
            <p:cNvSpPr>
              <a:spLocks/>
            </p:cNvSpPr>
            <p:nvPr/>
          </p:nvSpPr>
          <p:spPr bwMode="auto">
            <a:xfrm>
              <a:off x="4666132" y="2025623"/>
              <a:ext cx="144561" cy="195264"/>
            </a:xfrm>
            <a:custGeom>
              <a:avLst/>
              <a:gdLst>
                <a:gd name="T0" fmla="*/ 0 w 454"/>
                <a:gd name="T1" fmla="*/ 0 h 612"/>
                <a:gd name="T2" fmla="*/ 0 w 454"/>
                <a:gd name="T3" fmla="*/ 0 h 612"/>
                <a:gd name="T4" fmla="*/ 0 w 454"/>
                <a:gd name="T5" fmla="*/ 0 h 612"/>
                <a:gd name="T6" fmla="*/ 0 w 454"/>
                <a:gd name="T7" fmla="*/ 0 h 612"/>
                <a:gd name="T8" fmla="*/ 0 w 454"/>
                <a:gd name="T9" fmla="*/ 0 h 612"/>
                <a:gd name="T10" fmla="*/ 0 w 454"/>
                <a:gd name="T11" fmla="*/ 0 h 612"/>
                <a:gd name="T12" fmla="*/ 0 w 454"/>
                <a:gd name="T13" fmla="*/ 0 h 612"/>
                <a:gd name="T14" fmla="*/ 0 w 454"/>
                <a:gd name="T15" fmla="*/ 0 h 612"/>
                <a:gd name="T16" fmla="*/ 0 w 454"/>
                <a:gd name="T17" fmla="*/ 0 h 612"/>
                <a:gd name="T18" fmla="*/ 0 w 454"/>
                <a:gd name="T19" fmla="*/ 0 h 612"/>
                <a:gd name="T20" fmla="*/ 0 w 454"/>
                <a:gd name="T21" fmla="*/ 0 h 612"/>
                <a:gd name="T22" fmla="*/ 0 w 454"/>
                <a:gd name="T23" fmla="*/ 0 h 612"/>
                <a:gd name="T24" fmla="*/ 0 w 454"/>
                <a:gd name="T25" fmla="*/ 0 h 612"/>
                <a:gd name="T26" fmla="*/ 0 w 454"/>
                <a:gd name="T27" fmla="*/ 0 h 612"/>
                <a:gd name="T28" fmla="*/ 0 w 454"/>
                <a:gd name="T29" fmla="*/ 0 h 612"/>
                <a:gd name="T30" fmla="*/ 0 w 454"/>
                <a:gd name="T31" fmla="*/ 0 h 612"/>
                <a:gd name="T32" fmla="*/ 0 w 454"/>
                <a:gd name="T33" fmla="*/ 0 h 612"/>
                <a:gd name="T34" fmla="*/ 0 w 454"/>
                <a:gd name="T35" fmla="*/ 0 h 612"/>
                <a:gd name="T36" fmla="*/ 0 w 454"/>
                <a:gd name="T37" fmla="*/ 0 h 612"/>
                <a:gd name="T38" fmla="*/ 0 w 454"/>
                <a:gd name="T39" fmla="*/ 0 h 612"/>
                <a:gd name="T40" fmla="*/ 0 w 454"/>
                <a:gd name="T41" fmla="*/ 0 h 612"/>
                <a:gd name="T42" fmla="*/ 0 w 454"/>
                <a:gd name="T43" fmla="*/ 0 h 612"/>
                <a:gd name="T44" fmla="*/ 0 w 454"/>
                <a:gd name="T45" fmla="*/ 0 h 612"/>
                <a:gd name="T46" fmla="*/ 0 w 454"/>
                <a:gd name="T47" fmla="*/ 0 h 612"/>
                <a:gd name="T48" fmla="*/ 0 w 454"/>
                <a:gd name="T49" fmla="*/ 0 h 612"/>
                <a:gd name="T50" fmla="*/ 0 w 454"/>
                <a:gd name="T51" fmla="*/ 0 h 612"/>
                <a:gd name="T52" fmla="*/ 0 w 454"/>
                <a:gd name="T53" fmla="*/ 0 h 612"/>
                <a:gd name="T54" fmla="*/ 0 w 454"/>
                <a:gd name="T55" fmla="*/ 0 h 612"/>
                <a:gd name="T56" fmla="*/ 0 w 454"/>
                <a:gd name="T57" fmla="*/ 0 h 612"/>
                <a:gd name="T58" fmla="*/ 0 w 454"/>
                <a:gd name="T59" fmla="*/ 0 h 612"/>
                <a:gd name="T60" fmla="*/ 0 w 454"/>
                <a:gd name="T61" fmla="*/ 0 h 612"/>
                <a:gd name="T62" fmla="*/ 0 w 454"/>
                <a:gd name="T63" fmla="*/ 0 h 612"/>
                <a:gd name="T64" fmla="*/ 0 w 454"/>
                <a:gd name="T65" fmla="*/ 0 h 612"/>
                <a:gd name="T66" fmla="*/ 0 w 454"/>
                <a:gd name="T67" fmla="*/ 0 h 612"/>
                <a:gd name="T68" fmla="*/ 0 w 454"/>
                <a:gd name="T69" fmla="*/ 0 h 612"/>
                <a:gd name="T70" fmla="*/ 0 w 454"/>
                <a:gd name="T71" fmla="*/ 0 h 612"/>
                <a:gd name="T72" fmla="*/ 0 w 454"/>
                <a:gd name="T73" fmla="*/ 0 h 612"/>
                <a:gd name="T74" fmla="*/ 0 w 454"/>
                <a:gd name="T75" fmla="*/ 0 h 612"/>
                <a:gd name="T76" fmla="*/ 0 w 454"/>
                <a:gd name="T77" fmla="*/ 0 h 612"/>
                <a:gd name="T78" fmla="*/ 0 w 454"/>
                <a:gd name="T79" fmla="*/ 0 h 612"/>
                <a:gd name="T80" fmla="*/ 0 w 454"/>
                <a:gd name="T81" fmla="*/ 0 h 612"/>
                <a:gd name="T82" fmla="*/ 0 w 454"/>
                <a:gd name="T83" fmla="*/ 0 h 612"/>
                <a:gd name="T84" fmla="*/ 0 w 454"/>
                <a:gd name="T85" fmla="*/ 0 h 612"/>
                <a:gd name="T86" fmla="*/ 0 w 454"/>
                <a:gd name="T87" fmla="*/ 0 h 612"/>
                <a:gd name="T88" fmla="*/ 0 w 454"/>
                <a:gd name="T89" fmla="*/ 0 h 612"/>
                <a:gd name="T90" fmla="*/ 0 w 454"/>
                <a:gd name="T91" fmla="*/ 0 h 612"/>
                <a:gd name="T92" fmla="*/ 0 w 454"/>
                <a:gd name="T93" fmla="*/ 0 h 612"/>
                <a:gd name="T94" fmla="*/ 0 w 454"/>
                <a:gd name="T95" fmla="*/ 0 h 612"/>
                <a:gd name="T96" fmla="*/ 0 w 454"/>
                <a:gd name="T97" fmla="*/ 0 h 612"/>
                <a:gd name="T98" fmla="*/ 0 w 454"/>
                <a:gd name="T99" fmla="*/ 0 h 612"/>
                <a:gd name="T100" fmla="*/ 0 w 454"/>
                <a:gd name="T101" fmla="*/ 0 h 612"/>
                <a:gd name="T102" fmla="*/ 0 w 454"/>
                <a:gd name="T103" fmla="*/ 0 h 612"/>
                <a:gd name="T104" fmla="*/ 0 w 454"/>
                <a:gd name="T105" fmla="*/ 0 h 612"/>
                <a:gd name="T106" fmla="*/ 0 w 454"/>
                <a:gd name="T107" fmla="*/ 0 h 612"/>
                <a:gd name="T108" fmla="*/ 0 w 454"/>
                <a:gd name="T109" fmla="*/ 0 h 612"/>
                <a:gd name="T110" fmla="*/ 0 w 454"/>
                <a:gd name="T111" fmla="*/ 0 h 612"/>
                <a:gd name="T112" fmla="*/ 0 w 454"/>
                <a:gd name="T113" fmla="*/ 0 h 6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612"/>
                <a:gd name="T173" fmla="*/ 454 w 454"/>
                <a:gd name="T174" fmla="*/ 612 h 6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612">
                  <a:moveTo>
                    <a:pt x="0" y="612"/>
                  </a:moveTo>
                  <a:lnTo>
                    <a:pt x="5" y="609"/>
                  </a:lnTo>
                  <a:lnTo>
                    <a:pt x="10" y="607"/>
                  </a:lnTo>
                  <a:lnTo>
                    <a:pt x="22" y="600"/>
                  </a:lnTo>
                  <a:lnTo>
                    <a:pt x="33" y="594"/>
                  </a:lnTo>
                  <a:lnTo>
                    <a:pt x="39" y="592"/>
                  </a:lnTo>
                  <a:lnTo>
                    <a:pt x="45" y="588"/>
                  </a:lnTo>
                  <a:lnTo>
                    <a:pt x="54" y="571"/>
                  </a:lnTo>
                  <a:lnTo>
                    <a:pt x="64" y="552"/>
                  </a:lnTo>
                  <a:lnTo>
                    <a:pt x="72" y="532"/>
                  </a:lnTo>
                  <a:lnTo>
                    <a:pt x="79" y="514"/>
                  </a:lnTo>
                  <a:lnTo>
                    <a:pt x="81" y="488"/>
                  </a:lnTo>
                  <a:lnTo>
                    <a:pt x="83" y="464"/>
                  </a:lnTo>
                  <a:lnTo>
                    <a:pt x="87" y="439"/>
                  </a:lnTo>
                  <a:lnTo>
                    <a:pt x="89" y="416"/>
                  </a:lnTo>
                  <a:lnTo>
                    <a:pt x="82" y="354"/>
                  </a:lnTo>
                  <a:lnTo>
                    <a:pt x="79" y="324"/>
                  </a:lnTo>
                  <a:lnTo>
                    <a:pt x="78" y="295"/>
                  </a:lnTo>
                  <a:lnTo>
                    <a:pt x="72" y="258"/>
                  </a:lnTo>
                  <a:lnTo>
                    <a:pt x="66" y="220"/>
                  </a:lnTo>
                  <a:lnTo>
                    <a:pt x="57" y="147"/>
                  </a:lnTo>
                  <a:lnTo>
                    <a:pt x="57" y="89"/>
                  </a:lnTo>
                  <a:lnTo>
                    <a:pt x="57" y="60"/>
                  </a:lnTo>
                  <a:lnTo>
                    <a:pt x="56" y="32"/>
                  </a:lnTo>
                  <a:lnTo>
                    <a:pt x="61" y="25"/>
                  </a:lnTo>
                  <a:lnTo>
                    <a:pt x="66" y="17"/>
                  </a:lnTo>
                  <a:lnTo>
                    <a:pt x="71" y="10"/>
                  </a:lnTo>
                  <a:lnTo>
                    <a:pt x="75" y="0"/>
                  </a:lnTo>
                  <a:lnTo>
                    <a:pt x="86" y="6"/>
                  </a:lnTo>
                  <a:lnTo>
                    <a:pt x="96" y="13"/>
                  </a:lnTo>
                  <a:lnTo>
                    <a:pt x="106" y="19"/>
                  </a:lnTo>
                  <a:lnTo>
                    <a:pt x="110" y="21"/>
                  </a:lnTo>
                  <a:lnTo>
                    <a:pt x="116" y="24"/>
                  </a:lnTo>
                  <a:lnTo>
                    <a:pt x="128" y="46"/>
                  </a:lnTo>
                  <a:lnTo>
                    <a:pt x="139" y="67"/>
                  </a:lnTo>
                  <a:lnTo>
                    <a:pt x="151" y="86"/>
                  </a:lnTo>
                  <a:lnTo>
                    <a:pt x="156" y="97"/>
                  </a:lnTo>
                  <a:lnTo>
                    <a:pt x="160" y="107"/>
                  </a:lnTo>
                  <a:lnTo>
                    <a:pt x="185" y="163"/>
                  </a:lnTo>
                  <a:lnTo>
                    <a:pt x="196" y="191"/>
                  </a:lnTo>
                  <a:lnTo>
                    <a:pt x="207" y="219"/>
                  </a:lnTo>
                  <a:lnTo>
                    <a:pt x="219" y="241"/>
                  </a:lnTo>
                  <a:lnTo>
                    <a:pt x="229" y="262"/>
                  </a:lnTo>
                  <a:lnTo>
                    <a:pt x="249" y="307"/>
                  </a:lnTo>
                  <a:lnTo>
                    <a:pt x="258" y="324"/>
                  </a:lnTo>
                  <a:lnTo>
                    <a:pt x="265" y="343"/>
                  </a:lnTo>
                  <a:lnTo>
                    <a:pt x="280" y="380"/>
                  </a:lnTo>
                  <a:lnTo>
                    <a:pt x="303" y="409"/>
                  </a:lnTo>
                  <a:lnTo>
                    <a:pt x="315" y="423"/>
                  </a:lnTo>
                  <a:lnTo>
                    <a:pt x="326" y="439"/>
                  </a:lnTo>
                  <a:lnTo>
                    <a:pt x="331" y="443"/>
                  </a:lnTo>
                  <a:lnTo>
                    <a:pt x="338" y="447"/>
                  </a:lnTo>
                  <a:lnTo>
                    <a:pt x="351" y="458"/>
                  </a:lnTo>
                  <a:lnTo>
                    <a:pt x="364" y="467"/>
                  </a:lnTo>
                  <a:lnTo>
                    <a:pt x="377" y="477"/>
                  </a:lnTo>
                  <a:lnTo>
                    <a:pt x="454" y="491"/>
                  </a:lnTo>
                  <a:lnTo>
                    <a:pt x="0" y="612"/>
                  </a:lnTo>
                  <a:close/>
                </a:path>
              </a:pathLst>
            </a:custGeom>
            <a:solidFill>
              <a:srgbClr val="FF00FF"/>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82" name="Freeform 84"/>
            <p:cNvSpPr>
              <a:spLocks/>
            </p:cNvSpPr>
            <p:nvPr/>
          </p:nvSpPr>
          <p:spPr bwMode="auto">
            <a:xfrm>
              <a:off x="4666132" y="2025623"/>
              <a:ext cx="144561" cy="195264"/>
            </a:xfrm>
            <a:custGeom>
              <a:avLst/>
              <a:gdLst>
                <a:gd name="T0" fmla="*/ 0 w 454"/>
                <a:gd name="T1" fmla="*/ 0 h 612"/>
                <a:gd name="T2" fmla="*/ 0 w 454"/>
                <a:gd name="T3" fmla="*/ 0 h 612"/>
                <a:gd name="T4" fmla="*/ 0 w 454"/>
                <a:gd name="T5" fmla="*/ 0 h 612"/>
                <a:gd name="T6" fmla="*/ 0 w 454"/>
                <a:gd name="T7" fmla="*/ 0 h 612"/>
                <a:gd name="T8" fmla="*/ 0 w 454"/>
                <a:gd name="T9" fmla="*/ 0 h 612"/>
                <a:gd name="T10" fmla="*/ 0 w 454"/>
                <a:gd name="T11" fmla="*/ 0 h 612"/>
                <a:gd name="T12" fmla="*/ 0 w 454"/>
                <a:gd name="T13" fmla="*/ 0 h 612"/>
                <a:gd name="T14" fmla="*/ 0 w 454"/>
                <a:gd name="T15" fmla="*/ 0 h 612"/>
                <a:gd name="T16" fmla="*/ 0 w 454"/>
                <a:gd name="T17" fmla="*/ 0 h 612"/>
                <a:gd name="T18" fmla="*/ 0 w 454"/>
                <a:gd name="T19" fmla="*/ 0 h 612"/>
                <a:gd name="T20" fmla="*/ 0 w 454"/>
                <a:gd name="T21" fmla="*/ 0 h 612"/>
                <a:gd name="T22" fmla="*/ 0 w 454"/>
                <a:gd name="T23" fmla="*/ 0 h 612"/>
                <a:gd name="T24" fmla="*/ 0 w 454"/>
                <a:gd name="T25" fmla="*/ 0 h 612"/>
                <a:gd name="T26" fmla="*/ 0 w 454"/>
                <a:gd name="T27" fmla="*/ 0 h 612"/>
                <a:gd name="T28" fmla="*/ 0 w 454"/>
                <a:gd name="T29" fmla="*/ 0 h 612"/>
                <a:gd name="T30" fmla="*/ 0 w 454"/>
                <a:gd name="T31" fmla="*/ 0 h 612"/>
                <a:gd name="T32" fmla="*/ 0 w 454"/>
                <a:gd name="T33" fmla="*/ 0 h 612"/>
                <a:gd name="T34" fmla="*/ 0 w 454"/>
                <a:gd name="T35" fmla="*/ 0 h 612"/>
                <a:gd name="T36" fmla="*/ 0 w 454"/>
                <a:gd name="T37" fmla="*/ 0 h 612"/>
                <a:gd name="T38" fmla="*/ 0 w 454"/>
                <a:gd name="T39" fmla="*/ 0 h 612"/>
                <a:gd name="T40" fmla="*/ 0 w 454"/>
                <a:gd name="T41" fmla="*/ 0 h 612"/>
                <a:gd name="T42" fmla="*/ 0 w 454"/>
                <a:gd name="T43" fmla="*/ 0 h 612"/>
                <a:gd name="T44" fmla="*/ 0 w 454"/>
                <a:gd name="T45" fmla="*/ 0 h 612"/>
                <a:gd name="T46" fmla="*/ 0 w 454"/>
                <a:gd name="T47" fmla="*/ 0 h 612"/>
                <a:gd name="T48" fmla="*/ 0 w 454"/>
                <a:gd name="T49" fmla="*/ 0 h 612"/>
                <a:gd name="T50" fmla="*/ 0 w 454"/>
                <a:gd name="T51" fmla="*/ 0 h 612"/>
                <a:gd name="T52" fmla="*/ 0 w 454"/>
                <a:gd name="T53" fmla="*/ 0 h 612"/>
                <a:gd name="T54" fmla="*/ 0 w 454"/>
                <a:gd name="T55" fmla="*/ 0 h 612"/>
                <a:gd name="T56" fmla="*/ 0 w 454"/>
                <a:gd name="T57" fmla="*/ 0 h 612"/>
                <a:gd name="T58" fmla="*/ 0 w 454"/>
                <a:gd name="T59" fmla="*/ 0 h 612"/>
                <a:gd name="T60" fmla="*/ 0 w 454"/>
                <a:gd name="T61" fmla="*/ 0 h 612"/>
                <a:gd name="T62" fmla="*/ 0 w 454"/>
                <a:gd name="T63" fmla="*/ 0 h 612"/>
                <a:gd name="T64" fmla="*/ 0 w 454"/>
                <a:gd name="T65" fmla="*/ 0 h 612"/>
                <a:gd name="T66" fmla="*/ 0 w 454"/>
                <a:gd name="T67" fmla="*/ 0 h 612"/>
                <a:gd name="T68" fmla="*/ 0 w 454"/>
                <a:gd name="T69" fmla="*/ 0 h 612"/>
                <a:gd name="T70" fmla="*/ 0 w 454"/>
                <a:gd name="T71" fmla="*/ 0 h 612"/>
                <a:gd name="T72" fmla="*/ 0 w 454"/>
                <a:gd name="T73" fmla="*/ 0 h 612"/>
                <a:gd name="T74" fmla="*/ 0 w 454"/>
                <a:gd name="T75" fmla="*/ 0 h 612"/>
                <a:gd name="T76" fmla="*/ 0 w 454"/>
                <a:gd name="T77" fmla="*/ 0 h 612"/>
                <a:gd name="T78" fmla="*/ 0 w 454"/>
                <a:gd name="T79" fmla="*/ 0 h 612"/>
                <a:gd name="T80" fmla="*/ 0 w 454"/>
                <a:gd name="T81" fmla="*/ 0 h 612"/>
                <a:gd name="T82" fmla="*/ 0 w 454"/>
                <a:gd name="T83" fmla="*/ 0 h 612"/>
                <a:gd name="T84" fmla="*/ 0 w 454"/>
                <a:gd name="T85" fmla="*/ 0 h 612"/>
                <a:gd name="T86" fmla="*/ 0 w 454"/>
                <a:gd name="T87" fmla="*/ 0 h 612"/>
                <a:gd name="T88" fmla="*/ 0 w 454"/>
                <a:gd name="T89" fmla="*/ 0 h 612"/>
                <a:gd name="T90" fmla="*/ 0 w 454"/>
                <a:gd name="T91" fmla="*/ 0 h 612"/>
                <a:gd name="T92" fmla="*/ 0 w 454"/>
                <a:gd name="T93" fmla="*/ 0 h 612"/>
                <a:gd name="T94" fmla="*/ 0 w 454"/>
                <a:gd name="T95" fmla="*/ 0 h 612"/>
                <a:gd name="T96" fmla="*/ 0 w 454"/>
                <a:gd name="T97" fmla="*/ 0 h 612"/>
                <a:gd name="T98" fmla="*/ 0 w 454"/>
                <a:gd name="T99" fmla="*/ 0 h 612"/>
                <a:gd name="T100" fmla="*/ 0 w 454"/>
                <a:gd name="T101" fmla="*/ 0 h 612"/>
                <a:gd name="T102" fmla="*/ 0 w 454"/>
                <a:gd name="T103" fmla="*/ 0 h 612"/>
                <a:gd name="T104" fmla="*/ 0 w 454"/>
                <a:gd name="T105" fmla="*/ 0 h 612"/>
                <a:gd name="T106" fmla="*/ 0 w 454"/>
                <a:gd name="T107" fmla="*/ 0 h 612"/>
                <a:gd name="T108" fmla="*/ 0 w 454"/>
                <a:gd name="T109" fmla="*/ 0 h 612"/>
                <a:gd name="T110" fmla="*/ 0 w 454"/>
                <a:gd name="T111" fmla="*/ 0 h 612"/>
                <a:gd name="T112" fmla="*/ 0 w 454"/>
                <a:gd name="T113" fmla="*/ 0 h 6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612"/>
                <a:gd name="T173" fmla="*/ 454 w 454"/>
                <a:gd name="T174" fmla="*/ 612 h 6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612">
                  <a:moveTo>
                    <a:pt x="0" y="612"/>
                  </a:moveTo>
                  <a:lnTo>
                    <a:pt x="5" y="609"/>
                  </a:lnTo>
                  <a:lnTo>
                    <a:pt x="10" y="607"/>
                  </a:lnTo>
                  <a:lnTo>
                    <a:pt x="22" y="600"/>
                  </a:lnTo>
                  <a:lnTo>
                    <a:pt x="33" y="594"/>
                  </a:lnTo>
                  <a:lnTo>
                    <a:pt x="39" y="592"/>
                  </a:lnTo>
                  <a:lnTo>
                    <a:pt x="45" y="588"/>
                  </a:lnTo>
                  <a:lnTo>
                    <a:pt x="54" y="571"/>
                  </a:lnTo>
                  <a:lnTo>
                    <a:pt x="64" y="552"/>
                  </a:lnTo>
                  <a:lnTo>
                    <a:pt x="72" y="532"/>
                  </a:lnTo>
                  <a:lnTo>
                    <a:pt x="79" y="514"/>
                  </a:lnTo>
                  <a:lnTo>
                    <a:pt x="81" y="488"/>
                  </a:lnTo>
                  <a:lnTo>
                    <a:pt x="83" y="464"/>
                  </a:lnTo>
                  <a:lnTo>
                    <a:pt x="87" y="439"/>
                  </a:lnTo>
                  <a:lnTo>
                    <a:pt x="89" y="416"/>
                  </a:lnTo>
                  <a:lnTo>
                    <a:pt x="82" y="354"/>
                  </a:lnTo>
                  <a:lnTo>
                    <a:pt x="79" y="324"/>
                  </a:lnTo>
                  <a:lnTo>
                    <a:pt x="78" y="295"/>
                  </a:lnTo>
                  <a:lnTo>
                    <a:pt x="72" y="258"/>
                  </a:lnTo>
                  <a:lnTo>
                    <a:pt x="66" y="220"/>
                  </a:lnTo>
                  <a:lnTo>
                    <a:pt x="57" y="147"/>
                  </a:lnTo>
                  <a:lnTo>
                    <a:pt x="57" y="89"/>
                  </a:lnTo>
                  <a:lnTo>
                    <a:pt x="57" y="60"/>
                  </a:lnTo>
                  <a:lnTo>
                    <a:pt x="56" y="32"/>
                  </a:lnTo>
                  <a:lnTo>
                    <a:pt x="61" y="25"/>
                  </a:lnTo>
                  <a:lnTo>
                    <a:pt x="66" y="17"/>
                  </a:lnTo>
                  <a:lnTo>
                    <a:pt x="71" y="10"/>
                  </a:lnTo>
                  <a:lnTo>
                    <a:pt x="75" y="0"/>
                  </a:lnTo>
                  <a:lnTo>
                    <a:pt x="86" y="6"/>
                  </a:lnTo>
                  <a:lnTo>
                    <a:pt x="96" y="13"/>
                  </a:lnTo>
                  <a:lnTo>
                    <a:pt x="106" y="19"/>
                  </a:lnTo>
                  <a:lnTo>
                    <a:pt x="110" y="21"/>
                  </a:lnTo>
                  <a:lnTo>
                    <a:pt x="116" y="24"/>
                  </a:lnTo>
                  <a:lnTo>
                    <a:pt x="128" y="46"/>
                  </a:lnTo>
                  <a:lnTo>
                    <a:pt x="139" y="67"/>
                  </a:lnTo>
                  <a:lnTo>
                    <a:pt x="151" y="86"/>
                  </a:lnTo>
                  <a:lnTo>
                    <a:pt x="156" y="97"/>
                  </a:lnTo>
                  <a:lnTo>
                    <a:pt x="160" y="107"/>
                  </a:lnTo>
                  <a:lnTo>
                    <a:pt x="185" y="163"/>
                  </a:lnTo>
                  <a:lnTo>
                    <a:pt x="196" y="191"/>
                  </a:lnTo>
                  <a:lnTo>
                    <a:pt x="207" y="219"/>
                  </a:lnTo>
                  <a:lnTo>
                    <a:pt x="219" y="241"/>
                  </a:lnTo>
                  <a:lnTo>
                    <a:pt x="229" y="262"/>
                  </a:lnTo>
                  <a:lnTo>
                    <a:pt x="249" y="307"/>
                  </a:lnTo>
                  <a:lnTo>
                    <a:pt x="258" y="324"/>
                  </a:lnTo>
                  <a:lnTo>
                    <a:pt x="265" y="343"/>
                  </a:lnTo>
                  <a:lnTo>
                    <a:pt x="280" y="380"/>
                  </a:lnTo>
                  <a:lnTo>
                    <a:pt x="303" y="409"/>
                  </a:lnTo>
                  <a:lnTo>
                    <a:pt x="315" y="423"/>
                  </a:lnTo>
                  <a:lnTo>
                    <a:pt x="326" y="439"/>
                  </a:lnTo>
                  <a:lnTo>
                    <a:pt x="331" y="443"/>
                  </a:lnTo>
                  <a:lnTo>
                    <a:pt x="338" y="447"/>
                  </a:lnTo>
                  <a:lnTo>
                    <a:pt x="351" y="458"/>
                  </a:lnTo>
                  <a:lnTo>
                    <a:pt x="364" y="467"/>
                  </a:lnTo>
                  <a:lnTo>
                    <a:pt x="377" y="477"/>
                  </a:lnTo>
                  <a:lnTo>
                    <a:pt x="454" y="491"/>
                  </a:lnTo>
                  <a:lnTo>
                    <a:pt x="0" y="612"/>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83" name="Rectangle 85"/>
            <p:cNvSpPr>
              <a:spLocks noChangeArrowheads="1"/>
            </p:cNvSpPr>
            <p:nvPr/>
          </p:nvSpPr>
          <p:spPr bwMode="auto">
            <a:xfrm>
              <a:off x="3449669" y="2592366"/>
              <a:ext cx="685895" cy="30797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2000" b="1" kern="0" dirty="0">
                  <a:solidFill>
                    <a:srgbClr val="000000"/>
                  </a:solidFill>
                  <a:latin typeface="Tahoma"/>
                  <a:ea typeface="ＭＳ Ｐゴシック" charset="-128"/>
                </a:rPr>
                <a:t>Laser </a:t>
              </a:r>
              <a:endParaRPr kumimoji="0" lang="ja-JP" altLang="en-US" sz="2000" b="1" kern="0" dirty="0">
                <a:solidFill>
                  <a:sysClr val="windowText" lastClr="000000"/>
                </a:solidFill>
                <a:latin typeface="Tahoma"/>
                <a:ea typeface="ＭＳ Ｐゴシック" charset="-128"/>
              </a:endParaRPr>
            </a:p>
          </p:txBody>
        </p:sp>
        <p:sp>
          <p:nvSpPr>
            <p:cNvPr id="184" name="Freeform 86"/>
            <p:cNvSpPr>
              <a:spLocks/>
            </p:cNvSpPr>
            <p:nvPr/>
          </p:nvSpPr>
          <p:spPr bwMode="auto">
            <a:xfrm>
              <a:off x="3641904" y="2363763"/>
              <a:ext cx="175318" cy="106364"/>
            </a:xfrm>
            <a:custGeom>
              <a:avLst/>
              <a:gdLst>
                <a:gd name="T0" fmla="*/ 0 w 552"/>
                <a:gd name="T1" fmla="*/ 0 h 338"/>
                <a:gd name="T2" fmla="*/ 0 w 552"/>
                <a:gd name="T3" fmla="*/ 0 h 338"/>
                <a:gd name="T4" fmla="*/ 0 w 552"/>
                <a:gd name="T5" fmla="*/ 0 h 338"/>
                <a:gd name="T6" fmla="*/ 0 w 552"/>
                <a:gd name="T7" fmla="*/ 0 h 338"/>
                <a:gd name="T8" fmla="*/ 0 60000 65536"/>
                <a:gd name="T9" fmla="*/ 0 60000 65536"/>
                <a:gd name="T10" fmla="*/ 0 60000 65536"/>
                <a:gd name="T11" fmla="*/ 0 60000 65536"/>
                <a:gd name="T12" fmla="*/ 0 w 552"/>
                <a:gd name="T13" fmla="*/ 0 h 338"/>
                <a:gd name="T14" fmla="*/ 552 w 552"/>
                <a:gd name="T15" fmla="*/ 338 h 338"/>
              </a:gdLst>
              <a:ahLst/>
              <a:cxnLst>
                <a:cxn ang="T8">
                  <a:pos x="T0" y="T1"/>
                </a:cxn>
                <a:cxn ang="T9">
                  <a:pos x="T2" y="T3"/>
                </a:cxn>
                <a:cxn ang="T10">
                  <a:pos x="T4" y="T5"/>
                </a:cxn>
                <a:cxn ang="T11">
                  <a:pos x="T6" y="T7"/>
                </a:cxn>
              </a:cxnLst>
              <a:rect l="T12" t="T13" r="T14" b="T15"/>
              <a:pathLst>
                <a:path w="552" h="338">
                  <a:moveTo>
                    <a:pt x="552" y="32"/>
                  </a:moveTo>
                  <a:lnTo>
                    <a:pt x="92" y="338"/>
                  </a:lnTo>
                  <a:lnTo>
                    <a:pt x="0" y="0"/>
                  </a:lnTo>
                  <a:lnTo>
                    <a:pt x="552" y="32"/>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85" name="Line 87"/>
            <p:cNvSpPr>
              <a:spLocks noChangeShapeType="1"/>
            </p:cNvSpPr>
            <p:nvPr/>
          </p:nvSpPr>
          <p:spPr bwMode="auto">
            <a:xfrm flipV="1">
              <a:off x="3589616" y="2408214"/>
              <a:ext cx="99963" cy="26988"/>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86" name="Freeform 88"/>
            <p:cNvSpPr>
              <a:spLocks/>
            </p:cNvSpPr>
            <p:nvPr/>
          </p:nvSpPr>
          <p:spPr bwMode="auto">
            <a:xfrm>
              <a:off x="5384323" y="2116111"/>
              <a:ext cx="184546" cy="76201"/>
            </a:xfrm>
            <a:custGeom>
              <a:avLst/>
              <a:gdLst>
                <a:gd name="T0" fmla="*/ 0 w 582"/>
                <a:gd name="T1" fmla="*/ 0 h 240"/>
                <a:gd name="T2" fmla="*/ 0 w 582"/>
                <a:gd name="T3" fmla="*/ 0 h 240"/>
                <a:gd name="T4" fmla="*/ 0 w 582"/>
                <a:gd name="T5" fmla="*/ 0 h 240"/>
                <a:gd name="T6" fmla="*/ 0 w 582"/>
                <a:gd name="T7" fmla="*/ 0 h 240"/>
                <a:gd name="T8" fmla="*/ 0 w 582"/>
                <a:gd name="T9" fmla="*/ 0 h 240"/>
                <a:gd name="T10" fmla="*/ 0 w 582"/>
                <a:gd name="T11" fmla="*/ 0 h 240"/>
                <a:gd name="T12" fmla="*/ 0 w 582"/>
                <a:gd name="T13" fmla="*/ 0 h 240"/>
                <a:gd name="T14" fmla="*/ 0 w 582"/>
                <a:gd name="T15" fmla="*/ 0 h 240"/>
                <a:gd name="T16" fmla="*/ 0 w 582"/>
                <a:gd name="T17" fmla="*/ 0 h 240"/>
                <a:gd name="T18" fmla="*/ 0 w 582"/>
                <a:gd name="T19" fmla="*/ 0 h 240"/>
                <a:gd name="T20" fmla="*/ 0 w 582"/>
                <a:gd name="T21" fmla="*/ 0 h 240"/>
                <a:gd name="T22" fmla="*/ 0 w 582"/>
                <a:gd name="T23" fmla="*/ 0 h 240"/>
                <a:gd name="T24" fmla="*/ 0 w 582"/>
                <a:gd name="T25" fmla="*/ 0 h 240"/>
                <a:gd name="T26" fmla="*/ 0 w 582"/>
                <a:gd name="T27" fmla="*/ 0 h 240"/>
                <a:gd name="T28" fmla="*/ 0 w 582"/>
                <a:gd name="T29" fmla="*/ 0 h 240"/>
                <a:gd name="T30" fmla="*/ 0 w 582"/>
                <a:gd name="T31" fmla="*/ 0 h 240"/>
                <a:gd name="T32" fmla="*/ 0 w 582"/>
                <a:gd name="T33" fmla="*/ 0 h 240"/>
                <a:gd name="T34" fmla="*/ 0 w 582"/>
                <a:gd name="T35" fmla="*/ 0 h 240"/>
                <a:gd name="T36" fmla="*/ 0 w 582"/>
                <a:gd name="T37" fmla="*/ 0 h 240"/>
                <a:gd name="T38" fmla="*/ 0 w 582"/>
                <a:gd name="T39" fmla="*/ 0 h 240"/>
                <a:gd name="T40" fmla="*/ 0 w 582"/>
                <a:gd name="T41" fmla="*/ 0 h 240"/>
                <a:gd name="T42" fmla="*/ 0 w 582"/>
                <a:gd name="T43" fmla="*/ 0 h 240"/>
                <a:gd name="T44" fmla="*/ 0 w 582"/>
                <a:gd name="T45" fmla="*/ 0 h 240"/>
                <a:gd name="T46" fmla="*/ 0 w 582"/>
                <a:gd name="T47" fmla="*/ 0 h 240"/>
                <a:gd name="T48" fmla="*/ 0 w 582"/>
                <a:gd name="T49" fmla="*/ 0 h 240"/>
                <a:gd name="T50" fmla="*/ 0 w 582"/>
                <a:gd name="T51" fmla="*/ 0 h 240"/>
                <a:gd name="T52" fmla="*/ 0 w 582"/>
                <a:gd name="T53" fmla="*/ 0 h 240"/>
                <a:gd name="T54" fmla="*/ 0 w 582"/>
                <a:gd name="T55" fmla="*/ 0 h 240"/>
                <a:gd name="T56" fmla="*/ 0 w 582"/>
                <a:gd name="T57" fmla="*/ 0 h 240"/>
                <a:gd name="T58" fmla="*/ 0 w 582"/>
                <a:gd name="T59" fmla="*/ 0 h 240"/>
                <a:gd name="T60" fmla="*/ 0 w 582"/>
                <a:gd name="T61" fmla="*/ 0 h 240"/>
                <a:gd name="T62" fmla="*/ 0 w 582"/>
                <a:gd name="T63" fmla="*/ 0 h 240"/>
                <a:gd name="T64" fmla="*/ 0 w 582"/>
                <a:gd name="T65" fmla="*/ 0 h 240"/>
                <a:gd name="T66" fmla="*/ 0 w 582"/>
                <a:gd name="T67" fmla="*/ 0 h 240"/>
                <a:gd name="T68" fmla="*/ 0 w 582"/>
                <a:gd name="T69" fmla="*/ 0 h 240"/>
                <a:gd name="T70" fmla="*/ 0 w 582"/>
                <a:gd name="T71" fmla="*/ 0 h 240"/>
                <a:gd name="T72" fmla="*/ 0 w 582"/>
                <a:gd name="T73" fmla="*/ 0 h 240"/>
                <a:gd name="T74" fmla="*/ 0 w 582"/>
                <a:gd name="T75" fmla="*/ 0 h 240"/>
                <a:gd name="T76" fmla="*/ 0 w 582"/>
                <a:gd name="T77" fmla="*/ 0 h 240"/>
                <a:gd name="T78" fmla="*/ 0 w 582"/>
                <a:gd name="T79" fmla="*/ 0 h 240"/>
                <a:gd name="T80" fmla="*/ 0 w 582"/>
                <a:gd name="T81" fmla="*/ 0 h 240"/>
                <a:gd name="T82" fmla="*/ 0 w 582"/>
                <a:gd name="T83" fmla="*/ 0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2"/>
                <a:gd name="T127" fmla="*/ 0 h 240"/>
                <a:gd name="T128" fmla="*/ 582 w 582"/>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2" h="240">
                  <a:moveTo>
                    <a:pt x="582" y="120"/>
                  </a:moveTo>
                  <a:lnTo>
                    <a:pt x="582" y="115"/>
                  </a:lnTo>
                  <a:lnTo>
                    <a:pt x="581" y="109"/>
                  </a:lnTo>
                  <a:lnTo>
                    <a:pt x="579" y="102"/>
                  </a:lnTo>
                  <a:lnTo>
                    <a:pt x="577" y="96"/>
                  </a:lnTo>
                  <a:lnTo>
                    <a:pt x="573" y="90"/>
                  </a:lnTo>
                  <a:lnTo>
                    <a:pt x="570" y="84"/>
                  </a:lnTo>
                  <a:lnTo>
                    <a:pt x="564" y="78"/>
                  </a:lnTo>
                  <a:lnTo>
                    <a:pt x="559" y="73"/>
                  </a:lnTo>
                  <a:lnTo>
                    <a:pt x="552" y="68"/>
                  </a:lnTo>
                  <a:lnTo>
                    <a:pt x="546" y="62"/>
                  </a:lnTo>
                  <a:lnTo>
                    <a:pt x="538" y="57"/>
                  </a:lnTo>
                  <a:lnTo>
                    <a:pt x="530" y="52"/>
                  </a:lnTo>
                  <a:lnTo>
                    <a:pt x="522" y="47"/>
                  </a:lnTo>
                  <a:lnTo>
                    <a:pt x="513" y="42"/>
                  </a:lnTo>
                  <a:lnTo>
                    <a:pt x="502" y="38"/>
                  </a:lnTo>
                  <a:lnTo>
                    <a:pt x="492" y="33"/>
                  </a:lnTo>
                  <a:lnTo>
                    <a:pt x="481" y="30"/>
                  </a:lnTo>
                  <a:lnTo>
                    <a:pt x="469" y="26"/>
                  </a:lnTo>
                  <a:lnTo>
                    <a:pt x="458" y="21"/>
                  </a:lnTo>
                  <a:lnTo>
                    <a:pt x="445" y="19"/>
                  </a:lnTo>
                  <a:lnTo>
                    <a:pt x="432" y="16"/>
                  </a:lnTo>
                  <a:lnTo>
                    <a:pt x="419" y="13"/>
                  </a:lnTo>
                  <a:lnTo>
                    <a:pt x="407" y="10"/>
                  </a:lnTo>
                  <a:lnTo>
                    <a:pt x="393" y="7"/>
                  </a:lnTo>
                  <a:lnTo>
                    <a:pt x="379" y="6"/>
                  </a:lnTo>
                  <a:lnTo>
                    <a:pt x="365" y="4"/>
                  </a:lnTo>
                  <a:lnTo>
                    <a:pt x="350" y="3"/>
                  </a:lnTo>
                  <a:lnTo>
                    <a:pt x="336" y="2"/>
                  </a:lnTo>
                  <a:lnTo>
                    <a:pt x="320" y="2"/>
                  </a:lnTo>
                  <a:lnTo>
                    <a:pt x="306" y="0"/>
                  </a:lnTo>
                  <a:lnTo>
                    <a:pt x="291" y="0"/>
                  </a:lnTo>
                  <a:lnTo>
                    <a:pt x="276" y="0"/>
                  </a:lnTo>
                  <a:lnTo>
                    <a:pt x="262" y="2"/>
                  </a:lnTo>
                  <a:lnTo>
                    <a:pt x="247" y="2"/>
                  </a:lnTo>
                  <a:lnTo>
                    <a:pt x="233" y="3"/>
                  </a:lnTo>
                  <a:lnTo>
                    <a:pt x="218" y="4"/>
                  </a:lnTo>
                  <a:lnTo>
                    <a:pt x="204" y="6"/>
                  </a:lnTo>
                  <a:lnTo>
                    <a:pt x="190" y="7"/>
                  </a:lnTo>
                  <a:lnTo>
                    <a:pt x="176" y="10"/>
                  </a:lnTo>
                  <a:lnTo>
                    <a:pt x="163" y="13"/>
                  </a:lnTo>
                  <a:lnTo>
                    <a:pt x="150" y="16"/>
                  </a:lnTo>
                  <a:lnTo>
                    <a:pt x="138" y="19"/>
                  </a:lnTo>
                  <a:lnTo>
                    <a:pt x="125" y="21"/>
                  </a:lnTo>
                  <a:lnTo>
                    <a:pt x="113" y="26"/>
                  </a:lnTo>
                  <a:lnTo>
                    <a:pt x="102" y="30"/>
                  </a:lnTo>
                  <a:lnTo>
                    <a:pt x="91" y="33"/>
                  </a:lnTo>
                  <a:lnTo>
                    <a:pt x="81" y="38"/>
                  </a:lnTo>
                  <a:lnTo>
                    <a:pt x="70" y="42"/>
                  </a:lnTo>
                  <a:lnTo>
                    <a:pt x="61" y="47"/>
                  </a:lnTo>
                  <a:lnTo>
                    <a:pt x="53" y="52"/>
                  </a:lnTo>
                  <a:lnTo>
                    <a:pt x="44" y="57"/>
                  </a:lnTo>
                  <a:lnTo>
                    <a:pt x="36" y="62"/>
                  </a:lnTo>
                  <a:lnTo>
                    <a:pt x="31" y="68"/>
                  </a:lnTo>
                  <a:lnTo>
                    <a:pt x="24" y="73"/>
                  </a:lnTo>
                  <a:lnTo>
                    <a:pt x="19" y="78"/>
                  </a:lnTo>
                  <a:lnTo>
                    <a:pt x="13" y="84"/>
                  </a:lnTo>
                  <a:lnTo>
                    <a:pt x="10" y="90"/>
                  </a:lnTo>
                  <a:lnTo>
                    <a:pt x="6" y="96"/>
                  </a:lnTo>
                  <a:lnTo>
                    <a:pt x="4" y="102"/>
                  </a:lnTo>
                  <a:lnTo>
                    <a:pt x="1" y="109"/>
                  </a:lnTo>
                  <a:lnTo>
                    <a:pt x="0" y="115"/>
                  </a:lnTo>
                  <a:lnTo>
                    <a:pt x="0" y="120"/>
                  </a:lnTo>
                  <a:lnTo>
                    <a:pt x="0" y="126"/>
                  </a:lnTo>
                  <a:lnTo>
                    <a:pt x="1" y="132"/>
                  </a:lnTo>
                  <a:lnTo>
                    <a:pt x="4" y="139"/>
                  </a:lnTo>
                  <a:lnTo>
                    <a:pt x="6" y="145"/>
                  </a:lnTo>
                  <a:lnTo>
                    <a:pt x="10" y="151"/>
                  </a:lnTo>
                  <a:lnTo>
                    <a:pt x="13" y="156"/>
                  </a:lnTo>
                  <a:lnTo>
                    <a:pt x="19" y="162"/>
                  </a:lnTo>
                  <a:lnTo>
                    <a:pt x="24" y="168"/>
                  </a:lnTo>
                  <a:lnTo>
                    <a:pt x="31" y="173"/>
                  </a:lnTo>
                  <a:lnTo>
                    <a:pt x="36" y="179"/>
                  </a:lnTo>
                  <a:lnTo>
                    <a:pt x="44" y="183"/>
                  </a:lnTo>
                  <a:lnTo>
                    <a:pt x="53" y="189"/>
                  </a:lnTo>
                  <a:lnTo>
                    <a:pt x="61" y="194"/>
                  </a:lnTo>
                  <a:lnTo>
                    <a:pt x="70" y="198"/>
                  </a:lnTo>
                  <a:lnTo>
                    <a:pt x="81" y="203"/>
                  </a:lnTo>
                  <a:lnTo>
                    <a:pt x="91" y="208"/>
                  </a:lnTo>
                  <a:lnTo>
                    <a:pt x="102" y="211"/>
                  </a:lnTo>
                  <a:lnTo>
                    <a:pt x="113" y="215"/>
                  </a:lnTo>
                  <a:lnTo>
                    <a:pt x="125" y="219"/>
                  </a:lnTo>
                  <a:lnTo>
                    <a:pt x="138" y="222"/>
                  </a:lnTo>
                  <a:lnTo>
                    <a:pt x="150" y="225"/>
                  </a:lnTo>
                  <a:lnTo>
                    <a:pt x="163" y="227"/>
                  </a:lnTo>
                  <a:lnTo>
                    <a:pt x="176" y="231"/>
                  </a:lnTo>
                  <a:lnTo>
                    <a:pt x="190" y="233"/>
                  </a:lnTo>
                  <a:lnTo>
                    <a:pt x="204" y="234"/>
                  </a:lnTo>
                  <a:lnTo>
                    <a:pt x="218" y="237"/>
                  </a:lnTo>
                  <a:lnTo>
                    <a:pt x="233" y="238"/>
                  </a:lnTo>
                  <a:lnTo>
                    <a:pt x="247" y="239"/>
                  </a:lnTo>
                  <a:lnTo>
                    <a:pt x="262" y="239"/>
                  </a:lnTo>
                  <a:lnTo>
                    <a:pt x="276" y="240"/>
                  </a:lnTo>
                  <a:lnTo>
                    <a:pt x="291" y="240"/>
                  </a:lnTo>
                  <a:lnTo>
                    <a:pt x="306" y="240"/>
                  </a:lnTo>
                  <a:lnTo>
                    <a:pt x="320" y="239"/>
                  </a:lnTo>
                  <a:lnTo>
                    <a:pt x="336" y="239"/>
                  </a:lnTo>
                  <a:lnTo>
                    <a:pt x="350" y="238"/>
                  </a:lnTo>
                  <a:lnTo>
                    <a:pt x="365" y="237"/>
                  </a:lnTo>
                  <a:lnTo>
                    <a:pt x="379" y="234"/>
                  </a:lnTo>
                  <a:lnTo>
                    <a:pt x="393" y="233"/>
                  </a:lnTo>
                  <a:lnTo>
                    <a:pt x="407" y="231"/>
                  </a:lnTo>
                  <a:lnTo>
                    <a:pt x="419" y="227"/>
                  </a:lnTo>
                  <a:lnTo>
                    <a:pt x="432" y="225"/>
                  </a:lnTo>
                  <a:lnTo>
                    <a:pt x="445" y="222"/>
                  </a:lnTo>
                  <a:lnTo>
                    <a:pt x="458" y="219"/>
                  </a:lnTo>
                  <a:lnTo>
                    <a:pt x="469" y="215"/>
                  </a:lnTo>
                  <a:lnTo>
                    <a:pt x="481" y="211"/>
                  </a:lnTo>
                  <a:lnTo>
                    <a:pt x="492" y="208"/>
                  </a:lnTo>
                  <a:lnTo>
                    <a:pt x="502" y="203"/>
                  </a:lnTo>
                  <a:lnTo>
                    <a:pt x="513" y="198"/>
                  </a:lnTo>
                  <a:lnTo>
                    <a:pt x="522" y="194"/>
                  </a:lnTo>
                  <a:lnTo>
                    <a:pt x="530" y="189"/>
                  </a:lnTo>
                  <a:lnTo>
                    <a:pt x="538" y="183"/>
                  </a:lnTo>
                  <a:lnTo>
                    <a:pt x="546" y="179"/>
                  </a:lnTo>
                  <a:lnTo>
                    <a:pt x="552" y="173"/>
                  </a:lnTo>
                  <a:lnTo>
                    <a:pt x="559" y="168"/>
                  </a:lnTo>
                  <a:lnTo>
                    <a:pt x="564" y="162"/>
                  </a:lnTo>
                  <a:lnTo>
                    <a:pt x="570" y="156"/>
                  </a:lnTo>
                  <a:lnTo>
                    <a:pt x="573" y="151"/>
                  </a:lnTo>
                  <a:lnTo>
                    <a:pt x="577" y="145"/>
                  </a:lnTo>
                  <a:lnTo>
                    <a:pt x="579" y="139"/>
                  </a:lnTo>
                  <a:lnTo>
                    <a:pt x="581" y="132"/>
                  </a:lnTo>
                  <a:lnTo>
                    <a:pt x="582" y="126"/>
                  </a:lnTo>
                  <a:lnTo>
                    <a:pt x="582" y="120"/>
                  </a:lnTo>
                  <a:close/>
                </a:path>
              </a:pathLst>
            </a:custGeom>
            <a:solidFill>
              <a:srgbClr val="FF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87" name="Freeform 89"/>
            <p:cNvSpPr>
              <a:spLocks/>
            </p:cNvSpPr>
            <p:nvPr/>
          </p:nvSpPr>
          <p:spPr bwMode="auto">
            <a:xfrm>
              <a:off x="5384323" y="2117699"/>
              <a:ext cx="184546" cy="74613"/>
            </a:xfrm>
            <a:custGeom>
              <a:avLst/>
              <a:gdLst>
                <a:gd name="T0" fmla="*/ 0 w 581"/>
                <a:gd name="T1" fmla="*/ 0 h 238"/>
                <a:gd name="T2" fmla="*/ 0 w 581"/>
                <a:gd name="T3" fmla="*/ 0 h 238"/>
                <a:gd name="T4" fmla="*/ 0 w 581"/>
                <a:gd name="T5" fmla="*/ 0 h 238"/>
                <a:gd name="T6" fmla="*/ 0 w 581"/>
                <a:gd name="T7" fmla="*/ 0 h 238"/>
                <a:gd name="T8" fmla="*/ 0 w 581"/>
                <a:gd name="T9" fmla="*/ 0 h 238"/>
                <a:gd name="T10" fmla="*/ 0 w 581"/>
                <a:gd name="T11" fmla="*/ 0 h 238"/>
                <a:gd name="T12" fmla="*/ 0 w 581"/>
                <a:gd name="T13" fmla="*/ 0 h 238"/>
                <a:gd name="T14" fmla="*/ 0 w 581"/>
                <a:gd name="T15" fmla="*/ 0 h 238"/>
                <a:gd name="T16" fmla="*/ 0 w 581"/>
                <a:gd name="T17" fmla="*/ 0 h 238"/>
                <a:gd name="T18" fmla="*/ 0 w 581"/>
                <a:gd name="T19" fmla="*/ 0 h 238"/>
                <a:gd name="T20" fmla="*/ 0 w 581"/>
                <a:gd name="T21" fmla="*/ 0 h 238"/>
                <a:gd name="T22" fmla="*/ 0 w 581"/>
                <a:gd name="T23" fmla="*/ 0 h 238"/>
                <a:gd name="T24" fmla="*/ 0 w 581"/>
                <a:gd name="T25" fmla="*/ 0 h 238"/>
                <a:gd name="T26" fmla="*/ 0 w 581"/>
                <a:gd name="T27" fmla="*/ 0 h 238"/>
                <a:gd name="T28" fmla="*/ 0 w 581"/>
                <a:gd name="T29" fmla="*/ 0 h 238"/>
                <a:gd name="T30" fmla="*/ 0 w 581"/>
                <a:gd name="T31" fmla="*/ 0 h 238"/>
                <a:gd name="T32" fmla="*/ 0 w 581"/>
                <a:gd name="T33" fmla="*/ 0 h 238"/>
                <a:gd name="T34" fmla="*/ 0 w 581"/>
                <a:gd name="T35" fmla="*/ 0 h 238"/>
                <a:gd name="T36" fmla="*/ 0 w 581"/>
                <a:gd name="T37" fmla="*/ 0 h 238"/>
                <a:gd name="T38" fmla="*/ 0 w 581"/>
                <a:gd name="T39" fmla="*/ 0 h 238"/>
                <a:gd name="T40" fmla="*/ 0 w 581"/>
                <a:gd name="T41" fmla="*/ 0 h 238"/>
                <a:gd name="T42" fmla="*/ 0 w 581"/>
                <a:gd name="T43" fmla="*/ 0 h 238"/>
                <a:gd name="T44" fmla="*/ 0 w 581"/>
                <a:gd name="T45" fmla="*/ 0 h 238"/>
                <a:gd name="T46" fmla="*/ 0 w 581"/>
                <a:gd name="T47" fmla="*/ 0 h 238"/>
                <a:gd name="T48" fmla="*/ 0 w 581"/>
                <a:gd name="T49" fmla="*/ 0 h 238"/>
                <a:gd name="T50" fmla="*/ 0 w 581"/>
                <a:gd name="T51" fmla="*/ 0 h 238"/>
                <a:gd name="T52" fmla="*/ 0 w 581"/>
                <a:gd name="T53" fmla="*/ 0 h 238"/>
                <a:gd name="T54" fmla="*/ 0 w 581"/>
                <a:gd name="T55" fmla="*/ 0 h 238"/>
                <a:gd name="T56" fmla="*/ 0 w 581"/>
                <a:gd name="T57" fmla="*/ 0 h 238"/>
                <a:gd name="T58" fmla="*/ 0 w 581"/>
                <a:gd name="T59" fmla="*/ 0 h 238"/>
                <a:gd name="T60" fmla="*/ 0 w 581"/>
                <a:gd name="T61" fmla="*/ 0 h 238"/>
                <a:gd name="T62" fmla="*/ 0 w 581"/>
                <a:gd name="T63" fmla="*/ 0 h 2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1"/>
                <a:gd name="T97" fmla="*/ 0 h 238"/>
                <a:gd name="T98" fmla="*/ 581 w 581"/>
                <a:gd name="T99" fmla="*/ 238 h 2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1" h="238">
                  <a:moveTo>
                    <a:pt x="291" y="238"/>
                  </a:moveTo>
                  <a:lnTo>
                    <a:pt x="232" y="236"/>
                  </a:lnTo>
                  <a:lnTo>
                    <a:pt x="177" y="229"/>
                  </a:lnTo>
                  <a:lnTo>
                    <a:pt x="128" y="217"/>
                  </a:lnTo>
                  <a:lnTo>
                    <a:pt x="106" y="212"/>
                  </a:lnTo>
                  <a:lnTo>
                    <a:pt x="85" y="203"/>
                  </a:lnTo>
                  <a:lnTo>
                    <a:pt x="67" y="195"/>
                  </a:lnTo>
                  <a:lnTo>
                    <a:pt x="50" y="186"/>
                  </a:lnTo>
                  <a:lnTo>
                    <a:pt x="35" y="175"/>
                  </a:lnTo>
                  <a:lnTo>
                    <a:pt x="24" y="165"/>
                  </a:lnTo>
                  <a:lnTo>
                    <a:pt x="13" y="154"/>
                  </a:lnTo>
                  <a:lnTo>
                    <a:pt x="10" y="149"/>
                  </a:lnTo>
                  <a:lnTo>
                    <a:pt x="6" y="143"/>
                  </a:lnTo>
                  <a:lnTo>
                    <a:pt x="4" y="137"/>
                  </a:lnTo>
                  <a:lnTo>
                    <a:pt x="2" y="131"/>
                  </a:lnTo>
                  <a:lnTo>
                    <a:pt x="0" y="125"/>
                  </a:lnTo>
                  <a:lnTo>
                    <a:pt x="0" y="120"/>
                  </a:lnTo>
                  <a:lnTo>
                    <a:pt x="0" y="113"/>
                  </a:lnTo>
                  <a:lnTo>
                    <a:pt x="2" y="107"/>
                  </a:lnTo>
                  <a:lnTo>
                    <a:pt x="4" y="101"/>
                  </a:lnTo>
                  <a:lnTo>
                    <a:pt x="6" y="95"/>
                  </a:lnTo>
                  <a:lnTo>
                    <a:pt x="10" y="89"/>
                  </a:lnTo>
                  <a:lnTo>
                    <a:pt x="13" y="83"/>
                  </a:lnTo>
                  <a:lnTo>
                    <a:pt x="24" y="73"/>
                  </a:lnTo>
                  <a:lnTo>
                    <a:pt x="35" y="62"/>
                  </a:lnTo>
                  <a:lnTo>
                    <a:pt x="50" y="52"/>
                  </a:lnTo>
                  <a:lnTo>
                    <a:pt x="67" y="43"/>
                  </a:lnTo>
                  <a:lnTo>
                    <a:pt x="85" y="35"/>
                  </a:lnTo>
                  <a:lnTo>
                    <a:pt x="106" y="26"/>
                  </a:lnTo>
                  <a:lnTo>
                    <a:pt x="128" y="21"/>
                  </a:lnTo>
                  <a:lnTo>
                    <a:pt x="177" y="9"/>
                  </a:lnTo>
                  <a:lnTo>
                    <a:pt x="232" y="2"/>
                  </a:lnTo>
                  <a:lnTo>
                    <a:pt x="291" y="0"/>
                  </a:lnTo>
                  <a:lnTo>
                    <a:pt x="350" y="2"/>
                  </a:lnTo>
                  <a:lnTo>
                    <a:pt x="404" y="9"/>
                  </a:lnTo>
                  <a:lnTo>
                    <a:pt x="453" y="21"/>
                  </a:lnTo>
                  <a:lnTo>
                    <a:pt x="475" y="26"/>
                  </a:lnTo>
                  <a:lnTo>
                    <a:pt x="496" y="35"/>
                  </a:lnTo>
                  <a:lnTo>
                    <a:pt x="515" y="43"/>
                  </a:lnTo>
                  <a:lnTo>
                    <a:pt x="531" y="52"/>
                  </a:lnTo>
                  <a:lnTo>
                    <a:pt x="546" y="62"/>
                  </a:lnTo>
                  <a:lnTo>
                    <a:pt x="558" y="73"/>
                  </a:lnTo>
                  <a:lnTo>
                    <a:pt x="569" y="83"/>
                  </a:lnTo>
                  <a:lnTo>
                    <a:pt x="572" y="89"/>
                  </a:lnTo>
                  <a:lnTo>
                    <a:pt x="576" y="95"/>
                  </a:lnTo>
                  <a:lnTo>
                    <a:pt x="578" y="101"/>
                  </a:lnTo>
                  <a:lnTo>
                    <a:pt x="580" y="107"/>
                  </a:lnTo>
                  <a:lnTo>
                    <a:pt x="581" y="113"/>
                  </a:lnTo>
                  <a:lnTo>
                    <a:pt x="581" y="120"/>
                  </a:lnTo>
                  <a:lnTo>
                    <a:pt x="581" y="125"/>
                  </a:lnTo>
                  <a:lnTo>
                    <a:pt x="580" y="131"/>
                  </a:lnTo>
                  <a:lnTo>
                    <a:pt x="578" y="137"/>
                  </a:lnTo>
                  <a:lnTo>
                    <a:pt x="576" y="143"/>
                  </a:lnTo>
                  <a:lnTo>
                    <a:pt x="572" y="149"/>
                  </a:lnTo>
                  <a:lnTo>
                    <a:pt x="569" y="154"/>
                  </a:lnTo>
                  <a:lnTo>
                    <a:pt x="558" y="165"/>
                  </a:lnTo>
                  <a:lnTo>
                    <a:pt x="546" y="175"/>
                  </a:lnTo>
                  <a:lnTo>
                    <a:pt x="531" y="186"/>
                  </a:lnTo>
                  <a:lnTo>
                    <a:pt x="515" y="195"/>
                  </a:lnTo>
                  <a:lnTo>
                    <a:pt x="496" y="203"/>
                  </a:lnTo>
                  <a:lnTo>
                    <a:pt x="475" y="212"/>
                  </a:lnTo>
                  <a:lnTo>
                    <a:pt x="453" y="217"/>
                  </a:lnTo>
                  <a:lnTo>
                    <a:pt x="404" y="229"/>
                  </a:lnTo>
                  <a:lnTo>
                    <a:pt x="350" y="236"/>
                  </a:lnTo>
                  <a:lnTo>
                    <a:pt x="291" y="238"/>
                  </a:lnTo>
                </a:path>
              </a:pathLst>
            </a:cu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88" name="Freeform 90"/>
            <p:cNvSpPr>
              <a:spLocks/>
            </p:cNvSpPr>
            <p:nvPr/>
          </p:nvSpPr>
          <p:spPr bwMode="auto">
            <a:xfrm>
              <a:off x="5019845" y="2097061"/>
              <a:ext cx="167630" cy="111126"/>
            </a:xfrm>
            <a:custGeom>
              <a:avLst/>
              <a:gdLst>
                <a:gd name="T0" fmla="*/ 0 w 524"/>
                <a:gd name="T1" fmla="*/ 0 h 349"/>
                <a:gd name="T2" fmla="*/ 0 w 524"/>
                <a:gd name="T3" fmla="*/ 0 h 349"/>
                <a:gd name="T4" fmla="*/ 0 w 524"/>
                <a:gd name="T5" fmla="*/ 0 h 349"/>
                <a:gd name="T6" fmla="*/ 0 w 524"/>
                <a:gd name="T7" fmla="*/ 0 h 349"/>
                <a:gd name="T8" fmla="*/ 0 60000 65536"/>
                <a:gd name="T9" fmla="*/ 0 60000 65536"/>
                <a:gd name="T10" fmla="*/ 0 60000 65536"/>
                <a:gd name="T11" fmla="*/ 0 60000 65536"/>
                <a:gd name="T12" fmla="*/ 0 w 524"/>
                <a:gd name="T13" fmla="*/ 0 h 349"/>
                <a:gd name="T14" fmla="*/ 524 w 524"/>
                <a:gd name="T15" fmla="*/ 349 h 349"/>
              </a:gdLst>
              <a:ahLst/>
              <a:cxnLst>
                <a:cxn ang="T8">
                  <a:pos x="T0" y="T1"/>
                </a:cxn>
                <a:cxn ang="T9">
                  <a:pos x="T2" y="T3"/>
                </a:cxn>
                <a:cxn ang="T10">
                  <a:pos x="T4" y="T5"/>
                </a:cxn>
                <a:cxn ang="T11">
                  <a:pos x="T6" y="T7"/>
                </a:cxn>
              </a:cxnLst>
              <a:rect l="T12" t="T13" r="T14" b="T15"/>
              <a:pathLst>
                <a:path w="524" h="349">
                  <a:moveTo>
                    <a:pt x="0" y="175"/>
                  </a:moveTo>
                  <a:lnTo>
                    <a:pt x="524" y="0"/>
                  </a:lnTo>
                  <a:lnTo>
                    <a:pt x="524" y="349"/>
                  </a:lnTo>
                  <a:lnTo>
                    <a:pt x="0" y="175"/>
                  </a:lnTo>
                  <a:close/>
                </a:path>
              </a:pathLst>
            </a:custGeom>
            <a:solidFill>
              <a:srgbClr val="00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89" name="Line 91"/>
            <p:cNvSpPr>
              <a:spLocks noChangeShapeType="1"/>
            </p:cNvSpPr>
            <p:nvPr/>
          </p:nvSpPr>
          <p:spPr bwMode="auto">
            <a:xfrm flipH="1">
              <a:off x="5153641" y="2152624"/>
              <a:ext cx="1537" cy="0"/>
            </a:xfrm>
            <a:prstGeom prst="line">
              <a:avLst/>
            </a:prstGeom>
            <a:noFill/>
            <a:ln w="0">
              <a:solidFill>
                <a:srgbClr val="000000"/>
              </a:solidFill>
              <a:round/>
              <a:headEnd/>
              <a:tailEnd/>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90" name="Rectangle 92"/>
            <p:cNvSpPr>
              <a:spLocks noChangeArrowheads="1"/>
            </p:cNvSpPr>
            <p:nvPr/>
          </p:nvSpPr>
          <p:spPr bwMode="auto">
            <a:xfrm>
              <a:off x="5245914" y="2211362"/>
              <a:ext cx="1308736" cy="327028"/>
            </a:xfrm>
            <a:prstGeom prst="rect">
              <a:avLst/>
            </a:prstGeom>
            <a:solidFill>
              <a:srgbClr val="FFFFFF"/>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91" name="Rectangle 93"/>
            <p:cNvSpPr>
              <a:spLocks noChangeArrowheads="1"/>
            </p:cNvSpPr>
            <p:nvPr/>
          </p:nvSpPr>
          <p:spPr bwMode="auto">
            <a:xfrm>
              <a:off x="5339724" y="2260575"/>
              <a:ext cx="1005774" cy="30797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2000" b="1" kern="0" dirty="0">
                  <a:solidFill>
                    <a:srgbClr val="000000"/>
                  </a:solidFill>
                  <a:latin typeface="Tahoma"/>
                  <a:ea typeface="ＭＳ Ｐゴシック" charset="-128"/>
                </a:rPr>
                <a:t>E-bunch </a:t>
              </a:r>
              <a:endParaRPr kumimoji="0" lang="ja-JP" altLang="en-US" sz="2000" b="1" kern="0" dirty="0">
                <a:solidFill>
                  <a:sysClr val="windowText" lastClr="000000"/>
                </a:solidFill>
                <a:latin typeface="Tahoma"/>
                <a:ea typeface="ＭＳ Ｐゴシック" charset="-128"/>
              </a:endParaRPr>
            </a:p>
          </p:txBody>
        </p:sp>
        <p:sp>
          <p:nvSpPr>
            <p:cNvPr id="192" name="Freeform 94"/>
            <p:cNvSpPr>
              <a:spLocks/>
            </p:cNvSpPr>
            <p:nvPr/>
          </p:nvSpPr>
          <p:spPr bwMode="auto">
            <a:xfrm>
              <a:off x="3755707" y="2003398"/>
              <a:ext cx="255288" cy="166689"/>
            </a:xfrm>
            <a:custGeom>
              <a:avLst/>
              <a:gdLst>
                <a:gd name="T0" fmla="*/ 0 w 802"/>
                <a:gd name="T1" fmla="*/ 0 h 523"/>
                <a:gd name="T2" fmla="*/ 0 w 802"/>
                <a:gd name="T3" fmla="*/ 0 h 523"/>
                <a:gd name="T4" fmla="*/ 0 w 802"/>
                <a:gd name="T5" fmla="*/ 0 h 523"/>
                <a:gd name="T6" fmla="*/ 0 w 802"/>
                <a:gd name="T7" fmla="*/ 0 h 523"/>
                <a:gd name="T8" fmla="*/ 0 60000 65536"/>
                <a:gd name="T9" fmla="*/ 0 60000 65536"/>
                <a:gd name="T10" fmla="*/ 0 60000 65536"/>
                <a:gd name="T11" fmla="*/ 0 60000 65536"/>
                <a:gd name="T12" fmla="*/ 0 w 802"/>
                <a:gd name="T13" fmla="*/ 0 h 523"/>
                <a:gd name="T14" fmla="*/ 802 w 802"/>
                <a:gd name="T15" fmla="*/ 523 h 523"/>
              </a:gdLst>
              <a:ahLst/>
              <a:cxnLst>
                <a:cxn ang="T8">
                  <a:pos x="T0" y="T1"/>
                </a:cxn>
                <a:cxn ang="T9">
                  <a:pos x="T2" y="T3"/>
                </a:cxn>
                <a:cxn ang="T10">
                  <a:pos x="T4" y="T5"/>
                </a:cxn>
                <a:cxn ang="T11">
                  <a:pos x="T6" y="T7"/>
                </a:cxn>
              </a:cxnLst>
              <a:rect l="T12" t="T13" r="T14" b="T15"/>
              <a:pathLst>
                <a:path w="802" h="523">
                  <a:moveTo>
                    <a:pt x="0" y="208"/>
                  </a:moveTo>
                  <a:lnTo>
                    <a:pt x="802" y="0"/>
                  </a:lnTo>
                  <a:lnTo>
                    <a:pt x="766" y="523"/>
                  </a:lnTo>
                  <a:lnTo>
                    <a:pt x="0" y="208"/>
                  </a:lnTo>
                  <a:close/>
                </a:path>
              </a:pathLst>
            </a:custGeom>
            <a:solidFill>
              <a:srgbClr val="FF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93" name="Freeform 95"/>
            <p:cNvSpPr>
              <a:spLocks/>
            </p:cNvSpPr>
            <p:nvPr/>
          </p:nvSpPr>
          <p:spPr bwMode="auto">
            <a:xfrm>
              <a:off x="3954094" y="2065311"/>
              <a:ext cx="958099" cy="103189"/>
            </a:xfrm>
            <a:custGeom>
              <a:avLst/>
              <a:gdLst>
                <a:gd name="T0" fmla="*/ 0 w 3014"/>
                <a:gd name="T1" fmla="*/ 0 h 323"/>
                <a:gd name="T2" fmla="*/ 0 w 3014"/>
                <a:gd name="T3" fmla="*/ 0 h 323"/>
                <a:gd name="T4" fmla="*/ 0 w 3014"/>
                <a:gd name="T5" fmla="*/ 0 h 323"/>
                <a:gd name="T6" fmla="*/ 0 w 3014"/>
                <a:gd name="T7" fmla="*/ 0 h 323"/>
                <a:gd name="T8" fmla="*/ 0 w 3014"/>
                <a:gd name="T9" fmla="*/ 0 h 323"/>
                <a:gd name="T10" fmla="*/ 0 60000 65536"/>
                <a:gd name="T11" fmla="*/ 0 60000 65536"/>
                <a:gd name="T12" fmla="*/ 0 60000 65536"/>
                <a:gd name="T13" fmla="*/ 0 60000 65536"/>
                <a:gd name="T14" fmla="*/ 0 60000 65536"/>
                <a:gd name="T15" fmla="*/ 0 w 3014"/>
                <a:gd name="T16" fmla="*/ 0 h 323"/>
                <a:gd name="T17" fmla="*/ 3014 w 3014"/>
                <a:gd name="T18" fmla="*/ 323 h 323"/>
              </a:gdLst>
              <a:ahLst/>
              <a:cxnLst>
                <a:cxn ang="T10">
                  <a:pos x="T0" y="T1"/>
                </a:cxn>
                <a:cxn ang="T11">
                  <a:pos x="T2" y="T3"/>
                </a:cxn>
                <a:cxn ang="T12">
                  <a:pos x="T4" y="T5"/>
                </a:cxn>
                <a:cxn ang="T13">
                  <a:pos x="T6" y="T7"/>
                </a:cxn>
                <a:cxn ang="T14">
                  <a:pos x="T8" y="T9"/>
                </a:cxn>
              </a:cxnLst>
              <a:rect l="T15" t="T16" r="T17" b="T18"/>
              <a:pathLst>
                <a:path w="3014" h="323">
                  <a:moveTo>
                    <a:pt x="3007" y="323"/>
                  </a:moveTo>
                  <a:lnTo>
                    <a:pt x="0" y="116"/>
                  </a:lnTo>
                  <a:lnTo>
                    <a:pt x="8" y="0"/>
                  </a:lnTo>
                  <a:lnTo>
                    <a:pt x="3014" y="207"/>
                  </a:lnTo>
                  <a:lnTo>
                    <a:pt x="3007" y="323"/>
                  </a:lnTo>
                  <a:close/>
                </a:path>
              </a:pathLst>
            </a:custGeom>
            <a:solidFill>
              <a:srgbClr val="FF0000"/>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94" name="Rectangle 96"/>
            <p:cNvSpPr>
              <a:spLocks noChangeArrowheads="1"/>
            </p:cNvSpPr>
            <p:nvPr/>
          </p:nvSpPr>
          <p:spPr bwMode="auto">
            <a:xfrm>
              <a:off x="3194381" y="1858934"/>
              <a:ext cx="538258" cy="277816"/>
            </a:xfrm>
            <a:prstGeom prst="rect">
              <a:avLst/>
            </a:prstGeom>
            <a:noFill/>
            <a:ln>
              <a:noFill/>
            </a:ln>
            <a:extLst/>
          </p:spPr>
          <p:txBody>
            <a:bodyPr wrap="none" lIns="0" tIns="0" rIns="0" bIns="0">
              <a:spAutoFit/>
            </a:bodyPr>
            <a:lstStyle/>
            <a:p>
              <a:pPr fontAlgn="auto">
                <a:spcBef>
                  <a:spcPts val="0"/>
                </a:spcBef>
                <a:spcAft>
                  <a:spcPts val="0"/>
                </a:spcAft>
                <a:defRPr/>
              </a:pPr>
              <a:r>
                <a:rPr kumimoji="0" lang="en-US" altLang="ja-JP" kern="0">
                  <a:solidFill>
                    <a:sysClr val="windowText" lastClr="000000"/>
                  </a:solidFill>
                </a:rPr>
                <a:t>X-ray</a:t>
              </a:r>
            </a:p>
          </p:txBody>
        </p:sp>
        <p:sp>
          <p:nvSpPr>
            <p:cNvPr id="195" name="Rectangle 97"/>
            <p:cNvSpPr>
              <a:spLocks noChangeArrowheads="1"/>
            </p:cNvSpPr>
            <p:nvPr/>
          </p:nvSpPr>
          <p:spPr bwMode="auto">
            <a:xfrm>
              <a:off x="3291267" y="1893859"/>
              <a:ext cx="81508" cy="288928"/>
            </a:xfrm>
            <a:prstGeom prst="rect">
              <a:avLst/>
            </a:prstGeom>
            <a:noFill/>
            <a:ln>
              <a:noFill/>
            </a:ln>
            <a:extLst/>
          </p:spPr>
          <p:txBody>
            <a:bodyPr wrap="none" lIns="0" tIns="0" rIns="0" bIns="0">
              <a:spAutoFit/>
            </a:bodyPr>
            <a:lstStyle/>
            <a:p>
              <a:pPr fontAlgn="auto">
                <a:spcBef>
                  <a:spcPts val="0"/>
                </a:spcBef>
                <a:spcAft>
                  <a:spcPts val="0"/>
                </a:spcAft>
                <a:defRPr/>
              </a:pPr>
              <a:r>
                <a:rPr kumimoji="0" lang="en-US" altLang="ja-JP" sz="1900" kern="0">
                  <a:solidFill>
                    <a:sysClr val="windowText" lastClr="000000"/>
                  </a:solidFill>
                </a:rPr>
                <a:t>-</a:t>
              </a:r>
              <a:endParaRPr kumimoji="0" lang="en-US" altLang="ja-JP" kern="0">
                <a:solidFill>
                  <a:sysClr val="windowText" lastClr="000000"/>
                </a:solidFill>
              </a:endParaRPr>
            </a:p>
          </p:txBody>
        </p:sp>
        <p:sp>
          <p:nvSpPr>
            <p:cNvPr id="196" name="Rectangle 98"/>
            <p:cNvSpPr>
              <a:spLocks noChangeArrowheads="1"/>
            </p:cNvSpPr>
            <p:nvPr/>
          </p:nvSpPr>
          <p:spPr bwMode="auto">
            <a:xfrm>
              <a:off x="3369699" y="1893859"/>
              <a:ext cx="0" cy="277816"/>
            </a:xfrm>
            <a:prstGeom prst="rect">
              <a:avLst/>
            </a:prstGeom>
            <a:noFill/>
            <a:ln>
              <a:noFill/>
            </a:ln>
            <a:extLst/>
          </p:spPr>
          <p:txBody>
            <a:bodyPr wrap="none" lIns="0" tIns="0" rIns="0" bIns="0">
              <a:spAutoFit/>
            </a:bodyPr>
            <a:lstStyle/>
            <a:p>
              <a:pPr fontAlgn="auto">
                <a:spcBef>
                  <a:spcPts val="0"/>
                </a:spcBef>
                <a:spcAft>
                  <a:spcPts val="0"/>
                </a:spcAft>
                <a:defRPr/>
              </a:pPr>
              <a:endParaRPr kumimoji="0" lang="ja-JP" altLang="en-US" kern="0">
                <a:solidFill>
                  <a:sysClr val="windowText" lastClr="000000"/>
                </a:solidFill>
              </a:endParaRPr>
            </a:p>
          </p:txBody>
        </p:sp>
        <p:sp>
          <p:nvSpPr>
            <p:cNvPr id="197" name="Rectangle 99"/>
            <p:cNvSpPr>
              <a:spLocks noChangeArrowheads="1"/>
            </p:cNvSpPr>
            <p:nvPr/>
          </p:nvSpPr>
          <p:spPr bwMode="auto">
            <a:xfrm>
              <a:off x="3594230" y="1357279"/>
              <a:ext cx="3358732" cy="358778"/>
            </a:xfrm>
            <a:prstGeom prst="rect">
              <a:avLst/>
            </a:prstGeom>
            <a:solidFill>
              <a:srgbClr val="FFFFFF"/>
            </a:solidFill>
            <a:ln>
              <a:noFill/>
            </a:ln>
            <a:ex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198" name="Rectangle 100"/>
            <p:cNvSpPr>
              <a:spLocks noChangeArrowheads="1"/>
            </p:cNvSpPr>
            <p:nvPr/>
          </p:nvSpPr>
          <p:spPr bwMode="auto">
            <a:xfrm>
              <a:off x="3594230" y="1357279"/>
              <a:ext cx="2772799" cy="27622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b="1" kern="0" dirty="0">
                  <a:solidFill>
                    <a:srgbClr val="000000"/>
                  </a:solidFill>
                  <a:latin typeface="Tahoma"/>
                  <a:ea typeface="ＭＳ Ｐゴシック" charset="-128"/>
                </a:rPr>
                <a:t>Pulse laser optical cavity</a:t>
              </a:r>
              <a:endParaRPr kumimoji="0" lang="ja-JP" altLang="en-US" b="1" kern="0" dirty="0">
                <a:solidFill>
                  <a:sysClr val="windowText" lastClr="000000"/>
                </a:solidFill>
                <a:latin typeface="Tahoma"/>
                <a:ea typeface="ＭＳ Ｐゴシック" charset="-128"/>
              </a:endParaRPr>
            </a:p>
          </p:txBody>
        </p:sp>
      </p:grpSp>
      <p:sp>
        <p:nvSpPr>
          <p:cNvPr id="199" name="Text Box 102"/>
          <p:cNvSpPr txBox="1">
            <a:spLocks noChangeArrowheads="1"/>
          </p:cNvSpPr>
          <p:nvPr/>
        </p:nvSpPr>
        <p:spPr bwMode="auto">
          <a:xfrm>
            <a:off x="446088" y="6253163"/>
            <a:ext cx="8518525" cy="523875"/>
          </a:xfrm>
          <a:prstGeom prst="rect">
            <a:avLst/>
          </a:prstGeom>
          <a:noFill/>
          <a:ln>
            <a:noFill/>
          </a:ln>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fontAlgn="auto" hangingPunct="1">
              <a:spcBef>
                <a:spcPts val="0"/>
              </a:spcBef>
              <a:spcAft>
                <a:spcPts val="0"/>
              </a:spcAft>
              <a:defRPr/>
            </a:pPr>
            <a:r>
              <a:rPr lang="en-US" altLang="ja-JP" sz="2800" b="1" kern="0" dirty="0" smtClean="0">
                <a:solidFill>
                  <a:srgbClr val="FF0000"/>
                </a:solidFill>
              </a:rPr>
              <a:t>35MeV electron beam</a:t>
            </a:r>
            <a:r>
              <a:rPr lang="ja-JP" altLang="en-US" sz="2800" b="1" kern="0" dirty="0" smtClean="0">
                <a:solidFill>
                  <a:srgbClr val="FF0000"/>
                </a:solidFill>
              </a:rPr>
              <a:t> </a:t>
            </a:r>
            <a:r>
              <a:rPr lang="en-US" altLang="ja-JP" sz="2800" b="1" kern="0" dirty="0" smtClean="0">
                <a:solidFill>
                  <a:srgbClr val="FF0000"/>
                </a:solidFill>
              </a:rPr>
              <a:t>x 1</a:t>
            </a:r>
            <a:r>
              <a:rPr lang="en-US" altLang="ja-JP" sz="2800" b="1" kern="0" dirty="0" smtClean="0">
                <a:solidFill>
                  <a:srgbClr val="FF0000"/>
                </a:solidFill>
                <a:latin typeface="Symbol" pitchFamily="18" charset="2"/>
              </a:rPr>
              <a:t>m</a:t>
            </a:r>
            <a:r>
              <a:rPr lang="en-US" altLang="ja-JP" sz="2800" b="1" kern="0" dirty="0" smtClean="0">
                <a:solidFill>
                  <a:srgbClr val="FF0000"/>
                </a:solidFill>
              </a:rPr>
              <a:t>m laser</a:t>
            </a:r>
            <a:r>
              <a:rPr lang="ja-JP" altLang="en-US" sz="2800" b="1" kern="0" dirty="0" smtClean="0">
                <a:solidFill>
                  <a:srgbClr val="FF0000"/>
                </a:solidFill>
              </a:rPr>
              <a:t> </a:t>
            </a:r>
            <a:r>
              <a:rPr lang="en-US" altLang="ja-JP" sz="2800" b="1" kern="0" dirty="0" smtClean="0">
                <a:solidFill>
                  <a:srgbClr val="FF0000"/>
                </a:solidFill>
              </a:rPr>
              <a:t>= 23keV X-ray</a:t>
            </a:r>
            <a:endParaRPr lang="ja-JP" altLang="en-US" sz="2800" b="1" kern="0" dirty="0" smtClean="0">
              <a:solidFill>
                <a:srgbClr val="FF0000"/>
              </a:solidFill>
            </a:endParaRPr>
          </a:p>
        </p:txBody>
      </p:sp>
      <p:sp>
        <p:nvSpPr>
          <p:cNvPr id="200" name="Text Box 101"/>
          <p:cNvSpPr txBox="1">
            <a:spLocks noChangeArrowheads="1"/>
          </p:cNvSpPr>
          <p:nvPr/>
        </p:nvSpPr>
        <p:spPr bwMode="auto">
          <a:xfrm>
            <a:off x="2916238" y="4038600"/>
            <a:ext cx="2808287" cy="461963"/>
          </a:xfrm>
          <a:prstGeom prst="rect">
            <a:avLst/>
          </a:prstGeom>
          <a:solidFill>
            <a:srgbClr val="51ABD0"/>
          </a:solidFill>
          <a:ln w="9525">
            <a:solidFill>
              <a:srgbClr val="FFFFFF"/>
            </a:solidFill>
            <a:miter lim="800000"/>
            <a:headEnd/>
            <a:tailEnd/>
          </a:ln>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fontAlgn="auto" hangingPunct="1">
              <a:spcBef>
                <a:spcPts val="0"/>
              </a:spcBef>
              <a:spcAft>
                <a:spcPts val="0"/>
              </a:spcAft>
              <a:defRPr/>
            </a:pPr>
            <a:r>
              <a:rPr lang="en-US" altLang="ja-JP" kern="0" smtClean="0">
                <a:solidFill>
                  <a:srgbClr val="FFFFFF"/>
                </a:solidFill>
              </a:rPr>
              <a:t>Energy recovery </a:t>
            </a:r>
            <a:endParaRPr lang="ja-JP" altLang="en-US" kern="0" smtClean="0">
              <a:solidFill>
                <a:srgbClr val="FFFFFF"/>
              </a:solidFill>
            </a:endParaRPr>
          </a:p>
        </p:txBody>
      </p:sp>
      <p:sp>
        <p:nvSpPr>
          <p:cNvPr id="203" name="テキスト ボックス 101"/>
          <p:cNvSpPr txBox="1">
            <a:spLocks noChangeArrowheads="1"/>
          </p:cNvSpPr>
          <p:nvPr/>
        </p:nvSpPr>
        <p:spPr bwMode="auto">
          <a:xfrm>
            <a:off x="202820" y="1659978"/>
            <a:ext cx="3894138" cy="461963"/>
          </a:xfrm>
          <a:prstGeom prst="rect">
            <a:avLst/>
          </a:prstGeom>
          <a:noFill/>
          <a:ln>
            <a:noFill/>
          </a:ln>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fontAlgn="auto" hangingPunct="1">
              <a:spcBef>
                <a:spcPts val="0"/>
              </a:spcBef>
              <a:spcAft>
                <a:spcPts val="0"/>
              </a:spcAft>
              <a:defRPr/>
            </a:pPr>
            <a:r>
              <a:rPr lang="en-US" altLang="ja-JP" b="1" kern="0" dirty="0" smtClean="0">
                <a:solidFill>
                  <a:srgbClr val="FF0000"/>
                </a:solidFill>
                <a:latin typeface="+mj-lt"/>
              </a:rPr>
              <a:t>2015 experiment</a:t>
            </a:r>
            <a:endParaRPr lang="ja-JP" altLang="en-US" b="1" kern="0" dirty="0" smtClean="0">
              <a:solidFill>
                <a:srgbClr val="FF0000"/>
              </a:solidFill>
              <a:latin typeface="+mj-lt"/>
            </a:endParaRPr>
          </a:p>
        </p:txBody>
      </p:sp>
      <p:sp>
        <p:nvSpPr>
          <p:cNvPr id="204" name="テキスト ボックス 203"/>
          <p:cNvSpPr txBox="1"/>
          <p:nvPr/>
        </p:nvSpPr>
        <p:spPr>
          <a:xfrm>
            <a:off x="5534025" y="5794375"/>
            <a:ext cx="3651250" cy="461963"/>
          </a:xfrm>
          <a:prstGeom prst="rect">
            <a:avLst/>
          </a:prstGeom>
          <a:noFill/>
        </p:spPr>
        <p:txBody>
          <a:bodyPr wrap="none">
            <a:spAutoFit/>
          </a:bodyPr>
          <a:lstStyle/>
          <a:p>
            <a:pPr>
              <a:defRPr/>
            </a:pPr>
            <a:r>
              <a:rPr lang="en-US" altLang="ja-JP" sz="2400" b="1" dirty="0">
                <a:solidFill>
                  <a:srgbClr val="FF0000"/>
                </a:solidFill>
                <a:latin typeface="+mj-lt"/>
                <a:ea typeface="ＭＳ Ｐゴシック" charset="-128"/>
              </a:rPr>
              <a:t>10</a:t>
            </a:r>
            <a:r>
              <a:rPr lang="en-US" altLang="ja-JP" sz="2400" b="1" baseline="30000" dirty="0">
                <a:solidFill>
                  <a:srgbClr val="FF0000"/>
                </a:solidFill>
                <a:latin typeface="+mj-lt"/>
                <a:ea typeface="ＭＳ Ｐゴシック" charset="-128"/>
              </a:rPr>
              <a:t>13</a:t>
            </a:r>
            <a:r>
              <a:rPr lang="en-US" altLang="ja-JP" sz="2400" b="1" dirty="0">
                <a:solidFill>
                  <a:srgbClr val="FF0000"/>
                </a:solidFill>
                <a:latin typeface="+mj-lt"/>
                <a:ea typeface="ＭＳ Ｐゴシック" charset="-128"/>
              </a:rPr>
              <a:t> photons/(sec</a:t>
            </a:r>
            <a:r>
              <a:rPr lang="ja-JP" altLang="en-US" sz="2400" b="1" dirty="0">
                <a:solidFill>
                  <a:srgbClr val="FF0000"/>
                </a:solidFill>
                <a:latin typeface="+mj-lt"/>
                <a:ea typeface="ＭＳ Ｐゴシック" charset="-128"/>
              </a:rPr>
              <a:t>・</a:t>
            </a:r>
            <a:r>
              <a:rPr lang="en-US" altLang="ja-JP" sz="2400" b="1" dirty="0">
                <a:solidFill>
                  <a:srgbClr val="FF0000"/>
                </a:solidFill>
                <a:latin typeface="+mj-lt"/>
                <a:ea typeface="ＭＳ Ｐゴシック" charset="-128"/>
              </a:rPr>
              <a:t>1%b.w.)</a:t>
            </a:r>
            <a:endParaRPr lang="ja-JP" altLang="en-US" sz="2400" b="1" dirty="0">
              <a:solidFill>
                <a:srgbClr val="FF0000"/>
              </a:solidFill>
              <a:latin typeface="+mj-lt"/>
              <a:ea typeface="ＭＳ Ｐゴシック" charset="-128"/>
            </a:endParaRPr>
          </a:p>
        </p:txBody>
      </p:sp>
      <p:sp>
        <p:nvSpPr>
          <p:cNvPr id="53259" name="テキスト ボックス 1"/>
          <p:cNvSpPr txBox="1">
            <a:spLocks noChangeArrowheads="1"/>
          </p:cNvSpPr>
          <p:nvPr/>
        </p:nvSpPr>
        <p:spPr bwMode="auto">
          <a:xfrm>
            <a:off x="192088" y="71438"/>
            <a:ext cx="1561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2800" b="1" dirty="0"/>
              <a:t>S</a:t>
            </a:r>
            <a:r>
              <a:rPr lang="en-US" altLang="ja-JP" sz="2800" b="1" dirty="0" smtClean="0"/>
              <a:t>chedule</a:t>
            </a:r>
            <a:endParaRPr lang="en-US" altLang="ja-JP" sz="2800" b="1" dirty="0"/>
          </a:p>
        </p:txBody>
      </p:sp>
      <p:sp>
        <p:nvSpPr>
          <p:cNvPr id="103" name="テキスト ボックス 102"/>
          <p:cNvSpPr txBox="1"/>
          <p:nvPr/>
        </p:nvSpPr>
        <p:spPr>
          <a:xfrm>
            <a:off x="145890" y="5733118"/>
            <a:ext cx="6443559" cy="523220"/>
          </a:xfrm>
          <a:prstGeom prst="rect">
            <a:avLst/>
          </a:prstGeom>
          <a:noFill/>
        </p:spPr>
        <p:txBody>
          <a:bodyPr wrap="none" rtlCol="0">
            <a:spAutoFit/>
          </a:bodyPr>
          <a:lstStyle/>
          <a:p>
            <a:r>
              <a:rPr kumimoji="1" lang="en-US" altLang="ja-JP" sz="2800" b="1" dirty="0" smtClean="0"/>
              <a:t>Realize the Brightness 10</a:t>
            </a:r>
            <a:r>
              <a:rPr kumimoji="1" lang="en-US" altLang="ja-JP" sz="2800" b="1" baseline="30000" dirty="0" smtClean="0"/>
              <a:t>17</a:t>
            </a:r>
            <a:r>
              <a:rPr lang="en-US" altLang="ja-JP" sz="1100" dirty="0" smtClean="0"/>
              <a:t>Photons/sec/mm</a:t>
            </a:r>
            <a:r>
              <a:rPr lang="en-US" altLang="ja-JP" sz="1100" baseline="30000" dirty="0" smtClean="0"/>
              <a:t>2</a:t>
            </a:r>
            <a:r>
              <a:rPr lang="en-US" altLang="ja-JP" sz="1100" dirty="0" smtClean="0"/>
              <a:t>/mrad</a:t>
            </a:r>
            <a:r>
              <a:rPr lang="en-US" altLang="ja-JP" sz="1100" baseline="30000" dirty="0" smtClean="0"/>
              <a:t>2</a:t>
            </a:r>
            <a:r>
              <a:rPr lang="en-US" altLang="ja-JP" sz="1100" dirty="0" smtClean="0"/>
              <a:t> in 0.1%b.w.</a:t>
            </a:r>
            <a:r>
              <a:rPr lang="ja-JP" altLang="en-US" sz="2800" b="1" baseline="30000" dirty="0" smtClean="0"/>
              <a:t>　</a:t>
            </a:r>
            <a:endParaRPr lang="en-US" altLang="ja-JP" sz="2800" dirty="0" smtClean="0">
              <a:latin typeface="+mj-ea"/>
              <a:ea typeface="+mj-ea"/>
            </a:endParaRPr>
          </a:p>
        </p:txBody>
      </p:sp>
      <p:pic>
        <p:nvPicPr>
          <p:cNvPr id="105" name="Picture 1"/>
          <p:cNvPicPr>
            <a:picLocks noChangeAspect="1" noChangeArrowheads="1"/>
          </p:cNvPicPr>
          <p:nvPr/>
        </p:nvPicPr>
        <p:blipFill>
          <a:blip r:embed="rId2" cstate="print"/>
          <a:srcRect/>
          <a:stretch>
            <a:fillRect/>
          </a:stretch>
        </p:blipFill>
        <p:spPr bwMode="auto">
          <a:xfrm>
            <a:off x="6588224" y="0"/>
            <a:ext cx="2555776" cy="3356242"/>
          </a:xfrm>
          <a:prstGeom prst="rect">
            <a:avLst/>
          </a:prstGeom>
          <a:noFill/>
          <a:ln w="9525">
            <a:noFill/>
            <a:miter lim="800000"/>
            <a:headEnd/>
            <a:tailEnd/>
          </a:ln>
        </p:spPr>
      </p:pic>
      <p:sp>
        <p:nvSpPr>
          <p:cNvPr id="201" name="テキスト ボックス 200"/>
          <p:cNvSpPr txBox="1"/>
          <p:nvPr/>
        </p:nvSpPr>
        <p:spPr>
          <a:xfrm>
            <a:off x="6761617" y="3429000"/>
            <a:ext cx="2378600" cy="1646605"/>
          </a:xfrm>
          <a:prstGeom prst="rect">
            <a:avLst/>
          </a:prstGeom>
          <a:noFill/>
        </p:spPr>
        <p:txBody>
          <a:bodyPr wrap="none" rtlCol="0">
            <a:spAutoFit/>
          </a:bodyPr>
          <a:lstStyle/>
          <a:p>
            <a:r>
              <a:rPr kumimoji="1" lang="en-US" altLang="ja-JP" dirty="0" smtClean="0"/>
              <a:t>SPring-8</a:t>
            </a:r>
          </a:p>
          <a:p>
            <a:r>
              <a:rPr lang="en-US" altLang="ja-JP" dirty="0" smtClean="0"/>
              <a:t>World highest </a:t>
            </a:r>
            <a:endParaRPr kumimoji="1" lang="en-US" altLang="ja-JP" dirty="0" smtClean="0"/>
          </a:p>
          <a:p>
            <a:r>
              <a:rPr lang="en-US" altLang="ja-JP" dirty="0" smtClean="0"/>
              <a:t>Av. Brightness 10</a:t>
            </a:r>
            <a:r>
              <a:rPr lang="en-US" altLang="ja-JP" baseline="30000" dirty="0" smtClean="0"/>
              <a:t>21</a:t>
            </a:r>
            <a:endParaRPr lang="en-US" altLang="ja-JP" dirty="0" smtClean="0"/>
          </a:p>
          <a:p>
            <a:r>
              <a:rPr lang="en-US" altLang="ja-JP" sz="1100" dirty="0" smtClean="0"/>
              <a:t>Photons/sec/mm</a:t>
            </a:r>
            <a:r>
              <a:rPr lang="en-US" altLang="ja-JP" sz="1100" baseline="30000" dirty="0" smtClean="0"/>
              <a:t>2</a:t>
            </a:r>
            <a:r>
              <a:rPr lang="en-US" altLang="ja-JP" sz="1100" dirty="0" smtClean="0"/>
              <a:t>/mrad</a:t>
            </a:r>
            <a:r>
              <a:rPr lang="en-US" altLang="ja-JP" sz="1100" baseline="30000" dirty="0" smtClean="0"/>
              <a:t>2 </a:t>
            </a:r>
            <a:r>
              <a:rPr lang="en-US" altLang="ja-JP" sz="1100" dirty="0" smtClean="0"/>
              <a:t>in 0.1%b.w.</a:t>
            </a:r>
          </a:p>
          <a:p>
            <a:r>
              <a:rPr lang="en-US" altLang="ja-JP" dirty="0"/>
              <a:t>f</a:t>
            </a:r>
            <a:r>
              <a:rPr lang="en-US" altLang="ja-JP" dirty="0" smtClean="0"/>
              <a:t>rom 27m </a:t>
            </a:r>
            <a:r>
              <a:rPr lang="en-US" altLang="ja-JP" dirty="0" err="1" smtClean="0"/>
              <a:t>undulator</a:t>
            </a:r>
            <a:r>
              <a:rPr lang="en-US" altLang="ja-JP" dirty="0" smtClean="0"/>
              <a:t> at </a:t>
            </a:r>
          </a:p>
          <a:p>
            <a:r>
              <a:rPr lang="en-US" altLang="ja-JP" dirty="0" smtClean="0"/>
              <a:t>SPring8</a:t>
            </a:r>
          </a:p>
        </p:txBody>
      </p:sp>
    </p:spTree>
    <p:extLst>
      <p:ext uri="{BB962C8B-B14F-4D97-AF65-F5344CB8AC3E}">
        <p14:creationId xmlns:p14="http://schemas.microsoft.com/office/powerpoint/2010/main" val="2625383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104775" y="515938"/>
            <a:ext cx="8870950" cy="5900737"/>
          </a:xfrm>
          <a:prstGeom prst="rect">
            <a:avLst/>
          </a:prstGeom>
          <a:noFill/>
          <a:ln w="9525">
            <a:noFill/>
            <a:miter lim="800000"/>
            <a:headEnd/>
            <a:tailEnd/>
          </a:ln>
        </p:spPr>
      </p:pic>
      <p:sp>
        <p:nvSpPr>
          <p:cNvPr id="18435" name="Rectangle 5"/>
          <p:cNvSpPr>
            <a:spLocks noChangeArrowheads="1"/>
          </p:cNvSpPr>
          <p:nvPr/>
        </p:nvSpPr>
        <p:spPr bwMode="auto">
          <a:xfrm>
            <a:off x="304800" y="685800"/>
            <a:ext cx="8607425" cy="100013"/>
          </a:xfrm>
          <a:prstGeom prst="rect">
            <a:avLst/>
          </a:prstGeom>
          <a:gradFill rotWithShape="1">
            <a:gsLst>
              <a:gs pos="0">
                <a:srgbClr val="FCFEA0"/>
              </a:gs>
              <a:gs pos="100000">
                <a:schemeClr val="hlink"/>
              </a:gs>
            </a:gsLst>
            <a:lin ang="0" scaled="1"/>
          </a:gradFill>
          <a:ln w="9525">
            <a:noFill/>
            <a:miter lim="800000"/>
            <a:headEnd/>
            <a:tailEnd/>
          </a:ln>
        </p:spPr>
        <p:txBody>
          <a:bodyPr wrap="none" anchor="ctr"/>
          <a:lstStyle/>
          <a:p>
            <a:endParaRPr lang="ja-JP" altLang="en-US">
              <a:latin typeface="Calibri" pitchFamily="34" charset="0"/>
            </a:endParaRPr>
          </a:p>
        </p:txBody>
      </p:sp>
      <p:sp>
        <p:nvSpPr>
          <p:cNvPr id="18436" name="テキスト ボックス 223"/>
          <p:cNvSpPr txBox="1">
            <a:spLocks noChangeArrowheads="1"/>
          </p:cNvSpPr>
          <p:nvPr/>
        </p:nvSpPr>
        <p:spPr bwMode="auto">
          <a:xfrm>
            <a:off x="322263" y="153988"/>
            <a:ext cx="8542337" cy="457200"/>
          </a:xfrm>
          <a:prstGeom prst="rect">
            <a:avLst/>
          </a:prstGeom>
          <a:noFill/>
          <a:ln w="9525">
            <a:noFill/>
            <a:miter lim="800000"/>
            <a:headEnd/>
            <a:tailEnd/>
          </a:ln>
        </p:spPr>
        <p:txBody>
          <a:bodyPr>
            <a:spAutoFit/>
          </a:bodyPr>
          <a:lstStyle/>
          <a:p>
            <a:pPr algn="ctr"/>
            <a:r>
              <a:rPr lang="en-US" altLang="ja-JP" sz="2400" dirty="0" smtClean="0">
                <a:latin typeface="Calibri" pitchFamily="34" charset="0"/>
              </a:rPr>
              <a:t>Proof-of principle experiment at compact ERL facility</a:t>
            </a:r>
            <a:endParaRPr lang="ja-JP" altLang="en-US" sz="2400" dirty="0">
              <a:latin typeface="Calibri" pitchFamily="34" charset="0"/>
            </a:endParaRPr>
          </a:p>
        </p:txBody>
      </p:sp>
      <p:sp>
        <p:nvSpPr>
          <p:cNvPr id="18437" name="スライド番号プレースホルダ 201"/>
          <p:cNvSpPr txBox="1">
            <a:spLocks noGrp="1"/>
          </p:cNvSpPr>
          <p:nvPr/>
        </p:nvSpPr>
        <p:spPr bwMode="auto">
          <a:xfrm>
            <a:off x="8370888" y="6389688"/>
            <a:ext cx="609600" cy="320675"/>
          </a:xfrm>
          <a:prstGeom prst="rect">
            <a:avLst/>
          </a:prstGeom>
          <a:noFill/>
          <a:ln w="9525">
            <a:noFill/>
            <a:miter lim="800000"/>
            <a:headEnd/>
            <a:tailEnd/>
          </a:ln>
        </p:spPr>
        <p:txBody>
          <a:bodyPr/>
          <a:lstStyle/>
          <a:p>
            <a:pPr algn="r"/>
            <a:fld id="{8924C7A2-4BFC-4B8D-99BC-311B9B6E0EDD}" type="slidenum">
              <a:rPr kumimoji="0" lang="en-US" altLang="ja-JP" sz="1400">
                <a:latin typeface="Calibri" pitchFamily="34" charset="0"/>
              </a:rPr>
              <a:pPr algn="r"/>
              <a:t>14</a:t>
            </a:fld>
            <a:endParaRPr kumimoji="0" lang="en-US" altLang="ja-JP" sz="1400">
              <a:latin typeface="Calibri" pitchFamily="34" charset="0"/>
            </a:endParaRPr>
          </a:p>
        </p:txBody>
      </p:sp>
      <p:sp>
        <p:nvSpPr>
          <p:cNvPr id="18438" name="Text Box 28"/>
          <p:cNvSpPr txBox="1">
            <a:spLocks noChangeArrowheads="1"/>
          </p:cNvSpPr>
          <p:nvPr/>
        </p:nvSpPr>
        <p:spPr bwMode="auto">
          <a:xfrm>
            <a:off x="4141788" y="1114425"/>
            <a:ext cx="2090737" cy="523220"/>
          </a:xfrm>
          <a:prstGeom prst="rect">
            <a:avLst/>
          </a:prstGeom>
          <a:noFill/>
          <a:ln w="9525">
            <a:noFill/>
            <a:miter lim="800000"/>
            <a:headEnd/>
            <a:tailEnd/>
          </a:ln>
        </p:spPr>
        <p:txBody>
          <a:bodyPr>
            <a:spAutoFit/>
          </a:bodyPr>
          <a:lstStyle/>
          <a:p>
            <a:pPr algn="ctr"/>
            <a:r>
              <a:rPr lang="en-US" altLang="ja-JP" sz="1400" b="1" dirty="0" smtClean="0">
                <a:latin typeface="Calibri" pitchFamily="34" charset="0"/>
              </a:rPr>
              <a:t>Electron gun</a:t>
            </a:r>
            <a:endParaRPr lang="ja-JP" altLang="en-US" sz="1400" b="1" dirty="0">
              <a:latin typeface="Calibri" pitchFamily="34" charset="0"/>
            </a:endParaRPr>
          </a:p>
          <a:p>
            <a:pPr algn="ctr"/>
            <a:r>
              <a:rPr lang="en-US" altLang="ja-JP" sz="1400" b="1" dirty="0" smtClean="0">
                <a:latin typeface="Calibri" pitchFamily="34" charset="0"/>
              </a:rPr>
              <a:t>500kV DC</a:t>
            </a:r>
            <a:endParaRPr lang="ja-JP" altLang="en-US" sz="1400" b="1" dirty="0">
              <a:latin typeface="Calibri" pitchFamily="34" charset="0"/>
            </a:endParaRPr>
          </a:p>
        </p:txBody>
      </p:sp>
      <p:cxnSp>
        <p:nvCxnSpPr>
          <p:cNvPr id="18440" name="直線矢印コネクタ 13"/>
          <p:cNvCxnSpPr>
            <a:cxnSpLocks noChangeShapeType="1"/>
          </p:cNvCxnSpPr>
          <p:nvPr/>
        </p:nvCxnSpPr>
        <p:spPr bwMode="auto">
          <a:xfrm rot="16200000" flipV="1">
            <a:off x="6498432" y="3210718"/>
            <a:ext cx="279400" cy="595313"/>
          </a:xfrm>
          <a:prstGeom prst="straightConnector1">
            <a:avLst/>
          </a:prstGeom>
          <a:noFill/>
          <a:ln w="12700" algn="ctr">
            <a:solidFill>
              <a:schemeClr val="tx1"/>
            </a:solidFill>
            <a:round/>
            <a:headEnd/>
            <a:tailEnd type="arrow" w="med" len="med"/>
          </a:ln>
        </p:spPr>
      </p:cxnSp>
      <p:cxnSp>
        <p:nvCxnSpPr>
          <p:cNvPr id="17" name="直線矢印コネクタ 16"/>
          <p:cNvCxnSpPr/>
          <p:nvPr/>
        </p:nvCxnSpPr>
        <p:spPr>
          <a:xfrm rot="16200000" flipH="1">
            <a:off x="3535362" y="2665413"/>
            <a:ext cx="284163" cy="6048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129213" y="1655763"/>
            <a:ext cx="427037" cy="209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43" name="Text Box 60"/>
          <p:cNvSpPr txBox="1">
            <a:spLocks noChangeArrowheads="1"/>
          </p:cNvSpPr>
          <p:nvPr/>
        </p:nvSpPr>
        <p:spPr bwMode="auto">
          <a:xfrm>
            <a:off x="6540210" y="1001713"/>
            <a:ext cx="2004010" cy="307777"/>
          </a:xfrm>
          <a:prstGeom prst="rect">
            <a:avLst/>
          </a:prstGeom>
          <a:noFill/>
          <a:ln w="9525">
            <a:noFill/>
            <a:miter lim="800000"/>
            <a:headEnd/>
            <a:tailEnd/>
          </a:ln>
        </p:spPr>
        <p:txBody>
          <a:bodyPr wrap="none">
            <a:spAutoFit/>
          </a:bodyPr>
          <a:lstStyle/>
          <a:p>
            <a:pPr algn="ctr"/>
            <a:r>
              <a:rPr lang="en-US" altLang="ja-JP" sz="1400" b="1" dirty="0" smtClean="0">
                <a:solidFill>
                  <a:srgbClr val="FF3300"/>
                </a:solidFill>
                <a:latin typeface="Calibri" pitchFamily="34" charset="0"/>
              </a:rPr>
              <a:t>LCS</a:t>
            </a:r>
            <a:r>
              <a:rPr lang="ja-JP" altLang="en-US" sz="1400" b="1" dirty="0">
                <a:solidFill>
                  <a:srgbClr val="FF3300"/>
                </a:solidFill>
                <a:latin typeface="Calibri" pitchFamily="34" charset="0"/>
              </a:rPr>
              <a:t> </a:t>
            </a:r>
            <a:r>
              <a:rPr lang="en-US" altLang="ja-JP" sz="1400" b="1" dirty="0" smtClean="0">
                <a:solidFill>
                  <a:srgbClr val="FF3300"/>
                </a:solidFill>
                <a:latin typeface="Calibri" pitchFamily="34" charset="0"/>
              </a:rPr>
              <a:t>experimental facility</a:t>
            </a:r>
            <a:endParaRPr lang="ja-JP" altLang="en-US" sz="1400" b="1" dirty="0">
              <a:solidFill>
                <a:srgbClr val="FF3300"/>
              </a:solidFill>
              <a:latin typeface="Calibri" pitchFamily="34" charset="0"/>
            </a:endParaRPr>
          </a:p>
        </p:txBody>
      </p:sp>
      <p:sp>
        <p:nvSpPr>
          <p:cNvPr id="18444" name="Text Box 48"/>
          <p:cNvSpPr txBox="1">
            <a:spLocks noChangeArrowheads="1"/>
          </p:cNvSpPr>
          <p:nvPr/>
        </p:nvSpPr>
        <p:spPr bwMode="auto">
          <a:xfrm>
            <a:off x="6289675" y="3627438"/>
            <a:ext cx="2533129" cy="523220"/>
          </a:xfrm>
          <a:prstGeom prst="rect">
            <a:avLst/>
          </a:prstGeom>
          <a:noFill/>
          <a:ln w="9525">
            <a:noFill/>
            <a:miter lim="800000"/>
            <a:headEnd/>
            <a:tailEnd/>
          </a:ln>
        </p:spPr>
        <p:txBody>
          <a:bodyPr wrap="none">
            <a:spAutoFit/>
          </a:bodyPr>
          <a:lstStyle/>
          <a:p>
            <a:r>
              <a:rPr lang="en-US" altLang="ja-JP" sz="1400" b="1" dirty="0" smtClean="0">
                <a:latin typeface="Calibri" pitchFamily="34" charset="0"/>
              </a:rPr>
              <a:t>LCS-gamma-ray source facility</a:t>
            </a:r>
            <a:endParaRPr lang="ja-JP" altLang="en-US" sz="1400" b="1" dirty="0">
              <a:latin typeface="Calibri" pitchFamily="34" charset="0"/>
            </a:endParaRPr>
          </a:p>
          <a:p>
            <a:r>
              <a:rPr lang="en-US" altLang="ja-JP" sz="1400" b="1" dirty="0">
                <a:latin typeface="Calibri" pitchFamily="34" charset="0"/>
              </a:rPr>
              <a:t>i</a:t>
            </a:r>
            <a:r>
              <a:rPr lang="en-US" altLang="ja-JP" sz="1400" b="1" dirty="0" smtClean="0">
                <a:latin typeface="Calibri" pitchFamily="34" charset="0"/>
              </a:rPr>
              <a:t>s developing under this project</a:t>
            </a:r>
            <a:endParaRPr lang="ja-JP" altLang="en-US" sz="1400" b="1" dirty="0">
              <a:latin typeface="Calibri" pitchFamily="34" charset="0"/>
            </a:endParaRPr>
          </a:p>
        </p:txBody>
      </p:sp>
      <p:sp>
        <p:nvSpPr>
          <p:cNvPr id="15" name="テキスト ボックス 14"/>
          <p:cNvSpPr txBox="1"/>
          <p:nvPr/>
        </p:nvSpPr>
        <p:spPr>
          <a:xfrm>
            <a:off x="412750" y="6169025"/>
            <a:ext cx="1727200" cy="276225"/>
          </a:xfrm>
          <a:prstGeom prst="rect">
            <a:avLst/>
          </a:prstGeom>
          <a:noFill/>
        </p:spPr>
        <p:txBody>
          <a:bodyPr wrap="none">
            <a:spAutoFit/>
          </a:bodyPr>
          <a:lstStyle/>
          <a:p>
            <a:pPr fontAlgn="auto">
              <a:spcBef>
                <a:spcPts val="0"/>
              </a:spcBef>
              <a:spcAft>
                <a:spcPts val="0"/>
              </a:spcAft>
              <a:defRPr/>
            </a:pPr>
            <a:r>
              <a:rPr lang="en-US" altLang="ja-JP" sz="1200" dirty="0">
                <a:solidFill>
                  <a:schemeClr val="accent3">
                    <a:lumMod val="50000"/>
                  </a:schemeClr>
                </a:solidFill>
                <a:latin typeface="Arial" charset="0"/>
                <a:ea typeface="+mn-ea"/>
              </a:rPr>
              <a:t>Illustration by Rey Hori</a:t>
            </a:r>
            <a:endParaRPr lang="ja-JP" altLang="en-US" sz="1200" dirty="0">
              <a:solidFill>
                <a:schemeClr val="accent3">
                  <a:lumMod val="50000"/>
                </a:schemeClr>
              </a:solidFill>
              <a:latin typeface="Arial" charset="0"/>
              <a:ea typeface="+mn-ea"/>
            </a:endParaRPr>
          </a:p>
        </p:txBody>
      </p:sp>
      <p:sp>
        <p:nvSpPr>
          <p:cNvPr id="16" name="Text Box 60"/>
          <p:cNvSpPr txBox="1">
            <a:spLocks noChangeArrowheads="1"/>
          </p:cNvSpPr>
          <p:nvPr/>
        </p:nvSpPr>
        <p:spPr bwMode="auto">
          <a:xfrm>
            <a:off x="7164288" y="2492896"/>
            <a:ext cx="18010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z="1400" b="1" dirty="0" smtClean="0">
                <a:solidFill>
                  <a:srgbClr val="FF3300"/>
                </a:solidFill>
                <a:latin typeface="Calibri" pitchFamily="34" charset="0"/>
              </a:rPr>
              <a:t>Detector facility for</a:t>
            </a:r>
          </a:p>
          <a:p>
            <a:pPr algn="ctr" eaLnBrk="1" fontAlgn="base" hangingPunct="1">
              <a:spcBef>
                <a:spcPct val="0"/>
              </a:spcBef>
              <a:spcAft>
                <a:spcPct val="0"/>
              </a:spcAft>
            </a:pPr>
            <a:r>
              <a:rPr lang="en-US" altLang="ja-JP" sz="1400" b="1" dirty="0" smtClean="0">
                <a:solidFill>
                  <a:srgbClr val="FF3300"/>
                </a:solidFill>
                <a:latin typeface="Calibri" pitchFamily="34" charset="0"/>
              </a:rPr>
              <a:t>Gamma-ray detection</a:t>
            </a:r>
            <a:endParaRPr lang="ja-JP" altLang="en-US" sz="1400" b="1" dirty="0" smtClean="0">
              <a:solidFill>
                <a:srgbClr val="FF3300"/>
              </a:solidFill>
              <a:latin typeface="Calibri" pitchFamily="34" charset="0"/>
            </a:endParaRPr>
          </a:p>
        </p:txBody>
      </p:sp>
      <p:sp>
        <p:nvSpPr>
          <p:cNvPr id="18" name="Text Box 48"/>
          <p:cNvSpPr txBox="1">
            <a:spLocks noChangeArrowheads="1"/>
          </p:cNvSpPr>
          <p:nvPr/>
        </p:nvSpPr>
        <p:spPr bwMode="auto">
          <a:xfrm>
            <a:off x="6372200" y="4149080"/>
            <a:ext cx="22677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1400" b="1" dirty="0" smtClean="0">
                <a:solidFill>
                  <a:prstClr val="black"/>
                </a:solidFill>
                <a:latin typeface="Calibri" pitchFamily="34" charset="0"/>
              </a:rPr>
              <a:t>Four mirror optical </a:t>
            </a:r>
          </a:p>
          <a:p>
            <a:pPr eaLnBrk="1" fontAlgn="base" hangingPunct="1">
              <a:spcBef>
                <a:spcPct val="0"/>
              </a:spcBef>
              <a:spcAft>
                <a:spcPct val="0"/>
              </a:spcAft>
            </a:pPr>
            <a:r>
              <a:rPr lang="en-US" altLang="ja-JP" sz="1400" b="1" dirty="0" smtClean="0">
                <a:solidFill>
                  <a:prstClr val="black"/>
                </a:solidFill>
                <a:latin typeface="Calibri" pitchFamily="34" charset="0"/>
              </a:rPr>
              <a:t>cavity for Gamma-ray </a:t>
            </a:r>
          </a:p>
          <a:p>
            <a:pPr eaLnBrk="1" fontAlgn="base" hangingPunct="1">
              <a:spcBef>
                <a:spcPct val="0"/>
              </a:spcBef>
              <a:spcAft>
                <a:spcPct val="0"/>
              </a:spcAft>
            </a:pPr>
            <a:r>
              <a:rPr lang="en-US" altLang="ja-JP" sz="1400" b="1" dirty="0" smtClean="0">
                <a:solidFill>
                  <a:prstClr val="black"/>
                </a:solidFill>
                <a:latin typeface="Calibri" pitchFamily="34" charset="0"/>
              </a:rPr>
              <a:t>generation</a:t>
            </a:r>
            <a:endParaRPr lang="ja-JP" altLang="en-US" sz="1400" b="1" dirty="0" smtClean="0">
              <a:solidFill>
                <a:prstClr val="black"/>
              </a:solidFill>
              <a:latin typeface="Calibri" pitchFamily="34" charset="0"/>
            </a:endParaRPr>
          </a:p>
        </p:txBody>
      </p:sp>
      <p:sp>
        <p:nvSpPr>
          <p:cNvPr id="19" name="テキスト ボックス 18"/>
          <p:cNvSpPr txBox="1"/>
          <p:nvPr/>
        </p:nvSpPr>
        <p:spPr>
          <a:xfrm>
            <a:off x="3995936" y="5103674"/>
            <a:ext cx="4282775" cy="1754326"/>
          </a:xfrm>
          <a:prstGeom prst="rect">
            <a:avLst/>
          </a:prstGeom>
          <a:noFill/>
        </p:spPr>
        <p:txBody>
          <a:bodyPr wrap="none" rtlCol="0">
            <a:spAutoFit/>
          </a:bodyPr>
          <a:lstStyle/>
          <a:p>
            <a:r>
              <a:rPr lang="en-US" altLang="ja-JP" dirty="0" smtClean="0">
                <a:solidFill>
                  <a:prstClr val="black"/>
                </a:solidFill>
              </a:rPr>
              <a:t>60MeV Electron Beam, 532nm (green laser)</a:t>
            </a:r>
          </a:p>
          <a:p>
            <a:r>
              <a:rPr lang="en-US" altLang="ja-JP" dirty="0" smtClean="0">
                <a:solidFill>
                  <a:prstClr val="black"/>
                </a:solidFill>
              </a:rPr>
              <a:t>1.3GHz collision, X-ray 130keV</a:t>
            </a:r>
          </a:p>
          <a:p>
            <a:r>
              <a:rPr lang="en-US" altLang="ja-JP" dirty="0" smtClean="0">
                <a:solidFill>
                  <a:prstClr val="black"/>
                </a:solidFill>
              </a:rPr>
              <a:t>Number of photons per 1% width</a:t>
            </a:r>
          </a:p>
          <a:p>
            <a:r>
              <a:rPr lang="en-US" altLang="ja-JP" dirty="0" smtClean="0">
                <a:solidFill>
                  <a:prstClr val="black"/>
                </a:solidFill>
              </a:rPr>
              <a:t>5x10</a:t>
            </a:r>
            <a:r>
              <a:rPr lang="en-US" altLang="ja-JP" baseline="30000" dirty="0" smtClean="0">
                <a:solidFill>
                  <a:prstClr val="black"/>
                </a:solidFill>
              </a:rPr>
              <a:t>13</a:t>
            </a:r>
          </a:p>
          <a:p>
            <a:r>
              <a:rPr lang="en-US" altLang="ja-JP" dirty="0" smtClean="0">
                <a:solidFill>
                  <a:prstClr val="black"/>
                </a:solidFill>
              </a:rPr>
              <a:t>130keVx5x10</a:t>
            </a:r>
            <a:r>
              <a:rPr lang="en-US" altLang="ja-JP" baseline="30000" dirty="0" smtClean="0">
                <a:solidFill>
                  <a:prstClr val="black"/>
                </a:solidFill>
              </a:rPr>
              <a:t>13</a:t>
            </a:r>
            <a:r>
              <a:rPr lang="en-US" altLang="ja-JP" dirty="0" smtClean="0">
                <a:solidFill>
                  <a:prstClr val="black"/>
                </a:solidFill>
              </a:rPr>
              <a:t>=1.04J/s</a:t>
            </a:r>
          </a:p>
          <a:p>
            <a:r>
              <a:rPr lang="en-US" altLang="ja-JP" dirty="0" smtClean="0">
                <a:solidFill>
                  <a:prstClr val="black"/>
                </a:solidFill>
              </a:rPr>
              <a:t>330 </a:t>
            </a:r>
            <a:r>
              <a:rPr lang="en-US" altLang="ja-JP" dirty="0" err="1" smtClean="0">
                <a:solidFill>
                  <a:prstClr val="black"/>
                </a:solidFill>
              </a:rPr>
              <a:t>kGy</a:t>
            </a:r>
            <a:r>
              <a:rPr lang="en-US" altLang="ja-JP" dirty="0" smtClean="0">
                <a:solidFill>
                  <a:prstClr val="black"/>
                </a:solidFill>
              </a:rPr>
              <a:t> (X-ray size 0.2mm diameter)</a:t>
            </a:r>
            <a:endParaRPr lang="ja-JP" altLang="en-US" dirty="0">
              <a:solidFill>
                <a:prstClr val="black"/>
              </a:solidFill>
            </a:endParaRPr>
          </a:p>
        </p:txBody>
      </p:sp>
      <p:pic>
        <p:nvPicPr>
          <p:cNvPr id="20" name="Picture 2"/>
          <p:cNvPicPr>
            <a:picLocks noChangeAspect="1" noChangeArrowheads="1"/>
          </p:cNvPicPr>
          <p:nvPr/>
        </p:nvPicPr>
        <p:blipFill>
          <a:blip r:embed="rId4" cstate="print"/>
          <a:srcRect/>
          <a:stretch>
            <a:fillRect/>
          </a:stretch>
        </p:blipFill>
        <p:spPr bwMode="auto">
          <a:xfrm>
            <a:off x="0" y="1772816"/>
            <a:ext cx="3131840" cy="1739280"/>
          </a:xfrm>
          <a:prstGeom prst="rect">
            <a:avLst/>
          </a:prstGeom>
          <a:noFill/>
          <a:ln w="9525">
            <a:noFill/>
            <a:miter lim="800000"/>
            <a:headEnd/>
            <a:tailEnd/>
          </a:ln>
        </p:spPr>
      </p:pic>
      <p:sp>
        <p:nvSpPr>
          <p:cNvPr id="21" name="テキスト ボックス 20"/>
          <p:cNvSpPr txBox="1"/>
          <p:nvPr/>
        </p:nvSpPr>
        <p:spPr>
          <a:xfrm>
            <a:off x="148361" y="3648075"/>
            <a:ext cx="2583079" cy="923330"/>
          </a:xfrm>
          <a:prstGeom prst="rect">
            <a:avLst/>
          </a:prstGeom>
          <a:noFill/>
        </p:spPr>
        <p:txBody>
          <a:bodyPr wrap="none" rtlCol="0">
            <a:spAutoFit/>
          </a:bodyPr>
          <a:lstStyle/>
          <a:p>
            <a:r>
              <a:rPr lang="en-US" altLang="ja-JP" b="1" dirty="0" smtClean="0">
                <a:solidFill>
                  <a:srgbClr val="FF0000"/>
                </a:solidFill>
              </a:rPr>
              <a:t>From 35MeV to 60MeV</a:t>
            </a:r>
            <a:r>
              <a:rPr kumimoji="1" lang="en-US" altLang="ja-JP" b="1" dirty="0" smtClean="0">
                <a:solidFill>
                  <a:srgbClr val="FF0000"/>
                </a:solidFill>
              </a:rPr>
              <a:t> </a:t>
            </a:r>
          </a:p>
          <a:p>
            <a:r>
              <a:rPr kumimoji="1" lang="en-US" altLang="ja-JP" b="1" dirty="0" smtClean="0">
                <a:solidFill>
                  <a:srgbClr val="FF0000"/>
                </a:solidFill>
              </a:rPr>
              <a:t>Second phase of</a:t>
            </a:r>
          </a:p>
          <a:p>
            <a:r>
              <a:rPr lang="en-US" altLang="ja-JP" b="1" dirty="0" err="1" smtClean="0">
                <a:solidFill>
                  <a:srgbClr val="FF0000"/>
                </a:solidFill>
              </a:rPr>
              <a:t>cERL</a:t>
            </a:r>
            <a:r>
              <a:rPr lang="en-US" altLang="ja-JP" b="1" dirty="0" smtClean="0">
                <a:solidFill>
                  <a:srgbClr val="FF0000"/>
                </a:solidFill>
              </a:rPr>
              <a:t> plan in ~2018.</a:t>
            </a:r>
            <a:endParaRPr kumimoji="1" lang="ja-JP" altLang="en-US" b="1" dirty="0">
              <a:solidFill>
                <a:srgbClr val="FF0000"/>
              </a:solidFill>
            </a:endParaRPr>
          </a:p>
        </p:txBody>
      </p:sp>
      <p:sp>
        <p:nvSpPr>
          <p:cNvPr id="18439" name="Text Box 30"/>
          <p:cNvSpPr txBox="1">
            <a:spLocks noChangeArrowheads="1"/>
          </p:cNvSpPr>
          <p:nvPr/>
        </p:nvSpPr>
        <p:spPr bwMode="auto">
          <a:xfrm>
            <a:off x="2252663" y="2268538"/>
            <a:ext cx="2227262" cy="523220"/>
          </a:xfrm>
          <a:prstGeom prst="rect">
            <a:avLst/>
          </a:prstGeom>
          <a:noFill/>
          <a:ln w="9525">
            <a:noFill/>
            <a:miter lim="800000"/>
            <a:headEnd/>
            <a:tailEnd/>
          </a:ln>
        </p:spPr>
        <p:txBody>
          <a:bodyPr>
            <a:spAutoFit/>
          </a:bodyPr>
          <a:lstStyle/>
          <a:p>
            <a:pPr algn="ctr"/>
            <a:r>
              <a:rPr lang="en-US" altLang="ja-JP" sz="1400" b="1" dirty="0" smtClean="0">
                <a:latin typeface="Calibri" pitchFamily="34" charset="0"/>
              </a:rPr>
              <a:t>Super-conducting cavity</a:t>
            </a:r>
            <a:endParaRPr lang="ja-JP" altLang="en-US" sz="1400" b="1" dirty="0">
              <a:latin typeface="Calibri" pitchFamily="34" charset="0"/>
            </a:endParaRPr>
          </a:p>
          <a:p>
            <a:pPr algn="ctr"/>
            <a:r>
              <a:rPr lang="en-US" altLang="ja-JP" sz="1400" b="1" dirty="0" smtClean="0">
                <a:latin typeface="Calibri" pitchFamily="34" charset="0"/>
              </a:rPr>
              <a:t>Under installation</a:t>
            </a:r>
            <a:endParaRPr lang="ja-JP" altLang="en-US" sz="1400" b="1" dirty="0">
              <a:latin typeface="Calibri" pitchFamily="34" charset="0"/>
            </a:endParaRPr>
          </a:p>
        </p:txBody>
      </p:sp>
      <p:sp>
        <p:nvSpPr>
          <p:cNvPr id="18445" name="Text Box 23"/>
          <p:cNvSpPr txBox="1">
            <a:spLocks noChangeArrowheads="1"/>
          </p:cNvSpPr>
          <p:nvPr/>
        </p:nvSpPr>
        <p:spPr bwMode="auto">
          <a:xfrm>
            <a:off x="122158" y="542990"/>
            <a:ext cx="4203780" cy="1200329"/>
          </a:xfrm>
          <a:prstGeom prst="rect">
            <a:avLst/>
          </a:prstGeom>
          <a:solidFill>
            <a:srgbClr val="FFFFCC"/>
          </a:solidFill>
          <a:ln w="9525">
            <a:noFill/>
            <a:miter lim="800000"/>
            <a:headEnd/>
            <a:tailEnd/>
          </a:ln>
        </p:spPr>
        <p:txBody>
          <a:bodyPr wrap="none">
            <a:spAutoFit/>
          </a:bodyPr>
          <a:lstStyle/>
          <a:p>
            <a:r>
              <a:rPr lang="en-US" altLang="ja-JP" dirty="0" smtClean="0">
                <a:latin typeface="Calibri" pitchFamily="34" charset="0"/>
              </a:rPr>
              <a:t>After add super conduction cavities into </a:t>
            </a:r>
          </a:p>
          <a:p>
            <a:r>
              <a:rPr lang="en-US" altLang="ja-JP" dirty="0">
                <a:latin typeface="Calibri" pitchFamily="34" charset="0"/>
              </a:rPr>
              <a:t>p</a:t>
            </a:r>
            <a:r>
              <a:rPr lang="en-US" altLang="ja-JP" dirty="0" smtClean="0">
                <a:latin typeface="Calibri" pitchFamily="34" charset="0"/>
              </a:rPr>
              <a:t>resent compact ERL, we want to generate</a:t>
            </a:r>
            <a:endParaRPr lang="ja-JP" altLang="en-US" dirty="0">
              <a:latin typeface="Calibri" pitchFamily="34" charset="0"/>
            </a:endParaRPr>
          </a:p>
          <a:p>
            <a:r>
              <a:rPr lang="en-US" altLang="ja-JP" dirty="0" smtClean="0">
                <a:latin typeface="Calibri" pitchFamily="34" charset="0"/>
              </a:rPr>
              <a:t>Several MeV γ-ray and apply </a:t>
            </a:r>
            <a:r>
              <a:rPr lang="ja-JP" altLang="en-US" dirty="0">
                <a:latin typeface="Calibri" pitchFamily="34" charset="0"/>
              </a:rPr>
              <a:t> </a:t>
            </a:r>
            <a:r>
              <a:rPr lang="en-US" altLang="ja-JP" dirty="0" smtClean="0">
                <a:latin typeface="Calibri" pitchFamily="34" charset="0"/>
              </a:rPr>
              <a:t>it for nuclear </a:t>
            </a:r>
          </a:p>
          <a:p>
            <a:r>
              <a:rPr lang="en-US" altLang="ja-JP" dirty="0" smtClean="0">
                <a:latin typeface="Calibri" pitchFamily="34" charset="0"/>
              </a:rPr>
              <a:t>physics.</a:t>
            </a:r>
            <a:endParaRPr lang="ja-JP" altLang="en-US" dirty="0">
              <a:latin typeface="Calibri" pitchFamily="34" charset="0"/>
            </a:endParaRPr>
          </a:p>
        </p:txBody>
      </p:sp>
    </p:spTree>
    <p:extLst>
      <p:ext uri="{BB962C8B-B14F-4D97-AF65-F5344CB8AC3E}">
        <p14:creationId xmlns:p14="http://schemas.microsoft.com/office/powerpoint/2010/main" val="3429948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0" y="12998"/>
            <a:ext cx="914400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altLang="ja-JP" sz="2400" b="1" dirty="0" smtClean="0">
                <a:solidFill>
                  <a:srgbClr val="2E2E48"/>
                </a:solidFill>
              </a:rPr>
              <a:t>We destroyed the mirror coating two times. First occurred when the waist size was ~100</a:t>
            </a:r>
            <a:r>
              <a:rPr lang="en-US" altLang="ja-JP" sz="2400" b="1" dirty="0" smtClean="0">
                <a:solidFill>
                  <a:srgbClr val="2E2E48"/>
                </a:solidFill>
                <a:latin typeface="Symbol" pitchFamily="18" charset="2"/>
              </a:rPr>
              <a:t>m</a:t>
            </a:r>
            <a:r>
              <a:rPr lang="en-US" altLang="ja-JP" sz="2400" b="1" dirty="0" smtClean="0">
                <a:solidFill>
                  <a:srgbClr val="2E2E48"/>
                </a:solidFill>
              </a:rPr>
              <a:t>m with burst amplification and 42cm two mirror cavity. Second occurred when the waist size was 30</a:t>
            </a:r>
            <a:r>
              <a:rPr lang="en-US" altLang="ja-JP" sz="2400" b="1" dirty="0" smtClean="0">
                <a:solidFill>
                  <a:srgbClr val="2E2E48"/>
                </a:solidFill>
                <a:latin typeface="Symbol" pitchFamily="18" charset="2"/>
              </a:rPr>
              <a:t>m</a:t>
            </a:r>
            <a:r>
              <a:rPr lang="en-US" altLang="ja-JP" sz="2400" b="1" dirty="0" smtClean="0">
                <a:solidFill>
                  <a:srgbClr val="2E2E48"/>
                </a:solidFill>
              </a:rPr>
              <a:t>m with the burst amplification and the 42cm two mirror cavity.</a:t>
            </a:r>
            <a:r>
              <a:rPr lang="ja-JP" altLang="en-US" sz="2400" b="1" dirty="0">
                <a:solidFill>
                  <a:srgbClr val="2E2E48"/>
                </a:solidFill>
              </a:rPr>
              <a:t> </a:t>
            </a:r>
            <a:r>
              <a:rPr lang="en-US" altLang="ja-JP" sz="2400" b="1" dirty="0" smtClean="0">
                <a:solidFill>
                  <a:srgbClr val="2E2E48"/>
                </a:solidFill>
              </a:rPr>
              <a:t>Now we are using 4 mirror cavity with smaller waist size at IP. From our experience, we have to reduce the waist size to increase the laser size on the mirror and need precise power control for the burst amplification. I guess about storage laser pulse energy from 2mJ to 4mJ destroyed the mirror coating with the waist size of 30</a:t>
            </a:r>
            <a:r>
              <a:rPr lang="en-US" altLang="ja-JP" sz="2400" b="1" dirty="0" smtClean="0">
                <a:solidFill>
                  <a:srgbClr val="2E2E48"/>
                </a:solidFill>
                <a:latin typeface="Symbol" pitchFamily="18" charset="2"/>
              </a:rPr>
              <a:t>m</a:t>
            </a:r>
            <a:r>
              <a:rPr lang="en-US" altLang="ja-JP" sz="2400" b="1" dirty="0" smtClean="0">
                <a:solidFill>
                  <a:srgbClr val="2E2E48"/>
                </a:solidFill>
              </a:rPr>
              <a:t>m. Also, we found the damaged position was not at the center.</a:t>
            </a:r>
            <a:endParaRPr lang="ja-JP" altLang="en-US" sz="2400" b="1" dirty="0" smtClean="0">
              <a:solidFill>
                <a:srgbClr val="2E2E48"/>
              </a:solidFill>
            </a:endParaRPr>
          </a:p>
        </p:txBody>
      </p:sp>
      <p:grpSp>
        <p:nvGrpSpPr>
          <p:cNvPr id="4" name="グループ化 3"/>
          <p:cNvGrpSpPr/>
          <p:nvPr/>
        </p:nvGrpSpPr>
        <p:grpSpPr>
          <a:xfrm>
            <a:off x="107504" y="4156274"/>
            <a:ext cx="4320480" cy="2096874"/>
            <a:chOff x="107504" y="4428470"/>
            <a:chExt cx="4320480" cy="2096874"/>
          </a:xfrm>
        </p:grpSpPr>
        <p:grpSp>
          <p:nvGrpSpPr>
            <p:cNvPr id="29701" name="グループ化 7"/>
            <p:cNvGrpSpPr>
              <a:grpSpLocks/>
            </p:cNvGrpSpPr>
            <p:nvPr/>
          </p:nvGrpSpPr>
          <p:grpSpPr bwMode="auto">
            <a:xfrm>
              <a:off x="899592" y="4437112"/>
              <a:ext cx="3528392" cy="2088232"/>
              <a:chOff x="0" y="2996952"/>
              <a:chExt cx="4442628" cy="2952328"/>
            </a:xfrm>
          </p:grpSpPr>
          <p:pic>
            <p:nvPicPr>
              <p:cNvPr id="29703" name="Picture 18" descr="DamageMirro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96952"/>
                <a:ext cx="4442628"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996952"/>
                <a:ext cx="15716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テキスト ボックス 10"/>
            <p:cNvSpPr txBox="1"/>
            <p:nvPr/>
          </p:nvSpPr>
          <p:spPr>
            <a:xfrm>
              <a:off x="107504" y="4428470"/>
              <a:ext cx="652743" cy="369332"/>
            </a:xfrm>
            <a:prstGeom prst="rect">
              <a:avLst/>
            </a:prstGeom>
            <a:noFill/>
          </p:spPr>
          <p:txBody>
            <a:bodyPr wrap="none" rtlCol="0">
              <a:spAutoFit/>
            </a:bodyPr>
            <a:lstStyle/>
            <a:p>
              <a:r>
                <a:rPr lang="en-US" altLang="ja-JP" b="1" dirty="0" smtClean="0">
                  <a:solidFill>
                    <a:srgbClr val="2E2E48"/>
                  </a:solidFill>
                </a:rPr>
                <a:t>2008</a:t>
              </a:r>
              <a:endParaRPr lang="ja-JP" altLang="en-US" b="1" dirty="0">
                <a:solidFill>
                  <a:srgbClr val="2E2E48"/>
                </a:solidFill>
              </a:endParaRPr>
            </a:p>
          </p:txBody>
        </p:sp>
      </p:grpSp>
      <p:grpSp>
        <p:nvGrpSpPr>
          <p:cNvPr id="5" name="グループ化 4"/>
          <p:cNvGrpSpPr/>
          <p:nvPr/>
        </p:nvGrpSpPr>
        <p:grpSpPr>
          <a:xfrm>
            <a:off x="4932040" y="4164916"/>
            <a:ext cx="3924224" cy="2215108"/>
            <a:chOff x="4932040" y="4375140"/>
            <a:chExt cx="3924224" cy="2215108"/>
          </a:xfrm>
        </p:grpSpPr>
        <p:grpSp>
          <p:nvGrpSpPr>
            <p:cNvPr id="3" name="グループ化 2"/>
            <p:cNvGrpSpPr/>
            <p:nvPr/>
          </p:nvGrpSpPr>
          <p:grpSpPr>
            <a:xfrm>
              <a:off x="5687913" y="4430008"/>
              <a:ext cx="3168351" cy="2160240"/>
              <a:chOff x="5652120" y="3048400"/>
              <a:chExt cx="3168351" cy="2160240"/>
            </a:xfrm>
          </p:grpSpPr>
          <p:pic>
            <p:nvPicPr>
              <p:cNvPr id="29705" name="Picture 2" descr="C:\Documents and Settings\kazu\デスクトップ\20111217DamageObserve\102___12\IMG_0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048400"/>
                <a:ext cx="3168351"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 descr="C:\Documents and Settings\kazu\デスクトップ\20111217DamageObserve\damage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6246" y="3048400"/>
                <a:ext cx="1131533" cy="77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テキスト ボックス 11"/>
            <p:cNvSpPr txBox="1"/>
            <p:nvPr/>
          </p:nvSpPr>
          <p:spPr>
            <a:xfrm>
              <a:off x="4932040" y="4375140"/>
              <a:ext cx="652743" cy="369332"/>
            </a:xfrm>
            <a:prstGeom prst="rect">
              <a:avLst/>
            </a:prstGeom>
            <a:noFill/>
          </p:spPr>
          <p:txBody>
            <a:bodyPr wrap="none" rtlCol="0">
              <a:spAutoFit/>
            </a:bodyPr>
            <a:lstStyle/>
            <a:p>
              <a:r>
                <a:rPr lang="en-US" altLang="ja-JP" b="1" dirty="0" smtClean="0">
                  <a:solidFill>
                    <a:srgbClr val="2E2E48"/>
                  </a:solidFill>
                </a:rPr>
                <a:t>2011</a:t>
              </a:r>
              <a:endParaRPr lang="ja-JP" altLang="en-US" b="1" dirty="0">
                <a:solidFill>
                  <a:srgbClr val="2E2E48"/>
                </a:solidFill>
              </a:endParaRPr>
            </a:p>
          </p:txBody>
        </p:sp>
      </p:grpSp>
      <p:sp>
        <p:nvSpPr>
          <p:cNvPr id="2" name="テキスト ボックス 1"/>
          <p:cNvSpPr txBox="1"/>
          <p:nvPr/>
        </p:nvSpPr>
        <p:spPr>
          <a:xfrm>
            <a:off x="0" y="6275915"/>
            <a:ext cx="9091015" cy="461665"/>
          </a:xfrm>
          <a:prstGeom prst="rect">
            <a:avLst/>
          </a:prstGeom>
          <a:noFill/>
        </p:spPr>
        <p:txBody>
          <a:bodyPr wrap="none" rtlCol="0">
            <a:spAutoFit/>
          </a:bodyPr>
          <a:lstStyle/>
          <a:p>
            <a:r>
              <a:rPr kumimoji="1" lang="en-US" altLang="ja-JP" sz="2400" b="1" dirty="0" smtClean="0"/>
              <a:t>From experimental results at LUCX X-ray generation based on ICS.</a:t>
            </a:r>
            <a:endParaRPr kumimoji="1" lang="ja-JP" altLang="en-US" sz="2400" b="1" dirty="0"/>
          </a:p>
        </p:txBody>
      </p:sp>
    </p:spTree>
    <p:extLst>
      <p:ext uri="{BB962C8B-B14F-4D97-AF65-F5344CB8AC3E}">
        <p14:creationId xmlns:p14="http://schemas.microsoft.com/office/powerpoint/2010/main" val="1177380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318" y="188639"/>
            <a:ext cx="9230925" cy="3416320"/>
          </a:xfrm>
          <a:prstGeom prst="rect">
            <a:avLst/>
          </a:prstGeom>
          <a:noFill/>
        </p:spPr>
        <p:txBody>
          <a:bodyPr wrap="none" rtlCol="0">
            <a:spAutoFit/>
          </a:bodyPr>
          <a:lstStyle/>
          <a:p>
            <a:r>
              <a:rPr kumimoji="1" lang="en-US" altLang="ja-JP" dirty="0" smtClean="0"/>
              <a:t>Development for stronger mirror : I want to start  the collaboration with NAO (Gravitational </a:t>
            </a:r>
          </a:p>
          <a:p>
            <a:r>
              <a:rPr kumimoji="1" lang="en-US" altLang="ja-JP" dirty="0" smtClean="0"/>
              <a:t>Wave</a:t>
            </a:r>
            <a:r>
              <a:rPr lang="en-US" altLang="ja-JP" dirty="0"/>
              <a:t> </a:t>
            </a:r>
            <a:r>
              <a:rPr lang="en-US" altLang="ja-JP" dirty="0" smtClean="0"/>
              <a:t>Observatory group)</a:t>
            </a:r>
            <a:r>
              <a:rPr kumimoji="1" lang="en-US" altLang="ja-JP" dirty="0" smtClean="0"/>
              <a:t>, Tokyo University (</a:t>
            </a:r>
            <a:r>
              <a:rPr kumimoji="1" lang="en-US" altLang="ja-JP" dirty="0" err="1" smtClean="0"/>
              <a:t>Ohtsu</a:t>
            </a:r>
            <a:r>
              <a:rPr kumimoji="1" lang="en-US" altLang="ja-JP" dirty="0" smtClean="0"/>
              <a:t> Lab.), Japanese private Co., LMA and LAL </a:t>
            </a:r>
          </a:p>
          <a:p>
            <a:r>
              <a:rPr kumimoji="1" lang="en-US" altLang="ja-JP" dirty="0" smtClean="0"/>
              <a:t>hopefully. </a:t>
            </a:r>
          </a:p>
          <a:p>
            <a:endParaRPr lang="en-US" altLang="ja-JP" dirty="0"/>
          </a:p>
          <a:p>
            <a:pPr marL="342900" indent="-342900">
              <a:buAutoNum type="arabicPeriod"/>
            </a:pPr>
            <a:r>
              <a:rPr kumimoji="1" lang="en-US" altLang="ja-JP" dirty="0" smtClean="0"/>
              <a:t>Enlarge mirror size : we started the change from one inch to two inch mirror.</a:t>
            </a:r>
          </a:p>
          <a:p>
            <a:pPr marL="342900" indent="-342900">
              <a:buAutoNum type="arabicPeriod"/>
            </a:pPr>
            <a:r>
              <a:rPr lang="en-US" altLang="ja-JP" dirty="0" smtClean="0"/>
              <a:t>LMA prepared mirrors with reflectivity of 99.999% and loss (absorption and scattering)</a:t>
            </a:r>
          </a:p>
          <a:p>
            <a:r>
              <a:rPr lang="en-US" altLang="ja-JP" dirty="0"/>
              <a:t>l</a:t>
            </a:r>
            <a:r>
              <a:rPr kumimoji="1" lang="en-US" altLang="ja-JP" dirty="0" smtClean="0"/>
              <a:t>ess than 6ppm.</a:t>
            </a:r>
          </a:p>
          <a:p>
            <a:pPr marL="342900" indent="-342900">
              <a:buAutoNum type="arabicPeriod" startAt="3"/>
            </a:pPr>
            <a:r>
              <a:rPr lang="en-US" altLang="ja-JP" dirty="0" smtClean="0"/>
              <a:t>We ordered many substrates with micro-roughness less than 1 A to approach low loss mirror.</a:t>
            </a:r>
          </a:p>
          <a:p>
            <a:pPr marL="342900" indent="-342900">
              <a:buAutoNum type="arabicPeriod" startAt="3"/>
            </a:pPr>
            <a:r>
              <a:rPr kumimoji="1" lang="en-US" altLang="ja-JP" dirty="0" smtClean="0"/>
              <a:t>We understood the necessity of good clean room to handle the high reflective mirrors</a:t>
            </a:r>
          </a:p>
          <a:p>
            <a:r>
              <a:rPr lang="en-US" altLang="ja-JP" dirty="0"/>
              <a:t>i</a:t>
            </a:r>
            <a:r>
              <a:rPr lang="en-US" altLang="ja-JP" dirty="0" smtClean="0"/>
              <a:t>n the case of the mirror which has high reflectivity more than 99.9%.</a:t>
            </a:r>
          </a:p>
          <a:p>
            <a:r>
              <a:rPr lang="en-US" altLang="ja-JP" dirty="0" smtClean="0"/>
              <a:t>5.   We have to develop how to make the stronger surface which has higher damage threshold. </a:t>
            </a:r>
          </a:p>
          <a:p>
            <a:endParaRPr kumimoji="1" lang="ja-JP" alt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6656" y="3890798"/>
            <a:ext cx="1839389" cy="168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2453" y="3942118"/>
            <a:ext cx="27527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3960941" y="4376248"/>
            <a:ext cx="1988045" cy="923330"/>
          </a:xfrm>
          <a:prstGeom prst="rect">
            <a:avLst/>
          </a:prstGeom>
          <a:noFill/>
        </p:spPr>
        <p:txBody>
          <a:bodyPr wrap="none" rtlCol="0">
            <a:spAutoFit/>
          </a:bodyPr>
          <a:lstStyle/>
          <a:p>
            <a:r>
              <a:rPr lang="en-US" altLang="ja-JP" dirty="0" smtClean="0"/>
              <a:t>P</a:t>
            </a:r>
            <a:r>
              <a:rPr kumimoji="1" lang="en-US" altLang="ja-JP" dirty="0" smtClean="0"/>
              <a:t>hoto-chemical </a:t>
            </a:r>
          </a:p>
          <a:p>
            <a:r>
              <a:rPr lang="en-US" altLang="ja-JP" dirty="0"/>
              <a:t>e</a:t>
            </a:r>
            <a:r>
              <a:rPr kumimoji="1" lang="en-US" altLang="ja-JP" dirty="0" smtClean="0"/>
              <a:t>tching</a:t>
            </a:r>
            <a:r>
              <a:rPr lang="en-US" altLang="ja-JP" dirty="0" smtClean="0"/>
              <a:t> occurred </a:t>
            </a:r>
          </a:p>
          <a:p>
            <a:r>
              <a:rPr lang="en-US" altLang="ja-JP" dirty="0" smtClean="0"/>
              <a:t>by dressed photon.</a:t>
            </a:r>
            <a:endParaRPr kumimoji="1" lang="en-US" altLang="ja-JP" dirty="0" smtClean="0"/>
          </a:p>
        </p:txBody>
      </p:sp>
      <p:sp>
        <p:nvSpPr>
          <p:cNvPr id="3" name="テキスト ボックス 2"/>
          <p:cNvSpPr txBox="1"/>
          <p:nvPr/>
        </p:nvSpPr>
        <p:spPr>
          <a:xfrm>
            <a:off x="140315" y="3717032"/>
            <a:ext cx="1902893" cy="2031325"/>
          </a:xfrm>
          <a:prstGeom prst="rect">
            <a:avLst/>
          </a:prstGeom>
          <a:noFill/>
        </p:spPr>
        <p:txBody>
          <a:bodyPr wrap="none" rtlCol="0">
            <a:spAutoFit/>
          </a:bodyPr>
          <a:lstStyle/>
          <a:p>
            <a:r>
              <a:rPr kumimoji="1" lang="en-US" altLang="ja-JP" dirty="0" smtClean="0"/>
              <a:t>Measurement of </a:t>
            </a:r>
          </a:p>
          <a:p>
            <a:r>
              <a:rPr lang="en-US" altLang="ja-JP" dirty="0"/>
              <a:t>s</a:t>
            </a:r>
            <a:r>
              <a:rPr lang="en-US" altLang="ja-JP" dirty="0" smtClean="0"/>
              <a:t>urface roughness</a:t>
            </a:r>
          </a:p>
          <a:p>
            <a:r>
              <a:rPr lang="en-US" altLang="ja-JP" dirty="0"/>
              <a:t>f</a:t>
            </a:r>
            <a:r>
              <a:rPr kumimoji="1" lang="en-US" altLang="ja-JP" dirty="0" smtClean="0"/>
              <a:t>or super-polish.</a:t>
            </a:r>
          </a:p>
          <a:p>
            <a:r>
              <a:rPr lang="en-US" altLang="ja-JP" dirty="0" smtClean="0"/>
              <a:t>Reduce the loss</a:t>
            </a:r>
          </a:p>
          <a:p>
            <a:r>
              <a:rPr lang="en-US" altLang="ja-JP" dirty="0" smtClean="0"/>
              <a:t>,w</a:t>
            </a:r>
            <a:r>
              <a:rPr kumimoji="1" lang="en-US" altLang="ja-JP" dirty="0" smtClean="0"/>
              <a:t>hich means low</a:t>
            </a:r>
          </a:p>
          <a:p>
            <a:r>
              <a:rPr lang="en-US" altLang="ja-JP" dirty="0"/>
              <a:t>a</a:t>
            </a:r>
            <a:r>
              <a:rPr lang="en-US" altLang="ja-JP" dirty="0" smtClean="0"/>
              <a:t>bsorption and</a:t>
            </a:r>
          </a:p>
          <a:p>
            <a:r>
              <a:rPr kumimoji="1" lang="en-US" altLang="ja-JP" dirty="0" smtClean="0"/>
              <a:t>scattering.</a:t>
            </a:r>
            <a:endParaRPr kumimoji="1" lang="ja-JP" altLang="en-US" dirty="0"/>
          </a:p>
        </p:txBody>
      </p:sp>
      <p:sp>
        <p:nvSpPr>
          <p:cNvPr id="5" name="テキスト ボックス 4"/>
          <p:cNvSpPr txBox="1"/>
          <p:nvPr/>
        </p:nvSpPr>
        <p:spPr>
          <a:xfrm>
            <a:off x="164882" y="5877272"/>
            <a:ext cx="8994770" cy="923330"/>
          </a:xfrm>
          <a:prstGeom prst="rect">
            <a:avLst/>
          </a:prstGeom>
          <a:noFill/>
        </p:spPr>
        <p:txBody>
          <a:bodyPr wrap="none" rtlCol="0">
            <a:spAutoFit/>
          </a:bodyPr>
          <a:lstStyle/>
          <a:p>
            <a:r>
              <a:rPr kumimoji="1" lang="en-US" altLang="ja-JP" dirty="0" smtClean="0"/>
              <a:t>We learnt a lot of things which humidity in Japan is high and makes OH contamination to </a:t>
            </a:r>
          </a:p>
          <a:p>
            <a:r>
              <a:rPr lang="en-US" altLang="ja-JP" dirty="0"/>
              <a:t>i</a:t>
            </a:r>
            <a:r>
              <a:rPr kumimoji="1" lang="en-US" altLang="ja-JP" dirty="0" smtClean="0"/>
              <a:t>ncrease the mirror absorption. 50% humidity is suitable to handle the mirrors, especially high </a:t>
            </a:r>
          </a:p>
          <a:p>
            <a:r>
              <a:rPr lang="en-US" altLang="ja-JP" dirty="0"/>
              <a:t>q</a:t>
            </a:r>
            <a:r>
              <a:rPr lang="en-US" altLang="ja-JP" dirty="0" smtClean="0"/>
              <a:t>uality mirrors. We confirmed this problem.</a:t>
            </a:r>
            <a:endParaRPr kumimoji="1" lang="en-US" altLang="ja-JP" dirty="0" smtClean="0"/>
          </a:p>
        </p:txBody>
      </p:sp>
    </p:spTree>
    <p:extLst>
      <p:ext uri="{BB962C8B-B14F-4D97-AF65-F5344CB8AC3E}">
        <p14:creationId xmlns:p14="http://schemas.microsoft.com/office/powerpoint/2010/main" val="452880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D037D52-4C77-4A2A-9CF8-00E0C50B01A9}" type="slidenum">
              <a:rPr lang="en-US" altLang="ja-JP" smtClean="0">
                <a:solidFill>
                  <a:srgbClr val="2E2E48"/>
                </a:solidFill>
              </a:rPr>
              <a:pPr>
                <a:defRPr/>
              </a:pPr>
              <a:t>2</a:t>
            </a:fld>
            <a:endParaRPr lang="en-US" altLang="ja-JP">
              <a:solidFill>
                <a:srgbClr val="2E2E48"/>
              </a:solidFill>
            </a:endParaRPr>
          </a:p>
        </p:txBody>
      </p:sp>
      <p:pic>
        <p:nvPicPr>
          <p:cNvPr id="3" name="図 2"/>
          <p:cNvPicPr>
            <a:picLocks noChangeAspect="1"/>
          </p:cNvPicPr>
          <p:nvPr/>
        </p:nvPicPr>
        <p:blipFill>
          <a:blip r:embed="rId3"/>
          <a:stretch>
            <a:fillRect/>
          </a:stretch>
        </p:blipFill>
        <p:spPr>
          <a:xfrm>
            <a:off x="0" y="0"/>
            <a:ext cx="2657026" cy="1512168"/>
          </a:xfrm>
          <a:prstGeom prst="rect">
            <a:avLst/>
          </a:prstGeom>
        </p:spPr>
      </p:pic>
      <p:pic>
        <p:nvPicPr>
          <p:cNvPr id="4" name="図 3" descr="受託成果報告書用図_p2.png"/>
          <p:cNvPicPr/>
          <p:nvPr/>
        </p:nvPicPr>
        <p:blipFill>
          <a:blip r:embed="rId4"/>
          <a:stretch>
            <a:fillRect/>
          </a:stretch>
        </p:blipFill>
        <p:spPr>
          <a:xfrm>
            <a:off x="0" y="1530414"/>
            <a:ext cx="2915816" cy="2186618"/>
          </a:xfrm>
          <a:prstGeom prst="rect">
            <a:avLst/>
          </a:prstGeom>
        </p:spPr>
      </p:pic>
      <p:pic>
        <p:nvPicPr>
          <p:cNvPr id="5" name="図 7" descr="jaea-gu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1351" y="0"/>
            <a:ext cx="2887663"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9"/>
          <p:cNvSpPr txBox="1">
            <a:spLocks noChangeArrowheads="1"/>
          </p:cNvSpPr>
          <p:nvPr/>
        </p:nvSpPr>
        <p:spPr bwMode="auto">
          <a:xfrm>
            <a:off x="4993620" y="196591"/>
            <a:ext cx="1877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pPr>
            <a:r>
              <a:rPr lang="en-US" altLang="ja-JP" b="1" dirty="0" smtClean="0">
                <a:solidFill>
                  <a:srgbClr val="2E2E48"/>
                </a:solidFill>
              </a:rPr>
              <a:t>Ceramic tube for</a:t>
            </a:r>
          </a:p>
          <a:p>
            <a:pPr eaLnBrk="1" fontAlgn="base" hangingPunct="1">
              <a:spcBef>
                <a:spcPct val="0"/>
              </a:spcBef>
              <a:spcAft>
                <a:spcPct val="0"/>
              </a:spcAft>
            </a:pPr>
            <a:r>
              <a:rPr lang="en-US" altLang="ja-JP" b="1" dirty="0" smtClean="0">
                <a:solidFill>
                  <a:srgbClr val="2E2E48"/>
                </a:solidFill>
              </a:rPr>
              <a:t>High voltage </a:t>
            </a:r>
          </a:p>
          <a:p>
            <a:pPr eaLnBrk="1" fontAlgn="base" hangingPunct="1">
              <a:spcBef>
                <a:spcPct val="0"/>
              </a:spcBef>
              <a:spcAft>
                <a:spcPct val="0"/>
              </a:spcAft>
            </a:pPr>
            <a:r>
              <a:rPr lang="en-US" altLang="ja-JP" b="1" dirty="0" smtClean="0">
                <a:solidFill>
                  <a:srgbClr val="2E2E48"/>
                </a:solidFill>
              </a:rPr>
              <a:t>isolation</a:t>
            </a:r>
            <a:endParaRPr lang="ja-JP" altLang="en-US" b="1" dirty="0" smtClean="0">
              <a:solidFill>
                <a:srgbClr val="2E2E48"/>
              </a:solidFill>
            </a:endParaRPr>
          </a:p>
        </p:txBody>
      </p:sp>
      <p:sp>
        <p:nvSpPr>
          <p:cNvPr id="7" name="テキスト ボックス 10"/>
          <p:cNvSpPr txBox="1">
            <a:spLocks noChangeArrowheads="1"/>
          </p:cNvSpPr>
          <p:nvPr/>
        </p:nvSpPr>
        <p:spPr bwMode="auto">
          <a:xfrm>
            <a:off x="2919264" y="3927475"/>
            <a:ext cx="95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pPr>
            <a:r>
              <a:rPr lang="en-US" altLang="ja-JP" b="1" dirty="0" smtClean="0">
                <a:solidFill>
                  <a:srgbClr val="2E2E48"/>
                </a:solidFill>
              </a:rPr>
              <a:t>cathode</a:t>
            </a:r>
            <a:endParaRPr lang="ja-JP" altLang="en-US" b="1" dirty="0" smtClean="0">
              <a:solidFill>
                <a:srgbClr val="2E2E48"/>
              </a:solidFill>
            </a:endParaRPr>
          </a:p>
        </p:txBody>
      </p:sp>
      <p:sp>
        <p:nvSpPr>
          <p:cNvPr id="8" name="テキスト ボックス 11"/>
          <p:cNvSpPr txBox="1">
            <a:spLocks noChangeArrowheads="1"/>
          </p:cNvSpPr>
          <p:nvPr/>
        </p:nvSpPr>
        <p:spPr bwMode="auto">
          <a:xfrm>
            <a:off x="5544989" y="2701925"/>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pPr>
            <a:r>
              <a:rPr lang="en-US" altLang="ja-JP" b="1" smtClean="0">
                <a:solidFill>
                  <a:srgbClr val="2E2E48"/>
                </a:solidFill>
              </a:rPr>
              <a:t>anode</a:t>
            </a:r>
            <a:endParaRPr lang="ja-JP" altLang="en-US" b="1" smtClean="0">
              <a:solidFill>
                <a:srgbClr val="2E2E48"/>
              </a:solidFill>
            </a:endParaRPr>
          </a:p>
        </p:txBody>
      </p:sp>
      <p:cxnSp>
        <p:nvCxnSpPr>
          <p:cNvPr id="9" name="直線矢印コネクタ 8"/>
          <p:cNvCxnSpPr/>
          <p:nvPr/>
        </p:nvCxnSpPr>
        <p:spPr>
          <a:xfrm flipV="1">
            <a:off x="3874939" y="3505200"/>
            <a:ext cx="874712" cy="5524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10800000" flipV="1">
            <a:off x="5146526" y="3040062"/>
            <a:ext cx="582613" cy="4111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4930626" y="3427412"/>
            <a:ext cx="1030288" cy="6175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5016353" y="910306"/>
            <a:ext cx="429417" cy="7216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8"/>
          <p:cNvSpPr txBox="1">
            <a:spLocks noChangeArrowheads="1"/>
          </p:cNvSpPr>
          <p:nvPr/>
        </p:nvSpPr>
        <p:spPr bwMode="auto">
          <a:xfrm>
            <a:off x="3289151" y="4346575"/>
            <a:ext cx="171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pPr>
            <a:r>
              <a:rPr lang="en-US" altLang="ja-JP" b="1" dirty="0" smtClean="0">
                <a:solidFill>
                  <a:srgbClr val="2E2E48"/>
                </a:solidFill>
              </a:rPr>
              <a:t>500kV-DC Gun</a:t>
            </a:r>
            <a:endParaRPr lang="ja-JP" altLang="en-US" b="1" dirty="0" smtClean="0">
              <a:solidFill>
                <a:srgbClr val="2E2E48"/>
              </a:solidFill>
            </a:endParaRPr>
          </a:p>
        </p:txBody>
      </p:sp>
      <p:sp>
        <p:nvSpPr>
          <p:cNvPr id="14" name="テキスト ボックス 13"/>
          <p:cNvSpPr txBox="1"/>
          <p:nvPr/>
        </p:nvSpPr>
        <p:spPr>
          <a:xfrm>
            <a:off x="2637584" y="-49213"/>
            <a:ext cx="4303422" cy="369332"/>
          </a:xfrm>
          <a:prstGeom prst="rect">
            <a:avLst/>
          </a:prstGeom>
          <a:noFill/>
        </p:spPr>
        <p:txBody>
          <a:bodyPr wrap="none" rtlCol="0">
            <a:spAutoFit/>
          </a:bodyPr>
          <a:lstStyle/>
          <a:p>
            <a:r>
              <a:rPr kumimoji="1" lang="en-US" altLang="ja-JP" dirty="0" smtClean="0">
                <a:solidFill>
                  <a:srgbClr val="FF0000"/>
                </a:solidFill>
              </a:rPr>
              <a:t>500kV</a:t>
            </a:r>
            <a:r>
              <a:rPr lang="ja-JP" altLang="en-US" dirty="0">
                <a:solidFill>
                  <a:srgbClr val="FF0000"/>
                </a:solidFill>
              </a:rPr>
              <a:t> </a:t>
            </a:r>
            <a:r>
              <a:rPr lang="en-US" altLang="ja-JP" dirty="0" smtClean="0">
                <a:solidFill>
                  <a:srgbClr val="FF0000"/>
                </a:solidFill>
              </a:rPr>
              <a:t>high voltage electron gun technology</a:t>
            </a:r>
            <a:endParaRPr kumimoji="1" lang="ja-JP" altLang="en-US" dirty="0">
              <a:solidFill>
                <a:srgbClr val="FF0000"/>
              </a:solidFill>
            </a:endParaRPr>
          </a:p>
        </p:txBody>
      </p:sp>
      <p:sp>
        <p:nvSpPr>
          <p:cNvPr id="15" name="右矢印 14"/>
          <p:cNvSpPr/>
          <p:nvPr/>
        </p:nvSpPr>
        <p:spPr>
          <a:xfrm>
            <a:off x="5999014" y="2053255"/>
            <a:ext cx="555427"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654653" y="407793"/>
            <a:ext cx="2581541" cy="4062651"/>
          </a:xfrm>
          <a:prstGeom prst="rect">
            <a:avLst/>
          </a:prstGeom>
          <a:noFill/>
        </p:spPr>
        <p:txBody>
          <a:bodyPr wrap="none" rtlCol="0">
            <a:spAutoFit/>
          </a:bodyPr>
          <a:lstStyle/>
          <a:p>
            <a:r>
              <a:rPr lang="en-US" altLang="ja-JP" sz="1600" b="1" dirty="0" smtClean="0">
                <a:latin typeface="+mj-lt"/>
              </a:rPr>
              <a:t>From Negative </a:t>
            </a:r>
            <a:r>
              <a:rPr lang="en-US" altLang="ja-JP" sz="1600" b="1" dirty="0">
                <a:latin typeface="+mj-lt"/>
              </a:rPr>
              <a:t>Electron </a:t>
            </a:r>
            <a:endParaRPr lang="en-US" altLang="ja-JP" sz="1600" b="1" dirty="0" smtClean="0">
              <a:latin typeface="+mj-lt"/>
            </a:endParaRPr>
          </a:p>
          <a:p>
            <a:r>
              <a:rPr lang="en-US" altLang="ja-JP" sz="1600" b="1" dirty="0" smtClean="0">
                <a:latin typeface="+mj-lt"/>
              </a:rPr>
              <a:t>Affinity </a:t>
            </a:r>
            <a:r>
              <a:rPr lang="en-US" altLang="ja-JP" sz="1600" b="1" dirty="0">
                <a:latin typeface="+mj-lt"/>
              </a:rPr>
              <a:t>(NEA)-</a:t>
            </a:r>
            <a:r>
              <a:rPr lang="en-US" altLang="ja-JP" sz="1600" b="1" dirty="0" err="1" smtClean="0">
                <a:latin typeface="+mj-lt"/>
              </a:rPr>
              <a:t>GaAs</a:t>
            </a:r>
            <a:endParaRPr lang="en-US" altLang="ja-JP" sz="1600" b="1" dirty="0" smtClean="0">
              <a:latin typeface="+mj-lt"/>
            </a:endParaRPr>
          </a:p>
          <a:p>
            <a:r>
              <a:rPr lang="en-US" altLang="ja-JP" sz="1600" b="1" dirty="0" smtClean="0">
                <a:latin typeface="+mj-lt"/>
              </a:rPr>
              <a:t>Photocathode</a:t>
            </a:r>
            <a:r>
              <a:rPr lang="ja-JP" altLang="en-US" sz="1600" b="1" dirty="0" smtClean="0">
                <a:latin typeface="+mj-lt"/>
              </a:rPr>
              <a:t> </a:t>
            </a:r>
            <a:r>
              <a:rPr lang="en-US" altLang="ja-JP" sz="1600" b="1" dirty="0" smtClean="0">
                <a:latin typeface="+mj-lt"/>
              </a:rPr>
              <a:t>to Multi-</a:t>
            </a:r>
          </a:p>
          <a:p>
            <a:r>
              <a:rPr lang="en-US" altLang="ja-JP" sz="1600" b="1" dirty="0" smtClean="0">
                <a:latin typeface="+mj-lt"/>
              </a:rPr>
              <a:t>Alkali photocathode </a:t>
            </a:r>
          </a:p>
          <a:p>
            <a:r>
              <a:rPr lang="en-US" altLang="ja-JP" sz="1600" b="1" dirty="0" smtClean="0">
                <a:latin typeface="+mj-lt"/>
              </a:rPr>
              <a:t>Development </a:t>
            </a:r>
          </a:p>
          <a:p>
            <a:r>
              <a:rPr lang="en-US" altLang="ja-JP" sz="1600" b="1" dirty="0" smtClean="0">
                <a:latin typeface="+mj-lt"/>
              </a:rPr>
              <a:t>From DC gun to</a:t>
            </a:r>
          </a:p>
          <a:p>
            <a:r>
              <a:rPr lang="en-US" altLang="ja-JP" sz="1600" b="1" dirty="0" err="1" smtClean="0">
                <a:latin typeface="+mj-lt"/>
              </a:rPr>
              <a:t>Cryo</a:t>
            </a:r>
            <a:r>
              <a:rPr lang="en-US" altLang="ja-JP" sz="1600" b="1" dirty="0" smtClean="0">
                <a:latin typeface="+mj-lt"/>
              </a:rPr>
              <a:t> RF</a:t>
            </a:r>
            <a:r>
              <a:rPr lang="ja-JP" altLang="en-US" sz="1600" b="1" dirty="0" smtClean="0">
                <a:latin typeface="+mj-lt"/>
              </a:rPr>
              <a:t> </a:t>
            </a:r>
            <a:r>
              <a:rPr lang="en-US" altLang="ja-JP" sz="1600" b="1" dirty="0" smtClean="0">
                <a:latin typeface="+mj-lt"/>
              </a:rPr>
              <a:t>gun Development </a:t>
            </a:r>
          </a:p>
          <a:p>
            <a:r>
              <a:rPr lang="en-US" altLang="ja-JP" sz="1600" b="1" dirty="0" smtClean="0">
                <a:latin typeface="+mj-lt"/>
              </a:rPr>
              <a:t>Reason: to long lifetime</a:t>
            </a:r>
          </a:p>
          <a:p>
            <a:r>
              <a:rPr lang="en-US" altLang="ja-JP" sz="1600" b="1" dirty="0">
                <a:latin typeface="+mj-lt"/>
              </a:rPr>
              <a:t>a</a:t>
            </a:r>
            <a:r>
              <a:rPr lang="en-US" altLang="ja-JP" sz="1600" b="1" dirty="0" smtClean="0">
                <a:latin typeface="+mj-lt"/>
              </a:rPr>
              <a:t>nd Compact </a:t>
            </a:r>
            <a:endParaRPr kumimoji="1" lang="en-US" altLang="ja-JP" sz="1600" b="1" dirty="0" smtClean="0">
              <a:solidFill>
                <a:srgbClr val="FF0000"/>
              </a:solidFill>
              <a:latin typeface="+mj-lt"/>
            </a:endParaRPr>
          </a:p>
          <a:p>
            <a:r>
              <a:rPr lang="en-US" altLang="ja-JP" sz="1600" b="1" dirty="0" smtClean="0">
                <a:solidFill>
                  <a:srgbClr val="FF0000"/>
                </a:solidFill>
                <a:latin typeface="+mj-lt"/>
              </a:rPr>
              <a:t>We can proceed our </a:t>
            </a:r>
          </a:p>
          <a:p>
            <a:r>
              <a:rPr lang="en-US" altLang="ja-JP" sz="1600" b="1" dirty="0">
                <a:solidFill>
                  <a:srgbClr val="FF0000"/>
                </a:solidFill>
                <a:latin typeface="+mj-lt"/>
              </a:rPr>
              <a:t>p</a:t>
            </a:r>
            <a:r>
              <a:rPr lang="en-US" altLang="ja-JP" sz="1600" b="1" dirty="0" smtClean="0">
                <a:solidFill>
                  <a:srgbClr val="FF0000"/>
                </a:solidFill>
                <a:latin typeface="+mj-lt"/>
              </a:rPr>
              <a:t>roof-of-principle  </a:t>
            </a:r>
          </a:p>
          <a:p>
            <a:r>
              <a:rPr lang="en-US" altLang="ja-JP" sz="1600" b="1" dirty="0">
                <a:solidFill>
                  <a:srgbClr val="FF0000"/>
                </a:solidFill>
                <a:latin typeface="+mj-lt"/>
              </a:rPr>
              <a:t>e</a:t>
            </a:r>
            <a:r>
              <a:rPr lang="en-US" altLang="ja-JP" sz="1600" b="1" dirty="0" smtClean="0">
                <a:solidFill>
                  <a:srgbClr val="FF0000"/>
                </a:solidFill>
                <a:latin typeface="+mj-lt"/>
              </a:rPr>
              <a:t>xperiment using DC </a:t>
            </a:r>
          </a:p>
          <a:p>
            <a:r>
              <a:rPr lang="en-US" altLang="ja-JP" sz="1600" b="1" dirty="0" smtClean="0">
                <a:solidFill>
                  <a:srgbClr val="FF0000"/>
                </a:solidFill>
                <a:latin typeface="+mj-lt"/>
              </a:rPr>
              <a:t>gun and </a:t>
            </a:r>
            <a:r>
              <a:rPr kumimoji="1" lang="en-US" altLang="ja-JP" sz="1600" b="1" dirty="0" smtClean="0">
                <a:solidFill>
                  <a:srgbClr val="FF0000"/>
                </a:solidFill>
                <a:latin typeface="+mj-lt"/>
              </a:rPr>
              <a:t>2K-</a:t>
            </a:r>
            <a:r>
              <a:rPr lang="en-US" altLang="ja-JP" sz="1600" b="1" dirty="0" smtClean="0">
                <a:solidFill>
                  <a:srgbClr val="FF0000"/>
                </a:solidFill>
                <a:latin typeface="+mj-lt"/>
              </a:rPr>
              <a:t>Super </a:t>
            </a:r>
          </a:p>
          <a:p>
            <a:r>
              <a:rPr lang="en-US" altLang="ja-JP" sz="1600" b="1" dirty="0" smtClean="0">
                <a:solidFill>
                  <a:srgbClr val="FF0000"/>
                </a:solidFill>
                <a:latin typeface="+mj-lt"/>
              </a:rPr>
              <a:t>conducting cavities</a:t>
            </a:r>
          </a:p>
          <a:p>
            <a:r>
              <a:rPr lang="en-US" altLang="ja-JP" sz="1600" b="1" dirty="0">
                <a:solidFill>
                  <a:srgbClr val="FF0000"/>
                </a:solidFill>
                <a:latin typeface="+mj-lt"/>
              </a:rPr>
              <a:t>f</a:t>
            </a:r>
            <a:r>
              <a:rPr kumimoji="1" lang="en-US" altLang="ja-JP" sz="1600" b="1" dirty="0" smtClean="0">
                <a:solidFill>
                  <a:srgbClr val="FF0000"/>
                </a:solidFill>
                <a:latin typeface="+mj-lt"/>
              </a:rPr>
              <a:t>or high brightness X-ray</a:t>
            </a:r>
          </a:p>
          <a:p>
            <a:r>
              <a:rPr lang="en-US" altLang="ja-JP" sz="1600" b="1" dirty="0" smtClean="0">
                <a:solidFill>
                  <a:srgbClr val="FF0000"/>
                </a:solidFill>
                <a:latin typeface="+mj-lt"/>
              </a:rPr>
              <a:t>generation.</a:t>
            </a:r>
            <a:endParaRPr kumimoji="1" lang="ja-JP" altLang="en-US" dirty="0">
              <a:solidFill>
                <a:srgbClr val="FF0000"/>
              </a:solidFill>
            </a:endParaRPr>
          </a:p>
        </p:txBody>
      </p:sp>
      <p:pic>
        <p:nvPicPr>
          <p:cNvPr id="18" name="図 17" descr="C:\Users\furuya\Desktop\PRI_20130312045055.png"/>
          <p:cNvPicPr/>
          <p:nvPr/>
        </p:nvPicPr>
        <p:blipFill>
          <a:blip r:embed="rId6">
            <a:extLst>
              <a:ext uri="{28A0092B-C50C-407E-A947-70E740481C1C}">
                <a14:useLocalDpi xmlns:a14="http://schemas.microsoft.com/office/drawing/2010/main" val="0"/>
              </a:ext>
            </a:extLst>
          </a:blip>
          <a:srcRect/>
          <a:stretch>
            <a:fillRect/>
          </a:stretch>
        </p:blipFill>
        <p:spPr bwMode="auto">
          <a:xfrm>
            <a:off x="-14226" y="4627493"/>
            <a:ext cx="3681798" cy="2254713"/>
          </a:xfrm>
          <a:prstGeom prst="rect">
            <a:avLst/>
          </a:prstGeom>
          <a:noFill/>
          <a:ln>
            <a:noFill/>
          </a:ln>
        </p:spPr>
      </p:pic>
      <p:pic>
        <p:nvPicPr>
          <p:cNvPr id="20" name="図 19" descr="説明: C:\Users\furuya\Documents\文書2012\2011 Annual Report\9cell QE curve.bmp"/>
          <p:cNvPicPr/>
          <p:nvPr/>
        </p:nvPicPr>
        <p:blipFill>
          <a:blip r:embed="rId7">
            <a:extLst>
              <a:ext uri="{28A0092B-C50C-407E-A947-70E740481C1C}">
                <a14:useLocalDpi xmlns:a14="http://schemas.microsoft.com/office/drawing/2010/main" val="0"/>
              </a:ext>
            </a:extLst>
          </a:blip>
          <a:srcRect/>
          <a:stretch>
            <a:fillRect/>
          </a:stretch>
        </p:blipFill>
        <p:spPr bwMode="auto">
          <a:xfrm>
            <a:off x="3667731" y="5207823"/>
            <a:ext cx="2416437" cy="1609725"/>
          </a:xfrm>
          <a:prstGeom prst="rect">
            <a:avLst/>
          </a:prstGeom>
          <a:noFill/>
          <a:ln>
            <a:noFill/>
          </a:ln>
        </p:spPr>
      </p:pic>
      <p:sp>
        <p:nvSpPr>
          <p:cNvPr id="21" name="右矢印 20"/>
          <p:cNvSpPr/>
          <p:nvPr/>
        </p:nvSpPr>
        <p:spPr>
          <a:xfrm>
            <a:off x="6140560" y="5492324"/>
            <a:ext cx="730497"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10" descr="CPC Broadband Amplifi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8343" y="6080697"/>
            <a:ext cx="709216" cy="2839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16972" y="5180114"/>
            <a:ext cx="1224136" cy="68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下矢印 23"/>
          <p:cNvSpPr/>
          <p:nvPr/>
        </p:nvSpPr>
        <p:spPr>
          <a:xfrm flipV="1">
            <a:off x="7683321" y="5895725"/>
            <a:ext cx="45719" cy="2024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026248" y="6401420"/>
            <a:ext cx="2149948" cy="430887"/>
          </a:xfrm>
          <a:prstGeom prst="rect">
            <a:avLst/>
          </a:prstGeom>
          <a:solidFill>
            <a:srgbClr val="FFFF00"/>
          </a:solidFill>
        </p:spPr>
        <p:txBody>
          <a:bodyPr wrap="none" rtlCol="0">
            <a:spAutoFit/>
          </a:bodyPr>
          <a:lstStyle/>
          <a:p>
            <a:r>
              <a:rPr lang="en-US" altLang="ja-JP" sz="1100" dirty="0"/>
              <a:t>C</a:t>
            </a:r>
            <a:r>
              <a:rPr lang="en-US" altLang="ja-JP" sz="1100" dirty="0" smtClean="0"/>
              <a:t>ompact semi-conductor amplifier</a:t>
            </a:r>
          </a:p>
          <a:p>
            <a:r>
              <a:rPr lang="en-US" altLang="ja-JP" sz="1100" dirty="0"/>
              <a:t>i</a:t>
            </a:r>
            <a:r>
              <a:rPr lang="en-US" altLang="ja-JP" sz="1100" dirty="0" smtClean="0"/>
              <a:t>s commercial available.. </a:t>
            </a:r>
          </a:p>
        </p:txBody>
      </p:sp>
      <p:sp>
        <p:nvSpPr>
          <p:cNvPr id="26" name="テキスト ボックス 25"/>
          <p:cNvSpPr txBox="1"/>
          <p:nvPr/>
        </p:nvSpPr>
        <p:spPr>
          <a:xfrm>
            <a:off x="6686104" y="4620621"/>
            <a:ext cx="2518638" cy="646331"/>
          </a:xfrm>
          <a:prstGeom prst="rect">
            <a:avLst/>
          </a:prstGeom>
          <a:noFill/>
        </p:spPr>
        <p:txBody>
          <a:bodyPr wrap="none" rtlCol="0">
            <a:spAutoFit/>
          </a:bodyPr>
          <a:lstStyle/>
          <a:p>
            <a:r>
              <a:rPr kumimoji="1" lang="en-US" altLang="ja-JP" dirty="0" smtClean="0"/>
              <a:t>4K 325MHz</a:t>
            </a:r>
            <a:r>
              <a:rPr lang="ja-JP" altLang="en-US" dirty="0"/>
              <a:t> </a:t>
            </a:r>
            <a:r>
              <a:rPr lang="en-US" altLang="ja-JP" dirty="0" smtClean="0"/>
              <a:t>super</a:t>
            </a:r>
            <a:endParaRPr kumimoji="1" lang="en-US" altLang="ja-JP" dirty="0" smtClean="0"/>
          </a:p>
          <a:p>
            <a:r>
              <a:rPr lang="en-US" altLang="ja-JP" dirty="0" smtClean="0"/>
              <a:t>Conducting Spoke</a:t>
            </a:r>
            <a:r>
              <a:rPr lang="ja-JP" altLang="en-US" dirty="0" smtClean="0"/>
              <a:t> </a:t>
            </a:r>
            <a:r>
              <a:rPr lang="en-US" altLang="ja-JP" dirty="0" smtClean="0"/>
              <a:t>cavity</a:t>
            </a:r>
            <a:endParaRPr kumimoji="1" lang="ja-JP" altLang="en-US" dirty="0"/>
          </a:p>
        </p:txBody>
      </p:sp>
      <p:sp>
        <p:nvSpPr>
          <p:cNvPr id="17" name="テキスト ボックス 16"/>
          <p:cNvSpPr txBox="1"/>
          <p:nvPr/>
        </p:nvSpPr>
        <p:spPr>
          <a:xfrm>
            <a:off x="223680" y="-6052"/>
            <a:ext cx="2213939" cy="276999"/>
          </a:xfrm>
          <a:prstGeom prst="rect">
            <a:avLst/>
          </a:prstGeom>
          <a:solidFill>
            <a:schemeClr val="accent1"/>
          </a:solidFill>
        </p:spPr>
        <p:txBody>
          <a:bodyPr wrap="none" rtlCol="0">
            <a:spAutoFit/>
          </a:bodyPr>
          <a:lstStyle/>
          <a:p>
            <a:r>
              <a:rPr kumimoji="1" lang="en-US" altLang="ja-JP" sz="1200" dirty="0" smtClean="0"/>
              <a:t>500keV-1.8mA Beam generation</a:t>
            </a:r>
            <a:endParaRPr kumimoji="1" lang="ja-JP" altLang="en-US" sz="1200" dirty="0"/>
          </a:p>
        </p:txBody>
      </p:sp>
      <p:sp>
        <p:nvSpPr>
          <p:cNvPr id="19" name="テキスト ボックス 18"/>
          <p:cNvSpPr txBox="1"/>
          <p:nvPr/>
        </p:nvSpPr>
        <p:spPr>
          <a:xfrm>
            <a:off x="1184256" y="1358131"/>
            <a:ext cx="772969" cy="246221"/>
          </a:xfrm>
          <a:prstGeom prst="rect">
            <a:avLst/>
          </a:prstGeom>
          <a:solidFill>
            <a:schemeClr val="accent1"/>
          </a:solidFill>
        </p:spPr>
        <p:txBody>
          <a:bodyPr wrap="none" rtlCol="0">
            <a:spAutoFit/>
          </a:bodyPr>
          <a:lstStyle/>
          <a:p>
            <a:r>
              <a:rPr kumimoji="1" lang="en-US" altLang="ja-JP" sz="1000" dirty="0" smtClean="0"/>
              <a:t>Time (min)</a:t>
            </a:r>
            <a:endParaRPr kumimoji="1" lang="ja-JP" altLang="en-US" sz="1000" dirty="0"/>
          </a:p>
        </p:txBody>
      </p:sp>
      <p:sp>
        <p:nvSpPr>
          <p:cNvPr id="27" name="テキスト ボックス 26"/>
          <p:cNvSpPr txBox="1"/>
          <p:nvPr/>
        </p:nvSpPr>
        <p:spPr>
          <a:xfrm rot="16200000">
            <a:off x="-374166" y="766294"/>
            <a:ext cx="861133" cy="246221"/>
          </a:xfrm>
          <a:prstGeom prst="rect">
            <a:avLst/>
          </a:prstGeom>
          <a:solidFill>
            <a:schemeClr val="accent1"/>
          </a:solidFill>
        </p:spPr>
        <p:txBody>
          <a:bodyPr wrap="none" rtlCol="0">
            <a:spAutoFit/>
          </a:bodyPr>
          <a:lstStyle/>
          <a:p>
            <a:r>
              <a:rPr lang="en-US" altLang="ja-JP" sz="1000" dirty="0"/>
              <a:t>c</a:t>
            </a:r>
            <a:r>
              <a:rPr kumimoji="1" lang="en-US" altLang="ja-JP" sz="1000" dirty="0" smtClean="0"/>
              <a:t>urrent (mA)</a:t>
            </a:r>
            <a:endParaRPr kumimoji="1" lang="ja-JP" altLang="en-US" sz="1000" dirty="0"/>
          </a:p>
        </p:txBody>
      </p:sp>
      <p:sp>
        <p:nvSpPr>
          <p:cNvPr id="28" name="テキスト ボックス 27"/>
          <p:cNvSpPr txBox="1"/>
          <p:nvPr/>
        </p:nvSpPr>
        <p:spPr>
          <a:xfrm>
            <a:off x="1043608" y="3552737"/>
            <a:ext cx="772969" cy="246221"/>
          </a:xfrm>
          <a:prstGeom prst="rect">
            <a:avLst/>
          </a:prstGeom>
          <a:solidFill>
            <a:schemeClr val="accent1"/>
          </a:solidFill>
        </p:spPr>
        <p:txBody>
          <a:bodyPr wrap="none" rtlCol="0">
            <a:spAutoFit/>
          </a:bodyPr>
          <a:lstStyle/>
          <a:p>
            <a:r>
              <a:rPr kumimoji="1" lang="en-US" altLang="ja-JP" sz="1000" dirty="0" smtClean="0"/>
              <a:t>Time (min)</a:t>
            </a:r>
            <a:endParaRPr kumimoji="1" lang="ja-JP" altLang="en-US" sz="1000" dirty="0"/>
          </a:p>
        </p:txBody>
      </p:sp>
      <p:sp>
        <p:nvSpPr>
          <p:cNvPr id="29" name="テキスト ボックス 28"/>
          <p:cNvSpPr txBox="1"/>
          <p:nvPr/>
        </p:nvSpPr>
        <p:spPr>
          <a:xfrm rot="16200000">
            <a:off x="-365896" y="1806848"/>
            <a:ext cx="861133" cy="246221"/>
          </a:xfrm>
          <a:prstGeom prst="rect">
            <a:avLst/>
          </a:prstGeom>
          <a:solidFill>
            <a:schemeClr val="accent1"/>
          </a:solidFill>
        </p:spPr>
        <p:txBody>
          <a:bodyPr wrap="none" rtlCol="0">
            <a:spAutoFit/>
          </a:bodyPr>
          <a:lstStyle/>
          <a:p>
            <a:r>
              <a:rPr lang="en-US" altLang="ja-JP" sz="1000" dirty="0"/>
              <a:t>c</a:t>
            </a:r>
            <a:r>
              <a:rPr kumimoji="1" lang="en-US" altLang="ja-JP" sz="1000" dirty="0" smtClean="0"/>
              <a:t>urrent (mA)</a:t>
            </a:r>
            <a:endParaRPr kumimoji="1" lang="ja-JP" altLang="en-US" sz="1000" dirty="0"/>
          </a:p>
        </p:txBody>
      </p:sp>
      <p:sp>
        <p:nvSpPr>
          <p:cNvPr id="30" name="テキスト ボックス 29"/>
          <p:cNvSpPr txBox="1"/>
          <p:nvPr/>
        </p:nvSpPr>
        <p:spPr>
          <a:xfrm rot="16200000">
            <a:off x="-398682" y="2844936"/>
            <a:ext cx="899605" cy="246221"/>
          </a:xfrm>
          <a:prstGeom prst="rect">
            <a:avLst/>
          </a:prstGeom>
          <a:solidFill>
            <a:schemeClr val="accent1"/>
          </a:solidFill>
        </p:spPr>
        <p:txBody>
          <a:bodyPr wrap="none" rtlCol="0">
            <a:spAutoFit/>
          </a:bodyPr>
          <a:lstStyle/>
          <a:p>
            <a:r>
              <a:rPr lang="en-US" altLang="ja-JP" sz="1000" dirty="0" smtClean="0"/>
              <a:t>Pressure </a:t>
            </a:r>
            <a:r>
              <a:rPr kumimoji="1" lang="en-US" altLang="ja-JP" sz="1000" dirty="0" smtClean="0"/>
              <a:t> (Pa)</a:t>
            </a:r>
            <a:endParaRPr kumimoji="1" lang="ja-JP" altLang="en-US" sz="1000" dirty="0"/>
          </a:p>
        </p:txBody>
      </p:sp>
      <p:sp>
        <p:nvSpPr>
          <p:cNvPr id="31" name="テキスト ボックス 30"/>
          <p:cNvSpPr txBox="1"/>
          <p:nvPr/>
        </p:nvSpPr>
        <p:spPr>
          <a:xfrm rot="16200000">
            <a:off x="2198632" y="1877425"/>
            <a:ext cx="1188146" cy="246221"/>
          </a:xfrm>
          <a:prstGeom prst="rect">
            <a:avLst/>
          </a:prstGeom>
          <a:solidFill>
            <a:schemeClr val="accent1"/>
          </a:solidFill>
        </p:spPr>
        <p:txBody>
          <a:bodyPr wrap="none" rtlCol="0">
            <a:spAutoFit/>
          </a:bodyPr>
          <a:lstStyle/>
          <a:p>
            <a:r>
              <a:rPr lang="en-US" altLang="ja-JP" sz="1000" dirty="0" smtClean="0"/>
              <a:t>High Voltage </a:t>
            </a:r>
            <a:r>
              <a:rPr kumimoji="1" lang="en-US" altLang="ja-JP" sz="1000" dirty="0" smtClean="0"/>
              <a:t> (</a:t>
            </a:r>
            <a:r>
              <a:rPr lang="en-US" altLang="ja-JP" sz="1000" dirty="0" smtClean="0"/>
              <a:t>kV</a:t>
            </a:r>
            <a:r>
              <a:rPr kumimoji="1" lang="en-US" altLang="ja-JP" sz="1000" dirty="0" smtClean="0"/>
              <a:t>)</a:t>
            </a:r>
            <a:endParaRPr kumimoji="1" lang="ja-JP" altLang="en-US" sz="1000" dirty="0"/>
          </a:p>
        </p:txBody>
      </p:sp>
      <p:sp>
        <p:nvSpPr>
          <p:cNvPr id="32" name="テキスト ボックス 31"/>
          <p:cNvSpPr txBox="1"/>
          <p:nvPr/>
        </p:nvSpPr>
        <p:spPr>
          <a:xfrm rot="16200000">
            <a:off x="2395050" y="2922762"/>
            <a:ext cx="1005403" cy="246221"/>
          </a:xfrm>
          <a:prstGeom prst="rect">
            <a:avLst/>
          </a:prstGeom>
          <a:solidFill>
            <a:schemeClr val="accent1"/>
          </a:solidFill>
        </p:spPr>
        <p:txBody>
          <a:bodyPr wrap="none" rtlCol="0">
            <a:spAutoFit/>
          </a:bodyPr>
          <a:lstStyle/>
          <a:p>
            <a:r>
              <a:rPr lang="en-US" altLang="ja-JP" sz="1000" dirty="0" smtClean="0"/>
              <a:t>Radiation </a:t>
            </a:r>
            <a:r>
              <a:rPr kumimoji="1" lang="en-US" altLang="ja-JP" sz="1000" dirty="0" smtClean="0"/>
              <a:t> (</a:t>
            </a:r>
            <a:r>
              <a:rPr lang="en-US" altLang="ja-JP" sz="1000" dirty="0" smtClean="0"/>
              <a:t>cps</a:t>
            </a:r>
            <a:r>
              <a:rPr kumimoji="1" lang="en-US" altLang="ja-JP" sz="1000" dirty="0" smtClean="0"/>
              <a:t>)</a:t>
            </a:r>
            <a:endParaRPr kumimoji="1" lang="ja-JP" altLang="en-US" sz="1000" dirty="0"/>
          </a:p>
        </p:txBody>
      </p:sp>
    </p:spTree>
    <p:extLst>
      <p:ext uri="{BB962C8B-B14F-4D97-AF65-F5344CB8AC3E}">
        <p14:creationId xmlns:p14="http://schemas.microsoft.com/office/powerpoint/2010/main" val="1864583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7" name="グループ化 16"/>
          <p:cNvGrpSpPr/>
          <p:nvPr/>
        </p:nvGrpSpPr>
        <p:grpSpPr>
          <a:xfrm>
            <a:off x="0" y="14749"/>
            <a:ext cx="6876256" cy="3143772"/>
            <a:chOff x="0" y="14749"/>
            <a:chExt cx="12192000" cy="5686234"/>
          </a:xfrm>
        </p:grpSpPr>
        <p:pic>
          <p:nvPicPr>
            <p:cNvPr id="3" name="図 2" descr="Flat_1ms_beam_with_RF_feedba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7673"/>
              <a:ext cx="5582797" cy="4449011"/>
            </a:xfrm>
            <a:prstGeom prst="rect">
              <a:avLst/>
            </a:prstGeom>
          </p:spPr>
        </p:pic>
        <p:sp>
          <p:nvSpPr>
            <p:cNvPr id="4" name="テキスト ボックス 3"/>
            <p:cNvSpPr txBox="1"/>
            <p:nvPr/>
          </p:nvSpPr>
          <p:spPr>
            <a:xfrm>
              <a:off x="15154" y="14749"/>
              <a:ext cx="5544299" cy="704578"/>
            </a:xfrm>
            <a:prstGeom prst="rect">
              <a:avLst/>
            </a:prstGeom>
            <a:noFill/>
            <a:ln>
              <a:noFill/>
            </a:ln>
          </p:spPr>
          <p:txBody>
            <a:bodyPr wrap="square" lIns="20016" tIns="10008" rIns="20016" bIns="10008" rtlCol="0">
              <a:spAutoFit/>
            </a:bodyPr>
            <a:lstStyle/>
            <a:p>
              <a:r>
                <a:rPr lang="en-US" altLang="ja-JP" sz="1200" b="1" dirty="0" smtClean="0">
                  <a:solidFill>
                    <a:srgbClr val="FF0000"/>
                  </a:solidFill>
                </a:rPr>
                <a:t>1ms flat beam extraction from RF gun</a:t>
              </a:r>
              <a:endParaRPr lang="en-US" altLang="ja-JP" sz="1200" b="1" dirty="0">
                <a:solidFill>
                  <a:srgbClr val="FF0000"/>
                </a:solidFill>
              </a:endParaRPr>
            </a:p>
            <a:p>
              <a:r>
                <a:rPr lang="en-US" altLang="ja-JP" sz="1200" b="1" dirty="0">
                  <a:solidFill>
                    <a:srgbClr val="FF0000"/>
                  </a:solidFill>
                </a:rPr>
                <a:t>(RF feedback ON) </a:t>
              </a:r>
              <a:r>
                <a:rPr lang="en-US" altLang="ja-JP" sz="1200" b="1" dirty="0" smtClean="0">
                  <a:solidFill>
                    <a:srgbClr val="FF0000"/>
                  </a:solidFill>
                </a:rPr>
                <a:t>03.22.2012     50pC/bunch</a:t>
              </a:r>
              <a:endParaRPr lang="ja-JP" altLang="en-US" sz="1200" b="1" dirty="0">
                <a:solidFill>
                  <a:srgbClr val="FF0000"/>
                </a:solidFill>
              </a:endParaRPr>
            </a:p>
          </p:txBody>
        </p:sp>
        <p:grpSp>
          <p:nvGrpSpPr>
            <p:cNvPr id="5" name="グループ化 4"/>
            <p:cNvGrpSpPr/>
            <p:nvPr/>
          </p:nvGrpSpPr>
          <p:grpSpPr>
            <a:xfrm>
              <a:off x="5715665" y="14749"/>
              <a:ext cx="6476335" cy="5686234"/>
              <a:chOff x="971600" y="330868"/>
              <a:chExt cx="7171563" cy="6194558"/>
            </a:xfrm>
          </p:grpSpPr>
          <p:pic>
            <p:nvPicPr>
              <p:cNvPr id="6" name="図 5" descr="scope_02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196752"/>
                <a:ext cx="7171563" cy="4509120"/>
              </a:xfrm>
              <a:prstGeom prst="rect">
                <a:avLst/>
              </a:prstGeom>
            </p:spPr>
          </p:pic>
          <p:cxnSp>
            <p:nvCxnSpPr>
              <p:cNvPr id="7" name="直線矢印コネクタ 6"/>
              <p:cNvCxnSpPr/>
              <p:nvPr/>
            </p:nvCxnSpPr>
            <p:spPr>
              <a:xfrm flipV="1">
                <a:off x="3038500" y="5589240"/>
                <a:ext cx="0" cy="43204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flipV="1">
                <a:off x="5834856" y="5537820"/>
                <a:ext cx="0" cy="43204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2060144" y="5979621"/>
                <a:ext cx="2316223" cy="545805"/>
              </a:xfrm>
              <a:prstGeom prst="rect">
                <a:avLst/>
              </a:prstGeom>
              <a:noFill/>
            </p:spPr>
            <p:txBody>
              <a:bodyPr wrap="none" rtlCol="0">
                <a:spAutoFit/>
              </a:bodyPr>
              <a:lstStyle/>
              <a:p>
                <a:r>
                  <a:rPr kumimoji="1" lang="en-US" altLang="ja-JP" sz="1200" b="1" dirty="0" smtClean="0"/>
                  <a:t>9mA(peak current)</a:t>
                </a:r>
                <a:endParaRPr kumimoji="1" lang="ja-JP" altLang="en-US" sz="1200" b="1" dirty="0"/>
              </a:p>
            </p:txBody>
          </p:sp>
          <p:sp>
            <p:nvSpPr>
              <p:cNvPr id="10" name="テキスト ボックス 9"/>
              <p:cNvSpPr txBox="1"/>
              <p:nvPr/>
            </p:nvSpPr>
            <p:spPr>
              <a:xfrm>
                <a:off x="4941116" y="5975674"/>
                <a:ext cx="2316223" cy="545805"/>
              </a:xfrm>
              <a:prstGeom prst="rect">
                <a:avLst/>
              </a:prstGeom>
              <a:noFill/>
            </p:spPr>
            <p:txBody>
              <a:bodyPr wrap="none" rtlCol="0">
                <a:spAutoFit/>
              </a:bodyPr>
              <a:lstStyle/>
              <a:p>
                <a:r>
                  <a:rPr lang="en-US" altLang="ja-JP" sz="1200" b="1" dirty="0"/>
                  <a:t>6</a:t>
                </a:r>
                <a:r>
                  <a:rPr kumimoji="1" lang="en-US" altLang="ja-JP" sz="1200" b="1" dirty="0" smtClean="0"/>
                  <a:t>mA(peak current)</a:t>
                </a:r>
                <a:endParaRPr kumimoji="1" lang="ja-JP" altLang="en-US" sz="1200" b="1" dirty="0"/>
              </a:p>
            </p:txBody>
          </p:sp>
          <p:sp>
            <p:nvSpPr>
              <p:cNvPr id="11" name="テキスト ボックス 10"/>
              <p:cNvSpPr txBox="1"/>
              <p:nvPr/>
            </p:nvSpPr>
            <p:spPr>
              <a:xfrm>
                <a:off x="2174404" y="735086"/>
                <a:ext cx="294786" cy="545805"/>
              </a:xfrm>
              <a:prstGeom prst="rect">
                <a:avLst/>
              </a:prstGeom>
              <a:noFill/>
            </p:spPr>
            <p:txBody>
              <a:bodyPr wrap="none" rtlCol="0">
                <a:spAutoFit/>
              </a:bodyPr>
              <a:lstStyle/>
              <a:p>
                <a:endParaRPr kumimoji="1" lang="ja-JP" altLang="en-US" sz="1200" b="1" dirty="0"/>
              </a:p>
            </p:txBody>
          </p:sp>
          <p:sp>
            <p:nvSpPr>
              <p:cNvPr id="12" name="テキスト ボックス 11"/>
              <p:cNvSpPr txBox="1"/>
              <p:nvPr/>
            </p:nvSpPr>
            <p:spPr>
              <a:xfrm>
                <a:off x="1238300" y="1732166"/>
                <a:ext cx="1409047" cy="369332"/>
              </a:xfrm>
              <a:prstGeom prst="rect">
                <a:avLst/>
              </a:prstGeom>
              <a:noFill/>
            </p:spPr>
            <p:txBody>
              <a:bodyPr wrap="none" rtlCol="0">
                <a:spAutoFit/>
              </a:bodyPr>
              <a:lstStyle/>
              <a:p>
                <a:r>
                  <a:rPr kumimoji="1" lang="en-US" altLang="ja-JP" dirty="0" smtClean="0">
                    <a:solidFill>
                      <a:srgbClr val="FFFF00"/>
                    </a:solidFill>
                  </a:rPr>
                  <a:t>Loss Monitor</a:t>
                </a:r>
                <a:endParaRPr kumimoji="1" lang="ja-JP" altLang="en-US" dirty="0">
                  <a:solidFill>
                    <a:srgbClr val="FFFF00"/>
                  </a:solidFill>
                </a:endParaRPr>
              </a:p>
            </p:txBody>
          </p:sp>
          <p:sp>
            <p:nvSpPr>
              <p:cNvPr id="13" name="テキスト ボックス 12"/>
              <p:cNvSpPr txBox="1"/>
              <p:nvPr/>
            </p:nvSpPr>
            <p:spPr>
              <a:xfrm>
                <a:off x="1238300" y="4005064"/>
                <a:ext cx="1215747" cy="646331"/>
              </a:xfrm>
              <a:prstGeom prst="rect">
                <a:avLst/>
              </a:prstGeom>
              <a:noFill/>
            </p:spPr>
            <p:txBody>
              <a:bodyPr wrap="none" rtlCol="0">
                <a:spAutoFit/>
              </a:bodyPr>
              <a:lstStyle/>
              <a:p>
                <a:r>
                  <a:rPr kumimoji="1" lang="en-US" altLang="ja-JP" dirty="0" smtClean="0">
                    <a:solidFill>
                      <a:srgbClr val="FFFF00"/>
                    </a:solidFill>
                  </a:rPr>
                  <a:t>BPM signal</a:t>
                </a:r>
              </a:p>
              <a:p>
                <a:r>
                  <a:rPr lang="en-US" altLang="ja-JP" dirty="0" smtClean="0">
                    <a:solidFill>
                      <a:srgbClr val="FFFF00"/>
                    </a:solidFill>
                  </a:rPr>
                  <a:t>(V1+V3)</a:t>
                </a:r>
                <a:endParaRPr kumimoji="1" lang="ja-JP" altLang="en-US" dirty="0">
                  <a:solidFill>
                    <a:srgbClr val="FFFF00"/>
                  </a:solidFill>
                </a:endParaRPr>
              </a:p>
            </p:txBody>
          </p:sp>
          <p:cxnSp>
            <p:nvCxnSpPr>
              <p:cNvPr id="14" name="直線矢印コネクタ 13"/>
              <p:cNvCxnSpPr/>
              <p:nvPr/>
            </p:nvCxnSpPr>
            <p:spPr>
              <a:xfrm>
                <a:off x="3038500" y="2636912"/>
                <a:ext cx="2808312" cy="0"/>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4260845" y="2645956"/>
                <a:ext cx="582211" cy="369332"/>
              </a:xfrm>
              <a:prstGeom prst="rect">
                <a:avLst/>
              </a:prstGeom>
              <a:noFill/>
            </p:spPr>
            <p:txBody>
              <a:bodyPr wrap="none" rtlCol="0">
                <a:spAutoFit/>
              </a:bodyPr>
              <a:lstStyle/>
              <a:p>
                <a:r>
                  <a:rPr kumimoji="1" lang="en-US" altLang="ja-JP" dirty="0" smtClean="0">
                    <a:solidFill>
                      <a:srgbClr val="FFFF00"/>
                    </a:solidFill>
                  </a:rPr>
                  <a:t>1ms</a:t>
                </a:r>
                <a:endParaRPr kumimoji="1" lang="ja-JP" altLang="en-US" dirty="0">
                  <a:solidFill>
                    <a:srgbClr val="FFFF00"/>
                  </a:solidFill>
                </a:endParaRPr>
              </a:p>
            </p:txBody>
          </p:sp>
          <p:sp>
            <p:nvSpPr>
              <p:cNvPr id="16" name="テキスト ボックス 15"/>
              <p:cNvSpPr txBox="1"/>
              <p:nvPr/>
            </p:nvSpPr>
            <p:spPr>
              <a:xfrm>
                <a:off x="1588292" y="330868"/>
                <a:ext cx="5989351" cy="909675"/>
              </a:xfrm>
              <a:prstGeom prst="rect">
                <a:avLst/>
              </a:prstGeom>
              <a:noFill/>
            </p:spPr>
            <p:txBody>
              <a:bodyPr wrap="square" rtlCol="0">
                <a:spAutoFit/>
              </a:bodyPr>
              <a:lstStyle/>
              <a:p>
                <a:r>
                  <a:rPr kumimoji="1" lang="en-US" altLang="ja-JP" sz="1200" b="1" dirty="0" smtClean="0">
                    <a:solidFill>
                      <a:srgbClr val="FF0000"/>
                    </a:solidFill>
                  </a:rPr>
                  <a:t>1ms beam acceleration in STF accelerator</a:t>
                </a:r>
              </a:p>
              <a:p>
                <a:r>
                  <a:rPr lang="en-US" altLang="ja-JP" sz="1200" b="1" dirty="0">
                    <a:solidFill>
                      <a:srgbClr val="FF0000"/>
                    </a:solidFill>
                  </a:rPr>
                  <a:t>40MeV, 1ms, 7.5mA Beam </a:t>
                </a:r>
                <a:r>
                  <a:rPr lang="en-US" altLang="ja-JP" sz="1200" b="1" dirty="0" smtClean="0">
                    <a:solidFill>
                      <a:srgbClr val="FF0000"/>
                    </a:solidFill>
                  </a:rPr>
                  <a:t>Operation</a:t>
                </a:r>
                <a:endParaRPr lang="ja-JP" altLang="en-US" sz="1200" b="1" dirty="0">
                  <a:solidFill>
                    <a:srgbClr val="FF0000"/>
                  </a:solidFill>
                </a:endParaRPr>
              </a:p>
            </p:txBody>
          </p:sp>
        </p:grpSp>
      </p:grpSp>
      <p:sp>
        <p:nvSpPr>
          <p:cNvPr id="18" name="テキスト ボックス 17"/>
          <p:cNvSpPr txBox="1"/>
          <p:nvPr/>
        </p:nvSpPr>
        <p:spPr>
          <a:xfrm>
            <a:off x="-1360" y="2994771"/>
            <a:ext cx="3876382" cy="553998"/>
          </a:xfrm>
          <a:prstGeom prst="rect">
            <a:avLst/>
          </a:prstGeom>
          <a:noFill/>
        </p:spPr>
        <p:txBody>
          <a:bodyPr wrap="none" rtlCol="0">
            <a:spAutoFit/>
          </a:bodyPr>
          <a:lstStyle/>
          <a:p>
            <a:r>
              <a:rPr lang="en-US" altLang="ja-JP" sz="1200" dirty="0" smtClean="0"/>
              <a:t>Success of </a:t>
            </a:r>
            <a:r>
              <a:rPr lang="en-US" altLang="ja-JP" sz="1200" dirty="0"/>
              <a:t>162.5k</a:t>
            </a:r>
            <a:r>
              <a:rPr lang="ja-JP" altLang="en-US" sz="1200" dirty="0"/>
              <a:t> </a:t>
            </a:r>
            <a:r>
              <a:rPr lang="en-US" altLang="ja-JP" sz="1200" dirty="0"/>
              <a:t>electron bunches </a:t>
            </a:r>
            <a:r>
              <a:rPr lang="en-US" altLang="ja-JP" sz="1200" dirty="0" smtClean="0"/>
              <a:t>generation</a:t>
            </a:r>
          </a:p>
          <a:p>
            <a:r>
              <a:rPr lang="en-US" altLang="ja-JP" sz="1200" dirty="0"/>
              <a:t>a</a:t>
            </a:r>
            <a:r>
              <a:rPr lang="en-US" altLang="ja-JP" sz="1200" dirty="0" smtClean="0"/>
              <a:t>nd acceleration in 2K super conducting accelerator </a:t>
            </a:r>
            <a:r>
              <a:rPr kumimoji="1" lang="en-US" altLang="ja-JP" sz="1200" dirty="0" smtClean="0"/>
              <a:t>(STF)</a:t>
            </a:r>
            <a:r>
              <a:rPr lang="en-US" altLang="ja-JP" dirty="0"/>
              <a:t>!</a:t>
            </a:r>
            <a:endParaRPr kumimoji="1" lang="ja-JP" altLang="en-US" dirty="0"/>
          </a:p>
        </p:txBody>
      </p:sp>
      <p:pic>
        <p:nvPicPr>
          <p:cNvPr id="19" name="Picture 3" descr="Fig14_reyhori_4mirror_b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7" y="3501635"/>
            <a:ext cx="2782634" cy="197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9"/>
          <p:cNvSpPr txBox="1"/>
          <p:nvPr/>
        </p:nvSpPr>
        <p:spPr>
          <a:xfrm>
            <a:off x="-16789" y="5375393"/>
            <a:ext cx="3376245" cy="1569660"/>
          </a:xfrm>
          <a:prstGeom prst="rect">
            <a:avLst/>
          </a:prstGeom>
          <a:noFill/>
        </p:spPr>
        <p:txBody>
          <a:bodyPr wrap="none" rtlCol="0">
            <a:spAutoFit/>
          </a:bodyPr>
          <a:lstStyle/>
          <a:p>
            <a:r>
              <a:rPr kumimoji="1" lang="en-US" altLang="ja-JP" sz="1600" dirty="0" smtClean="0"/>
              <a:t>In 2D-4</a:t>
            </a:r>
            <a:r>
              <a:rPr lang="ja-JP" altLang="en-US" sz="1600" dirty="0" smtClean="0"/>
              <a:t> </a:t>
            </a:r>
            <a:r>
              <a:rPr lang="en-US" altLang="ja-JP" sz="1600" dirty="0" smtClean="0"/>
              <a:t>mirror optical</a:t>
            </a:r>
            <a:r>
              <a:rPr lang="ja-JP" altLang="en-US" sz="1600" dirty="0"/>
              <a:t> </a:t>
            </a:r>
            <a:r>
              <a:rPr lang="en-US" altLang="ja-JP" sz="1600" dirty="0" smtClean="0"/>
              <a:t>cavity</a:t>
            </a:r>
            <a:endParaRPr kumimoji="1" lang="en-US" altLang="ja-JP" sz="1600" dirty="0" smtClean="0"/>
          </a:p>
          <a:p>
            <a:r>
              <a:rPr lang="en-US" altLang="ja-JP" sz="1600" dirty="0" smtClean="0"/>
              <a:t>Laser pulse was accumulated by </a:t>
            </a:r>
          </a:p>
          <a:p>
            <a:r>
              <a:rPr lang="en-US" altLang="ja-JP" sz="1600" dirty="0" smtClean="0"/>
              <a:t>100kW. </a:t>
            </a:r>
            <a:r>
              <a:rPr lang="en-US" altLang="ja-JP" sz="1600" dirty="0"/>
              <a:t>B</a:t>
            </a:r>
            <a:r>
              <a:rPr lang="en-US" altLang="ja-JP" sz="1600" dirty="0" smtClean="0"/>
              <a:t>y the end of 2014</a:t>
            </a:r>
            <a:endParaRPr kumimoji="1" lang="en-US" altLang="ja-JP" sz="1600" dirty="0" smtClean="0"/>
          </a:p>
          <a:p>
            <a:r>
              <a:rPr lang="en-US" altLang="ja-JP" sz="1600" dirty="0" smtClean="0"/>
              <a:t>1MW will be achieved.</a:t>
            </a:r>
            <a:endParaRPr kumimoji="1" lang="en-US" altLang="ja-JP" sz="1600" dirty="0" smtClean="0"/>
          </a:p>
          <a:p>
            <a:r>
              <a:rPr lang="en-US" altLang="ja-JP" sz="1600" dirty="0" smtClean="0"/>
              <a:t>375MHz</a:t>
            </a:r>
            <a:r>
              <a:rPr lang="ja-JP" altLang="en-US" sz="1600" dirty="0"/>
              <a:t> </a:t>
            </a:r>
            <a:r>
              <a:rPr lang="en-US" altLang="ja-JP" sz="1600" dirty="0" smtClean="0"/>
              <a:t>electron bunch and </a:t>
            </a:r>
          </a:p>
          <a:p>
            <a:r>
              <a:rPr lang="en-US" altLang="ja-JP" sz="1600" dirty="0" smtClean="0"/>
              <a:t>Laser pulse collision is stably realized.</a:t>
            </a:r>
            <a:endParaRPr kumimoji="1" lang="ja-JP" altLang="en-US" sz="1600" dirty="0"/>
          </a:p>
        </p:txBody>
      </p:sp>
      <p:pic>
        <p:nvPicPr>
          <p:cNvPr id="21" name="Picture 23" descr="c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5517" y="3501635"/>
            <a:ext cx="3169046" cy="22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AutoShape 26"/>
          <p:cNvSpPr>
            <a:spLocks/>
          </p:cNvSpPr>
          <p:nvPr/>
        </p:nvSpPr>
        <p:spPr bwMode="auto">
          <a:xfrm>
            <a:off x="3537715" y="4378209"/>
            <a:ext cx="1326688" cy="5827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fontAlgn="base" hangingPunct="0">
              <a:spcBef>
                <a:spcPct val="0"/>
              </a:spcBef>
              <a:spcAft>
                <a:spcPct val="0"/>
              </a:spcAft>
            </a:pPr>
            <a:r>
              <a:rPr kumimoji="0" lang="en-US" altLang="ja-JP" sz="1400" dirty="0" smtClean="0">
                <a:solidFill>
                  <a:srgbClr val="000000"/>
                </a:solidFill>
                <a:latin typeface="Times New Roman" pitchFamily="18" charset="0"/>
                <a:cs typeface="Times New Roman" pitchFamily="18" charset="0"/>
                <a:sym typeface="ヒラギノ角ゴ ProN W3" charset="0"/>
              </a:rPr>
              <a:t>1.4% fluctuation</a:t>
            </a:r>
          </a:p>
          <a:p>
            <a:pPr fontAlgn="base" hangingPunct="0">
              <a:spcBef>
                <a:spcPct val="0"/>
              </a:spcBef>
              <a:spcAft>
                <a:spcPct val="0"/>
              </a:spcAft>
            </a:pPr>
            <a:r>
              <a:rPr kumimoji="0" lang="en-US" altLang="ja-JP" sz="1400" dirty="0" smtClean="0">
                <a:solidFill>
                  <a:srgbClr val="000000"/>
                </a:solidFill>
                <a:sym typeface="ヒラギノ角ゴ ProN W3" charset="0"/>
              </a:rPr>
              <a:t>-&lt;</a:t>
            </a:r>
            <a:r>
              <a:rPr kumimoji="0" lang="en-US" altLang="ja-JP" sz="1400" dirty="0" smtClean="0">
                <a:solidFill>
                  <a:srgbClr val="000000"/>
                </a:solidFill>
                <a:latin typeface="Times New Roman" pitchFamily="18" charset="0"/>
                <a:cs typeface="Times New Roman" pitchFamily="18" charset="0"/>
                <a:sym typeface="ヒラギノ角ゴ ProN W3" charset="0"/>
              </a:rPr>
              <a:t>8pm</a:t>
            </a:r>
          </a:p>
        </p:txBody>
      </p:sp>
      <p:sp>
        <p:nvSpPr>
          <p:cNvPr id="25" name="テキスト ボックス 24"/>
          <p:cNvSpPr txBox="1"/>
          <p:nvPr/>
        </p:nvSpPr>
        <p:spPr>
          <a:xfrm>
            <a:off x="3119435" y="5675003"/>
            <a:ext cx="3235181" cy="1077218"/>
          </a:xfrm>
          <a:prstGeom prst="rect">
            <a:avLst/>
          </a:prstGeom>
          <a:noFill/>
        </p:spPr>
        <p:txBody>
          <a:bodyPr wrap="none" rtlCol="0">
            <a:spAutoFit/>
          </a:bodyPr>
          <a:lstStyle/>
          <a:p>
            <a:r>
              <a:rPr kumimoji="1" lang="en-US" altLang="ja-JP" sz="1600" dirty="0" smtClean="0"/>
              <a:t>relative mirror position control of</a:t>
            </a:r>
          </a:p>
          <a:p>
            <a:r>
              <a:rPr lang="en-US" altLang="ja-JP" sz="1600" dirty="0" smtClean="0"/>
              <a:t>8pm was achieved. Fast </a:t>
            </a:r>
            <a:r>
              <a:rPr lang="en-US" altLang="ja-JP" sz="1600" dirty="0"/>
              <a:t>p</a:t>
            </a:r>
            <a:r>
              <a:rPr lang="en-US" altLang="ja-JP" sz="1600" dirty="0" smtClean="0"/>
              <a:t>olarization </a:t>
            </a:r>
          </a:p>
          <a:p>
            <a:r>
              <a:rPr lang="en-US" altLang="ja-JP" sz="1600" dirty="0" smtClean="0"/>
              <a:t>control </a:t>
            </a:r>
            <a:r>
              <a:rPr kumimoji="1" lang="en-US" altLang="ja-JP" sz="1600" dirty="0" smtClean="0"/>
              <a:t>(&gt;10kHz) is possible.</a:t>
            </a:r>
          </a:p>
          <a:p>
            <a:r>
              <a:rPr kumimoji="1" lang="en-US" altLang="ja-JP" sz="1600" dirty="0" smtClean="0"/>
              <a:t>Laser IP size 13</a:t>
            </a:r>
            <a:r>
              <a:rPr kumimoji="1" lang="en-US" altLang="ja-JP" sz="1600" dirty="0" smtClean="0">
                <a:latin typeface="Symbol" panose="05050102010706020507" pitchFamily="18" charset="2"/>
              </a:rPr>
              <a:t>m</a:t>
            </a:r>
            <a:r>
              <a:rPr kumimoji="1" lang="en-US" altLang="ja-JP" sz="1600" dirty="0" smtClean="0"/>
              <a:t>m was</a:t>
            </a:r>
            <a:r>
              <a:rPr lang="ja-JP" altLang="en-US" sz="1600" dirty="0" smtClean="0"/>
              <a:t> </a:t>
            </a:r>
            <a:r>
              <a:rPr lang="en-US" altLang="ja-JP" sz="1600" dirty="0" smtClean="0"/>
              <a:t>achieved.</a:t>
            </a:r>
            <a:endParaRPr kumimoji="1" lang="ja-JP" altLang="en-US" sz="1600" dirty="0"/>
          </a:p>
        </p:txBody>
      </p:sp>
      <p:pic>
        <p:nvPicPr>
          <p:cNvPr id="26" name="Picture 4" descr="C:\Users\Junji-1\Desktop\Samp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4670" y="3461389"/>
            <a:ext cx="2739330" cy="140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13"/>
          <p:cNvSpPr txBox="1">
            <a:spLocks noChangeArrowheads="1"/>
          </p:cNvSpPr>
          <p:nvPr/>
        </p:nvSpPr>
        <p:spPr bwMode="auto">
          <a:xfrm>
            <a:off x="7584077" y="3208582"/>
            <a:ext cx="9683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pPr>
            <a:r>
              <a:rPr lang="ja-JP" altLang="en-US" sz="1400" b="1" dirty="0" smtClean="0">
                <a:solidFill>
                  <a:srgbClr val="2E2E48"/>
                </a:solidFill>
                <a:latin typeface="Times" charset="0"/>
                <a:ea typeface="Osaka" charset="-128"/>
              </a:rPr>
              <a:t>～</a:t>
            </a:r>
            <a:r>
              <a:rPr lang="en-US" altLang="ja-JP" sz="1400" b="1" dirty="0" smtClean="0">
                <a:solidFill>
                  <a:srgbClr val="2E2E48"/>
                </a:solidFill>
                <a:latin typeface="Times" charset="0"/>
                <a:ea typeface="Osaka" charset="-128"/>
              </a:rPr>
              <a:t>15keV</a:t>
            </a:r>
            <a:endParaRPr lang="ja-JP" altLang="en-US" sz="1400" b="1" dirty="0" smtClean="0">
              <a:solidFill>
                <a:srgbClr val="2E2E48"/>
              </a:solidFill>
              <a:latin typeface="Times" charset="0"/>
              <a:ea typeface="Osaka" charset="-128"/>
            </a:endParaRPr>
          </a:p>
        </p:txBody>
      </p:sp>
      <p:sp>
        <p:nvSpPr>
          <p:cNvPr id="28" name="テキスト ボックス 27"/>
          <p:cNvSpPr txBox="1"/>
          <p:nvPr/>
        </p:nvSpPr>
        <p:spPr>
          <a:xfrm>
            <a:off x="6404670" y="4867239"/>
            <a:ext cx="2807179" cy="2062103"/>
          </a:xfrm>
          <a:prstGeom prst="rect">
            <a:avLst/>
          </a:prstGeom>
          <a:noFill/>
        </p:spPr>
        <p:txBody>
          <a:bodyPr wrap="none" rtlCol="0">
            <a:spAutoFit/>
          </a:bodyPr>
          <a:lstStyle/>
          <a:p>
            <a:r>
              <a:rPr lang="en-US" altLang="ja-JP" sz="1600" dirty="0" smtClean="0"/>
              <a:t>From X-ray absorption imaging</a:t>
            </a:r>
          </a:p>
          <a:p>
            <a:r>
              <a:rPr lang="en-US" altLang="ja-JP" sz="1600" dirty="0" smtClean="0"/>
              <a:t>To X-ray phase contrast </a:t>
            </a:r>
          </a:p>
          <a:p>
            <a:r>
              <a:rPr lang="en-US" altLang="ja-JP" sz="1600" dirty="0" smtClean="0"/>
              <a:t>imaging.</a:t>
            </a:r>
            <a:r>
              <a:rPr lang="en-US" altLang="ja-JP" sz="1600" dirty="0"/>
              <a:t> </a:t>
            </a:r>
            <a:r>
              <a:rPr lang="en-US" altLang="ja-JP" sz="1600" dirty="0" smtClean="0"/>
              <a:t>So, Measurement </a:t>
            </a:r>
          </a:p>
          <a:p>
            <a:r>
              <a:rPr lang="en-US" altLang="ja-JP" sz="1600" dirty="0" smtClean="0"/>
              <a:t>Using </a:t>
            </a:r>
            <a:r>
              <a:rPr kumimoji="1" lang="en-US" altLang="ja-JP" sz="1600" dirty="0" smtClean="0"/>
              <a:t>Talbot</a:t>
            </a:r>
            <a:r>
              <a:rPr lang="ja-JP" altLang="en-US" sz="1600" dirty="0" smtClean="0"/>
              <a:t> </a:t>
            </a:r>
            <a:r>
              <a:rPr lang="en-US" altLang="ja-JP" sz="1600" dirty="0" smtClean="0"/>
              <a:t>interferometry</a:t>
            </a:r>
            <a:endParaRPr kumimoji="1" lang="en-US" altLang="ja-JP" sz="1600" dirty="0" smtClean="0"/>
          </a:p>
          <a:p>
            <a:r>
              <a:rPr lang="en-US" altLang="ja-JP" sz="1600" dirty="0" smtClean="0"/>
              <a:t>The measurement within 1 sec </a:t>
            </a:r>
          </a:p>
          <a:p>
            <a:r>
              <a:rPr lang="en-US" altLang="ja-JP" sz="1600" dirty="0" smtClean="0"/>
              <a:t>is essential and we should </a:t>
            </a:r>
          </a:p>
          <a:p>
            <a:r>
              <a:rPr lang="en-US" altLang="ja-JP" sz="1600" dirty="0" smtClean="0"/>
              <a:t>establish </a:t>
            </a:r>
            <a:r>
              <a:rPr lang="en-US" altLang="ja-JP" sz="1600" dirty="0"/>
              <a:t>a</a:t>
            </a:r>
            <a:r>
              <a:rPr lang="en-US" altLang="ja-JP" sz="1600" dirty="0" smtClean="0"/>
              <a:t>bove technology </a:t>
            </a:r>
          </a:p>
          <a:p>
            <a:r>
              <a:rPr lang="en-US" altLang="ja-JP" sz="1600" dirty="0" smtClean="0"/>
              <a:t>within 2~3 years.</a:t>
            </a:r>
          </a:p>
        </p:txBody>
      </p:sp>
      <p:pic>
        <p:nvPicPr>
          <p:cNvPr id="29" name="図 28" descr="D:\0work\000整理中\量子ビームデータ\032207and08sub_s.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8133" y="20447"/>
            <a:ext cx="2241681" cy="2483099"/>
          </a:xfrm>
          <a:prstGeom prst="rect">
            <a:avLst/>
          </a:prstGeom>
          <a:noFill/>
          <a:ln>
            <a:noFill/>
          </a:ln>
        </p:spPr>
      </p:pic>
      <p:sp>
        <p:nvSpPr>
          <p:cNvPr id="2" name="テキスト ボックス 1"/>
          <p:cNvSpPr txBox="1"/>
          <p:nvPr/>
        </p:nvSpPr>
        <p:spPr>
          <a:xfrm>
            <a:off x="6834791" y="2607810"/>
            <a:ext cx="2278637" cy="276999"/>
          </a:xfrm>
          <a:prstGeom prst="rect">
            <a:avLst/>
          </a:prstGeom>
          <a:noFill/>
        </p:spPr>
        <p:txBody>
          <a:bodyPr wrap="none" rtlCol="0">
            <a:spAutoFit/>
          </a:bodyPr>
          <a:lstStyle/>
          <a:p>
            <a:r>
              <a:rPr kumimoji="1" lang="en-US" altLang="ja-JP" sz="1200" dirty="0" smtClean="0"/>
              <a:t>Success of 28keV X</a:t>
            </a:r>
            <a:r>
              <a:rPr lang="en-US" altLang="ja-JP" sz="1200" dirty="0" smtClean="0"/>
              <a:t>-ray detection</a:t>
            </a:r>
            <a:endParaRPr kumimoji="1" lang="ja-JP" altLang="en-US" sz="1200" dirty="0"/>
          </a:p>
        </p:txBody>
      </p:sp>
      <p:sp>
        <p:nvSpPr>
          <p:cNvPr id="22" name="テキスト ボックス 21"/>
          <p:cNvSpPr txBox="1"/>
          <p:nvPr/>
        </p:nvSpPr>
        <p:spPr>
          <a:xfrm>
            <a:off x="7787337" y="792336"/>
            <a:ext cx="1306768" cy="738664"/>
          </a:xfrm>
          <a:prstGeom prst="rect">
            <a:avLst/>
          </a:prstGeom>
          <a:solidFill>
            <a:schemeClr val="accent1"/>
          </a:solidFill>
        </p:spPr>
        <p:txBody>
          <a:bodyPr wrap="none" rtlCol="0">
            <a:spAutoFit/>
          </a:bodyPr>
          <a:lstStyle/>
          <a:p>
            <a:r>
              <a:rPr kumimoji="1" lang="en-US" altLang="ja-JP" sz="1400" dirty="0" smtClean="0"/>
              <a:t>X-ray spectrum</a:t>
            </a:r>
          </a:p>
          <a:p>
            <a:r>
              <a:rPr lang="en-US" altLang="ja-JP" sz="1400" dirty="0" smtClean="0"/>
              <a:t>Data with laser</a:t>
            </a:r>
          </a:p>
          <a:p>
            <a:r>
              <a:rPr kumimoji="1" lang="en-US" altLang="ja-JP" sz="1400" dirty="0" smtClean="0"/>
              <a:t>-without laser</a:t>
            </a:r>
            <a:endParaRPr kumimoji="1" lang="ja-JP" altLang="en-US" sz="1400" dirty="0"/>
          </a:p>
        </p:txBody>
      </p:sp>
    </p:spTree>
    <p:extLst>
      <p:ext uri="{BB962C8B-B14F-4D97-AF65-F5344CB8AC3E}">
        <p14:creationId xmlns:p14="http://schemas.microsoft.com/office/powerpoint/2010/main" val="471333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D037D52-4C77-4A2A-9CF8-00E0C50B01A9}" type="slidenum">
              <a:rPr lang="en-US" altLang="ja-JP" smtClean="0">
                <a:solidFill>
                  <a:srgbClr val="2E2E48"/>
                </a:solidFill>
              </a:rPr>
              <a:pPr>
                <a:defRPr/>
              </a:pPr>
              <a:t>4</a:t>
            </a:fld>
            <a:endParaRPr lang="en-US" altLang="ja-JP">
              <a:solidFill>
                <a:srgbClr val="2E2E48"/>
              </a:solidFill>
            </a:endParaRPr>
          </a:p>
        </p:txBody>
      </p:sp>
      <p:pic>
        <p:nvPicPr>
          <p:cNvPr id="3" name="図 2"/>
          <p:cNvPicPr>
            <a:picLocks noChangeAspect="1"/>
          </p:cNvPicPr>
          <p:nvPr/>
        </p:nvPicPr>
        <p:blipFill>
          <a:blip r:embed="rId3"/>
          <a:stretch>
            <a:fillRect/>
          </a:stretch>
        </p:blipFill>
        <p:spPr>
          <a:xfrm>
            <a:off x="0" y="1"/>
            <a:ext cx="5644000" cy="3717031"/>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81" y="4015565"/>
            <a:ext cx="4458327" cy="1700570"/>
          </a:xfrm>
          <a:prstGeom prst="rect">
            <a:avLst/>
          </a:prstGeom>
        </p:spPr>
      </p:pic>
      <p:pic>
        <p:nvPicPr>
          <p:cNvPr id="5" name="Picture 2" descr="C:\Users\Junji-1\Desktop\STFQB_fullC2_111026_#A48F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9753" y="334031"/>
            <a:ext cx="3544247" cy="183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4"/>
          <p:cNvSpPr txBox="1">
            <a:spLocks noChangeArrowheads="1"/>
          </p:cNvSpPr>
          <p:nvPr/>
        </p:nvSpPr>
        <p:spPr bwMode="auto">
          <a:xfrm>
            <a:off x="5812012" y="1869345"/>
            <a:ext cx="1397633" cy="3077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1400" b="1" dirty="0">
                <a:solidFill>
                  <a:srgbClr val="2E2E48"/>
                </a:solidFill>
              </a:rPr>
              <a:t>X-ray Detector</a:t>
            </a:r>
            <a:endParaRPr lang="ja-JP" altLang="en-US" sz="1400" b="1" dirty="0">
              <a:solidFill>
                <a:srgbClr val="2E2E48"/>
              </a:solidFill>
            </a:endParaRPr>
          </a:p>
        </p:txBody>
      </p:sp>
      <p:sp>
        <p:nvSpPr>
          <p:cNvPr id="7" name="テキスト ボックス 5"/>
          <p:cNvSpPr txBox="1">
            <a:spLocks noChangeArrowheads="1"/>
          </p:cNvSpPr>
          <p:nvPr/>
        </p:nvSpPr>
        <p:spPr bwMode="auto">
          <a:xfrm>
            <a:off x="5291799" y="1151299"/>
            <a:ext cx="1189593" cy="3077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1400" b="1" dirty="0">
                <a:solidFill>
                  <a:srgbClr val="2E2E48"/>
                </a:solidFill>
              </a:rPr>
              <a:t>Beam Dump</a:t>
            </a:r>
            <a:endParaRPr lang="ja-JP" altLang="en-US" sz="1400" b="1" dirty="0">
              <a:solidFill>
                <a:srgbClr val="2E2E48"/>
              </a:solidFill>
            </a:endParaRPr>
          </a:p>
        </p:txBody>
      </p:sp>
      <p:sp>
        <p:nvSpPr>
          <p:cNvPr id="8" name="テキスト ボックス 8"/>
          <p:cNvSpPr txBox="1">
            <a:spLocks noChangeArrowheads="1"/>
          </p:cNvSpPr>
          <p:nvPr/>
        </p:nvSpPr>
        <p:spPr bwMode="auto">
          <a:xfrm>
            <a:off x="7828236" y="1127782"/>
            <a:ext cx="1299890" cy="3077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1400" b="1" dirty="0">
                <a:solidFill>
                  <a:srgbClr val="2E2E48"/>
                </a:solidFill>
              </a:rPr>
              <a:t>RF Gun Laser</a:t>
            </a:r>
            <a:endParaRPr lang="ja-JP" altLang="en-US" sz="1400" b="1" dirty="0">
              <a:solidFill>
                <a:srgbClr val="2E2E48"/>
              </a:solidFill>
            </a:endParaRPr>
          </a:p>
        </p:txBody>
      </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9315" y="3920418"/>
            <a:ext cx="4601866" cy="2333423"/>
          </a:xfrm>
          <a:prstGeom prst="rect">
            <a:avLst/>
          </a:prstGeom>
        </p:spPr>
      </p:pic>
      <p:sp>
        <p:nvSpPr>
          <p:cNvPr id="10" name="テキスト ボックス 9"/>
          <p:cNvSpPr txBox="1"/>
          <p:nvPr/>
        </p:nvSpPr>
        <p:spPr>
          <a:xfrm>
            <a:off x="6768484" y="20806"/>
            <a:ext cx="1336648" cy="369332"/>
          </a:xfrm>
          <a:prstGeom prst="rect">
            <a:avLst/>
          </a:prstGeom>
          <a:noFill/>
        </p:spPr>
        <p:txBody>
          <a:bodyPr wrap="none" rtlCol="0">
            <a:spAutoFit/>
          </a:bodyPr>
          <a:lstStyle/>
          <a:p>
            <a:r>
              <a:rPr kumimoji="1" lang="en-US" altLang="ja-JP" b="1" dirty="0" smtClean="0">
                <a:solidFill>
                  <a:srgbClr val="FF0000"/>
                </a:solidFill>
              </a:rPr>
              <a:t>STF</a:t>
            </a:r>
            <a:r>
              <a:rPr lang="ja-JP" altLang="en-US" b="1" dirty="0">
                <a:solidFill>
                  <a:srgbClr val="FF0000"/>
                </a:solidFill>
              </a:rPr>
              <a:t> </a:t>
            </a:r>
            <a:r>
              <a:rPr lang="en-US" altLang="ja-JP" b="1" dirty="0" smtClean="0">
                <a:solidFill>
                  <a:srgbClr val="FF0000"/>
                </a:solidFill>
              </a:rPr>
              <a:t>facility</a:t>
            </a:r>
            <a:endParaRPr kumimoji="1" lang="ja-JP" altLang="en-US" b="1" dirty="0">
              <a:solidFill>
                <a:srgbClr val="FF0000"/>
              </a:solidFill>
            </a:endParaRPr>
          </a:p>
        </p:txBody>
      </p:sp>
      <p:sp>
        <p:nvSpPr>
          <p:cNvPr id="11" name="テキスト ボックス 10"/>
          <p:cNvSpPr txBox="1"/>
          <p:nvPr/>
        </p:nvSpPr>
        <p:spPr>
          <a:xfrm>
            <a:off x="5568019" y="2167794"/>
            <a:ext cx="3529812" cy="1477328"/>
          </a:xfrm>
          <a:prstGeom prst="rect">
            <a:avLst/>
          </a:prstGeom>
          <a:solidFill>
            <a:srgbClr val="FFFF00"/>
          </a:solidFill>
        </p:spPr>
        <p:txBody>
          <a:bodyPr wrap="none" rtlCol="0">
            <a:spAutoFit/>
          </a:bodyPr>
          <a:lstStyle/>
          <a:p>
            <a:r>
              <a:rPr lang="en-US" altLang="ja-JP" dirty="0"/>
              <a:t>B</a:t>
            </a:r>
            <a:r>
              <a:rPr lang="en-US" altLang="ja-JP" dirty="0" smtClean="0"/>
              <a:t>eam energy </a:t>
            </a:r>
            <a:r>
              <a:rPr lang="en-US" altLang="ja-JP" dirty="0"/>
              <a:t>u</a:t>
            </a:r>
            <a:r>
              <a:rPr lang="en-US" altLang="ja-JP" dirty="0" smtClean="0"/>
              <a:t>pgrade from 60MeV </a:t>
            </a:r>
          </a:p>
          <a:p>
            <a:r>
              <a:rPr lang="en-US" altLang="ja-JP" dirty="0" smtClean="0"/>
              <a:t>to ~300MeV</a:t>
            </a:r>
            <a:r>
              <a:rPr lang="ja-JP" altLang="en-US" dirty="0" smtClean="0"/>
              <a:t> </a:t>
            </a:r>
            <a:r>
              <a:rPr lang="en-US" altLang="ja-JP" dirty="0" smtClean="0"/>
              <a:t>under going.</a:t>
            </a:r>
          </a:p>
          <a:p>
            <a:r>
              <a:rPr lang="en-US" altLang="ja-JP" dirty="0" smtClean="0"/>
              <a:t>Re-operation from 2016 and high</a:t>
            </a:r>
          </a:p>
          <a:p>
            <a:r>
              <a:rPr lang="en-US" altLang="ja-JP" dirty="0"/>
              <a:t>e</a:t>
            </a:r>
            <a:r>
              <a:rPr lang="en-US" altLang="ja-JP" dirty="0" smtClean="0"/>
              <a:t>nergy X-ray generation and the </a:t>
            </a:r>
          </a:p>
          <a:p>
            <a:r>
              <a:rPr lang="en-US" altLang="ja-JP" dirty="0" smtClean="0"/>
              <a:t>application are expected from 2016.</a:t>
            </a:r>
            <a:endParaRPr kumimoji="1" lang="ja-JP" altLang="en-US" dirty="0"/>
          </a:p>
        </p:txBody>
      </p:sp>
      <p:sp>
        <p:nvSpPr>
          <p:cNvPr id="12" name="テキスト ボックス 11"/>
          <p:cNvSpPr txBox="1"/>
          <p:nvPr/>
        </p:nvSpPr>
        <p:spPr>
          <a:xfrm>
            <a:off x="450598" y="3671923"/>
            <a:ext cx="2441694" cy="369332"/>
          </a:xfrm>
          <a:prstGeom prst="rect">
            <a:avLst/>
          </a:prstGeom>
          <a:noFill/>
        </p:spPr>
        <p:txBody>
          <a:bodyPr wrap="none" rtlCol="0">
            <a:spAutoFit/>
          </a:bodyPr>
          <a:lstStyle/>
          <a:p>
            <a:r>
              <a:rPr kumimoji="1" lang="en-US" altLang="ja-JP" dirty="0" smtClean="0">
                <a:solidFill>
                  <a:srgbClr val="FF0000"/>
                </a:solidFill>
              </a:rPr>
              <a:t>LUCX</a:t>
            </a:r>
            <a:r>
              <a:rPr lang="ja-JP" altLang="en-US" dirty="0">
                <a:solidFill>
                  <a:srgbClr val="FF0000"/>
                </a:solidFill>
              </a:rPr>
              <a:t> </a:t>
            </a:r>
            <a:r>
              <a:rPr lang="en-US" altLang="ja-JP" dirty="0" smtClean="0">
                <a:solidFill>
                  <a:srgbClr val="FF0000"/>
                </a:solidFill>
              </a:rPr>
              <a:t>facility </a:t>
            </a:r>
            <a:r>
              <a:rPr kumimoji="1" lang="en-US" altLang="ja-JP" dirty="0" smtClean="0">
                <a:solidFill>
                  <a:srgbClr val="FF0000"/>
                </a:solidFill>
              </a:rPr>
              <a:t>(40MeV)</a:t>
            </a:r>
            <a:endParaRPr kumimoji="1" lang="ja-JP" altLang="en-US" dirty="0">
              <a:solidFill>
                <a:srgbClr val="FF0000"/>
              </a:solidFill>
            </a:endParaRPr>
          </a:p>
        </p:txBody>
      </p:sp>
      <p:sp>
        <p:nvSpPr>
          <p:cNvPr id="13" name="テキスト ボックス 12"/>
          <p:cNvSpPr txBox="1"/>
          <p:nvPr/>
        </p:nvSpPr>
        <p:spPr>
          <a:xfrm>
            <a:off x="0" y="5716135"/>
            <a:ext cx="4679486" cy="1200329"/>
          </a:xfrm>
          <a:prstGeom prst="rect">
            <a:avLst/>
          </a:prstGeom>
          <a:solidFill>
            <a:srgbClr val="FFFF00"/>
          </a:solidFill>
        </p:spPr>
        <p:txBody>
          <a:bodyPr wrap="none" rtlCol="0">
            <a:spAutoFit/>
          </a:bodyPr>
          <a:lstStyle/>
          <a:p>
            <a:r>
              <a:rPr lang="en-US" altLang="ja-JP" dirty="0" smtClean="0"/>
              <a:t>After improvement, technology development for</a:t>
            </a:r>
          </a:p>
          <a:p>
            <a:r>
              <a:rPr lang="en-US" altLang="ja-JP" dirty="0" smtClean="0"/>
              <a:t>~1MW laser pulse storage, 357MHz</a:t>
            </a:r>
            <a:r>
              <a:rPr lang="ja-JP" altLang="en-US" dirty="0" smtClean="0"/>
              <a:t>～</a:t>
            </a:r>
            <a:r>
              <a:rPr lang="en-US" altLang="ja-JP" dirty="0" smtClean="0"/>
              <a:t>10</a:t>
            </a:r>
            <a:r>
              <a:rPr lang="en-US" altLang="ja-JP" dirty="0" smtClean="0">
                <a:latin typeface="Symbol" panose="05050102010706020507" pitchFamily="18" charset="2"/>
              </a:rPr>
              <a:t>m</a:t>
            </a:r>
            <a:r>
              <a:rPr lang="en-US" altLang="ja-JP" dirty="0" smtClean="0"/>
              <a:t>m</a:t>
            </a:r>
            <a:r>
              <a:rPr lang="ja-JP" altLang="en-US" dirty="0"/>
              <a:t> </a:t>
            </a:r>
            <a:endParaRPr lang="en-US" altLang="ja-JP" dirty="0" smtClean="0"/>
          </a:p>
          <a:p>
            <a:r>
              <a:rPr lang="en-US" altLang="ja-JP" dirty="0" smtClean="0"/>
              <a:t>collision technology and development for </a:t>
            </a:r>
          </a:p>
          <a:p>
            <a:r>
              <a:rPr lang="en-US" altLang="ja-JP" dirty="0" smtClean="0"/>
              <a:t>imaging technology (2013-2019)</a:t>
            </a:r>
            <a:r>
              <a:rPr lang="en-US" altLang="ja-JP" dirty="0"/>
              <a:t>.</a:t>
            </a:r>
            <a:endParaRPr lang="en-US" altLang="ja-JP" dirty="0" smtClean="0"/>
          </a:p>
        </p:txBody>
      </p:sp>
      <p:sp>
        <p:nvSpPr>
          <p:cNvPr id="14" name="テキスト ボックス 13"/>
          <p:cNvSpPr txBox="1"/>
          <p:nvPr/>
        </p:nvSpPr>
        <p:spPr>
          <a:xfrm>
            <a:off x="5654580" y="3624504"/>
            <a:ext cx="2343334" cy="369332"/>
          </a:xfrm>
          <a:prstGeom prst="rect">
            <a:avLst/>
          </a:prstGeom>
          <a:noFill/>
        </p:spPr>
        <p:txBody>
          <a:bodyPr wrap="none" rtlCol="0">
            <a:spAutoFit/>
          </a:bodyPr>
          <a:lstStyle/>
          <a:p>
            <a:r>
              <a:rPr kumimoji="1" lang="en-US" altLang="ja-JP" dirty="0" err="1" smtClean="0">
                <a:solidFill>
                  <a:srgbClr val="FF0000"/>
                </a:solidFill>
              </a:rPr>
              <a:t>cERL</a:t>
            </a:r>
            <a:r>
              <a:rPr lang="ja-JP" altLang="en-US" dirty="0">
                <a:solidFill>
                  <a:srgbClr val="FF0000"/>
                </a:solidFill>
              </a:rPr>
              <a:t> </a:t>
            </a:r>
            <a:r>
              <a:rPr lang="en-US" altLang="ja-JP" dirty="0" smtClean="0">
                <a:solidFill>
                  <a:srgbClr val="FF0000"/>
                </a:solidFill>
              </a:rPr>
              <a:t>facility </a:t>
            </a:r>
            <a:r>
              <a:rPr kumimoji="1" lang="en-US" altLang="ja-JP" dirty="0" smtClean="0">
                <a:solidFill>
                  <a:srgbClr val="FF0000"/>
                </a:solidFill>
              </a:rPr>
              <a:t>(35MeV)</a:t>
            </a:r>
            <a:endParaRPr kumimoji="1" lang="ja-JP" altLang="en-US" dirty="0">
              <a:solidFill>
                <a:srgbClr val="FF0000"/>
              </a:solidFill>
            </a:endParaRPr>
          </a:p>
        </p:txBody>
      </p:sp>
      <p:sp>
        <p:nvSpPr>
          <p:cNvPr id="15" name="テキスト ボックス 14"/>
          <p:cNvSpPr txBox="1"/>
          <p:nvPr/>
        </p:nvSpPr>
        <p:spPr>
          <a:xfrm>
            <a:off x="4742150" y="6213705"/>
            <a:ext cx="4331122" cy="646331"/>
          </a:xfrm>
          <a:prstGeom prst="rect">
            <a:avLst/>
          </a:prstGeom>
          <a:solidFill>
            <a:srgbClr val="FFFF00"/>
          </a:solidFill>
        </p:spPr>
        <p:txBody>
          <a:bodyPr wrap="none" rtlCol="0">
            <a:spAutoFit/>
          </a:bodyPr>
          <a:lstStyle/>
          <a:p>
            <a:r>
              <a:rPr kumimoji="1" lang="ja-JP" altLang="en-US" dirty="0" smtClean="0"/>
              <a:t>～</a:t>
            </a:r>
            <a:r>
              <a:rPr kumimoji="1" lang="en-US" altLang="ja-JP" dirty="0" smtClean="0"/>
              <a:t>10mA ERL </a:t>
            </a:r>
            <a:r>
              <a:rPr lang="en-US" altLang="ja-JP" dirty="0" smtClean="0"/>
              <a:t>operation</a:t>
            </a:r>
            <a:r>
              <a:rPr lang="ja-JP" altLang="en-US" dirty="0"/>
              <a:t> </a:t>
            </a:r>
            <a:r>
              <a:rPr lang="en-US" altLang="ja-JP" dirty="0" smtClean="0"/>
              <a:t>by 2015, ICS X-ray </a:t>
            </a:r>
          </a:p>
          <a:p>
            <a:r>
              <a:rPr lang="en-US" altLang="ja-JP" dirty="0" smtClean="0"/>
              <a:t>generation and application (2015-2019)</a:t>
            </a:r>
            <a:endParaRPr kumimoji="1" lang="ja-JP" altLang="en-US" dirty="0"/>
          </a:p>
        </p:txBody>
      </p:sp>
      <p:cxnSp>
        <p:nvCxnSpPr>
          <p:cNvPr id="17" name="直線矢印コネクタ 16"/>
          <p:cNvCxnSpPr/>
          <p:nvPr/>
        </p:nvCxnSpPr>
        <p:spPr>
          <a:xfrm flipV="1">
            <a:off x="8748464" y="764704"/>
            <a:ext cx="144016" cy="3630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7" idx="2"/>
          </p:cNvCxnSpPr>
          <p:nvPr/>
        </p:nvCxnSpPr>
        <p:spPr>
          <a:xfrm flipH="1">
            <a:off x="5812012" y="1459076"/>
            <a:ext cx="74584" cy="2417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930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D037D52-4C77-4A2A-9CF8-00E0C50B01A9}" type="slidenum">
              <a:rPr lang="en-US" altLang="ja-JP" smtClean="0">
                <a:solidFill>
                  <a:srgbClr val="2E2E48"/>
                </a:solidFill>
              </a:rPr>
              <a:pPr>
                <a:defRPr/>
              </a:pPr>
              <a:t>5</a:t>
            </a:fld>
            <a:endParaRPr lang="en-US" altLang="ja-JP">
              <a:solidFill>
                <a:srgbClr val="2E2E48"/>
              </a:solidFill>
            </a:endParaRPr>
          </a:p>
        </p:txBody>
      </p:sp>
      <p:sp>
        <p:nvSpPr>
          <p:cNvPr id="3" name="Oval 19"/>
          <p:cNvSpPr>
            <a:spLocks noChangeArrowheads="1"/>
          </p:cNvSpPr>
          <p:nvPr/>
        </p:nvSpPr>
        <p:spPr bwMode="auto">
          <a:xfrm>
            <a:off x="5128475" y="4796706"/>
            <a:ext cx="1944216" cy="1224136"/>
          </a:xfrm>
          <a:prstGeom prst="ellipse">
            <a:avLst/>
          </a:prstGeom>
          <a:solidFill>
            <a:srgbClr val="FF00FF">
              <a:alpha val="19000"/>
            </a:srgbClr>
          </a:solidFill>
          <a:ln w="38100" algn="ctr">
            <a:noFill/>
            <a:round/>
            <a:headEnd/>
            <a:tailEnd/>
          </a:ln>
          <a:effectLst/>
        </p:spPr>
        <p:txBody>
          <a:bodyPr wrap="none" anchor="ctr"/>
          <a:lstStyle/>
          <a:p>
            <a:endParaRPr lang="ja-JP" altLang="en-US"/>
          </a:p>
        </p:txBody>
      </p:sp>
      <p:sp>
        <p:nvSpPr>
          <p:cNvPr id="4" name="Oval 4"/>
          <p:cNvSpPr>
            <a:spLocks noChangeArrowheads="1"/>
          </p:cNvSpPr>
          <p:nvPr/>
        </p:nvSpPr>
        <p:spPr bwMode="auto">
          <a:xfrm>
            <a:off x="0" y="2493468"/>
            <a:ext cx="2771775" cy="1367580"/>
          </a:xfrm>
          <a:prstGeom prst="ellipse">
            <a:avLst/>
          </a:prstGeom>
          <a:solidFill>
            <a:srgbClr val="00FFFF"/>
          </a:solidFill>
          <a:ln w="38100" algn="ctr">
            <a:noFill/>
            <a:round/>
            <a:headEnd/>
            <a:tailEnd/>
          </a:ln>
          <a:effectLst/>
        </p:spPr>
        <p:txBody>
          <a:bodyPr wrap="none" anchor="ctr"/>
          <a:lstStyle/>
          <a:p>
            <a:endParaRPr lang="ja-JP" altLang="en-US"/>
          </a:p>
        </p:txBody>
      </p:sp>
      <p:sp>
        <p:nvSpPr>
          <p:cNvPr id="5" name="Oval 5"/>
          <p:cNvSpPr>
            <a:spLocks noChangeArrowheads="1"/>
          </p:cNvSpPr>
          <p:nvPr/>
        </p:nvSpPr>
        <p:spPr bwMode="auto">
          <a:xfrm>
            <a:off x="319070" y="4005064"/>
            <a:ext cx="2020682" cy="1440160"/>
          </a:xfrm>
          <a:prstGeom prst="ellipse">
            <a:avLst/>
          </a:prstGeom>
          <a:solidFill>
            <a:srgbClr val="00FFFF"/>
          </a:solidFill>
          <a:ln w="38100" algn="ctr">
            <a:noFill/>
            <a:round/>
            <a:headEnd/>
            <a:tailEnd/>
          </a:ln>
          <a:effectLst/>
        </p:spPr>
        <p:txBody>
          <a:bodyPr wrap="none" anchor="ctr"/>
          <a:lstStyle/>
          <a:p>
            <a:endParaRPr lang="ja-JP" altLang="en-US"/>
          </a:p>
        </p:txBody>
      </p:sp>
      <p:sp>
        <p:nvSpPr>
          <p:cNvPr id="6" name="Oval 6"/>
          <p:cNvSpPr>
            <a:spLocks noChangeArrowheads="1"/>
          </p:cNvSpPr>
          <p:nvPr/>
        </p:nvSpPr>
        <p:spPr bwMode="auto">
          <a:xfrm>
            <a:off x="6623720" y="5517232"/>
            <a:ext cx="2520280" cy="1152128"/>
          </a:xfrm>
          <a:prstGeom prst="ellipse">
            <a:avLst/>
          </a:prstGeom>
          <a:solidFill>
            <a:srgbClr val="00FFFF"/>
          </a:solidFill>
          <a:ln w="38100" algn="ctr">
            <a:noFill/>
            <a:round/>
            <a:headEnd/>
            <a:tailEnd/>
          </a:ln>
          <a:effectLst/>
        </p:spPr>
        <p:txBody>
          <a:bodyPr wrap="none" anchor="ctr"/>
          <a:lstStyle/>
          <a:p>
            <a:endParaRPr lang="ja-JP" altLang="en-US"/>
          </a:p>
        </p:txBody>
      </p:sp>
      <p:sp>
        <p:nvSpPr>
          <p:cNvPr id="7" name="Oval 7"/>
          <p:cNvSpPr>
            <a:spLocks noChangeArrowheads="1"/>
          </p:cNvSpPr>
          <p:nvPr/>
        </p:nvSpPr>
        <p:spPr bwMode="auto">
          <a:xfrm>
            <a:off x="7020272" y="980728"/>
            <a:ext cx="1800200" cy="792088"/>
          </a:xfrm>
          <a:prstGeom prst="ellipse">
            <a:avLst/>
          </a:prstGeom>
          <a:solidFill>
            <a:srgbClr val="00FF00"/>
          </a:solidFill>
          <a:ln w="9525" algn="ctr">
            <a:noFill/>
            <a:round/>
            <a:headEnd/>
            <a:tailEnd/>
          </a:ln>
          <a:effectLst/>
        </p:spPr>
        <p:txBody>
          <a:bodyPr wrap="none" anchor="ctr"/>
          <a:lstStyle/>
          <a:p>
            <a:endParaRPr lang="ja-JP" altLang="en-US"/>
          </a:p>
        </p:txBody>
      </p:sp>
      <p:sp>
        <p:nvSpPr>
          <p:cNvPr id="8" name="Oval 8"/>
          <p:cNvSpPr>
            <a:spLocks noChangeArrowheads="1"/>
          </p:cNvSpPr>
          <p:nvPr/>
        </p:nvSpPr>
        <p:spPr bwMode="auto">
          <a:xfrm>
            <a:off x="6012159" y="188640"/>
            <a:ext cx="2304257" cy="755650"/>
          </a:xfrm>
          <a:prstGeom prst="ellipse">
            <a:avLst/>
          </a:prstGeom>
          <a:solidFill>
            <a:srgbClr val="00FF00"/>
          </a:solidFill>
          <a:ln w="9525" algn="ctr">
            <a:noFill/>
            <a:round/>
            <a:headEnd/>
            <a:tailEnd/>
          </a:ln>
          <a:effectLst/>
        </p:spPr>
        <p:txBody>
          <a:bodyPr wrap="none" anchor="ctr"/>
          <a:lstStyle/>
          <a:p>
            <a:endParaRPr lang="ja-JP" altLang="en-US"/>
          </a:p>
        </p:txBody>
      </p:sp>
      <p:sp>
        <p:nvSpPr>
          <p:cNvPr id="9" name="Oval 9"/>
          <p:cNvSpPr>
            <a:spLocks noChangeArrowheads="1"/>
          </p:cNvSpPr>
          <p:nvPr/>
        </p:nvSpPr>
        <p:spPr bwMode="auto">
          <a:xfrm>
            <a:off x="3059832" y="2204864"/>
            <a:ext cx="3456384" cy="1872207"/>
          </a:xfrm>
          <a:prstGeom prst="ellipse">
            <a:avLst/>
          </a:prstGeom>
          <a:solidFill>
            <a:srgbClr val="FF00FF">
              <a:alpha val="19000"/>
            </a:srgbClr>
          </a:solidFill>
          <a:ln w="38100" algn="ctr">
            <a:noFill/>
            <a:round/>
            <a:headEnd/>
            <a:tailEnd/>
          </a:ln>
          <a:effectLst/>
        </p:spPr>
        <p:txBody>
          <a:bodyPr wrap="none" anchor="ctr"/>
          <a:lstStyle/>
          <a:p>
            <a:endParaRPr lang="ja-JP" altLang="en-US"/>
          </a:p>
        </p:txBody>
      </p:sp>
      <p:sp>
        <p:nvSpPr>
          <p:cNvPr id="10" name="Text Box 10"/>
          <p:cNvSpPr txBox="1">
            <a:spLocks noChangeArrowheads="1"/>
          </p:cNvSpPr>
          <p:nvPr/>
        </p:nvSpPr>
        <p:spPr bwMode="auto">
          <a:xfrm>
            <a:off x="27732" y="0"/>
            <a:ext cx="4779743" cy="400110"/>
          </a:xfrm>
          <a:prstGeom prst="rect">
            <a:avLst/>
          </a:prstGeom>
          <a:noFill/>
          <a:ln w="9525">
            <a:noFill/>
            <a:miter lim="800000"/>
            <a:headEnd/>
            <a:tailEnd/>
          </a:ln>
          <a:effectLst/>
        </p:spPr>
        <p:txBody>
          <a:bodyPr wrap="square">
            <a:spAutoFit/>
          </a:bodyPr>
          <a:lstStyle/>
          <a:p>
            <a:r>
              <a:rPr lang="en-US" altLang="ja-JP" sz="2000" b="1" dirty="0" smtClean="0"/>
              <a:t>Research organization and responsibility</a:t>
            </a:r>
            <a:endParaRPr lang="ja-JP" altLang="en-US" sz="2000" b="1" dirty="0"/>
          </a:p>
        </p:txBody>
      </p:sp>
      <p:sp>
        <p:nvSpPr>
          <p:cNvPr id="11" name="Rectangle 11"/>
          <p:cNvSpPr>
            <a:spLocks noChangeArrowheads="1"/>
          </p:cNvSpPr>
          <p:nvPr/>
        </p:nvSpPr>
        <p:spPr bwMode="auto">
          <a:xfrm>
            <a:off x="2843808" y="2204864"/>
            <a:ext cx="3744416" cy="1938992"/>
          </a:xfrm>
          <a:prstGeom prst="rect">
            <a:avLst/>
          </a:prstGeom>
          <a:noFill/>
          <a:ln w="9525" algn="ctr">
            <a:noFill/>
            <a:miter lim="800000"/>
            <a:headEnd/>
            <a:tailEnd/>
          </a:ln>
          <a:effectLst/>
        </p:spPr>
        <p:txBody>
          <a:bodyPr wrap="square">
            <a:spAutoFit/>
          </a:bodyPr>
          <a:lstStyle/>
          <a:p>
            <a:pPr algn="ctr"/>
            <a:r>
              <a:rPr lang="en-US" altLang="ja-JP" b="1" dirty="0" smtClean="0"/>
              <a:t>Main institute</a:t>
            </a:r>
            <a:endParaRPr lang="ja-JP" altLang="en-US" b="1" dirty="0"/>
          </a:p>
          <a:p>
            <a:pPr algn="ctr"/>
            <a:r>
              <a:rPr lang="en-US" altLang="ja-JP" b="1" dirty="0" smtClean="0"/>
              <a:t>KEK</a:t>
            </a:r>
            <a:endParaRPr lang="ja-JP" altLang="en-US" dirty="0"/>
          </a:p>
          <a:p>
            <a:pPr algn="ctr"/>
            <a:r>
              <a:rPr lang="en-US" altLang="ja-JP" sz="1400" dirty="0" smtClean="0">
                <a:solidFill>
                  <a:srgbClr val="FF0000"/>
                </a:solidFill>
              </a:rPr>
              <a:t>Super conducting accelerator technology </a:t>
            </a:r>
            <a:endParaRPr lang="ja-JP" altLang="en-US" sz="1400" dirty="0">
              <a:solidFill>
                <a:srgbClr val="FF0000"/>
              </a:solidFill>
            </a:endParaRPr>
          </a:p>
          <a:p>
            <a:pPr algn="ctr"/>
            <a:r>
              <a:rPr lang="en-US" altLang="ja-JP" sz="1400" dirty="0" smtClean="0">
                <a:solidFill>
                  <a:srgbClr val="000000"/>
                </a:solidFill>
              </a:rPr>
              <a:t>Manufacture of new devices and </a:t>
            </a:r>
          </a:p>
          <a:p>
            <a:pPr algn="ctr"/>
            <a:r>
              <a:rPr lang="en-US" altLang="ja-JP" sz="1400" dirty="0" smtClean="0">
                <a:solidFill>
                  <a:srgbClr val="000000"/>
                </a:solidFill>
              </a:rPr>
              <a:t>Measurement of the performance</a:t>
            </a:r>
            <a:endParaRPr lang="ja-JP" altLang="en-US" sz="1400" dirty="0">
              <a:solidFill>
                <a:srgbClr val="000000"/>
              </a:solidFill>
            </a:endParaRPr>
          </a:p>
          <a:p>
            <a:pPr algn="ctr"/>
            <a:r>
              <a:rPr lang="en-US" altLang="ja-JP" sz="1400" dirty="0" err="1" smtClean="0">
                <a:solidFill>
                  <a:srgbClr val="000000"/>
                </a:solidFill>
              </a:rPr>
              <a:t>Pos</a:t>
            </a:r>
            <a:r>
              <a:rPr lang="en-US" altLang="ja-JP" sz="1400" dirty="0" smtClean="0">
                <a:solidFill>
                  <a:srgbClr val="000000"/>
                </a:solidFill>
              </a:rPr>
              <a:t>-doc and student education</a:t>
            </a:r>
            <a:endParaRPr lang="ja-JP" altLang="en-US" sz="1400" dirty="0">
              <a:solidFill>
                <a:srgbClr val="000000"/>
              </a:solidFill>
            </a:endParaRPr>
          </a:p>
          <a:p>
            <a:pPr algn="ctr"/>
            <a:r>
              <a:rPr lang="en-US" altLang="ja-JP" sz="1400" dirty="0" smtClean="0">
                <a:solidFill>
                  <a:srgbClr val="000000"/>
                </a:solidFill>
              </a:rPr>
              <a:t>facilities</a:t>
            </a:r>
            <a:r>
              <a:rPr lang="ja-JP" altLang="en-US" sz="1400" dirty="0" smtClean="0">
                <a:solidFill>
                  <a:srgbClr val="000000"/>
                </a:solidFill>
              </a:rPr>
              <a:t>：</a:t>
            </a:r>
            <a:r>
              <a:rPr lang="en-US" altLang="ja-JP" sz="1400" dirty="0" smtClean="0">
                <a:solidFill>
                  <a:srgbClr val="000000"/>
                </a:solidFill>
              </a:rPr>
              <a:t>LUCX, STF, </a:t>
            </a:r>
            <a:r>
              <a:rPr lang="en-US" altLang="ja-JP" sz="1400" dirty="0" err="1" smtClean="0">
                <a:solidFill>
                  <a:srgbClr val="000000"/>
                </a:solidFill>
              </a:rPr>
              <a:t>cERL</a:t>
            </a:r>
            <a:endParaRPr lang="en-US" altLang="ja-JP" sz="1400" dirty="0">
              <a:solidFill>
                <a:srgbClr val="000000"/>
              </a:solidFill>
            </a:endParaRPr>
          </a:p>
          <a:p>
            <a:pPr algn="ctr"/>
            <a:endParaRPr lang="ja-JP" altLang="en-US" sz="1400" dirty="0">
              <a:solidFill>
                <a:srgbClr val="000000"/>
              </a:solidFill>
              <a:latin typeface="ＭＳ Ｐゴシック" pitchFamily="50" charset="-128"/>
            </a:endParaRPr>
          </a:p>
        </p:txBody>
      </p:sp>
      <p:sp>
        <p:nvSpPr>
          <p:cNvPr id="12" name="Rectangle 12"/>
          <p:cNvSpPr>
            <a:spLocks noChangeArrowheads="1"/>
          </p:cNvSpPr>
          <p:nvPr/>
        </p:nvSpPr>
        <p:spPr bwMode="auto">
          <a:xfrm>
            <a:off x="6084168" y="188640"/>
            <a:ext cx="2232025" cy="769441"/>
          </a:xfrm>
          <a:prstGeom prst="rect">
            <a:avLst/>
          </a:prstGeom>
          <a:noFill/>
          <a:ln w="9525" algn="ctr">
            <a:noFill/>
            <a:miter lim="800000"/>
            <a:headEnd/>
            <a:tailEnd/>
          </a:ln>
          <a:effectLst/>
        </p:spPr>
        <p:txBody>
          <a:bodyPr>
            <a:spAutoFit/>
          </a:bodyPr>
          <a:lstStyle/>
          <a:p>
            <a:pPr algn="ctr"/>
            <a:r>
              <a:rPr lang="en-US" altLang="ja-JP" sz="1200" b="1" dirty="0" smtClean="0"/>
              <a:t>Cooperative company</a:t>
            </a:r>
          </a:p>
          <a:p>
            <a:pPr algn="ctr"/>
            <a:r>
              <a:rPr lang="en-US" altLang="ja-JP" b="1" dirty="0" smtClean="0"/>
              <a:t>Toshiba</a:t>
            </a:r>
            <a:r>
              <a:rPr lang="ja-JP" altLang="en-US" sz="1400" b="1" dirty="0" smtClean="0">
                <a:solidFill>
                  <a:srgbClr val="9900CC"/>
                </a:solidFill>
                <a:ea typeface="小塚ゴシック Pro B" pitchFamily="34" charset="-128"/>
              </a:rPr>
              <a:t> </a:t>
            </a:r>
            <a:endParaRPr lang="ja-JP" altLang="en-US" sz="1400" dirty="0">
              <a:solidFill>
                <a:srgbClr val="9900CC"/>
              </a:solidFill>
              <a:ea typeface="小塚ゴシック Pro B" pitchFamily="34" charset="-128"/>
            </a:endParaRPr>
          </a:p>
          <a:p>
            <a:pPr algn="ctr"/>
            <a:r>
              <a:rPr lang="en-US" altLang="ja-JP" sz="1400" dirty="0" smtClean="0">
                <a:solidFill>
                  <a:srgbClr val="000000"/>
                </a:solidFill>
              </a:rPr>
              <a:t>Compact RF source</a:t>
            </a:r>
            <a:endParaRPr lang="ja-JP" altLang="en-US" sz="1400" dirty="0">
              <a:solidFill>
                <a:srgbClr val="000000"/>
              </a:solidFill>
            </a:endParaRPr>
          </a:p>
        </p:txBody>
      </p:sp>
      <p:sp>
        <p:nvSpPr>
          <p:cNvPr id="13" name="Rectangle 13"/>
          <p:cNvSpPr>
            <a:spLocks noChangeArrowheads="1"/>
          </p:cNvSpPr>
          <p:nvPr/>
        </p:nvSpPr>
        <p:spPr bwMode="auto">
          <a:xfrm>
            <a:off x="6516216" y="5517232"/>
            <a:ext cx="2627784" cy="984885"/>
          </a:xfrm>
          <a:prstGeom prst="rect">
            <a:avLst/>
          </a:prstGeom>
          <a:noFill/>
          <a:ln w="9525" algn="ctr">
            <a:noFill/>
            <a:miter lim="800000"/>
            <a:headEnd/>
            <a:tailEnd/>
          </a:ln>
          <a:effectLst/>
        </p:spPr>
        <p:txBody>
          <a:bodyPr wrap="square">
            <a:spAutoFit/>
          </a:bodyPr>
          <a:lstStyle/>
          <a:p>
            <a:pPr algn="ctr"/>
            <a:r>
              <a:rPr lang="en-US" altLang="ja-JP" sz="1200" b="1" dirty="0" smtClean="0"/>
              <a:t>Cooperative institute</a:t>
            </a:r>
          </a:p>
          <a:p>
            <a:pPr algn="ctr"/>
            <a:r>
              <a:rPr lang="en-US" altLang="ja-JP" b="1" dirty="0" smtClean="0"/>
              <a:t>Tokyo Univ.</a:t>
            </a:r>
            <a:endParaRPr lang="ja-JP" altLang="en-US" sz="1800" dirty="0"/>
          </a:p>
          <a:p>
            <a:pPr algn="ctr"/>
            <a:r>
              <a:rPr lang="en-US" altLang="ja-JP" sz="1400" dirty="0" smtClean="0">
                <a:solidFill>
                  <a:srgbClr val="000000"/>
                </a:solidFill>
              </a:rPr>
              <a:t>Strong high reflective mirror</a:t>
            </a:r>
          </a:p>
          <a:p>
            <a:pPr algn="ctr"/>
            <a:r>
              <a:rPr lang="en-US" altLang="ja-JP" sz="1400" dirty="0" smtClean="0">
                <a:solidFill>
                  <a:srgbClr val="000000"/>
                </a:solidFill>
              </a:rPr>
              <a:t>Student education</a:t>
            </a:r>
            <a:endParaRPr lang="ja-JP" altLang="en-US" sz="1400" dirty="0">
              <a:solidFill>
                <a:srgbClr val="000000"/>
              </a:solidFill>
            </a:endParaRPr>
          </a:p>
        </p:txBody>
      </p:sp>
      <p:sp>
        <p:nvSpPr>
          <p:cNvPr id="14" name="Rectangle 14"/>
          <p:cNvSpPr>
            <a:spLocks noChangeArrowheads="1"/>
          </p:cNvSpPr>
          <p:nvPr/>
        </p:nvSpPr>
        <p:spPr bwMode="auto">
          <a:xfrm>
            <a:off x="5004048" y="4797152"/>
            <a:ext cx="2232248" cy="1231106"/>
          </a:xfrm>
          <a:prstGeom prst="rect">
            <a:avLst/>
          </a:prstGeom>
          <a:noFill/>
          <a:ln w="9525" algn="ctr">
            <a:noFill/>
            <a:miter lim="800000"/>
            <a:headEnd/>
            <a:tailEnd/>
          </a:ln>
          <a:effectLst/>
        </p:spPr>
        <p:txBody>
          <a:bodyPr wrap="square">
            <a:spAutoFit/>
          </a:bodyPr>
          <a:lstStyle/>
          <a:p>
            <a:pPr algn="ctr"/>
            <a:r>
              <a:rPr lang="en-US" altLang="ja-JP" sz="1800" b="1" dirty="0" smtClean="0"/>
              <a:t>JAEA</a:t>
            </a:r>
            <a:endParaRPr lang="ja-JP" altLang="en-US" sz="1800" dirty="0"/>
          </a:p>
          <a:p>
            <a:pPr algn="ctr"/>
            <a:r>
              <a:rPr lang="en-US" altLang="ja-JP" sz="1400" dirty="0" smtClean="0">
                <a:solidFill>
                  <a:srgbClr val="000000"/>
                </a:solidFill>
              </a:rPr>
              <a:t>4k</a:t>
            </a:r>
            <a:r>
              <a:rPr lang="ja-JP" altLang="en-US" sz="1400" dirty="0">
                <a:solidFill>
                  <a:srgbClr val="000000"/>
                </a:solidFill>
              </a:rPr>
              <a:t> </a:t>
            </a:r>
            <a:r>
              <a:rPr lang="en-US" altLang="ja-JP" sz="1400" dirty="0" smtClean="0">
                <a:solidFill>
                  <a:srgbClr val="000000"/>
                </a:solidFill>
              </a:rPr>
              <a:t>super conducting spoke</a:t>
            </a:r>
            <a:endParaRPr lang="en-US" altLang="ja-JP" sz="1400" dirty="0">
              <a:solidFill>
                <a:srgbClr val="000000"/>
              </a:solidFill>
            </a:endParaRPr>
          </a:p>
          <a:p>
            <a:pPr algn="ctr"/>
            <a:r>
              <a:rPr lang="en-US" altLang="ja-JP" sz="1400" dirty="0" smtClean="0">
                <a:solidFill>
                  <a:srgbClr val="000000"/>
                </a:solidFill>
              </a:rPr>
              <a:t>Cavity development</a:t>
            </a:r>
            <a:endParaRPr lang="ja-JP" altLang="en-US" sz="1400" dirty="0">
              <a:solidFill>
                <a:srgbClr val="000000"/>
              </a:solidFill>
            </a:endParaRPr>
          </a:p>
          <a:p>
            <a:pPr algn="ctr"/>
            <a:r>
              <a:rPr lang="en-US" altLang="ja-JP" sz="1400" dirty="0" err="1" smtClean="0">
                <a:solidFill>
                  <a:srgbClr val="000000"/>
                </a:solidFill>
              </a:rPr>
              <a:t>cERL</a:t>
            </a:r>
            <a:r>
              <a:rPr lang="ja-JP" altLang="en-US" sz="1400" dirty="0">
                <a:solidFill>
                  <a:srgbClr val="000000"/>
                </a:solidFill>
              </a:rPr>
              <a:t> </a:t>
            </a:r>
            <a:r>
              <a:rPr lang="en-US" altLang="ja-JP" sz="1400" dirty="0" smtClean="0">
                <a:solidFill>
                  <a:srgbClr val="000000"/>
                </a:solidFill>
              </a:rPr>
              <a:t>electron source</a:t>
            </a:r>
          </a:p>
          <a:p>
            <a:pPr algn="ctr"/>
            <a:r>
              <a:rPr lang="en-US" altLang="ja-JP" sz="1400" b="1" dirty="0" smtClean="0">
                <a:solidFill>
                  <a:srgbClr val="FF0000"/>
                </a:solidFill>
              </a:rPr>
              <a:t>500kV</a:t>
            </a:r>
            <a:r>
              <a:rPr lang="ja-JP" altLang="en-US" sz="1400" b="1" dirty="0">
                <a:solidFill>
                  <a:srgbClr val="FF0000"/>
                </a:solidFill>
              </a:rPr>
              <a:t> </a:t>
            </a:r>
            <a:r>
              <a:rPr lang="en-US" altLang="ja-JP" sz="1400" b="1" dirty="0" smtClean="0">
                <a:solidFill>
                  <a:srgbClr val="FF0000"/>
                </a:solidFill>
              </a:rPr>
              <a:t>gun operation</a:t>
            </a:r>
            <a:endParaRPr lang="ja-JP" altLang="en-US" sz="1400" b="1" dirty="0" smtClean="0">
              <a:solidFill>
                <a:srgbClr val="FF0000"/>
              </a:solidFill>
            </a:endParaRPr>
          </a:p>
        </p:txBody>
      </p:sp>
      <p:sp>
        <p:nvSpPr>
          <p:cNvPr id="15" name="Rectangle 15"/>
          <p:cNvSpPr>
            <a:spLocks noChangeArrowheads="1"/>
          </p:cNvSpPr>
          <p:nvPr/>
        </p:nvSpPr>
        <p:spPr bwMode="auto">
          <a:xfrm>
            <a:off x="7020272" y="980728"/>
            <a:ext cx="1800200" cy="800219"/>
          </a:xfrm>
          <a:prstGeom prst="rect">
            <a:avLst/>
          </a:prstGeom>
          <a:noFill/>
          <a:ln w="9525" algn="ctr">
            <a:noFill/>
            <a:miter lim="800000"/>
            <a:headEnd/>
            <a:tailEnd/>
          </a:ln>
          <a:effectLst/>
        </p:spPr>
        <p:txBody>
          <a:bodyPr wrap="square">
            <a:spAutoFit/>
          </a:bodyPr>
          <a:lstStyle/>
          <a:p>
            <a:pPr algn="ctr"/>
            <a:r>
              <a:rPr lang="en-US" altLang="ja-JP" b="1" dirty="0" smtClean="0"/>
              <a:t>Hitachi</a:t>
            </a:r>
            <a:endParaRPr lang="ja-JP" altLang="en-US" sz="1600" dirty="0">
              <a:solidFill>
                <a:srgbClr val="9900CC"/>
              </a:solidFill>
            </a:endParaRPr>
          </a:p>
          <a:p>
            <a:pPr algn="ctr"/>
            <a:r>
              <a:rPr lang="en-US" altLang="ja-JP" sz="1400" dirty="0" smtClean="0">
                <a:solidFill>
                  <a:srgbClr val="000000"/>
                </a:solidFill>
              </a:rPr>
              <a:t>Compact cooling</a:t>
            </a:r>
          </a:p>
          <a:p>
            <a:pPr algn="ctr"/>
            <a:r>
              <a:rPr lang="en-US" altLang="ja-JP" sz="1400" dirty="0" smtClean="0">
                <a:solidFill>
                  <a:srgbClr val="000000"/>
                </a:solidFill>
              </a:rPr>
              <a:t>system </a:t>
            </a:r>
            <a:endParaRPr lang="ja-JP" altLang="en-US" sz="1400" dirty="0">
              <a:solidFill>
                <a:srgbClr val="000000"/>
              </a:solidFill>
            </a:endParaRPr>
          </a:p>
        </p:txBody>
      </p:sp>
      <p:sp>
        <p:nvSpPr>
          <p:cNvPr id="16" name="Rectangle 16"/>
          <p:cNvSpPr>
            <a:spLocks noChangeArrowheads="1"/>
          </p:cNvSpPr>
          <p:nvPr/>
        </p:nvSpPr>
        <p:spPr bwMode="auto">
          <a:xfrm>
            <a:off x="1" y="2492896"/>
            <a:ext cx="2915816" cy="1231106"/>
          </a:xfrm>
          <a:prstGeom prst="rect">
            <a:avLst/>
          </a:prstGeom>
          <a:noFill/>
          <a:ln w="9525" algn="ctr">
            <a:noFill/>
            <a:miter lim="800000"/>
            <a:headEnd/>
            <a:tailEnd/>
          </a:ln>
          <a:effectLst/>
        </p:spPr>
        <p:txBody>
          <a:bodyPr wrap="square">
            <a:spAutoFit/>
          </a:bodyPr>
          <a:lstStyle/>
          <a:p>
            <a:pPr algn="ctr"/>
            <a:r>
              <a:rPr lang="en-US" altLang="ja-JP" b="1" dirty="0" err="1" smtClean="0">
                <a:ea typeface="小塚ゴシック Pro B" pitchFamily="34" charset="-128"/>
              </a:rPr>
              <a:t>Horoshima</a:t>
            </a:r>
            <a:r>
              <a:rPr lang="en-US" altLang="ja-JP" b="1" dirty="0" smtClean="0">
                <a:ea typeface="小塚ゴシック Pro B" pitchFamily="34" charset="-128"/>
              </a:rPr>
              <a:t> Univ.</a:t>
            </a:r>
            <a:endParaRPr lang="en-US" altLang="ja-JP" b="1" dirty="0"/>
          </a:p>
          <a:p>
            <a:pPr algn="ctr"/>
            <a:r>
              <a:rPr lang="en-US" altLang="ja-JP" sz="1400" dirty="0" smtClean="0">
                <a:solidFill>
                  <a:srgbClr val="000000"/>
                </a:solidFill>
              </a:rPr>
              <a:t>Precise feedback technology</a:t>
            </a:r>
            <a:endParaRPr lang="ja-JP" altLang="en-US" sz="1400" dirty="0">
              <a:solidFill>
                <a:srgbClr val="000000"/>
              </a:solidFill>
            </a:endParaRPr>
          </a:p>
          <a:p>
            <a:pPr algn="ctr"/>
            <a:r>
              <a:rPr lang="en-US" altLang="ja-JP" sz="1400" dirty="0" smtClean="0">
                <a:solidFill>
                  <a:srgbClr val="000000"/>
                </a:solidFill>
              </a:rPr>
              <a:t>And cathode development</a:t>
            </a:r>
            <a:endParaRPr lang="ja-JP" altLang="en-US" sz="1400" dirty="0">
              <a:solidFill>
                <a:srgbClr val="000000"/>
              </a:solidFill>
            </a:endParaRPr>
          </a:p>
          <a:p>
            <a:pPr algn="ctr"/>
            <a:r>
              <a:rPr lang="en-US" altLang="ja-JP" sz="1400" dirty="0" smtClean="0">
                <a:solidFill>
                  <a:srgbClr val="000000"/>
                </a:solidFill>
              </a:rPr>
              <a:t>Student education</a:t>
            </a:r>
            <a:endParaRPr lang="ja-JP" altLang="en-US" sz="1400" dirty="0">
              <a:solidFill>
                <a:srgbClr val="000000"/>
              </a:solidFill>
            </a:endParaRPr>
          </a:p>
          <a:p>
            <a:pPr algn="ctr"/>
            <a:r>
              <a:rPr lang="en-US" altLang="ja-JP" sz="1400" dirty="0" smtClean="0">
                <a:solidFill>
                  <a:srgbClr val="000000"/>
                </a:solidFill>
              </a:rPr>
              <a:t>Cathode test chamber</a:t>
            </a:r>
            <a:endParaRPr lang="ja-JP" altLang="en-US" sz="1400" dirty="0">
              <a:solidFill>
                <a:srgbClr val="000000"/>
              </a:solidFill>
            </a:endParaRPr>
          </a:p>
        </p:txBody>
      </p:sp>
      <p:sp>
        <p:nvSpPr>
          <p:cNvPr id="17" name="Rectangle 17"/>
          <p:cNvSpPr>
            <a:spLocks noChangeArrowheads="1"/>
          </p:cNvSpPr>
          <p:nvPr/>
        </p:nvSpPr>
        <p:spPr bwMode="auto">
          <a:xfrm>
            <a:off x="179512" y="4005064"/>
            <a:ext cx="2233364" cy="984885"/>
          </a:xfrm>
          <a:prstGeom prst="rect">
            <a:avLst/>
          </a:prstGeom>
          <a:noFill/>
          <a:ln w="9525" algn="ctr">
            <a:noFill/>
            <a:miter lim="800000"/>
            <a:headEnd/>
            <a:tailEnd/>
          </a:ln>
          <a:effectLst/>
        </p:spPr>
        <p:txBody>
          <a:bodyPr wrap="square">
            <a:spAutoFit/>
          </a:bodyPr>
          <a:lstStyle/>
          <a:p>
            <a:pPr algn="ctr"/>
            <a:r>
              <a:rPr lang="en-US" altLang="ja-JP" sz="1200" dirty="0">
                <a:latin typeface="小塚ゴシック Pro B" pitchFamily="34" charset="-128"/>
                <a:ea typeface="小塚ゴシック Pro B" pitchFamily="34" charset="-128"/>
              </a:rPr>
              <a:t> </a:t>
            </a:r>
            <a:endParaRPr lang="en-US" altLang="ja-JP" sz="1200" b="1" dirty="0" smtClean="0">
              <a:latin typeface="小塚ゴシック Pro B" pitchFamily="34" charset="-128"/>
              <a:ea typeface="小塚ゴシック Pro B" pitchFamily="34" charset="-128"/>
            </a:endParaRPr>
          </a:p>
          <a:p>
            <a:pPr algn="ctr"/>
            <a:r>
              <a:rPr lang="en-US" altLang="ja-JP" b="1" dirty="0" err="1" smtClean="0"/>
              <a:t>Waseda</a:t>
            </a:r>
            <a:r>
              <a:rPr lang="en-US" altLang="ja-JP" b="1" dirty="0" smtClean="0"/>
              <a:t> Univ.</a:t>
            </a:r>
            <a:endParaRPr lang="ja-JP" altLang="en-US" sz="1800" dirty="0"/>
          </a:p>
          <a:p>
            <a:pPr algn="ctr"/>
            <a:r>
              <a:rPr lang="en-US" altLang="ja-JP" sz="1400" dirty="0" smtClean="0">
                <a:solidFill>
                  <a:srgbClr val="000000"/>
                </a:solidFill>
              </a:rPr>
              <a:t>Laser development</a:t>
            </a:r>
            <a:endParaRPr lang="ja-JP" altLang="en-US" sz="1400" dirty="0">
              <a:solidFill>
                <a:srgbClr val="000000"/>
              </a:solidFill>
            </a:endParaRPr>
          </a:p>
          <a:p>
            <a:pPr algn="ctr"/>
            <a:r>
              <a:rPr lang="en-US" altLang="ja-JP" sz="1400" dirty="0" smtClean="0">
                <a:solidFill>
                  <a:srgbClr val="000000"/>
                </a:solidFill>
              </a:rPr>
              <a:t>Student education</a:t>
            </a:r>
            <a:endParaRPr lang="ja-JP" altLang="en-US" sz="1400" dirty="0">
              <a:solidFill>
                <a:srgbClr val="000000"/>
              </a:solidFill>
            </a:endParaRPr>
          </a:p>
        </p:txBody>
      </p:sp>
      <p:sp>
        <p:nvSpPr>
          <p:cNvPr id="18" name="Rectangle 18"/>
          <p:cNvSpPr>
            <a:spLocks noChangeArrowheads="1"/>
          </p:cNvSpPr>
          <p:nvPr/>
        </p:nvSpPr>
        <p:spPr bwMode="auto">
          <a:xfrm>
            <a:off x="179512" y="620688"/>
            <a:ext cx="3025775" cy="584775"/>
          </a:xfrm>
          <a:prstGeom prst="rect">
            <a:avLst/>
          </a:prstGeom>
          <a:solidFill>
            <a:srgbClr val="FFFF00"/>
          </a:solidFill>
          <a:ln w="38100" algn="ctr">
            <a:solidFill>
              <a:srgbClr val="FF6600"/>
            </a:solidFill>
            <a:miter lim="800000"/>
            <a:headEnd/>
            <a:tailEnd/>
          </a:ln>
          <a:effectLst/>
        </p:spPr>
        <p:txBody>
          <a:bodyPr>
            <a:spAutoFit/>
          </a:bodyPr>
          <a:lstStyle/>
          <a:p>
            <a:pPr algn="ctr"/>
            <a:r>
              <a:rPr lang="en-US" altLang="ja-JP" b="1" dirty="0" smtClean="0">
                <a:solidFill>
                  <a:srgbClr val="000000"/>
                </a:solidFill>
              </a:rPr>
              <a:t>JST advisors </a:t>
            </a:r>
            <a:endParaRPr lang="ja-JP" altLang="en-US" sz="1800" dirty="0">
              <a:solidFill>
                <a:srgbClr val="000000"/>
              </a:solidFill>
            </a:endParaRPr>
          </a:p>
          <a:p>
            <a:pPr algn="ctr"/>
            <a:r>
              <a:rPr lang="en-US" altLang="ja-JP" sz="1400" dirty="0" smtClean="0">
                <a:solidFill>
                  <a:srgbClr val="000000"/>
                </a:solidFill>
              </a:rPr>
              <a:t>PD and PO’s </a:t>
            </a:r>
            <a:endParaRPr lang="ja-JP" altLang="en-US" sz="1400" dirty="0">
              <a:solidFill>
                <a:srgbClr val="000000"/>
              </a:solidFill>
            </a:endParaRPr>
          </a:p>
        </p:txBody>
      </p:sp>
      <p:sp>
        <p:nvSpPr>
          <p:cNvPr id="19" name="Rectangle 20"/>
          <p:cNvSpPr>
            <a:spLocks noChangeArrowheads="1"/>
          </p:cNvSpPr>
          <p:nvPr/>
        </p:nvSpPr>
        <p:spPr bwMode="auto">
          <a:xfrm>
            <a:off x="4462047" y="0"/>
            <a:ext cx="3363358" cy="307777"/>
          </a:xfrm>
          <a:prstGeom prst="rect">
            <a:avLst/>
          </a:prstGeom>
          <a:noFill/>
          <a:ln w="9525" algn="ctr">
            <a:noFill/>
            <a:miter lim="800000"/>
            <a:headEnd/>
            <a:tailEnd/>
          </a:ln>
          <a:effectLst/>
        </p:spPr>
        <p:txBody>
          <a:bodyPr wrap="none">
            <a:spAutoFit/>
          </a:bodyPr>
          <a:lstStyle/>
          <a:p>
            <a:pPr algn="ctr"/>
            <a:r>
              <a:rPr lang="en-US" altLang="ja-JP" sz="1400" b="1" dirty="0" smtClean="0">
                <a:solidFill>
                  <a:srgbClr val="FF0000"/>
                </a:solidFill>
              </a:rPr>
              <a:t>Compact and stable multi-beam klystron </a:t>
            </a:r>
            <a:endParaRPr lang="ja-JP" altLang="en-US" sz="1400" b="1" dirty="0">
              <a:solidFill>
                <a:srgbClr val="FF0000"/>
              </a:solidFill>
            </a:endParaRPr>
          </a:p>
        </p:txBody>
      </p:sp>
      <p:sp>
        <p:nvSpPr>
          <p:cNvPr id="20" name="Rectangle 21"/>
          <p:cNvSpPr>
            <a:spLocks noChangeArrowheads="1"/>
          </p:cNvSpPr>
          <p:nvPr/>
        </p:nvSpPr>
        <p:spPr bwMode="auto">
          <a:xfrm>
            <a:off x="89004" y="3789040"/>
            <a:ext cx="2908104" cy="307777"/>
          </a:xfrm>
          <a:prstGeom prst="rect">
            <a:avLst/>
          </a:prstGeom>
          <a:noFill/>
          <a:ln w="9525" algn="ctr">
            <a:noFill/>
            <a:miter lim="800000"/>
            <a:headEnd/>
            <a:tailEnd/>
          </a:ln>
          <a:effectLst/>
        </p:spPr>
        <p:txBody>
          <a:bodyPr wrap="none">
            <a:spAutoFit/>
          </a:bodyPr>
          <a:lstStyle/>
          <a:p>
            <a:pPr algn="ctr"/>
            <a:r>
              <a:rPr lang="en-US" altLang="ja-JP" sz="1400" b="1" dirty="0" smtClean="0">
                <a:solidFill>
                  <a:srgbClr val="FF0000"/>
                </a:solidFill>
              </a:rPr>
              <a:t>Green excited</a:t>
            </a:r>
            <a:r>
              <a:rPr lang="ja-JP" altLang="en-US" sz="1400" b="1" dirty="0">
                <a:solidFill>
                  <a:srgbClr val="FF0000"/>
                </a:solidFill>
              </a:rPr>
              <a:t> </a:t>
            </a:r>
            <a:r>
              <a:rPr lang="en-US" altLang="ja-JP" sz="1400" b="1" dirty="0" smtClean="0">
                <a:solidFill>
                  <a:srgbClr val="FF0000"/>
                </a:solidFill>
              </a:rPr>
              <a:t>and high QE</a:t>
            </a:r>
            <a:r>
              <a:rPr lang="ja-JP" altLang="en-US" sz="1400" b="1" dirty="0">
                <a:solidFill>
                  <a:srgbClr val="FF0000"/>
                </a:solidFill>
              </a:rPr>
              <a:t> </a:t>
            </a:r>
            <a:r>
              <a:rPr lang="en-US" altLang="ja-JP" sz="1400" b="1" dirty="0" smtClean="0">
                <a:solidFill>
                  <a:srgbClr val="FF0000"/>
                </a:solidFill>
              </a:rPr>
              <a:t>cathode</a:t>
            </a:r>
            <a:endParaRPr lang="ja-JP" altLang="en-US" sz="1400" b="1" dirty="0">
              <a:solidFill>
                <a:srgbClr val="FF0000"/>
              </a:solidFill>
            </a:endParaRPr>
          </a:p>
        </p:txBody>
      </p:sp>
      <p:sp>
        <p:nvSpPr>
          <p:cNvPr id="21" name="Rectangle 23"/>
          <p:cNvSpPr>
            <a:spLocks noChangeArrowheads="1"/>
          </p:cNvSpPr>
          <p:nvPr/>
        </p:nvSpPr>
        <p:spPr bwMode="auto">
          <a:xfrm>
            <a:off x="0" y="5373216"/>
            <a:ext cx="1696234" cy="954107"/>
          </a:xfrm>
          <a:prstGeom prst="rect">
            <a:avLst/>
          </a:prstGeom>
          <a:noFill/>
          <a:ln w="9525" algn="ctr">
            <a:noFill/>
            <a:miter lim="800000"/>
            <a:headEnd/>
            <a:tailEnd/>
          </a:ln>
          <a:effectLst/>
        </p:spPr>
        <p:txBody>
          <a:bodyPr wrap="none">
            <a:spAutoFit/>
          </a:bodyPr>
          <a:lstStyle/>
          <a:p>
            <a:r>
              <a:rPr lang="en-US" altLang="ja-JP" sz="1400" b="1" dirty="0" smtClean="0">
                <a:solidFill>
                  <a:srgbClr val="FF0000"/>
                </a:solidFill>
              </a:rPr>
              <a:t>Improve both beam</a:t>
            </a:r>
          </a:p>
          <a:p>
            <a:r>
              <a:rPr lang="en-US" altLang="ja-JP" sz="1400" b="1" dirty="0" smtClean="0">
                <a:solidFill>
                  <a:srgbClr val="FF0000"/>
                </a:solidFill>
              </a:rPr>
              <a:t>Quality, X-ray </a:t>
            </a:r>
          </a:p>
          <a:p>
            <a:r>
              <a:rPr lang="en-US" altLang="ja-JP" sz="1400" b="1" dirty="0" smtClean="0">
                <a:solidFill>
                  <a:srgbClr val="FF0000"/>
                </a:solidFill>
              </a:rPr>
              <a:t>generation and</a:t>
            </a:r>
          </a:p>
          <a:p>
            <a:r>
              <a:rPr lang="en-US" altLang="ja-JP" sz="1400" b="1" dirty="0" smtClean="0">
                <a:solidFill>
                  <a:srgbClr val="FF0000"/>
                </a:solidFill>
              </a:rPr>
              <a:t>detection</a:t>
            </a:r>
            <a:endParaRPr lang="ja-JP" altLang="en-US" sz="1400" b="1" dirty="0">
              <a:solidFill>
                <a:srgbClr val="FF0000"/>
              </a:solidFill>
            </a:endParaRPr>
          </a:p>
        </p:txBody>
      </p:sp>
      <p:sp>
        <p:nvSpPr>
          <p:cNvPr id="22" name="AutoShape 26"/>
          <p:cNvSpPr>
            <a:spLocks noChangeArrowheads="1"/>
          </p:cNvSpPr>
          <p:nvPr/>
        </p:nvSpPr>
        <p:spPr bwMode="auto">
          <a:xfrm rot="19503185">
            <a:off x="6448151" y="3184663"/>
            <a:ext cx="218319" cy="1439349"/>
          </a:xfrm>
          <a:prstGeom prst="upDownArrow">
            <a:avLst>
              <a:gd name="adj1" fmla="val 50000"/>
              <a:gd name="adj2" fmla="val 82903"/>
            </a:avLst>
          </a:prstGeom>
          <a:solidFill>
            <a:srgbClr val="FF0000"/>
          </a:solidFill>
          <a:ln w="9525" algn="ctr">
            <a:noFill/>
            <a:miter lim="800000"/>
            <a:headEnd/>
            <a:tailEnd/>
          </a:ln>
          <a:effectLst/>
        </p:spPr>
        <p:txBody>
          <a:bodyPr wrap="none" anchor="ctr"/>
          <a:lstStyle/>
          <a:p>
            <a:endParaRPr lang="ja-JP" altLang="en-US"/>
          </a:p>
        </p:txBody>
      </p:sp>
      <p:sp>
        <p:nvSpPr>
          <p:cNvPr id="23" name="AutoShape 30"/>
          <p:cNvSpPr>
            <a:spLocks noChangeArrowheads="1"/>
          </p:cNvSpPr>
          <p:nvPr/>
        </p:nvSpPr>
        <p:spPr bwMode="auto">
          <a:xfrm rot="4692868">
            <a:off x="2772837" y="2845883"/>
            <a:ext cx="473278" cy="681076"/>
          </a:xfrm>
          <a:prstGeom prst="upDownArrow">
            <a:avLst>
              <a:gd name="adj1" fmla="val 50000"/>
              <a:gd name="adj2" fmla="val 43235"/>
            </a:avLst>
          </a:prstGeom>
          <a:solidFill>
            <a:srgbClr val="FF0000"/>
          </a:solidFill>
          <a:ln w="9525" algn="ctr">
            <a:noFill/>
            <a:miter lim="800000"/>
            <a:headEnd/>
            <a:tailEnd/>
          </a:ln>
          <a:effectLst/>
        </p:spPr>
        <p:txBody>
          <a:bodyPr wrap="none" anchor="ctr"/>
          <a:lstStyle/>
          <a:p>
            <a:endParaRPr lang="ja-JP" altLang="en-US"/>
          </a:p>
        </p:txBody>
      </p:sp>
      <p:sp>
        <p:nvSpPr>
          <p:cNvPr id="24" name="AutoShape 32"/>
          <p:cNvSpPr>
            <a:spLocks noChangeArrowheads="1"/>
          </p:cNvSpPr>
          <p:nvPr/>
        </p:nvSpPr>
        <p:spPr bwMode="auto">
          <a:xfrm rot="12282197">
            <a:off x="5657651" y="556177"/>
            <a:ext cx="160930" cy="1868406"/>
          </a:xfrm>
          <a:prstGeom prst="upDownArrow">
            <a:avLst>
              <a:gd name="adj1" fmla="val 50000"/>
              <a:gd name="adj2" fmla="val 43235"/>
            </a:avLst>
          </a:prstGeom>
          <a:solidFill>
            <a:srgbClr val="FF0000"/>
          </a:solidFill>
          <a:ln w="9525" algn="ctr">
            <a:noFill/>
            <a:miter lim="800000"/>
            <a:headEnd/>
            <a:tailEnd/>
          </a:ln>
          <a:effectLst/>
        </p:spPr>
        <p:txBody>
          <a:bodyPr wrap="none" anchor="ctr"/>
          <a:lstStyle/>
          <a:p>
            <a:endParaRPr lang="ja-JP" altLang="en-US"/>
          </a:p>
        </p:txBody>
      </p:sp>
      <p:sp>
        <p:nvSpPr>
          <p:cNvPr id="25" name="Rectangle 35"/>
          <p:cNvSpPr>
            <a:spLocks noChangeArrowheads="1"/>
          </p:cNvSpPr>
          <p:nvPr/>
        </p:nvSpPr>
        <p:spPr bwMode="auto">
          <a:xfrm>
            <a:off x="2095528" y="2405852"/>
            <a:ext cx="1152128" cy="461665"/>
          </a:xfrm>
          <a:prstGeom prst="rect">
            <a:avLst/>
          </a:prstGeom>
          <a:solidFill>
            <a:srgbClr val="CCFFFF"/>
          </a:solidFill>
          <a:ln w="38100" algn="ctr">
            <a:solidFill>
              <a:srgbClr val="FF0000"/>
            </a:solidFill>
            <a:miter lim="800000"/>
            <a:headEnd/>
            <a:tailEnd/>
          </a:ln>
          <a:effectLst/>
        </p:spPr>
        <p:txBody>
          <a:bodyPr wrap="square">
            <a:spAutoFit/>
          </a:bodyPr>
          <a:lstStyle/>
          <a:p>
            <a:pPr algn="ctr"/>
            <a:r>
              <a:rPr lang="en-US" altLang="ja-JP" sz="1200" b="1" dirty="0" smtClean="0">
                <a:solidFill>
                  <a:srgbClr val="FF0000"/>
                </a:solidFill>
              </a:rPr>
              <a:t>Cathode development</a:t>
            </a:r>
            <a:endParaRPr lang="ja-JP" altLang="en-US" sz="1200" b="1" dirty="0">
              <a:solidFill>
                <a:srgbClr val="FF0000"/>
              </a:solidFill>
            </a:endParaRPr>
          </a:p>
        </p:txBody>
      </p:sp>
      <p:sp>
        <p:nvSpPr>
          <p:cNvPr id="26" name="Rectangle 37"/>
          <p:cNvSpPr>
            <a:spLocks noChangeArrowheads="1"/>
          </p:cNvSpPr>
          <p:nvPr/>
        </p:nvSpPr>
        <p:spPr bwMode="auto">
          <a:xfrm>
            <a:off x="4520956" y="260648"/>
            <a:ext cx="1967205" cy="307777"/>
          </a:xfrm>
          <a:prstGeom prst="rect">
            <a:avLst/>
          </a:prstGeom>
          <a:solidFill>
            <a:srgbClr val="CCFFFF"/>
          </a:solidFill>
          <a:ln w="38100" algn="ctr">
            <a:solidFill>
              <a:srgbClr val="006600"/>
            </a:solidFill>
            <a:miter lim="800000"/>
            <a:headEnd/>
            <a:tailEnd/>
          </a:ln>
          <a:effectLst/>
        </p:spPr>
        <p:txBody>
          <a:bodyPr wrap="none">
            <a:spAutoFit/>
          </a:bodyPr>
          <a:lstStyle/>
          <a:p>
            <a:pPr algn="ctr"/>
            <a:r>
              <a:rPr lang="en-US" altLang="ja-JP" sz="1400" b="1" dirty="0" smtClean="0">
                <a:solidFill>
                  <a:srgbClr val="008000"/>
                </a:solidFill>
              </a:rPr>
              <a:t>RF source development</a:t>
            </a:r>
            <a:endParaRPr lang="ja-JP" altLang="en-US" sz="1400" b="1" dirty="0">
              <a:solidFill>
                <a:srgbClr val="008000"/>
              </a:solidFill>
            </a:endParaRPr>
          </a:p>
        </p:txBody>
      </p:sp>
      <p:sp>
        <p:nvSpPr>
          <p:cNvPr id="27" name="Oval 6"/>
          <p:cNvSpPr>
            <a:spLocks noChangeArrowheads="1"/>
          </p:cNvSpPr>
          <p:nvPr/>
        </p:nvSpPr>
        <p:spPr bwMode="auto">
          <a:xfrm>
            <a:off x="1475656" y="5301208"/>
            <a:ext cx="1944216" cy="1008112"/>
          </a:xfrm>
          <a:prstGeom prst="ellipse">
            <a:avLst/>
          </a:prstGeom>
          <a:solidFill>
            <a:srgbClr val="00FFFF"/>
          </a:solidFill>
          <a:ln w="38100" algn="ctr">
            <a:noFill/>
            <a:round/>
            <a:headEnd/>
            <a:tailEnd/>
          </a:ln>
          <a:effectLst/>
        </p:spPr>
        <p:txBody>
          <a:bodyPr wrap="none" anchor="ctr"/>
          <a:lstStyle/>
          <a:p>
            <a:endParaRPr lang="ja-JP" altLang="en-US"/>
          </a:p>
        </p:txBody>
      </p:sp>
      <p:sp>
        <p:nvSpPr>
          <p:cNvPr id="28" name="Rectangle 13"/>
          <p:cNvSpPr>
            <a:spLocks noChangeArrowheads="1"/>
          </p:cNvSpPr>
          <p:nvPr/>
        </p:nvSpPr>
        <p:spPr bwMode="auto">
          <a:xfrm>
            <a:off x="1259632" y="5301208"/>
            <a:ext cx="2339975" cy="800219"/>
          </a:xfrm>
          <a:prstGeom prst="rect">
            <a:avLst/>
          </a:prstGeom>
          <a:noFill/>
          <a:ln w="9525" algn="ctr">
            <a:noFill/>
            <a:miter lim="800000"/>
            <a:headEnd/>
            <a:tailEnd/>
          </a:ln>
          <a:effectLst/>
        </p:spPr>
        <p:txBody>
          <a:bodyPr>
            <a:spAutoFit/>
          </a:bodyPr>
          <a:lstStyle/>
          <a:p>
            <a:pPr algn="ctr"/>
            <a:r>
              <a:rPr lang="en-US" altLang="ja-JP" b="1" dirty="0" smtClean="0"/>
              <a:t>Nihon Univ.</a:t>
            </a:r>
            <a:endParaRPr lang="ja-JP" altLang="en-US" sz="1800" dirty="0"/>
          </a:p>
          <a:p>
            <a:pPr algn="ctr"/>
            <a:r>
              <a:rPr lang="en-US" altLang="ja-JP" sz="1400" dirty="0" err="1" smtClean="0">
                <a:solidFill>
                  <a:srgbClr val="000000"/>
                </a:solidFill>
              </a:rPr>
              <a:t>Cryo</a:t>
            </a:r>
            <a:r>
              <a:rPr lang="en-US" altLang="ja-JP" sz="1400" dirty="0" smtClean="0">
                <a:solidFill>
                  <a:srgbClr val="000000"/>
                </a:solidFill>
              </a:rPr>
              <a:t> </a:t>
            </a:r>
            <a:r>
              <a:rPr lang="en-US" altLang="ja-JP" sz="1400" dirty="0" err="1" smtClean="0">
                <a:solidFill>
                  <a:srgbClr val="000000"/>
                </a:solidFill>
              </a:rPr>
              <a:t>rf</a:t>
            </a:r>
            <a:r>
              <a:rPr lang="en-US" altLang="ja-JP" sz="1400" dirty="0">
                <a:solidFill>
                  <a:srgbClr val="000000"/>
                </a:solidFill>
              </a:rPr>
              <a:t>-</a:t>
            </a:r>
            <a:r>
              <a:rPr lang="en-US" altLang="ja-JP" sz="1400" dirty="0" smtClean="0">
                <a:solidFill>
                  <a:srgbClr val="000000"/>
                </a:solidFill>
              </a:rPr>
              <a:t>gun</a:t>
            </a:r>
            <a:endParaRPr lang="ja-JP" altLang="en-US" sz="1400" dirty="0">
              <a:solidFill>
                <a:srgbClr val="000000"/>
              </a:solidFill>
            </a:endParaRPr>
          </a:p>
          <a:p>
            <a:pPr algn="ctr"/>
            <a:r>
              <a:rPr lang="en-US" altLang="ja-JP" sz="1400" dirty="0" smtClean="0">
                <a:solidFill>
                  <a:srgbClr val="000000"/>
                </a:solidFill>
              </a:rPr>
              <a:t>Student education</a:t>
            </a:r>
            <a:endParaRPr lang="ja-JP" altLang="en-US" sz="1400" dirty="0">
              <a:solidFill>
                <a:srgbClr val="000000"/>
              </a:solidFill>
            </a:endParaRPr>
          </a:p>
        </p:txBody>
      </p:sp>
      <p:sp>
        <p:nvSpPr>
          <p:cNvPr id="29" name="Oval 6"/>
          <p:cNvSpPr>
            <a:spLocks noChangeArrowheads="1"/>
          </p:cNvSpPr>
          <p:nvPr/>
        </p:nvSpPr>
        <p:spPr bwMode="auto">
          <a:xfrm>
            <a:off x="179512" y="1269329"/>
            <a:ext cx="2592288" cy="1224137"/>
          </a:xfrm>
          <a:prstGeom prst="ellipse">
            <a:avLst/>
          </a:prstGeom>
          <a:solidFill>
            <a:srgbClr val="00FFFF"/>
          </a:solidFill>
          <a:ln w="38100" algn="ctr">
            <a:noFill/>
            <a:round/>
            <a:headEnd/>
            <a:tailEnd/>
          </a:ln>
          <a:effectLst/>
        </p:spPr>
        <p:txBody>
          <a:bodyPr wrap="none" anchor="ctr"/>
          <a:lstStyle/>
          <a:p>
            <a:endParaRPr lang="ja-JP" altLang="en-US"/>
          </a:p>
        </p:txBody>
      </p:sp>
      <p:sp>
        <p:nvSpPr>
          <p:cNvPr id="30" name="Rectangle 13"/>
          <p:cNvSpPr>
            <a:spLocks noChangeArrowheads="1"/>
          </p:cNvSpPr>
          <p:nvPr/>
        </p:nvSpPr>
        <p:spPr bwMode="auto">
          <a:xfrm>
            <a:off x="287338" y="1268760"/>
            <a:ext cx="2339975" cy="984885"/>
          </a:xfrm>
          <a:prstGeom prst="rect">
            <a:avLst/>
          </a:prstGeom>
          <a:noFill/>
          <a:ln w="9525" algn="ctr">
            <a:noFill/>
            <a:miter lim="800000"/>
            <a:headEnd/>
            <a:tailEnd/>
          </a:ln>
          <a:effectLst/>
        </p:spPr>
        <p:txBody>
          <a:bodyPr>
            <a:spAutoFit/>
          </a:bodyPr>
          <a:lstStyle/>
          <a:p>
            <a:pPr algn="ctr"/>
            <a:r>
              <a:rPr lang="en-US" altLang="ja-JP" sz="1200" b="1" dirty="0" smtClean="0"/>
              <a:t>Cooperative institute</a:t>
            </a:r>
          </a:p>
          <a:p>
            <a:pPr algn="ctr"/>
            <a:r>
              <a:rPr lang="en-US" altLang="ja-JP" b="1" dirty="0" smtClean="0"/>
              <a:t>Osaka Univ.</a:t>
            </a:r>
            <a:endParaRPr lang="ja-JP" altLang="en-US" sz="1800" dirty="0"/>
          </a:p>
          <a:p>
            <a:pPr algn="ctr"/>
            <a:endParaRPr lang="en-US" altLang="ja-JP" sz="1400" dirty="0" smtClean="0">
              <a:solidFill>
                <a:srgbClr val="000000"/>
              </a:solidFill>
            </a:endParaRPr>
          </a:p>
          <a:p>
            <a:pPr algn="ctr"/>
            <a:r>
              <a:rPr lang="en-US" altLang="ja-JP" sz="1400" dirty="0" smtClean="0">
                <a:solidFill>
                  <a:srgbClr val="000000"/>
                </a:solidFill>
              </a:rPr>
              <a:t>Students education</a:t>
            </a:r>
            <a:endParaRPr lang="ja-JP" altLang="en-US" sz="1400" dirty="0">
              <a:solidFill>
                <a:srgbClr val="000000"/>
              </a:solidFill>
            </a:endParaRPr>
          </a:p>
        </p:txBody>
      </p:sp>
      <p:sp>
        <p:nvSpPr>
          <p:cNvPr id="31" name="Oval 7"/>
          <p:cNvSpPr>
            <a:spLocks noChangeArrowheads="1"/>
          </p:cNvSpPr>
          <p:nvPr/>
        </p:nvSpPr>
        <p:spPr bwMode="auto">
          <a:xfrm>
            <a:off x="6623720" y="1844824"/>
            <a:ext cx="2520280" cy="792088"/>
          </a:xfrm>
          <a:prstGeom prst="ellipse">
            <a:avLst/>
          </a:prstGeom>
          <a:solidFill>
            <a:srgbClr val="00FF00"/>
          </a:solidFill>
          <a:ln w="9525" algn="ctr">
            <a:noFill/>
            <a:round/>
            <a:headEnd/>
            <a:tailEnd/>
          </a:ln>
          <a:effectLst/>
        </p:spPr>
        <p:txBody>
          <a:bodyPr wrap="none" anchor="ctr"/>
          <a:lstStyle/>
          <a:p>
            <a:endParaRPr lang="ja-JP" altLang="en-US"/>
          </a:p>
        </p:txBody>
      </p:sp>
      <p:sp>
        <p:nvSpPr>
          <p:cNvPr id="32" name="Rectangle 15"/>
          <p:cNvSpPr>
            <a:spLocks noChangeArrowheads="1"/>
          </p:cNvSpPr>
          <p:nvPr/>
        </p:nvSpPr>
        <p:spPr bwMode="auto">
          <a:xfrm>
            <a:off x="6695728" y="1844824"/>
            <a:ext cx="2448272" cy="584775"/>
          </a:xfrm>
          <a:prstGeom prst="rect">
            <a:avLst/>
          </a:prstGeom>
          <a:noFill/>
          <a:ln w="9525" algn="ctr">
            <a:noFill/>
            <a:miter lim="800000"/>
            <a:headEnd/>
            <a:tailEnd/>
          </a:ln>
          <a:effectLst/>
        </p:spPr>
        <p:txBody>
          <a:bodyPr wrap="square">
            <a:spAutoFit/>
          </a:bodyPr>
          <a:lstStyle/>
          <a:p>
            <a:pPr algn="ctr"/>
            <a:r>
              <a:rPr lang="en-US" altLang="ja-JP" dirty="0" err="1" smtClean="0"/>
              <a:t>Rigaku</a:t>
            </a:r>
            <a:endParaRPr lang="en-US" altLang="ja-JP" dirty="0" smtClean="0"/>
          </a:p>
          <a:p>
            <a:pPr algn="ctr"/>
            <a:r>
              <a:rPr lang="en-US" altLang="ja-JP" sz="1400" dirty="0" smtClean="0">
                <a:solidFill>
                  <a:srgbClr val="000000"/>
                </a:solidFill>
              </a:rPr>
              <a:t>X-ray imaging device</a:t>
            </a:r>
            <a:endParaRPr lang="ja-JP" altLang="en-US" sz="1400" dirty="0">
              <a:solidFill>
                <a:srgbClr val="000000"/>
              </a:solidFill>
            </a:endParaRPr>
          </a:p>
        </p:txBody>
      </p:sp>
      <p:sp>
        <p:nvSpPr>
          <p:cNvPr id="33" name="Oval 6"/>
          <p:cNvSpPr>
            <a:spLocks noChangeArrowheads="1"/>
          </p:cNvSpPr>
          <p:nvPr/>
        </p:nvSpPr>
        <p:spPr bwMode="auto">
          <a:xfrm>
            <a:off x="7020272" y="2996952"/>
            <a:ext cx="2123728" cy="1008112"/>
          </a:xfrm>
          <a:prstGeom prst="ellipse">
            <a:avLst/>
          </a:prstGeom>
          <a:solidFill>
            <a:srgbClr val="00FFFF"/>
          </a:solidFill>
          <a:ln w="38100" algn="ctr">
            <a:noFill/>
            <a:round/>
            <a:headEnd/>
            <a:tailEnd/>
          </a:ln>
          <a:effectLst/>
        </p:spPr>
        <p:txBody>
          <a:bodyPr wrap="none" anchor="ctr"/>
          <a:lstStyle/>
          <a:p>
            <a:endParaRPr lang="ja-JP" altLang="en-US"/>
          </a:p>
        </p:txBody>
      </p:sp>
      <p:sp>
        <p:nvSpPr>
          <p:cNvPr id="34" name="Rectangle 13"/>
          <p:cNvSpPr>
            <a:spLocks noChangeArrowheads="1"/>
          </p:cNvSpPr>
          <p:nvPr/>
        </p:nvSpPr>
        <p:spPr bwMode="auto">
          <a:xfrm>
            <a:off x="7020272" y="2996952"/>
            <a:ext cx="2123728" cy="984885"/>
          </a:xfrm>
          <a:prstGeom prst="rect">
            <a:avLst/>
          </a:prstGeom>
          <a:noFill/>
          <a:ln w="9525" algn="ctr">
            <a:noFill/>
            <a:miter lim="800000"/>
            <a:headEnd/>
            <a:tailEnd/>
          </a:ln>
          <a:effectLst/>
        </p:spPr>
        <p:txBody>
          <a:bodyPr wrap="square">
            <a:spAutoFit/>
          </a:bodyPr>
          <a:lstStyle/>
          <a:p>
            <a:pPr algn="ctr"/>
            <a:endParaRPr lang="en-US" altLang="ja-JP" sz="1200" b="1" dirty="0" smtClean="0"/>
          </a:p>
          <a:p>
            <a:pPr algn="ctr"/>
            <a:r>
              <a:rPr lang="en-US" altLang="ja-JP" b="1" dirty="0" smtClean="0"/>
              <a:t>Tohoku Univ.</a:t>
            </a:r>
            <a:endParaRPr lang="ja-JP" altLang="en-US" sz="1800" dirty="0"/>
          </a:p>
          <a:p>
            <a:pPr algn="ctr"/>
            <a:r>
              <a:rPr lang="en-US" altLang="ja-JP" sz="1400" dirty="0" smtClean="0">
                <a:solidFill>
                  <a:srgbClr val="000000"/>
                </a:solidFill>
              </a:rPr>
              <a:t>Method of X-ray imaging</a:t>
            </a:r>
          </a:p>
          <a:p>
            <a:pPr algn="ctr"/>
            <a:r>
              <a:rPr lang="en-US" altLang="ja-JP" sz="1400" dirty="0" smtClean="0">
                <a:solidFill>
                  <a:srgbClr val="000000"/>
                </a:solidFill>
              </a:rPr>
              <a:t>Interference imaging</a:t>
            </a:r>
            <a:endParaRPr lang="ja-JP" altLang="en-US" sz="1400" dirty="0">
              <a:solidFill>
                <a:srgbClr val="000000"/>
              </a:solidFill>
            </a:endParaRPr>
          </a:p>
        </p:txBody>
      </p:sp>
      <p:sp>
        <p:nvSpPr>
          <p:cNvPr id="35" name="Oval 19"/>
          <p:cNvSpPr>
            <a:spLocks noChangeArrowheads="1"/>
          </p:cNvSpPr>
          <p:nvPr/>
        </p:nvSpPr>
        <p:spPr bwMode="auto">
          <a:xfrm>
            <a:off x="6551712" y="4077072"/>
            <a:ext cx="2376264" cy="1008112"/>
          </a:xfrm>
          <a:prstGeom prst="ellipse">
            <a:avLst/>
          </a:prstGeom>
          <a:solidFill>
            <a:srgbClr val="FF00FF">
              <a:alpha val="19000"/>
            </a:srgbClr>
          </a:solidFill>
          <a:ln w="38100" algn="ctr">
            <a:noFill/>
            <a:round/>
            <a:headEnd/>
            <a:tailEnd/>
          </a:ln>
          <a:effectLst/>
        </p:spPr>
        <p:txBody>
          <a:bodyPr wrap="none" anchor="ctr"/>
          <a:lstStyle/>
          <a:p>
            <a:endParaRPr lang="ja-JP" altLang="en-US"/>
          </a:p>
        </p:txBody>
      </p:sp>
      <p:sp>
        <p:nvSpPr>
          <p:cNvPr id="36" name="Rectangle 14"/>
          <p:cNvSpPr>
            <a:spLocks noChangeArrowheads="1"/>
          </p:cNvSpPr>
          <p:nvPr/>
        </p:nvSpPr>
        <p:spPr bwMode="auto">
          <a:xfrm>
            <a:off x="6551712" y="4077072"/>
            <a:ext cx="2592288" cy="954107"/>
          </a:xfrm>
          <a:prstGeom prst="rect">
            <a:avLst/>
          </a:prstGeom>
          <a:noFill/>
          <a:ln w="9525" algn="ctr">
            <a:noFill/>
            <a:miter lim="800000"/>
            <a:headEnd/>
            <a:tailEnd/>
          </a:ln>
          <a:effectLst/>
        </p:spPr>
        <p:txBody>
          <a:bodyPr wrap="square">
            <a:spAutoFit/>
          </a:bodyPr>
          <a:lstStyle/>
          <a:p>
            <a:pPr algn="ctr"/>
            <a:r>
              <a:rPr lang="en-US" altLang="ja-JP" sz="1200" b="1" dirty="0" smtClean="0">
                <a:ea typeface="小塚ゴシック Pro B" pitchFamily="34" charset="-128"/>
              </a:rPr>
              <a:t> </a:t>
            </a:r>
            <a:r>
              <a:rPr lang="en-US" altLang="ja-JP" sz="1400" dirty="0" smtClean="0">
                <a:solidFill>
                  <a:srgbClr val="000000"/>
                </a:solidFill>
              </a:rPr>
              <a:t>NAOJ</a:t>
            </a:r>
          </a:p>
          <a:p>
            <a:pPr algn="ctr"/>
            <a:r>
              <a:rPr lang="en-US" altLang="ja-JP" sz="1400" dirty="0" smtClean="0">
                <a:solidFill>
                  <a:srgbClr val="000000"/>
                </a:solidFill>
              </a:rPr>
              <a:t>Gravitational wave </a:t>
            </a:r>
          </a:p>
          <a:p>
            <a:pPr algn="ctr"/>
            <a:r>
              <a:rPr lang="en-US" altLang="ja-JP" sz="1400" dirty="0" smtClean="0">
                <a:solidFill>
                  <a:srgbClr val="000000"/>
                </a:solidFill>
              </a:rPr>
              <a:t>Measurement Group </a:t>
            </a:r>
          </a:p>
          <a:p>
            <a:pPr algn="ctr"/>
            <a:r>
              <a:rPr lang="en-US" altLang="ja-JP" sz="1400" b="1" dirty="0" smtClean="0">
                <a:solidFill>
                  <a:srgbClr val="FF0000"/>
                </a:solidFill>
              </a:rPr>
              <a:t>Strong high reflective mirror</a:t>
            </a:r>
            <a:endParaRPr lang="ja-JP" altLang="en-US" sz="1400" b="1" dirty="0" smtClean="0">
              <a:solidFill>
                <a:srgbClr val="FF0000"/>
              </a:solidFill>
            </a:endParaRPr>
          </a:p>
        </p:txBody>
      </p:sp>
      <p:sp>
        <p:nvSpPr>
          <p:cNvPr id="37" name="AutoShape 31"/>
          <p:cNvSpPr>
            <a:spLocks noChangeArrowheads="1"/>
          </p:cNvSpPr>
          <p:nvPr/>
        </p:nvSpPr>
        <p:spPr bwMode="auto">
          <a:xfrm rot="20108873">
            <a:off x="5117783" y="3847204"/>
            <a:ext cx="477085" cy="1185694"/>
          </a:xfrm>
          <a:prstGeom prst="upDownArrow">
            <a:avLst>
              <a:gd name="adj1" fmla="val 50000"/>
              <a:gd name="adj2" fmla="val 43235"/>
            </a:avLst>
          </a:prstGeom>
          <a:solidFill>
            <a:srgbClr val="FF0000"/>
          </a:solidFill>
          <a:ln w="9525" algn="ctr">
            <a:noFill/>
            <a:miter lim="800000"/>
            <a:headEnd/>
            <a:tailEnd/>
          </a:ln>
          <a:effectLst/>
        </p:spPr>
        <p:txBody>
          <a:bodyPr wrap="none" anchor="ctr"/>
          <a:lstStyle/>
          <a:p>
            <a:endParaRPr lang="ja-JP" altLang="en-US"/>
          </a:p>
        </p:txBody>
      </p:sp>
      <p:sp>
        <p:nvSpPr>
          <p:cNvPr id="38" name="AutoShape 32"/>
          <p:cNvSpPr>
            <a:spLocks noChangeArrowheads="1"/>
          </p:cNvSpPr>
          <p:nvPr/>
        </p:nvSpPr>
        <p:spPr bwMode="auto">
          <a:xfrm rot="14281741">
            <a:off x="6206813" y="904782"/>
            <a:ext cx="190353" cy="1914148"/>
          </a:xfrm>
          <a:prstGeom prst="upDownArrow">
            <a:avLst>
              <a:gd name="adj1" fmla="val 50000"/>
              <a:gd name="adj2" fmla="val 43235"/>
            </a:avLst>
          </a:prstGeom>
          <a:solidFill>
            <a:srgbClr val="FF0000"/>
          </a:solidFill>
          <a:ln w="9525" algn="ctr">
            <a:noFill/>
            <a:miter lim="800000"/>
            <a:headEnd/>
            <a:tailEnd/>
          </a:ln>
          <a:effectLst/>
        </p:spPr>
        <p:txBody>
          <a:bodyPr wrap="none" anchor="ctr"/>
          <a:lstStyle/>
          <a:p>
            <a:endParaRPr lang="ja-JP" altLang="en-US"/>
          </a:p>
        </p:txBody>
      </p:sp>
      <p:sp>
        <p:nvSpPr>
          <p:cNvPr id="39" name="AutoShape 32"/>
          <p:cNvSpPr>
            <a:spLocks noChangeArrowheads="1"/>
          </p:cNvSpPr>
          <p:nvPr/>
        </p:nvSpPr>
        <p:spPr bwMode="auto">
          <a:xfrm rot="16200000">
            <a:off x="6009823" y="1919169"/>
            <a:ext cx="364715" cy="936104"/>
          </a:xfrm>
          <a:prstGeom prst="upDownArrow">
            <a:avLst>
              <a:gd name="adj1" fmla="val 50000"/>
              <a:gd name="adj2" fmla="val 43235"/>
            </a:avLst>
          </a:prstGeom>
          <a:solidFill>
            <a:srgbClr val="FF0000"/>
          </a:solidFill>
          <a:ln w="9525" algn="ctr">
            <a:noFill/>
            <a:miter lim="800000"/>
            <a:headEnd/>
            <a:tailEnd/>
          </a:ln>
          <a:effectLst/>
        </p:spPr>
        <p:txBody>
          <a:bodyPr wrap="none" anchor="ctr"/>
          <a:lstStyle/>
          <a:p>
            <a:endParaRPr lang="ja-JP" altLang="en-US"/>
          </a:p>
        </p:txBody>
      </p:sp>
      <p:sp>
        <p:nvSpPr>
          <p:cNvPr id="40" name="AutoShape 29"/>
          <p:cNvSpPr>
            <a:spLocks noChangeArrowheads="1"/>
          </p:cNvSpPr>
          <p:nvPr/>
        </p:nvSpPr>
        <p:spPr bwMode="auto">
          <a:xfrm flipV="1">
            <a:off x="8460432" y="2564904"/>
            <a:ext cx="320916" cy="576064"/>
          </a:xfrm>
          <a:prstGeom prst="upDownArrow">
            <a:avLst>
              <a:gd name="adj1" fmla="val 50000"/>
              <a:gd name="adj2" fmla="val 53382"/>
            </a:avLst>
          </a:prstGeom>
          <a:solidFill>
            <a:srgbClr val="0000FF"/>
          </a:solidFill>
          <a:ln w="9525" algn="ctr">
            <a:noFill/>
            <a:miter lim="800000"/>
            <a:headEnd/>
            <a:tailEnd/>
          </a:ln>
          <a:effectLst/>
        </p:spPr>
        <p:txBody>
          <a:bodyPr wrap="none" anchor="ctr"/>
          <a:lstStyle/>
          <a:p>
            <a:endParaRPr lang="ja-JP" altLang="en-US"/>
          </a:p>
        </p:txBody>
      </p:sp>
      <p:sp>
        <p:nvSpPr>
          <p:cNvPr id="41" name="AutoShape 29"/>
          <p:cNvSpPr>
            <a:spLocks noChangeArrowheads="1"/>
          </p:cNvSpPr>
          <p:nvPr/>
        </p:nvSpPr>
        <p:spPr bwMode="auto">
          <a:xfrm flipV="1">
            <a:off x="8100392" y="4941168"/>
            <a:ext cx="320916" cy="648072"/>
          </a:xfrm>
          <a:prstGeom prst="upDownArrow">
            <a:avLst>
              <a:gd name="adj1" fmla="val 50000"/>
              <a:gd name="adj2" fmla="val 53382"/>
            </a:avLst>
          </a:prstGeom>
          <a:solidFill>
            <a:srgbClr val="0000FF"/>
          </a:solidFill>
          <a:ln w="9525" algn="ctr">
            <a:noFill/>
            <a:miter lim="800000"/>
            <a:headEnd/>
            <a:tailEnd/>
          </a:ln>
          <a:effectLst/>
        </p:spPr>
        <p:txBody>
          <a:bodyPr wrap="none" anchor="ctr"/>
          <a:lstStyle/>
          <a:p>
            <a:endParaRPr lang="ja-JP" altLang="en-US"/>
          </a:p>
        </p:txBody>
      </p:sp>
      <p:sp>
        <p:nvSpPr>
          <p:cNvPr id="42" name="AutoShape 31"/>
          <p:cNvSpPr>
            <a:spLocks noChangeArrowheads="1"/>
          </p:cNvSpPr>
          <p:nvPr/>
        </p:nvSpPr>
        <p:spPr bwMode="auto">
          <a:xfrm rot="17489301">
            <a:off x="2999553" y="1779219"/>
            <a:ext cx="134006" cy="1000600"/>
          </a:xfrm>
          <a:prstGeom prst="upDownArrow">
            <a:avLst>
              <a:gd name="adj1" fmla="val 50000"/>
              <a:gd name="adj2" fmla="val 43235"/>
            </a:avLst>
          </a:prstGeom>
          <a:solidFill>
            <a:srgbClr val="FF0000"/>
          </a:solidFill>
          <a:ln w="9525" algn="ctr">
            <a:noFill/>
            <a:miter lim="800000"/>
            <a:headEnd/>
            <a:tailEnd/>
          </a:ln>
          <a:effectLst/>
        </p:spPr>
        <p:txBody>
          <a:bodyPr wrap="none" anchor="ctr"/>
          <a:lstStyle/>
          <a:p>
            <a:endParaRPr lang="ja-JP" altLang="en-US"/>
          </a:p>
        </p:txBody>
      </p:sp>
      <p:sp>
        <p:nvSpPr>
          <p:cNvPr id="43" name="AutoShape 30"/>
          <p:cNvSpPr>
            <a:spLocks noChangeArrowheads="1"/>
          </p:cNvSpPr>
          <p:nvPr/>
        </p:nvSpPr>
        <p:spPr bwMode="auto">
          <a:xfrm rot="3442164">
            <a:off x="2706689" y="3532012"/>
            <a:ext cx="473278" cy="1496436"/>
          </a:xfrm>
          <a:prstGeom prst="upDownArrow">
            <a:avLst>
              <a:gd name="adj1" fmla="val 50000"/>
              <a:gd name="adj2" fmla="val 43235"/>
            </a:avLst>
          </a:prstGeom>
          <a:solidFill>
            <a:srgbClr val="FF0000"/>
          </a:solidFill>
          <a:ln w="9525" algn="ctr">
            <a:noFill/>
            <a:miter lim="800000"/>
            <a:headEnd/>
            <a:tailEnd/>
          </a:ln>
          <a:effectLst/>
        </p:spPr>
        <p:txBody>
          <a:bodyPr wrap="none" anchor="ctr"/>
          <a:lstStyle/>
          <a:p>
            <a:endParaRPr lang="ja-JP" altLang="en-US"/>
          </a:p>
        </p:txBody>
      </p:sp>
      <p:sp>
        <p:nvSpPr>
          <p:cNvPr id="44" name="AutoShape 30"/>
          <p:cNvSpPr>
            <a:spLocks noChangeArrowheads="1"/>
          </p:cNvSpPr>
          <p:nvPr/>
        </p:nvSpPr>
        <p:spPr bwMode="auto">
          <a:xfrm rot="1960179">
            <a:off x="3342387" y="3771696"/>
            <a:ext cx="473278" cy="1834110"/>
          </a:xfrm>
          <a:prstGeom prst="upDownArrow">
            <a:avLst>
              <a:gd name="adj1" fmla="val 50000"/>
              <a:gd name="adj2" fmla="val 43235"/>
            </a:avLst>
          </a:prstGeom>
          <a:solidFill>
            <a:srgbClr val="FF0000"/>
          </a:solidFill>
          <a:ln w="9525" algn="ctr">
            <a:noFill/>
            <a:miter lim="800000"/>
            <a:headEnd/>
            <a:tailEnd/>
          </a:ln>
          <a:effectLst/>
        </p:spPr>
        <p:txBody>
          <a:bodyPr wrap="none" anchor="ctr"/>
          <a:lstStyle/>
          <a:p>
            <a:endParaRPr lang="ja-JP" altLang="en-US"/>
          </a:p>
        </p:txBody>
      </p:sp>
      <p:sp>
        <p:nvSpPr>
          <p:cNvPr id="45" name="Rectangle 36"/>
          <p:cNvSpPr>
            <a:spLocks noChangeArrowheads="1"/>
          </p:cNvSpPr>
          <p:nvPr/>
        </p:nvSpPr>
        <p:spPr bwMode="auto">
          <a:xfrm>
            <a:off x="2287579" y="4077072"/>
            <a:ext cx="1643335" cy="307777"/>
          </a:xfrm>
          <a:prstGeom prst="rect">
            <a:avLst/>
          </a:prstGeom>
          <a:solidFill>
            <a:srgbClr val="CCFFFF"/>
          </a:solidFill>
          <a:ln w="38100" algn="ctr">
            <a:solidFill>
              <a:srgbClr val="0000FF"/>
            </a:solidFill>
            <a:miter lim="800000"/>
            <a:headEnd/>
            <a:tailEnd/>
          </a:ln>
          <a:effectLst/>
        </p:spPr>
        <p:txBody>
          <a:bodyPr wrap="none">
            <a:spAutoFit/>
          </a:bodyPr>
          <a:lstStyle/>
          <a:p>
            <a:pPr algn="ctr"/>
            <a:r>
              <a:rPr lang="en-US" altLang="ja-JP" sz="1400" b="1" dirty="0" smtClean="0">
                <a:solidFill>
                  <a:srgbClr val="0000FF"/>
                </a:solidFill>
              </a:rPr>
              <a:t>Laser development</a:t>
            </a:r>
            <a:endParaRPr lang="ja-JP" altLang="en-US" sz="1400" b="1" dirty="0">
              <a:solidFill>
                <a:srgbClr val="0000FF"/>
              </a:solidFill>
            </a:endParaRPr>
          </a:p>
        </p:txBody>
      </p:sp>
      <p:sp>
        <p:nvSpPr>
          <p:cNvPr id="46" name="AutoShape 28"/>
          <p:cNvSpPr>
            <a:spLocks noChangeArrowheads="1"/>
          </p:cNvSpPr>
          <p:nvPr/>
        </p:nvSpPr>
        <p:spPr bwMode="auto">
          <a:xfrm rot="19882754">
            <a:off x="2274594" y="4747089"/>
            <a:ext cx="269875" cy="698753"/>
          </a:xfrm>
          <a:prstGeom prst="upDownArrow">
            <a:avLst>
              <a:gd name="adj1" fmla="val 50000"/>
              <a:gd name="adj2" fmla="val 63882"/>
            </a:avLst>
          </a:prstGeom>
          <a:solidFill>
            <a:srgbClr val="0000FF"/>
          </a:solidFill>
          <a:ln w="9525" algn="ctr">
            <a:noFill/>
            <a:miter lim="800000"/>
            <a:headEnd/>
            <a:tailEnd/>
          </a:ln>
          <a:effectLst/>
        </p:spPr>
        <p:txBody>
          <a:bodyPr wrap="none" anchor="ctr"/>
          <a:lstStyle/>
          <a:p>
            <a:endParaRPr lang="ja-JP" altLang="en-US"/>
          </a:p>
        </p:txBody>
      </p:sp>
      <p:sp>
        <p:nvSpPr>
          <p:cNvPr id="47" name="Oval 19"/>
          <p:cNvSpPr>
            <a:spLocks noChangeArrowheads="1"/>
          </p:cNvSpPr>
          <p:nvPr/>
        </p:nvSpPr>
        <p:spPr bwMode="auto">
          <a:xfrm>
            <a:off x="3707903" y="836265"/>
            <a:ext cx="1584177" cy="1152128"/>
          </a:xfrm>
          <a:prstGeom prst="ellipse">
            <a:avLst/>
          </a:prstGeom>
          <a:solidFill>
            <a:srgbClr val="FF00FF">
              <a:alpha val="19000"/>
            </a:srgbClr>
          </a:solidFill>
          <a:ln w="38100" algn="ctr">
            <a:noFill/>
            <a:round/>
            <a:headEnd/>
            <a:tailEnd/>
          </a:ln>
          <a:effectLst/>
        </p:spPr>
        <p:txBody>
          <a:bodyPr wrap="none" anchor="ctr"/>
          <a:lstStyle/>
          <a:p>
            <a:endParaRPr lang="ja-JP" altLang="en-US"/>
          </a:p>
        </p:txBody>
      </p:sp>
      <p:sp>
        <p:nvSpPr>
          <p:cNvPr id="48" name="Rectangle 14"/>
          <p:cNvSpPr>
            <a:spLocks noChangeArrowheads="1"/>
          </p:cNvSpPr>
          <p:nvPr/>
        </p:nvSpPr>
        <p:spPr bwMode="auto">
          <a:xfrm>
            <a:off x="3563888" y="908720"/>
            <a:ext cx="1872208" cy="984885"/>
          </a:xfrm>
          <a:prstGeom prst="rect">
            <a:avLst/>
          </a:prstGeom>
          <a:noFill/>
          <a:ln w="9525" algn="ctr">
            <a:noFill/>
            <a:miter lim="800000"/>
            <a:headEnd/>
            <a:tailEnd/>
          </a:ln>
          <a:effectLst/>
        </p:spPr>
        <p:txBody>
          <a:bodyPr wrap="square">
            <a:spAutoFit/>
          </a:bodyPr>
          <a:lstStyle/>
          <a:p>
            <a:pPr algn="ctr"/>
            <a:r>
              <a:rPr lang="en-US" altLang="ja-JP" sz="1200" b="1" dirty="0" smtClean="0">
                <a:latin typeface="小塚ゴシック Pro B" pitchFamily="34" charset="-128"/>
                <a:ea typeface="小塚ゴシック Pro B" pitchFamily="34" charset="-128"/>
              </a:rPr>
              <a:t> </a:t>
            </a:r>
          </a:p>
          <a:p>
            <a:pPr algn="ctr"/>
            <a:r>
              <a:rPr lang="en-US" altLang="ja-JP" sz="1800" b="1" dirty="0" smtClean="0"/>
              <a:t>AIST</a:t>
            </a:r>
            <a:endParaRPr lang="ja-JP" altLang="en-US" sz="1800" dirty="0"/>
          </a:p>
          <a:p>
            <a:pPr algn="ctr"/>
            <a:r>
              <a:rPr lang="en-US" altLang="ja-JP" sz="1400" dirty="0" smtClean="0">
                <a:solidFill>
                  <a:srgbClr val="000000"/>
                </a:solidFill>
              </a:rPr>
              <a:t>X-ray application</a:t>
            </a:r>
          </a:p>
          <a:p>
            <a:pPr algn="ctr"/>
            <a:r>
              <a:rPr lang="en-US" altLang="ja-JP" sz="1400" dirty="0" smtClean="0">
                <a:solidFill>
                  <a:srgbClr val="000000"/>
                </a:solidFill>
              </a:rPr>
              <a:t>Laser Development</a:t>
            </a:r>
            <a:endParaRPr lang="ja-JP" altLang="en-US" sz="1400" dirty="0">
              <a:solidFill>
                <a:srgbClr val="000000"/>
              </a:solidFill>
            </a:endParaRPr>
          </a:p>
        </p:txBody>
      </p:sp>
      <p:sp>
        <p:nvSpPr>
          <p:cNvPr id="49" name="AutoShape 31"/>
          <p:cNvSpPr>
            <a:spLocks noChangeArrowheads="1"/>
          </p:cNvSpPr>
          <p:nvPr/>
        </p:nvSpPr>
        <p:spPr bwMode="auto">
          <a:xfrm rot="21110444">
            <a:off x="3413230" y="1580678"/>
            <a:ext cx="396457" cy="839423"/>
          </a:xfrm>
          <a:prstGeom prst="upDownArrow">
            <a:avLst>
              <a:gd name="adj1" fmla="val 50000"/>
              <a:gd name="adj2" fmla="val 43235"/>
            </a:avLst>
          </a:prstGeom>
          <a:solidFill>
            <a:srgbClr val="FF0000"/>
          </a:solidFill>
          <a:ln w="9525" algn="ctr">
            <a:noFill/>
            <a:miter lim="800000"/>
            <a:headEnd/>
            <a:tailEnd/>
          </a:ln>
          <a:effectLst/>
        </p:spPr>
        <p:txBody>
          <a:bodyPr wrap="none" anchor="ctr"/>
          <a:lstStyle/>
          <a:p>
            <a:endParaRPr lang="ja-JP" altLang="en-US"/>
          </a:p>
        </p:txBody>
      </p:sp>
      <p:sp>
        <p:nvSpPr>
          <p:cNvPr id="50" name="Rectangle 36"/>
          <p:cNvSpPr>
            <a:spLocks noChangeArrowheads="1"/>
          </p:cNvSpPr>
          <p:nvPr/>
        </p:nvSpPr>
        <p:spPr bwMode="auto">
          <a:xfrm>
            <a:off x="5701115" y="3861048"/>
            <a:ext cx="1749069" cy="307777"/>
          </a:xfrm>
          <a:prstGeom prst="rect">
            <a:avLst/>
          </a:prstGeom>
          <a:solidFill>
            <a:srgbClr val="CCFFFF"/>
          </a:solidFill>
          <a:ln w="38100" algn="ctr">
            <a:solidFill>
              <a:srgbClr val="0000FF"/>
            </a:solidFill>
            <a:miter lim="800000"/>
            <a:headEnd/>
            <a:tailEnd/>
          </a:ln>
          <a:effectLst/>
        </p:spPr>
        <p:txBody>
          <a:bodyPr wrap="none">
            <a:spAutoFit/>
          </a:bodyPr>
          <a:lstStyle/>
          <a:p>
            <a:pPr algn="ctr"/>
            <a:r>
              <a:rPr lang="en-US" altLang="ja-JP" sz="1400" b="1" dirty="0" smtClean="0">
                <a:solidFill>
                  <a:srgbClr val="0000FF"/>
                </a:solidFill>
              </a:rPr>
              <a:t>Mirror development</a:t>
            </a:r>
            <a:endParaRPr lang="ja-JP" altLang="en-US" sz="1400" b="1" dirty="0">
              <a:solidFill>
                <a:srgbClr val="0000FF"/>
              </a:solidFill>
            </a:endParaRPr>
          </a:p>
        </p:txBody>
      </p:sp>
      <p:sp>
        <p:nvSpPr>
          <p:cNvPr id="51" name="Rectangle 36"/>
          <p:cNvSpPr>
            <a:spLocks noChangeArrowheads="1"/>
          </p:cNvSpPr>
          <p:nvPr/>
        </p:nvSpPr>
        <p:spPr bwMode="auto">
          <a:xfrm>
            <a:off x="5965291" y="2636912"/>
            <a:ext cx="2367957" cy="307777"/>
          </a:xfrm>
          <a:prstGeom prst="rect">
            <a:avLst/>
          </a:prstGeom>
          <a:solidFill>
            <a:srgbClr val="CCFFFF"/>
          </a:solidFill>
          <a:ln w="38100" algn="ctr">
            <a:solidFill>
              <a:srgbClr val="0000FF"/>
            </a:solidFill>
            <a:miter lim="800000"/>
            <a:headEnd/>
            <a:tailEnd/>
          </a:ln>
          <a:effectLst/>
        </p:spPr>
        <p:txBody>
          <a:bodyPr wrap="none">
            <a:spAutoFit/>
          </a:bodyPr>
          <a:lstStyle/>
          <a:p>
            <a:pPr algn="ctr"/>
            <a:r>
              <a:rPr lang="en-US" altLang="ja-JP" sz="1400" b="1" dirty="0" smtClean="0">
                <a:solidFill>
                  <a:srgbClr val="0000FF"/>
                </a:solidFill>
              </a:rPr>
              <a:t>Imaging device development</a:t>
            </a:r>
            <a:endParaRPr lang="ja-JP" altLang="en-US" sz="1400" b="1" dirty="0">
              <a:solidFill>
                <a:srgbClr val="0000FF"/>
              </a:solidFill>
            </a:endParaRPr>
          </a:p>
        </p:txBody>
      </p:sp>
      <p:sp>
        <p:nvSpPr>
          <p:cNvPr id="52" name="AutoShape 32"/>
          <p:cNvSpPr>
            <a:spLocks noChangeArrowheads="1"/>
          </p:cNvSpPr>
          <p:nvPr/>
        </p:nvSpPr>
        <p:spPr bwMode="auto">
          <a:xfrm rot="16200000">
            <a:off x="6553810" y="2837216"/>
            <a:ext cx="364715" cy="936104"/>
          </a:xfrm>
          <a:prstGeom prst="upDownArrow">
            <a:avLst>
              <a:gd name="adj1" fmla="val 50000"/>
              <a:gd name="adj2" fmla="val 43235"/>
            </a:avLst>
          </a:prstGeom>
          <a:solidFill>
            <a:srgbClr val="FF0000"/>
          </a:solidFill>
          <a:ln w="9525" algn="ctr">
            <a:noFill/>
            <a:miter lim="800000"/>
            <a:headEnd/>
            <a:tailEnd/>
          </a:ln>
          <a:effectLst/>
        </p:spPr>
        <p:txBody>
          <a:bodyPr wrap="none" anchor="ctr"/>
          <a:lstStyle/>
          <a:p>
            <a:endParaRPr lang="ja-JP" altLang="en-US"/>
          </a:p>
        </p:txBody>
      </p:sp>
      <p:sp>
        <p:nvSpPr>
          <p:cNvPr id="53" name="Oval 6"/>
          <p:cNvSpPr>
            <a:spLocks noChangeArrowheads="1"/>
          </p:cNvSpPr>
          <p:nvPr/>
        </p:nvSpPr>
        <p:spPr bwMode="auto">
          <a:xfrm>
            <a:off x="3414905" y="5157192"/>
            <a:ext cx="1733159" cy="1011689"/>
          </a:xfrm>
          <a:prstGeom prst="ellipse">
            <a:avLst/>
          </a:prstGeom>
          <a:solidFill>
            <a:srgbClr val="00FFFF"/>
          </a:solidFill>
          <a:ln w="38100" algn="ctr">
            <a:noFill/>
            <a:round/>
            <a:headEnd/>
            <a:tailEnd/>
          </a:ln>
          <a:effectLst/>
        </p:spPr>
        <p:txBody>
          <a:bodyPr wrap="none" anchor="ctr"/>
          <a:lstStyle/>
          <a:p>
            <a:endParaRPr lang="ja-JP" altLang="en-US"/>
          </a:p>
        </p:txBody>
      </p:sp>
      <p:sp>
        <p:nvSpPr>
          <p:cNvPr id="54" name="Rectangle 13"/>
          <p:cNvSpPr>
            <a:spLocks noChangeArrowheads="1"/>
          </p:cNvSpPr>
          <p:nvPr/>
        </p:nvSpPr>
        <p:spPr bwMode="auto">
          <a:xfrm>
            <a:off x="3419872" y="5157193"/>
            <a:ext cx="1800200" cy="1200329"/>
          </a:xfrm>
          <a:prstGeom prst="rect">
            <a:avLst/>
          </a:prstGeom>
          <a:noFill/>
          <a:ln w="9525" algn="ctr">
            <a:noFill/>
            <a:miter lim="800000"/>
            <a:headEnd/>
            <a:tailEnd/>
          </a:ln>
          <a:effectLst/>
        </p:spPr>
        <p:txBody>
          <a:bodyPr wrap="square">
            <a:spAutoFit/>
          </a:bodyPr>
          <a:lstStyle/>
          <a:p>
            <a:pPr algn="ctr"/>
            <a:endParaRPr lang="en-US" altLang="ja-JP" sz="1200" b="1" dirty="0" smtClean="0"/>
          </a:p>
          <a:p>
            <a:pPr algn="ctr"/>
            <a:r>
              <a:rPr lang="en-US" altLang="ja-JP" b="1" dirty="0" smtClean="0"/>
              <a:t>Kyoto Univ.</a:t>
            </a:r>
            <a:endParaRPr lang="ja-JP" altLang="en-US" sz="1800" dirty="0"/>
          </a:p>
          <a:p>
            <a:pPr algn="ctr"/>
            <a:r>
              <a:rPr lang="en-US" altLang="ja-JP" sz="1400" dirty="0" smtClean="0">
                <a:solidFill>
                  <a:srgbClr val="000000"/>
                </a:solidFill>
              </a:rPr>
              <a:t>4k</a:t>
            </a:r>
            <a:r>
              <a:rPr lang="ja-JP" altLang="en-US" sz="1400" dirty="0">
                <a:solidFill>
                  <a:srgbClr val="000000"/>
                </a:solidFill>
              </a:rPr>
              <a:t> </a:t>
            </a:r>
            <a:r>
              <a:rPr lang="en-US" altLang="ja-JP" sz="1400" dirty="0" smtClean="0">
                <a:solidFill>
                  <a:srgbClr val="000000"/>
                </a:solidFill>
              </a:rPr>
              <a:t>super conducting spoke</a:t>
            </a:r>
            <a:r>
              <a:rPr lang="ja-JP" altLang="en-US" sz="1400" dirty="0">
                <a:solidFill>
                  <a:srgbClr val="000000"/>
                </a:solidFill>
              </a:rPr>
              <a:t> </a:t>
            </a:r>
            <a:r>
              <a:rPr lang="en-US" altLang="ja-JP" sz="1400" dirty="0" smtClean="0">
                <a:solidFill>
                  <a:srgbClr val="000000"/>
                </a:solidFill>
              </a:rPr>
              <a:t>cavity</a:t>
            </a:r>
            <a:endParaRPr lang="ja-JP" altLang="en-US" sz="1400" dirty="0" smtClean="0">
              <a:solidFill>
                <a:srgbClr val="000000"/>
              </a:solidFill>
            </a:endParaRPr>
          </a:p>
          <a:p>
            <a:pPr algn="ctr"/>
            <a:r>
              <a:rPr lang="en-US" altLang="ja-JP" sz="1400" dirty="0" smtClean="0">
                <a:solidFill>
                  <a:srgbClr val="000000"/>
                </a:solidFill>
              </a:rPr>
              <a:t>Student education</a:t>
            </a:r>
            <a:endParaRPr lang="ja-JP" altLang="en-US" sz="1400" dirty="0">
              <a:solidFill>
                <a:srgbClr val="000000"/>
              </a:solidFill>
            </a:endParaRPr>
          </a:p>
        </p:txBody>
      </p:sp>
      <p:sp>
        <p:nvSpPr>
          <p:cNvPr id="55" name="AutoShape 31"/>
          <p:cNvSpPr>
            <a:spLocks noChangeArrowheads="1"/>
          </p:cNvSpPr>
          <p:nvPr/>
        </p:nvSpPr>
        <p:spPr bwMode="auto">
          <a:xfrm rot="310088">
            <a:off x="4196324" y="3951956"/>
            <a:ext cx="477085" cy="1273160"/>
          </a:xfrm>
          <a:prstGeom prst="upDownArrow">
            <a:avLst>
              <a:gd name="adj1" fmla="val 50000"/>
              <a:gd name="adj2" fmla="val 43235"/>
            </a:avLst>
          </a:prstGeom>
          <a:solidFill>
            <a:srgbClr val="FF0000"/>
          </a:solidFill>
          <a:ln w="9525" algn="ctr">
            <a:noFill/>
            <a:miter lim="800000"/>
            <a:headEnd/>
            <a:tailEnd/>
          </a:ln>
          <a:effectLst/>
        </p:spPr>
        <p:txBody>
          <a:bodyPr wrap="none" anchor="ctr"/>
          <a:lstStyle/>
          <a:p>
            <a:endParaRPr lang="ja-JP" altLang="en-US"/>
          </a:p>
        </p:txBody>
      </p:sp>
      <p:sp>
        <p:nvSpPr>
          <p:cNvPr id="56" name="AutoShape 28"/>
          <p:cNvSpPr>
            <a:spLocks noChangeArrowheads="1"/>
          </p:cNvSpPr>
          <p:nvPr/>
        </p:nvSpPr>
        <p:spPr bwMode="auto">
          <a:xfrm rot="16200000">
            <a:off x="5146479" y="5590825"/>
            <a:ext cx="269875" cy="698753"/>
          </a:xfrm>
          <a:prstGeom prst="upDownArrow">
            <a:avLst>
              <a:gd name="adj1" fmla="val 50000"/>
              <a:gd name="adj2" fmla="val 63882"/>
            </a:avLst>
          </a:prstGeom>
          <a:solidFill>
            <a:srgbClr val="0000FF"/>
          </a:solidFill>
          <a:ln w="9525" algn="ctr">
            <a:noFill/>
            <a:miter lim="800000"/>
            <a:headEnd/>
            <a:tailEnd/>
          </a:ln>
          <a:effectLst/>
        </p:spPr>
        <p:txBody>
          <a:bodyPr wrap="none" anchor="ctr"/>
          <a:lstStyle/>
          <a:p>
            <a:endParaRPr lang="ja-JP" altLang="en-US"/>
          </a:p>
        </p:txBody>
      </p:sp>
    </p:spTree>
    <p:extLst>
      <p:ext uri="{BB962C8B-B14F-4D97-AF65-F5344CB8AC3E}">
        <p14:creationId xmlns:p14="http://schemas.microsoft.com/office/powerpoint/2010/main" val="2169174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D037D52-4C77-4A2A-9CF8-00E0C50B01A9}" type="slidenum">
              <a:rPr lang="en-US" altLang="ja-JP" smtClean="0">
                <a:solidFill>
                  <a:srgbClr val="2E2E48"/>
                </a:solidFill>
              </a:rPr>
              <a:pPr>
                <a:defRPr/>
              </a:pPr>
              <a:t>6</a:t>
            </a:fld>
            <a:endParaRPr lang="en-US" altLang="ja-JP">
              <a:solidFill>
                <a:srgbClr val="2E2E48"/>
              </a:solidFill>
            </a:endParaRPr>
          </a:p>
        </p:txBody>
      </p:sp>
      <p:sp>
        <p:nvSpPr>
          <p:cNvPr id="3" name="テキスト ボックス 2"/>
          <p:cNvSpPr txBox="1"/>
          <p:nvPr/>
        </p:nvSpPr>
        <p:spPr>
          <a:xfrm>
            <a:off x="7624" y="0"/>
            <a:ext cx="2880917" cy="1815882"/>
          </a:xfrm>
          <a:prstGeom prst="rect">
            <a:avLst/>
          </a:prstGeom>
          <a:noFill/>
        </p:spPr>
        <p:txBody>
          <a:bodyPr wrap="none" rtlCol="0">
            <a:spAutoFit/>
          </a:bodyPr>
          <a:lstStyle/>
          <a:p>
            <a:r>
              <a:rPr lang="en-US" altLang="ja-JP" sz="1400" b="1" dirty="0" smtClean="0"/>
              <a:t>ICS photon beam</a:t>
            </a:r>
            <a:r>
              <a:rPr lang="en-US" altLang="ja-JP" sz="1400" b="1" dirty="0"/>
              <a:t> c</a:t>
            </a:r>
            <a:r>
              <a:rPr lang="en-US" altLang="ja-JP" sz="1400" b="1" dirty="0" smtClean="0"/>
              <a:t>omparing large </a:t>
            </a:r>
          </a:p>
          <a:p>
            <a:r>
              <a:rPr lang="en-US" altLang="ja-JP" sz="1400" b="1" dirty="0" smtClean="0"/>
              <a:t>photo factory</a:t>
            </a:r>
            <a:endParaRPr lang="ja-JP" altLang="ja-JP" sz="1400" b="1" dirty="0"/>
          </a:p>
          <a:p>
            <a:r>
              <a:rPr lang="ja-JP" altLang="ja-JP" sz="1400" b="1" dirty="0" smtClean="0"/>
              <a:t>・</a:t>
            </a:r>
            <a:r>
              <a:rPr lang="en-US" altLang="ja-JP" sz="1400" b="1" dirty="0" smtClean="0"/>
              <a:t>pulse</a:t>
            </a:r>
            <a:r>
              <a:rPr lang="en-US" altLang="ja-JP" sz="1400" b="1" dirty="0"/>
              <a:t> </a:t>
            </a:r>
            <a:r>
              <a:rPr lang="en-US" altLang="ja-JP" sz="1400" b="1" dirty="0" smtClean="0"/>
              <a:t>to make a image in short </a:t>
            </a:r>
          </a:p>
          <a:p>
            <a:r>
              <a:rPr lang="en-US" altLang="ja-JP" sz="1400" b="1" dirty="0"/>
              <a:t>p</a:t>
            </a:r>
            <a:r>
              <a:rPr lang="en-US" altLang="ja-JP" sz="1400" b="1" dirty="0" smtClean="0"/>
              <a:t>eriod.</a:t>
            </a:r>
            <a:endParaRPr lang="ja-JP" altLang="ja-JP" sz="1400" b="1" dirty="0"/>
          </a:p>
          <a:p>
            <a:r>
              <a:rPr lang="ja-JP" altLang="ja-JP" sz="1400" b="1" dirty="0" smtClean="0"/>
              <a:t>・</a:t>
            </a:r>
            <a:r>
              <a:rPr lang="en-US" altLang="ja-JP" sz="1400" b="1" dirty="0" smtClean="0"/>
              <a:t>large angular divergence</a:t>
            </a:r>
            <a:r>
              <a:rPr lang="en-US" altLang="ja-JP" sz="1400" b="1" dirty="0"/>
              <a:t> t</a:t>
            </a:r>
            <a:r>
              <a:rPr lang="en-US" altLang="ja-JP" sz="1400" b="1" dirty="0" smtClean="0"/>
              <a:t>o </a:t>
            </a:r>
          </a:p>
          <a:p>
            <a:r>
              <a:rPr lang="en-US" altLang="ja-JP" sz="1400" b="1" dirty="0" smtClean="0"/>
              <a:t>measure large area.</a:t>
            </a:r>
            <a:endParaRPr lang="ja-JP" altLang="ja-JP" sz="1400" b="1" dirty="0"/>
          </a:p>
          <a:p>
            <a:r>
              <a:rPr lang="ja-JP" altLang="ja-JP" sz="1400" b="1" dirty="0" smtClean="0"/>
              <a:t>・</a:t>
            </a:r>
            <a:r>
              <a:rPr lang="en-US" altLang="ja-JP" sz="1400" b="1" dirty="0" smtClean="0"/>
              <a:t>polarized X-ray generation with</a:t>
            </a:r>
          </a:p>
          <a:p>
            <a:r>
              <a:rPr lang="en-US" altLang="ja-JP" sz="1400" b="1" dirty="0"/>
              <a:t>f</a:t>
            </a:r>
            <a:r>
              <a:rPr lang="en-US" altLang="ja-JP" sz="1400" b="1" dirty="0" smtClean="0"/>
              <a:t>ast polarization switching .</a:t>
            </a:r>
            <a:endParaRPr lang="ja-JP" altLang="ja-JP" sz="1400" b="1" dirty="0"/>
          </a:p>
        </p:txBody>
      </p:sp>
      <p:grpSp>
        <p:nvGrpSpPr>
          <p:cNvPr id="4" name="グループ化 3"/>
          <p:cNvGrpSpPr/>
          <p:nvPr/>
        </p:nvGrpSpPr>
        <p:grpSpPr>
          <a:xfrm>
            <a:off x="6993625" y="3027139"/>
            <a:ext cx="2144936" cy="3830861"/>
            <a:chOff x="5003304" y="1223789"/>
            <a:chExt cx="2144936" cy="3830861"/>
          </a:xfrm>
        </p:grpSpPr>
        <p:pic>
          <p:nvPicPr>
            <p:cNvPr id="5" name="図 4" descr="thumb_dph.jpg"/>
            <p:cNvPicPr>
              <a:picLocks noChangeAspect="1"/>
            </p:cNvPicPr>
            <p:nvPr/>
          </p:nvPicPr>
          <p:blipFill>
            <a:blip r:embed="rId3" cstate="print"/>
            <a:srcRect b="435"/>
            <a:stretch>
              <a:fillRect/>
            </a:stretch>
          </p:blipFill>
          <p:spPr>
            <a:xfrm>
              <a:off x="5003304" y="2492896"/>
              <a:ext cx="2144936" cy="1283767"/>
            </a:xfrm>
            <a:prstGeom prst="rect">
              <a:avLst/>
            </a:prstGeom>
          </p:spPr>
        </p:pic>
        <p:pic>
          <p:nvPicPr>
            <p:cNvPr id="6" name="図 5" descr="thumb_vis.jpg"/>
            <p:cNvPicPr>
              <a:picLocks noChangeAspect="1"/>
            </p:cNvPicPr>
            <p:nvPr/>
          </p:nvPicPr>
          <p:blipFill>
            <a:blip r:embed="rId4" cstate="print"/>
            <a:srcRect b="862"/>
            <a:stretch>
              <a:fillRect/>
            </a:stretch>
          </p:blipFill>
          <p:spPr>
            <a:xfrm>
              <a:off x="5003304" y="3776390"/>
              <a:ext cx="2144936" cy="1278260"/>
            </a:xfrm>
            <a:prstGeom prst="rect">
              <a:avLst/>
            </a:prstGeom>
          </p:spPr>
        </p:pic>
        <p:pic>
          <p:nvPicPr>
            <p:cNvPr id="7" name="図 6" descr="thumb_abs.jpg"/>
            <p:cNvPicPr>
              <a:picLocks noChangeAspect="1"/>
            </p:cNvPicPr>
            <p:nvPr/>
          </p:nvPicPr>
          <p:blipFill>
            <a:blip r:embed="rId5" cstate="print"/>
            <a:srcRect b="746"/>
            <a:stretch>
              <a:fillRect/>
            </a:stretch>
          </p:blipFill>
          <p:spPr>
            <a:xfrm>
              <a:off x="5003304" y="1223789"/>
              <a:ext cx="2144936" cy="1279748"/>
            </a:xfrm>
            <a:prstGeom prst="rect">
              <a:avLst/>
            </a:prstGeom>
          </p:spPr>
        </p:pic>
      </p:grpSp>
      <p:sp>
        <p:nvSpPr>
          <p:cNvPr id="8" name="テキスト ボックス 7"/>
          <p:cNvSpPr txBox="1"/>
          <p:nvPr/>
        </p:nvSpPr>
        <p:spPr>
          <a:xfrm>
            <a:off x="6993625" y="3018259"/>
            <a:ext cx="1896673" cy="369332"/>
          </a:xfrm>
          <a:prstGeom prst="rect">
            <a:avLst/>
          </a:prstGeom>
          <a:noFill/>
        </p:spPr>
        <p:txBody>
          <a:bodyPr wrap="none" rtlCol="0">
            <a:spAutoFit/>
          </a:bodyPr>
          <a:lstStyle/>
          <a:p>
            <a:r>
              <a:rPr lang="en-US" altLang="ja-JP" b="1" u="sng" dirty="0" smtClean="0">
                <a:solidFill>
                  <a:srgbClr val="FFFF00"/>
                </a:solidFill>
              </a:rPr>
              <a:t>absorption image</a:t>
            </a:r>
            <a:endParaRPr kumimoji="1" lang="ja-JP" altLang="en-US" dirty="0">
              <a:solidFill>
                <a:srgbClr val="FFFF00"/>
              </a:solidFill>
            </a:endParaRPr>
          </a:p>
        </p:txBody>
      </p:sp>
      <p:sp>
        <p:nvSpPr>
          <p:cNvPr id="9" name="テキスト ボックス 8"/>
          <p:cNvSpPr txBox="1"/>
          <p:nvPr/>
        </p:nvSpPr>
        <p:spPr>
          <a:xfrm>
            <a:off x="6665489" y="4192498"/>
            <a:ext cx="2552943" cy="369332"/>
          </a:xfrm>
          <a:prstGeom prst="rect">
            <a:avLst/>
          </a:prstGeom>
          <a:noFill/>
        </p:spPr>
        <p:txBody>
          <a:bodyPr wrap="none" rtlCol="0">
            <a:spAutoFit/>
          </a:bodyPr>
          <a:lstStyle/>
          <a:p>
            <a:r>
              <a:rPr lang="en-US" altLang="ja-JP" b="1" u="sng" dirty="0" smtClean="0">
                <a:solidFill>
                  <a:srgbClr val="FFFF00"/>
                </a:solidFill>
              </a:rPr>
              <a:t>phase differential image</a:t>
            </a:r>
            <a:endParaRPr kumimoji="1" lang="ja-JP" altLang="en-US" dirty="0">
              <a:solidFill>
                <a:srgbClr val="FFFF00"/>
              </a:solidFill>
            </a:endParaRPr>
          </a:p>
        </p:txBody>
      </p:sp>
      <p:sp>
        <p:nvSpPr>
          <p:cNvPr id="10" name="テキスト ボックス 9"/>
          <p:cNvSpPr txBox="1"/>
          <p:nvPr/>
        </p:nvSpPr>
        <p:spPr>
          <a:xfrm>
            <a:off x="6992168" y="5595265"/>
            <a:ext cx="1806905" cy="369332"/>
          </a:xfrm>
          <a:prstGeom prst="rect">
            <a:avLst/>
          </a:prstGeom>
          <a:noFill/>
        </p:spPr>
        <p:txBody>
          <a:bodyPr wrap="none" rtlCol="0">
            <a:spAutoFit/>
          </a:bodyPr>
          <a:lstStyle/>
          <a:p>
            <a:r>
              <a:rPr lang="en-US" altLang="ja-JP" b="1" u="sng" dirty="0" smtClean="0">
                <a:solidFill>
                  <a:srgbClr val="FFFF00"/>
                </a:solidFill>
              </a:rPr>
              <a:t>scattering image</a:t>
            </a:r>
            <a:endParaRPr kumimoji="1" lang="ja-JP" altLang="en-US" dirty="0">
              <a:solidFill>
                <a:srgbClr val="FFFF00"/>
              </a:solidFill>
            </a:endParaRPr>
          </a:p>
        </p:txBody>
      </p:sp>
      <p:sp>
        <p:nvSpPr>
          <p:cNvPr id="11" name="テキスト ボックス 10"/>
          <p:cNvSpPr txBox="1"/>
          <p:nvPr/>
        </p:nvSpPr>
        <p:spPr>
          <a:xfrm>
            <a:off x="7242713" y="0"/>
            <a:ext cx="1732205" cy="646331"/>
          </a:xfrm>
          <a:prstGeom prst="rect">
            <a:avLst/>
          </a:prstGeom>
          <a:noFill/>
        </p:spPr>
        <p:txBody>
          <a:bodyPr wrap="none" rtlCol="0">
            <a:spAutoFit/>
          </a:bodyPr>
          <a:lstStyle/>
          <a:p>
            <a:r>
              <a:rPr lang="en-US" altLang="ja-JP" b="1" spc="50" dirty="0">
                <a:ln w="11430"/>
                <a:effectLst>
                  <a:outerShdw blurRad="76200" dist="50800" dir="5400000" algn="tl" rotWithShape="0">
                    <a:srgbClr val="000000">
                      <a:alpha val="65000"/>
                    </a:srgbClr>
                  </a:outerShdw>
                </a:effectLst>
              </a:rPr>
              <a:t>X-ray </a:t>
            </a:r>
            <a:r>
              <a:rPr lang="en-US" altLang="ja-JP" b="1" spc="50" dirty="0" smtClean="0">
                <a:ln w="11430"/>
                <a:effectLst>
                  <a:outerShdw blurRad="76200" dist="50800" dir="5400000" algn="tl" rotWithShape="0">
                    <a:srgbClr val="000000">
                      <a:alpha val="65000"/>
                    </a:srgbClr>
                  </a:outerShdw>
                </a:effectLst>
              </a:rPr>
              <a:t>Talbot</a:t>
            </a:r>
            <a:r>
              <a:rPr lang="ja-JP" altLang="en-US" b="1" spc="50" dirty="0">
                <a:ln w="11430"/>
                <a:effectLst>
                  <a:outerShdw blurRad="76200" dist="50800" dir="5400000" algn="tl" rotWithShape="0">
                    <a:srgbClr val="000000">
                      <a:alpha val="65000"/>
                    </a:srgbClr>
                  </a:outerShdw>
                </a:effectLst>
              </a:rPr>
              <a:t> </a:t>
            </a:r>
            <a:endParaRPr lang="en-US" altLang="ja-JP" b="1" spc="50" dirty="0" smtClean="0">
              <a:ln w="11430"/>
              <a:effectLst>
                <a:outerShdw blurRad="76200" dist="50800" dir="5400000" algn="tl" rotWithShape="0">
                  <a:srgbClr val="000000">
                    <a:alpha val="65000"/>
                  </a:srgbClr>
                </a:outerShdw>
              </a:effectLst>
            </a:endParaRPr>
          </a:p>
          <a:p>
            <a:r>
              <a:rPr lang="en-US" altLang="ja-JP" b="1" spc="50" dirty="0" smtClean="0">
                <a:ln w="11430"/>
                <a:effectLst>
                  <a:outerShdw blurRad="76200" dist="50800" dir="5400000" algn="tl" rotWithShape="0">
                    <a:srgbClr val="000000">
                      <a:alpha val="65000"/>
                    </a:srgbClr>
                  </a:outerShdw>
                </a:effectLst>
              </a:rPr>
              <a:t>interferometry</a:t>
            </a:r>
            <a:endParaRPr kumimoji="1" lang="ja-JP" altLang="en-US" dirty="0"/>
          </a:p>
        </p:txBody>
      </p:sp>
      <p:pic>
        <p:nvPicPr>
          <p:cNvPr id="12" name="Picture 6" descr="momose_figTalbot"/>
          <p:cNvPicPr>
            <a:picLocks noChangeAspect="1" noChangeArrowheads="1"/>
          </p:cNvPicPr>
          <p:nvPr/>
        </p:nvPicPr>
        <p:blipFill>
          <a:blip r:embed="rId6" cstate="print"/>
          <a:srcRect/>
          <a:stretch>
            <a:fillRect/>
          </a:stretch>
        </p:blipFill>
        <p:spPr bwMode="auto">
          <a:xfrm>
            <a:off x="6879233" y="690659"/>
            <a:ext cx="2259328" cy="2005006"/>
          </a:xfrm>
          <a:prstGeom prst="rect">
            <a:avLst/>
          </a:prstGeom>
          <a:noFill/>
        </p:spPr>
      </p:pic>
      <p:pic>
        <p:nvPicPr>
          <p:cNvPr id="13" name="図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4" y="2195248"/>
            <a:ext cx="3123074" cy="210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81128"/>
            <a:ext cx="3130698" cy="227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44846" y="1860537"/>
            <a:ext cx="2614818" cy="369332"/>
          </a:xfrm>
          <a:prstGeom prst="rect">
            <a:avLst/>
          </a:prstGeom>
          <a:noFill/>
        </p:spPr>
        <p:txBody>
          <a:bodyPr wrap="none" rtlCol="0">
            <a:spAutoFit/>
          </a:bodyPr>
          <a:lstStyle/>
          <a:p>
            <a:r>
              <a:rPr kumimoji="1" lang="en-US" altLang="ja-JP" dirty="0" smtClean="0"/>
              <a:t>3D 4</a:t>
            </a:r>
            <a:r>
              <a:rPr lang="en-US" altLang="ja-JP" dirty="0" smtClean="0"/>
              <a:t>-mirror optical cavity</a:t>
            </a:r>
            <a:endParaRPr kumimoji="1" lang="ja-JP" altLang="en-US" dirty="0"/>
          </a:p>
        </p:txBody>
      </p:sp>
      <p:sp>
        <p:nvSpPr>
          <p:cNvPr id="16" name="テキスト ボックス 15"/>
          <p:cNvSpPr txBox="1"/>
          <p:nvPr/>
        </p:nvSpPr>
        <p:spPr>
          <a:xfrm>
            <a:off x="322453" y="4254021"/>
            <a:ext cx="2262158" cy="369332"/>
          </a:xfrm>
          <a:prstGeom prst="rect">
            <a:avLst/>
          </a:prstGeom>
          <a:noFill/>
        </p:spPr>
        <p:txBody>
          <a:bodyPr wrap="none" rtlCol="0">
            <a:spAutoFit/>
          </a:bodyPr>
          <a:lstStyle/>
          <a:p>
            <a:r>
              <a:rPr lang="ja-JP" altLang="en-US" dirty="0" smtClean="0"/>
              <a:t>円偏光共鳴状態</a:t>
            </a:r>
            <a:r>
              <a:rPr lang="ja-JP" altLang="en-US" dirty="0"/>
              <a:t>制御</a:t>
            </a:r>
            <a:endParaRPr kumimoji="1" lang="ja-JP" altLang="en-US" dirty="0"/>
          </a:p>
        </p:txBody>
      </p:sp>
      <p:pic>
        <p:nvPicPr>
          <p:cNvPr id="17" name="図 1"/>
          <p:cNvPicPr>
            <a:picLocks noChangeAspect="1"/>
          </p:cNvPicPr>
          <p:nvPr/>
        </p:nvPicPr>
        <p:blipFill>
          <a:blip r:embed="rId9" cstate="print"/>
          <a:srcRect/>
          <a:stretch>
            <a:fillRect/>
          </a:stretch>
        </p:blipFill>
        <p:spPr bwMode="auto">
          <a:xfrm>
            <a:off x="2890067" y="0"/>
            <a:ext cx="3982401" cy="1507886"/>
          </a:xfrm>
          <a:prstGeom prst="rect">
            <a:avLst/>
          </a:prstGeom>
          <a:noFill/>
          <a:ln w="9525">
            <a:noFill/>
            <a:miter lim="800000"/>
            <a:headEnd/>
            <a:tailEnd/>
          </a:ln>
        </p:spPr>
      </p:pic>
      <p:sp>
        <p:nvSpPr>
          <p:cNvPr id="18" name="テキスト ボックス 8"/>
          <p:cNvSpPr txBox="1">
            <a:spLocks noChangeArrowheads="1"/>
          </p:cNvSpPr>
          <p:nvPr/>
        </p:nvSpPr>
        <p:spPr bwMode="auto">
          <a:xfrm>
            <a:off x="5069137" y="5371807"/>
            <a:ext cx="19017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pPr>
            <a:r>
              <a:rPr lang="en-US" altLang="ja-JP" sz="1400" b="1" dirty="0" smtClean="0">
                <a:solidFill>
                  <a:srgbClr val="2E2E48"/>
                </a:solidFill>
                <a:latin typeface="Times" charset="0"/>
                <a:ea typeface="Osaka" charset="-128"/>
              </a:rPr>
              <a:t>X-ray Imaging</a:t>
            </a:r>
            <a:r>
              <a:rPr lang="ja-JP" altLang="en-US" sz="1400" b="1" dirty="0" smtClean="0">
                <a:solidFill>
                  <a:srgbClr val="2E2E48"/>
                </a:solidFill>
                <a:latin typeface="Times" charset="0"/>
                <a:ea typeface="Osaka" charset="-128"/>
              </a:rPr>
              <a:t> </a:t>
            </a:r>
            <a:r>
              <a:rPr lang="en-US" altLang="ja-JP" sz="1400" b="1" dirty="0" smtClean="0">
                <a:solidFill>
                  <a:srgbClr val="2E2E48"/>
                </a:solidFill>
                <a:latin typeface="Times" charset="0"/>
                <a:ea typeface="Osaka" charset="-128"/>
              </a:rPr>
              <a:t>by SOI Pixel Detector</a:t>
            </a:r>
          </a:p>
        </p:txBody>
      </p:sp>
      <p:pic>
        <p:nvPicPr>
          <p:cNvPr id="19"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3361" y="5424914"/>
            <a:ext cx="191452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83355" y="4529564"/>
            <a:ext cx="375761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Fig14_reyhori_4mirror_bw"/>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99096" y="1860537"/>
            <a:ext cx="3683205" cy="261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p:cNvSpPr txBox="1"/>
          <p:nvPr/>
        </p:nvSpPr>
        <p:spPr>
          <a:xfrm>
            <a:off x="3489588" y="1520892"/>
            <a:ext cx="2614818" cy="369332"/>
          </a:xfrm>
          <a:prstGeom prst="rect">
            <a:avLst/>
          </a:prstGeom>
          <a:noFill/>
        </p:spPr>
        <p:txBody>
          <a:bodyPr wrap="none" rtlCol="0">
            <a:spAutoFit/>
          </a:bodyPr>
          <a:lstStyle/>
          <a:p>
            <a:r>
              <a:rPr kumimoji="1" lang="en-US" altLang="ja-JP" dirty="0" smtClean="0"/>
              <a:t>2D 4</a:t>
            </a:r>
            <a:r>
              <a:rPr lang="en-US" altLang="ja-JP" dirty="0" smtClean="0"/>
              <a:t>-mirror optical cavity</a:t>
            </a:r>
            <a:endParaRPr kumimoji="1" lang="ja-JP" altLang="en-US" dirty="0"/>
          </a:p>
        </p:txBody>
      </p:sp>
      <p:pic>
        <p:nvPicPr>
          <p:cNvPr id="23"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91127" y="5865817"/>
            <a:ext cx="1657797" cy="99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3"/>
          <p:cNvSpPr txBox="1"/>
          <p:nvPr/>
        </p:nvSpPr>
        <p:spPr>
          <a:xfrm>
            <a:off x="833094" y="6539895"/>
            <a:ext cx="2056973" cy="369332"/>
          </a:xfrm>
          <a:prstGeom prst="rect">
            <a:avLst/>
          </a:prstGeom>
          <a:solidFill>
            <a:schemeClr val="bg1"/>
          </a:solidFill>
        </p:spPr>
        <p:txBody>
          <a:bodyPr wrap="none" rtlCol="0">
            <a:spAutoFit/>
          </a:bodyPr>
          <a:lstStyle/>
          <a:p>
            <a:r>
              <a:rPr kumimoji="1" lang="en-US" altLang="ja-JP" dirty="0" smtClean="0"/>
              <a:t>Round cavity length</a:t>
            </a:r>
            <a:endParaRPr kumimoji="1" lang="ja-JP" altLang="en-US" dirty="0"/>
          </a:p>
        </p:txBody>
      </p:sp>
      <p:sp>
        <p:nvSpPr>
          <p:cNvPr id="25" name="テキスト ボックス 24"/>
          <p:cNvSpPr txBox="1"/>
          <p:nvPr/>
        </p:nvSpPr>
        <p:spPr>
          <a:xfrm>
            <a:off x="572687" y="5424914"/>
            <a:ext cx="1236236" cy="369332"/>
          </a:xfrm>
          <a:prstGeom prst="rect">
            <a:avLst/>
          </a:prstGeom>
          <a:solidFill>
            <a:schemeClr val="bg1"/>
          </a:solidFill>
        </p:spPr>
        <p:txBody>
          <a:bodyPr wrap="none" rtlCol="0">
            <a:spAutoFit/>
          </a:bodyPr>
          <a:lstStyle/>
          <a:p>
            <a:r>
              <a:rPr lang="en-US" altLang="ja-JP" dirty="0"/>
              <a:t>l</a:t>
            </a:r>
            <a:r>
              <a:rPr lang="en-US" altLang="ja-JP" dirty="0" smtClean="0"/>
              <a:t>eft-handed</a:t>
            </a:r>
            <a:endParaRPr kumimoji="1" lang="ja-JP" altLang="en-US" dirty="0"/>
          </a:p>
        </p:txBody>
      </p:sp>
      <p:sp>
        <p:nvSpPr>
          <p:cNvPr id="26" name="テキスト ボックス 25"/>
          <p:cNvSpPr txBox="1"/>
          <p:nvPr/>
        </p:nvSpPr>
        <p:spPr>
          <a:xfrm>
            <a:off x="1861580" y="5412597"/>
            <a:ext cx="1364476" cy="369332"/>
          </a:xfrm>
          <a:prstGeom prst="rect">
            <a:avLst/>
          </a:prstGeom>
          <a:solidFill>
            <a:schemeClr val="bg1"/>
          </a:solidFill>
        </p:spPr>
        <p:txBody>
          <a:bodyPr wrap="none" rtlCol="0">
            <a:spAutoFit/>
          </a:bodyPr>
          <a:lstStyle/>
          <a:p>
            <a:r>
              <a:rPr lang="en-US" altLang="ja-JP" dirty="0" smtClean="0"/>
              <a:t>right-handed</a:t>
            </a:r>
            <a:endParaRPr kumimoji="1" lang="ja-JP" altLang="en-US" dirty="0"/>
          </a:p>
        </p:txBody>
      </p:sp>
      <p:sp>
        <p:nvSpPr>
          <p:cNvPr id="27" name="テキスト ボックス 26"/>
          <p:cNvSpPr txBox="1"/>
          <p:nvPr/>
        </p:nvSpPr>
        <p:spPr>
          <a:xfrm rot="16200000">
            <a:off x="-1203482" y="5263333"/>
            <a:ext cx="2820003" cy="369332"/>
          </a:xfrm>
          <a:prstGeom prst="rect">
            <a:avLst/>
          </a:prstGeom>
          <a:solidFill>
            <a:schemeClr val="bg1"/>
          </a:solidFill>
        </p:spPr>
        <p:txBody>
          <a:bodyPr wrap="none" rtlCol="0">
            <a:spAutoFit/>
          </a:bodyPr>
          <a:lstStyle/>
          <a:p>
            <a:r>
              <a:rPr kumimoji="1" lang="en-US" altLang="ja-JP" dirty="0" smtClean="0"/>
              <a:t>Intensity of transmitted light</a:t>
            </a:r>
            <a:endParaRPr kumimoji="1" lang="ja-JP" altLang="en-US" dirty="0"/>
          </a:p>
        </p:txBody>
      </p:sp>
      <p:sp>
        <p:nvSpPr>
          <p:cNvPr id="28" name="テキスト ボックス 27"/>
          <p:cNvSpPr txBox="1"/>
          <p:nvPr/>
        </p:nvSpPr>
        <p:spPr>
          <a:xfrm>
            <a:off x="400817" y="4220676"/>
            <a:ext cx="3063659" cy="369332"/>
          </a:xfrm>
          <a:prstGeom prst="rect">
            <a:avLst/>
          </a:prstGeom>
          <a:solidFill>
            <a:schemeClr val="bg1"/>
          </a:solidFill>
        </p:spPr>
        <p:txBody>
          <a:bodyPr wrap="none" rtlCol="0">
            <a:spAutoFit/>
          </a:bodyPr>
          <a:lstStyle/>
          <a:p>
            <a:r>
              <a:rPr lang="en-US" altLang="ja-JP" dirty="0" smtClean="0"/>
              <a:t>Control of circular polarization</a:t>
            </a:r>
            <a:endParaRPr kumimoji="1" lang="ja-JP" altLang="en-US" dirty="0"/>
          </a:p>
        </p:txBody>
      </p:sp>
    </p:spTree>
    <p:extLst>
      <p:ext uri="{BB962C8B-B14F-4D97-AF65-F5344CB8AC3E}">
        <p14:creationId xmlns:p14="http://schemas.microsoft.com/office/powerpoint/2010/main" val="277937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D037D52-4C77-4A2A-9CF8-00E0C50B01A9}" type="slidenum">
              <a:rPr lang="en-US" altLang="ja-JP" smtClean="0">
                <a:solidFill>
                  <a:srgbClr val="2E2E48"/>
                </a:solidFill>
              </a:rPr>
              <a:pPr>
                <a:defRPr/>
              </a:pPr>
              <a:t>7</a:t>
            </a:fld>
            <a:endParaRPr lang="en-US" altLang="ja-JP">
              <a:solidFill>
                <a:srgbClr val="2E2E48"/>
              </a:solidFill>
            </a:endParaRPr>
          </a:p>
        </p:txBody>
      </p:sp>
      <p:sp>
        <p:nvSpPr>
          <p:cNvPr id="3" name="テキスト ボックス 2"/>
          <p:cNvSpPr txBox="1"/>
          <p:nvPr/>
        </p:nvSpPr>
        <p:spPr>
          <a:xfrm>
            <a:off x="827584" y="154"/>
            <a:ext cx="7632848" cy="369332"/>
          </a:xfrm>
          <a:prstGeom prst="rect">
            <a:avLst/>
          </a:prstGeom>
          <a:solidFill>
            <a:srgbClr val="66FFFF"/>
          </a:solidFill>
        </p:spPr>
        <p:txBody>
          <a:bodyPr wrap="square" rtlCol="0">
            <a:spAutoFit/>
          </a:bodyPr>
          <a:lstStyle/>
          <a:p>
            <a:pPr algn="ctr"/>
            <a:r>
              <a:rPr lang="en-US" altLang="ja-JP" b="1" dirty="0" smtClean="0">
                <a:solidFill>
                  <a:srgbClr val="2B03BD"/>
                </a:solidFill>
              </a:rPr>
              <a:t>Life science innovation</a:t>
            </a:r>
            <a:endParaRPr kumimoji="1" lang="ja-JP" altLang="en-US" b="1" dirty="0">
              <a:solidFill>
                <a:srgbClr val="2B03BD"/>
              </a:solidFill>
            </a:endParaRPr>
          </a:p>
        </p:txBody>
      </p:sp>
      <p:sp>
        <p:nvSpPr>
          <p:cNvPr id="4" name="テキスト ボックス 3"/>
          <p:cNvSpPr txBox="1"/>
          <p:nvPr/>
        </p:nvSpPr>
        <p:spPr>
          <a:xfrm>
            <a:off x="0" y="384867"/>
            <a:ext cx="9039654" cy="6463308"/>
          </a:xfrm>
          <a:prstGeom prst="rect">
            <a:avLst/>
          </a:prstGeom>
          <a:noFill/>
        </p:spPr>
        <p:txBody>
          <a:bodyPr wrap="none" rtlCol="0">
            <a:spAutoFit/>
          </a:bodyPr>
          <a:lstStyle/>
          <a:p>
            <a:r>
              <a:rPr lang="ja-JP" altLang="en-US" b="1" dirty="0" smtClean="0">
                <a:solidFill>
                  <a:srgbClr val="FF0000"/>
                </a:solidFill>
              </a:rPr>
              <a:t>◎たんぱく質構造解析、創薬（（株）リガクの将来光源装置）</a:t>
            </a:r>
            <a:endParaRPr lang="en-US" altLang="ja-JP" b="1" dirty="0" smtClean="0">
              <a:solidFill>
                <a:srgbClr val="FF0000"/>
              </a:solidFill>
            </a:endParaRPr>
          </a:p>
          <a:p>
            <a:r>
              <a:rPr lang="ja-JP" altLang="en-US" b="1" dirty="0">
                <a:solidFill>
                  <a:srgbClr val="FF0000"/>
                </a:solidFill>
              </a:rPr>
              <a:t>◎高速</a:t>
            </a:r>
            <a:r>
              <a:rPr lang="en-US" altLang="ja-JP" b="1" dirty="0">
                <a:solidFill>
                  <a:srgbClr val="FF0000"/>
                </a:solidFill>
              </a:rPr>
              <a:t>X</a:t>
            </a:r>
            <a:r>
              <a:rPr lang="ja-JP" altLang="en-US" b="1" dirty="0">
                <a:solidFill>
                  <a:srgbClr val="FF0000"/>
                </a:solidFill>
              </a:rPr>
              <a:t>線偏光スイッチングの利用</a:t>
            </a:r>
            <a:endParaRPr lang="en-US" altLang="ja-JP" b="1" dirty="0">
              <a:solidFill>
                <a:srgbClr val="FF0000"/>
              </a:solidFill>
            </a:endParaRPr>
          </a:p>
          <a:p>
            <a:r>
              <a:rPr lang="ja-JP" altLang="en-US" b="1" dirty="0"/>
              <a:t>光学異性体識別：</a:t>
            </a:r>
            <a:r>
              <a:rPr lang="ja-JP" altLang="en-US" dirty="0"/>
              <a:t>睡眠・鎮静剤サリドマイド等の副作用を与える鏡像異性体成分を選択的に</a:t>
            </a:r>
            <a:endParaRPr lang="en-US" altLang="ja-JP" dirty="0"/>
          </a:p>
          <a:p>
            <a:r>
              <a:rPr lang="ja-JP" altLang="en-US" dirty="0"/>
              <a:t>解離する技術開発が可能になる</a:t>
            </a:r>
            <a:r>
              <a:rPr lang="ja-JP" altLang="en-US" dirty="0" smtClean="0"/>
              <a:t>。</a:t>
            </a:r>
            <a:endParaRPr lang="en-US" altLang="ja-JP" b="1" dirty="0" smtClean="0">
              <a:solidFill>
                <a:srgbClr val="FF0000"/>
              </a:solidFill>
            </a:endParaRPr>
          </a:p>
          <a:p>
            <a:r>
              <a:rPr lang="ja-JP" altLang="en-US" b="1" dirty="0" smtClean="0">
                <a:solidFill>
                  <a:srgbClr val="FF0000"/>
                </a:solidFill>
              </a:rPr>
              <a:t>◎</a:t>
            </a:r>
            <a:r>
              <a:rPr lang="ja-JP" altLang="en-US" b="1" dirty="0">
                <a:solidFill>
                  <a:srgbClr val="FF0000"/>
                </a:solidFill>
              </a:rPr>
              <a:t>血管疾患の初期</a:t>
            </a:r>
            <a:r>
              <a:rPr lang="ja-JP" altLang="en-US" b="1" dirty="0" smtClean="0">
                <a:solidFill>
                  <a:srgbClr val="FF0000"/>
                </a:solidFill>
              </a:rPr>
              <a:t>診断</a:t>
            </a:r>
            <a:r>
              <a:rPr lang="ja-JP" altLang="en-US" b="1" dirty="0" smtClean="0"/>
              <a:t>（</a:t>
            </a:r>
            <a:r>
              <a:rPr lang="ja-JP" altLang="en-US" b="1" dirty="0"/>
              <a:t>糖尿病性慢性</a:t>
            </a:r>
            <a:r>
              <a:rPr lang="ja-JP" altLang="en-US" b="1" dirty="0" smtClean="0"/>
              <a:t>合併症）</a:t>
            </a:r>
            <a:endParaRPr lang="en-US" altLang="ja-JP" b="1" dirty="0" smtClean="0">
              <a:solidFill>
                <a:srgbClr val="FF0000"/>
              </a:solidFill>
            </a:endParaRPr>
          </a:p>
          <a:p>
            <a:r>
              <a:rPr lang="ja-JP" altLang="en-US" dirty="0"/>
              <a:t>微小血管病変　⇒　尿病性網膜症、糖尿病性</a:t>
            </a:r>
            <a:r>
              <a:rPr lang="ja-JP" altLang="en-US" dirty="0" smtClean="0"/>
              <a:t>腎症、</a:t>
            </a:r>
            <a:r>
              <a:rPr lang="ja-JP" altLang="en-US" dirty="0"/>
              <a:t>大血管病変　　 ⇒　心筋梗塞、脳梗塞</a:t>
            </a:r>
            <a:endParaRPr lang="en-US" altLang="ja-JP" dirty="0"/>
          </a:p>
          <a:p>
            <a:r>
              <a:rPr lang="ja-JP" altLang="en-US" b="1" dirty="0">
                <a:solidFill>
                  <a:srgbClr val="2B03BD"/>
                </a:solidFill>
              </a:rPr>
              <a:t>日本の糖尿病患者は </a:t>
            </a:r>
            <a:r>
              <a:rPr lang="en-US" altLang="ja-JP" b="1" dirty="0">
                <a:solidFill>
                  <a:srgbClr val="2B03BD"/>
                </a:solidFill>
              </a:rPr>
              <a:t>740</a:t>
            </a:r>
            <a:r>
              <a:rPr lang="ja-JP" altLang="en-US" b="1" dirty="0">
                <a:solidFill>
                  <a:srgbClr val="2B03BD"/>
                </a:solidFill>
              </a:rPr>
              <a:t>万人おり</a:t>
            </a:r>
            <a:r>
              <a:rPr lang="ja-JP" altLang="en-US" b="1" dirty="0" smtClean="0">
                <a:solidFill>
                  <a:srgbClr val="2B03BD"/>
                </a:solidFill>
              </a:rPr>
              <a:t>、予備群も含めると</a:t>
            </a:r>
            <a:r>
              <a:rPr lang="en-US" altLang="ja-JP" b="1" dirty="0">
                <a:solidFill>
                  <a:srgbClr val="2B03BD"/>
                </a:solidFill>
              </a:rPr>
              <a:t>2,200</a:t>
            </a:r>
            <a:r>
              <a:rPr lang="ja-JP" altLang="en-US" b="1" dirty="0">
                <a:solidFill>
                  <a:srgbClr val="2B03BD"/>
                </a:solidFill>
              </a:rPr>
              <a:t>万人以上である。</a:t>
            </a:r>
            <a:endParaRPr lang="en-US" altLang="ja-JP" b="1" dirty="0">
              <a:solidFill>
                <a:srgbClr val="2B03BD"/>
              </a:solidFill>
            </a:endParaRPr>
          </a:p>
          <a:p>
            <a:r>
              <a:rPr lang="ja-JP" altLang="en-US" b="1" dirty="0"/>
              <a:t>既存の診断手法（血糖値検査）では予備群に対する診断が</a:t>
            </a:r>
            <a:r>
              <a:rPr lang="ja-JP" altLang="en-US" b="1" dirty="0" smtClean="0"/>
              <a:t>不十分、</a:t>
            </a:r>
            <a:r>
              <a:rPr lang="ja-JP" altLang="en-US" dirty="0"/>
              <a:t>本研究にて開発</a:t>
            </a:r>
            <a:r>
              <a:rPr lang="ja-JP" altLang="en-US" dirty="0" smtClean="0"/>
              <a:t>する</a:t>
            </a:r>
            <a:endParaRPr lang="en-US" altLang="ja-JP" dirty="0" smtClean="0"/>
          </a:p>
          <a:p>
            <a:r>
              <a:rPr lang="ja-JP" altLang="en-US" u="sng" dirty="0" smtClean="0">
                <a:solidFill>
                  <a:srgbClr val="FF0000"/>
                </a:solidFill>
              </a:rPr>
              <a:t>小型</a:t>
            </a:r>
            <a:r>
              <a:rPr lang="ja-JP" altLang="en-US" u="sng" dirty="0">
                <a:solidFill>
                  <a:srgbClr val="FF0000"/>
                </a:solidFill>
              </a:rPr>
              <a:t>高輝度</a:t>
            </a:r>
            <a:r>
              <a:rPr lang="en-US" altLang="ja-JP" u="sng" dirty="0">
                <a:solidFill>
                  <a:srgbClr val="FF0000"/>
                </a:solidFill>
              </a:rPr>
              <a:t>ICS-X</a:t>
            </a:r>
            <a:r>
              <a:rPr lang="ja-JP" altLang="en-US" u="sng" dirty="0">
                <a:solidFill>
                  <a:srgbClr val="FF0000"/>
                </a:solidFill>
              </a:rPr>
              <a:t>線源と吸収端撮像法</a:t>
            </a:r>
            <a:r>
              <a:rPr lang="ja-JP" altLang="en-US" dirty="0"/>
              <a:t>によって</a:t>
            </a:r>
            <a:r>
              <a:rPr lang="ja-JP" altLang="en-US" dirty="0" smtClean="0"/>
              <a:t>、 </a:t>
            </a:r>
            <a:r>
              <a:rPr lang="ja-JP" altLang="en-US" dirty="0"/>
              <a:t>これまで撮影が困難であった毛細血管</a:t>
            </a:r>
            <a:r>
              <a:rPr lang="ja-JP" altLang="en-US" dirty="0" smtClean="0"/>
              <a:t>の</a:t>
            </a:r>
            <a:endParaRPr lang="en-US" altLang="ja-JP" dirty="0" smtClean="0"/>
          </a:p>
          <a:p>
            <a:r>
              <a:rPr lang="ja-JP" altLang="en-US" dirty="0" smtClean="0"/>
              <a:t>収縮</a:t>
            </a:r>
            <a:r>
              <a:rPr lang="ja-JP" altLang="en-US" dirty="0"/>
              <a:t>異常を 、リアルタイム</a:t>
            </a:r>
            <a:r>
              <a:rPr lang="ja-JP" altLang="en-US" dirty="0" smtClean="0"/>
              <a:t>で可視化</a:t>
            </a:r>
            <a:r>
              <a:rPr lang="ja-JP" altLang="en-US" dirty="0"/>
              <a:t>することができる。</a:t>
            </a:r>
            <a:endParaRPr lang="en-US" altLang="ja-JP" dirty="0"/>
          </a:p>
          <a:p>
            <a:r>
              <a:rPr lang="ja-JP" altLang="en-US" b="1" u="sng" dirty="0">
                <a:solidFill>
                  <a:srgbClr val="2B03BD"/>
                </a:solidFill>
              </a:rPr>
              <a:t>予備群を対象とした画期的な初期診断が期待できる</a:t>
            </a:r>
            <a:r>
              <a:rPr lang="ja-JP" altLang="en-US" b="1" u="sng" dirty="0" smtClean="0">
                <a:solidFill>
                  <a:srgbClr val="2B03BD"/>
                </a:solidFill>
              </a:rPr>
              <a:t>。</a:t>
            </a:r>
            <a:endParaRPr lang="en-US" altLang="ja-JP" dirty="0"/>
          </a:p>
          <a:p>
            <a:r>
              <a:rPr lang="ja-JP" altLang="en-US" dirty="0"/>
              <a:t>ユーザー</a:t>
            </a:r>
            <a:r>
              <a:rPr lang="en-US" altLang="ja-JP" dirty="0"/>
              <a:t>: </a:t>
            </a:r>
            <a:r>
              <a:rPr lang="ja-JP" altLang="en-US" dirty="0"/>
              <a:t>国立循環器病センター、東海大学医学部、岩手医科大学などの医療機関・病院</a:t>
            </a:r>
            <a:r>
              <a:rPr lang="en-US" altLang="ja-JP" dirty="0"/>
              <a:t/>
            </a:r>
            <a:br>
              <a:rPr lang="en-US" altLang="ja-JP" dirty="0"/>
            </a:br>
            <a:r>
              <a:rPr lang="ja-JP" altLang="en-US" dirty="0"/>
              <a:t>エンドユーザー：　国民（</a:t>
            </a:r>
            <a:r>
              <a:rPr lang="en-US" altLang="ja-JP" dirty="0"/>
              <a:t>20%</a:t>
            </a:r>
            <a:r>
              <a:rPr lang="ja-JP" altLang="en-US" dirty="0"/>
              <a:t>以上が対象</a:t>
            </a:r>
            <a:r>
              <a:rPr lang="ja-JP" altLang="en-US" dirty="0" smtClean="0"/>
              <a:t>）</a:t>
            </a:r>
            <a:endParaRPr lang="en-US" altLang="ja-JP" b="1" dirty="0" smtClean="0">
              <a:solidFill>
                <a:srgbClr val="FF0000"/>
              </a:solidFill>
            </a:endParaRPr>
          </a:p>
          <a:p>
            <a:r>
              <a:rPr lang="ja-JP" altLang="en-US" b="1" dirty="0">
                <a:solidFill>
                  <a:srgbClr val="FF0000"/>
                </a:solidFill>
              </a:rPr>
              <a:t>◎骨疾患の初期診断</a:t>
            </a:r>
            <a:endParaRPr lang="en-US" altLang="ja-JP" b="1" dirty="0">
              <a:solidFill>
                <a:srgbClr val="FF0000"/>
              </a:solidFill>
            </a:endParaRPr>
          </a:p>
          <a:p>
            <a:r>
              <a:rPr lang="ja-JP" altLang="en-US" dirty="0" smtClean="0"/>
              <a:t>骨粗鬆症、</a:t>
            </a:r>
            <a:r>
              <a:rPr lang="ja-JP" altLang="en-US" dirty="0"/>
              <a:t>関節リウマチ　</a:t>
            </a:r>
            <a:r>
              <a:rPr lang="ja-JP" altLang="en-US" dirty="0" smtClean="0"/>
              <a:t>など</a:t>
            </a:r>
            <a:r>
              <a:rPr lang="ja-JP" altLang="en-US" dirty="0"/>
              <a:t>、</a:t>
            </a:r>
            <a:r>
              <a:rPr lang="ja-JP" altLang="en-US" b="1" dirty="0" smtClean="0">
                <a:solidFill>
                  <a:srgbClr val="2B03BD"/>
                </a:solidFill>
              </a:rPr>
              <a:t>日本</a:t>
            </a:r>
            <a:r>
              <a:rPr lang="ja-JP" altLang="en-US" b="1" dirty="0">
                <a:solidFill>
                  <a:srgbClr val="2B03BD"/>
                </a:solidFill>
              </a:rPr>
              <a:t>の骨粗しょう症患者は、</a:t>
            </a:r>
            <a:r>
              <a:rPr lang="en-US" altLang="ja-JP" b="1" dirty="0">
                <a:solidFill>
                  <a:srgbClr val="2B03BD"/>
                </a:solidFill>
              </a:rPr>
              <a:t>1,300</a:t>
            </a:r>
            <a:r>
              <a:rPr lang="ja-JP" altLang="en-US" b="1" dirty="0">
                <a:solidFill>
                  <a:srgbClr val="2B03BD"/>
                </a:solidFill>
              </a:rPr>
              <a:t>万人以上である。</a:t>
            </a:r>
            <a:endParaRPr lang="en-US" altLang="ja-JP" b="1" dirty="0">
              <a:solidFill>
                <a:srgbClr val="2B03BD"/>
              </a:solidFill>
            </a:endParaRPr>
          </a:p>
          <a:p>
            <a:r>
              <a:rPr lang="ja-JP" altLang="en-US" b="1" dirty="0"/>
              <a:t>既存の診断手法（</a:t>
            </a:r>
            <a:r>
              <a:rPr lang="en-US" altLang="ja-JP" b="1" dirty="0"/>
              <a:t>DXA</a:t>
            </a:r>
            <a:r>
              <a:rPr lang="ja-JP" altLang="en-US" b="1" dirty="0"/>
              <a:t>法、</a:t>
            </a:r>
            <a:r>
              <a:rPr lang="en-US" altLang="ja-JP" b="1" dirty="0"/>
              <a:t>MD</a:t>
            </a:r>
            <a:r>
              <a:rPr lang="ja-JP" altLang="en-US" b="1" dirty="0"/>
              <a:t>法、超音波法</a:t>
            </a:r>
            <a:r>
              <a:rPr lang="ja-JP" altLang="en-US" b="1" dirty="0" smtClean="0"/>
              <a:t>）、</a:t>
            </a:r>
            <a:r>
              <a:rPr lang="ja-JP" altLang="en-US" dirty="0"/>
              <a:t>しかし、骨粗しょう症の骨鬆（す）は非常</a:t>
            </a:r>
            <a:r>
              <a:rPr lang="ja-JP" altLang="en-US" dirty="0" smtClean="0"/>
              <a:t>に</a:t>
            </a:r>
            <a:endParaRPr lang="en-US" altLang="ja-JP" dirty="0" smtClean="0"/>
          </a:p>
          <a:p>
            <a:r>
              <a:rPr lang="ja-JP" altLang="en-US" dirty="0" smtClean="0"/>
              <a:t>微細</a:t>
            </a:r>
            <a:r>
              <a:rPr lang="ja-JP" altLang="en-US" dirty="0"/>
              <a:t>（数</a:t>
            </a:r>
            <a:r>
              <a:rPr lang="en-US" altLang="ja-JP" dirty="0"/>
              <a:t>μ</a:t>
            </a:r>
            <a:r>
              <a:rPr lang="ja-JP" altLang="en-US" dirty="0"/>
              <a:t>ｍ）なため</a:t>
            </a:r>
            <a:r>
              <a:rPr lang="ja-JP" altLang="en-US" dirty="0" smtClean="0"/>
              <a:t>、既存</a:t>
            </a:r>
            <a:r>
              <a:rPr lang="ja-JP" altLang="en-US" dirty="0"/>
              <a:t>の手法では可視化できなかった</a:t>
            </a:r>
            <a:r>
              <a:rPr lang="ja-JP" altLang="en-US" dirty="0" smtClean="0"/>
              <a:t>。</a:t>
            </a:r>
            <a:r>
              <a:rPr lang="ja-JP" altLang="en-US" dirty="0"/>
              <a:t>本研究にて開発</a:t>
            </a:r>
            <a:r>
              <a:rPr lang="ja-JP" altLang="en-US" dirty="0" smtClean="0"/>
              <a:t>する</a:t>
            </a:r>
            <a:endParaRPr lang="en-US" altLang="ja-JP" dirty="0" smtClean="0"/>
          </a:p>
          <a:p>
            <a:r>
              <a:rPr lang="ja-JP" altLang="en-US" u="sng" dirty="0" smtClean="0">
                <a:solidFill>
                  <a:srgbClr val="FF0000"/>
                </a:solidFill>
              </a:rPr>
              <a:t>小型</a:t>
            </a:r>
            <a:r>
              <a:rPr lang="ja-JP" altLang="en-US" u="sng" dirty="0">
                <a:solidFill>
                  <a:srgbClr val="FF0000"/>
                </a:solidFill>
              </a:rPr>
              <a:t>高輝度</a:t>
            </a:r>
            <a:r>
              <a:rPr lang="en-US" altLang="ja-JP" u="sng" dirty="0">
                <a:solidFill>
                  <a:srgbClr val="FF0000"/>
                </a:solidFill>
              </a:rPr>
              <a:t>ICS-X</a:t>
            </a:r>
            <a:r>
              <a:rPr lang="ja-JP" altLang="en-US" u="sng" dirty="0">
                <a:solidFill>
                  <a:srgbClr val="FF0000"/>
                </a:solidFill>
              </a:rPr>
              <a:t>線源とタルボ干渉法</a:t>
            </a:r>
            <a:r>
              <a:rPr lang="ja-JP" altLang="en-US" dirty="0"/>
              <a:t>を組み合わせる</a:t>
            </a:r>
            <a:r>
              <a:rPr lang="ja-JP" altLang="en-US" dirty="0" smtClean="0"/>
              <a:t>ことに</a:t>
            </a:r>
            <a:r>
              <a:rPr lang="ja-JP" altLang="en-US" dirty="0"/>
              <a:t>よって、 これまで撮影</a:t>
            </a:r>
            <a:r>
              <a:rPr lang="ja-JP" altLang="en-US" dirty="0" smtClean="0"/>
              <a:t>する</a:t>
            </a:r>
            <a:endParaRPr lang="en-US" altLang="ja-JP" dirty="0" smtClean="0"/>
          </a:p>
          <a:p>
            <a:r>
              <a:rPr lang="ja-JP" altLang="en-US" dirty="0" smtClean="0"/>
              <a:t>こと</a:t>
            </a:r>
            <a:r>
              <a:rPr lang="ja-JP" altLang="en-US" dirty="0"/>
              <a:t>が困難であった骨粗鬆症の微細構造を、高解像度</a:t>
            </a:r>
            <a:r>
              <a:rPr lang="ja-JP" altLang="en-US" dirty="0" smtClean="0"/>
              <a:t>で短時間</a:t>
            </a:r>
            <a:r>
              <a:rPr lang="ja-JP" altLang="en-US" dirty="0"/>
              <a:t>に可視化することができる。</a:t>
            </a:r>
            <a:endParaRPr lang="en-US" altLang="ja-JP" dirty="0"/>
          </a:p>
          <a:p>
            <a:r>
              <a:rPr lang="ja-JP" altLang="en-US" b="1" u="sng" dirty="0">
                <a:solidFill>
                  <a:srgbClr val="2B03BD"/>
                </a:solidFill>
              </a:rPr>
              <a:t>画期的な初期診断・治療法の開発が期待できる。</a:t>
            </a:r>
            <a:endParaRPr lang="en-US" altLang="ja-JP" b="1" u="sng" dirty="0">
              <a:solidFill>
                <a:srgbClr val="2B03BD"/>
              </a:solidFill>
            </a:endParaRPr>
          </a:p>
          <a:p>
            <a:r>
              <a:rPr lang="ja-JP" altLang="en-US" dirty="0"/>
              <a:t>ユーザー</a:t>
            </a:r>
            <a:r>
              <a:rPr lang="en-US" altLang="ja-JP" dirty="0"/>
              <a:t>: </a:t>
            </a:r>
            <a:r>
              <a:rPr lang="ja-JP" altLang="en-US" dirty="0"/>
              <a:t>茨城県立医療大学、埼玉医科大学どの医療機関・</a:t>
            </a:r>
            <a:r>
              <a:rPr lang="ja-JP" altLang="en-US" dirty="0" smtClean="0"/>
              <a:t>病院</a:t>
            </a:r>
            <a:endParaRPr lang="en-US" altLang="ja-JP" dirty="0"/>
          </a:p>
          <a:p>
            <a:r>
              <a:rPr lang="ja-JP" altLang="en-US" dirty="0" smtClean="0"/>
              <a:t>エンドユーザー</a:t>
            </a:r>
            <a:r>
              <a:rPr lang="ja-JP" altLang="en-US" dirty="0"/>
              <a:t>：　国民（</a:t>
            </a:r>
            <a:r>
              <a:rPr lang="en-US" altLang="ja-JP" dirty="0"/>
              <a:t>10%</a:t>
            </a:r>
            <a:r>
              <a:rPr lang="ja-JP" altLang="en-US" dirty="0"/>
              <a:t>以上が対象</a:t>
            </a:r>
            <a:r>
              <a:rPr lang="ja-JP" altLang="en-US" dirty="0" smtClean="0"/>
              <a:t>）</a:t>
            </a:r>
            <a:endParaRPr lang="en-US" altLang="ja-JP" dirty="0" smtClean="0"/>
          </a:p>
          <a:p>
            <a:r>
              <a:rPr lang="ja-JP" altLang="en-US" b="1" dirty="0" smtClean="0">
                <a:solidFill>
                  <a:srgbClr val="FF0000"/>
                </a:solidFill>
              </a:rPr>
              <a:t>◎準単色Ｘ線（</a:t>
            </a:r>
            <a:r>
              <a:rPr lang="en-US" altLang="ja-JP" b="1" dirty="0" smtClean="0">
                <a:solidFill>
                  <a:srgbClr val="FF0000"/>
                </a:solidFill>
              </a:rPr>
              <a:t>50keV</a:t>
            </a:r>
            <a:r>
              <a:rPr lang="ja-JP" altLang="en-US" b="1" dirty="0" smtClean="0">
                <a:solidFill>
                  <a:srgbClr val="FF0000"/>
                </a:solidFill>
              </a:rPr>
              <a:t>～</a:t>
            </a:r>
            <a:r>
              <a:rPr lang="en-US" altLang="ja-JP" b="1" dirty="0" smtClean="0">
                <a:solidFill>
                  <a:srgbClr val="FF0000"/>
                </a:solidFill>
              </a:rPr>
              <a:t>150keV</a:t>
            </a:r>
            <a:r>
              <a:rPr lang="ja-JP" altLang="en-US" b="1" dirty="0" smtClean="0">
                <a:solidFill>
                  <a:srgbClr val="FF0000"/>
                </a:solidFill>
              </a:rPr>
              <a:t>）によるがん治療</a:t>
            </a:r>
            <a:endParaRPr lang="ja-JP" altLang="en-US" dirty="0"/>
          </a:p>
        </p:txBody>
      </p:sp>
    </p:spTree>
    <p:extLst>
      <p:ext uri="{BB962C8B-B14F-4D97-AF65-F5344CB8AC3E}">
        <p14:creationId xmlns:p14="http://schemas.microsoft.com/office/powerpoint/2010/main" val="47386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27584" y="154"/>
            <a:ext cx="7632848" cy="369332"/>
          </a:xfrm>
          <a:prstGeom prst="rect">
            <a:avLst/>
          </a:prstGeom>
          <a:solidFill>
            <a:srgbClr val="66FFFF"/>
          </a:solidFill>
        </p:spPr>
        <p:txBody>
          <a:bodyPr wrap="square" rtlCol="0">
            <a:spAutoFit/>
          </a:bodyPr>
          <a:lstStyle/>
          <a:p>
            <a:pPr algn="ctr"/>
            <a:r>
              <a:rPr lang="en-US" altLang="ja-JP" b="1" dirty="0" smtClean="0">
                <a:solidFill>
                  <a:srgbClr val="2B03BD"/>
                </a:solidFill>
              </a:rPr>
              <a:t>Green innovation</a:t>
            </a:r>
            <a:endParaRPr kumimoji="1" lang="ja-JP" altLang="en-US" b="1" dirty="0">
              <a:solidFill>
                <a:srgbClr val="2B03BD"/>
              </a:solidFill>
            </a:endParaRPr>
          </a:p>
        </p:txBody>
      </p:sp>
      <p:sp>
        <p:nvSpPr>
          <p:cNvPr id="4" name="テキスト ボックス 3"/>
          <p:cNvSpPr txBox="1"/>
          <p:nvPr/>
        </p:nvSpPr>
        <p:spPr>
          <a:xfrm>
            <a:off x="0" y="384867"/>
            <a:ext cx="8863324" cy="4801314"/>
          </a:xfrm>
          <a:prstGeom prst="rect">
            <a:avLst/>
          </a:prstGeom>
          <a:noFill/>
        </p:spPr>
        <p:txBody>
          <a:bodyPr wrap="none" rtlCol="0">
            <a:spAutoFit/>
          </a:bodyPr>
          <a:lstStyle/>
          <a:p>
            <a:r>
              <a:rPr lang="ja-JP" altLang="en-US" b="1" dirty="0" smtClean="0">
                <a:solidFill>
                  <a:srgbClr val="FF0000"/>
                </a:solidFill>
              </a:rPr>
              <a:t>◎ナノ構造</a:t>
            </a:r>
            <a:r>
              <a:rPr lang="ja-JP" altLang="en-US" b="1" dirty="0">
                <a:solidFill>
                  <a:srgbClr val="FF0000"/>
                </a:solidFill>
              </a:rPr>
              <a:t>解析</a:t>
            </a:r>
            <a:r>
              <a:rPr lang="ja-JP" altLang="en-US" b="1" dirty="0" smtClean="0">
                <a:solidFill>
                  <a:srgbClr val="FF0000"/>
                </a:solidFill>
              </a:rPr>
              <a:t>（日立製作所、（</a:t>
            </a:r>
            <a:r>
              <a:rPr lang="ja-JP" altLang="en-US" b="1" dirty="0">
                <a:solidFill>
                  <a:srgbClr val="FF0000"/>
                </a:solidFill>
              </a:rPr>
              <a:t>株）リガクの将来光源装置</a:t>
            </a:r>
            <a:r>
              <a:rPr lang="ja-JP" altLang="en-US" b="1" dirty="0" smtClean="0">
                <a:solidFill>
                  <a:srgbClr val="FF0000"/>
                </a:solidFill>
              </a:rPr>
              <a:t>）</a:t>
            </a:r>
            <a:endParaRPr lang="en-US" altLang="ja-JP" b="1" dirty="0" smtClean="0">
              <a:solidFill>
                <a:srgbClr val="FF0000"/>
              </a:solidFill>
            </a:endParaRPr>
          </a:p>
          <a:p>
            <a:r>
              <a:rPr lang="ja-JP" altLang="en-US" b="1" dirty="0" smtClean="0">
                <a:solidFill>
                  <a:srgbClr val="FF0000"/>
                </a:solidFill>
              </a:rPr>
              <a:t>◎高速ポンプ・プローブ実験（物質構造ダイナミックス解明）</a:t>
            </a:r>
            <a:endParaRPr lang="en-US" altLang="ja-JP" b="1" dirty="0" smtClean="0">
              <a:solidFill>
                <a:srgbClr val="FF0000"/>
              </a:solidFill>
            </a:endParaRPr>
          </a:p>
          <a:p>
            <a:r>
              <a:rPr lang="ja-JP" altLang="en-US" b="1" dirty="0" smtClean="0">
                <a:solidFill>
                  <a:srgbClr val="FF0000"/>
                </a:solidFill>
              </a:rPr>
              <a:t>◎高速</a:t>
            </a:r>
            <a:r>
              <a:rPr lang="en-US" altLang="ja-JP" b="1" dirty="0" smtClean="0">
                <a:solidFill>
                  <a:srgbClr val="FF0000"/>
                </a:solidFill>
              </a:rPr>
              <a:t>X</a:t>
            </a:r>
            <a:r>
              <a:rPr lang="ja-JP" altLang="en-US" b="1" dirty="0" smtClean="0">
                <a:solidFill>
                  <a:srgbClr val="FF0000"/>
                </a:solidFill>
              </a:rPr>
              <a:t>線偏光スイッチングの利用</a:t>
            </a:r>
            <a:endParaRPr lang="en-US" altLang="ja-JP" b="1" dirty="0" smtClean="0">
              <a:solidFill>
                <a:srgbClr val="FF0000"/>
              </a:solidFill>
            </a:endParaRPr>
          </a:p>
          <a:p>
            <a:r>
              <a:rPr lang="ja-JP" altLang="en-US" b="1" dirty="0" smtClean="0"/>
              <a:t>光学異性体識別：</a:t>
            </a:r>
            <a:r>
              <a:rPr lang="ja-JP" altLang="en-US" dirty="0" smtClean="0"/>
              <a:t>磁気異方性の解明、界面におけるスピンダイナミクスの観察等。</a:t>
            </a:r>
            <a:endParaRPr lang="en-US" altLang="ja-JP" b="1" dirty="0" smtClean="0"/>
          </a:p>
          <a:p>
            <a:r>
              <a:rPr lang="ja-JP" altLang="en-US" b="1" dirty="0" smtClean="0">
                <a:solidFill>
                  <a:srgbClr val="FF0000"/>
                </a:solidFill>
              </a:rPr>
              <a:t>◎</a:t>
            </a:r>
            <a:r>
              <a:rPr lang="ja-JP" altLang="en-US" b="1" dirty="0">
                <a:solidFill>
                  <a:srgbClr val="FF0000"/>
                </a:solidFill>
              </a:rPr>
              <a:t>ハイブリッド</a:t>
            </a:r>
            <a:r>
              <a:rPr lang="en-US" altLang="ja-JP" b="1" dirty="0">
                <a:solidFill>
                  <a:srgbClr val="FF0000"/>
                </a:solidFill>
              </a:rPr>
              <a:t>K</a:t>
            </a:r>
            <a:r>
              <a:rPr lang="ja-JP" altLang="en-US" b="1" dirty="0">
                <a:solidFill>
                  <a:srgbClr val="FF0000"/>
                </a:solidFill>
              </a:rPr>
              <a:t>エッジ濃度計</a:t>
            </a:r>
          </a:p>
          <a:p>
            <a:r>
              <a:rPr lang="en-US" altLang="ja-JP" dirty="0"/>
              <a:t>K</a:t>
            </a:r>
            <a:r>
              <a:rPr lang="ja-JP" altLang="en-US" dirty="0"/>
              <a:t>エッジ吸収法と</a:t>
            </a:r>
            <a:r>
              <a:rPr lang="en-US" altLang="ja-JP" dirty="0"/>
              <a:t>X</a:t>
            </a:r>
            <a:r>
              <a:rPr lang="ja-JP" altLang="en-US" dirty="0"/>
              <a:t>線蛍光散乱</a:t>
            </a:r>
            <a:r>
              <a:rPr lang="ja-JP" altLang="en-US" dirty="0" smtClean="0"/>
              <a:t>を組み合わせて</a:t>
            </a:r>
            <a:r>
              <a:rPr lang="ja-JP" altLang="en-US" dirty="0"/>
              <a:t>、溶液中の物質濃度</a:t>
            </a:r>
            <a:r>
              <a:rPr lang="ja-JP" altLang="en-US" dirty="0" smtClean="0"/>
              <a:t>を高精度</a:t>
            </a:r>
            <a:r>
              <a:rPr lang="ja-JP" altLang="en-US" dirty="0"/>
              <a:t>で測定</a:t>
            </a:r>
            <a:r>
              <a:rPr lang="ja-JP" altLang="en-US" dirty="0" smtClean="0"/>
              <a:t>する</a:t>
            </a:r>
            <a:endParaRPr lang="en-US" altLang="ja-JP" dirty="0" smtClean="0"/>
          </a:p>
          <a:p>
            <a:r>
              <a:rPr lang="ja-JP" altLang="en-US" dirty="0" smtClean="0"/>
              <a:t>装置。本研究</a:t>
            </a:r>
            <a:r>
              <a:rPr lang="ja-JP" altLang="en-US" dirty="0"/>
              <a:t>にて開発</a:t>
            </a:r>
            <a:r>
              <a:rPr lang="ja-JP" altLang="en-US" dirty="0" smtClean="0"/>
              <a:t>する</a:t>
            </a:r>
            <a:r>
              <a:rPr lang="ja-JP" altLang="en-US" u="sng" dirty="0" smtClean="0">
                <a:solidFill>
                  <a:srgbClr val="FF0000"/>
                </a:solidFill>
              </a:rPr>
              <a:t>小型</a:t>
            </a:r>
            <a:r>
              <a:rPr lang="ja-JP" altLang="en-US" u="sng" dirty="0">
                <a:solidFill>
                  <a:srgbClr val="FF0000"/>
                </a:solidFill>
              </a:rPr>
              <a:t>高輝度</a:t>
            </a:r>
            <a:r>
              <a:rPr lang="en-US" altLang="ja-JP" u="sng" dirty="0">
                <a:solidFill>
                  <a:srgbClr val="FF0000"/>
                </a:solidFill>
              </a:rPr>
              <a:t>ICS-X</a:t>
            </a:r>
            <a:r>
              <a:rPr lang="ja-JP" altLang="en-US" u="sng" dirty="0" smtClean="0">
                <a:solidFill>
                  <a:srgbClr val="FF0000"/>
                </a:solidFill>
              </a:rPr>
              <a:t>線源</a:t>
            </a:r>
            <a:r>
              <a:rPr lang="ja-JP" altLang="en-US" dirty="0" smtClean="0"/>
              <a:t>に</a:t>
            </a:r>
            <a:r>
              <a:rPr lang="ja-JP" altLang="en-US" dirty="0"/>
              <a:t>よって、ウラン・プルトニウム硝酸</a:t>
            </a:r>
            <a:r>
              <a:rPr lang="ja-JP" altLang="en-US" dirty="0" smtClean="0"/>
              <a:t>溶液</a:t>
            </a:r>
            <a:endParaRPr lang="en-US" altLang="ja-JP" dirty="0" smtClean="0"/>
          </a:p>
          <a:p>
            <a:r>
              <a:rPr lang="ja-JP" altLang="en-US" dirty="0" smtClean="0"/>
              <a:t>の分析可能にな</a:t>
            </a:r>
            <a:r>
              <a:rPr lang="ja-JP" altLang="en-US" dirty="0"/>
              <a:t>る</a:t>
            </a:r>
            <a:r>
              <a:rPr lang="ja-JP" altLang="en-US" dirty="0" smtClean="0"/>
              <a:t>。</a:t>
            </a:r>
            <a:endParaRPr lang="en-US" altLang="ja-JP" dirty="0" smtClean="0"/>
          </a:p>
          <a:p>
            <a:r>
              <a:rPr lang="ja-JP" altLang="en-US" dirty="0"/>
              <a:t>核燃料再処理工場の計量管理</a:t>
            </a:r>
            <a:r>
              <a:rPr lang="ja-JP" altLang="en-US" dirty="0" smtClean="0"/>
              <a:t>に応用可能。</a:t>
            </a:r>
            <a:endParaRPr lang="en-US" altLang="ja-JP" dirty="0"/>
          </a:p>
          <a:p>
            <a:r>
              <a:rPr lang="ja-JP" altLang="en-US" b="1" dirty="0" smtClean="0">
                <a:solidFill>
                  <a:srgbClr val="FF0000"/>
                </a:solidFill>
              </a:rPr>
              <a:t>◎</a:t>
            </a:r>
            <a:r>
              <a:rPr lang="ja-JP" altLang="en-US" b="1" dirty="0">
                <a:solidFill>
                  <a:srgbClr val="FF0000"/>
                </a:solidFill>
              </a:rPr>
              <a:t>アクチノイドなど重元素物質の化学結合および構造特性の解明</a:t>
            </a:r>
            <a:endParaRPr lang="en-US" altLang="ja-JP" b="1" dirty="0">
              <a:solidFill>
                <a:srgbClr val="FF0000"/>
              </a:solidFill>
            </a:endParaRPr>
          </a:p>
          <a:p>
            <a:r>
              <a:rPr lang="en-US" altLang="ja-JP" b="1" dirty="0">
                <a:solidFill>
                  <a:srgbClr val="FF0000"/>
                </a:solidFill>
                <a:sym typeface="Wingdings" pitchFamily="2" charset="2"/>
              </a:rPr>
              <a:t>	 </a:t>
            </a:r>
            <a:r>
              <a:rPr lang="ja-JP" altLang="en-US" b="1" dirty="0">
                <a:solidFill>
                  <a:srgbClr val="FF0000"/>
                </a:solidFill>
                <a:sym typeface="Wingdings" pitchFamily="2" charset="2"/>
              </a:rPr>
              <a:t>究極</a:t>
            </a:r>
            <a:r>
              <a:rPr lang="ja-JP" altLang="en-US" b="1" dirty="0">
                <a:solidFill>
                  <a:srgbClr val="FF0000"/>
                </a:solidFill>
              </a:rPr>
              <a:t>の化学反応制御法の確立</a:t>
            </a:r>
          </a:p>
          <a:p>
            <a:r>
              <a:rPr lang="ja-JP" altLang="en-US" dirty="0"/>
              <a:t>「現状</a:t>
            </a:r>
            <a:r>
              <a:rPr lang="ja-JP" altLang="en-US" dirty="0" smtClean="0"/>
              <a:t>」大型</a:t>
            </a:r>
            <a:r>
              <a:rPr lang="ja-JP" altLang="en-US" dirty="0"/>
              <a:t>放射光ビームラインの一部で核燃料取扱（</a:t>
            </a:r>
            <a:r>
              <a:rPr lang="en-US" altLang="ja-JP" dirty="0"/>
              <a:t>KEK-PF, BL-27</a:t>
            </a:r>
            <a:r>
              <a:rPr lang="ja-JP" altLang="en-US" dirty="0"/>
              <a:t>）</a:t>
            </a:r>
            <a:endParaRPr lang="en-US" altLang="ja-JP" dirty="0"/>
          </a:p>
          <a:p>
            <a:r>
              <a:rPr lang="en-US" altLang="ja-JP" dirty="0"/>
              <a:t>	</a:t>
            </a:r>
            <a:r>
              <a:rPr lang="ja-JP" altLang="en-US" dirty="0"/>
              <a:t>または、模擬物質（ランタノイド）を使った実験</a:t>
            </a:r>
            <a:r>
              <a:rPr lang="en-US" altLang="ja-JP" dirty="0"/>
              <a:t> (SPring-8, BL11XU</a:t>
            </a:r>
            <a:r>
              <a:rPr lang="en-US" altLang="ja-JP" dirty="0" smtClean="0"/>
              <a:t>)</a:t>
            </a:r>
            <a:r>
              <a:rPr lang="ja-JP" altLang="en-US" dirty="0" err="1" smtClean="0"/>
              <a:t>。</a:t>
            </a:r>
            <a:endParaRPr lang="ja-JP" altLang="en-US" dirty="0"/>
          </a:p>
          <a:p>
            <a:r>
              <a:rPr lang="ja-JP" altLang="en-US" dirty="0" smtClean="0"/>
              <a:t>本研究</a:t>
            </a:r>
            <a:r>
              <a:rPr lang="ja-JP" altLang="en-US" dirty="0"/>
              <a:t>にて開発</a:t>
            </a:r>
            <a:r>
              <a:rPr lang="ja-JP" altLang="en-US" dirty="0" smtClean="0"/>
              <a:t>する</a:t>
            </a:r>
            <a:r>
              <a:rPr lang="ja-JP" altLang="en-US" u="sng" dirty="0" smtClean="0">
                <a:solidFill>
                  <a:srgbClr val="FF0000"/>
                </a:solidFill>
              </a:rPr>
              <a:t>小型</a:t>
            </a:r>
            <a:r>
              <a:rPr lang="ja-JP" altLang="en-US" u="sng" dirty="0">
                <a:solidFill>
                  <a:srgbClr val="FF0000"/>
                </a:solidFill>
              </a:rPr>
              <a:t>高輝度</a:t>
            </a:r>
            <a:r>
              <a:rPr lang="en-US" altLang="ja-JP" u="sng" dirty="0">
                <a:solidFill>
                  <a:srgbClr val="FF0000"/>
                </a:solidFill>
              </a:rPr>
              <a:t>ICS-X</a:t>
            </a:r>
            <a:r>
              <a:rPr lang="ja-JP" altLang="en-US" u="sng" dirty="0" smtClean="0">
                <a:solidFill>
                  <a:srgbClr val="FF0000"/>
                </a:solidFill>
              </a:rPr>
              <a:t>線源を</a:t>
            </a:r>
            <a:r>
              <a:rPr lang="ja-JP" altLang="en-US" dirty="0" smtClean="0"/>
              <a:t>「</a:t>
            </a:r>
            <a:r>
              <a:rPr lang="ja-JP" altLang="en-US" dirty="0"/>
              <a:t>将来</a:t>
            </a:r>
            <a:r>
              <a:rPr lang="ja-JP" altLang="en-US" dirty="0" smtClean="0"/>
              <a:t>」核</a:t>
            </a:r>
            <a:r>
              <a:rPr lang="ja-JP" altLang="en-US" dirty="0"/>
              <a:t>燃料取扱施設</a:t>
            </a:r>
            <a:r>
              <a:rPr lang="ja-JP" altLang="en-US" dirty="0" smtClean="0"/>
              <a:t>に設置</a:t>
            </a:r>
            <a:r>
              <a:rPr lang="ja-JP" altLang="en-US" dirty="0"/>
              <a:t>！</a:t>
            </a:r>
          </a:p>
          <a:p>
            <a:r>
              <a:rPr lang="ja-JP" altLang="en-US" dirty="0"/>
              <a:t>非密封</a:t>
            </a:r>
            <a:r>
              <a:rPr lang="en-US" altLang="ja-JP" dirty="0"/>
              <a:t>RI</a:t>
            </a:r>
            <a:r>
              <a:rPr lang="ja-JP" altLang="en-US" dirty="0"/>
              <a:t>の取り扱いに高い自由度（多様な核種の利用</a:t>
            </a:r>
            <a:r>
              <a:rPr lang="ja-JP" altLang="en-US" dirty="0" smtClean="0"/>
              <a:t>）</a:t>
            </a:r>
            <a:endParaRPr lang="en-US" altLang="ja-JP" dirty="0" smtClean="0"/>
          </a:p>
          <a:p>
            <a:r>
              <a:rPr lang="ja-JP" altLang="en-US" b="1" dirty="0" smtClean="0">
                <a:solidFill>
                  <a:srgbClr val="FF0000"/>
                </a:solidFill>
              </a:rPr>
              <a:t>◎核セキュリティ（</a:t>
            </a:r>
            <a:r>
              <a:rPr lang="ja-JP" altLang="en-US" b="1" dirty="0" smtClean="0">
                <a:solidFill>
                  <a:srgbClr val="FF0000"/>
                </a:solidFill>
                <a:latin typeface="Calibri" panose="020F0502020204030204" pitchFamily="34" charset="0"/>
              </a:rPr>
              <a:t>核</a:t>
            </a:r>
            <a:r>
              <a:rPr lang="ja-JP" altLang="en-US" b="1" dirty="0">
                <a:solidFill>
                  <a:srgbClr val="FF0000"/>
                </a:solidFill>
                <a:latin typeface="Calibri" panose="020F0502020204030204" pitchFamily="34" charset="0"/>
              </a:rPr>
              <a:t>不拡散・核セキュリティ技術</a:t>
            </a:r>
            <a:r>
              <a:rPr lang="ja-JP" altLang="en-US" b="1" dirty="0" smtClean="0">
                <a:solidFill>
                  <a:srgbClr val="FF0000"/>
                </a:solidFill>
                <a:latin typeface="Calibri" panose="020F0502020204030204" pitchFamily="34" charset="0"/>
              </a:rPr>
              <a:t>開発</a:t>
            </a:r>
            <a:r>
              <a:rPr lang="ja-JP" altLang="en-US" b="1" dirty="0" smtClean="0">
                <a:solidFill>
                  <a:srgbClr val="FF0000"/>
                </a:solidFill>
              </a:rPr>
              <a:t>（</a:t>
            </a:r>
            <a:r>
              <a:rPr lang="en-US" altLang="ja-JP" b="1" dirty="0" smtClean="0">
                <a:solidFill>
                  <a:srgbClr val="FF0000"/>
                </a:solidFill>
              </a:rPr>
              <a:t>0.5MeV</a:t>
            </a:r>
            <a:r>
              <a:rPr lang="ja-JP" altLang="en-US" b="1" dirty="0">
                <a:solidFill>
                  <a:srgbClr val="FF0000"/>
                </a:solidFill>
              </a:rPr>
              <a:t>～</a:t>
            </a:r>
            <a:r>
              <a:rPr lang="en-US" altLang="ja-JP" b="1" dirty="0" smtClean="0">
                <a:solidFill>
                  <a:srgbClr val="FF0000"/>
                </a:solidFill>
              </a:rPr>
              <a:t>10MeV</a:t>
            </a:r>
            <a:r>
              <a:rPr lang="ja-JP" altLang="en-US" b="1" dirty="0">
                <a:solidFill>
                  <a:srgbClr val="FF0000"/>
                </a:solidFill>
              </a:rPr>
              <a:t>） </a:t>
            </a:r>
            <a:r>
              <a:rPr lang="ja-JP" altLang="en-US" b="1" dirty="0" smtClean="0">
                <a:solidFill>
                  <a:srgbClr val="FF0000"/>
                </a:solidFill>
                <a:latin typeface="Calibri" panose="020F0502020204030204" pitchFamily="34" charset="0"/>
              </a:rPr>
              <a:t>）</a:t>
            </a:r>
            <a:endParaRPr lang="ja-JP" altLang="en-US" b="1" dirty="0">
              <a:solidFill>
                <a:srgbClr val="FF0000"/>
              </a:solidFill>
            </a:endParaRPr>
          </a:p>
          <a:p>
            <a:endParaRPr lang="en-US" altLang="ja-JP" dirty="0"/>
          </a:p>
        </p:txBody>
      </p:sp>
      <p:pic>
        <p:nvPicPr>
          <p:cNvPr id="5" name="Picture 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5338007"/>
            <a:ext cx="5778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7"/>
          <p:cNvSpPr txBox="1">
            <a:spLocks noChangeArrowheads="1"/>
          </p:cNvSpPr>
          <p:nvPr/>
        </p:nvSpPr>
        <p:spPr bwMode="auto">
          <a:xfrm>
            <a:off x="1774354" y="4917320"/>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latin typeface="Calibri" panose="020F0502020204030204" pitchFamily="34" charset="0"/>
              </a:rPr>
              <a:t>Pu-239</a:t>
            </a:r>
            <a:endParaRPr lang="ja-JP" altLang="en-US">
              <a:latin typeface="Calibri" panose="020F0502020204030204" pitchFamily="34" charset="0"/>
            </a:endParaRPr>
          </a:p>
        </p:txBody>
      </p:sp>
      <p:sp>
        <p:nvSpPr>
          <p:cNvPr id="7" name="Text Box 159"/>
          <p:cNvSpPr txBox="1">
            <a:spLocks noChangeArrowheads="1"/>
          </p:cNvSpPr>
          <p:nvPr/>
        </p:nvSpPr>
        <p:spPr bwMode="auto">
          <a:xfrm>
            <a:off x="193204" y="5107820"/>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latin typeface="Calibri" panose="020F0502020204030204" pitchFamily="34" charset="0"/>
              </a:rPr>
              <a:t>2143 keV</a:t>
            </a:r>
          </a:p>
        </p:txBody>
      </p:sp>
      <p:sp>
        <p:nvSpPr>
          <p:cNvPr id="8" name="Text Box 163"/>
          <p:cNvSpPr txBox="1">
            <a:spLocks noChangeArrowheads="1"/>
          </p:cNvSpPr>
          <p:nvPr/>
        </p:nvSpPr>
        <p:spPr bwMode="auto">
          <a:xfrm>
            <a:off x="1240954" y="6481007"/>
            <a:ext cx="104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latin typeface="Calibri" panose="020F0502020204030204" pitchFamily="34" charset="0"/>
              </a:rPr>
              <a:t>2143 keV</a:t>
            </a:r>
          </a:p>
        </p:txBody>
      </p:sp>
      <p:sp>
        <p:nvSpPr>
          <p:cNvPr id="9" name="Text Box 164"/>
          <p:cNvSpPr txBox="1">
            <a:spLocks noChangeArrowheads="1"/>
          </p:cNvSpPr>
          <p:nvPr/>
        </p:nvSpPr>
        <p:spPr bwMode="auto">
          <a:xfrm>
            <a:off x="294804" y="4855407"/>
            <a:ext cx="1352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a:latin typeface="Calibri" panose="020F0502020204030204" pitchFamily="34" charset="0"/>
              </a:rPr>
              <a:t>入射ガンマ線</a:t>
            </a:r>
          </a:p>
        </p:txBody>
      </p:sp>
      <p:sp>
        <p:nvSpPr>
          <p:cNvPr id="10" name="Text Box 165"/>
          <p:cNvSpPr txBox="1">
            <a:spLocks noChangeArrowheads="1"/>
          </p:cNvSpPr>
          <p:nvPr/>
        </p:nvSpPr>
        <p:spPr bwMode="auto">
          <a:xfrm>
            <a:off x="1328266" y="6244470"/>
            <a:ext cx="13541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a:latin typeface="Calibri" panose="020F0502020204030204" pitchFamily="34" charset="0"/>
              </a:rPr>
              <a:t>蛍光ガンマ線</a:t>
            </a:r>
          </a:p>
        </p:txBody>
      </p:sp>
      <p:grpSp>
        <p:nvGrpSpPr>
          <p:cNvPr id="11" name="Group 153"/>
          <p:cNvGrpSpPr>
            <a:grpSpLocks/>
          </p:cNvGrpSpPr>
          <p:nvPr/>
        </p:nvGrpSpPr>
        <p:grpSpPr bwMode="auto">
          <a:xfrm rot="8797347" flipH="1" flipV="1">
            <a:off x="183679" y="6092070"/>
            <a:ext cx="1792287" cy="320675"/>
            <a:chOff x="1657" y="3985"/>
            <a:chExt cx="698" cy="115"/>
          </a:xfrm>
        </p:grpSpPr>
        <p:grpSp>
          <p:nvGrpSpPr>
            <p:cNvPr id="12" name="Group 154"/>
            <p:cNvGrpSpPr>
              <a:grpSpLocks/>
            </p:cNvGrpSpPr>
            <p:nvPr/>
          </p:nvGrpSpPr>
          <p:grpSpPr bwMode="auto">
            <a:xfrm>
              <a:off x="1749" y="3989"/>
              <a:ext cx="585" cy="118"/>
              <a:chOff x="1296" y="1931"/>
              <a:chExt cx="3696" cy="1279"/>
            </a:xfrm>
          </p:grpSpPr>
          <p:sp>
            <p:nvSpPr>
              <p:cNvPr id="14" name="Freeform 155"/>
              <p:cNvSpPr>
                <a:spLocks/>
              </p:cNvSpPr>
              <p:nvPr/>
            </p:nvSpPr>
            <p:spPr bwMode="auto">
              <a:xfrm>
                <a:off x="1296" y="1931"/>
                <a:ext cx="94" cy="640"/>
              </a:xfrm>
              <a:custGeom>
                <a:avLst/>
                <a:gdLst>
                  <a:gd name="T0" fmla="*/ 0 w 623"/>
                  <a:gd name="T1" fmla="*/ 0 h 4259"/>
                  <a:gd name="T2" fmla="*/ 0 w 623"/>
                  <a:gd name="T3" fmla="*/ 0 h 4259"/>
                  <a:gd name="T4" fmla="*/ 0 w 623"/>
                  <a:gd name="T5" fmla="*/ 0 h 4259"/>
                  <a:gd name="T6" fmla="*/ 0 w 623"/>
                  <a:gd name="T7" fmla="*/ 0 h 4259"/>
                  <a:gd name="T8" fmla="*/ 0 w 623"/>
                  <a:gd name="T9" fmla="*/ 0 h 4259"/>
                  <a:gd name="T10" fmla="*/ 0 w 623"/>
                  <a:gd name="T11" fmla="*/ 0 h 4259"/>
                  <a:gd name="T12" fmla="*/ 0 w 623"/>
                  <a:gd name="T13" fmla="*/ 0 h 4259"/>
                  <a:gd name="T14" fmla="*/ 0 w 623"/>
                  <a:gd name="T15" fmla="*/ 0 h 4259"/>
                  <a:gd name="T16" fmla="*/ 0 w 623"/>
                  <a:gd name="T17" fmla="*/ 0 h 4259"/>
                  <a:gd name="T18" fmla="*/ 0 w 623"/>
                  <a:gd name="T19" fmla="*/ 0 h 4259"/>
                  <a:gd name="T20" fmla="*/ 0 w 623"/>
                  <a:gd name="T21" fmla="*/ 0 h 4259"/>
                  <a:gd name="T22" fmla="*/ 0 w 623"/>
                  <a:gd name="T23" fmla="*/ 0 h 4259"/>
                  <a:gd name="T24" fmla="*/ 0 w 623"/>
                  <a:gd name="T25" fmla="*/ 0 h 4259"/>
                  <a:gd name="T26" fmla="*/ 0 w 623"/>
                  <a:gd name="T27" fmla="*/ 0 h 4259"/>
                  <a:gd name="T28" fmla="*/ 0 w 623"/>
                  <a:gd name="T29" fmla="*/ 0 h 4259"/>
                  <a:gd name="T30" fmla="*/ 0 w 623"/>
                  <a:gd name="T31" fmla="*/ 0 h 4259"/>
                  <a:gd name="T32" fmla="*/ 0 w 623"/>
                  <a:gd name="T33" fmla="*/ 0 h 4259"/>
                  <a:gd name="T34" fmla="*/ 0 w 623"/>
                  <a:gd name="T35" fmla="*/ 0 h 4259"/>
                  <a:gd name="T36" fmla="*/ 0 w 623"/>
                  <a:gd name="T37" fmla="*/ 0 h 4259"/>
                  <a:gd name="T38" fmla="*/ 0 w 623"/>
                  <a:gd name="T39" fmla="*/ 0 h 4259"/>
                  <a:gd name="T40" fmla="*/ 0 w 623"/>
                  <a:gd name="T41" fmla="*/ 0 h 4259"/>
                  <a:gd name="T42" fmla="*/ 0 w 623"/>
                  <a:gd name="T43" fmla="*/ 0 h 4259"/>
                  <a:gd name="T44" fmla="*/ 0 w 623"/>
                  <a:gd name="T45" fmla="*/ 0 h 4259"/>
                  <a:gd name="T46" fmla="*/ 0 w 623"/>
                  <a:gd name="T47" fmla="*/ 0 h 4259"/>
                  <a:gd name="T48" fmla="*/ 0 w 623"/>
                  <a:gd name="T49" fmla="*/ 0 h 4259"/>
                  <a:gd name="T50" fmla="*/ 0 w 623"/>
                  <a:gd name="T51" fmla="*/ 0 h 4259"/>
                  <a:gd name="T52" fmla="*/ 0 w 623"/>
                  <a:gd name="T53" fmla="*/ 0 h 4259"/>
                  <a:gd name="T54" fmla="*/ 0 w 623"/>
                  <a:gd name="T55" fmla="*/ 0 h 4259"/>
                  <a:gd name="T56" fmla="*/ 0 w 623"/>
                  <a:gd name="T57" fmla="*/ 0 h 4259"/>
                  <a:gd name="T58" fmla="*/ 0 w 623"/>
                  <a:gd name="T59" fmla="*/ 0 h 4259"/>
                  <a:gd name="T60" fmla="*/ 0 w 623"/>
                  <a:gd name="T61" fmla="*/ 0 h 4259"/>
                  <a:gd name="T62" fmla="*/ 0 w 623"/>
                  <a:gd name="T63" fmla="*/ 0 h 4259"/>
                  <a:gd name="T64" fmla="*/ 0 w 623"/>
                  <a:gd name="T65" fmla="*/ 0 h 4259"/>
                  <a:gd name="T66" fmla="*/ 0 w 623"/>
                  <a:gd name="T67" fmla="*/ 0 h 4259"/>
                  <a:gd name="T68" fmla="*/ 0 w 623"/>
                  <a:gd name="T69" fmla="*/ 0 h 4259"/>
                  <a:gd name="T70" fmla="*/ 0 w 623"/>
                  <a:gd name="T71" fmla="*/ 0 h 4259"/>
                  <a:gd name="T72" fmla="*/ 0 w 623"/>
                  <a:gd name="T73" fmla="*/ 0 h 4259"/>
                  <a:gd name="T74" fmla="*/ 0 w 623"/>
                  <a:gd name="T75" fmla="*/ 0 h 4259"/>
                  <a:gd name="T76" fmla="*/ 0 w 623"/>
                  <a:gd name="T77" fmla="*/ 0 h 4259"/>
                  <a:gd name="T78" fmla="*/ 0 w 623"/>
                  <a:gd name="T79" fmla="*/ 0 h 4259"/>
                  <a:gd name="T80" fmla="*/ 0 w 623"/>
                  <a:gd name="T81" fmla="*/ 0 h 4259"/>
                  <a:gd name="T82" fmla="*/ 0 w 623"/>
                  <a:gd name="T83" fmla="*/ 0 h 4259"/>
                  <a:gd name="T84" fmla="*/ 0 w 623"/>
                  <a:gd name="T85" fmla="*/ 0 h 4259"/>
                  <a:gd name="T86" fmla="*/ 0 w 623"/>
                  <a:gd name="T87" fmla="*/ 0 h 4259"/>
                  <a:gd name="T88" fmla="*/ 0 w 623"/>
                  <a:gd name="T89" fmla="*/ 0 h 4259"/>
                  <a:gd name="T90" fmla="*/ 0 w 623"/>
                  <a:gd name="T91" fmla="*/ 0 h 4259"/>
                  <a:gd name="T92" fmla="*/ 0 w 623"/>
                  <a:gd name="T93" fmla="*/ 0 h 4259"/>
                  <a:gd name="T94" fmla="*/ 0 w 623"/>
                  <a:gd name="T95" fmla="*/ 0 h 4259"/>
                  <a:gd name="T96" fmla="*/ 0 w 623"/>
                  <a:gd name="T97" fmla="*/ 0 h 4259"/>
                  <a:gd name="T98" fmla="*/ 0 w 623"/>
                  <a:gd name="T99" fmla="*/ 0 h 4259"/>
                  <a:gd name="T100" fmla="*/ 0 w 623"/>
                  <a:gd name="T101" fmla="*/ 0 h 4259"/>
                  <a:gd name="T102" fmla="*/ 0 w 623"/>
                  <a:gd name="T103" fmla="*/ 0 h 42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4259"/>
                  <a:gd name="T158" fmla="*/ 623 w 623"/>
                  <a:gd name="T159" fmla="*/ 4259 h 42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4259">
                    <a:moveTo>
                      <a:pt x="0" y="4259"/>
                    </a:moveTo>
                    <a:lnTo>
                      <a:pt x="12" y="4125"/>
                    </a:lnTo>
                    <a:lnTo>
                      <a:pt x="24" y="3992"/>
                    </a:lnTo>
                    <a:lnTo>
                      <a:pt x="37" y="3858"/>
                    </a:lnTo>
                    <a:lnTo>
                      <a:pt x="49" y="3725"/>
                    </a:lnTo>
                    <a:lnTo>
                      <a:pt x="61" y="3593"/>
                    </a:lnTo>
                    <a:lnTo>
                      <a:pt x="73" y="3461"/>
                    </a:lnTo>
                    <a:lnTo>
                      <a:pt x="86" y="3330"/>
                    </a:lnTo>
                    <a:lnTo>
                      <a:pt x="98" y="3200"/>
                    </a:lnTo>
                    <a:lnTo>
                      <a:pt x="110" y="3071"/>
                    </a:lnTo>
                    <a:lnTo>
                      <a:pt x="122" y="2943"/>
                    </a:lnTo>
                    <a:lnTo>
                      <a:pt x="134" y="2816"/>
                    </a:lnTo>
                    <a:lnTo>
                      <a:pt x="147" y="2691"/>
                    </a:lnTo>
                    <a:lnTo>
                      <a:pt x="159" y="2568"/>
                    </a:lnTo>
                    <a:lnTo>
                      <a:pt x="171" y="2446"/>
                    </a:lnTo>
                    <a:lnTo>
                      <a:pt x="183" y="2325"/>
                    </a:lnTo>
                    <a:lnTo>
                      <a:pt x="195" y="2207"/>
                    </a:lnTo>
                    <a:lnTo>
                      <a:pt x="208" y="2091"/>
                    </a:lnTo>
                    <a:lnTo>
                      <a:pt x="220" y="1977"/>
                    </a:lnTo>
                    <a:lnTo>
                      <a:pt x="232" y="1865"/>
                    </a:lnTo>
                    <a:lnTo>
                      <a:pt x="244" y="1756"/>
                    </a:lnTo>
                    <a:lnTo>
                      <a:pt x="257" y="1649"/>
                    </a:lnTo>
                    <a:lnTo>
                      <a:pt x="269" y="1544"/>
                    </a:lnTo>
                    <a:lnTo>
                      <a:pt x="281" y="1442"/>
                    </a:lnTo>
                    <a:lnTo>
                      <a:pt x="293" y="1344"/>
                    </a:lnTo>
                    <a:lnTo>
                      <a:pt x="305" y="1247"/>
                    </a:lnTo>
                    <a:lnTo>
                      <a:pt x="318" y="1154"/>
                    </a:lnTo>
                    <a:lnTo>
                      <a:pt x="330" y="1064"/>
                    </a:lnTo>
                    <a:lnTo>
                      <a:pt x="342" y="977"/>
                    </a:lnTo>
                    <a:lnTo>
                      <a:pt x="354" y="894"/>
                    </a:lnTo>
                    <a:lnTo>
                      <a:pt x="366" y="813"/>
                    </a:lnTo>
                    <a:lnTo>
                      <a:pt x="379" y="736"/>
                    </a:lnTo>
                    <a:lnTo>
                      <a:pt x="391" y="663"/>
                    </a:lnTo>
                    <a:lnTo>
                      <a:pt x="403" y="593"/>
                    </a:lnTo>
                    <a:lnTo>
                      <a:pt x="415" y="527"/>
                    </a:lnTo>
                    <a:lnTo>
                      <a:pt x="428" y="464"/>
                    </a:lnTo>
                    <a:lnTo>
                      <a:pt x="440" y="405"/>
                    </a:lnTo>
                    <a:lnTo>
                      <a:pt x="452" y="350"/>
                    </a:lnTo>
                    <a:lnTo>
                      <a:pt x="464" y="299"/>
                    </a:lnTo>
                    <a:lnTo>
                      <a:pt x="476" y="252"/>
                    </a:lnTo>
                    <a:lnTo>
                      <a:pt x="489" y="208"/>
                    </a:lnTo>
                    <a:lnTo>
                      <a:pt x="501" y="169"/>
                    </a:lnTo>
                    <a:lnTo>
                      <a:pt x="513" y="134"/>
                    </a:lnTo>
                    <a:lnTo>
                      <a:pt x="525" y="103"/>
                    </a:lnTo>
                    <a:lnTo>
                      <a:pt x="538" y="75"/>
                    </a:lnTo>
                    <a:lnTo>
                      <a:pt x="550" y="52"/>
                    </a:lnTo>
                    <a:lnTo>
                      <a:pt x="562" y="34"/>
                    </a:lnTo>
                    <a:lnTo>
                      <a:pt x="574" y="19"/>
                    </a:lnTo>
                    <a:lnTo>
                      <a:pt x="586" y="8"/>
                    </a:lnTo>
                    <a:lnTo>
                      <a:pt x="599" y="2"/>
                    </a:lnTo>
                    <a:lnTo>
                      <a:pt x="611" y="0"/>
                    </a:lnTo>
                    <a:lnTo>
                      <a:pt x="623" y="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15" name="Freeform 156"/>
              <p:cNvSpPr>
                <a:spLocks/>
              </p:cNvSpPr>
              <p:nvPr/>
            </p:nvSpPr>
            <p:spPr bwMode="auto">
              <a:xfrm>
                <a:off x="1390" y="1931"/>
                <a:ext cx="95" cy="680"/>
              </a:xfrm>
              <a:custGeom>
                <a:avLst/>
                <a:gdLst>
                  <a:gd name="T0" fmla="*/ 0 w 623"/>
                  <a:gd name="T1" fmla="*/ 0 h 4524"/>
                  <a:gd name="T2" fmla="*/ 0 w 623"/>
                  <a:gd name="T3" fmla="*/ 0 h 4524"/>
                  <a:gd name="T4" fmla="*/ 0 w 623"/>
                  <a:gd name="T5" fmla="*/ 0 h 4524"/>
                  <a:gd name="T6" fmla="*/ 0 w 623"/>
                  <a:gd name="T7" fmla="*/ 0 h 4524"/>
                  <a:gd name="T8" fmla="*/ 0 w 623"/>
                  <a:gd name="T9" fmla="*/ 0 h 4524"/>
                  <a:gd name="T10" fmla="*/ 0 w 623"/>
                  <a:gd name="T11" fmla="*/ 0 h 4524"/>
                  <a:gd name="T12" fmla="*/ 0 w 623"/>
                  <a:gd name="T13" fmla="*/ 0 h 4524"/>
                  <a:gd name="T14" fmla="*/ 0 w 623"/>
                  <a:gd name="T15" fmla="*/ 0 h 4524"/>
                  <a:gd name="T16" fmla="*/ 0 w 623"/>
                  <a:gd name="T17" fmla="*/ 0 h 4524"/>
                  <a:gd name="T18" fmla="*/ 0 w 623"/>
                  <a:gd name="T19" fmla="*/ 0 h 4524"/>
                  <a:gd name="T20" fmla="*/ 0 w 623"/>
                  <a:gd name="T21" fmla="*/ 0 h 4524"/>
                  <a:gd name="T22" fmla="*/ 0 w 623"/>
                  <a:gd name="T23" fmla="*/ 0 h 4524"/>
                  <a:gd name="T24" fmla="*/ 0 w 623"/>
                  <a:gd name="T25" fmla="*/ 0 h 4524"/>
                  <a:gd name="T26" fmla="*/ 0 w 623"/>
                  <a:gd name="T27" fmla="*/ 0 h 4524"/>
                  <a:gd name="T28" fmla="*/ 0 w 623"/>
                  <a:gd name="T29" fmla="*/ 0 h 4524"/>
                  <a:gd name="T30" fmla="*/ 0 w 623"/>
                  <a:gd name="T31" fmla="*/ 0 h 4524"/>
                  <a:gd name="T32" fmla="*/ 0 w 623"/>
                  <a:gd name="T33" fmla="*/ 0 h 4524"/>
                  <a:gd name="T34" fmla="*/ 0 w 623"/>
                  <a:gd name="T35" fmla="*/ 0 h 4524"/>
                  <a:gd name="T36" fmla="*/ 0 w 623"/>
                  <a:gd name="T37" fmla="*/ 0 h 4524"/>
                  <a:gd name="T38" fmla="*/ 0 w 623"/>
                  <a:gd name="T39" fmla="*/ 0 h 4524"/>
                  <a:gd name="T40" fmla="*/ 0 w 623"/>
                  <a:gd name="T41" fmla="*/ 0 h 4524"/>
                  <a:gd name="T42" fmla="*/ 0 w 623"/>
                  <a:gd name="T43" fmla="*/ 0 h 4524"/>
                  <a:gd name="T44" fmla="*/ 0 w 623"/>
                  <a:gd name="T45" fmla="*/ 0 h 4524"/>
                  <a:gd name="T46" fmla="*/ 0 w 623"/>
                  <a:gd name="T47" fmla="*/ 0 h 4524"/>
                  <a:gd name="T48" fmla="*/ 0 w 623"/>
                  <a:gd name="T49" fmla="*/ 0 h 4524"/>
                  <a:gd name="T50" fmla="*/ 0 w 623"/>
                  <a:gd name="T51" fmla="*/ 0 h 4524"/>
                  <a:gd name="T52" fmla="*/ 0 w 623"/>
                  <a:gd name="T53" fmla="*/ 0 h 4524"/>
                  <a:gd name="T54" fmla="*/ 0 w 623"/>
                  <a:gd name="T55" fmla="*/ 0 h 4524"/>
                  <a:gd name="T56" fmla="*/ 0 w 623"/>
                  <a:gd name="T57" fmla="*/ 0 h 4524"/>
                  <a:gd name="T58" fmla="*/ 0 w 623"/>
                  <a:gd name="T59" fmla="*/ 0 h 4524"/>
                  <a:gd name="T60" fmla="*/ 0 w 623"/>
                  <a:gd name="T61" fmla="*/ 0 h 4524"/>
                  <a:gd name="T62" fmla="*/ 0 w 623"/>
                  <a:gd name="T63" fmla="*/ 0 h 4524"/>
                  <a:gd name="T64" fmla="*/ 0 w 623"/>
                  <a:gd name="T65" fmla="*/ 0 h 4524"/>
                  <a:gd name="T66" fmla="*/ 0 w 623"/>
                  <a:gd name="T67" fmla="*/ 0 h 4524"/>
                  <a:gd name="T68" fmla="*/ 0 w 623"/>
                  <a:gd name="T69" fmla="*/ 0 h 4524"/>
                  <a:gd name="T70" fmla="*/ 0 w 623"/>
                  <a:gd name="T71" fmla="*/ 0 h 4524"/>
                  <a:gd name="T72" fmla="*/ 0 w 623"/>
                  <a:gd name="T73" fmla="*/ 0 h 4524"/>
                  <a:gd name="T74" fmla="*/ 0 w 623"/>
                  <a:gd name="T75" fmla="*/ 0 h 4524"/>
                  <a:gd name="T76" fmla="*/ 0 w 623"/>
                  <a:gd name="T77" fmla="*/ 0 h 4524"/>
                  <a:gd name="T78" fmla="*/ 0 w 623"/>
                  <a:gd name="T79" fmla="*/ 0 h 4524"/>
                  <a:gd name="T80" fmla="*/ 0 w 623"/>
                  <a:gd name="T81" fmla="*/ 0 h 4524"/>
                  <a:gd name="T82" fmla="*/ 0 w 623"/>
                  <a:gd name="T83" fmla="*/ 0 h 4524"/>
                  <a:gd name="T84" fmla="*/ 0 w 623"/>
                  <a:gd name="T85" fmla="*/ 0 h 4524"/>
                  <a:gd name="T86" fmla="*/ 0 w 623"/>
                  <a:gd name="T87" fmla="*/ 0 h 4524"/>
                  <a:gd name="T88" fmla="*/ 0 w 623"/>
                  <a:gd name="T89" fmla="*/ 0 h 4524"/>
                  <a:gd name="T90" fmla="*/ 0 w 623"/>
                  <a:gd name="T91" fmla="*/ 0 h 4524"/>
                  <a:gd name="T92" fmla="*/ 0 w 623"/>
                  <a:gd name="T93" fmla="*/ 0 h 4524"/>
                  <a:gd name="T94" fmla="*/ 0 w 623"/>
                  <a:gd name="T95" fmla="*/ 0 h 4524"/>
                  <a:gd name="T96" fmla="*/ 0 w 623"/>
                  <a:gd name="T97" fmla="*/ 0 h 4524"/>
                  <a:gd name="T98" fmla="*/ 0 w 623"/>
                  <a:gd name="T99" fmla="*/ 0 h 4524"/>
                  <a:gd name="T100" fmla="*/ 0 w 623"/>
                  <a:gd name="T101" fmla="*/ 0 h 4524"/>
                  <a:gd name="T102" fmla="*/ 0 w 623"/>
                  <a:gd name="T103" fmla="*/ 0 h 45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4524"/>
                  <a:gd name="T158" fmla="*/ 623 w 623"/>
                  <a:gd name="T159" fmla="*/ 4524 h 45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4524">
                    <a:moveTo>
                      <a:pt x="0" y="0"/>
                    </a:moveTo>
                    <a:lnTo>
                      <a:pt x="12" y="6"/>
                    </a:lnTo>
                    <a:lnTo>
                      <a:pt x="24" y="17"/>
                    </a:lnTo>
                    <a:lnTo>
                      <a:pt x="37" y="32"/>
                    </a:lnTo>
                    <a:lnTo>
                      <a:pt x="49" y="50"/>
                    </a:lnTo>
                    <a:lnTo>
                      <a:pt x="61" y="73"/>
                    </a:lnTo>
                    <a:lnTo>
                      <a:pt x="73" y="101"/>
                    </a:lnTo>
                    <a:lnTo>
                      <a:pt x="86" y="132"/>
                    </a:lnTo>
                    <a:lnTo>
                      <a:pt x="98" y="167"/>
                    </a:lnTo>
                    <a:lnTo>
                      <a:pt x="110" y="206"/>
                    </a:lnTo>
                    <a:lnTo>
                      <a:pt x="122" y="250"/>
                    </a:lnTo>
                    <a:lnTo>
                      <a:pt x="134" y="297"/>
                    </a:lnTo>
                    <a:lnTo>
                      <a:pt x="147" y="348"/>
                    </a:lnTo>
                    <a:lnTo>
                      <a:pt x="159" y="403"/>
                    </a:lnTo>
                    <a:lnTo>
                      <a:pt x="171" y="462"/>
                    </a:lnTo>
                    <a:lnTo>
                      <a:pt x="183" y="525"/>
                    </a:lnTo>
                    <a:lnTo>
                      <a:pt x="195" y="591"/>
                    </a:lnTo>
                    <a:lnTo>
                      <a:pt x="208" y="661"/>
                    </a:lnTo>
                    <a:lnTo>
                      <a:pt x="220" y="734"/>
                    </a:lnTo>
                    <a:lnTo>
                      <a:pt x="232" y="811"/>
                    </a:lnTo>
                    <a:lnTo>
                      <a:pt x="244" y="892"/>
                    </a:lnTo>
                    <a:lnTo>
                      <a:pt x="257" y="975"/>
                    </a:lnTo>
                    <a:lnTo>
                      <a:pt x="269" y="1062"/>
                    </a:lnTo>
                    <a:lnTo>
                      <a:pt x="281" y="1152"/>
                    </a:lnTo>
                    <a:lnTo>
                      <a:pt x="293" y="1245"/>
                    </a:lnTo>
                    <a:lnTo>
                      <a:pt x="305" y="1341"/>
                    </a:lnTo>
                    <a:lnTo>
                      <a:pt x="318" y="1440"/>
                    </a:lnTo>
                    <a:lnTo>
                      <a:pt x="330" y="1542"/>
                    </a:lnTo>
                    <a:lnTo>
                      <a:pt x="342" y="1647"/>
                    </a:lnTo>
                    <a:lnTo>
                      <a:pt x="354" y="1754"/>
                    </a:lnTo>
                    <a:lnTo>
                      <a:pt x="367" y="1863"/>
                    </a:lnTo>
                    <a:lnTo>
                      <a:pt x="379" y="1975"/>
                    </a:lnTo>
                    <a:lnTo>
                      <a:pt x="391" y="2089"/>
                    </a:lnTo>
                    <a:lnTo>
                      <a:pt x="403" y="2205"/>
                    </a:lnTo>
                    <a:lnTo>
                      <a:pt x="415" y="2323"/>
                    </a:lnTo>
                    <a:lnTo>
                      <a:pt x="428" y="2444"/>
                    </a:lnTo>
                    <a:lnTo>
                      <a:pt x="440" y="2565"/>
                    </a:lnTo>
                    <a:lnTo>
                      <a:pt x="452" y="2689"/>
                    </a:lnTo>
                    <a:lnTo>
                      <a:pt x="464" y="2814"/>
                    </a:lnTo>
                    <a:lnTo>
                      <a:pt x="476" y="2941"/>
                    </a:lnTo>
                    <a:lnTo>
                      <a:pt x="489" y="3069"/>
                    </a:lnTo>
                    <a:lnTo>
                      <a:pt x="501" y="3198"/>
                    </a:lnTo>
                    <a:lnTo>
                      <a:pt x="513" y="3328"/>
                    </a:lnTo>
                    <a:lnTo>
                      <a:pt x="525" y="3459"/>
                    </a:lnTo>
                    <a:lnTo>
                      <a:pt x="538" y="3591"/>
                    </a:lnTo>
                    <a:lnTo>
                      <a:pt x="550" y="3723"/>
                    </a:lnTo>
                    <a:lnTo>
                      <a:pt x="562" y="3856"/>
                    </a:lnTo>
                    <a:lnTo>
                      <a:pt x="574" y="3989"/>
                    </a:lnTo>
                    <a:lnTo>
                      <a:pt x="586" y="4123"/>
                    </a:lnTo>
                    <a:lnTo>
                      <a:pt x="599" y="4257"/>
                    </a:lnTo>
                    <a:lnTo>
                      <a:pt x="611" y="4391"/>
                    </a:lnTo>
                    <a:lnTo>
                      <a:pt x="623" y="4524"/>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16" name="Freeform 157"/>
              <p:cNvSpPr>
                <a:spLocks/>
              </p:cNvSpPr>
              <p:nvPr/>
            </p:nvSpPr>
            <p:spPr bwMode="auto">
              <a:xfrm>
                <a:off x="1485" y="2611"/>
                <a:ext cx="95" cy="599"/>
              </a:xfrm>
              <a:custGeom>
                <a:avLst/>
                <a:gdLst>
                  <a:gd name="T0" fmla="*/ 0 w 623"/>
                  <a:gd name="T1" fmla="*/ 0 h 3992"/>
                  <a:gd name="T2" fmla="*/ 0 w 623"/>
                  <a:gd name="T3" fmla="*/ 0 h 3992"/>
                  <a:gd name="T4" fmla="*/ 0 w 623"/>
                  <a:gd name="T5" fmla="*/ 0 h 3992"/>
                  <a:gd name="T6" fmla="*/ 0 w 623"/>
                  <a:gd name="T7" fmla="*/ 0 h 3992"/>
                  <a:gd name="T8" fmla="*/ 0 w 623"/>
                  <a:gd name="T9" fmla="*/ 0 h 3992"/>
                  <a:gd name="T10" fmla="*/ 0 w 623"/>
                  <a:gd name="T11" fmla="*/ 0 h 3992"/>
                  <a:gd name="T12" fmla="*/ 0 w 623"/>
                  <a:gd name="T13" fmla="*/ 0 h 3992"/>
                  <a:gd name="T14" fmla="*/ 0 w 623"/>
                  <a:gd name="T15" fmla="*/ 0 h 3992"/>
                  <a:gd name="T16" fmla="*/ 0 w 623"/>
                  <a:gd name="T17" fmla="*/ 0 h 3992"/>
                  <a:gd name="T18" fmla="*/ 0 w 623"/>
                  <a:gd name="T19" fmla="*/ 0 h 3992"/>
                  <a:gd name="T20" fmla="*/ 0 w 623"/>
                  <a:gd name="T21" fmla="*/ 0 h 3992"/>
                  <a:gd name="T22" fmla="*/ 0 w 623"/>
                  <a:gd name="T23" fmla="*/ 0 h 3992"/>
                  <a:gd name="T24" fmla="*/ 0 w 623"/>
                  <a:gd name="T25" fmla="*/ 0 h 3992"/>
                  <a:gd name="T26" fmla="*/ 0 w 623"/>
                  <a:gd name="T27" fmla="*/ 0 h 3992"/>
                  <a:gd name="T28" fmla="*/ 0 w 623"/>
                  <a:gd name="T29" fmla="*/ 0 h 3992"/>
                  <a:gd name="T30" fmla="*/ 0 w 623"/>
                  <a:gd name="T31" fmla="*/ 0 h 3992"/>
                  <a:gd name="T32" fmla="*/ 0 w 623"/>
                  <a:gd name="T33" fmla="*/ 0 h 3992"/>
                  <a:gd name="T34" fmla="*/ 0 w 623"/>
                  <a:gd name="T35" fmla="*/ 0 h 3992"/>
                  <a:gd name="T36" fmla="*/ 0 w 623"/>
                  <a:gd name="T37" fmla="*/ 0 h 3992"/>
                  <a:gd name="T38" fmla="*/ 0 w 623"/>
                  <a:gd name="T39" fmla="*/ 0 h 3992"/>
                  <a:gd name="T40" fmla="*/ 0 w 623"/>
                  <a:gd name="T41" fmla="*/ 0 h 3992"/>
                  <a:gd name="T42" fmla="*/ 0 w 623"/>
                  <a:gd name="T43" fmla="*/ 0 h 3992"/>
                  <a:gd name="T44" fmla="*/ 0 w 623"/>
                  <a:gd name="T45" fmla="*/ 0 h 3992"/>
                  <a:gd name="T46" fmla="*/ 0 w 623"/>
                  <a:gd name="T47" fmla="*/ 0 h 3992"/>
                  <a:gd name="T48" fmla="*/ 0 w 623"/>
                  <a:gd name="T49" fmla="*/ 0 h 3992"/>
                  <a:gd name="T50" fmla="*/ 0 w 623"/>
                  <a:gd name="T51" fmla="*/ 0 h 3992"/>
                  <a:gd name="T52" fmla="*/ 0 w 623"/>
                  <a:gd name="T53" fmla="*/ 0 h 3992"/>
                  <a:gd name="T54" fmla="*/ 0 w 623"/>
                  <a:gd name="T55" fmla="*/ 0 h 3992"/>
                  <a:gd name="T56" fmla="*/ 0 w 623"/>
                  <a:gd name="T57" fmla="*/ 0 h 3992"/>
                  <a:gd name="T58" fmla="*/ 0 w 623"/>
                  <a:gd name="T59" fmla="*/ 0 h 3992"/>
                  <a:gd name="T60" fmla="*/ 0 w 623"/>
                  <a:gd name="T61" fmla="*/ 0 h 3992"/>
                  <a:gd name="T62" fmla="*/ 0 w 623"/>
                  <a:gd name="T63" fmla="*/ 0 h 3992"/>
                  <a:gd name="T64" fmla="*/ 0 w 623"/>
                  <a:gd name="T65" fmla="*/ 0 h 3992"/>
                  <a:gd name="T66" fmla="*/ 0 w 623"/>
                  <a:gd name="T67" fmla="*/ 0 h 3992"/>
                  <a:gd name="T68" fmla="*/ 0 w 623"/>
                  <a:gd name="T69" fmla="*/ 0 h 3992"/>
                  <a:gd name="T70" fmla="*/ 0 w 623"/>
                  <a:gd name="T71" fmla="*/ 0 h 3992"/>
                  <a:gd name="T72" fmla="*/ 0 w 623"/>
                  <a:gd name="T73" fmla="*/ 0 h 3992"/>
                  <a:gd name="T74" fmla="*/ 0 w 623"/>
                  <a:gd name="T75" fmla="*/ 0 h 3992"/>
                  <a:gd name="T76" fmla="*/ 0 w 623"/>
                  <a:gd name="T77" fmla="*/ 0 h 3992"/>
                  <a:gd name="T78" fmla="*/ 0 w 623"/>
                  <a:gd name="T79" fmla="*/ 0 h 3992"/>
                  <a:gd name="T80" fmla="*/ 0 w 623"/>
                  <a:gd name="T81" fmla="*/ 0 h 3992"/>
                  <a:gd name="T82" fmla="*/ 0 w 623"/>
                  <a:gd name="T83" fmla="*/ 0 h 3992"/>
                  <a:gd name="T84" fmla="*/ 0 w 623"/>
                  <a:gd name="T85" fmla="*/ 0 h 3992"/>
                  <a:gd name="T86" fmla="*/ 0 w 623"/>
                  <a:gd name="T87" fmla="*/ 0 h 3992"/>
                  <a:gd name="T88" fmla="*/ 0 w 623"/>
                  <a:gd name="T89" fmla="*/ 0 h 3992"/>
                  <a:gd name="T90" fmla="*/ 0 w 623"/>
                  <a:gd name="T91" fmla="*/ 0 h 3992"/>
                  <a:gd name="T92" fmla="*/ 0 w 623"/>
                  <a:gd name="T93" fmla="*/ 0 h 3992"/>
                  <a:gd name="T94" fmla="*/ 0 w 623"/>
                  <a:gd name="T95" fmla="*/ 0 h 3992"/>
                  <a:gd name="T96" fmla="*/ 0 w 623"/>
                  <a:gd name="T97" fmla="*/ 0 h 3992"/>
                  <a:gd name="T98" fmla="*/ 0 w 623"/>
                  <a:gd name="T99" fmla="*/ 0 h 3992"/>
                  <a:gd name="T100" fmla="*/ 0 w 623"/>
                  <a:gd name="T101" fmla="*/ 0 h 3992"/>
                  <a:gd name="T102" fmla="*/ 0 w 623"/>
                  <a:gd name="T103" fmla="*/ 0 h 39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3992"/>
                  <a:gd name="T158" fmla="*/ 623 w 623"/>
                  <a:gd name="T159" fmla="*/ 3992 h 39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3992">
                    <a:moveTo>
                      <a:pt x="0" y="0"/>
                    </a:moveTo>
                    <a:lnTo>
                      <a:pt x="12" y="134"/>
                    </a:lnTo>
                    <a:lnTo>
                      <a:pt x="24" y="267"/>
                    </a:lnTo>
                    <a:lnTo>
                      <a:pt x="37" y="399"/>
                    </a:lnTo>
                    <a:lnTo>
                      <a:pt x="49" y="531"/>
                    </a:lnTo>
                    <a:lnTo>
                      <a:pt x="61" y="662"/>
                    </a:lnTo>
                    <a:lnTo>
                      <a:pt x="73" y="792"/>
                    </a:lnTo>
                    <a:lnTo>
                      <a:pt x="86" y="921"/>
                    </a:lnTo>
                    <a:lnTo>
                      <a:pt x="98" y="1049"/>
                    </a:lnTo>
                    <a:lnTo>
                      <a:pt x="110" y="1176"/>
                    </a:lnTo>
                    <a:lnTo>
                      <a:pt x="122" y="1301"/>
                    </a:lnTo>
                    <a:lnTo>
                      <a:pt x="134" y="1424"/>
                    </a:lnTo>
                    <a:lnTo>
                      <a:pt x="147" y="1546"/>
                    </a:lnTo>
                    <a:lnTo>
                      <a:pt x="159" y="1666"/>
                    </a:lnTo>
                    <a:lnTo>
                      <a:pt x="171" y="1785"/>
                    </a:lnTo>
                    <a:lnTo>
                      <a:pt x="183" y="1901"/>
                    </a:lnTo>
                    <a:lnTo>
                      <a:pt x="196" y="2015"/>
                    </a:lnTo>
                    <a:lnTo>
                      <a:pt x="208" y="2127"/>
                    </a:lnTo>
                    <a:lnTo>
                      <a:pt x="220" y="2236"/>
                    </a:lnTo>
                    <a:lnTo>
                      <a:pt x="232" y="2343"/>
                    </a:lnTo>
                    <a:lnTo>
                      <a:pt x="244" y="2448"/>
                    </a:lnTo>
                    <a:lnTo>
                      <a:pt x="257" y="2549"/>
                    </a:lnTo>
                    <a:lnTo>
                      <a:pt x="269" y="2648"/>
                    </a:lnTo>
                    <a:lnTo>
                      <a:pt x="281" y="2744"/>
                    </a:lnTo>
                    <a:lnTo>
                      <a:pt x="293" y="2838"/>
                    </a:lnTo>
                    <a:lnTo>
                      <a:pt x="305" y="2928"/>
                    </a:lnTo>
                    <a:lnTo>
                      <a:pt x="318" y="3015"/>
                    </a:lnTo>
                    <a:lnTo>
                      <a:pt x="330" y="3098"/>
                    </a:lnTo>
                    <a:lnTo>
                      <a:pt x="342" y="3179"/>
                    </a:lnTo>
                    <a:lnTo>
                      <a:pt x="354" y="3255"/>
                    </a:lnTo>
                    <a:lnTo>
                      <a:pt x="367" y="3329"/>
                    </a:lnTo>
                    <a:lnTo>
                      <a:pt x="379" y="3399"/>
                    </a:lnTo>
                    <a:lnTo>
                      <a:pt x="391" y="3465"/>
                    </a:lnTo>
                    <a:lnTo>
                      <a:pt x="403" y="3528"/>
                    </a:lnTo>
                    <a:lnTo>
                      <a:pt x="415" y="3587"/>
                    </a:lnTo>
                    <a:lnTo>
                      <a:pt x="428" y="3642"/>
                    </a:lnTo>
                    <a:lnTo>
                      <a:pt x="440" y="3693"/>
                    </a:lnTo>
                    <a:lnTo>
                      <a:pt x="452" y="3740"/>
                    </a:lnTo>
                    <a:lnTo>
                      <a:pt x="464" y="3784"/>
                    </a:lnTo>
                    <a:lnTo>
                      <a:pt x="476" y="3823"/>
                    </a:lnTo>
                    <a:lnTo>
                      <a:pt x="489" y="3858"/>
                    </a:lnTo>
                    <a:lnTo>
                      <a:pt x="501" y="3889"/>
                    </a:lnTo>
                    <a:lnTo>
                      <a:pt x="513" y="3917"/>
                    </a:lnTo>
                    <a:lnTo>
                      <a:pt x="525" y="3940"/>
                    </a:lnTo>
                    <a:lnTo>
                      <a:pt x="538" y="3958"/>
                    </a:lnTo>
                    <a:lnTo>
                      <a:pt x="550" y="3973"/>
                    </a:lnTo>
                    <a:lnTo>
                      <a:pt x="562" y="3984"/>
                    </a:lnTo>
                    <a:lnTo>
                      <a:pt x="574" y="3990"/>
                    </a:lnTo>
                    <a:lnTo>
                      <a:pt x="586" y="3992"/>
                    </a:lnTo>
                    <a:lnTo>
                      <a:pt x="599" y="3990"/>
                    </a:lnTo>
                    <a:lnTo>
                      <a:pt x="611" y="3984"/>
                    </a:lnTo>
                    <a:lnTo>
                      <a:pt x="623" y="3973"/>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17" name="Freeform 158"/>
              <p:cNvSpPr>
                <a:spLocks/>
              </p:cNvSpPr>
              <p:nvPr/>
            </p:nvSpPr>
            <p:spPr bwMode="auto">
              <a:xfrm>
                <a:off x="1580" y="2490"/>
                <a:ext cx="95" cy="718"/>
              </a:xfrm>
              <a:custGeom>
                <a:avLst/>
                <a:gdLst>
                  <a:gd name="T0" fmla="*/ 0 w 623"/>
                  <a:gd name="T1" fmla="*/ 0 h 4774"/>
                  <a:gd name="T2" fmla="*/ 0 w 623"/>
                  <a:gd name="T3" fmla="*/ 0 h 4774"/>
                  <a:gd name="T4" fmla="*/ 0 w 623"/>
                  <a:gd name="T5" fmla="*/ 0 h 4774"/>
                  <a:gd name="T6" fmla="*/ 0 w 623"/>
                  <a:gd name="T7" fmla="*/ 0 h 4774"/>
                  <a:gd name="T8" fmla="*/ 0 w 623"/>
                  <a:gd name="T9" fmla="*/ 0 h 4774"/>
                  <a:gd name="T10" fmla="*/ 0 w 623"/>
                  <a:gd name="T11" fmla="*/ 0 h 4774"/>
                  <a:gd name="T12" fmla="*/ 0 w 623"/>
                  <a:gd name="T13" fmla="*/ 0 h 4774"/>
                  <a:gd name="T14" fmla="*/ 0 w 623"/>
                  <a:gd name="T15" fmla="*/ 0 h 4774"/>
                  <a:gd name="T16" fmla="*/ 0 w 623"/>
                  <a:gd name="T17" fmla="*/ 0 h 4774"/>
                  <a:gd name="T18" fmla="*/ 0 w 623"/>
                  <a:gd name="T19" fmla="*/ 0 h 4774"/>
                  <a:gd name="T20" fmla="*/ 0 w 623"/>
                  <a:gd name="T21" fmla="*/ 0 h 4774"/>
                  <a:gd name="T22" fmla="*/ 0 w 623"/>
                  <a:gd name="T23" fmla="*/ 0 h 4774"/>
                  <a:gd name="T24" fmla="*/ 0 w 623"/>
                  <a:gd name="T25" fmla="*/ 0 h 4774"/>
                  <a:gd name="T26" fmla="*/ 0 w 623"/>
                  <a:gd name="T27" fmla="*/ 0 h 4774"/>
                  <a:gd name="T28" fmla="*/ 0 w 623"/>
                  <a:gd name="T29" fmla="*/ 0 h 4774"/>
                  <a:gd name="T30" fmla="*/ 0 w 623"/>
                  <a:gd name="T31" fmla="*/ 0 h 4774"/>
                  <a:gd name="T32" fmla="*/ 0 w 623"/>
                  <a:gd name="T33" fmla="*/ 0 h 4774"/>
                  <a:gd name="T34" fmla="*/ 0 w 623"/>
                  <a:gd name="T35" fmla="*/ 0 h 4774"/>
                  <a:gd name="T36" fmla="*/ 0 w 623"/>
                  <a:gd name="T37" fmla="*/ 0 h 4774"/>
                  <a:gd name="T38" fmla="*/ 0 w 623"/>
                  <a:gd name="T39" fmla="*/ 0 h 4774"/>
                  <a:gd name="T40" fmla="*/ 0 w 623"/>
                  <a:gd name="T41" fmla="*/ 0 h 4774"/>
                  <a:gd name="T42" fmla="*/ 0 w 623"/>
                  <a:gd name="T43" fmla="*/ 0 h 4774"/>
                  <a:gd name="T44" fmla="*/ 0 w 623"/>
                  <a:gd name="T45" fmla="*/ 0 h 4774"/>
                  <a:gd name="T46" fmla="*/ 0 w 623"/>
                  <a:gd name="T47" fmla="*/ 0 h 4774"/>
                  <a:gd name="T48" fmla="*/ 0 w 623"/>
                  <a:gd name="T49" fmla="*/ 0 h 4774"/>
                  <a:gd name="T50" fmla="*/ 0 w 623"/>
                  <a:gd name="T51" fmla="*/ 0 h 4774"/>
                  <a:gd name="T52" fmla="*/ 0 w 623"/>
                  <a:gd name="T53" fmla="*/ 0 h 4774"/>
                  <a:gd name="T54" fmla="*/ 0 w 623"/>
                  <a:gd name="T55" fmla="*/ 0 h 4774"/>
                  <a:gd name="T56" fmla="*/ 0 w 623"/>
                  <a:gd name="T57" fmla="*/ 0 h 4774"/>
                  <a:gd name="T58" fmla="*/ 0 w 623"/>
                  <a:gd name="T59" fmla="*/ 0 h 4774"/>
                  <a:gd name="T60" fmla="*/ 0 w 623"/>
                  <a:gd name="T61" fmla="*/ 0 h 4774"/>
                  <a:gd name="T62" fmla="*/ 0 w 623"/>
                  <a:gd name="T63" fmla="*/ 0 h 4774"/>
                  <a:gd name="T64" fmla="*/ 0 w 623"/>
                  <a:gd name="T65" fmla="*/ 0 h 4774"/>
                  <a:gd name="T66" fmla="*/ 0 w 623"/>
                  <a:gd name="T67" fmla="*/ 0 h 4774"/>
                  <a:gd name="T68" fmla="*/ 0 w 623"/>
                  <a:gd name="T69" fmla="*/ 0 h 4774"/>
                  <a:gd name="T70" fmla="*/ 0 w 623"/>
                  <a:gd name="T71" fmla="*/ 0 h 4774"/>
                  <a:gd name="T72" fmla="*/ 0 w 623"/>
                  <a:gd name="T73" fmla="*/ 0 h 4774"/>
                  <a:gd name="T74" fmla="*/ 0 w 623"/>
                  <a:gd name="T75" fmla="*/ 0 h 4774"/>
                  <a:gd name="T76" fmla="*/ 0 w 623"/>
                  <a:gd name="T77" fmla="*/ 0 h 4774"/>
                  <a:gd name="T78" fmla="*/ 0 w 623"/>
                  <a:gd name="T79" fmla="*/ 0 h 4774"/>
                  <a:gd name="T80" fmla="*/ 0 w 623"/>
                  <a:gd name="T81" fmla="*/ 0 h 4774"/>
                  <a:gd name="T82" fmla="*/ 0 w 623"/>
                  <a:gd name="T83" fmla="*/ 0 h 4774"/>
                  <a:gd name="T84" fmla="*/ 0 w 623"/>
                  <a:gd name="T85" fmla="*/ 0 h 4774"/>
                  <a:gd name="T86" fmla="*/ 0 w 623"/>
                  <a:gd name="T87" fmla="*/ 0 h 4774"/>
                  <a:gd name="T88" fmla="*/ 0 w 623"/>
                  <a:gd name="T89" fmla="*/ 0 h 4774"/>
                  <a:gd name="T90" fmla="*/ 0 w 623"/>
                  <a:gd name="T91" fmla="*/ 0 h 4774"/>
                  <a:gd name="T92" fmla="*/ 0 w 623"/>
                  <a:gd name="T93" fmla="*/ 0 h 4774"/>
                  <a:gd name="T94" fmla="*/ 0 w 623"/>
                  <a:gd name="T95" fmla="*/ 0 h 4774"/>
                  <a:gd name="T96" fmla="*/ 0 w 623"/>
                  <a:gd name="T97" fmla="*/ 0 h 4774"/>
                  <a:gd name="T98" fmla="*/ 0 w 623"/>
                  <a:gd name="T99" fmla="*/ 0 h 4774"/>
                  <a:gd name="T100" fmla="*/ 0 w 623"/>
                  <a:gd name="T101" fmla="*/ 0 h 4774"/>
                  <a:gd name="T102" fmla="*/ 0 w 623"/>
                  <a:gd name="T103" fmla="*/ 0 h 47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4774"/>
                  <a:gd name="T158" fmla="*/ 623 w 623"/>
                  <a:gd name="T159" fmla="*/ 4774 h 47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4774">
                    <a:moveTo>
                      <a:pt x="0" y="4774"/>
                    </a:moveTo>
                    <a:lnTo>
                      <a:pt x="12" y="4759"/>
                    </a:lnTo>
                    <a:lnTo>
                      <a:pt x="24" y="4741"/>
                    </a:lnTo>
                    <a:lnTo>
                      <a:pt x="37" y="4718"/>
                    </a:lnTo>
                    <a:lnTo>
                      <a:pt x="49" y="4690"/>
                    </a:lnTo>
                    <a:lnTo>
                      <a:pt x="61" y="4659"/>
                    </a:lnTo>
                    <a:lnTo>
                      <a:pt x="73" y="4624"/>
                    </a:lnTo>
                    <a:lnTo>
                      <a:pt x="86" y="4585"/>
                    </a:lnTo>
                    <a:lnTo>
                      <a:pt x="98" y="4541"/>
                    </a:lnTo>
                    <a:lnTo>
                      <a:pt x="110" y="4494"/>
                    </a:lnTo>
                    <a:lnTo>
                      <a:pt x="122" y="4443"/>
                    </a:lnTo>
                    <a:lnTo>
                      <a:pt x="134" y="4388"/>
                    </a:lnTo>
                    <a:lnTo>
                      <a:pt x="147" y="4329"/>
                    </a:lnTo>
                    <a:lnTo>
                      <a:pt x="159" y="4266"/>
                    </a:lnTo>
                    <a:lnTo>
                      <a:pt x="171" y="4200"/>
                    </a:lnTo>
                    <a:lnTo>
                      <a:pt x="183" y="4130"/>
                    </a:lnTo>
                    <a:lnTo>
                      <a:pt x="196" y="4057"/>
                    </a:lnTo>
                    <a:lnTo>
                      <a:pt x="208" y="3980"/>
                    </a:lnTo>
                    <a:lnTo>
                      <a:pt x="220" y="3899"/>
                    </a:lnTo>
                    <a:lnTo>
                      <a:pt x="232" y="3816"/>
                    </a:lnTo>
                    <a:lnTo>
                      <a:pt x="244" y="3729"/>
                    </a:lnTo>
                    <a:lnTo>
                      <a:pt x="257" y="3639"/>
                    </a:lnTo>
                    <a:lnTo>
                      <a:pt x="269" y="3546"/>
                    </a:lnTo>
                    <a:lnTo>
                      <a:pt x="281" y="3450"/>
                    </a:lnTo>
                    <a:lnTo>
                      <a:pt x="293" y="3351"/>
                    </a:lnTo>
                    <a:lnTo>
                      <a:pt x="305" y="3249"/>
                    </a:lnTo>
                    <a:lnTo>
                      <a:pt x="318" y="3145"/>
                    </a:lnTo>
                    <a:lnTo>
                      <a:pt x="330" y="3038"/>
                    </a:lnTo>
                    <a:lnTo>
                      <a:pt x="342" y="2928"/>
                    </a:lnTo>
                    <a:lnTo>
                      <a:pt x="354" y="2816"/>
                    </a:lnTo>
                    <a:lnTo>
                      <a:pt x="367" y="2702"/>
                    </a:lnTo>
                    <a:lnTo>
                      <a:pt x="379" y="2586"/>
                    </a:lnTo>
                    <a:lnTo>
                      <a:pt x="391" y="2468"/>
                    </a:lnTo>
                    <a:lnTo>
                      <a:pt x="403" y="2348"/>
                    </a:lnTo>
                    <a:lnTo>
                      <a:pt x="415" y="2226"/>
                    </a:lnTo>
                    <a:lnTo>
                      <a:pt x="428" y="2102"/>
                    </a:lnTo>
                    <a:lnTo>
                      <a:pt x="440" y="1977"/>
                    </a:lnTo>
                    <a:lnTo>
                      <a:pt x="452" y="1850"/>
                    </a:lnTo>
                    <a:lnTo>
                      <a:pt x="464" y="1722"/>
                    </a:lnTo>
                    <a:lnTo>
                      <a:pt x="476" y="1593"/>
                    </a:lnTo>
                    <a:lnTo>
                      <a:pt x="489" y="1463"/>
                    </a:lnTo>
                    <a:lnTo>
                      <a:pt x="501" y="1332"/>
                    </a:lnTo>
                    <a:lnTo>
                      <a:pt x="513" y="1200"/>
                    </a:lnTo>
                    <a:lnTo>
                      <a:pt x="525" y="1068"/>
                    </a:lnTo>
                    <a:lnTo>
                      <a:pt x="538" y="935"/>
                    </a:lnTo>
                    <a:lnTo>
                      <a:pt x="550" y="802"/>
                    </a:lnTo>
                    <a:lnTo>
                      <a:pt x="562" y="668"/>
                    </a:lnTo>
                    <a:lnTo>
                      <a:pt x="574" y="534"/>
                    </a:lnTo>
                    <a:lnTo>
                      <a:pt x="586" y="400"/>
                    </a:lnTo>
                    <a:lnTo>
                      <a:pt x="599" y="267"/>
                    </a:lnTo>
                    <a:lnTo>
                      <a:pt x="611" y="133"/>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18" name="Freeform 159"/>
              <p:cNvSpPr>
                <a:spLocks/>
              </p:cNvSpPr>
              <p:nvPr/>
            </p:nvSpPr>
            <p:spPr bwMode="auto">
              <a:xfrm>
                <a:off x="1675" y="1931"/>
                <a:ext cx="95" cy="559"/>
              </a:xfrm>
              <a:custGeom>
                <a:avLst/>
                <a:gdLst>
                  <a:gd name="T0" fmla="*/ 0 w 623"/>
                  <a:gd name="T1" fmla="*/ 0 h 3725"/>
                  <a:gd name="T2" fmla="*/ 0 w 623"/>
                  <a:gd name="T3" fmla="*/ 0 h 3725"/>
                  <a:gd name="T4" fmla="*/ 0 w 623"/>
                  <a:gd name="T5" fmla="*/ 0 h 3725"/>
                  <a:gd name="T6" fmla="*/ 0 w 623"/>
                  <a:gd name="T7" fmla="*/ 0 h 3725"/>
                  <a:gd name="T8" fmla="*/ 0 w 623"/>
                  <a:gd name="T9" fmla="*/ 0 h 3725"/>
                  <a:gd name="T10" fmla="*/ 0 w 623"/>
                  <a:gd name="T11" fmla="*/ 0 h 3725"/>
                  <a:gd name="T12" fmla="*/ 0 w 623"/>
                  <a:gd name="T13" fmla="*/ 0 h 3725"/>
                  <a:gd name="T14" fmla="*/ 0 w 623"/>
                  <a:gd name="T15" fmla="*/ 0 h 3725"/>
                  <a:gd name="T16" fmla="*/ 0 w 623"/>
                  <a:gd name="T17" fmla="*/ 0 h 3725"/>
                  <a:gd name="T18" fmla="*/ 0 w 623"/>
                  <a:gd name="T19" fmla="*/ 0 h 3725"/>
                  <a:gd name="T20" fmla="*/ 0 w 623"/>
                  <a:gd name="T21" fmla="*/ 0 h 3725"/>
                  <a:gd name="T22" fmla="*/ 0 w 623"/>
                  <a:gd name="T23" fmla="*/ 0 h 3725"/>
                  <a:gd name="T24" fmla="*/ 0 w 623"/>
                  <a:gd name="T25" fmla="*/ 0 h 3725"/>
                  <a:gd name="T26" fmla="*/ 0 w 623"/>
                  <a:gd name="T27" fmla="*/ 0 h 3725"/>
                  <a:gd name="T28" fmla="*/ 0 w 623"/>
                  <a:gd name="T29" fmla="*/ 0 h 3725"/>
                  <a:gd name="T30" fmla="*/ 0 w 623"/>
                  <a:gd name="T31" fmla="*/ 0 h 3725"/>
                  <a:gd name="T32" fmla="*/ 0 w 623"/>
                  <a:gd name="T33" fmla="*/ 0 h 3725"/>
                  <a:gd name="T34" fmla="*/ 0 w 623"/>
                  <a:gd name="T35" fmla="*/ 0 h 3725"/>
                  <a:gd name="T36" fmla="*/ 0 w 623"/>
                  <a:gd name="T37" fmla="*/ 0 h 3725"/>
                  <a:gd name="T38" fmla="*/ 0 w 623"/>
                  <a:gd name="T39" fmla="*/ 0 h 3725"/>
                  <a:gd name="T40" fmla="*/ 0 w 623"/>
                  <a:gd name="T41" fmla="*/ 0 h 3725"/>
                  <a:gd name="T42" fmla="*/ 0 w 623"/>
                  <a:gd name="T43" fmla="*/ 0 h 3725"/>
                  <a:gd name="T44" fmla="*/ 0 w 623"/>
                  <a:gd name="T45" fmla="*/ 0 h 3725"/>
                  <a:gd name="T46" fmla="*/ 0 w 623"/>
                  <a:gd name="T47" fmla="*/ 0 h 3725"/>
                  <a:gd name="T48" fmla="*/ 0 w 623"/>
                  <a:gd name="T49" fmla="*/ 0 h 3725"/>
                  <a:gd name="T50" fmla="*/ 0 w 623"/>
                  <a:gd name="T51" fmla="*/ 0 h 3725"/>
                  <a:gd name="T52" fmla="*/ 0 w 623"/>
                  <a:gd name="T53" fmla="*/ 0 h 3725"/>
                  <a:gd name="T54" fmla="*/ 0 w 623"/>
                  <a:gd name="T55" fmla="*/ 0 h 3725"/>
                  <a:gd name="T56" fmla="*/ 0 w 623"/>
                  <a:gd name="T57" fmla="*/ 0 h 3725"/>
                  <a:gd name="T58" fmla="*/ 0 w 623"/>
                  <a:gd name="T59" fmla="*/ 0 h 3725"/>
                  <a:gd name="T60" fmla="*/ 0 w 623"/>
                  <a:gd name="T61" fmla="*/ 0 h 3725"/>
                  <a:gd name="T62" fmla="*/ 0 w 623"/>
                  <a:gd name="T63" fmla="*/ 0 h 3725"/>
                  <a:gd name="T64" fmla="*/ 0 w 623"/>
                  <a:gd name="T65" fmla="*/ 0 h 3725"/>
                  <a:gd name="T66" fmla="*/ 0 w 623"/>
                  <a:gd name="T67" fmla="*/ 0 h 3725"/>
                  <a:gd name="T68" fmla="*/ 0 w 623"/>
                  <a:gd name="T69" fmla="*/ 0 h 3725"/>
                  <a:gd name="T70" fmla="*/ 0 w 623"/>
                  <a:gd name="T71" fmla="*/ 0 h 3725"/>
                  <a:gd name="T72" fmla="*/ 0 w 623"/>
                  <a:gd name="T73" fmla="*/ 0 h 3725"/>
                  <a:gd name="T74" fmla="*/ 0 w 623"/>
                  <a:gd name="T75" fmla="*/ 0 h 3725"/>
                  <a:gd name="T76" fmla="*/ 0 w 623"/>
                  <a:gd name="T77" fmla="*/ 0 h 3725"/>
                  <a:gd name="T78" fmla="*/ 0 w 623"/>
                  <a:gd name="T79" fmla="*/ 0 h 3725"/>
                  <a:gd name="T80" fmla="*/ 0 w 623"/>
                  <a:gd name="T81" fmla="*/ 0 h 3725"/>
                  <a:gd name="T82" fmla="*/ 0 w 623"/>
                  <a:gd name="T83" fmla="*/ 0 h 3725"/>
                  <a:gd name="T84" fmla="*/ 0 w 623"/>
                  <a:gd name="T85" fmla="*/ 0 h 3725"/>
                  <a:gd name="T86" fmla="*/ 0 w 623"/>
                  <a:gd name="T87" fmla="*/ 0 h 3725"/>
                  <a:gd name="T88" fmla="*/ 0 w 623"/>
                  <a:gd name="T89" fmla="*/ 0 h 3725"/>
                  <a:gd name="T90" fmla="*/ 0 w 623"/>
                  <a:gd name="T91" fmla="*/ 0 h 3725"/>
                  <a:gd name="T92" fmla="*/ 0 w 623"/>
                  <a:gd name="T93" fmla="*/ 0 h 3725"/>
                  <a:gd name="T94" fmla="*/ 0 w 623"/>
                  <a:gd name="T95" fmla="*/ 0 h 3725"/>
                  <a:gd name="T96" fmla="*/ 0 w 623"/>
                  <a:gd name="T97" fmla="*/ 0 h 3725"/>
                  <a:gd name="T98" fmla="*/ 0 w 623"/>
                  <a:gd name="T99" fmla="*/ 0 h 3725"/>
                  <a:gd name="T100" fmla="*/ 0 w 623"/>
                  <a:gd name="T101" fmla="*/ 0 h 3725"/>
                  <a:gd name="T102" fmla="*/ 0 w 623"/>
                  <a:gd name="T103" fmla="*/ 0 h 37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3725"/>
                  <a:gd name="T158" fmla="*/ 623 w 623"/>
                  <a:gd name="T159" fmla="*/ 3725 h 37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3725">
                    <a:moveTo>
                      <a:pt x="0" y="3725"/>
                    </a:moveTo>
                    <a:lnTo>
                      <a:pt x="12" y="3593"/>
                    </a:lnTo>
                    <a:lnTo>
                      <a:pt x="25" y="3461"/>
                    </a:lnTo>
                    <a:lnTo>
                      <a:pt x="37" y="3330"/>
                    </a:lnTo>
                    <a:lnTo>
                      <a:pt x="49" y="3200"/>
                    </a:lnTo>
                    <a:lnTo>
                      <a:pt x="61" y="3071"/>
                    </a:lnTo>
                    <a:lnTo>
                      <a:pt x="73" y="2943"/>
                    </a:lnTo>
                    <a:lnTo>
                      <a:pt x="86" y="2817"/>
                    </a:lnTo>
                    <a:lnTo>
                      <a:pt x="98" y="2691"/>
                    </a:lnTo>
                    <a:lnTo>
                      <a:pt x="110" y="2568"/>
                    </a:lnTo>
                    <a:lnTo>
                      <a:pt x="122" y="2446"/>
                    </a:lnTo>
                    <a:lnTo>
                      <a:pt x="134" y="2326"/>
                    </a:lnTo>
                    <a:lnTo>
                      <a:pt x="147" y="2207"/>
                    </a:lnTo>
                    <a:lnTo>
                      <a:pt x="159" y="2091"/>
                    </a:lnTo>
                    <a:lnTo>
                      <a:pt x="171" y="1977"/>
                    </a:lnTo>
                    <a:lnTo>
                      <a:pt x="183" y="1865"/>
                    </a:lnTo>
                    <a:lnTo>
                      <a:pt x="196" y="1756"/>
                    </a:lnTo>
                    <a:lnTo>
                      <a:pt x="208" y="1649"/>
                    </a:lnTo>
                    <a:lnTo>
                      <a:pt x="220" y="1544"/>
                    </a:lnTo>
                    <a:lnTo>
                      <a:pt x="232" y="1443"/>
                    </a:lnTo>
                    <a:lnTo>
                      <a:pt x="244" y="1344"/>
                    </a:lnTo>
                    <a:lnTo>
                      <a:pt x="257" y="1248"/>
                    </a:lnTo>
                    <a:lnTo>
                      <a:pt x="269" y="1154"/>
                    </a:lnTo>
                    <a:lnTo>
                      <a:pt x="281" y="1064"/>
                    </a:lnTo>
                    <a:lnTo>
                      <a:pt x="293" y="978"/>
                    </a:lnTo>
                    <a:lnTo>
                      <a:pt x="305" y="894"/>
                    </a:lnTo>
                    <a:lnTo>
                      <a:pt x="318" y="814"/>
                    </a:lnTo>
                    <a:lnTo>
                      <a:pt x="330" y="737"/>
                    </a:lnTo>
                    <a:lnTo>
                      <a:pt x="342" y="663"/>
                    </a:lnTo>
                    <a:lnTo>
                      <a:pt x="354" y="593"/>
                    </a:lnTo>
                    <a:lnTo>
                      <a:pt x="367" y="527"/>
                    </a:lnTo>
                    <a:lnTo>
                      <a:pt x="379" y="464"/>
                    </a:lnTo>
                    <a:lnTo>
                      <a:pt x="391" y="405"/>
                    </a:lnTo>
                    <a:lnTo>
                      <a:pt x="403" y="350"/>
                    </a:lnTo>
                    <a:lnTo>
                      <a:pt x="415" y="299"/>
                    </a:lnTo>
                    <a:lnTo>
                      <a:pt x="428" y="252"/>
                    </a:lnTo>
                    <a:lnTo>
                      <a:pt x="440" y="209"/>
                    </a:lnTo>
                    <a:lnTo>
                      <a:pt x="452" y="169"/>
                    </a:lnTo>
                    <a:lnTo>
                      <a:pt x="464" y="134"/>
                    </a:lnTo>
                    <a:lnTo>
                      <a:pt x="477" y="103"/>
                    </a:lnTo>
                    <a:lnTo>
                      <a:pt x="489" y="75"/>
                    </a:lnTo>
                    <a:lnTo>
                      <a:pt x="501" y="52"/>
                    </a:lnTo>
                    <a:lnTo>
                      <a:pt x="513" y="34"/>
                    </a:lnTo>
                    <a:lnTo>
                      <a:pt x="525" y="19"/>
                    </a:lnTo>
                    <a:lnTo>
                      <a:pt x="538" y="8"/>
                    </a:lnTo>
                    <a:lnTo>
                      <a:pt x="550" y="2"/>
                    </a:lnTo>
                    <a:lnTo>
                      <a:pt x="562" y="0"/>
                    </a:lnTo>
                    <a:lnTo>
                      <a:pt x="574" y="2"/>
                    </a:lnTo>
                    <a:lnTo>
                      <a:pt x="586" y="8"/>
                    </a:lnTo>
                    <a:lnTo>
                      <a:pt x="599" y="19"/>
                    </a:lnTo>
                    <a:lnTo>
                      <a:pt x="611" y="34"/>
                    </a:lnTo>
                    <a:lnTo>
                      <a:pt x="623" y="5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19" name="Freeform 160"/>
              <p:cNvSpPr>
                <a:spLocks/>
              </p:cNvSpPr>
              <p:nvPr/>
            </p:nvSpPr>
            <p:spPr bwMode="auto">
              <a:xfrm>
                <a:off x="1770" y="1938"/>
                <a:ext cx="94" cy="752"/>
              </a:xfrm>
              <a:custGeom>
                <a:avLst/>
                <a:gdLst>
                  <a:gd name="T0" fmla="*/ 0 w 623"/>
                  <a:gd name="T1" fmla="*/ 0 h 5005"/>
                  <a:gd name="T2" fmla="*/ 0 w 623"/>
                  <a:gd name="T3" fmla="*/ 0 h 5005"/>
                  <a:gd name="T4" fmla="*/ 0 w 623"/>
                  <a:gd name="T5" fmla="*/ 0 h 5005"/>
                  <a:gd name="T6" fmla="*/ 0 w 623"/>
                  <a:gd name="T7" fmla="*/ 0 h 5005"/>
                  <a:gd name="T8" fmla="*/ 0 w 623"/>
                  <a:gd name="T9" fmla="*/ 0 h 5005"/>
                  <a:gd name="T10" fmla="*/ 0 w 623"/>
                  <a:gd name="T11" fmla="*/ 0 h 5005"/>
                  <a:gd name="T12" fmla="*/ 0 w 623"/>
                  <a:gd name="T13" fmla="*/ 0 h 5005"/>
                  <a:gd name="T14" fmla="*/ 0 w 623"/>
                  <a:gd name="T15" fmla="*/ 0 h 5005"/>
                  <a:gd name="T16" fmla="*/ 0 w 623"/>
                  <a:gd name="T17" fmla="*/ 0 h 5005"/>
                  <a:gd name="T18" fmla="*/ 0 w 623"/>
                  <a:gd name="T19" fmla="*/ 0 h 5005"/>
                  <a:gd name="T20" fmla="*/ 0 w 623"/>
                  <a:gd name="T21" fmla="*/ 0 h 5005"/>
                  <a:gd name="T22" fmla="*/ 0 w 623"/>
                  <a:gd name="T23" fmla="*/ 0 h 5005"/>
                  <a:gd name="T24" fmla="*/ 0 w 623"/>
                  <a:gd name="T25" fmla="*/ 0 h 5005"/>
                  <a:gd name="T26" fmla="*/ 0 w 623"/>
                  <a:gd name="T27" fmla="*/ 0 h 5005"/>
                  <a:gd name="T28" fmla="*/ 0 w 623"/>
                  <a:gd name="T29" fmla="*/ 0 h 5005"/>
                  <a:gd name="T30" fmla="*/ 0 w 623"/>
                  <a:gd name="T31" fmla="*/ 0 h 5005"/>
                  <a:gd name="T32" fmla="*/ 0 w 623"/>
                  <a:gd name="T33" fmla="*/ 0 h 5005"/>
                  <a:gd name="T34" fmla="*/ 0 w 623"/>
                  <a:gd name="T35" fmla="*/ 0 h 5005"/>
                  <a:gd name="T36" fmla="*/ 0 w 623"/>
                  <a:gd name="T37" fmla="*/ 0 h 5005"/>
                  <a:gd name="T38" fmla="*/ 0 w 623"/>
                  <a:gd name="T39" fmla="*/ 0 h 5005"/>
                  <a:gd name="T40" fmla="*/ 0 w 623"/>
                  <a:gd name="T41" fmla="*/ 0 h 5005"/>
                  <a:gd name="T42" fmla="*/ 0 w 623"/>
                  <a:gd name="T43" fmla="*/ 0 h 5005"/>
                  <a:gd name="T44" fmla="*/ 0 w 623"/>
                  <a:gd name="T45" fmla="*/ 0 h 5005"/>
                  <a:gd name="T46" fmla="*/ 0 w 623"/>
                  <a:gd name="T47" fmla="*/ 0 h 5005"/>
                  <a:gd name="T48" fmla="*/ 0 w 623"/>
                  <a:gd name="T49" fmla="*/ 0 h 5005"/>
                  <a:gd name="T50" fmla="*/ 0 w 623"/>
                  <a:gd name="T51" fmla="*/ 0 h 5005"/>
                  <a:gd name="T52" fmla="*/ 0 w 623"/>
                  <a:gd name="T53" fmla="*/ 0 h 5005"/>
                  <a:gd name="T54" fmla="*/ 0 w 623"/>
                  <a:gd name="T55" fmla="*/ 0 h 5005"/>
                  <a:gd name="T56" fmla="*/ 0 w 623"/>
                  <a:gd name="T57" fmla="*/ 0 h 5005"/>
                  <a:gd name="T58" fmla="*/ 0 w 623"/>
                  <a:gd name="T59" fmla="*/ 0 h 5005"/>
                  <a:gd name="T60" fmla="*/ 0 w 623"/>
                  <a:gd name="T61" fmla="*/ 0 h 5005"/>
                  <a:gd name="T62" fmla="*/ 0 w 623"/>
                  <a:gd name="T63" fmla="*/ 0 h 5005"/>
                  <a:gd name="T64" fmla="*/ 0 w 623"/>
                  <a:gd name="T65" fmla="*/ 0 h 5005"/>
                  <a:gd name="T66" fmla="*/ 0 w 623"/>
                  <a:gd name="T67" fmla="*/ 0 h 5005"/>
                  <a:gd name="T68" fmla="*/ 0 w 623"/>
                  <a:gd name="T69" fmla="*/ 0 h 5005"/>
                  <a:gd name="T70" fmla="*/ 0 w 623"/>
                  <a:gd name="T71" fmla="*/ 0 h 5005"/>
                  <a:gd name="T72" fmla="*/ 0 w 623"/>
                  <a:gd name="T73" fmla="*/ 0 h 5005"/>
                  <a:gd name="T74" fmla="*/ 0 w 623"/>
                  <a:gd name="T75" fmla="*/ 0 h 5005"/>
                  <a:gd name="T76" fmla="*/ 0 w 623"/>
                  <a:gd name="T77" fmla="*/ 0 h 5005"/>
                  <a:gd name="T78" fmla="*/ 0 w 623"/>
                  <a:gd name="T79" fmla="*/ 0 h 5005"/>
                  <a:gd name="T80" fmla="*/ 0 w 623"/>
                  <a:gd name="T81" fmla="*/ 0 h 5005"/>
                  <a:gd name="T82" fmla="*/ 0 w 623"/>
                  <a:gd name="T83" fmla="*/ 0 h 5005"/>
                  <a:gd name="T84" fmla="*/ 0 w 623"/>
                  <a:gd name="T85" fmla="*/ 0 h 5005"/>
                  <a:gd name="T86" fmla="*/ 0 w 623"/>
                  <a:gd name="T87" fmla="*/ 0 h 5005"/>
                  <a:gd name="T88" fmla="*/ 0 w 623"/>
                  <a:gd name="T89" fmla="*/ 0 h 5005"/>
                  <a:gd name="T90" fmla="*/ 0 w 623"/>
                  <a:gd name="T91" fmla="*/ 0 h 5005"/>
                  <a:gd name="T92" fmla="*/ 0 w 623"/>
                  <a:gd name="T93" fmla="*/ 0 h 5005"/>
                  <a:gd name="T94" fmla="*/ 0 w 623"/>
                  <a:gd name="T95" fmla="*/ 0 h 5005"/>
                  <a:gd name="T96" fmla="*/ 0 w 623"/>
                  <a:gd name="T97" fmla="*/ 0 h 5005"/>
                  <a:gd name="T98" fmla="*/ 0 w 623"/>
                  <a:gd name="T99" fmla="*/ 0 h 5005"/>
                  <a:gd name="T100" fmla="*/ 0 w 623"/>
                  <a:gd name="T101" fmla="*/ 0 h 5005"/>
                  <a:gd name="T102" fmla="*/ 0 w 623"/>
                  <a:gd name="T103" fmla="*/ 0 h 50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005"/>
                  <a:gd name="T158" fmla="*/ 623 w 623"/>
                  <a:gd name="T159" fmla="*/ 5005 h 50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005">
                    <a:moveTo>
                      <a:pt x="0" y="0"/>
                    </a:moveTo>
                    <a:lnTo>
                      <a:pt x="12" y="23"/>
                    </a:lnTo>
                    <a:lnTo>
                      <a:pt x="25" y="51"/>
                    </a:lnTo>
                    <a:lnTo>
                      <a:pt x="37" y="82"/>
                    </a:lnTo>
                    <a:lnTo>
                      <a:pt x="49" y="117"/>
                    </a:lnTo>
                    <a:lnTo>
                      <a:pt x="61" y="156"/>
                    </a:lnTo>
                    <a:lnTo>
                      <a:pt x="73" y="200"/>
                    </a:lnTo>
                    <a:lnTo>
                      <a:pt x="86" y="247"/>
                    </a:lnTo>
                    <a:lnTo>
                      <a:pt x="98" y="298"/>
                    </a:lnTo>
                    <a:lnTo>
                      <a:pt x="110" y="353"/>
                    </a:lnTo>
                    <a:lnTo>
                      <a:pt x="122" y="412"/>
                    </a:lnTo>
                    <a:lnTo>
                      <a:pt x="134" y="475"/>
                    </a:lnTo>
                    <a:lnTo>
                      <a:pt x="147" y="541"/>
                    </a:lnTo>
                    <a:lnTo>
                      <a:pt x="159" y="611"/>
                    </a:lnTo>
                    <a:lnTo>
                      <a:pt x="171" y="684"/>
                    </a:lnTo>
                    <a:lnTo>
                      <a:pt x="183" y="761"/>
                    </a:lnTo>
                    <a:lnTo>
                      <a:pt x="196" y="842"/>
                    </a:lnTo>
                    <a:lnTo>
                      <a:pt x="208" y="925"/>
                    </a:lnTo>
                    <a:lnTo>
                      <a:pt x="220" y="1012"/>
                    </a:lnTo>
                    <a:lnTo>
                      <a:pt x="232" y="1102"/>
                    </a:lnTo>
                    <a:lnTo>
                      <a:pt x="244" y="1195"/>
                    </a:lnTo>
                    <a:lnTo>
                      <a:pt x="257" y="1291"/>
                    </a:lnTo>
                    <a:lnTo>
                      <a:pt x="269" y="1390"/>
                    </a:lnTo>
                    <a:lnTo>
                      <a:pt x="281" y="1492"/>
                    </a:lnTo>
                    <a:lnTo>
                      <a:pt x="293" y="1596"/>
                    </a:lnTo>
                    <a:lnTo>
                      <a:pt x="306" y="1703"/>
                    </a:lnTo>
                    <a:lnTo>
                      <a:pt x="318" y="1813"/>
                    </a:lnTo>
                    <a:lnTo>
                      <a:pt x="330" y="1925"/>
                    </a:lnTo>
                    <a:lnTo>
                      <a:pt x="342" y="2039"/>
                    </a:lnTo>
                    <a:lnTo>
                      <a:pt x="354" y="2155"/>
                    </a:lnTo>
                    <a:lnTo>
                      <a:pt x="367" y="2273"/>
                    </a:lnTo>
                    <a:lnTo>
                      <a:pt x="379" y="2393"/>
                    </a:lnTo>
                    <a:lnTo>
                      <a:pt x="391" y="2515"/>
                    </a:lnTo>
                    <a:lnTo>
                      <a:pt x="403" y="2639"/>
                    </a:lnTo>
                    <a:lnTo>
                      <a:pt x="415" y="2764"/>
                    </a:lnTo>
                    <a:lnTo>
                      <a:pt x="428" y="2891"/>
                    </a:lnTo>
                    <a:lnTo>
                      <a:pt x="440" y="3019"/>
                    </a:lnTo>
                    <a:lnTo>
                      <a:pt x="452" y="3148"/>
                    </a:lnTo>
                    <a:lnTo>
                      <a:pt x="464" y="3278"/>
                    </a:lnTo>
                    <a:lnTo>
                      <a:pt x="477" y="3409"/>
                    </a:lnTo>
                    <a:lnTo>
                      <a:pt x="489" y="3540"/>
                    </a:lnTo>
                    <a:lnTo>
                      <a:pt x="501" y="3673"/>
                    </a:lnTo>
                    <a:lnTo>
                      <a:pt x="513" y="3806"/>
                    </a:lnTo>
                    <a:lnTo>
                      <a:pt x="525" y="3939"/>
                    </a:lnTo>
                    <a:lnTo>
                      <a:pt x="538" y="4073"/>
                    </a:lnTo>
                    <a:lnTo>
                      <a:pt x="550" y="4207"/>
                    </a:lnTo>
                    <a:lnTo>
                      <a:pt x="562" y="4340"/>
                    </a:lnTo>
                    <a:lnTo>
                      <a:pt x="574" y="4474"/>
                    </a:lnTo>
                    <a:lnTo>
                      <a:pt x="586" y="4608"/>
                    </a:lnTo>
                    <a:lnTo>
                      <a:pt x="599" y="4741"/>
                    </a:lnTo>
                    <a:lnTo>
                      <a:pt x="611" y="4873"/>
                    </a:lnTo>
                    <a:lnTo>
                      <a:pt x="623" y="5005"/>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20" name="Freeform 161"/>
              <p:cNvSpPr>
                <a:spLocks/>
              </p:cNvSpPr>
              <p:nvPr/>
            </p:nvSpPr>
            <p:spPr bwMode="auto">
              <a:xfrm>
                <a:off x="1864" y="2690"/>
                <a:ext cx="95" cy="520"/>
              </a:xfrm>
              <a:custGeom>
                <a:avLst/>
                <a:gdLst>
                  <a:gd name="T0" fmla="*/ 0 w 623"/>
                  <a:gd name="T1" fmla="*/ 0 h 3461"/>
                  <a:gd name="T2" fmla="*/ 0 w 623"/>
                  <a:gd name="T3" fmla="*/ 0 h 3461"/>
                  <a:gd name="T4" fmla="*/ 0 w 623"/>
                  <a:gd name="T5" fmla="*/ 0 h 3461"/>
                  <a:gd name="T6" fmla="*/ 0 w 623"/>
                  <a:gd name="T7" fmla="*/ 0 h 3461"/>
                  <a:gd name="T8" fmla="*/ 0 w 623"/>
                  <a:gd name="T9" fmla="*/ 0 h 3461"/>
                  <a:gd name="T10" fmla="*/ 0 w 623"/>
                  <a:gd name="T11" fmla="*/ 0 h 3461"/>
                  <a:gd name="T12" fmla="*/ 0 w 623"/>
                  <a:gd name="T13" fmla="*/ 0 h 3461"/>
                  <a:gd name="T14" fmla="*/ 0 w 623"/>
                  <a:gd name="T15" fmla="*/ 0 h 3461"/>
                  <a:gd name="T16" fmla="*/ 0 w 623"/>
                  <a:gd name="T17" fmla="*/ 0 h 3461"/>
                  <a:gd name="T18" fmla="*/ 0 w 623"/>
                  <a:gd name="T19" fmla="*/ 0 h 3461"/>
                  <a:gd name="T20" fmla="*/ 0 w 623"/>
                  <a:gd name="T21" fmla="*/ 0 h 3461"/>
                  <a:gd name="T22" fmla="*/ 0 w 623"/>
                  <a:gd name="T23" fmla="*/ 0 h 3461"/>
                  <a:gd name="T24" fmla="*/ 0 w 623"/>
                  <a:gd name="T25" fmla="*/ 0 h 3461"/>
                  <a:gd name="T26" fmla="*/ 0 w 623"/>
                  <a:gd name="T27" fmla="*/ 0 h 3461"/>
                  <a:gd name="T28" fmla="*/ 0 w 623"/>
                  <a:gd name="T29" fmla="*/ 0 h 3461"/>
                  <a:gd name="T30" fmla="*/ 0 w 623"/>
                  <a:gd name="T31" fmla="*/ 0 h 3461"/>
                  <a:gd name="T32" fmla="*/ 0 w 623"/>
                  <a:gd name="T33" fmla="*/ 0 h 3461"/>
                  <a:gd name="T34" fmla="*/ 0 w 623"/>
                  <a:gd name="T35" fmla="*/ 0 h 3461"/>
                  <a:gd name="T36" fmla="*/ 0 w 623"/>
                  <a:gd name="T37" fmla="*/ 0 h 3461"/>
                  <a:gd name="T38" fmla="*/ 0 w 623"/>
                  <a:gd name="T39" fmla="*/ 0 h 3461"/>
                  <a:gd name="T40" fmla="*/ 0 w 623"/>
                  <a:gd name="T41" fmla="*/ 0 h 3461"/>
                  <a:gd name="T42" fmla="*/ 0 w 623"/>
                  <a:gd name="T43" fmla="*/ 0 h 3461"/>
                  <a:gd name="T44" fmla="*/ 0 w 623"/>
                  <a:gd name="T45" fmla="*/ 0 h 3461"/>
                  <a:gd name="T46" fmla="*/ 0 w 623"/>
                  <a:gd name="T47" fmla="*/ 0 h 3461"/>
                  <a:gd name="T48" fmla="*/ 0 w 623"/>
                  <a:gd name="T49" fmla="*/ 0 h 3461"/>
                  <a:gd name="T50" fmla="*/ 0 w 623"/>
                  <a:gd name="T51" fmla="*/ 0 h 3461"/>
                  <a:gd name="T52" fmla="*/ 0 w 623"/>
                  <a:gd name="T53" fmla="*/ 0 h 3461"/>
                  <a:gd name="T54" fmla="*/ 0 w 623"/>
                  <a:gd name="T55" fmla="*/ 0 h 3461"/>
                  <a:gd name="T56" fmla="*/ 0 w 623"/>
                  <a:gd name="T57" fmla="*/ 0 h 3461"/>
                  <a:gd name="T58" fmla="*/ 0 w 623"/>
                  <a:gd name="T59" fmla="*/ 0 h 3461"/>
                  <a:gd name="T60" fmla="*/ 0 w 623"/>
                  <a:gd name="T61" fmla="*/ 0 h 3461"/>
                  <a:gd name="T62" fmla="*/ 0 w 623"/>
                  <a:gd name="T63" fmla="*/ 0 h 3461"/>
                  <a:gd name="T64" fmla="*/ 0 w 623"/>
                  <a:gd name="T65" fmla="*/ 0 h 3461"/>
                  <a:gd name="T66" fmla="*/ 0 w 623"/>
                  <a:gd name="T67" fmla="*/ 0 h 3461"/>
                  <a:gd name="T68" fmla="*/ 0 w 623"/>
                  <a:gd name="T69" fmla="*/ 0 h 3461"/>
                  <a:gd name="T70" fmla="*/ 0 w 623"/>
                  <a:gd name="T71" fmla="*/ 0 h 3461"/>
                  <a:gd name="T72" fmla="*/ 0 w 623"/>
                  <a:gd name="T73" fmla="*/ 0 h 3461"/>
                  <a:gd name="T74" fmla="*/ 0 w 623"/>
                  <a:gd name="T75" fmla="*/ 0 h 3461"/>
                  <a:gd name="T76" fmla="*/ 0 w 623"/>
                  <a:gd name="T77" fmla="*/ 0 h 3461"/>
                  <a:gd name="T78" fmla="*/ 0 w 623"/>
                  <a:gd name="T79" fmla="*/ 0 h 3461"/>
                  <a:gd name="T80" fmla="*/ 0 w 623"/>
                  <a:gd name="T81" fmla="*/ 0 h 3461"/>
                  <a:gd name="T82" fmla="*/ 0 w 623"/>
                  <a:gd name="T83" fmla="*/ 0 h 3461"/>
                  <a:gd name="T84" fmla="*/ 0 w 623"/>
                  <a:gd name="T85" fmla="*/ 0 h 3461"/>
                  <a:gd name="T86" fmla="*/ 0 w 623"/>
                  <a:gd name="T87" fmla="*/ 0 h 3461"/>
                  <a:gd name="T88" fmla="*/ 0 w 623"/>
                  <a:gd name="T89" fmla="*/ 0 h 3461"/>
                  <a:gd name="T90" fmla="*/ 0 w 623"/>
                  <a:gd name="T91" fmla="*/ 0 h 3461"/>
                  <a:gd name="T92" fmla="*/ 0 w 623"/>
                  <a:gd name="T93" fmla="*/ 0 h 3461"/>
                  <a:gd name="T94" fmla="*/ 0 w 623"/>
                  <a:gd name="T95" fmla="*/ 0 h 3461"/>
                  <a:gd name="T96" fmla="*/ 0 w 623"/>
                  <a:gd name="T97" fmla="*/ 0 h 3461"/>
                  <a:gd name="T98" fmla="*/ 0 w 623"/>
                  <a:gd name="T99" fmla="*/ 0 h 3461"/>
                  <a:gd name="T100" fmla="*/ 0 w 623"/>
                  <a:gd name="T101" fmla="*/ 0 h 3461"/>
                  <a:gd name="T102" fmla="*/ 0 w 623"/>
                  <a:gd name="T103" fmla="*/ 0 h 34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3461"/>
                  <a:gd name="T158" fmla="*/ 623 w 623"/>
                  <a:gd name="T159" fmla="*/ 3461 h 34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3461">
                    <a:moveTo>
                      <a:pt x="0" y="0"/>
                    </a:moveTo>
                    <a:lnTo>
                      <a:pt x="12" y="131"/>
                    </a:lnTo>
                    <a:lnTo>
                      <a:pt x="25" y="261"/>
                    </a:lnTo>
                    <a:lnTo>
                      <a:pt x="37" y="390"/>
                    </a:lnTo>
                    <a:lnTo>
                      <a:pt x="49" y="518"/>
                    </a:lnTo>
                    <a:lnTo>
                      <a:pt x="61" y="644"/>
                    </a:lnTo>
                    <a:lnTo>
                      <a:pt x="73" y="770"/>
                    </a:lnTo>
                    <a:lnTo>
                      <a:pt x="86" y="893"/>
                    </a:lnTo>
                    <a:lnTo>
                      <a:pt x="98" y="1015"/>
                    </a:lnTo>
                    <a:lnTo>
                      <a:pt x="110" y="1135"/>
                    </a:lnTo>
                    <a:lnTo>
                      <a:pt x="122" y="1254"/>
                    </a:lnTo>
                    <a:lnTo>
                      <a:pt x="135" y="1370"/>
                    </a:lnTo>
                    <a:lnTo>
                      <a:pt x="147" y="1484"/>
                    </a:lnTo>
                    <a:lnTo>
                      <a:pt x="159" y="1596"/>
                    </a:lnTo>
                    <a:lnTo>
                      <a:pt x="171" y="1705"/>
                    </a:lnTo>
                    <a:lnTo>
                      <a:pt x="183" y="1812"/>
                    </a:lnTo>
                    <a:lnTo>
                      <a:pt x="196" y="1917"/>
                    </a:lnTo>
                    <a:lnTo>
                      <a:pt x="208" y="2018"/>
                    </a:lnTo>
                    <a:lnTo>
                      <a:pt x="220" y="2117"/>
                    </a:lnTo>
                    <a:lnTo>
                      <a:pt x="232" y="2213"/>
                    </a:lnTo>
                    <a:lnTo>
                      <a:pt x="244" y="2306"/>
                    </a:lnTo>
                    <a:lnTo>
                      <a:pt x="257" y="2397"/>
                    </a:lnTo>
                    <a:lnTo>
                      <a:pt x="269" y="2483"/>
                    </a:lnTo>
                    <a:lnTo>
                      <a:pt x="281" y="2567"/>
                    </a:lnTo>
                    <a:lnTo>
                      <a:pt x="293" y="2647"/>
                    </a:lnTo>
                    <a:lnTo>
                      <a:pt x="306" y="2724"/>
                    </a:lnTo>
                    <a:lnTo>
                      <a:pt x="318" y="2798"/>
                    </a:lnTo>
                    <a:lnTo>
                      <a:pt x="330" y="2868"/>
                    </a:lnTo>
                    <a:lnTo>
                      <a:pt x="342" y="2934"/>
                    </a:lnTo>
                    <a:lnTo>
                      <a:pt x="354" y="2997"/>
                    </a:lnTo>
                    <a:lnTo>
                      <a:pt x="367" y="3056"/>
                    </a:lnTo>
                    <a:lnTo>
                      <a:pt x="379" y="3111"/>
                    </a:lnTo>
                    <a:lnTo>
                      <a:pt x="391" y="3162"/>
                    </a:lnTo>
                    <a:lnTo>
                      <a:pt x="403" y="3209"/>
                    </a:lnTo>
                    <a:lnTo>
                      <a:pt x="415" y="3252"/>
                    </a:lnTo>
                    <a:lnTo>
                      <a:pt x="428" y="3292"/>
                    </a:lnTo>
                    <a:lnTo>
                      <a:pt x="440" y="3327"/>
                    </a:lnTo>
                    <a:lnTo>
                      <a:pt x="452" y="3358"/>
                    </a:lnTo>
                    <a:lnTo>
                      <a:pt x="464" y="3386"/>
                    </a:lnTo>
                    <a:lnTo>
                      <a:pt x="477" y="3409"/>
                    </a:lnTo>
                    <a:lnTo>
                      <a:pt x="489" y="3427"/>
                    </a:lnTo>
                    <a:lnTo>
                      <a:pt x="501" y="3442"/>
                    </a:lnTo>
                    <a:lnTo>
                      <a:pt x="513" y="3453"/>
                    </a:lnTo>
                    <a:lnTo>
                      <a:pt x="525" y="3459"/>
                    </a:lnTo>
                    <a:lnTo>
                      <a:pt x="538" y="3461"/>
                    </a:lnTo>
                    <a:lnTo>
                      <a:pt x="550" y="3459"/>
                    </a:lnTo>
                    <a:lnTo>
                      <a:pt x="562" y="3453"/>
                    </a:lnTo>
                    <a:lnTo>
                      <a:pt x="574" y="3442"/>
                    </a:lnTo>
                    <a:lnTo>
                      <a:pt x="587" y="3427"/>
                    </a:lnTo>
                    <a:lnTo>
                      <a:pt x="599" y="3409"/>
                    </a:lnTo>
                    <a:lnTo>
                      <a:pt x="611" y="3386"/>
                    </a:lnTo>
                    <a:lnTo>
                      <a:pt x="623" y="3359"/>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21" name="Freeform 162"/>
              <p:cNvSpPr>
                <a:spLocks/>
              </p:cNvSpPr>
              <p:nvPr/>
            </p:nvSpPr>
            <p:spPr bwMode="auto">
              <a:xfrm>
                <a:off x="1959" y="2411"/>
                <a:ext cx="95" cy="784"/>
              </a:xfrm>
              <a:custGeom>
                <a:avLst/>
                <a:gdLst>
                  <a:gd name="T0" fmla="*/ 0 w 623"/>
                  <a:gd name="T1" fmla="*/ 0 h 5216"/>
                  <a:gd name="T2" fmla="*/ 0 w 623"/>
                  <a:gd name="T3" fmla="*/ 0 h 5216"/>
                  <a:gd name="T4" fmla="*/ 0 w 623"/>
                  <a:gd name="T5" fmla="*/ 0 h 5216"/>
                  <a:gd name="T6" fmla="*/ 0 w 623"/>
                  <a:gd name="T7" fmla="*/ 0 h 5216"/>
                  <a:gd name="T8" fmla="*/ 0 w 623"/>
                  <a:gd name="T9" fmla="*/ 0 h 5216"/>
                  <a:gd name="T10" fmla="*/ 0 w 623"/>
                  <a:gd name="T11" fmla="*/ 0 h 5216"/>
                  <a:gd name="T12" fmla="*/ 0 w 623"/>
                  <a:gd name="T13" fmla="*/ 0 h 5216"/>
                  <a:gd name="T14" fmla="*/ 0 w 623"/>
                  <a:gd name="T15" fmla="*/ 0 h 5216"/>
                  <a:gd name="T16" fmla="*/ 0 w 623"/>
                  <a:gd name="T17" fmla="*/ 0 h 5216"/>
                  <a:gd name="T18" fmla="*/ 0 w 623"/>
                  <a:gd name="T19" fmla="*/ 0 h 5216"/>
                  <a:gd name="T20" fmla="*/ 0 w 623"/>
                  <a:gd name="T21" fmla="*/ 0 h 5216"/>
                  <a:gd name="T22" fmla="*/ 0 w 623"/>
                  <a:gd name="T23" fmla="*/ 0 h 5216"/>
                  <a:gd name="T24" fmla="*/ 0 w 623"/>
                  <a:gd name="T25" fmla="*/ 0 h 5216"/>
                  <a:gd name="T26" fmla="*/ 0 w 623"/>
                  <a:gd name="T27" fmla="*/ 0 h 5216"/>
                  <a:gd name="T28" fmla="*/ 0 w 623"/>
                  <a:gd name="T29" fmla="*/ 0 h 5216"/>
                  <a:gd name="T30" fmla="*/ 0 w 623"/>
                  <a:gd name="T31" fmla="*/ 0 h 5216"/>
                  <a:gd name="T32" fmla="*/ 0 w 623"/>
                  <a:gd name="T33" fmla="*/ 0 h 5216"/>
                  <a:gd name="T34" fmla="*/ 0 w 623"/>
                  <a:gd name="T35" fmla="*/ 0 h 5216"/>
                  <a:gd name="T36" fmla="*/ 0 w 623"/>
                  <a:gd name="T37" fmla="*/ 0 h 5216"/>
                  <a:gd name="T38" fmla="*/ 0 w 623"/>
                  <a:gd name="T39" fmla="*/ 0 h 5216"/>
                  <a:gd name="T40" fmla="*/ 0 w 623"/>
                  <a:gd name="T41" fmla="*/ 0 h 5216"/>
                  <a:gd name="T42" fmla="*/ 0 w 623"/>
                  <a:gd name="T43" fmla="*/ 0 h 5216"/>
                  <a:gd name="T44" fmla="*/ 0 w 623"/>
                  <a:gd name="T45" fmla="*/ 0 h 5216"/>
                  <a:gd name="T46" fmla="*/ 0 w 623"/>
                  <a:gd name="T47" fmla="*/ 0 h 5216"/>
                  <a:gd name="T48" fmla="*/ 0 w 623"/>
                  <a:gd name="T49" fmla="*/ 0 h 5216"/>
                  <a:gd name="T50" fmla="*/ 0 w 623"/>
                  <a:gd name="T51" fmla="*/ 0 h 5216"/>
                  <a:gd name="T52" fmla="*/ 0 w 623"/>
                  <a:gd name="T53" fmla="*/ 0 h 5216"/>
                  <a:gd name="T54" fmla="*/ 0 w 623"/>
                  <a:gd name="T55" fmla="*/ 0 h 5216"/>
                  <a:gd name="T56" fmla="*/ 0 w 623"/>
                  <a:gd name="T57" fmla="*/ 0 h 5216"/>
                  <a:gd name="T58" fmla="*/ 0 w 623"/>
                  <a:gd name="T59" fmla="*/ 0 h 5216"/>
                  <a:gd name="T60" fmla="*/ 0 w 623"/>
                  <a:gd name="T61" fmla="*/ 0 h 5216"/>
                  <a:gd name="T62" fmla="*/ 0 w 623"/>
                  <a:gd name="T63" fmla="*/ 0 h 5216"/>
                  <a:gd name="T64" fmla="*/ 0 w 623"/>
                  <a:gd name="T65" fmla="*/ 0 h 5216"/>
                  <a:gd name="T66" fmla="*/ 0 w 623"/>
                  <a:gd name="T67" fmla="*/ 0 h 5216"/>
                  <a:gd name="T68" fmla="*/ 0 w 623"/>
                  <a:gd name="T69" fmla="*/ 0 h 5216"/>
                  <a:gd name="T70" fmla="*/ 0 w 623"/>
                  <a:gd name="T71" fmla="*/ 0 h 5216"/>
                  <a:gd name="T72" fmla="*/ 0 w 623"/>
                  <a:gd name="T73" fmla="*/ 0 h 5216"/>
                  <a:gd name="T74" fmla="*/ 0 w 623"/>
                  <a:gd name="T75" fmla="*/ 0 h 5216"/>
                  <a:gd name="T76" fmla="*/ 0 w 623"/>
                  <a:gd name="T77" fmla="*/ 0 h 5216"/>
                  <a:gd name="T78" fmla="*/ 0 w 623"/>
                  <a:gd name="T79" fmla="*/ 0 h 5216"/>
                  <a:gd name="T80" fmla="*/ 0 w 623"/>
                  <a:gd name="T81" fmla="*/ 0 h 5216"/>
                  <a:gd name="T82" fmla="*/ 0 w 623"/>
                  <a:gd name="T83" fmla="*/ 0 h 5216"/>
                  <a:gd name="T84" fmla="*/ 0 w 623"/>
                  <a:gd name="T85" fmla="*/ 0 h 5216"/>
                  <a:gd name="T86" fmla="*/ 0 w 623"/>
                  <a:gd name="T87" fmla="*/ 0 h 5216"/>
                  <a:gd name="T88" fmla="*/ 0 w 623"/>
                  <a:gd name="T89" fmla="*/ 0 h 5216"/>
                  <a:gd name="T90" fmla="*/ 0 w 623"/>
                  <a:gd name="T91" fmla="*/ 0 h 5216"/>
                  <a:gd name="T92" fmla="*/ 0 w 623"/>
                  <a:gd name="T93" fmla="*/ 0 h 5216"/>
                  <a:gd name="T94" fmla="*/ 0 w 623"/>
                  <a:gd name="T95" fmla="*/ 0 h 5216"/>
                  <a:gd name="T96" fmla="*/ 0 w 623"/>
                  <a:gd name="T97" fmla="*/ 0 h 5216"/>
                  <a:gd name="T98" fmla="*/ 0 w 623"/>
                  <a:gd name="T99" fmla="*/ 0 h 5216"/>
                  <a:gd name="T100" fmla="*/ 0 w 623"/>
                  <a:gd name="T101" fmla="*/ 0 h 5216"/>
                  <a:gd name="T102" fmla="*/ 0 w 623"/>
                  <a:gd name="T103" fmla="*/ 0 h 5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216"/>
                  <a:gd name="T158" fmla="*/ 623 w 623"/>
                  <a:gd name="T159" fmla="*/ 5216 h 5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216">
                    <a:moveTo>
                      <a:pt x="0" y="5216"/>
                    </a:moveTo>
                    <a:lnTo>
                      <a:pt x="12" y="5184"/>
                    </a:lnTo>
                    <a:lnTo>
                      <a:pt x="25" y="5149"/>
                    </a:lnTo>
                    <a:lnTo>
                      <a:pt x="37" y="5110"/>
                    </a:lnTo>
                    <a:lnTo>
                      <a:pt x="49" y="5066"/>
                    </a:lnTo>
                    <a:lnTo>
                      <a:pt x="61" y="5019"/>
                    </a:lnTo>
                    <a:lnTo>
                      <a:pt x="73" y="4968"/>
                    </a:lnTo>
                    <a:lnTo>
                      <a:pt x="86" y="4913"/>
                    </a:lnTo>
                    <a:lnTo>
                      <a:pt x="98" y="4854"/>
                    </a:lnTo>
                    <a:lnTo>
                      <a:pt x="110" y="4791"/>
                    </a:lnTo>
                    <a:lnTo>
                      <a:pt x="122" y="4725"/>
                    </a:lnTo>
                    <a:lnTo>
                      <a:pt x="135" y="4655"/>
                    </a:lnTo>
                    <a:lnTo>
                      <a:pt x="147" y="4582"/>
                    </a:lnTo>
                    <a:lnTo>
                      <a:pt x="159" y="4505"/>
                    </a:lnTo>
                    <a:lnTo>
                      <a:pt x="171" y="4424"/>
                    </a:lnTo>
                    <a:lnTo>
                      <a:pt x="183" y="4341"/>
                    </a:lnTo>
                    <a:lnTo>
                      <a:pt x="196" y="4254"/>
                    </a:lnTo>
                    <a:lnTo>
                      <a:pt x="208" y="4164"/>
                    </a:lnTo>
                    <a:lnTo>
                      <a:pt x="220" y="4071"/>
                    </a:lnTo>
                    <a:lnTo>
                      <a:pt x="232" y="3975"/>
                    </a:lnTo>
                    <a:lnTo>
                      <a:pt x="244" y="3876"/>
                    </a:lnTo>
                    <a:lnTo>
                      <a:pt x="257" y="3774"/>
                    </a:lnTo>
                    <a:lnTo>
                      <a:pt x="269" y="3670"/>
                    </a:lnTo>
                    <a:lnTo>
                      <a:pt x="281" y="3563"/>
                    </a:lnTo>
                    <a:lnTo>
                      <a:pt x="293" y="3453"/>
                    </a:lnTo>
                    <a:lnTo>
                      <a:pt x="306" y="3341"/>
                    </a:lnTo>
                    <a:lnTo>
                      <a:pt x="318" y="3227"/>
                    </a:lnTo>
                    <a:lnTo>
                      <a:pt x="330" y="3111"/>
                    </a:lnTo>
                    <a:lnTo>
                      <a:pt x="342" y="2993"/>
                    </a:lnTo>
                    <a:lnTo>
                      <a:pt x="354" y="2873"/>
                    </a:lnTo>
                    <a:lnTo>
                      <a:pt x="367" y="2751"/>
                    </a:lnTo>
                    <a:lnTo>
                      <a:pt x="379" y="2627"/>
                    </a:lnTo>
                    <a:lnTo>
                      <a:pt x="391" y="2502"/>
                    </a:lnTo>
                    <a:lnTo>
                      <a:pt x="403" y="2375"/>
                    </a:lnTo>
                    <a:lnTo>
                      <a:pt x="415" y="2248"/>
                    </a:lnTo>
                    <a:lnTo>
                      <a:pt x="428" y="2119"/>
                    </a:lnTo>
                    <a:lnTo>
                      <a:pt x="440" y="1988"/>
                    </a:lnTo>
                    <a:lnTo>
                      <a:pt x="452" y="1857"/>
                    </a:lnTo>
                    <a:lnTo>
                      <a:pt x="464" y="1726"/>
                    </a:lnTo>
                    <a:lnTo>
                      <a:pt x="477" y="1593"/>
                    </a:lnTo>
                    <a:lnTo>
                      <a:pt x="489" y="1460"/>
                    </a:lnTo>
                    <a:lnTo>
                      <a:pt x="501" y="1327"/>
                    </a:lnTo>
                    <a:lnTo>
                      <a:pt x="513" y="1193"/>
                    </a:lnTo>
                    <a:lnTo>
                      <a:pt x="525" y="1059"/>
                    </a:lnTo>
                    <a:lnTo>
                      <a:pt x="538" y="926"/>
                    </a:lnTo>
                    <a:lnTo>
                      <a:pt x="550" y="792"/>
                    </a:lnTo>
                    <a:lnTo>
                      <a:pt x="562" y="659"/>
                    </a:lnTo>
                    <a:lnTo>
                      <a:pt x="574" y="526"/>
                    </a:lnTo>
                    <a:lnTo>
                      <a:pt x="587" y="393"/>
                    </a:lnTo>
                    <a:lnTo>
                      <a:pt x="599" y="261"/>
                    </a:lnTo>
                    <a:lnTo>
                      <a:pt x="611" y="130"/>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22" name="Freeform 163"/>
              <p:cNvSpPr>
                <a:spLocks/>
              </p:cNvSpPr>
              <p:nvPr/>
            </p:nvSpPr>
            <p:spPr bwMode="auto">
              <a:xfrm>
                <a:off x="2054" y="1931"/>
                <a:ext cx="95" cy="480"/>
              </a:xfrm>
              <a:custGeom>
                <a:avLst/>
                <a:gdLst>
                  <a:gd name="T0" fmla="*/ 0 w 623"/>
                  <a:gd name="T1" fmla="*/ 0 h 3200"/>
                  <a:gd name="T2" fmla="*/ 0 w 623"/>
                  <a:gd name="T3" fmla="*/ 0 h 3200"/>
                  <a:gd name="T4" fmla="*/ 0 w 623"/>
                  <a:gd name="T5" fmla="*/ 0 h 3200"/>
                  <a:gd name="T6" fmla="*/ 0 w 623"/>
                  <a:gd name="T7" fmla="*/ 0 h 3200"/>
                  <a:gd name="T8" fmla="*/ 0 w 623"/>
                  <a:gd name="T9" fmla="*/ 0 h 3200"/>
                  <a:gd name="T10" fmla="*/ 0 w 623"/>
                  <a:gd name="T11" fmla="*/ 0 h 3200"/>
                  <a:gd name="T12" fmla="*/ 0 w 623"/>
                  <a:gd name="T13" fmla="*/ 0 h 3200"/>
                  <a:gd name="T14" fmla="*/ 0 w 623"/>
                  <a:gd name="T15" fmla="*/ 0 h 3200"/>
                  <a:gd name="T16" fmla="*/ 0 w 623"/>
                  <a:gd name="T17" fmla="*/ 0 h 3200"/>
                  <a:gd name="T18" fmla="*/ 0 w 623"/>
                  <a:gd name="T19" fmla="*/ 0 h 3200"/>
                  <a:gd name="T20" fmla="*/ 0 w 623"/>
                  <a:gd name="T21" fmla="*/ 0 h 3200"/>
                  <a:gd name="T22" fmla="*/ 0 w 623"/>
                  <a:gd name="T23" fmla="*/ 0 h 3200"/>
                  <a:gd name="T24" fmla="*/ 0 w 623"/>
                  <a:gd name="T25" fmla="*/ 0 h 3200"/>
                  <a:gd name="T26" fmla="*/ 0 w 623"/>
                  <a:gd name="T27" fmla="*/ 0 h 3200"/>
                  <a:gd name="T28" fmla="*/ 0 w 623"/>
                  <a:gd name="T29" fmla="*/ 0 h 3200"/>
                  <a:gd name="T30" fmla="*/ 0 w 623"/>
                  <a:gd name="T31" fmla="*/ 0 h 3200"/>
                  <a:gd name="T32" fmla="*/ 0 w 623"/>
                  <a:gd name="T33" fmla="*/ 0 h 3200"/>
                  <a:gd name="T34" fmla="*/ 0 w 623"/>
                  <a:gd name="T35" fmla="*/ 0 h 3200"/>
                  <a:gd name="T36" fmla="*/ 0 w 623"/>
                  <a:gd name="T37" fmla="*/ 0 h 3200"/>
                  <a:gd name="T38" fmla="*/ 0 w 623"/>
                  <a:gd name="T39" fmla="*/ 0 h 3200"/>
                  <a:gd name="T40" fmla="*/ 0 w 623"/>
                  <a:gd name="T41" fmla="*/ 0 h 3200"/>
                  <a:gd name="T42" fmla="*/ 0 w 623"/>
                  <a:gd name="T43" fmla="*/ 0 h 3200"/>
                  <a:gd name="T44" fmla="*/ 0 w 623"/>
                  <a:gd name="T45" fmla="*/ 0 h 3200"/>
                  <a:gd name="T46" fmla="*/ 0 w 623"/>
                  <a:gd name="T47" fmla="*/ 0 h 3200"/>
                  <a:gd name="T48" fmla="*/ 0 w 623"/>
                  <a:gd name="T49" fmla="*/ 0 h 3200"/>
                  <a:gd name="T50" fmla="*/ 0 w 623"/>
                  <a:gd name="T51" fmla="*/ 0 h 3200"/>
                  <a:gd name="T52" fmla="*/ 0 w 623"/>
                  <a:gd name="T53" fmla="*/ 0 h 3200"/>
                  <a:gd name="T54" fmla="*/ 0 w 623"/>
                  <a:gd name="T55" fmla="*/ 0 h 3200"/>
                  <a:gd name="T56" fmla="*/ 0 w 623"/>
                  <a:gd name="T57" fmla="*/ 0 h 3200"/>
                  <a:gd name="T58" fmla="*/ 0 w 623"/>
                  <a:gd name="T59" fmla="*/ 0 h 3200"/>
                  <a:gd name="T60" fmla="*/ 0 w 623"/>
                  <a:gd name="T61" fmla="*/ 0 h 3200"/>
                  <a:gd name="T62" fmla="*/ 0 w 623"/>
                  <a:gd name="T63" fmla="*/ 0 h 3200"/>
                  <a:gd name="T64" fmla="*/ 0 w 623"/>
                  <a:gd name="T65" fmla="*/ 0 h 3200"/>
                  <a:gd name="T66" fmla="*/ 0 w 623"/>
                  <a:gd name="T67" fmla="*/ 0 h 3200"/>
                  <a:gd name="T68" fmla="*/ 0 w 623"/>
                  <a:gd name="T69" fmla="*/ 0 h 3200"/>
                  <a:gd name="T70" fmla="*/ 0 w 623"/>
                  <a:gd name="T71" fmla="*/ 0 h 3200"/>
                  <a:gd name="T72" fmla="*/ 0 w 623"/>
                  <a:gd name="T73" fmla="*/ 0 h 3200"/>
                  <a:gd name="T74" fmla="*/ 0 w 623"/>
                  <a:gd name="T75" fmla="*/ 0 h 3200"/>
                  <a:gd name="T76" fmla="*/ 0 w 623"/>
                  <a:gd name="T77" fmla="*/ 0 h 3200"/>
                  <a:gd name="T78" fmla="*/ 0 w 623"/>
                  <a:gd name="T79" fmla="*/ 0 h 3200"/>
                  <a:gd name="T80" fmla="*/ 0 w 623"/>
                  <a:gd name="T81" fmla="*/ 0 h 3200"/>
                  <a:gd name="T82" fmla="*/ 0 w 623"/>
                  <a:gd name="T83" fmla="*/ 0 h 3200"/>
                  <a:gd name="T84" fmla="*/ 0 w 623"/>
                  <a:gd name="T85" fmla="*/ 0 h 3200"/>
                  <a:gd name="T86" fmla="*/ 0 w 623"/>
                  <a:gd name="T87" fmla="*/ 0 h 3200"/>
                  <a:gd name="T88" fmla="*/ 0 w 623"/>
                  <a:gd name="T89" fmla="*/ 0 h 3200"/>
                  <a:gd name="T90" fmla="*/ 0 w 623"/>
                  <a:gd name="T91" fmla="*/ 0 h 3200"/>
                  <a:gd name="T92" fmla="*/ 0 w 623"/>
                  <a:gd name="T93" fmla="*/ 0 h 3200"/>
                  <a:gd name="T94" fmla="*/ 0 w 623"/>
                  <a:gd name="T95" fmla="*/ 0 h 3200"/>
                  <a:gd name="T96" fmla="*/ 0 w 623"/>
                  <a:gd name="T97" fmla="*/ 0 h 3200"/>
                  <a:gd name="T98" fmla="*/ 0 w 623"/>
                  <a:gd name="T99" fmla="*/ 0 h 3200"/>
                  <a:gd name="T100" fmla="*/ 0 w 623"/>
                  <a:gd name="T101" fmla="*/ 0 h 3200"/>
                  <a:gd name="T102" fmla="*/ 0 w 623"/>
                  <a:gd name="T103" fmla="*/ 0 h 3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3200"/>
                  <a:gd name="T158" fmla="*/ 623 w 623"/>
                  <a:gd name="T159" fmla="*/ 3200 h 3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3200">
                    <a:moveTo>
                      <a:pt x="0" y="3200"/>
                    </a:moveTo>
                    <a:lnTo>
                      <a:pt x="12" y="3071"/>
                    </a:lnTo>
                    <a:lnTo>
                      <a:pt x="25" y="2943"/>
                    </a:lnTo>
                    <a:lnTo>
                      <a:pt x="37" y="2817"/>
                    </a:lnTo>
                    <a:lnTo>
                      <a:pt x="49" y="2692"/>
                    </a:lnTo>
                    <a:lnTo>
                      <a:pt x="61" y="2568"/>
                    </a:lnTo>
                    <a:lnTo>
                      <a:pt x="73" y="2446"/>
                    </a:lnTo>
                    <a:lnTo>
                      <a:pt x="86" y="2326"/>
                    </a:lnTo>
                    <a:lnTo>
                      <a:pt x="98" y="2208"/>
                    </a:lnTo>
                    <a:lnTo>
                      <a:pt x="110" y="2091"/>
                    </a:lnTo>
                    <a:lnTo>
                      <a:pt x="122" y="1977"/>
                    </a:lnTo>
                    <a:lnTo>
                      <a:pt x="135" y="1865"/>
                    </a:lnTo>
                    <a:lnTo>
                      <a:pt x="147" y="1756"/>
                    </a:lnTo>
                    <a:lnTo>
                      <a:pt x="159" y="1649"/>
                    </a:lnTo>
                    <a:lnTo>
                      <a:pt x="171" y="1545"/>
                    </a:lnTo>
                    <a:lnTo>
                      <a:pt x="183" y="1443"/>
                    </a:lnTo>
                    <a:lnTo>
                      <a:pt x="196" y="1344"/>
                    </a:lnTo>
                    <a:lnTo>
                      <a:pt x="208" y="1248"/>
                    </a:lnTo>
                    <a:lnTo>
                      <a:pt x="220" y="1155"/>
                    </a:lnTo>
                    <a:lnTo>
                      <a:pt x="232" y="1065"/>
                    </a:lnTo>
                    <a:lnTo>
                      <a:pt x="244" y="978"/>
                    </a:lnTo>
                    <a:lnTo>
                      <a:pt x="257" y="894"/>
                    </a:lnTo>
                    <a:lnTo>
                      <a:pt x="269" y="814"/>
                    </a:lnTo>
                    <a:lnTo>
                      <a:pt x="281" y="737"/>
                    </a:lnTo>
                    <a:lnTo>
                      <a:pt x="293" y="663"/>
                    </a:lnTo>
                    <a:lnTo>
                      <a:pt x="306" y="593"/>
                    </a:lnTo>
                    <a:lnTo>
                      <a:pt x="318" y="527"/>
                    </a:lnTo>
                    <a:lnTo>
                      <a:pt x="330" y="464"/>
                    </a:lnTo>
                    <a:lnTo>
                      <a:pt x="342" y="406"/>
                    </a:lnTo>
                    <a:lnTo>
                      <a:pt x="354" y="350"/>
                    </a:lnTo>
                    <a:lnTo>
                      <a:pt x="367" y="299"/>
                    </a:lnTo>
                    <a:lnTo>
                      <a:pt x="379" y="252"/>
                    </a:lnTo>
                    <a:lnTo>
                      <a:pt x="391" y="209"/>
                    </a:lnTo>
                    <a:lnTo>
                      <a:pt x="403" y="169"/>
                    </a:lnTo>
                    <a:lnTo>
                      <a:pt x="416" y="134"/>
                    </a:lnTo>
                    <a:lnTo>
                      <a:pt x="428" y="103"/>
                    </a:lnTo>
                    <a:lnTo>
                      <a:pt x="440" y="76"/>
                    </a:lnTo>
                    <a:lnTo>
                      <a:pt x="452" y="53"/>
                    </a:lnTo>
                    <a:lnTo>
                      <a:pt x="464" y="34"/>
                    </a:lnTo>
                    <a:lnTo>
                      <a:pt x="477" y="19"/>
                    </a:lnTo>
                    <a:lnTo>
                      <a:pt x="489" y="8"/>
                    </a:lnTo>
                    <a:lnTo>
                      <a:pt x="501" y="2"/>
                    </a:lnTo>
                    <a:lnTo>
                      <a:pt x="513" y="0"/>
                    </a:lnTo>
                    <a:lnTo>
                      <a:pt x="525" y="2"/>
                    </a:lnTo>
                    <a:lnTo>
                      <a:pt x="538" y="8"/>
                    </a:lnTo>
                    <a:lnTo>
                      <a:pt x="550" y="19"/>
                    </a:lnTo>
                    <a:lnTo>
                      <a:pt x="562" y="34"/>
                    </a:lnTo>
                    <a:lnTo>
                      <a:pt x="574" y="52"/>
                    </a:lnTo>
                    <a:lnTo>
                      <a:pt x="587" y="75"/>
                    </a:lnTo>
                    <a:lnTo>
                      <a:pt x="599" y="102"/>
                    </a:lnTo>
                    <a:lnTo>
                      <a:pt x="611" y="134"/>
                    </a:lnTo>
                    <a:lnTo>
                      <a:pt x="623" y="169"/>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23" name="Freeform 164"/>
              <p:cNvSpPr>
                <a:spLocks/>
              </p:cNvSpPr>
              <p:nvPr/>
            </p:nvSpPr>
            <p:spPr bwMode="auto">
              <a:xfrm>
                <a:off x="2149" y="1956"/>
                <a:ext cx="94" cy="812"/>
              </a:xfrm>
              <a:custGeom>
                <a:avLst/>
                <a:gdLst>
                  <a:gd name="T0" fmla="*/ 0 w 623"/>
                  <a:gd name="T1" fmla="*/ 0 h 5406"/>
                  <a:gd name="T2" fmla="*/ 0 w 623"/>
                  <a:gd name="T3" fmla="*/ 0 h 5406"/>
                  <a:gd name="T4" fmla="*/ 0 w 623"/>
                  <a:gd name="T5" fmla="*/ 0 h 5406"/>
                  <a:gd name="T6" fmla="*/ 0 w 623"/>
                  <a:gd name="T7" fmla="*/ 0 h 5406"/>
                  <a:gd name="T8" fmla="*/ 0 w 623"/>
                  <a:gd name="T9" fmla="*/ 0 h 5406"/>
                  <a:gd name="T10" fmla="*/ 0 w 623"/>
                  <a:gd name="T11" fmla="*/ 0 h 5406"/>
                  <a:gd name="T12" fmla="*/ 0 w 623"/>
                  <a:gd name="T13" fmla="*/ 0 h 5406"/>
                  <a:gd name="T14" fmla="*/ 0 w 623"/>
                  <a:gd name="T15" fmla="*/ 0 h 5406"/>
                  <a:gd name="T16" fmla="*/ 0 w 623"/>
                  <a:gd name="T17" fmla="*/ 0 h 5406"/>
                  <a:gd name="T18" fmla="*/ 0 w 623"/>
                  <a:gd name="T19" fmla="*/ 0 h 5406"/>
                  <a:gd name="T20" fmla="*/ 0 w 623"/>
                  <a:gd name="T21" fmla="*/ 0 h 5406"/>
                  <a:gd name="T22" fmla="*/ 0 w 623"/>
                  <a:gd name="T23" fmla="*/ 0 h 5406"/>
                  <a:gd name="T24" fmla="*/ 0 w 623"/>
                  <a:gd name="T25" fmla="*/ 0 h 5406"/>
                  <a:gd name="T26" fmla="*/ 0 w 623"/>
                  <a:gd name="T27" fmla="*/ 0 h 5406"/>
                  <a:gd name="T28" fmla="*/ 0 w 623"/>
                  <a:gd name="T29" fmla="*/ 0 h 5406"/>
                  <a:gd name="T30" fmla="*/ 0 w 623"/>
                  <a:gd name="T31" fmla="*/ 0 h 5406"/>
                  <a:gd name="T32" fmla="*/ 0 w 623"/>
                  <a:gd name="T33" fmla="*/ 0 h 5406"/>
                  <a:gd name="T34" fmla="*/ 0 w 623"/>
                  <a:gd name="T35" fmla="*/ 0 h 5406"/>
                  <a:gd name="T36" fmla="*/ 0 w 623"/>
                  <a:gd name="T37" fmla="*/ 0 h 5406"/>
                  <a:gd name="T38" fmla="*/ 0 w 623"/>
                  <a:gd name="T39" fmla="*/ 0 h 5406"/>
                  <a:gd name="T40" fmla="*/ 0 w 623"/>
                  <a:gd name="T41" fmla="*/ 0 h 5406"/>
                  <a:gd name="T42" fmla="*/ 0 w 623"/>
                  <a:gd name="T43" fmla="*/ 0 h 5406"/>
                  <a:gd name="T44" fmla="*/ 0 w 623"/>
                  <a:gd name="T45" fmla="*/ 0 h 5406"/>
                  <a:gd name="T46" fmla="*/ 0 w 623"/>
                  <a:gd name="T47" fmla="*/ 0 h 5406"/>
                  <a:gd name="T48" fmla="*/ 0 w 623"/>
                  <a:gd name="T49" fmla="*/ 0 h 5406"/>
                  <a:gd name="T50" fmla="*/ 0 w 623"/>
                  <a:gd name="T51" fmla="*/ 0 h 5406"/>
                  <a:gd name="T52" fmla="*/ 0 w 623"/>
                  <a:gd name="T53" fmla="*/ 0 h 5406"/>
                  <a:gd name="T54" fmla="*/ 0 w 623"/>
                  <a:gd name="T55" fmla="*/ 0 h 5406"/>
                  <a:gd name="T56" fmla="*/ 0 w 623"/>
                  <a:gd name="T57" fmla="*/ 0 h 5406"/>
                  <a:gd name="T58" fmla="*/ 0 w 623"/>
                  <a:gd name="T59" fmla="*/ 0 h 5406"/>
                  <a:gd name="T60" fmla="*/ 0 w 623"/>
                  <a:gd name="T61" fmla="*/ 0 h 5406"/>
                  <a:gd name="T62" fmla="*/ 0 w 623"/>
                  <a:gd name="T63" fmla="*/ 0 h 5406"/>
                  <a:gd name="T64" fmla="*/ 0 w 623"/>
                  <a:gd name="T65" fmla="*/ 0 h 5406"/>
                  <a:gd name="T66" fmla="*/ 0 w 623"/>
                  <a:gd name="T67" fmla="*/ 0 h 5406"/>
                  <a:gd name="T68" fmla="*/ 0 w 623"/>
                  <a:gd name="T69" fmla="*/ 0 h 5406"/>
                  <a:gd name="T70" fmla="*/ 0 w 623"/>
                  <a:gd name="T71" fmla="*/ 0 h 5406"/>
                  <a:gd name="T72" fmla="*/ 0 w 623"/>
                  <a:gd name="T73" fmla="*/ 0 h 5406"/>
                  <a:gd name="T74" fmla="*/ 0 w 623"/>
                  <a:gd name="T75" fmla="*/ 0 h 5406"/>
                  <a:gd name="T76" fmla="*/ 0 w 623"/>
                  <a:gd name="T77" fmla="*/ 0 h 5406"/>
                  <a:gd name="T78" fmla="*/ 0 w 623"/>
                  <a:gd name="T79" fmla="*/ 0 h 5406"/>
                  <a:gd name="T80" fmla="*/ 0 w 623"/>
                  <a:gd name="T81" fmla="*/ 0 h 5406"/>
                  <a:gd name="T82" fmla="*/ 0 w 623"/>
                  <a:gd name="T83" fmla="*/ 0 h 5406"/>
                  <a:gd name="T84" fmla="*/ 0 w 623"/>
                  <a:gd name="T85" fmla="*/ 0 h 5406"/>
                  <a:gd name="T86" fmla="*/ 0 w 623"/>
                  <a:gd name="T87" fmla="*/ 0 h 5406"/>
                  <a:gd name="T88" fmla="*/ 0 w 623"/>
                  <a:gd name="T89" fmla="*/ 0 h 5406"/>
                  <a:gd name="T90" fmla="*/ 0 w 623"/>
                  <a:gd name="T91" fmla="*/ 0 h 5406"/>
                  <a:gd name="T92" fmla="*/ 0 w 623"/>
                  <a:gd name="T93" fmla="*/ 0 h 5406"/>
                  <a:gd name="T94" fmla="*/ 0 w 623"/>
                  <a:gd name="T95" fmla="*/ 0 h 5406"/>
                  <a:gd name="T96" fmla="*/ 0 w 623"/>
                  <a:gd name="T97" fmla="*/ 0 h 5406"/>
                  <a:gd name="T98" fmla="*/ 0 w 623"/>
                  <a:gd name="T99" fmla="*/ 0 h 5406"/>
                  <a:gd name="T100" fmla="*/ 0 w 623"/>
                  <a:gd name="T101" fmla="*/ 0 h 5406"/>
                  <a:gd name="T102" fmla="*/ 0 w 623"/>
                  <a:gd name="T103" fmla="*/ 0 h 54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406"/>
                  <a:gd name="T158" fmla="*/ 623 w 623"/>
                  <a:gd name="T159" fmla="*/ 5406 h 54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406">
                    <a:moveTo>
                      <a:pt x="0" y="0"/>
                    </a:moveTo>
                    <a:lnTo>
                      <a:pt x="12" y="39"/>
                    </a:lnTo>
                    <a:lnTo>
                      <a:pt x="25" y="83"/>
                    </a:lnTo>
                    <a:lnTo>
                      <a:pt x="37" y="130"/>
                    </a:lnTo>
                    <a:lnTo>
                      <a:pt x="49" y="181"/>
                    </a:lnTo>
                    <a:lnTo>
                      <a:pt x="61" y="236"/>
                    </a:lnTo>
                    <a:lnTo>
                      <a:pt x="73" y="295"/>
                    </a:lnTo>
                    <a:lnTo>
                      <a:pt x="86" y="358"/>
                    </a:lnTo>
                    <a:lnTo>
                      <a:pt x="98" y="424"/>
                    </a:lnTo>
                    <a:lnTo>
                      <a:pt x="110" y="494"/>
                    </a:lnTo>
                    <a:lnTo>
                      <a:pt x="122" y="567"/>
                    </a:lnTo>
                    <a:lnTo>
                      <a:pt x="135" y="644"/>
                    </a:lnTo>
                    <a:lnTo>
                      <a:pt x="147" y="724"/>
                    </a:lnTo>
                    <a:lnTo>
                      <a:pt x="159" y="808"/>
                    </a:lnTo>
                    <a:lnTo>
                      <a:pt x="171" y="895"/>
                    </a:lnTo>
                    <a:lnTo>
                      <a:pt x="183" y="985"/>
                    </a:lnTo>
                    <a:lnTo>
                      <a:pt x="196" y="1078"/>
                    </a:lnTo>
                    <a:lnTo>
                      <a:pt x="208" y="1174"/>
                    </a:lnTo>
                    <a:lnTo>
                      <a:pt x="220" y="1273"/>
                    </a:lnTo>
                    <a:lnTo>
                      <a:pt x="232" y="1375"/>
                    </a:lnTo>
                    <a:lnTo>
                      <a:pt x="245" y="1479"/>
                    </a:lnTo>
                    <a:lnTo>
                      <a:pt x="257" y="1586"/>
                    </a:lnTo>
                    <a:lnTo>
                      <a:pt x="269" y="1696"/>
                    </a:lnTo>
                    <a:lnTo>
                      <a:pt x="281" y="1808"/>
                    </a:lnTo>
                    <a:lnTo>
                      <a:pt x="293" y="1922"/>
                    </a:lnTo>
                    <a:lnTo>
                      <a:pt x="306" y="2038"/>
                    </a:lnTo>
                    <a:lnTo>
                      <a:pt x="318" y="2156"/>
                    </a:lnTo>
                    <a:lnTo>
                      <a:pt x="330" y="2276"/>
                    </a:lnTo>
                    <a:lnTo>
                      <a:pt x="342" y="2398"/>
                    </a:lnTo>
                    <a:lnTo>
                      <a:pt x="354" y="2522"/>
                    </a:lnTo>
                    <a:lnTo>
                      <a:pt x="367" y="2647"/>
                    </a:lnTo>
                    <a:lnTo>
                      <a:pt x="379" y="2773"/>
                    </a:lnTo>
                    <a:lnTo>
                      <a:pt x="391" y="2901"/>
                    </a:lnTo>
                    <a:lnTo>
                      <a:pt x="403" y="3030"/>
                    </a:lnTo>
                    <a:lnTo>
                      <a:pt x="416" y="3160"/>
                    </a:lnTo>
                    <a:lnTo>
                      <a:pt x="428" y="3291"/>
                    </a:lnTo>
                    <a:lnTo>
                      <a:pt x="440" y="3423"/>
                    </a:lnTo>
                    <a:lnTo>
                      <a:pt x="452" y="3556"/>
                    </a:lnTo>
                    <a:lnTo>
                      <a:pt x="464" y="3689"/>
                    </a:lnTo>
                    <a:lnTo>
                      <a:pt x="477" y="3822"/>
                    </a:lnTo>
                    <a:lnTo>
                      <a:pt x="489" y="3956"/>
                    </a:lnTo>
                    <a:lnTo>
                      <a:pt x="501" y="4090"/>
                    </a:lnTo>
                    <a:lnTo>
                      <a:pt x="513" y="4223"/>
                    </a:lnTo>
                    <a:lnTo>
                      <a:pt x="525" y="4357"/>
                    </a:lnTo>
                    <a:lnTo>
                      <a:pt x="538" y="4490"/>
                    </a:lnTo>
                    <a:lnTo>
                      <a:pt x="550" y="4623"/>
                    </a:lnTo>
                    <a:lnTo>
                      <a:pt x="562" y="4756"/>
                    </a:lnTo>
                    <a:lnTo>
                      <a:pt x="574" y="4888"/>
                    </a:lnTo>
                    <a:lnTo>
                      <a:pt x="587" y="5019"/>
                    </a:lnTo>
                    <a:lnTo>
                      <a:pt x="599" y="5149"/>
                    </a:lnTo>
                    <a:lnTo>
                      <a:pt x="611" y="5278"/>
                    </a:lnTo>
                    <a:lnTo>
                      <a:pt x="623" y="5406"/>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24" name="Freeform 165"/>
              <p:cNvSpPr>
                <a:spLocks/>
              </p:cNvSpPr>
              <p:nvPr/>
            </p:nvSpPr>
            <p:spPr bwMode="auto">
              <a:xfrm>
                <a:off x="2243" y="2768"/>
                <a:ext cx="95" cy="442"/>
              </a:xfrm>
              <a:custGeom>
                <a:avLst/>
                <a:gdLst>
                  <a:gd name="T0" fmla="*/ 0 w 623"/>
                  <a:gd name="T1" fmla="*/ 0 h 2943"/>
                  <a:gd name="T2" fmla="*/ 0 w 623"/>
                  <a:gd name="T3" fmla="*/ 0 h 2943"/>
                  <a:gd name="T4" fmla="*/ 0 w 623"/>
                  <a:gd name="T5" fmla="*/ 0 h 2943"/>
                  <a:gd name="T6" fmla="*/ 0 w 623"/>
                  <a:gd name="T7" fmla="*/ 0 h 2943"/>
                  <a:gd name="T8" fmla="*/ 0 w 623"/>
                  <a:gd name="T9" fmla="*/ 0 h 2943"/>
                  <a:gd name="T10" fmla="*/ 0 w 623"/>
                  <a:gd name="T11" fmla="*/ 0 h 2943"/>
                  <a:gd name="T12" fmla="*/ 0 w 623"/>
                  <a:gd name="T13" fmla="*/ 0 h 2943"/>
                  <a:gd name="T14" fmla="*/ 0 w 623"/>
                  <a:gd name="T15" fmla="*/ 0 h 2943"/>
                  <a:gd name="T16" fmla="*/ 0 w 623"/>
                  <a:gd name="T17" fmla="*/ 0 h 2943"/>
                  <a:gd name="T18" fmla="*/ 0 w 623"/>
                  <a:gd name="T19" fmla="*/ 0 h 2943"/>
                  <a:gd name="T20" fmla="*/ 0 w 623"/>
                  <a:gd name="T21" fmla="*/ 0 h 2943"/>
                  <a:gd name="T22" fmla="*/ 0 w 623"/>
                  <a:gd name="T23" fmla="*/ 0 h 2943"/>
                  <a:gd name="T24" fmla="*/ 0 w 623"/>
                  <a:gd name="T25" fmla="*/ 0 h 2943"/>
                  <a:gd name="T26" fmla="*/ 0 w 623"/>
                  <a:gd name="T27" fmla="*/ 0 h 2943"/>
                  <a:gd name="T28" fmla="*/ 0 w 623"/>
                  <a:gd name="T29" fmla="*/ 0 h 2943"/>
                  <a:gd name="T30" fmla="*/ 0 w 623"/>
                  <a:gd name="T31" fmla="*/ 0 h 2943"/>
                  <a:gd name="T32" fmla="*/ 0 w 623"/>
                  <a:gd name="T33" fmla="*/ 0 h 2943"/>
                  <a:gd name="T34" fmla="*/ 0 w 623"/>
                  <a:gd name="T35" fmla="*/ 0 h 2943"/>
                  <a:gd name="T36" fmla="*/ 0 w 623"/>
                  <a:gd name="T37" fmla="*/ 0 h 2943"/>
                  <a:gd name="T38" fmla="*/ 0 w 623"/>
                  <a:gd name="T39" fmla="*/ 0 h 2943"/>
                  <a:gd name="T40" fmla="*/ 0 w 623"/>
                  <a:gd name="T41" fmla="*/ 0 h 2943"/>
                  <a:gd name="T42" fmla="*/ 0 w 623"/>
                  <a:gd name="T43" fmla="*/ 0 h 2943"/>
                  <a:gd name="T44" fmla="*/ 0 w 623"/>
                  <a:gd name="T45" fmla="*/ 0 h 2943"/>
                  <a:gd name="T46" fmla="*/ 0 w 623"/>
                  <a:gd name="T47" fmla="*/ 0 h 2943"/>
                  <a:gd name="T48" fmla="*/ 0 w 623"/>
                  <a:gd name="T49" fmla="*/ 0 h 2943"/>
                  <a:gd name="T50" fmla="*/ 0 w 623"/>
                  <a:gd name="T51" fmla="*/ 0 h 2943"/>
                  <a:gd name="T52" fmla="*/ 0 w 623"/>
                  <a:gd name="T53" fmla="*/ 0 h 2943"/>
                  <a:gd name="T54" fmla="*/ 0 w 623"/>
                  <a:gd name="T55" fmla="*/ 0 h 2943"/>
                  <a:gd name="T56" fmla="*/ 0 w 623"/>
                  <a:gd name="T57" fmla="*/ 0 h 2943"/>
                  <a:gd name="T58" fmla="*/ 0 w 623"/>
                  <a:gd name="T59" fmla="*/ 0 h 2943"/>
                  <a:gd name="T60" fmla="*/ 0 w 623"/>
                  <a:gd name="T61" fmla="*/ 0 h 2943"/>
                  <a:gd name="T62" fmla="*/ 0 w 623"/>
                  <a:gd name="T63" fmla="*/ 0 h 2943"/>
                  <a:gd name="T64" fmla="*/ 0 w 623"/>
                  <a:gd name="T65" fmla="*/ 0 h 2943"/>
                  <a:gd name="T66" fmla="*/ 0 w 623"/>
                  <a:gd name="T67" fmla="*/ 0 h 2943"/>
                  <a:gd name="T68" fmla="*/ 0 w 623"/>
                  <a:gd name="T69" fmla="*/ 0 h 2943"/>
                  <a:gd name="T70" fmla="*/ 0 w 623"/>
                  <a:gd name="T71" fmla="*/ 0 h 2943"/>
                  <a:gd name="T72" fmla="*/ 0 w 623"/>
                  <a:gd name="T73" fmla="*/ 0 h 2943"/>
                  <a:gd name="T74" fmla="*/ 0 w 623"/>
                  <a:gd name="T75" fmla="*/ 0 h 2943"/>
                  <a:gd name="T76" fmla="*/ 0 w 623"/>
                  <a:gd name="T77" fmla="*/ 0 h 2943"/>
                  <a:gd name="T78" fmla="*/ 0 w 623"/>
                  <a:gd name="T79" fmla="*/ 0 h 2943"/>
                  <a:gd name="T80" fmla="*/ 0 w 623"/>
                  <a:gd name="T81" fmla="*/ 0 h 2943"/>
                  <a:gd name="T82" fmla="*/ 0 w 623"/>
                  <a:gd name="T83" fmla="*/ 0 h 2943"/>
                  <a:gd name="T84" fmla="*/ 0 w 623"/>
                  <a:gd name="T85" fmla="*/ 0 h 2943"/>
                  <a:gd name="T86" fmla="*/ 0 w 623"/>
                  <a:gd name="T87" fmla="*/ 0 h 2943"/>
                  <a:gd name="T88" fmla="*/ 0 w 623"/>
                  <a:gd name="T89" fmla="*/ 0 h 2943"/>
                  <a:gd name="T90" fmla="*/ 0 w 623"/>
                  <a:gd name="T91" fmla="*/ 0 h 2943"/>
                  <a:gd name="T92" fmla="*/ 0 w 623"/>
                  <a:gd name="T93" fmla="*/ 0 h 2943"/>
                  <a:gd name="T94" fmla="*/ 0 w 623"/>
                  <a:gd name="T95" fmla="*/ 0 h 2943"/>
                  <a:gd name="T96" fmla="*/ 0 w 623"/>
                  <a:gd name="T97" fmla="*/ 0 h 2943"/>
                  <a:gd name="T98" fmla="*/ 0 w 623"/>
                  <a:gd name="T99" fmla="*/ 0 h 2943"/>
                  <a:gd name="T100" fmla="*/ 0 w 623"/>
                  <a:gd name="T101" fmla="*/ 0 h 2943"/>
                  <a:gd name="T102" fmla="*/ 0 w 623"/>
                  <a:gd name="T103" fmla="*/ 0 h 29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943"/>
                  <a:gd name="T158" fmla="*/ 623 w 623"/>
                  <a:gd name="T159" fmla="*/ 2943 h 29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943">
                    <a:moveTo>
                      <a:pt x="0" y="0"/>
                    </a:moveTo>
                    <a:lnTo>
                      <a:pt x="12" y="126"/>
                    </a:lnTo>
                    <a:lnTo>
                      <a:pt x="25" y="251"/>
                    </a:lnTo>
                    <a:lnTo>
                      <a:pt x="37" y="375"/>
                    </a:lnTo>
                    <a:lnTo>
                      <a:pt x="49" y="497"/>
                    </a:lnTo>
                    <a:lnTo>
                      <a:pt x="61" y="617"/>
                    </a:lnTo>
                    <a:lnTo>
                      <a:pt x="74" y="735"/>
                    </a:lnTo>
                    <a:lnTo>
                      <a:pt x="86" y="852"/>
                    </a:lnTo>
                    <a:lnTo>
                      <a:pt x="98" y="966"/>
                    </a:lnTo>
                    <a:lnTo>
                      <a:pt x="110" y="1078"/>
                    </a:lnTo>
                    <a:lnTo>
                      <a:pt x="122" y="1187"/>
                    </a:lnTo>
                    <a:lnTo>
                      <a:pt x="135" y="1294"/>
                    </a:lnTo>
                    <a:lnTo>
                      <a:pt x="147" y="1398"/>
                    </a:lnTo>
                    <a:lnTo>
                      <a:pt x="159" y="1500"/>
                    </a:lnTo>
                    <a:lnTo>
                      <a:pt x="171" y="1599"/>
                    </a:lnTo>
                    <a:lnTo>
                      <a:pt x="183" y="1695"/>
                    </a:lnTo>
                    <a:lnTo>
                      <a:pt x="196" y="1788"/>
                    </a:lnTo>
                    <a:lnTo>
                      <a:pt x="208" y="1878"/>
                    </a:lnTo>
                    <a:lnTo>
                      <a:pt x="220" y="1965"/>
                    </a:lnTo>
                    <a:lnTo>
                      <a:pt x="232" y="2049"/>
                    </a:lnTo>
                    <a:lnTo>
                      <a:pt x="245" y="2129"/>
                    </a:lnTo>
                    <a:lnTo>
                      <a:pt x="257" y="2206"/>
                    </a:lnTo>
                    <a:lnTo>
                      <a:pt x="269" y="2280"/>
                    </a:lnTo>
                    <a:lnTo>
                      <a:pt x="281" y="2350"/>
                    </a:lnTo>
                    <a:lnTo>
                      <a:pt x="293" y="2416"/>
                    </a:lnTo>
                    <a:lnTo>
                      <a:pt x="306" y="2479"/>
                    </a:lnTo>
                    <a:lnTo>
                      <a:pt x="318" y="2537"/>
                    </a:lnTo>
                    <a:lnTo>
                      <a:pt x="330" y="2593"/>
                    </a:lnTo>
                    <a:lnTo>
                      <a:pt x="342" y="2644"/>
                    </a:lnTo>
                    <a:lnTo>
                      <a:pt x="354" y="2691"/>
                    </a:lnTo>
                    <a:lnTo>
                      <a:pt x="367" y="2734"/>
                    </a:lnTo>
                    <a:lnTo>
                      <a:pt x="379" y="2774"/>
                    </a:lnTo>
                    <a:lnTo>
                      <a:pt x="391" y="2809"/>
                    </a:lnTo>
                    <a:lnTo>
                      <a:pt x="403" y="2840"/>
                    </a:lnTo>
                    <a:lnTo>
                      <a:pt x="416" y="2867"/>
                    </a:lnTo>
                    <a:lnTo>
                      <a:pt x="428" y="2890"/>
                    </a:lnTo>
                    <a:lnTo>
                      <a:pt x="440" y="2909"/>
                    </a:lnTo>
                    <a:lnTo>
                      <a:pt x="452" y="2924"/>
                    </a:lnTo>
                    <a:lnTo>
                      <a:pt x="464" y="2935"/>
                    </a:lnTo>
                    <a:lnTo>
                      <a:pt x="477" y="2941"/>
                    </a:lnTo>
                    <a:lnTo>
                      <a:pt x="489" y="2943"/>
                    </a:lnTo>
                    <a:lnTo>
                      <a:pt x="501" y="2941"/>
                    </a:lnTo>
                    <a:lnTo>
                      <a:pt x="513" y="2935"/>
                    </a:lnTo>
                    <a:lnTo>
                      <a:pt x="526" y="2924"/>
                    </a:lnTo>
                    <a:lnTo>
                      <a:pt x="538" y="2909"/>
                    </a:lnTo>
                    <a:lnTo>
                      <a:pt x="550" y="2891"/>
                    </a:lnTo>
                    <a:lnTo>
                      <a:pt x="562" y="2868"/>
                    </a:lnTo>
                    <a:lnTo>
                      <a:pt x="574" y="2841"/>
                    </a:lnTo>
                    <a:lnTo>
                      <a:pt x="587" y="2809"/>
                    </a:lnTo>
                    <a:lnTo>
                      <a:pt x="599" y="2774"/>
                    </a:lnTo>
                    <a:lnTo>
                      <a:pt x="611" y="2735"/>
                    </a:lnTo>
                    <a:lnTo>
                      <a:pt x="623" y="2691"/>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25" name="Freeform 166"/>
              <p:cNvSpPr>
                <a:spLocks/>
              </p:cNvSpPr>
              <p:nvPr/>
            </p:nvSpPr>
            <p:spPr bwMode="auto">
              <a:xfrm>
                <a:off x="2338" y="2335"/>
                <a:ext cx="95" cy="838"/>
              </a:xfrm>
              <a:custGeom>
                <a:avLst/>
                <a:gdLst>
                  <a:gd name="T0" fmla="*/ 0 w 623"/>
                  <a:gd name="T1" fmla="*/ 0 h 5574"/>
                  <a:gd name="T2" fmla="*/ 0 w 623"/>
                  <a:gd name="T3" fmla="*/ 0 h 5574"/>
                  <a:gd name="T4" fmla="*/ 0 w 623"/>
                  <a:gd name="T5" fmla="*/ 0 h 5574"/>
                  <a:gd name="T6" fmla="*/ 0 w 623"/>
                  <a:gd name="T7" fmla="*/ 0 h 5574"/>
                  <a:gd name="T8" fmla="*/ 0 w 623"/>
                  <a:gd name="T9" fmla="*/ 0 h 5574"/>
                  <a:gd name="T10" fmla="*/ 0 w 623"/>
                  <a:gd name="T11" fmla="*/ 0 h 5574"/>
                  <a:gd name="T12" fmla="*/ 0 w 623"/>
                  <a:gd name="T13" fmla="*/ 0 h 5574"/>
                  <a:gd name="T14" fmla="*/ 0 w 623"/>
                  <a:gd name="T15" fmla="*/ 0 h 5574"/>
                  <a:gd name="T16" fmla="*/ 0 w 623"/>
                  <a:gd name="T17" fmla="*/ 0 h 5574"/>
                  <a:gd name="T18" fmla="*/ 0 w 623"/>
                  <a:gd name="T19" fmla="*/ 0 h 5574"/>
                  <a:gd name="T20" fmla="*/ 0 w 623"/>
                  <a:gd name="T21" fmla="*/ 0 h 5574"/>
                  <a:gd name="T22" fmla="*/ 0 w 623"/>
                  <a:gd name="T23" fmla="*/ 0 h 5574"/>
                  <a:gd name="T24" fmla="*/ 0 w 623"/>
                  <a:gd name="T25" fmla="*/ 0 h 5574"/>
                  <a:gd name="T26" fmla="*/ 0 w 623"/>
                  <a:gd name="T27" fmla="*/ 0 h 5574"/>
                  <a:gd name="T28" fmla="*/ 0 w 623"/>
                  <a:gd name="T29" fmla="*/ 0 h 5574"/>
                  <a:gd name="T30" fmla="*/ 0 w 623"/>
                  <a:gd name="T31" fmla="*/ 0 h 5574"/>
                  <a:gd name="T32" fmla="*/ 0 w 623"/>
                  <a:gd name="T33" fmla="*/ 0 h 5574"/>
                  <a:gd name="T34" fmla="*/ 0 w 623"/>
                  <a:gd name="T35" fmla="*/ 0 h 5574"/>
                  <a:gd name="T36" fmla="*/ 0 w 623"/>
                  <a:gd name="T37" fmla="*/ 0 h 5574"/>
                  <a:gd name="T38" fmla="*/ 0 w 623"/>
                  <a:gd name="T39" fmla="*/ 0 h 5574"/>
                  <a:gd name="T40" fmla="*/ 0 w 623"/>
                  <a:gd name="T41" fmla="*/ 0 h 5574"/>
                  <a:gd name="T42" fmla="*/ 0 w 623"/>
                  <a:gd name="T43" fmla="*/ 0 h 5574"/>
                  <a:gd name="T44" fmla="*/ 0 w 623"/>
                  <a:gd name="T45" fmla="*/ 0 h 5574"/>
                  <a:gd name="T46" fmla="*/ 0 w 623"/>
                  <a:gd name="T47" fmla="*/ 0 h 5574"/>
                  <a:gd name="T48" fmla="*/ 0 w 623"/>
                  <a:gd name="T49" fmla="*/ 0 h 5574"/>
                  <a:gd name="T50" fmla="*/ 0 w 623"/>
                  <a:gd name="T51" fmla="*/ 0 h 5574"/>
                  <a:gd name="T52" fmla="*/ 0 w 623"/>
                  <a:gd name="T53" fmla="*/ 0 h 5574"/>
                  <a:gd name="T54" fmla="*/ 0 w 623"/>
                  <a:gd name="T55" fmla="*/ 0 h 5574"/>
                  <a:gd name="T56" fmla="*/ 0 w 623"/>
                  <a:gd name="T57" fmla="*/ 0 h 5574"/>
                  <a:gd name="T58" fmla="*/ 0 w 623"/>
                  <a:gd name="T59" fmla="*/ 0 h 5574"/>
                  <a:gd name="T60" fmla="*/ 0 w 623"/>
                  <a:gd name="T61" fmla="*/ 0 h 5574"/>
                  <a:gd name="T62" fmla="*/ 0 w 623"/>
                  <a:gd name="T63" fmla="*/ 0 h 5574"/>
                  <a:gd name="T64" fmla="*/ 0 w 623"/>
                  <a:gd name="T65" fmla="*/ 0 h 5574"/>
                  <a:gd name="T66" fmla="*/ 0 w 623"/>
                  <a:gd name="T67" fmla="*/ 0 h 5574"/>
                  <a:gd name="T68" fmla="*/ 0 w 623"/>
                  <a:gd name="T69" fmla="*/ 0 h 5574"/>
                  <a:gd name="T70" fmla="*/ 0 w 623"/>
                  <a:gd name="T71" fmla="*/ 0 h 5574"/>
                  <a:gd name="T72" fmla="*/ 0 w 623"/>
                  <a:gd name="T73" fmla="*/ 0 h 5574"/>
                  <a:gd name="T74" fmla="*/ 0 w 623"/>
                  <a:gd name="T75" fmla="*/ 0 h 5574"/>
                  <a:gd name="T76" fmla="*/ 0 w 623"/>
                  <a:gd name="T77" fmla="*/ 0 h 5574"/>
                  <a:gd name="T78" fmla="*/ 0 w 623"/>
                  <a:gd name="T79" fmla="*/ 0 h 5574"/>
                  <a:gd name="T80" fmla="*/ 0 w 623"/>
                  <a:gd name="T81" fmla="*/ 0 h 5574"/>
                  <a:gd name="T82" fmla="*/ 0 w 623"/>
                  <a:gd name="T83" fmla="*/ 0 h 5574"/>
                  <a:gd name="T84" fmla="*/ 0 w 623"/>
                  <a:gd name="T85" fmla="*/ 0 h 5574"/>
                  <a:gd name="T86" fmla="*/ 0 w 623"/>
                  <a:gd name="T87" fmla="*/ 0 h 5574"/>
                  <a:gd name="T88" fmla="*/ 0 w 623"/>
                  <a:gd name="T89" fmla="*/ 0 h 5574"/>
                  <a:gd name="T90" fmla="*/ 0 w 623"/>
                  <a:gd name="T91" fmla="*/ 0 h 5574"/>
                  <a:gd name="T92" fmla="*/ 0 w 623"/>
                  <a:gd name="T93" fmla="*/ 0 h 5574"/>
                  <a:gd name="T94" fmla="*/ 0 w 623"/>
                  <a:gd name="T95" fmla="*/ 0 h 5574"/>
                  <a:gd name="T96" fmla="*/ 0 w 623"/>
                  <a:gd name="T97" fmla="*/ 0 h 5574"/>
                  <a:gd name="T98" fmla="*/ 0 w 623"/>
                  <a:gd name="T99" fmla="*/ 0 h 5574"/>
                  <a:gd name="T100" fmla="*/ 0 w 623"/>
                  <a:gd name="T101" fmla="*/ 0 h 5574"/>
                  <a:gd name="T102" fmla="*/ 0 w 623"/>
                  <a:gd name="T103" fmla="*/ 0 h 55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574"/>
                  <a:gd name="T158" fmla="*/ 623 w 623"/>
                  <a:gd name="T159" fmla="*/ 5574 h 55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574">
                    <a:moveTo>
                      <a:pt x="0" y="5574"/>
                    </a:moveTo>
                    <a:lnTo>
                      <a:pt x="12" y="5527"/>
                    </a:lnTo>
                    <a:lnTo>
                      <a:pt x="25" y="5476"/>
                    </a:lnTo>
                    <a:lnTo>
                      <a:pt x="37" y="5421"/>
                    </a:lnTo>
                    <a:lnTo>
                      <a:pt x="49" y="5362"/>
                    </a:lnTo>
                    <a:lnTo>
                      <a:pt x="61" y="5299"/>
                    </a:lnTo>
                    <a:lnTo>
                      <a:pt x="74" y="5233"/>
                    </a:lnTo>
                    <a:lnTo>
                      <a:pt x="86" y="5163"/>
                    </a:lnTo>
                    <a:lnTo>
                      <a:pt x="98" y="5090"/>
                    </a:lnTo>
                    <a:lnTo>
                      <a:pt x="110" y="5013"/>
                    </a:lnTo>
                    <a:lnTo>
                      <a:pt x="122" y="4933"/>
                    </a:lnTo>
                    <a:lnTo>
                      <a:pt x="135" y="4849"/>
                    </a:lnTo>
                    <a:lnTo>
                      <a:pt x="147" y="4762"/>
                    </a:lnTo>
                    <a:lnTo>
                      <a:pt x="159" y="4672"/>
                    </a:lnTo>
                    <a:lnTo>
                      <a:pt x="171" y="4579"/>
                    </a:lnTo>
                    <a:lnTo>
                      <a:pt x="183" y="4483"/>
                    </a:lnTo>
                    <a:lnTo>
                      <a:pt x="196" y="4384"/>
                    </a:lnTo>
                    <a:lnTo>
                      <a:pt x="208" y="4282"/>
                    </a:lnTo>
                    <a:lnTo>
                      <a:pt x="220" y="4178"/>
                    </a:lnTo>
                    <a:lnTo>
                      <a:pt x="232" y="4071"/>
                    </a:lnTo>
                    <a:lnTo>
                      <a:pt x="245" y="3961"/>
                    </a:lnTo>
                    <a:lnTo>
                      <a:pt x="257" y="3850"/>
                    </a:lnTo>
                    <a:lnTo>
                      <a:pt x="269" y="3735"/>
                    </a:lnTo>
                    <a:lnTo>
                      <a:pt x="281" y="3619"/>
                    </a:lnTo>
                    <a:lnTo>
                      <a:pt x="293" y="3501"/>
                    </a:lnTo>
                    <a:lnTo>
                      <a:pt x="306" y="3381"/>
                    </a:lnTo>
                    <a:lnTo>
                      <a:pt x="318" y="3259"/>
                    </a:lnTo>
                    <a:lnTo>
                      <a:pt x="330" y="3135"/>
                    </a:lnTo>
                    <a:lnTo>
                      <a:pt x="342" y="3010"/>
                    </a:lnTo>
                    <a:lnTo>
                      <a:pt x="355" y="2884"/>
                    </a:lnTo>
                    <a:lnTo>
                      <a:pt x="367" y="2756"/>
                    </a:lnTo>
                    <a:lnTo>
                      <a:pt x="379" y="2627"/>
                    </a:lnTo>
                    <a:lnTo>
                      <a:pt x="391" y="2497"/>
                    </a:lnTo>
                    <a:lnTo>
                      <a:pt x="403" y="2366"/>
                    </a:lnTo>
                    <a:lnTo>
                      <a:pt x="416" y="2234"/>
                    </a:lnTo>
                    <a:lnTo>
                      <a:pt x="428" y="2101"/>
                    </a:lnTo>
                    <a:lnTo>
                      <a:pt x="440" y="1968"/>
                    </a:lnTo>
                    <a:lnTo>
                      <a:pt x="452" y="1835"/>
                    </a:lnTo>
                    <a:lnTo>
                      <a:pt x="464" y="1701"/>
                    </a:lnTo>
                    <a:lnTo>
                      <a:pt x="477" y="1568"/>
                    </a:lnTo>
                    <a:lnTo>
                      <a:pt x="489" y="1434"/>
                    </a:lnTo>
                    <a:lnTo>
                      <a:pt x="501" y="1300"/>
                    </a:lnTo>
                    <a:lnTo>
                      <a:pt x="513" y="1167"/>
                    </a:lnTo>
                    <a:lnTo>
                      <a:pt x="526" y="1034"/>
                    </a:lnTo>
                    <a:lnTo>
                      <a:pt x="538" y="901"/>
                    </a:lnTo>
                    <a:lnTo>
                      <a:pt x="550" y="769"/>
                    </a:lnTo>
                    <a:lnTo>
                      <a:pt x="562" y="638"/>
                    </a:lnTo>
                    <a:lnTo>
                      <a:pt x="574" y="508"/>
                    </a:lnTo>
                    <a:lnTo>
                      <a:pt x="587" y="379"/>
                    </a:lnTo>
                    <a:lnTo>
                      <a:pt x="599" y="251"/>
                    </a:lnTo>
                    <a:lnTo>
                      <a:pt x="611" y="125"/>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26" name="Freeform 167"/>
              <p:cNvSpPr>
                <a:spLocks/>
              </p:cNvSpPr>
              <p:nvPr/>
            </p:nvSpPr>
            <p:spPr bwMode="auto">
              <a:xfrm>
                <a:off x="2433" y="1931"/>
                <a:ext cx="95" cy="404"/>
              </a:xfrm>
              <a:custGeom>
                <a:avLst/>
                <a:gdLst>
                  <a:gd name="T0" fmla="*/ 0 w 623"/>
                  <a:gd name="T1" fmla="*/ 0 h 2692"/>
                  <a:gd name="T2" fmla="*/ 0 w 623"/>
                  <a:gd name="T3" fmla="*/ 0 h 2692"/>
                  <a:gd name="T4" fmla="*/ 0 w 623"/>
                  <a:gd name="T5" fmla="*/ 0 h 2692"/>
                  <a:gd name="T6" fmla="*/ 0 w 623"/>
                  <a:gd name="T7" fmla="*/ 0 h 2692"/>
                  <a:gd name="T8" fmla="*/ 0 w 623"/>
                  <a:gd name="T9" fmla="*/ 0 h 2692"/>
                  <a:gd name="T10" fmla="*/ 0 w 623"/>
                  <a:gd name="T11" fmla="*/ 0 h 2692"/>
                  <a:gd name="T12" fmla="*/ 0 w 623"/>
                  <a:gd name="T13" fmla="*/ 0 h 2692"/>
                  <a:gd name="T14" fmla="*/ 0 w 623"/>
                  <a:gd name="T15" fmla="*/ 0 h 2692"/>
                  <a:gd name="T16" fmla="*/ 0 w 623"/>
                  <a:gd name="T17" fmla="*/ 0 h 2692"/>
                  <a:gd name="T18" fmla="*/ 0 w 623"/>
                  <a:gd name="T19" fmla="*/ 0 h 2692"/>
                  <a:gd name="T20" fmla="*/ 0 w 623"/>
                  <a:gd name="T21" fmla="*/ 0 h 2692"/>
                  <a:gd name="T22" fmla="*/ 0 w 623"/>
                  <a:gd name="T23" fmla="*/ 0 h 2692"/>
                  <a:gd name="T24" fmla="*/ 0 w 623"/>
                  <a:gd name="T25" fmla="*/ 0 h 2692"/>
                  <a:gd name="T26" fmla="*/ 0 w 623"/>
                  <a:gd name="T27" fmla="*/ 0 h 2692"/>
                  <a:gd name="T28" fmla="*/ 0 w 623"/>
                  <a:gd name="T29" fmla="*/ 0 h 2692"/>
                  <a:gd name="T30" fmla="*/ 0 w 623"/>
                  <a:gd name="T31" fmla="*/ 0 h 2692"/>
                  <a:gd name="T32" fmla="*/ 0 w 623"/>
                  <a:gd name="T33" fmla="*/ 0 h 2692"/>
                  <a:gd name="T34" fmla="*/ 0 w 623"/>
                  <a:gd name="T35" fmla="*/ 0 h 2692"/>
                  <a:gd name="T36" fmla="*/ 0 w 623"/>
                  <a:gd name="T37" fmla="*/ 0 h 2692"/>
                  <a:gd name="T38" fmla="*/ 0 w 623"/>
                  <a:gd name="T39" fmla="*/ 0 h 2692"/>
                  <a:gd name="T40" fmla="*/ 0 w 623"/>
                  <a:gd name="T41" fmla="*/ 0 h 2692"/>
                  <a:gd name="T42" fmla="*/ 0 w 623"/>
                  <a:gd name="T43" fmla="*/ 0 h 2692"/>
                  <a:gd name="T44" fmla="*/ 0 w 623"/>
                  <a:gd name="T45" fmla="*/ 0 h 2692"/>
                  <a:gd name="T46" fmla="*/ 0 w 623"/>
                  <a:gd name="T47" fmla="*/ 0 h 2692"/>
                  <a:gd name="T48" fmla="*/ 0 w 623"/>
                  <a:gd name="T49" fmla="*/ 0 h 2692"/>
                  <a:gd name="T50" fmla="*/ 0 w 623"/>
                  <a:gd name="T51" fmla="*/ 0 h 2692"/>
                  <a:gd name="T52" fmla="*/ 0 w 623"/>
                  <a:gd name="T53" fmla="*/ 0 h 2692"/>
                  <a:gd name="T54" fmla="*/ 0 w 623"/>
                  <a:gd name="T55" fmla="*/ 0 h 2692"/>
                  <a:gd name="T56" fmla="*/ 0 w 623"/>
                  <a:gd name="T57" fmla="*/ 0 h 2692"/>
                  <a:gd name="T58" fmla="*/ 0 w 623"/>
                  <a:gd name="T59" fmla="*/ 0 h 2692"/>
                  <a:gd name="T60" fmla="*/ 0 w 623"/>
                  <a:gd name="T61" fmla="*/ 0 h 2692"/>
                  <a:gd name="T62" fmla="*/ 0 w 623"/>
                  <a:gd name="T63" fmla="*/ 0 h 2692"/>
                  <a:gd name="T64" fmla="*/ 0 w 623"/>
                  <a:gd name="T65" fmla="*/ 0 h 2692"/>
                  <a:gd name="T66" fmla="*/ 0 w 623"/>
                  <a:gd name="T67" fmla="*/ 0 h 2692"/>
                  <a:gd name="T68" fmla="*/ 0 w 623"/>
                  <a:gd name="T69" fmla="*/ 0 h 2692"/>
                  <a:gd name="T70" fmla="*/ 0 w 623"/>
                  <a:gd name="T71" fmla="*/ 0 h 2692"/>
                  <a:gd name="T72" fmla="*/ 0 w 623"/>
                  <a:gd name="T73" fmla="*/ 0 h 2692"/>
                  <a:gd name="T74" fmla="*/ 0 w 623"/>
                  <a:gd name="T75" fmla="*/ 0 h 2692"/>
                  <a:gd name="T76" fmla="*/ 0 w 623"/>
                  <a:gd name="T77" fmla="*/ 0 h 2692"/>
                  <a:gd name="T78" fmla="*/ 0 w 623"/>
                  <a:gd name="T79" fmla="*/ 0 h 2692"/>
                  <a:gd name="T80" fmla="*/ 0 w 623"/>
                  <a:gd name="T81" fmla="*/ 0 h 2692"/>
                  <a:gd name="T82" fmla="*/ 0 w 623"/>
                  <a:gd name="T83" fmla="*/ 0 h 2692"/>
                  <a:gd name="T84" fmla="*/ 0 w 623"/>
                  <a:gd name="T85" fmla="*/ 0 h 2692"/>
                  <a:gd name="T86" fmla="*/ 0 w 623"/>
                  <a:gd name="T87" fmla="*/ 0 h 2692"/>
                  <a:gd name="T88" fmla="*/ 0 w 623"/>
                  <a:gd name="T89" fmla="*/ 0 h 2692"/>
                  <a:gd name="T90" fmla="*/ 0 w 623"/>
                  <a:gd name="T91" fmla="*/ 0 h 2692"/>
                  <a:gd name="T92" fmla="*/ 0 w 623"/>
                  <a:gd name="T93" fmla="*/ 0 h 2692"/>
                  <a:gd name="T94" fmla="*/ 0 w 623"/>
                  <a:gd name="T95" fmla="*/ 0 h 2692"/>
                  <a:gd name="T96" fmla="*/ 0 w 623"/>
                  <a:gd name="T97" fmla="*/ 0 h 2692"/>
                  <a:gd name="T98" fmla="*/ 0 w 623"/>
                  <a:gd name="T99" fmla="*/ 0 h 2692"/>
                  <a:gd name="T100" fmla="*/ 0 w 623"/>
                  <a:gd name="T101" fmla="*/ 0 h 2692"/>
                  <a:gd name="T102" fmla="*/ 0 w 623"/>
                  <a:gd name="T103" fmla="*/ 0 h 26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692"/>
                  <a:gd name="T158" fmla="*/ 623 w 623"/>
                  <a:gd name="T159" fmla="*/ 2692 h 26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692">
                    <a:moveTo>
                      <a:pt x="0" y="2692"/>
                    </a:moveTo>
                    <a:lnTo>
                      <a:pt x="12" y="2568"/>
                    </a:lnTo>
                    <a:lnTo>
                      <a:pt x="25" y="2446"/>
                    </a:lnTo>
                    <a:lnTo>
                      <a:pt x="37" y="2326"/>
                    </a:lnTo>
                    <a:lnTo>
                      <a:pt x="49" y="2208"/>
                    </a:lnTo>
                    <a:lnTo>
                      <a:pt x="61" y="2091"/>
                    </a:lnTo>
                    <a:lnTo>
                      <a:pt x="74" y="1977"/>
                    </a:lnTo>
                    <a:lnTo>
                      <a:pt x="86" y="1866"/>
                    </a:lnTo>
                    <a:lnTo>
                      <a:pt x="98" y="1756"/>
                    </a:lnTo>
                    <a:lnTo>
                      <a:pt x="110" y="1649"/>
                    </a:lnTo>
                    <a:lnTo>
                      <a:pt x="122" y="1545"/>
                    </a:lnTo>
                    <a:lnTo>
                      <a:pt x="135" y="1443"/>
                    </a:lnTo>
                    <a:lnTo>
                      <a:pt x="147" y="1344"/>
                    </a:lnTo>
                    <a:lnTo>
                      <a:pt x="159" y="1248"/>
                    </a:lnTo>
                    <a:lnTo>
                      <a:pt x="171" y="1155"/>
                    </a:lnTo>
                    <a:lnTo>
                      <a:pt x="183" y="1065"/>
                    </a:lnTo>
                    <a:lnTo>
                      <a:pt x="196" y="978"/>
                    </a:lnTo>
                    <a:lnTo>
                      <a:pt x="208" y="894"/>
                    </a:lnTo>
                    <a:lnTo>
                      <a:pt x="220" y="814"/>
                    </a:lnTo>
                    <a:lnTo>
                      <a:pt x="232" y="737"/>
                    </a:lnTo>
                    <a:lnTo>
                      <a:pt x="245" y="663"/>
                    </a:lnTo>
                    <a:lnTo>
                      <a:pt x="257" y="593"/>
                    </a:lnTo>
                    <a:lnTo>
                      <a:pt x="269" y="527"/>
                    </a:lnTo>
                    <a:lnTo>
                      <a:pt x="281" y="464"/>
                    </a:lnTo>
                    <a:lnTo>
                      <a:pt x="293" y="406"/>
                    </a:lnTo>
                    <a:lnTo>
                      <a:pt x="306" y="351"/>
                    </a:lnTo>
                    <a:lnTo>
                      <a:pt x="318" y="299"/>
                    </a:lnTo>
                    <a:lnTo>
                      <a:pt x="330" y="252"/>
                    </a:lnTo>
                    <a:lnTo>
                      <a:pt x="342" y="209"/>
                    </a:lnTo>
                    <a:lnTo>
                      <a:pt x="355" y="169"/>
                    </a:lnTo>
                    <a:lnTo>
                      <a:pt x="367" y="134"/>
                    </a:lnTo>
                    <a:lnTo>
                      <a:pt x="379" y="103"/>
                    </a:lnTo>
                    <a:lnTo>
                      <a:pt x="391" y="76"/>
                    </a:lnTo>
                    <a:lnTo>
                      <a:pt x="403" y="53"/>
                    </a:lnTo>
                    <a:lnTo>
                      <a:pt x="416" y="34"/>
                    </a:lnTo>
                    <a:lnTo>
                      <a:pt x="428" y="19"/>
                    </a:lnTo>
                    <a:lnTo>
                      <a:pt x="440" y="8"/>
                    </a:lnTo>
                    <a:lnTo>
                      <a:pt x="452" y="2"/>
                    </a:lnTo>
                    <a:lnTo>
                      <a:pt x="464" y="0"/>
                    </a:lnTo>
                    <a:lnTo>
                      <a:pt x="477" y="2"/>
                    </a:lnTo>
                    <a:lnTo>
                      <a:pt x="489" y="8"/>
                    </a:lnTo>
                    <a:lnTo>
                      <a:pt x="501" y="19"/>
                    </a:lnTo>
                    <a:lnTo>
                      <a:pt x="513" y="34"/>
                    </a:lnTo>
                    <a:lnTo>
                      <a:pt x="526" y="52"/>
                    </a:lnTo>
                    <a:lnTo>
                      <a:pt x="538" y="75"/>
                    </a:lnTo>
                    <a:lnTo>
                      <a:pt x="550" y="102"/>
                    </a:lnTo>
                    <a:lnTo>
                      <a:pt x="562" y="134"/>
                    </a:lnTo>
                    <a:lnTo>
                      <a:pt x="574" y="169"/>
                    </a:lnTo>
                    <a:lnTo>
                      <a:pt x="587" y="208"/>
                    </a:lnTo>
                    <a:lnTo>
                      <a:pt x="599" y="252"/>
                    </a:lnTo>
                    <a:lnTo>
                      <a:pt x="611" y="299"/>
                    </a:lnTo>
                    <a:lnTo>
                      <a:pt x="623" y="3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27" name="Freeform 168"/>
              <p:cNvSpPr>
                <a:spLocks/>
              </p:cNvSpPr>
              <p:nvPr/>
            </p:nvSpPr>
            <p:spPr bwMode="auto">
              <a:xfrm>
                <a:off x="2528" y="1983"/>
                <a:ext cx="95" cy="860"/>
              </a:xfrm>
              <a:custGeom>
                <a:avLst/>
                <a:gdLst>
                  <a:gd name="T0" fmla="*/ 0 w 623"/>
                  <a:gd name="T1" fmla="*/ 0 h 5722"/>
                  <a:gd name="T2" fmla="*/ 0 w 623"/>
                  <a:gd name="T3" fmla="*/ 0 h 5722"/>
                  <a:gd name="T4" fmla="*/ 0 w 623"/>
                  <a:gd name="T5" fmla="*/ 0 h 5722"/>
                  <a:gd name="T6" fmla="*/ 0 w 623"/>
                  <a:gd name="T7" fmla="*/ 0 h 5722"/>
                  <a:gd name="T8" fmla="*/ 0 w 623"/>
                  <a:gd name="T9" fmla="*/ 0 h 5722"/>
                  <a:gd name="T10" fmla="*/ 0 w 623"/>
                  <a:gd name="T11" fmla="*/ 0 h 5722"/>
                  <a:gd name="T12" fmla="*/ 0 w 623"/>
                  <a:gd name="T13" fmla="*/ 0 h 5722"/>
                  <a:gd name="T14" fmla="*/ 0 w 623"/>
                  <a:gd name="T15" fmla="*/ 0 h 5722"/>
                  <a:gd name="T16" fmla="*/ 0 w 623"/>
                  <a:gd name="T17" fmla="*/ 0 h 5722"/>
                  <a:gd name="T18" fmla="*/ 0 w 623"/>
                  <a:gd name="T19" fmla="*/ 0 h 5722"/>
                  <a:gd name="T20" fmla="*/ 0 w 623"/>
                  <a:gd name="T21" fmla="*/ 0 h 5722"/>
                  <a:gd name="T22" fmla="*/ 0 w 623"/>
                  <a:gd name="T23" fmla="*/ 0 h 5722"/>
                  <a:gd name="T24" fmla="*/ 0 w 623"/>
                  <a:gd name="T25" fmla="*/ 0 h 5722"/>
                  <a:gd name="T26" fmla="*/ 0 w 623"/>
                  <a:gd name="T27" fmla="*/ 0 h 5722"/>
                  <a:gd name="T28" fmla="*/ 0 w 623"/>
                  <a:gd name="T29" fmla="*/ 0 h 5722"/>
                  <a:gd name="T30" fmla="*/ 0 w 623"/>
                  <a:gd name="T31" fmla="*/ 0 h 5722"/>
                  <a:gd name="T32" fmla="*/ 0 w 623"/>
                  <a:gd name="T33" fmla="*/ 0 h 5722"/>
                  <a:gd name="T34" fmla="*/ 0 w 623"/>
                  <a:gd name="T35" fmla="*/ 0 h 5722"/>
                  <a:gd name="T36" fmla="*/ 0 w 623"/>
                  <a:gd name="T37" fmla="*/ 0 h 5722"/>
                  <a:gd name="T38" fmla="*/ 0 w 623"/>
                  <a:gd name="T39" fmla="*/ 0 h 5722"/>
                  <a:gd name="T40" fmla="*/ 0 w 623"/>
                  <a:gd name="T41" fmla="*/ 0 h 5722"/>
                  <a:gd name="T42" fmla="*/ 0 w 623"/>
                  <a:gd name="T43" fmla="*/ 0 h 5722"/>
                  <a:gd name="T44" fmla="*/ 0 w 623"/>
                  <a:gd name="T45" fmla="*/ 0 h 5722"/>
                  <a:gd name="T46" fmla="*/ 0 w 623"/>
                  <a:gd name="T47" fmla="*/ 0 h 5722"/>
                  <a:gd name="T48" fmla="*/ 0 w 623"/>
                  <a:gd name="T49" fmla="*/ 0 h 5722"/>
                  <a:gd name="T50" fmla="*/ 0 w 623"/>
                  <a:gd name="T51" fmla="*/ 0 h 5722"/>
                  <a:gd name="T52" fmla="*/ 0 w 623"/>
                  <a:gd name="T53" fmla="*/ 0 h 5722"/>
                  <a:gd name="T54" fmla="*/ 0 w 623"/>
                  <a:gd name="T55" fmla="*/ 0 h 5722"/>
                  <a:gd name="T56" fmla="*/ 0 w 623"/>
                  <a:gd name="T57" fmla="*/ 0 h 5722"/>
                  <a:gd name="T58" fmla="*/ 0 w 623"/>
                  <a:gd name="T59" fmla="*/ 0 h 5722"/>
                  <a:gd name="T60" fmla="*/ 0 w 623"/>
                  <a:gd name="T61" fmla="*/ 0 h 5722"/>
                  <a:gd name="T62" fmla="*/ 0 w 623"/>
                  <a:gd name="T63" fmla="*/ 0 h 5722"/>
                  <a:gd name="T64" fmla="*/ 0 w 623"/>
                  <a:gd name="T65" fmla="*/ 0 h 5722"/>
                  <a:gd name="T66" fmla="*/ 0 w 623"/>
                  <a:gd name="T67" fmla="*/ 0 h 5722"/>
                  <a:gd name="T68" fmla="*/ 0 w 623"/>
                  <a:gd name="T69" fmla="*/ 0 h 5722"/>
                  <a:gd name="T70" fmla="*/ 0 w 623"/>
                  <a:gd name="T71" fmla="*/ 0 h 5722"/>
                  <a:gd name="T72" fmla="*/ 0 w 623"/>
                  <a:gd name="T73" fmla="*/ 0 h 5722"/>
                  <a:gd name="T74" fmla="*/ 0 w 623"/>
                  <a:gd name="T75" fmla="*/ 0 h 5722"/>
                  <a:gd name="T76" fmla="*/ 0 w 623"/>
                  <a:gd name="T77" fmla="*/ 0 h 5722"/>
                  <a:gd name="T78" fmla="*/ 0 w 623"/>
                  <a:gd name="T79" fmla="*/ 0 h 5722"/>
                  <a:gd name="T80" fmla="*/ 0 w 623"/>
                  <a:gd name="T81" fmla="*/ 0 h 5722"/>
                  <a:gd name="T82" fmla="*/ 0 w 623"/>
                  <a:gd name="T83" fmla="*/ 0 h 5722"/>
                  <a:gd name="T84" fmla="*/ 0 w 623"/>
                  <a:gd name="T85" fmla="*/ 0 h 5722"/>
                  <a:gd name="T86" fmla="*/ 0 w 623"/>
                  <a:gd name="T87" fmla="*/ 0 h 5722"/>
                  <a:gd name="T88" fmla="*/ 0 w 623"/>
                  <a:gd name="T89" fmla="*/ 0 h 5722"/>
                  <a:gd name="T90" fmla="*/ 0 w 623"/>
                  <a:gd name="T91" fmla="*/ 0 h 5722"/>
                  <a:gd name="T92" fmla="*/ 0 w 623"/>
                  <a:gd name="T93" fmla="*/ 0 h 5722"/>
                  <a:gd name="T94" fmla="*/ 0 w 623"/>
                  <a:gd name="T95" fmla="*/ 0 h 5722"/>
                  <a:gd name="T96" fmla="*/ 0 w 623"/>
                  <a:gd name="T97" fmla="*/ 0 h 5722"/>
                  <a:gd name="T98" fmla="*/ 0 w 623"/>
                  <a:gd name="T99" fmla="*/ 0 h 5722"/>
                  <a:gd name="T100" fmla="*/ 0 w 623"/>
                  <a:gd name="T101" fmla="*/ 0 h 5722"/>
                  <a:gd name="T102" fmla="*/ 0 w 623"/>
                  <a:gd name="T103" fmla="*/ 0 h 57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722"/>
                  <a:gd name="T158" fmla="*/ 623 w 623"/>
                  <a:gd name="T159" fmla="*/ 5722 h 57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722">
                    <a:moveTo>
                      <a:pt x="0" y="0"/>
                    </a:moveTo>
                    <a:lnTo>
                      <a:pt x="12" y="55"/>
                    </a:lnTo>
                    <a:lnTo>
                      <a:pt x="25" y="114"/>
                    </a:lnTo>
                    <a:lnTo>
                      <a:pt x="37" y="177"/>
                    </a:lnTo>
                    <a:lnTo>
                      <a:pt x="49" y="243"/>
                    </a:lnTo>
                    <a:lnTo>
                      <a:pt x="61" y="313"/>
                    </a:lnTo>
                    <a:lnTo>
                      <a:pt x="74" y="386"/>
                    </a:lnTo>
                    <a:lnTo>
                      <a:pt x="86" y="463"/>
                    </a:lnTo>
                    <a:lnTo>
                      <a:pt x="98" y="543"/>
                    </a:lnTo>
                    <a:lnTo>
                      <a:pt x="110" y="627"/>
                    </a:lnTo>
                    <a:lnTo>
                      <a:pt x="122" y="714"/>
                    </a:lnTo>
                    <a:lnTo>
                      <a:pt x="135" y="804"/>
                    </a:lnTo>
                    <a:lnTo>
                      <a:pt x="147" y="897"/>
                    </a:lnTo>
                    <a:lnTo>
                      <a:pt x="159" y="993"/>
                    </a:lnTo>
                    <a:lnTo>
                      <a:pt x="171" y="1092"/>
                    </a:lnTo>
                    <a:lnTo>
                      <a:pt x="184" y="1194"/>
                    </a:lnTo>
                    <a:lnTo>
                      <a:pt x="196" y="1298"/>
                    </a:lnTo>
                    <a:lnTo>
                      <a:pt x="208" y="1405"/>
                    </a:lnTo>
                    <a:lnTo>
                      <a:pt x="220" y="1515"/>
                    </a:lnTo>
                    <a:lnTo>
                      <a:pt x="232" y="1626"/>
                    </a:lnTo>
                    <a:lnTo>
                      <a:pt x="245" y="1740"/>
                    </a:lnTo>
                    <a:lnTo>
                      <a:pt x="257" y="1857"/>
                    </a:lnTo>
                    <a:lnTo>
                      <a:pt x="269" y="1975"/>
                    </a:lnTo>
                    <a:lnTo>
                      <a:pt x="281" y="2095"/>
                    </a:lnTo>
                    <a:lnTo>
                      <a:pt x="293" y="2217"/>
                    </a:lnTo>
                    <a:lnTo>
                      <a:pt x="306" y="2341"/>
                    </a:lnTo>
                    <a:lnTo>
                      <a:pt x="318" y="2466"/>
                    </a:lnTo>
                    <a:lnTo>
                      <a:pt x="330" y="2592"/>
                    </a:lnTo>
                    <a:lnTo>
                      <a:pt x="342" y="2720"/>
                    </a:lnTo>
                    <a:lnTo>
                      <a:pt x="355" y="2849"/>
                    </a:lnTo>
                    <a:lnTo>
                      <a:pt x="367" y="2979"/>
                    </a:lnTo>
                    <a:lnTo>
                      <a:pt x="379" y="3110"/>
                    </a:lnTo>
                    <a:lnTo>
                      <a:pt x="391" y="3242"/>
                    </a:lnTo>
                    <a:lnTo>
                      <a:pt x="403" y="3375"/>
                    </a:lnTo>
                    <a:lnTo>
                      <a:pt x="416" y="3508"/>
                    </a:lnTo>
                    <a:lnTo>
                      <a:pt x="428" y="3641"/>
                    </a:lnTo>
                    <a:lnTo>
                      <a:pt x="440" y="3775"/>
                    </a:lnTo>
                    <a:lnTo>
                      <a:pt x="452" y="3908"/>
                    </a:lnTo>
                    <a:lnTo>
                      <a:pt x="464" y="4042"/>
                    </a:lnTo>
                    <a:lnTo>
                      <a:pt x="477" y="4176"/>
                    </a:lnTo>
                    <a:lnTo>
                      <a:pt x="489" y="4309"/>
                    </a:lnTo>
                    <a:lnTo>
                      <a:pt x="501" y="4442"/>
                    </a:lnTo>
                    <a:lnTo>
                      <a:pt x="513" y="4575"/>
                    </a:lnTo>
                    <a:lnTo>
                      <a:pt x="526" y="4706"/>
                    </a:lnTo>
                    <a:lnTo>
                      <a:pt x="538" y="4837"/>
                    </a:lnTo>
                    <a:lnTo>
                      <a:pt x="550" y="4968"/>
                    </a:lnTo>
                    <a:lnTo>
                      <a:pt x="562" y="5097"/>
                    </a:lnTo>
                    <a:lnTo>
                      <a:pt x="574" y="5224"/>
                    </a:lnTo>
                    <a:lnTo>
                      <a:pt x="587" y="5351"/>
                    </a:lnTo>
                    <a:lnTo>
                      <a:pt x="599" y="5476"/>
                    </a:lnTo>
                    <a:lnTo>
                      <a:pt x="611" y="5600"/>
                    </a:lnTo>
                    <a:lnTo>
                      <a:pt x="623" y="572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28" name="Freeform 169"/>
              <p:cNvSpPr>
                <a:spLocks/>
              </p:cNvSpPr>
              <p:nvPr/>
            </p:nvSpPr>
            <p:spPr bwMode="auto">
              <a:xfrm>
                <a:off x="2623" y="2843"/>
                <a:ext cx="94" cy="367"/>
              </a:xfrm>
              <a:custGeom>
                <a:avLst/>
                <a:gdLst>
                  <a:gd name="T0" fmla="*/ 0 w 623"/>
                  <a:gd name="T1" fmla="*/ 0 h 2446"/>
                  <a:gd name="T2" fmla="*/ 0 w 623"/>
                  <a:gd name="T3" fmla="*/ 0 h 2446"/>
                  <a:gd name="T4" fmla="*/ 0 w 623"/>
                  <a:gd name="T5" fmla="*/ 0 h 2446"/>
                  <a:gd name="T6" fmla="*/ 0 w 623"/>
                  <a:gd name="T7" fmla="*/ 0 h 2446"/>
                  <a:gd name="T8" fmla="*/ 0 w 623"/>
                  <a:gd name="T9" fmla="*/ 0 h 2446"/>
                  <a:gd name="T10" fmla="*/ 0 w 623"/>
                  <a:gd name="T11" fmla="*/ 0 h 2446"/>
                  <a:gd name="T12" fmla="*/ 0 w 623"/>
                  <a:gd name="T13" fmla="*/ 0 h 2446"/>
                  <a:gd name="T14" fmla="*/ 0 w 623"/>
                  <a:gd name="T15" fmla="*/ 0 h 2446"/>
                  <a:gd name="T16" fmla="*/ 0 w 623"/>
                  <a:gd name="T17" fmla="*/ 0 h 2446"/>
                  <a:gd name="T18" fmla="*/ 0 w 623"/>
                  <a:gd name="T19" fmla="*/ 0 h 2446"/>
                  <a:gd name="T20" fmla="*/ 0 w 623"/>
                  <a:gd name="T21" fmla="*/ 0 h 2446"/>
                  <a:gd name="T22" fmla="*/ 0 w 623"/>
                  <a:gd name="T23" fmla="*/ 0 h 2446"/>
                  <a:gd name="T24" fmla="*/ 0 w 623"/>
                  <a:gd name="T25" fmla="*/ 0 h 2446"/>
                  <a:gd name="T26" fmla="*/ 0 w 623"/>
                  <a:gd name="T27" fmla="*/ 0 h 2446"/>
                  <a:gd name="T28" fmla="*/ 0 w 623"/>
                  <a:gd name="T29" fmla="*/ 0 h 2446"/>
                  <a:gd name="T30" fmla="*/ 0 w 623"/>
                  <a:gd name="T31" fmla="*/ 0 h 2446"/>
                  <a:gd name="T32" fmla="*/ 0 w 623"/>
                  <a:gd name="T33" fmla="*/ 0 h 2446"/>
                  <a:gd name="T34" fmla="*/ 0 w 623"/>
                  <a:gd name="T35" fmla="*/ 0 h 2446"/>
                  <a:gd name="T36" fmla="*/ 0 w 623"/>
                  <a:gd name="T37" fmla="*/ 0 h 2446"/>
                  <a:gd name="T38" fmla="*/ 0 w 623"/>
                  <a:gd name="T39" fmla="*/ 0 h 2446"/>
                  <a:gd name="T40" fmla="*/ 0 w 623"/>
                  <a:gd name="T41" fmla="*/ 0 h 2446"/>
                  <a:gd name="T42" fmla="*/ 0 w 623"/>
                  <a:gd name="T43" fmla="*/ 0 h 2446"/>
                  <a:gd name="T44" fmla="*/ 0 w 623"/>
                  <a:gd name="T45" fmla="*/ 0 h 2446"/>
                  <a:gd name="T46" fmla="*/ 0 w 623"/>
                  <a:gd name="T47" fmla="*/ 0 h 2446"/>
                  <a:gd name="T48" fmla="*/ 0 w 623"/>
                  <a:gd name="T49" fmla="*/ 0 h 2446"/>
                  <a:gd name="T50" fmla="*/ 0 w 623"/>
                  <a:gd name="T51" fmla="*/ 0 h 2446"/>
                  <a:gd name="T52" fmla="*/ 0 w 623"/>
                  <a:gd name="T53" fmla="*/ 0 h 2446"/>
                  <a:gd name="T54" fmla="*/ 0 w 623"/>
                  <a:gd name="T55" fmla="*/ 0 h 2446"/>
                  <a:gd name="T56" fmla="*/ 0 w 623"/>
                  <a:gd name="T57" fmla="*/ 0 h 2446"/>
                  <a:gd name="T58" fmla="*/ 0 w 623"/>
                  <a:gd name="T59" fmla="*/ 0 h 2446"/>
                  <a:gd name="T60" fmla="*/ 0 w 623"/>
                  <a:gd name="T61" fmla="*/ 0 h 2446"/>
                  <a:gd name="T62" fmla="*/ 0 w 623"/>
                  <a:gd name="T63" fmla="*/ 0 h 2446"/>
                  <a:gd name="T64" fmla="*/ 0 w 623"/>
                  <a:gd name="T65" fmla="*/ 0 h 2446"/>
                  <a:gd name="T66" fmla="*/ 0 w 623"/>
                  <a:gd name="T67" fmla="*/ 0 h 2446"/>
                  <a:gd name="T68" fmla="*/ 0 w 623"/>
                  <a:gd name="T69" fmla="*/ 0 h 2446"/>
                  <a:gd name="T70" fmla="*/ 0 w 623"/>
                  <a:gd name="T71" fmla="*/ 0 h 2446"/>
                  <a:gd name="T72" fmla="*/ 0 w 623"/>
                  <a:gd name="T73" fmla="*/ 0 h 2446"/>
                  <a:gd name="T74" fmla="*/ 0 w 623"/>
                  <a:gd name="T75" fmla="*/ 0 h 2446"/>
                  <a:gd name="T76" fmla="*/ 0 w 623"/>
                  <a:gd name="T77" fmla="*/ 0 h 2446"/>
                  <a:gd name="T78" fmla="*/ 0 w 623"/>
                  <a:gd name="T79" fmla="*/ 0 h 2446"/>
                  <a:gd name="T80" fmla="*/ 0 w 623"/>
                  <a:gd name="T81" fmla="*/ 0 h 2446"/>
                  <a:gd name="T82" fmla="*/ 0 w 623"/>
                  <a:gd name="T83" fmla="*/ 0 h 2446"/>
                  <a:gd name="T84" fmla="*/ 0 w 623"/>
                  <a:gd name="T85" fmla="*/ 0 h 2446"/>
                  <a:gd name="T86" fmla="*/ 0 w 623"/>
                  <a:gd name="T87" fmla="*/ 0 h 2446"/>
                  <a:gd name="T88" fmla="*/ 0 w 623"/>
                  <a:gd name="T89" fmla="*/ 0 h 2446"/>
                  <a:gd name="T90" fmla="*/ 0 w 623"/>
                  <a:gd name="T91" fmla="*/ 0 h 2446"/>
                  <a:gd name="T92" fmla="*/ 0 w 623"/>
                  <a:gd name="T93" fmla="*/ 0 h 2446"/>
                  <a:gd name="T94" fmla="*/ 0 w 623"/>
                  <a:gd name="T95" fmla="*/ 0 h 2446"/>
                  <a:gd name="T96" fmla="*/ 0 w 623"/>
                  <a:gd name="T97" fmla="*/ 0 h 2446"/>
                  <a:gd name="T98" fmla="*/ 0 w 623"/>
                  <a:gd name="T99" fmla="*/ 0 h 2446"/>
                  <a:gd name="T100" fmla="*/ 0 w 623"/>
                  <a:gd name="T101" fmla="*/ 0 h 2446"/>
                  <a:gd name="T102" fmla="*/ 0 w 623"/>
                  <a:gd name="T103" fmla="*/ 0 h 24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446"/>
                  <a:gd name="T158" fmla="*/ 623 w 623"/>
                  <a:gd name="T159" fmla="*/ 2446 h 24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446">
                    <a:moveTo>
                      <a:pt x="0" y="0"/>
                    </a:moveTo>
                    <a:lnTo>
                      <a:pt x="13" y="120"/>
                    </a:lnTo>
                    <a:lnTo>
                      <a:pt x="25" y="238"/>
                    </a:lnTo>
                    <a:lnTo>
                      <a:pt x="37" y="354"/>
                    </a:lnTo>
                    <a:lnTo>
                      <a:pt x="49" y="469"/>
                    </a:lnTo>
                    <a:lnTo>
                      <a:pt x="61" y="580"/>
                    </a:lnTo>
                    <a:lnTo>
                      <a:pt x="74" y="690"/>
                    </a:lnTo>
                    <a:lnTo>
                      <a:pt x="86" y="797"/>
                    </a:lnTo>
                    <a:lnTo>
                      <a:pt x="98" y="901"/>
                    </a:lnTo>
                    <a:lnTo>
                      <a:pt x="110" y="1003"/>
                    </a:lnTo>
                    <a:lnTo>
                      <a:pt x="122" y="1102"/>
                    </a:lnTo>
                    <a:lnTo>
                      <a:pt x="135" y="1198"/>
                    </a:lnTo>
                    <a:lnTo>
                      <a:pt x="147" y="1291"/>
                    </a:lnTo>
                    <a:lnTo>
                      <a:pt x="159" y="1381"/>
                    </a:lnTo>
                    <a:lnTo>
                      <a:pt x="171" y="1468"/>
                    </a:lnTo>
                    <a:lnTo>
                      <a:pt x="184" y="1552"/>
                    </a:lnTo>
                    <a:lnTo>
                      <a:pt x="196" y="1632"/>
                    </a:lnTo>
                    <a:lnTo>
                      <a:pt x="208" y="1709"/>
                    </a:lnTo>
                    <a:lnTo>
                      <a:pt x="220" y="1783"/>
                    </a:lnTo>
                    <a:lnTo>
                      <a:pt x="232" y="1853"/>
                    </a:lnTo>
                    <a:lnTo>
                      <a:pt x="245" y="1919"/>
                    </a:lnTo>
                    <a:lnTo>
                      <a:pt x="257" y="1981"/>
                    </a:lnTo>
                    <a:lnTo>
                      <a:pt x="269" y="2040"/>
                    </a:lnTo>
                    <a:lnTo>
                      <a:pt x="281" y="2095"/>
                    </a:lnTo>
                    <a:lnTo>
                      <a:pt x="293" y="2147"/>
                    </a:lnTo>
                    <a:lnTo>
                      <a:pt x="306" y="2194"/>
                    </a:lnTo>
                    <a:lnTo>
                      <a:pt x="318" y="2237"/>
                    </a:lnTo>
                    <a:lnTo>
                      <a:pt x="330" y="2277"/>
                    </a:lnTo>
                    <a:lnTo>
                      <a:pt x="342" y="2312"/>
                    </a:lnTo>
                    <a:lnTo>
                      <a:pt x="355" y="2343"/>
                    </a:lnTo>
                    <a:lnTo>
                      <a:pt x="367" y="2370"/>
                    </a:lnTo>
                    <a:lnTo>
                      <a:pt x="379" y="2393"/>
                    </a:lnTo>
                    <a:lnTo>
                      <a:pt x="391" y="2412"/>
                    </a:lnTo>
                    <a:lnTo>
                      <a:pt x="403" y="2427"/>
                    </a:lnTo>
                    <a:lnTo>
                      <a:pt x="416" y="2438"/>
                    </a:lnTo>
                    <a:lnTo>
                      <a:pt x="428" y="2444"/>
                    </a:lnTo>
                    <a:lnTo>
                      <a:pt x="440" y="2446"/>
                    </a:lnTo>
                    <a:lnTo>
                      <a:pt x="452" y="2444"/>
                    </a:lnTo>
                    <a:lnTo>
                      <a:pt x="465" y="2438"/>
                    </a:lnTo>
                    <a:lnTo>
                      <a:pt x="477" y="2427"/>
                    </a:lnTo>
                    <a:lnTo>
                      <a:pt x="489" y="2413"/>
                    </a:lnTo>
                    <a:lnTo>
                      <a:pt x="501" y="2394"/>
                    </a:lnTo>
                    <a:lnTo>
                      <a:pt x="513" y="2371"/>
                    </a:lnTo>
                    <a:lnTo>
                      <a:pt x="526" y="2344"/>
                    </a:lnTo>
                    <a:lnTo>
                      <a:pt x="538" y="2312"/>
                    </a:lnTo>
                    <a:lnTo>
                      <a:pt x="550" y="2277"/>
                    </a:lnTo>
                    <a:lnTo>
                      <a:pt x="562" y="2238"/>
                    </a:lnTo>
                    <a:lnTo>
                      <a:pt x="574" y="2194"/>
                    </a:lnTo>
                    <a:lnTo>
                      <a:pt x="587" y="2147"/>
                    </a:lnTo>
                    <a:lnTo>
                      <a:pt x="599" y="2096"/>
                    </a:lnTo>
                    <a:lnTo>
                      <a:pt x="611" y="2041"/>
                    </a:lnTo>
                    <a:lnTo>
                      <a:pt x="623" y="198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29" name="Freeform 170"/>
              <p:cNvSpPr>
                <a:spLocks/>
              </p:cNvSpPr>
              <p:nvPr/>
            </p:nvSpPr>
            <p:spPr bwMode="auto">
              <a:xfrm>
                <a:off x="2717" y="2262"/>
                <a:ext cx="95" cy="879"/>
              </a:xfrm>
              <a:custGeom>
                <a:avLst/>
                <a:gdLst>
                  <a:gd name="T0" fmla="*/ 0 w 623"/>
                  <a:gd name="T1" fmla="*/ 0 h 5846"/>
                  <a:gd name="T2" fmla="*/ 0 w 623"/>
                  <a:gd name="T3" fmla="*/ 0 h 5846"/>
                  <a:gd name="T4" fmla="*/ 0 w 623"/>
                  <a:gd name="T5" fmla="*/ 0 h 5846"/>
                  <a:gd name="T6" fmla="*/ 0 w 623"/>
                  <a:gd name="T7" fmla="*/ 0 h 5846"/>
                  <a:gd name="T8" fmla="*/ 0 w 623"/>
                  <a:gd name="T9" fmla="*/ 0 h 5846"/>
                  <a:gd name="T10" fmla="*/ 0 w 623"/>
                  <a:gd name="T11" fmla="*/ 0 h 5846"/>
                  <a:gd name="T12" fmla="*/ 0 w 623"/>
                  <a:gd name="T13" fmla="*/ 0 h 5846"/>
                  <a:gd name="T14" fmla="*/ 0 w 623"/>
                  <a:gd name="T15" fmla="*/ 0 h 5846"/>
                  <a:gd name="T16" fmla="*/ 0 w 623"/>
                  <a:gd name="T17" fmla="*/ 0 h 5846"/>
                  <a:gd name="T18" fmla="*/ 0 w 623"/>
                  <a:gd name="T19" fmla="*/ 0 h 5846"/>
                  <a:gd name="T20" fmla="*/ 0 w 623"/>
                  <a:gd name="T21" fmla="*/ 0 h 5846"/>
                  <a:gd name="T22" fmla="*/ 0 w 623"/>
                  <a:gd name="T23" fmla="*/ 0 h 5846"/>
                  <a:gd name="T24" fmla="*/ 0 w 623"/>
                  <a:gd name="T25" fmla="*/ 0 h 5846"/>
                  <a:gd name="T26" fmla="*/ 0 w 623"/>
                  <a:gd name="T27" fmla="*/ 0 h 5846"/>
                  <a:gd name="T28" fmla="*/ 0 w 623"/>
                  <a:gd name="T29" fmla="*/ 0 h 5846"/>
                  <a:gd name="T30" fmla="*/ 0 w 623"/>
                  <a:gd name="T31" fmla="*/ 0 h 5846"/>
                  <a:gd name="T32" fmla="*/ 0 w 623"/>
                  <a:gd name="T33" fmla="*/ 0 h 5846"/>
                  <a:gd name="T34" fmla="*/ 0 w 623"/>
                  <a:gd name="T35" fmla="*/ 0 h 5846"/>
                  <a:gd name="T36" fmla="*/ 0 w 623"/>
                  <a:gd name="T37" fmla="*/ 0 h 5846"/>
                  <a:gd name="T38" fmla="*/ 0 w 623"/>
                  <a:gd name="T39" fmla="*/ 0 h 5846"/>
                  <a:gd name="T40" fmla="*/ 0 w 623"/>
                  <a:gd name="T41" fmla="*/ 0 h 5846"/>
                  <a:gd name="T42" fmla="*/ 0 w 623"/>
                  <a:gd name="T43" fmla="*/ 0 h 5846"/>
                  <a:gd name="T44" fmla="*/ 0 w 623"/>
                  <a:gd name="T45" fmla="*/ 0 h 5846"/>
                  <a:gd name="T46" fmla="*/ 0 w 623"/>
                  <a:gd name="T47" fmla="*/ 0 h 5846"/>
                  <a:gd name="T48" fmla="*/ 0 w 623"/>
                  <a:gd name="T49" fmla="*/ 0 h 5846"/>
                  <a:gd name="T50" fmla="*/ 0 w 623"/>
                  <a:gd name="T51" fmla="*/ 0 h 5846"/>
                  <a:gd name="T52" fmla="*/ 0 w 623"/>
                  <a:gd name="T53" fmla="*/ 0 h 5846"/>
                  <a:gd name="T54" fmla="*/ 0 w 623"/>
                  <a:gd name="T55" fmla="*/ 0 h 5846"/>
                  <a:gd name="T56" fmla="*/ 0 w 623"/>
                  <a:gd name="T57" fmla="*/ 0 h 5846"/>
                  <a:gd name="T58" fmla="*/ 0 w 623"/>
                  <a:gd name="T59" fmla="*/ 0 h 5846"/>
                  <a:gd name="T60" fmla="*/ 0 w 623"/>
                  <a:gd name="T61" fmla="*/ 0 h 5846"/>
                  <a:gd name="T62" fmla="*/ 0 w 623"/>
                  <a:gd name="T63" fmla="*/ 0 h 5846"/>
                  <a:gd name="T64" fmla="*/ 0 w 623"/>
                  <a:gd name="T65" fmla="*/ 0 h 5846"/>
                  <a:gd name="T66" fmla="*/ 0 w 623"/>
                  <a:gd name="T67" fmla="*/ 0 h 5846"/>
                  <a:gd name="T68" fmla="*/ 0 w 623"/>
                  <a:gd name="T69" fmla="*/ 0 h 5846"/>
                  <a:gd name="T70" fmla="*/ 0 w 623"/>
                  <a:gd name="T71" fmla="*/ 0 h 5846"/>
                  <a:gd name="T72" fmla="*/ 0 w 623"/>
                  <a:gd name="T73" fmla="*/ 0 h 5846"/>
                  <a:gd name="T74" fmla="*/ 0 w 623"/>
                  <a:gd name="T75" fmla="*/ 0 h 5846"/>
                  <a:gd name="T76" fmla="*/ 0 w 623"/>
                  <a:gd name="T77" fmla="*/ 0 h 5846"/>
                  <a:gd name="T78" fmla="*/ 0 w 623"/>
                  <a:gd name="T79" fmla="*/ 0 h 5846"/>
                  <a:gd name="T80" fmla="*/ 0 w 623"/>
                  <a:gd name="T81" fmla="*/ 0 h 5846"/>
                  <a:gd name="T82" fmla="*/ 0 w 623"/>
                  <a:gd name="T83" fmla="*/ 0 h 5846"/>
                  <a:gd name="T84" fmla="*/ 0 w 623"/>
                  <a:gd name="T85" fmla="*/ 0 h 5846"/>
                  <a:gd name="T86" fmla="*/ 0 w 623"/>
                  <a:gd name="T87" fmla="*/ 0 h 5846"/>
                  <a:gd name="T88" fmla="*/ 0 w 623"/>
                  <a:gd name="T89" fmla="*/ 0 h 5846"/>
                  <a:gd name="T90" fmla="*/ 0 w 623"/>
                  <a:gd name="T91" fmla="*/ 0 h 5846"/>
                  <a:gd name="T92" fmla="*/ 0 w 623"/>
                  <a:gd name="T93" fmla="*/ 0 h 5846"/>
                  <a:gd name="T94" fmla="*/ 0 w 623"/>
                  <a:gd name="T95" fmla="*/ 0 h 5846"/>
                  <a:gd name="T96" fmla="*/ 0 w 623"/>
                  <a:gd name="T97" fmla="*/ 0 h 5846"/>
                  <a:gd name="T98" fmla="*/ 0 w 623"/>
                  <a:gd name="T99" fmla="*/ 0 h 5846"/>
                  <a:gd name="T100" fmla="*/ 0 w 623"/>
                  <a:gd name="T101" fmla="*/ 0 h 5846"/>
                  <a:gd name="T102" fmla="*/ 0 w 623"/>
                  <a:gd name="T103" fmla="*/ 0 h 58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846"/>
                  <a:gd name="T158" fmla="*/ 623 w 623"/>
                  <a:gd name="T159" fmla="*/ 5846 h 58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846">
                    <a:moveTo>
                      <a:pt x="0" y="5846"/>
                    </a:moveTo>
                    <a:lnTo>
                      <a:pt x="13" y="5784"/>
                    </a:lnTo>
                    <a:lnTo>
                      <a:pt x="25" y="5717"/>
                    </a:lnTo>
                    <a:lnTo>
                      <a:pt x="37" y="5647"/>
                    </a:lnTo>
                    <a:lnTo>
                      <a:pt x="49" y="5574"/>
                    </a:lnTo>
                    <a:lnTo>
                      <a:pt x="61" y="5497"/>
                    </a:lnTo>
                    <a:lnTo>
                      <a:pt x="74" y="5417"/>
                    </a:lnTo>
                    <a:lnTo>
                      <a:pt x="86" y="5333"/>
                    </a:lnTo>
                    <a:lnTo>
                      <a:pt x="98" y="5246"/>
                    </a:lnTo>
                    <a:lnTo>
                      <a:pt x="110" y="5156"/>
                    </a:lnTo>
                    <a:lnTo>
                      <a:pt x="122" y="5063"/>
                    </a:lnTo>
                    <a:lnTo>
                      <a:pt x="135" y="4967"/>
                    </a:lnTo>
                    <a:lnTo>
                      <a:pt x="147" y="4868"/>
                    </a:lnTo>
                    <a:lnTo>
                      <a:pt x="159" y="4766"/>
                    </a:lnTo>
                    <a:lnTo>
                      <a:pt x="171" y="4662"/>
                    </a:lnTo>
                    <a:lnTo>
                      <a:pt x="184" y="4555"/>
                    </a:lnTo>
                    <a:lnTo>
                      <a:pt x="196" y="4446"/>
                    </a:lnTo>
                    <a:lnTo>
                      <a:pt x="208" y="4334"/>
                    </a:lnTo>
                    <a:lnTo>
                      <a:pt x="220" y="4220"/>
                    </a:lnTo>
                    <a:lnTo>
                      <a:pt x="232" y="4103"/>
                    </a:lnTo>
                    <a:lnTo>
                      <a:pt x="245" y="3985"/>
                    </a:lnTo>
                    <a:lnTo>
                      <a:pt x="257" y="3865"/>
                    </a:lnTo>
                    <a:lnTo>
                      <a:pt x="269" y="3743"/>
                    </a:lnTo>
                    <a:lnTo>
                      <a:pt x="281" y="3620"/>
                    </a:lnTo>
                    <a:lnTo>
                      <a:pt x="294" y="3494"/>
                    </a:lnTo>
                    <a:lnTo>
                      <a:pt x="306" y="3368"/>
                    </a:lnTo>
                    <a:lnTo>
                      <a:pt x="318" y="3240"/>
                    </a:lnTo>
                    <a:lnTo>
                      <a:pt x="330" y="3111"/>
                    </a:lnTo>
                    <a:lnTo>
                      <a:pt x="342" y="2981"/>
                    </a:lnTo>
                    <a:lnTo>
                      <a:pt x="355" y="2850"/>
                    </a:lnTo>
                    <a:lnTo>
                      <a:pt x="367" y="2718"/>
                    </a:lnTo>
                    <a:lnTo>
                      <a:pt x="379" y="2586"/>
                    </a:lnTo>
                    <a:lnTo>
                      <a:pt x="391" y="2453"/>
                    </a:lnTo>
                    <a:lnTo>
                      <a:pt x="403" y="2319"/>
                    </a:lnTo>
                    <a:lnTo>
                      <a:pt x="416" y="2186"/>
                    </a:lnTo>
                    <a:lnTo>
                      <a:pt x="428" y="2052"/>
                    </a:lnTo>
                    <a:lnTo>
                      <a:pt x="440" y="1918"/>
                    </a:lnTo>
                    <a:lnTo>
                      <a:pt x="452" y="1784"/>
                    </a:lnTo>
                    <a:lnTo>
                      <a:pt x="465" y="1651"/>
                    </a:lnTo>
                    <a:lnTo>
                      <a:pt x="477" y="1518"/>
                    </a:lnTo>
                    <a:lnTo>
                      <a:pt x="489" y="1385"/>
                    </a:lnTo>
                    <a:lnTo>
                      <a:pt x="501" y="1254"/>
                    </a:lnTo>
                    <a:lnTo>
                      <a:pt x="513" y="1123"/>
                    </a:lnTo>
                    <a:lnTo>
                      <a:pt x="526" y="993"/>
                    </a:lnTo>
                    <a:lnTo>
                      <a:pt x="538" y="864"/>
                    </a:lnTo>
                    <a:lnTo>
                      <a:pt x="550" y="736"/>
                    </a:lnTo>
                    <a:lnTo>
                      <a:pt x="562" y="609"/>
                    </a:lnTo>
                    <a:lnTo>
                      <a:pt x="574" y="484"/>
                    </a:lnTo>
                    <a:lnTo>
                      <a:pt x="587" y="360"/>
                    </a:lnTo>
                    <a:lnTo>
                      <a:pt x="599" y="238"/>
                    </a:lnTo>
                    <a:lnTo>
                      <a:pt x="611" y="118"/>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30" name="Freeform 171"/>
              <p:cNvSpPr>
                <a:spLocks/>
              </p:cNvSpPr>
              <p:nvPr/>
            </p:nvSpPr>
            <p:spPr bwMode="auto">
              <a:xfrm>
                <a:off x="2812" y="1931"/>
                <a:ext cx="95" cy="331"/>
              </a:xfrm>
              <a:custGeom>
                <a:avLst/>
                <a:gdLst>
                  <a:gd name="T0" fmla="*/ 0 w 623"/>
                  <a:gd name="T1" fmla="*/ 0 h 2208"/>
                  <a:gd name="T2" fmla="*/ 0 w 623"/>
                  <a:gd name="T3" fmla="*/ 0 h 2208"/>
                  <a:gd name="T4" fmla="*/ 0 w 623"/>
                  <a:gd name="T5" fmla="*/ 0 h 2208"/>
                  <a:gd name="T6" fmla="*/ 0 w 623"/>
                  <a:gd name="T7" fmla="*/ 0 h 2208"/>
                  <a:gd name="T8" fmla="*/ 0 w 623"/>
                  <a:gd name="T9" fmla="*/ 0 h 2208"/>
                  <a:gd name="T10" fmla="*/ 0 w 623"/>
                  <a:gd name="T11" fmla="*/ 0 h 2208"/>
                  <a:gd name="T12" fmla="*/ 0 w 623"/>
                  <a:gd name="T13" fmla="*/ 0 h 2208"/>
                  <a:gd name="T14" fmla="*/ 0 w 623"/>
                  <a:gd name="T15" fmla="*/ 0 h 2208"/>
                  <a:gd name="T16" fmla="*/ 0 w 623"/>
                  <a:gd name="T17" fmla="*/ 0 h 2208"/>
                  <a:gd name="T18" fmla="*/ 0 w 623"/>
                  <a:gd name="T19" fmla="*/ 0 h 2208"/>
                  <a:gd name="T20" fmla="*/ 0 w 623"/>
                  <a:gd name="T21" fmla="*/ 0 h 2208"/>
                  <a:gd name="T22" fmla="*/ 0 w 623"/>
                  <a:gd name="T23" fmla="*/ 0 h 2208"/>
                  <a:gd name="T24" fmla="*/ 0 w 623"/>
                  <a:gd name="T25" fmla="*/ 0 h 2208"/>
                  <a:gd name="T26" fmla="*/ 0 w 623"/>
                  <a:gd name="T27" fmla="*/ 0 h 2208"/>
                  <a:gd name="T28" fmla="*/ 0 w 623"/>
                  <a:gd name="T29" fmla="*/ 0 h 2208"/>
                  <a:gd name="T30" fmla="*/ 0 w 623"/>
                  <a:gd name="T31" fmla="*/ 0 h 2208"/>
                  <a:gd name="T32" fmla="*/ 0 w 623"/>
                  <a:gd name="T33" fmla="*/ 0 h 2208"/>
                  <a:gd name="T34" fmla="*/ 0 w 623"/>
                  <a:gd name="T35" fmla="*/ 0 h 2208"/>
                  <a:gd name="T36" fmla="*/ 0 w 623"/>
                  <a:gd name="T37" fmla="*/ 0 h 2208"/>
                  <a:gd name="T38" fmla="*/ 0 w 623"/>
                  <a:gd name="T39" fmla="*/ 0 h 2208"/>
                  <a:gd name="T40" fmla="*/ 0 w 623"/>
                  <a:gd name="T41" fmla="*/ 0 h 2208"/>
                  <a:gd name="T42" fmla="*/ 0 w 623"/>
                  <a:gd name="T43" fmla="*/ 0 h 2208"/>
                  <a:gd name="T44" fmla="*/ 0 w 623"/>
                  <a:gd name="T45" fmla="*/ 0 h 2208"/>
                  <a:gd name="T46" fmla="*/ 0 w 623"/>
                  <a:gd name="T47" fmla="*/ 0 h 2208"/>
                  <a:gd name="T48" fmla="*/ 0 w 623"/>
                  <a:gd name="T49" fmla="*/ 0 h 2208"/>
                  <a:gd name="T50" fmla="*/ 0 w 623"/>
                  <a:gd name="T51" fmla="*/ 0 h 2208"/>
                  <a:gd name="T52" fmla="*/ 0 w 623"/>
                  <a:gd name="T53" fmla="*/ 0 h 2208"/>
                  <a:gd name="T54" fmla="*/ 0 w 623"/>
                  <a:gd name="T55" fmla="*/ 0 h 2208"/>
                  <a:gd name="T56" fmla="*/ 0 w 623"/>
                  <a:gd name="T57" fmla="*/ 0 h 2208"/>
                  <a:gd name="T58" fmla="*/ 0 w 623"/>
                  <a:gd name="T59" fmla="*/ 0 h 2208"/>
                  <a:gd name="T60" fmla="*/ 0 w 623"/>
                  <a:gd name="T61" fmla="*/ 0 h 2208"/>
                  <a:gd name="T62" fmla="*/ 0 w 623"/>
                  <a:gd name="T63" fmla="*/ 0 h 2208"/>
                  <a:gd name="T64" fmla="*/ 0 w 623"/>
                  <a:gd name="T65" fmla="*/ 0 h 2208"/>
                  <a:gd name="T66" fmla="*/ 0 w 623"/>
                  <a:gd name="T67" fmla="*/ 0 h 2208"/>
                  <a:gd name="T68" fmla="*/ 0 w 623"/>
                  <a:gd name="T69" fmla="*/ 0 h 2208"/>
                  <a:gd name="T70" fmla="*/ 0 w 623"/>
                  <a:gd name="T71" fmla="*/ 0 h 2208"/>
                  <a:gd name="T72" fmla="*/ 0 w 623"/>
                  <a:gd name="T73" fmla="*/ 0 h 2208"/>
                  <a:gd name="T74" fmla="*/ 0 w 623"/>
                  <a:gd name="T75" fmla="*/ 0 h 2208"/>
                  <a:gd name="T76" fmla="*/ 0 w 623"/>
                  <a:gd name="T77" fmla="*/ 0 h 2208"/>
                  <a:gd name="T78" fmla="*/ 0 w 623"/>
                  <a:gd name="T79" fmla="*/ 0 h 2208"/>
                  <a:gd name="T80" fmla="*/ 0 w 623"/>
                  <a:gd name="T81" fmla="*/ 0 h 2208"/>
                  <a:gd name="T82" fmla="*/ 0 w 623"/>
                  <a:gd name="T83" fmla="*/ 0 h 2208"/>
                  <a:gd name="T84" fmla="*/ 0 w 623"/>
                  <a:gd name="T85" fmla="*/ 0 h 2208"/>
                  <a:gd name="T86" fmla="*/ 0 w 623"/>
                  <a:gd name="T87" fmla="*/ 0 h 2208"/>
                  <a:gd name="T88" fmla="*/ 0 w 623"/>
                  <a:gd name="T89" fmla="*/ 0 h 2208"/>
                  <a:gd name="T90" fmla="*/ 0 w 623"/>
                  <a:gd name="T91" fmla="*/ 0 h 2208"/>
                  <a:gd name="T92" fmla="*/ 0 w 623"/>
                  <a:gd name="T93" fmla="*/ 0 h 2208"/>
                  <a:gd name="T94" fmla="*/ 0 w 623"/>
                  <a:gd name="T95" fmla="*/ 0 h 2208"/>
                  <a:gd name="T96" fmla="*/ 0 w 623"/>
                  <a:gd name="T97" fmla="*/ 0 h 2208"/>
                  <a:gd name="T98" fmla="*/ 0 w 623"/>
                  <a:gd name="T99" fmla="*/ 0 h 2208"/>
                  <a:gd name="T100" fmla="*/ 0 w 623"/>
                  <a:gd name="T101" fmla="*/ 0 h 2208"/>
                  <a:gd name="T102" fmla="*/ 0 w 623"/>
                  <a:gd name="T103" fmla="*/ 0 h 2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208"/>
                  <a:gd name="T158" fmla="*/ 623 w 623"/>
                  <a:gd name="T159" fmla="*/ 2208 h 22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208">
                    <a:moveTo>
                      <a:pt x="0" y="2208"/>
                    </a:moveTo>
                    <a:lnTo>
                      <a:pt x="13" y="2092"/>
                    </a:lnTo>
                    <a:lnTo>
                      <a:pt x="25" y="1978"/>
                    </a:lnTo>
                    <a:lnTo>
                      <a:pt x="37" y="1866"/>
                    </a:lnTo>
                    <a:lnTo>
                      <a:pt x="49" y="1756"/>
                    </a:lnTo>
                    <a:lnTo>
                      <a:pt x="61" y="1649"/>
                    </a:lnTo>
                    <a:lnTo>
                      <a:pt x="74" y="1545"/>
                    </a:lnTo>
                    <a:lnTo>
                      <a:pt x="86" y="1443"/>
                    </a:lnTo>
                    <a:lnTo>
                      <a:pt x="98" y="1344"/>
                    </a:lnTo>
                    <a:lnTo>
                      <a:pt x="110" y="1248"/>
                    </a:lnTo>
                    <a:lnTo>
                      <a:pt x="123" y="1155"/>
                    </a:lnTo>
                    <a:lnTo>
                      <a:pt x="135" y="1065"/>
                    </a:lnTo>
                    <a:lnTo>
                      <a:pt x="147" y="978"/>
                    </a:lnTo>
                    <a:lnTo>
                      <a:pt x="159" y="894"/>
                    </a:lnTo>
                    <a:lnTo>
                      <a:pt x="171" y="814"/>
                    </a:lnTo>
                    <a:lnTo>
                      <a:pt x="184" y="737"/>
                    </a:lnTo>
                    <a:lnTo>
                      <a:pt x="196" y="663"/>
                    </a:lnTo>
                    <a:lnTo>
                      <a:pt x="208" y="593"/>
                    </a:lnTo>
                    <a:lnTo>
                      <a:pt x="220" y="527"/>
                    </a:lnTo>
                    <a:lnTo>
                      <a:pt x="232" y="465"/>
                    </a:lnTo>
                    <a:lnTo>
                      <a:pt x="245" y="406"/>
                    </a:lnTo>
                    <a:lnTo>
                      <a:pt x="257" y="351"/>
                    </a:lnTo>
                    <a:lnTo>
                      <a:pt x="269" y="299"/>
                    </a:lnTo>
                    <a:lnTo>
                      <a:pt x="281" y="252"/>
                    </a:lnTo>
                    <a:lnTo>
                      <a:pt x="294" y="209"/>
                    </a:lnTo>
                    <a:lnTo>
                      <a:pt x="306" y="169"/>
                    </a:lnTo>
                    <a:lnTo>
                      <a:pt x="318" y="134"/>
                    </a:lnTo>
                    <a:lnTo>
                      <a:pt x="330" y="103"/>
                    </a:lnTo>
                    <a:lnTo>
                      <a:pt x="342" y="76"/>
                    </a:lnTo>
                    <a:lnTo>
                      <a:pt x="355" y="53"/>
                    </a:lnTo>
                    <a:lnTo>
                      <a:pt x="367" y="34"/>
                    </a:lnTo>
                    <a:lnTo>
                      <a:pt x="379" y="19"/>
                    </a:lnTo>
                    <a:lnTo>
                      <a:pt x="391" y="8"/>
                    </a:lnTo>
                    <a:lnTo>
                      <a:pt x="403" y="2"/>
                    </a:lnTo>
                    <a:lnTo>
                      <a:pt x="416" y="0"/>
                    </a:lnTo>
                    <a:lnTo>
                      <a:pt x="428" y="2"/>
                    </a:lnTo>
                    <a:lnTo>
                      <a:pt x="440" y="8"/>
                    </a:lnTo>
                    <a:lnTo>
                      <a:pt x="452" y="19"/>
                    </a:lnTo>
                    <a:lnTo>
                      <a:pt x="465" y="33"/>
                    </a:lnTo>
                    <a:lnTo>
                      <a:pt x="477" y="52"/>
                    </a:lnTo>
                    <a:lnTo>
                      <a:pt x="489" y="75"/>
                    </a:lnTo>
                    <a:lnTo>
                      <a:pt x="501" y="102"/>
                    </a:lnTo>
                    <a:lnTo>
                      <a:pt x="513" y="134"/>
                    </a:lnTo>
                    <a:lnTo>
                      <a:pt x="526" y="169"/>
                    </a:lnTo>
                    <a:lnTo>
                      <a:pt x="538" y="208"/>
                    </a:lnTo>
                    <a:lnTo>
                      <a:pt x="550" y="252"/>
                    </a:lnTo>
                    <a:lnTo>
                      <a:pt x="562" y="299"/>
                    </a:lnTo>
                    <a:lnTo>
                      <a:pt x="575" y="350"/>
                    </a:lnTo>
                    <a:lnTo>
                      <a:pt x="587" y="405"/>
                    </a:lnTo>
                    <a:lnTo>
                      <a:pt x="599" y="464"/>
                    </a:lnTo>
                    <a:lnTo>
                      <a:pt x="611" y="526"/>
                    </a:lnTo>
                    <a:lnTo>
                      <a:pt x="623" y="593"/>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31" name="Freeform 172"/>
              <p:cNvSpPr>
                <a:spLocks/>
              </p:cNvSpPr>
              <p:nvPr/>
            </p:nvSpPr>
            <p:spPr bwMode="auto">
              <a:xfrm>
                <a:off x="2907" y="2020"/>
                <a:ext cx="95" cy="893"/>
              </a:xfrm>
              <a:custGeom>
                <a:avLst/>
                <a:gdLst>
                  <a:gd name="T0" fmla="*/ 0 w 623"/>
                  <a:gd name="T1" fmla="*/ 0 h 5947"/>
                  <a:gd name="T2" fmla="*/ 0 w 623"/>
                  <a:gd name="T3" fmla="*/ 0 h 5947"/>
                  <a:gd name="T4" fmla="*/ 0 w 623"/>
                  <a:gd name="T5" fmla="*/ 0 h 5947"/>
                  <a:gd name="T6" fmla="*/ 0 w 623"/>
                  <a:gd name="T7" fmla="*/ 0 h 5947"/>
                  <a:gd name="T8" fmla="*/ 0 w 623"/>
                  <a:gd name="T9" fmla="*/ 0 h 5947"/>
                  <a:gd name="T10" fmla="*/ 0 w 623"/>
                  <a:gd name="T11" fmla="*/ 0 h 5947"/>
                  <a:gd name="T12" fmla="*/ 0 w 623"/>
                  <a:gd name="T13" fmla="*/ 0 h 5947"/>
                  <a:gd name="T14" fmla="*/ 0 w 623"/>
                  <a:gd name="T15" fmla="*/ 0 h 5947"/>
                  <a:gd name="T16" fmla="*/ 0 w 623"/>
                  <a:gd name="T17" fmla="*/ 0 h 5947"/>
                  <a:gd name="T18" fmla="*/ 0 w 623"/>
                  <a:gd name="T19" fmla="*/ 0 h 5947"/>
                  <a:gd name="T20" fmla="*/ 0 w 623"/>
                  <a:gd name="T21" fmla="*/ 0 h 5947"/>
                  <a:gd name="T22" fmla="*/ 0 w 623"/>
                  <a:gd name="T23" fmla="*/ 0 h 5947"/>
                  <a:gd name="T24" fmla="*/ 0 w 623"/>
                  <a:gd name="T25" fmla="*/ 0 h 5947"/>
                  <a:gd name="T26" fmla="*/ 0 w 623"/>
                  <a:gd name="T27" fmla="*/ 0 h 5947"/>
                  <a:gd name="T28" fmla="*/ 0 w 623"/>
                  <a:gd name="T29" fmla="*/ 0 h 5947"/>
                  <a:gd name="T30" fmla="*/ 0 w 623"/>
                  <a:gd name="T31" fmla="*/ 0 h 5947"/>
                  <a:gd name="T32" fmla="*/ 0 w 623"/>
                  <a:gd name="T33" fmla="*/ 0 h 5947"/>
                  <a:gd name="T34" fmla="*/ 0 w 623"/>
                  <a:gd name="T35" fmla="*/ 0 h 5947"/>
                  <a:gd name="T36" fmla="*/ 0 w 623"/>
                  <a:gd name="T37" fmla="*/ 0 h 5947"/>
                  <a:gd name="T38" fmla="*/ 0 w 623"/>
                  <a:gd name="T39" fmla="*/ 0 h 5947"/>
                  <a:gd name="T40" fmla="*/ 0 w 623"/>
                  <a:gd name="T41" fmla="*/ 0 h 5947"/>
                  <a:gd name="T42" fmla="*/ 0 w 623"/>
                  <a:gd name="T43" fmla="*/ 0 h 5947"/>
                  <a:gd name="T44" fmla="*/ 0 w 623"/>
                  <a:gd name="T45" fmla="*/ 0 h 5947"/>
                  <a:gd name="T46" fmla="*/ 0 w 623"/>
                  <a:gd name="T47" fmla="*/ 0 h 5947"/>
                  <a:gd name="T48" fmla="*/ 0 w 623"/>
                  <a:gd name="T49" fmla="*/ 0 h 5947"/>
                  <a:gd name="T50" fmla="*/ 0 w 623"/>
                  <a:gd name="T51" fmla="*/ 0 h 5947"/>
                  <a:gd name="T52" fmla="*/ 0 w 623"/>
                  <a:gd name="T53" fmla="*/ 0 h 5947"/>
                  <a:gd name="T54" fmla="*/ 0 w 623"/>
                  <a:gd name="T55" fmla="*/ 0 h 5947"/>
                  <a:gd name="T56" fmla="*/ 0 w 623"/>
                  <a:gd name="T57" fmla="*/ 0 h 5947"/>
                  <a:gd name="T58" fmla="*/ 0 w 623"/>
                  <a:gd name="T59" fmla="*/ 0 h 5947"/>
                  <a:gd name="T60" fmla="*/ 0 w 623"/>
                  <a:gd name="T61" fmla="*/ 0 h 5947"/>
                  <a:gd name="T62" fmla="*/ 0 w 623"/>
                  <a:gd name="T63" fmla="*/ 0 h 5947"/>
                  <a:gd name="T64" fmla="*/ 0 w 623"/>
                  <a:gd name="T65" fmla="*/ 0 h 5947"/>
                  <a:gd name="T66" fmla="*/ 0 w 623"/>
                  <a:gd name="T67" fmla="*/ 0 h 5947"/>
                  <a:gd name="T68" fmla="*/ 0 w 623"/>
                  <a:gd name="T69" fmla="*/ 0 h 5947"/>
                  <a:gd name="T70" fmla="*/ 0 w 623"/>
                  <a:gd name="T71" fmla="*/ 0 h 5947"/>
                  <a:gd name="T72" fmla="*/ 0 w 623"/>
                  <a:gd name="T73" fmla="*/ 0 h 5947"/>
                  <a:gd name="T74" fmla="*/ 0 w 623"/>
                  <a:gd name="T75" fmla="*/ 0 h 5947"/>
                  <a:gd name="T76" fmla="*/ 0 w 623"/>
                  <a:gd name="T77" fmla="*/ 0 h 5947"/>
                  <a:gd name="T78" fmla="*/ 0 w 623"/>
                  <a:gd name="T79" fmla="*/ 0 h 5947"/>
                  <a:gd name="T80" fmla="*/ 0 w 623"/>
                  <a:gd name="T81" fmla="*/ 0 h 5947"/>
                  <a:gd name="T82" fmla="*/ 0 w 623"/>
                  <a:gd name="T83" fmla="*/ 0 h 5947"/>
                  <a:gd name="T84" fmla="*/ 0 w 623"/>
                  <a:gd name="T85" fmla="*/ 0 h 5947"/>
                  <a:gd name="T86" fmla="*/ 0 w 623"/>
                  <a:gd name="T87" fmla="*/ 0 h 5947"/>
                  <a:gd name="T88" fmla="*/ 0 w 623"/>
                  <a:gd name="T89" fmla="*/ 0 h 5947"/>
                  <a:gd name="T90" fmla="*/ 0 w 623"/>
                  <a:gd name="T91" fmla="*/ 0 h 5947"/>
                  <a:gd name="T92" fmla="*/ 0 w 623"/>
                  <a:gd name="T93" fmla="*/ 0 h 5947"/>
                  <a:gd name="T94" fmla="*/ 0 w 623"/>
                  <a:gd name="T95" fmla="*/ 0 h 5947"/>
                  <a:gd name="T96" fmla="*/ 0 w 623"/>
                  <a:gd name="T97" fmla="*/ 0 h 5947"/>
                  <a:gd name="T98" fmla="*/ 0 w 623"/>
                  <a:gd name="T99" fmla="*/ 0 h 5947"/>
                  <a:gd name="T100" fmla="*/ 0 w 623"/>
                  <a:gd name="T101" fmla="*/ 0 h 5947"/>
                  <a:gd name="T102" fmla="*/ 0 w 623"/>
                  <a:gd name="T103" fmla="*/ 0 h 59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947"/>
                  <a:gd name="T158" fmla="*/ 623 w 623"/>
                  <a:gd name="T159" fmla="*/ 5947 h 59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947">
                    <a:moveTo>
                      <a:pt x="0" y="0"/>
                    </a:moveTo>
                    <a:lnTo>
                      <a:pt x="13" y="70"/>
                    </a:lnTo>
                    <a:lnTo>
                      <a:pt x="25" y="143"/>
                    </a:lnTo>
                    <a:lnTo>
                      <a:pt x="37" y="220"/>
                    </a:lnTo>
                    <a:lnTo>
                      <a:pt x="49" y="300"/>
                    </a:lnTo>
                    <a:lnTo>
                      <a:pt x="61" y="384"/>
                    </a:lnTo>
                    <a:lnTo>
                      <a:pt x="74" y="471"/>
                    </a:lnTo>
                    <a:lnTo>
                      <a:pt x="86" y="561"/>
                    </a:lnTo>
                    <a:lnTo>
                      <a:pt x="98" y="654"/>
                    </a:lnTo>
                    <a:lnTo>
                      <a:pt x="110" y="750"/>
                    </a:lnTo>
                    <a:lnTo>
                      <a:pt x="123" y="849"/>
                    </a:lnTo>
                    <a:lnTo>
                      <a:pt x="135" y="951"/>
                    </a:lnTo>
                    <a:lnTo>
                      <a:pt x="147" y="1055"/>
                    </a:lnTo>
                    <a:lnTo>
                      <a:pt x="159" y="1162"/>
                    </a:lnTo>
                    <a:lnTo>
                      <a:pt x="171" y="1271"/>
                    </a:lnTo>
                    <a:lnTo>
                      <a:pt x="184" y="1383"/>
                    </a:lnTo>
                    <a:lnTo>
                      <a:pt x="196" y="1497"/>
                    </a:lnTo>
                    <a:lnTo>
                      <a:pt x="208" y="1613"/>
                    </a:lnTo>
                    <a:lnTo>
                      <a:pt x="220" y="1732"/>
                    </a:lnTo>
                    <a:lnTo>
                      <a:pt x="232" y="1852"/>
                    </a:lnTo>
                    <a:lnTo>
                      <a:pt x="245" y="1974"/>
                    </a:lnTo>
                    <a:lnTo>
                      <a:pt x="257" y="2097"/>
                    </a:lnTo>
                    <a:lnTo>
                      <a:pt x="269" y="2223"/>
                    </a:lnTo>
                    <a:lnTo>
                      <a:pt x="281" y="2349"/>
                    </a:lnTo>
                    <a:lnTo>
                      <a:pt x="294" y="2477"/>
                    </a:lnTo>
                    <a:lnTo>
                      <a:pt x="306" y="2606"/>
                    </a:lnTo>
                    <a:lnTo>
                      <a:pt x="318" y="2736"/>
                    </a:lnTo>
                    <a:lnTo>
                      <a:pt x="330" y="2867"/>
                    </a:lnTo>
                    <a:lnTo>
                      <a:pt x="342" y="2999"/>
                    </a:lnTo>
                    <a:lnTo>
                      <a:pt x="355" y="3131"/>
                    </a:lnTo>
                    <a:lnTo>
                      <a:pt x="367" y="3264"/>
                    </a:lnTo>
                    <a:lnTo>
                      <a:pt x="379" y="3398"/>
                    </a:lnTo>
                    <a:lnTo>
                      <a:pt x="391" y="3531"/>
                    </a:lnTo>
                    <a:lnTo>
                      <a:pt x="403" y="3665"/>
                    </a:lnTo>
                    <a:lnTo>
                      <a:pt x="416" y="3799"/>
                    </a:lnTo>
                    <a:lnTo>
                      <a:pt x="428" y="3933"/>
                    </a:lnTo>
                    <a:lnTo>
                      <a:pt x="440" y="4066"/>
                    </a:lnTo>
                    <a:lnTo>
                      <a:pt x="452" y="4199"/>
                    </a:lnTo>
                    <a:lnTo>
                      <a:pt x="465" y="4331"/>
                    </a:lnTo>
                    <a:lnTo>
                      <a:pt x="477" y="4463"/>
                    </a:lnTo>
                    <a:lnTo>
                      <a:pt x="489" y="4594"/>
                    </a:lnTo>
                    <a:lnTo>
                      <a:pt x="501" y="4724"/>
                    </a:lnTo>
                    <a:lnTo>
                      <a:pt x="513" y="4853"/>
                    </a:lnTo>
                    <a:lnTo>
                      <a:pt x="526" y="4981"/>
                    </a:lnTo>
                    <a:lnTo>
                      <a:pt x="538" y="5108"/>
                    </a:lnTo>
                    <a:lnTo>
                      <a:pt x="550" y="5233"/>
                    </a:lnTo>
                    <a:lnTo>
                      <a:pt x="562" y="5357"/>
                    </a:lnTo>
                    <a:lnTo>
                      <a:pt x="575" y="5479"/>
                    </a:lnTo>
                    <a:lnTo>
                      <a:pt x="587" y="5599"/>
                    </a:lnTo>
                    <a:lnTo>
                      <a:pt x="599" y="5717"/>
                    </a:lnTo>
                    <a:lnTo>
                      <a:pt x="611" y="5833"/>
                    </a:lnTo>
                    <a:lnTo>
                      <a:pt x="623" y="5947"/>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32" name="Freeform 173"/>
              <p:cNvSpPr>
                <a:spLocks/>
              </p:cNvSpPr>
              <p:nvPr/>
            </p:nvSpPr>
            <p:spPr bwMode="auto">
              <a:xfrm>
                <a:off x="3002" y="2913"/>
                <a:ext cx="94" cy="297"/>
              </a:xfrm>
              <a:custGeom>
                <a:avLst/>
                <a:gdLst>
                  <a:gd name="T0" fmla="*/ 0 w 623"/>
                  <a:gd name="T1" fmla="*/ 0 h 1978"/>
                  <a:gd name="T2" fmla="*/ 0 w 623"/>
                  <a:gd name="T3" fmla="*/ 0 h 1978"/>
                  <a:gd name="T4" fmla="*/ 0 w 623"/>
                  <a:gd name="T5" fmla="*/ 0 h 1978"/>
                  <a:gd name="T6" fmla="*/ 0 w 623"/>
                  <a:gd name="T7" fmla="*/ 0 h 1978"/>
                  <a:gd name="T8" fmla="*/ 0 w 623"/>
                  <a:gd name="T9" fmla="*/ 0 h 1978"/>
                  <a:gd name="T10" fmla="*/ 0 w 623"/>
                  <a:gd name="T11" fmla="*/ 0 h 1978"/>
                  <a:gd name="T12" fmla="*/ 0 w 623"/>
                  <a:gd name="T13" fmla="*/ 0 h 1978"/>
                  <a:gd name="T14" fmla="*/ 0 w 623"/>
                  <a:gd name="T15" fmla="*/ 0 h 1978"/>
                  <a:gd name="T16" fmla="*/ 0 w 623"/>
                  <a:gd name="T17" fmla="*/ 0 h 1978"/>
                  <a:gd name="T18" fmla="*/ 0 w 623"/>
                  <a:gd name="T19" fmla="*/ 0 h 1978"/>
                  <a:gd name="T20" fmla="*/ 0 w 623"/>
                  <a:gd name="T21" fmla="*/ 0 h 1978"/>
                  <a:gd name="T22" fmla="*/ 0 w 623"/>
                  <a:gd name="T23" fmla="*/ 0 h 1978"/>
                  <a:gd name="T24" fmla="*/ 0 w 623"/>
                  <a:gd name="T25" fmla="*/ 0 h 1978"/>
                  <a:gd name="T26" fmla="*/ 0 w 623"/>
                  <a:gd name="T27" fmla="*/ 0 h 1978"/>
                  <a:gd name="T28" fmla="*/ 0 w 623"/>
                  <a:gd name="T29" fmla="*/ 0 h 1978"/>
                  <a:gd name="T30" fmla="*/ 0 w 623"/>
                  <a:gd name="T31" fmla="*/ 0 h 1978"/>
                  <a:gd name="T32" fmla="*/ 0 w 623"/>
                  <a:gd name="T33" fmla="*/ 0 h 1978"/>
                  <a:gd name="T34" fmla="*/ 0 w 623"/>
                  <a:gd name="T35" fmla="*/ 0 h 1978"/>
                  <a:gd name="T36" fmla="*/ 0 w 623"/>
                  <a:gd name="T37" fmla="*/ 0 h 1978"/>
                  <a:gd name="T38" fmla="*/ 0 w 623"/>
                  <a:gd name="T39" fmla="*/ 0 h 1978"/>
                  <a:gd name="T40" fmla="*/ 0 w 623"/>
                  <a:gd name="T41" fmla="*/ 0 h 1978"/>
                  <a:gd name="T42" fmla="*/ 0 w 623"/>
                  <a:gd name="T43" fmla="*/ 0 h 1978"/>
                  <a:gd name="T44" fmla="*/ 0 w 623"/>
                  <a:gd name="T45" fmla="*/ 0 h 1978"/>
                  <a:gd name="T46" fmla="*/ 0 w 623"/>
                  <a:gd name="T47" fmla="*/ 0 h 1978"/>
                  <a:gd name="T48" fmla="*/ 0 w 623"/>
                  <a:gd name="T49" fmla="*/ 0 h 1978"/>
                  <a:gd name="T50" fmla="*/ 0 w 623"/>
                  <a:gd name="T51" fmla="*/ 0 h 1978"/>
                  <a:gd name="T52" fmla="*/ 0 w 623"/>
                  <a:gd name="T53" fmla="*/ 0 h 1978"/>
                  <a:gd name="T54" fmla="*/ 0 w 623"/>
                  <a:gd name="T55" fmla="*/ 0 h 1978"/>
                  <a:gd name="T56" fmla="*/ 0 w 623"/>
                  <a:gd name="T57" fmla="*/ 0 h 1978"/>
                  <a:gd name="T58" fmla="*/ 0 w 623"/>
                  <a:gd name="T59" fmla="*/ 0 h 1978"/>
                  <a:gd name="T60" fmla="*/ 0 w 623"/>
                  <a:gd name="T61" fmla="*/ 0 h 1978"/>
                  <a:gd name="T62" fmla="*/ 0 w 623"/>
                  <a:gd name="T63" fmla="*/ 0 h 1978"/>
                  <a:gd name="T64" fmla="*/ 0 w 623"/>
                  <a:gd name="T65" fmla="*/ 0 h 1978"/>
                  <a:gd name="T66" fmla="*/ 0 w 623"/>
                  <a:gd name="T67" fmla="*/ 0 h 1978"/>
                  <a:gd name="T68" fmla="*/ 0 w 623"/>
                  <a:gd name="T69" fmla="*/ 0 h 1978"/>
                  <a:gd name="T70" fmla="*/ 0 w 623"/>
                  <a:gd name="T71" fmla="*/ 0 h 1978"/>
                  <a:gd name="T72" fmla="*/ 0 w 623"/>
                  <a:gd name="T73" fmla="*/ 0 h 1978"/>
                  <a:gd name="T74" fmla="*/ 0 w 623"/>
                  <a:gd name="T75" fmla="*/ 0 h 1978"/>
                  <a:gd name="T76" fmla="*/ 0 w 623"/>
                  <a:gd name="T77" fmla="*/ 0 h 1978"/>
                  <a:gd name="T78" fmla="*/ 0 w 623"/>
                  <a:gd name="T79" fmla="*/ 0 h 1978"/>
                  <a:gd name="T80" fmla="*/ 0 w 623"/>
                  <a:gd name="T81" fmla="*/ 0 h 1978"/>
                  <a:gd name="T82" fmla="*/ 0 w 623"/>
                  <a:gd name="T83" fmla="*/ 0 h 1978"/>
                  <a:gd name="T84" fmla="*/ 0 w 623"/>
                  <a:gd name="T85" fmla="*/ 0 h 1978"/>
                  <a:gd name="T86" fmla="*/ 0 w 623"/>
                  <a:gd name="T87" fmla="*/ 0 h 1978"/>
                  <a:gd name="T88" fmla="*/ 0 w 623"/>
                  <a:gd name="T89" fmla="*/ 0 h 1978"/>
                  <a:gd name="T90" fmla="*/ 0 w 623"/>
                  <a:gd name="T91" fmla="*/ 0 h 1978"/>
                  <a:gd name="T92" fmla="*/ 0 w 623"/>
                  <a:gd name="T93" fmla="*/ 0 h 1978"/>
                  <a:gd name="T94" fmla="*/ 0 w 623"/>
                  <a:gd name="T95" fmla="*/ 0 h 1978"/>
                  <a:gd name="T96" fmla="*/ 0 w 623"/>
                  <a:gd name="T97" fmla="*/ 0 h 1978"/>
                  <a:gd name="T98" fmla="*/ 0 w 623"/>
                  <a:gd name="T99" fmla="*/ 0 h 1978"/>
                  <a:gd name="T100" fmla="*/ 0 w 623"/>
                  <a:gd name="T101" fmla="*/ 0 h 1978"/>
                  <a:gd name="T102" fmla="*/ 0 w 623"/>
                  <a:gd name="T103" fmla="*/ 0 h 19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978"/>
                  <a:gd name="T158" fmla="*/ 623 w 623"/>
                  <a:gd name="T159" fmla="*/ 1978 h 19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978">
                    <a:moveTo>
                      <a:pt x="0" y="0"/>
                    </a:moveTo>
                    <a:lnTo>
                      <a:pt x="13" y="112"/>
                    </a:lnTo>
                    <a:lnTo>
                      <a:pt x="25" y="222"/>
                    </a:lnTo>
                    <a:lnTo>
                      <a:pt x="37" y="329"/>
                    </a:lnTo>
                    <a:lnTo>
                      <a:pt x="49" y="433"/>
                    </a:lnTo>
                    <a:lnTo>
                      <a:pt x="61" y="535"/>
                    </a:lnTo>
                    <a:lnTo>
                      <a:pt x="74" y="634"/>
                    </a:lnTo>
                    <a:lnTo>
                      <a:pt x="86" y="730"/>
                    </a:lnTo>
                    <a:lnTo>
                      <a:pt x="98" y="823"/>
                    </a:lnTo>
                    <a:lnTo>
                      <a:pt x="110" y="913"/>
                    </a:lnTo>
                    <a:lnTo>
                      <a:pt x="123" y="1000"/>
                    </a:lnTo>
                    <a:lnTo>
                      <a:pt x="135" y="1084"/>
                    </a:lnTo>
                    <a:lnTo>
                      <a:pt x="147" y="1164"/>
                    </a:lnTo>
                    <a:lnTo>
                      <a:pt x="159" y="1241"/>
                    </a:lnTo>
                    <a:lnTo>
                      <a:pt x="171" y="1315"/>
                    </a:lnTo>
                    <a:lnTo>
                      <a:pt x="184" y="1384"/>
                    </a:lnTo>
                    <a:lnTo>
                      <a:pt x="196" y="1451"/>
                    </a:lnTo>
                    <a:lnTo>
                      <a:pt x="208" y="1513"/>
                    </a:lnTo>
                    <a:lnTo>
                      <a:pt x="220" y="1572"/>
                    </a:lnTo>
                    <a:lnTo>
                      <a:pt x="232" y="1627"/>
                    </a:lnTo>
                    <a:lnTo>
                      <a:pt x="245" y="1679"/>
                    </a:lnTo>
                    <a:lnTo>
                      <a:pt x="257" y="1726"/>
                    </a:lnTo>
                    <a:lnTo>
                      <a:pt x="269" y="1769"/>
                    </a:lnTo>
                    <a:lnTo>
                      <a:pt x="281" y="1809"/>
                    </a:lnTo>
                    <a:lnTo>
                      <a:pt x="294" y="1844"/>
                    </a:lnTo>
                    <a:lnTo>
                      <a:pt x="306" y="1875"/>
                    </a:lnTo>
                    <a:lnTo>
                      <a:pt x="318" y="1902"/>
                    </a:lnTo>
                    <a:lnTo>
                      <a:pt x="330" y="1925"/>
                    </a:lnTo>
                    <a:lnTo>
                      <a:pt x="342" y="1944"/>
                    </a:lnTo>
                    <a:lnTo>
                      <a:pt x="355" y="1959"/>
                    </a:lnTo>
                    <a:lnTo>
                      <a:pt x="367" y="1970"/>
                    </a:lnTo>
                    <a:lnTo>
                      <a:pt x="379" y="1976"/>
                    </a:lnTo>
                    <a:lnTo>
                      <a:pt x="391" y="1978"/>
                    </a:lnTo>
                    <a:lnTo>
                      <a:pt x="404" y="1976"/>
                    </a:lnTo>
                    <a:lnTo>
                      <a:pt x="416" y="1970"/>
                    </a:lnTo>
                    <a:lnTo>
                      <a:pt x="428" y="1959"/>
                    </a:lnTo>
                    <a:lnTo>
                      <a:pt x="440" y="1945"/>
                    </a:lnTo>
                    <a:lnTo>
                      <a:pt x="452" y="1926"/>
                    </a:lnTo>
                    <a:lnTo>
                      <a:pt x="465" y="1903"/>
                    </a:lnTo>
                    <a:lnTo>
                      <a:pt x="477" y="1876"/>
                    </a:lnTo>
                    <a:lnTo>
                      <a:pt x="489" y="1844"/>
                    </a:lnTo>
                    <a:lnTo>
                      <a:pt x="501" y="1809"/>
                    </a:lnTo>
                    <a:lnTo>
                      <a:pt x="513" y="1770"/>
                    </a:lnTo>
                    <a:lnTo>
                      <a:pt x="526" y="1727"/>
                    </a:lnTo>
                    <a:lnTo>
                      <a:pt x="538" y="1679"/>
                    </a:lnTo>
                    <a:lnTo>
                      <a:pt x="550" y="1628"/>
                    </a:lnTo>
                    <a:lnTo>
                      <a:pt x="562" y="1573"/>
                    </a:lnTo>
                    <a:lnTo>
                      <a:pt x="575" y="1514"/>
                    </a:lnTo>
                    <a:lnTo>
                      <a:pt x="587" y="1452"/>
                    </a:lnTo>
                    <a:lnTo>
                      <a:pt x="599" y="1385"/>
                    </a:lnTo>
                    <a:lnTo>
                      <a:pt x="611" y="1315"/>
                    </a:lnTo>
                    <a:lnTo>
                      <a:pt x="623" y="124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33" name="Freeform 174"/>
              <p:cNvSpPr>
                <a:spLocks/>
              </p:cNvSpPr>
              <p:nvPr/>
            </p:nvSpPr>
            <p:spPr bwMode="auto">
              <a:xfrm>
                <a:off x="3096" y="2194"/>
                <a:ext cx="95" cy="906"/>
              </a:xfrm>
              <a:custGeom>
                <a:avLst/>
                <a:gdLst>
                  <a:gd name="T0" fmla="*/ 0 w 623"/>
                  <a:gd name="T1" fmla="*/ 0 h 6026"/>
                  <a:gd name="T2" fmla="*/ 0 w 623"/>
                  <a:gd name="T3" fmla="*/ 0 h 6026"/>
                  <a:gd name="T4" fmla="*/ 0 w 623"/>
                  <a:gd name="T5" fmla="*/ 0 h 6026"/>
                  <a:gd name="T6" fmla="*/ 0 w 623"/>
                  <a:gd name="T7" fmla="*/ 0 h 6026"/>
                  <a:gd name="T8" fmla="*/ 0 w 623"/>
                  <a:gd name="T9" fmla="*/ 0 h 6026"/>
                  <a:gd name="T10" fmla="*/ 0 w 623"/>
                  <a:gd name="T11" fmla="*/ 0 h 6026"/>
                  <a:gd name="T12" fmla="*/ 0 w 623"/>
                  <a:gd name="T13" fmla="*/ 0 h 6026"/>
                  <a:gd name="T14" fmla="*/ 0 w 623"/>
                  <a:gd name="T15" fmla="*/ 0 h 6026"/>
                  <a:gd name="T16" fmla="*/ 0 w 623"/>
                  <a:gd name="T17" fmla="*/ 0 h 6026"/>
                  <a:gd name="T18" fmla="*/ 0 w 623"/>
                  <a:gd name="T19" fmla="*/ 0 h 6026"/>
                  <a:gd name="T20" fmla="*/ 0 w 623"/>
                  <a:gd name="T21" fmla="*/ 0 h 6026"/>
                  <a:gd name="T22" fmla="*/ 0 w 623"/>
                  <a:gd name="T23" fmla="*/ 0 h 6026"/>
                  <a:gd name="T24" fmla="*/ 0 w 623"/>
                  <a:gd name="T25" fmla="*/ 0 h 6026"/>
                  <a:gd name="T26" fmla="*/ 0 w 623"/>
                  <a:gd name="T27" fmla="*/ 0 h 6026"/>
                  <a:gd name="T28" fmla="*/ 0 w 623"/>
                  <a:gd name="T29" fmla="*/ 0 h 6026"/>
                  <a:gd name="T30" fmla="*/ 0 w 623"/>
                  <a:gd name="T31" fmla="*/ 0 h 6026"/>
                  <a:gd name="T32" fmla="*/ 0 w 623"/>
                  <a:gd name="T33" fmla="*/ 0 h 6026"/>
                  <a:gd name="T34" fmla="*/ 0 w 623"/>
                  <a:gd name="T35" fmla="*/ 0 h 6026"/>
                  <a:gd name="T36" fmla="*/ 0 w 623"/>
                  <a:gd name="T37" fmla="*/ 0 h 6026"/>
                  <a:gd name="T38" fmla="*/ 0 w 623"/>
                  <a:gd name="T39" fmla="*/ 0 h 6026"/>
                  <a:gd name="T40" fmla="*/ 0 w 623"/>
                  <a:gd name="T41" fmla="*/ 0 h 6026"/>
                  <a:gd name="T42" fmla="*/ 0 w 623"/>
                  <a:gd name="T43" fmla="*/ 0 h 6026"/>
                  <a:gd name="T44" fmla="*/ 0 w 623"/>
                  <a:gd name="T45" fmla="*/ 0 h 6026"/>
                  <a:gd name="T46" fmla="*/ 0 w 623"/>
                  <a:gd name="T47" fmla="*/ 0 h 6026"/>
                  <a:gd name="T48" fmla="*/ 0 w 623"/>
                  <a:gd name="T49" fmla="*/ 0 h 6026"/>
                  <a:gd name="T50" fmla="*/ 0 w 623"/>
                  <a:gd name="T51" fmla="*/ 0 h 6026"/>
                  <a:gd name="T52" fmla="*/ 0 w 623"/>
                  <a:gd name="T53" fmla="*/ 0 h 6026"/>
                  <a:gd name="T54" fmla="*/ 0 w 623"/>
                  <a:gd name="T55" fmla="*/ 0 h 6026"/>
                  <a:gd name="T56" fmla="*/ 0 w 623"/>
                  <a:gd name="T57" fmla="*/ 0 h 6026"/>
                  <a:gd name="T58" fmla="*/ 0 w 623"/>
                  <a:gd name="T59" fmla="*/ 0 h 6026"/>
                  <a:gd name="T60" fmla="*/ 0 w 623"/>
                  <a:gd name="T61" fmla="*/ 0 h 6026"/>
                  <a:gd name="T62" fmla="*/ 0 w 623"/>
                  <a:gd name="T63" fmla="*/ 0 h 6026"/>
                  <a:gd name="T64" fmla="*/ 0 w 623"/>
                  <a:gd name="T65" fmla="*/ 0 h 6026"/>
                  <a:gd name="T66" fmla="*/ 0 w 623"/>
                  <a:gd name="T67" fmla="*/ 0 h 6026"/>
                  <a:gd name="T68" fmla="*/ 0 w 623"/>
                  <a:gd name="T69" fmla="*/ 0 h 6026"/>
                  <a:gd name="T70" fmla="*/ 0 w 623"/>
                  <a:gd name="T71" fmla="*/ 0 h 6026"/>
                  <a:gd name="T72" fmla="*/ 0 w 623"/>
                  <a:gd name="T73" fmla="*/ 0 h 6026"/>
                  <a:gd name="T74" fmla="*/ 0 w 623"/>
                  <a:gd name="T75" fmla="*/ 0 h 6026"/>
                  <a:gd name="T76" fmla="*/ 0 w 623"/>
                  <a:gd name="T77" fmla="*/ 0 h 6026"/>
                  <a:gd name="T78" fmla="*/ 0 w 623"/>
                  <a:gd name="T79" fmla="*/ 0 h 6026"/>
                  <a:gd name="T80" fmla="*/ 0 w 623"/>
                  <a:gd name="T81" fmla="*/ 0 h 6026"/>
                  <a:gd name="T82" fmla="*/ 0 w 623"/>
                  <a:gd name="T83" fmla="*/ 0 h 6026"/>
                  <a:gd name="T84" fmla="*/ 0 w 623"/>
                  <a:gd name="T85" fmla="*/ 0 h 6026"/>
                  <a:gd name="T86" fmla="*/ 0 w 623"/>
                  <a:gd name="T87" fmla="*/ 0 h 6026"/>
                  <a:gd name="T88" fmla="*/ 0 w 623"/>
                  <a:gd name="T89" fmla="*/ 0 h 6026"/>
                  <a:gd name="T90" fmla="*/ 0 w 623"/>
                  <a:gd name="T91" fmla="*/ 0 h 6026"/>
                  <a:gd name="T92" fmla="*/ 0 w 623"/>
                  <a:gd name="T93" fmla="*/ 0 h 6026"/>
                  <a:gd name="T94" fmla="*/ 0 w 623"/>
                  <a:gd name="T95" fmla="*/ 0 h 6026"/>
                  <a:gd name="T96" fmla="*/ 0 w 623"/>
                  <a:gd name="T97" fmla="*/ 0 h 6026"/>
                  <a:gd name="T98" fmla="*/ 0 w 623"/>
                  <a:gd name="T99" fmla="*/ 0 h 6026"/>
                  <a:gd name="T100" fmla="*/ 0 w 623"/>
                  <a:gd name="T101" fmla="*/ 0 h 6026"/>
                  <a:gd name="T102" fmla="*/ 0 w 623"/>
                  <a:gd name="T103" fmla="*/ 0 h 60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6026"/>
                  <a:gd name="T158" fmla="*/ 623 w 623"/>
                  <a:gd name="T159" fmla="*/ 6026 h 60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6026">
                    <a:moveTo>
                      <a:pt x="0" y="6026"/>
                    </a:moveTo>
                    <a:lnTo>
                      <a:pt x="13" y="5949"/>
                    </a:lnTo>
                    <a:lnTo>
                      <a:pt x="25" y="5869"/>
                    </a:lnTo>
                    <a:lnTo>
                      <a:pt x="37" y="5785"/>
                    </a:lnTo>
                    <a:lnTo>
                      <a:pt x="49" y="5698"/>
                    </a:lnTo>
                    <a:lnTo>
                      <a:pt x="61" y="5608"/>
                    </a:lnTo>
                    <a:lnTo>
                      <a:pt x="74" y="5515"/>
                    </a:lnTo>
                    <a:lnTo>
                      <a:pt x="86" y="5419"/>
                    </a:lnTo>
                    <a:lnTo>
                      <a:pt x="98" y="5320"/>
                    </a:lnTo>
                    <a:lnTo>
                      <a:pt x="110" y="5218"/>
                    </a:lnTo>
                    <a:lnTo>
                      <a:pt x="123" y="5114"/>
                    </a:lnTo>
                    <a:lnTo>
                      <a:pt x="135" y="5007"/>
                    </a:lnTo>
                    <a:lnTo>
                      <a:pt x="147" y="4898"/>
                    </a:lnTo>
                    <a:lnTo>
                      <a:pt x="159" y="4786"/>
                    </a:lnTo>
                    <a:lnTo>
                      <a:pt x="171" y="4672"/>
                    </a:lnTo>
                    <a:lnTo>
                      <a:pt x="184" y="4556"/>
                    </a:lnTo>
                    <a:lnTo>
                      <a:pt x="196" y="4437"/>
                    </a:lnTo>
                    <a:lnTo>
                      <a:pt x="208" y="4317"/>
                    </a:lnTo>
                    <a:lnTo>
                      <a:pt x="220" y="4195"/>
                    </a:lnTo>
                    <a:lnTo>
                      <a:pt x="233" y="4072"/>
                    </a:lnTo>
                    <a:lnTo>
                      <a:pt x="245" y="3947"/>
                    </a:lnTo>
                    <a:lnTo>
                      <a:pt x="257" y="3820"/>
                    </a:lnTo>
                    <a:lnTo>
                      <a:pt x="269" y="3692"/>
                    </a:lnTo>
                    <a:lnTo>
                      <a:pt x="281" y="3563"/>
                    </a:lnTo>
                    <a:lnTo>
                      <a:pt x="294" y="3433"/>
                    </a:lnTo>
                    <a:lnTo>
                      <a:pt x="306" y="3302"/>
                    </a:lnTo>
                    <a:lnTo>
                      <a:pt x="318" y="3170"/>
                    </a:lnTo>
                    <a:lnTo>
                      <a:pt x="330" y="3038"/>
                    </a:lnTo>
                    <a:lnTo>
                      <a:pt x="342" y="2905"/>
                    </a:lnTo>
                    <a:lnTo>
                      <a:pt x="355" y="2771"/>
                    </a:lnTo>
                    <a:lnTo>
                      <a:pt x="367" y="2638"/>
                    </a:lnTo>
                    <a:lnTo>
                      <a:pt x="379" y="2504"/>
                    </a:lnTo>
                    <a:lnTo>
                      <a:pt x="391" y="2370"/>
                    </a:lnTo>
                    <a:lnTo>
                      <a:pt x="404" y="2237"/>
                    </a:lnTo>
                    <a:lnTo>
                      <a:pt x="416" y="2103"/>
                    </a:lnTo>
                    <a:lnTo>
                      <a:pt x="428" y="1970"/>
                    </a:lnTo>
                    <a:lnTo>
                      <a:pt x="440" y="1838"/>
                    </a:lnTo>
                    <a:lnTo>
                      <a:pt x="452" y="1706"/>
                    </a:lnTo>
                    <a:lnTo>
                      <a:pt x="465" y="1575"/>
                    </a:lnTo>
                    <a:lnTo>
                      <a:pt x="477" y="1445"/>
                    </a:lnTo>
                    <a:lnTo>
                      <a:pt x="489" y="1316"/>
                    </a:lnTo>
                    <a:lnTo>
                      <a:pt x="501" y="1188"/>
                    </a:lnTo>
                    <a:lnTo>
                      <a:pt x="513" y="1061"/>
                    </a:lnTo>
                    <a:lnTo>
                      <a:pt x="526" y="936"/>
                    </a:lnTo>
                    <a:lnTo>
                      <a:pt x="538" y="812"/>
                    </a:lnTo>
                    <a:lnTo>
                      <a:pt x="550" y="690"/>
                    </a:lnTo>
                    <a:lnTo>
                      <a:pt x="562" y="570"/>
                    </a:lnTo>
                    <a:lnTo>
                      <a:pt x="575" y="452"/>
                    </a:lnTo>
                    <a:lnTo>
                      <a:pt x="587" y="336"/>
                    </a:lnTo>
                    <a:lnTo>
                      <a:pt x="599" y="222"/>
                    </a:lnTo>
                    <a:lnTo>
                      <a:pt x="611" y="110"/>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34" name="Freeform 175"/>
              <p:cNvSpPr>
                <a:spLocks/>
              </p:cNvSpPr>
              <p:nvPr/>
            </p:nvSpPr>
            <p:spPr bwMode="auto">
              <a:xfrm>
                <a:off x="3191" y="1931"/>
                <a:ext cx="95" cy="263"/>
              </a:xfrm>
              <a:custGeom>
                <a:avLst/>
                <a:gdLst>
                  <a:gd name="T0" fmla="*/ 0 w 623"/>
                  <a:gd name="T1" fmla="*/ 0 h 1756"/>
                  <a:gd name="T2" fmla="*/ 0 w 623"/>
                  <a:gd name="T3" fmla="*/ 0 h 1756"/>
                  <a:gd name="T4" fmla="*/ 0 w 623"/>
                  <a:gd name="T5" fmla="*/ 0 h 1756"/>
                  <a:gd name="T6" fmla="*/ 0 w 623"/>
                  <a:gd name="T7" fmla="*/ 0 h 1756"/>
                  <a:gd name="T8" fmla="*/ 0 w 623"/>
                  <a:gd name="T9" fmla="*/ 0 h 1756"/>
                  <a:gd name="T10" fmla="*/ 0 w 623"/>
                  <a:gd name="T11" fmla="*/ 0 h 1756"/>
                  <a:gd name="T12" fmla="*/ 0 w 623"/>
                  <a:gd name="T13" fmla="*/ 0 h 1756"/>
                  <a:gd name="T14" fmla="*/ 0 w 623"/>
                  <a:gd name="T15" fmla="*/ 0 h 1756"/>
                  <a:gd name="T16" fmla="*/ 0 w 623"/>
                  <a:gd name="T17" fmla="*/ 0 h 1756"/>
                  <a:gd name="T18" fmla="*/ 0 w 623"/>
                  <a:gd name="T19" fmla="*/ 0 h 1756"/>
                  <a:gd name="T20" fmla="*/ 0 w 623"/>
                  <a:gd name="T21" fmla="*/ 0 h 1756"/>
                  <a:gd name="T22" fmla="*/ 0 w 623"/>
                  <a:gd name="T23" fmla="*/ 0 h 1756"/>
                  <a:gd name="T24" fmla="*/ 0 w 623"/>
                  <a:gd name="T25" fmla="*/ 0 h 1756"/>
                  <a:gd name="T26" fmla="*/ 0 w 623"/>
                  <a:gd name="T27" fmla="*/ 0 h 1756"/>
                  <a:gd name="T28" fmla="*/ 0 w 623"/>
                  <a:gd name="T29" fmla="*/ 0 h 1756"/>
                  <a:gd name="T30" fmla="*/ 0 w 623"/>
                  <a:gd name="T31" fmla="*/ 0 h 1756"/>
                  <a:gd name="T32" fmla="*/ 0 w 623"/>
                  <a:gd name="T33" fmla="*/ 0 h 1756"/>
                  <a:gd name="T34" fmla="*/ 0 w 623"/>
                  <a:gd name="T35" fmla="*/ 0 h 1756"/>
                  <a:gd name="T36" fmla="*/ 0 w 623"/>
                  <a:gd name="T37" fmla="*/ 0 h 1756"/>
                  <a:gd name="T38" fmla="*/ 0 w 623"/>
                  <a:gd name="T39" fmla="*/ 0 h 1756"/>
                  <a:gd name="T40" fmla="*/ 0 w 623"/>
                  <a:gd name="T41" fmla="*/ 0 h 1756"/>
                  <a:gd name="T42" fmla="*/ 0 w 623"/>
                  <a:gd name="T43" fmla="*/ 0 h 1756"/>
                  <a:gd name="T44" fmla="*/ 0 w 623"/>
                  <a:gd name="T45" fmla="*/ 0 h 1756"/>
                  <a:gd name="T46" fmla="*/ 0 w 623"/>
                  <a:gd name="T47" fmla="*/ 0 h 1756"/>
                  <a:gd name="T48" fmla="*/ 0 w 623"/>
                  <a:gd name="T49" fmla="*/ 0 h 1756"/>
                  <a:gd name="T50" fmla="*/ 0 w 623"/>
                  <a:gd name="T51" fmla="*/ 0 h 1756"/>
                  <a:gd name="T52" fmla="*/ 0 w 623"/>
                  <a:gd name="T53" fmla="*/ 0 h 1756"/>
                  <a:gd name="T54" fmla="*/ 0 w 623"/>
                  <a:gd name="T55" fmla="*/ 0 h 1756"/>
                  <a:gd name="T56" fmla="*/ 0 w 623"/>
                  <a:gd name="T57" fmla="*/ 0 h 1756"/>
                  <a:gd name="T58" fmla="*/ 0 w 623"/>
                  <a:gd name="T59" fmla="*/ 0 h 1756"/>
                  <a:gd name="T60" fmla="*/ 0 w 623"/>
                  <a:gd name="T61" fmla="*/ 0 h 1756"/>
                  <a:gd name="T62" fmla="*/ 0 w 623"/>
                  <a:gd name="T63" fmla="*/ 0 h 1756"/>
                  <a:gd name="T64" fmla="*/ 0 w 623"/>
                  <a:gd name="T65" fmla="*/ 0 h 1756"/>
                  <a:gd name="T66" fmla="*/ 0 w 623"/>
                  <a:gd name="T67" fmla="*/ 0 h 1756"/>
                  <a:gd name="T68" fmla="*/ 0 w 623"/>
                  <a:gd name="T69" fmla="*/ 0 h 1756"/>
                  <a:gd name="T70" fmla="*/ 0 w 623"/>
                  <a:gd name="T71" fmla="*/ 0 h 1756"/>
                  <a:gd name="T72" fmla="*/ 0 w 623"/>
                  <a:gd name="T73" fmla="*/ 0 h 1756"/>
                  <a:gd name="T74" fmla="*/ 0 w 623"/>
                  <a:gd name="T75" fmla="*/ 0 h 1756"/>
                  <a:gd name="T76" fmla="*/ 0 w 623"/>
                  <a:gd name="T77" fmla="*/ 0 h 1756"/>
                  <a:gd name="T78" fmla="*/ 0 w 623"/>
                  <a:gd name="T79" fmla="*/ 0 h 1756"/>
                  <a:gd name="T80" fmla="*/ 0 w 623"/>
                  <a:gd name="T81" fmla="*/ 0 h 1756"/>
                  <a:gd name="T82" fmla="*/ 0 w 623"/>
                  <a:gd name="T83" fmla="*/ 0 h 1756"/>
                  <a:gd name="T84" fmla="*/ 0 w 623"/>
                  <a:gd name="T85" fmla="*/ 0 h 1756"/>
                  <a:gd name="T86" fmla="*/ 0 w 623"/>
                  <a:gd name="T87" fmla="*/ 0 h 1756"/>
                  <a:gd name="T88" fmla="*/ 0 w 623"/>
                  <a:gd name="T89" fmla="*/ 0 h 1756"/>
                  <a:gd name="T90" fmla="*/ 0 w 623"/>
                  <a:gd name="T91" fmla="*/ 0 h 1756"/>
                  <a:gd name="T92" fmla="*/ 0 w 623"/>
                  <a:gd name="T93" fmla="*/ 0 h 1756"/>
                  <a:gd name="T94" fmla="*/ 0 w 623"/>
                  <a:gd name="T95" fmla="*/ 0 h 1756"/>
                  <a:gd name="T96" fmla="*/ 0 w 623"/>
                  <a:gd name="T97" fmla="*/ 0 h 1756"/>
                  <a:gd name="T98" fmla="*/ 0 w 623"/>
                  <a:gd name="T99" fmla="*/ 0 h 1756"/>
                  <a:gd name="T100" fmla="*/ 0 w 623"/>
                  <a:gd name="T101" fmla="*/ 0 h 1756"/>
                  <a:gd name="T102" fmla="*/ 0 w 623"/>
                  <a:gd name="T103" fmla="*/ 0 h 17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756"/>
                  <a:gd name="T158" fmla="*/ 623 w 623"/>
                  <a:gd name="T159" fmla="*/ 1756 h 17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756">
                    <a:moveTo>
                      <a:pt x="0" y="1756"/>
                    </a:moveTo>
                    <a:lnTo>
                      <a:pt x="13" y="1649"/>
                    </a:lnTo>
                    <a:lnTo>
                      <a:pt x="25" y="1545"/>
                    </a:lnTo>
                    <a:lnTo>
                      <a:pt x="37" y="1443"/>
                    </a:lnTo>
                    <a:lnTo>
                      <a:pt x="49" y="1344"/>
                    </a:lnTo>
                    <a:lnTo>
                      <a:pt x="62" y="1248"/>
                    </a:lnTo>
                    <a:lnTo>
                      <a:pt x="74" y="1155"/>
                    </a:lnTo>
                    <a:lnTo>
                      <a:pt x="86" y="1065"/>
                    </a:lnTo>
                    <a:lnTo>
                      <a:pt x="98" y="978"/>
                    </a:lnTo>
                    <a:lnTo>
                      <a:pt x="110" y="894"/>
                    </a:lnTo>
                    <a:lnTo>
                      <a:pt x="123" y="814"/>
                    </a:lnTo>
                    <a:lnTo>
                      <a:pt x="135" y="737"/>
                    </a:lnTo>
                    <a:lnTo>
                      <a:pt x="147" y="664"/>
                    </a:lnTo>
                    <a:lnTo>
                      <a:pt x="159" y="594"/>
                    </a:lnTo>
                    <a:lnTo>
                      <a:pt x="171" y="527"/>
                    </a:lnTo>
                    <a:lnTo>
                      <a:pt x="184" y="465"/>
                    </a:lnTo>
                    <a:lnTo>
                      <a:pt x="196" y="406"/>
                    </a:lnTo>
                    <a:lnTo>
                      <a:pt x="208" y="351"/>
                    </a:lnTo>
                    <a:lnTo>
                      <a:pt x="220" y="299"/>
                    </a:lnTo>
                    <a:lnTo>
                      <a:pt x="233" y="252"/>
                    </a:lnTo>
                    <a:lnTo>
                      <a:pt x="245" y="209"/>
                    </a:lnTo>
                    <a:lnTo>
                      <a:pt x="257" y="169"/>
                    </a:lnTo>
                    <a:lnTo>
                      <a:pt x="269" y="134"/>
                    </a:lnTo>
                    <a:lnTo>
                      <a:pt x="281" y="103"/>
                    </a:lnTo>
                    <a:lnTo>
                      <a:pt x="294" y="76"/>
                    </a:lnTo>
                    <a:lnTo>
                      <a:pt x="306" y="53"/>
                    </a:lnTo>
                    <a:lnTo>
                      <a:pt x="318" y="34"/>
                    </a:lnTo>
                    <a:lnTo>
                      <a:pt x="330" y="19"/>
                    </a:lnTo>
                    <a:lnTo>
                      <a:pt x="342" y="8"/>
                    </a:lnTo>
                    <a:lnTo>
                      <a:pt x="355" y="2"/>
                    </a:lnTo>
                    <a:lnTo>
                      <a:pt x="367" y="0"/>
                    </a:lnTo>
                    <a:lnTo>
                      <a:pt x="379" y="2"/>
                    </a:lnTo>
                    <a:lnTo>
                      <a:pt x="391" y="8"/>
                    </a:lnTo>
                    <a:lnTo>
                      <a:pt x="404" y="19"/>
                    </a:lnTo>
                    <a:lnTo>
                      <a:pt x="416" y="33"/>
                    </a:lnTo>
                    <a:lnTo>
                      <a:pt x="428" y="52"/>
                    </a:lnTo>
                    <a:lnTo>
                      <a:pt x="440" y="75"/>
                    </a:lnTo>
                    <a:lnTo>
                      <a:pt x="452" y="102"/>
                    </a:lnTo>
                    <a:lnTo>
                      <a:pt x="465" y="134"/>
                    </a:lnTo>
                    <a:lnTo>
                      <a:pt x="477" y="169"/>
                    </a:lnTo>
                    <a:lnTo>
                      <a:pt x="489" y="208"/>
                    </a:lnTo>
                    <a:lnTo>
                      <a:pt x="501" y="251"/>
                    </a:lnTo>
                    <a:lnTo>
                      <a:pt x="514" y="299"/>
                    </a:lnTo>
                    <a:lnTo>
                      <a:pt x="526" y="350"/>
                    </a:lnTo>
                    <a:lnTo>
                      <a:pt x="538" y="405"/>
                    </a:lnTo>
                    <a:lnTo>
                      <a:pt x="550" y="464"/>
                    </a:lnTo>
                    <a:lnTo>
                      <a:pt x="562" y="526"/>
                    </a:lnTo>
                    <a:lnTo>
                      <a:pt x="575" y="593"/>
                    </a:lnTo>
                    <a:lnTo>
                      <a:pt x="587" y="662"/>
                    </a:lnTo>
                    <a:lnTo>
                      <a:pt x="599" y="736"/>
                    </a:lnTo>
                    <a:lnTo>
                      <a:pt x="611" y="813"/>
                    </a:lnTo>
                    <a:lnTo>
                      <a:pt x="623" y="893"/>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35" name="Freeform 176"/>
              <p:cNvSpPr>
                <a:spLocks/>
              </p:cNvSpPr>
              <p:nvPr/>
            </p:nvSpPr>
            <p:spPr bwMode="auto">
              <a:xfrm>
                <a:off x="3286" y="2065"/>
                <a:ext cx="95" cy="913"/>
              </a:xfrm>
              <a:custGeom>
                <a:avLst/>
                <a:gdLst>
                  <a:gd name="T0" fmla="*/ 0 w 623"/>
                  <a:gd name="T1" fmla="*/ 0 h 6080"/>
                  <a:gd name="T2" fmla="*/ 0 w 623"/>
                  <a:gd name="T3" fmla="*/ 0 h 6080"/>
                  <a:gd name="T4" fmla="*/ 0 w 623"/>
                  <a:gd name="T5" fmla="*/ 0 h 6080"/>
                  <a:gd name="T6" fmla="*/ 0 w 623"/>
                  <a:gd name="T7" fmla="*/ 0 h 6080"/>
                  <a:gd name="T8" fmla="*/ 0 w 623"/>
                  <a:gd name="T9" fmla="*/ 0 h 6080"/>
                  <a:gd name="T10" fmla="*/ 0 w 623"/>
                  <a:gd name="T11" fmla="*/ 0 h 6080"/>
                  <a:gd name="T12" fmla="*/ 0 w 623"/>
                  <a:gd name="T13" fmla="*/ 0 h 6080"/>
                  <a:gd name="T14" fmla="*/ 0 w 623"/>
                  <a:gd name="T15" fmla="*/ 0 h 6080"/>
                  <a:gd name="T16" fmla="*/ 0 w 623"/>
                  <a:gd name="T17" fmla="*/ 0 h 6080"/>
                  <a:gd name="T18" fmla="*/ 0 w 623"/>
                  <a:gd name="T19" fmla="*/ 0 h 6080"/>
                  <a:gd name="T20" fmla="*/ 0 w 623"/>
                  <a:gd name="T21" fmla="*/ 0 h 6080"/>
                  <a:gd name="T22" fmla="*/ 0 w 623"/>
                  <a:gd name="T23" fmla="*/ 0 h 6080"/>
                  <a:gd name="T24" fmla="*/ 0 w 623"/>
                  <a:gd name="T25" fmla="*/ 0 h 6080"/>
                  <a:gd name="T26" fmla="*/ 0 w 623"/>
                  <a:gd name="T27" fmla="*/ 0 h 6080"/>
                  <a:gd name="T28" fmla="*/ 0 w 623"/>
                  <a:gd name="T29" fmla="*/ 0 h 6080"/>
                  <a:gd name="T30" fmla="*/ 0 w 623"/>
                  <a:gd name="T31" fmla="*/ 0 h 6080"/>
                  <a:gd name="T32" fmla="*/ 0 w 623"/>
                  <a:gd name="T33" fmla="*/ 0 h 6080"/>
                  <a:gd name="T34" fmla="*/ 0 w 623"/>
                  <a:gd name="T35" fmla="*/ 0 h 6080"/>
                  <a:gd name="T36" fmla="*/ 0 w 623"/>
                  <a:gd name="T37" fmla="*/ 0 h 6080"/>
                  <a:gd name="T38" fmla="*/ 0 w 623"/>
                  <a:gd name="T39" fmla="*/ 0 h 6080"/>
                  <a:gd name="T40" fmla="*/ 0 w 623"/>
                  <a:gd name="T41" fmla="*/ 0 h 6080"/>
                  <a:gd name="T42" fmla="*/ 0 w 623"/>
                  <a:gd name="T43" fmla="*/ 0 h 6080"/>
                  <a:gd name="T44" fmla="*/ 0 w 623"/>
                  <a:gd name="T45" fmla="*/ 0 h 6080"/>
                  <a:gd name="T46" fmla="*/ 0 w 623"/>
                  <a:gd name="T47" fmla="*/ 0 h 6080"/>
                  <a:gd name="T48" fmla="*/ 0 w 623"/>
                  <a:gd name="T49" fmla="*/ 0 h 6080"/>
                  <a:gd name="T50" fmla="*/ 0 w 623"/>
                  <a:gd name="T51" fmla="*/ 0 h 6080"/>
                  <a:gd name="T52" fmla="*/ 0 w 623"/>
                  <a:gd name="T53" fmla="*/ 0 h 6080"/>
                  <a:gd name="T54" fmla="*/ 0 w 623"/>
                  <a:gd name="T55" fmla="*/ 0 h 6080"/>
                  <a:gd name="T56" fmla="*/ 0 w 623"/>
                  <a:gd name="T57" fmla="*/ 0 h 6080"/>
                  <a:gd name="T58" fmla="*/ 0 w 623"/>
                  <a:gd name="T59" fmla="*/ 0 h 6080"/>
                  <a:gd name="T60" fmla="*/ 0 w 623"/>
                  <a:gd name="T61" fmla="*/ 0 h 6080"/>
                  <a:gd name="T62" fmla="*/ 0 w 623"/>
                  <a:gd name="T63" fmla="*/ 0 h 6080"/>
                  <a:gd name="T64" fmla="*/ 0 w 623"/>
                  <a:gd name="T65" fmla="*/ 0 h 6080"/>
                  <a:gd name="T66" fmla="*/ 0 w 623"/>
                  <a:gd name="T67" fmla="*/ 0 h 6080"/>
                  <a:gd name="T68" fmla="*/ 0 w 623"/>
                  <a:gd name="T69" fmla="*/ 0 h 6080"/>
                  <a:gd name="T70" fmla="*/ 0 w 623"/>
                  <a:gd name="T71" fmla="*/ 0 h 6080"/>
                  <a:gd name="T72" fmla="*/ 0 w 623"/>
                  <a:gd name="T73" fmla="*/ 0 h 6080"/>
                  <a:gd name="T74" fmla="*/ 0 w 623"/>
                  <a:gd name="T75" fmla="*/ 0 h 6080"/>
                  <a:gd name="T76" fmla="*/ 0 w 623"/>
                  <a:gd name="T77" fmla="*/ 0 h 6080"/>
                  <a:gd name="T78" fmla="*/ 0 w 623"/>
                  <a:gd name="T79" fmla="*/ 0 h 6080"/>
                  <a:gd name="T80" fmla="*/ 0 w 623"/>
                  <a:gd name="T81" fmla="*/ 0 h 6080"/>
                  <a:gd name="T82" fmla="*/ 0 w 623"/>
                  <a:gd name="T83" fmla="*/ 0 h 6080"/>
                  <a:gd name="T84" fmla="*/ 0 w 623"/>
                  <a:gd name="T85" fmla="*/ 0 h 6080"/>
                  <a:gd name="T86" fmla="*/ 0 w 623"/>
                  <a:gd name="T87" fmla="*/ 0 h 6080"/>
                  <a:gd name="T88" fmla="*/ 0 w 623"/>
                  <a:gd name="T89" fmla="*/ 0 h 6080"/>
                  <a:gd name="T90" fmla="*/ 0 w 623"/>
                  <a:gd name="T91" fmla="*/ 0 h 6080"/>
                  <a:gd name="T92" fmla="*/ 0 w 623"/>
                  <a:gd name="T93" fmla="*/ 0 h 6080"/>
                  <a:gd name="T94" fmla="*/ 0 w 623"/>
                  <a:gd name="T95" fmla="*/ 0 h 6080"/>
                  <a:gd name="T96" fmla="*/ 0 w 623"/>
                  <a:gd name="T97" fmla="*/ 0 h 6080"/>
                  <a:gd name="T98" fmla="*/ 0 w 623"/>
                  <a:gd name="T99" fmla="*/ 0 h 6080"/>
                  <a:gd name="T100" fmla="*/ 0 w 623"/>
                  <a:gd name="T101" fmla="*/ 0 h 6080"/>
                  <a:gd name="T102" fmla="*/ 0 w 623"/>
                  <a:gd name="T103" fmla="*/ 0 h 6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6080"/>
                  <a:gd name="T158" fmla="*/ 623 w 623"/>
                  <a:gd name="T159" fmla="*/ 6080 h 60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6080">
                    <a:moveTo>
                      <a:pt x="0" y="0"/>
                    </a:moveTo>
                    <a:lnTo>
                      <a:pt x="13" y="84"/>
                    </a:lnTo>
                    <a:lnTo>
                      <a:pt x="25" y="171"/>
                    </a:lnTo>
                    <a:lnTo>
                      <a:pt x="37" y="261"/>
                    </a:lnTo>
                    <a:lnTo>
                      <a:pt x="49" y="354"/>
                    </a:lnTo>
                    <a:lnTo>
                      <a:pt x="62" y="450"/>
                    </a:lnTo>
                    <a:lnTo>
                      <a:pt x="74" y="549"/>
                    </a:lnTo>
                    <a:lnTo>
                      <a:pt x="86" y="650"/>
                    </a:lnTo>
                    <a:lnTo>
                      <a:pt x="98" y="755"/>
                    </a:lnTo>
                    <a:lnTo>
                      <a:pt x="110" y="862"/>
                    </a:lnTo>
                    <a:lnTo>
                      <a:pt x="123" y="971"/>
                    </a:lnTo>
                    <a:lnTo>
                      <a:pt x="135" y="1083"/>
                    </a:lnTo>
                    <a:lnTo>
                      <a:pt x="147" y="1197"/>
                    </a:lnTo>
                    <a:lnTo>
                      <a:pt x="159" y="1313"/>
                    </a:lnTo>
                    <a:lnTo>
                      <a:pt x="171" y="1432"/>
                    </a:lnTo>
                    <a:lnTo>
                      <a:pt x="184" y="1552"/>
                    </a:lnTo>
                    <a:lnTo>
                      <a:pt x="196" y="1674"/>
                    </a:lnTo>
                    <a:lnTo>
                      <a:pt x="208" y="1797"/>
                    </a:lnTo>
                    <a:lnTo>
                      <a:pt x="220" y="1922"/>
                    </a:lnTo>
                    <a:lnTo>
                      <a:pt x="233" y="2049"/>
                    </a:lnTo>
                    <a:lnTo>
                      <a:pt x="245" y="2177"/>
                    </a:lnTo>
                    <a:lnTo>
                      <a:pt x="257" y="2306"/>
                    </a:lnTo>
                    <a:lnTo>
                      <a:pt x="269" y="2436"/>
                    </a:lnTo>
                    <a:lnTo>
                      <a:pt x="281" y="2567"/>
                    </a:lnTo>
                    <a:lnTo>
                      <a:pt x="294" y="2699"/>
                    </a:lnTo>
                    <a:lnTo>
                      <a:pt x="306" y="2831"/>
                    </a:lnTo>
                    <a:lnTo>
                      <a:pt x="318" y="2964"/>
                    </a:lnTo>
                    <a:lnTo>
                      <a:pt x="330" y="3098"/>
                    </a:lnTo>
                    <a:lnTo>
                      <a:pt x="343" y="3231"/>
                    </a:lnTo>
                    <a:lnTo>
                      <a:pt x="355" y="3365"/>
                    </a:lnTo>
                    <a:lnTo>
                      <a:pt x="367" y="3499"/>
                    </a:lnTo>
                    <a:lnTo>
                      <a:pt x="379" y="3632"/>
                    </a:lnTo>
                    <a:lnTo>
                      <a:pt x="391" y="3766"/>
                    </a:lnTo>
                    <a:lnTo>
                      <a:pt x="404" y="3899"/>
                    </a:lnTo>
                    <a:lnTo>
                      <a:pt x="416" y="4031"/>
                    </a:lnTo>
                    <a:lnTo>
                      <a:pt x="428" y="4163"/>
                    </a:lnTo>
                    <a:lnTo>
                      <a:pt x="440" y="4294"/>
                    </a:lnTo>
                    <a:lnTo>
                      <a:pt x="452" y="4424"/>
                    </a:lnTo>
                    <a:lnTo>
                      <a:pt x="465" y="4553"/>
                    </a:lnTo>
                    <a:lnTo>
                      <a:pt x="477" y="4681"/>
                    </a:lnTo>
                    <a:lnTo>
                      <a:pt x="489" y="4808"/>
                    </a:lnTo>
                    <a:lnTo>
                      <a:pt x="501" y="4933"/>
                    </a:lnTo>
                    <a:lnTo>
                      <a:pt x="514" y="5057"/>
                    </a:lnTo>
                    <a:lnTo>
                      <a:pt x="526" y="5178"/>
                    </a:lnTo>
                    <a:lnTo>
                      <a:pt x="538" y="5299"/>
                    </a:lnTo>
                    <a:lnTo>
                      <a:pt x="550" y="5417"/>
                    </a:lnTo>
                    <a:lnTo>
                      <a:pt x="562" y="5533"/>
                    </a:lnTo>
                    <a:lnTo>
                      <a:pt x="575" y="5647"/>
                    </a:lnTo>
                    <a:lnTo>
                      <a:pt x="587" y="5759"/>
                    </a:lnTo>
                    <a:lnTo>
                      <a:pt x="599" y="5869"/>
                    </a:lnTo>
                    <a:lnTo>
                      <a:pt x="611" y="5976"/>
                    </a:lnTo>
                    <a:lnTo>
                      <a:pt x="623" y="608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36" name="Freeform 177"/>
              <p:cNvSpPr>
                <a:spLocks/>
              </p:cNvSpPr>
              <p:nvPr/>
            </p:nvSpPr>
            <p:spPr bwMode="auto">
              <a:xfrm>
                <a:off x="3381" y="2978"/>
                <a:ext cx="94" cy="232"/>
              </a:xfrm>
              <a:custGeom>
                <a:avLst/>
                <a:gdLst>
                  <a:gd name="T0" fmla="*/ 0 w 623"/>
                  <a:gd name="T1" fmla="*/ 0 h 1545"/>
                  <a:gd name="T2" fmla="*/ 0 w 623"/>
                  <a:gd name="T3" fmla="*/ 0 h 1545"/>
                  <a:gd name="T4" fmla="*/ 0 w 623"/>
                  <a:gd name="T5" fmla="*/ 0 h 1545"/>
                  <a:gd name="T6" fmla="*/ 0 w 623"/>
                  <a:gd name="T7" fmla="*/ 0 h 1545"/>
                  <a:gd name="T8" fmla="*/ 0 w 623"/>
                  <a:gd name="T9" fmla="*/ 0 h 1545"/>
                  <a:gd name="T10" fmla="*/ 0 w 623"/>
                  <a:gd name="T11" fmla="*/ 0 h 1545"/>
                  <a:gd name="T12" fmla="*/ 0 w 623"/>
                  <a:gd name="T13" fmla="*/ 0 h 1545"/>
                  <a:gd name="T14" fmla="*/ 0 w 623"/>
                  <a:gd name="T15" fmla="*/ 0 h 1545"/>
                  <a:gd name="T16" fmla="*/ 0 w 623"/>
                  <a:gd name="T17" fmla="*/ 0 h 1545"/>
                  <a:gd name="T18" fmla="*/ 0 w 623"/>
                  <a:gd name="T19" fmla="*/ 0 h 1545"/>
                  <a:gd name="T20" fmla="*/ 0 w 623"/>
                  <a:gd name="T21" fmla="*/ 0 h 1545"/>
                  <a:gd name="T22" fmla="*/ 0 w 623"/>
                  <a:gd name="T23" fmla="*/ 0 h 1545"/>
                  <a:gd name="T24" fmla="*/ 0 w 623"/>
                  <a:gd name="T25" fmla="*/ 0 h 1545"/>
                  <a:gd name="T26" fmla="*/ 0 w 623"/>
                  <a:gd name="T27" fmla="*/ 0 h 1545"/>
                  <a:gd name="T28" fmla="*/ 0 w 623"/>
                  <a:gd name="T29" fmla="*/ 0 h 1545"/>
                  <a:gd name="T30" fmla="*/ 0 w 623"/>
                  <a:gd name="T31" fmla="*/ 0 h 1545"/>
                  <a:gd name="T32" fmla="*/ 0 w 623"/>
                  <a:gd name="T33" fmla="*/ 0 h 1545"/>
                  <a:gd name="T34" fmla="*/ 0 w 623"/>
                  <a:gd name="T35" fmla="*/ 0 h 1545"/>
                  <a:gd name="T36" fmla="*/ 0 w 623"/>
                  <a:gd name="T37" fmla="*/ 0 h 1545"/>
                  <a:gd name="T38" fmla="*/ 0 w 623"/>
                  <a:gd name="T39" fmla="*/ 0 h 1545"/>
                  <a:gd name="T40" fmla="*/ 0 w 623"/>
                  <a:gd name="T41" fmla="*/ 0 h 1545"/>
                  <a:gd name="T42" fmla="*/ 0 w 623"/>
                  <a:gd name="T43" fmla="*/ 0 h 1545"/>
                  <a:gd name="T44" fmla="*/ 0 w 623"/>
                  <a:gd name="T45" fmla="*/ 0 h 1545"/>
                  <a:gd name="T46" fmla="*/ 0 w 623"/>
                  <a:gd name="T47" fmla="*/ 0 h 1545"/>
                  <a:gd name="T48" fmla="*/ 0 w 623"/>
                  <a:gd name="T49" fmla="*/ 0 h 1545"/>
                  <a:gd name="T50" fmla="*/ 0 w 623"/>
                  <a:gd name="T51" fmla="*/ 0 h 1545"/>
                  <a:gd name="T52" fmla="*/ 0 w 623"/>
                  <a:gd name="T53" fmla="*/ 0 h 1545"/>
                  <a:gd name="T54" fmla="*/ 0 w 623"/>
                  <a:gd name="T55" fmla="*/ 0 h 1545"/>
                  <a:gd name="T56" fmla="*/ 0 w 623"/>
                  <a:gd name="T57" fmla="*/ 0 h 1545"/>
                  <a:gd name="T58" fmla="*/ 0 w 623"/>
                  <a:gd name="T59" fmla="*/ 0 h 1545"/>
                  <a:gd name="T60" fmla="*/ 0 w 623"/>
                  <a:gd name="T61" fmla="*/ 0 h 1545"/>
                  <a:gd name="T62" fmla="*/ 0 w 623"/>
                  <a:gd name="T63" fmla="*/ 0 h 1545"/>
                  <a:gd name="T64" fmla="*/ 0 w 623"/>
                  <a:gd name="T65" fmla="*/ 0 h 1545"/>
                  <a:gd name="T66" fmla="*/ 0 w 623"/>
                  <a:gd name="T67" fmla="*/ 0 h 1545"/>
                  <a:gd name="T68" fmla="*/ 0 w 623"/>
                  <a:gd name="T69" fmla="*/ 0 h 1545"/>
                  <a:gd name="T70" fmla="*/ 0 w 623"/>
                  <a:gd name="T71" fmla="*/ 0 h 1545"/>
                  <a:gd name="T72" fmla="*/ 0 w 623"/>
                  <a:gd name="T73" fmla="*/ 0 h 1545"/>
                  <a:gd name="T74" fmla="*/ 0 w 623"/>
                  <a:gd name="T75" fmla="*/ 0 h 1545"/>
                  <a:gd name="T76" fmla="*/ 0 w 623"/>
                  <a:gd name="T77" fmla="*/ 0 h 1545"/>
                  <a:gd name="T78" fmla="*/ 0 w 623"/>
                  <a:gd name="T79" fmla="*/ 0 h 1545"/>
                  <a:gd name="T80" fmla="*/ 0 w 623"/>
                  <a:gd name="T81" fmla="*/ 0 h 1545"/>
                  <a:gd name="T82" fmla="*/ 0 w 623"/>
                  <a:gd name="T83" fmla="*/ 0 h 1545"/>
                  <a:gd name="T84" fmla="*/ 0 w 623"/>
                  <a:gd name="T85" fmla="*/ 0 h 1545"/>
                  <a:gd name="T86" fmla="*/ 0 w 623"/>
                  <a:gd name="T87" fmla="*/ 0 h 1545"/>
                  <a:gd name="T88" fmla="*/ 0 w 623"/>
                  <a:gd name="T89" fmla="*/ 0 h 1545"/>
                  <a:gd name="T90" fmla="*/ 0 w 623"/>
                  <a:gd name="T91" fmla="*/ 0 h 1545"/>
                  <a:gd name="T92" fmla="*/ 0 w 623"/>
                  <a:gd name="T93" fmla="*/ 0 h 1545"/>
                  <a:gd name="T94" fmla="*/ 0 w 623"/>
                  <a:gd name="T95" fmla="*/ 0 h 1545"/>
                  <a:gd name="T96" fmla="*/ 0 w 623"/>
                  <a:gd name="T97" fmla="*/ 0 h 1545"/>
                  <a:gd name="T98" fmla="*/ 0 w 623"/>
                  <a:gd name="T99" fmla="*/ 0 h 1545"/>
                  <a:gd name="T100" fmla="*/ 0 w 623"/>
                  <a:gd name="T101" fmla="*/ 0 h 1545"/>
                  <a:gd name="T102" fmla="*/ 0 w 623"/>
                  <a:gd name="T103" fmla="*/ 0 h 15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545"/>
                  <a:gd name="T158" fmla="*/ 623 w 623"/>
                  <a:gd name="T159" fmla="*/ 1545 h 15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545">
                    <a:moveTo>
                      <a:pt x="0" y="0"/>
                    </a:moveTo>
                    <a:lnTo>
                      <a:pt x="13" y="102"/>
                    </a:lnTo>
                    <a:lnTo>
                      <a:pt x="25" y="201"/>
                    </a:lnTo>
                    <a:lnTo>
                      <a:pt x="37" y="297"/>
                    </a:lnTo>
                    <a:lnTo>
                      <a:pt x="49" y="390"/>
                    </a:lnTo>
                    <a:lnTo>
                      <a:pt x="62" y="480"/>
                    </a:lnTo>
                    <a:lnTo>
                      <a:pt x="74" y="567"/>
                    </a:lnTo>
                    <a:lnTo>
                      <a:pt x="86" y="651"/>
                    </a:lnTo>
                    <a:lnTo>
                      <a:pt x="98" y="731"/>
                    </a:lnTo>
                    <a:lnTo>
                      <a:pt x="110" y="808"/>
                    </a:lnTo>
                    <a:lnTo>
                      <a:pt x="123" y="881"/>
                    </a:lnTo>
                    <a:lnTo>
                      <a:pt x="135" y="951"/>
                    </a:lnTo>
                    <a:lnTo>
                      <a:pt x="147" y="1018"/>
                    </a:lnTo>
                    <a:lnTo>
                      <a:pt x="159" y="1080"/>
                    </a:lnTo>
                    <a:lnTo>
                      <a:pt x="171" y="1139"/>
                    </a:lnTo>
                    <a:lnTo>
                      <a:pt x="184" y="1194"/>
                    </a:lnTo>
                    <a:lnTo>
                      <a:pt x="196" y="1246"/>
                    </a:lnTo>
                    <a:lnTo>
                      <a:pt x="208" y="1293"/>
                    </a:lnTo>
                    <a:lnTo>
                      <a:pt x="220" y="1336"/>
                    </a:lnTo>
                    <a:lnTo>
                      <a:pt x="233" y="1376"/>
                    </a:lnTo>
                    <a:lnTo>
                      <a:pt x="245" y="1411"/>
                    </a:lnTo>
                    <a:lnTo>
                      <a:pt x="257" y="1442"/>
                    </a:lnTo>
                    <a:lnTo>
                      <a:pt x="269" y="1469"/>
                    </a:lnTo>
                    <a:lnTo>
                      <a:pt x="281" y="1492"/>
                    </a:lnTo>
                    <a:lnTo>
                      <a:pt x="294" y="1511"/>
                    </a:lnTo>
                    <a:lnTo>
                      <a:pt x="306" y="1526"/>
                    </a:lnTo>
                    <a:lnTo>
                      <a:pt x="318" y="1537"/>
                    </a:lnTo>
                    <a:lnTo>
                      <a:pt x="330" y="1543"/>
                    </a:lnTo>
                    <a:lnTo>
                      <a:pt x="343" y="1545"/>
                    </a:lnTo>
                    <a:lnTo>
                      <a:pt x="355" y="1543"/>
                    </a:lnTo>
                    <a:lnTo>
                      <a:pt x="367" y="1537"/>
                    </a:lnTo>
                    <a:lnTo>
                      <a:pt x="379" y="1526"/>
                    </a:lnTo>
                    <a:lnTo>
                      <a:pt x="391" y="1512"/>
                    </a:lnTo>
                    <a:lnTo>
                      <a:pt x="404" y="1493"/>
                    </a:lnTo>
                    <a:lnTo>
                      <a:pt x="416" y="1470"/>
                    </a:lnTo>
                    <a:lnTo>
                      <a:pt x="428" y="1443"/>
                    </a:lnTo>
                    <a:lnTo>
                      <a:pt x="440" y="1411"/>
                    </a:lnTo>
                    <a:lnTo>
                      <a:pt x="452" y="1376"/>
                    </a:lnTo>
                    <a:lnTo>
                      <a:pt x="465" y="1337"/>
                    </a:lnTo>
                    <a:lnTo>
                      <a:pt x="477" y="1294"/>
                    </a:lnTo>
                    <a:lnTo>
                      <a:pt x="489" y="1246"/>
                    </a:lnTo>
                    <a:lnTo>
                      <a:pt x="501" y="1195"/>
                    </a:lnTo>
                    <a:lnTo>
                      <a:pt x="514" y="1140"/>
                    </a:lnTo>
                    <a:lnTo>
                      <a:pt x="526" y="1081"/>
                    </a:lnTo>
                    <a:lnTo>
                      <a:pt x="538" y="1019"/>
                    </a:lnTo>
                    <a:lnTo>
                      <a:pt x="550" y="952"/>
                    </a:lnTo>
                    <a:lnTo>
                      <a:pt x="562" y="883"/>
                    </a:lnTo>
                    <a:lnTo>
                      <a:pt x="575" y="809"/>
                    </a:lnTo>
                    <a:lnTo>
                      <a:pt x="587" y="732"/>
                    </a:lnTo>
                    <a:lnTo>
                      <a:pt x="599" y="652"/>
                    </a:lnTo>
                    <a:lnTo>
                      <a:pt x="611" y="568"/>
                    </a:lnTo>
                    <a:lnTo>
                      <a:pt x="623" y="481"/>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37" name="Freeform 178"/>
              <p:cNvSpPr>
                <a:spLocks/>
              </p:cNvSpPr>
              <p:nvPr/>
            </p:nvSpPr>
            <p:spPr bwMode="auto">
              <a:xfrm>
                <a:off x="3475" y="2133"/>
                <a:ext cx="95" cy="918"/>
              </a:xfrm>
              <a:custGeom>
                <a:avLst/>
                <a:gdLst>
                  <a:gd name="T0" fmla="*/ 0 w 624"/>
                  <a:gd name="T1" fmla="*/ 0 h 6110"/>
                  <a:gd name="T2" fmla="*/ 0 w 624"/>
                  <a:gd name="T3" fmla="*/ 0 h 6110"/>
                  <a:gd name="T4" fmla="*/ 0 w 624"/>
                  <a:gd name="T5" fmla="*/ 0 h 6110"/>
                  <a:gd name="T6" fmla="*/ 0 w 624"/>
                  <a:gd name="T7" fmla="*/ 0 h 6110"/>
                  <a:gd name="T8" fmla="*/ 0 w 624"/>
                  <a:gd name="T9" fmla="*/ 0 h 6110"/>
                  <a:gd name="T10" fmla="*/ 0 w 624"/>
                  <a:gd name="T11" fmla="*/ 0 h 6110"/>
                  <a:gd name="T12" fmla="*/ 0 w 624"/>
                  <a:gd name="T13" fmla="*/ 0 h 6110"/>
                  <a:gd name="T14" fmla="*/ 0 w 624"/>
                  <a:gd name="T15" fmla="*/ 0 h 6110"/>
                  <a:gd name="T16" fmla="*/ 0 w 624"/>
                  <a:gd name="T17" fmla="*/ 0 h 6110"/>
                  <a:gd name="T18" fmla="*/ 0 w 624"/>
                  <a:gd name="T19" fmla="*/ 0 h 6110"/>
                  <a:gd name="T20" fmla="*/ 0 w 624"/>
                  <a:gd name="T21" fmla="*/ 0 h 6110"/>
                  <a:gd name="T22" fmla="*/ 0 w 624"/>
                  <a:gd name="T23" fmla="*/ 0 h 6110"/>
                  <a:gd name="T24" fmla="*/ 0 w 624"/>
                  <a:gd name="T25" fmla="*/ 0 h 6110"/>
                  <a:gd name="T26" fmla="*/ 0 w 624"/>
                  <a:gd name="T27" fmla="*/ 0 h 6110"/>
                  <a:gd name="T28" fmla="*/ 0 w 624"/>
                  <a:gd name="T29" fmla="*/ 0 h 6110"/>
                  <a:gd name="T30" fmla="*/ 0 w 624"/>
                  <a:gd name="T31" fmla="*/ 0 h 6110"/>
                  <a:gd name="T32" fmla="*/ 0 w 624"/>
                  <a:gd name="T33" fmla="*/ 0 h 6110"/>
                  <a:gd name="T34" fmla="*/ 0 w 624"/>
                  <a:gd name="T35" fmla="*/ 0 h 6110"/>
                  <a:gd name="T36" fmla="*/ 0 w 624"/>
                  <a:gd name="T37" fmla="*/ 0 h 6110"/>
                  <a:gd name="T38" fmla="*/ 0 w 624"/>
                  <a:gd name="T39" fmla="*/ 0 h 6110"/>
                  <a:gd name="T40" fmla="*/ 0 w 624"/>
                  <a:gd name="T41" fmla="*/ 0 h 6110"/>
                  <a:gd name="T42" fmla="*/ 0 w 624"/>
                  <a:gd name="T43" fmla="*/ 0 h 6110"/>
                  <a:gd name="T44" fmla="*/ 0 w 624"/>
                  <a:gd name="T45" fmla="*/ 0 h 6110"/>
                  <a:gd name="T46" fmla="*/ 0 w 624"/>
                  <a:gd name="T47" fmla="*/ 0 h 6110"/>
                  <a:gd name="T48" fmla="*/ 0 w 624"/>
                  <a:gd name="T49" fmla="*/ 0 h 6110"/>
                  <a:gd name="T50" fmla="*/ 0 w 624"/>
                  <a:gd name="T51" fmla="*/ 0 h 6110"/>
                  <a:gd name="T52" fmla="*/ 0 w 624"/>
                  <a:gd name="T53" fmla="*/ 0 h 6110"/>
                  <a:gd name="T54" fmla="*/ 0 w 624"/>
                  <a:gd name="T55" fmla="*/ 0 h 6110"/>
                  <a:gd name="T56" fmla="*/ 0 w 624"/>
                  <a:gd name="T57" fmla="*/ 0 h 6110"/>
                  <a:gd name="T58" fmla="*/ 0 w 624"/>
                  <a:gd name="T59" fmla="*/ 0 h 6110"/>
                  <a:gd name="T60" fmla="*/ 0 w 624"/>
                  <a:gd name="T61" fmla="*/ 0 h 6110"/>
                  <a:gd name="T62" fmla="*/ 0 w 624"/>
                  <a:gd name="T63" fmla="*/ 0 h 6110"/>
                  <a:gd name="T64" fmla="*/ 0 w 624"/>
                  <a:gd name="T65" fmla="*/ 0 h 6110"/>
                  <a:gd name="T66" fmla="*/ 0 w 624"/>
                  <a:gd name="T67" fmla="*/ 0 h 6110"/>
                  <a:gd name="T68" fmla="*/ 0 w 624"/>
                  <a:gd name="T69" fmla="*/ 0 h 6110"/>
                  <a:gd name="T70" fmla="*/ 0 w 624"/>
                  <a:gd name="T71" fmla="*/ 0 h 6110"/>
                  <a:gd name="T72" fmla="*/ 0 w 624"/>
                  <a:gd name="T73" fmla="*/ 0 h 6110"/>
                  <a:gd name="T74" fmla="*/ 0 w 624"/>
                  <a:gd name="T75" fmla="*/ 0 h 6110"/>
                  <a:gd name="T76" fmla="*/ 0 w 624"/>
                  <a:gd name="T77" fmla="*/ 0 h 6110"/>
                  <a:gd name="T78" fmla="*/ 0 w 624"/>
                  <a:gd name="T79" fmla="*/ 0 h 6110"/>
                  <a:gd name="T80" fmla="*/ 0 w 624"/>
                  <a:gd name="T81" fmla="*/ 0 h 6110"/>
                  <a:gd name="T82" fmla="*/ 0 w 624"/>
                  <a:gd name="T83" fmla="*/ 0 h 6110"/>
                  <a:gd name="T84" fmla="*/ 0 w 624"/>
                  <a:gd name="T85" fmla="*/ 0 h 6110"/>
                  <a:gd name="T86" fmla="*/ 0 w 624"/>
                  <a:gd name="T87" fmla="*/ 0 h 6110"/>
                  <a:gd name="T88" fmla="*/ 0 w 624"/>
                  <a:gd name="T89" fmla="*/ 0 h 6110"/>
                  <a:gd name="T90" fmla="*/ 0 w 624"/>
                  <a:gd name="T91" fmla="*/ 0 h 6110"/>
                  <a:gd name="T92" fmla="*/ 0 w 624"/>
                  <a:gd name="T93" fmla="*/ 0 h 6110"/>
                  <a:gd name="T94" fmla="*/ 0 w 624"/>
                  <a:gd name="T95" fmla="*/ 0 h 6110"/>
                  <a:gd name="T96" fmla="*/ 0 w 624"/>
                  <a:gd name="T97" fmla="*/ 0 h 6110"/>
                  <a:gd name="T98" fmla="*/ 0 w 624"/>
                  <a:gd name="T99" fmla="*/ 0 h 6110"/>
                  <a:gd name="T100" fmla="*/ 0 w 624"/>
                  <a:gd name="T101" fmla="*/ 0 h 6110"/>
                  <a:gd name="T102" fmla="*/ 0 w 624"/>
                  <a:gd name="T103" fmla="*/ 0 h 6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6110"/>
                  <a:gd name="T158" fmla="*/ 624 w 624"/>
                  <a:gd name="T159" fmla="*/ 6110 h 6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6110">
                    <a:moveTo>
                      <a:pt x="0" y="6110"/>
                    </a:moveTo>
                    <a:lnTo>
                      <a:pt x="13" y="6020"/>
                    </a:lnTo>
                    <a:lnTo>
                      <a:pt x="25" y="5927"/>
                    </a:lnTo>
                    <a:lnTo>
                      <a:pt x="37" y="5831"/>
                    </a:lnTo>
                    <a:lnTo>
                      <a:pt x="49" y="5732"/>
                    </a:lnTo>
                    <a:lnTo>
                      <a:pt x="62" y="5631"/>
                    </a:lnTo>
                    <a:lnTo>
                      <a:pt x="74" y="5526"/>
                    </a:lnTo>
                    <a:lnTo>
                      <a:pt x="86" y="5419"/>
                    </a:lnTo>
                    <a:lnTo>
                      <a:pt x="98" y="5310"/>
                    </a:lnTo>
                    <a:lnTo>
                      <a:pt x="110" y="5198"/>
                    </a:lnTo>
                    <a:lnTo>
                      <a:pt x="123" y="5084"/>
                    </a:lnTo>
                    <a:lnTo>
                      <a:pt x="135" y="4968"/>
                    </a:lnTo>
                    <a:lnTo>
                      <a:pt x="147" y="4850"/>
                    </a:lnTo>
                    <a:lnTo>
                      <a:pt x="159" y="4729"/>
                    </a:lnTo>
                    <a:lnTo>
                      <a:pt x="172" y="4607"/>
                    </a:lnTo>
                    <a:lnTo>
                      <a:pt x="184" y="4484"/>
                    </a:lnTo>
                    <a:lnTo>
                      <a:pt x="196" y="4359"/>
                    </a:lnTo>
                    <a:lnTo>
                      <a:pt x="208" y="4232"/>
                    </a:lnTo>
                    <a:lnTo>
                      <a:pt x="220" y="4104"/>
                    </a:lnTo>
                    <a:lnTo>
                      <a:pt x="233" y="3975"/>
                    </a:lnTo>
                    <a:lnTo>
                      <a:pt x="245" y="3845"/>
                    </a:lnTo>
                    <a:lnTo>
                      <a:pt x="257" y="3714"/>
                    </a:lnTo>
                    <a:lnTo>
                      <a:pt x="269" y="3582"/>
                    </a:lnTo>
                    <a:lnTo>
                      <a:pt x="281" y="3450"/>
                    </a:lnTo>
                    <a:lnTo>
                      <a:pt x="294" y="3317"/>
                    </a:lnTo>
                    <a:lnTo>
                      <a:pt x="306" y="3184"/>
                    </a:lnTo>
                    <a:lnTo>
                      <a:pt x="318" y="3050"/>
                    </a:lnTo>
                    <a:lnTo>
                      <a:pt x="330" y="2916"/>
                    </a:lnTo>
                    <a:lnTo>
                      <a:pt x="343" y="2782"/>
                    </a:lnTo>
                    <a:lnTo>
                      <a:pt x="355" y="2649"/>
                    </a:lnTo>
                    <a:lnTo>
                      <a:pt x="367" y="2515"/>
                    </a:lnTo>
                    <a:lnTo>
                      <a:pt x="379" y="2382"/>
                    </a:lnTo>
                    <a:lnTo>
                      <a:pt x="391" y="2250"/>
                    </a:lnTo>
                    <a:lnTo>
                      <a:pt x="404" y="2118"/>
                    </a:lnTo>
                    <a:lnTo>
                      <a:pt x="416" y="1987"/>
                    </a:lnTo>
                    <a:lnTo>
                      <a:pt x="428" y="1857"/>
                    </a:lnTo>
                    <a:lnTo>
                      <a:pt x="440" y="1728"/>
                    </a:lnTo>
                    <a:lnTo>
                      <a:pt x="452" y="1600"/>
                    </a:lnTo>
                    <a:lnTo>
                      <a:pt x="465" y="1473"/>
                    </a:lnTo>
                    <a:lnTo>
                      <a:pt x="477" y="1348"/>
                    </a:lnTo>
                    <a:lnTo>
                      <a:pt x="489" y="1225"/>
                    </a:lnTo>
                    <a:lnTo>
                      <a:pt x="501" y="1103"/>
                    </a:lnTo>
                    <a:lnTo>
                      <a:pt x="514" y="982"/>
                    </a:lnTo>
                    <a:lnTo>
                      <a:pt x="526" y="864"/>
                    </a:lnTo>
                    <a:lnTo>
                      <a:pt x="538" y="748"/>
                    </a:lnTo>
                    <a:lnTo>
                      <a:pt x="550" y="634"/>
                    </a:lnTo>
                    <a:lnTo>
                      <a:pt x="562" y="522"/>
                    </a:lnTo>
                    <a:lnTo>
                      <a:pt x="575" y="413"/>
                    </a:lnTo>
                    <a:lnTo>
                      <a:pt x="587" y="306"/>
                    </a:lnTo>
                    <a:lnTo>
                      <a:pt x="599" y="201"/>
                    </a:lnTo>
                    <a:lnTo>
                      <a:pt x="611" y="99"/>
                    </a:lnTo>
                    <a:lnTo>
                      <a:pt x="624"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38" name="Freeform 179"/>
              <p:cNvSpPr>
                <a:spLocks/>
              </p:cNvSpPr>
              <p:nvPr/>
            </p:nvSpPr>
            <p:spPr bwMode="auto">
              <a:xfrm>
                <a:off x="3570" y="1931"/>
                <a:ext cx="95" cy="202"/>
              </a:xfrm>
              <a:custGeom>
                <a:avLst/>
                <a:gdLst>
                  <a:gd name="T0" fmla="*/ 0 w 623"/>
                  <a:gd name="T1" fmla="*/ 0 h 1344"/>
                  <a:gd name="T2" fmla="*/ 0 w 623"/>
                  <a:gd name="T3" fmla="*/ 0 h 1344"/>
                  <a:gd name="T4" fmla="*/ 0 w 623"/>
                  <a:gd name="T5" fmla="*/ 0 h 1344"/>
                  <a:gd name="T6" fmla="*/ 0 w 623"/>
                  <a:gd name="T7" fmla="*/ 0 h 1344"/>
                  <a:gd name="T8" fmla="*/ 0 w 623"/>
                  <a:gd name="T9" fmla="*/ 0 h 1344"/>
                  <a:gd name="T10" fmla="*/ 0 w 623"/>
                  <a:gd name="T11" fmla="*/ 0 h 1344"/>
                  <a:gd name="T12" fmla="*/ 0 w 623"/>
                  <a:gd name="T13" fmla="*/ 0 h 1344"/>
                  <a:gd name="T14" fmla="*/ 0 w 623"/>
                  <a:gd name="T15" fmla="*/ 0 h 1344"/>
                  <a:gd name="T16" fmla="*/ 0 w 623"/>
                  <a:gd name="T17" fmla="*/ 0 h 1344"/>
                  <a:gd name="T18" fmla="*/ 0 w 623"/>
                  <a:gd name="T19" fmla="*/ 0 h 1344"/>
                  <a:gd name="T20" fmla="*/ 0 w 623"/>
                  <a:gd name="T21" fmla="*/ 0 h 1344"/>
                  <a:gd name="T22" fmla="*/ 0 w 623"/>
                  <a:gd name="T23" fmla="*/ 0 h 1344"/>
                  <a:gd name="T24" fmla="*/ 0 w 623"/>
                  <a:gd name="T25" fmla="*/ 0 h 1344"/>
                  <a:gd name="T26" fmla="*/ 0 w 623"/>
                  <a:gd name="T27" fmla="*/ 0 h 1344"/>
                  <a:gd name="T28" fmla="*/ 0 w 623"/>
                  <a:gd name="T29" fmla="*/ 0 h 1344"/>
                  <a:gd name="T30" fmla="*/ 0 w 623"/>
                  <a:gd name="T31" fmla="*/ 0 h 1344"/>
                  <a:gd name="T32" fmla="*/ 0 w 623"/>
                  <a:gd name="T33" fmla="*/ 0 h 1344"/>
                  <a:gd name="T34" fmla="*/ 0 w 623"/>
                  <a:gd name="T35" fmla="*/ 0 h 1344"/>
                  <a:gd name="T36" fmla="*/ 0 w 623"/>
                  <a:gd name="T37" fmla="*/ 0 h 1344"/>
                  <a:gd name="T38" fmla="*/ 0 w 623"/>
                  <a:gd name="T39" fmla="*/ 0 h 1344"/>
                  <a:gd name="T40" fmla="*/ 0 w 623"/>
                  <a:gd name="T41" fmla="*/ 0 h 1344"/>
                  <a:gd name="T42" fmla="*/ 0 w 623"/>
                  <a:gd name="T43" fmla="*/ 0 h 1344"/>
                  <a:gd name="T44" fmla="*/ 0 w 623"/>
                  <a:gd name="T45" fmla="*/ 0 h 1344"/>
                  <a:gd name="T46" fmla="*/ 0 w 623"/>
                  <a:gd name="T47" fmla="*/ 0 h 1344"/>
                  <a:gd name="T48" fmla="*/ 0 w 623"/>
                  <a:gd name="T49" fmla="*/ 0 h 1344"/>
                  <a:gd name="T50" fmla="*/ 0 w 623"/>
                  <a:gd name="T51" fmla="*/ 0 h 1344"/>
                  <a:gd name="T52" fmla="*/ 0 w 623"/>
                  <a:gd name="T53" fmla="*/ 0 h 1344"/>
                  <a:gd name="T54" fmla="*/ 0 w 623"/>
                  <a:gd name="T55" fmla="*/ 0 h 1344"/>
                  <a:gd name="T56" fmla="*/ 0 w 623"/>
                  <a:gd name="T57" fmla="*/ 0 h 1344"/>
                  <a:gd name="T58" fmla="*/ 0 w 623"/>
                  <a:gd name="T59" fmla="*/ 0 h 1344"/>
                  <a:gd name="T60" fmla="*/ 0 w 623"/>
                  <a:gd name="T61" fmla="*/ 0 h 1344"/>
                  <a:gd name="T62" fmla="*/ 0 w 623"/>
                  <a:gd name="T63" fmla="*/ 0 h 1344"/>
                  <a:gd name="T64" fmla="*/ 0 w 623"/>
                  <a:gd name="T65" fmla="*/ 0 h 1344"/>
                  <a:gd name="T66" fmla="*/ 0 w 623"/>
                  <a:gd name="T67" fmla="*/ 0 h 1344"/>
                  <a:gd name="T68" fmla="*/ 0 w 623"/>
                  <a:gd name="T69" fmla="*/ 0 h 1344"/>
                  <a:gd name="T70" fmla="*/ 0 w 623"/>
                  <a:gd name="T71" fmla="*/ 0 h 1344"/>
                  <a:gd name="T72" fmla="*/ 0 w 623"/>
                  <a:gd name="T73" fmla="*/ 0 h 1344"/>
                  <a:gd name="T74" fmla="*/ 0 w 623"/>
                  <a:gd name="T75" fmla="*/ 0 h 1344"/>
                  <a:gd name="T76" fmla="*/ 0 w 623"/>
                  <a:gd name="T77" fmla="*/ 0 h 1344"/>
                  <a:gd name="T78" fmla="*/ 0 w 623"/>
                  <a:gd name="T79" fmla="*/ 0 h 1344"/>
                  <a:gd name="T80" fmla="*/ 0 w 623"/>
                  <a:gd name="T81" fmla="*/ 0 h 1344"/>
                  <a:gd name="T82" fmla="*/ 0 w 623"/>
                  <a:gd name="T83" fmla="*/ 0 h 1344"/>
                  <a:gd name="T84" fmla="*/ 0 w 623"/>
                  <a:gd name="T85" fmla="*/ 0 h 1344"/>
                  <a:gd name="T86" fmla="*/ 0 w 623"/>
                  <a:gd name="T87" fmla="*/ 0 h 1344"/>
                  <a:gd name="T88" fmla="*/ 0 w 623"/>
                  <a:gd name="T89" fmla="*/ 0 h 1344"/>
                  <a:gd name="T90" fmla="*/ 0 w 623"/>
                  <a:gd name="T91" fmla="*/ 0 h 1344"/>
                  <a:gd name="T92" fmla="*/ 0 w 623"/>
                  <a:gd name="T93" fmla="*/ 0 h 1344"/>
                  <a:gd name="T94" fmla="*/ 0 w 623"/>
                  <a:gd name="T95" fmla="*/ 0 h 1344"/>
                  <a:gd name="T96" fmla="*/ 0 w 623"/>
                  <a:gd name="T97" fmla="*/ 0 h 1344"/>
                  <a:gd name="T98" fmla="*/ 0 w 623"/>
                  <a:gd name="T99" fmla="*/ 0 h 1344"/>
                  <a:gd name="T100" fmla="*/ 0 w 623"/>
                  <a:gd name="T101" fmla="*/ 0 h 1344"/>
                  <a:gd name="T102" fmla="*/ 0 w 623"/>
                  <a:gd name="T103" fmla="*/ 0 h 1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344"/>
                  <a:gd name="T158" fmla="*/ 623 w 623"/>
                  <a:gd name="T159" fmla="*/ 1344 h 1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344">
                    <a:moveTo>
                      <a:pt x="0" y="1344"/>
                    </a:moveTo>
                    <a:lnTo>
                      <a:pt x="12" y="1248"/>
                    </a:lnTo>
                    <a:lnTo>
                      <a:pt x="24" y="1155"/>
                    </a:lnTo>
                    <a:lnTo>
                      <a:pt x="36" y="1065"/>
                    </a:lnTo>
                    <a:lnTo>
                      <a:pt x="48" y="978"/>
                    </a:lnTo>
                    <a:lnTo>
                      <a:pt x="61" y="894"/>
                    </a:lnTo>
                    <a:lnTo>
                      <a:pt x="73" y="814"/>
                    </a:lnTo>
                    <a:lnTo>
                      <a:pt x="85" y="737"/>
                    </a:lnTo>
                    <a:lnTo>
                      <a:pt x="97" y="664"/>
                    </a:lnTo>
                    <a:lnTo>
                      <a:pt x="109" y="594"/>
                    </a:lnTo>
                    <a:lnTo>
                      <a:pt x="122" y="527"/>
                    </a:lnTo>
                    <a:lnTo>
                      <a:pt x="134" y="465"/>
                    </a:lnTo>
                    <a:lnTo>
                      <a:pt x="146" y="406"/>
                    </a:lnTo>
                    <a:lnTo>
                      <a:pt x="158" y="351"/>
                    </a:lnTo>
                    <a:lnTo>
                      <a:pt x="171" y="300"/>
                    </a:lnTo>
                    <a:lnTo>
                      <a:pt x="183" y="252"/>
                    </a:lnTo>
                    <a:lnTo>
                      <a:pt x="195" y="209"/>
                    </a:lnTo>
                    <a:lnTo>
                      <a:pt x="207" y="169"/>
                    </a:lnTo>
                    <a:lnTo>
                      <a:pt x="219" y="134"/>
                    </a:lnTo>
                    <a:lnTo>
                      <a:pt x="232" y="103"/>
                    </a:lnTo>
                    <a:lnTo>
                      <a:pt x="244" y="76"/>
                    </a:lnTo>
                    <a:lnTo>
                      <a:pt x="256" y="53"/>
                    </a:lnTo>
                    <a:lnTo>
                      <a:pt x="268" y="34"/>
                    </a:lnTo>
                    <a:lnTo>
                      <a:pt x="280" y="19"/>
                    </a:lnTo>
                    <a:lnTo>
                      <a:pt x="293" y="8"/>
                    </a:lnTo>
                    <a:lnTo>
                      <a:pt x="305" y="2"/>
                    </a:lnTo>
                    <a:lnTo>
                      <a:pt x="317" y="0"/>
                    </a:lnTo>
                    <a:lnTo>
                      <a:pt x="329" y="2"/>
                    </a:lnTo>
                    <a:lnTo>
                      <a:pt x="342" y="8"/>
                    </a:lnTo>
                    <a:lnTo>
                      <a:pt x="354" y="19"/>
                    </a:lnTo>
                    <a:lnTo>
                      <a:pt x="366" y="33"/>
                    </a:lnTo>
                    <a:lnTo>
                      <a:pt x="378" y="52"/>
                    </a:lnTo>
                    <a:lnTo>
                      <a:pt x="390" y="75"/>
                    </a:lnTo>
                    <a:lnTo>
                      <a:pt x="403" y="102"/>
                    </a:lnTo>
                    <a:lnTo>
                      <a:pt x="415" y="134"/>
                    </a:lnTo>
                    <a:lnTo>
                      <a:pt x="427" y="169"/>
                    </a:lnTo>
                    <a:lnTo>
                      <a:pt x="439" y="208"/>
                    </a:lnTo>
                    <a:lnTo>
                      <a:pt x="452" y="251"/>
                    </a:lnTo>
                    <a:lnTo>
                      <a:pt x="464" y="299"/>
                    </a:lnTo>
                    <a:lnTo>
                      <a:pt x="476" y="350"/>
                    </a:lnTo>
                    <a:lnTo>
                      <a:pt x="488" y="405"/>
                    </a:lnTo>
                    <a:lnTo>
                      <a:pt x="500" y="464"/>
                    </a:lnTo>
                    <a:lnTo>
                      <a:pt x="513" y="526"/>
                    </a:lnTo>
                    <a:lnTo>
                      <a:pt x="525" y="592"/>
                    </a:lnTo>
                    <a:lnTo>
                      <a:pt x="537" y="662"/>
                    </a:lnTo>
                    <a:lnTo>
                      <a:pt x="549" y="736"/>
                    </a:lnTo>
                    <a:lnTo>
                      <a:pt x="561" y="813"/>
                    </a:lnTo>
                    <a:lnTo>
                      <a:pt x="574" y="893"/>
                    </a:lnTo>
                    <a:lnTo>
                      <a:pt x="586" y="977"/>
                    </a:lnTo>
                    <a:lnTo>
                      <a:pt x="598" y="1063"/>
                    </a:lnTo>
                    <a:lnTo>
                      <a:pt x="610" y="1154"/>
                    </a:lnTo>
                    <a:lnTo>
                      <a:pt x="623" y="1247"/>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39" name="Freeform 180"/>
              <p:cNvSpPr>
                <a:spLocks/>
              </p:cNvSpPr>
              <p:nvPr/>
            </p:nvSpPr>
            <p:spPr bwMode="auto">
              <a:xfrm>
                <a:off x="3665" y="2118"/>
                <a:ext cx="95" cy="919"/>
              </a:xfrm>
              <a:custGeom>
                <a:avLst/>
                <a:gdLst>
                  <a:gd name="T0" fmla="*/ 0 w 623"/>
                  <a:gd name="T1" fmla="*/ 0 h 6116"/>
                  <a:gd name="T2" fmla="*/ 0 w 623"/>
                  <a:gd name="T3" fmla="*/ 0 h 6116"/>
                  <a:gd name="T4" fmla="*/ 0 w 623"/>
                  <a:gd name="T5" fmla="*/ 0 h 6116"/>
                  <a:gd name="T6" fmla="*/ 0 w 623"/>
                  <a:gd name="T7" fmla="*/ 0 h 6116"/>
                  <a:gd name="T8" fmla="*/ 0 w 623"/>
                  <a:gd name="T9" fmla="*/ 0 h 6116"/>
                  <a:gd name="T10" fmla="*/ 0 w 623"/>
                  <a:gd name="T11" fmla="*/ 0 h 6116"/>
                  <a:gd name="T12" fmla="*/ 0 w 623"/>
                  <a:gd name="T13" fmla="*/ 0 h 6116"/>
                  <a:gd name="T14" fmla="*/ 0 w 623"/>
                  <a:gd name="T15" fmla="*/ 0 h 6116"/>
                  <a:gd name="T16" fmla="*/ 0 w 623"/>
                  <a:gd name="T17" fmla="*/ 0 h 6116"/>
                  <a:gd name="T18" fmla="*/ 0 w 623"/>
                  <a:gd name="T19" fmla="*/ 0 h 6116"/>
                  <a:gd name="T20" fmla="*/ 0 w 623"/>
                  <a:gd name="T21" fmla="*/ 0 h 6116"/>
                  <a:gd name="T22" fmla="*/ 0 w 623"/>
                  <a:gd name="T23" fmla="*/ 0 h 6116"/>
                  <a:gd name="T24" fmla="*/ 0 w 623"/>
                  <a:gd name="T25" fmla="*/ 0 h 6116"/>
                  <a:gd name="T26" fmla="*/ 0 w 623"/>
                  <a:gd name="T27" fmla="*/ 0 h 6116"/>
                  <a:gd name="T28" fmla="*/ 0 w 623"/>
                  <a:gd name="T29" fmla="*/ 0 h 6116"/>
                  <a:gd name="T30" fmla="*/ 0 w 623"/>
                  <a:gd name="T31" fmla="*/ 0 h 6116"/>
                  <a:gd name="T32" fmla="*/ 0 w 623"/>
                  <a:gd name="T33" fmla="*/ 0 h 6116"/>
                  <a:gd name="T34" fmla="*/ 0 w 623"/>
                  <a:gd name="T35" fmla="*/ 0 h 6116"/>
                  <a:gd name="T36" fmla="*/ 0 w 623"/>
                  <a:gd name="T37" fmla="*/ 0 h 6116"/>
                  <a:gd name="T38" fmla="*/ 0 w 623"/>
                  <a:gd name="T39" fmla="*/ 0 h 6116"/>
                  <a:gd name="T40" fmla="*/ 0 w 623"/>
                  <a:gd name="T41" fmla="*/ 0 h 6116"/>
                  <a:gd name="T42" fmla="*/ 0 w 623"/>
                  <a:gd name="T43" fmla="*/ 0 h 6116"/>
                  <a:gd name="T44" fmla="*/ 0 w 623"/>
                  <a:gd name="T45" fmla="*/ 0 h 6116"/>
                  <a:gd name="T46" fmla="*/ 0 w 623"/>
                  <a:gd name="T47" fmla="*/ 0 h 6116"/>
                  <a:gd name="T48" fmla="*/ 0 w 623"/>
                  <a:gd name="T49" fmla="*/ 0 h 6116"/>
                  <a:gd name="T50" fmla="*/ 0 w 623"/>
                  <a:gd name="T51" fmla="*/ 0 h 6116"/>
                  <a:gd name="T52" fmla="*/ 0 w 623"/>
                  <a:gd name="T53" fmla="*/ 0 h 6116"/>
                  <a:gd name="T54" fmla="*/ 0 w 623"/>
                  <a:gd name="T55" fmla="*/ 0 h 6116"/>
                  <a:gd name="T56" fmla="*/ 0 w 623"/>
                  <a:gd name="T57" fmla="*/ 0 h 6116"/>
                  <a:gd name="T58" fmla="*/ 0 w 623"/>
                  <a:gd name="T59" fmla="*/ 0 h 6116"/>
                  <a:gd name="T60" fmla="*/ 0 w 623"/>
                  <a:gd name="T61" fmla="*/ 0 h 6116"/>
                  <a:gd name="T62" fmla="*/ 0 w 623"/>
                  <a:gd name="T63" fmla="*/ 0 h 6116"/>
                  <a:gd name="T64" fmla="*/ 0 w 623"/>
                  <a:gd name="T65" fmla="*/ 0 h 6116"/>
                  <a:gd name="T66" fmla="*/ 0 w 623"/>
                  <a:gd name="T67" fmla="*/ 0 h 6116"/>
                  <a:gd name="T68" fmla="*/ 0 w 623"/>
                  <a:gd name="T69" fmla="*/ 0 h 6116"/>
                  <a:gd name="T70" fmla="*/ 0 w 623"/>
                  <a:gd name="T71" fmla="*/ 0 h 6116"/>
                  <a:gd name="T72" fmla="*/ 0 w 623"/>
                  <a:gd name="T73" fmla="*/ 0 h 6116"/>
                  <a:gd name="T74" fmla="*/ 0 w 623"/>
                  <a:gd name="T75" fmla="*/ 0 h 6116"/>
                  <a:gd name="T76" fmla="*/ 0 w 623"/>
                  <a:gd name="T77" fmla="*/ 0 h 6116"/>
                  <a:gd name="T78" fmla="*/ 0 w 623"/>
                  <a:gd name="T79" fmla="*/ 0 h 6116"/>
                  <a:gd name="T80" fmla="*/ 0 w 623"/>
                  <a:gd name="T81" fmla="*/ 0 h 6116"/>
                  <a:gd name="T82" fmla="*/ 0 w 623"/>
                  <a:gd name="T83" fmla="*/ 0 h 6116"/>
                  <a:gd name="T84" fmla="*/ 0 w 623"/>
                  <a:gd name="T85" fmla="*/ 0 h 6116"/>
                  <a:gd name="T86" fmla="*/ 0 w 623"/>
                  <a:gd name="T87" fmla="*/ 0 h 6116"/>
                  <a:gd name="T88" fmla="*/ 0 w 623"/>
                  <a:gd name="T89" fmla="*/ 0 h 6116"/>
                  <a:gd name="T90" fmla="*/ 0 w 623"/>
                  <a:gd name="T91" fmla="*/ 0 h 6116"/>
                  <a:gd name="T92" fmla="*/ 0 w 623"/>
                  <a:gd name="T93" fmla="*/ 0 h 6116"/>
                  <a:gd name="T94" fmla="*/ 0 w 623"/>
                  <a:gd name="T95" fmla="*/ 0 h 6116"/>
                  <a:gd name="T96" fmla="*/ 0 w 623"/>
                  <a:gd name="T97" fmla="*/ 0 h 6116"/>
                  <a:gd name="T98" fmla="*/ 0 w 623"/>
                  <a:gd name="T99" fmla="*/ 0 h 6116"/>
                  <a:gd name="T100" fmla="*/ 0 w 623"/>
                  <a:gd name="T101" fmla="*/ 0 h 6116"/>
                  <a:gd name="T102" fmla="*/ 0 w 623"/>
                  <a:gd name="T103" fmla="*/ 0 h 6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6116"/>
                  <a:gd name="T158" fmla="*/ 623 w 623"/>
                  <a:gd name="T159" fmla="*/ 6116 h 6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6116">
                    <a:moveTo>
                      <a:pt x="0" y="0"/>
                    </a:moveTo>
                    <a:lnTo>
                      <a:pt x="12" y="96"/>
                    </a:lnTo>
                    <a:lnTo>
                      <a:pt x="24" y="195"/>
                    </a:lnTo>
                    <a:lnTo>
                      <a:pt x="36" y="296"/>
                    </a:lnTo>
                    <a:lnTo>
                      <a:pt x="48" y="401"/>
                    </a:lnTo>
                    <a:lnTo>
                      <a:pt x="61" y="508"/>
                    </a:lnTo>
                    <a:lnTo>
                      <a:pt x="73" y="617"/>
                    </a:lnTo>
                    <a:lnTo>
                      <a:pt x="85" y="729"/>
                    </a:lnTo>
                    <a:lnTo>
                      <a:pt x="97" y="843"/>
                    </a:lnTo>
                    <a:lnTo>
                      <a:pt x="109" y="959"/>
                    </a:lnTo>
                    <a:lnTo>
                      <a:pt x="122" y="1077"/>
                    </a:lnTo>
                    <a:lnTo>
                      <a:pt x="134" y="1198"/>
                    </a:lnTo>
                    <a:lnTo>
                      <a:pt x="146" y="1319"/>
                    </a:lnTo>
                    <a:lnTo>
                      <a:pt x="158" y="1443"/>
                    </a:lnTo>
                    <a:lnTo>
                      <a:pt x="171" y="1568"/>
                    </a:lnTo>
                    <a:lnTo>
                      <a:pt x="183" y="1695"/>
                    </a:lnTo>
                    <a:lnTo>
                      <a:pt x="195" y="1823"/>
                    </a:lnTo>
                    <a:lnTo>
                      <a:pt x="207" y="1952"/>
                    </a:lnTo>
                    <a:lnTo>
                      <a:pt x="219" y="2082"/>
                    </a:lnTo>
                    <a:lnTo>
                      <a:pt x="232" y="2213"/>
                    </a:lnTo>
                    <a:lnTo>
                      <a:pt x="244" y="2345"/>
                    </a:lnTo>
                    <a:lnTo>
                      <a:pt x="256" y="2477"/>
                    </a:lnTo>
                    <a:lnTo>
                      <a:pt x="268" y="2610"/>
                    </a:lnTo>
                    <a:lnTo>
                      <a:pt x="281" y="2743"/>
                    </a:lnTo>
                    <a:lnTo>
                      <a:pt x="293" y="2877"/>
                    </a:lnTo>
                    <a:lnTo>
                      <a:pt x="305" y="3011"/>
                    </a:lnTo>
                    <a:lnTo>
                      <a:pt x="317" y="3145"/>
                    </a:lnTo>
                    <a:lnTo>
                      <a:pt x="329" y="3278"/>
                    </a:lnTo>
                    <a:lnTo>
                      <a:pt x="342" y="3412"/>
                    </a:lnTo>
                    <a:lnTo>
                      <a:pt x="354" y="3545"/>
                    </a:lnTo>
                    <a:lnTo>
                      <a:pt x="366" y="3677"/>
                    </a:lnTo>
                    <a:lnTo>
                      <a:pt x="378" y="3809"/>
                    </a:lnTo>
                    <a:lnTo>
                      <a:pt x="390" y="3940"/>
                    </a:lnTo>
                    <a:lnTo>
                      <a:pt x="403" y="4070"/>
                    </a:lnTo>
                    <a:lnTo>
                      <a:pt x="415" y="4199"/>
                    </a:lnTo>
                    <a:lnTo>
                      <a:pt x="427" y="4327"/>
                    </a:lnTo>
                    <a:lnTo>
                      <a:pt x="439" y="4454"/>
                    </a:lnTo>
                    <a:lnTo>
                      <a:pt x="452" y="4579"/>
                    </a:lnTo>
                    <a:lnTo>
                      <a:pt x="464" y="4702"/>
                    </a:lnTo>
                    <a:lnTo>
                      <a:pt x="476" y="4824"/>
                    </a:lnTo>
                    <a:lnTo>
                      <a:pt x="488" y="4944"/>
                    </a:lnTo>
                    <a:lnTo>
                      <a:pt x="500" y="5063"/>
                    </a:lnTo>
                    <a:lnTo>
                      <a:pt x="513" y="5179"/>
                    </a:lnTo>
                    <a:lnTo>
                      <a:pt x="525" y="5293"/>
                    </a:lnTo>
                    <a:lnTo>
                      <a:pt x="537" y="5405"/>
                    </a:lnTo>
                    <a:lnTo>
                      <a:pt x="549" y="5514"/>
                    </a:lnTo>
                    <a:lnTo>
                      <a:pt x="561" y="5621"/>
                    </a:lnTo>
                    <a:lnTo>
                      <a:pt x="574" y="5726"/>
                    </a:lnTo>
                    <a:lnTo>
                      <a:pt x="586" y="5828"/>
                    </a:lnTo>
                    <a:lnTo>
                      <a:pt x="598" y="5927"/>
                    </a:lnTo>
                    <a:lnTo>
                      <a:pt x="610" y="6023"/>
                    </a:lnTo>
                    <a:lnTo>
                      <a:pt x="623" y="6116"/>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40" name="Freeform 181"/>
              <p:cNvSpPr>
                <a:spLocks/>
              </p:cNvSpPr>
              <p:nvPr/>
            </p:nvSpPr>
            <p:spPr bwMode="auto">
              <a:xfrm>
                <a:off x="3760" y="2994"/>
                <a:ext cx="95" cy="216"/>
              </a:xfrm>
              <a:custGeom>
                <a:avLst/>
                <a:gdLst>
                  <a:gd name="T0" fmla="*/ 0 w 623"/>
                  <a:gd name="T1" fmla="*/ 0 h 1442"/>
                  <a:gd name="T2" fmla="*/ 0 w 623"/>
                  <a:gd name="T3" fmla="*/ 0 h 1442"/>
                  <a:gd name="T4" fmla="*/ 0 w 623"/>
                  <a:gd name="T5" fmla="*/ 0 h 1442"/>
                  <a:gd name="T6" fmla="*/ 0 w 623"/>
                  <a:gd name="T7" fmla="*/ 0 h 1442"/>
                  <a:gd name="T8" fmla="*/ 0 w 623"/>
                  <a:gd name="T9" fmla="*/ 0 h 1442"/>
                  <a:gd name="T10" fmla="*/ 0 w 623"/>
                  <a:gd name="T11" fmla="*/ 0 h 1442"/>
                  <a:gd name="T12" fmla="*/ 0 w 623"/>
                  <a:gd name="T13" fmla="*/ 0 h 1442"/>
                  <a:gd name="T14" fmla="*/ 0 w 623"/>
                  <a:gd name="T15" fmla="*/ 0 h 1442"/>
                  <a:gd name="T16" fmla="*/ 0 w 623"/>
                  <a:gd name="T17" fmla="*/ 0 h 1442"/>
                  <a:gd name="T18" fmla="*/ 0 w 623"/>
                  <a:gd name="T19" fmla="*/ 0 h 1442"/>
                  <a:gd name="T20" fmla="*/ 0 w 623"/>
                  <a:gd name="T21" fmla="*/ 0 h 1442"/>
                  <a:gd name="T22" fmla="*/ 0 w 623"/>
                  <a:gd name="T23" fmla="*/ 0 h 1442"/>
                  <a:gd name="T24" fmla="*/ 0 w 623"/>
                  <a:gd name="T25" fmla="*/ 0 h 1442"/>
                  <a:gd name="T26" fmla="*/ 0 w 623"/>
                  <a:gd name="T27" fmla="*/ 0 h 1442"/>
                  <a:gd name="T28" fmla="*/ 0 w 623"/>
                  <a:gd name="T29" fmla="*/ 0 h 1442"/>
                  <a:gd name="T30" fmla="*/ 0 w 623"/>
                  <a:gd name="T31" fmla="*/ 0 h 1442"/>
                  <a:gd name="T32" fmla="*/ 0 w 623"/>
                  <a:gd name="T33" fmla="*/ 0 h 1442"/>
                  <a:gd name="T34" fmla="*/ 0 w 623"/>
                  <a:gd name="T35" fmla="*/ 0 h 1442"/>
                  <a:gd name="T36" fmla="*/ 0 w 623"/>
                  <a:gd name="T37" fmla="*/ 0 h 1442"/>
                  <a:gd name="T38" fmla="*/ 0 w 623"/>
                  <a:gd name="T39" fmla="*/ 0 h 1442"/>
                  <a:gd name="T40" fmla="*/ 0 w 623"/>
                  <a:gd name="T41" fmla="*/ 0 h 1442"/>
                  <a:gd name="T42" fmla="*/ 0 w 623"/>
                  <a:gd name="T43" fmla="*/ 0 h 1442"/>
                  <a:gd name="T44" fmla="*/ 0 w 623"/>
                  <a:gd name="T45" fmla="*/ 0 h 1442"/>
                  <a:gd name="T46" fmla="*/ 0 w 623"/>
                  <a:gd name="T47" fmla="*/ 0 h 1442"/>
                  <a:gd name="T48" fmla="*/ 0 w 623"/>
                  <a:gd name="T49" fmla="*/ 0 h 1442"/>
                  <a:gd name="T50" fmla="*/ 0 w 623"/>
                  <a:gd name="T51" fmla="*/ 0 h 1442"/>
                  <a:gd name="T52" fmla="*/ 0 w 623"/>
                  <a:gd name="T53" fmla="*/ 0 h 1442"/>
                  <a:gd name="T54" fmla="*/ 0 w 623"/>
                  <a:gd name="T55" fmla="*/ 0 h 1442"/>
                  <a:gd name="T56" fmla="*/ 0 w 623"/>
                  <a:gd name="T57" fmla="*/ 0 h 1442"/>
                  <a:gd name="T58" fmla="*/ 0 w 623"/>
                  <a:gd name="T59" fmla="*/ 0 h 1442"/>
                  <a:gd name="T60" fmla="*/ 0 w 623"/>
                  <a:gd name="T61" fmla="*/ 0 h 1442"/>
                  <a:gd name="T62" fmla="*/ 0 w 623"/>
                  <a:gd name="T63" fmla="*/ 0 h 1442"/>
                  <a:gd name="T64" fmla="*/ 0 w 623"/>
                  <a:gd name="T65" fmla="*/ 0 h 1442"/>
                  <a:gd name="T66" fmla="*/ 0 w 623"/>
                  <a:gd name="T67" fmla="*/ 0 h 1442"/>
                  <a:gd name="T68" fmla="*/ 0 w 623"/>
                  <a:gd name="T69" fmla="*/ 0 h 1442"/>
                  <a:gd name="T70" fmla="*/ 0 w 623"/>
                  <a:gd name="T71" fmla="*/ 0 h 1442"/>
                  <a:gd name="T72" fmla="*/ 0 w 623"/>
                  <a:gd name="T73" fmla="*/ 0 h 1442"/>
                  <a:gd name="T74" fmla="*/ 0 w 623"/>
                  <a:gd name="T75" fmla="*/ 0 h 1442"/>
                  <a:gd name="T76" fmla="*/ 0 w 623"/>
                  <a:gd name="T77" fmla="*/ 0 h 1442"/>
                  <a:gd name="T78" fmla="*/ 0 w 623"/>
                  <a:gd name="T79" fmla="*/ 0 h 1442"/>
                  <a:gd name="T80" fmla="*/ 0 w 623"/>
                  <a:gd name="T81" fmla="*/ 0 h 1442"/>
                  <a:gd name="T82" fmla="*/ 0 w 623"/>
                  <a:gd name="T83" fmla="*/ 0 h 1442"/>
                  <a:gd name="T84" fmla="*/ 0 w 623"/>
                  <a:gd name="T85" fmla="*/ 0 h 1442"/>
                  <a:gd name="T86" fmla="*/ 0 w 623"/>
                  <a:gd name="T87" fmla="*/ 0 h 1442"/>
                  <a:gd name="T88" fmla="*/ 0 w 623"/>
                  <a:gd name="T89" fmla="*/ 0 h 1442"/>
                  <a:gd name="T90" fmla="*/ 0 w 623"/>
                  <a:gd name="T91" fmla="*/ 0 h 1442"/>
                  <a:gd name="T92" fmla="*/ 0 w 623"/>
                  <a:gd name="T93" fmla="*/ 0 h 1442"/>
                  <a:gd name="T94" fmla="*/ 0 w 623"/>
                  <a:gd name="T95" fmla="*/ 0 h 1442"/>
                  <a:gd name="T96" fmla="*/ 0 w 623"/>
                  <a:gd name="T97" fmla="*/ 0 h 1442"/>
                  <a:gd name="T98" fmla="*/ 0 w 623"/>
                  <a:gd name="T99" fmla="*/ 0 h 1442"/>
                  <a:gd name="T100" fmla="*/ 0 w 623"/>
                  <a:gd name="T101" fmla="*/ 0 h 1442"/>
                  <a:gd name="T102" fmla="*/ 0 w 623"/>
                  <a:gd name="T103" fmla="*/ 0 h 14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442"/>
                  <a:gd name="T158" fmla="*/ 623 w 623"/>
                  <a:gd name="T159" fmla="*/ 1442 h 14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442">
                    <a:moveTo>
                      <a:pt x="0" y="287"/>
                    </a:moveTo>
                    <a:lnTo>
                      <a:pt x="12" y="377"/>
                    </a:lnTo>
                    <a:lnTo>
                      <a:pt x="24" y="464"/>
                    </a:lnTo>
                    <a:lnTo>
                      <a:pt x="36" y="548"/>
                    </a:lnTo>
                    <a:lnTo>
                      <a:pt x="48" y="628"/>
                    </a:lnTo>
                    <a:lnTo>
                      <a:pt x="61" y="705"/>
                    </a:lnTo>
                    <a:lnTo>
                      <a:pt x="73" y="778"/>
                    </a:lnTo>
                    <a:lnTo>
                      <a:pt x="85" y="848"/>
                    </a:lnTo>
                    <a:lnTo>
                      <a:pt x="97" y="915"/>
                    </a:lnTo>
                    <a:lnTo>
                      <a:pt x="110" y="977"/>
                    </a:lnTo>
                    <a:lnTo>
                      <a:pt x="122" y="1036"/>
                    </a:lnTo>
                    <a:lnTo>
                      <a:pt x="134" y="1091"/>
                    </a:lnTo>
                    <a:lnTo>
                      <a:pt x="146" y="1142"/>
                    </a:lnTo>
                    <a:lnTo>
                      <a:pt x="158" y="1190"/>
                    </a:lnTo>
                    <a:lnTo>
                      <a:pt x="171" y="1233"/>
                    </a:lnTo>
                    <a:lnTo>
                      <a:pt x="183" y="1273"/>
                    </a:lnTo>
                    <a:lnTo>
                      <a:pt x="195" y="1308"/>
                    </a:lnTo>
                    <a:lnTo>
                      <a:pt x="207" y="1339"/>
                    </a:lnTo>
                    <a:lnTo>
                      <a:pt x="219" y="1366"/>
                    </a:lnTo>
                    <a:lnTo>
                      <a:pt x="232" y="1389"/>
                    </a:lnTo>
                    <a:lnTo>
                      <a:pt x="244" y="1408"/>
                    </a:lnTo>
                    <a:lnTo>
                      <a:pt x="256" y="1423"/>
                    </a:lnTo>
                    <a:lnTo>
                      <a:pt x="268" y="1434"/>
                    </a:lnTo>
                    <a:lnTo>
                      <a:pt x="281" y="1440"/>
                    </a:lnTo>
                    <a:lnTo>
                      <a:pt x="293" y="1442"/>
                    </a:lnTo>
                    <a:lnTo>
                      <a:pt x="305" y="1440"/>
                    </a:lnTo>
                    <a:lnTo>
                      <a:pt x="317" y="1434"/>
                    </a:lnTo>
                    <a:lnTo>
                      <a:pt x="329" y="1423"/>
                    </a:lnTo>
                    <a:lnTo>
                      <a:pt x="342" y="1409"/>
                    </a:lnTo>
                    <a:lnTo>
                      <a:pt x="354" y="1390"/>
                    </a:lnTo>
                    <a:lnTo>
                      <a:pt x="366" y="1367"/>
                    </a:lnTo>
                    <a:lnTo>
                      <a:pt x="378" y="1340"/>
                    </a:lnTo>
                    <a:lnTo>
                      <a:pt x="390" y="1309"/>
                    </a:lnTo>
                    <a:lnTo>
                      <a:pt x="403" y="1273"/>
                    </a:lnTo>
                    <a:lnTo>
                      <a:pt x="415" y="1234"/>
                    </a:lnTo>
                    <a:lnTo>
                      <a:pt x="427" y="1191"/>
                    </a:lnTo>
                    <a:lnTo>
                      <a:pt x="439" y="1143"/>
                    </a:lnTo>
                    <a:lnTo>
                      <a:pt x="452" y="1092"/>
                    </a:lnTo>
                    <a:lnTo>
                      <a:pt x="464" y="1037"/>
                    </a:lnTo>
                    <a:lnTo>
                      <a:pt x="476" y="978"/>
                    </a:lnTo>
                    <a:lnTo>
                      <a:pt x="488" y="916"/>
                    </a:lnTo>
                    <a:lnTo>
                      <a:pt x="500" y="850"/>
                    </a:lnTo>
                    <a:lnTo>
                      <a:pt x="513" y="780"/>
                    </a:lnTo>
                    <a:lnTo>
                      <a:pt x="525" y="706"/>
                    </a:lnTo>
                    <a:lnTo>
                      <a:pt x="537" y="629"/>
                    </a:lnTo>
                    <a:lnTo>
                      <a:pt x="549" y="549"/>
                    </a:lnTo>
                    <a:lnTo>
                      <a:pt x="562" y="465"/>
                    </a:lnTo>
                    <a:lnTo>
                      <a:pt x="574" y="379"/>
                    </a:lnTo>
                    <a:lnTo>
                      <a:pt x="586" y="289"/>
                    </a:lnTo>
                    <a:lnTo>
                      <a:pt x="598" y="195"/>
                    </a:lnTo>
                    <a:lnTo>
                      <a:pt x="610" y="99"/>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41" name="Freeform 182"/>
              <p:cNvSpPr>
                <a:spLocks/>
              </p:cNvSpPr>
              <p:nvPr/>
            </p:nvSpPr>
            <p:spPr bwMode="auto">
              <a:xfrm>
                <a:off x="3855" y="2078"/>
                <a:ext cx="94" cy="916"/>
              </a:xfrm>
              <a:custGeom>
                <a:avLst/>
                <a:gdLst>
                  <a:gd name="T0" fmla="*/ 0 w 623"/>
                  <a:gd name="T1" fmla="*/ 0 h 6098"/>
                  <a:gd name="T2" fmla="*/ 0 w 623"/>
                  <a:gd name="T3" fmla="*/ 0 h 6098"/>
                  <a:gd name="T4" fmla="*/ 0 w 623"/>
                  <a:gd name="T5" fmla="*/ 0 h 6098"/>
                  <a:gd name="T6" fmla="*/ 0 w 623"/>
                  <a:gd name="T7" fmla="*/ 0 h 6098"/>
                  <a:gd name="T8" fmla="*/ 0 w 623"/>
                  <a:gd name="T9" fmla="*/ 0 h 6098"/>
                  <a:gd name="T10" fmla="*/ 0 w 623"/>
                  <a:gd name="T11" fmla="*/ 0 h 6098"/>
                  <a:gd name="T12" fmla="*/ 0 w 623"/>
                  <a:gd name="T13" fmla="*/ 0 h 6098"/>
                  <a:gd name="T14" fmla="*/ 0 w 623"/>
                  <a:gd name="T15" fmla="*/ 0 h 6098"/>
                  <a:gd name="T16" fmla="*/ 0 w 623"/>
                  <a:gd name="T17" fmla="*/ 0 h 6098"/>
                  <a:gd name="T18" fmla="*/ 0 w 623"/>
                  <a:gd name="T19" fmla="*/ 0 h 6098"/>
                  <a:gd name="T20" fmla="*/ 0 w 623"/>
                  <a:gd name="T21" fmla="*/ 0 h 6098"/>
                  <a:gd name="T22" fmla="*/ 0 w 623"/>
                  <a:gd name="T23" fmla="*/ 0 h 6098"/>
                  <a:gd name="T24" fmla="*/ 0 w 623"/>
                  <a:gd name="T25" fmla="*/ 0 h 6098"/>
                  <a:gd name="T26" fmla="*/ 0 w 623"/>
                  <a:gd name="T27" fmla="*/ 0 h 6098"/>
                  <a:gd name="T28" fmla="*/ 0 w 623"/>
                  <a:gd name="T29" fmla="*/ 0 h 6098"/>
                  <a:gd name="T30" fmla="*/ 0 w 623"/>
                  <a:gd name="T31" fmla="*/ 0 h 6098"/>
                  <a:gd name="T32" fmla="*/ 0 w 623"/>
                  <a:gd name="T33" fmla="*/ 0 h 6098"/>
                  <a:gd name="T34" fmla="*/ 0 w 623"/>
                  <a:gd name="T35" fmla="*/ 0 h 6098"/>
                  <a:gd name="T36" fmla="*/ 0 w 623"/>
                  <a:gd name="T37" fmla="*/ 0 h 6098"/>
                  <a:gd name="T38" fmla="*/ 0 w 623"/>
                  <a:gd name="T39" fmla="*/ 0 h 6098"/>
                  <a:gd name="T40" fmla="*/ 0 w 623"/>
                  <a:gd name="T41" fmla="*/ 0 h 6098"/>
                  <a:gd name="T42" fmla="*/ 0 w 623"/>
                  <a:gd name="T43" fmla="*/ 0 h 6098"/>
                  <a:gd name="T44" fmla="*/ 0 w 623"/>
                  <a:gd name="T45" fmla="*/ 0 h 6098"/>
                  <a:gd name="T46" fmla="*/ 0 w 623"/>
                  <a:gd name="T47" fmla="*/ 0 h 6098"/>
                  <a:gd name="T48" fmla="*/ 0 w 623"/>
                  <a:gd name="T49" fmla="*/ 0 h 6098"/>
                  <a:gd name="T50" fmla="*/ 0 w 623"/>
                  <a:gd name="T51" fmla="*/ 0 h 6098"/>
                  <a:gd name="T52" fmla="*/ 0 w 623"/>
                  <a:gd name="T53" fmla="*/ 0 h 6098"/>
                  <a:gd name="T54" fmla="*/ 0 w 623"/>
                  <a:gd name="T55" fmla="*/ 0 h 6098"/>
                  <a:gd name="T56" fmla="*/ 0 w 623"/>
                  <a:gd name="T57" fmla="*/ 0 h 6098"/>
                  <a:gd name="T58" fmla="*/ 0 w 623"/>
                  <a:gd name="T59" fmla="*/ 0 h 6098"/>
                  <a:gd name="T60" fmla="*/ 0 w 623"/>
                  <a:gd name="T61" fmla="*/ 0 h 6098"/>
                  <a:gd name="T62" fmla="*/ 0 w 623"/>
                  <a:gd name="T63" fmla="*/ 0 h 6098"/>
                  <a:gd name="T64" fmla="*/ 0 w 623"/>
                  <a:gd name="T65" fmla="*/ 0 h 6098"/>
                  <a:gd name="T66" fmla="*/ 0 w 623"/>
                  <a:gd name="T67" fmla="*/ 0 h 6098"/>
                  <a:gd name="T68" fmla="*/ 0 w 623"/>
                  <a:gd name="T69" fmla="*/ 0 h 6098"/>
                  <a:gd name="T70" fmla="*/ 0 w 623"/>
                  <a:gd name="T71" fmla="*/ 0 h 6098"/>
                  <a:gd name="T72" fmla="*/ 0 w 623"/>
                  <a:gd name="T73" fmla="*/ 0 h 6098"/>
                  <a:gd name="T74" fmla="*/ 0 w 623"/>
                  <a:gd name="T75" fmla="*/ 0 h 6098"/>
                  <a:gd name="T76" fmla="*/ 0 w 623"/>
                  <a:gd name="T77" fmla="*/ 0 h 6098"/>
                  <a:gd name="T78" fmla="*/ 0 w 623"/>
                  <a:gd name="T79" fmla="*/ 0 h 6098"/>
                  <a:gd name="T80" fmla="*/ 0 w 623"/>
                  <a:gd name="T81" fmla="*/ 0 h 6098"/>
                  <a:gd name="T82" fmla="*/ 0 w 623"/>
                  <a:gd name="T83" fmla="*/ 0 h 6098"/>
                  <a:gd name="T84" fmla="*/ 0 w 623"/>
                  <a:gd name="T85" fmla="*/ 0 h 6098"/>
                  <a:gd name="T86" fmla="*/ 0 w 623"/>
                  <a:gd name="T87" fmla="*/ 0 h 6098"/>
                  <a:gd name="T88" fmla="*/ 0 w 623"/>
                  <a:gd name="T89" fmla="*/ 0 h 6098"/>
                  <a:gd name="T90" fmla="*/ 0 w 623"/>
                  <a:gd name="T91" fmla="*/ 0 h 6098"/>
                  <a:gd name="T92" fmla="*/ 0 w 623"/>
                  <a:gd name="T93" fmla="*/ 0 h 6098"/>
                  <a:gd name="T94" fmla="*/ 0 w 623"/>
                  <a:gd name="T95" fmla="*/ 0 h 6098"/>
                  <a:gd name="T96" fmla="*/ 0 w 623"/>
                  <a:gd name="T97" fmla="*/ 0 h 6098"/>
                  <a:gd name="T98" fmla="*/ 0 w 623"/>
                  <a:gd name="T99" fmla="*/ 0 h 6098"/>
                  <a:gd name="T100" fmla="*/ 0 w 623"/>
                  <a:gd name="T101" fmla="*/ 0 h 6098"/>
                  <a:gd name="T102" fmla="*/ 0 w 623"/>
                  <a:gd name="T103" fmla="*/ 0 h 60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6098"/>
                  <a:gd name="T158" fmla="*/ 623 w 623"/>
                  <a:gd name="T159" fmla="*/ 6098 h 60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6098">
                    <a:moveTo>
                      <a:pt x="0" y="6098"/>
                    </a:moveTo>
                    <a:lnTo>
                      <a:pt x="12" y="5997"/>
                    </a:lnTo>
                    <a:lnTo>
                      <a:pt x="24" y="5892"/>
                    </a:lnTo>
                    <a:lnTo>
                      <a:pt x="36" y="5785"/>
                    </a:lnTo>
                    <a:lnTo>
                      <a:pt x="48" y="5676"/>
                    </a:lnTo>
                    <a:lnTo>
                      <a:pt x="61" y="5564"/>
                    </a:lnTo>
                    <a:lnTo>
                      <a:pt x="73" y="5450"/>
                    </a:lnTo>
                    <a:lnTo>
                      <a:pt x="85" y="5334"/>
                    </a:lnTo>
                    <a:lnTo>
                      <a:pt x="97" y="5216"/>
                    </a:lnTo>
                    <a:lnTo>
                      <a:pt x="110" y="5096"/>
                    </a:lnTo>
                    <a:lnTo>
                      <a:pt x="122" y="4974"/>
                    </a:lnTo>
                    <a:lnTo>
                      <a:pt x="134" y="4850"/>
                    </a:lnTo>
                    <a:lnTo>
                      <a:pt x="146" y="4725"/>
                    </a:lnTo>
                    <a:lnTo>
                      <a:pt x="158" y="4598"/>
                    </a:lnTo>
                    <a:lnTo>
                      <a:pt x="171" y="4470"/>
                    </a:lnTo>
                    <a:lnTo>
                      <a:pt x="183" y="4341"/>
                    </a:lnTo>
                    <a:lnTo>
                      <a:pt x="195" y="4211"/>
                    </a:lnTo>
                    <a:lnTo>
                      <a:pt x="207" y="4080"/>
                    </a:lnTo>
                    <a:lnTo>
                      <a:pt x="219" y="3949"/>
                    </a:lnTo>
                    <a:lnTo>
                      <a:pt x="232" y="3816"/>
                    </a:lnTo>
                    <a:lnTo>
                      <a:pt x="244" y="3683"/>
                    </a:lnTo>
                    <a:lnTo>
                      <a:pt x="256" y="3550"/>
                    </a:lnTo>
                    <a:lnTo>
                      <a:pt x="268" y="3416"/>
                    </a:lnTo>
                    <a:lnTo>
                      <a:pt x="281" y="3282"/>
                    </a:lnTo>
                    <a:lnTo>
                      <a:pt x="293" y="3149"/>
                    </a:lnTo>
                    <a:lnTo>
                      <a:pt x="305" y="3015"/>
                    </a:lnTo>
                    <a:lnTo>
                      <a:pt x="317" y="2881"/>
                    </a:lnTo>
                    <a:lnTo>
                      <a:pt x="329" y="2749"/>
                    </a:lnTo>
                    <a:lnTo>
                      <a:pt x="342" y="2616"/>
                    </a:lnTo>
                    <a:lnTo>
                      <a:pt x="354" y="2484"/>
                    </a:lnTo>
                    <a:lnTo>
                      <a:pt x="366" y="2353"/>
                    </a:lnTo>
                    <a:lnTo>
                      <a:pt x="378" y="2223"/>
                    </a:lnTo>
                    <a:lnTo>
                      <a:pt x="390" y="2094"/>
                    </a:lnTo>
                    <a:lnTo>
                      <a:pt x="403" y="1966"/>
                    </a:lnTo>
                    <a:lnTo>
                      <a:pt x="415" y="1840"/>
                    </a:lnTo>
                    <a:lnTo>
                      <a:pt x="427" y="1714"/>
                    </a:lnTo>
                    <a:lnTo>
                      <a:pt x="439" y="1591"/>
                    </a:lnTo>
                    <a:lnTo>
                      <a:pt x="452" y="1469"/>
                    </a:lnTo>
                    <a:lnTo>
                      <a:pt x="464" y="1349"/>
                    </a:lnTo>
                    <a:lnTo>
                      <a:pt x="476" y="1230"/>
                    </a:lnTo>
                    <a:lnTo>
                      <a:pt x="488" y="1114"/>
                    </a:lnTo>
                    <a:lnTo>
                      <a:pt x="500" y="1000"/>
                    </a:lnTo>
                    <a:lnTo>
                      <a:pt x="513" y="888"/>
                    </a:lnTo>
                    <a:lnTo>
                      <a:pt x="525" y="779"/>
                    </a:lnTo>
                    <a:lnTo>
                      <a:pt x="537" y="672"/>
                    </a:lnTo>
                    <a:lnTo>
                      <a:pt x="549" y="567"/>
                    </a:lnTo>
                    <a:lnTo>
                      <a:pt x="562" y="465"/>
                    </a:lnTo>
                    <a:lnTo>
                      <a:pt x="574" y="366"/>
                    </a:lnTo>
                    <a:lnTo>
                      <a:pt x="586" y="270"/>
                    </a:lnTo>
                    <a:lnTo>
                      <a:pt x="598" y="177"/>
                    </a:lnTo>
                    <a:lnTo>
                      <a:pt x="610" y="87"/>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42" name="Freeform 183"/>
              <p:cNvSpPr>
                <a:spLocks/>
              </p:cNvSpPr>
              <p:nvPr/>
            </p:nvSpPr>
            <p:spPr bwMode="auto">
              <a:xfrm>
                <a:off x="3949" y="1931"/>
                <a:ext cx="95" cy="247"/>
              </a:xfrm>
              <a:custGeom>
                <a:avLst/>
                <a:gdLst>
                  <a:gd name="T0" fmla="*/ 0 w 623"/>
                  <a:gd name="T1" fmla="*/ 0 h 1648"/>
                  <a:gd name="T2" fmla="*/ 0 w 623"/>
                  <a:gd name="T3" fmla="*/ 0 h 1648"/>
                  <a:gd name="T4" fmla="*/ 0 w 623"/>
                  <a:gd name="T5" fmla="*/ 0 h 1648"/>
                  <a:gd name="T6" fmla="*/ 0 w 623"/>
                  <a:gd name="T7" fmla="*/ 0 h 1648"/>
                  <a:gd name="T8" fmla="*/ 0 w 623"/>
                  <a:gd name="T9" fmla="*/ 0 h 1648"/>
                  <a:gd name="T10" fmla="*/ 0 w 623"/>
                  <a:gd name="T11" fmla="*/ 0 h 1648"/>
                  <a:gd name="T12" fmla="*/ 0 w 623"/>
                  <a:gd name="T13" fmla="*/ 0 h 1648"/>
                  <a:gd name="T14" fmla="*/ 0 w 623"/>
                  <a:gd name="T15" fmla="*/ 0 h 1648"/>
                  <a:gd name="T16" fmla="*/ 0 w 623"/>
                  <a:gd name="T17" fmla="*/ 0 h 1648"/>
                  <a:gd name="T18" fmla="*/ 0 w 623"/>
                  <a:gd name="T19" fmla="*/ 0 h 1648"/>
                  <a:gd name="T20" fmla="*/ 0 w 623"/>
                  <a:gd name="T21" fmla="*/ 0 h 1648"/>
                  <a:gd name="T22" fmla="*/ 0 w 623"/>
                  <a:gd name="T23" fmla="*/ 0 h 1648"/>
                  <a:gd name="T24" fmla="*/ 0 w 623"/>
                  <a:gd name="T25" fmla="*/ 0 h 1648"/>
                  <a:gd name="T26" fmla="*/ 0 w 623"/>
                  <a:gd name="T27" fmla="*/ 0 h 1648"/>
                  <a:gd name="T28" fmla="*/ 0 w 623"/>
                  <a:gd name="T29" fmla="*/ 0 h 1648"/>
                  <a:gd name="T30" fmla="*/ 0 w 623"/>
                  <a:gd name="T31" fmla="*/ 0 h 1648"/>
                  <a:gd name="T32" fmla="*/ 0 w 623"/>
                  <a:gd name="T33" fmla="*/ 0 h 1648"/>
                  <a:gd name="T34" fmla="*/ 0 w 623"/>
                  <a:gd name="T35" fmla="*/ 0 h 1648"/>
                  <a:gd name="T36" fmla="*/ 0 w 623"/>
                  <a:gd name="T37" fmla="*/ 0 h 1648"/>
                  <a:gd name="T38" fmla="*/ 0 w 623"/>
                  <a:gd name="T39" fmla="*/ 0 h 1648"/>
                  <a:gd name="T40" fmla="*/ 0 w 623"/>
                  <a:gd name="T41" fmla="*/ 0 h 1648"/>
                  <a:gd name="T42" fmla="*/ 0 w 623"/>
                  <a:gd name="T43" fmla="*/ 0 h 1648"/>
                  <a:gd name="T44" fmla="*/ 0 w 623"/>
                  <a:gd name="T45" fmla="*/ 0 h 1648"/>
                  <a:gd name="T46" fmla="*/ 0 w 623"/>
                  <a:gd name="T47" fmla="*/ 0 h 1648"/>
                  <a:gd name="T48" fmla="*/ 0 w 623"/>
                  <a:gd name="T49" fmla="*/ 0 h 1648"/>
                  <a:gd name="T50" fmla="*/ 0 w 623"/>
                  <a:gd name="T51" fmla="*/ 0 h 1648"/>
                  <a:gd name="T52" fmla="*/ 0 w 623"/>
                  <a:gd name="T53" fmla="*/ 0 h 1648"/>
                  <a:gd name="T54" fmla="*/ 0 w 623"/>
                  <a:gd name="T55" fmla="*/ 0 h 1648"/>
                  <a:gd name="T56" fmla="*/ 0 w 623"/>
                  <a:gd name="T57" fmla="*/ 0 h 1648"/>
                  <a:gd name="T58" fmla="*/ 0 w 623"/>
                  <a:gd name="T59" fmla="*/ 0 h 1648"/>
                  <a:gd name="T60" fmla="*/ 0 w 623"/>
                  <a:gd name="T61" fmla="*/ 0 h 1648"/>
                  <a:gd name="T62" fmla="*/ 0 w 623"/>
                  <a:gd name="T63" fmla="*/ 0 h 1648"/>
                  <a:gd name="T64" fmla="*/ 0 w 623"/>
                  <a:gd name="T65" fmla="*/ 0 h 1648"/>
                  <a:gd name="T66" fmla="*/ 0 w 623"/>
                  <a:gd name="T67" fmla="*/ 0 h 1648"/>
                  <a:gd name="T68" fmla="*/ 0 w 623"/>
                  <a:gd name="T69" fmla="*/ 0 h 1648"/>
                  <a:gd name="T70" fmla="*/ 0 w 623"/>
                  <a:gd name="T71" fmla="*/ 0 h 1648"/>
                  <a:gd name="T72" fmla="*/ 0 w 623"/>
                  <a:gd name="T73" fmla="*/ 0 h 1648"/>
                  <a:gd name="T74" fmla="*/ 0 w 623"/>
                  <a:gd name="T75" fmla="*/ 0 h 1648"/>
                  <a:gd name="T76" fmla="*/ 0 w 623"/>
                  <a:gd name="T77" fmla="*/ 0 h 1648"/>
                  <a:gd name="T78" fmla="*/ 0 w 623"/>
                  <a:gd name="T79" fmla="*/ 0 h 1648"/>
                  <a:gd name="T80" fmla="*/ 0 w 623"/>
                  <a:gd name="T81" fmla="*/ 0 h 1648"/>
                  <a:gd name="T82" fmla="*/ 0 w 623"/>
                  <a:gd name="T83" fmla="*/ 0 h 1648"/>
                  <a:gd name="T84" fmla="*/ 0 w 623"/>
                  <a:gd name="T85" fmla="*/ 0 h 1648"/>
                  <a:gd name="T86" fmla="*/ 0 w 623"/>
                  <a:gd name="T87" fmla="*/ 0 h 1648"/>
                  <a:gd name="T88" fmla="*/ 0 w 623"/>
                  <a:gd name="T89" fmla="*/ 0 h 1648"/>
                  <a:gd name="T90" fmla="*/ 0 w 623"/>
                  <a:gd name="T91" fmla="*/ 0 h 1648"/>
                  <a:gd name="T92" fmla="*/ 0 w 623"/>
                  <a:gd name="T93" fmla="*/ 0 h 1648"/>
                  <a:gd name="T94" fmla="*/ 0 w 623"/>
                  <a:gd name="T95" fmla="*/ 0 h 1648"/>
                  <a:gd name="T96" fmla="*/ 0 w 623"/>
                  <a:gd name="T97" fmla="*/ 0 h 1648"/>
                  <a:gd name="T98" fmla="*/ 0 w 623"/>
                  <a:gd name="T99" fmla="*/ 0 h 1648"/>
                  <a:gd name="T100" fmla="*/ 0 w 623"/>
                  <a:gd name="T101" fmla="*/ 0 h 1648"/>
                  <a:gd name="T102" fmla="*/ 0 w 623"/>
                  <a:gd name="T103" fmla="*/ 0 h 16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648"/>
                  <a:gd name="T158" fmla="*/ 623 w 623"/>
                  <a:gd name="T159" fmla="*/ 1648 h 16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648">
                    <a:moveTo>
                      <a:pt x="0" y="978"/>
                    </a:moveTo>
                    <a:lnTo>
                      <a:pt x="12" y="895"/>
                    </a:lnTo>
                    <a:lnTo>
                      <a:pt x="24" y="814"/>
                    </a:lnTo>
                    <a:lnTo>
                      <a:pt x="36" y="737"/>
                    </a:lnTo>
                    <a:lnTo>
                      <a:pt x="48" y="664"/>
                    </a:lnTo>
                    <a:lnTo>
                      <a:pt x="61" y="594"/>
                    </a:lnTo>
                    <a:lnTo>
                      <a:pt x="73" y="527"/>
                    </a:lnTo>
                    <a:lnTo>
                      <a:pt x="85" y="465"/>
                    </a:lnTo>
                    <a:lnTo>
                      <a:pt x="97" y="406"/>
                    </a:lnTo>
                    <a:lnTo>
                      <a:pt x="110" y="351"/>
                    </a:lnTo>
                    <a:lnTo>
                      <a:pt x="122" y="300"/>
                    </a:lnTo>
                    <a:lnTo>
                      <a:pt x="134" y="252"/>
                    </a:lnTo>
                    <a:lnTo>
                      <a:pt x="146" y="209"/>
                    </a:lnTo>
                    <a:lnTo>
                      <a:pt x="158" y="169"/>
                    </a:lnTo>
                    <a:lnTo>
                      <a:pt x="171" y="134"/>
                    </a:lnTo>
                    <a:lnTo>
                      <a:pt x="183" y="103"/>
                    </a:lnTo>
                    <a:lnTo>
                      <a:pt x="195" y="76"/>
                    </a:lnTo>
                    <a:lnTo>
                      <a:pt x="207" y="53"/>
                    </a:lnTo>
                    <a:lnTo>
                      <a:pt x="219" y="34"/>
                    </a:lnTo>
                    <a:lnTo>
                      <a:pt x="232" y="19"/>
                    </a:lnTo>
                    <a:lnTo>
                      <a:pt x="244" y="8"/>
                    </a:lnTo>
                    <a:lnTo>
                      <a:pt x="256" y="2"/>
                    </a:lnTo>
                    <a:lnTo>
                      <a:pt x="268" y="0"/>
                    </a:lnTo>
                    <a:lnTo>
                      <a:pt x="281" y="2"/>
                    </a:lnTo>
                    <a:lnTo>
                      <a:pt x="293" y="8"/>
                    </a:lnTo>
                    <a:lnTo>
                      <a:pt x="305" y="19"/>
                    </a:lnTo>
                    <a:lnTo>
                      <a:pt x="317" y="33"/>
                    </a:lnTo>
                    <a:lnTo>
                      <a:pt x="329" y="52"/>
                    </a:lnTo>
                    <a:lnTo>
                      <a:pt x="342" y="75"/>
                    </a:lnTo>
                    <a:lnTo>
                      <a:pt x="354" y="102"/>
                    </a:lnTo>
                    <a:lnTo>
                      <a:pt x="366" y="133"/>
                    </a:lnTo>
                    <a:lnTo>
                      <a:pt x="378" y="169"/>
                    </a:lnTo>
                    <a:lnTo>
                      <a:pt x="391" y="208"/>
                    </a:lnTo>
                    <a:lnTo>
                      <a:pt x="403" y="251"/>
                    </a:lnTo>
                    <a:lnTo>
                      <a:pt x="415" y="299"/>
                    </a:lnTo>
                    <a:lnTo>
                      <a:pt x="427" y="350"/>
                    </a:lnTo>
                    <a:lnTo>
                      <a:pt x="439" y="405"/>
                    </a:lnTo>
                    <a:lnTo>
                      <a:pt x="452" y="464"/>
                    </a:lnTo>
                    <a:lnTo>
                      <a:pt x="464" y="526"/>
                    </a:lnTo>
                    <a:lnTo>
                      <a:pt x="476" y="592"/>
                    </a:lnTo>
                    <a:lnTo>
                      <a:pt x="488" y="662"/>
                    </a:lnTo>
                    <a:lnTo>
                      <a:pt x="500" y="736"/>
                    </a:lnTo>
                    <a:lnTo>
                      <a:pt x="513" y="813"/>
                    </a:lnTo>
                    <a:lnTo>
                      <a:pt x="525" y="893"/>
                    </a:lnTo>
                    <a:lnTo>
                      <a:pt x="537" y="977"/>
                    </a:lnTo>
                    <a:lnTo>
                      <a:pt x="549" y="1063"/>
                    </a:lnTo>
                    <a:lnTo>
                      <a:pt x="562" y="1153"/>
                    </a:lnTo>
                    <a:lnTo>
                      <a:pt x="574" y="1246"/>
                    </a:lnTo>
                    <a:lnTo>
                      <a:pt x="586" y="1343"/>
                    </a:lnTo>
                    <a:lnTo>
                      <a:pt x="598" y="1441"/>
                    </a:lnTo>
                    <a:lnTo>
                      <a:pt x="610" y="1543"/>
                    </a:lnTo>
                    <a:lnTo>
                      <a:pt x="623" y="1648"/>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43" name="Freeform 184"/>
              <p:cNvSpPr>
                <a:spLocks/>
              </p:cNvSpPr>
              <p:nvPr/>
            </p:nvSpPr>
            <p:spPr bwMode="auto">
              <a:xfrm>
                <a:off x="4044" y="2178"/>
                <a:ext cx="95" cy="910"/>
              </a:xfrm>
              <a:custGeom>
                <a:avLst/>
                <a:gdLst>
                  <a:gd name="T0" fmla="*/ 0 w 623"/>
                  <a:gd name="T1" fmla="*/ 0 h 6056"/>
                  <a:gd name="T2" fmla="*/ 0 w 623"/>
                  <a:gd name="T3" fmla="*/ 0 h 6056"/>
                  <a:gd name="T4" fmla="*/ 0 w 623"/>
                  <a:gd name="T5" fmla="*/ 0 h 6056"/>
                  <a:gd name="T6" fmla="*/ 0 w 623"/>
                  <a:gd name="T7" fmla="*/ 0 h 6056"/>
                  <a:gd name="T8" fmla="*/ 0 w 623"/>
                  <a:gd name="T9" fmla="*/ 0 h 6056"/>
                  <a:gd name="T10" fmla="*/ 0 w 623"/>
                  <a:gd name="T11" fmla="*/ 0 h 6056"/>
                  <a:gd name="T12" fmla="*/ 0 w 623"/>
                  <a:gd name="T13" fmla="*/ 0 h 6056"/>
                  <a:gd name="T14" fmla="*/ 0 w 623"/>
                  <a:gd name="T15" fmla="*/ 0 h 6056"/>
                  <a:gd name="T16" fmla="*/ 0 w 623"/>
                  <a:gd name="T17" fmla="*/ 0 h 6056"/>
                  <a:gd name="T18" fmla="*/ 0 w 623"/>
                  <a:gd name="T19" fmla="*/ 0 h 6056"/>
                  <a:gd name="T20" fmla="*/ 0 w 623"/>
                  <a:gd name="T21" fmla="*/ 0 h 6056"/>
                  <a:gd name="T22" fmla="*/ 0 w 623"/>
                  <a:gd name="T23" fmla="*/ 0 h 6056"/>
                  <a:gd name="T24" fmla="*/ 0 w 623"/>
                  <a:gd name="T25" fmla="*/ 0 h 6056"/>
                  <a:gd name="T26" fmla="*/ 0 w 623"/>
                  <a:gd name="T27" fmla="*/ 0 h 6056"/>
                  <a:gd name="T28" fmla="*/ 0 w 623"/>
                  <a:gd name="T29" fmla="*/ 0 h 6056"/>
                  <a:gd name="T30" fmla="*/ 0 w 623"/>
                  <a:gd name="T31" fmla="*/ 0 h 6056"/>
                  <a:gd name="T32" fmla="*/ 0 w 623"/>
                  <a:gd name="T33" fmla="*/ 0 h 6056"/>
                  <a:gd name="T34" fmla="*/ 0 w 623"/>
                  <a:gd name="T35" fmla="*/ 0 h 6056"/>
                  <a:gd name="T36" fmla="*/ 0 w 623"/>
                  <a:gd name="T37" fmla="*/ 0 h 6056"/>
                  <a:gd name="T38" fmla="*/ 0 w 623"/>
                  <a:gd name="T39" fmla="*/ 0 h 6056"/>
                  <a:gd name="T40" fmla="*/ 0 w 623"/>
                  <a:gd name="T41" fmla="*/ 0 h 6056"/>
                  <a:gd name="T42" fmla="*/ 0 w 623"/>
                  <a:gd name="T43" fmla="*/ 0 h 6056"/>
                  <a:gd name="T44" fmla="*/ 0 w 623"/>
                  <a:gd name="T45" fmla="*/ 0 h 6056"/>
                  <a:gd name="T46" fmla="*/ 0 w 623"/>
                  <a:gd name="T47" fmla="*/ 0 h 6056"/>
                  <a:gd name="T48" fmla="*/ 0 w 623"/>
                  <a:gd name="T49" fmla="*/ 0 h 6056"/>
                  <a:gd name="T50" fmla="*/ 0 w 623"/>
                  <a:gd name="T51" fmla="*/ 0 h 6056"/>
                  <a:gd name="T52" fmla="*/ 0 w 623"/>
                  <a:gd name="T53" fmla="*/ 0 h 6056"/>
                  <a:gd name="T54" fmla="*/ 0 w 623"/>
                  <a:gd name="T55" fmla="*/ 0 h 6056"/>
                  <a:gd name="T56" fmla="*/ 0 w 623"/>
                  <a:gd name="T57" fmla="*/ 0 h 6056"/>
                  <a:gd name="T58" fmla="*/ 0 w 623"/>
                  <a:gd name="T59" fmla="*/ 0 h 6056"/>
                  <a:gd name="T60" fmla="*/ 0 w 623"/>
                  <a:gd name="T61" fmla="*/ 0 h 6056"/>
                  <a:gd name="T62" fmla="*/ 0 w 623"/>
                  <a:gd name="T63" fmla="*/ 0 h 6056"/>
                  <a:gd name="T64" fmla="*/ 0 w 623"/>
                  <a:gd name="T65" fmla="*/ 0 h 6056"/>
                  <a:gd name="T66" fmla="*/ 0 w 623"/>
                  <a:gd name="T67" fmla="*/ 0 h 6056"/>
                  <a:gd name="T68" fmla="*/ 0 w 623"/>
                  <a:gd name="T69" fmla="*/ 0 h 6056"/>
                  <a:gd name="T70" fmla="*/ 0 w 623"/>
                  <a:gd name="T71" fmla="*/ 0 h 6056"/>
                  <a:gd name="T72" fmla="*/ 0 w 623"/>
                  <a:gd name="T73" fmla="*/ 0 h 6056"/>
                  <a:gd name="T74" fmla="*/ 0 w 623"/>
                  <a:gd name="T75" fmla="*/ 0 h 6056"/>
                  <a:gd name="T76" fmla="*/ 0 w 623"/>
                  <a:gd name="T77" fmla="*/ 0 h 6056"/>
                  <a:gd name="T78" fmla="*/ 0 w 623"/>
                  <a:gd name="T79" fmla="*/ 0 h 6056"/>
                  <a:gd name="T80" fmla="*/ 0 w 623"/>
                  <a:gd name="T81" fmla="*/ 0 h 6056"/>
                  <a:gd name="T82" fmla="*/ 0 w 623"/>
                  <a:gd name="T83" fmla="*/ 0 h 6056"/>
                  <a:gd name="T84" fmla="*/ 0 w 623"/>
                  <a:gd name="T85" fmla="*/ 0 h 6056"/>
                  <a:gd name="T86" fmla="*/ 0 w 623"/>
                  <a:gd name="T87" fmla="*/ 0 h 6056"/>
                  <a:gd name="T88" fmla="*/ 0 w 623"/>
                  <a:gd name="T89" fmla="*/ 0 h 6056"/>
                  <a:gd name="T90" fmla="*/ 0 w 623"/>
                  <a:gd name="T91" fmla="*/ 0 h 6056"/>
                  <a:gd name="T92" fmla="*/ 0 w 623"/>
                  <a:gd name="T93" fmla="*/ 0 h 6056"/>
                  <a:gd name="T94" fmla="*/ 0 w 623"/>
                  <a:gd name="T95" fmla="*/ 0 h 6056"/>
                  <a:gd name="T96" fmla="*/ 0 w 623"/>
                  <a:gd name="T97" fmla="*/ 0 h 6056"/>
                  <a:gd name="T98" fmla="*/ 0 w 623"/>
                  <a:gd name="T99" fmla="*/ 0 h 6056"/>
                  <a:gd name="T100" fmla="*/ 0 w 623"/>
                  <a:gd name="T101" fmla="*/ 0 h 6056"/>
                  <a:gd name="T102" fmla="*/ 0 w 623"/>
                  <a:gd name="T103" fmla="*/ 0 h 60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6056"/>
                  <a:gd name="T158" fmla="*/ 623 w 623"/>
                  <a:gd name="T159" fmla="*/ 6056 h 60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6056">
                    <a:moveTo>
                      <a:pt x="0" y="0"/>
                    </a:moveTo>
                    <a:lnTo>
                      <a:pt x="12" y="107"/>
                    </a:lnTo>
                    <a:lnTo>
                      <a:pt x="24" y="216"/>
                    </a:lnTo>
                    <a:lnTo>
                      <a:pt x="36" y="328"/>
                    </a:lnTo>
                    <a:lnTo>
                      <a:pt x="48" y="442"/>
                    </a:lnTo>
                    <a:lnTo>
                      <a:pt x="61" y="558"/>
                    </a:lnTo>
                    <a:lnTo>
                      <a:pt x="73" y="676"/>
                    </a:lnTo>
                    <a:lnTo>
                      <a:pt x="85" y="796"/>
                    </a:lnTo>
                    <a:lnTo>
                      <a:pt x="97" y="918"/>
                    </a:lnTo>
                    <a:lnTo>
                      <a:pt x="110" y="1042"/>
                    </a:lnTo>
                    <a:lnTo>
                      <a:pt x="122" y="1167"/>
                    </a:lnTo>
                    <a:lnTo>
                      <a:pt x="134" y="1294"/>
                    </a:lnTo>
                    <a:lnTo>
                      <a:pt x="146" y="1421"/>
                    </a:lnTo>
                    <a:lnTo>
                      <a:pt x="158" y="1550"/>
                    </a:lnTo>
                    <a:lnTo>
                      <a:pt x="171" y="1681"/>
                    </a:lnTo>
                    <a:lnTo>
                      <a:pt x="183" y="1812"/>
                    </a:lnTo>
                    <a:lnTo>
                      <a:pt x="195" y="1943"/>
                    </a:lnTo>
                    <a:lnTo>
                      <a:pt x="207" y="2076"/>
                    </a:lnTo>
                    <a:lnTo>
                      <a:pt x="220" y="2209"/>
                    </a:lnTo>
                    <a:lnTo>
                      <a:pt x="232" y="2342"/>
                    </a:lnTo>
                    <a:lnTo>
                      <a:pt x="244" y="2476"/>
                    </a:lnTo>
                    <a:lnTo>
                      <a:pt x="256" y="2610"/>
                    </a:lnTo>
                    <a:lnTo>
                      <a:pt x="268" y="2743"/>
                    </a:lnTo>
                    <a:lnTo>
                      <a:pt x="281" y="2877"/>
                    </a:lnTo>
                    <a:lnTo>
                      <a:pt x="293" y="3010"/>
                    </a:lnTo>
                    <a:lnTo>
                      <a:pt x="305" y="3143"/>
                    </a:lnTo>
                    <a:lnTo>
                      <a:pt x="317" y="3276"/>
                    </a:lnTo>
                    <a:lnTo>
                      <a:pt x="329" y="3408"/>
                    </a:lnTo>
                    <a:lnTo>
                      <a:pt x="342" y="3539"/>
                    </a:lnTo>
                    <a:lnTo>
                      <a:pt x="354" y="3669"/>
                    </a:lnTo>
                    <a:lnTo>
                      <a:pt x="366" y="3798"/>
                    </a:lnTo>
                    <a:lnTo>
                      <a:pt x="378" y="3926"/>
                    </a:lnTo>
                    <a:lnTo>
                      <a:pt x="391" y="4052"/>
                    </a:lnTo>
                    <a:lnTo>
                      <a:pt x="403" y="4178"/>
                    </a:lnTo>
                    <a:lnTo>
                      <a:pt x="415" y="4301"/>
                    </a:lnTo>
                    <a:lnTo>
                      <a:pt x="427" y="4423"/>
                    </a:lnTo>
                    <a:lnTo>
                      <a:pt x="439" y="4543"/>
                    </a:lnTo>
                    <a:lnTo>
                      <a:pt x="452" y="4662"/>
                    </a:lnTo>
                    <a:lnTo>
                      <a:pt x="464" y="4778"/>
                    </a:lnTo>
                    <a:lnTo>
                      <a:pt x="476" y="4892"/>
                    </a:lnTo>
                    <a:lnTo>
                      <a:pt x="488" y="5004"/>
                    </a:lnTo>
                    <a:lnTo>
                      <a:pt x="500" y="5113"/>
                    </a:lnTo>
                    <a:lnTo>
                      <a:pt x="513" y="5220"/>
                    </a:lnTo>
                    <a:lnTo>
                      <a:pt x="525" y="5325"/>
                    </a:lnTo>
                    <a:lnTo>
                      <a:pt x="537" y="5426"/>
                    </a:lnTo>
                    <a:lnTo>
                      <a:pt x="549" y="5525"/>
                    </a:lnTo>
                    <a:lnTo>
                      <a:pt x="562" y="5622"/>
                    </a:lnTo>
                    <a:lnTo>
                      <a:pt x="574" y="5715"/>
                    </a:lnTo>
                    <a:lnTo>
                      <a:pt x="586" y="5805"/>
                    </a:lnTo>
                    <a:lnTo>
                      <a:pt x="598" y="5892"/>
                    </a:lnTo>
                    <a:lnTo>
                      <a:pt x="610" y="5975"/>
                    </a:lnTo>
                    <a:lnTo>
                      <a:pt x="623" y="6056"/>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44" name="Freeform 185"/>
              <p:cNvSpPr>
                <a:spLocks/>
              </p:cNvSpPr>
              <p:nvPr/>
            </p:nvSpPr>
            <p:spPr bwMode="auto">
              <a:xfrm>
                <a:off x="4139" y="2930"/>
                <a:ext cx="95" cy="280"/>
              </a:xfrm>
              <a:custGeom>
                <a:avLst/>
                <a:gdLst>
                  <a:gd name="T0" fmla="*/ 0 w 623"/>
                  <a:gd name="T1" fmla="*/ 0 h 1864"/>
                  <a:gd name="T2" fmla="*/ 0 w 623"/>
                  <a:gd name="T3" fmla="*/ 0 h 1864"/>
                  <a:gd name="T4" fmla="*/ 0 w 623"/>
                  <a:gd name="T5" fmla="*/ 0 h 1864"/>
                  <a:gd name="T6" fmla="*/ 0 w 623"/>
                  <a:gd name="T7" fmla="*/ 0 h 1864"/>
                  <a:gd name="T8" fmla="*/ 0 w 623"/>
                  <a:gd name="T9" fmla="*/ 0 h 1864"/>
                  <a:gd name="T10" fmla="*/ 0 w 623"/>
                  <a:gd name="T11" fmla="*/ 0 h 1864"/>
                  <a:gd name="T12" fmla="*/ 0 w 623"/>
                  <a:gd name="T13" fmla="*/ 0 h 1864"/>
                  <a:gd name="T14" fmla="*/ 0 w 623"/>
                  <a:gd name="T15" fmla="*/ 0 h 1864"/>
                  <a:gd name="T16" fmla="*/ 0 w 623"/>
                  <a:gd name="T17" fmla="*/ 0 h 1864"/>
                  <a:gd name="T18" fmla="*/ 0 w 623"/>
                  <a:gd name="T19" fmla="*/ 0 h 1864"/>
                  <a:gd name="T20" fmla="*/ 0 w 623"/>
                  <a:gd name="T21" fmla="*/ 0 h 1864"/>
                  <a:gd name="T22" fmla="*/ 0 w 623"/>
                  <a:gd name="T23" fmla="*/ 0 h 1864"/>
                  <a:gd name="T24" fmla="*/ 0 w 623"/>
                  <a:gd name="T25" fmla="*/ 0 h 1864"/>
                  <a:gd name="T26" fmla="*/ 0 w 623"/>
                  <a:gd name="T27" fmla="*/ 0 h 1864"/>
                  <a:gd name="T28" fmla="*/ 0 w 623"/>
                  <a:gd name="T29" fmla="*/ 0 h 1864"/>
                  <a:gd name="T30" fmla="*/ 0 w 623"/>
                  <a:gd name="T31" fmla="*/ 0 h 1864"/>
                  <a:gd name="T32" fmla="*/ 0 w 623"/>
                  <a:gd name="T33" fmla="*/ 0 h 1864"/>
                  <a:gd name="T34" fmla="*/ 0 w 623"/>
                  <a:gd name="T35" fmla="*/ 0 h 1864"/>
                  <a:gd name="T36" fmla="*/ 0 w 623"/>
                  <a:gd name="T37" fmla="*/ 0 h 1864"/>
                  <a:gd name="T38" fmla="*/ 0 w 623"/>
                  <a:gd name="T39" fmla="*/ 0 h 1864"/>
                  <a:gd name="T40" fmla="*/ 0 w 623"/>
                  <a:gd name="T41" fmla="*/ 0 h 1864"/>
                  <a:gd name="T42" fmla="*/ 0 w 623"/>
                  <a:gd name="T43" fmla="*/ 0 h 1864"/>
                  <a:gd name="T44" fmla="*/ 0 w 623"/>
                  <a:gd name="T45" fmla="*/ 0 h 1864"/>
                  <a:gd name="T46" fmla="*/ 0 w 623"/>
                  <a:gd name="T47" fmla="*/ 0 h 1864"/>
                  <a:gd name="T48" fmla="*/ 0 w 623"/>
                  <a:gd name="T49" fmla="*/ 0 h 1864"/>
                  <a:gd name="T50" fmla="*/ 0 w 623"/>
                  <a:gd name="T51" fmla="*/ 0 h 1864"/>
                  <a:gd name="T52" fmla="*/ 0 w 623"/>
                  <a:gd name="T53" fmla="*/ 0 h 1864"/>
                  <a:gd name="T54" fmla="*/ 0 w 623"/>
                  <a:gd name="T55" fmla="*/ 0 h 1864"/>
                  <a:gd name="T56" fmla="*/ 0 w 623"/>
                  <a:gd name="T57" fmla="*/ 0 h 1864"/>
                  <a:gd name="T58" fmla="*/ 0 w 623"/>
                  <a:gd name="T59" fmla="*/ 0 h 1864"/>
                  <a:gd name="T60" fmla="*/ 0 w 623"/>
                  <a:gd name="T61" fmla="*/ 0 h 1864"/>
                  <a:gd name="T62" fmla="*/ 0 w 623"/>
                  <a:gd name="T63" fmla="*/ 0 h 1864"/>
                  <a:gd name="T64" fmla="*/ 0 w 623"/>
                  <a:gd name="T65" fmla="*/ 0 h 1864"/>
                  <a:gd name="T66" fmla="*/ 0 w 623"/>
                  <a:gd name="T67" fmla="*/ 0 h 1864"/>
                  <a:gd name="T68" fmla="*/ 0 w 623"/>
                  <a:gd name="T69" fmla="*/ 0 h 1864"/>
                  <a:gd name="T70" fmla="*/ 0 w 623"/>
                  <a:gd name="T71" fmla="*/ 0 h 1864"/>
                  <a:gd name="T72" fmla="*/ 0 w 623"/>
                  <a:gd name="T73" fmla="*/ 0 h 1864"/>
                  <a:gd name="T74" fmla="*/ 0 w 623"/>
                  <a:gd name="T75" fmla="*/ 0 h 1864"/>
                  <a:gd name="T76" fmla="*/ 0 w 623"/>
                  <a:gd name="T77" fmla="*/ 0 h 1864"/>
                  <a:gd name="T78" fmla="*/ 0 w 623"/>
                  <a:gd name="T79" fmla="*/ 0 h 1864"/>
                  <a:gd name="T80" fmla="*/ 0 w 623"/>
                  <a:gd name="T81" fmla="*/ 0 h 1864"/>
                  <a:gd name="T82" fmla="*/ 0 w 623"/>
                  <a:gd name="T83" fmla="*/ 0 h 1864"/>
                  <a:gd name="T84" fmla="*/ 0 w 623"/>
                  <a:gd name="T85" fmla="*/ 0 h 1864"/>
                  <a:gd name="T86" fmla="*/ 0 w 623"/>
                  <a:gd name="T87" fmla="*/ 0 h 1864"/>
                  <a:gd name="T88" fmla="*/ 0 w 623"/>
                  <a:gd name="T89" fmla="*/ 0 h 1864"/>
                  <a:gd name="T90" fmla="*/ 0 w 623"/>
                  <a:gd name="T91" fmla="*/ 0 h 1864"/>
                  <a:gd name="T92" fmla="*/ 0 w 623"/>
                  <a:gd name="T93" fmla="*/ 0 h 1864"/>
                  <a:gd name="T94" fmla="*/ 0 w 623"/>
                  <a:gd name="T95" fmla="*/ 0 h 1864"/>
                  <a:gd name="T96" fmla="*/ 0 w 623"/>
                  <a:gd name="T97" fmla="*/ 0 h 1864"/>
                  <a:gd name="T98" fmla="*/ 0 w 623"/>
                  <a:gd name="T99" fmla="*/ 0 h 1864"/>
                  <a:gd name="T100" fmla="*/ 0 w 623"/>
                  <a:gd name="T101" fmla="*/ 0 h 1864"/>
                  <a:gd name="T102" fmla="*/ 0 w 623"/>
                  <a:gd name="T103" fmla="*/ 0 h 18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864"/>
                  <a:gd name="T158" fmla="*/ 623 w 623"/>
                  <a:gd name="T159" fmla="*/ 1864 h 18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864">
                    <a:moveTo>
                      <a:pt x="0" y="1050"/>
                    </a:moveTo>
                    <a:lnTo>
                      <a:pt x="12" y="1127"/>
                    </a:lnTo>
                    <a:lnTo>
                      <a:pt x="24" y="1200"/>
                    </a:lnTo>
                    <a:lnTo>
                      <a:pt x="36" y="1270"/>
                    </a:lnTo>
                    <a:lnTo>
                      <a:pt x="49" y="1337"/>
                    </a:lnTo>
                    <a:lnTo>
                      <a:pt x="61" y="1399"/>
                    </a:lnTo>
                    <a:lnTo>
                      <a:pt x="73" y="1458"/>
                    </a:lnTo>
                    <a:lnTo>
                      <a:pt x="85" y="1513"/>
                    </a:lnTo>
                    <a:lnTo>
                      <a:pt x="97" y="1564"/>
                    </a:lnTo>
                    <a:lnTo>
                      <a:pt x="110" y="1612"/>
                    </a:lnTo>
                    <a:lnTo>
                      <a:pt x="122" y="1655"/>
                    </a:lnTo>
                    <a:lnTo>
                      <a:pt x="134" y="1694"/>
                    </a:lnTo>
                    <a:lnTo>
                      <a:pt x="146" y="1730"/>
                    </a:lnTo>
                    <a:lnTo>
                      <a:pt x="158" y="1761"/>
                    </a:lnTo>
                    <a:lnTo>
                      <a:pt x="171" y="1788"/>
                    </a:lnTo>
                    <a:lnTo>
                      <a:pt x="183" y="1811"/>
                    </a:lnTo>
                    <a:lnTo>
                      <a:pt x="195" y="1830"/>
                    </a:lnTo>
                    <a:lnTo>
                      <a:pt x="207" y="1845"/>
                    </a:lnTo>
                    <a:lnTo>
                      <a:pt x="220" y="1856"/>
                    </a:lnTo>
                    <a:lnTo>
                      <a:pt x="232" y="1862"/>
                    </a:lnTo>
                    <a:lnTo>
                      <a:pt x="244" y="1864"/>
                    </a:lnTo>
                    <a:lnTo>
                      <a:pt x="256" y="1862"/>
                    </a:lnTo>
                    <a:lnTo>
                      <a:pt x="268" y="1856"/>
                    </a:lnTo>
                    <a:lnTo>
                      <a:pt x="281" y="1845"/>
                    </a:lnTo>
                    <a:lnTo>
                      <a:pt x="293" y="1831"/>
                    </a:lnTo>
                    <a:lnTo>
                      <a:pt x="305" y="1812"/>
                    </a:lnTo>
                    <a:lnTo>
                      <a:pt x="317" y="1789"/>
                    </a:lnTo>
                    <a:lnTo>
                      <a:pt x="329" y="1762"/>
                    </a:lnTo>
                    <a:lnTo>
                      <a:pt x="342" y="1731"/>
                    </a:lnTo>
                    <a:lnTo>
                      <a:pt x="354" y="1695"/>
                    </a:lnTo>
                    <a:lnTo>
                      <a:pt x="366" y="1656"/>
                    </a:lnTo>
                    <a:lnTo>
                      <a:pt x="378" y="1613"/>
                    </a:lnTo>
                    <a:lnTo>
                      <a:pt x="391" y="1565"/>
                    </a:lnTo>
                    <a:lnTo>
                      <a:pt x="403" y="1514"/>
                    </a:lnTo>
                    <a:lnTo>
                      <a:pt x="415" y="1459"/>
                    </a:lnTo>
                    <a:lnTo>
                      <a:pt x="427" y="1400"/>
                    </a:lnTo>
                    <a:lnTo>
                      <a:pt x="439" y="1338"/>
                    </a:lnTo>
                    <a:lnTo>
                      <a:pt x="452" y="1272"/>
                    </a:lnTo>
                    <a:lnTo>
                      <a:pt x="464" y="1202"/>
                    </a:lnTo>
                    <a:lnTo>
                      <a:pt x="476" y="1128"/>
                    </a:lnTo>
                    <a:lnTo>
                      <a:pt x="488" y="1051"/>
                    </a:lnTo>
                    <a:lnTo>
                      <a:pt x="501" y="971"/>
                    </a:lnTo>
                    <a:lnTo>
                      <a:pt x="513" y="888"/>
                    </a:lnTo>
                    <a:lnTo>
                      <a:pt x="525" y="801"/>
                    </a:lnTo>
                    <a:lnTo>
                      <a:pt x="537" y="711"/>
                    </a:lnTo>
                    <a:lnTo>
                      <a:pt x="549" y="618"/>
                    </a:lnTo>
                    <a:lnTo>
                      <a:pt x="562" y="522"/>
                    </a:lnTo>
                    <a:lnTo>
                      <a:pt x="574" y="423"/>
                    </a:lnTo>
                    <a:lnTo>
                      <a:pt x="586" y="321"/>
                    </a:lnTo>
                    <a:lnTo>
                      <a:pt x="598" y="217"/>
                    </a:lnTo>
                    <a:lnTo>
                      <a:pt x="610" y="110"/>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45" name="Freeform 186"/>
              <p:cNvSpPr>
                <a:spLocks/>
              </p:cNvSpPr>
              <p:nvPr/>
            </p:nvSpPr>
            <p:spPr bwMode="auto">
              <a:xfrm>
                <a:off x="4234" y="2030"/>
                <a:ext cx="95" cy="900"/>
              </a:xfrm>
              <a:custGeom>
                <a:avLst/>
                <a:gdLst>
                  <a:gd name="T0" fmla="*/ 0 w 623"/>
                  <a:gd name="T1" fmla="*/ 0 h 5990"/>
                  <a:gd name="T2" fmla="*/ 0 w 623"/>
                  <a:gd name="T3" fmla="*/ 0 h 5990"/>
                  <a:gd name="T4" fmla="*/ 0 w 623"/>
                  <a:gd name="T5" fmla="*/ 0 h 5990"/>
                  <a:gd name="T6" fmla="*/ 0 w 623"/>
                  <a:gd name="T7" fmla="*/ 0 h 5990"/>
                  <a:gd name="T8" fmla="*/ 0 w 623"/>
                  <a:gd name="T9" fmla="*/ 0 h 5990"/>
                  <a:gd name="T10" fmla="*/ 0 w 623"/>
                  <a:gd name="T11" fmla="*/ 0 h 5990"/>
                  <a:gd name="T12" fmla="*/ 0 w 623"/>
                  <a:gd name="T13" fmla="*/ 0 h 5990"/>
                  <a:gd name="T14" fmla="*/ 0 w 623"/>
                  <a:gd name="T15" fmla="*/ 0 h 5990"/>
                  <a:gd name="T16" fmla="*/ 0 w 623"/>
                  <a:gd name="T17" fmla="*/ 0 h 5990"/>
                  <a:gd name="T18" fmla="*/ 0 w 623"/>
                  <a:gd name="T19" fmla="*/ 0 h 5990"/>
                  <a:gd name="T20" fmla="*/ 0 w 623"/>
                  <a:gd name="T21" fmla="*/ 0 h 5990"/>
                  <a:gd name="T22" fmla="*/ 0 w 623"/>
                  <a:gd name="T23" fmla="*/ 0 h 5990"/>
                  <a:gd name="T24" fmla="*/ 0 w 623"/>
                  <a:gd name="T25" fmla="*/ 0 h 5990"/>
                  <a:gd name="T26" fmla="*/ 0 w 623"/>
                  <a:gd name="T27" fmla="*/ 0 h 5990"/>
                  <a:gd name="T28" fmla="*/ 0 w 623"/>
                  <a:gd name="T29" fmla="*/ 0 h 5990"/>
                  <a:gd name="T30" fmla="*/ 0 w 623"/>
                  <a:gd name="T31" fmla="*/ 0 h 5990"/>
                  <a:gd name="T32" fmla="*/ 0 w 623"/>
                  <a:gd name="T33" fmla="*/ 0 h 5990"/>
                  <a:gd name="T34" fmla="*/ 0 w 623"/>
                  <a:gd name="T35" fmla="*/ 0 h 5990"/>
                  <a:gd name="T36" fmla="*/ 0 w 623"/>
                  <a:gd name="T37" fmla="*/ 0 h 5990"/>
                  <a:gd name="T38" fmla="*/ 0 w 623"/>
                  <a:gd name="T39" fmla="*/ 0 h 5990"/>
                  <a:gd name="T40" fmla="*/ 0 w 623"/>
                  <a:gd name="T41" fmla="*/ 0 h 5990"/>
                  <a:gd name="T42" fmla="*/ 0 w 623"/>
                  <a:gd name="T43" fmla="*/ 0 h 5990"/>
                  <a:gd name="T44" fmla="*/ 0 w 623"/>
                  <a:gd name="T45" fmla="*/ 0 h 5990"/>
                  <a:gd name="T46" fmla="*/ 0 w 623"/>
                  <a:gd name="T47" fmla="*/ 0 h 5990"/>
                  <a:gd name="T48" fmla="*/ 0 w 623"/>
                  <a:gd name="T49" fmla="*/ 0 h 5990"/>
                  <a:gd name="T50" fmla="*/ 0 w 623"/>
                  <a:gd name="T51" fmla="*/ 0 h 5990"/>
                  <a:gd name="T52" fmla="*/ 0 w 623"/>
                  <a:gd name="T53" fmla="*/ 0 h 5990"/>
                  <a:gd name="T54" fmla="*/ 0 w 623"/>
                  <a:gd name="T55" fmla="*/ 0 h 5990"/>
                  <a:gd name="T56" fmla="*/ 0 w 623"/>
                  <a:gd name="T57" fmla="*/ 0 h 5990"/>
                  <a:gd name="T58" fmla="*/ 0 w 623"/>
                  <a:gd name="T59" fmla="*/ 0 h 5990"/>
                  <a:gd name="T60" fmla="*/ 0 w 623"/>
                  <a:gd name="T61" fmla="*/ 0 h 5990"/>
                  <a:gd name="T62" fmla="*/ 0 w 623"/>
                  <a:gd name="T63" fmla="*/ 0 h 5990"/>
                  <a:gd name="T64" fmla="*/ 0 w 623"/>
                  <a:gd name="T65" fmla="*/ 0 h 5990"/>
                  <a:gd name="T66" fmla="*/ 0 w 623"/>
                  <a:gd name="T67" fmla="*/ 0 h 5990"/>
                  <a:gd name="T68" fmla="*/ 0 w 623"/>
                  <a:gd name="T69" fmla="*/ 0 h 5990"/>
                  <a:gd name="T70" fmla="*/ 0 w 623"/>
                  <a:gd name="T71" fmla="*/ 0 h 5990"/>
                  <a:gd name="T72" fmla="*/ 0 w 623"/>
                  <a:gd name="T73" fmla="*/ 0 h 5990"/>
                  <a:gd name="T74" fmla="*/ 0 w 623"/>
                  <a:gd name="T75" fmla="*/ 0 h 5990"/>
                  <a:gd name="T76" fmla="*/ 0 w 623"/>
                  <a:gd name="T77" fmla="*/ 0 h 5990"/>
                  <a:gd name="T78" fmla="*/ 0 w 623"/>
                  <a:gd name="T79" fmla="*/ 0 h 5990"/>
                  <a:gd name="T80" fmla="*/ 0 w 623"/>
                  <a:gd name="T81" fmla="*/ 0 h 5990"/>
                  <a:gd name="T82" fmla="*/ 0 w 623"/>
                  <a:gd name="T83" fmla="*/ 0 h 5990"/>
                  <a:gd name="T84" fmla="*/ 0 w 623"/>
                  <a:gd name="T85" fmla="*/ 0 h 5990"/>
                  <a:gd name="T86" fmla="*/ 0 w 623"/>
                  <a:gd name="T87" fmla="*/ 0 h 5990"/>
                  <a:gd name="T88" fmla="*/ 0 w 623"/>
                  <a:gd name="T89" fmla="*/ 0 h 5990"/>
                  <a:gd name="T90" fmla="*/ 0 w 623"/>
                  <a:gd name="T91" fmla="*/ 0 h 5990"/>
                  <a:gd name="T92" fmla="*/ 0 w 623"/>
                  <a:gd name="T93" fmla="*/ 0 h 5990"/>
                  <a:gd name="T94" fmla="*/ 0 w 623"/>
                  <a:gd name="T95" fmla="*/ 0 h 5990"/>
                  <a:gd name="T96" fmla="*/ 0 w 623"/>
                  <a:gd name="T97" fmla="*/ 0 h 5990"/>
                  <a:gd name="T98" fmla="*/ 0 w 623"/>
                  <a:gd name="T99" fmla="*/ 0 h 5990"/>
                  <a:gd name="T100" fmla="*/ 0 w 623"/>
                  <a:gd name="T101" fmla="*/ 0 h 5990"/>
                  <a:gd name="T102" fmla="*/ 0 w 623"/>
                  <a:gd name="T103" fmla="*/ 0 h 59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990"/>
                  <a:gd name="T158" fmla="*/ 623 w 623"/>
                  <a:gd name="T159" fmla="*/ 5990 h 59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990">
                    <a:moveTo>
                      <a:pt x="0" y="5990"/>
                    </a:moveTo>
                    <a:lnTo>
                      <a:pt x="12" y="5878"/>
                    </a:lnTo>
                    <a:lnTo>
                      <a:pt x="24" y="5764"/>
                    </a:lnTo>
                    <a:lnTo>
                      <a:pt x="36" y="5648"/>
                    </a:lnTo>
                    <a:lnTo>
                      <a:pt x="49" y="5530"/>
                    </a:lnTo>
                    <a:lnTo>
                      <a:pt x="61" y="5410"/>
                    </a:lnTo>
                    <a:lnTo>
                      <a:pt x="73" y="5288"/>
                    </a:lnTo>
                    <a:lnTo>
                      <a:pt x="85" y="5164"/>
                    </a:lnTo>
                    <a:lnTo>
                      <a:pt x="97" y="5039"/>
                    </a:lnTo>
                    <a:lnTo>
                      <a:pt x="110" y="4913"/>
                    </a:lnTo>
                    <a:lnTo>
                      <a:pt x="122" y="4785"/>
                    </a:lnTo>
                    <a:lnTo>
                      <a:pt x="134" y="4656"/>
                    </a:lnTo>
                    <a:lnTo>
                      <a:pt x="146" y="4526"/>
                    </a:lnTo>
                    <a:lnTo>
                      <a:pt x="158" y="4395"/>
                    </a:lnTo>
                    <a:lnTo>
                      <a:pt x="171" y="4263"/>
                    </a:lnTo>
                    <a:lnTo>
                      <a:pt x="183" y="4130"/>
                    </a:lnTo>
                    <a:lnTo>
                      <a:pt x="195" y="3997"/>
                    </a:lnTo>
                    <a:lnTo>
                      <a:pt x="207" y="3864"/>
                    </a:lnTo>
                    <a:lnTo>
                      <a:pt x="220" y="3730"/>
                    </a:lnTo>
                    <a:lnTo>
                      <a:pt x="232" y="3596"/>
                    </a:lnTo>
                    <a:lnTo>
                      <a:pt x="244" y="3463"/>
                    </a:lnTo>
                    <a:lnTo>
                      <a:pt x="256" y="3329"/>
                    </a:lnTo>
                    <a:lnTo>
                      <a:pt x="268" y="3196"/>
                    </a:lnTo>
                    <a:lnTo>
                      <a:pt x="281" y="3063"/>
                    </a:lnTo>
                    <a:lnTo>
                      <a:pt x="293" y="2930"/>
                    </a:lnTo>
                    <a:lnTo>
                      <a:pt x="305" y="2798"/>
                    </a:lnTo>
                    <a:lnTo>
                      <a:pt x="317" y="2667"/>
                    </a:lnTo>
                    <a:lnTo>
                      <a:pt x="330" y="2537"/>
                    </a:lnTo>
                    <a:lnTo>
                      <a:pt x="342" y="2408"/>
                    </a:lnTo>
                    <a:lnTo>
                      <a:pt x="354" y="2280"/>
                    </a:lnTo>
                    <a:lnTo>
                      <a:pt x="366" y="2154"/>
                    </a:lnTo>
                    <a:lnTo>
                      <a:pt x="378" y="2029"/>
                    </a:lnTo>
                    <a:lnTo>
                      <a:pt x="391" y="1905"/>
                    </a:lnTo>
                    <a:lnTo>
                      <a:pt x="403" y="1783"/>
                    </a:lnTo>
                    <a:lnTo>
                      <a:pt x="415" y="1663"/>
                    </a:lnTo>
                    <a:lnTo>
                      <a:pt x="427" y="1545"/>
                    </a:lnTo>
                    <a:lnTo>
                      <a:pt x="439" y="1428"/>
                    </a:lnTo>
                    <a:lnTo>
                      <a:pt x="452" y="1314"/>
                    </a:lnTo>
                    <a:lnTo>
                      <a:pt x="464" y="1202"/>
                    </a:lnTo>
                    <a:lnTo>
                      <a:pt x="476" y="1093"/>
                    </a:lnTo>
                    <a:lnTo>
                      <a:pt x="488" y="986"/>
                    </a:lnTo>
                    <a:lnTo>
                      <a:pt x="501" y="881"/>
                    </a:lnTo>
                    <a:lnTo>
                      <a:pt x="513" y="780"/>
                    </a:lnTo>
                    <a:lnTo>
                      <a:pt x="525" y="681"/>
                    </a:lnTo>
                    <a:lnTo>
                      <a:pt x="537" y="585"/>
                    </a:lnTo>
                    <a:lnTo>
                      <a:pt x="549" y="491"/>
                    </a:lnTo>
                    <a:lnTo>
                      <a:pt x="562" y="401"/>
                    </a:lnTo>
                    <a:lnTo>
                      <a:pt x="574" y="314"/>
                    </a:lnTo>
                    <a:lnTo>
                      <a:pt x="586" y="231"/>
                    </a:lnTo>
                    <a:lnTo>
                      <a:pt x="598" y="150"/>
                    </a:lnTo>
                    <a:lnTo>
                      <a:pt x="610" y="73"/>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46" name="Freeform 187"/>
              <p:cNvSpPr>
                <a:spLocks/>
              </p:cNvSpPr>
              <p:nvPr/>
            </p:nvSpPr>
            <p:spPr bwMode="auto">
              <a:xfrm>
                <a:off x="4329" y="1931"/>
                <a:ext cx="94" cy="314"/>
              </a:xfrm>
              <a:custGeom>
                <a:avLst/>
                <a:gdLst>
                  <a:gd name="T0" fmla="*/ 0 w 623"/>
                  <a:gd name="T1" fmla="*/ 0 h 2090"/>
                  <a:gd name="T2" fmla="*/ 0 w 623"/>
                  <a:gd name="T3" fmla="*/ 0 h 2090"/>
                  <a:gd name="T4" fmla="*/ 0 w 623"/>
                  <a:gd name="T5" fmla="*/ 0 h 2090"/>
                  <a:gd name="T6" fmla="*/ 0 w 623"/>
                  <a:gd name="T7" fmla="*/ 0 h 2090"/>
                  <a:gd name="T8" fmla="*/ 0 w 623"/>
                  <a:gd name="T9" fmla="*/ 0 h 2090"/>
                  <a:gd name="T10" fmla="*/ 0 w 623"/>
                  <a:gd name="T11" fmla="*/ 0 h 2090"/>
                  <a:gd name="T12" fmla="*/ 0 w 623"/>
                  <a:gd name="T13" fmla="*/ 0 h 2090"/>
                  <a:gd name="T14" fmla="*/ 0 w 623"/>
                  <a:gd name="T15" fmla="*/ 0 h 2090"/>
                  <a:gd name="T16" fmla="*/ 0 w 623"/>
                  <a:gd name="T17" fmla="*/ 0 h 2090"/>
                  <a:gd name="T18" fmla="*/ 0 w 623"/>
                  <a:gd name="T19" fmla="*/ 0 h 2090"/>
                  <a:gd name="T20" fmla="*/ 0 w 623"/>
                  <a:gd name="T21" fmla="*/ 0 h 2090"/>
                  <a:gd name="T22" fmla="*/ 0 w 623"/>
                  <a:gd name="T23" fmla="*/ 0 h 2090"/>
                  <a:gd name="T24" fmla="*/ 0 w 623"/>
                  <a:gd name="T25" fmla="*/ 0 h 2090"/>
                  <a:gd name="T26" fmla="*/ 0 w 623"/>
                  <a:gd name="T27" fmla="*/ 0 h 2090"/>
                  <a:gd name="T28" fmla="*/ 0 w 623"/>
                  <a:gd name="T29" fmla="*/ 0 h 2090"/>
                  <a:gd name="T30" fmla="*/ 0 w 623"/>
                  <a:gd name="T31" fmla="*/ 0 h 2090"/>
                  <a:gd name="T32" fmla="*/ 0 w 623"/>
                  <a:gd name="T33" fmla="*/ 0 h 2090"/>
                  <a:gd name="T34" fmla="*/ 0 w 623"/>
                  <a:gd name="T35" fmla="*/ 0 h 2090"/>
                  <a:gd name="T36" fmla="*/ 0 w 623"/>
                  <a:gd name="T37" fmla="*/ 0 h 2090"/>
                  <a:gd name="T38" fmla="*/ 0 w 623"/>
                  <a:gd name="T39" fmla="*/ 0 h 2090"/>
                  <a:gd name="T40" fmla="*/ 0 w 623"/>
                  <a:gd name="T41" fmla="*/ 0 h 2090"/>
                  <a:gd name="T42" fmla="*/ 0 w 623"/>
                  <a:gd name="T43" fmla="*/ 0 h 2090"/>
                  <a:gd name="T44" fmla="*/ 0 w 623"/>
                  <a:gd name="T45" fmla="*/ 0 h 2090"/>
                  <a:gd name="T46" fmla="*/ 0 w 623"/>
                  <a:gd name="T47" fmla="*/ 0 h 2090"/>
                  <a:gd name="T48" fmla="*/ 0 w 623"/>
                  <a:gd name="T49" fmla="*/ 0 h 2090"/>
                  <a:gd name="T50" fmla="*/ 0 w 623"/>
                  <a:gd name="T51" fmla="*/ 0 h 2090"/>
                  <a:gd name="T52" fmla="*/ 0 w 623"/>
                  <a:gd name="T53" fmla="*/ 0 h 2090"/>
                  <a:gd name="T54" fmla="*/ 0 w 623"/>
                  <a:gd name="T55" fmla="*/ 0 h 2090"/>
                  <a:gd name="T56" fmla="*/ 0 w 623"/>
                  <a:gd name="T57" fmla="*/ 0 h 2090"/>
                  <a:gd name="T58" fmla="*/ 0 w 623"/>
                  <a:gd name="T59" fmla="*/ 0 h 2090"/>
                  <a:gd name="T60" fmla="*/ 0 w 623"/>
                  <a:gd name="T61" fmla="*/ 0 h 2090"/>
                  <a:gd name="T62" fmla="*/ 0 w 623"/>
                  <a:gd name="T63" fmla="*/ 0 h 2090"/>
                  <a:gd name="T64" fmla="*/ 0 w 623"/>
                  <a:gd name="T65" fmla="*/ 0 h 2090"/>
                  <a:gd name="T66" fmla="*/ 0 w 623"/>
                  <a:gd name="T67" fmla="*/ 0 h 2090"/>
                  <a:gd name="T68" fmla="*/ 0 w 623"/>
                  <a:gd name="T69" fmla="*/ 0 h 2090"/>
                  <a:gd name="T70" fmla="*/ 0 w 623"/>
                  <a:gd name="T71" fmla="*/ 0 h 2090"/>
                  <a:gd name="T72" fmla="*/ 0 w 623"/>
                  <a:gd name="T73" fmla="*/ 0 h 2090"/>
                  <a:gd name="T74" fmla="*/ 0 w 623"/>
                  <a:gd name="T75" fmla="*/ 0 h 2090"/>
                  <a:gd name="T76" fmla="*/ 0 w 623"/>
                  <a:gd name="T77" fmla="*/ 0 h 2090"/>
                  <a:gd name="T78" fmla="*/ 0 w 623"/>
                  <a:gd name="T79" fmla="*/ 0 h 2090"/>
                  <a:gd name="T80" fmla="*/ 0 w 623"/>
                  <a:gd name="T81" fmla="*/ 0 h 2090"/>
                  <a:gd name="T82" fmla="*/ 0 w 623"/>
                  <a:gd name="T83" fmla="*/ 0 h 2090"/>
                  <a:gd name="T84" fmla="*/ 0 w 623"/>
                  <a:gd name="T85" fmla="*/ 0 h 2090"/>
                  <a:gd name="T86" fmla="*/ 0 w 623"/>
                  <a:gd name="T87" fmla="*/ 0 h 2090"/>
                  <a:gd name="T88" fmla="*/ 0 w 623"/>
                  <a:gd name="T89" fmla="*/ 0 h 2090"/>
                  <a:gd name="T90" fmla="*/ 0 w 623"/>
                  <a:gd name="T91" fmla="*/ 0 h 2090"/>
                  <a:gd name="T92" fmla="*/ 0 w 623"/>
                  <a:gd name="T93" fmla="*/ 0 h 2090"/>
                  <a:gd name="T94" fmla="*/ 0 w 623"/>
                  <a:gd name="T95" fmla="*/ 0 h 2090"/>
                  <a:gd name="T96" fmla="*/ 0 w 623"/>
                  <a:gd name="T97" fmla="*/ 0 h 2090"/>
                  <a:gd name="T98" fmla="*/ 0 w 623"/>
                  <a:gd name="T99" fmla="*/ 0 h 2090"/>
                  <a:gd name="T100" fmla="*/ 0 w 623"/>
                  <a:gd name="T101" fmla="*/ 0 h 2090"/>
                  <a:gd name="T102" fmla="*/ 0 w 623"/>
                  <a:gd name="T103" fmla="*/ 0 h 20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090"/>
                  <a:gd name="T158" fmla="*/ 623 w 623"/>
                  <a:gd name="T159" fmla="*/ 2090 h 20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090">
                    <a:moveTo>
                      <a:pt x="0" y="664"/>
                    </a:moveTo>
                    <a:lnTo>
                      <a:pt x="12" y="594"/>
                    </a:lnTo>
                    <a:lnTo>
                      <a:pt x="24" y="528"/>
                    </a:lnTo>
                    <a:lnTo>
                      <a:pt x="36" y="465"/>
                    </a:lnTo>
                    <a:lnTo>
                      <a:pt x="49" y="406"/>
                    </a:lnTo>
                    <a:lnTo>
                      <a:pt x="61" y="351"/>
                    </a:lnTo>
                    <a:lnTo>
                      <a:pt x="73" y="300"/>
                    </a:lnTo>
                    <a:lnTo>
                      <a:pt x="85" y="252"/>
                    </a:lnTo>
                    <a:lnTo>
                      <a:pt x="97" y="209"/>
                    </a:lnTo>
                    <a:lnTo>
                      <a:pt x="110" y="170"/>
                    </a:lnTo>
                    <a:lnTo>
                      <a:pt x="122" y="134"/>
                    </a:lnTo>
                    <a:lnTo>
                      <a:pt x="134" y="103"/>
                    </a:lnTo>
                    <a:lnTo>
                      <a:pt x="146" y="76"/>
                    </a:lnTo>
                    <a:lnTo>
                      <a:pt x="158" y="53"/>
                    </a:lnTo>
                    <a:lnTo>
                      <a:pt x="171" y="34"/>
                    </a:lnTo>
                    <a:lnTo>
                      <a:pt x="183" y="19"/>
                    </a:lnTo>
                    <a:lnTo>
                      <a:pt x="195" y="9"/>
                    </a:lnTo>
                    <a:lnTo>
                      <a:pt x="207" y="2"/>
                    </a:lnTo>
                    <a:lnTo>
                      <a:pt x="220" y="0"/>
                    </a:lnTo>
                    <a:lnTo>
                      <a:pt x="232" y="2"/>
                    </a:lnTo>
                    <a:lnTo>
                      <a:pt x="244" y="8"/>
                    </a:lnTo>
                    <a:lnTo>
                      <a:pt x="256" y="19"/>
                    </a:lnTo>
                    <a:lnTo>
                      <a:pt x="268" y="33"/>
                    </a:lnTo>
                    <a:lnTo>
                      <a:pt x="281" y="52"/>
                    </a:lnTo>
                    <a:lnTo>
                      <a:pt x="293" y="75"/>
                    </a:lnTo>
                    <a:lnTo>
                      <a:pt x="305" y="102"/>
                    </a:lnTo>
                    <a:lnTo>
                      <a:pt x="317" y="133"/>
                    </a:lnTo>
                    <a:lnTo>
                      <a:pt x="330" y="169"/>
                    </a:lnTo>
                    <a:lnTo>
                      <a:pt x="342" y="208"/>
                    </a:lnTo>
                    <a:lnTo>
                      <a:pt x="354" y="251"/>
                    </a:lnTo>
                    <a:lnTo>
                      <a:pt x="366" y="299"/>
                    </a:lnTo>
                    <a:lnTo>
                      <a:pt x="378" y="350"/>
                    </a:lnTo>
                    <a:lnTo>
                      <a:pt x="391" y="405"/>
                    </a:lnTo>
                    <a:lnTo>
                      <a:pt x="403" y="463"/>
                    </a:lnTo>
                    <a:lnTo>
                      <a:pt x="415" y="526"/>
                    </a:lnTo>
                    <a:lnTo>
                      <a:pt x="427" y="592"/>
                    </a:lnTo>
                    <a:lnTo>
                      <a:pt x="439" y="662"/>
                    </a:lnTo>
                    <a:lnTo>
                      <a:pt x="452" y="736"/>
                    </a:lnTo>
                    <a:lnTo>
                      <a:pt x="464" y="812"/>
                    </a:lnTo>
                    <a:lnTo>
                      <a:pt x="476" y="893"/>
                    </a:lnTo>
                    <a:lnTo>
                      <a:pt x="488" y="976"/>
                    </a:lnTo>
                    <a:lnTo>
                      <a:pt x="501" y="1063"/>
                    </a:lnTo>
                    <a:lnTo>
                      <a:pt x="513" y="1153"/>
                    </a:lnTo>
                    <a:lnTo>
                      <a:pt x="525" y="1246"/>
                    </a:lnTo>
                    <a:lnTo>
                      <a:pt x="537" y="1342"/>
                    </a:lnTo>
                    <a:lnTo>
                      <a:pt x="549" y="1441"/>
                    </a:lnTo>
                    <a:lnTo>
                      <a:pt x="562" y="1543"/>
                    </a:lnTo>
                    <a:lnTo>
                      <a:pt x="574" y="1647"/>
                    </a:lnTo>
                    <a:lnTo>
                      <a:pt x="586" y="1754"/>
                    </a:lnTo>
                    <a:lnTo>
                      <a:pt x="598" y="1864"/>
                    </a:lnTo>
                    <a:lnTo>
                      <a:pt x="610" y="1976"/>
                    </a:lnTo>
                    <a:lnTo>
                      <a:pt x="623" y="209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47" name="Freeform 188"/>
              <p:cNvSpPr>
                <a:spLocks/>
              </p:cNvSpPr>
              <p:nvPr/>
            </p:nvSpPr>
            <p:spPr bwMode="auto">
              <a:xfrm>
                <a:off x="4423" y="2245"/>
                <a:ext cx="95" cy="886"/>
              </a:xfrm>
              <a:custGeom>
                <a:avLst/>
                <a:gdLst>
                  <a:gd name="T0" fmla="*/ 0 w 623"/>
                  <a:gd name="T1" fmla="*/ 0 h 5900"/>
                  <a:gd name="T2" fmla="*/ 0 w 623"/>
                  <a:gd name="T3" fmla="*/ 0 h 5900"/>
                  <a:gd name="T4" fmla="*/ 0 w 623"/>
                  <a:gd name="T5" fmla="*/ 0 h 5900"/>
                  <a:gd name="T6" fmla="*/ 0 w 623"/>
                  <a:gd name="T7" fmla="*/ 0 h 5900"/>
                  <a:gd name="T8" fmla="*/ 0 w 623"/>
                  <a:gd name="T9" fmla="*/ 0 h 5900"/>
                  <a:gd name="T10" fmla="*/ 0 w 623"/>
                  <a:gd name="T11" fmla="*/ 0 h 5900"/>
                  <a:gd name="T12" fmla="*/ 0 w 623"/>
                  <a:gd name="T13" fmla="*/ 0 h 5900"/>
                  <a:gd name="T14" fmla="*/ 0 w 623"/>
                  <a:gd name="T15" fmla="*/ 0 h 5900"/>
                  <a:gd name="T16" fmla="*/ 0 w 623"/>
                  <a:gd name="T17" fmla="*/ 0 h 5900"/>
                  <a:gd name="T18" fmla="*/ 0 w 623"/>
                  <a:gd name="T19" fmla="*/ 0 h 5900"/>
                  <a:gd name="T20" fmla="*/ 0 w 623"/>
                  <a:gd name="T21" fmla="*/ 0 h 5900"/>
                  <a:gd name="T22" fmla="*/ 0 w 623"/>
                  <a:gd name="T23" fmla="*/ 0 h 5900"/>
                  <a:gd name="T24" fmla="*/ 0 w 623"/>
                  <a:gd name="T25" fmla="*/ 0 h 5900"/>
                  <a:gd name="T26" fmla="*/ 0 w 623"/>
                  <a:gd name="T27" fmla="*/ 0 h 5900"/>
                  <a:gd name="T28" fmla="*/ 0 w 623"/>
                  <a:gd name="T29" fmla="*/ 0 h 5900"/>
                  <a:gd name="T30" fmla="*/ 0 w 623"/>
                  <a:gd name="T31" fmla="*/ 0 h 5900"/>
                  <a:gd name="T32" fmla="*/ 0 w 623"/>
                  <a:gd name="T33" fmla="*/ 0 h 5900"/>
                  <a:gd name="T34" fmla="*/ 0 w 623"/>
                  <a:gd name="T35" fmla="*/ 0 h 5900"/>
                  <a:gd name="T36" fmla="*/ 0 w 623"/>
                  <a:gd name="T37" fmla="*/ 0 h 5900"/>
                  <a:gd name="T38" fmla="*/ 0 w 623"/>
                  <a:gd name="T39" fmla="*/ 0 h 5900"/>
                  <a:gd name="T40" fmla="*/ 0 w 623"/>
                  <a:gd name="T41" fmla="*/ 0 h 5900"/>
                  <a:gd name="T42" fmla="*/ 0 w 623"/>
                  <a:gd name="T43" fmla="*/ 0 h 5900"/>
                  <a:gd name="T44" fmla="*/ 0 w 623"/>
                  <a:gd name="T45" fmla="*/ 0 h 5900"/>
                  <a:gd name="T46" fmla="*/ 0 w 623"/>
                  <a:gd name="T47" fmla="*/ 0 h 5900"/>
                  <a:gd name="T48" fmla="*/ 0 w 623"/>
                  <a:gd name="T49" fmla="*/ 0 h 5900"/>
                  <a:gd name="T50" fmla="*/ 0 w 623"/>
                  <a:gd name="T51" fmla="*/ 0 h 5900"/>
                  <a:gd name="T52" fmla="*/ 0 w 623"/>
                  <a:gd name="T53" fmla="*/ 0 h 5900"/>
                  <a:gd name="T54" fmla="*/ 0 w 623"/>
                  <a:gd name="T55" fmla="*/ 0 h 5900"/>
                  <a:gd name="T56" fmla="*/ 0 w 623"/>
                  <a:gd name="T57" fmla="*/ 0 h 5900"/>
                  <a:gd name="T58" fmla="*/ 0 w 623"/>
                  <a:gd name="T59" fmla="*/ 0 h 5900"/>
                  <a:gd name="T60" fmla="*/ 0 w 623"/>
                  <a:gd name="T61" fmla="*/ 0 h 5900"/>
                  <a:gd name="T62" fmla="*/ 0 w 623"/>
                  <a:gd name="T63" fmla="*/ 0 h 5900"/>
                  <a:gd name="T64" fmla="*/ 0 w 623"/>
                  <a:gd name="T65" fmla="*/ 0 h 5900"/>
                  <a:gd name="T66" fmla="*/ 0 w 623"/>
                  <a:gd name="T67" fmla="*/ 0 h 5900"/>
                  <a:gd name="T68" fmla="*/ 0 w 623"/>
                  <a:gd name="T69" fmla="*/ 0 h 5900"/>
                  <a:gd name="T70" fmla="*/ 0 w 623"/>
                  <a:gd name="T71" fmla="*/ 0 h 5900"/>
                  <a:gd name="T72" fmla="*/ 0 w 623"/>
                  <a:gd name="T73" fmla="*/ 0 h 5900"/>
                  <a:gd name="T74" fmla="*/ 0 w 623"/>
                  <a:gd name="T75" fmla="*/ 0 h 5900"/>
                  <a:gd name="T76" fmla="*/ 0 w 623"/>
                  <a:gd name="T77" fmla="*/ 0 h 5900"/>
                  <a:gd name="T78" fmla="*/ 0 w 623"/>
                  <a:gd name="T79" fmla="*/ 0 h 5900"/>
                  <a:gd name="T80" fmla="*/ 0 w 623"/>
                  <a:gd name="T81" fmla="*/ 0 h 5900"/>
                  <a:gd name="T82" fmla="*/ 0 w 623"/>
                  <a:gd name="T83" fmla="*/ 0 h 5900"/>
                  <a:gd name="T84" fmla="*/ 0 w 623"/>
                  <a:gd name="T85" fmla="*/ 0 h 5900"/>
                  <a:gd name="T86" fmla="*/ 0 w 623"/>
                  <a:gd name="T87" fmla="*/ 0 h 5900"/>
                  <a:gd name="T88" fmla="*/ 0 w 623"/>
                  <a:gd name="T89" fmla="*/ 0 h 5900"/>
                  <a:gd name="T90" fmla="*/ 0 w 623"/>
                  <a:gd name="T91" fmla="*/ 0 h 5900"/>
                  <a:gd name="T92" fmla="*/ 0 w 623"/>
                  <a:gd name="T93" fmla="*/ 0 h 5900"/>
                  <a:gd name="T94" fmla="*/ 0 w 623"/>
                  <a:gd name="T95" fmla="*/ 0 h 5900"/>
                  <a:gd name="T96" fmla="*/ 0 w 623"/>
                  <a:gd name="T97" fmla="*/ 0 h 5900"/>
                  <a:gd name="T98" fmla="*/ 0 w 623"/>
                  <a:gd name="T99" fmla="*/ 0 h 5900"/>
                  <a:gd name="T100" fmla="*/ 0 w 623"/>
                  <a:gd name="T101" fmla="*/ 0 h 5900"/>
                  <a:gd name="T102" fmla="*/ 0 w 623"/>
                  <a:gd name="T103" fmla="*/ 0 h 59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900"/>
                  <a:gd name="T158" fmla="*/ 623 w 623"/>
                  <a:gd name="T159" fmla="*/ 5900 h 59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900">
                    <a:moveTo>
                      <a:pt x="0" y="0"/>
                    </a:moveTo>
                    <a:lnTo>
                      <a:pt x="12" y="116"/>
                    </a:lnTo>
                    <a:lnTo>
                      <a:pt x="24" y="234"/>
                    </a:lnTo>
                    <a:lnTo>
                      <a:pt x="36" y="354"/>
                    </a:lnTo>
                    <a:lnTo>
                      <a:pt x="49" y="476"/>
                    </a:lnTo>
                    <a:lnTo>
                      <a:pt x="61" y="600"/>
                    </a:lnTo>
                    <a:lnTo>
                      <a:pt x="73" y="725"/>
                    </a:lnTo>
                    <a:lnTo>
                      <a:pt x="85" y="851"/>
                    </a:lnTo>
                    <a:lnTo>
                      <a:pt x="97" y="979"/>
                    </a:lnTo>
                    <a:lnTo>
                      <a:pt x="110" y="1108"/>
                    </a:lnTo>
                    <a:lnTo>
                      <a:pt x="122" y="1238"/>
                    </a:lnTo>
                    <a:lnTo>
                      <a:pt x="134" y="1369"/>
                    </a:lnTo>
                    <a:lnTo>
                      <a:pt x="146" y="1501"/>
                    </a:lnTo>
                    <a:lnTo>
                      <a:pt x="159" y="1634"/>
                    </a:lnTo>
                    <a:lnTo>
                      <a:pt x="171" y="1767"/>
                    </a:lnTo>
                    <a:lnTo>
                      <a:pt x="183" y="1900"/>
                    </a:lnTo>
                    <a:lnTo>
                      <a:pt x="195" y="2034"/>
                    </a:lnTo>
                    <a:lnTo>
                      <a:pt x="207" y="2167"/>
                    </a:lnTo>
                    <a:lnTo>
                      <a:pt x="220" y="2301"/>
                    </a:lnTo>
                    <a:lnTo>
                      <a:pt x="232" y="2435"/>
                    </a:lnTo>
                    <a:lnTo>
                      <a:pt x="244" y="2568"/>
                    </a:lnTo>
                    <a:lnTo>
                      <a:pt x="256" y="2701"/>
                    </a:lnTo>
                    <a:lnTo>
                      <a:pt x="268" y="2834"/>
                    </a:lnTo>
                    <a:lnTo>
                      <a:pt x="281" y="2965"/>
                    </a:lnTo>
                    <a:lnTo>
                      <a:pt x="293" y="3097"/>
                    </a:lnTo>
                    <a:lnTo>
                      <a:pt x="305" y="3227"/>
                    </a:lnTo>
                    <a:lnTo>
                      <a:pt x="317" y="3356"/>
                    </a:lnTo>
                    <a:lnTo>
                      <a:pt x="330" y="3484"/>
                    </a:lnTo>
                    <a:lnTo>
                      <a:pt x="342" y="3610"/>
                    </a:lnTo>
                    <a:lnTo>
                      <a:pt x="354" y="3735"/>
                    </a:lnTo>
                    <a:lnTo>
                      <a:pt x="366" y="3859"/>
                    </a:lnTo>
                    <a:lnTo>
                      <a:pt x="378" y="3981"/>
                    </a:lnTo>
                    <a:lnTo>
                      <a:pt x="391" y="4101"/>
                    </a:lnTo>
                    <a:lnTo>
                      <a:pt x="403" y="4219"/>
                    </a:lnTo>
                    <a:lnTo>
                      <a:pt x="415" y="4336"/>
                    </a:lnTo>
                    <a:lnTo>
                      <a:pt x="427" y="4450"/>
                    </a:lnTo>
                    <a:lnTo>
                      <a:pt x="439" y="4562"/>
                    </a:lnTo>
                    <a:lnTo>
                      <a:pt x="452" y="4671"/>
                    </a:lnTo>
                    <a:lnTo>
                      <a:pt x="464" y="4778"/>
                    </a:lnTo>
                    <a:lnTo>
                      <a:pt x="476" y="4883"/>
                    </a:lnTo>
                    <a:lnTo>
                      <a:pt x="488" y="4984"/>
                    </a:lnTo>
                    <a:lnTo>
                      <a:pt x="501" y="5083"/>
                    </a:lnTo>
                    <a:lnTo>
                      <a:pt x="513" y="5179"/>
                    </a:lnTo>
                    <a:lnTo>
                      <a:pt x="525" y="5273"/>
                    </a:lnTo>
                    <a:lnTo>
                      <a:pt x="537" y="5363"/>
                    </a:lnTo>
                    <a:lnTo>
                      <a:pt x="549" y="5450"/>
                    </a:lnTo>
                    <a:lnTo>
                      <a:pt x="562" y="5533"/>
                    </a:lnTo>
                    <a:lnTo>
                      <a:pt x="574" y="5614"/>
                    </a:lnTo>
                    <a:lnTo>
                      <a:pt x="586" y="5691"/>
                    </a:lnTo>
                    <a:lnTo>
                      <a:pt x="598" y="5764"/>
                    </a:lnTo>
                    <a:lnTo>
                      <a:pt x="611" y="5834"/>
                    </a:lnTo>
                    <a:lnTo>
                      <a:pt x="623" y="590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48" name="Freeform 189"/>
              <p:cNvSpPr>
                <a:spLocks/>
              </p:cNvSpPr>
              <p:nvPr/>
            </p:nvSpPr>
            <p:spPr bwMode="auto">
              <a:xfrm>
                <a:off x="4518" y="2861"/>
                <a:ext cx="95" cy="349"/>
              </a:xfrm>
              <a:custGeom>
                <a:avLst/>
                <a:gdLst>
                  <a:gd name="T0" fmla="*/ 0 w 623"/>
                  <a:gd name="T1" fmla="*/ 0 h 2324"/>
                  <a:gd name="T2" fmla="*/ 0 w 623"/>
                  <a:gd name="T3" fmla="*/ 0 h 2324"/>
                  <a:gd name="T4" fmla="*/ 0 w 623"/>
                  <a:gd name="T5" fmla="*/ 0 h 2324"/>
                  <a:gd name="T6" fmla="*/ 0 w 623"/>
                  <a:gd name="T7" fmla="*/ 0 h 2324"/>
                  <a:gd name="T8" fmla="*/ 0 w 623"/>
                  <a:gd name="T9" fmla="*/ 0 h 2324"/>
                  <a:gd name="T10" fmla="*/ 0 w 623"/>
                  <a:gd name="T11" fmla="*/ 0 h 2324"/>
                  <a:gd name="T12" fmla="*/ 0 w 623"/>
                  <a:gd name="T13" fmla="*/ 0 h 2324"/>
                  <a:gd name="T14" fmla="*/ 0 w 623"/>
                  <a:gd name="T15" fmla="*/ 0 h 2324"/>
                  <a:gd name="T16" fmla="*/ 0 w 623"/>
                  <a:gd name="T17" fmla="*/ 0 h 2324"/>
                  <a:gd name="T18" fmla="*/ 0 w 623"/>
                  <a:gd name="T19" fmla="*/ 0 h 2324"/>
                  <a:gd name="T20" fmla="*/ 0 w 623"/>
                  <a:gd name="T21" fmla="*/ 0 h 2324"/>
                  <a:gd name="T22" fmla="*/ 0 w 623"/>
                  <a:gd name="T23" fmla="*/ 0 h 2324"/>
                  <a:gd name="T24" fmla="*/ 0 w 623"/>
                  <a:gd name="T25" fmla="*/ 0 h 2324"/>
                  <a:gd name="T26" fmla="*/ 0 w 623"/>
                  <a:gd name="T27" fmla="*/ 0 h 2324"/>
                  <a:gd name="T28" fmla="*/ 0 w 623"/>
                  <a:gd name="T29" fmla="*/ 0 h 2324"/>
                  <a:gd name="T30" fmla="*/ 0 w 623"/>
                  <a:gd name="T31" fmla="*/ 0 h 2324"/>
                  <a:gd name="T32" fmla="*/ 0 w 623"/>
                  <a:gd name="T33" fmla="*/ 0 h 2324"/>
                  <a:gd name="T34" fmla="*/ 0 w 623"/>
                  <a:gd name="T35" fmla="*/ 0 h 2324"/>
                  <a:gd name="T36" fmla="*/ 0 w 623"/>
                  <a:gd name="T37" fmla="*/ 0 h 2324"/>
                  <a:gd name="T38" fmla="*/ 0 w 623"/>
                  <a:gd name="T39" fmla="*/ 0 h 2324"/>
                  <a:gd name="T40" fmla="*/ 0 w 623"/>
                  <a:gd name="T41" fmla="*/ 0 h 2324"/>
                  <a:gd name="T42" fmla="*/ 0 w 623"/>
                  <a:gd name="T43" fmla="*/ 0 h 2324"/>
                  <a:gd name="T44" fmla="*/ 0 w 623"/>
                  <a:gd name="T45" fmla="*/ 0 h 2324"/>
                  <a:gd name="T46" fmla="*/ 0 w 623"/>
                  <a:gd name="T47" fmla="*/ 0 h 2324"/>
                  <a:gd name="T48" fmla="*/ 0 w 623"/>
                  <a:gd name="T49" fmla="*/ 0 h 2324"/>
                  <a:gd name="T50" fmla="*/ 0 w 623"/>
                  <a:gd name="T51" fmla="*/ 0 h 2324"/>
                  <a:gd name="T52" fmla="*/ 0 w 623"/>
                  <a:gd name="T53" fmla="*/ 0 h 2324"/>
                  <a:gd name="T54" fmla="*/ 0 w 623"/>
                  <a:gd name="T55" fmla="*/ 0 h 2324"/>
                  <a:gd name="T56" fmla="*/ 0 w 623"/>
                  <a:gd name="T57" fmla="*/ 0 h 2324"/>
                  <a:gd name="T58" fmla="*/ 0 w 623"/>
                  <a:gd name="T59" fmla="*/ 0 h 2324"/>
                  <a:gd name="T60" fmla="*/ 0 w 623"/>
                  <a:gd name="T61" fmla="*/ 0 h 2324"/>
                  <a:gd name="T62" fmla="*/ 0 w 623"/>
                  <a:gd name="T63" fmla="*/ 0 h 2324"/>
                  <a:gd name="T64" fmla="*/ 0 w 623"/>
                  <a:gd name="T65" fmla="*/ 0 h 2324"/>
                  <a:gd name="T66" fmla="*/ 0 w 623"/>
                  <a:gd name="T67" fmla="*/ 0 h 2324"/>
                  <a:gd name="T68" fmla="*/ 0 w 623"/>
                  <a:gd name="T69" fmla="*/ 0 h 2324"/>
                  <a:gd name="T70" fmla="*/ 0 w 623"/>
                  <a:gd name="T71" fmla="*/ 0 h 2324"/>
                  <a:gd name="T72" fmla="*/ 0 w 623"/>
                  <a:gd name="T73" fmla="*/ 0 h 2324"/>
                  <a:gd name="T74" fmla="*/ 0 w 623"/>
                  <a:gd name="T75" fmla="*/ 0 h 2324"/>
                  <a:gd name="T76" fmla="*/ 0 w 623"/>
                  <a:gd name="T77" fmla="*/ 0 h 2324"/>
                  <a:gd name="T78" fmla="*/ 0 w 623"/>
                  <a:gd name="T79" fmla="*/ 0 h 2324"/>
                  <a:gd name="T80" fmla="*/ 0 w 623"/>
                  <a:gd name="T81" fmla="*/ 0 h 2324"/>
                  <a:gd name="T82" fmla="*/ 0 w 623"/>
                  <a:gd name="T83" fmla="*/ 0 h 2324"/>
                  <a:gd name="T84" fmla="*/ 0 w 623"/>
                  <a:gd name="T85" fmla="*/ 0 h 2324"/>
                  <a:gd name="T86" fmla="*/ 0 w 623"/>
                  <a:gd name="T87" fmla="*/ 0 h 2324"/>
                  <a:gd name="T88" fmla="*/ 0 w 623"/>
                  <a:gd name="T89" fmla="*/ 0 h 2324"/>
                  <a:gd name="T90" fmla="*/ 0 w 623"/>
                  <a:gd name="T91" fmla="*/ 0 h 2324"/>
                  <a:gd name="T92" fmla="*/ 0 w 623"/>
                  <a:gd name="T93" fmla="*/ 0 h 2324"/>
                  <a:gd name="T94" fmla="*/ 0 w 623"/>
                  <a:gd name="T95" fmla="*/ 0 h 2324"/>
                  <a:gd name="T96" fmla="*/ 0 w 623"/>
                  <a:gd name="T97" fmla="*/ 0 h 2324"/>
                  <a:gd name="T98" fmla="*/ 0 w 623"/>
                  <a:gd name="T99" fmla="*/ 0 h 2324"/>
                  <a:gd name="T100" fmla="*/ 0 w 623"/>
                  <a:gd name="T101" fmla="*/ 0 h 2324"/>
                  <a:gd name="T102" fmla="*/ 0 w 623"/>
                  <a:gd name="T103" fmla="*/ 0 h 23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324"/>
                  <a:gd name="T158" fmla="*/ 623 w 623"/>
                  <a:gd name="T159" fmla="*/ 2324 h 23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324">
                    <a:moveTo>
                      <a:pt x="0" y="1796"/>
                    </a:moveTo>
                    <a:lnTo>
                      <a:pt x="12" y="1859"/>
                    </a:lnTo>
                    <a:lnTo>
                      <a:pt x="24" y="1918"/>
                    </a:lnTo>
                    <a:lnTo>
                      <a:pt x="36" y="1973"/>
                    </a:lnTo>
                    <a:lnTo>
                      <a:pt x="49" y="2024"/>
                    </a:lnTo>
                    <a:lnTo>
                      <a:pt x="61" y="2072"/>
                    </a:lnTo>
                    <a:lnTo>
                      <a:pt x="73" y="2115"/>
                    </a:lnTo>
                    <a:lnTo>
                      <a:pt x="85" y="2154"/>
                    </a:lnTo>
                    <a:lnTo>
                      <a:pt x="97" y="2190"/>
                    </a:lnTo>
                    <a:lnTo>
                      <a:pt x="110" y="2221"/>
                    </a:lnTo>
                    <a:lnTo>
                      <a:pt x="122" y="2248"/>
                    </a:lnTo>
                    <a:lnTo>
                      <a:pt x="134" y="2271"/>
                    </a:lnTo>
                    <a:lnTo>
                      <a:pt x="146" y="2290"/>
                    </a:lnTo>
                    <a:lnTo>
                      <a:pt x="159" y="2305"/>
                    </a:lnTo>
                    <a:lnTo>
                      <a:pt x="171" y="2315"/>
                    </a:lnTo>
                    <a:lnTo>
                      <a:pt x="183" y="2322"/>
                    </a:lnTo>
                    <a:lnTo>
                      <a:pt x="195" y="2324"/>
                    </a:lnTo>
                    <a:lnTo>
                      <a:pt x="207" y="2322"/>
                    </a:lnTo>
                    <a:lnTo>
                      <a:pt x="220" y="2316"/>
                    </a:lnTo>
                    <a:lnTo>
                      <a:pt x="232" y="2305"/>
                    </a:lnTo>
                    <a:lnTo>
                      <a:pt x="244" y="2291"/>
                    </a:lnTo>
                    <a:lnTo>
                      <a:pt x="256" y="2272"/>
                    </a:lnTo>
                    <a:lnTo>
                      <a:pt x="268" y="2249"/>
                    </a:lnTo>
                    <a:lnTo>
                      <a:pt x="281" y="2222"/>
                    </a:lnTo>
                    <a:lnTo>
                      <a:pt x="293" y="2191"/>
                    </a:lnTo>
                    <a:lnTo>
                      <a:pt x="305" y="2155"/>
                    </a:lnTo>
                    <a:lnTo>
                      <a:pt x="317" y="2116"/>
                    </a:lnTo>
                    <a:lnTo>
                      <a:pt x="330" y="2073"/>
                    </a:lnTo>
                    <a:lnTo>
                      <a:pt x="342" y="2026"/>
                    </a:lnTo>
                    <a:lnTo>
                      <a:pt x="354" y="1974"/>
                    </a:lnTo>
                    <a:lnTo>
                      <a:pt x="366" y="1919"/>
                    </a:lnTo>
                    <a:lnTo>
                      <a:pt x="378" y="1861"/>
                    </a:lnTo>
                    <a:lnTo>
                      <a:pt x="391" y="1798"/>
                    </a:lnTo>
                    <a:lnTo>
                      <a:pt x="403" y="1732"/>
                    </a:lnTo>
                    <a:lnTo>
                      <a:pt x="415" y="1662"/>
                    </a:lnTo>
                    <a:lnTo>
                      <a:pt x="427" y="1588"/>
                    </a:lnTo>
                    <a:lnTo>
                      <a:pt x="440" y="1512"/>
                    </a:lnTo>
                    <a:lnTo>
                      <a:pt x="452" y="1431"/>
                    </a:lnTo>
                    <a:lnTo>
                      <a:pt x="464" y="1348"/>
                    </a:lnTo>
                    <a:lnTo>
                      <a:pt x="476" y="1261"/>
                    </a:lnTo>
                    <a:lnTo>
                      <a:pt x="488" y="1171"/>
                    </a:lnTo>
                    <a:lnTo>
                      <a:pt x="501" y="1078"/>
                    </a:lnTo>
                    <a:lnTo>
                      <a:pt x="513" y="982"/>
                    </a:lnTo>
                    <a:lnTo>
                      <a:pt x="525" y="883"/>
                    </a:lnTo>
                    <a:lnTo>
                      <a:pt x="537" y="781"/>
                    </a:lnTo>
                    <a:lnTo>
                      <a:pt x="549" y="677"/>
                    </a:lnTo>
                    <a:lnTo>
                      <a:pt x="562" y="570"/>
                    </a:lnTo>
                    <a:lnTo>
                      <a:pt x="574" y="460"/>
                    </a:lnTo>
                    <a:lnTo>
                      <a:pt x="586" y="348"/>
                    </a:lnTo>
                    <a:lnTo>
                      <a:pt x="598" y="234"/>
                    </a:lnTo>
                    <a:lnTo>
                      <a:pt x="611" y="118"/>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49" name="Freeform 190"/>
              <p:cNvSpPr>
                <a:spLocks/>
              </p:cNvSpPr>
              <p:nvPr/>
            </p:nvSpPr>
            <p:spPr bwMode="auto">
              <a:xfrm>
                <a:off x="4613" y="1992"/>
                <a:ext cx="95" cy="869"/>
              </a:xfrm>
              <a:custGeom>
                <a:avLst/>
                <a:gdLst>
                  <a:gd name="T0" fmla="*/ 0 w 623"/>
                  <a:gd name="T1" fmla="*/ 0 h 5788"/>
                  <a:gd name="T2" fmla="*/ 0 w 623"/>
                  <a:gd name="T3" fmla="*/ 0 h 5788"/>
                  <a:gd name="T4" fmla="*/ 0 w 623"/>
                  <a:gd name="T5" fmla="*/ 0 h 5788"/>
                  <a:gd name="T6" fmla="*/ 0 w 623"/>
                  <a:gd name="T7" fmla="*/ 0 h 5788"/>
                  <a:gd name="T8" fmla="*/ 0 w 623"/>
                  <a:gd name="T9" fmla="*/ 0 h 5788"/>
                  <a:gd name="T10" fmla="*/ 0 w 623"/>
                  <a:gd name="T11" fmla="*/ 0 h 5788"/>
                  <a:gd name="T12" fmla="*/ 0 w 623"/>
                  <a:gd name="T13" fmla="*/ 0 h 5788"/>
                  <a:gd name="T14" fmla="*/ 0 w 623"/>
                  <a:gd name="T15" fmla="*/ 0 h 5788"/>
                  <a:gd name="T16" fmla="*/ 0 w 623"/>
                  <a:gd name="T17" fmla="*/ 0 h 5788"/>
                  <a:gd name="T18" fmla="*/ 0 w 623"/>
                  <a:gd name="T19" fmla="*/ 0 h 5788"/>
                  <a:gd name="T20" fmla="*/ 0 w 623"/>
                  <a:gd name="T21" fmla="*/ 0 h 5788"/>
                  <a:gd name="T22" fmla="*/ 0 w 623"/>
                  <a:gd name="T23" fmla="*/ 0 h 5788"/>
                  <a:gd name="T24" fmla="*/ 0 w 623"/>
                  <a:gd name="T25" fmla="*/ 0 h 5788"/>
                  <a:gd name="T26" fmla="*/ 0 w 623"/>
                  <a:gd name="T27" fmla="*/ 0 h 5788"/>
                  <a:gd name="T28" fmla="*/ 0 w 623"/>
                  <a:gd name="T29" fmla="*/ 0 h 5788"/>
                  <a:gd name="T30" fmla="*/ 0 w 623"/>
                  <a:gd name="T31" fmla="*/ 0 h 5788"/>
                  <a:gd name="T32" fmla="*/ 0 w 623"/>
                  <a:gd name="T33" fmla="*/ 0 h 5788"/>
                  <a:gd name="T34" fmla="*/ 0 w 623"/>
                  <a:gd name="T35" fmla="*/ 0 h 5788"/>
                  <a:gd name="T36" fmla="*/ 0 w 623"/>
                  <a:gd name="T37" fmla="*/ 0 h 5788"/>
                  <a:gd name="T38" fmla="*/ 0 w 623"/>
                  <a:gd name="T39" fmla="*/ 0 h 5788"/>
                  <a:gd name="T40" fmla="*/ 0 w 623"/>
                  <a:gd name="T41" fmla="*/ 0 h 5788"/>
                  <a:gd name="T42" fmla="*/ 0 w 623"/>
                  <a:gd name="T43" fmla="*/ 0 h 5788"/>
                  <a:gd name="T44" fmla="*/ 0 w 623"/>
                  <a:gd name="T45" fmla="*/ 0 h 5788"/>
                  <a:gd name="T46" fmla="*/ 0 w 623"/>
                  <a:gd name="T47" fmla="*/ 0 h 5788"/>
                  <a:gd name="T48" fmla="*/ 0 w 623"/>
                  <a:gd name="T49" fmla="*/ 0 h 5788"/>
                  <a:gd name="T50" fmla="*/ 0 w 623"/>
                  <a:gd name="T51" fmla="*/ 0 h 5788"/>
                  <a:gd name="T52" fmla="*/ 0 w 623"/>
                  <a:gd name="T53" fmla="*/ 0 h 5788"/>
                  <a:gd name="T54" fmla="*/ 0 w 623"/>
                  <a:gd name="T55" fmla="*/ 0 h 5788"/>
                  <a:gd name="T56" fmla="*/ 0 w 623"/>
                  <a:gd name="T57" fmla="*/ 0 h 5788"/>
                  <a:gd name="T58" fmla="*/ 0 w 623"/>
                  <a:gd name="T59" fmla="*/ 0 h 5788"/>
                  <a:gd name="T60" fmla="*/ 0 w 623"/>
                  <a:gd name="T61" fmla="*/ 0 h 5788"/>
                  <a:gd name="T62" fmla="*/ 0 w 623"/>
                  <a:gd name="T63" fmla="*/ 0 h 5788"/>
                  <a:gd name="T64" fmla="*/ 0 w 623"/>
                  <a:gd name="T65" fmla="*/ 0 h 5788"/>
                  <a:gd name="T66" fmla="*/ 0 w 623"/>
                  <a:gd name="T67" fmla="*/ 0 h 5788"/>
                  <a:gd name="T68" fmla="*/ 0 w 623"/>
                  <a:gd name="T69" fmla="*/ 0 h 5788"/>
                  <a:gd name="T70" fmla="*/ 0 w 623"/>
                  <a:gd name="T71" fmla="*/ 0 h 5788"/>
                  <a:gd name="T72" fmla="*/ 0 w 623"/>
                  <a:gd name="T73" fmla="*/ 0 h 5788"/>
                  <a:gd name="T74" fmla="*/ 0 w 623"/>
                  <a:gd name="T75" fmla="*/ 0 h 5788"/>
                  <a:gd name="T76" fmla="*/ 0 w 623"/>
                  <a:gd name="T77" fmla="*/ 0 h 5788"/>
                  <a:gd name="T78" fmla="*/ 0 w 623"/>
                  <a:gd name="T79" fmla="*/ 0 h 5788"/>
                  <a:gd name="T80" fmla="*/ 0 w 623"/>
                  <a:gd name="T81" fmla="*/ 0 h 5788"/>
                  <a:gd name="T82" fmla="*/ 0 w 623"/>
                  <a:gd name="T83" fmla="*/ 0 h 5788"/>
                  <a:gd name="T84" fmla="*/ 0 w 623"/>
                  <a:gd name="T85" fmla="*/ 0 h 5788"/>
                  <a:gd name="T86" fmla="*/ 0 w 623"/>
                  <a:gd name="T87" fmla="*/ 0 h 5788"/>
                  <a:gd name="T88" fmla="*/ 0 w 623"/>
                  <a:gd name="T89" fmla="*/ 0 h 5788"/>
                  <a:gd name="T90" fmla="*/ 0 w 623"/>
                  <a:gd name="T91" fmla="*/ 0 h 5788"/>
                  <a:gd name="T92" fmla="*/ 0 w 623"/>
                  <a:gd name="T93" fmla="*/ 0 h 5788"/>
                  <a:gd name="T94" fmla="*/ 0 w 623"/>
                  <a:gd name="T95" fmla="*/ 0 h 5788"/>
                  <a:gd name="T96" fmla="*/ 0 w 623"/>
                  <a:gd name="T97" fmla="*/ 0 h 5788"/>
                  <a:gd name="T98" fmla="*/ 0 w 623"/>
                  <a:gd name="T99" fmla="*/ 0 h 5788"/>
                  <a:gd name="T100" fmla="*/ 0 w 623"/>
                  <a:gd name="T101" fmla="*/ 0 h 5788"/>
                  <a:gd name="T102" fmla="*/ 0 w 623"/>
                  <a:gd name="T103" fmla="*/ 0 h 57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788"/>
                  <a:gd name="T158" fmla="*/ 623 w 623"/>
                  <a:gd name="T159" fmla="*/ 5788 h 57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788">
                    <a:moveTo>
                      <a:pt x="0" y="5788"/>
                    </a:moveTo>
                    <a:lnTo>
                      <a:pt x="12" y="5668"/>
                    </a:lnTo>
                    <a:lnTo>
                      <a:pt x="24" y="5546"/>
                    </a:lnTo>
                    <a:lnTo>
                      <a:pt x="36" y="5422"/>
                    </a:lnTo>
                    <a:lnTo>
                      <a:pt x="49" y="5297"/>
                    </a:lnTo>
                    <a:lnTo>
                      <a:pt x="61" y="5171"/>
                    </a:lnTo>
                    <a:lnTo>
                      <a:pt x="73" y="5043"/>
                    </a:lnTo>
                    <a:lnTo>
                      <a:pt x="85" y="4914"/>
                    </a:lnTo>
                    <a:lnTo>
                      <a:pt x="97" y="4784"/>
                    </a:lnTo>
                    <a:lnTo>
                      <a:pt x="110" y="4653"/>
                    </a:lnTo>
                    <a:lnTo>
                      <a:pt x="122" y="4521"/>
                    </a:lnTo>
                    <a:lnTo>
                      <a:pt x="134" y="4388"/>
                    </a:lnTo>
                    <a:lnTo>
                      <a:pt x="146" y="4255"/>
                    </a:lnTo>
                    <a:lnTo>
                      <a:pt x="159" y="4122"/>
                    </a:lnTo>
                    <a:lnTo>
                      <a:pt x="171" y="3988"/>
                    </a:lnTo>
                    <a:lnTo>
                      <a:pt x="183" y="3855"/>
                    </a:lnTo>
                    <a:lnTo>
                      <a:pt x="195" y="3721"/>
                    </a:lnTo>
                    <a:lnTo>
                      <a:pt x="207" y="3587"/>
                    </a:lnTo>
                    <a:lnTo>
                      <a:pt x="220" y="3454"/>
                    </a:lnTo>
                    <a:lnTo>
                      <a:pt x="232" y="3321"/>
                    </a:lnTo>
                    <a:lnTo>
                      <a:pt x="244" y="3188"/>
                    </a:lnTo>
                    <a:lnTo>
                      <a:pt x="256" y="3057"/>
                    </a:lnTo>
                    <a:lnTo>
                      <a:pt x="269" y="2926"/>
                    </a:lnTo>
                    <a:lnTo>
                      <a:pt x="281" y="2795"/>
                    </a:lnTo>
                    <a:lnTo>
                      <a:pt x="293" y="2666"/>
                    </a:lnTo>
                    <a:lnTo>
                      <a:pt x="305" y="2538"/>
                    </a:lnTo>
                    <a:lnTo>
                      <a:pt x="317" y="2412"/>
                    </a:lnTo>
                    <a:lnTo>
                      <a:pt x="330" y="2287"/>
                    </a:lnTo>
                    <a:lnTo>
                      <a:pt x="342" y="2163"/>
                    </a:lnTo>
                    <a:lnTo>
                      <a:pt x="354" y="2041"/>
                    </a:lnTo>
                    <a:lnTo>
                      <a:pt x="366" y="1921"/>
                    </a:lnTo>
                    <a:lnTo>
                      <a:pt x="378" y="1803"/>
                    </a:lnTo>
                    <a:lnTo>
                      <a:pt x="391" y="1686"/>
                    </a:lnTo>
                    <a:lnTo>
                      <a:pt x="403" y="1572"/>
                    </a:lnTo>
                    <a:lnTo>
                      <a:pt x="415" y="1460"/>
                    </a:lnTo>
                    <a:lnTo>
                      <a:pt x="427" y="1351"/>
                    </a:lnTo>
                    <a:lnTo>
                      <a:pt x="440" y="1244"/>
                    </a:lnTo>
                    <a:lnTo>
                      <a:pt x="452" y="1140"/>
                    </a:lnTo>
                    <a:lnTo>
                      <a:pt x="464" y="1038"/>
                    </a:lnTo>
                    <a:lnTo>
                      <a:pt x="476" y="939"/>
                    </a:lnTo>
                    <a:lnTo>
                      <a:pt x="488" y="843"/>
                    </a:lnTo>
                    <a:lnTo>
                      <a:pt x="501" y="749"/>
                    </a:lnTo>
                    <a:lnTo>
                      <a:pt x="513" y="659"/>
                    </a:lnTo>
                    <a:lnTo>
                      <a:pt x="525" y="572"/>
                    </a:lnTo>
                    <a:lnTo>
                      <a:pt x="537" y="489"/>
                    </a:lnTo>
                    <a:lnTo>
                      <a:pt x="549" y="408"/>
                    </a:lnTo>
                    <a:lnTo>
                      <a:pt x="562" y="331"/>
                    </a:lnTo>
                    <a:lnTo>
                      <a:pt x="574" y="258"/>
                    </a:lnTo>
                    <a:lnTo>
                      <a:pt x="586" y="188"/>
                    </a:lnTo>
                    <a:lnTo>
                      <a:pt x="598" y="122"/>
                    </a:lnTo>
                    <a:lnTo>
                      <a:pt x="611" y="59"/>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50" name="Freeform 191"/>
              <p:cNvSpPr>
                <a:spLocks/>
              </p:cNvSpPr>
              <p:nvPr/>
            </p:nvSpPr>
            <p:spPr bwMode="auto">
              <a:xfrm>
                <a:off x="4708" y="1931"/>
                <a:ext cx="94" cy="385"/>
              </a:xfrm>
              <a:custGeom>
                <a:avLst/>
                <a:gdLst>
                  <a:gd name="T0" fmla="*/ 0 w 623"/>
                  <a:gd name="T1" fmla="*/ 0 h 2566"/>
                  <a:gd name="T2" fmla="*/ 0 w 623"/>
                  <a:gd name="T3" fmla="*/ 0 h 2566"/>
                  <a:gd name="T4" fmla="*/ 0 w 623"/>
                  <a:gd name="T5" fmla="*/ 0 h 2566"/>
                  <a:gd name="T6" fmla="*/ 0 w 623"/>
                  <a:gd name="T7" fmla="*/ 0 h 2566"/>
                  <a:gd name="T8" fmla="*/ 0 w 623"/>
                  <a:gd name="T9" fmla="*/ 0 h 2566"/>
                  <a:gd name="T10" fmla="*/ 0 w 623"/>
                  <a:gd name="T11" fmla="*/ 0 h 2566"/>
                  <a:gd name="T12" fmla="*/ 0 w 623"/>
                  <a:gd name="T13" fmla="*/ 0 h 2566"/>
                  <a:gd name="T14" fmla="*/ 0 w 623"/>
                  <a:gd name="T15" fmla="*/ 0 h 2566"/>
                  <a:gd name="T16" fmla="*/ 0 w 623"/>
                  <a:gd name="T17" fmla="*/ 0 h 2566"/>
                  <a:gd name="T18" fmla="*/ 0 w 623"/>
                  <a:gd name="T19" fmla="*/ 0 h 2566"/>
                  <a:gd name="T20" fmla="*/ 0 w 623"/>
                  <a:gd name="T21" fmla="*/ 0 h 2566"/>
                  <a:gd name="T22" fmla="*/ 0 w 623"/>
                  <a:gd name="T23" fmla="*/ 0 h 2566"/>
                  <a:gd name="T24" fmla="*/ 0 w 623"/>
                  <a:gd name="T25" fmla="*/ 0 h 2566"/>
                  <a:gd name="T26" fmla="*/ 0 w 623"/>
                  <a:gd name="T27" fmla="*/ 0 h 2566"/>
                  <a:gd name="T28" fmla="*/ 0 w 623"/>
                  <a:gd name="T29" fmla="*/ 0 h 2566"/>
                  <a:gd name="T30" fmla="*/ 0 w 623"/>
                  <a:gd name="T31" fmla="*/ 0 h 2566"/>
                  <a:gd name="T32" fmla="*/ 0 w 623"/>
                  <a:gd name="T33" fmla="*/ 0 h 2566"/>
                  <a:gd name="T34" fmla="*/ 0 w 623"/>
                  <a:gd name="T35" fmla="*/ 0 h 2566"/>
                  <a:gd name="T36" fmla="*/ 0 w 623"/>
                  <a:gd name="T37" fmla="*/ 0 h 2566"/>
                  <a:gd name="T38" fmla="*/ 0 w 623"/>
                  <a:gd name="T39" fmla="*/ 0 h 2566"/>
                  <a:gd name="T40" fmla="*/ 0 w 623"/>
                  <a:gd name="T41" fmla="*/ 0 h 2566"/>
                  <a:gd name="T42" fmla="*/ 0 w 623"/>
                  <a:gd name="T43" fmla="*/ 0 h 2566"/>
                  <a:gd name="T44" fmla="*/ 0 w 623"/>
                  <a:gd name="T45" fmla="*/ 0 h 2566"/>
                  <a:gd name="T46" fmla="*/ 0 w 623"/>
                  <a:gd name="T47" fmla="*/ 0 h 2566"/>
                  <a:gd name="T48" fmla="*/ 0 w 623"/>
                  <a:gd name="T49" fmla="*/ 0 h 2566"/>
                  <a:gd name="T50" fmla="*/ 0 w 623"/>
                  <a:gd name="T51" fmla="*/ 0 h 2566"/>
                  <a:gd name="T52" fmla="*/ 0 w 623"/>
                  <a:gd name="T53" fmla="*/ 0 h 2566"/>
                  <a:gd name="T54" fmla="*/ 0 w 623"/>
                  <a:gd name="T55" fmla="*/ 0 h 2566"/>
                  <a:gd name="T56" fmla="*/ 0 w 623"/>
                  <a:gd name="T57" fmla="*/ 0 h 2566"/>
                  <a:gd name="T58" fmla="*/ 0 w 623"/>
                  <a:gd name="T59" fmla="*/ 0 h 2566"/>
                  <a:gd name="T60" fmla="*/ 0 w 623"/>
                  <a:gd name="T61" fmla="*/ 0 h 2566"/>
                  <a:gd name="T62" fmla="*/ 0 w 623"/>
                  <a:gd name="T63" fmla="*/ 0 h 2566"/>
                  <a:gd name="T64" fmla="*/ 0 w 623"/>
                  <a:gd name="T65" fmla="*/ 0 h 2566"/>
                  <a:gd name="T66" fmla="*/ 0 w 623"/>
                  <a:gd name="T67" fmla="*/ 0 h 2566"/>
                  <a:gd name="T68" fmla="*/ 0 w 623"/>
                  <a:gd name="T69" fmla="*/ 0 h 2566"/>
                  <a:gd name="T70" fmla="*/ 0 w 623"/>
                  <a:gd name="T71" fmla="*/ 0 h 2566"/>
                  <a:gd name="T72" fmla="*/ 0 w 623"/>
                  <a:gd name="T73" fmla="*/ 0 h 2566"/>
                  <a:gd name="T74" fmla="*/ 0 w 623"/>
                  <a:gd name="T75" fmla="*/ 0 h 2566"/>
                  <a:gd name="T76" fmla="*/ 0 w 623"/>
                  <a:gd name="T77" fmla="*/ 0 h 2566"/>
                  <a:gd name="T78" fmla="*/ 0 w 623"/>
                  <a:gd name="T79" fmla="*/ 0 h 2566"/>
                  <a:gd name="T80" fmla="*/ 0 w 623"/>
                  <a:gd name="T81" fmla="*/ 0 h 2566"/>
                  <a:gd name="T82" fmla="*/ 0 w 623"/>
                  <a:gd name="T83" fmla="*/ 0 h 2566"/>
                  <a:gd name="T84" fmla="*/ 0 w 623"/>
                  <a:gd name="T85" fmla="*/ 0 h 2566"/>
                  <a:gd name="T86" fmla="*/ 0 w 623"/>
                  <a:gd name="T87" fmla="*/ 0 h 2566"/>
                  <a:gd name="T88" fmla="*/ 0 w 623"/>
                  <a:gd name="T89" fmla="*/ 0 h 2566"/>
                  <a:gd name="T90" fmla="*/ 0 w 623"/>
                  <a:gd name="T91" fmla="*/ 0 h 2566"/>
                  <a:gd name="T92" fmla="*/ 0 w 623"/>
                  <a:gd name="T93" fmla="*/ 0 h 2566"/>
                  <a:gd name="T94" fmla="*/ 0 w 623"/>
                  <a:gd name="T95" fmla="*/ 0 h 2566"/>
                  <a:gd name="T96" fmla="*/ 0 w 623"/>
                  <a:gd name="T97" fmla="*/ 0 h 2566"/>
                  <a:gd name="T98" fmla="*/ 0 w 623"/>
                  <a:gd name="T99" fmla="*/ 0 h 2566"/>
                  <a:gd name="T100" fmla="*/ 0 w 623"/>
                  <a:gd name="T101" fmla="*/ 0 h 2566"/>
                  <a:gd name="T102" fmla="*/ 0 w 623"/>
                  <a:gd name="T103" fmla="*/ 0 h 25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566"/>
                  <a:gd name="T158" fmla="*/ 623 w 623"/>
                  <a:gd name="T159" fmla="*/ 2566 h 25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566">
                    <a:moveTo>
                      <a:pt x="0" y="406"/>
                    </a:moveTo>
                    <a:lnTo>
                      <a:pt x="12" y="351"/>
                    </a:lnTo>
                    <a:lnTo>
                      <a:pt x="24" y="300"/>
                    </a:lnTo>
                    <a:lnTo>
                      <a:pt x="36" y="252"/>
                    </a:lnTo>
                    <a:lnTo>
                      <a:pt x="49" y="209"/>
                    </a:lnTo>
                    <a:lnTo>
                      <a:pt x="61" y="170"/>
                    </a:lnTo>
                    <a:lnTo>
                      <a:pt x="73" y="134"/>
                    </a:lnTo>
                    <a:lnTo>
                      <a:pt x="85" y="103"/>
                    </a:lnTo>
                    <a:lnTo>
                      <a:pt x="98" y="76"/>
                    </a:lnTo>
                    <a:lnTo>
                      <a:pt x="110" y="53"/>
                    </a:lnTo>
                    <a:lnTo>
                      <a:pt x="122" y="34"/>
                    </a:lnTo>
                    <a:lnTo>
                      <a:pt x="134" y="19"/>
                    </a:lnTo>
                    <a:lnTo>
                      <a:pt x="146" y="9"/>
                    </a:lnTo>
                    <a:lnTo>
                      <a:pt x="159" y="2"/>
                    </a:lnTo>
                    <a:lnTo>
                      <a:pt x="171" y="0"/>
                    </a:lnTo>
                    <a:lnTo>
                      <a:pt x="183" y="2"/>
                    </a:lnTo>
                    <a:lnTo>
                      <a:pt x="195" y="8"/>
                    </a:lnTo>
                    <a:lnTo>
                      <a:pt x="207" y="19"/>
                    </a:lnTo>
                    <a:lnTo>
                      <a:pt x="220" y="33"/>
                    </a:lnTo>
                    <a:lnTo>
                      <a:pt x="232" y="52"/>
                    </a:lnTo>
                    <a:lnTo>
                      <a:pt x="244" y="75"/>
                    </a:lnTo>
                    <a:lnTo>
                      <a:pt x="256" y="102"/>
                    </a:lnTo>
                    <a:lnTo>
                      <a:pt x="269" y="133"/>
                    </a:lnTo>
                    <a:lnTo>
                      <a:pt x="281" y="169"/>
                    </a:lnTo>
                    <a:lnTo>
                      <a:pt x="293" y="208"/>
                    </a:lnTo>
                    <a:lnTo>
                      <a:pt x="305" y="251"/>
                    </a:lnTo>
                    <a:lnTo>
                      <a:pt x="317" y="298"/>
                    </a:lnTo>
                    <a:lnTo>
                      <a:pt x="330" y="350"/>
                    </a:lnTo>
                    <a:lnTo>
                      <a:pt x="342" y="405"/>
                    </a:lnTo>
                    <a:lnTo>
                      <a:pt x="354" y="463"/>
                    </a:lnTo>
                    <a:lnTo>
                      <a:pt x="366" y="526"/>
                    </a:lnTo>
                    <a:lnTo>
                      <a:pt x="378" y="592"/>
                    </a:lnTo>
                    <a:lnTo>
                      <a:pt x="391" y="662"/>
                    </a:lnTo>
                    <a:lnTo>
                      <a:pt x="403" y="735"/>
                    </a:lnTo>
                    <a:lnTo>
                      <a:pt x="415" y="812"/>
                    </a:lnTo>
                    <a:lnTo>
                      <a:pt x="427" y="893"/>
                    </a:lnTo>
                    <a:lnTo>
                      <a:pt x="440" y="976"/>
                    </a:lnTo>
                    <a:lnTo>
                      <a:pt x="452" y="1063"/>
                    </a:lnTo>
                    <a:lnTo>
                      <a:pt x="464" y="1153"/>
                    </a:lnTo>
                    <a:lnTo>
                      <a:pt x="476" y="1246"/>
                    </a:lnTo>
                    <a:lnTo>
                      <a:pt x="488" y="1342"/>
                    </a:lnTo>
                    <a:lnTo>
                      <a:pt x="501" y="1441"/>
                    </a:lnTo>
                    <a:lnTo>
                      <a:pt x="513" y="1543"/>
                    </a:lnTo>
                    <a:lnTo>
                      <a:pt x="525" y="1647"/>
                    </a:lnTo>
                    <a:lnTo>
                      <a:pt x="537" y="1754"/>
                    </a:lnTo>
                    <a:lnTo>
                      <a:pt x="549" y="1864"/>
                    </a:lnTo>
                    <a:lnTo>
                      <a:pt x="562" y="1975"/>
                    </a:lnTo>
                    <a:lnTo>
                      <a:pt x="574" y="2089"/>
                    </a:lnTo>
                    <a:lnTo>
                      <a:pt x="586" y="2206"/>
                    </a:lnTo>
                    <a:lnTo>
                      <a:pt x="598" y="2324"/>
                    </a:lnTo>
                    <a:lnTo>
                      <a:pt x="611" y="2444"/>
                    </a:lnTo>
                    <a:lnTo>
                      <a:pt x="623" y="2566"/>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51" name="Freeform 192"/>
              <p:cNvSpPr>
                <a:spLocks/>
              </p:cNvSpPr>
              <p:nvPr/>
            </p:nvSpPr>
            <p:spPr bwMode="auto">
              <a:xfrm>
                <a:off x="4802" y="2316"/>
                <a:ext cx="95" cy="849"/>
              </a:xfrm>
              <a:custGeom>
                <a:avLst/>
                <a:gdLst>
                  <a:gd name="T0" fmla="*/ 0 w 623"/>
                  <a:gd name="T1" fmla="*/ 0 h 5652"/>
                  <a:gd name="T2" fmla="*/ 0 w 623"/>
                  <a:gd name="T3" fmla="*/ 0 h 5652"/>
                  <a:gd name="T4" fmla="*/ 0 w 623"/>
                  <a:gd name="T5" fmla="*/ 0 h 5652"/>
                  <a:gd name="T6" fmla="*/ 0 w 623"/>
                  <a:gd name="T7" fmla="*/ 0 h 5652"/>
                  <a:gd name="T8" fmla="*/ 0 w 623"/>
                  <a:gd name="T9" fmla="*/ 0 h 5652"/>
                  <a:gd name="T10" fmla="*/ 0 w 623"/>
                  <a:gd name="T11" fmla="*/ 0 h 5652"/>
                  <a:gd name="T12" fmla="*/ 0 w 623"/>
                  <a:gd name="T13" fmla="*/ 0 h 5652"/>
                  <a:gd name="T14" fmla="*/ 0 w 623"/>
                  <a:gd name="T15" fmla="*/ 0 h 5652"/>
                  <a:gd name="T16" fmla="*/ 0 w 623"/>
                  <a:gd name="T17" fmla="*/ 0 h 5652"/>
                  <a:gd name="T18" fmla="*/ 0 w 623"/>
                  <a:gd name="T19" fmla="*/ 0 h 5652"/>
                  <a:gd name="T20" fmla="*/ 0 w 623"/>
                  <a:gd name="T21" fmla="*/ 0 h 5652"/>
                  <a:gd name="T22" fmla="*/ 0 w 623"/>
                  <a:gd name="T23" fmla="*/ 0 h 5652"/>
                  <a:gd name="T24" fmla="*/ 0 w 623"/>
                  <a:gd name="T25" fmla="*/ 0 h 5652"/>
                  <a:gd name="T26" fmla="*/ 0 w 623"/>
                  <a:gd name="T27" fmla="*/ 0 h 5652"/>
                  <a:gd name="T28" fmla="*/ 0 w 623"/>
                  <a:gd name="T29" fmla="*/ 0 h 5652"/>
                  <a:gd name="T30" fmla="*/ 0 w 623"/>
                  <a:gd name="T31" fmla="*/ 0 h 5652"/>
                  <a:gd name="T32" fmla="*/ 0 w 623"/>
                  <a:gd name="T33" fmla="*/ 0 h 5652"/>
                  <a:gd name="T34" fmla="*/ 0 w 623"/>
                  <a:gd name="T35" fmla="*/ 0 h 5652"/>
                  <a:gd name="T36" fmla="*/ 0 w 623"/>
                  <a:gd name="T37" fmla="*/ 0 h 5652"/>
                  <a:gd name="T38" fmla="*/ 0 w 623"/>
                  <a:gd name="T39" fmla="*/ 0 h 5652"/>
                  <a:gd name="T40" fmla="*/ 0 w 623"/>
                  <a:gd name="T41" fmla="*/ 0 h 5652"/>
                  <a:gd name="T42" fmla="*/ 0 w 623"/>
                  <a:gd name="T43" fmla="*/ 0 h 5652"/>
                  <a:gd name="T44" fmla="*/ 0 w 623"/>
                  <a:gd name="T45" fmla="*/ 0 h 5652"/>
                  <a:gd name="T46" fmla="*/ 0 w 623"/>
                  <a:gd name="T47" fmla="*/ 0 h 5652"/>
                  <a:gd name="T48" fmla="*/ 0 w 623"/>
                  <a:gd name="T49" fmla="*/ 0 h 5652"/>
                  <a:gd name="T50" fmla="*/ 0 w 623"/>
                  <a:gd name="T51" fmla="*/ 0 h 5652"/>
                  <a:gd name="T52" fmla="*/ 0 w 623"/>
                  <a:gd name="T53" fmla="*/ 0 h 5652"/>
                  <a:gd name="T54" fmla="*/ 0 w 623"/>
                  <a:gd name="T55" fmla="*/ 0 h 5652"/>
                  <a:gd name="T56" fmla="*/ 0 w 623"/>
                  <a:gd name="T57" fmla="*/ 0 h 5652"/>
                  <a:gd name="T58" fmla="*/ 0 w 623"/>
                  <a:gd name="T59" fmla="*/ 0 h 5652"/>
                  <a:gd name="T60" fmla="*/ 0 w 623"/>
                  <a:gd name="T61" fmla="*/ 0 h 5652"/>
                  <a:gd name="T62" fmla="*/ 0 w 623"/>
                  <a:gd name="T63" fmla="*/ 0 h 5652"/>
                  <a:gd name="T64" fmla="*/ 0 w 623"/>
                  <a:gd name="T65" fmla="*/ 0 h 5652"/>
                  <a:gd name="T66" fmla="*/ 0 w 623"/>
                  <a:gd name="T67" fmla="*/ 0 h 5652"/>
                  <a:gd name="T68" fmla="*/ 0 w 623"/>
                  <a:gd name="T69" fmla="*/ 0 h 5652"/>
                  <a:gd name="T70" fmla="*/ 0 w 623"/>
                  <a:gd name="T71" fmla="*/ 0 h 5652"/>
                  <a:gd name="T72" fmla="*/ 0 w 623"/>
                  <a:gd name="T73" fmla="*/ 0 h 5652"/>
                  <a:gd name="T74" fmla="*/ 0 w 623"/>
                  <a:gd name="T75" fmla="*/ 0 h 5652"/>
                  <a:gd name="T76" fmla="*/ 0 w 623"/>
                  <a:gd name="T77" fmla="*/ 0 h 5652"/>
                  <a:gd name="T78" fmla="*/ 0 w 623"/>
                  <a:gd name="T79" fmla="*/ 0 h 5652"/>
                  <a:gd name="T80" fmla="*/ 0 w 623"/>
                  <a:gd name="T81" fmla="*/ 0 h 5652"/>
                  <a:gd name="T82" fmla="*/ 0 w 623"/>
                  <a:gd name="T83" fmla="*/ 0 h 5652"/>
                  <a:gd name="T84" fmla="*/ 0 w 623"/>
                  <a:gd name="T85" fmla="*/ 0 h 5652"/>
                  <a:gd name="T86" fmla="*/ 0 w 623"/>
                  <a:gd name="T87" fmla="*/ 0 h 5652"/>
                  <a:gd name="T88" fmla="*/ 0 w 623"/>
                  <a:gd name="T89" fmla="*/ 0 h 5652"/>
                  <a:gd name="T90" fmla="*/ 0 w 623"/>
                  <a:gd name="T91" fmla="*/ 0 h 5652"/>
                  <a:gd name="T92" fmla="*/ 0 w 623"/>
                  <a:gd name="T93" fmla="*/ 0 h 5652"/>
                  <a:gd name="T94" fmla="*/ 0 w 623"/>
                  <a:gd name="T95" fmla="*/ 0 h 5652"/>
                  <a:gd name="T96" fmla="*/ 0 w 623"/>
                  <a:gd name="T97" fmla="*/ 0 h 5652"/>
                  <a:gd name="T98" fmla="*/ 0 w 623"/>
                  <a:gd name="T99" fmla="*/ 0 h 5652"/>
                  <a:gd name="T100" fmla="*/ 0 w 623"/>
                  <a:gd name="T101" fmla="*/ 0 h 5652"/>
                  <a:gd name="T102" fmla="*/ 0 w 623"/>
                  <a:gd name="T103" fmla="*/ 0 h 5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652"/>
                  <a:gd name="T158" fmla="*/ 623 w 623"/>
                  <a:gd name="T159" fmla="*/ 5652 h 5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652">
                    <a:moveTo>
                      <a:pt x="0" y="0"/>
                    </a:moveTo>
                    <a:lnTo>
                      <a:pt x="12" y="124"/>
                    </a:lnTo>
                    <a:lnTo>
                      <a:pt x="24" y="249"/>
                    </a:lnTo>
                    <a:lnTo>
                      <a:pt x="36" y="375"/>
                    </a:lnTo>
                    <a:lnTo>
                      <a:pt x="49" y="503"/>
                    </a:lnTo>
                    <a:lnTo>
                      <a:pt x="61" y="632"/>
                    </a:lnTo>
                    <a:lnTo>
                      <a:pt x="73" y="762"/>
                    </a:lnTo>
                    <a:lnTo>
                      <a:pt x="85" y="893"/>
                    </a:lnTo>
                    <a:lnTo>
                      <a:pt x="98" y="1025"/>
                    </a:lnTo>
                    <a:lnTo>
                      <a:pt x="110" y="1157"/>
                    </a:lnTo>
                    <a:lnTo>
                      <a:pt x="122" y="1290"/>
                    </a:lnTo>
                    <a:lnTo>
                      <a:pt x="134" y="1424"/>
                    </a:lnTo>
                    <a:lnTo>
                      <a:pt x="146" y="1557"/>
                    </a:lnTo>
                    <a:lnTo>
                      <a:pt x="159" y="1691"/>
                    </a:lnTo>
                    <a:lnTo>
                      <a:pt x="171" y="1825"/>
                    </a:lnTo>
                    <a:lnTo>
                      <a:pt x="183" y="1959"/>
                    </a:lnTo>
                    <a:lnTo>
                      <a:pt x="195" y="2092"/>
                    </a:lnTo>
                    <a:lnTo>
                      <a:pt x="207" y="2225"/>
                    </a:lnTo>
                    <a:lnTo>
                      <a:pt x="220" y="2358"/>
                    </a:lnTo>
                    <a:lnTo>
                      <a:pt x="232" y="2489"/>
                    </a:lnTo>
                    <a:lnTo>
                      <a:pt x="244" y="2620"/>
                    </a:lnTo>
                    <a:lnTo>
                      <a:pt x="256" y="2750"/>
                    </a:lnTo>
                    <a:lnTo>
                      <a:pt x="269" y="2880"/>
                    </a:lnTo>
                    <a:lnTo>
                      <a:pt x="281" y="3007"/>
                    </a:lnTo>
                    <a:lnTo>
                      <a:pt x="293" y="3134"/>
                    </a:lnTo>
                    <a:lnTo>
                      <a:pt x="305" y="3259"/>
                    </a:lnTo>
                    <a:lnTo>
                      <a:pt x="317" y="3383"/>
                    </a:lnTo>
                    <a:lnTo>
                      <a:pt x="330" y="3505"/>
                    </a:lnTo>
                    <a:lnTo>
                      <a:pt x="342" y="3625"/>
                    </a:lnTo>
                    <a:lnTo>
                      <a:pt x="354" y="3743"/>
                    </a:lnTo>
                    <a:lnTo>
                      <a:pt x="366" y="3859"/>
                    </a:lnTo>
                    <a:lnTo>
                      <a:pt x="378" y="3974"/>
                    </a:lnTo>
                    <a:lnTo>
                      <a:pt x="391" y="4085"/>
                    </a:lnTo>
                    <a:lnTo>
                      <a:pt x="403" y="4195"/>
                    </a:lnTo>
                    <a:lnTo>
                      <a:pt x="415" y="4302"/>
                    </a:lnTo>
                    <a:lnTo>
                      <a:pt x="427" y="4406"/>
                    </a:lnTo>
                    <a:lnTo>
                      <a:pt x="440" y="4508"/>
                    </a:lnTo>
                    <a:lnTo>
                      <a:pt x="452" y="4607"/>
                    </a:lnTo>
                    <a:lnTo>
                      <a:pt x="464" y="4703"/>
                    </a:lnTo>
                    <a:lnTo>
                      <a:pt x="476" y="4796"/>
                    </a:lnTo>
                    <a:lnTo>
                      <a:pt x="488" y="4887"/>
                    </a:lnTo>
                    <a:lnTo>
                      <a:pt x="501" y="4973"/>
                    </a:lnTo>
                    <a:lnTo>
                      <a:pt x="513" y="5057"/>
                    </a:lnTo>
                    <a:lnTo>
                      <a:pt x="525" y="5138"/>
                    </a:lnTo>
                    <a:lnTo>
                      <a:pt x="537" y="5215"/>
                    </a:lnTo>
                    <a:lnTo>
                      <a:pt x="550" y="5288"/>
                    </a:lnTo>
                    <a:lnTo>
                      <a:pt x="562" y="5358"/>
                    </a:lnTo>
                    <a:lnTo>
                      <a:pt x="574" y="5424"/>
                    </a:lnTo>
                    <a:lnTo>
                      <a:pt x="586" y="5487"/>
                    </a:lnTo>
                    <a:lnTo>
                      <a:pt x="598" y="5546"/>
                    </a:lnTo>
                    <a:lnTo>
                      <a:pt x="611" y="5601"/>
                    </a:lnTo>
                    <a:lnTo>
                      <a:pt x="623" y="565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sp>
            <p:nvSpPr>
              <p:cNvPr id="52" name="Freeform 193"/>
              <p:cNvSpPr>
                <a:spLocks/>
              </p:cNvSpPr>
              <p:nvPr/>
            </p:nvSpPr>
            <p:spPr bwMode="auto">
              <a:xfrm>
                <a:off x="4897" y="2787"/>
                <a:ext cx="95" cy="423"/>
              </a:xfrm>
              <a:custGeom>
                <a:avLst/>
                <a:gdLst>
                  <a:gd name="T0" fmla="*/ 0 w 623"/>
                  <a:gd name="T1" fmla="*/ 0 h 2815"/>
                  <a:gd name="T2" fmla="*/ 0 w 623"/>
                  <a:gd name="T3" fmla="*/ 0 h 2815"/>
                  <a:gd name="T4" fmla="*/ 0 w 623"/>
                  <a:gd name="T5" fmla="*/ 0 h 2815"/>
                  <a:gd name="T6" fmla="*/ 0 w 623"/>
                  <a:gd name="T7" fmla="*/ 0 h 2815"/>
                  <a:gd name="T8" fmla="*/ 0 w 623"/>
                  <a:gd name="T9" fmla="*/ 0 h 2815"/>
                  <a:gd name="T10" fmla="*/ 0 w 623"/>
                  <a:gd name="T11" fmla="*/ 0 h 2815"/>
                  <a:gd name="T12" fmla="*/ 0 w 623"/>
                  <a:gd name="T13" fmla="*/ 0 h 2815"/>
                  <a:gd name="T14" fmla="*/ 0 w 623"/>
                  <a:gd name="T15" fmla="*/ 0 h 2815"/>
                  <a:gd name="T16" fmla="*/ 0 w 623"/>
                  <a:gd name="T17" fmla="*/ 0 h 2815"/>
                  <a:gd name="T18" fmla="*/ 0 w 623"/>
                  <a:gd name="T19" fmla="*/ 0 h 2815"/>
                  <a:gd name="T20" fmla="*/ 0 w 623"/>
                  <a:gd name="T21" fmla="*/ 0 h 2815"/>
                  <a:gd name="T22" fmla="*/ 0 w 623"/>
                  <a:gd name="T23" fmla="*/ 0 h 2815"/>
                  <a:gd name="T24" fmla="*/ 0 w 623"/>
                  <a:gd name="T25" fmla="*/ 0 h 2815"/>
                  <a:gd name="T26" fmla="*/ 0 w 623"/>
                  <a:gd name="T27" fmla="*/ 0 h 2815"/>
                  <a:gd name="T28" fmla="*/ 0 w 623"/>
                  <a:gd name="T29" fmla="*/ 0 h 2815"/>
                  <a:gd name="T30" fmla="*/ 0 w 623"/>
                  <a:gd name="T31" fmla="*/ 0 h 2815"/>
                  <a:gd name="T32" fmla="*/ 0 w 623"/>
                  <a:gd name="T33" fmla="*/ 0 h 2815"/>
                  <a:gd name="T34" fmla="*/ 0 w 623"/>
                  <a:gd name="T35" fmla="*/ 0 h 2815"/>
                  <a:gd name="T36" fmla="*/ 0 w 623"/>
                  <a:gd name="T37" fmla="*/ 0 h 2815"/>
                  <a:gd name="T38" fmla="*/ 0 w 623"/>
                  <a:gd name="T39" fmla="*/ 0 h 2815"/>
                  <a:gd name="T40" fmla="*/ 0 w 623"/>
                  <a:gd name="T41" fmla="*/ 0 h 2815"/>
                  <a:gd name="T42" fmla="*/ 0 w 623"/>
                  <a:gd name="T43" fmla="*/ 0 h 2815"/>
                  <a:gd name="T44" fmla="*/ 0 w 623"/>
                  <a:gd name="T45" fmla="*/ 0 h 2815"/>
                  <a:gd name="T46" fmla="*/ 0 w 623"/>
                  <a:gd name="T47" fmla="*/ 0 h 2815"/>
                  <a:gd name="T48" fmla="*/ 0 w 623"/>
                  <a:gd name="T49" fmla="*/ 0 h 2815"/>
                  <a:gd name="T50" fmla="*/ 0 w 623"/>
                  <a:gd name="T51" fmla="*/ 0 h 2815"/>
                  <a:gd name="T52" fmla="*/ 0 w 623"/>
                  <a:gd name="T53" fmla="*/ 0 h 2815"/>
                  <a:gd name="T54" fmla="*/ 0 w 623"/>
                  <a:gd name="T55" fmla="*/ 0 h 2815"/>
                  <a:gd name="T56" fmla="*/ 0 w 623"/>
                  <a:gd name="T57" fmla="*/ 0 h 2815"/>
                  <a:gd name="T58" fmla="*/ 0 w 623"/>
                  <a:gd name="T59" fmla="*/ 0 h 2815"/>
                  <a:gd name="T60" fmla="*/ 0 w 623"/>
                  <a:gd name="T61" fmla="*/ 0 h 2815"/>
                  <a:gd name="T62" fmla="*/ 0 w 623"/>
                  <a:gd name="T63" fmla="*/ 0 h 2815"/>
                  <a:gd name="T64" fmla="*/ 0 w 623"/>
                  <a:gd name="T65" fmla="*/ 0 h 2815"/>
                  <a:gd name="T66" fmla="*/ 0 w 623"/>
                  <a:gd name="T67" fmla="*/ 0 h 2815"/>
                  <a:gd name="T68" fmla="*/ 0 w 623"/>
                  <a:gd name="T69" fmla="*/ 0 h 2815"/>
                  <a:gd name="T70" fmla="*/ 0 w 623"/>
                  <a:gd name="T71" fmla="*/ 0 h 2815"/>
                  <a:gd name="T72" fmla="*/ 0 w 623"/>
                  <a:gd name="T73" fmla="*/ 0 h 2815"/>
                  <a:gd name="T74" fmla="*/ 0 w 623"/>
                  <a:gd name="T75" fmla="*/ 0 h 2815"/>
                  <a:gd name="T76" fmla="*/ 0 w 623"/>
                  <a:gd name="T77" fmla="*/ 0 h 2815"/>
                  <a:gd name="T78" fmla="*/ 0 w 623"/>
                  <a:gd name="T79" fmla="*/ 0 h 2815"/>
                  <a:gd name="T80" fmla="*/ 0 w 623"/>
                  <a:gd name="T81" fmla="*/ 0 h 2815"/>
                  <a:gd name="T82" fmla="*/ 0 w 623"/>
                  <a:gd name="T83" fmla="*/ 0 h 2815"/>
                  <a:gd name="T84" fmla="*/ 0 w 623"/>
                  <a:gd name="T85" fmla="*/ 0 h 2815"/>
                  <a:gd name="T86" fmla="*/ 0 w 623"/>
                  <a:gd name="T87" fmla="*/ 0 h 2815"/>
                  <a:gd name="T88" fmla="*/ 0 w 623"/>
                  <a:gd name="T89" fmla="*/ 0 h 2815"/>
                  <a:gd name="T90" fmla="*/ 0 w 623"/>
                  <a:gd name="T91" fmla="*/ 0 h 2815"/>
                  <a:gd name="T92" fmla="*/ 0 w 623"/>
                  <a:gd name="T93" fmla="*/ 0 h 2815"/>
                  <a:gd name="T94" fmla="*/ 0 w 623"/>
                  <a:gd name="T95" fmla="*/ 0 h 2815"/>
                  <a:gd name="T96" fmla="*/ 0 w 623"/>
                  <a:gd name="T97" fmla="*/ 0 h 2815"/>
                  <a:gd name="T98" fmla="*/ 0 w 623"/>
                  <a:gd name="T99" fmla="*/ 0 h 2815"/>
                  <a:gd name="T100" fmla="*/ 0 w 623"/>
                  <a:gd name="T101" fmla="*/ 0 h 2815"/>
                  <a:gd name="T102" fmla="*/ 0 w 623"/>
                  <a:gd name="T103" fmla="*/ 0 h 28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815"/>
                  <a:gd name="T158" fmla="*/ 623 w 623"/>
                  <a:gd name="T159" fmla="*/ 2815 h 28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815">
                    <a:moveTo>
                      <a:pt x="0" y="2515"/>
                    </a:moveTo>
                    <a:lnTo>
                      <a:pt x="12" y="2563"/>
                    </a:lnTo>
                    <a:lnTo>
                      <a:pt x="24" y="2606"/>
                    </a:lnTo>
                    <a:lnTo>
                      <a:pt x="36" y="2645"/>
                    </a:lnTo>
                    <a:lnTo>
                      <a:pt x="49" y="2681"/>
                    </a:lnTo>
                    <a:lnTo>
                      <a:pt x="61" y="2712"/>
                    </a:lnTo>
                    <a:lnTo>
                      <a:pt x="73" y="2739"/>
                    </a:lnTo>
                    <a:lnTo>
                      <a:pt x="85" y="2762"/>
                    </a:lnTo>
                    <a:lnTo>
                      <a:pt x="98" y="2781"/>
                    </a:lnTo>
                    <a:lnTo>
                      <a:pt x="110" y="2796"/>
                    </a:lnTo>
                    <a:lnTo>
                      <a:pt x="122" y="2806"/>
                    </a:lnTo>
                    <a:lnTo>
                      <a:pt x="134" y="2813"/>
                    </a:lnTo>
                    <a:lnTo>
                      <a:pt x="146" y="2815"/>
                    </a:lnTo>
                    <a:lnTo>
                      <a:pt x="159" y="2813"/>
                    </a:lnTo>
                    <a:lnTo>
                      <a:pt x="171" y="2807"/>
                    </a:lnTo>
                    <a:lnTo>
                      <a:pt x="183" y="2796"/>
                    </a:lnTo>
                    <a:lnTo>
                      <a:pt x="195" y="2782"/>
                    </a:lnTo>
                    <a:lnTo>
                      <a:pt x="207" y="2763"/>
                    </a:lnTo>
                    <a:lnTo>
                      <a:pt x="220" y="2740"/>
                    </a:lnTo>
                    <a:lnTo>
                      <a:pt x="232" y="2713"/>
                    </a:lnTo>
                    <a:lnTo>
                      <a:pt x="244" y="2682"/>
                    </a:lnTo>
                    <a:lnTo>
                      <a:pt x="256" y="2646"/>
                    </a:lnTo>
                    <a:lnTo>
                      <a:pt x="269" y="2607"/>
                    </a:lnTo>
                    <a:lnTo>
                      <a:pt x="281" y="2564"/>
                    </a:lnTo>
                    <a:lnTo>
                      <a:pt x="293" y="2517"/>
                    </a:lnTo>
                    <a:lnTo>
                      <a:pt x="305" y="2465"/>
                    </a:lnTo>
                    <a:lnTo>
                      <a:pt x="317" y="2410"/>
                    </a:lnTo>
                    <a:lnTo>
                      <a:pt x="330" y="2352"/>
                    </a:lnTo>
                    <a:lnTo>
                      <a:pt x="342" y="2289"/>
                    </a:lnTo>
                    <a:lnTo>
                      <a:pt x="354" y="2223"/>
                    </a:lnTo>
                    <a:lnTo>
                      <a:pt x="366" y="2153"/>
                    </a:lnTo>
                    <a:lnTo>
                      <a:pt x="379" y="2080"/>
                    </a:lnTo>
                    <a:lnTo>
                      <a:pt x="391" y="2003"/>
                    </a:lnTo>
                    <a:lnTo>
                      <a:pt x="403" y="1922"/>
                    </a:lnTo>
                    <a:lnTo>
                      <a:pt x="415" y="1839"/>
                    </a:lnTo>
                    <a:lnTo>
                      <a:pt x="427" y="1752"/>
                    </a:lnTo>
                    <a:lnTo>
                      <a:pt x="440" y="1662"/>
                    </a:lnTo>
                    <a:lnTo>
                      <a:pt x="452" y="1569"/>
                    </a:lnTo>
                    <a:lnTo>
                      <a:pt x="464" y="1473"/>
                    </a:lnTo>
                    <a:lnTo>
                      <a:pt x="476" y="1374"/>
                    </a:lnTo>
                    <a:lnTo>
                      <a:pt x="488" y="1272"/>
                    </a:lnTo>
                    <a:lnTo>
                      <a:pt x="501" y="1168"/>
                    </a:lnTo>
                    <a:lnTo>
                      <a:pt x="513" y="1061"/>
                    </a:lnTo>
                    <a:lnTo>
                      <a:pt x="525" y="951"/>
                    </a:lnTo>
                    <a:lnTo>
                      <a:pt x="537" y="840"/>
                    </a:lnTo>
                    <a:lnTo>
                      <a:pt x="550" y="726"/>
                    </a:lnTo>
                    <a:lnTo>
                      <a:pt x="562" y="609"/>
                    </a:lnTo>
                    <a:lnTo>
                      <a:pt x="574" y="491"/>
                    </a:lnTo>
                    <a:lnTo>
                      <a:pt x="586" y="371"/>
                    </a:lnTo>
                    <a:lnTo>
                      <a:pt x="598" y="249"/>
                    </a:lnTo>
                    <a:lnTo>
                      <a:pt x="611" y="126"/>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grpSp>
        <p:sp>
          <p:nvSpPr>
            <p:cNvPr id="13" name="Line 194"/>
            <p:cNvSpPr>
              <a:spLocks noChangeShapeType="1"/>
            </p:cNvSpPr>
            <p:nvPr/>
          </p:nvSpPr>
          <p:spPr bwMode="auto">
            <a:xfrm flipH="1">
              <a:off x="1657" y="4041"/>
              <a:ext cx="9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53" name="Group 238"/>
          <p:cNvGrpSpPr>
            <a:grpSpLocks/>
          </p:cNvGrpSpPr>
          <p:nvPr/>
        </p:nvGrpSpPr>
        <p:grpSpPr bwMode="auto">
          <a:xfrm flipH="1">
            <a:off x="99541" y="5396745"/>
            <a:ext cx="1612900" cy="344487"/>
            <a:chOff x="1819" y="3981"/>
            <a:chExt cx="539" cy="115"/>
          </a:xfrm>
        </p:grpSpPr>
        <p:sp>
          <p:nvSpPr>
            <p:cNvPr id="54" name="Freeform 239"/>
            <p:cNvSpPr>
              <a:spLocks/>
            </p:cNvSpPr>
            <p:nvPr/>
          </p:nvSpPr>
          <p:spPr bwMode="auto">
            <a:xfrm>
              <a:off x="1914" y="3981"/>
              <a:ext cx="15" cy="58"/>
            </a:xfrm>
            <a:custGeom>
              <a:avLst/>
              <a:gdLst>
                <a:gd name="T0" fmla="*/ 0 w 623"/>
                <a:gd name="T1" fmla="*/ 0 h 4259"/>
                <a:gd name="T2" fmla="*/ 0 w 623"/>
                <a:gd name="T3" fmla="*/ 0 h 4259"/>
                <a:gd name="T4" fmla="*/ 0 w 623"/>
                <a:gd name="T5" fmla="*/ 0 h 4259"/>
                <a:gd name="T6" fmla="*/ 0 w 623"/>
                <a:gd name="T7" fmla="*/ 0 h 4259"/>
                <a:gd name="T8" fmla="*/ 0 w 623"/>
                <a:gd name="T9" fmla="*/ 0 h 4259"/>
                <a:gd name="T10" fmla="*/ 0 w 623"/>
                <a:gd name="T11" fmla="*/ 0 h 4259"/>
                <a:gd name="T12" fmla="*/ 0 w 623"/>
                <a:gd name="T13" fmla="*/ 0 h 4259"/>
                <a:gd name="T14" fmla="*/ 0 w 623"/>
                <a:gd name="T15" fmla="*/ 0 h 4259"/>
                <a:gd name="T16" fmla="*/ 0 w 623"/>
                <a:gd name="T17" fmla="*/ 0 h 4259"/>
                <a:gd name="T18" fmla="*/ 0 w 623"/>
                <a:gd name="T19" fmla="*/ 0 h 4259"/>
                <a:gd name="T20" fmla="*/ 0 w 623"/>
                <a:gd name="T21" fmla="*/ 0 h 4259"/>
                <a:gd name="T22" fmla="*/ 0 w 623"/>
                <a:gd name="T23" fmla="*/ 0 h 4259"/>
                <a:gd name="T24" fmla="*/ 0 w 623"/>
                <a:gd name="T25" fmla="*/ 0 h 4259"/>
                <a:gd name="T26" fmla="*/ 0 w 623"/>
                <a:gd name="T27" fmla="*/ 0 h 4259"/>
                <a:gd name="T28" fmla="*/ 0 w 623"/>
                <a:gd name="T29" fmla="*/ 0 h 4259"/>
                <a:gd name="T30" fmla="*/ 0 w 623"/>
                <a:gd name="T31" fmla="*/ 0 h 4259"/>
                <a:gd name="T32" fmla="*/ 0 w 623"/>
                <a:gd name="T33" fmla="*/ 0 h 4259"/>
                <a:gd name="T34" fmla="*/ 0 w 623"/>
                <a:gd name="T35" fmla="*/ 0 h 4259"/>
                <a:gd name="T36" fmla="*/ 0 w 623"/>
                <a:gd name="T37" fmla="*/ 0 h 4259"/>
                <a:gd name="T38" fmla="*/ 0 w 623"/>
                <a:gd name="T39" fmla="*/ 0 h 4259"/>
                <a:gd name="T40" fmla="*/ 0 w 623"/>
                <a:gd name="T41" fmla="*/ 0 h 4259"/>
                <a:gd name="T42" fmla="*/ 0 w 623"/>
                <a:gd name="T43" fmla="*/ 0 h 4259"/>
                <a:gd name="T44" fmla="*/ 0 w 623"/>
                <a:gd name="T45" fmla="*/ 0 h 4259"/>
                <a:gd name="T46" fmla="*/ 0 w 623"/>
                <a:gd name="T47" fmla="*/ 0 h 4259"/>
                <a:gd name="T48" fmla="*/ 0 w 623"/>
                <a:gd name="T49" fmla="*/ 0 h 4259"/>
                <a:gd name="T50" fmla="*/ 0 w 623"/>
                <a:gd name="T51" fmla="*/ 0 h 4259"/>
                <a:gd name="T52" fmla="*/ 0 w 623"/>
                <a:gd name="T53" fmla="*/ 0 h 4259"/>
                <a:gd name="T54" fmla="*/ 0 w 623"/>
                <a:gd name="T55" fmla="*/ 0 h 4259"/>
                <a:gd name="T56" fmla="*/ 0 w 623"/>
                <a:gd name="T57" fmla="*/ 0 h 4259"/>
                <a:gd name="T58" fmla="*/ 0 w 623"/>
                <a:gd name="T59" fmla="*/ 0 h 4259"/>
                <a:gd name="T60" fmla="*/ 0 w 623"/>
                <a:gd name="T61" fmla="*/ 0 h 4259"/>
                <a:gd name="T62" fmla="*/ 0 w 623"/>
                <a:gd name="T63" fmla="*/ 0 h 4259"/>
                <a:gd name="T64" fmla="*/ 0 w 623"/>
                <a:gd name="T65" fmla="*/ 0 h 4259"/>
                <a:gd name="T66" fmla="*/ 0 w 623"/>
                <a:gd name="T67" fmla="*/ 0 h 4259"/>
                <a:gd name="T68" fmla="*/ 0 w 623"/>
                <a:gd name="T69" fmla="*/ 0 h 4259"/>
                <a:gd name="T70" fmla="*/ 0 w 623"/>
                <a:gd name="T71" fmla="*/ 0 h 4259"/>
                <a:gd name="T72" fmla="*/ 0 w 623"/>
                <a:gd name="T73" fmla="*/ 0 h 4259"/>
                <a:gd name="T74" fmla="*/ 0 w 623"/>
                <a:gd name="T75" fmla="*/ 0 h 4259"/>
                <a:gd name="T76" fmla="*/ 0 w 623"/>
                <a:gd name="T77" fmla="*/ 0 h 4259"/>
                <a:gd name="T78" fmla="*/ 0 w 623"/>
                <a:gd name="T79" fmla="*/ 0 h 4259"/>
                <a:gd name="T80" fmla="*/ 0 w 623"/>
                <a:gd name="T81" fmla="*/ 0 h 4259"/>
                <a:gd name="T82" fmla="*/ 0 w 623"/>
                <a:gd name="T83" fmla="*/ 0 h 4259"/>
                <a:gd name="T84" fmla="*/ 0 w 623"/>
                <a:gd name="T85" fmla="*/ 0 h 4259"/>
                <a:gd name="T86" fmla="*/ 0 w 623"/>
                <a:gd name="T87" fmla="*/ 0 h 4259"/>
                <a:gd name="T88" fmla="*/ 0 w 623"/>
                <a:gd name="T89" fmla="*/ 0 h 4259"/>
                <a:gd name="T90" fmla="*/ 0 w 623"/>
                <a:gd name="T91" fmla="*/ 0 h 4259"/>
                <a:gd name="T92" fmla="*/ 0 w 623"/>
                <a:gd name="T93" fmla="*/ 0 h 4259"/>
                <a:gd name="T94" fmla="*/ 0 w 623"/>
                <a:gd name="T95" fmla="*/ 0 h 4259"/>
                <a:gd name="T96" fmla="*/ 0 w 623"/>
                <a:gd name="T97" fmla="*/ 0 h 4259"/>
                <a:gd name="T98" fmla="*/ 0 w 623"/>
                <a:gd name="T99" fmla="*/ 0 h 4259"/>
                <a:gd name="T100" fmla="*/ 0 w 623"/>
                <a:gd name="T101" fmla="*/ 0 h 4259"/>
                <a:gd name="T102" fmla="*/ 0 w 623"/>
                <a:gd name="T103" fmla="*/ 0 h 42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4259"/>
                <a:gd name="T158" fmla="*/ 623 w 623"/>
                <a:gd name="T159" fmla="*/ 4259 h 42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4259">
                  <a:moveTo>
                    <a:pt x="0" y="4259"/>
                  </a:moveTo>
                  <a:lnTo>
                    <a:pt x="12" y="4125"/>
                  </a:lnTo>
                  <a:lnTo>
                    <a:pt x="24" y="3992"/>
                  </a:lnTo>
                  <a:lnTo>
                    <a:pt x="37" y="3858"/>
                  </a:lnTo>
                  <a:lnTo>
                    <a:pt x="49" y="3725"/>
                  </a:lnTo>
                  <a:lnTo>
                    <a:pt x="61" y="3593"/>
                  </a:lnTo>
                  <a:lnTo>
                    <a:pt x="73" y="3461"/>
                  </a:lnTo>
                  <a:lnTo>
                    <a:pt x="86" y="3330"/>
                  </a:lnTo>
                  <a:lnTo>
                    <a:pt x="98" y="3200"/>
                  </a:lnTo>
                  <a:lnTo>
                    <a:pt x="110" y="3071"/>
                  </a:lnTo>
                  <a:lnTo>
                    <a:pt x="122" y="2943"/>
                  </a:lnTo>
                  <a:lnTo>
                    <a:pt x="134" y="2816"/>
                  </a:lnTo>
                  <a:lnTo>
                    <a:pt x="147" y="2691"/>
                  </a:lnTo>
                  <a:lnTo>
                    <a:pt x="159" y="2568"/>
                  </a:lnTo>
                  <a:lnTo>
                    <a:pt x="171" y="2446"/>
                  </a:lnTo>
                  <a:lnTo>
                    <a:pt x="183" y="2325"/>
                  </a:lnTo>
                  <a:lnTo>
                    <a:pt x="195" y="2207"/>
                  </a:lnTo>
                  <a:lnTo>
                    <a:pt x="208" y="2091"/>
                  </a:lnTo>
                  <a:lnTo>
                    <a:pt x="220" y="1977"/>
                  </a:lnTo>
                  <a:lnTo>
                    <a:pt x="232" y="1865"/>
                  </a:lnTo>
                  <a:lnTo>
                    <a:pt x="244" y="1756"/>
                  </a:lnTo>
                  <a:lnTo>
                    <a:pt x="257" y="1649"/>
                  </a:lnTo>
                  <a:lnTo>
                    <a:pt x="269" y="1544"/>
                  </a:lnTo>
                  <a:lnTo>
                    <a:pt x="281" y="1442"/>
                  </a:lnTo>
                  <a:lnTo>
                    <a:pt x="293" y="1344"/>
                  </a:lnTo>
                  <a:lnTo>
                    <a:pt x="305" y="1247"/>
                  </a:lnTo>
                  <a:lnTo>
                    <a:pt x="318" y="1154"/>
                  </a:lnTo>
                  <a:lnTo>
                    <a:pt x="330" y="1064"/>
                  </a:lnTo>
                  <a:lnTo>
                    <a:pt x="342" y="977"/>
                  </a:lnTo>
                  <a:lnTo>
                    <a:pt x="354" y="894"/>
                  </a:lnTo>
                  <a:lnTo>
                    <a:pt x="366" y="813"/>
                  </a:lnTo>
                  <a:lnTo>
                    <a:pt x="379" y="736"/>
                  </a:lnTo>
                  <a:lnTo>
                    <a:pt x="391" y="663"/>
                  </a:lnTo>
                  <a:lnTo>
                    <a:pt x="403" y="593"/>
                  </a:lnTo>
                  <a:lnTo>
                    <a:pt x="415" y="527"/>
                  </a:lnTo>
                  <a:lnTo>
                    <a:pt x="428" y="464"/>
                  </a:lnTo>
                  <a:lnTo>
                    <a:pt x="440" y="405"/>
                  </a:lnTo>
                  <a:lnTo>
                    <a:pt x="452" y="350"/>
                  </a:lnTo>
                  <a:lnTo>
                    <a:pt x="464" y="299"/>
                  </a:lnTo>
                  <a:lnTo>
                    <a:pt x="476" y="252"/>
                  </a:lnTo>
                  <a:lnTo>
                    <a:pt x="489" y="208"/>
                  </a:lnTo>
                  <a:lnTo>
                    <a:pt x="501" y="169"/>
                  </a:lnTo>
                  <a:lnTo>
                    <a:pt x="513" y="134"/>
                  </a:lnTo>
                  <a:lnTo>
                    <a:pt x="525" y="103"/>
                  </a:lnTo>
                  <a:lnTo>
                    <a:pt x="538" y="75"/>
                  </a:lnTo>
                  <a:lnTo>
                    <a:pt x="550" y="52"/>
                  </a:lnTo>
                  <a:lnTo>
                    <a:pt x="562" y="34"/>
                  </a:lnTo>
                  <a:lnTo>
                    <a:pt x="574" y="19"/>
                  </a:lnTo>
                  <a:lnTo>
                    <a:pt x="586" y="8"/>
                  </a:lnTo>
                  <a:lnTo>
                    <a:pt x="599" y="2"/>
                  </a:lnTo>
                  <a:lnTo>
                    <a:pt x="611" y="0"/>
                  </a:lnTo>
                  <a:lnTo>
                    <a:pt x="623" y="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 name="Freeform 240"/>
            <p:cNvSpPr>
              <a:spLocks/>
            </p:cNvSpPr>
            <p:nvPr/>
          </p:nvSpPr>
          <p:spPr bwMode="auto">
            <a:xfrm>
              <a:off x="1929" y="3981"/>
              <a:ext cx="16" cy="61"/>
            </a:xfrm>
            <a:custGeom>
              <a:avLst/>
              <a:gdLst>
                <a:gd name="T0" fmla="*/ 0 w 623"/>
                <a:gd name="T1" fmla="*/ 0 h 4524"/>
                <a:gd name="T2" fmla="*/ 0 w 623"/>
                <a:gd name="T3" fmla="*/ 0 h 4524"/>
                <a:gd name="T4" fmla="*/ 0 w 623"/>
                <a:gd name="T5" fmla="*/ 0 h 4524"/>
                <a:gd name="T6" fmla="*/ 0 w 623"/>
                <a:gd name="T7" fmla="*/ 0 h 4524"/>
                <a:gd name="T8" fmla="*/ 0 w 623"/>
                <a:gd name="T9" fmla="*/ 0 h 4524"/>
                <a:gd name="T10" fmla="*/ 0 w 623"/>
                <a:gd name="T11" fmla="*/ 0 h 4524"/>
                <a:gd name="T12" fmla="*/ 0 w 623"/>
                <a:gd name="T13" fmla="*/ 0 h 4524"/>
                <a:gd name="T14" fmla="*/ 0 w 623"/>
                <a:gd name="T15" fmla="*/ 0 h 4524"/>
                <a:gd name="T16" fmla="*/ 0 w 623"/>
                <a:gd name="T17" fmla="*/ 0 h 4524"/>
                <a:gd name="T18" fmla="*/ 0 w 623"/>
                <a:gd name="T19" fmla="*/ 0 h 4524"/>
                <a:gd name="T20" fmla="*/ 0 w 623"/>
                <a:gd name="T21" fmla="*/ 0 h 4524"/>
                <a:gd name="T22" fmla="*/ 0 w 623"/>
                <a:gd name="T23" fmla="*/ 0 h 4524"/>
                <a:gd name="T24" fmla="*/ 0 w 623"/>
                <a:gd name="T25" fmla="*/ 0 h 4524"/>
                <a:gd name="T26" fmla="*/ 0 w 623"/>
                <a:gd name="T27" fmla="*/ 0 h 4524"/>
                <a:gd name="T28" fmla="*/ 0 w 623"/>
                <a:gd name="T29" fmla="*/ 0 h 4524"/>
                <a:gd name="T30" fmla="*/ 0 w 623"/>
                <a:gd name="T31" fmla="*/ 0 h 4524"/>
                <a:gd name="T32" fmla="*/ 0 w 623"/>
                <a:gd name="T33" fmla="*/ 0 h 4524"/>
                <a:gd name="T34" fmla="*/ 0 w 623"/>
                <a:gd name="T35" fmla="*/ 0 h 4524"/>
                <a:gd name="T36" fmla="*/ 0 w 623"/>
                <a:gd name="T37" fmla="*/ 0 h 4524"/>
                <a:gd name="T38" fmla="*/ 0 w 623"/>
                <a:gd name="T39" fmla="*/ 0 h 4524"/>
                <a:gd name="T40" fmla="*/ 0 w 623"/>
                <a:gd name="T41" fmla="*/ 0 h 4524"/>
                <a:gd name="T42" fmla="*/ 0 w 623"/>
                <a:gd name="T43" fmla="*/ 0 h 4524"/>
                <a:gd name="T44" fmla="*/ 0 w 623"/>
                <a:gd name="T45" fmla="*/ 0 h 4524"/>
                <a:gd name="T46" fmla="*/ 0 w 623"/>
                <a:gd name="T47" fmla="*/ 0 h 4524"/>
                <a:gd name="T48" fmla="*/ 0 w 623"/>
                <a:gd name="T49" fmla="*/ 0 h 4524"/>
                <a:gd name="T50" fmla="*/ 0 w 623"/>
                <a:gd name="T51" fmla="*/ 0 h 4524"/>
                <a:gd name="T52" fmla="*/ 0 w 623"/>
                <a:gd name="T53" fmla="*/ 0 h 4524"/>
                <a:gd name="T54" fmla="*/ 0 w 623"/>
                <a:gd name="T55" fmla="*/ 0 h 4524"/>
                <a:gd name="T56" fmla="*/ 0 w 623"/>
                <a:gd name="T57" fmla="*/ 0 h 4524"/>
                <a:gd name="T58" fmla="*/ 0 w 623"/>
                <a:gd name="T59" fmla="*/ 0 h 4524"/>
                <a:gd name="T60" fmla="*/ 0 w 623"/>
                <a:gd name="T61" fmla="*/ 0 h 4524"/>
                <a:gd name="T62" fmla="*/ 0 w 623"/>
                <a:gd name="T63" fmla="*/ 0 h 4524"/>
                <a:gd name="T64" fmla="*/ 0 w 623"/>
                <a:gd name="T65" fmla="*/ 0 h 4524"/>
                <a:gd name="T66" fmla="*/ 0 w 623"/>
                <a:gd name="T67" fmla="*/ 0 h 4524"/>
                <a:gd name="T68" fmla="*/ 0 w 623"/>
                <a:gd name="T69" fmla="*/ 0 h 4524"/>
                <a:gd name="T70" fmla="*/ 0 w 623"/>
                <a:gd name="T71" fmla="*/ 0 h 4524"/>
                <a:gd name="T72" fmla="*/ 0 w 623"/>
                <a:gd name="T73" fmla="*/ 0 h 4524"/>
                <a:gd name="T74" fmla="*/ 0 w 623"/>
                <a:gd name="T75" fmla="*/ 0 h 4524"/>
                <a:gd name="T76" fmla="*/ 0 w 623"/>
                <a:gd name="T77" fmla="*/ 0 h 4524"/>
                <a:gd name="T78" fmla="*/ 0 w 623"/>
                <a:gd name="T79" fmla="*/ 0 h 4524"/>
                <a:gd name="T80" fmla="*/ 0 w 623"/>
                <a:gd name="T81" fmla="*/ 0 h 4524"/>
                <a:gd name="T82" fmla="*/ 0 w 623"/>
                <a:gd name="T83" fmla="*/ 0 h 4524"/>
                <a:gd name="T84" fmla="*/ 0 w 623"/>
                <a:gd name="T85" fmla="*/ 0 h 4524"/>
                <a:gd name="T86" fmla="*/ 0 w 623"/>
                <a:gd name="T87" fmla="*/ 0 h 4524"/>
                <a:gd name="T88" fmla="*/ 0 w 623"/>
                <a:gd name="T89" fmla="*/ 0 h 4524"/>
                <a:gd name="T90" fmla="*/ 0 w 623"/>
                <a:gd name="T91" fmla="*/ 0 h 4524"/>
                <a:gd name="T92" fmla="*/ 0 w 623"/>
                <a:gd name="T93" fmla="*/ 0 h 4524"/>
                <a:gd name="T94" fmla="*/ 0 w 623"/>
                <a:gd name="T95" fmla="*/ 0 h 4524"/>
                <a:gd name="T96" fmla="*/ 0 w 623"/>
                <a:gd name="T97" fmla="*/ 0 h 4524"/>
                <a:gd name="T98" fmla="*/ 0 w 623"/>
                <a:gd name="T99" fmla="*/ 0 h 4524"/>
                <a:gd name="T100" fmla="*/ 0 w 623"/>
                <a:gd name="T101" fmla="*/ 0 h 4524"/>
                <a:gd name="T102" fmla="*/ 0 w 623"/>
                <a:gd name="T103" fmla="*/ 0 h 45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4524"/>
                <a:gd name="T158" fmla="*/ 623 w 623"/>
                <a:gd name="T159" fmla="*/ 4524 h 45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4524">
                  <a:moveTo>
                    <a:pt x="0" y="0"/>
                  </a:moveTo>
                  <a:lnTo>
                    <a:pt x="12" y="6"/>
                  </a:lnTo>
                  <a:lnTo>
                    <a:pt x="24" y="17"/>
                  </a:lnTo>
                  <a:lnTo>
                    <a:pt x="37" y="32"/>
                  </a:lnTo>
                  <a:lnTo>
                    <a:pt x="49" y="50"/>
                  </a:lnTo>
                  <a:lnTo>
                    <a:pt x="61" y="73"/>
                  </a:lnTo>
                  <a:lnTo>
                    <a:pt x="73" y="101"/>
                  </a:lnTo>
                  <a:lnTo>
                    <a:pt x="86" y="132"/>
                  </a:lnTo>
                  <a:lnTo>
                    <a:pt x="98" y="167"/>
                  </a:lnTo>
                  <a:lnTo>
                    <a:pt x="110" y="206"/>
                  </a:lnTo>
                  <a:lnTo>
                    <a:pt x="122" y="250"/>
                  </a:lnTo>
                  <a:lnTo>
                    <a:pt x="134" y="297"/>
                  </a:lnTo>
                  <a:lnTo>
                    <a:pt x="147" y="348"/>
                  </a:lnTo>
                  <a:lnTo>
                    <a:pt x="159" y="403"/>
                  </a:lnTo>
                  <a:lnTo>
                    <a:pt x="171" y="462"/>
                  </a:lnTo>
                  <a:lnTo>
                    <a:pt x="183" y="525"/>
                  </a:lnTo>
                  <a:lnTo>
                    <a:pt x="195" y="591"/>
                  </a:lnTo>
                  <a:lnTo>
                    <a:pt x="208" y="661"/>
                  </a:lnTo>
                  <a:lnTo>
                    <a:pt x="220" y="734"/>
                  </a:lnTo>
                  <a:lnTo>
                    <a:pt x="232" y="811"/>
                  </a:lnTo>
                  <a:lnTo>
                    <a:pt x="244" y="892"/>
                  </a:lnTo>
                  <a:lnTo>
                    <a:pt x="257" y="975"/>
                  </a:lnTo>
                  <a:lnTo>
                    <a:pt x="269" y="1062"/>
                  </a:lnTo>
                  <a:lnTo>
                    <a:pt x="281" y="1152"/>
                  </a:lnTo>
                  <a:lnTo>
                    <a:pt x="293" y="1245"/>
                  </a:lnTo>
                  <a:lnTo>
                    <a:pt x="305" y="1341"/>
                  </a:lnTo>
                  <a:lnTo>
                    <a:pt x="318" y="1440"/>
                  </a:lnTo>
                  <a:lnTo>
                    <a:pt x="330" y="1542"/>
                  </a:lnTo>
                  <a:lnTo>
                    <a:pt x="342" y="1647"/>
                  </a:lnTo>
                  <a:lnTo>
                    <a:pt x="354" y="1754"/>
                  </a:lnTo>
                  <a:lnTo>
                    <a:pt x="367" y="1863"/>
                  </a:lnTo>
                  <a:lnTo>
                    <a:pt x="379" y="1975"/>
                  </a:lnTo>
                  <a:lnTo>
                    <a:pt x="391" y="2089"/>
                  </a:lnTo>
                  <a:lnTo>
                    <a:pt x="403" y="2205"/>
                  </a:lnTo>
                  <a:lnTo>
                    <a:pt x="415" y="2323"/>
                  </a:lnTo>
                  <a:lnTo>
                    <a:pt x="428" y="2444"/>
                  </a:lnTo>
                  <a:lnTo>
                    <a:pt x="440" y="2565"/>
                  </a:lnTo>
                  <a:lnTo>
                    <a:pt x="452" y="2689"/>
                  </a:lnTo>
                  <a:lnTo>
                    <a:pt x="464" y="2814"/>
                  </a:lnTo>
                  <a:lnTo>
                    <a:pt x="476" y="2941"/>
                  </a:lnTo>
                  <a:lnTo>
                    <a:pt x="489" y="3069"/>
                  </a:lnTo>
                  <a:lnTo>
                    <a:pt x="501" y="3198"/>
                  </a:lnTo>
                  <a:lnTo>
                    <a:pt x="513" y="3328"/>
                  </a:lnTo>
                  <a:lnTo>
                    <a:pt x="525" y="3459"/>
                  </a:lnTo>
                  <a:lnTo>
                    <a:pt x="538" y="3591"/>
                  </a:lnTo>
                  <a:lnTo>
                    <a:pt x="550" y="3723"/>
                  </a:lnTo>
                  <a:lnTo>
                    <a:pt x="562" y="3856"/>
                  </a:lnTo>
                  <a:lnTo>
                    <a:pt x="574" y="3989"/>
                  </a:lnTo>
                  <a:lnTo>
                    <a:pt x="586" y="4123"/>
                  </a:lnTo>
                  <a:lnTo>
                    <a:pt x="599" y="4257"/>
                  </a:lnTo>
                  <a:lnTo>
                    <a:pt x="611" y="4391"/>
                  </a:lnTo>
                  <a:lnTo>
                    <a:pt x="623" y="4524"/>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 name="Freeform 241"/>
            <p:cNvSpPr>
              <a:spLocks/>
            </p:cNvSpPr>
            <p:nvPr/>
          </p:nvSpPr>
          <p:spPr bwMode="auto">
            <a:xfrm>
              <a:off x="1945" y="4042"/>
              <a:ext cx="15" cy="54"/>
            </a:xfrm>
            <a:custGeom>
              <a:avLst/>
              <a:gdLst>
                <a:gd name="T0" fmla="*/ 0 w 623"/>
                <a:gd name="T1" fmla="*/ 0 h 3992"/>
                <a:gd name="T2" fmla="*/ 0 w 623"/>
                <a:gd name="T3" fmla="*/ 0 h 3992"/>
                <a:gd name="T4" fmla="*/ 0 w 623"/>
                <a:gd name="T5" fmla="*/ 0 h 3992"/>
                <a:gd name="T6" fmla="*/ 0 w 623"/>
                <a:gd name="T7" fmla="*/ 0 h 3992"/>
                <a:gd name="T8" fmla="*/ 0 w 623"/>
                <a:gd name="T9" fmla="*/ 0 h 3992"/>
                <a:gd name="T10" fmla="*/ 0 w 623"/>
                <a:gd name="T11" fmla="*/ 0 h 3992"/>
                <a:gd name="T12" fmla="*/ 0 w 623"/>
                <a:gd name="T13" fmla="*/ 0 h 3992"/>
                <a:gd name="T14" fmla="*/ 0 w 623"/>
                <a:gd name="T15" fmla="*/ 0 h 3992"/>
                <a:gd name="T16" fmla="*/ 0 w 623"/>
                <a:gd name="T17" fmla="*/ 0 h 3992"/>
                <a:gd name="T18" fmla="*/ 0 w 623"/>
                <a:gd name="T19" fmla="*/ 0 h 3992"/>
                <a:gd name="T20" fmla="*/ 0 w 623"/>
                <a:gd name="T21" fmla="*/ 0 h 3992"/>
                <a:gd name="T22" fmla="*/ 0 w 623"/>
                <a:gd name="T23" fmla="*/ 0 h 3992"/>
                <a:gd name="T24" fmla="*/ 0 w 623"/>
                <a:gd name="T25" fmla="*/ 0 h 3992"/>
                <a:gd name="T26" fmla="*/ 0 w 623"/>
                <a:gd name="T27" fmla="*/ 0 h 3992"/>
                <a:gd name="T28" fmla="*/ 0 w 623"/>
                <a:gd name="T29" fmla="*/ 0 h 3992"/>
                <a:gd name="T30" fmla="*/ 0 w 623"/>
                <a:gd name="T31" fmla="*/ 0 h 3992"/>
                <a:gd name="T32" fmla="*/ 0 w 623"/>
                <a:gd name="T33" fmla="*/ 0 h 3992"/>
                <a:gd name="T34" fmla="*/ 0 w 623"/>
                <a:gd name="T35" fmla="*/ 0 h 3992"/>
                <a:gd name="T36" fmla="*/ 0 w 623"/>
                <a:gd name="T37" fmla="*/ 0 h 3992"/>
                <a:gd name="T38" fmla="*/ 0 w 623"/>
                <a:gd name="T39" fmla="*/ 0 h 3992"/>
                <a:gd name="T40" fmla="*/ 0 w 623"/>
                <a:gd name="T41" fmla="*/ 0 h 3992"/>
                <a:gd name="T42" fmla="*/ 0 w 623"/>
                <a:gd name="T43" fmla="*/ 0 h 3992"/>
                <a:gd name="T44" fmla="*/ 0 w 623"/>
                <a:gd name="T45" fmla="*/ 0 h 3992"/>
                <a:gd name="T46" fmla="*/ 0 w 623"/>
                <a:gd name="T47" fmla="*/ 0 h 3992"/>
                <a:gd name="T48" fmla="*/ 0 w 623"/>
                <a:gd name="T49" fmla="*/ 0 h 3992"/>
                <a:gd name="T50" fmla="*/ 0 w 623"/>
                <a:gd name="T51" fmla="*/ 0 h 3992"/>
                <a:gd name="T52" fmla="*/ 0 w 623"/>
                <a:gd name="T53" fmla="*/ 0 h 3992"/>
                <a:gd name="T54" fmla="*/ 0 w 623"/>
                <a:gd name="T55" fmla="*/ 0 h 3992"/>
                <a:gd name="T56" fmla="*/ 0 w 623"/>
                <a:gd name="T57" fmla="*/ 0 h 3992"/>
                <a:gd name="T58" fmla="*/ 0 w 623"/>
                <a:gd name="T59" fmla="*/ 0 h 3992"/>
                <a:gd name="T60" fmla="*/ 0 w 623"/>
                <a:gd name="T61" fmla="*/ 0 h 3992"/>
                <a:gd name="T62" fmla="*/ 0 w 623"/>
                <a:gd name="T63" fmla="*/ 0 h 3992"/>
                <a:gd name="T64" fmla="*/ 0 w 623"/>
                <a:gd name="T65" fmla="*/ 0 h 3992"/>
                <a:gd name="T66" fmla="*/ 0 w 623"/>
                <a:gd name="T67" fmla="*/ 0 h 3992"/>
                <a:gd name="T68" fmla="*/ 0 w 623"/>
                <a:gd name="T69" fmla="*/ 0 h 3992"/>
                <a:gd name="T70" fmla="*/ 0 w 623"/>
                <a:gd name="T71" fmla="*/ 0 h 3992"/>
                <a:gd name="T72" fmla="*/ 0 w 623"/>
                <a:gd name="T73" fmla="*/ 0 h 3992"/>
                <a:gd name="T74" fmla="*/ 0 w 623"/>
                <a:gd name="T75" fmla="*/ 0 h 3992"/>
                <a:gd name="T76" fmla="*/ 0 w 623"/>
                <a:gd name="T77" fmla="*/ 0 h 3992"/>
                <a:gd name="T78" fmla="*/ 0 w 623"/>
                <a:gd name="T79" fmla="*/ 0 h 3992"/>
                <a:gd name="T80" fmla="*/ 0 w 623"/>
                <a:gd name="T81" fmla="*/ 0 h 3992"/>
                <a:gd name="T82" fmla="*/ 0 w 623"/>
                <a:gd name="T83" fmla="*/ 0 h 3992"/>
                <a:gd name="T84" fmla="*/ 0 w 623"/>
                <a:gd name="T85" fmla="*/ 0 h 3992"/>
                <a:gd name="T86" fmla="*/ 0 w 623"/>
                <a:gd name="T87" fmla="*/ 0 h 3992"/>
                <a:gd name="T88" fmla="*/ 0 w 623"/>
                <a:gd name="T89" fmla="*/ 0 h 3992"/>
                <a:gd name="T90" fmla="*/ 0 w 623"/>
                <a:gd name="T91" fmla="*/ 0 h 3992"/>
                <a:gd name="T92" fmla="*/ 0 w 623"/>
                <a:gd name="T93" fmla="*/ 0 h 3992"/>
                <a:gd name="T94" fmla="*/ 0 w 623"/>
                <a:gd name="T95" fmla="*/ 0 h 3992"/>
                <a:gd name="T96" fmla="*/ 0 w 623"/>
                <a:gd name="T97" fmla="*/ 0 h 3992"/>
                <a:gd name="T98" fmla="*/ 0 w 623"/>
                <a:gd name="T99" fmla="*/ 0 h 3992"/>
                <a:gd name="T100" fmla="*/ 0 w 623"/>
                <a:gd name="T101" fmla="*/ 0 h 3992"/>
                <a:gd name="T102" fmla="*/ 0 w 623"/>
                <a:gd name="T103" fmla="*/ 0 h 39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3992"/>
                <a:gd name="T158" fmla="*/ 623 w 623"/>
                <a:gd name="T159" fmla="*/ 3992 h 39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3992">
                  <a:moveTo>
                    <a:pt x="0" y="0"/>
                  </a:moveTo>
                  <a:lnTo>
                    <a:pt x="12" y="134"/>
                  </a:lnTo>
                  <a:lnTo>
                    <a:pt x="24" y="267"/>
                  </a:lnTo>
                  <a:lnTo>
                    <a:pt x="37" y="399"/>
                  </a:lnTo>
                  <a:lnTo>
                    <a:pt x="49" y="531"/>
                  </a:lnTo>
                  <a:lnTo>
                    <a:pt x="61" y="662"/>
                  </a:lnTo>
                  <a:lnTo>
                    <a:pt x="73" y="792"/>
                  </a:lnTo>
                  <a:lnTo>
                    <a:pt x="86" y="921"/>
                  </a:lnTo>
                  <a:lnTo>
                    <a:pt x="98" y="1049"/>
                  </a:lnTo>
                  <a:lnTo>
                    <a:pt x="110" y="1176"/>
                  </a:lnTo>
                  <a:lnTo>
                    <a:pt x="122" y="1301"/>
                  </a:lnTo>
                  <a:lnTo>
                    <a:pt x="134" y="1424"/>
                  </a:lnTo>
                  <a:lnTo>
                    <a:pt x="147" y="1546"/>
                  </a:lnTo>
                  <a:lnTo>
                    <a:pt x="159" y="1666"/>
                  </a:lnTo>
                  <a:lnTo>
                    <a:pt x="171" y="1785"/>
                  </a:lnTo>
                  <a:lnTo>
                    <a:pt x="183" y="1901"/>
                  </a:lnTo>
                  <a:lnTo>
                    <a:pt x="196" y="2015"/>
                  </a:lnTo>
                  <a:lnTo>
                    <a:pt x="208" y="2127"/>
                  </a:lnTo>
                  <a:lnTo>
                    <a:pt x="220" y="2236"/>
                  </a:lnTo>
                  <a:lnTo>
                    <a:pt x="232" y="2343"/>
                  </a:lnTo>
                  <a:lnTo>
                    <a:pt x="244" y="2448"/>
                  </a:lnTo>
                  <a:lnTo>
                    <a:pt x="257" y="2549"/>
                  </a:lnTo>
                  <a:lnTo>
                    <a:pt x="269" y="2648"/>
                  </a:lnTo>
                  <a:lnTo>
                    <a:pt x="281" y="2744"/>
                  </a:lnTo>
                  <a:lnTo>
                    <a:pt x="293" y="2838"/>
                  </a:lnTo>
                  <a:lnTo>
                    <a:pt x="305" y="2928"/>
                  </a:lnTo>
                  <a:lnTo>
                    <a:pt x="318" y="3015"/>
                  </a:lnTo>
                  <a:lnTo>
                    <a:pt x="330" y="3098"/>
                  </a:lnTo>
                  <a:lnTo>
                    <a:pt x="342" y="3179"/>
                  </a:lnTo>
                  <a:lnTo>
                    <a:pt x="354" y="3255"/>
                  </a:lnTo>
                  <a:lnTo>
                    <a:pt x="367" y="3329"/>
                  </a:lnTo>
                  <a:lnTo>
                    <a:pt x="379" y="3399"/>
                  </a:lnTo>
                  <a:lnTo>
                    <a:pt x="391" y="3465"/>
                  </a:lnTo>
                  <a:lnTo>
                    <a:pt x="403" y="3528"/>
                  </a:lnTo>
                  <a:lnTo>
                    <a:pt x="415" y="3587"/>
                  </a:lnTo>
                  <a:lnTo>
                    <a:pt x="428" y="3642"/>
                  </a:lnTo>
                  <a:lnTo>
                    <a:pt x="440" y="3693"/>
                  </a:lnTo>
                  <a:lnTo>
                    <a:pt x="452" y="3740"/>
                  </a:lnTo>
                  <a:lnTo>
                    <a:pt x="464" y="3784"/>
                  </a:lnTo>
                  <a:lnTo>
                    <a:pt x="476" y="3823"/>
                  </a:lnTo>
                  <a:lnTo>
                    <a:pt x="489" y="3858"/>
                  </a:lnTo>
                  <a:lnTo>
                    <a:pt x="501" y="3889"/>
                  </a:lnTo>
                  <a:lnTo>
                    <a:pt x="513" y="3917"/>
                  </a:lnTo>
                  <a:lnTo>
                    <a:pt x="525" y="3940"/>
                  </a:lnTo>
                  <a:lnTo>
                    <a:pt x="538" y="3958"/>
                  </a:lnTo>
                  <a:lnTo>
                    <a:pt x="550" y="3973"/>
                  </a:lnTo>
                  <a:lnTo>
                    <a:pt x="562" y="3984"/>
                  </a:lnTo>
                  <a:lnTo>
                    <a:pt x="574" y="3990"/>
                  </a:lnTo>
                  <a:lnTo>
                    <a:pt x="586" y="3992"/>
                  </a:lnTo>
                  <a:lnTo>
                    <a:pt x="599" y="3990"/>
                  </a:lnTo>
                  <a:lnTo>
                    <a:pt x="611" y="3984"/>
                  </a:lnTo>
                  <a:lnTo>
                    <a:pt x="623" y="3973"/>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7" name="Freeform 242"/>
            <p:cNvSpPr>
              <a:spLocks/>
            </p:cNvSpPr>
            <p:nvPr/>
          </p:nvSpPr>
          <p:spPr bwMode="auto">
            <a:xfrm>
              <a:off x="1960" y="4031"/>
              <a:ext cx="15" cy="65"/>
            </a:xfrm>
            <a:custGeom>
              <a:avLst/>
              <a:gdLst>
                <a:gd name="T0" fmla="*/ 0 w 623"/>
                <a:gd name="T1" fmla="*/ 0 h 4774"/>
                <a:gd name="T2" fmla="*/ 0 w 623"/>
                <a:gd name="T3" fmla="*/ 0 h 4774"/>
                <a:gd name="T4" fmla="*/ 0 w 623"/>
                <a:gd name="T5" fmla="*/ 0 h 4774"/>
                <a:gd name="T6" fmla="*/ 0 w 623"/>
                <a:gd name="T7" fmla="*/ 0 h 4774"/>
                <a:gd name="T8" fmla="*/ 0 w 623"/>
                <a:gd name="T9" fmla="*/ 0 h 4774"/>
                <a:gd name="T10" fmla="*/ 0 w 623"/>
                <a:gd name="T11" fmla="*/ 0 h 4774"/>
                <a:gd name="T12" fmla="*/ 0 w 623"/>
                <a:gd name="T13" fmla="*/ 0 h 4774"/>
                <a:gd name="T14" fmla="*/ 0 w 623"/>
                <a:gd name="T15" fmla="*/ 0 h 4774"/>
                <a:gd name="T16" fmla="*/ 0 w 623"/>
                <a:gd name="T17" fmla="*/ 0 h 4774"/>
                <a:gd name="T18" fmla="*/ 0 w 623"/>
                <a:gd name="T19" fmla="*/ 0 h 4774"/>
                <a:gd name="T20" fmla="*/ 0 w 623"/>
                <a:gd name="T21" fmla="*/ 0 h 4774"/>
                <a:gd name="T22" fmla="*/ 0 w 623"/>
                <a:gd name="T23" fmla="*/ 0 h 4774"/>
                <a:gd name="T24" fmla="*/ 0 w 623"/>
                <a:gd name="T25" fmla="*/ 0 h 4774"/>
                <a:gd name="T26" fmla="*/ 0 w 623"/>
                <a:gd name="T27" fmla="*/ 0 h 4774"/>
                <a:gd name="T28" fmla="*/ 0 w 623"/>
                <a:gd name="T29" fmla="*/ 0 h 4774"/>
                <a:gd name="T30" fmla="*/ 0 w 623"/>
                <a:gd name="T31" fmla="*/ 0 h 4774"/>
                <a:gd name="T32" fmla="*/ 0 w 623"/>
                <a:gd name="T33" fmla="*/ 0 h 4774"/>
                <a:gd name="T34" fmla="*/ 0 w 623"/>
                <a:gd name="T35" fmla="*/ 0 h 4774"/>
                <a:gd name="T36" fmla="*/ 0 w 623"/>
                <a:gd name="T37" fmla="*/ 0 h 4774"/>
                <a:gd name="T38" fmla="*/ 0 w 623"/>
                <a:gd name="T39" fmla="*/ 0 h 4774"/>
                <a:gd name="T40" fmla="*/ 0 w 623"/>
                <a:gd name="T41" fmla="*/ 0 h 4774"/>
                <a:gd name="T42" fmla="*/ 0 w 623"/>
                <a:gd name="T43" fmla="*/ 0 h 4774"/>
                <a:gd name="T44" fmla="*/ 0 w 623"/>
                <a:gd name="T45" fmla="*/ 0 h 4774"/>
                <a:gd name="T46" fmla="*/ 0 w 623"/>
                <a:gd name="T47" fmla="*/ 0 h 4774"/>
                <a:gd name="T48" fmla="*/ 0 w 623"/>
                <a:gd name="T49" fmla="*/ 0 h 4774"/>
                <a:gd name="T50" fmla="*/ 0 w 623"/>
                <a:gd name="T51" fmla="*/ 0 h 4774"/>
                <a:gd name="T52" fmla="*/ 0 w 623"/>
                <a:gd name="T53" fmla="*/ 0 h 4774"/>
                <a:gd name="T54" fmla="*/ 0 w 623"/>
                <a:gd name="T55" fmla="*/ 0 h 4774"/>
                <a:gd name="T56" fmla="*/ 0 w 623"/>
                <a:gd name="T57" fmla="*/ 0 h 4774"/>
                <a:gd name="T58" fmla="*/ 0 w 623"/>
                <a:gd name="T59" fmla="*/ 0 h 4774"/>
                <a:gd name="T60" fmla="*/ 0 w 623"/>
                <a:gd name="T61" fmla="*/ 0 h 4774"/>
                <a:gd name="T62" fmla="*/ 0 w 623"/>
                <a:gd name="T63" fmla="*/ 0 h 4774"/>
                <a:gd name="T64" fmla="*/ 0 w 623"/>
                <a:gd name="T65" fmla="*/ 0 h 4774"/>
                <a:gd name="T66" fmla="*/ 0 w 623"/>
                <a:gd name="T67" fmla="*/ 0 h 4774"/>
                <a:gd name="T68" fmla="*/ 0 w 623"/>
                <a:gd name="T69" fmla="*/ 0 h 4774"/>
                <a:gd name="T70" fmla="*/ 0 w 623"/>
                <a:gd name="T71" fmla="*/ 0 h 4774"/>
                <a:gd name="T72" fmla="*/ 0 w 623"/>
                <a:gd name="T73" fmla="*/ 0 h 4774"/>
                <a:gd name="T74" fmla="*/ 0 w 623"/>
                <a:gd name="T75" fmla="*/ 0 h 4774"/>
                <a:gd name="T76" fmla="*/ 0 w 623"/>
                <a:gd name="T77" fmla="*/ 0 h 4774"/>
                <a:gd name="T78" fmla="*/ 0 w 623"/>
                <a:gd name="T79" fmla="*/ 0 h 4774"/>
                <a:gd name="T80" fmla="*/ 0 w 623"/>
                <a:gd name="T81" fmla="*/ 0 h 4774"/>
                <a:gd name="T82" fmla="*/ 0 w 623"/>
                <a:gd name="T83" fmla="*/ 0 h 4774"/>
                <a:gd name="T84" fmla="*/ 0 w 623"/>
                <a:gd name="T85" fmla="*/ 0 h 4774"/>
                <a:gd name="T86" fmla="*/ 0 w 623"/>
                <a:gd name="T87" fmla="*/ 0 h 4774"/>
                <a:gd name="T88" fmla="*/ 0 w 623"/>
                <a:gd name="T89" fmla="*/ 0 h 4774"/>
                <a:gd name="T90" fmla="*/ 0 w 623"/>
                <a:gd name="T91" fmla="*/ 0 h 4774"/>
                <a:gd name="T92" fmla="*/ 0 w 623"/>
                <a:gd name="T93" fmla="*/ 0 h 4774"/>
                <a:gd name="T94" fmla="*/ 0 w 623"/>
                <a:gd name="T95" fmla="*/ 0 h 4774"/>
                <a:gd name="T96" fmla="*/ 0 w 623"/>
                <a:gd name="T97" fmla="*/ 0 h 4774"/>
                <a:gd name="T98" fmla="*/ 0 w 623"/>
                <a:gd name="T99" fmla="*/ 0 h 4774"/>
                <a:gd name="T100" fmla="*/ 0 w 623"/>
                <a:gd name="T101" fmla="*/ 0 h 4774"/>
                <a:gd name="T102" fmla="*/ 0 w 623"/>
                <a:gd name="T103" fmla="*/ 0 h 47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4774"/>
                <a:gd name="T158" fmla="*/ 623 w 623"/>
                <a:gd name="T159" fmla="*/ 4774 h 47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4774">
                  <a:moveTo>
                    <a:pt x="0" y="4774"/>
                  </a:moveTo>
                  <a:lnTo>
                    <a:pt x="12" y="4759"/>
                  </a:lnTo>
                  <a:lnTo>
                    <a:pt x="24" y="4741"/>
                  </a:lnTo>
                  <a:lnTo>
                    <a:pt x="37" y="4718"/>
                  </a:lnTo>
                  <a:lnTo>
                    <a:pt x="49" y="4690"/>
                  </a:lnTo>
                  <a:lnTo>
                    <a:pt x="61" y="4659"/>
                  </a:lnTo>
                  <a:lnTo>
                    <a:pt x="73" y="4624"/>
                  </a:lnTo>
                  <a:lnTo>
                    <a:pt x="86" y="4585"/>
                  </a:lnTo>
                  <a:lnTo>
                    <a:pt x="98" y="4541"/>
                  </a:lnTo>
                  <a:lnTo>
                    <a:pt x="110" y="4494"/>
                  </a:lnTo>
                  <a:lnTo>
                    <a:pt x="122" y="4443"/>
                  </a:lnTo>
                  <a:lnTo>
                    <a:pt x="134" y="4388"/>
                  </a:lnTo>
                  <a:lnTo>
                    <a:pt x="147" y="4329"/>
                  </a:lnTo>
                  <a:lnTo>
                    <a:pt x="159" y="4266"/>
                  </a:lnTo>
                  <a:lnTo>
                    <a:pt x="171" y="4200"/>
                  </a:lnTo>
                  <a:lnTo>
                    <a:pt x="183" y="4130"/>
                  </a:lnTo>
                  <a:lnTo>
                    <a:pt x="196" y="4057"/>
                  </a:lnTo>
                  <a:lnTo>
                    <a:pt x="208" y="3980"/>
                  </a:lnTo>
                  <a:lnTo>
                    <a:pt x="220" y="3899"/>
                  </a:lnTo>
                  <a:lnTo>
                    <a:pt x="232" y="3816"/>
                  </a:lnTo>
                  <a:lnTo>
                    <a:pt x="244" y="3729"/>
                  </a:lnTo>
                  <a:lnTo>
                    <a:pt x="257" y="3639"/>
                  </a:lnTo>
                  <a:lnTo>
                    <a:pt x="269" y="3546"/>
                  </a:lnTo>
                  <a:lnTo>
                    <a:pt x="281" y="3450"/>
                  </a:lnTo>
                  <a:lnTo>
                    <a:pt x="293" y="3351"/>
                  </a:lnTo>
                  <a:lnTo>
                    <a:pt x="305" y="3249"/>
                  </a:lnTo>
                  <a:lnTo>
                    <a:pt x="318" y="3145"/>
                  </a:lnTo>
                  <a:lnTo>
                    <a:pt x="330" y="3038"/>
                  </a:lnTo>
                  <a:lnTo>
                    <a:pt x="342" y="2928"/>
                  </a:lnTo>
                  <a:lnTo>
                    <a:pt x="354" y="2816"/>
                  </a:lnTo>
                  <a:lnTo>
                    <a:pt x="367" y="2702"/>
                  </a:lnTo>
                  <a:lnTo>
                    <a:pt x="379" y="2586"/>
                  </a:lnTo>
                  <a:lnTo>
                    <a:pt x="391" y="2468"/>
                  </a:lnTo>
                  <a:lnTo>
                    <a:pt x="403" y="2348"/>
                  </a:lnTo>
                  <a:lnTo>
                    <a:pt x="415" y="2226"/>
                  </a:lnTo>
                  <a:lnTo>
                    <a:pt x="428" y="2102"/>
                  </a:lnTo>
                  <a:lnTo>
                    <a:pt x="440" y="1977"/>
                  </a:lnTo>
                  <a:lnTo>
                    <a:pt x="452" y="1850"/>
                  </a:lnTo>
                  <a:lnTo>
                    <a:pt x="464" y="1722"/>
                  </a:lnTo>
                  <a:lnTo>
                    <a:pt x="476" y="1593"/>
                  </a:lnTo>
                  <a:lnTo>
                    <a:pt x="489" y="1463"/>
                  </a:lnTo>
                  <a:lnTo>
                    <a:pt x="501" y="1332"/>
                  </a:lnTo>
                  <a:lnTo>
                    <a:pt x="513" y="1200"/>
                  </a:lnTo>
                  <a:lnTo>
                    <a:pt x="525" y="1068"/>
                  </a:lnTo>
                  <a:lnTo>
                    <a:pt x="538" y="935"/>
                  </a:lnTo>
                  <a:lnTo>
                    <a:pt x="550" y="802"/>
                  </a:lnTo>
                  <a:lnTo>
                    <a:pt x="562" y="668"/>
                  </a:lnTo>
                  <a:lnTo>
                    <a:pt x="574" y="534"/>
                  </a:lnTo>
                  <a:lnTo>
                    <a:pt x="586" y="400"/>
                  </a:lnTo>
                  <a:lnTo>
                    <a:pt x="599" y="267"/>
                  </a:lnTo>
                  <a:lnTo>
                    <a:pt x="611" y="133"/>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8" name="Freeform 243"/>
            <p:cNvSpPr>
              <a:spLocks/>
            </p:cNvSpPr>
            <p:nvPr/>
          </p:nvSpPr>
          <p:spPr bwMode="auto">
            <a:xfrm>
              <a:off x="1975" y="3981"/>
              <a:ext cx="16" cy="50"/>
            </a:xfrm>
            <a:custGeom>
              <a:avLst/>
              <a:gdLst>
                <a:gd name="T0" fmla="*/ 0 w 623"/>
                <a:gd name="T1" fmla="*/ 0 h 3725"/>
                <a:gd name="T2" fmla="*/ 0 w 623"/>
                <a:gd name="T3" fmla="*/ 0 h 3725"/>
                <a:gd name="T4" fmla="*/ 0 w 623"/>
                <a:gd name="T5" fmla="*/ 0 h 3725"/>
                <a:gd name="T6" fmla="*/ 0 w 623"/>
                <a:gd name="T7" fmla="*/ 0 h 3725"/>
                <a:gd name="T8" fmla="*/ 0 w 623"/>
                <a:gd name="T9" fmla="*/ 0 h 3725"/>
                <a:gd name="T10" fmla="*/ 0 w 623"/>
                <a:gd name="T11" fmla="*/ 0 h 3725"/>
                <a:gd name="T12" fmla="*/ 0 w 623"/>
                <a:gd name="T13" fmla="*/ 0 h 3725"/>
                <a:gd name="T14" fmla="*/ 0 w 623"/>
                <a:gd name="T15" fmla="*/ 0 h 3725"/>
                <a:gd name="T16" fmla="*/ 0 w 623"/>
                <a:gd name="T17" fmla="*/ 0 h 3725"/>
                <a:gd name="T18" fmla="*/ 0 w 623"/>
                <a:gd name="T19" fmla="*/ 0 h 3725"/>
                <a:gd name="T20" fmla="*/ 0 w 623"/>
                <a:gd name="T21" fmla="*/ 0 h 3725"/>
                <a:gd name="T22" fmla="*/ 0 w 623"/>
                <a:gd name="T23" fmla="*/ 0 h 3725"/>
                <a:gd name="T24" fmla="*/ 0 w 623"/>
                <a:gd name="T25" fmla="*/ 0 h 3725"/>
                <a:gd name="T26" fmla="*/ 0 w 623"/>
                <a:gd name="T27" fmla="*/ 0 h 3725"/>
                <a:gd name="T28" fmla="*/ 0 w 623"/>
                <a:gd name="T29" fmla="*/ 0 h 3725"/>
                <a:gd name="T30" fmla="*/ 0 w 623"/>
                <a:gd name="T31" fmla="*/ 0 h 3725"/>
                <a:gd name="T32" fmla="*/ 0 w 623"/>
                <a:gd name="T33" fmla="*/ 0 h 3725"/>
                <a:gd name="T34" fmla="*/ 0 w 623"/>
                <a:gd name="T35" fmla="*/ 0 h 3725"/>
                <a:gd name="T36" fmla="*/ 0 w 623"/>
                <a:gd name="T37" fmla="*/ 0 h 3725"/>
                <a:gd name="T38" fmla="*/ 0 w 623"/>
                <a:gd name="T39" fmla="*/ 0 h 3725"/>
                <a:gd name="T40" fmla="*/ 0 w 623"/>
                <a:gd name="T41" fmla="*/ 0 h 3725"/>
                <a:gd name="T42" fmla="*/ 0 w 623"/>
                <a:gd name="T43" fmla="*/ 0 h 3725"/>
                <a:gd name="T44" fmla="*/ 0 w 623"/>
                <a:gd name="T45" fmla="*/ 0 h 3725"/>
                <a:gd name="T46" fmla="*/ 0 w 623"/>
                <a:gd name="T47" fmla="*/ 0 h 3725"/>
                <a:gd name="T48" fmla="*/ 0 w 623"/>
                <a:gd name="T49" fmla="*/ 0 h 3725"/>
                <a:gd name="T50" fmla="*/ 0 w 623"/>
                <a:gd name="T51" fmla="*/ 0 h 3725"/>
                <a:gd name="T52" fmla="*/ 0 w 623"/>
                <a:gd name="T53" fmla="*/ 0 h 3725"/>
                <a:gd name="T54" fmla="*/ 0 w 623"/>
                <a:gd name="T55" fmla="*/ 0 h 3725"/>
                <a:gd name="T56" fmla="*/ 0 w 623"/>
                <a:gd name="T57" fmla="*/ 0 h 3725"/>
                <a:gd name="T58" fmla="*/ 0 w 623"/>
                <a:gd name="T59" fmla="*/ 0 h 3725"/>
                <a:gd name="T60" fmla="*/ 0 w 623"/>
                <a:gd name="T61" fmla="*/ 0 h 3725"/>
                <a:gd name="T62" fmla="*/ 0 w 623"/>
                <a:gd name="T63" fmla="*/ 0 h 3725"/>
                <a:gd name="T64" fmla="*/ 0 w 623"/>
                <a:gd name="T65" fmla="*/ 0 h 3725"/>
                <a:gd name="T66" fmla="*/ 0 w 623"/>
                <a:gd name="T67" fmla="*/ 0 h 3725"/>
                <a:gd name="T68" fmla="*/ 0 w 623"/>
                <a:gd name="T69" fmla="*/ 0 h 3725"/>
                <a:gd name="T70" fmla="*/ 0 w 623"/>
                <a:gd name="T71" fmla="*/ 0 h 3725"/>
                <a:gd name="T72" fmla="*/ 0 w 623"/>
                <a:gd name="T73" fmla="*/ 0 h 3725"/>
                <a:gd name="T74" fmla="*/ 0 w 623"/>
                <a:gd name="T75" fmla="*/ 0 h 3725"/>
                <a:gd name="T76" fmla="*/ 0 w 623"/>
                <a:gd name="T77" fmla="*/ 0 h 3725"/>
                <a:gd name="T78" fmla="*/ 0 w 623"/>
                <a:gd name="T79" fmla="*/ 0 h 3725"/>
                <a:gd name="T80" fmla="*/ 0 w 623"/>
                <a:gd name="T81" fmla="*/ 0 h 3725"/>
                <a:gd name="T82" fmla="*/ 0 w 623"/>
                <a:gd name="T83" fmla="*/ 0 h 3725"/>
                <a:gd name="T84" fmla="*/ 0 w 623"/>
                <a:gd name="T85" fmla="*/ 0 h 3725"/>
                <a:gd name="T86" fmla="*/ 0 w 623"/>
                <a:gd name="T87" fmla="*/ 0 h 3725"/>
                <a:gd name="T88" fmla="*/ 0 w 623"/>
                <a:gd name="T89" fmla="*/ 0 h 3725"/>
                <a:gd name="T90" fmla="*/ 0 w 623"/>
                <a:gd name="T91" fmla="*/ 0 h 3725"/>
                <a:gd name="T92" fmla="*/ 0 w 623"/>
                <a:gd name="T93" fmla="*/ 0 h 3725"/>
                <a:gd name="T94" fmla="*/ 0 w 623"/>
                <a:gd name="T95" fmla="*/ 0 h 3725"/>
                <a:gd name="T96" fmla="*/ 0 w 623"/>
                <a:gd name="T97" fmla="*/ 0 h 3725"/>
                <a:gd name="T98" fmla="*/ 0 w 623"/>
                <a:gd name="T99" fmla="*/ 0 h 3725"/>
                <a:gd name="T100" fmla="*/ 0 w 623"/>
                <a:gd name="T101" fmla="*/ 0 h 3725"/>
                <a:gd name="T102" fmla="*/ 0 w 623"/>
                <a:gd name="T103" fmla="*/ 0 h 37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3725"/>
                <a:gd name="T158" fmla="*/ 623 w 623"/>
                <a:gd name="T159" fmla="*/ 3725 h 37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3725">
                  <a:moveTo>
                    <a:pt x="0" y="3725"/>
                  </a:moveTo>
                  <a:lnTo>
                    <a:pt x="12" y="3593"/>
                  </a:lnTo>
                  <a:lnTo>
                    <a:pt x="25" y="3461"/>
                  </a:lnTo>
                  <a:lnTo>
                    <a:pt x="37" y="3330"/>
                  </a:lnTo>
                  <a:lnTo>
                    <a:pt x="49" y="3200"/>
                  </a:lnTo>
                  <a:lnTo>
                    <a:pt x="61" y="3071"/>
                  </a:lnTo>
                  <a:lnTo>
                    <a:pt x="73" y="2943"/>
                  </a:lnTo>
                  <a:lnTo>
                    <a:pt x="86" y="2817"/>
                  </a:lnTo>
                  <a:lnTo>
                    <a:pt x="98" y="2691"/>
                  </a:lnTo>
                  <a:lnTo>
                    <a:pt x="110" y="2568"/>
                  </a:lnTo>
                  <a:lnTo>
                    <a:pt x="122" y="2446"/>
                  </a:lnTo>
                  <a:lnTo>
                    <a:pt x="134" y="2326"/>
                  </a:lnTo>
                  <a:lnTo>
                    <a:pt x="147" y="2207"/>
                  </a:lnTo>
                  <a:lnTo>
                    <a:pt x="159" y="2091"/>
                  </a:lnTo>
                  <a:lnTo>
                    <a:pt x="171" y="1977"/>
                  </a:lnTo>
                  <a:lnTo>
                    <a:pt x="183" y="1865"/>
                  </a:lnTo>
                  <a:lnTo>
                    <a:pt x="196" y="1756"/>
                  </a:lnTo>
                  <a:lnTo>
                    <a:pt x="208" y="1649"/>
                  </a:lnTo>
                  <a:lnTo>
                    <a:pt x="220" y="1544"/>
                  </a:lnTo>
                  <a:lnTo>
                    <a:pt x="232" y="1443"/>
                  </a:lnTo>
                  <a:lnTo>
                    <a:pt x="244" y="1344"/>
                  </a:lnTo>
                  <a:lnTo>
                    <a:pt x="257" y="1248"/>
                  </a:lnTo>
                  <a:lnTo>
                    <a:pt x="269" y="1154"/>
                  </a:lnTo>
                  <a:lnTo>
                    <a:pt x="281" y="1064"/>
                  </a:lnTo>
                  <a:lnTo>
                    <a:pt x="293" y="978"/>
                  </a:lnTo>
                  <a:lnTo>
                    <a:pt x="305" y="894"/>
                  </a:lnTo>
                  <a:lnTo>
                    <a:pt x="318" y="814"/>
                  </a:lnTo>
                  <a:lnTo>
                    <a:pt x="330" y="737"/>
                  </a:lnTo>
                  <a:lnTo>
                    <a:pt x="342" y="663"/>
                  </a:lnTo>
                  <a:lnTo>
                    <a:pt x="354" y="593"/>
                  </a:lnTo>
                  <a:lnTo>
                    <a:pt x="367" y="527"/>
                  </a:lnTo>
                  <a:lnTo>
                    <a:pt x="379" y="464"/>
                  </a:lnTo>
                  <a:lnTo>
                    <a:pt x="391" y="405"/>
                  </a:lnTo>
                  <a:lnTo>
                    <a:pt x="403" y="350"/>
                  </a:lnTo>
                  <a:lnTo>
                    <a:pt x="415" y="299"/>
                  </a:lnTo>
                  <a:lnTo>
                    <a:pt x="428" y="252"/>
                  </a:lnTo>
                  <a:lnTo>
                    <a:pt x="440" y="209"/>
                  </a:lnTo>
                  <a:lnTo>
                    <a:pt x="452" y="169"/>
                  </a:lnTo>
                  <a:lnTo>
                    <a:pt x="464" y="134"/>
                  </a:lnTo>
                  <a:lnTo>
                    <a:pt x="477" y="103"/>
                  </a:lnTo>
                  <a:lnTo>
                    <a:pt x="489" y="75"/>
                  </a:lnTo>
                  <a:lnTo>
                    <a:pt x="501" y="52"/>
                  </a:lnTo>
                  <a:lnTo>
                    <a:pt x="513" y="34"/>
                  </a:lnTo>
                  <a:lnTo>
                    <a:pt x="525" y="19"/>
                  </a:lnTo>
                  <a:lnTo>
                    <a:pt x="538" y="8"/>
                  </a:lnTo>
                  <a:lnTo>
                    <a:pt x="550" y="2"/>
                  </a:lnTo>
                  <a:lnTo>
                    <a:pt x="562" y="0"/>
                  </a:lnTo>
                  <a:lnTo>
                    <a:pt x="574" y="2"/>
                  </a:lnTo>
                  <a:lnTo>
                    <a:pt x="586" y="8"/>
                  </a:lnTo>
                  <a:lnTo>
                    <a:pt x="599" y="19"/>
                  </a:lnTo>
                  <a:lnTo>
                    <a:pt x="611" y="34"/>
                  </a:lnTo>
                  <a:lnTo>
                    <a:pt x="623" y="5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 name="Freeform 244"/>
            <p:cNvSpPr>
              <a:spLocks/>
            </p:cNvSpPr>
            <p:nvPr/>
          </p:nvSpPr>
          <p:spPr bwMode="auto">
            <a:xfrm>
              <a:off x="1991" y="3982"/>
              <a:ext cx="15" cy="67"/>
            </a:xfrm>
            <a:custGeom>
              <a:avLst/>
              <a:gdLst>
                <a:gd name="T0" fmla="*/ 0 w 623"/>
                <a:gd name="T1" fmla="*/ 0 h 5005"/>
                <a:gd name="T2" fmla="*/ 0 w 623"/>
                <a:gd name="T3" fmla="*/ 0 h 5005"/>
                <a:gd name="T4" fmla="*/ 0 w 623"/>
                <a:gd name="T5" fmla="*/ 0 h 5005"/>
                <a:gd name="T6" fmla="*/ 0 w 623"/>
                <a:gd name="T7" fmla="*/ 0 h 5005"/>
                <a:gd name="T8" fmla="*/ 0 w 623"/>
                <a:gd name="T9" fmla="*/ 0 h 5005"/>
                <a:gd name="T10" fmla="*/ 0 w 623"/>
                <a:gd name="T11" fmla="*/ 0 h 5005"/>
                <a:gd name="T12" fmla="*/ 0 w 623"/>
                <a:gd name="T13" fmla="*/ 0 h 5005"/>
                <a:gd name="T14" fmla="*/ 0 w 623"/>
                <a:gd name="T15" fmla="*/ 0 h 5005"/>
                <a:gd name="T16" fmla="*/ 0 w 623"/>
                <a:gd name="T17" fmla="*/ 0 h 5005"/>
                <a:gd name="T18" fmla="*/ 0 w 623"/>
                <a:gd name="T19" fmla="*/ 0 h 5005"/>
                <a:gd name="T20" fmla="*/ 0 w 623"/>
                <a:gd name="T21" fmla="*/ 0 h 5005"/>
                <a:gd name="T22" fmla="*/ 0 w 623"/>
                <a:gd name="T23" fmla="*/ 0 h 5005"/>
                <a:gd name="T24" fmla="*/ 0 w 623"/>
                <a:gd name="T25" fmla="*/ 0 h 5005"/>
                <a:gd name="T26" fmla="*/ 0 w 623"/>
                <a:gd name="T27" fmla="*/ 0 h 5005"/>
                <a:gd name="T28" fmla="*/ 0 w 623"/>
                <a:gd name="T29" fmla="*/ 0 h 5005"/>
                <a:gd name="T30" fmla="*/ 0 w 623"/>
                <a:gd name="T31" fmla="*/ 0 h 5005"/>
                <a:gd name="T32" fmla="*/ 0 w 623"/>
                <a:gd name="T33" fmla="*/ 0 h 5005"/>
                <a:gd name="T34" fmla="*/ 0 w 623"/>
                <a:gd name="T35" fmla="*/ 0 h 5005"/>
                <a:gd name="T36" fmla="*/ 0 w 623"/>
                <a:gd name="T37" fmla="*/ 0 h 5005"/>
                <a:gd name="T38" fmla="*/ 0 w 623"/>
                <a:gd name="T39" fmla="*/ 0 h 5005"/>
                <a:gd name="T40" fmla="*/ 0 w 623"/>
                <a:gd name="T41" fmla="*/ 0 h 5005"/>
                <a:gd name="T42" fmla="*/ 0 w 623"/>
                <a:gd name="T43" fmla="*/ 0 h 5005"/>
                <a:gd name="T44" fmla="*/ 0 w 623"/>
                <a:gd name="T45" fmla="*/ 0 h 5005"/>
                <a:gd name="T46" fmla="*/ 0 w 623"/>
                <a:gd name="T47" fmla="*/ 0 h 5005"/>
                <a:gd name="T48" fmla="*/ 0 w 623"/>
                <a:gd name="T49" fmla="*/ 0 h 5005"/>
                <a:gd name="T50" fmla="*/ 0 w 623"/>
                <a:gd name="T51" fmla="*/ 0 h 5005"/>
                <a:gd name="T52" fmla="*/ 0 w 623"/>
                <a:gd name="T53" fmla="*/ 0 h 5005"/>
                <a:gd name="T54" fmla="*/ 0 w 623"/>
                <a:gd name="T55" fmla="*/ 0 h 5005"/>
                <a:gd name="T56" fmla="*/ 0 w 623"/>
                <a:gd name="T57" fmla="*/ 0 h 5005"/>
                <a:gd name="T58" fmla="*/ 0 w 623"/>
                <a:gd name="T59" fmla="*/ 0 h 5005"/>
                <a:gd name="T60" fmla="*/ 0 w 623"/>
                <a:gd name="T61" fmla="*/ 0 h 5005"/>
                <a:gd name="T62" fmla="*/ 0 w 623"/>
                <a:gd name="T63" fmla="*/ 0 h 5005"/>
                <a:gd name="T64" fmla="*/ 0 w 623"/>
                <a:gd name="T65" fmla="*/ 0 h 5005"/>
                <a:gd name="T66" fmla="*/ 0 w 623"/>
                <a:gd name="T67" fmla="*/ 0 h 5005"/>
                <a:gd name="T68" fmla="*/ 0 w 623"/>
                <a:gd name="T69" fmla="*/ 0 h 5005"/>
                <a:gd name="T70" fmla="*/ 0 w 623"/>
                <a:gd name="T71" fmla="*/ 0 h 5005"/>
                <a:gd name="T72" fmla="*/ 0 w 623"/>
                <a:gd name="T73" fmla="*/ 0 h 5005"/>
                <a:gd name="T74" fmla="*/ 0 w 623"/>
                <a:gd name="T75" fmla="*/ 0 h 5005"/>
                <a:gd name="T76" fmla="*/ 0 w 623"/>
                <a:gd name="T77" fmla="*/ 0 h 5005"/>
                <a:gd name="T78" fmla="*/ 0 w 623"/>
                <a:gd name="T79" fmla="*/ 0 h 5005"/>
                <a:gd name="T80" fmla="*/ 0 w 623"/>
                <a:gd name="T81" fmla="*/ 0 h 5005"/>
                <a:gd name="T82" fmla="*/ 0 w 623"/>
                <a:gd name="T83" fmla="*/ 0 h 5005"/>
                <a:gd name="T84" fmla="*/ 0 w 623"/>
                <a:gd name="T85" fmla="*/ 0 h 5005"/>
                <a:gd name="T86" fmla="*/ 0 w 623"/>
                <a:gd name="T87" fmla="*/ 0 h 5005"/>
                <a:gd name="T88" fmla="*/ 0 w 623"/>
                <a:gd name="T89" fmla="*/ 0 h 5005"/>
                <a:gd name="T90" fmla="*/ 0 w 623"/>
                <a:gd name="T91" fmla="*/ 0 h 5005"/>
                <a:gd name="T92" fmla="*/ 0 w 623"/>
                <a:gd name="T93" fmla="*/ 0 h 5005"/>
                <a:gd name="T94" fmla="*/ 0 w 623"/>
                <a:gd name="T95" fmla="*/ 0 h 5005"/>
                <a:gd name="T96" fmla="*/ 0 w 623"/>
                <a:gd name="T97" fmla="*/ 0 h 5005"/>
                <a:gd name="T98" fmla="*/ 0 w 623"/>
                <a:gd name="T99" fmla="*/ 0 h 5005"/>
                <a:gd name="T100" fmla="*/ 0 w 623"/>
                <a:gd name="T101" fmla="*/ 0 h 5005"/>
                <a:gd name="T102" fmla="*/ 0 w 623"/>
                <a:gd name="T103" fmla="*/ 0 h 50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005"/>
                <a:gd name="T158" fmla="*/ 623 w 623"/>
                <a:gd name="T159" fmla="*/ 5005 h 50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005">
                  <a:moveTo>
                    <a:pt x="0" y="0"/>
                  </a:moveTo>
                  <a:lnTo>
                    <a:pt x="12" y="23"/>
                  </a:lnTo>
                  <a:lnTo>
                    <a:pt x="25" y="51"/>
                  </a:lnTo>
                  <a:lnTo>
                    <a:pt x="37" y="82"/>
                  </a:lnTo>
                  <a:lnTo>
                    <a:pt x="49" y="117"/>
                  </a:lnTo>
                  <a:lnTo>
                    <a:pt x="61" y="156"/>
                  </a:lnTo>
                  <a:lnTo>
                    <a:pt x="73" y="200"/>
                  </a:lnTo>
                  <a:lnTo>
                    <a:pt x="86" y="247"/>
                  </a:lnTo>
                  <a:lnTo>
                    <a:pt x="98" y="298"/>
                  </a:lnTo>
                  <a:lnTo>
                    <a:pt x="110" y="353"/>
                  </a:lnTo>
                  <a:lnTo>
                    <a:pt x="122" y="412"/>
                  </a:lnTo>
                  <a:lnTo>
                    <a:pt x="134" y="475"/>
                  </a:lnTo>
                  <a:lnTo>
                    <a:pt x="147" y="541"/>
                  </a:lnTo>
                  <a:lnTo>
                    <a:pt x="159" y="611"/>
                  </a:lnTo>
                  <a:lnTo>
                    <a:pt x="171" y="684"/>
                  </a:lnTo>
                  <a:lnTo>
                    <a:pt x="183" y="761"/>
                  </a:lnTo>
                  <a:lnTo>
                    <a:pt x="196" y="842"/>
                  </a:lnTo>
                  <a:lnTo>
                    <a:pt x="208" y="925"/>
                  </a:lnTo>
                  <a:lnTo>
                    <a:pt x="220" y="1012"/>
                  </a:lnTo>
                  <a:lnTo>
                    <a:pt x="232" y="1102"/>
                  </a:lnTo>
                  <a:lnTo>
                    <a:pt x="244" y="1195"/>
                  </a:lnTo>
                  <a:lnTo>
                    <a:pt x="257" y="1291"/>
                  </a:lnTo>
                  <a:lnTo>
                    <a:pt x="269" y="1390"/>
                  </a:lnTo>
                  <a:lnTo>
                    <a:pt x="281" y="1492"/>
                  </a:lnTo>
                  <a:lnTo>
                    <a:pt x="293" y="1596"/>
                  </a:lnTo>
                  <a:lnTo>
                    <a:pt x="306" y="1703"/>
                  </a:lnTo>
                  <a:lnTo>
                    <a:pt x="318" y="1813"/>
                  </a:lnTo>
                  <a:lnTo>
                    <a:pt x="330" y="1925"/>
                  </a:lnTo>
                  <a:lnTo>
                    <a:pt x="342" y="2039"/>
                  </a:lnTo>
                  <a:lnTo>
                    <a:pt x="354" y="2155"/>
                  </a:lnTo>
                  <a:lnTo>
                    <a:pt x="367" y="2273"/>
                  </a:lnTo>
                  <a:lnTo>
                    <a:pt x="379" y="2393"/>
                  </a:lnTo>
                  <a:lnTo>
                    <a:pt x="391" y="2515"/>
                  </a:lnTo>
                  <a:lnTo>
                    <a:pt x="403" y="2639"/>
                  </a:lnTo>
                  <a:lnTo>
                    <a:pt x="415" y="2764"/>
                  </a:lnTo>
                  <a:lnTo>
                    <a:pt x="428" y="2891"/>
                  </a:lnTo>
                  <a:lnTo>
                    <a:pt x="440" y="3019"/>
                  </a:lnTo>
                  <a:lnTo>
                    <a:pt x="452" y="3148"/>
                  </a:lnTo>
                  <a:lnTo>
                    <a:pt x="464" y="3278"/>
                  </a:lnTo>
                  <a:lnTo>
                    <a:pt x="477" y="3409"/>
                  </a:lnTo>
                  <a:lnTo>
                    <a:pt x="489" y="3540"/>
                  </a:lnTo>
                  <a:lnTo>
                    <a:pt x="501" y="3673"/>
                  </a:lnTo>
                  <a:lnTo>
                    <a:pt x="513" y="3806"/>
                  </a:lnTo>
                  <a:lnTo>
                    <a:pt x="525" y="3939"/>
                  </a:lnTo>
                  <a:lnTo>
                    <a:pt x="538" y="4073"/>
                  </a:lnTo>
                  <a:lnTo>
                    <a:pt x="550" y="4207"/>
                  </a:lnTo>
                  <a:lnTo>
                    <a:pt x="562" y="4340"/>
                  </a:lnTo>
                  <a:lnTo>
                    <a:pt x="574" y="4474"/>
                  </a:lnTo>
                  <a:lnTo>
                    <a:pt x="586" y="4608"/>
                  </a:lnTo>
                  <a:lnTo>
                    <a:pt x="599" y="4741"/>
                  </a:lnTo>
                  <a:lnTo>
                    <a:pt x="611" y="4873"/>
                  </a:lnTo>
                  <a:lnTo>
                    <a:pt x="623" y="5005"/>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 name="Freeform 245"/>
            <p:cNvSpPr>
              <a:spLocks/>
            </p:cNvSpPr>
            <p:nvPr/>
          </p:nvSpPr>
          <p:spPr bwMode="auto">
            <a:xfrm>
              <a:off x="2006" y="4049"/>
              <a:ext cx="15" cy="47"/>
            </a:xfrm>
            <a:custGeom>
              <a:avLst/>
              <a:gdLst>
                <a:gd name="T0" fmla="*/ 0 w 623"/>
                <a:gd name="T1" fmla="*/ 0 h 3461"/>
                <a:gd name="T2" fmla="*/ 0 w 623"/>
                <a:gd name="T3" fmla="*/ 0 h 3461"/>
                <a:gd name="T4" fmla="*/ 0 w 623"/>
                <a:gd name="T5" fmla="*/ 0 h 3461"/>
                <a:gd name="T6" fmla="*/ 0 w 623"/>
                <a:gd name="T7" fmla="*/ 0 h 3461"/>
                <a:gd name="T8" fmla="*/ 0 w 623"/>
                <a:gd name="T9" fmla="*/ 0 h 3461"/>
                <a:gd name="T10" fmla="*/ 0 w 623"/>
                <a:gd name="T11" fmla="*/ 0 h 3461"/>
                <a:gd name="T12" fmla="*/ 0 w 623"/>
                <a:gd name="T13" fmla="*/ 0 h 3461"/>
                <a:gd name="T14" fmla="*/ 0 w 623"/>
                <a:gd name="T15" fmla="*/ 0 h 3461"/>
                <a:gd name="T16" fmla="*/ 0 w 623"/>
                <a:gd name="T17" fmla="*/ 0 h 3461"/>
                <a:gd name="T18" fmla="*/ 0 w 623"/>
                <a:gd name="T19" fmla="*/ 0 h 3461"/>
                <a:gd name="T20" fmla="*/ 0 w 623"/>
                <a:gd name="T21" fmla="*/ 0 h 3461"/>
                <a:gd name="T22" fmla="*/ 0 w 623"/>
                <a:gd name="T23" fmla="*/ 0 h 3461"/>
                <a:gd name="T24" fmla="*/ 0 w 623"/>
                <a:gd name="T25" fmla="*/ 0 h 3461"/>
                <a:gd name="T26" fmla="*/ 0 w 623"/>
                <a:gd name="T27" fmla="*/ 0 h 3461"/>
                <a:gd name="T28" fmla="*/ 0 w 623"/>
                <a:gd name="T29" fmla="*/ 0 h 3461"/>
                <a:gd name="T30" fmla="*/ 0 w 623"/>
                <a:gd name="T31" fmla="*/ 0 h 3461"/>
                <a:gd name="T32" fmla="*/ 0 w 623"/>
                <a:gd name="T33" fmla="*/ 0 h 3461"/>
                <a:gd name="T34" fmla="*/ 0 w 623"/>
                <a:gd name="T35" fmla="*/ 0 h 3461"/>
                <a:gd name="T36" fmla="*/ 0 w 623"/>
                <a:gd name="T37" fmla="*/ 0 h 3461"/>
                <a:gd name="T38" fmla="*/ 0 w 623"/>
                <a:gd name="T39" fmla="*/ 0 h 3461"/>
                <a:gd name="T40" fmla="*/ 0 w 623"/>
                <a:gd name="T41" fmla="*/ 0 h 3461"/>
                <a:gd name="T42" fmla="*/ 0 w 623"/>
                <a:gd name="T43" fmla="*/ 0 h 3461"/>
                <a:gd name="T44" fmla="*/ 0 w 623"/>
                <a:gd name="T45" fmla="*/ 0 h 3461"/>
                <a:gd name="T46" fmla="*/ 0 w 623"/>
                <a:gd name="T47" fmla="*/ 0 h 3461"/>
                <a:gd name="T48" fmla="*/ 0 w 623"/>
                <a:gd name="T49" fmla="*/ 0 h 3461"/>
                <a:gd name="T50" fmla="*/ 0 w 623"/>
                <a:gd name="T51" fmla="*/ 0 h 3461"/>
                <a:gd name="T52" fmla="*/ 0 w 623"/>
                <a:gd name="T53" fmla="*/ 0 h 3461"/>
                <a:gd name="T54" fmla="*/ 0 w 623"/>
                <a:gd name="T55" fmla="*/ 0 h 3461"/>
                <a:gd name="T56" fmla="*/ 0 w 623"/>
                <a:gd name="T57" fmla="*/ 0 h 3461"/>
                <a:gd name="T58" fmla="*/ 0 w 623"/>
                <a:gd name="T59" fmla="*/ 0 h 3461"/>
                <a:gd name="T60" fmla="*/ 0 w 623"/>
                <a:gd name="T61" fmla="*/ 0 h 3461"/>
                <a:gd name="T62" fmla="*/ 0 w 623"/>
                <a:gd name="T63" fmla="*/ 0 h 3461"/>
                <a:gd name="T64" fmla="*/ 0 w 623"/>
                <a:gd name="T65" fmla="*/ 0 h 3461"/>
                <a:gd name="T66" fmla="*/ 0 w 623"/>
                <a:gd name="T67" fmla="*/ 0 h 3461"/>
                <a:gd name="T68" fmla="*/ 0 w 623"/>
                <a:gd name="T69" fmla="*/ 0 h 3461"/>
                <a:gd name="T70" fmla="*/ 0 w 623"/>
                <a:gd name="T71" fmla="*/ 0 h 3461"/>
                <a:gd name="T72" fmla="*/ 0 w 623"/>
                <a:gd name="T73" fmla="*/ 0 h 3461"/>
                <a:gd name="T74" fmla="*/ 0 w 623"/>
                <a:gd name="T75" fmla="*/ 0 h 3461"/>
                <a:gd name="T76" fmla="*/ 0 w 623"/>
                <a:gd name="T77" fmla="*/ 0 h 3461"/>
                <a:gd name="T78" fmla="*/ 0 w 623"/>
                <a:gd name="T79" fmla="*/ 0 h 3461"/>
                <a:gd name="T80" fmla="*/ 0 w 623"/>
                <a:gd name="T81" fmla="*/ 0 h 3461"/>
                <a:gd name="T82" fmla="*/ 0 w 623"/>
                <a:gd name="T83" fmla="*/ 0 h 3461"/>
                <a:gd name="T84" fmla="*/ 0 w 623"/>
                <a:gd name="T85" fmla="*/ 0 h 3461"/>
                <a:gd name="T86" fmla="*/ 0 w 623"/>
                <a:gd name="T87" fmla="*/ 0 h 3461"/>
                <a:gd name="T88" fmla="*/ 0 w 623"/>
                <a:gd name="T89" fmla="*/ 0 h 3461"/>
                <a:gd name="T90" fmla="*/ 0 w 623"/>
                <a:gd name="T91" fmla="*/ 0 h 3461"/>
                <a:gd name="T92" fmla="*/ 0 w 623"/>
                <a:gd name="T93" fmla="*/ 0 h 3461"/>
                <a:gd name="T94" fmla="*/ 0 w 623"/>
                <a:gd name="T95" fmla="*/ 0 h 3461"/>
                <a:gd name="T96" fmla="*/ 0 w 623"/>
                <a:gd name="T97" fmla="*/ 0 h 3461"/>
                <a:gd name="T98" fmla="*/ 0 w 623"/>
                <a:gd name="T99" fmla="*/ 0 h 3461"/>
                <a:gd name="T100" fmla="*/ 0 w 623"/>
                <a:gd name="T101" fmla="*/ 0 h 3461"/>
                <a:gd name="T102" fmla="*/ 0 w 623"/>
                <a:gd name="T103" fmla="*/ 0 h 34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3461"/>
                <a:gd name="T158" fmla="*/ 623 w 623"/>
                <a:gd name="T159" fmla="*/ 3461 h 34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3461">
                  <a:moveTo>
                    <a:pt x="0" y="0"/>
                  </a:moveTo>
                  <a:lnTo>
                    <a:pt x="12" y="131"/>
                  </a:lnTo>
                  <a:lnTo>
                    <a:pt x="25" y="261"/>
                  </a:lnTo>
                  <a:lnTo>
                    <a:pt x="37" y="390"/>
                  </a:lnTo>
                  <a:lnTo>
                    <a:pt x="49" y="518"/>
                  </a:lnTo>
                  <a:lnTo>
                    <a:pt x="61" y="644"/>
                  </a:lnTo>
                  <a:lnTo>
                    <a:pt x="73" y="770"/>
                  </a:lnTo>
                  <a:lnTo>
                    <a:pt x="86" y="893"/>
                  </a:lnTo>
                  <a:lnTo>
                    <a:pt x="98" y="1015"/>
                  </a:lnTo>
                  <a:lnTo>
                    <a:pt x="110" y="1135"/>
                  </a:lnTo>
                  <a:lnTo>
                    <a:pt x="122" y="1254"/>
                  </a:lnTo>
                  <a:lnTo>
                    <a:pt x="135" y="1370"/>
                  </a:lnTo>
                  <a:lnTo>
                    <a:pt x="147" y="1484"/>
                  </a:lnTo>
                  <a:lnTo>
                    <a:pt x="159" y="1596"/>
                  </a:lnTo>
                  <a:lnTo>
                    <a:pt x="171" y="1705"/>
                  </a:lnTo>
                  <a:lnTo>
                    <a:pt x="183" y="1812"/>
                  </a:lnTo>
                  <a:lnTo>
                    <a:pt x="196" y="1917"/>
                  </a:lnTo>
                  <a:lnTo>
                    <a:pt x="208" y="2018"/>
                  </a:lnTo>
                  <a:lnTo>
                    <a:pt x="220" y="2117"/>
                  </a:lnTo>
                  <a:lnTo>
                    <a:pt x="232" y="2213"/>
                  </a:lnTo>
                  <a:lnTo>
                    <a:pt x="244" y="2306"/>
                  </a:lnTo>
                  <a:lnTo>
                    <a:pt x="257" y="2397"/>
                  </a:lnTo>
                  <a:lnTo>
                    <a:pt x="269" y="2483"/>
                  </a:lnTo>
                  <a:lnTo>
                    <a:pt x="281" y="2567"/>
                  </a:lnTo>
                  <a:lnTo>
                    <a:pt x="293" y="2647"/>
                  </a:lnTo>
                  <a:lnTo>
                    <a:pt x="306" y="2724"/>
                  </a:lnTo>
                  <a:lnTo>
                    <a:pt x="318" y="2798"/>
                  </a:lnTo>
                  <a:lnTo>
                    <a:pt x="330" y="2868"/>
                  </a:lnTo>
                  <a:lnTo>
                    <a:pt x="342" y="2934"/>
                  </a:lnTo>
                  <a:lnTo>
                    <a:pt x="354" y="2997"/>
                  </a:lnTo>
                  <a:lnTo>
                    <a:pt x="367" y="3056"/>
                  </a:lnTo>
                  <a:lnTo>
                    <a:pt x="379" y="3111"/>
                  </a:lnTo>
                  <a:lnTo>
                    <a:pt x="391" y="3162"/>
                  </a:lnTo>
                  <a:lnTo>
                    <a:pt x="403" y="3209"/>
                  </a:lnTo>
                  <a:lnTo>
                    <a:pt x="415" y="3252"/>
                  </a:lnTo>
                  <a:lnTo>
                    <a:pt x="428" y="3292"/>
                  </a:lnTo>
                  <a:lnTo>
                    <a:pt x="440" y="3327"/>
                  </a:lnTo>
                  <a:lnTo>
                    <a:pt x="452" y="3358"/>
                  </a:lnTo>
                  <a:lnTo>
                    <a:pt x="464" y="3386"/>
                  </a:lnTo>
                  <a:lnTo>
                    <a:pt x="477" y="3409"/>
                  </a:lnTo>
                  <a:lnTo>
                    <a:pt x="489" y="3427"/>
                  </a:lnTo>
                  <a:lnTo>
                    <a:pt x="501" y="3442"/>
                  </a:lnTo>
                  <a:lnTo>
                    <a:pt x="513" y="3453"/>
                  </a:lnTo>
                  <a:lnTo>
                    <a:pt x="525" y="3459"/>
                  </a:lnTo>
                  <a:lnTo>
                    <a:pt x="538" y="3461"/>
                  </a:lnTo>
                  <a:lnTo>
                    <a:pt x="550" y="3459"/>
                  </a:lnTo>
                  <a:lnTo>
                    <a:pt x="562" y="3453"/>
                  </a:lnTo>
                  <a:lnTo>
                    <a:pt x="574" y="3442"/>
                  </a:lnTo>
                  <a:lnTo>
                    <a:pt x="587" y="3427"/>
                  </a:lnTo>
                  <a:lnTo>
                    <a:pt x="599" y="3409"/>
                  </a:lnTo>
                  <a:lnTo>
                    <a:pt x="611" y="3386"/>
                  </a:lnTo>
                  <a:lnTo>
                    <a:pt x="623" y="3359"/>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 name="Freeform 246"/>
            <p:cNvSpPr>
              <a:spLocks/>
            </p:cNvSpPr>
            <p:nvPr/>
          </p:nvSpPr>
          <p:spPr bwMode="auto">
            <a:xfrm>
              <a:off x="2021" y="4024"/>
              <a:ext cx="15" cy="71"/>
            </a:xfrm>
            <a:custGeom>
              <a:avLst/>
              <a:gdLst>
                <a:gd name="T0" fmla="*/ 0 w 623"/>
                <a:gd name="T1" fmla="*/ 0 h 5216"/>
                <a:gd name="T2" fmla="*/ 0 w 623"/>
                <a:gd name="T3" fmla="*/ 0 h 5216"/>
                <a:gd name="T4" fmla="*/ 0 w 623"/>
                <a:gd name="T5" fmla="*/ 0 h 5216"/>
                <a:gd name="T6" fmla="*/ 0 w 623"/>
                <a:gd name="T7" fmla="*/ 0 h 5216"/>
                <a:gd name="T8" fmla="*/ 0 w 623"/>
                <a:gd name="T9" fmla="*/ 0 h 5216"/>
                <a:gd name="T10" fmla="*/ 0 w 623"/>
                <a:gd name="T11" fmla="*/ 0 h 5216"/>
                <a:gd name="T12" fmla="*/ 0 w 623"/>
                <a:gd name="T13" fmla="*/ 0 h 5216"/>
                <a:gd name="T14" fmla="*/ 0 w 623"/>
                <a:gd name="T15" fmla="*/ 0 h 5216"/>
                <a:gd name="T16" fmla="*/ 0 w 623"/>
                <a:gd name="T17" fmla="*/ 0 h 5216"/>
                <a:gd name="T18" fmla="*/ 0 w 623"/>
                <a:gd name="T19" fmla="*/ 0 h 5216"/>
                <a:gd name="T20" fmla="*/ 0 w 623"/>
                <a:gd name="T21" fmla="*/ 0 h 5216"/>
                <a:gd name="T22" fmla="*/ 0 w 623"/>
                <a:gd name="T23" fmla="*/ 0 h 5216"/>
                <a:gd name="T24" fmla="*/ 0 w 623"/>
                <a:gd name="T25" fmla="*/ 0 h 5216"/>
                <a:gd name="T26" fmla="*/ 0 w 623"/>
                <a:gd name="T27" fmla="*/ 0 h 5216"/>
                <a:gd name="T28" fmla="*/ 0 w 623"/>
                <a:gd name="T29" fmla="*/ 0 h 5216"/>
                <a:gd name="T30" fmla="*/ 0 w 623"/>
                <a:gd name="T31" fmla="*/ 0 h 5216"/>
                <a:gd name="T32" fmla="*/ 0 w 623"/>
                <a:gd name="T33" fmla="*/ 0 h 5216"/>
                <a:gd name="T34" fmla="*/ 0 w 623"/>
                <a:gd name="T35" fmla="*/ 0 h 5216"/>
                <a:gd name="T36" fmla="*/ 0 w 623"/>
                <a:gd name="T37" fmla="*/ 0 h 5216"/>
                <a:gd name="T38" fmla="*/ 0 w 623"/>
                <a:gd name="T39" fmla="*/ 0 h 5216"/>
                <a:gd name="T40" fmla="*/ 0 w 623"/>
                <a:gd name="T41" fmla="*/ 0 h 5216"/>
                <a:gd name="T42" fmla="*/ 0 w 623"/>
                <a:gd name="T43" fmla="*/ 0 h 5216"/>
                <a:gd name="T44" fmla="*/ 0 w 623"/>
                <a:gd name="T45" fmla="*/ 0 h 5216"/>
                <a:gd name="T46" fmla="*/ 0 w 623"/>
                <a:gd name="T47" fmla="*/ 0 h 5216"/>
                <a:gd name="T48" fmla="*/ 0 w 623"/>
                <a:gd name="T49" fmla="*/ 0 h 5216"/>
                <a:gd name="T50" fmla="*/ 0 w 623"/>
                <a:gd name="T51" fmla="*/ 0 h 5216"/>
                <a:gd name="T52" fmla="*/ 0 w 623"/>
                <a:gd name="T53" fmla="*/ 0 h 5216"/>
                <a:gd name="T54" fmla="*/ 0 w 623"/>
                <a:gd name="T55" fmla="*/ 0 h 5216"/>
                <a:gd name="T56" fmla="*/ 0 w 623"/>
                <a:gd name="T57" fmla="*/ 0 h 5216"/>
                <a:gd name="T58" fmla="*/ 0 w 623"/>
                <a:gd name="T59" fmla="*/ 0 h 5216"/>
                <a:gd name="T60" fmla="*/ 0 w 623"/>
                <a:gd name="T61" fmla="*/ 0 h 5216"/>
                <a:gd name="T62" fmla="*/ 0 w 623"/>
                <a:gd name="T63" fmla="*/ 0 h 5216"/>
                <a:gd name="T64" fmla="*/ 0 w 623"/>
                <a:gd name="T65" fmla="*/ 0 h 5216"/>
                <a:gd name="T66" fmla="*/ 0 w 623"/>
                <a:gd name="T67" fmla="*/ 0 h 5216"/>
                <a:gd name="T68" fmla="*/ 0 w 623"/>
                <a:gd name="T69" fmla="*/ 0 h 5216"/>
                <a:gd name="T70" fmla="*/ 0 w 623"/>
                <a:gd name="T71" fmla="*/ 0 h 5216"/>
                <a:gd name="T72" fmla="*/ 0 w 623"/>
                <a:gd name="T73" fmla="*/ 0 h 5216"/>
                <a:gd name="T74" fmla="*/ 0 w 623"/>
                <a:gd name="T75" fmla="*/ 0 h 5216"/>
                <a:gd name="T76" fmla="*/ 0 w 623"/>
                <a:gd name="T77" fmla="*/ 0 h 5216"/>
                <a:gd name="T78" fmla="*/ 0 w 623"/>
                <a:gd name="T79" fmla="*/ 0 h 5216"/>
                <a:gd name="T80" fmla="*/ 0 w 623"/>
                <a:gd name="T81" fmla="*/ 0 h 5216"/>
                <a:gd name="T82" fmla="*/ 0 w 623"/>
                <a:gd name="T83" fmla="*/ 0 h 5216"/>
                <a:gd name="T84" fmla="*/ 0 w 623"/>
                <a:gd name="T85" fmla="*/ 0 h 5216"/>
                <a:gd name="T86" fmla="*/ 0 w 623"/>
                <a:gd name="T87" fmla="*/ 0 h 5216"/>
                <a:gd name="T88" fmla="*/ 0 w 623"/>
                <a:gd name="T89" fmla="*/ 0 h 5216"/>
                <a:gd name="T90" fmla="*/ 0 w 623"/>
                <a:gd name="T91" fmla="*/ 0 h 5216"/>
                <a:gd name="T92" fmla="*/ 0 w 623"/>
                <a:gd name="T93" fmla="*/ 0 h 5216"/>
                <a:gd name="T94" fmla="*/ 0 w 623"/>
                <a:gd name="T95" fmla="*/ 0 h 5216"/>
                <a:gd name="T96" fmla="*/ 0 w 623"/>
                <a:gd name="T97" fmla="*/ 0 h 5216"/>
                <a:gd name="T98" fmla="*/ 0 w 623"/>
                <a:gd name="T99" fmla="*/ 0 h 5216"/>
                <a:gd name="T100" fmla="*/ 0 w 623"/>
                <a:gd name="T101" fmla="*/ 0 h 5216"/>
                <a:gd name="T102" fmla="*/ 0 w 623"/>
                <a:gd name="T103" fmla="*/ 0 h 5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216"/>
                <a:gd name="T158" fmla="*/ 623 w 623"/>
                <a:gd name="T159" fmla="*/ 5216 h 5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216">
                  <a:moveTo>
                    <a:pt x="0" y="5216"/>
                  </a:moveTo>
                  <a:lnTo>
                    <a:pt x="12" y="5184"/>
                  </a:lnTo>
                  <a:lnTo>
                    <a:pt x="25" y="5149"/>
                  </a:lnTo>
                  <a:lnTo>
                    <a:pt x="37" y="5110"/>
                  </a:lnTo>
                  <a:lnTo>
                    <a:pt x="49" y="5066"/>
                  </a:lnTo>
                  <a:lnTo>
                    <a:pt x="61" y="5019"/>
                  </a:lnTo>
                  <a:lnTo>
                    <a:pt x="73" y="4968"/>
                  </a:lnTo>
                  <a:lnTo>
                    <a:pt x="86" y="4913"/>
                  </a:lnTo>
                  <a:lnTo>
                    <a:pt x="98" y="4854"/>
                  </a:lnTo>
                  <a:lnTo>
                    <a:pt x="110" y="4791"/>
                  </a:lnTo>
                  <a:lnTo>
                    <a:pt x="122" y="4725"/>
                  </a:lnTo>
                  <a:lnTo>
                    <a:pt x="135" y="4655"/>
                  </a:lnTo>
                  <a:lnTo>
                    <a:pt x="147" y="4582"/>
                  </a:lnTo>
                  <a:lnTo>
                    <a:pt x="159" y="4505"/>
                  </a:lnTo>
                  <a:lnTo>
                    <a:pt x="171" y="4424"/>
                  </a:lnTo>
                  <a:lnTo>
                    <a:pt x="183" y="4341"/>
                  </a:lnTo>
                  <a:lnTo>
                    <a:pt x="196" y="4254"/>
                  </a:lnTo>
                  <a:lnTo>
                    <a:pt x="208" y="4164"/>
                  </a:lnTo>
                  <a:lnTo>
                    <a:pt x="220" y="4071"/>
                  </a:lnTo>
                  <a:lnTo>
                    <a:pt x="232" y="3975"/>
                  </a:lnTo>
                  <a:lnTo>
                    <a:pt x="244" y="3876"/>
                  </a:lnTo>
                  <a:lnTo>
                    <a:pt x="257" y="3774"/>
                  </a:lnTo>
                  <a:lnTo>
                    <a:pt x="269" y="3670"/>
                  </a:lnTo>
                  <a:lnTo>
                    <a:pt x="281" y="3563"/>
                  </a:lnTo>
                  <a:lnTo>
                    <a:pt x="293" y="3453"/>
                  </a:lnTo>
                  <a:lnTo>
                    <a:pt x="306" y="3341"/>
                  </a:lnTo>
                  <a:lnTo>
                    <a:pt x="318" y="3227"/>
                  </a:lnTo>
                  <a:lnTo>
                    <a:pt x="330" y="3111"/>
                  </a:lnTo>
                  <a:lnTo>
                    <a:pt x="342" y="2993"/>
                  </a:lnTo>
                  <a:lnTo>
                    <a:pt x="354" y="2873"/>
                  </a:lnTo>
                  <a:lnTo>
                    <a:pt x="367" y="2751"/>
                  </a:lnTo>
                  <a:lnTo>
                    <a:pt x="379" y="2627"/>
                  </a:lnTo>
                  <a:lnTo>
                    <a:pt x="391" y="2502"/>
                  </a:lnTo>
                  <a:lnTo>
                    <a:pt x="403" y="2375"/>
                  </a:lnTo>
                  <a:lnTo>
                    <a:pt x="415" y="2248"/>
                  </a:lnTo>
                  <a:lnTo>
                    <a:pt x="428" y="2119"/>
                  </a:lnTo>
                  <a:lnTo>
                    <a:pt x="440" y="1988"/>
                  </a:lnTo>
                  <a:lnTo>
                    <a:pt x="452" y="1857"/>
                  </a:lnTo>
                  <a:lnTo>
                    <a:pt x="464" y="1726"/>
                  </a:lnTo>
                  <a:lnTo>
                    <a:pt x="477" y="1593"/>
                  </a:lnTo>
                  <a:lnTo>
                    <a:pt x="489" y="1460"/>
                  </a:lnTo>
                  <a:lnTo>
                    <a:pt x="501" y="1327"/>
                  </a:lnTo>
                  <a:lnTo>
                    <a:pt x="513" y="1193"/>
                  </a:lnTo>
                  <a:lnTo>
                    <a:pt x="525" y="1059"/>
                  </a:lnTo>
                  <a:lnTo>
                    <a:pt x="538" y="926"/>
                  </a:lnTo>
                  <a:lnTo>
                    <a:pt x="550" y="792"/>
                  </a:lnTo>
                  <a:lnTo>
                    <a:pt x="562" y="659"/>
                  </a:lnTo>
                  <a:lnTo>
                    <a:pt x="574" y="526"/>
                  </a:lnTo>
                  <a:lnTo>
                    <a:pt x="587" y="393"/>
                  </a:lnTo>
                  <a:lnTo>
                    <a:pt x="599" y="261"/>
                  </a:lnTo>
                  <a:lnTo>
                    <a:pt x="611" y="130"/>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2" name="Freeform 247"/>
            <p:cNvSpPr>
              <a:spLocks/>
            </p:cNvSpPr>
            <p:nvPr/>
          </p:nvSpPr>
          <p:spPr bwMode="auto">
            <a:xfrm>
              <a:off x="2036" y="3981"/>
              <a:ext cx="16" cy="43"/>
            </a:xfrm>
            <a:custGeom>
              <a:avLst/>
              <a:gdLst>
                <a:gd name="T0" fmla="*/ 0 w 623"/>
                <a:gd name="T1" fmla="*/ 0 h 3200"/>
                <a:gd name="T2" fmla="*/ 0 w 623"/>
                <a:gd name="T3" fmla="*/ 0 h 3200"/>
                <a:gd name="T4" fmla="*/ 0 w 623"/>
                <a:gd name="T5" fmla="*/ 0 h 3200"/>
                <a:gd name="T6" fmla="*/ 0 w 623"/>
                <a:gd name="T7" fmla="*/ 0 h 3200"/>
                <a:gd name="T8" fmla="*/ 0 w 623"/>
                <a:gd name="T9" fmla="*/ 0 h 3200"/>
                <a:gd name="T10" fmla="*/ 0 w 623"/>
                <a:gd name="T11" fmla="*/ 0 h 3200"/>
                <a:gd name="T12" fmla="*/ 0 w 623"/>
                <a:gd name="T13" fmla="*/ 0 h 3200"/>
                <a:gd name="T14" fmla="*/ 0 w 623"/>
                <a:gd name="T15" fmla="*/ 0 h 3200"/>
                <a:gd name="T16" fmla="*/ 0 w 623"/>
                <a:gd name="T17" fmla="*/ 0 h 3200"/>
                <a:gd name="T18" fmla="*/ 0 w 623"/>
                <a:gd name="T19" fmla="*/ 0 h 3200"/>
                <a:gd name="T20" fmla="*/ 0 w 623"/>
                <a:gd name="T21" fmla="*/ 0 h 3200"/>
                <a:gd name="T22" fmla="*/ 0 w 623"/>
                <a:gd name="T23" fmla="*/ 0 h 3200"/>
                <a:gd name="T24" fmla="*/ 0 w 623"/>
                <a:gd name="T25" fmla="*/ 0 h 3200"/>
                <a:gd name="T26" fmla="*/ 0 w 623"/>
                <a:gd name="T27" fmla="*/ 0 h 3200"/>
                <a:gd name="T28" fmla="*/ 0 w 623"/>
                <a:gd name="T29" fmla="*/ 0 h 3200"/>
                <a:gd name="T30" fmla="*/ 0 w 623"/>
                <a:gd name="T31" fmla="*/ 0 h 3200"/>
                <a:gd name="T32" fmla="*/ 0 w 623"/>
                <a:gd name="T33" fmla="*/ 0 h 3200"/>
                <a:gd name="T34" fmla="*/ 0 w 623"/>
                <a:gd name="T35" fmla="*/ 0 h 3200"/>
                <a:gd name="T36" fmla="*/ 0 w 623"/>
                <a:gd name="T37" fmla="*/ 0 h 3200"/>
                <a:gd name="T38" fmla="*/ 0 w 623"/>
                <a:gd name="T39" fmla="*/ 0 h 3200"/>
                <a:gd name="T40" fmla="*/ 0 w 623"/>
                <a:gd name="T41" fmla="*/ 0 h 3200"/>
                <a:gd name="T42" fmla="*/ 0 w 623"/>
                <a:gd name="T43" fmla="*/ 0 h 3200"/>
                <a:gd name="T44" fmla="*/ 0 w 623"/>
                <a:gd name="T45" fmla="*/ 0 h 3200"/>
                <a:gd name="T46" fmla="*/ 0 w 623"/>
                <a:gd name="T47" fmla="*/ 0 h 3200"/>
                <a:gd name="T48" fmla="*/ 0 w 623"/>
                <a:gd name="T49" fmla="*/ 0 h 3200"/>
                <a:gd name="T50" fmla="*/ 0 w 623"/>
                <a:gd name="T51" fmla="*/ 0 h 3200"/>
                <a:gd name="T52" fmla="*/ 0 w 623"/>
                <a:gd name="T53" fmla="*/ 0 h 3200"/>
                <a:gd name="T54" fmla="*/ 0 w 623"/>
                <a:gd name="T55" fmla="*/ 0 h 3200"/>
                <a:gd name="T56" fmla="*/ 0 w 623"/>
                <a:gd name="T57" fmla="*/ 0 h 3200"/>
                <a:gd name="T58" fmla="*/ 0 w 623"/>
                <a:gd name="T59" fmla="*/ 0 h 3200"/>
                <a:gd name="T60" fmla="*/ 0 w 623"/>
                <a:gd name="T61" fmla="*/ 0 h 3200"/>
                <a:gd name="T62" fmla="*/ 0 w 623"/>
                <a:gd name="T63" fmla="*/ 0 h 3200"/>
                <a:gd name="T64" fmla="*/ 0 w 623"/>
                <a:gd name="T65" fmla="*/ 0 h 3200"/>
                <a:gd name="T66" fmla="*/ 0 w 623"/>
                <a:gd name="T67" fmla="*/ 0 h 3200"/>
                <a:gd name="T68" fmla="*/ 0 w 623"/>
                <a:gd name="T69" fmla="*/ 0 h 3200"/>
                <a:gd name="T70" fmla="*/ 0 w 623"/>
                <a:gd name="T71" fmla="*/ 0 h 3200"/>
                <a:gd name="T72" fmla="*/ 0 w 623"/>
                <a:gd name="T73" fmla="*/ 0 h 3200"/>
                <a:gd name="T74" fmla="*/ 0 w 623"/>
                <a:gd name="T75" fmla="*/ 0 h 3200"/>
                <a:gd name="T76" fmla="*/ 0 w 623"/>
                <a:gd name="T77" fmla="*/ 0 h 3200"/>
                <a:gd name="T78" fmla="*/ 0 w 623"/>
                <a:gd name="T79" fmla="*/ 0 h 3200"/>
                <a:gd name="T80" fmla="*/ 0 w 623"/>
                <a:gd name="T81" fmla="*/ 0 h 3200"/>
                <a:gd name="T82" fmla="*/ 0 w 623"/>
                <a:gd name="T83" fmla="*/ 0 h 3200"/>
                <a:gd name="T84" fmla="*/ 0 w 623"/>
                <a:gd name="T85" fmla="*/ 0 h 3200"/>
                <a:gd name="T86" fmla="*/ 0 w 623"/>
                <a:gd name="T87" fmla="*/ 0 h 3200"/>
                <a:gd name="T88" fmla="*/ 0 w 623"/>
                <a:gd name="T89" fmla="*/ 0 h 3200"/>
                <a:gd name="T90" fmla="*/ 0 w 623"/>
                <a:gd name="T91" fmla="*/ 0 h 3200"/>
                <a:gd name="T92" fmla="*/ 0 w 623"/>
                <a:gd name="T93" fmla="*/ 0 h 3200"/>
                <a:gd name="T94" fmla="*/ 0 w 623"/>
                <a:gd name="T95" fmla="*/ 0 h 3200"/>
                <a:gd name="T96" fmla="*/ 0 w 623"/>
                <a:gd name="T97" fmla="*/ 0 h 3200"/>
                <a:gd name="T98" fmla="*/ 0 w 623"/>
                <a:gd name="T99" fmla="*/ 0 h 3200"/>
                <a:gd name="T100" fmla="*/ 0 w 623"/>
                <a:gd name="T101" fmla="*/ 0 h 3200"/>
                <a:gd name="T102" fmla="*/ 0 w 623"/>
                <a:gd name="T103" fmla="*/ 0 h 3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3200"/>
                <a:gd name="T158" fmla="*/ 623 w 623"/>
                <a:gd name="T159" fmla="*/ 3200 h 3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3200">
                  <a:moveTo>
                    <a:pt x="0" y="3200"/>
                  </a:moveTo>
                  <a:lnTo>
                    <a:pt x="12" y="3071"/>
                  </a:lnTo>
                  <a:lnTo>
                    <a:pt x="25" y="2943"/>
                  </a:lnTo>
                  <a:lnTo>
                    <a:pt x="37" y="2817"/>
                  </a:lnTo>
                  <a:lnTo>
                    <a:pt x="49" y="2692"/>
                  </a:lnTo>
                  <a:lnTo>
                    <a:pt x="61" y="2568"/>
                  </a:lnTo>
                  <a:lnTo>
                    <a:pt x="73" y="2446"/>
                  </a:lnTo>
                  <a:lnTo>
                    <a:pt x="86" y="2326"/>
                  </a:lnTo>
                  <a:lnTo>
                    <a:pt x="98" y="2208"/>
                  </a:lnTo>
                  <a:lnTo>
                    <a:pt x="110" y="2091"/>
                  </a:lnTo>
                  <a:lnTo>
                    <a:pt x="122" y="1977"/>
                  </a:lnTo>
                  <a:lnTo>
                    <a:pt x="135" y="1865"/>
                  </a:lnTo>
                  <a:lnTo>
                    <a:pt x="147" y="1756"/>
                  </a:lnTo>
                  <a:lnTo>
                    <a:pt x="159" y="1649"/>
                  </a:lnTo>
                  <a:lnTo>
                    <a:pt x="171" y="1545"/>
                  </a:lnTo>
                  <a:lnTo>
                    <a:pt x="183" y="1443"/>
                  </a:lnTo>
                  <a:lnTo>
                    <a:pt x="196" y="1344"/>
                  </a:lnTo>
                  <a:lnTo>
                    <a:pt x="208" y="1248"/>
                  </a:lnTo>
                  <a:lnTo>
                    <a:pt x="220" y="1155"/>
                  </a:lnTo>
                  <a:lnTo>
                    <a:pt x="232" y="1065"/>
                  </a:lnTo>
                  <a:lnTo>
                    <a:pt x="244" y="978"/>
                  </a:lnTo>
                  <a:lnTo>
                    <a:pt x="257" y="894"/>
                  </a:lnTo>
                  <a:lnTo>
                    <a:pt x="269" y="814"/>
                  </a:lnTo>
                  <a:lnTo>
                    <a:pt x="281" y="737"/>
                  </a:lnTo>
                  <a:lnTo>
                    <a:pt x="293" y="663"/>
                  </a:lnTo>
                  <a:lnTo>
                    <a:pt x="306" y="593"/>
                  </a:lnTo>
                  <a:lnTo>
                    <a:pt x="318" y="527"/>
                  </a:lnTo>
                  <a:lnTo>
                    <a:pt x="330" y="464"/>
                  </a:lnTo>
                  <a:lnTo>
                    <a:pt x="342" y="406"/>
                  </a:lnTo>
                  <a:lnTo>
                    <a:pt x="354" y="350"/>
                  </a:lnTo>
                  <a:lnTo>
                    <a:pt x="367" y="299"/>
                  </a:lnTo>
                  <a:lnTo>
                    <a:pt x="379" y="252"/>
                  </a:lnTo>
                  <a:lnTo>
                    <a:pt x="391" y="209"/>
                  </a:lnTo>
                  <a:lnTo>
                    <a:pt x="403" y="169"/>
                  </a:lnTo>
                  <a:lnTo>
                    <a:pt x="416" y="134"/>
                  </a:lnTo>
                  <a:lnTo>
                    <a:pt x="428" y="103"/>
                  </a:lnTo>
                  <a:lnTo>
                    <a:pt x="440" y="76"/>
                  </a:lnTo>
                  <a:lnTo>
                    <a:pt x="452" y="53"/>
                  </a:lnTo>
                  <a:lnTo>
                    <a:pt x="464" y="34"/>
                  </a:lnTo>
                  <a:lnTo>
                    <a:pt x="477" y="19"/>
                  </a:lnTo>
                  <a:lnTo>
                    <a:pt x="489" y="8"/>
                  </a:lnTo>
                  <a:lnTo>
                    <a:pt x="501" y="2"/>
                  </a:lnTo>
                  <a:lnTo>
                    <a:pt x="513" y="0"/>
                  </a:lnTo>
                  <a:lnTo>
                    <a:pt x="525" y="2"/>
                  </a:lnTo>
                  <a:lnTo>
                    <a:pt x="538" y="8"/>
                  </a:lnTo>
                  <a:lnTo>
                    <a:pt x="550" y="19"/>
                  </a:lnTo>
                  <a:lnTo>
                    <a:pt x="562" y="34"/>
                  </a:lnTo>
                  <a:lnTo>
                    <a:pt x="574" y="52"/>
                  </a:lnTo>
                  <a:lnTo>
                    <a:pt x="587" y="75"/>
                  </a:lnTo>
                  <a:lnTo>
                    <a:pt x="599" y="102"/>
                  </a:lnTo>
                  <a:lnTo>
                    <a:pt x="611" y="134"/>
                  </a:lnTo>
                  <a:lnTo>
                    <a:pt x="623" y="169"/>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 name="Freeform 248"/>
            <p:cNvSpPr>
              <a:spLocks/>
            </p:cNvSpPr>
            <p:nvPr/>
          </p:nvSpPr>
          <p:spPr bwMode="auto">
            <a:xfrm>
              <a:off x="2052" y="3983"/>
              <a:ext cx="15" cy="73"/>
            </a:xfrm>
            <a:custGeom>
              <a:avLst/>
              <a:gdLst>
                <a:gd name="T0" fmla="*/ 0 w 623"/>
                <a:gd name="T1" fmla="*/ 0 h 5406"/>
                <a:gd name="T2" fmla="*/ 0 w 623"/>
                <a:gd name="T3" fmla="*/ 0 h 5406"/>
                <a:gd name="T4" fmla="*/ 0 w 623"/>
                <a:gd name="T5" fmla="*/ 0 h 5406"/>
                <a:gd name="T6" fmla="*/ 0 w 623"/>
                <a:gd name="T7" fmla="*/ 0 h 5406"/>
                <a:gd name="T8" fmla="*/ 0 w 623"/>
                <a:gd name="T9" fmla="*/ 0 h 5406"/>
                <a:gd name="T10" fmla="*/ 0 w 623"/>
                <a:gd name="T11" fmla="*/ 0 h 5406"/>
                <a:gd name="T12" fmla="*/ 0 w 623"/>
                <a:gd name="T13" fmla="*/ 0 h 5406"/>
                <a:gd name="T14" fmla="*/ 0 w 623"/>
                <a:gd name="T15" fmla="*/ 0 h 5406"/>
                <a:gd name="T16" fmla="*/ 0 w 623"/>
                <a:gd name="T17" fmla="*/ 0 h 5406"/>
                <a:gd name="T18" fmla="*/ 0 w 623"/>
                <a:gd name="T19" fmla="*/ 0 h 5406"/>
                <a:gd name="T20" fmla="*/ 0 w 623"/>
                <a:gd name="T21" fmla="*/ 0 h 5406"/>
                <a:gd name="T22" fmla="*/ 0 w 623"/>
                <a:gd name="T23" fmla="*/ 0 h 5406"/>
                <a:gd name="T24" fmla="*/ 0 w 623"/>
                <a:gd name="T25" fmla="*/ 0 h 5406"/>
                <a:gd name="T26" fmla="*/ 0 w 623"/>
                <a:gd name="T27" fmla="*/ 0 h 5406"/>
                <a:gd name="T28" fmla="*/ 0 w 623"/>
                <a:gd name="T29" fmla="*/ 0 h 5406"/>
                <a:gd name="T30" fmla="*/ 0 w 623"/>
                <a:gd name="T31" fmla="*/ 0 h 5406"/>
                <a:gd name="T32" fmla="*/ 0 w 623"/>
                <a:gd name="T33" fmla="*/ 0 h 5406"/>
                <a:gd name="T34" fmla="*/ 0 w 623"/>
                <a:gd name="T35" fmla="*/ 0 h 5406"/>
                <a:gd name="T36" fmla="*/ 0 w 623"/>
                <a:gd name="T37" fmla="*/ 0 h 5406"/>
                <a:gd name="T38" fmla="*/ 0 w 623"/>
                <a:gd name="T39" fmla="*/ 0 h 5406"/>
                <a:gd name="T40" fmla="*/ 0 w 623"/>
                <a:gd name="T41" fmla="*/ 0 h 5406"/>
                <a:gd name="T42" fmla="*/ 0 w 623"/>
                <a:gd name="T43" fmla="*/ 0 h 5406"/>
                <a:gd name="T44" fmla="*/ 0 w 623"/>
                <a:gd name="T45" fmla="*/ 0 h 5406"/>
                <a:gd name="T46" fmla="*/ 0 w 623"/>
                <a:gd name="T47" fmla="*/ 0 h 5406"/>
                <a:gd name="T48" fmla="*/ 0 w 623"/>
                <a:gd name="T49" fmla="*/ 0 h 5406"/>
                <a:gd name="T50" fmla="*/ 0 w 623"/>
                <a:gd name="T51" fmla="*/ 0 h 5406"/>
                <a:gd name="T52" fmla="*/ 0 w 623"/>
                <a:gd name="T53" fmla="*/ 0 h 5406"/>
                <a:gd name="T54" fmla="*/ 0 w 623"/>
                <a:gd name="T55" fmla="*/ 0 h 5406"/>
                <a:gd name="T56" fmla="*/ 0 w 623"/>
                <a:gd name="T57" fmla="*/ 0 h 5406"/>
                <a:gd name="T58" fmla="*/ 0 w 623"/>
                <a:gd name="T59" fmla="*/ 0 h 5406"/>
                <a:gd name="T60" fmla="*/ 0 w 623"/>
                <a:gd name="T61" fmla="*/ 0 h 5406"/>
                <a:gd name="T62" fmla="*/ 0 w 623"/>
                <a:gd name="T63" fmla="*/ 0 h 5406"/>
                <a:gd name="T64" fmla="*/ 0 w 623"/>
                <a:gd name="T65" fmla="*/ 0 h 5406"/>
                <a:gd name="T66" fmla="*/ 0 w 623"/>
                <a:gd name="T67" fmla="*/ 0 h 5406"/>
                <a:gd name="T68" fmla="*/ 0 w 623"/>
                <a:gd name="T69" fmla="*/ 0 h 5406"/>
                <a:gd name="T70" fmla="*/ 0 w 623"/>
                <a:gd name="T71" fmla="*/ 0 h 5406"/>
                <a:gd name="T72" fmla="*/ 0 w 623"/>
                <a:gd name="T73" fmla="*/ 0 h 5406"/>
                <a:gd name="T74" fmla="*/ 0 w 623"/>
                <a:gd name="T75" fmla="*/ 0 h 5406"/>
                <a:gd name="T76" fmla="*/ 0 w 623"/>
                <a:gd name="T77" fmla="*/ 0 h 5406"/>
                <a:gd name="T78" fmla="*/ 0 w 623"/>
                <a:gd name="T79" fmla="*/ 0 h 5406"/>
                <a:gd name="T80" fmla="*/ 0 w 623"/>
                <a:gd name="T81" fmla="*/ 0 h 5406"/>
                <a:gd name="T82" fmla="*/ 0 w 623"/>
                <a:gd name="T83" fmla="*/ 0 h 5406"/>
                <a:gd name="T84" fmla="*/ 0 w 623"/>
                <a:gd name="T85" fmla="*/ 0 h 5406"/>
                <a:gd name="T86" fmla="*/ 0 w 623"/>
                <a:gd name="T87" fmla="*/ 0 h 5406"/>
                <a:gd name="T88" fmla="*/ 0 w 623"/>
                <a:gd name="T89" fmla="*/ 0 h 5406"/>
                <a:gd name="T90" fmla="*/ 0 w 623"/>
                <a:gd name="T91" fmla="*/ 0 h 5406"/>
                <a:gd name="T92" fmla="*/ 0 w 623"/>
                <a:gd name="T93" fmla="*/ 0 h 5406"/>
                <a:gd name="T94" fmla="*/ 0 w 623"/>
                <a:gd name="T95" fmla="*/ 0 h 5406"/>
                <a:gd name="T96" fmla="*/ 0 w 623"/>
                <a:gd name="T97" fmla="*/ 0 h 5406"/>
                <a:gd name="T98" fmla="*/ 0 w 623"/>
                <a:gd name="T99" fmla="*/ 0 h 5406"/>
                <a:gd name="T100" fmla="*/ 0 w 623"/>
                <a:gd name="T101" fmla="*/ 0 h 5406"/>
                <a:gd name="T102" fmla="*/ 0 w 623"/>
                <a:gd name="T103" fmla="*/ 0 h 54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406"/>
                <a:gd name="T158" fmla="*/ 623 w 623"/>
                <a:gd name="T159" fmla="*/ 5406 h 54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406">
                  <a:moveTo>
                    <a:pt x="0" y="0"/>
                  </a:moveTo>
                  <a:lnTo>
                    <a:pt x="12" y="39"/>
                  </a:lnTo>
                  <a:lnTo>
                    <a:pt x="25" y="83"/>
                  </a:lnTo>
                  <a:lnTo>
                    <a:pt x="37" y="130"/>
                  </a:lnTo>
                  <a:lnTo>
                    <a:pt x="49" y="181"/>
                  </a:lnTo>
                  <a:lnTo>
                    <a:pt x="61" y="236"/>
                  </a:lnTo>
                  <a:lnTo>
                    <a:pt x="73" y="295"/>
                  </a:lnTo>
                  <a:lnTo>
                    <a:pt x="86" y="358"/>
                  </a:lnTo>
                  <a:lnTo>
                    <a:pt x="98" y="424"/>
                  </a:lnTo>
                  <a:lnTo>
                    <a:pt x="110" y="494"/>
                  </a:lnTo>
                  <a:lnTo>
                    <a:pt x="122" y="567"/>
                  </a:lnTo>
                  <a:lnTo>
                    <a:pt x="135" y="644"/>
                  </a:lnTo>
                  <a:lnTo>
                    <a:pt x="147" y="724"/>
                  </a:lnTo>
                  <a:lnTo>
                    <a:pt x="159" y="808"/>
                  </a:lnTo>
                  <a:lnTo>
                    <a:pt x="171" y="895"/>
                  </a:lnTo>
                  <a:lnTo>
                    <a:pt x="183" y="985"/>
                  </a:lnTo>
                  <a:lnTo>
                    <a:pt x="196" y="1078"/>
                  </a:lnTo>
                  <a:lnTo>
                    <a:pt x="208" y="1174"/>
                  </a:lnTo>
                  <a:lnTo>
                    <a:pt x="220" y="1273"/>
                  </a:lnTo>
                  <a:lnTo>
                    <a:pt x="232" y="1375"/>
                  </a:lnTo>
                  <a:lnTo>
                    <a:pt x="245" y="1479"/>
                  </a:lnTo>
                  <a:lnTo>
                    <a:pt x="257" y="1586"/>
                  </a:lnTo>
                  <a:lnTo>
                    <a:pt x="269" y="1696"/>
                  </a:lnTo>
                  <a:lnTo>
                    <a:pt x="281" y="1808"/>
                  </a:lnTo>
                  <a:lnTo>
                    <a:pt x="293" y="1922"/>
                  </a:lnTo>
                  <a:lnTo>
                    <a:pt x="306" y="2038"/>
                  </a:lnTo>
                  <a:lnTo>
                    <a:pt x="318" y="2156"/>
                  </a:lnTo>
                  <a:lnTo>
                    <a:pt x="330" y="2276"/>
                  </a:lnTo>
                  <a:lnTo>
                    <a:pt x="342" y="2398"/>
                  </a:lnTo>
                  <a:lnTo>
                    <a:pt x="354" y="2522"/>
                  </a:lnTo>
                  <a:lnTo>
                    <a:pt x="367" y="2647"/>
                  </a:lnTo>
                  <a:lnTo>
                    <a:pt x="379" y="2773"/>
                  </a:lnTo>
                  <a:lnTo>
                    <a:pt x="391" y="2901"/>
                  </a:lnTo>
                  <a:lnTo>
                    <a:pt x="403" y="3030"/>
                  </a:lnTo>
                  <a:lnTo>
                    <a:pt x="416" y="3160"/>
                  </a:lnTo>
                  <a:lnTo>
                    <a:pt x="428" y="3291"/>
                  </a:lnTo>
                  <a:lnTo>
                    <a:pt x="440" y="3423"/>
                  </a:lnTo>
                  <a:lnTo>
                    <a:pt x="452" y="3556"/>
                  </a:lnTo>
                  <a:lnTo>
                    <a:pt x="464" y="3689"/>
                  </a:lnTo>
                  <a:lnTo>
                    <a:pt x="477" y="3822"/>
                  </a:lnTo>
                  <a:lnTo>
                    <a:pt x="489" y="3956"/>
                  </a:lnTo>
                  <a:lnTo>
                    <a:pt x="501" y="4090"/>
                  </a:lnTo>
                  <a:lnTo>
                    <a:pt x="513" y="4223"/>
                  </a:lnTo>
                  <a:lnTo>
                    <a:pt x="525" y="4357"/>
                  </a:lnTo>
                  <a:lnTo>
                    <a:pt x="538" y="4490"/>
                  </a:lnTo>
                  <a:lnTo>
                    <a:pt x="550" y="4623"/>
                  </a:lnTo>
                  <a:lnTo>
                    <a:pt x="562" y="4756"/>
                  </a:lnTo>
                  <a:lnTo>
                    <a:pt x="574" y="4888"/>
                  </a:lnTo>
                  <a:lnTo>
                    <a:pt x="587" y="5019"/>
                  </a:lnTo>
                  <a:lnTo>
                    <a:pt x="599" y="5149"/>
                  </a:lnTo>
                  <a:lnTo>
                    <a:pt x="611" y="5278"/>
                  </a:lnTo>
                  <a:lnTo>
                    <a:pt x="623" y="5406"/>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 name="Freeform 249"/>
            <p:cNvSpPr>
              <a:spLocks/>
            </p:cNvSpPr>
            <p:nvPr/>
          </p:nvSpPr>
          <p:spPr bwMode="auto">
            <a:xfrm>
              <a:off x="2067" y="4056"/>
              <a:ext cx="15" cy="40"/>
            </a:xfrm>
            <a:custGeom>
              <a:avLst/>
              <a:gdLst>
                <a:gd name="T0" fmla="*/ 0 w 623"/>
                <a:gd name="T1" fmla="*/ 0 h 2943"/>
                <a:gd name="T2" fmla="*/ 0 w 623"/>
                <a:gd name="T3" fmla="*/ 0 h 2943"/>
                <a:gd name="T4" fmla="*/ 0 w 623"/>
                <a:gd name="T5" fmla="*/ 0 h 2943"/>
                <a:gd name="T6" fmla="*/ 0 w 623"/>
                <a:gd name="T7" fmla="*/ 0 h 2943"/>
                <a:gd name="T8" fmla="*/ 0 w 623"/>
                <a:gd name="T9" fmla="*/ 0 h 2943"/>
                <a:gd name="T10" fmla="*/ 0 w 623"/>
                <a:gd name="T11" fmla="*/ 0 h 2943"/>
                <a:gd name="T12" fmla="*/ 0 w 623"/>
                <a:gd name="T13" fmla="*/ 0 h 2943"/>
                <a:gd name="T14" fmla="*/ 0 w 623"/>
                <a:gd name="T15" fmla="*/ 0 h 2943"/>
                <a:gd name="T16" fmla="*/ 0 w 623"/>
                <a:gd name="T17" fmla="*/ 0 h 2943"/>
                <a:gd name="T18" fmla="*/ 0 w 623"/>
                <a:gd name="T19" fmla="*/ 0 h 2943"/>
                <a:gd name="T20" fmla="*/ 0 w 623"/>
                <a:gd name="T21" fmla="*/ 0 h 2943"/>
                <a:gd name="T22" fmla="*/ 0 w 623"/>
                <a:gd name="T23" fmla="*/ 0 h 2943"/>
                <a:gd name="T24" fmla="*/ 0 w 623"/>
                <a:gd name="T25" fmla="*/ 0 h 2943"/>
                <a:gd name="T26" fmla="*/ 0 w 623"/>
                <a:gd name="T27" fmla="*/ 0 h 2943"/>
                <a:gd name="T28" fmla="*/ 0 w 623"/>
                <a:gd name="T29" fmla="*/ 0 h 2943"/>
                <a:gd name="T30" fmla="*/ 0 w 623"/>
                <a:gd name="T31" fmla="*/ 0 h 2943"/>
                <a:gd name="T32" fmla="*/ 0 w 623"/>
                <a:gd name="T33" fmla="*/ 0 h 2943"/>
                <a:gd name="T34" fmla="*/ 0 w 623"/>
                <a:gd name="T35" fmla="*/ 0 h 2943"/>
                <a:gd name="T36" fmla="*/ 0 w 623"/>
                <a:gd name="T37" fmla="*/ 0 h 2943"/>
                <a:gd name="T38" fmla="*/ 0 w 623"/>
                <a:gd name="T39" fmla="*/ 0 h 2943"/>
                <a:gd name="T40" fmla="*/ 0 w 623"/>
                <a:gd name="T41" fmla="*/ 0 h 2943"/>
                <a:gd name="T42" fmla="*/ 0 w 623"/>
                <a:gd name="T43" fmla="*/ 0 h 2943"/>
                <a:gd name="T44" fmla="*/ 0 w 623"/>
                <a:gd name="T45" fmla="*/ 0 h 2943"/>
                <a:gd name="T46" fmla="*/ 0 w 623"/>
                <a:gd name="T47" fmla="*/ 0 h 2943"/>
                <a:gd name="T48" fmla="*/ 0 w 623"/>
                <a:gd name="T49" fmla="*/ 0 h 2943"/>
                <a:gd name="T50" fmla="*/ 0 w 623"/>
                <a:gd name="T51" fmla="*/ 0 h 2943"/>
                <a:gd name="T52" fmla="*/ 0 w 623"/>
                <a:gd name="T53" fmla="*/ 0 h 2943"/>
                <a:gd name="T54" fmla="*/ 0 w 623"/>
                <a:gd name="T55" fmla="*/ 0 h 2943"/>
                <a:gd name="T56" fmla="*/ 0 w 623"/>
                <a:gd name="T57" fmla="*/ 0 h 2943"/>
                <a:gd name="T58" fmla="*/ 0 w 623"/>
                <a:gd name="T59" fmla="*/ 0 h 2943"/>
                <a:gd name="T60" fmla="*/ 0 w 623"/>
                <a:gd name="T61" fmla="*/ 0 h 2943"/>
                <a:gd name="T62" fmla="*/ 0 w 623"/>
                <a:gd name="T63" fmla="*/ 0 h 2943"/>
                <a:gd name="T64" fmla="*/ 0 w 623"/>
                <a:gd name="T65" fmla="*/ 0 h 2943"/>
                <a:gd name="T66" fmla="*/ 0 w 623"/>
                <a:gd name="T67" fmla="*/ 0 h 2943"/>
                <a:gd name="T68" fmla="*/ 0 w 623"/>
                <a:gd name="T69" fmla="*/ 0 h 2943"/>
                <a:gd name="T70" fmla="*/ 0 w 623"/>
                <a:gd name="T71" fmla="*/ 0 h 2943"/>
                <a:gd name="T72" fmla="*/ 0 w 623"/>
                <a:gd name="T73" fmla="*/ 0 h 2943"/>
                <a:gd name="T74" fmla="*/ 0 w 623"/>
                <a:gd name="T75" fmla="*/ 0 h 2943"/>
                <a:gd name="T76" fmla="*/ 0 w 623"/>
                <a:gd name="T77" fmla="*/ 0 h 2943"/>
                <a:gd name="T78" fmla="*/ 0 w 623"/>
                <a:gd name="T79" fmla="*/ 0 h 2943"/>
                <a:gd name="T80" fmla="*/ 0 w 623"/>
                <a:gd name="T81" fmla="*/ 0 h 2943"/>
                <a:gd name="T82" fmla="*/ 0 w 623"/>
                <a:gd name="T83" fmla="*/ 0 h 2943"/>
                <a:gd name="T84" fmla="*/ 0 w 623"/>
                <a:gd name="T85" fmla="*/ 0 h 2943"/>
                <a:gd name="T86" fmla="*/ 0 w 623"/>
                <a:gd name="T87" fmla="*/ 0 h 2943"/>
                <a:gd name="T88" fmla="*/ 0 w 623"/>
                <a:gd name="T89" fmla="*/ 0 h 2943"/>
                <a:gd name="T90" fmla="*/ 0 w 623"/>
                <a:gd name="T91" fmla="*/ 0 h 2943"/>
                <a:gd name="T92" fmla="*/ 0 w 623"/>
                <a:gd name="T93" fmla="*/ 0 h 2943"/>
                <a:gd name="T94" fmla="*/ 0 w 623"/>
                <a:gd name="T95" fmla="*/ 0 h 2943"/>
                <a:gd name="T96" fmla="*/ 0 w 623"/>
                <a:gd name="T97" fmla="*/ 0 h 2943"/>
                <a:gd name="T98" fmla="*/ 0 w 623"/>
                <a:gd name="T99" fmla="*/ 0 h 2943"/>
                <a:gd name="T100" fmla="*/ 0 w 623"/>
                <a:gd name="T101" fmla="*/ 0 h 2943"/>
                <a:gd name="T102" fmla="*/ 0 w 623"/>
                <a:gd name="T103" fmla="*/ 0 h 29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943"/>
                <a:gd name="T158" fmla="*/ 623 w 623"/>
                <a:gd name="T159" fmla="*/ 2943 h 29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943">
                  <a:moveTo>
                    <a:pt x="0" y="0"/>
                  </a:moveTo>
                  <a:lnTo>
                    <a:pt x="12" y="126"/>
                  </a:lnTo>
                  <a:lnTo>
                    <a:pt x="25" y="251"/>
                  </a:lnTo>
                  <a:lnTo>
                    <a:pt x="37" y="375"/>
                  </a:lnTo>
                  <a:lnTo>
                    <a:pt x="49" y="497"/>
                  </a:lnTo>
                  <a:lnTo>
                    <a:pt x="61" y="617"/>
                  </a:lnTo>
                  <a:lnTo>
                    <a:pt x="74" y="735"/>
                  </a:lnTo>
                  <a:lnTo>
                    <a:pt x="86" y="852"/>
                  </a:lnTo>
                  <a:lnTo>
                    <a:pt x="98" y="966"/>
                  </a:lnTo>
                  <a:lnTo>
                    <a:pt x="110" y="1078"/>
                  </a:lnTo>
                  <a:lnTo>
                    <a:pt x="122" y="1187"/>
                  </a:lnTo>
                  <a:lnTo>
                    <a:pt x="135" y="1294"/>
                  </a:lnTo>
                  <a:lnTo>
                    <a:pt x="147" y="1398"/>
                  </a:lnTo>
                  <a:lnTo>
                    <a:pt x="159" y="1500"/>
                  </a:lnTo>
                  <a:lnTo>
                    <a:pt x="171" y="1599"/>
                  </a:lnTo>
                  <a:lnTo>
                    <a:pt x="183" y="1695"/>
                  </a:lnTo>
                  <a:lnTo>
                    <a:pt x="196" y="1788"/>
                  </a:lnTo>
                  <a:lnTo>
                    <a:pt x="208" y="1878"/>
                  </a:lnTo>
                  <a:lnTo>
                    <a:pt x="220" y="1965"/>
                  </a:lnTo>
                  <a:lnTo>
                    <a:pt x="232" y="2049"/>
                  </a:lnTo>
                  <a:lnTo>
                    <a:pt x="245" y="2129"/>
                  </a:lnTo>
                  <a:lnTo>
                    <a:pt x="257" y="2206"/>
                  </a:lnTo>
                  <a:lnTo>
                    <a:pt x="269" y="2280"/>
                  </a:lnTo>
                  <a:lnTo>
                    <a:pt x="281" y="2350"/>
                  </a:lnTo>
                  <a:lnTo>
                    <a:pt x="293" y="2416"/>
                  </a:lnTo>
                  <a:lnTo>
                    <a:pt x="306" y="2479"/>
                  </a:lnTo>
                  <a:lnTo>
                    <a:pt x="318" y="2537"/>
                  </a:lnTo>
                  <a:lnTo>
                    <a:pt x="330" y="2593"/>
                  </a:lnTo>
                  <a:lnTo>
                    <a:pt x="342" y="2644"/>
                  </a:lnTo>
                  <a:lnTo>
                    <a:pt x="354" y="2691"/>
                  </a:lnTo>
                  <a:lnTo>
                    <a:pt x="367" y="2734"/>
                  </a:lnTo>
                  <a:lnTo>
                    <a:pt x="379" y="2774"/>
                  </a:lnTo>
                  <a:lnTo>
                    <a:pt x="391" y="2809"/>
                  </a:lnTo>
                  <a:lnTo>
                    <a:pt x="403" y="2840"/>
                  </a:lnTo>
                  <a:lnTo>
                    <a:pt x="416" y="2867"/>
                  </a:lnTo>
                  <a:lnTo>
                    <a:pt x="428" y="2890"/>
                  </a:lnTo>
                  <a:lnTo>
                    <a:pt x="440" y="2909"/>
                  </a:lnTo>
                  <a:lnTo>
                    <a:pt x="452" y="2924"/>
                  </a:lnTo>
                  <a:lnTo>
                    <a:pt x="464" y="2935"/>
                  </a:lnTo>
                  <a:lnTo>
                    <a:pt x="477" y="2941"/>
                  </a:lnTo>
                  <a:lnTo>
                    <a:pt x="489" y="2943"/>
                  </a:lnTo>
                  <a:lnTo>
                    <a:pt x="501" y="2941"/>
                  </a:lnTo>
                  <a:lnTo>
                    <a:pt x="513" y="2935"/>
                  </a:lnTo>
                  <a:lnTo>
                    <a:pt x="526" y="2924"/>
                  </a:lnTo>
                  <a:lnTo>
                    <a:pt x="538" y="2909"/>
                  </a:lnTo>
                  <a:lnTo>
                    <a:pt x="550" y="2891"/>
                  </a:lnTo>
                  <a:lnTo>
                    <a:pt x="562" y="2868"/>
                  </a:lnTo>
                  <a:lnTo>
                    <a:pt x="574" y="2841"/>
                  </a:lnTo>
                  <a:lnTo>
                    <a:pt x="587" y="2809"/>
                  </a:lnTo>
                  <a:lnTo>
                    <a:pt x="599" y="2774"/>
                  </a:lnTo>
                  <a:lnTo>
                    <a:pt x="611" y="2735"/>
                  </a:lnTo>
                  <a:lnTo>
                    <a:pt x="623" y="2691"/>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 name="Freeform 250"/>
            <p:cNvSpPr>
              <a:spLocks/>
            </p:cNvSpPr>
            <p:nvPr/>
          </p:nvSpPr>
          <p:spPr bwMode="auto">
            <a:xfrm>
              <a:off x="2082" y="4017"/>
              <a:ext cx="16" cy="76"/>
            </a:xfrm>
            <a:custGeom>
              <a:avLst/>
              <a:gdLst>
                <a:gd name="T0" fmla="*/ 0 w 623"/>
                <a:gd name="T1" fmla="*/ 0 h 5574"/>
                <a:gd name="T2" fmla="*/ 0 w 623"/>
                <a:gd name="T3" fmla="*/ 0 h 5574"/>
                <a:gd name="T4" fmla="*/ 0 w 623"/>
                <a:gd name="T5" fmla="*/ 0 h 5574"/>
                <a:gd name="T6" fmla="*/ 0 w 623"/>
                <a:gd name="T7" fmla="*/ 0 h 5574"/>
                <a:gd name="T8" fmla="*/ 0 w 623"/>
                <a:gd name="T9" fmla="*/ 0 h 5574"/>
                <a:gd name="T10" fmla="*/ 0 w 623"/>
                <a:gd name="T11" fmla="*/ 0 h 5574"/>
                <a:gd name="T12" fmla="*/ 0 w 623"/>
                <a:gd name="T13" fmla="*/ 0 h 5574"/>
                <a:gd name="T14" fmla="*/ 0 w 623"/>
                <a:gd name="T15" fmla="*/ 0 h 5574"/>
                <a:gd name="T16" fmla="*/ 0 w 623"/>
                <a:gd name="T17" fmla="*/ 0 h 5574"/>
                <a:gd name="T18" fmla="*/ 0 w 623"/>
                <a:gd name="T19" fmla="*/ 0 h 5574"/>
                <a:gd name="T20" fmla="*/ 0 w 623"/>
                <a:gd name="T21" fmla="*/ 0 h 5574"/>
                <a:gd name="T22" fmla="*/ 0 w 623"/>
                <a:gd name="T23" fmla="*/ 0 h 5574"/>
                <a:gd name="T24" fmla="*/ 0 w 623"/>
                <a:gd name="T25" fmla="*/ 0 h 5574"/>
                <a:gd name="T26" fmla="*/ 0 w 623"/>
                <a:gd name="T27" fmla="*/ 0 h 5574"/>
                <a:gd name="T28" fmla="*/ 0 w 623"/>
                <a:gd name="T29" fmla="*/ 0 h 5574"/>
                <a:gd name="T30" fmla="*/ 0 w 623"/>
                <a:gd name="T31" fmla="*/ 0 h 5574"/>
                <a:gd name="T32" fmla="*/ 0 w 623"/>
                <a:gd name="T33" fmla="*/ 0 h 5574"/>
                <a:gd name="T34" fmla="*/ 0 w 623"/>
                <a:gd name="T35" fmla="*/ 0 h 5574"/>
                <a:gd name="T36" fmla="*/ 0 w 623"/>
                <a:gd name="T37" fmla="*/ 0 h 5574"/>
                <a:gd name="T38" fmla="*/ 0 w 623"/>
                <a:gd name="T39" fmla="*/ 0 h 5574"/>
                <a:gd name="T40" fmla="*/ 0 w 623"/>
                <a:gd name="T41" fmla="*/ 0 h 5574"/>
                <a:gd name="T42" fmla="*/ 0 w 623"/>
                <a:gd name="T43" fmla="*/ 0 h 5574"/>
                <a:gd name="T44" fmla="*/ 0 w 623"/>
                <a:gd name="T45" fmla="*/ 0 h 5574"/>
                <a:gd name="T46" fmla="*/ 0 w 623"/>
                <a:gd name="T47" fmla="*/ 0 h 5574"/>
                <a:gd name="T48" fmla="*/ 0 w 623"/>
                <a:gd name="T49" fmla="*/ 0 h 5574"/>
                <a:gd name="T50" fmla="*/ 0 w 623"/>
                <a:gd name="T51" fmla="*/ 0 h 5574"/>
                <a:gd name="T52" fmla="*/ 0 w 623"/>
                <a:gd name="T53" fmla="*/ 0 h 5574"/>
                <a:gd name="T54" fmla="*/ 0 w 623"/>
                <a:gd name="T55" fmla="*/ 0 h 5574"/>
                <a:gd name="T56" fmla="*/ 0 w 623"/>
                <a:gd name="T57" fmla="*/ 0 h 5574"/>
                <a:gd name="T58" fmla="*/ 0 w 623"/>
                <a:gd name="T59" fmla="*/ 0 h 5574"/>
                <a:gd name="T60" fmla="*/ 0 w 623"/>
                <a:gd name="T61" fmla="*/ 0 h 5574"/>
                <a:gd name="T62" fmla="*/ 0 w 623"/>
                <a:gd name="T63" fmla="*/ 0 h 5574"/>
                <a:gd name="T64" fmla="*/ 0 w 623"/>
                <a:gd name="T65" fmla="*/ 0 h 5574"/>
                <a:gd name="T66" fmla="*/ 0 w 623"/>
                <a:gd name="T67" fmla="*/ 0 h 5574"/>
                <a:gd name="T68" fmla="*/ 0 w 623"/>
                <a:gd name="T69" fmla="*/ 0 h 5574"/>
                <a:gd name="T70" fmla="*/ 0 w 623"/>
                <a:gd name="T71" fmla="*/ 0 h 5574"/>
                <a:gd name="T72" fmla="*/ 0 w 623"/>
                <a:gd name="T73" fmla="*/ 0 h 5574"/>
                <a:gd name="T74" fmla="*/ 0 w 623"/>
                <a:gd name="T75" fmla="*/ 0 h 5574"/>
                <a:gd name="T76" fmla="*/ 0 w 623"/>
                <a:gd name="T77" fmla="*/ 0 h 5574"/>
                <a:gd name="T78" fmla="*/ 0 w 623"/>
                <a:gd name="T79" fmla="*/ 0 h 5574"/>
                <a:gd name="T80" fmla="*/ 0 w 623"/>
                <a:gd name="T81" fmla="*/ 0 h 5574"/>
                <a:gd name="T82" fmla="*/ 0 w 623"/>
                <a:gd name="T83" fmla="*/ 0 h 5574"/>
                <a:gd name="T84" fmla="*/ 0 w 623"/>
                <a:gd name="T85" fmla="*/ 0 h 5574"/>
                <a:gd name="T86" fmla="*/ 0 w 623"/>
                <a:gd name="T87" fmla="*/ 0 h 5574"/>
                <a:gd name="T88" fmla="*/ 0 w 623"/>
                <a:gd name="T89" fmla="*/ 0 h 5574"/>
                <a:gd name="T90" fmla="*/ 0 w 623"/>
                <a:gd name="T91" fmla="*/ 0 h 5574"/>
                <a:gd name="T92" fmla="*/ 0 w 623"/>
                <a:gd name="T93" fmla="*/ 0 h 5574"/>
                <a:gd name="T94" fmla="*/ 0 w 623"/>
                <a:gd name="T95" fmla="*/ 0 h 5574"/>
                <a:gd name="T96" fmla="*/ 0 w 623"/>
                <a:gd name="T97" fmla="*/ 0 h 5574"/>
                <a:gd name="T98" fmla="*/ 0 w 623"/>
                <a:gd name="T99" fmla="*/ 0 h 5574"/>
                <a:gd name="T100" fmla="*/ 0 w 623"/>
                <a:gd name="T101" fmla="*/ 0 h 5574"/>
                <a:gd name="T102" fmla="*/ 0 w 623"/>
                <a:gd name="T103" fmla="*/ 0 h 55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574"/>
                <a:gd name="T158" fmla="*/ 623 w 623"/>
                <a:gd name="T159" fmla="*/ 5574 h 55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574">
                  <a:moveTo>
                    <a:pt x="0" y="5574"/>
                  </a:moveTo>
                  <a:lnTo>
                    <a:pt x="12" y="5527"/>
                  </a:lnTo>
                  <a:lnTo>
                    <a:pt x="25" y="5476"/>
                  </a:lnTo>
                  <a:lnTo>
                    <a:pt x="37" y="5421"/>
                  </a:lnTo>
                  <a:lnTo>
                    <a:pt x="49" y="5362"/>
                  </a:lnTo>
                  <a:lnTo>
                    <a:pt x="61" y="5299"/>
                  </a:lnTo>
                  <a:lnTo>
                    <a:pt x="74" y="5233"/>
                  </a:lnTo>
                  <a:lnTo>
                    <a:pt x="86" y="5163"/>
                  </a:lnTo>
                  <a:lnTo>
                    <a:pt x="98" y="5090"/>
                  </a:lnTo>
                  <a:lnTo>
                    <a:pt x="110" y="5013"/>
                  </a:lnTo>
                  <a:lnTo>
                    <a:pt x="122" y="4933"/>
                  </a:lnTo>
                  <a:lnTo>
                    <a:pt x="135" y="4849"/>
                  </a:lnTo>
                  <a:lnTo>
                    <a:pt x="147" y="4762"/>
                  </a:lnTo>
                  <a:lnTo>
                    <a:pt x="159" y="4672"/>
                  </a:lnTo>
                  <a:lnTo>
                    <a:pt x="171" y="4579"/>
                  </a:lnTo>
                  <a:lnTo>
                    <a:pt x="183" y="4483"/>
                  </a:lnTo>
                  <a:lnTo>
                    <a:pt x="196" y="4384"/>
                  </a:lnTo>
                  <a:lnTo>
                    <a:pt x="208" y="4282"/>
                  </a:lnTo>
                  <a:lnTo>
                    <a:pt x="220" y="4178"/>
                  </a:lnTo>
                  <a:lnTo>
                    <a:pt x="232" y="4071"/>
                  </a:lnTo>
                  <a:lnTo>
                    <a:pt x="245" y="3961"/>
                  </a:lnTo>
                  <a:lnTo>
                    <a:pt x="257" y="3850"/>
                  </a:lnTo>
                  <a:lnTo>
                    <a:pt x="269" y="3735"/>
                  </a:lnTo>
                  <a:lnTo>
                    <a:pt x="281" y="3619"/>
                  </a:lnTo>
                  <a:lnTo>
                    <a:pt x="293" y="3501"/>
                  </a:lnTo>
                  <a:lnTo>
                    <a:pt x="306" y="3381"/>
                  </a:lnTo>
                  <a:lnTo>
                    <a:pt x="318" y="3259"/>
                  </a:lnTo>
                  <a:lnTo>
                    <a:pt x="330" y="3135"/>
                  </a:lnTo>
                  <a:lnTo>
                    <a:pt x="342" y="3010"/>
                  </a:lnTo>
                  <a:lnTo>
                    <a:pt x="355" y="2884"/>
                  </a:lnTo>
                  <a:lnTo>
                    <a:pt x="367" y="2756"/>
                  </a:lnTo>
                  <a:lnTo>
                    <a:pt x="379" y="2627"/>
                  </a:lnTo>
                  <a:lnTo>
                    <a:pt x="391" y="2497"/>
                  </a:lnTo>
                  <a:lnTo>
                    <a:pt x="403" y="2366"/>
                  </a:lnTo>
                  <a:lnTo>
                    <a:pt x="416" y="2234"/>
                  </a:lnTo>
                  <a:lnTo>
                    <a:pt x="428" y="2101"/>
                  </a:lnTo>
                  <a:lnTo>
                    <a:pt x="440" y="1968"/>
                  </a:lnTo>
                  <a:lnTo>
                    <a:pt x="452" y="1835"/>
                  </a:lnTo>
                  <a:lnTo>
                    <a:pt x="464" y="1701"/>
                  </a:lnTo>
                  <a:lnTo>
                    <a:pt x="477" y="1568"/>
                  </a:lnTo>
                  <a:lnTo>
                    <a:pt x="489" y="1434"/>
                  </a:lnTo>
                  <a:lnTo>
                    <a:pt x="501" y="1300"/>
                  </a:lnTo>
                  <a:lnTo>
                    <a:pt x="513" y="1167"/>
                  </a:lnTo>
                  <a:lnTo>
                    <a:pt x="526" y="1034"/>
                  </a:lnTo>
                  <a:lnTo>
                    <a:pt x="538" y="901"/>
                  </a:lnTo>
                  <a:lnTo>
                    <a:pt x="550" y="769"/>
                  </a:lnTo>
                  <a:lnTo>
                    <a:pt x="562" y="638"/>
                  </a:lnTo>
                  <a:lnTo>
                    <a:pt x="574" y="508"/>
                  </a:lnTo>
                  <a:lnTo>
                    <a:pt x="587" y="379"/>
                  </a:lnTo>
                  <a:lnTo>
                    <a:pt x="599" y="251"/>
                  </a:lnTo>
                  <a:lnTo>
                    <a:pt x="611" y="125"/>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 name="Freeform 251"/>
            <p:cNvSpPr>
              <a:spLocks/>
            </p:cNvSpPr>
            <p:nvPr/>
          </p:nvSpPr>
          <p:spPr bwMode="auto">
            <a:xfrm>
              <a:off x="2098" y="3981"/>
              <a:ext cx="15" cy="36"/>
            </a:xfrm>
            <a:custGeom>
              <a:avLst/>
              <a:gdLst>
                <a:gd name="T0" fmla="*/ 0 w 623"/>
                <a:gd name="T1" fmla="*/ 0 h 2692"/>
                <a:gd name="T2" fmla="*/ 0 w 623"/>
                <a:gd name="T3" fmla="*/ 0 h 2692"/>
                <a:gd name="T4" fmla="*/ 0 w 623"/>
                <a:gd name="T5" fmla="*/ 0 h 2692"/>
                <a:gd name="T6" fmla="*/ 0 w 623"/>
                <a:gd name="T7" fmla="*/ 0 h 2692"/>
                <a:gd name="T8" fmla="*/ 0 w 623"/>
                <a:gd name="T9" fmla="*/ 0 h 2692"/>
                <a:gd name="T10" fmla="*/ 0 w 623"/>
                <a:gd name="T11" fmla="*/ 0 h 2692"/>
                <a:gd name="T12" fmla="*/ 0 w 623"/>
                <a:gd name="T13" fmla="*/ 0 h 2692"/>
                <a:gd name="T14" fmla="*/ 0 w 623"/>
                <a:gd name="T15" fmla="*/ 0 h 2692"/>
                <a:gd name="T16" fmla="*/ 0 w 623"/>
                <a:gd name="T17" fmla="*/ 0 h 2692"/>
                <a:gd name="T18" fmla="*/ 0 w 623"/>
                <a:gd name="T19" fmla="*/ 0 h 2692"/>
                <a:gd name="T20" fmla="*/ 0 w 623"/>
                <a:gd name="T21" fmla="*/ 0 h 2692"/>
                <a:gd name="T22" fmla="*/ 0 w 623"/>
                <a:gd name="T23" fmla="*/ 0 h 2692"/>
                <a:gd name="T24" fmla="*/ 0 w 623"/>
                <a:gd name="T25" fmla="*/ 0 h 2692"/>
                <a:gd name="T26" fmla="*/ 0 w 623"/>
                <a:gd name="T27" fmla="*/ 0 h 2692"/>
                <a:gd name="T28" fmla="*/ 0 w 623"/>
                <a:gd name="T29" fmla="*/ 0 h 2692"/>
                <a:gd name="T30" fmla="*/ 0 w 623"/>
                <a:gd name="T31" fmla="*/ 0 h 2692"/>
                <a:gd name="T32" fmla="*/ 0 w 623"/>
                <a:gd name="T33" fmla="*/ 0 h 2692"/>
                <a:gd name="T34" fmla="*/ 0 w 623"/>
                <a:gd name="T35" fmla="*/ 0 h 2692"/>
                <a:gd name="T36" fmla="*/ 0 w 623"/>
                <a:gd name="T37" fmla="*/ 0 h 2692"/>
                <a:gd name="T38" fmla="*/ 0 w 623"/>
                <a:gd name="T39" fmla="*/ 0 h 2692"/>
                <a:gd name="T40" fmla="*/ 0 w 623"/>
                <a:gd name="T41" fmla="*/ 0 h 2692"/>
                <a:gd name="T42" fmla="*/ 0 w 623"/>
                <a:gd name="T43" fmla="*/ 0 h 2692"/>
                <a:gd name="T44" fmla="*/ 0 w 623"/>
                <a:gd name="T45" fmla="*/ 0 h 2692"/>
                <a:gd name="T46" fmla="*/ 0 w 623"/>
                <a:gd name="T47" fmla="*/ 0 h 2692"/>
                <a:gd name="T48" fmla="*/ 0 w 623"/>
                <a:gd name="T49" fmla="*/ 0 h 2692"/>
                <a:gd name="T50" fmla="*/ 0 w 623"/>
                <a:gd name="T51" fmla="*/ 0 h 2692"/>
                <a:gd name="T52" fmla="*/ 0 w 623"/>
                <a:gd name="T53" fmla="*/ 0 h 2692"/>
                <a:gd name="T54" fmla="*/ 0 w 623"/>
                <a:gd name="T55" fmla="*/ 0 h 2692"/>
                <a:gd name="T56" fmla="*/ 0 w 623"/>
                <a:gd name="T57" fmla="*/ 0 h 2692"/>
                <a:gd name="T58" fmla="*/ 0 w 623"/>
                <a:gd name="T59" fmla="*/ 0 h 2692"/>
                <a:gd name="T60" fmla="*/ 0 w 623"/>
                <a:gd name="T61" fmla="*/ 0 h 2692"/>
                <a:gd name="T62" fmla="*/ 0 w 623"/>
                <a:gd name="T63" fmla="*/ 0 h 2692"/>
                <a:gd name="T64" fmla="*/ 0 w 623"/>
                <a:gd name="T65" fmla="*/ 0 h 2692"/>
                <a:gd name="T66" fmla="*/ 0 w 623"/>
                <a:gd name="T67" fmla="*/ 0 h 2692"/>
                <a:gd name="T68" fmla="*/ 0 w 623"/>
                <a:gd name="T69" fmla="*/ 0 h 2692"/>
                <a:gd name="T70" fmla="*/ 0 w 623"/>
                <a:gd name="T71" fmla="*/ 0 h 2692"/>
                <a:gd name="T72" fmla="*/ 0 w 623"/>
                <a:gd name="T73" fmla="*/ 0 h 2692"/>
                <a:gd name="T74" fmla="*/ 0 w 623"/>
                <a:gd name="T75" fmla="*/ 0 h 2692"/>
                <a:gd name="T76" fmla="*/ 0 w 623"/>
                <a:gd name="T77" fmla="*/ 0 h 2692"/>
                <a:gd name="T78" fmla="*/ 0 w 623"/>
                <a:gd name="T79" fmla="*/ 0 h 2692"/>
                <a:gd name="T80" fmla="*/ 0 w 623"/>
                <a:gd name="T81" fmla="*/ 0 h 2692"/>
                <a:gd name="T82" fmla="*/ 0 w 623"/>
                <a:gd name="T83" fmla="*/ 0 h 2692"/>
                <a:gd name="T84" fmla="*/ 0 w 623"/>
                <a:gd name="T85" fmla="*/ 0 h 2692"/>
                <a:gd name="T86" fmla="*/ 0 w 623"/>
                <a:gd name="T87" fmla="*/ 0 h 2692"/>
                <a:gd name="T88" fmla="*/ 0 w 623"/>
                <a:gd name="T89" fmla="*/ 0 h 2692"/>
                <a:gd name="T90" fmla="*/ 0 w 623"/>
                <a:gd name="T91" fmla="*/ 0 h 2692"/>
                <a:gd name="T92" fmla="*/ 0 w 623"/>
                <a:gd name="T93" fmla="*/ 0 h 2692"/>
                <a:gd name="T94" fmla="*/ 0 w 623"/>
                <a:gd name="T95" fmla="*/ 0 h 2692"/>
                <a:gd name="T96" fmla="*/ 0 w 623"/>
                <a:gd name="T97" fmla="*/ 0 h 2692"/>
                <a:gd name="T98" fmla="*/ 0 w 623"/>
                <a:gd name="T99" fmla="*/ 0 h 2692"/>
                <a:gd name="T100" fmla="*/ 0 w 623"/>
                <a:gd name="T101" fmla="*/ 0 h 2692"/>
                <a:gd name="T102" fmla="*/ 0 w 623"/>
                <a:gd name="T103" fmla="*/ 0 h 26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692"/>
                <a:gd name="T158" fmla="*/ 623 w 623"/>
                <a:gd name="T159" fmla="*/ 2692 h 26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692">
                  <a:moveTo>
                    <a:pt x="0" y="2692"/>
                  </a:moveTo>
                  <a:lnTo>
                    <a:pt x="12" y="2568"/>
                  </a:lnTo>
                  <a:lnTo>
                    <a:pt x="25" y="2446"/>
                  </a:lnTo>
                  <a:lnTo>
                    <a:pt x="37" y="2326"/>
                  </a:lnTo>
                  <a:lnTo>
                    <a:pt x="49" y="2208"/>
                  </a:lnTo>
                  <a:lnTo>
                    <a:pt x="61" y="2091"/>
                  </a:lnTo>
                  <a:lnTo>
                    <a:pt x="74" y="1977"/>
                  </a:lnTo>
                  <a:lnTo>
                    <a:pt x="86" y="1866"/>
                  </a:lnTo>
                  <a:lnTo>
                    <a:pt x="98" y="1756"/>
                  </a:lnTo>
                  <a:lnTo>
                    <a:pt x="110" y="1649"/>
                  </a:lnTo>
                  <a:lnTo>
                    <a:pt x="122" y="1545"/>
                  </a:lnTo>
                  <a:lnTo>
                    <a:pt x="135" y="1443"/>
                  </a:lnTo>
                  <a:lnTo>
                    <a:pt x="147" y="1344"/>
                  </a:lnTo>
                  <a:lnTo>
                    <a:pt x="159" y="1248"/>
                  </a:lnTo>
                  <a:lnTo>
                    <a:pt x="171" y="1155"/>
                  </a:lnTo>
                  <a:lnTo>
                    <a:pt x="183" y="1065"/>
                  </a:lnTo>
                  <a:lnTo>
                    <a:pt x="196" y="978"/>
                  </a:lnTo>
                  <a:lnTo>
                    <a:pt x="208" y="894"/>
                  </a:lnTo>
                  <a:lnTo>
                    <a:pt x="220" y="814"/>
                  </a:lnTo>
                  <a:lnTo>
                    <a:pt x="232" y="737"/>
                  </a:lnTo>
                  <a:lnTo>
                    <a:pt x="245" y="663"/>
                  </a:lnTo>
                  <a:lnTo>
                    <a:pt x="257" y="593"/>
                  </a:lnTo>
                  <a:lnTo>
                    <a:pt x="269" y="527"/>
                  </a:lnTo>
                  <a:lnTo>
                    <a:pt x="281" y="464"/>
                  </a:lnTo>
                  <a:lnTo>
                    <a:pt x="293" y="406"/>
                  </a:lnTo>
                  <a:lnTo>
                    <a:pt x="306" y="351"/>
                  </a:lnTo>
                  <a:lnTo>
                    <a:pt x="318" y="299"/>
                  </a:lnTo>
                  <a:lnTo>
                    <a:pt x="330" y="252"/>
                  </a:lnTo>
                  <a:lnTo>
                    <a:pt x="342" y="209"/>
                  </a:lnTo>
                  <a:lnTo>
                    <a:pt x="355" y="169"/>
                  </a:lnTo>
                  <a:lnTo>
                    <a:pt x="367" y="134"/>
                  </a:lnTo>
                  <a:lnTo>
                    <a:pt x="379" y="103"/>
                  </a:lnTo>
                  <a:lnTo>
                    <a:pt x="391" y="76"/>
                  </a:lnTo>
                  <a:lnTo>
                    <a:pt x="403" y="53"/>
                  </a:lnTo>
                  <a:lnTo>
                    <a:pt x="416" y="34"/>
                  </a:lnTo>
                  <a:lnTo>
                    <a:pt x="428" y="19"/>
                  </a:lnTo>
                  <a:lnTo>
                    <a:pt x="440" y="8"/>
                  </a:lnTo>
                  <a:lnTo>
                    <a:pt x="452" y="2"/>
                  </a:lnTo>
                  <a:lnTo>
                    <a:pt x="464" y="0"/>
                  </a:lnTo>
                  <a:lnTo>
                    <a:pt x="477" y="2"/>
                  </a:lnTo>
                  <a:lnTo>
                    <a:pt x="489" y="8"/>
                  </a:lnTo>
                  <a:lnTo>
                    <a:pt x="501" y="19"/>
                  </a:lnTo>
                  <a:lnTo>
                    <a:pt x="513" y="34"/>
                  </a:lnTo>
                  <a:lnTo>
                    <a:pt x="526" y="52"/>
                  </a:lnTo>
                  <a:lnTo>
                    <a:pt x="538" y="75"/>
                  </a:lnTo>
                  <a:lnTo>
                    <a:pt x="550" y="102"/>
                  </a:lnTo>
                  <a:lnTo>
                    <a:pt x="562" y="134"/>
                  </a:lnTo>
                  <a:lnTo>
                    <a:pt x="574" y="169"/>
                  </a:lnTo>
                  <a:lnTo>
                    <a:pt x="587" y="208"/>
                  </a:lnTo>
                  <a:lnTo>
                    <a:pt x="599" y="252"/>
                  </a:lnTo>
                  <a:lnTo>
                    <a:pt x="611" y="299"/>
                  </a:lnTo>
                  <a:lnTo>
                    <a:pt x="623" y="3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 name="Freeform 252"/>
            <p:cNvSpPr>
              <a:spLocks/>
            </p:cNvSpPr>
            <p:nvPr/>
          </p:nvSpPr>
          <p:spPr bwMode="auto">
            <a:xfrm>
              <a:off x="2113" y="3986"/>
              <a:ext cx="15" cy="77"/>
            </a:xfrm>
            <a:custGeom>
              <a:avLst/>
              <a:gdLst>
                <a:gd name="T0" fmla="*/ 0 w 623"/>
                <a:gd name="T1" fmla="*/ 0 h 5722"/>
                <a:gd name="T2" fmla="*/ 0 w 623"/>
                <a:gd name="T3" fmla="*/ 0 h 5722"/>
                <a:gd name="T4" fmla="*/ 0 w 623"/>
                <a:gd name="T5" fmla="*/ 0 h 5722"/>
                <a:gd name="T6" fmla="*/ 0 w 623"/>
                <a:gd name="T7" fmla="*/ 0 h 5722"/>
                <a:gd name="T8" fmla="*/ 0 w 623"/>
                <a:gd name="T9" fmla="*/ 0 h 5722"/>
                <a:gd name="T10" fmla="*/ 0 w 623"/>
                <a:gd name="T11" fmla="*/ 0 h 5722"/>
                <a:gd name="T12" fmla="*/ 0 w 623"/>
                <a:gd name="T13" fmla="*/ 0 h 5722"/>
                <a:gd name="T14" fmla="*/ 0 w 623"/>
                <a:gd name="T15" fmla="*/ 0 h 5722"/>
                <a:gd name="T16" fmla="*/ 0 w 623"/>
                <a:gd name="T17" fmla="*/ 0 h 5722"/>
                <a:gd name="T18" fmla="*/ 0 w 623"/>
                <a:gd name="T19" fmla="*/ 0 h 5722"/>
                <a:gd name="T20" fmla="*/ 0 w 623"/>
                <a:gd name="T21" fmla="*/ 0 h 5722"/>
                <a:gd name="T22" fmla="*/ 0 w 623"/>
                <a:gd name="T23" fmla="*/ 0 h 5722"/>
                <a:gd name="T24" fmla="*/ 0 w 623"/>
                <a:gd name="T25" fmla="*/ 0 h 5722"/>
                <a:gd name="T26" fmla="*/ 0 w 623"/>
                <a:gd name="T27" fmla="*/ 0 h 5722"/>
                <a:gd name="T28" fmla="*/ 0 w 623"/>
                <a:gd name="T29" fmla="*/ 0 h 5722"/>
                <a:gd name="T30" fmla="*/ 0 w 623"/>
                <a:gd name="T31" fmla="*/ 0 h 5722"/>
                <a:gd name="T32" fmla="*/ 0 w 623"/>
                <a:gd name="T33" fmla="*/ 0 h 5722"/>
                <a:gd name="T34" fmla="*/ 0 w 623"/>
                <a:gd name="T35" fmla="*/ 0 h 5722"/>
                <a:gd name="T36" fmla="*/ 0 w 623"/>
                <a:gd name="T37" fmla="*/ 0 h 5722"/>
                <a:gd name="T38" fmla="*/ 0 w 623"/>
                <a:gd name="T39" fmla="*/ 0 h 5722"/>
                <a:gd name="T40" fmla="*/ 0 w 623"/>
                <a:gd name="T41" fmla="*/ 0 h 5722"/>
                <a:gd name="T42" fmla="*/ 0 w 623"/>
                <a:gd name="T43" fmla="*/ 0 h 5722"/>
                <a:gd name="T44" fmla="*/ 0 w 623"/>
                <a:gd name="T45" fmla="*/ 0 h 5722"/>
                <a:gd name="T46" fmla="*/ 0 w 623"/>
                <a:gd name="T47" fmla="*/ 0 h 5722"/>
                <a:gd name="T48" fmla="*/ 0 w 623"/>
                <a:gd name="T49" fmla="*/ 0 h 5722"/>
                <a:gd name="T50" fmla="*/ 0 w 623"/>
                <a:gd name="T51" fmla="*/ 0 h 5722"/>
                <a:gd name="T52" fmla="*/ 0 w 623"/>
                <a:gd name="T53" fmla="*/ 0 h 5722"/>
                <a:gd name="T54" fmla="*/ 0 w 623"/>
                <a:gd name="T55" fmla="*/ 0 h 5722"/>
                <a:gd name="T56" fmla="*/ 0 w 623"/>
                <a:gd name="T57" fmla="*/ 0 h 5722"/>
                <a:gd name="T58" fmla="*/ 0 w 623"/>
                <a:gd name="T59" fmla="*/ 0 h 5722"/>
                <a:gd name="T60" fmla="*/ 0 w 623"/>
                <a:gd name="T61" fmla="*/ 0 h 5722"/>
                <a:gd name="T62" fmla="*/ 0 w 623"/>
                <a:gd name="T63" fmla="*/ 0 h 5722"/>
                <a:gd name="T64" fmla="*/ 0 w 623"/>
                <a:gd name="T65" fmla="*/ 0 h 5722"/>
                <a:gd name="T66" fmla="*/ 0 w 623"/>
                <a:gd name="T67" fmla="*/ 0 h 5722"/>
                <a:gd name="T68" fmla="*/ 0 w 623"/>
                <a:gd name="T69" fmla="*/ 0 h 5722"/>
                <a:gd name="T70" fmla="*/ 0 w 623"/>
                <a:gd name="T71" fmla="*/ 0 h 5722"/>
                <a:gd name="T72" fmla="*/ 0 w 623"/>
                <a:gd name="T73" fmla="*/ 0 h 5722"/>
                <a:gd name="T74" fmla="*/ 0 w 623"/>
                <a:gd name="T75" fmla="*/ 0 h 5722"/>
                <a:gd name="T76" fmla="*/ 0 w 623"/>
                <a:gd name="T77" fmla="*/ 0 h 5722"/>
                <a:gd name="T78" fmla="*/ 0 w 623"/>
                <a:gd name="T79" fmla="*/ 0 h 5722"/>
                <a:gd name="T80" fmla="*/ 0 w 623"/>
                <a:gd name="T81" fmla="*/ 0 h 5722"/>
                <a:gd name="T82" fmla="*/ 0 w 623"/>
                <a:gd name="T83" fmla="*/ 0 h 5722"/>
                <a:gd name="T84" fmla="*/ 0 w 623"/>
                <a:gd name="T85" fmla="*/ 0 h 5722"/>
                <a:gd name="T86" fmla="*/ 0 w 623"/>
                <a:gd name="T87" fmla="*/ 0 h 5722"/>
                <a:gd name="T88" fmla="*/ 0 w 623"/>
                <a:gd name="T89" fmla="*/ 0 h 5722"/>
                <a:gd name="T90" fmla="*/ 0 w 623"/>
                <a:gd name="T91" fmla="*/ 0 h 5722"/>
                <a:gd name="T92" fmla="*/ 0 w 623"/>
                <a:gd name="T93" fmla="*/ 0 h 5722"/>
                <a:gd name="T94" fmla="*/ 0 w 623"/>
                <a:gd name="T95" fmla="*/ 0 h 5722"/>
                <a:gd name="T96" fmla="*/ 0 w 623"/>
                <a:gd name="T97" fmla="*/ 0 h 5722"/>
                <a:gd name="T98" fmla="*/ 0 w 623"/>
                <a:gd name="T99" fmla="*/ 0 h 5722"/>
                <a:gd name="T100" fmla="*/ 0 w 623"/>
                <a:gd name="T101" fmla="*/ 0 h 5722"/>
                <a:gd name="T102" fmla="*/ 0 w 623"/>
                <a:gd name="T103" fmla="*/ 0 h 57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722"/>
                <a:gd name="T158" fmla="*/ 623 w 623"/>
                <a:gd name="T159" fmla="*/ 5722 h 57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722">
                  <a:moveTo>
                    <a:pt x="0" y="0"/>
                  </a:moveTo>
                  <a:lnTo>
                    <a:pt x="12" y="55"/>
                  </a:lnTo>
                  <a:lnTo>
                    <a:pt x="25" y="114"/>
                  </a:lnTo>
                  <a:lnTo>
                    <a:pt x="37" y="177"/>
                  </a:lnTo>
                  <a:lnTo>
                    <a:pt x="49" y="243"/>
                  </a:lnTo>
                  <a:lnTo>
                    <a:pt x="61" y="313"/>
                  </a:lnTo>
                  <a:lnTo>
                    <a:pt x="74" y="386"/>
                  </a:lnTo>
                  <a:lnTo>
                    <a:pt x="86" y="463"/>
                  </a:lnTo>
                  <a:lnTo>
                    <a:pt x="98" y="543"/>
                  </a:lnTo>
                  <a:lnTo>
                    <a:pt x="110" y="627"/>
                  </a:lnTo>
                  <a:lnTo>
                    <a:pt x="122" y="714"/>
                  </a:lnTo>
                  <a:lnTo>
                    <a:pt x="135" y="804"/>
                  </a:lnTo>
                  <a:lnTo>
                    <a:pt x="147" y="897"/>
                  </a:lnTo>
                  <a:lnTo>
                    <a:pt x="159" y="993"/>
                  </a:lnTo>
                  <a:lnTo>
                    <a:pt x="171" y="1092"/>
                  </a:lnTo>
                  <a:lnTo>
                    <a:pt x="184" y="1194"/>
                  </a:lnTo>
                  <a:lnTo>
                    <a:pt x="196" y="1298"/>
                  </a:lnTo>
                  <a:lnTo>
                    <a:pt x="208" y="1405"/>
                  </a:lnTo>
                  <a:lnTo>
                    <a:pt x="220" y="1515"/>
                  </a:lnTo>
                  <a:lnTo>
                    <a:pt x="232" y="1626"/>
                  </a:lnTo>
                  <a:lnTo>
                    <a:pt x="245" y="1740"/>
                  </a:lnTo>
                  <a:lnTo>
                    <a:pt x="257" y="1857"/>
                  </a:lnTo>
                  <a:lnTo>
                    <a:pt x="269" y="1975"/>
                  </a:lnTo>
                  <a:lnTo>
                    <a:pt x="281" y="2095"/>
                  </a:lnTo>
                  <a:lnTo>
                    <a:pt x="293" y="2217"/>
                  </a:lnTo>
                  <a:lnTo>
                    <a:pt x="306" y="2341"/>
                  </a:lnTo>
                  <a:lnTo>
                    <a:pt x="318" y="2466"/>
                  </a:lnTo>
                  <a:lnTo>
                    <a:pt x="330" y="2592"/>
                  </a:lnTo>
                  <a:lnTo>
                    <a:pt x="342" y="2720"/>
                  </a:lnTo>
                  <a:lnTo>
                    <a:pt x="355" y="2849"/>
                  </a:lnTo>
                  <a:lnTo>
                    <a:pt x="367" y="2979"/>
                  </a:lnTo>
                  <a:lnTo>
                    <a:pt x="379" y="3110"/>
                  </a:lnTo>
                  <a:lnTo>
                    <a:pt x="391" y="3242"/>
                  </a:lnTo>
                  <a:lnTo>
                    <a:pt x="403" y="3375"/>
                  </a:lnTo>
                  <a:lnTo>
                    <a:pt x="416" y="3508"/>
                  </a:lnTo>
                  <a:lnTo>
                    <a:pt x="428" y="3641"/>
                  </a:lnTo>
                  <a:lnTo>
                    <a:pt x="440" y="3775"/>
                  </a:lnTo>
                  <a:lnTo>
                    <a:pt x="452" y="3908"/>
                  </a:lnTo>
                  <a:lnTo>
                    <a:pt x="464" y="4042"/>
                  </a:lnTo>
                  <a:lnTo>
                    <a:pt x="477" y="4176"/>
                  </a:lnTo>
                  <a:lnTo>
                    <a:pt x="489" y="4309"/>
                  </a:lnTo>
                  <a:lnTo>
                    <a:pt x="501" y="4442"/>
                  </a:lnTo>
                  <a:lnTo>
                    <a:pt x="513" y="4575"/>
                  </a:lnTo>
                  <a:lnTo>
                    <a:pt x="526" y="4706"/>
                  </a:lnTo>
                  <a:lnTo>
                    <a:pt x="538" y="4837"/>
                  </a:lnTo>
                  <a:lnTo>
                    <a:pt x="550" y="4968"/>
                  </a:lnTo>
                  <a:lnTo>
                    <a:pt x="562" y="5097"/>
                  </a:lnTo>
                  <a:lnTo>
                    <a:pt x="574" y="5224"/>
                  </a:lnTo>
                  <a:lnTo>
                    <a:pt x="587" y="5351"/>
                  </a:lnTo>
                  <a:lnTo>
                    <a:pt x="599" y="5476"/>
                  </a:lnTo>
                  <a:lnTo>
                    <a:pt x="611" y="5600"/>
                  </a:lnTo>
                  <a:lnTo>
                    <a:pt x="623" y="572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 name="Freeform 253"/>
            <p:cNvSpPr>
              <a:spLocks/>
            </p:cNvSpPr>
            <p:nvPr/>
          </p:nvSpPr>
          <p:spPr bwMode="auto">
            <a:xfrm>
              <a:off x="2128" y="4063"/>
              <a:ext cx="16" cy="33"/>
            </a:xfrm>
            <a:custGeom>
              <a:avLst/>
              <a:gdLst>
                <a:gd name="T0" fmla="*/ 0 w 623"/>
                <a:gd name="T1" fmla="*/ 0 h 2446"/>
                <a:gd name="T2" fmla="*/ 0 w 623"/>
                <a:gd name="T3" fmla="*/ 0 h 2446"/>
                <a:gd name="T4" fmla="*/ 0 w 623"/>
                <a:gd name="T5" fmla="*/ 0 h 2446"/>
                <a:gd name="T6" fmla="*/ 0 w 623"/>
                <a:gd name="T7" fmla="*/ 0 h 2446"/>
                <a:gd name="T8" fmla="*/ 0 w 623"/>
                <a:gd name="T9" fmla="*/ 0 h 2446"/>
                <a:gd name="T10" fmla="*/ 0 w 623"/>
                <a:gd name="T11" fmla="*/ 0 h 2446"/>
                <a:gd name="T12" fmla="*/ 0 w 623"/>
                <a:gd name="T13" fmla="*/ 0 h 2446"/>
                <a:gd name="T14" fmla="*/ 0 w 623"/>
                <a:gd name="T15" fmla="*/ 0 h 2446"/>
                <a:gd name="T16" fmla="*/ 0 w 623"/>
                <a:gd name="T17" fmla="*/ 0 h 2446"/>
                <a:gd name="T18" fmla="*/ 0 w 623"/>
                <a:gd name="T19" fmla="*/ 0 h 2446"/>
                <a:gd name="T20" fmla="*/ 0 w 623"/>
                <a:gd name="T21" fmla="*/ 0 h 2446"/>
                <a:gd name="T22" fmla="*/ 0 w 623"/>
                <a:gd name="T23" fmla="*/ 0 h 2446"/>
                <a:gd name="T24" fmla="*/ 0 w 623"/>
                <a:gd name="T25" fmla="*/ 0 h 2446"/>
                <a:gd name="T26" fmla="*/ 0 w 623"/>
                <a:gd name="T27" fmla="*/ 0 h 2446"/>
                <a:gd name="T28" fmla="*/ 0 w 623"/>
                <a:gd name="T29" fmla="*/ 0 h 2446"/>
                <a:gd name="T30" fmla="*/ 0 w 623"/>
                <a:gd name="T31" fmla="*/ 0 h 2446"/>
                <a:gd name="T32" fmla="*/ 0 w 623"/>
                <a:gd name="T33" fmla="*/ 0 h 2446"/>
                <a:gd name="T34" fmla="*/ 0 w 623"/>
                <a:gd name="T35" fmla="*/ 0 h 2446"/>
                <a:gd name="T36" fmla="*/ 0 w 623"/>
                <a:gd name="T37" fmla="*/ 0 h 2446"/>
                <a:gd name="T38" fmla="*/ 0 w 623"/>
                <a:gd name="T39" fmla="*/ 0 h 2446"/>
                <a:gd name="T40" fmla="*/ 0 w 623"/>
                <a:gd name="T41" fmla="*/ 0 h 2446"/>
                <a:gd name="T42" fmla="*/ 0 w 623"/>
                <a:gd name="T43" fmla="*/ 0 h 2446"/>
                <a:gd name="T44" fmla="*/ 0 w 623"/>
                <a:gd name="T45" fmla="*/ 0 h 2446"/>
                <a:gd name="T46" fmla="*/ 0 w 623"/>
                <a:gd name="T47" fmla="*/ 0 h 2446"/>
                <a:gd name="T48" fmla="*/ 0 w 623"/>
                <a:gd name="T49" fmla="*/ 0 h 2446"/>
                <a:gd name="T50" fmla="*/ 0 w 623"/>
                <a:gd name="T51" fmla="*/ 0 h 2446"/>
                <a:gd name="T52" fmla="*/ 0 w 623"/>
                <a:gd name="T53" fmla="*/ 0 h 2446"/>
                <a:gd name="T54" fmla="*/ 0 w 623"/>
                <a:gd name="T55" fmla="*/ 0 h 2446"/>
                <a:gd name="T56" fmla="*/ 0 w 623"/>
                <a:gd name="T57" fmla="*/ 0 h 2446"/>
                <a:gd name="T58" fmla="*/ 0 w 623"/>
                <a:gd name="T59" fmla="*/ 0 h 2446"/>
                <a:gd name="T60" fmla="*/ 0 w 623"/>
                <a:gd name="T61" fmla="*/ 0 h 2446"/>
                <a:gd name="T62" fmla="*/ 0 w 623"/>
                <a:gd name="T63" fmla="*/ 0 h 2446"/>
                <a:gd name="T64" fmla="*/ 0 w 623"/>
                <a:gd name="T65" fmla="*/ 0 h 2446"/>
                <a:gd name="T66" fmla="*/ 0 w 623"/>
                <a:gd name="T67" fmla="*/ 0 h 2446"/>
                <a:gd name="T68" fmla="*/ 0 w 623"/>
                <a:gd name="T69" fmla="*/ 0 h 2446"/>
                <a:gd name="T70" fmla="*/ 0 w 623"/>
                <a:gd name="T71" fmla="*/ 0 h 2446"/>
                <a:gd name="T72" fmla="*/ 0 w 623"/>
                <a:gd name="T73" fmla="*/ 0 h 2446"/>
                <a:gd name="T74" fmla="*/ 0 w 623"/>
                <a:gd name="T75" fmla="*/ 0 h 2446"/>
                <a:gd name="T76" fmla="*/ 0 w 623"/>
                <a:gd name="T77" fmla="*/ 0 h 2446"/>
                <a:gd name="T78" fmla="*/ 0 w 623"/>
                <a:gd name="T79" fmla="*/ 0 h 2446"/>
                <a:gd name="T80" fmla="*/ 0 w 623"/>
                <a:gd name="T81" fmla="*/ 0 h 2446"/>
                <a:gd name="T82" fmla="*/ 0 w 623"/>
                <a:gd name="T83" fmla="*/ 0 h 2446"/>
                <a:gd name="T84" fmla="*/ 0 w 623"/>
                <a:gd name="T85" fmla="*/ 0 h 2446"/>
                <a:gd name="T86" fmla="*/ 0 w 623"/>
                <a:gd name="T87" fmla="*/ 0 h 2446"/>
                <a:gd name="T88" fmla="*/ 0 w 623"/>
                <a:gd name="T89" fmla="*/ 0 h 2446"/>
                <a:gd name="T90" fmla="*/ 0 w 623"/>
                <a:gd name="T91" fmla="*/ 0 h 2446"/>
                <a:gd name="T92" fmla="*/ 0 w 623"/>
                <a:gd name="T93" fmla="*/ 0 h 2446"/>
                <a:gd name="T94" fmla="*/ 0 w 623"/>
                <a:gd name="T95" fmla="*/ 0 h 2446"/>
                <a:gd name="T96" fmla="*/ 0 w 623"/>
                <a:gd name="T97" fmla="*/ 0 h 2446"/>
                <a:gd name="T98" fmla="*/ 0 w 623"/>
                <a:gd name="T99" fmla="*/ 0 h 2446"/>
                <a:gd name="T100" fmla="*/ 0 w 623"/>
                <a:gd name="T101" fmla="*/ 0 h 2446"/>
                <a:gd name="T102" fmla="*/ 0 w 623"/>
                <a:gd name="T103" fmla="*/ 0 h 24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446"/>
                <a:gd name="T158" fmla="*/ 623 w 623"/>
                <a:gd name="T159" fmla="*/ 2446 h 24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446">
                  <a:moveTo>
                    <a:pt x="0" y="0"/>
                  </a:moveTo>
                  <a:lnTo>
                    <a:pt x="13" y="120"/>
                  </a:lnTo>
                  <a:lnTo>
                    <a:pt x="25" y="238"/>
                  </a:lnTo>
                  <a:lnTo>
                    <a:pt x="37" y="354"/>
                  </a:lnTo>
                  <a:lnTo>
                    <a:pt x="49" y="469"/>
                  </a:lnTo>
                  <a:lnTo>
                    <a:pt x="61" y="580"/>
                  </a:lnTo>
                  <a:lnTo>
                    <a:pt x="74" y="690"/>
                  </a:lnTo>
                  <a:lnTo>
                    <a:pt x="86" y="797"/>
                  </a:lnTo>
                  <a:lnTo>
                    <a:pt x="98" y="901"/>
                  </a:lnTo>
                  <a:lnTo>
                    <a:pt x="110" y="1003"/>
                  </a:lnTo>
                  <a:lnTo>
                    <a:pt x="122" y="1102"/>
                  </a:lnTo>
                  <a:lnTo>
                    <a:pt x="135" y="1198"/>
                  </a:lnTo>
                  <a:lnTo>
                    <a:pt x="147" y="1291"/>
                  </a:lnTo>
                  <a:lnTo>
                    <a:pt x="159" y="1381"/>
                  </a:lnTo>
                  <a:lnTo>
                    <a:pt x="171" y="1468"/>
                  </a:lnTo>
                  <a:lnTo>
                    <a:pt x="184" y="1552"/>
                  </a:lnTo>
                  <a:lnTo>
                    <a:pt x="196" y="1632"/>
                  </a:lnTo>
                  <a:lnTo>
                    <a:pt x="208" y="1709"/>
                  </a:lnTo>
                  <a:lnTo>
                    <a:pt x="220" y="1783"/>
                  </a:lnTo>
                  <a:lnTo>
                    <a:pt x="232" y="1853"/>
                  </a:lnTo>
                  <a:lnTo>
                    <a:pt x="245" y="1919"/>
                  </a:lnTo>
                  <a:lnTo>
                    <a:pt x="257" y="1981"/>
                  </a:lnTo>
                  <a:lnTo>
                    <a:pt x="269" y="2040"/>
                  </a:lnTo>
                  <a:lnTo>
                    <a:pt x="281" y="2095"/>
                  </a:lnTo>
                  <a:lnTo>
                    <a:pt x="293" y="2147"/>
                  </a:lnTo>
                  <a:lnTo>
                    <a:pt x="306" y="2194"/>
                  </a:lnTo>
                  <a:lnTo>
                    <a:pt x="318" y="2237"/>
                  </a:lnTo>
                  <a:lnTo>
                    <a:pt x="330" y="2277"/>
                  </a:lnTo>
                  <a:lnTo>
                    <a:pt x="342" y="2312"/>
                  </a:lnTo>
                  <a:lnTo>
                    <a:pt x="355" y="2343"/>
                  </a:lnTo>
                  <a:lnTo>
                    <a:pt x="367" y="2370"/>
                  </a:lnTo>
                  <a:lnTo>
                    <a:pt x="379" y="2393"/>
                  </a:lnTo>
                  <a:lnTo>
                    <a:pt x="391" y="2412"/>
                  </a:lnTo>
                  <a:lnTo>
                    <a:pt x="403" y="2427"/>
                  </a:lnTo>
                  <a:lnTo>
                    <a:pt x="416" y="2438"/>
                  </a:lnTo>
                  <a:lnTo>
                    <a:pt x="428" y="2444"/>
                  </a:lnTo>
                  <a:lnTo>
                    <a:pt x="440" y="2446"/>
                  </a:lnTo>
                  <a:lnTo>
                    <a:pt x="452" y="2444"/>
                  </a:lnTo>
                  <a:lnTo>
                    <a:pt x="465" y="2438"/>
                  </a:lnTo>
                  <a:lnTo>
                    <a:pt x="477" y="2427"/>
                  </a:lnTo>
                  <a:lnTo>
                    <a:pt x="489" y="2413"/>
                  </a:lnTo>
                  <a:lnTo>
                    <a:pt x="501" y="2394"/>
                  </a:lnTo>
                  <a:lnTo>
                    <a:pt x="513" y="2371"/>
                  </a:lnTo>
                  <a:lnTo>
                    <a:pt x="526" y="2344"/>
                  </a:lnTo>
                  <a:lnTo>
                    <a:pt x="538" y="2312"/>
                  </a:lnTo>
                  <a:lnTo>
                    <a:pt x="550" y="2277"/>
                  </a:lnTo>
                  <a:lnTo>
                    <a:pt x="562" y="2238"/>
                  </a:lnTo>
                  <a:lnTo>
                    <a:pt x="574" y="2194"/>
                  </a:lnTo>
                  <a:lnTo>
                    <a:pt x="587" y="2147"/>
                  </a:lnTo>
                  <a:lnTo>
                    <a:pt x="599" y="2096"/>
                  </a:lnTo>
                  <a:lnTo>
                    <a:pt x="611" y="2041"/>
                  </a:lnTo>
                  <a:lnTo>
                    <a:pt x="623" y="198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 name="Freeform 254"/>
            <p:cNvSpPr>
              <a:spLocks/>
            </p:cNvSpPr>
            <p:nvPr/>
          </p:nvSpPr>
          <p:spPr bwMode="auto">
            <a:xfrm>
              <a:off x="2144" y="4011"/>
              <a:ext cx="15" cy="79"/>
            </a:xfrm>
            <a:custGeom>
              <a:avLst/>
              <a:gdLst>
                <a:gd name="T0" fmla="*/ 0 w 623"/>
                <a:gd name="T1" fmla="*/ 0 h 5846"/>
                <a:gd name="T2" fmla="*/ 0 w 623"/>
                <a:gd name="T3" fmla="*/ 0 h 5846"/>
                <a:gd name="T4" fmla="*/ 0 w 623"/>
                <a:gd name="T5" fmla="*/ 0 h 5846"/>
                <a:gd name="T6" fmla="*/ 0 w 623"/>
                <a:gd name="T7" fmla="*/ 0 h 5846"/>
                <a:gd name="T8" fmla="*/ 0 w 623"/>
                <a:gd name="T9" fmla="*/ 0 h 5846"/>
                <a:gd name="T10" fmla="*/ 0 w 623"/>
                <a:gd name="T11" fmla="*/ 0 h 5846"/>
                <a:gd name="T12" fmla="*/ 0 w 623"/>
                <a:gd name="T13" fmla="*/ 0 h 5846"/>
                <a:gd name="T14" fmla="*/ 0 w 623"/>
                <a:gd name="T15" fmla="*/ 0 h 5846"/>
                <a:gd name="T16" fmla="*/ 0 w 623"/>
                <a:gd name="T17" fmla="*/ 0 h 5846"/>
                <a:gd name="T18" fmla="*/ 0 w 623"/>
                <a:gd name="T19" fmla="*/ 0 h 5846"/>
                <a:gd name="T20" fmla="*/ 0 w 623"/>
                <a:gd name="T21" fmla="*/ 0 h 5846"/>
                <a:gd name="T22" fmla="*/ 0 w 623"/>
                <a:gd name="T23" fmla="*/ 0 h 5846"/>
                <a:gd name="T24" fmla="*/ 0 w 623"/>
                <a:gd name="T25" fmla="*/ 0 h 5846"/>
                <a:gd name="T26" fmla="*/ 0 w 623"/>
                <a:gd name="T27" fmla="*/ 0 h 5846"/>
                <a:gd name="T28" fmla="*/ 0 w 623"/>
                <a:gd name="T29" fmla="*/ 0 h 5846"/>
                <a:gd name="T30" fmla="*/ 0 w 623"/>
                <a:gd name="T31" fmla="*/ 0 h 5846"/>
                <a:gd name="T32" fmla="*/ 0 w 623"/>
                <a:gd name="T33" fmla="*/ 0 h 5846"/>
                <a:gd name="T34" fmla="*/ 0 w 623"/>
                <a:gd name="T35" fmla="*/ 0 h 5846"/>
                <a:gd name="T36" fmla="*/ 0 w 623"/>
                <a:gd name="T37" fmla="*/ 0 h 5846"/>
                <a:gd name="T38" fmla="*/ 0 w 623"/>
                <a:gd name="T39" fmla="*/ 0 h 5846"/>
                <a:gd name="T40" fmla="*/ 0 w 623"/>
                <a:gd name="T41" fmla="*/ 0 h 5846"/>
                <a:gd name="T42" fmla="*/ 0 w 623"/>
                <a:gd name="T43" fmla="*/ 0 h 5846"/>
                <a:gd name="T44" fmla="*/ 0 w 623"/>
                <a:gd name="T45" fmla="*/ 0 h 5846"/>
                <a:gd name="T46" fmla="*/ 0 w 623"/>
                <a:gd name="T47" fmla="*/ 0 h 5846"/>
                <a:gd name="T48" fmla="*/ 0 w 623"/>
                <a:gd name="T49" fmla="*/ 0 h 5846"/>
                <a:gd name="T50" fmla="*/ 0 w 623"/>
                <a:gd name="T51" fmla="*/ 0 h 5846"/>
                <a:gd name="T52" fmla="*/ 0 w 623"/>
                <a:gd name="T53" fmla="*/ 0 h 5846"/>
                <a:gd name="T54" fmla="*/ 0 w 623"/>
                <a:gd name="T55" fmla="*/ 0 h 5846"/>
                <a:gd name="T56" fmla="*/ 0 w 623"/>
                <a:gd name="T57" fmla="*/ 0 h 5846"/>
                <a:gd name="T58" fmla="*/ 0 w 623"/>
                <a:gd name="T59" fmla="*/ 0 h 5846"/>
                <a:gd name="T60" fmla="*/ 0 w 623"/>
                <a:gd name="T61" fmla="*/ 0 h 5846"/>
                <a:gd name="T62" fmla="*/ 0 w 623"/>
                <a:gd name="T63" fmla="*/ 0 h 5846"/>
                <a:gd name="T64" fmla="*/ 0 w 623"/>
                <a:gd name="T65" fmla="*/ 0 h 5846"/>
                <a:gd name="T66" fmla="*/ 0 w 623"/>
                <a:gd name="T67" fmla="*/ 0 h 5846"/>
                <a:gd name="T68" fmla="*/ 0 w 623"/>
                <a:gd name="T69" fmla="*/ 0 h 5846"/>
                <a:gd name="T70" fmla="*/ 0 w 623"/>
                <a:gd name="T71" fmla="*/ 0 h 5846"/>
                <a:gd name="T72" fmla="*/ 0 w 623"/>
                <a:gd name="T73" fmla="*/ 0 h 5846"/>
                <a:gd name="T74" fmla="*/ 0 w 623"/>
                <a:gd name="T75" fmla="*/ 0 h 5846"/>
                <a:gd name="T76" fmla="*/ 0 w 623"/>
                <a:gd name="T77" fmla="*/ 0 h 5846"/>
                <a:gd name="T78" fmla="*/ 0 w 623"/>
                <a:gd name="T79" fmla="*/ 0 h 5846"/>
                <a:gd name="T80" fmla="*/ 0 w 623"/>
                <a:gd name="T81" fmla="*/ 0 h 5846"/>
                <a:gd name="T82" fmla="*/ 0 w 623"/>
                <a:gd name="T83" fmla="*/ 0 h 5846"/>
                <a:gd name="T84" fmla="*/ 0 w 623"/>
                <a:gd name="T85" fmla="*/ 0 h 5846"/>
                <a:gd name="T86" fmla="*/ 0 w 623"/>
                <a:gd name="T87" fmla="*/ 0 h 5846"/>
                <a:gd name="T88" fmla="*/ 0 w 623"/>
                <a:gd name="T89" fmla="*/ 0 h 5846"/>
                <a:gd name="T90" fmla="*/ 0 w 623"/>
                <a:gd name="T91" fmla="*/ 0 h 5846"/>
                <a:gd name="T92" fmla="*/ 0 w 623"/>
                <a:gd name="T93" fmla="*/ 0 h 5846"/>
                <a:gd name="T94" fmla="*/ 0 w 623"/>
                <a:gd name="T95" fmla="*/ 0 h 5846"/>
                <a:gd name="T96" fmla="*/ 0 w 623"/>
                <a:gd name="T97" fmla="*/ 0 h 5846"/>
                <a:gd name="T98" fmla="*/ 0 w 623"/>
                <a:gd name="T99" fmla="*/ 0 h 5846"/>
                <a:gd name="T100" fmla="*/ 0 w 623"/>
                <a:gd name="T101" fmla="*/ 0 h 5846"/>
                <a:gd name="T102" fmla="*/ 0 w 623"/>
                <a:gd name="T103" fmla="*/ 0 h 58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846"/>
                <a:gd name="T158" fmla="*/ 623 w 623"/>
                <a:gd name="T159" fmla="*/ 5846 h 58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846">
                  <a:moveTo>
                    <a:pt x="0" y="5846"/>
                  </a:moveTo>
                  <a:lnTo>
                    <a:pt x="13" y="5784"/>
                  </a:lnTo>
                  <a:lnTo>
                    <a:pt x="25" y="5717"/>
                  </a:lnTo>
                  <a:lnTo>
                    <a:pt x="37" y="5647"/>
                  </a:lnTo>
                  <a:lnTo>
                    <a:pt x="49" y="5574"/>
                  </a:lnTo>
                  <a:lnTo>
                    <a:pt x="61" y="5497"/>
                  </a:lnTo>
                  <a:lnTo>
                    <a:pt x="74" y="5417"/>
                  </a:lnTo>
                  <a:lnTo>
                    <a:pt x="86" y="5333"/>
                  </a:lnTo>
                  <a:lnTo>
                    <a:pt x="98" y="5246"/>
                  </a:lnTo>
                  <a:lnTo>
                    <a:pt x="110" y="5156"/>
                  </a:lnTo>
                  <a:lnTo>
                    <a:pt x="122" y="5063"/>
                  </a:lnTo>
                  <a:lnTo>
                    <a:pt x="135" y="4967"/>
                  </a:lnTo>
                  <a:lnTo>
                    <a:pt x="147" y="4868"/>
                  </a:lnTo>
                  <a:lnTo>
                    <a:pt x="159" y="4766"/>
                  </a:lnTo>
                  <a:lnTo>
                    <a:pt x="171" y="4662"/>
                  </a:lnTo>
                  <a:lnTo>
                    <a:pt x="184" y="4555"/>
                  </a:lnTo>
                  <a:lnTo>
                    <a:pt x="196" y="4446"/>
                  </a:lnTo>
                  <a:lnTo>
                    <a:pt x="208" y="4334"/>
                  </a:lnTo>
                  <a:lnTo>
                    <a:pt x="220" y="4220"/>
                  </a:lnTo>
                  <a:lnTo>
                    <a:pt x="232" y="4103"/>
                  </a:lnTo>
                  <a:lnTo>
                    <a:pt x="245" y="3985"/>
                  </a:lnTo>
                  <a:lnTo>
                    <a:pt x="257" y="3865"/>
                  </a:lnTo>
                  <a:lnTo>
                    <a:pt x="269" y="3743"/>
                  </a:lnTo>
                  <a:lnTo>
                    <a:pt x="281" y="3620"/>
                  </a:lnTo>
                  <a:lnTo>
                    <a:pt x="294" y="3494"/>
                  </a:lnTo>
                  <a:lnTo>
                    <a:pt x="306" y="3368"/>
                  </a:lnTo>
                  <a:lnTo>
                    <a:pt x="318" y="3240"/>
                  </a:lnTo>
                  <a:lnTo>
                    <a:pt x="330" y="3111"/>
                  </a:lnTo>
                  <a:lnTo>
                    <a:pt x="342" y="2981"/>
                  </a:lnTo>
                  <a:lnTo>
                    <a:pt x="355" y="2850"/>
                  </a:lnTo>
                  <a:lnTo>
                    <a:pt x="367" y="2718"/>
                  </a:lnTo>
                  <a:lnTo>
                    <a:pt x="379" y="2586"/>
                  </a:lnTo>
                  <a:lnTo>
                    <a:pt x="391" y="2453"/>
                  </a:lnTo>
                  <a:lnTo>
                    <a:pt x="403" y="2319"/>
                  </a:lnTo>
                  <a:lnTo>
                    <a:pt x="416" y="2186"/>
                  </a:lnTo>
                  <a:lnTo>
                    <a:pt x="428" y="2052"/>
                  </a:lnTo>
                  <a:lnTo>
                    <a:pt x="440" y="1918"/>
                  </a:lnTo>
                  <a:lnTo>
                    <a:pt x="452" y="1784"/>
                  </a:lnTo>
                  <a:lnTo>
                    <a:pt x="465" y="1651"/>
                  </a:lnTo>
                  <a:lnTo>
                    <a:pt x="477" y="1518"/>
                  </a:lnTo>
                  <a:lnTo>
                    <a:pt x="489" y="1385"/>
                  </a:lnTo>
                  <a:lnTo>
                    <a:pt x="501" y="1254"/>
                  </a:lnTo>
                  <a:lnTo>
                    <a:pt x="513" y="1123"/>
                  </a:lnTo>
                  <a:lnTo>
                    <a:pt x="526" y="993"/>
                  </a:lnTo>
                  <a:lnTo>
                    <a:pt x="538" y="864"/>
                  </a:lnTo>
                  <a:lnTo>
                    <a:pt x="550" y="736"/>
                  </a:lnTo>
                  <a:lnTo>
                    <a:pt x="562" y="609"/>
                  </a:lnTo>
                  <a:lnTo>
                    <a:pt x="574" y="484"/>
                  </a:lnTo>
                  <a:lnTo>
                    <a:pt x="587" y="360"/>
                  </a:lnTo>
                  <a:lnTo>
                    <a:pt x="599" y="238"/>
                  </a:lnTo>
                  <a:lnTo>
                    <a:pt x="611" y="118"/>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 name="Freeform 255"/>
            <p:cNvSpPr>
              <a:spLocks/>
            </p:cNvSpPr>
            <p:nvPr/>
          </p:nvSpPr>
          <p:spPr bwMode="auto">
            <a:xfrm>
              <a:off x="2159" y="3981"/>
              <a:ext cx="15" cy="30"/>
            </a:xfrm>
            <a:custGeom>
              <a:avLst/>
              <a:gdLst>
                <a:gd name="T0" fmla="*/ 0 w 623"/>
                <a:gd name="T1" fmla="*/ 0 h 2208"/>
                <a:gd name="T2" fmla="*/ 0 w 623"/>
                <a:gd name="T3" fmla="*/ 0 h 2208"/>
                <a:gd name="T4" fmla="*/ 0 w 623"/>
                <a:gd name="T5" fmla="*/ 0 h 2208"/>
                <a:gd name="T6" fmla="*/ 0 w 623"/>
                <a:gd name="T7" fmla="*/ 0 h 2208"/>
                <a:gd name="T8" fmla="*/ 0 w 623"/>
                <a:gd name="T9" fmla="*/ 0 h 2208"/>
                <a:gd name="T10" fmla="*/ 0 w 623"/>
                <a:gd name="T11" fmla="*/ 0 h 2208"/>
                <a:gd name="T12" fmla="*/ 0 w 623"/>
                <a:gd name="T13" fmla="*/ 0 h 2208"/>
                <a:gd name="T14" fmla="*/ 0 w 623"/>
                <a:gd name="T15" fmla="*/ 0 h 2208"/>
                <a:gd name="T16" fmla="*/ 0 w 623"/>
                <a:gd name="T17" fmla="*/ 0 h 2208"/>
                <a:gd name="T18" fmla="*/ 0 w 623"/>
                <a:gd name="T19" fmla="*/ 0 h 2208"/>
                <a:gd name="T20" fmla="*/ 0 w 623"/>
                <a:gd name="T21" fmla="*/ 0 h 2208"/>
                <a:gd name="T22" fmla="*/ 0 w 623"/>
                <a:gd name="T23" fmla="*/ 0 h 2208"/>
                <a:gd name="T24" fmla="*/ 0 w 623"/>
                <a:gd name="T25" fmla="*/ 0 h 2208"/>
                <a:gd name="T26" fmla="*/ 0 w 623"/>
                <a:gd name="T27" fmla="*/ 0 h 2208"/>
                <a:gd name="T28" fmla="*/ 0 w 623"/>
                <a:gd name="T29" fmla="*/ 0 h 2208"/>
                <a:gd name="T30" fmla="*/ 0 w 623"/>
                <a:gd name="T31" fmla="*/ 0 h 2208"/>
                <a:gd name="T32" fmla="*/ 0 w 623"/>
                <a:gd name="T33" fmla="*/ 0 h 2208"/>
                <a:gd name="T34" fmla="*/ 0 w 623"/>
                <a:gd name="T35" fmla="*/ 0 h 2208"/>
                <a:gd name="T36" fmla="*/ 0 w 623"/>
                <a:gd name="T37" fmla="*/ 0 h 2208"/>
                <a:gd name="T38" fmla="*/ 0 w 623"/>
                <a:gd name="T39" fmla="*/ 0 h 2208"/>
                <a:gd name="T40" fmla="*/ 0 w 623"/>
                <a:gd name="T41" fmla="*/ 0 h 2208"/>
                <a:gd name="T42" fmla="*/ 0 w 623"/>
                <a:gd name="T43" fmla="*/ 0 h 2208"/>
                <a:gd name="T44" fmla="*/ 0 w 623"/>
                <a:gd name="T45" fmla="*/ 0 h 2208"/>
                <a:gd name="T46" fmla="*/ 0 w 623"/>
                <a:gd name="T47" fmla="*/ 0 h 2208"/>
                <a:gd name="T48" fmla="*/ 0 w 623"/>
                <a:gd name="T49" fmla="*/ 0 h 2208"/>
                <a:gd name="T50" fmla="*/ 0 w 623"/>
                <a:gd name="T51" fmla="*/ 0 h 2208"/>
                <a:gd name="T52" fmla="*/ 0 w 623"/>
                <a:gd name="T53" fmla="*/ 0 h 2208"/>
                <a:gd name="T54" fmla="*/ 0 w 623"/>
                <a:gd name="T55" fmla="*/ 0 h 2208"/>
                <a:gd name="T56" fmla="*/ 0 w 623"/>
                <a:gd name="T57" fmla="*/ 0 h 2208"/>
                <a:gd name="T58" fmla="*/ 0 w 623"/>
                <a:gd name="T59" fmla="*/ 0 h 2208"/>
                <a:gd name="T60" fmla="*/ 0 w 623"/>
                <a:gd name="T61" fmla="*/ 0 h 2208"/>
                <a:gd name="T62" fmla="*/ 0 w 623"/>
                <a:gd name="T63" fmla="*/ 0 h 2208"/>
                <a:gd name="T64" fmla="*/ 0 w 623"/>
                <a:gd name="T65" fmla="*/ 0 h 2208"/>
                <a:gd name="T66" fmla="*/ 0 w 623"/>
                <a:gd name="T67" fmla="*/ 0 h 2208"/>
                <a:gd name="T68" fmla="*/ 0 w 623"/>
                <a:gd name="T69" fmla="*/ 0 h 2208"/>
                <a:gd name="T70" fmla="*/ 0 w 623"/>
                <a:gd name="T71" fmla="*/ 0 h 2208"/>
                <a:gd name="T72" fmla="*/ 0 w 623"/>
                <a:gd name="T73" fmla="*/ 0 h 2208"/>
                <a:gd name="T74" fmla="*/ 0 w 623"/>
                <a:gd name="T75" fmla="*/ 0 h 2208"/>
                <a:gd name="T76" fmla="*/ 0 w 623"/>
                <a:gd name="T77" fmla="*/ 0 h 2208"/>
                <a:gd name="T78" fmla="*/ 0 w 623"/>
                <a:gd name="T79" fmla="*/ 0 h 2208"/>
                <a:gd name="T80" fmla="*/ 0 w 623"/>
                <a:gd name="T81" fmla="*/ 0 h 2208"/>
                <a:gd name="T82" fmla="*/ 0 w 623"/>
                <a:gd name="T83" fmla="*/ 0 h 2208"/>
                <a:gd name="T84" fmla="*/ 0 w 623"/>
                <a:gd name="T85" fmla="*/ 0 h 2208"/>
                <a:gd name="T86" fmla="*/ 0 w 623"/>
                <a:gd name="T87" fmla="*/ 0 h 2208"/>
                <a:gd name="T88" fmla="*/ 0 w 623"/>
                <a:gd name="T89" fmla="*/ 0 h 2208"/>
                <a:gd name="T90" fmla="*/ 0 w 623"/>
                <a:gd name="T91" fmla="*/ 0 h 2208"/>
                <a:gd name="T92" fmla="*/ 0 w 623"/>
                <a:gd name="T93" fmla="*/ 0 h 2208"/>
                <a:gd name="T94" fmla="*/ 0 w 623"/>
                <a:gd name="T95" fmla="*/ 0 h 2208"/>
                <a:gd name="T96" fmla="*/ 0 w 623"/>
                <a:gd name="T97" fmla="*/ 0 h 2208"/>
                <a:gd name="T98" fmla="*/ 0 w 623"/>
                <a:gd name="T99" fmla="*/ 0 h 2208"/>
                <a:gd name="T100" fmla="*/ 0 w 623"/>
                <a:gd name="T101" fmla="*/ 0 h 2208"/>
                <a:gd name="T102" fmla="*/ 0 w 623"/>
                <a:gd name="T103" fmla="*/ 0 h 2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2208"/>
                <a:gd name="T158" fmla="*/ 623 w 623"/>
                <a:gd name="T159" fmla="*/ 2208 h 22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2208">
                  <a:moveTo>
                    <a:pt x="0" y="2208"/>
                  </a:moveTo>
                  <a:lnTo>
                    <a:pt x="13" y="2092"/>
                  </a:lnTo>
                  <a:lnTo>
                    <a:pt x="25" y="1978"/>
                  </a:lnTo>
                  <a:lnTo>
                    <a:pt x="37" y="1866"/>
                  </a:lnTo>
                  <a:lnTo>
                    <a:pt x="49" y="1756"/>
                  </a:lnTo>
                  <a:lnTo>
                    <a:pt x="61" y="1649"/>
                  </a:lnTo>
                  <a:lnTo>
                    <a:pt x="74" y="1545"/>
                  </a:lnTo>
                  <a:lnTo>
                    <a:pt x="86" y="1443"/>
                  </a:lnTo>
                  <a:lnTo>
                    <a:pt x="98" y="1344"/>
                  </a:lnTo>
                  <a:lnTo>
                    <a:pt x="110" y="1248"/>
                  </a:lnTo>
                  <a:lnTo>
                    <a:pt x="123" y="1155"/>
                  </a:lnTo>
                  <a:lnTo>
                    <a:pt x="135" y="1065"/>
                  </a:lnTo>
                  <a:lnTo>
                    <a:pt x="147" y="978"/>
                  </a:lnTo>
                  <a:lnTo>
                    <a:pt x="159" y="894"/>
                  </a:lnTo>
                  <a:lnTo>
                    <a:pt x="171" y="814"/>
                  </a:lnTo>
                  <a:lnTo>
                    <a:pt x="184" y="737"/>
                  </a:lnTo>
                  <a:lnTo>
                    <a:pt x="196" y="663"/>
                  </a:lnTo>
                  <a:lnTo>
                    <a:pt x="208" y="593"/>
                  </a:lnTo>
                  <a:lnTo>
                    <a:pt x="220" y="527"/>
                  </a:lnTo>
                  <a:lnTo>
                    <a:pt x="232" y="465"/>
                  </a:lnTo>
                  <a:lnTo>
                    <a:pt x="245" y="406"/>
                  </a:lnTo>
                  <a:lnTo>
                    <a:pt x="257" y="351"/>
                  </a:lnTo>
                  <a:lnTo>
                    <a:pt x="269" y="299"/>
                  </a:lnTo>
                  <a:lnTo>
                    <a:pt x="281" y="252"/>
                  </a:lnTo>
                  <a:lnTo>
                    <a:pt x="294" y="209"/>
                  </a:lnTo>
                  <a:lnTo>
                    <a:pt x="306" y="169"/>
                  </a:lnTo>
                  <a:lnTo>
                    <a:pt x="318" y="134"/>
                  </a:lnTo>
                  <a:lnTo>
                    <a:pt x="330" y="103"/>
                  </a:lnTo>
                  <a:lnTo>
                    <a:pt x="342" y="76"/>
                  </a:lnTo>
                  <a:lnTo>
                    <a:pt x="355" y="53"/>
                  </a:lnTo>
                  <a:lnTo>
                    <a:pt x="367" y="34"/>
                  </a:lnTo>
                  <a:lnTo>
                    <a:pt x="379" y="19"/>
                  </a:lnTo>
                  <a:lnTo>
                    <a:pt x="391" y="8"/>
                  </a:lnTo>
                  <a:lnTo>
                    <a:pt x="403" y="2"/>
                  </a:lnTo>
                  <a:lnTo>
                    <a:pt x="416" y="0"/>
                  </a:lnTo>
                  <a:lnTo>
                    <a:pt x="428" y="2"/>
                  </a:lnTo>
                  <a:lnTo>
                    <a:pt x="440" y="8"/>
                  </a:lnTo>
                  <a:lnTo>
                    <a:pt x="452" y="19"/>
                  </a:lnTo>
                  <a:lnTo>
                    <a:pt x="465" y="33"/>
                  </a:lnTo>
                  <a:lnTo>
                    <a:pt x="477" y="52"/>
                  </a:lnTo>
                  <a:lnTo>
                    <a:pt x="489" y="75"/>
                  </a:lnTo>
                  <a:lnTo>
                    <a:pt x="501" y="102"/>
                  </a:lnTo>
                  <a:lnTo>
                    <a:pt x="513" y="134"/>
                  </a:lnTo>
                  <a:lnTo>
                    <a:pt x="526" y="169"/>
                  </a:lnTo>
                  <a:lnTo>
                    <a:pt x="538" y="208"/>
                  </a:lnTo>
                  <a:lnTo>
                    <a:pt x="550" y="252"/>
                  </a:lnTo>
                  <a:lnTo>
                    <a:pt x="562" y="299"/>
                  </a:lnTo>
                  <a:lnTo>
                    <a:pt x="575" y="350"/>
                  </a:lnTo>
                  <a:lnTo>
                    <a:pt x="587" y="405"/>
                  </a:lnTo>
                  <a:lnTo>
                    <a:pt x="599" y="464"/>
                  </a:lnTo>
                  <a:lnTo>
                    <a:pt x="611" y="526"/>
                  </a:lnTo>
                  <a:lnTo>
                    <a:pt x="623" y="593"/>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 name="Freeform 256"/>
            <p:cNvSpPr>
              <a:spLocks/>
            </p:cNvSpPr>
            <p:nvPr/>
          </p:nvSpPr>
          <p:spPr bwMode="auto">
            <a:xfrm>
              <a:off x="2174" y="3989"/>
              <a:ext cx="16" cy="80"/>
            </a:xfrm>
            <a:custGeom>
              <a:avLst/>
              <a:gdLst>
                <a:gd name="T0" fmla="*/ 0 w 623"/>
                <a:gd name="T1" fmla="*/ 0 h 5947"/>
                <a:gd name="T2" fmla="*/ 0 w 623"/>
                <a:gd name="T3" fmla="*/ 0 h 5947"/>
                <a:gd name="T4" fmla="*/ 0 w 623"/>
                <a:gd name="T5" fmla="*/ 0 h 5947"/>
                <a:gd name="T6" fmla="*/ 0 w 623"/>
                <a:gd name="T7" fmla="*/ 0 h 5947"/>
                <a:gd name="T8" fmla="*/ 0 w 623"/>
                <a:gd name="T9" fmla="*/ 0 h 5947"/>
                <a:gd name="T10" fmla="*/ 0 w 623"/>
                <a:gd name="T11" fmla="*/ 0 h 5947"/>
                <a:gd name="T12" fmla="*/ 0 w 623"/>
                <a:gd name="T13" fmla="*/ 0 h 5947"/>
                <a:gd name="T14" fmla="*/ 0 w 623"/>
                <a:gd name="T15" fmla="*/ 0 h 5947"/>
                <a:gd name="T16" fmla="*/ 0 w 623"/>
                <a:gd name="T17" fmla="*/ 0 h 5947"/>
                <a:gd name="T18" fmla="*/ 0 w 623"/>
                <a:gd name="T19" fmla="*/ 0 h 5947"/>
                <a:gd name="T20" fmla="*/ 0 w 623"/>
                <a:gd name="T21" fmla="*/ 0 h 5947"/>
                <a:gd name="T22" fmla="*/ 0 w 623"/>
                <a:gd name="T23" fmla="*/ 0 h 5947"/>
                <a:gd name="T24" fmla="*/ 0 w 623"/>
                <a:gd name="T25" fmla="*/ 0 h 5947"/>
                <a:gd name="T26" fmla="*/ 0 w 623"/>
                <a:gd name="T27" fmla="*/ 0 h 5947"/>
                <a:gd name="T28" fmla="*/ 0 w 623"/>
                <a:gd name="T29" fmla="*/ 0 h 5947"/>
                <a:gd name="T30" fmla="*/ 0 w 623"/>
                <a:gd name="T31" fmla="*/ 0 h 5947"/>
                <a:gd name="T32" fmla="*/ 0 w 623"/>
                <a:gd name="T33" fmla="*/ 0 h 5947"/>
                <a:gd name="T34" fmla="*/ 0 w 623"/>
                <a:gd name="T35" fmla="*/ 0 h 5947"/>
                <a:gd name="T36" fmla="*/ 0 w 623"/>
                <a:gd name="T37" fmla="*/ 0 h 5947"/>
                <a:gd name="T38" fmla="*/ 0 w 623"/>
                <a:gd name="T39" fmla="*/ 0 h 5947"/>
                <a:gd name="T40" fmla="*/ 0 w 623"/>
                <a:gd name="T41" fmla="*/ 0 h 5947"/>
                <a:gd name="T42" fmla="*/ 0 w 623"/>
                <a:gd name="T43" fmla="*/ 0 h 5947"/>
                <a:gd name="T44" fmla="*/ 0 w 623"/>
                <a:gd name="T45" fmla="*/ 0 h 5947"/>
                <a:gd name="T46" fmla="*/ 0 w 623"/>
                <a:gd name="T47" fmla="*/ 0 h 5947"/>
                <a:gd name="T48" fmla="*/ 0 w 623"/>
                <a:gd name="T49" fmla="*/ 0 h 5947"/>
                <a:gd name="T50" fmla="*/ 0 w 623"/>
                <a:gd name="T51" fmla="*/ 0 h 5947"/>
                <a:gd name="T52" fmla="*/ 0 w 623"/>
                <a:gd name="T53" fmla="*/ 0 h 5947"/>
                <a:gd name="T54" fmla="*/ 0 w 623"/>
                <a:gd name="T55" fmla="*/ 0 h 5947"/>
                <a:gd name="T56" fmla="*/ 0 w 623"/>
                <a:gd name="T57" fmla="*/ 0 h 5947"/>
                <a:gd name="T58" fmla="*/ 0 w 623"/>
                <a:gd name="T59" fmla="*/ 0 h 5947"/>
                <a:gd name="T60" fmla="*/ 0 w 623"/>
                <a:gd name="T61" fmla="*/ 0 h 5947"/>
                <a:gd name="T62" fmla="*/ 0 w 623"/>
                <a:gd name="T63" fmla="*/ 0 h 5947"/>
                <a:gd name="T64" fmla="*/ 0 w 623"/>
                <a:gd name="T65" fmla="*/ 0 h 5947"/>
                <a:gd name="T66" fmla="*/ 0 w 623"/>
                <a:gd name="T67" fmla="*/ 0 h 5947"/>
                <a:gd name="T68" fmla="*/ 0 w 623"/>
                <a:gd name="T69" fmla="*/ 0 h 5947"/>
                <a:gd name="T70" fmla="*/ 0 w 623"/>
                <a:gd name="T71" fmla="*/ 0 h 5947"/>
                <a:gd name="T72" fmla="*/ 0 w 623"/>
                <a:gd name="T73" fmla="*/ 0 h 5947"/>
                <a:gd name="T74" fmla="*/ 0 w 623"/>
                <a:gd name="T75" fmla="*/ 0 h 5947"/>
                <a:gd name="T76" fmla="*/ 0 w 623"/>
                <a:gd name="T77" fmla="*/ 0 h 5947"/>
                <a:gd name="T78" fmla="*/ 0 w 623"/>
                <a:gd name="T79" fmla="*/ 0 h 5947"/>
                <a:gd name="T80" fmla="*/ 0 w 623"/>
                <a:gd name="T81" fmla="*/ 0 h 5947"/>
                <a:gd name="T82" fmla="*/ 0 w 623"/>
                <a:gd name="T83" fmla="*/ 0 h 5947"/>
                <a:gd name="T84" fmla="*/ 0 w 623"/>
                <a:gd name="T85" fmla="*/ 0 h 5947"/>
                <a:gd name="T86" fmla="*/ 0 w 623"/>
                <a:gd name="T87" fmla="*/ 0 h 5947"/>
                <a:gd name="T88" fmla="*/ 0 w 623"/>
                <a:gd name="T89" fmla="*/ 0 h 5947"/>
                <a:gd name="T90" fmla="*/ 0 w 623"/>
                <a:gd name="T91" fmla="*/ 0 h 5947"/>
                <a:gd name="T92" fmla="*/ 0 w 623"/>
                <a:gd name="T93" fmla="*/ 0 h 5947"/>
                <a:gd name="T94" fmla="*/ 0 w 623"/>
                <a:gd name="T95" fmla="*/ 0 h 5947"/>
                <a:gd name="T96" fmla="*/ 0 w 623"/>
                <a:gd name="T97" fmla="*/ 0 h 5947"/>
                <a:gd name="T98" fmla="*/ 0 w 623"/>
                <a:gd name="T99" fmla="*/ 0 h 5947"/>
                <a:gd name="T100" fmla="*/ 0 w 623"/>
                <a:gd name="T101" fmla="*/ 0 h 5947"/>
                <a:gd name="T102" fmla="*/ 0 w 623"/>
                <a:gd name="T103" fmla="*/ 0 h 59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5947"/>
                <a:gd name="T158" fmla="*/ 623 w 623"/>
                <a:gd name="T159" fmla="*/ 5947 h 59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5947">
                  <a:moveTo>
                    <a:pt x="0" y="0"/>
                  </a:moveTo>
                  <a:lnTo>
                    <a:pt x="13" y="70"/>
                  </a:lnTo>
                  <a:lnTo>
                    <a:pt x="25" y="143"/>
                  </a:lnTo>
                  <a:lnTo>
                    <a:pt x="37" y="220"/>
                  </a:lnTo>
                  <a:lnTo>
                    <a:pt x="49" y="300"/>
                  </a:lnTo>
                  <a:lnTo>
                    <a:pt x="61" y="384"/>
                  </a:lnTo>
                  <a:lnTo>
                    <a:pt x="74" y="471"/>
                  </a:lnTo>
                  <a:lnTo>
                    <a:pt x="86" y="561"/>
                  </a:lnTo>
                  <a:lnTo>
                    <a:pt x="98" y="654"/>
                  </a:lnTo>
                  <a:lnTo>
                    <a:pt x="110" y="750"/>
                  </a:lnTo>
                  <a:lnTo>
                    <a:pt x="123" y="849"/>
                  </a:lnTo>
                  <a:lnTo>
                    <a:pt x="135" y="951"/>
                  </a:lnTo>
                  <a:lnTo>
                    <a:pt x="147" y="1055"/>
                  </a:lnTo>
                  <a:lnTo>
                    <a:pt x="159" y="1162"/>
                  </a:lnTo>
                  <a:lnTo>
                    <a:pt x="171" y="1271"/>
                  </a:lnTo>
                  <a:lnTo>
                    <a:pt x="184" y="1383"/>
                  </a:lnTo>
                  <a:lnTo>
                    <a:pt x="196" y="1497"/>
                  </a:lnTo>
                  <a:lnTo>
                    <a:pt x="208" y="1613"/>
                  </a:lnTo>
                  <a:lnTo>
                    <a:pt x="220" y="1732"/>
                  </a:lnTo>
                  <a:lnTo>
                    <a:pt x="232" y="1852"/>
                  </a:lnTo>
                  <a:lnTo>
                    <a:pt x="245" y="1974"/>
                  </a:lnTo>
                  <a:lnTo>
                    <a:pt x="257" y="2097"/>
                  </a:lnTo>
                  <a:lnTo>
                    <a:pt x="269" y="2223"/>
                  </a:lnTo>
                  <a:lnTo>
                    <a:pt x="281" y="2349"/>
                  </a:lnTo>
                  <a:lnTo>
                    <a:pt x="294" y="2477"/>
                  </a:lnTo>
                  <a:lnTo>
                    <a:pt x="306" y="2606"/>
                  </a:lnTo>
                  <a:lnTo>
                    <a:pt x="318" y="2736"/>
                  </a:lnTo>
                  <a:lnTo>
                    <a:pt x="330" y="2867"/>
                  </a:lnTo>
                  <a:lnTo>
                    <a:pt x="342" y="2999"/>
                  </a:lnTo>
                  <a:lnTo>
                    <a:pt x="355" y="3131"/>
                  </a:lnTo>
                  <a:lnTo>
                    <a:pt x="367" y="3264"/>
                  </a:lnTo>
                  <a:lnTo>
                    <a:pt x="379" y="3398"/>
                  </a:lnTo>
                  <a:lnTo>
                    <a:pt x="391" y="3531"/>
                  </a:lnTo>
                  <a:lnTo>
                    <a:pt x="403" y="3665"/>
                  </a:lnTo>
                  <a:lnTo>
                    <a:pt x="416" y="3799"/>
                  </a:lnTo>
                  <a:lnTo>
                    <a:pt x="428" y="3933"/>
                  </a:lnTo>
                  <a:lnTo>
                    <a:pt x="440" y="4066"/>
                  </a:lnTo>
                  <a:lnTo>
                    <a:pt x="452" y="4199"/>
                  </a:lnTo>
                  <a:lnTo>
                    <a:pt x="465" y="4331"/>
                  </a:lnTo>
                  <a:lnTo>
                    <a:pt x="477" y="4463"/>
                  </a:lnTo>
                  <a:lnTo>
                    <a:pt x="489" y="4594"/>
                  </a:lnTo>
                  <a:lnTo>
                    <a:pt x="501" y="4724"/>
                  </a:lnTo>
                  <a:lnTo>
                    <a:pt x="513" y="4853"/>
                  </a:lnTo>
                  <a:lnTo>
                    <a:pt x="526" y="4981"/>
                  </a:lnTo>
                  <a:lnTo>
                    <a:pt x="538" y="5108"/>
                  </a:lnTo>
                  <a:lnTo>
                    <a:pt x="550" y="5233"/>
                  </a:lnTo>
                  <a:lnTo>
                    <a:pt x="562" y="5357"/>
                  </a:lnTo>
                  <a:lnTo>
                    <a:pt x="575" y="5479"/>
                  </a:lnTo>
                  <a:lnTo>
                    <a:pt x="587" y="5599"/>
                  </a:lnTo>
                  <a:lnTo>
                    <a:pt x="599" y="5717"/>
                  </a:lnTo>
                  <a:lnTo>
                    <a:pt x="611" y="5833"/>
                  </a:lnTo>
                  <a:lnTo>
                    <a:pt x="623" y="5947"/>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 name="Freeform 257"/>
            <p:cNvSpPr>
              <a:spLocks/>
            </p:cNvSpPr>
            <p:nvPr/>
          </p:nvSpPr>
          <p:spPr bwMode="auto">
            <a:xfrm>
              <a:off x="2190" y="4069"/>
              <a:ext cx="15" cy="27"/>
            </a:xfrm>
            <a:custGeom>
              <a:avLst/>
              <a:gdLst>
                <a:gd name="T0" fmla="*/ 0 w 623"/>
                <a:gd name="T1" fmla="*/ 0 h 1978"/>
                <a:gd name="T2" fmla="*/ 0 w 623"/>
                <a:gd name="T3" fmla="*/ 0 h 1978"/>
                <a:gd name="T4" fmla="*/ 0 w 623"/>
                <a:gd name="T5" fmla="*/ 0 h 1978"/>
                <a:gd name="T6" fmla="*/ 0 w 623"/>
                <a:gd name="T7" fmla="*/ 0 h 1978"/>
                <a:gd name="T8" fmla="*/ 0 w 623"/>
                <a:gd name="T9" fmla="*/ 0 h 1978"/>
                <a:gd name="T10" fmla="*/ 0 w 623"/>
                <a:gd name="T11" fmla="*/ 0 h 1978"/>
                <a:gd name="T12" fmla="*/ 0 w 623"/>
                <a:gd name="T13" fmla="*/ 0 h 1978"/>
                <a:gd name="T14" fmla="*/ 0 w 623"/>
                <a:gd name="T15" fmla="*/ 0 h 1978"/>
                <a:gd name="T16" fmla="*/ 0 w 623"/>
                <a:gd name="T17" fmla="*/ 0 h 1978"/>
                <a:gd name="T18" fmla="*/ 0 w 623"/>
                <a:gd name="T19" fmla="*/ 0 h 1978"/>
                <a:gd name="T20" fmla="*/ 0 w 623"/>
                <a:gd name="T21" fmla="*/ 0 h 1978"/>
                <a:gd name="T22" fmla="*/ 0 w 623"/>
                <a:gd name="T23" fmla="*/ 0 h 1978"/>
                <a:gd name="T24" fmla="*/ 0 w 623"/>
                <a:gd name="T25" fmla="*/ 0 h 1978"/>
                <a:gd name="T26" fmla="*/ 0 w 623"/>
                <a:gd name="T27" fmla="*/ 0 h 1978"/>
                <a:gd name="T28" fmla="*/ 0 w 623"/>
                <a:gd name="T29" fmla="*/ 0 h 1978"/>
                <a:gd name="T30" fmla="*/ 0 w 623"/>
                <a:gd name="T31" fmla="*/ 0 h 1978"/>
                <a:gd name="T32" fmla="*/ 0 w 623"/>
                <a:gd name="T33" fmla="*/ 0 h 1978"/>
                <a:gd name="T34" fmla="*/ 0 w 623"/>
                <a:gd name="T35" fmla="*/ 0 h 1978"/>
                <a:gd name="T36" fmla="*/ 0 w 623"/>
                <a:gd name="T37" fmla="*/ 0 h 1978"/>
                <a:gd name="T38" fmla="*/ 0 w 623"/>
                <a:gd name="T39" fmla="*/ 0 h 1978"/>
                <a:gd name="T40" fmla="*/ 0 w 623"/>
                <a:gd name="T41" fmla="*/ 0 h 1978"/>
                <a:gd name="T42" fmla="*/ 0 w 623"/>
                <a:gd name="T43" fmla="*/ 0 h 1978"/>
                <a:gd name="T44" fmla="*/ 0 w 623"/>
                <a:gd name="T45" fmla="*/ 0 h 1978"/>
                <a:gd name="T46" fmla="*/ 0 w 623"/>
                <a:gd name="T47" fmla="*/ 0 h 1978"/>
                <a:gd name="T48" fmla="*/ 0 w 623"/>
                <a:gd name="T49" fmla="*/ 0 h 1978"/>
                <a:gd name="T50" fmla="*/ 0 w 623"/>
                <a:gd name="T51" fmla="*/ 0 h 1978"/>
                <a:gd name="T52" fmla="*/ 0 w 623"/>
                <a:gd name="T53" fmla="*/ 0 h 1978"/>
                <a:gd name="T54" fmla="*/ 0 w 623"/>
                <a:gd name="T55" fmla="*/ 0 h 1978"/>
                <a:gd name="T56" fmla="*/ 0 w 623"/>
                <a:gd name="T57" fmla="*/ 0 h 1978"/>
                <a:gd name="T58" fmla="*/ 0 w 623"/>
                <a:gd name="T59" fmla="*/ 0 h 1978"/>
                <a:gd name="T60" fmla="*/ 0 w 623"/>
                <a:gd name="T61" fmla="*/ 0 h 1978"/>
                <a:gd name="T62" fmla="*/ 0 w 623"/>
                <a:gd name="T63" fmla="*/ 0 h 1978"/>
                <a:gd name="T64" fmla="*/ 0 w 623"/>
                <a:gd name="T65" fmla="*/ 0 h 1978"/>
                <a:gd name="T66" fmla="*/ 0 w 623"/>
                <a:gd name="T67" fmla="*/ 0 h 1978"/>
                <a:gd name="T68" fmla="*/ 0 w 623"/>
                <a:gd name="T69" fmla="*/ 0 h 1978"/>
                <a:gd name="T70" fmla="*/ 0 w 623"/>
                <a:gd name="T71" fmla="*/ 0 h 1978"/>
                <a:gd name="T72" fmla="*/ 0 w 623"/>
                <a:gd name="T73" fmla="*/ 0 h 1978"/>
                <a:gd name="T74" fmla="*/ 0 w 623"/>
                <a:gd name="T75" fmla="*/ 0 h 1978"/>
                <a:gd name="T76" fmla="*/ 0 w 623"/>
                <a:gd name="T77" fmla="*/ 0 h 1978"/>
                <a:gd name="T78" fmla="*/ 0 w 623"/>
                <a:gd name="T79" fmla="*/ 0 h 1978"/>
                <a:gd name="T80" fmla="*/ 0 w 623"/>
                <a:gd name="T81" fmla="*/ 0 h 1978"/>
                <a:gd name="T82" fmla="*/ 0 w 623"/>
                <a:gd name="T83" fmla="*/ 0 h 1978"/>
                <a:gd name="T84" fmla="*/ 0 w 623"/>
                <a:gd name="T85" fmla="*/ 0 h 1978"/>
                <a:gd name="T86" fmla="*/ 0 w 623"/>
                <a:gd name="T87" fmla="*/ 0 h 1978"/>
                <a:gd name="T88" fmla="*/ 0 w 623"/>
                <a:gd name="T89" fmla="*/ 0 h 1978"/>
                <a:gd name="T90" fmla="*/ 0 w 623"/>
                <a:gd name="T91" fmla="*/ 0 h 1978"/>
                <a:gd name="T92" fmla="*/ 0 w 623"/>
                <a:gd name="T93" fmla="*/ 0 h 1978"/>
                <a:gd name="T94" fmla="*/ 0 w 623"/>
                <a:gd name="T95" fmla="*/ 0 h 1978"/>
                <a:gd name="T96" fmla="*/ 0 w 623"/>
                <a:gd name="T97" fmla="*/ 0 h 1978"/>
                <a:gd name="T98" fmla="*/ 0 w 623"/>
                <a:gd name="T99" fmla="*/ 0 h 1978"/>
                <a:gd name="T100" fmla="*/ 0 w 623"/>
                <a:gd name="T101" fmla="*/ 0 h 1978"/>
                <a:gd name="T102" fmla="*/ 0 w 623"/>
                <a:gd name="T103" fmla="*/ 0 h 19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978"/>
                <a:gd name="T158" fmla="*/ 623 w 623"/>
                <a:gd name="T159" fmla="*/ 1978 h 19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978">
                  <a:moveTo>
                    <a:pt x="0" y="0"/>
                  </a:moveTo>
                  <a:lnTo>
                    <a:pt x="13" y="112"/>
                  </a:lnTo>
                  <a:lnTo>
                    <a:pt x="25" y="222"/>
                  </a:lnTo>
                  <a:lnTo>
                    <a:pt x="37" y="329"/>
                  </a:lnTo>
                  <a:lnTo>
                    <a:pt x="49" y="433"/>
                  </a:lnTo>
                  <a:lnTo>
                    <a:pt x="61" y="535"/>
                  </a:lnTo>
                  <a:lnTo>
                    <a:pt x="74" y="634"/>
                  </a:lnTo>
                  <a:lnTo>
                    <a:pt x="86" y="730"/>
                  </a:lnTo>
                  <a:lnTo>
                    <a:pt x="98" y="823"/>
                  </a:lnTo>
                  <a:lnTo>
                    <a:pt x="110" y="913"/>
                  </a:lnTo>
                  <a:lnTo>
                    <a:pt x="123" y="1000"/>
                  </a:lnTo>
                  <a:lnTo>
                    <a:pt x="135" y="1084"/>
                  </a:lnTo>
                  <a:lnTo>
                    <a:pt x="147" y="1164"/>
                  </a:lnTo>
                  <a:lnTo>
                    <a:pt x="159" y="1241"/>
                  </a:lnTo>
                  <a:lnTo>
                    <a:pt x="171" y="1315"/>
                  </a:lnTo>
                  <a:lnTo>
                    <a:pt x="184" y="1384"/>
                  </a:lnTo>
                  <a:lnTo>
                    <a:pt x="196" y="1451"/>
                  </a:lnTo>
                  <a:lnTo>
                    <a:pt x="208" y="1513"/>
                  </a:lnTo>
                  <a:lnTo>
                    <a:pt x="220" y="1572"/>
                  </a:lnTo>
                  <a:lnTo>
                    <a:pt x="232" y="1627"/>
                  </a:lnTo>
                  <a:lnTo>
                    <a:pt x="245" y="1679"/>
                  </a:lnTo>
                  <a:lnTo>
                    <a:pt x="257" y="1726"/>
                  </a:lnTo>
                  <a:lnTo>
                    <a:pt x="269" y="1769"/>
                  </a:lnTo>
                  <a:lnTo>
                    <a:pt x="281" y="1809"/>
                  </a:lnTo>
                  <a:lnTo>
                    <a:pt x="294" y="1844"/>
                  </a:lnTo>
                  <a:lnTo>
                    <a:pt x="306" y="1875"/>
                  </a:lnTo>
                  <a:lnTo>
                    <a:pt x="318" y="1902"/>
                  </a:lnTo>
                  <a:lnTo>
                    <a:pt x="330" y="1925"/>
                  </a:lnTo>
                  <a:lnTo>
                    <a:pt x="342" y="1944"/>
                  </a:lnTo>
                  <a:lnTo>
                    <a:pt x="355" y="1959"/>
                  </a:lnTo>
                  <a:lnTo>
                    <a:pt x="367" y="1970"/>
                  </a:lnTo>
                  <a:lnTo>
                    <a:pt x="379" y="1976"/>
                  </a:lnTo>
                  <a:lnTo>
                    <a:pt x="391" y="1978"/>
                  </a:lnTo>
                  <a:lnTo>
                    <a:pt x="404" y="1976"/>
                  </a:lnTo>
                  <a:lnTo>
                    <a:pt x="416" y="1970"/>
                  </a:lnTo>
                  <a:lnTo>
                    <a:pt x="428" y="1959"/>
                  </a:lnTo>
                  <a:lnTo>
                    <a:pt x="440" y="1945"/>
                  </a:lnTo>
                  <a:lnTo>
                    <a:pt x="452" y="1926"/>
                  </a:lnTo>
                  <a:lnTo>
                    <a:pt x="465" y="1903"/>
                  </a:lnTo>
                  <a:lnTo>
                    <a:pt x="477" y="1876"/>
                  </a:lnTo>
                  <a:lnTo>
                    <a:pt x="489" y="1844"/>
                  </a:lnTo>
                  <a:lnTo>
                    <a:pt x="501" y="1809"/>
                  </a:lnTo>
                  <a:lnTo>
                    <a:pt x="513" y="1770"/>
                  </a:lnTo>
                  <a:lnTo>
                    <a:pt x="526" y="1727"/>
                  </a:lnTo>
                  <a:lnTo>
                    <a:pt x="538" y="1679"/>
                  </a:lnTo>
                  <a:lnTo>
                    <a:pt x="550" y="1628"/>
                  </a:lnTo>
                  <a:lnTo>
                    <a:pt x="562" y="1573"/>
                  </a:lnTo>
                  <a:lnTo>
                    <a:pt x="575" y="1514"/>
                  </a:lnTo>
                  <a:lnTo>
                    <a:pt x="587" y="1452"/>
                  </a:lnTo>
                  <a:lnTo>
                    <a:pt x="599" y="1385"/>
                  </a:lnTo>
                  <a:lnTo>
                    <a:pt x="611" y="1315"/>
                  </a:lnTo>
                  <a:lnTo>
                    <a:pt x="623" y="124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 name="Freeform 258"/>
            <p:cNvSpPr>
              <a:spLocks/>
            </p:cNvSpPr>
            <p:nvPr/>
          </p:nvSpPr>
          <p:spPr bwMode="auto">
            <a:xfrm>
              <a:off x="2205" y="4005"/>
              <a:ext cx="15" cy="81"/>
            </a:xfrm>
            <a:custGeom>
              <a:avLst/>
              <a:gdLst>
                <a:gd name="T0" fmla="*/ 0 w 623"/>
                <a:gd name="T1" fmla="*/ 0 h 6026"/>
                <a:gd name="T2" fmla="*/ 0 w 623"/>
                <a:gd name="T3" fmla="*/ 0 h 6026"/>
                <a:gd name="T4" fmla="*/ 0 w 623"/>
                <a:gd name="T5" fmla="*/ 0 h 6026"/>
                <a:gd name="T6" fmla="*/ 0 w 623"/>
                <a:gd name="T7" fmla="*/ 0 h 6026"/>
                <a:gd name="T8" fmla="*/ 0 w 623"/>
                <a:gd name="T9" fmla="*/ 0 h 6026"/>
                <a:gd name="T10" fmla="*/ 0 w 623"/>
                <a:gd name="T11" fmla="*/ 0 h 6026"/>
                <a:gd name="T12" fmla="*/ 0 w 623"/>
                <a:gd name="T13" fmla="*/ 0 h 6026"/>
                <a:gd name="T14" fmla="*/ 0 w 623"/>
                <a:gd name="T15" fmla="*/ 0 h 6026"/>
                <a:gd name="T16" fmla="*/ 0 w 623"/>
                <a:gd name="T17" fmla="*/ 0 h 6026"/>
                <a:gd name="T18" fmla="*/ 0 w 623"/>
                <a:gd name="T19" fmla="*/ 0 h 6026"/>
                <a:gd name="T20" fmla="*/ 0 w 623"/>
                <a:gd name="T21" fmla="*/ 0 h 6026"/>
                <a:gd name="T22" fmla="*/ 0 w 623"/>
                <a:gd name="T23" fmla="*/ 0 h 6026"/>
                <a:gd name="T24" fmla="*/ 0 w 623"/>
                <a:gd name="T25" fmla="*/ 0 h 6026"/>
                <a:gd name="T26" fmla="*/ 0 w 623"/>
                <a:gd name="T27" fmla="*/ 0 h 6026"/>
                <a:gd name="T28" fmla="*/ 0 w 623"/>
                <a:gd name="T29" fmla="*/ 0 h 6026"/>
                <a:gd name="T30" fmla="*/ 0 w 623"/>
                <a:gd name="T31" fmla="*/ 0 h 6026"/>
                <a:gd name="T32" fmla="*/ 0 w 623"/>
                <a:gd name="T33" fmla="*/ 0 h 6026"/>
                <a:gd name="T34" fmla="*/ 0 w 623"/>
                <a:gd name="T35" fmla="*/ 0 h 6026"/>
                <a:gd name="T36" fmla="*/ 0 w 623"/>
                <a:gd name="T37" fmla="*/ 0 h 6026"/>
                <a:gd name="T38" fmla="*/ 0 w 623"/>
                <a:gd name="T39" fmla="*/ 0 h 6026"/>
                <a:gd name="T40" fmla="*/ 0 w 623"/>
                <a:gd name="T41" fmla="*/ 0 h 6026"/>
                <a:gd name="T42" fmla="*/ 0 w 623"/>
                <a:gd name="T43" fmla="*/ 0 h 6026"/>
                <a:gd name="T44" fmla="*/ 0 w 623"/>
                <a:gd name="T45" fmla="*/ 0 h 6026"/>
                <a:gd name="T46" fmla="*/ 0 w 623"/>
                <a:gd name="T47" fmla="*/ 0 h 6026"/>
                <a:gd name="T48" fmla="*/ 0 w 623"/>
                <a:gd name="T49" fmla="*/ 0 h 6026"/>
                <a:gd name="T50" fmla="*/ 0 w 623"/>
                <a:gd name="T51" fmla="*/ 0 h 6026"/>
                <a:gd name="T52" fmla="*/ 0 w 623"/>
                <a:gd name="T53" fmla="*/ 0 h 6026"/>
                <a:gd name="T54" fmla="*/ 0 w 623"/>
                <a:gd name="T55" fmla="*/ 0 h 6026"/>
                <a:gd name="T56" fmla="*/ 0 w 623"/>
                <a:gd name="T57" fmla="*/ 0 h 6026"/>
                <a:gd name="T58" fmla="*/ 0 w 623"/>
                <a:gd name="T59" fmla="*/ 0 h 6026"/>
                <a:gd name="T60" fmla="*/ 0 w 623"/>
                <a:gd name="T61" fmla="*/ 0 h 6026"/>
                <a:gd name="T62" fmla="*/ 0 w 623"/>
                <a:gd name="T63" fmla="*/ 0 h 6026"/>
                <a:gd name="T64" fmla="*/ 0 w 623"/>
                <a:gd name="T65" fmla="*/ 0 h 6026"/>
                <a:gd name="T66" fmla="*/ 0 w 623"/>
                <a:gd name="T67" fmla="*/ 0 h 6026"/>
                <a:gd name="T68" fmla="*/ 0 w 623"/>
                <a:gd name="T69" fmla="*/ 0 h 6026"/>
                <a:gd name="T70" fmla="*/ 0 w 623"/>
                <a:gd name="T71" fmla="*/ 0 h 6026"/>
                <a:gd name="T72" fmla="*/ 0 w 623"/>
                <a:gd name="T73" fmla="*/ 0 h 6026"/>
                <a:gd name="T74" fmla="*/ 0 w 623"/>
                <a:gd name="T75" fmla="*/ 0 h 6026"/>
                <a:gd name="T76" fmla="*/ 0 w 623"/>
                <a:gd name="T77" fmla="*/ 0 h 6026"/>
                <a:gd name="T78" fmla="*/ 0 w 623"/>
                <a:gd name="T79" fmla="*/ 0 h 6026"/>
                <a:gd name="T80" fmla="*/ 0 w 623"/>
                <a:gd name="T81" fmla="*/ 0 h 6026"/>
                <a:gd name="T82" fmla="*/ 0 w 623"/>
                <a:gd name="T83" fmla="*/ 0 h 6026"/>
                <a:gd name="T84" fmla="*/ 0 w 623"/>
                <a:gd name="T85" fmla="*/ 0 h 6026"/>
                <a:gd name="T86" fmla="*/ 0 w 623"/>
                <a:gd name="T87" fmla="*/ 0 h 6026"/>
                <a:gd name="T88" fmla="*/ 0 w 623"/>
                <a:gd name="T89" fmla="*/ 0 h 6026"/>
                <a:gd name="T90" fmla="*/ 0 w 623"/>
                <a:gd name="T91" fmla="*/ 0 h 6026"/>
                <a:gd name="T92" fmla="*/ 0 w 623"/>
                <a:gd name="T93" fmla="*/ 0 h 6026"/>
                <a:gd name="T94" fmla="*/ 0 w 623"/>
                <a:gd name="T95" fmla="*/ 0 h 6026"/>
                <a:gd name="T96" fmla="*/ 0 w 623"/>
                <a:gd name="T97" fmla="*/ 0 h 6026"/>
                <a:gd name="T98" fmla="*/ 0 w 623"/>
                <a:gd name="T99" fmla="*/ 0 h 6026"/>
                <a:gd name="T100" fmla="*/ 0 w 623"/>
                <a:gd name="T101" fmla="*/ 0 h 6026"/>
                <a:gd name="T102" fmla="*/ 0 w 623"/>
                <a:gd name="T103" fmla="*/ 0 h 60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6026"/>
                <a:gd name="T158" fmla="*/ 623 w 623"/>
                <a:gd name="T159" fmla="*/ 6026 h 60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6026">
                  <a:moveTo>
                    <a:pt x="0" y="6026"/>
                  </a:moveTo>
                  <a:lnTo>
                    <a:pt x="13" y="5949"/>
                  </a:lnTo>
                  <a:lnTo>
                    <a:pt x="25" y="5869"/>
                  </a:lnTo>
                  <a:lnTo>
                    <a:pt x="37" y="5785"/>
                  </a:lnTo>
                  <a:lnTo>
                    <a:pt x="49" y="5698"/>
                  </a:lnTo>
                  <a:lnTo>
                    <a:pt x="61" y="5608"/>
                  </a:lnTo>
                  <a:lnTo>
                    <a:pt x="74" y="5515"/>
                  </a:lnTo>
                  <a:lnTo>
                    <a:pt x="86" y="5419"/>
                  </a:lnTo>
                  <a:lnTo>
                    <a:pt x="98" y="5320"/>
                  </a:lnTo>
                  <a:lnTo>
                    <a:pt x="110" y="5218"/>
                  </a:lnTo>
                  <a:lnTo>
                    <a:pt x="123" y="5114"/>
                  </a:lnTo>
                  <a:lnTo>
                    <a:pt x="135" y="5007"/>
                  </a:lnTo>
                  <a:lnTo>
                    <a:pt x="147" y="4898"/>
                  </a:lnTo>
                  <a:lnTo>
                    <a:pt x="159" y="4786"/>
                  </a:lnTo>
                  <a:lnTo>
                    <a:pt x="171" y="4672"/>
                  </a:lnTo>
                  <a:lnTo>
                    <a:pt x="184" y="4556"/>
                  </a:lnTo>
                  <a:lnTo>
                    <a:pt x="196" y="4437"/>
                  </a:lnTo>
                  <a:lnTo>
                    <a:pt x="208" y="4317"/>
                  </a:lnTo>
                  <a:lnTo>
                    <a:pt x="220" y="4195"/>
                  </a:lnTo>
                  <a:lnTo>
                    <a:pt x="233" y="4072"/>
                  </a:lnTo>
                  <a:lnTo>
                    <a:pt x="245" y="3947"/>
                  </a:lnTo>
                  <a:lnTo>
                    <a:pt x="257" y="3820"/>
                  </a:lnTo>
                  <a:lnTo>
                    <a:pt x="269" y="3692"/>
                  </a:lnTo>
                  <a:lnTo>
                    <a:pt x="281" y="3563"/>
                  </a:lnTo>
                  <a:lnTo>
                    <a:pt x="294" y="3433"/>
                  </a:lnTo>
                  <a:lnTo>
                    <a:pt x="306" y="3302"/>
                  </a:lnTo>
                  <a:lnTo>
                    <a:pt x="318" y="3170"/>
                  </a:lnTo>
                  <a:lnTo>
                    <a:pt x="330" y="3038"/>
                  </a:lnTo>
                  <a:lnTo>
                    <a:pt x="342" y="2905"/>
                  </a:lnTo>
                  <a:lnTo>
                    <a:pt x="355" y="2771"/>
                  </a:lnTo>
                  <a:lnTo>
                    <a:pt x="367" y="2638"/>
                  </a:lnTo>
                  <a:lnTo>
                    <a:pt x="379" y="2504"/>
                  </a:lnTo>
                  <a:lnTo>
                    <a:pt x="391" y="2370"/>
                  </a:lnTo>
                  <a:lnTo>
                    <a:pt x="404" y="2237"/>
                  </a:lnTo>
                  <a:lnTo>
                    <a:pt x="416" y="2103"/>
                  </a:lnTo>
                  <a:lnTo>
                    <a:pt x="428" y="1970"/>
                  </a:lnTo>
                  <a:lnTo>
                    <a:pt x="440" y="1838"/>
                  </a:lnTo>
                  <a:lnTo>
                    <a:pt x="452" y="1706"/>
                  </a:lnTo>
                  <a:lnTo>
                    <a:pt x="465" y="1575"/>
                  </a:lnTo>
                  <a:lnTo>
                    <a:pt x="477" y="1445"/>
                  </a:lnTo>
                  <a:lnTo>
                    <a:pt x="489" y="1316"/>
                  </a:lnTo>
                  <a:lnTo>
                    <a:pt x="501" y="1188"/>
                  </a:lnTo>
                  <a:lnTo>
                    <a:pt x="513" y="1061"/>
                  </a:lnTo>
                  <a:lnTo>
                    <a:pt x="526" y="936"/>
                  </a:lnTo>
                  <a:lnTo>
                    <a:pt x="538" y="812"/>
                  </a:lnTo>
                  <a:lnTo>
                    <a:pt x="550" y="690"/>
                  </a:lnTo>
                  <a:lnTo>
                    <a:pt x="562" y="570"/>
                  </a:lnTo>
                  <a:lnTo>
                    <a:pt x="575" y="452"/>
                  </a:lnTo>
                  <a:lnTo>
                    <a:pt x="587" y="336"/>
                  </a:lnTo>
                  <a:lnTo>
                    <a:pt x="599" y="222"/>
                  </a:lnTo>
                  <a:lnTo>
                    <a:pt x="611" y="110"/>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 name="Freeform 259"/>
            <p:cNvSpPr>
              <a:spLocks/>
            </p:cNvSpPr>
            <p:nvPr/>
          </p:nvSpPr>
          <p:spPr bwMode="auto">
            <a:xfrm>
              <a:off x="2220" y="3981"/>
              <a:ext cx="15" cy="24"/>
            </a:xfrm>
            <a:custGeom>
              <a:avLst/>
              <a:gdLst>
                <a:gd name="T0" fmla="*/ 0 w 623"/>
                <a:gd name="T1" fmla="*/ 0 h 1756"/>
                <a:gd name="T2" fmla="*/ 0 w 623"/>
                <a:gd name="T3" fmla="*/ 0 h 1756"/>
                <a:gd name="T4" fmla="*/ 0 w 623"/>
                <a:gd name="T5" fmla="*/ 0 h 1756"/>
                <a:gd name="T6" fmla="*/ 0 w 623"/>
                <a:gd name="T7" fmla="*/ 0 h 1756"/>
                <a:gd name="T8" fmla="*/ 0 w 623"/>
                <a:gd name="T9" fmla="*/ 0 h 1756"/>
                <a:gd name="T10" fmla="*/ 0 w 623"/>
                <a:gd name="T11" fmla="*/ 0 h 1756"/>
                <a:gd name="T12" fmla="*/ 0 w 623"/>
                <a:gd name="T13" fmla="*/ 0 h 1756"/>
                <a:gd name="T14" fmla="*/ 0 w 623"/>
                <a:gd name="T15" fmla="*/ 0 h 1756"/>
                <a:gd name="T16" fmla="*/ 0 w 623"/>
                <a:gd name="T17" fmla="*/ 0 h 1756"/>
                <a:gd name="T18" fmla="*/ 0 w 623"/>
                <a:gd name="T19" fmla="*/ 0 h 1756"/>
                <a:gd name="T20" fmla="*/ 0 w 623"/>
                <a:gd name="T21" fmla="*/ 0 h 1756"/>
                <a:gd name="T22" fmla="*/ 0 w 623"/>
                <a:gd name="T23" fmla="*/ 0 h 1756"/>
                <a:gd name="T24" fmla="*/ 0 w 623"/>
                <a:gd name="T25" fmla="*/ 0 h 1756"/>
                <a:gd name="T26" fmla="*/ 0 w 623"/>
                <a:gd name="T27" fmla="*/ 0 h 1756"/>
                <a:gd name="T28" fmla="*/ 0 w 623"/>
                <a:gd name="T29" fmla="*/ 0 h 1756"/>
                <a:gd name="T30" fmla="*/ 0 w 623"/>
                <a:gd name="T31" fmla="*/ 0 h 1756"/>
                <a:gd name="T32" fmla="*/ 0 w 623"/>
                <a:gd name="T33" fmla="*/ 0 h 1756"/>
                <a:gd name="T34" fmla="*/ 0 w 623"/>
                <a:gd name="T35" fmla="*/ 0 h 1756"/>
                <a:gd name="T36" fmla="*/ 0 w 623"/>
                <a:gd name="T37" fmla="*/ 0 h 1756"/>
                <a:gd name="T38" fmla="*/ 0 w 623"/>
                <a:gd name="T39" fmla="*/ 0 h 1756"/>
                <a:gd name="T40" fmla="*/ 0 w 623"/>
                <a:gd name="T41" fmla="*/ 0 h 1756"/>
                <a:gd name="T42" fmla="*/ 0 w 623"/>
                <a:gd name="T43" fmla="*/ 0 h 1756"/>
                <a:gd name="T44" fmla="*/ 0 w 623"/>
                <a:gd name="T45" fmla="*/ 0 h 1756"/>
                <a:gd name="T46" fmla="*/ 0 w 623"/>
                <a:gd name="T47" fmla="*/ 0 h 1756"/>
                <a:gd name="T48" fmla="*/ 0 w 623"/>
                <a:gd name="T49" fmla="*/ 0 h 1756"/>
                <a:gd name="T50" fmla="*/ 0 w 623"/>
                <a:gd name="T51" fmla="*/ 0 h 1756"/>
                <a:gd name="T52" fmla="*/ 0 w 623"/>
                <a:gd name="T53" fmla="*/ 0 h 1756"/>
                <a:gd name="T54" fmla="*/ 0 w 623"/>
                <a:gd name="T55" fmla="*/ 0 h 1756"/>
                <a:gd name="T56" fmla="*/ 0 w 623"/>
                <a:gd name="T57" fmla="*/ 0 h 1756"/>
                <a:gd name="T58" fmla="*/ 0 w 623"/>
                <a:gd name="T59" fmla="*/ 0 h 1756"/>
                <a:gd name="T60" fmla="*/ 0 w 623"/>
                <a:gd name="T61" fmla="*/ 0 h 1756"/>
                <a:gd name="T62" fmla="*/ 0 w 623"/>
                <a:gd name="T63" fmla="*/ 0 h 1756"/>
                <a:gd name="T64" fmla="*/ 0 w 623"/>
                <a:gd name="T65" fmla="*/ 0 h 1756"/>
                <a:gd name="T66" fmla="*/ 0 w 623"/>
                <a:gd name="T67" fmla="*/ 0 h 1756"/>
                <a:gd name="T68" fmla="*/ 0 w 623"/>
                <a:gd name="T69" fmla="*/ 0 h 1756"/>
                <a:gd name="T70" fmla="*/ 0 w 623"/>
                <a:gd name="T71" fmla="*/ 0 h 1756"/>
                <a:gd name="T72" fmla="*/ 0 w 623"/>
                <a:gd name="T73" fmla="*/ 0 h 1756"/>
                <a:gd name="T74" fmla="*/ 0 w 623"/>
                <a:gd name="T75" fmla="*/ 0 h 1756"/>
                <a:gd name="T76" fmla="*/ 0 w 623"/>
                <a:gd name="T77" fmla="*/ 0 h 1756"/>
                <a:gd name="T78" fmla="*/ 0 w 623"/>
                <a:gd name="T79" fmla="*/ 0 h 1756"/>
                <a:gd name="T80" fmla="*/ 0 w 623"/>
                <a:gd name="T81" fmla="*/ 0 h 1756"/>
                <a:gd name="T82" fmla="*/ 0 w 623"/>
                <a:gd name="T83" fmla="*/ 0 h 1756"/>
                <a:gd name="T84" fmla="*/ 0 w 623"/>
                <a:gd name="T85" fmla="*/ 0 h 1756"/>
                <a:gd name="T86" fmla="*/ 0 w 623"/>
                <a:gd name="T87" fmla="*/ 0 h 1756"/>
                <a:gd name="T88" fmla="*/ 0 w 623"/>
                <a:gd name="T89" fmla="*/ 0 h 1756"/>
                <a:gd name="T90" fmla="*/ 0 w 623"/>
                <a:gd name="T91" fmla="*/ 0 h 1756"/>
                <a:gd name="T92" fmla="*/ 0 w 623"/>
                <a:gd name="T93" fmla="*/ 0 h 1756"/>
                <a:gd name="T94" fmla="*/ 0 w 623"/>
                <a:gd name="T95" fmla="*/ 0 h 1756"/>
                <a:gd name="T96" fmla="*/ 0 w 623"/>
                <a:gd name="T97" fmla="*/ 0 h 1756"/>
                <a:gd name="T98" fmla="*/ 0 w 623"/>
                <a:gd name="T99" fmla="*/ 0 h 1756"/>
                <a:gd name="T100" fmla="*/ 0 w 623"/>
                <a:gd name="T101" fmla="*/ 0 h 1756"/>
                <a:gd name="T102" fmla="*/ 0 w 623"/>
                <a:gd name="T103" fmla="*/ 0 h 17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756"/>
                <a:gd name="T158" fmla="*/ 623 w 623"/>
                <a:gd name="T159" fmla="*/ 1756 h 17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756">
                  <a:moveTo>
                    <a:pt x="0" y="1756"/>
                  </a:moveTo>
                  <a:lnTo>
                    <a:pt x="13" y="1649"/>
                  </a:lnTo>
                  <a:lnTo>
                    <a:pt x="25" y="1545"/>
                  </a:lnTo>
                  <a:lnTo>
                    <a:pt x="37" y="1443"/>
                  </a:lnTo>
                  <a:lnTo>
                    <a:pt x="49" y="1344"/>
                  </a:lnTo>
                  <a:lnTo>
                    <a:pt x="62" y="1248"/>
                  </a:lnTo>
                  <a:lnTo>
                    <a:pt x="74" y="1155"/>
                  </a:lnTo>
                  <a:lnTo>
                    <a:pt x="86" y="1065"/>
                  </a:lnTo>
                  <a:lnTo>
                    <a:pt x="98" y="978"/>
                  </a:lnTo>
                  <a:lnTo>
                    <a:pt x="110" y="894"/>
                  </a:lnTo>
                  <a:lnTo>
                    <a:pt x="123" y="814"/>
                  </a:lnTo>
                  <a:lnTo>
                    <a:pt x="135" y="737"/>
                  </a:lnTo>
                  <a:lnTo>
                    <a:pt x="147" y="664"/>
                  </a:lnTo>
                  <a:lnTo>
                    <a:pt x="159" y="594"/>
                  </a:lnTo>
                  <a:lnTo>
                    <a:pt x="171" y="527"/>
                  </a:lnTo>
                  <a:lnTo>
                    <a:pt x="184" y="465"/>
                  </a:lnTo>
                  <a:lnTo>
                    <a:pt x="196" y="406"/>
                  </a:lnTo>
                  <a:lnTo>
                    <a:pt x="208" y="351"/>
                  </a:lnTo>
                  <a:lnTo>
                    <a:pt x="220" y="299"/>
                  </a:lnTo>
                  <a:lnTo>
                    <a:pt x="233" y="252"/>
                  </a:lnTo>
                  <a:lnTo>
                    <a:pt x="245" y="209"/>
                  </a:lnTo>
                  <a:lnTo>
                    <a:pt x="257" y="169"/>
                  </a:lnTo>
                  <a:lnTo>
                    <a:pt x="269" y="134"/>
                  </a:lnTo>
                  <a:lnTo>
                    <a:pt x="281" y="103"/>
                  </a:lnTo>
                  <a:lnTo>
                    <a:pt x="294" y="76"/>
                  </a:lnTo>
                  <a:lnTo>
                    <a:pt x="306" y="53"/>
                  </a:lnTo>
                  <a:lnTo>
                    <a:pt x="318" y="34"/>
                  </a:lnTo>
                  <a:lnTo>
                    <a:pt x="330" y="19"/>
                  </a:lnTo>
                  <a:lnTo>
                    <a:pt x="342" y="8"/>
                  </a:lnTo>
                  <a:lnTo>
                    <a:pt x="355" y="2"/>
                  </a:lnTo>
                  <a:lnTo>
                    <a:pt x="367" y="0"/>
                  </a:lnTo>
                  <a:lnTo>
                    <a:pt x="379" y="2"/>
                  </a:lnTo>
                  <a:lnTo>
                    <a:pt x="391" y="8"/>
                  </a:lnTo>
                  <a:lnTo>
                    <a:pt x="404" y="19"/>
                  </a:lnTo>
                  <a:lnTo>
                    <a:pt x="416" y="33"/>
                  </a:lnTo>
                  <a:lnTo>
                    <a:pt x="428" y="52"/>
                  </a:lnTo>
                  <a:lnTo>
                    <a:pt x="440" y="75"/>
                  </a:lnTo>
                  <a:lnTo>
                    <a:pt x="452" y="102"/>
                  </a:lnTo>
                  <a:lnTo>
                    <a:pt x="465" y="134"/>
                  </a:lnTo>
                  <a:lnTo>
                    <a:pt x="477" y="169"/>
                  </a:lnTo>
                  <a:lnTo>
                    <a:pt x="489" y="208"/>
                  </a:lnTo>
                  <a:lnTo>
                    <a:pt x="501" y="251"/>
                  </a:lnTo>
                  <a:lnTo>
                    <a:pt x="514" y="299"/>
                  </a:lnTo>
                  <a:lnTo>
                    <a:pt x="526" y="350"/>
                  </a:lnTo>
                  <a:lnTo>
                    <a:pt x="538" y="405"/>
                  </a:lnTo>
                  <a:lnTo>
                    <a:pt x="550" y="464"/>
                  </a:lnTo>
                  <a:lnTo>
                    <a:pt x="562" y="526"/>
                  </a:lnTo>
                  <a:lnTo>
                    <a:pt x="575" y="593"/>
                  </a:lnTo>
                  <a:lnTo>
                    <a:pt x="587" y="662"/>
                  </a:lnTo>
                  <a:lnTo>
                    <a:pt x="599" y="736"/>
                  </a:lnTo>
                  <a:lnTo>
                    <a:pt x="611" y="813"/>
                  </a:lnTo>
                  <a:lnTo>
                    <a:pt x="623" y="893"/>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 name="Freeform 260"/>
            <p:cNvSpPr>
              <a:spLocks/>
            </p:cNvSpPr>
            <p:nvPr/>
          </p:nvSpPr>
          <p:spPr bwMode="auto">
            <a:xfrm>
              <a:off x="2235" y="3993"/>
              <a:ext cx="16" cy="82"/>
            </a:xfrm>
            <a:custGeom>
              <a:avLst/>
              <a:gdLst>
                <a:gd name="T0" fmla="*/ 0 w 623"/>
                <a:gd name="T1" fmla="*/ 0 h 6080"/>
                <a:gd name="T2" fmla="*/ 0 w 623"/>
                <a:gd name="T3" fmla="*/ 0 h 6080"/>
                <a:gd name="T4" fmla="*/ 0 w 623"/>
                <a:gd name="T5" fmla="*/ 0 h 6080"/>
                <a:gd name="T6" fmla="*/ 0 w 623"/>
                <a:gd name="T7" fmla="*/ 0 h 6080"/>
                <a:gd name="T8" fmla="*/ 0 w 623"/>
                <a:gd name="T9" fmla="*/ 0 h 6080"/>
                <a:gd name="T10" fmla="*/ 0 w 623"/>
                <a:gd name="T11" fmla="*/ 0 h 6080"/>
                <a:gd name="T12" fmla="*/ 0 w 623"/>
                <a:gd name="T13" fmla="*/ 0 h 6080"/>
                <a:gd name="T14" fmla="*/ 0 w 623"/>
                <a:gd name="T15" fmla="*/ 0 h 6080"/>
                <a:gd name="T16" fmla="*/ 0 w 623"/>
                <a:gd name="T17" fmla="*/ 0 h 6080"/>
                <a:gd name="T18" fmla="*/ 0 w 623"/>
                <a:gd name="T19" fmla="*/ 0 h 6080"/>
                <a:gd name="T20" fmla="*/ 0 w 623"/>
                <a:gd name="T21" fmla="*/ 0 h 6080"/>
                <a:gd name="T22" fmla="*/ 0 w 623"/>
                <a:gd name="T23" fmla="*/ 0 h 6080"/>
                <a:gd name="T24" fmla="*/ 0 w 623"/>
                <a:gd name="T25" fmla="*/ 0 h 6080"/>
                <a:gd name="T26" fmla="*/ 0 w 623"/>
                <a:gd name="T27" fmla="*/ 0 h 6080"/>
                <a:gd name="T28" fmla="*/ 0 w 623"/>
                <a:gd name="T29" fmla="*/ 0 h 6080"/>
                <a:gd name="T30" fmla="*/ 0 w 623"/>
                <a:gd name="T31" fmla="*/ 0 h 6080"/>
                <a:gd name="T32" fmla="*/ 0 w 623"/>
                <a:gd name="T33" fmla="*/ 0 h 6080"/>
                <a:gd name="T34" fmla="*/ 0 w 623"/>
                <a:gd name="T35" fmla="*/ 0 h 6080"/>
                <a:gd name="T36" fmla="*/ 0 w 623"/>
                <a:gd name="T37" fmla="*/ 0 h 6080"/>
                <a:gd name="T38" fmla="*/ 0 w 623"/>
                <a:gd name="T39" fmla="*/ 0 h 6080"/>
                <a:gd name="T40" fmla="*/ 0 w 623"/>
                <a:gd name="T41" fmla="*/ 0 h 6080"/>
                <a:gd name="T42" fmla="*/ 0 w 623"/>
                <a:gd name="T43" fmla="*/ 0 h 6080"/>
                <a:gd name="T44" fmla="*/ 0 w 623"/>
                <a:gd name="T45" fmla="*/ 0 h 6080"/>
                <a:gd name="T46" fmla="*/ 0 w 623"/>
                <a:gd name="T47" fmla="*/ 0 h 6080"/>
                <a:gd name="T48" fmla="*/ 0 w 623"/>
                <a:gd name="T49" fmla="*/ 0 h 6080"/>
                <a:gd name="T50" fmla="*/ 0 w 623"/>
                <a:gd name="T51" fmla="*/ 0 h 6080"/>
                <a:gd name="T52" fmla="*/ 0 w 623"/>
                <a:gd name="T53" fmla="*/ 0 h 6080"/>
                <a:gd name="T54" fmla="*/ 0 w 623"/>
                <a:gd name="T55" fmla="*/ 0 h 6080"/>
                <a:gd name="T56" fmla="*/ 0 w 623"/>
                <a:gd name="T57" fmla="*/ 0 h 6080"/>
                <a:gd name="T58" fmla="*/ 0 w 623"/>
                <a:gd name="T59" fmla="*/ 0 h 6080"/>
                <a:gd name="T60" fmla="*/ 0 w 623"/>
                <a:gd name="T61" fmla="*/ 0 h 6080"/>
                <a:gd name="T62" fmla="*/ 0 w 623"/>
                <a:gd name="T63" fmla="*/ 0 h 6080"/>
                <a:gd name="T64" fmla="*/ 0 w 623"/>
                <a:gd name="T65" fmla="*/ 0 h 6080"/>
                <a:gd name="T66" fmla="*/ 0 w 623"/>
                <a:gd name="T67" fmla="*/ 0 h 6080"/>
                <a:gd name="T68" fmla="*/ 0 w 623"/>
                <a:gd name="T69" fmla="*/ 0 h 6080"/>
                <a:gd name="T70" fmla="*/ 0 w 623"/>
                <a:gd name="T71" fmla="*/ 0 h 6080"/>
                <a:gd name="T72" fmla="*/ 0 w 623"/>
                <a:gd name="T73" fmla="*/ 0 h 6080"/>
                <a:gd name="T74" fmla="*/ 0 w 623"/>
                <a:gd name="T75" fmla="*/ 0 h 6080"/>
                <a:gd name="T76" fmla="*/ 0 w 623"/>
                <a:gd name="T77" fmla="*/ 0 h 6080"/>
                <a:gd name="T78" fmla="*/ 0 w 623"/>
                <a:gd name="T79" fmla="*/ 0 h 6080"/>
                <a:gd name="T80" fmla="*/ 0 w 623"/>
                <a:gd name="T81" fmla="*/ 0 h 6080"/>
                <a:gd name="T82" fmla="*/ 0 w 623"/>
                <a:gd name="T83" fmla="*/ 0 h 6080"/>
                <a:gd name="T84" fmla="*/ 0 w 623"/>
                <a:gd name="T85" fmla="*/ 0 h 6080"/>
                <a:gd name="T86" fmla="*/ 0 w 623"/>
                <a:gd name="T87" fmla="*/ 0 h 6080"/>
                <a:gd name="T88" fmla="*/ 0 w 623"/>
                <a:gd name="T89" fmla="*/ 0 h 6080"/>
                <a:gd name="T90" fmla="*/ 0 w 623"/>
                <a:gd name="T91" fmla="*/ 0 h 6080"/>
                <a:gd name="T92" fmla="*/ 0 w 623"/>
                <a:gd name="T93" fmla="*/ 0 h 6080"/>
                <a:gd name="T94" fmla="*/ 0 w 623"/>
                <a:gd name="T95" fmla="*/ 0 h 6080"/>
                <a:gd name="T96" fmla="*/ 0 w 623"/>
                <a:gd name="T97" fmla="*/ 0 h 6080"/>
                <a:gd name="T98" fmla="*/ 0 w 623"/>
                <a:gd name="T99" fmla="*/ 0 h 6080"/>
                <a:gd name="T100" fmla="*/ 0 w 623"/>
                <a:gd name="T101" fmla="*/ 0 h 6080"/>
                <a:gd name="T102" fmla="*/ 0 w 623"/>
                <a:gd name="T103" fmla="*/ 0 h 6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6080"/>
                <a:gd name="T158" fmla="*/ 623 w 623"/>
                <a:gd name="T159" fmla="*/ 6080 h 60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6080">
                  <a:moveTo>
                    <a:pt x="0" y="0"/>
                  </a:moveTo>
                  <a:lnTo>
                    <a:pt x="13" y="84"/>
                  </a:lnTo>
                  <a:lnTo>
                    <a:pt x="25" y="171"/>
                  </a:lnTo>
                  <a:lnTo>
                    <a:pt x="37" y="261"/>
                  </a:lnTo>
                  <a:lnTo>
                    <a:pt x="49" y="354"/>
                  </a:lnTo>
                  <a:lnTo>
                    <a:pt x="62" y="450"/>
                  </a:lnTo>
                  <a:lnTo>
                    <a:pt x="74" y="549"/>
                  </a:lnTo>
                  <a:lnTo>
                    <a:pt x="86" y="650"/>
                  </a:lnTo>
                  <a:lnTo>
                    <a:pt x="98" y="755"/>
                  </a:lnTo>
                  <a:lnTo>
                    <a:pt x="110" y="862"/>
                  </a:lnTo>
                  <a:lnTo>
                    <a:pt x="123" y="971"/>
                  </a:lnTo>
                  <a:lnTo>
                    <a:pt x="135" y="1083"/>
                  </a:lnTo>
                  <a:lnTo>
                    <a:pt x="147" y="1197"/>
                  </a:lnTo>
                  <a:lnTo>
                    <a:pt x="159" y="1313"/>
                  </a:lnTo>
                  <a:lnTo>
                    <a:pt x="171" y="1432"/>
                  </a:lnTo>
                  <a:lnTo>
                    <a:pt x="184" y="1552"/>
                  </a:lnTo>
                  <a:lnTo>
                    <a:pt x="196" y="1674"/>
                  </a:lnTo>
                  <a:lnTo>
                    <a:pt x="208" y="1797"/>
                  </a:lnTo>
                  <a:lnTo>
                    <a:pt x="220" y="1922"/>
                  </a:lnTo>
                  <a:lnTo>
                    <a:pt x="233" y="2049"/>
                  </a:lnTo>
                  <a:lnTo>
                    <a:pt x="245" y="2177"/>
                  </a:lnTo>
                  <a:lnTo>
                    <a:pt x="257" y="2306"/>
                  </a:lnTo>
                  <a:lnTo>
                    <a:pt x="269" y="2436"/>
                  </a:lnTo>
                  <a:lnTo>
                    <a:pt x="281" y="2567"/>
                  </a:lnTo>
                  <a:lnTo>
                    <a:pt x="294" y="2699"/>
                  </a:lnTo>
                  <a:lnTo>
                    <a:pt x="306" y="2831"/>
                  </a:lnTo>
                  <a:lnTo>
                    <a:pt x="318" y="2964"/>
                  </a:lnTo>
                  <a:lnTo>
                    <a:pt x="330" y="3098"/>
                  </a:lnTo>
                  <a:lnTo>
                    <a:pt x="343" y="3231"/>
                  </a:lnTo>
                  <a:lnTo>
                    <a:pt x="355" y="3365"/>
                  </a:lnTo>
                  <a:lnTo>
                    <a:pt x="367" y="3499"/>
                  </a:lnTo>
                  <a:lnTo>
                    <a:pt x="379" y="3632"/>
                  </a:lnTo>
                  <a:lnTo>
                    <a:pt x="391" y="3766"/>
                  </a:lnTo>
                  <a:lnTo>
                    <a:pt x="404" y="3899"/>
                  </a:lnTo>
                  <a:lnTo>
                    <a:pt x="416" y="4031"/>
                  </a:lnTo>
                  <a:lnTo>
                    <a:pt x="428" y="4163"/>
                  </a:lnTo>
                  <a:lnTo>
                    <a:pt x="440" y="4294"/>
                  </a:lnTo>
                  <a:lnTo>
                    <a:pt x="452" y="4424"/>
                  </a:lnTo>
                  <a:lnTo>
                    <a:pt x="465" y="4553"/>
                  </a:lnTo>
                  <a:lnTo>
                    <a:pt x="477" y="4681"/>
                  </a:lnTo>
                  <a:lnTo>
                    <a:pt x="489" y="4808"/>
                  </a:lnTo>
                  <a:lnTo>
                    <a:pt x="501" y="4933"/>
                  </a:lnTo>
                  <a:lnTo>
                    <a:pt x="514" y="5057"/>
                  </a:lnTo>
                  <a:lnTo>
                    <a:pt x="526" y="5178"/>
                  </a:lnTo>
                  <a:lnTo>
                    <a:pt x="538" y="5299"/>
                  </a:lnTo>
                  <a:lnTo>
                    <a:pt x="550" y="5417"/>
                  </a:lnTo>
                  <a:lnTo>
                    <a:pt x="562" y="5533"/>
                  </a:lnTo>
                  <a:lnTo>
                    <a:pt x="575" y="5647"/>
                  </a:lnTo>
                  <a:lnTo>
                    <a:pt x="587" y="5759"/>
                  </a:lnTo>
                  <a:lnTo>
                    <a:pt x="599" y="5869"/>
                  </a:lnTo>
                  <a:lnTo>
                    <a:pt x="611" y="5976"/>
                  </a:lnTo>
                  <a:lnTo>
                    <a:pt x="623" y="608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 name="Freeform 261"/>
            <p:cNvSpPr>
              <a:spLocks/>
            </p:cNvSpPr>
            <p:nvPr/>
          </p:nvSpPr>
          <p:spPr bwMode="auto">
            <a:xfrm>
              <a:off x="2251" y="4075"/>
              <a:ext cx="15" cy="21"/>
            </a:xfrm>
            <a:custGeom>
              <a:avLst/>
              <a:gdLst>
                <a:gd name="T0" fmla="*/ 0 w 623"/>
                <a:gd name="T1" fmla="*/ 0 h 1545"/>
                <a:gd name="T2" fmla="*/ 0 w 623"/>
                <a:gd name="T3" fmla="*/ 0 h 1545"/>
                <a:gd name="T4" fmla="*/ 0 w 623"/>
                <a:gd name="T5" fmla="*/ 0 h 1545"/>
                <a:gd name="T6" fmla="*/ 0 w 623"/>
                <a:gd name="T7" fmla="*/ 0 h 1545"/>
                <a:gd name="T8" fmla="*/ 0 w 623"/>
                <a:gd name="T9" fmla="*/ 0 h 1545"/>
                <a:gd name="T10" fmla="*/ 0 w 623"/>
                <a:gd name="T11" fmla="*/ 0 h 1545"/>
                <a:gd name="T12" fmla="*/ 0 w 623"/>
                <a:gd name="T13" fmla="*/ 0 h 1545"/>
                <a:gd name="T14" fmla="*/ 0 w 623"/>
                <a:gd name="T15" fmla="*/ 0 h 1545"/>
                <a:gd name="T16" fmla="*/ 0 w 623"/>
                <a:gd name="T17" fmla="*/ 0 h 1545"/>
                <a:gd name="T18" fmla="*/ 0 w 623"/>
                <a:gd name="T19" fmla="*/ 0 h 1545"/>
                <a:gd name="T20" fmla="*/ 0 w 623"/>
                <a:gd name="T21" fmla="*/ 0 h 1545"/>
                <a:gd name="T22" fmla="*/ 0 w 623"/>
                <a:gd name="T23" fmla="*/ 0 h 1545"/>
                <a:gd name="T24" fmla="*/ 0 w 623"/>
                <a:gd name="T25" fmla="*/ 0 h 1545"/>
                <a:gd name="T26" fmla="*/ 0 w 623"/>
                <a:gd name="T27" fmla="*/ 0 h 1545"/>
                <a:gd name="T28" fmla="*/ 0 w 623"/>
                <a:gd name="T29" fmla="*/ 0 h 1545"/>
                <a:gd name="T30" fmla="*/ 0 w 623"/>
                <a:gd name="T31" fmla="*/ 0 h 1545"/>
                <a:gd name="T32" fmla="*/ 0 w 623"/>
                <a:gd name="T33" fmla="*/ 0 h 1545"/>
                <a:gd name="T34" fmla="*/ 0 w 623"/>
                <a:gd name="T35" fmla="*/ 0 h 1545"/>
                <a:gd name="T36" fmla="*/ 0 w 623"/>
                <a:gd name="T37" fmla="*/ 0 h 1545"/>
                <a:gd name="T38" fmla="*/ 0 w 623"/>
                <a:gd name="T39" fmla="*/ 0 h 1545"/>
                <a:gd name="T40" fmla="*/ 0 w 623"/>
                <a:gd name="T41" fmla="*/ 0 h 1545"/>
                <a:gd name="T42" fmla="*/ 0 w 623"/>
                <a:gd name="T43" fmla="*/ 0 h 1545"/>
                <a:gd name="T44" fmla="*/ 0 w 623"/>
                <a:gd name="T45" fmla="*/ 0 h 1545"/>
                <a:gd name="T46" fmla="*/ 0 w 623"/>
                <a:gd name="T47" fmla="*/ 0 h 1545"/>
                <a:gd name="T48" fmla="*/ 0 w 623"/>
                <a:gd name="T49" fmla="*/ 0 h 1545"/>
                <a:gd name="T50" fmla="*/ 0 w 623"/>
                <a:gd name="T51" fmla="*/ 0 h 1545"/>
                <a:gd name="T52" fmla="*/ 0 w 623"/>
                <a:gd name="T53" fmla="*/ 0 h 1545"/>
                <a:gd name="T54" fmla="*/ 0 w 623"/>
                <a:gd name="T55" fmla="*/ 0 h 1545"/>
                <a:gd name="T56" fmla="*/ 0 w 623"/>
                <a:gd name="T57" fmla="*/ 0 h 1545"/>
                <a:gd name="T58" fmla="*/ 0 w 623"/>
                <a:gd name="T59" fmla="*/ 0 h 1545"/>
                <a:gd name="T60" fmla="*/ 0 w 623"/>
                <a:gd name="T61" fmla="*/ 0 h 1545"/>
                <a:gd name="T62" fmla="*/ 0 w 623"/>
                <a:gd name="T63" fmla="*/ 0 h 1545"/>
                <a:gd name="T64" fmla="*/ 0 w 623"/>
                <a:gd name="T65" fmla="*/ 0 h 1545"/>
                <a:gd name="T66" fmla="*/ 0 w 623"/>
                <a:gd name="T67" fmla="*/ 0 h 1545"/>
                <a:gd name="T68" fmla="*/ 0 w 623"/>
                <a:gd name="T69" fmla="*/ 0 h 1545"/>
                <a:gd name="T70" fmla="*/ 0 w 623"/>
                <a:gd name="T71" fmla="*/ 0 h 1545"/>
                <a:gd name="T72" fmla="*/ 0 w 623"/>
                <a:gd name="T73" fmla="*/ 0 h 1545"/>
                <a:gd name="T74" fmla="*/ 0 w 623"/>
                <a:gd name="T75" fmla="*/ 0 h 1545"/>
                <a:gd name="T76" fmla="*/ 0 w 623"/>
                <a:gd name="T77" fmla="*/ 0 h 1545"/>
                <a:gd name="T78" fmla="*/ 0 w 623"/>
                <a:gd name="T79" fmla="*/ 0 h 1545"/>
                <a:gd name="T80" fmla="*/ 0 w 623"/>
                <a:gd name="T81" fmla="*/ 0 h 1545"/>
                <a:gd name="T82" fmla="*/ 0 w 623"/>
                <a:gd name="T83" fmla="*/ 0 h 1545"/>
                <a:gd name="T84" fmla="*/ 0 w 623"/>
                <a:gd name="T85" fmla="*/ 0 h 1545"/>
                <a:gd name="T86" fmla="*/ 0 w 623"/>
                <a:gd name="T87" fmla="*/ 0 h 1545"/>
                <a:gd name="T88" fmla="*/ 0 w 623"/>
                <a:gd name="T89" fmla="*/ 0 h 1545"/>
                <a:gd name="T90" fmla="*/ 0 w 623"/>
                <a:gd name="T91" fmla="*/ 0 h 1545"/>
                <a:gd name="T92" fmla="*/ 0 w 623"/>
                <a:gd name="T93" fmla="*/ 0 h 1545"/>
                <a:gd name="T94" fmla="*/ 0 w 623"/>
                <a:gd name="T95" fmla="*/ 0 h 1545"/>
                <a:gd name="T96" fmla="*/ 0 w 623"/>
                <a:gd name="T97" fmla="*/ 0 h 1545"/>
                <a:gd name="T98" fmla="*/ 0 w 623"/>
                <a:gd name="T99" fmla="*/ 0 h 1545"/>
                <a:gd name="T100" fmla="*/ 0 w 623"/>
                <a:gd name="T101" fmla="*/ 0 h 1545"/>
                <a:gd name="T102" fmla="*/ 0 w 623"/>
                <a:gd name="T103" fmla="*/ 0 h 15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545"/>
                <a:gd name="T158" fmla="*/ 623 w 623"/>
                <a:gd name="T159" fmla="*/ 1545 h 15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545">
                  <a:moveTo>
                    <a:pt x="0" y="0"/>
                  </a:moveTo>
                  <a:lnTo>
                    <a:pt x="13" y="102"/>
                  </a:lnTo>
                  <a:lnTo>
                    <a:pt x="25" y="201"/>
                  </a:lnTo>
                  <a:lnTo>
                    <a:pt x="37" y="297"/>
                  </a:lnTo>
                  <a:lnTo>
                    <a:pt x="49" y="390"/>
                  </a:lnTo>
                  <a:lnTo>
                    <a:pt x="62" y="480"/>
                  </a:lnTo>
                  <a:lnTo>
                    <a:pt x="74" y="567"/>
                  </a:lnTo>
                  <a:lnTo>
                    <a:pt x="86" y="651"/>
                  </a:lnTo>
                  <a:lnTo>
                    <a:pt x="98" y="731"/>
                  </a:lnTo>
                  <a:lnTo>
                    <a:pt x="110" y="808"/>
                  </a:lnTo>
                  <a:lnTo>
                    <a:pt x="123" y="881"/>
                  </a:lnTo>
                  <a:lnTo>
                    <a:pt x="135" y="951"/>
                  </a:lnTo>
                  <a:lnTo>
                    <a:pt x="147" y="1018"/>
                  </a:lnTo>
                  <a:lnTo>
                    <a:pt x="159" y="1080"/>
                  </a:lnTo>
                  <a:lnTo>
                    <a:pt x="171" y="1139"/>
                  </a:lnTo>
                  <a:lnTo>
                    <a:pt x="184" y="1194"/>
                  </a:lnTo>
                  <a:lnTo>
                    <a:pt x="196" y="1246"/>
                  </a:lnTo>
                  <a:lnTo>
                    <a:pt x="208" y="1293"/>
                  </a:lnTo>
                  <a:lnTo>
                    <a:pt x="220" y="1336"/>
                  </a:lnTo>
                  <a:lnTo>
                    <a:pt x="233" y="1376"/>
                  </a:lnTo>
                  <a:lnTo>
                    <a:pt x="245" y="1411"/>
                  </a:lnTo>
                  <a:lnTo>
                    <a:pt x="257" y="1442"/>
                  </a:lnTo>
                  <a:lnTo>
                    <a:pt x="269" y="1469"/>
                  </a:lnTo>
                  <a:lnTo>
                    <a:pt x="281" y="1492"/>
                  </a:lnTo>
                  <a:lnTo>
                    <a:pt x="294" y="1511"/>
                  </a:lnTo>
                  <a:lnTo>
                    <a:pt x="306" y="1526"/>
                  </a:lnTo>
                  <a:lnTo>
                    <a:pt x="318" y="1537"/>
                  </a:lnTo>
                  <a:lnTo>
                    <a:pt x="330" y="1543"/>
                  </a:lnTo>
                  <a:lnTo>
                    <a:pt x="343" y="1545"/>
                  </a:lnTo>
                  <a:lnTo>
                    <a:pt x="355" y="1543"/>
                  </a:lnTo>
                  <a:lnTo>
                    <a:pt x="367" y="1537"/>
                  </a:lnTo>
                  <a:lnTo>
                    <a:pt x="379" y="1526"/>
                  </a:lnTo>
                  <a:lnTo>
                    <a:pt x="391" y="1512"/>
                  </a:lnTo>
                  <a:lnTo>
                    <a:pt x="404" y="1493"/>
                  </a:lnTo>
                  <a:lnTo>
                    <a:pt x="416" y="1470"/>
                  </a:lnTo>
                  <a:lnTo>
                    <a:pt x="428" y="1443"/>
                  </a:lnTo>
                  <a:lnTo>
                    <a:pt x="440" y="1411"/>
                  </a:lnTo>
                  <a:lnTo>
                    <a:pt x="452" y="1376"/>
                  </a:lnTo>
                  <a:lnTo>
                    <a:pt x="465" y="1337"/>
                  </a:lnTo>
                  <a:lnTo>
                    <a:pt x="477" y="1294"/>
                  </a:lnTo>
                  <a:lnTo>
                    <a:pt x="489" y="1246"/>
                  </a:lnTo>
                  <a:lnTo>
                    <a:pt x="501" y="1195"/>
                  </a:lnTo>
                  <a:lnTo>
                    <a:pt x="514" y="1140"/>
                  </a:lnTo>
                  <a:lnTo>
                    <a:pt x="526" y="1081"/>
                  </a:lnTo>
                  <a:lnTo>
                    <a:pt x="538" y="1019"/>
                  </a:lnTo>
                  <a:lnTo>
                    <a:pt x="550" y="952"/>
                  </a:lnTo>
                  <a:lnTo>
                    <a:pt x="562" y="883"/>
                  </a:lnTo>
                  <a:lnTo>
                    <a:pt x="575" y="809"/>
                  </a:lnTo>
                  <a:lnTo>
                    <a:pt x="587" y="732"/>
                  </a:lnTo>
                  <a:lnTo>
                    <a:pt x="599" y="652"/>
                  </a:lnTo>
                  <a:lnTo>
                    <a:pt x="611" y="568"/>
                  </a:lnTo>
                  <a:lnTo>
                    <a:pt x="623" y="481"/>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 name="Freeform 262"/>
            <p:cNvSpPr>
              <a:spLocks/>
            </p:cNvSpPr>
            <p:nvPr/>
          </p:nvSpPr>
          <p:spPr bwMode="auto">
            <a:xfrm>
              <a:off x="2266" y="3999"/>
              <a:ext cx="15" cy="83"/>
            </a:xfrm>
            <a:custGeom>
              <a:avLst/>
              <a:gdLst>
                <a:gd name="T0" fmla="*/ 0 w 624"/>
                <a:gd name="T1" fmla="*/ 0 h 6110"/>
                <a:gd name="T2" fmla="*/ 0 w 624"/>
                <a:gd name="T3" fmla="*/ 0 h 6110"/>
                <a:gd name="T4" fmla="*/ 0 w 624"/>
                <a:gd name="T5" fmla="*/ 0 h 6110"/>
                <a:gd name="T6" fmla="*/ 0 w 624"/>
                <a:gd name="T7" fmla="*/ 0 h 6110"/>
                <a:gd name="T8" fmla="*/ 0 w 624"/>
                <a:gd name="T9" fmla="*/ 0 h 6110"/>
                <a:gd name="T10" fmla="*/ 0 w 624"/>
                <a:gd name="T11" fmla="*/ 0 h 6110"/>
                <a:gd name="T12" fmla="*/ 0 w 624"/>
                <a:gd name="T13" fmla="*/ 0 h 6110"/>
                <a:gd name="T14" fmla="*/ 0 w 624"/>
                <a:gd name="T15" fmla="*/ 0 h 6110"/>
                <a:gd name="T16" fmla="*/ 0 w 624"/>
                <a:gd name="T17" fmla="*/ 0 h 6110"/>
                <a:gd name="T18" fmla="*/ 0 w 624"/>
                <a:gd name="T19" fmla="*/ 0 h 6110"/>
                <a:gd name="T20" fmla="*/ 0 w 624"/>
                <a:gd name="T21" fmla="*/ 0 h 6110"/>
                <a:gd name="T22" fmla="*/ 0 w 624"/>
                <a:gd name="T23" fmla="*/ 0 h 6110"/>
                <a:gd name="T24" fmla="*/ 0 w 624"/>
                <a:gd name="T25" fmla="*/ 0 h 6110"/>
                <a:gd name="T26" fmla="*/ 0 w 624"/>
                <a:gd name="T27" fmla="*/ 0 h 6110"/>
                <a:gd name="T28" fmla="*/ 0 w 624"/>
                <a:gd name="T29" fmla="*/ 0 h 6110"/>
                <a:gd name="T30" fmla="*/ 0 w 624"/>
                <a:gd name="T31" fmla="*/ 0 h 6110"/>
                <a:gd name="T32" fmla="*/ 0 w 624"/>
                <a:gd name="T33" fmla="*/ 0 h 6110"/>
                <a:gd name="T34" fmla="*/ 0 w 624"/>
                <a:gd name="T35" fmla="*/ 0 h 6110"/>
                <a:gd name="T36" fmla="*/ 0 w 624"/>
                <a:gd name="T37" fmla="*/ 0 h 6110"/>
                <a:gd name="T38" fmla="*/ 0 w 624"/>
                <a:gd name="T39" fmla="*/ 0 h 6110"/>
                <a:gd name="T40" fmla="*/ 0 w 624"/>
                <a:gd name="T41" fmla="*/ 0 h 6110"/>
                <a:gd name="T42" fmla="*/ 0 w 624"/>
                <a:gd name="T43" fmla="*/ 0 h 6110"/>
                <a:gd name="T44" fmla="*/ 0 w 624"/>
                <a:gd name="T45" fmla="*/ 0 h 6110"/>
                <a:gd name="T46" fmla="*/ 0 w 624"/>
                <a:gd name="T47" fmla="*/ 0 h 6110"/>
                <a:gd name="T48" fmla="*/ 0 w 624"/>
                <a:gd name="T49" fmla="*/ 0 h 6110"/>
                <a:gd name="T50" fmla="*/ 0 w 624"/>
                <a:gd name="T51" fmla="*/ 0 h 6110"/>
                <a:gd name="T52" fmla="*/ 0 w 624"/>
                <a:gd name="T53" fmla="*/ 0 h 6110"/>
                <a:gd name="T54" fmla="*/ 0 w 624"/>
                <a:gd name="T55" fmla="*/ 0 h 6110"/>
                <a:gd name="T56" fmla="*/ 0 w 624"/>
                <a:gd name="T57" fmla="*/ 0 h 6110"/>
                <a:gd name="T58" fmla="*/ 0 w 624"/>
                <a:gd name="T59" fmla="*/ 0 h 6110"/>
                <a:gd name="T60" fmla="*/ 0 w 624"/>
                <a:gd name="T61" fmla="*/ 0 h 6110"/>
                <a:gd name="T62" fmla="*/ 0 w 624"/>
                <a:gd name="T63" fmla="*/ 0 h 6110"/>
                <a:gd name="T64" fmla="*/ 0 w 624"/>
                <a:gd name="T65" fmla="*/ 0 h 6110"/>
                <a:gd name="T66" fmla="*/ 0 w 624"/>
                <a:gd name="T67" fmla="*/ 0 h 6110"/>
                <a:gd name="T68" fmla="*/ 0 w 624"/>
                <a:gd name="T69" fmla="*/ 0 h 6110"/>
                <a:gd name="T70" fmla="*/ 0 w 624"/>
                <a:gd name="T71" fmla="*/ 0 h 6110"/>
                <a:gd name="T72" fmla="*/ 0 w 624"/>
                <a:gd name="T73" fmla="*/ 0 h 6110"/>
                <a:gd name="T74" fmla="*/ 0 w 624"/>
                <a:gd name="T75" fmla="*/ 0 h 6110"/>
                <a:gd name="T76" fmla="*/ 0 w 624"/>
                <a:gd name="T77" fmla="*/ 0 h 6110"/>
                <a:gd name="T78" fmla="*/ 0 w 624"/>
                <a:gd name="T79" fmla="*/ 0 h 6110"/>
                <a:gd name="T80" fmla="*/ 0 w 624"/>
                <a:gd name="T81" fmla="*/ 0 h 6110"/>
                <a:gd name="T82" fmla="*/ 0 w 624"/>
                <a:gd name="T83" fmla="*/ 0 h 6110"/>
                <a:gd name="T84" fmla="*/ 0 w 624"/>
                <a:gd name="T85" fmla="*/ 0 h 6110"/>
                <a:gd name="T86" fmla="*/ 0 w 624"/>
                <a:gd name="T87" fmla="*/ 0 h 6110"/>
                <a:gd name="T88" fmla="*/ 0 w 624"/>
                <a:gd name="T89" fmla="*/ 0 h 6110"/>
                <a:gd name="T90" fmla="*/ 0 w 624"/>
                <a:gd name="T91" fmla="*/ 0 h 6110"/>
                <a:gd name="T92" fmla="*/ 0 w 624"/>
                <a:gd name="T93" fmla="*/ 0 h 6110"/>
                <a:gd name="T94" fmla="*/ 0 w 624"/>
                <a:gd name="T95" fmla="*/ 0 h 6110"/>
                <a:gd name="T96" fmla="*/ 0 w 624"/>
                <a:gd name="T97" fmla="*/ 0 h 6110"/>
                <a:gd name="T98" fmla="*/ 0 w 624"/>
                <a:gd name="T99" fmla="*/ 0 h 6110"/>
                <a:gd name="T100" fmla="*/ 0 w 624"/>
                <a:gd name="T101" fmla="*/ 0 h 6110"/>
                <a:gd name="T102" fmla="*/ 0 w 624"/>
                <a:gd name="T103" fmla="*/ 0 h 6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6110"/>
                <a:gd name="T158" fmla="*/ 624 w 624"/>
                <a:gd name="T159" fmla="*/ 6110 h 6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6110">
                  <a:moveTo>
                    <a:pt x="0" y="6110"/>
                  </a:moveTo>
                  <a:lnTo>
                    <a:pt x="13" y="6020"/>
                  </a:lnTo>
                  <a:lnTo>
                    <a:pt x="25" y="5927"/>
                  </a:lnTo>
                  <a:lnTo>
                    <a:pt x="37" y="5831"/>
                  </a:lnTo>
                  <a:lnTo>
                    <a:pt x="49" y="5732"/>
                  </a:lnTo>
                  <a:lnTo>
                    <a:pt x="62" y="5631"/>
                  </a:lnTo>
                  <a:lnTo>
                    <a:pt x="74" y="5526"/>
                  </a:lnTo>
                  <a:lnTo>
                    <a:pt x="86" y="5419"/>
                  </a:lnTo>
                  <a:lnTo>
                    <a:pt x="98" y="5310"/>
                  </a:lnTo>
                  <a:lnTo>
                    <a:pt x="110" y="5198"/>
                  </a:lnTo>
                  <a:lnTo>
                    <a:pt x="123" y="5084"/>
                  </a:lnTo>
                  <a:lnTo>
                    <a:pt x="135" y="4968"/>
                  </a:lnTo>
                  <a:lnTo>
                    <a:pt x="147" y="4850"/>
                  </a:lnTo>
                  <a:lnTo>
                    <a:pt x="159" y="4729"/>
                  </a:lnTo>
                  <a:lnTo>
                    <a:pt x="172" y="4607"/>
                  </a:lnTo>
                  <a:lnTo>
                    <a:pt x="184" y="4484"/>
                  </a:lnTo>
                  <a:lnTo>
                    <a:pt x="196" y="4359"/>
                  </a:lnTo>
                  <a:lnTo>
                    <a:pt x="208" y="4232"/>
                  </a:lnTo>
                  <a:lnTo>
                    <a:pt x="220" y="4104"/>
                  </a:lnTo>
                  <a:lnTo>
                    <a:pt x="233" y="3975"/>
                  </a:lnTo>
                  <a:lnTo>
                    <a:pt x="245" y="3845"/>
                  </a:lnTo>
                  <a:lnTo>
                    <a:pt x="257" y="3714"/>
                  </a:lnTo>
                  <a:lnTo>
                    <a:pt x="269" y="3582"/>
                  </a:lnTo>
                  <a:lnTo>
                    <a:pt x="281" y="3450"/>
                  </a:lnTo>
                  <a:lnTo>
                    <a:pt x="294" y="3317"/>
                  </a:lnTo>
                  <a:lnTo>
                    <a:pt x="306" y="3184"/>
                  </a:lnTo>
                  <a:lnTo>
                    <a:pt x="318" y="3050"/>
                  </a:lnTo>
                  <a:lnTo>
                    <a:pt x="330" y="2916"/>
                  </a:lnTo>
                  <a:lnTo>
                    <a:pt x="343" y="2782"/>
                  </a:lnTo>
                  <a:lnTo>
                    <a:pt x="355" y="2649"/>
                  </a:lnTo>
                  <a:lnTo>
                    <a:pt x="367" y="2515"/>
                  </a:lnTo>
                  <a:lnTo>
                    <a:pt x="379" y="2382"/>
                  </a:lnTo>
                  <a:lnTo>
                    <a:pt x="391" y="2250"/>
                  </a:lnTo>
                  <a:lnTo>
                    <a:pt x="404" y="2118"/>
                  </a:lnTo>
                  <a:lnTo>
                    <a:pt x="416" y="1987"/>
                  </a:lnTo>
                  <a:lnTo>
                    <a:pt x="428" y="1857"/>
                  </a:lnTo>
                  <a:lnTo>
                    <a:pt x="440" y="1728"/>
                  </a:lnTo>
                  <a:lnTo>
                    <a:pt x="452" y="1600"/>
                  </a:lnTo>
                  <a:lnTo>
                    <a:pt x="465" y="1473"/>
                  </a:lnTo>
                  <a:lnTo>
                    <a:pt x="477" y="1348"/>
                  </a:lnTo>
                  <a:lnTo>
                    <a:pt x="489" y="1225"/>
                  </a:lnTo>
                  <a:lnTo>
                    <a:pt x="501" y="1103"/>
                  </a:lnTo>
                  <a:lnTo>
                    <a:pt x="514" y="982"/>
                  </a:lnTo>
                  <a:lnTo>
                    <a:pt x="526" y="864"/>
                  </a:lnTo>
                  <a:lnTo>
                    <a:pt x="538" y="748"/>
                  </a:lnTo>
                  <a:lnTo>
                    <a:pt x="550" y="634"/>
                  </a:lnTo>
                  <a:lnTo>
                    <a:pt x="562" y="522"/>
                  </a:lnTo>
                  <a:lnTo>
                    <a:pt x="575" y="413"/>
                  </a:lnTo>
                  <a:lnTo>
                    <a:pt x="587" y="306"/>
                  </a:lnTo>
                  <a:lnTo>
                    <a:pt x="599" y="201"/>
                  </a:lnTo>
                  <a:lnTo>
                    <a:pt x="611" y="99"/>
                  </a:lnTo>
                  <a:lnTo>
                    <a:pt x="624"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 name="Freeform 263"/>
            <p:cNvSpPr>
              <a:spLocks/>
            </p:cNvSpPr>
            <p:nvPr/>
          </p:nvSpPr>
          <p:spPr bwMode="auto">
            <a:xfrm>
              <a:off x="2281" y="3981"/>
              <a:ext cx="16" cy="18"/>
            </a:xfrm>
            <a:custGeom>
              <a:avLst/>
              <a:gdLst>
                <a:gd name="T0" fmla="*/ 0 w 623"/>
                <a:gd name="T1" fmla="*/ 0 h 1344"/>
                <a:gd name="T2" fmla="*/ 0 w 623"/>
                <a:gd name="T3" fmla="*/ 0 h 1344"/>
                <a:gd name="T4" fmla="*/ 0 w 623"/>
                <a:gd name="T5" fmla="*/ 0 h 1344"/>
                <a:gd name="T6" fmla="*/ 0 w 623"/>
                <a:gd name="T7" fmla="*/ 0 h 1344"/>
                <a:gd name="T8" fmla="*/ 0 w 623"/>
                <a:gd name="T9" fmla="*/ 0 h 1344"/>
                <a:gd name="T10" fmla="*/ 0 w 623"/>
                <a:gd name="T11" fmla="*/ 0 h 1344"/>
                <a:gd name="T12" fmla="*/ 0 w 623"/>
                <a:gd name="T13" fmla="*/ 0 h 1344"/>
                <a:gd name="T14" fmla="*/ 0 w 623"/>
                <a:gd name="T15" fmla="*/ 0 h 1344"/>
                <a:gd name="T16" fmla="*/ 0 w 623"/>
                <a:gd name="T17" fmla="*/ 0 h 1344"/>
                <a:gd name="T18" fmla="*/ 0 w 623"/>
                <a:gd name="T19" fmla="*/ 0 h 1344"/>
                <a:gd name="T20" fmla="*/ 0 w 623"/>
                <a:gd name="T21" fmla="*/ 0 h 1344"/>
                <a:gd name="T22" fmla="*/ 0 w 623"/>
                <a:gd name="T23" fmla="*/ 0 h 1344"/>
                <a:gd name="T24" fmla="*/ 0 w 623"/>
                <a:gd name="T25" fmla="*/ 0 h 1344"/>
                <a:gd name="T26" fmla="*/ 0 w 623"/>
                <a:gd name="T27" fmla="*/ 0 h 1344"/>
                <a:gd name="T28" fmla="*/ 0 w 623"/>
                <a:gd name="T29" fmla="*/ 0 h 1344"/>
                <a:gd name="T30" fmla="*/ 0 w 623"/>
                <a:gd name="T31" fmla="*/ 0 h 1344"/>
                <a:gd name="T32" fmla="*/ 0 w 623"/>
                <a:gd name="T33" fmla="*/ 0 h 1344"/>
                <a:gd name="T34" fmla="*/ 0 w 623"/>
                <a:gd name="T35" fmla="*/ 0 h 1344"/>
                <a:gd name="T36" fmla="*/ 0 w 623"/>
                <a:gd name="T37" fmla="*/ 0 h 1344"/>
                <a:gd name="T38" fmla="*/ 0 w 623"/>
                <a:gd name="T39" fmla="*/ 0 h 1344"/>
                <a:gd name="T40" fmla="*/ 0 w 623"/>
                <a:gd name="T41" fmla="*/ 0 h 1344"/>
                <a:gd name="T42" fmla="*/ 0 w 623"/>
                <a:gd name="T43" fmla="*/ 0 h 1344"/>
                <a:gd name="T44" fmla="*/ 0 w 623"/>
                <a:gd name="T45" fmla="*/ 0 h 1344"/>
                <a:gd name="T46" fmla="*/ 0 w 623"/>
                <a:gd name="T47" fmla="*/ 0 h 1344"/>
                <a:gd name="T48" fmla="*/ 0 w 623"/>
                <a:gd name="T49" fmla="*/ 0 h 1344"/>
                <a:gd name="T50" fmla="*/ 0 w 623"/>
                <a:gd name="T51" fmla="*/ 0 h 1344"/>
                <a:gd name="T52" fmla="*/ 0 w 623"/>
                <a:gd name="T53" fmla="*/ 0 h 1344"/>
                <a:gd name="T54" fmla="*/ 0 w 623"/>
                <a:gd name="T55" fmla="*/ 0 h 1344"/>
                <a:gd name="T56" fmla="*/ 0 w 623"/>
                <a:gd name="T57" fmla="*/ 0 h 1344"/>
                <a:gd name="T58" fmla="*/ 0 w 623"/>
                <a:gd name="T59" fmla="*/ 0 h 1344"/>
                <a:gd name="T60" fmla="*/ 0 w 623"/>
                <a:gd name="T61" fmla="*/ 0 h 1344"/>
                <a:gd name="T62" fmla="*/ 0 w 623"/>
                <a:gd name="T63" fmla="*/ 0 h 1344"/>
                <a:gd name="T64" fmla="*/ 0 w 623"/>
                <a:gd name="T65" fmla="*/ 0 h 1344"/>
                <a:gd name="T66" fmla="*/ 0 w 623"/>
                <a:gd name="T67" fmla="*/ 0 h 1344"/>
                <a:gd name="T68" fmla="*/ 0 w 623"/>
                <a:gd name="T69" fmla="*/ 0 h 1344"/>
                <a:gd name="T70" fmla="*/ 0 w 623"/>
                <a:gd name="T71" fmla="*/ 0 h 1344"/>
                <a:gd name="T72" fmla="*/ 0 w 623"/>
                <a:gd name="T73" fmla="*/ 0 h 1344"/>
                <a:gd name="T74" fmla="*/ 0 w 623"/>
                <a:gd name="T75" fmla="*/ 0 h 1344"/>
                <a:gd name="T76" fmla="*/ 0 w 623"/>
                <a:gd name="T77" fmla="*/ 0 h 1344"/>
                <a:gd name="T78" fmla="*/ 0 w 623"/>
                <a:gd name="T79" fmla="*/ 0 h 1344"/>
                <a:gd name="T80" fmla="*/ 0 w 623"/>
                <a:gd name="T81" fmla="*/ 0 h 1344"/>
                <a:gd name="T82" fmla="*/ 0 w 623"/>
                <a:gd name="T83" fmla="*/ 0 h 1344"/>
                <a:gd name="T84" fmla="*/ 0 w 623"/>
                <a:gd name="T85" fmla="*/ 0 h 1344"/>
                <a:gd name="T86" fmla="*/ 0 w 623"/>
                <a:gd name="T87" fmla="*/ 0 h 1344"/>
                <a:gd name="T88" fmla="*/ 0 w 623"/>
                <a:gd name="T89" fmla="*/ 0 h 1344"/>
                <a:gd name="T90" fmla="*/ 0 w 623"/>
                <a:gd name="T91" fmla="*/ 0 h 1344"/>
                <a:gd name="T92" fmla="*/ 0 w 623"/>
                <a:gd name="T93" fmla="*/ 0 h 1344"/>
                <a:gd name="T94" fmla="*/ 0 w 623"/>
                <a:gd name="T95" fmla="*/ 0 h 1344"/>
                <a:gd name="T96" fmla="*/ 0 w 623"/>
                <a:gd name="T97" fmla="*/ 0 h 1344"/>
                <a:gd name="T98" fmla="*/ 0 w 623"/>
                <a:gd name="T99" fmla="*/ 0 h 1344"/>
                <a:gd name="T100" fmla="*/ 0 w 623"/>
                <a:gd name="T101" fmla="*/ 0 h 1344"/>
                <a:gd name="T102" fmla="*/ 0 w 623"/>
                <a:gd name="T103" fmla="*/ 0 h 1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344"/>
                <a:gd name="T158" fmla="*/ 623 w 623"/>
                <a:gd name="T159" fmla="*/ 1344 h 1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344">
                  <a:moveTo>
                    <a:pt x="0" y="1344"/>
                  </a:moveTo>
                  <a:lnTo>
                    <a:pt x="12" y="1248"/>
                  </a:lnTo>
                  <a:lnTo>
                    <a:pt x="24" y="1155"/>
                  </a:lnTo>
                  <a:lnTo>
                    <a:pt x="36" y="1065"/>
                  </a:lnTo>
                  <a:lnTo>
                    <a:pt x="48" y="978"/>
                  </a:lnTo>
                  <a:lnTo>
                    <a:pt x="61" y="894"/>
                  </a:lnTo>
                  <a:lnTo>
                    <a:pt x="73" y="814"/>
                  </a:lnTo>
                  <a:lnTo>
                    <a:pt x="85" y="737"/>
                  </a:lnTo>
                  <a:lnTo>
                    <a:pt x="97" y="664"/>
                  </a:lnTo>
                  <a:lnTo>
                    <a:pt x="109" y="594"/>
                  </a:lnTo>
                  <a:lnTo>
                    <a:pt x="122" y="527"/>
                  </a:lnTo>
                  <a:lnTo>
                    <a:pt x="134" y="465"/>
                  </a:lnTo>
                  <a:lnTo>
                    <a:pt x="146" y="406"/>
                  </a:lnTo>
                  <a:lnTo>
                    <a:pt x="158" y="351"/>
                  </a:lnTo>
                  <a:lnTo>
                    <a:pt x="171" y="300"/>
                  </a:lnTo>
                  <a:lnTo>
                    <a:pt x="183" y="252"/>
                  </a:lnTo>
                  <a:lnTo>
                    <a:pt x="195" y="209"/>
                  </a:lnTo>
                  <a:lnTo>
                    <a:pt x="207" y="169"/>
                  </a:lnTo>
                  <a:lnTo>
                    <a:pt x="219" y="134"/>
                  </a:lnTo>
                  <a:lnTo>
                    <a:pt x="232" y="103"/>
                  </a:lnTo>
                  <a:lnTo>
                    <a:pt x="244" y="76"/>
                  </a:lnTo>
                  <a:lnTo>
                    <a:pt x="256" y="53"/>
                  </a:lnTo>
                  <a:lnTo>
                    <a:pt x="268" y="34"/>
                  </a:lnTo>
                  <a:lnTo>
                    <a:pt x="280" y="19"/>
                  </a:lnTo>
                  <a:lnTo>
                    <a:pt x="293" y="8"/>
                  </a:lnTo>
                  <a:lnTo>
                    <a:pt x="305" y="2"/>
                  </a:lnTo>
                  <a:lnTo>
                    <a:pt x="317" y="0"/>
                  </a:lnTo>
                  <a:lnTo>
                    <a:pt x="329" y="2"/>
                  </a:lnTo>
                  <a:lnTo>
                    <a:pt x="342" y="8"/>
                  </a:lnTo>
                  <a:lnTo>
                    <a:pt x="354" y="19"/>
                  </a:lnTo>
                  <a:lnTo>
                    <a:pt x="366" y="33"/>
                  </a:lnTo>
                  <a:lnTo>
                    <a:pt x="378" y="52"/>
                  </a:lnTo>
                  <a:lnTo>
                    <a:pt x="390" y="75"/>
                  </a:lnTo>
                  <a:lnTo>
                    <a:pt x="403" y="102"/>
                  </a:lnTo>
                  <a:lnTo>
                    <a:pt x="415" y="134"/>
                  </a:lnTo>
                  <a:lnTo>
                    <a:pt x="427" y="169"/>
                  </a:lnTo>
                  <a:lnTo>
                    <a:pt x="439" y="208"/>
                  </a:lnTo>
                  <a:lnTo>
                    <a:pt x="452" y="251"/>
                  </a:lnTo>
                  <a:lnTo>
                    <a:pt x="464" y="299"/>
                  </a:lnTo>
                  <a:lnTo>
                    <a:pt x="476" y="350"/>
                  </a:lnTo>
                  <a:lnTo>
                    <a:pt x="488" y="405"/>
                  </a:lnTo>
                  <a:lnTo>
                    <a:pt x="500" y="464"/>
                  </a:lnTo>
                  <a:lnTo>
                    <a:pt x="513" y="526"/>
                  </a:lnTo>
                  <a:lnTo>
                    <a:pt x="525" y="592"/>
                  </a:lnTo>
                  <a:lnTo>
                    <a:pt x="537" y="662"/>
                  </a:lnTo>
                  <a:lnTo>
                    <a:pt x="549" y="736"/>
                  </a:lnTo>
                  <a:lnTo>
                    <a:pt x="561" y="813"/>
                  </a:lnTo>
                  <a:lnTo>
                    <a:pt x="574" y="893"/>
                  </a:lnTo>
                  <a:lnTo>
                    <a:pt x="586" y="977"/>
                  </a:lnTo>
                  <a:lnTo>
                    <a:pt x="598" y="1063"/>
                  </a:lnTo>
                  <a:lnTo>
                    <a:pt x="610" y="1154"/>
                  </a:lnTo>
                  <a:lnTo>
                    <a:pt x="623" y="1247"/>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 name="Freeform 264"/>
            <p:cNvSpPr>
              <a:spLocks/>
            </p:cNvSpPr>
            <p:nvPr/>
          </p:nvSpPr>
          <p:spPr bwMode="auto">
            <a:xfrm>
              <a:off x="2297" y="3998"/>
              <a:ext cx="15" cy="82"/>
            </a:xfrm>
            <a:custGeom>
              <a:avLst/>
              <a:gdLst>
                <a:gd name="T0" fmla="*/ 0 w 623"/>
                <a:gd name="T1" fmla="*/ 0 h 6116"/>
                <a:gd name="T2" fmla="*/ 0 w 623"/>
                <a:gd name="T3" fmla="*/ 0 h 6116"/>
                <a:gd name="T4" fmla="*/ 0 w 623"/>
                <a:gd name="T5" fmla="*/ 0 h 6116"/>
                <a:gd name="T6" fmla="*/ 0 w 623"/>
                <a:gd name="T7" fmla="*/ 0 h 6116"/>
                <a:gd name="T8" fmla="*/ 0 w 623"/>
                <a:gd name="T9" fmla="*/ 0 h 6116"/>
                <a:gd name="T10" fmla="*/ 0 w 623"/>
                <a:gd name="T11" fmla="*/ 0 h 6116"/>
                <a:gd name="T12" fmla="*/ 0 w 623"/>
                <a:gd name="T13" fmla="*/ 0 h 6116"/>
                <a:gd name="T14" fmla="*/ 0 w 623"/>
                <a:gd name="T15" fmla="*/ 0 h 6116"/>
                <a:gd name="T16" fmla="*/ 0 w 623"/>
                <a:gd name="T17" fmla="*/ 0 h 6116"/>
                <a:gd name="T18" fmla="*/ 0 w 623"/>
                <a:gd name="T19" fmla="*/ 0 h 6116"/>
                <a:gd name="T20" fmla="*/ 0 w 623"/>
                <a:gd name="T21" fmla="*/ 0 h 6116"/>
                <a:gd name="T22" fmla="*/ 0 w 623"/>
                <a:gd name="T23" fmla="*/ 0 h 6116"/>
                <a:gd name="T24" fmla="*/ 0 w 623"/>
                <a:gd name="T25" fmla="*/ 0 h 6116"/>
                <a:gd name="T26" fmla="*/ 0 w 623"/>
                <a:gd name="T27" fmla="*/ 0 h 6116"/>
                <a:gd name="T28" fmla="*/ 0 w 623"/>
                <a:gd name="T29" fmla="*/ 0 h 6116"/>
                <a:gd name="T30" fmla="*/ 0 w 623"/>
                <a:gd name="T31" fmla="*/ 0 h 6116"/>
                <a:gd name="T32" fmla="*/ 0 w 623"/>
                <a:gd name="T33" fmla="*/ 0 h 6116"/>
                <a:gd name="T34" fmla="*/ 0 w 623"/>
                <a:gd name="T35" fmla="*/ 0 h 6116"/>
                <a:gd name="T36" fmla="*/ 0 w 623"/>
                <a:gd name="T37" fmla="*/ 0 h 6116"/>
                <a:gd name="T38" fmla="*/ 0 w 623"/>
                <a:gd name="T39" fmla="*/ 0 h 6116"/>
                <a:gd name="T40" fmla="*/ 0 w 623"/>
                <a:gd name="T41" fmla="*/ 0 h 6116"/>
                <a:gd name="T42" fmla="*/ 0 w 623"/>
                <a:gd name="T43" fmla="*/ 0 h 6116"/>
                <a:gd name="T44" fmla="*/ 0 w 623"/>
                <a:gd name="T45" fmla="*/ 0 h 6116"/>
                <a:gd name="T46" fmla="*/ 0 w 623"/>
                <a:gd name="T47" fmla="*/ 0 h 6116"/>
                <a:gd name="T48" fmla="*/ 0 w 623"/>
                <a:gd name="T49" fmla="*/ 0 h 6116"/>
                <a:gd name="T50" fmla="*/ 0 w 623"/>
                <a:gd name="T51" fmla="*/ 0 h 6116"/>
                <a:gd name="T52" fmla="*/ 0 w 623"/>
                <a:gd name="T53" fmla="*/ 0 h 6116"/>
                <a:gd name="T54" fmla="*/ 0 w 623"/>
                <a:gd name="T55" fmla="*/ 0 h 6116"/>
                <a:gd name="T56" fmla="*/ 0 w 623"/>
                <a:gd name="T57" fmla="*/ 0 h 6116"/>
                <a:gd name="T58" fmla="*/ 0 w 623"/>
                <a:gd name="T59" fmla="*/ 0 h 6116"/>
                <a:gd name="T60" fmla="*/ 0 w 623"/>
                <a:gd name="T61" fmla="*/ 0 h 6116"/>
                <a:gd name="T62" fmla="*/ 0 w 623"/>
                <a:gd name="T63" fmla="*/ 0 h 6116"/>
                <a:gd name="T64" fmla="*/ 0 w 623"/>
                <a:gd name="T65" fmla="*/ 0 h 6116"/>
                <a:gd name="T66" fmla="*/ 0 w 623"/>
                <a:gd name="T67" fmla="*/ 0 h 6116"/>
                <a:gd name="T68" fmla="*/ 0 w 623"/>
                <a:gd name="T69" fmla="*/ 0 h 6116"/>
                <a:gd name="T70" fmla="*/ 0 w 623"/>
                <a:gd name="T71" fmla="*/ 0 h 6116"/>
                <a:gd name="T72" fmla="*/ 0 w 623"/>
                <a:gd name="T73" fmla="*/ 0 h 6116"/>
                <a:gd name="T74" fmla="*/ 0 w 623"/>
                <a:gd name="T75" fmla="*/ 0 h 6116"/>
                <a:gd name="T76" fmla="*/ 0 w 623"/>
                <a:gd name="T77" fmla="*/ 0 h 6116"/>
                <a:gd name="T78" fmla="*/ 0 w 623"/>
                <a:gd name="T79" fmla="*/ 0 h 6116"/>
                <a:gd name="T80" fmla="*/ 0 w 623"/>
                <a:gd name="T81" fmla="*/ 0 h 6116"/>
                <a:gd name="T82" fmla="*/ 0 w 623"/>
                <a:gd name="T83" fmla="*/ 0 h 6116"/>
                <a:gd name="T84" fmla="*/ 0 w 623"/>
                <a:gd name="T85" fmla="*/ 0 h 6116"/>
                <a:gd name="T86" fmla="*/ 0 w 623"/>
                <a:gd name="T87" fmla="*/ 0 h 6116"/>
                <a:gd name="T88" fmla="*/ 0 w 623"/>
                <a:gd name="T89" fmla="*/ 0 h 6116"/>
                <a:gd name="T90" fmla="*/ 0 w 623"/>
                <a:gd name="T91" fmla="*/ 0 h 6116"/>
                <a:gd name="T92" fmla="*/ 0 w 623"/>
                <a:gd name="T93" fmla="*/ 0 h 6116"/>
                <a:gd name="T94" fmla="*/ 0 w 623"/>
                <a:gd name="T95" fmla="*/ 0 h 6116"/>
                <a:gd name="T96" fmla="*/ 0 w 623"/>
                <a:gd name="T97" fmla="*/ 0 h 6116"/>
                <a:gd name="T98" fmla="*/ 0 w 623"/>
                <a:gd name="T99" fmla="*/ 0 h 6116"/>
                <a:gd name="T100" fmla="*/ 0 w 623"/>
                <a:gd name="T101" fmla="*/ 0 h 6116"/>
                <a:gd name="T102" fmla="*/ 0 w 623"/>
                <a:gd name="T103" fmla="*/ 0 h 6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6116"/>
                <a:gd name="T158" fmla="*/ 623 w 623"/>
                <a:gd name="T159" fmla="*/ 6116 h 6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6116">
                  <a:moveTo>
                    <a:pt x="0" y="0"/>
                  </a:moveTo>
                  <a:lnTo>
                    <a:pt x="12" y="96"/>
                  </a:lnTo>
                  <a:lnTo>
                    <a:pt x="24" y="195"/>
                  </a:lnTo>
                  <a:lnTo>
                    <a:pt x="36" y="296"/>
                  </a:lnTo>
                  <a:lnTo>
                    <a:pt x="48" y="401"/>
                  </a:lnTo>
                  <a:lnTo>
                    <a:pt x="61" y="508"/>
                  </a:lnTo>
                  <a:lnTo>
                    <a:pt x="73" y="617"/>
                  </a:lnTo>
                  <a:lnTo>
                    <a:pt x="85" y="729"/>
                  </a:lnTo>
                  <a:lnTo>
                    <a:pt x="97" y="843"/>
                  </a:lnTo>
                  <a:lnTo>
                    <a:pt x="109" y="959"/>
                  </a:lnTo>
                  <a:lnTo>
                    <a:pt x="122" y="1077"/>
                  </a:lnTo>
                  <a:lnTo>
                    <a:pt x="134" y="1198"/>
                  </a:lnTo>
                  <a:lnTo>
                    <a:pt x="146" y="1319"/>
                  </a:lnTo>
                  <a:lnTo>
                    <a:pt x="158" y="1443"/>
                  </a:lnTo>
                  <a:lnTo>
                    <a:pt x="171" y="1568"/>
                  </a:lnTo>
                  <a:lnTo>
                    <a:pt x="183" y="1695"/>
                  </a:lnTo>
                  <a:lnTo>
                    <a:pt x="195" y="1823"/>
                  </a:lnTo>
                  <a:lnTo>
                    <a:pt x="207" y="1952"/>
                  </a:lnTo>
                  <a:lnTo>
                    <a:pt x="219" y="2082"/>
                  </a:lnTo>
                  <a:lnTo>
                    <a:pt x="232" y="2213"/>
                  </a:lnTo>
                  <a:lnTo>
                    <a:pt x="244" y="2345"/>
                  </a:lnTo>
                  <a:lnTo>
                    <a:pt x="256" y="2477"/>
                  </a:lnTo>
                  <a:lnTo>
                    <a:pt x="268" y="2610"/>
                  </a:lnTo>
                  <a:lnTo>
                    <a:pt x="281" y="2743"/>
                  </a:lnTo>
                  <a:lnTo>
                    <a:pt x="293" y="2877"/>
                  </a:lnTo>
                  <a:lnTo>
                    <a:pt x="305" y="3011"/>
                  </a:lnTo>
                  <a:lnTo>
                    <a:pt x="317" y="3145"/>
                  </a:lnTo>
                  <a:lnTo>
                    <a:pt x="329" y="3278"/>
                  </a:lnTo>
                  <a:lnTo>
                    <a:pt x="342" y="3412"/>
                  </a:lnTo>
                  <a:lnTo>
                    <a:pt x="354" y="3545"/>
                  </a:lnTo>
                  <a:lnTo>
                    <a:pt x="366" y="3677"/>
                  </a:lnTo>
                  <a:lnTo>
                    <a:pt x="378" y="3809"/>
                  </a:lnTo>
                  <a:lnTo>
                    <a:pt x="390" y="3940"/>
                  </a:lnTo>
                  <a:lnTo>
                    <a:pt x="403" y="4070"/>
                  </a:lnTo>
                  <a:lnTo>
                    <a:pt x="415" y="4199"/>
                  </a:lnTo>
                  <a:lnTo>
                    <a:pt x="427" y="4327"/>
                  </a:lnTo>
                  <a:lnTo>
                    <a:pt x="439" y="4454"/>
                  </a:lnTo>
                  <a:lnTo>
                    <a:pt x="452" y="4579"/>
                  </a:lnTo>
                  <a:lnTo>
                    <a:pt x="464" y="4702"/>
                  </a:lnTo>
                  <a:lnTo>
                    <a:pt x="476" y="4824"/>
                  </a:lnTo>
                  <a:lnTo>
                    <a:pt x="488" y="4944"/>
                  </a:lnTo>
                  <a:lnTo>
                    <a:pt x="500" y="5063"/>
                  </a:lnTo>
                  <a:lnTo>
                    <a:pt x="513" y="5179"/>
                  </a:lnTo>
                  <a:lnTo>
                    <a:pt x="525" y="5293"/>
                  </a:lnTo>
                  <a:lnTo>
                    <a:pt x="537" y="5405"/>
                  </a:lnTo>
                  <a:lnTo>
                    <a:pt x="549" y="5514"/>
                  </a:lnTo>
                  <a:lnTo>
                    <a:pt x="561" y="5621"/>
                  </a:lnTo>
                  <a:lnTo>
                    <a:pt x="574" y="5726"/>
                  </a:lnTo>
                  <a:lnTo>
                    <a:pt x="586" y="5828"/>
                  </a:lnTo>
                  <a:lnTo>
                    <a:pt x="598" y="5927"/>
                  </a:lnTo>
                  <a:lnTo>
                    <a:pt x="610" y="6023"/>
                  </a:lnTo>
                  <a:lnTo>
                    <a:pt x="623" y="6116"/>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 name="Freeform 265"/>
            <p:cNvSpPr>
              <a:spLocks/>
            </p:cNvSpPr>
            <p:nvPr/>
          </p:nvSpPr>
          <p:spPr bwMode="auto">
            <a:xfrm>
              <a:off x="2312" y="4077"/>
              <a:ext cx="15" cy="19"/>
            </a:xfrm>
            <a:custGeom>
              <a:avLst/>
              <a:gdLst>
                <a:gd name="T0" fmla="*/ 0 w 623"/>
                <a:gd name="T1" fmla="*/ 0 h 1442"/>
                <a:gd name="T2" fmla="*/ 0 w 623"/>
                <a:gd name="T3" fmla="*/ 0 h 1442"/>
                <a:gd name="T4" fmla="*/ 0 w 623"/>
                <a:gd name="T5" fmla="*/ 0 h 1442"/>
                <a:gd name="T6" fmla="*/ 0 w 623"/>
                <a:gd name="T7" fmla="*/ 0 h 1442"/>
                <a:gd name="T8" fmla="*/ 0 w 623"/>
                <a:gd name="T9" fmla="*/ 0 h 1442"/>
                <a:gd name="T10" fmla="*/ 0 w 623"/>
                <a:gd name="T11" fmla="*/ 0 h 1442"/>
                <a:gd name="T12" fmla="*/ 0 w 623"/>
                <a:gd name="T13" fmla="*/ 0 h 1442"/>
                <a:gd name="T14" fmla="*/ 0 w 623"/>
                <a:gd name="T15" fmla="*/ 0 h 1442"/>
                <a:gd name="T16" fmla="*/ 0 w 623"/>
                <a:gd name="T17" fmla="*/ 0 h 1442"/>
                <a:gd name="T18" fmla="*/ 0 w 623"/>
                <a:gd name="T19" fmla="*/ 0 h 1442"/>
                <a:gd name="T20" fmla="*/ 0 w 623"/>
                <a:gd name="T21" fmla="*/ 0 h 1442"/>
                <a:gd name="T22" fmla="*/ 0 w 623"/>
                <a:gd name="T23" fmla="*/ 0 h 1442"/>
                <a:gd name="T24" fmla="*/ 0 w 623"/>
                <a:gd name="T25" fmla="*/ 0 h 1442"/>
                <a:gd name="T26" fmla="*/ 0 w 623"/>
                <a:gd name="T27" fmla="*/ 0 h 1442"/>
                <a:gd name="T28" fmla="*/ 0 w 623"/>
                <a:gd name="T29" fmla="*/ 0 h 1442"/>
                <a:gd name="T30" fmla="*/ 0 w 623"/>
                <a:gd name="T31" fmla="*/ 0 h 1442"/>
                <a:gd name="T32" fmla="*/ 0 w 623"/>
                <a:gd name="T33" fmla="*/ 0 h 1442"/>
                <a:gd name="T34" fmla="*/ 0 w 623"/>
                <a:gd name="T35" fmla="*/ 0 h 1442"/>
                <a:gd name="T36" fmla="*/ 0 w 623"/>
                <a:gd name="T37" fmla="*/ 0 h 1442"/>
                <a:gd name="T38" fmla="*/ 0 w 623"/>
                <a:gd name="T39" fmla="*/ 0 h 1442"/>
                <a:gd name="T40" fmla="*/ 0 w 623"/>
                <a:gd name="T41" fmla="*/ 0 h 1442"/>
                <a:gd name="T42" fmla="*/ 0 w 623"/>
                <a:gd name="T43" fmla="*/ 0 h 1442"/>
                <a:gd name="T44" fmla="*/ 0 w 623"/>
                <a:gd name="T45" fmla="*/ 0 h 1442"/>
                <a:gd name="T46" fmla="*/ 0 w 623"/>
                <a:gd name="T47" fmla="*/ 0 h 1442"/>
                <a:gd name="T48" fmla="*/ 0 w 623"/>
                <a:gd name="T49" fmla="*/ 0 h 1442"/>
                <a:gd name="T50" fmla="*/ 0 w 623"/>
                <a:gd name="T51" fmla="*/ 0 h 1442"/>
                <a:gd name="T52" fmla="*/ 0 w 623"/>
                <a:gd name="T53" fmla="*/ 0 h 1442"/>
                <a:gd name="T54" fmla="*/ 0 w 623"/>
                <a:gd name="T55" fmla="*/ 0 h 1442"/>
                <a:gd name="T56" fmla="*/ 0 w 623"/>
                <a:gd name="T57" fmla="*/ 0 h 1442"/>
                <a:gd name="T58" fmla="*/ 0 w 623"/>
                <a:gd name="T59" fmla="*/ 0 h 1442"/>
                <a:gd name="T60" fmla="*/ 0 w 623"/>
                <a:gd name="T61" fmla="*/ 0 h 1442"/>
                <a:gd name="T62" fmla="*/ 0 w 623"/>
                <a:gd name="T63" fmla="*/ 0 h 1442"/>
                <a:gd name="T64" fmla="*/ 0 w 623"/>
                <a:gd name="T65" fmla="*/ 0 h 1442"/>
                <a:gd name="T66" fmla="*/ 0 w 623"/>
                <a:gd name="T67" fmla="*/ 0 h 1442"/>
                <a:gd name="T68" fmla="*/ 0 w 623"/>
                <a:gd name="T69" fmla="*/ 0 h 1442"/>
                <a:gd name="T70" fmla="*/ 0 w 623"/>
                <a:gd name="T71" fmla="*/ 0 h 1442"/>
                <a:gd name="T72" fmla="*/ 0 w 623"/>
                <a:gd name="T73" fmla="*/ 0 h 1442"/>
                <a:gd name="T74" fmla="*/ 0 w 623"/>
                <a:gd name="T75" fmla="*/ 0 h 1442"/>
                <a:gd name="T76" fmla="*/ 0 w 623"/>
                <a:gd name="T77" fmla="*/ 0 h 1442"/>
                <a:gd name="T78" fmla="*/ 0 w 623"/>
                <a:gd name="T79" fmla="*/ 0 h 1442"/>
                <a:gd name="T80" fmla="*/ 0 w 623"/>
                <a:gd name="T81" fmla="*/ 0 h 1442"/>
                <a:gd name="T82" fmla="*/ 0 w 623"/>
                <a:gd name="T83" fmla="*/ 0 h 1442"/>
                <a:gd name="T84" fmla="*/ 0 w 623"/>
                <a:gd name="T85" fmla="*/ 0 h 1442"/>
                <a:gd name="T86" fmla="*/ 0 w 623"/>
                <a:gd name="T87" fmla="*/ 0 h 1442"/>
                <a:gd name="T88" fmla="*/ 0 w 623"/>
                <a:gd name="T89" fmla="*/ 0 h 1442"/>
                <a:gd name="T90" fmla="*/ 0 w 623"/>
                <a:gd name="T91" fmla="*/ 0 h 1442"/>
                <a:gd name="T92" fmla="*/ 0 w 623"/>
                <a:gd name="T93" fmla="*/ 0 h 1442"/>
                <a:gd name="T94" fmla="*/ 0 w 623"/>
                <a:gd name="T95" fmla="*/ 0 h 1442"/>
                <a:gd name="T96" fmla="*/ 0 w 623"/>
                <a:gd name="T97" fmla="*/ 0 h 1442"/>
                <a:gd name="T98" fmla="*/ 0 w 623"/>
                <a:gd name="T99" fmla="*/ 0 h 1442"/>
                <a:gd name="T100" fmla="*/ 0 w 623"/>
                <a:gd name="T101" fmla="*/ 0 h 1442"/>
                <a:gd name="T102" fmla="*/ 0 w 623"/>
                <a:gd name="T103" fmla="*/ 0 h 14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442"/>
                <a:gd name="T158" fmla="*/ 623 w 623"/>
                <a:gd name="T159" fmla="*/ 1442 h 14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442">
                  <a:moveTo>
                    <a:pt x="0" y="287"/>
                  </a:moveTo>
                  <a:lnTo>
                    <a:pt x="12" y="377"/>
                  </a:lnTo>
                  <a:lnTo>
                    <a:pt x="24" y="464"/>
                  </a:lnTo>
                  <a:lnTo>
                    <a:pt x="36" y="548"/>
                  </a:lnTo>
                  <a:lnTo>
                    <a:pt x="48" y="628"/>
                  </a:lnTo>
                  <a:lnTo>
                    <a:pt x="61" y="705"/>
                  </a:lnTo>
                  <a:lnTo>
                    <a:pt x="73" y="778"/>
                  </a:lnTo>
                  <a:lnTo>
                    <a:pt x="85" y="848"/>
                  </a:lnTo>
                  <a:lnTo>
                    <a:pt x="97" y="915"/>
                  </a:lnTo>
                  <a:lnTo>
                    <a:pt x="110" y="977"/>
                  </a:lnTo>
                  <a:lnTo>
                    <a:pt x="122" y="1036"/>
                  </a:lnTo>
                  <a:lnTo>
                    <a:pt x="134" y="1091"/>
                  </a:lnTo>
                  <a:lnTo>
                    <a:pt x="146" y="1142"/>
                  </a:lnTo>
                  <a:lnTo>
                    <a:pt x="158" y="1190"/>
                  </a:lnTo>
                  <a:lnTo>
                    <a:pt x="171" y="1233"/>
                  </a:lnTo>
                  <a:lnTo>
                    <a:pt x="183" y="1273"/>
                  </a:lnTo>
                  <a:lnTo>
                    <a:pt x="195" y="1308"/>
                  </a:lnTo>
                  <a:lnTo>
                    <a:pt x="207" y="1339"/>
                  </a:lnTo>
                  <a:lnTo>
                    <a:pt x="219" y="1366"/>
                  </a:lnTo>
                  <a:lnTo>
                    <a:pt x="232" y="1389"/>
                  </a:lnTo>
                  <a:lnTo>
                    <a:pt x="244" y="1408"/>
                  </a:lnTo>
                  <a:lnTo>
                    <a:pt x="256" y="1423"/>
                  </a:lnTo>
                  <a:lnTo>
                    <a:pt x="268" y="1434"/>
                  </a:lnTo>
                  <a:lnTo>
                    <a:pt x="281" y="1440"/>
                  </a:lnTo>
                  <a:lnTo>
                    <a:pt x="293" y="1442"/>
                  </a:lnTo>
                  <a:lnTo>
                    <a:pt x="305" y="1440"/>
                  </a:lnTo>
                  <a:lnTo>
                    <a:pt x="317" y="1434"/>
                  </a:lnTo>
                  <a:lnTo>
                    <a:pt x="329" y="1423"/>
                  </a:lnTo>
                  <a:lnTo>
                    <a:pt x="342" y="1409"/>
                  </a:lnTo>
                  <a:lnTo>
                    <a:pt x="354" y="1390"/>
                  </a:lnTo>
                  <a:lnTo>
                    <a:pt x="366" y="1367"/>
                  </a:lnTo>
                  <a:lnTo>
                    <a:pt x="378" y="1340"/>
                  </a:lnTo>
                  <a:lnTo>
                    <a:pt x="390" y="1309"/>
                  </a:lnTo>
                  <a:lnTo>
                    <a:pt x="403" y="1273"/>
                  </a:lnTo>
                  <a:lnTo>
                    <a:pt x="415" y="1234"/>
                  </a:lnTo>
                  <a:lnTo>
                    <a:pt x="427" y="1191"/>
                  </a:lnTo>
                  <a:lnTo>
                    <a:pt x="439" y="1143"/>
                  </a:lnTo>
                  <a:lnTo>
                    <a:pt x="452" y="1092"/>
                  </a:lnTo>
                  <a:lnTo>
                    <a:pt x="464" y="1037"/>
                  </a:lnTo>
                  <a:lnTo>
                    <a:pt x="476" y="978"/>
                  </a:lnTo>
                  <a:lnTo>
                    <a:pt x="488" y="916"/>
                  </a:lnTo>
                  <a:lnTo>
                    <a:pt x="500" y="850"/>
                  </a:lnTo>
                  <a:lnTo>
                    <a:pt x="513" y="780"/>
                  </a:lnTo>
                  <a:lnTo>
                    <a:pt x="525" y="706"/>
                  </a:lnTo>
                  <a:lnTo>
                    <a:pt x="537" y="629"/>
                  </a:lnTo>
                  <a:lnTo>
                    <a:pt x="549" y="549"/>
                  </a:lnTo>
                  <a:lnTo>
                    <a:pt x="562" y="465"/>
                  </a:lnTo>
                  <a:lnTo>
                    <a:pt x="574" y="379"/>
                  </a:lnTo>
                  <a:lnTo>
                    <a:pt x="586" y="289"/>
                  </a:lnTo>
                  <a:lnTo>
                    <a:pt x="598" y="195"/>
                  </a:lnTo>
                  <a:lnTo>
                    <a:pt x="610" y="99"/>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 name="Freeform 266"/>
            <p:cNvSpPr>
              <a:spLocks/>
            </p:cNvSpPr>
            <p:nvPr/>
          </p:nvSpPr>
          <p:spPr bwMode="auto">
            <a:xfrm>
              <a:off x="2327" y="3994"/>
              <a:ext cx="16" cy="83"/>
            </a:xfrm>
            <a:custGeom>
              <a:avLst/>
              <a:gdLst>
                <a:gd name="T0" fmla="*/ 0 w 623"/>
                <a:gd name="T1" fmla="*/ 0 h 6098"/>
                <a:gd name="T2" fmla="*/ 0 w 623"/>
                <a:gd name="T3" fmla="*/ 0 h 6098"/>
                <a:gd name="T4" fmla="*/ 0 w 623"/>
                <a:gd name="T5" fmla="*/ 0 h 6098"/>
                <a:gd name="T6" fmla="*/ 0 w 623"/>
                <a:gd name="T7" fmla="*/ 0 h 6098"/>
                <a:gd name="T8" fmla="*/ 0 w 623"/>
                <a:gd name="T9" fmla="*/ 0 h 6098"/>
                <a:gd name="T10" fmla="*/ 0 w 623"/>
                <a:gd name="T11" fmla="*/ 0 h 6098"/>
                <a:gd name="T12" fmla="*/ 0 w 623"/>
                <a:gd name="T13" fmla="*/ 0 h 6098"/>
                <a:gd name="T14" fmla="*/ 0 w 623"/>
                <a:gd name="T15" fmla="*/ 0 h 6098"/>
                <a:gd name="T16" fmla="*/ 0 w 623"/>
                <a:gd name="T17" fmla="*/ 0 h 6098"/>
                <a:gd name="T18" fmla="*/ 0 w 623"/>
                <a:gd name="T19" fmla="*/ 0 h 6098"/>
                <a:gd name="T20" fmla="*/ 0 w 623"/>
                <a:gd name="T21" fmla="*/ 0 h 6098"/>
                <a:gd name="T22" fmla="*/ 0 w 623"/>
                <a:gd name="T23" fmla="*/ 0 h 6098"/>
                <a:gd name="T24" fmla="*/ 0 w 623"/>
                <a:gd name="T25" fmla="*/ 0 h 6098"/>
                <a:gd name="T26" fmla="*/ 0 w 623"/>
                <a:gd name="T27" fmla="*/ 0 h 6098"/>
                <a:gd name="T28" fmla="*/ 0 w 623"/>
                <a:gd name="T29" fmla="*/ 0 h 6098"/>
                <a:gd name="T30" fmla="*/ 0 w 623"/>
                <a:gd name="T31" fmla="*/ 0 h 6098"/>
                <a:gd name="T32" fmla="*/ 0 w 623"/>
                <a:gd name="T33" fmla="*/ 0 h 6098"/>
                <a:gd name="T34" fmla="*/ 0 w 623"/>
                <a:gd name="T35" fmla="*/ 0 h 6098"/>
                <a:gd name="T36" fmla="*/ 0 w 623"/>
                <a:gd name="T37" fmla="*/ 0 h 6098"/>
                <a:gd name="T38" fmla="*/ 0 w 623"/>
                <a:gd name="T39" fmla="*/ 0 h 6098"/>
                <a:gd name="T40" fmla="*/ 0 w 623"/>
                <a:gd name="T41" fmla="*/ 0 h 6098"/>
                <a:gd name="T42" fmla="*/ 0 w 623"/>
                <a:gd name="T43" fmla="*/ 0 h 6098"/>
                <a:gd name="T44" fmla="*/ 0 w 623"/>
                <a:gd name="T45" fmla="*/ 0 h 6098"/>
                <a:gd name="T46" fmla="*/ 0 w 623"/>
                <a:gd name="T47" fmla="*/ 0 h 6098"/>
                <a:gd name="T48" fmla="*/ 0 w 623"/>
                <a:gd name="T49" fmla="*/ 0 h 6098"/>
                <a:gd name="T50" fmla="*/ 0 w 623"/>
                <a:gd name="T51" fmla="*/ 0 h 6098"/>
                <a:gd name="T52" fmla="*/ 0 w 623"/>
                <a:gd name="T53" fmla="*/ 0 h 6098"/>
                <a:gd name="T54" fmla="*/ 0 w 623"/>
                <a:gd name="T55" fmla="*/ 0 h 6098"/>
                <a:gd name="T56" fmla="*/ 0 w 623"/>
                <a:gd name="T57" fmla="*/ 0 h 6098"/>
                <a:gd name="T58" fmla="*/ 0 w 623"/>
                <a:gd name="T59" fmla="*/ 0 h 6098"/>
                <a:gd name="T60" fmla="*/ 0 w 623"/>
                <a:gd name="T61" fmla="*/ 0 h 6098"/>
                <a:gd name="T62" fmla="*/ 0 w 623"/>
                <a:gd name="T63" fmla="*/ 0 h 6098"/>
                <a:gd name="T64" fmla="*/ 0 w 623"/>
                <a:gd name="T65" fmla="*/ 0 h 6098"/>
                <a:gd name="T66" fmla="*/ 0 w 623"/>
                <a:gd name="T67" fmla="*/ 0 h 6098"/>
                <a:gd name="T68" fmla="*/ 0 w 623"/>
                <a:gd name="T69" fmla="*/ 0 h 6098"/>
                <a:gd name="T70" fmla="*/ 0 w 623"/>
                <a:gd name="T71" fmla="*/ 0 h 6098"/>
                <a:gd name="T72" fmla="*/ 0 w 623"/>
                <a:gd name="T73" fmla="*/ 0 h 6098"/>
                <a:gd name="T74" fmla="*/ 0 w 623"/>
                <a:gd name="T75" fmla="*/ 0 h 6098"/>
                <a:gd name="T76" fmla="*/ 0 w 623"/>
                <a:gd name="T77" fmla="*/ 0 h 6098"/>
                <a:gd name="T78" fmla="*/ 0 w 623"/>
                <a:gd name="T79" fmla="*/ 0 h 6098"/>
                <a:gd name="T80" fmla="*/ 0 w 623"/>
                <a:gd name="T81" fmla="*/ 0 h 6098"/>
                <a:gd name="T82" fmla="*/ 0 w 623"/>
                <a:gd name="T83" fmla="*/ 0 h 6098"/>
                <a:gd name="T84" fmla="*/ 0 w 623"/>
                <a:gd name="T85" fmla="*/ 0 h 6098"/>
                <a:gd name="T86" fmla="*/ 0 w 623"/>
                <a:gd name="T87" fmla="*/ 0 h 6098"/>
                <a:gd name="T88" fmla="*/ 0 w 623"/>
                <a:gd name="T89" fmla="*/ 0 h 6098"/>
                <a:gd name="T90" fmla="*/ 0 w 623"/>
                <a:gd name="T91" fmla="*/ 0 h 6098"/>
                <a:gd name="T92" fmla="*/ 0 w 623"/>
                <a:gd name="T93" fmla="*/ 0 h 6098"/>
                <a:gd name="T94" fmla="*/ 0 w 623"/>
                <a:gd name="T95" fmla="*/ 0 h 6098"/>
                <a:gd name="T96" fmla="*/ 0 w 623"/>
                <a:gd name="T97" fmla="*/ 0 h 6098"/>
                <a:gd name="T98" fmla="*/ 0 w 623"/>
                <a:gd name="T99" fmla="*/ 0 h 6098"/>
                <a:gd name="T100" fmla="*/ 0 w 623"/>
                <a:gd name="T101" fmla="*/ 0 h 6098"/>
                <a:gd name="T102" fmla="*/ 0 w 623"/>
                <a:gd name="T103" fmla="*/ 0 h 60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6098"/>
                <a:gd name="T158" fmla="*/ 623 w 623"/>
                <a:gd name="T159" fmla="*/ 6098 h 60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6098">
                  <a:moveTo>
                    <a:pt x="0" y="6098"/>
                  </a:moveTo>
                  <a:lnTo>
                    <a:pt x="12" y="5997"/>
                  </a:lnTo>
                  <a:lnTo>
                    <a:pt x="24" y="5892"/>
                  </a:lnTo>
                  <a:lnTo>
                    <a:pt x="36" y="5785"/>
                  </a:lnTo>
                  <a:lnTo>
                    <a:pt x="48" y="5676"/>
                  </a:lnTo>
                  <a:lnTo>
                    <a:pt x="61" y="5564"/>
                  </a:lnTo>
                  <a:lnTo>
                    <a:pt x="73" y="5450"/>
                  </a:lnTo>
                  <a:lnTo>
                    <a:pt x="85" y="5334"/>
                  </a:lnTo>
                  <a:lnTo>
                    <a:pt x="97" y="5216"/>
                  </a:lnTo>
                  <a:lnTo>
                    <a:pt x="110" y="5096"/>
                  </a:lnTo>
                  <a:lnTo>
                    <a:pt x="122" y="4974"/>
                  </a:lnTo>
                  <a:lnTo>
                    <a:pt x="134" y="4850"/>
                  </a:lnTo>
                  <a:lnTo>
                    <a:pt x="146" y="4725"/>
                  </a:lnTo>
                  <a:lnTo>
                    <a:pt x="158" y="4598"/>
                  </a:lnTo>
                  <a:lnTo>
                    <a:pt x="171" y="4470"/>
                  </a:lnTo>
                  <a:lnTo>
                    <a:pt x="183" y="4341"/>
                  </a:lnTo>
                  <a:lnTo>
                    <a:pt x="195" y="4211"/>
                  </a:lnTo>
                  <a:lnTo>
                    <a:pt x="207" y="4080"/>
                  </a:lnTo>
                  <a:lnTo>
                    <a:pt x="219" y="3949"/>
                  </a:lnTo>
                  <a:lnTo>
                    <a:pt x="232" y="3816"/>
                  </a:lnTo>
                  <a:lnTo>
                    <a:pt x="244" y="3683"/>
                  </a:lnTo>
                  <a:lnTo>
                    <a:pt x="256" y="3550"/>
                  </a:lnTo>
                  <a:lnTo>
                    <a:pt x="268" y="3416"/>
                  </a:lnTo>
                  <a:lnTo>
                    <a:pt x="281" y="3282"/>
                  </a:lnTo>
                  <a:lnTo>
                    <a:pt x="293" y="3149"/>
                  </a:lnTo>
                  <a:lnTo>
                    <a:pt x="305" y="3015"/>
                  </a:lnTo>
                  <a:lnTo>
                    <a:pt x="317" y="2881"/>
                  </a:lnTo>
                  <a:lnTo>
                    <a:pt x="329" y="2749"/>
                  </a:lnTo>
                  <a:lnTo>
                    <a:pt x="342" y="2616"/>
                  </a:lnTo>
                  <a:lnTo>
                    <a:pt x="354" y="2484"/>
                  </a:lnTo>
                  <a:lnTo>
                    <a:pt x="366" y="2353"/>
                  </a:lnTo>
                  <a:lnTo>
                    <a:pt x="378" y="2223"/>
                  </a:lnTo>
                  <a:lnTo>
                    <a:pt x="390" y="2094"/>
                  </a:lnTo>
                  <a:lnTo>
                    <a:pt x="403" y="1966"/>
                  </a:lnTo>
                  <a:lnTo>
                    <a:pt x="415" y="1840"/>
                  </a:lnTo>
                  <a:lnTo>
                    <a:pt x="427" y="1714"/>
                  </a:lnTo>
                  <a:lnTo>
                    <a:pt x="439" y="1591"/>
                  </a:lnTo>
                  <a:lnTo>
                    <a:pt x="452" y="1469"/>
                  </a:lnTo>
                  <a:lnTo>
                    <a:pt x="464" y="1349"/>
                  </a:lnTo>
                  <a:lnTo>
                    <a:pt x="476" y="1230"/>
                  </a:lnTo>
                  <a:lnTo>
                    <a:pt x="488" y="1114"/>
                  </a:lnTo>
                  <a:lnTo>
                    <a:pt x="500" y="1000"/>
                  </a:lnTo>
                  <a:lnTo>
                    <a:pt x="513" y="888"/>
                  </a:lnTo>
                  <a:lnTo>
                    <a:pt x="525" y="779"/>
                  </a:lnTo>
                  <a:lnTo>
                    <a:pt x="537" y="672"/>
                  </a:lnTo>
                  <a:lnTo>
                    <a:pt x="549" y="567"/>
                  </a:lnTo>
                  <a:lnTo>
                    <a:pt x="562" y="465"/>
                  </a:lnTo>
                  <a:lnTo>
                    <a:pt x="574" y="366"/>
                  </a:lnTo>
                  <a:lnTo>
                    <a:pt x="586" y="270"/>
                  </a:lnTo>
                  <a:lnTo>
                    <a:pt x="598" y="177"/>
                  </a:lnTo>
                  <a:lnTo>
                    <a:pt x="610" y="87"/>
                  </a:lnTo>
                  <a:lnTo>
                    <a:pt x="623" y="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 name="Freeform 267"/>
            <p:cNvSpPr>
              <a:spLocks/>
            </p:cNvSpPr>
            <p:nvPr/>
          </p:nvSpPr>
          <p:spPr bwMode="auto">
            <a:xfrm>
              <a:off x="2343" y="3981"/>
              <a:ext cx="15" cy="22"/>
            </a:xfrm>
            <a:custGeom>
              <a:avLst/>
              <a:gdLst>
                <a:gd name="T0" fmla="*/ 0 w 623"/>
                <a:gd name="T1" fmla="*/ 0 h 1648"/>
                <a:gd name="T2" fmla="*/ 0 w 623"/>
                <a:gd name="T3" fmla="*/ 0 h 1648"/>
                <a:gd name="T4" fmla="*/ 0 w 623"/>
                <a:gd name="T5" fmla="*/ 0 h 1648"/>
                <a:gd name="T6" fmla="*/ 0 w 623"/>
                <a:gd name="T7" fmla="*/ 0 h 1648"/>
                <a:gd name="T8" fmla="*/ 0 w 623"/>
                <a:gd name="T9" fmla="*/ 0 h 1648"/>
                <a:gd name="T10" fmla="*/ 0 w 623"/>
                <a:gd name="T11" fmla="*/ 0 h 1648"/>
                <a:gd name="T12" fmla="*/ 0 w 623"/>
                <a:gd name="T13" fmla="*/ 0 h 1648"/>
                <a:gd name="T14" fmla="*/ 0 w 623"/>
                <a:gd name="T15" fmla="*/ 0 h 1648"/>
                <a:gd name="T16" fmla="*/ 0 w 623"/>
                <a:gd name="T17" fmla="*/ 0 h 1648"/>
                <a:gd name="T18" fmla="*/ 0 w 623"/>
                <a:gd name="T19" fmla="*/ 0 h 1648"/>
                <a:gd name="T20" fmla="*/ 0 w 623"/>
                <a:gd name="T21" fmla="*/ 0 h 1648"/>
                <a:gd name="T22" fmla="*/ 0 w 623"/>
                <a:gd name="T23" fmla="*/ 0 h 1648"/>
                <a:gd name="T24" fmla="*/ 0 w 623"/>
                <a:gd name="T25" fmla="*/ 0 h 1648"/>
                <a:gd name="T26" fmla="*/ 0 w 623"/>
                <a:gd name="T27" fmla="*/ 0 h 1648"/>
                <a:gd name="T28" fmla="*/ 0 w 623"/>
                <a:gd name="T29" fmla="*/ 0 h 1648"/>
                <a:gd name="T30" fmla="*/ 0 w 623"/>
                <a:gd name="T31" fmla="*/ 0 h 1648"/>
                <a:gd name="T32" fmla="*/ 0 w 623"/>
                <a:gd name="T33" fmla="*/ 0 h 1648"/>
                <a:gd name="T34" fmla="*/ 0 w 623"/>
                <a:gd name="T35" fmla="*/ 0 h 1648"/>
                <a:gd name="T36" fmla="*/ 0 w 623"/>
                <a:gd name="T37" fmla="*/ 0 h 1648"/>
                <a:gd name="T38" fmla="*/ 0 w 623"/>
                <a:gd name="T39" fmla="*/ 0 h 1648"/>
                <a:gd name="T40" fmla="*/ 0 w 623"/>
                <a:gd name="T41" fmla="*/ 0 h 1648"/>
                <a:gd name="T42" fmla="*/ 0 w 623"/>
                <a:gd name="T43" fmla="*/ 0 h 1648"/>
                <a:gd name="T44" fmla="*/ 0 w 623"/>
                <a:gd name="T45" fmla="*/ 0 h 1648"/>
                <a:gd name="T46" fmla="*/ 0 w 623"/>
                <a:gd name="T47" fmla="*/ 0 h 1648"/>
                <a:gd name="T48" fmla="*/ 0 w 623"/>
                <a:gd name="T49" fmla="*/ 0 h 1648"/>
                <a:gd name="T50" fmla="*/ 0 w 623"/>
                <a:gd name="T51" fmla="*/ 0 h 1648"/>
                <a:gd name="T52" fmla="*/ 0 w 623"/>
                <a:gd name="T53" fmla="*/ 0 h 1648"/>
                <a:gd name="T54" fmla="*/ 0 w 623"/>
                <a:gd name="T55" fmla="*/ 0 h 1648"/>
                <a:gd name="T56" fmla="*/ 0 w 623"/>
                <a:gd name="T57" fmla="*/ 0 h 1648"/>
                <a:gd name="T58" fmla="*/ 0 w 623"/>
                <a:gd name="T59" fmla="*/ 0 h 1648"/>
                <a:gd name="T60" fmla="*/ 0 w 623"/>
                <a:gd name="T61" fmla="*/ 0 h 1648"/>
                <a:gd name="T62" fmla="*/ 0 w 623"/>
                <a:gd name="T63" fmla="*/ 0 h 1648"/>
                <a:gd name="T64" fmla="*/ 0 w 623"/>
                <a:gd name="T65" fmla="*/ 0 h 1648"/>
                <a:gd name="T66" fmla="*/ 0 w 623"/>
                <a:gd name="T67" fmla="*/ 0 h 1648"/>
                <a:gd name="T68" fmla="*/ 0 w 623"/>
                <a:gd name="T69" fmla="*/ 0 h 1648"/>
                <a:gd name="T70" fmla="*/ 0 w 623"/>
                <a:gd name="T71" fmla="*/ 0 h 1648"/>
                <a:gd name="T72" fmla="*/ 0 w 623"/>
                <a:gd name="T73" fmla="*/ 0 h 1648"/>
                <a:gd name="T74" fmla="*/ 0 w 623"/>
                <a:gd name="T75" fmla="*/ 0 h 1648"/>
                <a:gd name="T76" fmla="*/ 0 w 623"/>
                <a:gd name="T77" fmla="*/ 0 h 1648"/>
                <a:gd name="T78" fmla="*/ 0 w 623"/>
                <a:gd name="T79" fmla="*/ 0 h 1648"/>
                <a:gd name="T80" fmla="*/ 0 w 623"/>
                <a:gd name="T81" fmla="*/ 0 h 1648"/>
                <a:gd name="T82" fmla="*/ 0 w 623"/>
                <a:gd name="T83" fmla="*/ 0 h 1648"/>
                <a:gd name="T84" fmla="*/ 0 w 623"/>
                <a:gd name="T85" fmla="*/ 0 h 1648"/>
                <a:gd name="T86" fmla="*/ 0 w 623"/>
                <a:gd name="T87" fmla="*/ 0 h 1648"/>
                <a:gd name="T88" fmla="*/ 0 w 623"/>
                <a:gd name="T89" fmla="*/ 0 h 1648"/>
                <a:gd name="T90" fmla="*/ 0 w 623"/>
                <a:gd name="T91" fmla="*/ 0 h 1648"/>
                <a:gd name="T92" fmla="*/ 0 w 623"/>
                <a:gd name="T93" fmla="*/ 0 h 1648"/>
                <a:gd name="T94" fmla="*/ 0 w 623"/>
                <a:gd name="T95" fmla="*/ 0 h 1648"/>
                <a:gd name="T96" fmla="*/ 0 w 623"/>
                <a:gd name="T97" fmla="*/ 0 h 1648"/>
                <a:gd name="T98" fmla="*/ 0 w 623"/>
                <a:gd name="T99" fmla="*/ 0 h 1648"/>
                <a:gd name="T100" fmla="*/ 0 w 623"/>
                <a:gd name="T101" fmla="*/ 0 h 1648"/>
                <a:gd name="T102" fmla="*/ 0 w 623"/>
                <a:gd name="T103" fmla="*/ 0 h 16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3"/>
                <a:gd name="T157" fmla="*/ 0 h 1648"/>
                <a:gd name="T158" fmla="*/ 623 w 623"/>
                <a:gd name="T159" fmla="*/ 1648 h 16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3" h="1648">
                  <a:moveTo>
                    <a:pt x="0" y="978"/>
                  </a:moveTo>
                  <a:lnTo>
                    <a:pt x="12" y="895"/>
                  </a:lnTo>
                  <a:lnTo>
                    <a:pt x="24" y="814"/>
                  </a:lnTo>
                  <a:lnTo>
                    <a:pt x="36" y="737"/>
                  </a:lnTo>
                  <a:lnTo>
                    <a:pt x="48" y="664"/>
                  </a:lnTo>
                  <a:lnTo>
                    <a:pt x="61" y="594"/>
                  </a:lnTo>
                  <a:lnTo>
                    <a:pt x="73" y="527"/>
                  </a:lnTo>
                  <a:lnTo>
                    <a:pt x="85" y="465"/>
                  </a:lnTo>
                  <a:lnTo>
                    <a:pt x="97" y="406"/>
                  </a:lnTo>
                  <a:lnTo>
                    <a:pt x="110" y="351"/>
                  </a:lnTo>
                  <a:lnTo>
                    <a:pt x="122" y="300"/>
                  </a:lnTo>
                  <a:lnTo>
                    <a:pt x="134" y="252"/>
                  </a:lnTo>
                  <a:lnTo>
                    <a:pt x="146" y="209"/>
                  </a:lnTo>
                  <a:lnTo>
                    <a:pt x="158" y="169"/>
                  </a:lnTo>
                  <a:lnTo>
                    <a:pt x="171" y="134"/>
                  </a:lnTo>
                  <a:lnTo>
                    <a:pt x="183" y="103"/>
                  </a:lnTo>
                  <a:lnTo>
                    <a:pt x="195" y="76"/>
                  </a:lnTo>
                  <a:lnTo>
                    <a:pt x="207" y="53"/>
                  </a:lnTo>
                  <a:lnTo>
                    <a:pt x="219" y="34"/>
                  </a:lnTo>
                  <a:lnTo>
                    <a:pt x="232" y="19"/>
                  </a:lnTo>
                  <a:lnTo>
                    <a:pt x="244" y="8"/>
                  </a:lnTo>
                  <a:lnTo>
                    <a:pt x="256" y="2"/>
                  </a:lnTo>
                  <a:lnTo>
                    <a:pt x="268" y="0"/>
                  </a:lnTo>
                  <a:lnTo>
                    <a:pt x="281" y="2"/>
                  </a:lnTo>
                  <a:lnTo>
                    <a:pt x="293" y="8"/>
                  </a:lnTo>
                  <a:lnTo>
                    <a:pt x="305" y="19"/>
                  </a:lnTo>
                  <a:lnTo>
                    <a:pt x="317" y="33"/>
                  </a:lnTo>
                  <a:lnTo>
                    <a:pt x="329" y="52"/>
                  </a:lnTo>
                  <a:lnTo>
                    <a:pt x="342" y="75"/>
                  </a:lnTo>
                  <a:lnTo>
                    <a:pt x="354" y="102"/>
                  </a:lnTo>
                  <a:lnTo>
                    <a:pt x="366" y="133"/>
                  </a:lnTo>
                  <a:lnTo>
                    <a:pt x="378" y="169"/>
                  </a:lnTo>
                  <a:lnTo>
                    <a:pt x="391" y="208"/>
                  </a:lnTo>
                  <a:lnTo>
                    <a:pt x="403" y="251"/>
                  </a:lnTo>
                  <a:lnTo>
                    <a:pt x="415" y="299"/>
                  </a:lnTo>
                  <a:lnTo>
                    <a:pt x="427" y="350"/>
                  </a:lnTo>
                  <a:lnTo>
                    <a:pt x="439" y="405"/>
                  </a:lnTo>
                  <a:lnTo>
                    <a:pt x="452" y="464"/>
                  </a:lnTo>
                  <a:lnTo>
                    <a:pt x="464" y="526"/>
                  </a:lnTo>
                  <a:lnTo>
                    <a:pt x="476" y="592"/>
                  </a:lnTo>
                  <a:lnTo>
                    <a:pt x="488" y="662"/>
                  </a:lnTo>
                  <a:lnTo>
                    <a:pt x="500" y="736"/>
                  </a:lnTo>
                  <a:lnTo>
                    <a:pt x="513" y="813"/>
                  </a:lnTo>
                  <a:lnTo>
                    <a:pt x="525" y="893"/>
                  </a:lnTo>
                  <a:lnTo>
                    <a:pt x="537" y="977"/>
                  </a:lnTo>
                  <a:lnTo>
                    <a:pt x="549" y="1063"/>
                  </a:lnTo>
                  <a:lnTo>
                    <a:pt x="562" y="1153"/>
                  </a:lnTo>
                  <a:lnTo>
                    <a:pt x="574" y="1246"/>
                  </a:lnTo>
                  <a:lnTo>
                    <a:pt x="586" y="1343"/>
                  </a:lnTo>
                  <a:lnTo>
                    <a:pt x="598" y="1441"/>
                  </a:lnTo>
                  <a:lnTo>
                    <a:pt x="610" y="1543"/>
                  </a:lnTo>
                  <a:lnTo>
                    <a:pt x="623" y="1648"/>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 name="Line 268"/>
            <p:cNvSpPr>
              <a:spLocks noChangeShapeType="1"/>
            </p:cNvSpPr>
            <p:nvPr/>
          </p:nvSpPr>
          <p:spPr bwMode="auto">
            <a:xfrm flipH="1">
              <a:off x="1819" y="4037"/>
              <a:ext cx="9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84" name="角丸四角形 83"/>
          <p:cNvSpPr/>
          <p:nvPr/>
        </p:nvSpPr>
        <p:spPr>
          <a:xfrm>
            <a:off x="3711998" y="5307252"/>
            <a:ext cx="4919663" cy="12350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5" name="Text Box 85"/>
          <p:cNvSpPr txBox="1">
            <a:spLocks noChangeArrowheads="1"/>
          </p:cNvSpPr>
          <p:nvPr/>
        </p:nvSpPr>
        <p:spPr bwMode="auto">
          <a:xfrm>
            <a:off x="3843761" y="5386627"/>
            <a:ext cx="2154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dirty="0">
                <a:latin typeface="Calibri" panose="020F0502020204030204" pitchFamily="34" charset="0"/>
              </a:rPr>
              <a:t>エネルギー可変、</a:t>
            </a:r>
            <a:endParaRPr lang="en-US" altLang="ja-JP" b="1" dirty="0">
              <a:latin typeface="Calibri" panose="020F0502020204030204" pitchFamily="34" charset="0"/>
            </a:endParaRPr>
          </a:p>
          <a:p>
            <a:pPr eaLnBrk="1" hangingPunct="1">
              <a:lnSpc>
                <a:spcPct val="150000"/>
              </a:lnSpc>
            </a:pPr>
            <a:r>
              <a:rPr lang="ja-JP" altLang="en-US" b="1" dirty="0">
                <a:latin typeface="Calibri" panose="020F0502020204030204" pitchFamily="34" charset="0"/>
              </a:rPr>
              <a:t>単色ガンマ線ビーム</a:t>
            </a:r>
          </a:p>
        </p:txBody>
      </p:sp>
      <p:sp>
        <p:nvSpPr>
          <p:cNvPr id="86" name="Text Box 85"/>
          <p:cNvSpPr txBox="1">
            <a:spLocks noChangeArrowheads="1"/>
          </p:cNvSpPr>
          <p:nvPr/>
        </p:nvSpPr>
        <p:spPr bwMode="auto">
          <a:xfrm>
            <a:off x="6691736" y="5424727"/>
            <a:ext cx="196691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a:latin typeface="Calibri" panose="020F0502020204030204" pitchFamily="34" charset="0"/>
              </a:rPr>
              <a:t>原子核反応を</a:t>
            </a:r>
            <a:endParaRPr lang="en-US" altLang="ja-JP" b="1">
              <a:latin typeface="Calibri" panose="020F0502020204030204" pitchFamily="34" charset="0"/>
            </a:endParaRPr>
          </a:p>
          <a:p>
            <a:pPr eaLnBrk="1" hangingPunct="1">
              <a:lnSpc>
                <a:spcPct val="150000"/>
              </a:lnSpc>
            </a:pPr>
            <a:r>
              <a:rPr lang="ja-JP" altLang="en-US" b="1">
                <a:latin typeface="Calibri" panose="020F0502020204030204" pitchFamily="34" charset="0"/>
              </a:rPr>
              <a:t>選択的に実行</a:t>
            </a:r>
          </a:p>
        </p:txBody>
      </p:sp>
      <p:sp>
        <p:nvSpPr>
          <p:cNvPr id="87" name="右矢印 86"/>
          <p:cNvSpPr/>
          <p:nvPr/>
        </p:nvSpPr>
        <p:spPr>
          <a:xfrm>
            <a:off x="5961486" y="5777152"/>
            <a:ext cx="6985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8" name="Text Box 125"/>
          <p:cNvSpPr txBox="1">
            <a:spLocks noChangeArrowheads="1"/>
          </p:cNvSpPr>
          <p:nvPr/>
        </p:nvSpPr>
        <p:spPr bwMode="auto">
          <a:xfrm>
            <a:off x="4088114" y="4750653"/>
            <a:ext cx="40062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dirty="0">
                <a:latin typeface="Calibri" panose="020F0502020204030204" pitchFamily="34" charset="0"/>
              </a:rPr>
              <a:t>同位体に固有の原子核共鳴蛍光</a:t>
            </a:r>
            <a:r>
              <a:rPr lang="ja-JP" altLang="en-US" b="1" dirty="0" smtClean="0">
                <a:latin typeface="Calibri" panose="020F0502020204030204" pitchFamily="34" charset="0"/>
              </a:rPr>
              <a:t>散乱</a:t>
            </a:r>
            <a:endParaRPr lang="en-US" altLang="ja-JP" b="1" dirty="0" smtClean="0">
              <a:latin typeface="Calibri" panose="020F0502020204030204" pitchFamily="34" charset="0"/>
            </a:endParaRPr>
          </a:p>
          <a:p>
            <a:pPr eaLnBrk="1" hangingPunct="1"/>
            <a:r>
              <a:rPr lang="ja-JP" altLang="en-US" b="1" dirty="0" smtClean="0">
                <a:latin typeface="Calibri" panose="020F0502020204030204" pitchFamily="34" charset="0"/>
              </a:rPr>
              <a:t>（</a:t>
            </a:r>
            <a:r>
              <a:rPr lang="en-US" altLang="ja-JP" b="1" dirty="0">
                <a:latin typeface="Calibri" panose="020F0502020204030204" pitchFamily="34" charset="0"/>
              </a:rPr>
              <a:t>Nuclear Resonance Fluorescence</a:t>
            </a:r>
            <a:r>
              <a:rPr lang="ja-JP" altLang="en-US" b="1" dirty="0">
                <a:latin typeface="Calibri" panose="020F0502020204030204" pitchFamily="34" charset="0"/>
              </a:rPr>
              <a:t>）</a:t>
            </a:r>
          </a:p>
        </p:txBody>
      </p:sp>
      <p:sp>
        <p:nvSpPr>
          <p:cNvPr id="89" name="Rectangle 17"/>
          <p:cNvSpPr>
            <a:spLocks noChangeArrowheads="1"/>
          </p:cNvSpPr>
          <p:nvPr/>
        </p:nvSpPr>
        <p:spPr bwMode="auto">
          <a:xfrm>
            <a:off x="2084381" y="6547089"/>
            <a:ext cx="705961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dirty="0">
                <a:solidFill>
                  <a:srgbClr val="0000FF"/>
                </a:solidFill>
                <a:latin typeface="Calibri" panose="020F0502020204030204" pitchFamily="34" charset="0"/>
              </a:rPr>
              <a:t>R. Hajima, T. Hayakawa, N. </a:t>
            </a:r>
            <a:r>
              <a:rPr lang="en-US" altLang="ja-JP" sz="1600" dirty="0" err="1">
                <a:solidFill>
                  <a:srgbClr val="0000FF"/>
                </a:solidFill>
                <a:latin typeface="Calibri" panose="020F0502020204030204" pitchFamily="34" charset="0"/>
              </a:rPr>
              <a:t>Kikuzawa</a:t>
            </a:r>
            <a:r>
              <a:rPr lang="en-US" altLang="ja-JP" sz="1600" dirty="0">
                <a:solidFill>
                  <a:srgbClr val="0000FF"/>
                </a:solidFill>
                <a:latin typeface="Calibri" panose="020F0502020204030204" pitchFamily="34" charset="0"/>
              </a:rPr>
              <a:t>, E. </a:t>
            </a:r>
            <a:r>
              <a:rPr lang="en-US" altLang="ja-JP" sz="1600" dirty="0" err="1">
                <a:solidFill>
                  <a:srgbClr val="0000FF"/>
                </a:solidFill>
                <a:latin typeface="Calibri" panose="020F0502020204030204" pitchFamily="34" charset="0"/>
              </a:rPr>
              <a:t>Minehara</a:t>
            </a:r>
            <a:r>
              <a:rPr lang="en-US" altLang="ja-JP" sz="1600" dirty="0">
                <a:solidFill>
                  <a:srgbClr val="0000FF"/>
                </a:solidFill>
                <a:latin typeface="Calibri" panose="020F0502020204030204" pitchFamily="34" charset="0"/>
              </a:rPr>
              <a:t>, J. </a:t>
            </a:r>
            <a:r>
              <a:rPr lang="en-US" altLang="ja-JP" sz="1600" dirty="0" err="1">
                <a:solidFill>
                  <a:srgbClr val="0000FF"/>
                </a:solidFill>
                <a:latin typeface="Calibri" panose="020F0502020204030204" pitchFamily="34" charset="0"/>
              </a:rPr>
              <a:t>Nucl</a:t>
            </a:r>
            <a:r>
              <a:rPr lang="en-US" altLang="ja-JP" sz="1600" dirty="0">
                <a:solidFill>
                  <a:srgbClr val="0000FF"/>
                </a:solidFill>
                <a:latin typeface="Calibri" panose="020F0502020204030204" pitchFamily="34" charset="0"/>
              </a:rPr>
              <a:t>. Sci. Tech. 45, 441 (2008).</a:t>
            </a:r>
          </a:p>
        </p:txBody>
      </p:sp>
    </p:spTree>
    <p:extLst>
      <p:ext uri="{BB962C8B-B14F-4D97-AF65-F5344CB8AC3E}">
        <p14:creationId xmlns:p14="http://schemas.microsoft.com/office/powerpoint/2010/main" val="2480111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D037D52-4C77-4A2A-9CF8-00E0C50B01A9}" type="slidenum">
              <a:rPr lang="en-US" altLang="ja-JP" smtClean="0">
                <a:solidFill>
                  <a:srgbClr val="2E2E48"/>
                </a:solidFill>
              </a:rPr>
              <a:pPr>
                <a:defRPr/>
              </a:pPr>
              <a:t>9</a:t>
            </a:fld>
            <a:endParaRPr lang="en-US" altLang="ja-JP" dirty="0">
              <a:solidFill>
                <a:srgbClr val="2E2E48"/>
              </a:solidFill>
            </a:endParaRPr>
          </a:p>
        </p:txBody>
      </p:sp>
      <p:sp>
        <p:nvSpPr>
          <p:cNvPr id="3" name="テキスト ボックス 2"/>
          <p:cNvSpPr txBox="1"/>
          <p:nvPr/>
        </p:nvSpPr>
        <p:spPr>
          <a:xfrm>
            <a:off x="246793" y="299710"/>
            <a:ext cx="8751114" cy="1200329"/>
          </a:xfrm>
          <a:prstGeom prst="rect">
            <a:avLst/>
          </a:prstGeom>
          <a:noFill/>
        </p:spPr>
        <p:txBody>
          <a:bodyPr wrap="none" rtlCol="0">
            <a:spAutoFit/>
          </a:bodyPr>
          <a:lstStyle/>
          <a:p>
            <a:pPr algn="ctr"/>
            <a:r>
              <a:rPr lang="en-US" altLang="ja-JP" sz="3600" dirty="0" smtClean="0"/>
              <a:t>Application of advanced laser and accelerator </a:t>
            </a:r>
          </a:p>
          <a:p>
            <a:pPr algn="ctr"/>
            <a:r>
              <a:rPr lang="en-US" altLang="ja-JP" sz="3600" dirty="0" smtClean="0"/>
              <a:t>technology for our life.</a:t>
            </a:r>
            <a:endParaRPr kumimoji="1" lang="en-US" altLang="ja-JP" sz="3600" dirty="0" smtClean="0"/>
          </a:p>
        </p:txBody>
      </p:sp>
      <p:sp>
        <p:nvSpPr>
          <p:cNvPr id="4" name="正方形/長方形 3"/>
          <p:cNvSpPr/>
          <p:nvPr/>
        </p:nvSpPr>
        <p:spPr>
          <a:xfrm>
            <a:off x="337741" y="1582538"/>
            <a:ext cx="4487126" cy="369332"/>
          </a:xfrm>
          <a:prstGeom prst="rect">
            <a:avLst/>
          </a:prstGeom>
          <a:solidFill>
            <a:srgbClr val="FFFF00"/>
          </a:solidFill>
        </p:spPr>
        <p:txBody>
          <a:bodyPr wrap="none">
            <a:spAutoFit/>
          </a:bodyPr>
          <a:lstStyle/>
          <a:p>
            <a:r>
              <a:rPr lang="en-US" altLang="ja-JP" dirty="0">
                <a:hlinkClick r:id="rId2"/>
              </a:rPr>
              <a:t>http://kocbeam.kek.jp</a:t>
            </a:r>
            <a:r>
              <a:rPr lang="en-US" altLang="ja-JP" dirty="0" smtClean="0">
                <a:hlinkClick r:id="rId2"/>
              </a:rPr>
              <a:t>/</a:t>
            </a:r>
            <a:r>
              <a:rPr lang="ja-JP" altLang="en-US" dirty="0" smtClean="0"/>
              <a:t>　</a:t>
            </a:r>
            <a:r>
              <a:rPr lang="en-US" altLang="ja-JP" dirty="0" smtClean="0"/>
              <a:t>from 2008.9 to 2013.3</a:t>
            </a:r>
            <a:endParaRPr lang="ja-JP" altLang="en-US" dirty="0"/>
          </a:p>
        </p:txBody>
      </p:sp>
      <p:pic>
        <p:nvPicPr>
          <p:cNvPr id="5" name="Picture 1"/>
          <p:cNvPicPr>
            <a:picLocks noChangeAspect="1" noChangeArrowheads="1"/>
          </p:cNvPicPr>
          <p:nvPr/>
        </p:nvPicPr>
        <p:blipFill>
          <a:blip r:embed="rId3" cstate="print"/>
          <a:srcRect/>
          <a:stretch>
            <a:fillRect/>
          </a:stretch>
        </p:blipFill>
        <p:spPr bwMode="auto">
          <a:xfrm>
            <a:off x="280335" y="1923560"/>
            <a:ext cx="4867729" cy="1484784"/>
          </a:xfrm>
          <a:prstGeom prst="rect">
            <a:avLst/>
          </a:prstGeom>
          <a:noFill/>
          <a:ln w="9525">
            <a:noFill/>
            <a:miter lim="800000"/>
            <a:headEnd/>
            <a:tailEnd/>
          </a:ln>
        </p:spPr>
      </p:pic>
      <p:sp>
        <p:nvSpPr>
          <p:cNvPr id="6" name="テキスト ボックス 5"/>
          <p:cNvSpPr txBox="1"/>
          <p:nvPr/>
        </p:nvSpPr>
        <p:spPr>
          <a:xfrm>
            <a:off x="143777" y="3738889"/>
            <a:ext cx="4875053" cy="3108543"/>
          </a:xfrm>
          <a:prstGeom prst="rect">
            <a:avLst/>
          </a:prstGeom>
          <a:noFill/>
        </p:spPr>
        <p:txBody>
          <a:bodyPr wrap="none" rtlCol="0">
            <a:spAutoFit/>
          </a:bodyPr>
          <a:lstStyle/>
          <a:p>
            <a:r>
              <a:rPr kumimoji="1" lang="en-US" altLang="ja-JP" sz="2800" dirty="0" smtClean="0"/>
              <a:t>MEXT and </a:t>
            </a:r>
            <a:r>
              <a:rPr lang="en-US" altLang="ja-JP" sz="2800" dirty="0" smtClean="0"/>
              <a:t>JST are </a:t>
            </a:r>
          </a:p>
          <a:p>
            <a:r>
              <a:rPr lang="en-US" altLang="ja-JP" sz="2800" dirty="0" smtClean="0"/>
              <a:t>administrating and asked me</a:t>
            </a:r>
          </a:p>
          <a:p>
            <a:r>
              <a:rPr lang="en-US" altLang="ja-JP" sz="2800" dirty="0"/>
              <a:t>t</a:t>
            </a:r>
            <a:r>
              <a:rPr kumimoji="1" lang="en-US" altLang="ja-JP" sz="2800" dirty="0" smtClean="0"/>
              <a:t>o manage the research program </a:t>
            </a:r>
          </a:p>
          <a:p>
            <a:r>
              <a:rPr kumimoji="1" lang="en-US" altLang="ja-JP" sz="2800" dirty="0" smtClean="0"/>
              <a:t>with PD and PO’s.</a:t>
            </a:r>
          </a:p>
          <a:p>
            <a:r>
              <a:rPr kumimoji="1" lang="en-US" altLang="ja-JP" sz="2800" dirty="0" smtClean="0"/>
              <a:t>PD: Yasuhiro </a:t>
            </a:r>
            <a:r>
              <a:rPr kumimoji="1" lang="en-US" altLang="ja-JP" sz="2800" dirty="0" err="1" smtClean="0"/>
              <a:t>Ie</a:t>
            </a:r>
            <a:r>
              <a:rPr kumimoji="1" lang="en-US" altLang="ja-JP" sz="2800" dirty="0" smtClean="0"/>
              <a:t>, </a:t>
            </a:r>
          </a:p>
          <a:p>
            <a:r>
              <a:rPr kumimoji="1" lang="en-US" altLang="ja-JP" sz="2800" dirty="0" smtClean="0"/>
              <a:t>PO’s: Makoto Inoue and </a:t>
            </a:r>
          </a:p>
          <a:p>
            <a:r>
              <a:rPr kumimoji="1" lang="en-US" altLang="ja-JP" sz="2800" dirty="0" err="1" smtClean="0"/>
              <a:t>Sachii</a:t>
            </a:r>
            <a:r>
              <a:rPr kumimoji="1" lang="en-US" altLang="ja-JP" sz="2800" dirty="0" smtClean="0"/>
              <a:t> </a:t>
            </a:r>
            <a:r>
              <a:rPr kumimoji="1" lang="en-US" altLang="ja-JP" sz="2800" dirty="0" err="1" smtClean="0"/>
              <a:t>Morii</a:t>
            </a:r>
            <a:endParaRPr kumimoji="1" lang="en-US" altLang="ja-JP" sz="2800" dirty="0" smtClean="0"/>
          </a:p>
        </p:txBody>
      </p:sp>
      <p:sp>
        <p:nvSpPr>
          <p:cNvPr id="7" name="正方形/長方形 6"/>
          <p:cNvSpPr/>
          <p:nvPr/>
        </p:nvSpPr>
        <p:spPr>
          <a:xfrm>
            <a:off x="5175831" y="3631474"/>
            <a:ext cx="3576620" cy="369332"/>
          </a:xfrm>
          <a:prstGeom prst="rect">
            <a:avLst/>
          </a:prstGeom>
          <a:solidFill>
            <a:srgbClr val="FFFF00"/>
          </a:solidFill>
        </p:spPr>
        <p:txBody>
          <a:bodyPr wrap="none">
            <a:spAutoFit/>
          </a:bodyPr>
          <a:lstStyle/>
          <a:p>
            <a:r>
              <a:rPr lang="en-US" altLang="ja-JP" dirty="0">
                <a:hlinkClick r:id="rId4"/>
              </a:rPr>
              <a:t>http://nkocbeam.kek.jp</a:t>
            </a:r>
            <a:r>
              <a:rPr lang="en-US" altLang="ja-JP" dirty="0" smtClean="0">
                <a:hlinkClick r:id="rId4"/>
              </a:rPr>
              <a:t>/</a:t>
            </a:r>
            <a:r>
              <a:rPr lang="en-US" altLang="ja-JP" dirty="0" smtClean="0"/>
              <a:t> from 2013.8</a:t>
            </a:r>
            <a:endParaRPr lang="ja-JP" altLang="en-US" dirty="0"/>
          </a:p>
        </p:txBody>
      </p:sp>
      <p:pic>
        <p:nvPicPr>
          <p:cNvPr id="8" name="図 7"/>
          <p:cNvPicPr>
            <a:picLocks noChangeAspect="1"/>
          </p:cNvPicPr>
          <p:nvPr/>
        </p:nvPicPr>
        <p:blipFill>
          <a:blip r:embed="rId5"/>
          <a:stretch>
            <a:fillRect/>
          </a:stretch>
        </p:blipFill>
        <p:spPr>
          <a:xfrm>
            <a:off x="5148064" y="4000806"/>
            <a:ext cx="3995936" cy="2813136"/>
          </a:xfrm>
          <a:prstGeom prst="rect">
            <a:avLst/>
          </a:prstGeom>
        </p:spPr>
      </p:pic>
      <p:sp>
        <p:nvSpPr>
          <p:cNvPr id="10" name="右矢印 9"/>
          <p:cNvSpPr/>
          <p:nvPr/>
        </p:nvSpPr>
        <p:spPr>
          <a:xfrm rot="2560889">
            <a:off x="5176169" y="2705943"/>
            <a:ext cx="165618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3595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mtfuji2">
  <a:themeElements>
    <a:clrScheme name="mtfuji2 2">
      <a:dk1>
        <a:srgbClr val="2E2E48"/>
      </a:dk1>
      <a:lt1>
        <a:srgbClr val="B9CCE9"/>
      </a:lt1>
      <a:dk2>
        <a:srgbClr val="1451AA"/>
      </a:dk2>
      <a:lt2>
        <a:srgbClr val="C0D7D8"/>
      </a:lt2>
      <a:accent1>
        <a:srgbClr val="D6D5B2"/>
      </a:accent1>
      <a:accent2>
        <a:srgbClr val="FFFFE9"/>
      </a:accent2>
      <a:accent3>
        <a:srgbClr val="D9E2F2"/>
      </a:accent3>
      <a:accent4>
        <a:srgbClr val="26263C"/>
      </a:accent4>
      <a:accent5>
        <a:srgbClr val="E8E7D5"/>
      </a:accent5>
      <a:accent6>
        <a:srgbClr val="E7E7D3"/>
      </a:accent6>
      <a:hlink>
        <a:srgbClr val="6B94D1"/>
      </a:hlink>
      <a:folHlink>
        <a:srgbClr val="FFFFFF"/>
      </a:folHlink>
    </a:clrScheme>
    <a:fontScheme name="mtfuji2">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tfuji2 1">
        <a:dk1>
          <a:srgbClr val="1C357C"/>
        </a:dk1>
        <a:lt1>
          <a:srgbClr val="FFFFFF"/>
        </a:lt1>
        <a:dk2>
          <a:srgbClr val="224094"/>
        </a:dk2>
        <a:lt2>
          <a:srgbClr val="FFFFCC"/>
        </a:lt2>
        <a:accent1>
          <a:srgbClr val="86864C"/>
        </a:accent1>
        <a:accent2>
          <a:srgbClr val="809AE2"/>
        </a:accent2>
        <a:accent3>
          <a:srgbClr val="ABAFC8"/>
        </a:accent3>
        <a:accent4>
          <a:srgbClr val="DADADA"/>
        </a:accent4>
        <a:accent5>
          <a:srgbClr val="C3C3B2"/>
        </a:accent5>
        <a:accent6>
          <a:srgbClr val="738BCD"/>
        </a:accent6>
        <a:hlink>
          <a:srgbClr val="000000"/>
        </a:hlink>
        <a:folHlink>
          <a:srgbClr val="2E57CA"/>
        </a:folHlink>
      </a:clrScheme>
      <a:clrMap bg1="dk2" tx1="lt1" bg2="dk1" tx2="lt2" accent1="accent1" accent2="accent2" accent3="accent3" accent4="accent4" accent5="accent5" accent6="accent6" hlink="hlink" folHlink="folHlink"/>
    </a:extraClrScheme>
    <a:extraClrScheme>
      <a:clrScheme name="mtfuji2 2">
        <a:dk1>
          <a:srgbClr val="2E2E48"/>
        </a:dk1>
        <a:lt1>
          <a:srgbClr val="B9CCE9"/>
        </a:lt1>
        <a:dk2>
          <a:srgbClr val="1451AA"/>
        </a:dk2>
        <a:lt2>
          <a:srgbClr val="C0D7D8"/>
        </a:lt2>
        <a:accent1>
          <a:srgbClr val="D6D5B2"/>
        </a:accent1>
        <a:accent2>
          <a:srgbClr val="FFFFE9"/>
        </a:accent2>
        <a:accent3>
          <a:srgbClr val="D9E2F2"/>
        </a:accent3>
        <a:accent4>
          <a:srgbClr val="26263C"/>
        </a:accent4>
        <a:accent5>
          <a:srgbClr val="E8E7D5"/>
        </a:accent5>
        <a:accent6>
          <a:srgbClr val="E7E7D3"/>
        </a:accent6>
        <a:hlink>
          <a:srgbClr val="6B94D1"/>
        </a:hlink>
        <a:folHlink>
          <a:srgbClr val="FFFFFF"/>
        </a:folHlink>
      </a:clrScheme>
      <a:clrMap bg1="lt1" tx1="dk1" bg2="lt2" tx2="dk2" accent1="accent1" accent2="accent2" accent3="accent3" accent4="accent4" accent5="accent5" accent6="accent6" hlink="hlink" folHlink="folHlink"/>
    </a:extraClrScheme>
    <a:extraClrScheme>
      <a:clrScheme name="mtfuji2 3">
        <a:dk1>
          <a:srgbClr val="000000"/>
        </a:dk1>
        <a:lt1>
          <a:srgbClr val="FFFFFF"/>
        </a:lt1>
        <a:dk2>
          <a:srgbClr val="000000"/>
        </a:dk2>
        <a:lt2>
          <a:srgbClr val="DDDDDD"/>
        </a:lt2>
        <a:accent1>
          <a:srgbClr val="EAEAEA"/>
        </a:accent1>
        <a:accent2>
          <a:srgbClr val="F8F8F8"/>
        </a:accent2>
        <a:accent3>
          <a:srgbClr val="FFFFFF"/>
        </a:accent3>
        <a:accent4>
          <a:srgbClr val="000000"/>
        </a:accent4>
        <a:accent5>
          <a:srgbClr val="F3F3F3"/>
        </a:accent5>
        <a:accent6>
          <a:srgbClr val="E1E1E1"/>
        </a:accent6>
        <a:hlink>
          <a:srgbClr val="808080"/>
        </a:hlink>
        <a:folHlink>
          <a:srgbClr val="F8F8F8"/>
        </a:folHlink>
      </a:clrScheme>
      <a:clrMap bg1="lt1" tx1="dk1" bg2="lt2" tx2="dk2" accent1="accent1" accent2="accent2" accent3="accent3" accent4="accent4" accent5="accent5" accent6="accent6" hlink="hlink" folHlink="folHlink"/>
    </a:extraClrScheme>
    <a:extraClrScheme>
      <a:clrScheme name="mtfuji2 4">
        <a:dk1>
          <a:srgbClr val="000000"/>
        </a:dk1>
        <a:lt1>
          <a:srgbClr val="9CB8E0"/>
        </a:lt1>
        <a:dk2>
          <a:srgbClr val="000000"/>
        </a:dk2>
        <a:lt2>
          <a:srgbClr val="AAC9CA"/>
        </a:lt2>
        <a:accent1>
          <a:srgbClr val="D6D5B2"/>
        </a:accent1>
        <a:accent2>
          <a:srgbClr val="E8E7CE"/>
        </a:accent2>
        <a:accent3>
          <a:srgbClr val="CBD8ED"/>
        </a:accent3>
        <a:accent4>
          <a:srgbClr val="000000"/>
        </a:accent4>
        <a:accent5>
          <a:srgbClr val="E8E7D5"/>
        </a:accent5>
        <a:accent6>
          <a:srgbClr val="D2D1BA"/>
        </a:accent6>
        <a:hlink>
          <a:srgbClr val="4579C5"/>
        </a:hlink>
        <a:folHlink>
          <a:srgbClr val="C4F2F6"/>
        </a:folHlink>
      </a:clrScheme>
      <a:clrMap bg1="lt1" tx1="dk1" bg2="lt2" tx2="dk2" accent1="accent1" accent2="accent2" accent3="accent3" accent4="accent4" accent5="accent5" accent6="accent6" hlink="hlink" folHlink="folHlink"/>
    </a:extraClrScheme>
    <a:extraClrScheme>
      <a:clrScheme name="mtfuji2 5">
        <a:dk1>
          <a:srgbClr val="000000"/>
        </a:dk1>
        <a:lt1>
          <a:srgbClr val="6892D0"/>
        </a:lt1>
        <a:dk2>
          <a:srgbClr val="000000"/>
        </a:dk2>
        <a:lt2>
          <a:srgbClr val="7590B3"/>
        </a:lt2>
        <a:accent1>
          <a:srgbClr val="BEBB94"/>
        </a:accent1>
        <a:accent2>
          <a:srgbClr val="DDDDDD"/>
        </a:accent2>
        <a:accent3>
          <a:srgbClr val="B9C7E4"/>
        </a:accent3>
        <a:accent4>
          <a:srgbClr val="000000"/>
        </a:accent4>
        <a:accent5>
          <a:srgbClr val="DBDAC8"/>
        </a:accent5>
        <a:accent6>
          <a:srgbClr val="C8C8C8"/>
        </a:accent6>
        <a:hlink>
          <a:srgbClr val="363199"/>
        </a:hlink>
        <a:folHlink>
          <a:srgbClr val="91D6DD"/>
        </a:folHlink>
      </a:clrScheme>
      <a:clrMap bg1="lt1" tx1="dk1" bg2="lt2" tx2="dk2" accent1="accent1" accent2="accent2" accent3="accent3" accent4="accent4" accent5="accent5" accent6="accent6" hlink="hlink" folHlink="folHlink"/>
    </a:extraClrScheme>
    <a:extraClrScheme>
      <a:clrScheme name="mtfuji2 6">
        <a:dk1>
          <a:srgbClr val="456697"/>
        </a:dk1>
        <a:lt1>
          <a:srgbClr val="FFFFFF"/>
        </a:lt1>
        <a:dk2>
          <a:srgbClr val="386AB4"/>
        </a:dk2>
        <a:lt2>
          <a:srgbClr val="FFFFCC"/>
        </a:lt2>
        <a:accent1>
          <a:srgbClr val="8A8F5D"/>
        </a:accent1>
        <a:accent2>
          <a:srgbClr val="97ACBF"/>
        </a:accent2>
        <a:accent3>
          <a:srgbClr val="AEB9D6"/>
        </a:accent3>
        <a:accent4>
          <a:srgbClr val="DADADA"/>
        </a:accent4>
        <a:accent5>
          <a:srgbClr val="C4C6B6"/>
        </a:accent5>
        <a:accent6>
          <a:srgbClr val="889BAD"/>
        </a:accent6>
        <a:hlink>
          <a:srgbClr val="1B265F"/>
        </a:hlink>
        <a:folHlink>
          <a:srgbClr val="24A9DE"/>
        </a:folHlink>
      </a:clrScheme>
      <a:clrMap bg1="dk2" tx1="lt1" bg2="dk1" tx2="lt2" accent1="accent1" accent2="accent2" accent3="accent3" accent4="accent4" accent5="accent5" accent6="accent6" hlink="hlink" folHlink="folHlink"/>
    </a:extraClrScheme>
    <a:extraClrScheme>
      <a:clrScheme name="mtfuji2 7">
        <a:dk1>
          <a:srgbClr val="2545A1"/>
        </a:dk1>
        <a:lt1>
          <a:srgbClr val="FFFFFF"/>
        </a:lt1>
        <a:dk2>
          <a:srgbClr val="2C53C0"/>
        </a:dk2>
        <a:lt2>
          <a:srgbClr val="FFCC00"/>
        </a:lt2>
        <a:accent1>
          <a:srgbClr val="D28E34"/>
        </a:accent1>
        <a:accent2>
          <a:srgbClr val="AF96C0"/>
        </a:accent2>
        <a:accent3>
          <a:srgbClr val="ACB3DC"/>
        </a:accent3>
        <a:accent4>
          <a:srgbClr val="DADADA"/>
        </a:accent4>
        <a:accent5>
          <a:srgbClr val="E5C6AE"/>
        </a:accent5>
        <a:accent6>
          <a:srgbClr val="9E87AE"/>
        </a:accent6>
        <a:hlink>
          <a:srgbClr val="14265A"/>
        </a:hlink>
        <a:folHlink>
          <a:srgbClr val="C141A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2370</TotalTime>
  <Words>2046</Words>
  <Application>Microsoft Office PowerPoint</Application>
  <PresentationFormat>画面に合わせる (4:3)</PresentationFormat>
  <Paragraphs>433</Paragraphs>
  <Slides>16</Slides>
  <Notes>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16</vt:i4>
      </vt:variant>
    </vt:vector>
  </HeadingPairs>
  <TitlesOfParts>
    <vt:vector size="30" baseType="lpstr">
      <vt:lpstr>HG PゴシックB Sun</vt:lpstr>
      <vt:lpstr>HGP行書体</vt:lpstr>
      <vt:lpstr>ＭＳ Ｐゴシック</vt:lpstr>
      <vt:lpstr>Osaka</vt:lpstr>
      <vt:lpstr>ヒラギノ角ゴ ProN W3</vt:lpstr>
      <vt:lpstr>小塚ゴシック Pro B</vt:lpstr>
      <vt:lpstr>Arial</vt:lpstr>
      <vt:lpstr>Calibri</vt:lpstr>
      <vt:lpstr>Symbol</vt:lpstr>
      <vt:lpstr>Tahoma</vt:lpstr>
      <vt:lpstr>Times</vt:lpstr>
      <vt:lpstr>Times New Roman</vt:lpstr>
      <vt:lpstr>Wingdings</vt:lpstr>
      <vt:lpstr>3_mtfuji2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High brightness X-ray facility based on ICS</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「超伝導加速による次世代小型高輝度光子ビーム源の開発」最新成果報告</dc:title>
  <dc:creator>URAKAWA-12</dc:creator>
  <cp:lastModifiedBy>Junji Urakawa</cp:lastModifiedBy>
  <cp:revision>260</cp:revision>
  <cp:lastPrinted>2013-05-23T04:11:55Z</cp:lastPrinted>
  <dcterms:created xsi:type="dcterms:W3CDTF">2012-11-28T11:15:20Z</dcterms:created>
  <dcterms:modified xsi:type="dcterms:W3CDTF">2013-09-06T08:49:57Z</dcterms:modified>
</cp:coreProperties>
</file>