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51" r:id="rId1"/>
    <p:sldMasterId id="2147483696" r:id="rId2"/>
  </p:sldMasterIdLst>
  <p:notesMasterIdLst>
    <p:notesMasterId r:id="rId27"/>
  </p:notesMasterIdLst>
  <p:sldIdLst>
    <p:sldId id="256" r:id="rId3"/>
    <p:sldId id="260" r:id="rId4"/>
    <p:sldId id="261" r:id="rId5"/>
    <p:sldId id="262" r:id="rId6"/>
    <p:sldId id="27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81" r:id="rId20"/>
    <p:sldId id="282" r:id="rId21"/>
    <p:sldId id="274" r:id="rId22"/>
    <p:sldId id="276" r:id="rId23"/>
    <p:sldId id="277" r:id="rId24"/>
    <p:sldId id="278" r:id="rId25"/>
    <p:sldId id="275" r:id="rId26"/>
  </p:sldIdLst>
  <p:sldSz cx="10071100" cy="7556500"/>
  <p:notesSz cx="6858000" cy="9144000"/>
  <p:defaultTextStyle>
    <a:defPPr>
      <a:defRPr lang="ja-JP"/>
    </a:defPPr>
    <a:lvl1pPr algn="l" defTabSz="456892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446" indent="228446" algn="l" defTabSz="456892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6892" indent="456892" algn="l" defTabSz="456892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339" indent="685339" algn="l" defTabSz="456892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3785" indent="913785" algn="l" defTabSz="456892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4460" algn="l" defTabSz="913785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1353" algn="l" defTabSz="913785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198245" algn="l" defTabSz="913785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5136" algn="l" defTabSz="913785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9" autoAdjust="0"/>
  </p:normalViewPr>
  <p:slideViewPr>
    <p:cSldViewPr>
      <p:cViewPr>
        <p:scale>
          <a:sx n="50" d="100"/>
          <a:sy n="50" d="100"/>
        </p:scale>
        <p:origin x="-2242" y="-715"/>
      </p:cViewPr>
      <p:guideLst>
        <p:guide orient="horz" pos="2380"/>
        <p:guide pos="31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4588" y="685800"/>
            <a:ext cx="4568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ja-JP" altLang="ja-JP" noProof="0" smtClean="0">
                <a:sym typeface="Noteworthy Bold" charset="0"/>
              </a:rPr>
              <a:t>Second level</a:t>
            </a:r>
          </a:p>
          <a:p>
            <a:pPr lvl="2"/>
            <a:r>
              <a:rPr lang="ja-JP" altLang="ja-JP" noProof="0" smtClean="0">
                <a:sym typeface="Noteworthy Bold" charset="0"/>
              </a:rPr>
              <a:t>Third level</a:t>
            </a:r>
          </a:p>
          <a:p>
            <a:pPr lvl="3"/>
            <a:r>
              <a:rPr lang="ja-JP" altLang="ja-JP" noProof="0" smtClean="0">
                <a:sym typeface="Noteworthy Bold" charset="0"/>
              </a:rPr>
              <a:t>Fourth level</a:t>
            </a:r>
          </a:p>
          <a:p>
            <a:pPr lvl="4"/>
            <a:r>
              <a:rPr lang="ja-JP" altLang="ja-JP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138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892" rtl="0" eaLnBrk="0" fontAlgn="base" hangingPunct="0">
      <a:lnSpc>
        <a:spcPts val="3496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446" algn="l" defTabSz="456892" rtl="0" eaLnBrk="0" fontAlgn="base" hangingPunct="0">
      <a:lnSpc>
        <a:spcPts val="3496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6892" algn="l" defTabSz="456892" rtl="0" eaLnBrk="0" fontAlgn="base" hangingPunct="0">
      <a:lnSpc>
        <a:spcPts val="3496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339" algn="l" defTabSz="456892" rtl="0" eaLnBrk="0" fontAlgn="base" hangingPunct="0">
      <a:lnSpc>
        <a:spcPts val="3496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3785" algn="l" defTabSz="456892" rtl="0" eaLnBrk="0" fontAlgn="base" hangingPunct="0">
      <a:lnSpc>
        <a:spcPts val="3496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4460" algn="l" defTabSz="9137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353" algn="l" defTabSz="9137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245" algn="l" defTabSz="9137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136" algn="l" defTabSz="91378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5" y="2347913"/>
            <a:ext cx="8559799" cy="1619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1301" y="4281490"/>
            <a:ext cx="704850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6892" indent="0" algn="ctr">
              <a:buNone/>
              <a:defRPr/>
            </a:lvl2pPr>
            <a:lvl3pPr marL="913785" indent="0" algn="ctr">
              <a:buNone/>
              <a:defRPr/>
            </a:lvl3pPr>
            <a:lvl4pPr marL="1370676" indent="0" algn="ctr">
              <a:buNone/>
              <a:defRPr/>
            </a:lvl4pPr>
            <a:lvl5pPr marL="1827568" indent="0" algn="ctr">
              <a:buNone/>
              <a:defRPr/>
            </a:lvl5pPr>
            <a:lvl6pPr marL="2284460" indent="0" algn="ctr">
              <a:buNone/>
              <a:defRPr/>
            </a:lvl6pPr>
            <a:lvl7pPr marL="2741353" indent="0" algn="ctr">
              <a:buNone/>
              <a:defRPr/>
            </a:lvl7pPr>
            <a:lvl8pPr marL="3198245" indent="0" algn="ctr">
              <a:buNone/>
              <a:defRPr/>
            </a:lvl8pPr>
            <a:lvl9pPr marL="3655136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621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891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032000"/>
            <a:ext cx="2141538" cy="55245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55650" y="2032000"/>
            <a:ext cx="6273800" cy="55245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264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334" y="2347413"/>
            <a:ext cx="8560435" cy="16197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0665" y="4282016"/>
            <a:ext cx="704977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01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06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5549" y="4855753"/>
            <a:ext cx="8560435" cy="150080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5549" y="3202769"/>
            <a:ext cx="8560435" cy="165298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0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5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76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4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81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62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54261" y="1943352"/>
            <a:ext cx="4907912" cy="54942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630026" y="1943352"/>
            <a:ext cx="4907913" cy="549420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82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555" y="302610"/>
            <a:ext cx="9063990" cy="125941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3555" y="1691467"/>
            <a:ext cx="4449818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21" indent="0">
              <a:buNone/>
              <a:defRPr sz="2200" b="1"/>
            </a:lvl2pPr>
            <a:lvl3pPr marL="1007042" indent="0">
              <a:buNone/>
              <a:defRPr sz="2000" b="1"/>
            </a:lvl3pPr>
            <a:lvl4pPr marL="1510563" indent="0">
              <a:buNone/>
              <a:defRPr sz="1800" b="1"/>
            </a:lvl4pPr>
            <a:lvl5pPr marL="2014084" indent="0">
              <a:buNone/>
              <a:defRPr sz="1800" b="1"/>
            </a:lvl5pPr>
            <a:lvl6pPr marL="2517605" indent="0">
              <a:buNone/>
              <a:defRPr sz="1800" b="1"/>
            </a:lvl6pPr>
            <a:lvl7pPr marL="3021126" indent="0">
              <a:buNone/>
              <a:defRPr sz="1800" b="1"/>
            </a:lvl7pPr>
            <a:lvl8pPr marL="3524647" indent="0">
              <a:buNone/>
              <a:defRPr sz="1800" b="1"/>
            </a:lvl8pPr>
            <a:lvl9pPr marL="4028168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" y="2396390"/>
            <a:ext cx="4449818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15981" y="1691467"/>
            <a:ext cx="4451566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21" indent="0">
              <a:buNone/>
              <a:defRPr sz="2200" b="1"/>
            </a:lvl2pPr>
            <a:lvl3pPr marL="1007042" indent="0">
              <a:buNone/>
              <a:defRPr sz="2000" b="1"/>
            </a:lvl3pPr>
            <a:lvl4pPr marL="1510563" indent="0">
              <a:buNone/>
              <a:defRPr sz="1800" b="1"/>
            </a:lvl4pPr>
            <a:lvl5pPr marL="2014084" indent="0">
              <a:buNone/>
              <a:defRPr sz="1800" b="1"/>
            </a:lvl5pPr>
            <a:lvl6pPr marL="2517605" indent="0">
              <a:buNone/>
              <a:defRPr sz="1800" b="1"/>
            </a:lvl6pPr>
            <a:lvl7pPr marL="3021126" indent="0">
              <a:buNone/>
              <a:defRPr sz="1800" b="1"/>
            </a:lvl7pPr>
            <a:lvl8pPr marL="3524647" indent="0">
              <a:buNone/>
              <a:defRPr sz="1800" b="1"/>
            </a:lvl8pPr>
            <a:lvl9pPr marL="4028168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15981" y="2396390"/>
            <a:ext cx="4451566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04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25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90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556" y="300862"/>
            <a:ext cx="3313323" cy="128040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37520" y="300863"/>
            <a:ext cx="5630025" cy="644926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03556" y="1581268"/>
            <a:ext cx="3313323" cy="5168856"/>
          </a:xfrm>
        </p:spPr>
        <p:txBody>
          <a:bodyPr/>
          <a:lstStyle>
            <a:lvl1pPr marL="0" indent="0">
              <a:buNone/>
              <a:defRPr sz="1500"/>
            </a:lvl1pPr>
            <a:lvl2pPr marL="503521" indent="0">
              <a:buNone/>
              <a:defRPr sz="1300"/>
            </a:lvl2pPr>
            <a:lvl3pPr marL="1007042" indent="0">
              <a:buNone/>
              <a:defRPr sz="1100"/>
            </a:lvl3pPr>
            <a:lvl4pPr marL="1510563" indent="0">
              <a:buNone/>
              <a:defRPr sz="1000"/>
            </a:lvl4pPr>
            <a:lvl5pPr marL="2014084" indent="0">
              <a:buNone/>
              <a:defRPr sz="1000"/>
            </a:lvl5pPr>
            <a:lvl6pPr marL="2517605" indent="0">
              <a:buNone/>
              <a:defRPr sz="1000"/>
            </a:lvl6pPr>
            <a:lvl7pPr marL="3021126" indent="0">
              <a:buNone/>
              <a:defRPr sz="1000"/>
            </a:lvl7pPr>
            <a:lvl8pPr marL="3524647" indent="0">
              <a:buNone/>
              <a:defRPr sz="1000"/>
            </a:lvl8pPr>
            <a:lvl9pPr marL="402816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452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4006" y="5289550"/>
            <a:ext cx="6042660" cy="62446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74006" y="675187"/>
            <a:ext cx="6042660" cy="4533900"/>
          </a:xfrm>
        </p:spPr>
        <p:txBody>
          <a:bodyPr/>
          <a:lstStyle>
            <a:lvl1pPr marL="0" indent="0">
              <a:buNone/>
              <a:defRPr sz="3500"/>
            </a:lvl1pPr>
            <a:lvl2pPr marL="503521" indent="0">
              <a:buNone/>
              <a:defRPr sz="3100"/>
            </a:lvl2pPr>
            <a:lvl3pPr marL="1007042" indent="0">
              <a:buNone/>
              <a:defRPr sz="2600"/>
            </a:lvl3pPr>
            <a:lvl4pPr marL="1510563" indent="0">
              <a:buNone/>
              <a:defRPr sz="2200"/>
            </a:lvl4pPr>
            <a:lvl5pPr marL="2014084" indent="0">
              <a:buNone/>
              <a:defRPr sz="2200"/>
            </a:lvl5pPr>
            <a:lvl6pPr marL="2517605" indent="0">
              <a:buNone/>
              <a:defRPr sz="2200"/>
            </a:lvl6pPr>
            <a:lvl7pPr marL="3021126" indent="0">
              <a:buNone/>
              <a:defRPr sz="2200"/>
            </a:lvl7pPr>
            <a:lvl8pPr marL="3524647" indent="0">
              <a:buNone/>
              <a:defRPr sz="2200"/>
            </a:lvl8pPr>
            <a:lvl9pPr marL="4028168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74006" y="5914011"/>
            <a:ext cx="6042660" cy="886839"/>
          </a:xfrm>
        </p:spPr>
        <p:txBody>
          <a:bodyPr/>
          <a:lstStyle>
            <a:lvl1pPr marL="0" indent="0">
              <a:buNone/>
              <a:defRPr sz="1500"/>
            </a:lvl1pPr>
            <a:lvl2pPr marL="503521" indent="0">
              <a:buNone/>
              <a:defRPr sz="1300"/>
            </a:lvl2pPr>
            <a:lvl3pPr marL="1007042" indent="0">
              <a:buNone/>
              <a:defRPr sz="1100"/>
            </a:lvl3pPr>
            <a:lvl4pPr marL="1510563" indent="0">
              <a:buNone/>
              <a:defRPr sz="1000"/>
            </a:lvl4pPr>
            <a:lvl5pPr marL="2014084" indent="0">
              <a:buNone/>
              <a:defRPr sz="1000"/>
            </a:lvl5pPr>
            <a:lvl6pPr marL="2517605" indent="0">
              <a:buNone/>
              <a:defRPr sz="1000"/>
            </a:lvl6pPr>
            <a:lvl7pPr marL="3021126" indent="0">
              <a:buNone/>
              <a:defRPr sz="1000"/>
            </a:lvl7pPr>
            <a:lvl8pPr marL="3524647" indent="0">
              <a:buNone/>
              <a:defRPr sz="1000"/>
            </a:lvl8pPr>
            <a:lvl9pPr marL="4028168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932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2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042894" y="334098"/>
            <a:ext cx="2495046" cy="710345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54261" y="334098"/>
            <a:ext cx="7320780" cy="710345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83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5338" y="4856164"/>
            <a:ext cx="8561387" cy="15001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5338" y="3201988"/>
            <a:ext cx="8561387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2" indent="0">
              <a:buNone/>
              <a:defRPr sz="1800"/>
            </a:lvl2pPr>
            <a:lvl3pPr marL="913785" indent="0">
              <a:buNone/>
              <a:defRPr sz="1700"/>
            </a:lvl3pPr>
            <a:lvl4pPr marL="1370676" indent="0">
              <a:buNone/>
              <a:defRPr sz="1400"/>
            </a:lvl4pPr>
            <a:lvl5pPr marL="1827568" indent="0">
              <a:buNone/>
              <a:defRPr sz="1400"/>
            </a:lvl5pPr>
            <a:lvl6pPr marL="2284460" indent="0">
              <a:buNone/>
              <a:defRPr sz="1400"/>
            </a:lvl6pPr>
            <a:lvl7pPr marL="2741353" indent="0">
              <a:buNone/>
              <a:defRPr sz="1400"/>
            </a:lvl7pPr>
            <a:lvl8pPr marL="3198245" indent="0">
              <a:buNone/>
              <a:defRPr sz="1400"/>
            </a:lvl8pPr>
            <a:lvl9pPr marL="3655136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6448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11304" y="4283076"/>
            <a:ext cx="3451225" cy="3273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14929" y="4283076"/>
            <a:ext cx="3452813" cy="3273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795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303218"/>
            <a:ext cx="9064626" cy="125888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3238" y="1690688"/>
            <a:ext cx="4449762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2" indent="0">
              <a:buNone/>
              <a:defRPr sz="2000" b="1"/>
            </a:lvl2pPr>
            <a:lvl3pPr marL="913785" indent="0">
              <a:buNone/>
              <a:defRPr sz="1800" b="1"/>
            </a:lvl3pPr>
            <a:lvl4pPr marL="1370676" indent="0">
              <a:buNone/>
              <a:defRPr sz="1700" b="1"/>
            </a:lvl4pPr>
            <a:lvl5pPr marL="1827568" indent="0">
              <a:buNone/>
              <a:defRPr sz="1700" b="1"/>
            </a:lvl5pPr>
            <a:lvl6pPr marL="2284460" indent="0">
              <a:buNone/>
              <a:defRPr sz="1700" b="1"/>
            </a:lvl6pPr>
            <a:lvl7pPr marL="2741353" indent="0">
              <a:buNone/>
              <a:defRPr sz="1700" b="1"/>
            </a:lvl7pPr>
            <a:lvl8pPr marL="3198245" indent="0">
              <a:buNone/>
              <a:defRPr sz="1700" b="1"/>
            </a:lvl8pPr>
            <a:lvl9pPr marL="3655136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238" y="2397125"/>
            <a:ext cx="4449762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16517" y="1690688"/>
            <a:ext cx="4451350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2" indent="0">
              <a:buNone/>
              <a:defRPr sz="2000" b="1"/>
            </a:lvl2pPr>
            <a:lvl3pPr marL="913785" indent="0">
              <a:buNone/>
              <a:defRPr sz="1800" b="1"/>
            </a:lvl3pPr>
            <a:lvl4pPr marL="1370676" indent="0">
              <a:buNone/>
              <a:defRPr sz="1700" b="1"/>
            </a:lvl4pPr>
            <a:lvl5pPr marL="1827568" indent="0">
              <a:buNone/>
              <a:defRPr sz="1700" b="1"/>
            </a:lvl5pPr>
            <a:lvl6pPr marL="2284460" indent="0">
              <a:buNone/>
              <a:defRPr sz="1700" b="1"/>
            </a:lvl6pPr>
            <a:lvl7pPr marL="2741353" indent="0">
              <a:buNone/>
              <a:defRPr sz="1700" b="1"/>
            </a:lvl7pPr>
            <a:lvl8pPr marL="3198245" indent="0">
              <a:buNone/>
              <a:defRPr sz="1700" b="1"/>
            </a:lvl8pPr>
            <a:lvl9pPr marL="3655136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16517" y="2397125"/>
            <a:ext cx="4451350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510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355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2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238" y="301629"/>
            <a:ext cx="3313112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37004" y="301625"/>
            <a:ext cx="5630863" cy="644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03238" y="1581153"/>
            <a:ext cx="3313112" cy="5168901"/>
          </a:xfrm>
        </p:spPr>
        <p:txBody>
          <a:bodyPr/>
          <a:lstStyle>
            <a:lvl1pPr marL="0" indent="0">
              <a:buNone/>
              <a:defRPr sz="1400"/>
            </a:lvl1pPr>
            <a:lvl2pPr marL="456892" indent="0">
              <a:buNone/>
              <a:defRPr sz="1200"/>
            </a:lvl2pPr>
            <a:lvl3pPr marL="913785" indent="0">
              <a:buNone/>
              <a:defRPr sz="1000"/>
            </a:lvl3pPr>
            <a:lvl4pPr marL="1370676" indent="0">
              <a:buNone/>
              <a:defRPr sz="900"/>
            </a:lvl4pPr>
            <a:lvl5pPr marL="1827568" indent="0">
              <a:buNone/>
              <a:defRPr sz="900"/>
            </a:lvl5pPr>
            <a:lvl6pPr marL="2284460" indent="0">
              <a:buNone/>
              <a:defRPr sz="900"/>
            </a:lvl6pPr>
            <a:lvl7pPr marL="2741353" indent="0">
              <a:buNone/>
              <a:defRPr sz="900"/>
            </a:lvl7pPr>
            <a:lvl8pPr marL="3198245" indent="0">
              <a:buNone/>
              <a:defRPr sz="900"/>
            </a:lvl8pPr>
            <a:lvl9pPr marL="3655136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664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3262" y="5289550"/>
            <a:ext cx="6043612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73262" y="674688"/>
            <a:ext cx="6043612" cy="4533900"/>
          </a:xfrm>
        </p:spPr>
        <p:txBody>
          <a:bodyPr/>
          <a:lstStyle>
            <a:lvl1pPr marL="0" indent="0">
              <a:buNone/>
              <a:defRPr sz="3200"/>
            </a:lvl1pPr>
            <a:lvl2pPr marL="456892" indent="0">
              <a:buNone/>
              <a:defRPr sz="2800"/>
            </a:lvl2pPr>
            <a:lvl3pPr marL="913785" indent="0">
              <a:buNone/>
              <a:defRPr sz="2400"/>
            </a:lvl3pPr>
            <a:lvl4pPr marL="1370676" indent="0">
              <a:buNone/>
              <a:defRPr sz="2000"/>
            </a:lvl4pPr>
            <a:lvl5pPr marL="1827568" indent="0">
              <a:buNone/>
              <a:defRPr sz="2000"/>
            </a:lvl5pPr>
            <a:lvl6pPr marL="2284460" indent="0">
              <a:buNone/>
              <a:defRPr sz="2000"/>
            </a:lvl6pPr>
            <a:lvl7pPr marL="2741353" indent="0">
              <a:buNone/>
              <a:defRPr sz="2000"/>
            </a:lvl7pPr>
            <a:lvl8pPr marL="3198245" indent="0">
              <a:buNone/>
              <a:defRPr sz="2000"/>
            </a:lvl8pPr>
            <a:lvl9pPr marL="3655136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Arial" pitchFamily="34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73262" y="5913438"/>
            <a:ext cx="6043612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6892" indent="0">
              <a:buNone/>
              <a:defRPr sz="1200"/>
            </a:lvl2pPr>
            <a:lvl3pPr marL="913785" indent="0">
              <a:buNone/>
              <a:defRPr sz="1000"/>
            </a:lvl3pPr>
            <a:lvl4pPr marL="1370676" indent="0">
              <a:buNone/>
              <a:defRPr sz="900"/>
            </a:lvl4pPr>
            <a:lvl5pPr marL="1827568" indent="0">
              <a:buNone/>
              <a:defRPr sz="900"/>
            </a:lvl5pPr>
            <a:lvl6pPr marL="2284460" indent="0">
              <a:buNone/>
              <a:defRPr sz="900"/>
            </a:lvl6pPr>
            <a:lvl7pPr marL="2741353" indent="0">
              <a:buNone/>
              <a:defRPr sz="900"/>
            </a:lvl7pPr>
            <a:lvl8pPr marL="3198245" indent="0">
              <a:buNone/>
              <a:defRPr sz="900"/>
            </a:lvl8pPr>
            <a:lvl9pPr marL="3655136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099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755650" y="2032003"/>
            <a:ext cx="8567738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66" tIns="50766" rIns="50766" bIns="507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1511300" y="4283076"/>
            <a:ext cx="7056438" cy="32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66" tIns="50766" rIns="50766" bIns="50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ja-JP" altLang="ja-JP" smtClean="0">
                <a:sym typeface="Arial" pitchFamily="34" charset="0"/>
              </a:rPr>
              <a:t>Second level</a:t>
            </a:r>
          </a:p>
          <a:p>
            <a:pPr lvl="2"/>
            <a:r>
              <a:rPr lang="ja-JP" altLang="ja-JP" smtClean="0">
                <a:sym typeface="Arial" pitchFamily="34" charset="0"/>
              </a:rPr>
              <a:t>Third level</a:t>
            </a:r>
          </a:p>
          <a:p>
            <a:pPr lvl="3"/>
            <a:r>
              <a:rPr lang="ja-JP" altLang="ja-JP" smtClean="0">
                <a:sym typeface="Arial" pitchFamily="34" charset="0"/>
              </a:rPr>
              <a:t>Fourth level</a:t>
            </a:r>
          </a:p>
          <a:p>
            <a:pPr lvl="4"/>
            <a:r>
              <a:rPr lang="ja-JP" altLang="ja-JP" smtClean="0">
                <a:sym typeface="Arial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6892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6892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6892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6892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6892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6892" algn="l" defTabSz="456892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3785" algn="l" defTabSz="456892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0676" algn="l" defTabSz="456892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7568" algn="l" defTabSz="456892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669" indent="-342669" algn="l" defTabSz="448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455305" indent="1587" algn="l" defTabSz="448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cs typeface="+mn-cs"/>
          <a:sym typeface="Arial" pitchFamily="34" charset="0"/>
        </a:defRPr>
      </a:lvl2pPr>
      <a:lvl3pPr marL="912200" indent="1587" algn="l" defTabSz="448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cs typeface="+mn-cs"/>
          <a:sym typeface="Arial" pitchFamily="34" charset="0"/>
        </a:defRPr>
      </a:lvl3pPr>
      <a:lvl4pPr marL="1369090" indent="1587" algn="l" defTabSz="448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cs typeface="+mn-cs"/>
          <a:sym typeface="Arial" pitchFamily="34" charset="0"/>
        </a:defRPr>
      </a:lvl4pPr>
      <a:lvl5pPr marL="1824396" indent="3175" algn="l" defTabSz="4489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cs typeface="+mn-cs"/>
          <a:sym typeface="Arial" pitchFamily="34" charset="0"/>
        </a:defRPr>
      </a:lvl5pPr>
      <a:lvl6pPr marL="2281287" algn="l" defTabSz="448959" rtl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cs typeface="+mn-cs"/>
          <a:sym typeface="Arial" pitchFamily="34" charset="0"/>
        </a:defRPr>
      </a:lvl6pPr>
      <a:lvl7pPr marL="2738179" algn="l" defTabSz="448959" rtl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cs typeface="+mn-cs"/>
          <a:sym typeface="Arial" pitchFamily="34" charset="0"/>
        </a:defRPr>
      </a:lvl7pPr>
      <a:lvl8pPr marL="3195071" algn="l" defTabSz="448959" rtl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cs typeface="+mn-cs"/>
          <a:sym typeface="Arial" pitchFamily="34" charset="0"/>
        </a:defRPr>
      </a:lvl8pPr>
      <a:lvl9pPr marL="3651963" algn="l" defTabSz="448959" rtl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ja-JP"/>
      </a:defPPr>
      <a:lvl1pPr marL="0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2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5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6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8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0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53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5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6" algn="l" defTabSz="91378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03555" y="302610"/>
            <a:ext cx="9063990" cy="1259417"/>
          </a:xfrm>
          <a:prstGeom prst="rect">
            <a:avLst/>
          </a:prstGeom>
        </p:spPr>
        <p:txBody>
          <a:bodyPr vert="horz" lIns="100704" tIns="50353" rIns="100704" bIns="5035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3555" y="1763185"/>
            <a:ext cx="9063990" cy="4986941"/>
          </a:xfrm>
          <a:prstGeom prst="rect">
            <a:avLst/>
          </a:prstGeom>
        </p:spPr>
        <p:txBody>
          <a:bodyPr vert="horz" lIns="100704" tIns="50353" rIns="100704" bIns="5035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03555" y="7003756"/>
            <a:ext cx="2349923" cy="402314"/>
          </a:xfrm>
          <a:prstGeom prst="rect">
            <a:avLst/>
          </a:prstGeom>
        </p:spPr>
        <p:txBody>
          <a:bodyPr vert="horz" lIns="100704" tIns="50353" rIns="100704" bIns="503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D6E7-4AFC-474A-883D-72DD7C11190C}" type="datetimeFigureOut">
              <a:rPr kumimoji="1" lang="ja-JP" altLang="en-US" smtClean="0"/>
              <a:t>2013/9/6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440959" y="7003756"/>
            <a:ext cx="3189182" cy="402314"/>
          </a:xfrm>
          <a:prstGeom prst="rect">
            <a:avLst/>
          </a:prstGeom>
        </p:spPr>
        <p:txBody>
          <a:bodyPr vert="horz" lIns="100704" tIns="50353" rIns="100704" bIns="503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217623" y="7003756"/>
            <a:ext cx="2349923" cy="402314"/>
          </a:xfrm>
          <a:prstGeom prst="rect">
            <a:avLst/>
          </a:prstGeom>
        </p:spPr>
        <p:txBody>
          <a:bodyPr vert="horz" lIns="100704" tIns="50353" rIns="100704" bIns="503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61565-8AF0-4BD5-8CBE-DFC3B482A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30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07042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640" indent="-377640" algn="l" defTabSz="1007042" rtl="0" eaLnBrk="1" latinLnBrk="0" hangingPunct="1">
        <a:spcBef>
          <a:spcPct val="20000"/>
        </a:spcBef>
        <a:buFont typeface="Arial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221" indent="-314701" algn="l" defTabSz="1007042" rtl="0" eaLnBrk="1" latinLnBrk="0" hangingPunct="1">
        <a:spcBef>
          <a:spcPct val="20000"/>
        </a:spcBef>
        <a:buFont typeface="Arial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03" indent="-251761" algn="l" defTabSz="1007042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323" indent="-251761" algn="l" defTabSz="1007042" rtl="0" eaLnBrk="1" latinLnBrk="0" hangingPunct="1">
        <a:spcBef>
          <a:spcPct val="20000"/>
        </a:spcBef>
        <a:buFont typeface="Arial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844" indent="-251761" algn="l" defTabSz="1007042" rtl="0" eaLnBrk="1" latinLnBrk="0" hangingPunct="1">
        <a:spcBef>
          <a:spcPct val="20000"/>
        </a:spcBef>
        <a:buFont typeface="Arial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366" indent="-251761" algn="l" defTabSz="1007042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2887" indent="-251761" algn="l" defTabSz="1007042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6408" indent="-251761" algn="l" defTabSz="1007042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928" indent="-251761" algn="l" defTabSz="1007042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21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042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563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084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605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126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647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8168" algn="l" defTabSz="100704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65150" y="358778"/>
            <a:ext cx="8569325" cy="1620838"/>
          </a:xfrm>
        </p:spPr>
        <p:txBody>
          <a:bodyPr anchor="t"/>
          <a:lstStyle/>
          <a:p>
            <a:pPr algn="ctr" defTabSz="913785" eaLnBrk="1"/>
            <a:r>
              <a:rPr lang="en-US" altLang="ja-JP" sz="4800" dirty="0" smtClean="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Update</a:t>
            </a:r>
            <a:r>
              <a:rPr lang="ja-JP" altLang="ja-JP" sz="4800" dirty="0" smtClean="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</a:t>
            </a:r>
            <a:r>
              <a:rPr lang="ja-JP" altLang="ja-JP" sz="4800" dirty="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of R&amp;</a:t>
            </a:r>
            <a:r>
              <a:rPr lang="ja-JP" altLang="ja-JP" sz="4800" dirty="0" smtClean="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D </a:t>
            </a:r>
            <a:r>
              <a:rPr lang="ja-JP" altLang="ja-JP" sz="4800" dirty="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/>
            </a:r>
            <a:br>
              <a:rPr lang="ja-JP" altLang="ja-JP" sz="4800" dirty="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</a:br>
            <a:r>
              <a:rPr lang="ja-JP" altLang="ja-JP" sz="4800" dirty="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Optical Cvities at KEK-ATF </a:t>
            </a:r>
            <a:endParaRPr lang="ja-JP" altLang="ja-JP" dirty="0" smtClean="0">
              <a:ea typeface="ＭＳ Ｐゴシック" pitchFamily="50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20843" y="4670430"/>
            <a:ext cx="7056437" cy="2416175"/>
          </a:xfrm>
        </p:spPr>
        <p:txBody>
          <a:bodyPr/>
          <a:lstStyle/>
          <a:p>
            <a:pPr marL="0" indent="0" defTabSz="913785" eaLnBrk="1">
              <a:lnSpc>
                <a:spcPct val="100000"/>
              </a:lnSpc>
              <a:spcBef>
                <a:spcPts val="800"/>
              </a:spcBef>
              <a:buClr>
                <a:srgbClr val="7030A0"/>
              </a:buClr>
              <a:buFont typeface="ArialMT" charset="0"/>
              <a:buChar char="►"/>
            </a:pPr>
            <a:r>
              <a:rPr lang="ja-JP" altLang="ja-JP" sz="3500" b="0" dirty="0">
                <a:solidFill>
                  <a:srgbClr val="7030A0"/>
                </a:solidFill>
                <a:ea typeface="ＭＳ Ｐゴシック" pitchFamily="50" charset="-128"/>
              </a:rPr>
              <a:t>Introduction</a:t>
            </a:r>
          </a:p>
          <a:p>
            <a:pPr marL="0" indent="0" defTabSz="913785" eaLnBrk="1">
              <a:lnSpc>
                <a:spcPct val="100000"/>
              </a:lnSpc>
              <a:spcBef>
                <a:spcPts val="800"/>
              </a:spcBef>
              <a:buClr>
                <a:srgbClr val="7030A0"/>
              </a:buClr>
              <a:buFont typeface="ArialMT" charset="0"/>
              <a:buChar char="►"/>
            </a:pPr>
            <a:r>
              <a:rPr lang="ja-JP" altLang="ja-JP" sz="3500" b="0" dirty="0">
                <a:solidFill>
                  <a:srgbClr val="7030A0"/>
                </a:solidFill>
                <a:ea typeface="ＭＳ Ｐゴシック" pitchFamily="50" charset="-128"/>
              </a:rPr>
              <a:t>Status of the cavity R&amp;</a:t>
            </a:r>
            <a:r>
              <a:rPr lang="ja-JP" altLang="ja-JP" sz="3500" b="0" dirty="0" smtClean="0">
                <a:solidFill>
                  <a:srgbClr val="7030A0"/>
                </a:solidFill>
                <a:ea typeface="ＭＳ Ｐゴシック" pitchFamily="50" charset="-128"/>
              </a:rPr>
              <a:t>D</a:t>
            </a:r>
            <a:endParaRPr lang="en-US" altLang="ja-JP" sz="3500" b="0" dirty="0" smtClean="0">
              <a:solidFill>
                <a:srgbClr val="7030A0"/>
              </a:solidFill>
              <a:ea typeface="ＭＳ Ｐゴシック" pitchFamily="50" charset="-128"/>
            </a:endParaRPr>
          </a:p>
          <a:p>
            <a:pPr marL="0" indent="0" defTabSz="913785" eaLnBrk="1">
              <a:lnSpc>
                <a:spcPct val="100000"/>
              </a:lnSpc>
              <a:spcBef>
                <a:spcPts val="800"/>
              </a:spcBef>
              <a:buClr>
                <a:srgbClr val="7030A0"/>
              </a:buClr>
              <a:buFont typeface="ArialMT" charset="0"/>
              <a:buChar char="►"/>
            </a:pPr>
            <a:r>
              <a:rPr lang="en-US" altLang="ja-JP" sz="3500" b="0" dirty="0" smtClean="0">
                <a:solidFill>
                  <a:srgbClr val="7030A0"/>
                </a:solidFill>
                <a:ea typeface="ＭＳ Ｐゴシック" pitchFamily="50" charset="-128"/>
              </a:rPr>
              <a:t>Recent activities</a:t>
            </a:r>
            <a:endParaRPr lang="ja-JP" altLang="ja-JP" sz="3500" b="0" dirty="0">
              <a:solidFill>
                <a:srgbClr val="7030A0"/>
              </a:solidFill>
              <a:ea typeface="ＭＳ Ｐゴシック" pitchFamily="50" charset="-128"/>
            </a:endParaRPr>
          </a:p>
          <a:p>
            <a:pPr marL="0" indent="0" defTabSz="913785" eaLnBrk="1">
              <a:lnSpc>
                <a:spcPct val="100000"/>
              </a:lnSpc>
              <a:spcBef>
                <a:spcPts val="800"/>
              </a:spcBef>
              <a:buClr>
                <a:srgbClr val="7030A0"/>
              </a:buClr>
              <a:buFont typeface="ArialMT" charset="0"/>
              <a:buChar char="►"/>
            </a:pPr>
            <a:r>
              <a:rPr lang="ja-JP" altLang="ja-JP" sz="3500" b="0" dirty="0">
                <a:solidFill>
                  <a:srgbClr val="7030A0"/>
                </a:solidFill>
                <a:ea typeface="ＭＳ Ｐゴシック" pitchFamily="50" charset="-128"/>
              </a:rPr>
              <a:t>Out Look</a:t>
            </a:r>
            <a:endParaRPr lang="ja-JP" altLang="ja-JP" dirty="0" smtClean="0">
              <a:ea typeface="ＭＳ Ｐゴシック" pitchFamily="50" charset="-128"/>
            </a:endParaRPr>
          </a:p>
        </p:txBody>
      </p:sp>
      <p:sp>
        <p:nvSpPr>
          <p:cNvPr id="4100" name="AutoShape 3"/>
          <p:cNvSpPr>
            <a:spLocks/>
          </p:cNvSpPr>
          <p:nvPr/>
        </p:nvSpPr>
        <p:spPr bwMode="auto">
          <a:xfrm>
            <a:off x="1643063" y="3422655"/>
            <a:ext cx="6824662" cy="1003667"/>
          </a:xfrm>
          <a:custGeom>
            <a:avLst/>
            <a:gdLst>
              <a:gd name="T0" fmla="*/ 3412331 w 21600"/>
              <a:gd name="T1" fmla="*/ 815975 h 21600"/>
              <a:gd name="T2" fmla="*/ 3412331 w 21600"/>
              <a:gd name="T3" fmla="*/ 815975 h 21600"/>
              <a:gd name="T4" fmla="*/ 3412331 w 21600"/>
              <a:gd name="T5" fmla="*/ 815975 h 21600"/>
              <a:gd name="T6" fmla="*/ 3412331 w 21600"/>
              <a:gd name="T7" fmla="*/ 8159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000" b="1" dirty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KEK, Hiroshima University </a:t>
            </a:r>
          </a:p>
          <a:p>
            <a:pPr defTabSz="447373"/>
            <a:r>
              <a:rPr lang="ja-JP" altLang="ja-JP" sz="2000" b="1" dirty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LAL (Orsay) in Collaboration withCELIA (Laser lab</a:t>
            </a:r>
            <a:r>
              <a:rPr lang="ja-JP" altLang="ja-JP" sz="2000" b="1" dirty="0" err="1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.,</a:t>
            </a:r>
            <a:r>
              <a:rPr lang="ja-JP" altLang="ja-JP" sz="2000" b="1" dirty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Bordeaux) and LMA ( coatings Lab</a:t>
            </a:r>
            <a:r>
              <a:rPr lang="ja-JP" altLang="ja-JP" sz="2000" b="1" dirty="0" err="1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.,</a:t>
            </a:r>
            <a:r>
              <a:rPr lang="ja-JP" altLang="ja-JP" sz="2000" b="1" dirty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Lyon)</a:t>
            </a:r>
          </a:p>
        </p:txBody>
      </p:sp>
      <p:sp>
        <p:nvSpPr>
          <p:cNvPr id="4101" name="AutoShape 4"/>
          <p:cNvSpPr>
            <a:spLocks/>
          </p:cNvSpPr>
          <p:nvPr/>
        </p:nvSpPr>
        <p:spPr bwMode="auto">
          <a:xfrm>
            <a:off x="3333750" y="2193925"/>
            <a:ext cx="3011488" cy="1206500"/>
          </a:xfrm>
          <a:custGeom>
            <a:avLst/>
            <a:gdLst>
              <a:gd name="T0" fmla="*/ 1505744 w 21600"/>
              <a:gd name="T1" fmla="*/ 603250 h 21600"/>
              <a:gd name="T2" fmla="*/ 1505744 w 21600"/>
              <a:gd name="T3" fmla="*/ 603250 h 21600"/>
              <a:gd name="T4" fmla="*/ 1505744 w 21600"/>
              <a:gd name="T5" fmla="*/ 603250 h 21600"/>
              <a:gd name="T6" fmla="*/ 1505744 w 21600"/>
              <a:gd name="T7" fmla="*/ 603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algn="ctr" defTabSz="447373"/>
            <a:r>
              <a:rPr lang="ja-JP" altLang="ja-JP" sz="240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Tohru Takahashi</a:t>
            </a: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algn="ctr" defTabSz="447373"/>
            <a:r>
              <a:rPr lang="ja-JP" altLang="ja-JP" sz="240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Hiroshima University</a:t>
            </a: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algn="ctr" defTabSz="447373"/>
            <a:r>
              <a:rPr lang="ja-JP" altLang="ja-JP" sz="2400">
                <a:solidFill>
                  <a:srgbClr val="0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for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4102" name="AutoShape 5"/>
          <p:cNvSpPr>
            <a:spLocks/>
          </p:cNvSpPr>
          <p:nvPr/>
        </p:nvSpPr>
        <p:spPr bwMode="auto">
          <a:xfrm>
            <a:off x="6691734" y="6586562"/>
            <a:ext cx="3192463" cy="830262"/>
          </a:xfrm>
          <a:custGeom>
            <a:avLst/>
            <a:gdLst>
              <a:gd name="T0" fmla="*/ 1596232 w 21600"/>
              <a:gd name="T1" fmla="*/ 415131 h 21600"/>
              <a:gd name="T2" fmla="*/ 1596232 w 21600"/>
              <a:gd name="T3" fmla="*/ 415131 h 21600"/>
              <a:gd name="T4" fmla="*/ 1596232 w 21600"/>
              <a:gd name="T5" fmla="*/ 415131 h 21600"/>
              <a:gd name="T6" fmla="*/ 1596232 w 21600"/>
              <a:gd name="T7" fmla="*/ 415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September</a:t>
            </a:r>
            <a:r>
              <a:rPr lang="ja-JP" altLang="ja-JP" sz="24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</a:t>
            </a:r>
            <a:r>
              <a:rPr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6 </a:t>
            </a:r>
            <a:r>
              <a:rPr lang="ja-JP" altLang="ja-JP" sz="24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2013</a:t>
            </a:r>
            <a:endParaRPr lang="ja-JP" altLang="ja-JP" sz="24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en-US" altLang="ja-JP" sz="2400" b="1" dirty="0" err="1" smtClean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PosiPol</a:t>
            </a:r>
            <a:r>
              <a:rPr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</a:t>
            </a:r>
            <a:r>
              <a:rPr lang="ja-JP" altLang="ja-JP" sz="24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2013 </a:t>
            </a:r>
            <a:r>
              <a:rPr lang="en-US" altLang="ja-JP" sz="24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ANL</a:t>
            </a:r>
            <a:endParaRPr lang="ja-JP" altLang="ja-JP" dirty="0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5372100" y="4113217"/>
            <a:ext cx="4799014" cy="3446461"/>
            <a:chOff x="0" y="0"/>
            <a:chExt cx="378" cy="272"/>
          </a:xfrm>
        </p:grpSpPr>
        <p:pic>
          <p:nvPicPr>
            <p:cNvPr id="15380" name="Picture 2" descr="image1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81" name="AutoShape 3"/>
            <p:cNvSpPr>
              <a:spLocks/>
            </p:cNvSpPr>
            <p:nvPr/>
          </p:nvSpPr>
          <p:spPr bwMode="auto">
            <a:xfrm>
              <a:off x="168" y="235"/>
              <a:ext cx="192" cy="37"/>
            </a:xfrm>
            <a:custGeom>
              <a:avLst/>
              <a:gdLst>
                <a:gd name="T0" fmla="*/ 96 w 21600"/>
                <a:gd name="T1" fmla="*/ 19 h 21600"/>
                <a:gd name="T2" fmla="*/ 96 w 21600"/>
                <a:gd name="T3" fmla="*/ 19 h 21600"/>
                <a:gd name="T4" fmla="*/ 96 w 21600"/>
                <a:gd name="T5" fmla="*/ 19 h 21600"/>
                <a:gd name="T6" fmla="*/ 96 w 21600"/>
                <a:gd name="T7" fmla="*/ 1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4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Stored Power [w]</a:t>
              </a:r>
              <a:endParaRPr lang="ja-JP" altLang="ja-JP">
                <a:ea typeface="ＭＳ Ｐゴシック" pitchFamily="50" charset="-128"/>
              </a:endParaRPr>
            </a:p>
          </p:txBody>
        </p:sp>
      </p:grpSp>
      <p:pic>
        <p:nvPicPr>
          <p:cNvPr id="15363" name="Picture 4" descr="image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6" b="28242"/>
          <a:stretch>
            <a:fillRect/>
          </a:stretch>
        </p:blipFill>
        <p:spPr bwMode="auto">
          <a:xfrm>
            <a:off x="427038" y="1116583"/>
            <a:ext cx="3702050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5" descr="image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4" b="22797"/>
          <a:stretch>
            <a:fillRect/>
          </a:stretch>
        </p:blipFill>
        <p:spPr bwMode="auto">
          <a:xfrm>
            <a:off x="5868988" y="1192218"/>
            <a:ext cx="3498850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AutoShape 6"/>
          <p:cNvSpPr>
            <a:spLocks/>
          </p:cNvSpPr>
          <p:nvPr/>
        </p:nvSpPr>
        <p:spPr bwMode="auto">
          <a:xfrm>
            <a:off x="4476754" y="2282825"/>
            <a:ext cx="1111250" cy="793750"/>
          </a:xfrm>
          <a:prstGeom prst="rightArrow">
            <a:avLst>
              <a:gd name="adj1" fmla="val 50000"/>
              <a:gd name="adj2" fmla="val 34994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47373"/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5366" name="AutoShape 7"/>
          <p:cNvSpPr>
            <a:spLocks/>
          </p:cNvSpPr>
          <p:nvPr/>
        </p:nvSpPr>
        <p:spPr bwMode="auto">
          <a:xfrm>
            <a:off x="2679701" y="2580262"/>
            <a:ext cx="1420811" cy="471488"/>
          </a:xfrm>
          <a:custGeom>
            <a:avLst/>
            <a:gdLst>
              <a:gd name="T0" fmla="*/ 710406 w 21600"/>
              <a:gd name="T1" fmla="*/ 235744 h 21600"/>
              <a:gd name="T2" fmla="*/ 710406 w 21600"/>
              <a:gd name="T3" fmla="*/ 235744 h 21600"/>
              <a:gd name="T4" fmla="*/ 710406 w 21600"/>
              <a:gd name="T5" fmla="*/ 235744 h 21600"/>
              <a:gd name="T6" fmla="*/ 710406 w 21600"/>
              <a:gd name="T7" fmla="*/ 2357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Right pol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5367" name="AutoShape 8"/>
          <p:cNvSpPr>
            <a:spLocks/>
          </p:cNvSpPr>
          <p:nvPr/>
        </p:nvSpPr>
        <p:spPr bwMode="auto">
          <a:xfrm>
            <a:off x="1466854" y="2969196"/>
            <a:ext cx="1212851" cy="471487"/>
          </a:xfrm>
          <a:custGeom>
            <a:avLst/>
            <a:gdLst>
              <a:gd name="T0" fmla="*/ 606425 w 21600"/>
              <a:gd name="T1" fmla="*/ 235744 h 21600"/>
              <a:gd name="T2" fmla="*/ 606425 w 21600"/>
              <a:gd name="T3" fmla="*/ 235744 h 21600"/>
              <a:gd name="T4" fmla="*/ 606425 w 21600"/>
              <a:gd name="T5" fmla="*/ 235744 h 21600"/>
              <a:gd name="T6" fmla="*/ 606425 w 21600"/>
              <a:gd name="T7" fmla="*/ 2357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Left pol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925513" y="1488060"/>
            <a:ext cx="0" cy="2362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5369" name="AutoShape 10"/>
          <p:cNvSpPr>
            <a:spLocks/>
          </p:cNvSpPr>
          <p:nvPr/>
        </p:nvSpPr>
        <p:spPr bwMode="auto">
          <a:xfrm rot="16200000">
            <a:off x="84138" y="2486596"/>
            <a:ext cx="2190750" cy="508000"/>
          </a:xfrm>
          <a:custGeom>
            <a:avLst/>
            <a:gdLst>
              <a:gd name="T0" fmla="*/ 1095375 w 21600"/>
              <a:gd name="T1" fmla="*/ 254000 h 21600"/>
              <a:gd name="T2" fmla="*/ 1095375 w 21600"/>
              <a:gd name="T3" fmla="*/ 254000 h 21600"/>
              <a:gd name="T4" fmla="*/ 1095375 w 21600"/>
              <a:gd name="T5" fmla="*/ 254000 h 21600"/>
              <a:gd name="T6" fmla="*/ 1095375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Sotred power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>
            <a:off x="4802190" y="4540250"/>
            <a:ext cx="3209925" cy="508000"/>
          </a:xfrm>
          <a:custGeom>
            <a:avLst/>
            <a:gdLst>
              <a:gd name="T0" fmla="*/ 1604963 w 21600"/>
              <a:gd name="T1" fmla="*/ 254000 h 21600"/>
              <a:gd name="T2" fmla="*/ 1604963 w 21600"/>
              <a:gd name="T3" fmla="*/ 254000 h 21600"/>
              <a:gd name="T4" fmla="*/ 1604963 w 21600"/>
              <a:gd name="T5" fmla="*/ 254000 h 21600"/>
              <a:gd name="T6" fmla="*/ 1604963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Laser Power: 2.</a:t>
            </a:r>
            <a:r>
              <a:rPr lang="ja-JP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6kW</a:t>
            </a:r>
            <a:endParaRPr lang="en-US" altLang="ja-JP" sz="2600" dirty="0" smtClean="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en-US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w/ 38W </a:t>
            </a:r>
            <a:r>
              <a:rPr lang="en-US" altLang="ja-JP" sz="26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fractuation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15371" name="AutoShape 12"/>
          <p:cNvSpPr>
            <a:spLocks/>
          </p:cNvSpPr>
          <p:nvPr/>
        </p:nvSpPr>
        <p:spPr bwMode="auto">
          <a:xfrm>
            <a:off x="8924924" y="-7934"/>
            <a:ext cx="1246188" cy="303213"/>
          </a:xfrm>
          <a:custGeom>
            <a:avLst/>
            <a:gdLst>
              <a:gd name="T0" fmla="*/ 623094 w 21600"/>
              <a:gd name="T1" fmla="*/ 151607 h 21600"/>
              <a:gd name="T2" fmla="*/ 623094 w 21600"/>
              <a:gd name="T3" fmla="*/ 151607 h 21600"/>
              <a:gd name="T4" fmla="*/ 623094 w 21600"/>
              <a:gd name="T5" fmla="*/ 151607 h 21600"/>
              <a:gd name="T6" fmla="*/ 623094 w 21600"/>
              <a:gd name="T7" fmla="*/ 1516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algn="r" defTabSz="447373"/>
            <a:r>
              <a:rPr lang="ja-JP" altLang="ja-JP" sz="13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14</a:t>
            </a:r>
            <a:r>
              <a:rPr lang="ja-JP" altLang="ja-JP" sz="1300" baseline="300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th</a:t>
            </a:r>
            <a:r>
              <a:rPr lang="ja-JP" altLang="ja-JP" sz="13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Sep 2012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5372" name="Rectangle 13"/>
          <p:cNvSpPr>
            <a:spLocks noGrp="1"/>
          </p:cNvSpPr>
          <p:nvPr>
            <p:ph type="title"/>
          </p:nvPr>
        </p:nvSpPr>
        <p:spPr bwMode="auto">
          <a:xfrm>
            <a:off x="295277" y="-110500"/>
            <a:ext cx="9072563" cy="1258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66" tIns="50766" rIns="50766" bIns="50766" numCol="1" anchor="ctr" anchorCtr="0" compatLnSpc="1">
            <a:prstTxWarp prst="textNoShape">
              <a:avLst/>
            </a:prstTxWarp>
          </a:bodyPr>
          <a:lstStyle/>
          <a:p>
            <a:pPr defTabSz="913785" eaLnBrk="1"/>
            <a:r>
              <a:rPr lang="ja-JP" altLang="ja-JP" sz="48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Stored Laser Power in the cavity</a:t>
            </a:r>
            <a:endParaRPr lang="ja-JP" altLang="ja-JP" dirty="0" smtClean="0">
              <a:ea typeface="ＭＳ Ｐゴシック" pitchFamily="50" charset="-128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1349378" y="2419921"/>
            <a:ext cx="354012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H="1">
            <a:off x="1989138" y="2419921"/>
            <a:ext cx="538163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>
            <a:off x="8502654" y="5506442"/>
            <a:ext cx="538163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>
            <a:off x="7781926" y="5506442"/>
            <a:ext cx="481012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516425" y="2669162"/>
            <a:ext cx="3483595" cy="2332857"/>
            <a:chOff x="516421" y="2669157"/>
            <a:chExt cx="3483595" cy="2332857"/>
          </a:xfrm>
        </p:grpSpPr>
        <p:sp>
          <p:nvSpPr>
            <p:cNvPr id="15375" name="AutoShape 16"/>
            <p:cNvSpPr>
              <a:spLocks/>
            </p:cNvSpPr>
            <p:nvPr/>
          </p:nvSpPr>
          <p:spPr bwMode="auto">
            <a:xfrm>
              <a:off x="516421" y="4354314"/>
              <a:ext cx="3483595" cy="647700"/>
            </a:xfrm>
            <a:custGeom>
              <a:avLst/>
              <a:gdLst>
                <a:gd name="T0" fmla="*/ 1627188 w 21600"/>
                <a:gd name="T1" fmla="*/ 323850 h 21600"/>
                <a:gd name="T2" fmla="*/ 1627188 w 21600"/>
                <a:gd name="T3" fmla="*/ 323850 h 21600"/>
                <a:gd name="T4" fmla="*/ 1627188 w 21600"/>
                <a:gd name="T5" fmla="*/ 323850 h 21600"/>
                <a:gd name="T6" fmla="*/ 1627188 w 21600"/>
                <a:gd name="T7" fmla="*/ 3238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en-US" altLang="ja-JP" sz="3600" dirty="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must control</a:t>
              </a:r>
            </a:p>
            <a:p>
              <a:pPr defTabSz="447373"/>
              <a:r>
                <a:rPr lang="en-US" altLang="ja-JP" sz="3600" dirty="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ΔL&lt;&lt;</a:t>
              </a:r>
              <a:r>
                <a:rPr lang="ja-JP" altLang="ja-JP" sz="3600" dirty="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110pm</a:t>
              </a:r>
              <a:endParaRPr lang="ja-JP" altLang="ja-JP" dirty="0">
                <a:ea typeface="ＭＳ Ｐゴシック" pitchFamily="50" charset="-128"/>
              </a:endParaRPr>
            </a:p>
          </p:txBody>
        </p:sp>
        <p:sp>
          <p:nvSpPr>
            <p:cNvPr id="15378" name="Line 19"/>
            <p:cNvSpPr>
              <a:spLocks noChangeShapeType="1"/>
            </p:cNvSpPr>
            <p:nvPr/>
          </p:nvSpPr>
          <p:spPr bwMode="auto">
            <a:xfrm flipH="1">
              <a:off x="1179512" y="2669157"/>
              <a:ext cx="523876" cy="1829173"/>
            </a:xfrm>
            <a:prstGeom prst="line">
              <a:avLst/>
            </a:prstGeom>
            <a:noFill/>
            <a:ln w="38100">
              <a:solidFill>
                <a:srgbClr val="BBE0E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69781" y="5703400"/>
            <a:ext cx="7201829" cy="1426920"/>
            <a:chOff x="569776" y="5703400"/>
            <a:chExt cx="7201829" cy="1426920"/>
          </a:xfrm>
        </p:grpSpPr>
        <p:sp>
          <p:nvSpPr>
            <p:cNvPr id="17428" name="AutoShape 20"/>
            <p:cNvSpPr>
              <a:spLocks/>
            </p:cNvSpPr>
            <p:nvPr/>
          </p:nvSpPr>
          <p:spPr bwMode="auto">
            <a:xfrm>
              <a:off x="569776" y="5815553"/>
              <a:ext cx="4232411" cy="1314767"/>
            </a:xfrm>
            <a:custGeom>
              <a:avLst/>
              <a:gdLst>
                <a:gd name="T0" fmla="*/ 592138 w 21600"/>
                <a:gd name="T1" fmla="*/ 355600 h 21600"/>
                <a:gd name="T2" fmla="*/ 592138 w 21600"/>
                <a:gd name="T3" fmla="*/ 355600 h 21600"/>
                <a:gd name="T4" fmla="*/ 592138 w 21600"/>
                <a:gd name="T5" fmla="*/ 355600 h 21600"/>
                <a:gd name="T6" fmla="*/ 592138 w 21600"/>
                <a:gd name="T7" fmla="*/ 35560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en-US" altLang="ja-JP" sz="4000" dirty="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achieved</a:t>
              </a:r>
            </a:p>
            <a:p>
              <a:pPr defTabSz="447373"/>
              <a:r>
                <a:rPr lang="en-US" altLang="ja-JP" sz="4000" dirty="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ΔL&lt;&lt;8</a:t>
              </a:r>
              <a:r>
                <a:rPr lang="ja-JP" altLang="ja-JP" sz="4000" dirty="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pm</a:t>
              </a:r>
              <a:endParaRPr lang="ja-JP" altLang="ja-JP" sz="4000" dirty="0">
                <a:ea typeface="ＭＳ Ｐゴシック" pitchFamily="50" charset="-128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63340" y="5703400"/>
              <a:ext cx="4608265" cy="595129"/>
            </a:xfrm>
            <a:prstGeom prst="line">
              <a:avLst/>
            </a:prstGeom>
            <a:noFill/>
            <a:ln w="38100">
              <a:solidFill>
                <a:srgbClr val="BBE0E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mage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93" y="2613025"/>
            <a:ext cx="62309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AutoShape 2"/>
          <p:cNvSpPr>
            <a:spLocks/>
          </p:cNvSpPr>
          <p:nvPr/>
        </p:nvSpPr>
        <p:spPr bwMode="auto">
          <a:xfrm>
            <a:off x="438154" y="5548314"/>
            <a:ext cx="3048000" cy="901700"/>
          </a:xfrm>
          <a:custGeom>
            <a:avLst/>
            <a:gdLst>
              <a:gd name="T0" fmla="*/ 1524000 w 21600"/>
              <a:gd name="T1" fmla="*/ 450850 h 21600"/>
              <a:gd name="T2" fmla="*/ 1524000 w 21600"/>
              <a:gd name="T3" fmla="*/ 450850 h 21600"/>
              <a:gd name="T4" fmla="*/ 1524000 w 21600"/>
              <a:gd name="T5" fmla="*/ 450850 h 21600"/>
              <a:gd name="T6" fmla="*/ 1524000 w 21600"/>
              <a:gd name="T7" fmla="*/ 450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ATF  2.16MHz</a:t>
            </a:r>
            <a:endParaRPr lang="ja-JP" altLang="ja-JP" sz="26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       ~2.6×10</a:t>
            </a:r>
            <a:r>
              <a:rPr lang="ja-JP" altLang="ja-JP" sz="2600" baseline="30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8</a:t>
            </a:r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/sec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6388" name="AutoShape 3"/>
          <p:cNvSpPr>
            <a:spLocks/>
          </p:cNvSpPr>
          <p:nvPr/>
        </p:nvSpPr>
        <p:spPr bwMode="auto">
          <a:xfrm>
            <a:off x="446092" y="1098550"/>
            <a:ext cx="2395537" cy="508000"/>
          </a:xfrm>
          <a:custGeom>
            <a:avLst/>
            <a:gdLst>
              <a:gd name="T0" fmla="*/ 1197769 w 21600"/>
              <a:gd name="T1" fmla="*/ 254000 h 21600"/>
              <a:gd name="T2" fmla="*/ 1197769 w 21600"/>
              <a:gd name="T3" fmla="*/ 254000 h 21600"/>
              <a:gd name="T4" fmla="*/ 1197769 w 21600"/>
              <a:gd name="T5" fmla="*/ 254000 h 21600"/>
              <a:gd name="T6" fmla="*/ 1197769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5bunches/train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6389" name="AutoShape 4"/>
          <p:cNvSpPr>
            <a:spLocks/>
          </p:cNvSpPr>
          <p:nvPr/>
        </p:nvSpPr>
        <p:spPr bwMode="auto">
          <a:xfrm>
            <a:off x="355600" y="4354513"/>
            <a:ext cx="3440113" cy="1409700"/>
          </a:xfrm>
          <a:custGeom>
            <a:avLst/>
            <a:gdLst>
              <a:gd name="T0" fmla="*/ 1720057 w 21600"/>
              <a:gd name="T1" fmla="*/ 704850 h 21600"/>
              <a:gd name="T2" fmla="*/ 1720057 w 21600"/>
              <a:gd name="T3" fmla="*/ 704850 h 21600"/>
              <a:gd name="T4" fmla="*/ 1720057 w 21600"/>
              <a:gd name="T5" fmla="*/ 704850 h 21600"/>
              <a:gd name="T6" fmla="*/ 1720057 w 21600"/>
              <a:gd name="T7" fmla="*/ 704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2970±20 MeV</a:t>
            </a:r>
            <a:endParaRPr lang="ja-JP" altLang="ja-JP" sz="26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      ⇒</a:t>
            </a:r>
            <a:r>
              <a:rPr lang="ja-JP" altLang="en-US" sz="2600" dirty="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　</a:t>
            </a:r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~120</a:t>
            </a:r>
            <a:r>
              <a:rPr lang="en-US" altLang="ja-JP" sz="2600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g</a:t>
            </a:r>
            <a:r>
              <a:rPr lang="ja-JP" altLang="ja-JP" sz="2600" dirty="0" err="1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</a:t>
            </a:r>
            <a:r>
              <a:rPr lang="en-US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</a:t>
            </a:r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/</a:t>
            </a:r>
            <a:r>
              <a:rPr lang="en-US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</a:t>
            </a:r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train</a:t>
            </a:r>
            <a:r>
              <a:rPr lang="ja-JP" altLang="en-US" sz="2600" dirty="0">
                <a:solidFill>
                  <a:srgbClr val="FFFFFF"/>
                </a:solidFill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のガンマ線に相当</a:t>
            </a:r>
            <a:endParaRPr lang="ja-JP" dirty="0">
              <a:ea typeface="ＭＳ Ｐゴシック" pitchFamily="50" charset="-128"/>
            </a:endParaRPr>
          </a:p>
        </p:txBody>
      </p:sp>
      <p:sp>
        <p:nvSpPr>
          <p:cNvPr id="16390" name="Rectangle 5"/>
          <p:cNvSpPr>
            <a:spLocks noGrp="1"/>
          </p:cNvSpPr>
          <p:nvPr>
            <p:ph type="title"/>
          </p:nvPr>
        </p:nvSpPr>
        <p:spPr bwMode="auto">
          <a:xfrm>
            <a:off x="1008063" y="201616"/>
            <a:ext cx="9072562" cy="12604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66" tIns="50766" rIns="50766" bIns="50766" numCol="1" anchor="ctr" anchorCtr="0" compatLnSpc="1">
            <a:prstTxWarp prst="textNoShape">
              <a:avLst/>
            </a:prstTxWarp>
          </a:bodyPr>
          <a:lstStyle/>
          <a:p>
            <a:pPr defTabSz="913785" eaLnBrk="1"/>
            <a:r>
              <a:rPr lang="en-US" altLang="ja-JP" sz="48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g</a:t>
            </a:r>
            <a:r>
              <a:rPr lang="ja-JP" altLang="ja-JP" sz="48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ray </a:t>
            </a:r>
            <a:r>
              <a:rPr lang="ja-JP" altLang="ja-JP" sz="48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Generation</a:t>
            </a:r>
            <a:endParaRPr lang="ja-JP" altLang="ja-JP" dirty="0" smtClean="0">
              <a:ea typeface="ＭＳ Ｐゴシック" pitchFamily="50" charset="-128"/>
            </a:endParaRPr>
          </a:p>
        </p:txBody>
      </p:sp>
      <p:sp>
        <p:nvSpPr>
          <p:cNvPr id="16391" name="AutoShape 6"/>
          <p:cNvSpPr>
            <a:spLocks/>
          </p:cNvSpPr>
          <p:nvPr/>
        </p:nvSpPr>
        <p:spPr bwMode="auto">
          <a:xfrm>
            <a:off x="1044580" y="2154238"/>
            <a:ext cx="392113" cy="196850"/>
          </a:xfrm>
          <a:custGeom>
            <a:avLst/>
            <a:gdLst>
              <a:gd name="T0" fmla="*/ 196057 w 21600"/>
              <a:gd name="T1" fmla="*/ 98425 h 21600"/>
              <a:gd name="T2" fmla="*/ 196057 w 21600"/>
              <a:gd name="T3" fmla="*/ 98425 h 21600"/>
              <a:gd name="T4" fmla="*/ 196057 w 21600"/>
              <a:gd name="T5" fmla="*/ 98425 h 21600"/>
              <a:gd name="T6" fmla="*/ 196057 w 21600"/>
              <a:gd name="T7" fmla="*/ 984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392" name="AutoShape 7"/>
          <p:cNvSpPr>
            <a:spLocks/>
          </p:cNvSpPr>
          <p:nvPr/>
        </p:nvSpPr>
        <p:spPr bwMode="auto">
          <a:xfrm>
            <a:off x="1798637" y="2154238"/>
            <a:ext cx="392112" cy="196850"/>
          </a:xfrm>
          <a:custGeom>
            <a:avLst/>
            <a:gdLst>
              <a:gd name="T0" fmla="*/ 196056 w 21600"/>
              <a:gd name="T1" fmla="*/ 98425 h 21600"/>
              <a:gd name="T2" fmla="*/ 196056 w 21600"/>
              <a:gd name="T3" fmla="*/ 98425 h 21600"/>
              <a:gd name="T4" fmla="*/ 196056 w 21600"/>
              <a:gd name="T5" fmla="*/ 98425 h 21600"/>
              <a:gd name="T6" fmla="*/ 196056 w 21600"/>
              <a:gd name="T7" fmla="*/ 984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393" name="AutoShape 8"/>
          <p:cNvSpPr>
            <a:spLocks/>
          </p:cNvSpPr>
          <p:nvPr/>
        </p:nvSpPr>
        <p:spPr bwMode="auto">
          <a:xfrm>
            <a:off x="2552704" y="2154238"/>
            <a:ext cx="390525" cy="196850"/>
          </a:xfrm>
          <a:custGeom>
            <a:avLst/>
            <a:gdLst>
              <a:gd name="T0" fmla="*/ 195263 w 21600"/>
              <a:gd name="T1" fmla="*/ 98425 h 21600"/>
              <a:gd name="T2" fmla="*/ 195263 w 21600"/>
              <a:gd name="T3" fmla="*/ 98425 h 21600"/>
              <a:gd name="T4" fmla="*/ 195263 w 21600"/>
              <a:gd name="T5" fmla="*/ 98425 h 21600"/>
              <a:gd name="T6" fmla="*/ 195263 w 21600"/>
              <a:gd name="T7" fmla="*/ 984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394" name="AutoShape 9"/>
          <p:cNvSpPr>
            <a:spLocks/>
          </p:cNvSpPr>
          <p:nvPr/>
        </p:nvSpPr>
        <p:spPr bwMode="auto">
          <a:xfrm>
            <a:off x="3305179" y="2154238"/>
            <a:ext cx="392113" cy="196850"/>
          </a:xfrm>
          <a:custGeom>
            <a:avLst/>
            <a:gdLst>
              <a:gd name="T0" fmla="*/ 196057 w 21600"/>
              <a:gd name="T1" fmla="*/ 98425 h 21600"/>
              <a:gd name="T2" fmla="*/ 196057 w 21600"/>
              <a:gd name="T3" fmla="*/ 98425 h 21600"/>
              <a:gd name="T4" fmla="*/ 196057 w 21600"/>
              <a:gd name="T5" fmla="*/ 98425 h 21600"/>
              <a:gd name="T6" fmla="*/ 196057 w 21600"/>
              <a:gd name="T7" fmla="*/ 984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395" name="AutoShape 10"/>
          <p:cNvSpPr>
            <a:spLocks/>
          </p:cNvSpPr>
          <p:nvPr/>
        </p:nvSpPr>
        <p:spPr bwMode="auto">
          <a:xfrm>
            <a:off x="4059238" y="2155829"/>
            <a:ext cx="392112" cy="195262"/>
          </a:xfrm>
          <a:custGeom>
            <a:avLst/>
            <a:gdLst>
              <a:gd name="T0" fmla="*/ 196056 w 21600"/>
              <a:gd name="T1" fmla="*/ 97632 h 21600"/>
              <a:gd name="T2" fmla="*/ 196056 w 21600"/>
              <a:gd name="T3" fmla="*/ 97632 h 21600"/>
              <a:gd name="T4" fmla="*/ 196056 w 21600"/>
              <a:gd name="T5" fmla="*/ 97632 h 21600"/>
              <a:gd name="T6" fmla="*/ 196056 w 21600"/>
              <a:gd name="T7" fmla="*/ 97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16396" name="Group 11"/>
          <p:cNvGrpSpPr>
            <a:grpSpLocks/>
          </p:cNvGrpSpPr>
          <p:nvPr/>
        </p:nvGrpSpPr>
        <p:grpSpPr bwMode="auto">
          <a:xfrm>
            <a:off x="4032254" y="1260475"/>
            <a:ext cx="3330575" cy="1125538"/>
            <a:chOff x="0" y="0"/>
            <a:chExt cx="263" cy="89"/>
          </a:xfrm>
        </p:grpSpPr>
        <p:sp>
          <p:nvSpPr>
            <p:cNvPr id="16410" name="AutoShape 12"/>
            <p:cNvSpPr>
              <a:spLocks/>
            </p:cNvSpPr>
            <p:nvPr/>
          </p:nvSpPr>
          <p:spPr bwMode="auto">
            <a:xfrm rot="-957475">
              <a:off x="1" y="69"/>
              <a:ext cx="32" cy="16"/>
            </a:xfrm>
            <a:custGeom>
              <a:avLst/>
              <a:gdLst>
                <a:gd name="T0" fmla="*/ 16 w 21600"/>
                <a:gd name="T1" fmla="*/ 8 h 21600"/>
                <a:gd name="T2" fmla="*/ 16 w 21600"/>
                <a:gd name="T3" fmla="*/ 8 h 21600"/>
                <a:gd name="T4" fmla="*/ 16 w 21600"/>
                <a:gd name="T5" fmla="*/ 8 h 21600"/>
                <a:gd name="T6" fmla="*/ 16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6411" name="AutoShape 13"/>
            <p:cNvSpPr>
              <a:spLocks/>
            </p:cNvSpPr>
            <p:nvPr/>
          </p:nvSpPr>
          <p:spPr bwMode="auto">
            <a:xfrm rot="-957475">
              <a:off x="58" y="52"/>
              <a:ext cx="32" cy="17"/>
            </a:xfrm>
            <a:custGeom>
              <a:avLst/>
              <a:gdLst>
                <a:gd name="T0" fmla="*/ 16 w 21600"/>
                <a:gd name="T1" fmla="*/ 9 h 21600"/>
                <a:gd name="T2" fmla="*/ 16 w 21600"/>
                <a:gd name="T3" fmla="*/ 9 h 21600"/>
                <a:gd name="T4" fmla="*/ 16 w 21600"/>
                <a:gd name="T5" fmla="*/ 9 h 21600"/>
                <a:gd name="T6" fmla="*/ 16 w 21600"/>
                <a:gd name="T7" fmla="*/ 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6412" name="AutoShape 14"/>
            <p:cNvSpPr>
              <a:spLocks/>
            </p:cNvSpPr>
            <p:nvPr/>
          </p:nvSpPr>
          <p:spPr bwMode="auto">
            <a:xfrm rot="-957475">
              <a:off x="115" y="36"/>
              <a:ext cx="32" cy="17"/>
            </a:xfrm>
            <a:custGeom>
              <a:avLst/>
              <a:gdLst>
                <a:gd name="T0" fmla="*/ 16 w 21600"/>
                <a:gd name="T1" fmla="*/ 9 h 21600"/>
                <a:gd name="T2" fmla="*/ 16 w 21600"/>
                <a:gd name="T3" fmla="*/ 9 h 21600"/>
                <a:gd name="T4" fmla="*/ 16 w 21600"/>
                <a:gd name="T5" fmla="*/ 9 h 21600"/>
                <a:gd name="T6" fmla="*/ 16 w 21600"/>
                <a:gd name="T7" fmla="*/ 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6413" name="AutoShape 15"/>
            <p:cNvSpPr>
              <a:spLocks/>
            </p:cNvSpPr>
            <p:nvPr/>
          </p:nvSpPr>
          <p:spPr bwMode="auto">
            <a:xfrm rot="-957475">
              <a:off x="172" y="20"/>
              <a:ext cx="32" cy="16"/>
            </a:xfrm>
            <a:custGeom>
              <a:avLst/>
              <a:gdLst>
                <a:gd name="T0" fmla="*/ 16 w 21600"/>
                <a:gd name="T1" fmla="*/ 8 h 21600"/>
                <a:gd name="T2" fmla="*/ 16 w 21600"/>
                <a:gd name="T3" fmla="*/ 8 h 21600"/>
                <a:gd name="T4" fmla="*/ 16 w 21600"/>
                <a:gd name="T5" fmla="*/ 8 h 21600"/>
                <a:gd name="T6" fmla="*/ 16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6414" name="AutoShape 16"/>
            <p:cNvSpPr>
              <a:spLocks/>
            </p:cNvSpPr>
            <p:nvPr/>
          </p:nvSpPr>
          <p:spPr bwMode="auto">
            <a:xfrm rot="-957475">
              <a:off x="229" y="3"/>
              <a:ext cx="32" cy="17"/>
            </a:xfrm>
            <a:custGeom>
              <a:avLst/>
              <a:gdLst>
                <a:gd name="T0" fmla="*/ 16 w 21600"/>
                <a:gd name="T1" fmla="*/ 9 h 21600"/>
                <a:gd name="T2" fmla="*/ 16 w 21600"/>
                <a:gd name="T3" fmla="*/ 9 h 21600"/>
                <a:gd name="T4" fmla="*/ 16 w 21600"/>
                <a:gd name="T5" fmla="*/ 9 h 21600"/>
                <a:gd name="T6" fmla="*/ 16 w 21600"/>
                <a:gd name="T7" fmla="*/ 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16397" name="AutoShape 17"/>
          <p:cNvSpPr>
            <a:spLocks/>
          </p:cNvSpPr>
          <p:nvPr/>
        </p:nvSpPr>
        <p:spPr bwMode="auto">
          <a:xfrm>
            <a:off x="5791205" y="2155825"/>
            <a:ext cx="392113" cy="196850"/>
          </a:xfrm>
          <a:custGeom>
            <a:avLst/>
            <a:gdLst>
              <a:gd name="T0" fmla="*/ 196057 w 21600"/>
              <a:gd name="T1" fmla="*/ 98425 h 21600"/>
              <a:gd name="T2" fmla="*/ 196057 w 21600"/>
              <a:gd name="T3" fmla="*/ 98425 h 21600"/>
              <a:gd name="T4" fmla="*/ 196057 w 21600"/>
              <a:gd name="T5" fmla="*/ 98425 h 21600"/>
              <a:gd name="T6" fmla="*/ 196057 w 21600"/>
              <a:gd name="T7" fmla="*/ 984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398" name="AutoShape 18"/>
          <p:cNvSpPr>
            <a:spLocks/>
          </p:cNvSpPr>
          <p:nvPr/>
        </p:nvSpPr>
        <p:spPr bwMode="auto">
          <a:xfrm>
            <a:off x="6545263" y="2155825"/>
            <a:ext cx="392112" cy="196850"/>
          </a:xfrm>
          <a:custGeom>
            <a:avLst/>
            <a:gdLst>
              <a:gd name="T0" fmla="*/ 196056 w 21600"/>
              <a:gd name="T1" fmla="*/ 98425 h 21600"/>
              <a:gd name="T2" fmla="*/ 196056 w 21600"/>
              <a:gd name="T3" fmla="*/ 98425 h 21600"/>
              <a:gd name="T4" fmla="*/ 196056 w 21600"/>
              <a:gd name="T5" fmla="*/ 98425 h 21600"/>
              <a:gd name="T6" fmla="*/ 196056 w 21600"/>
              <a:gd name="T7" fmla="*/ 984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399" name="AutoShape 19"/>
          <p:cNvSpPr>
            <a:spLocks/>
          </p:cNvSpPr>
          <p:nvPr/>
        </p:nvSpPr>
        <p:spPr bwMode="auto">
          <a:xfrm>
            <a:off x="7299329" y="2157413"/>
            <a:ext cx="392113" cy="195262"/>
          </a:xfrm>
          <a:custGeom>
            <a:avLst/>
            <a:gdLst>
              <a:gd name="T0" fmla="*/ 196057 w 21600"/>
              <a:gd name="T1" fmla="*/ 97631 h 21600"/>
              <a:gd name="T2" fmla="*/ 196057 w 21600"/>
              <a:gd name="T3" fmla="*/ 97631 h 21600"/>
              <a:gd name="T4" fmla="*/ 196057 w 21600"/>
              <a:gd name="T5" fmla="*/ 97631 h 21600"/>
              <a:gd name="T6" fmla="*/ 196057 w 21600"/>
              <a:gd name="T7" fmla="*/ 976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400" name="AutoShape 20"/>
          <p:cNvSpPr>
            <a:spLocks/>
          </p:cNvSpPr>
          <p:nvPr/>
        </p:nvSpPr>
        <p:spPr bwMode="auto">
          <a:xfrm>
            <a:off x="8053388" y="2155825"/>
            <a:ext cx="392112" cy="196850"/>
          </a:xfrm>
          <a:custGeom>
            <a:avLst/>
            <a:gdLst>
              <a:gd name="T0" fmla="*/ 196056 w 21600"/>
              <a:gd name="T1" fmla="*/ 98425 h 21600"/>
              <a:gd name="T2" fmla="*/ 196056 w 21600"/>
              <a:gd name="T3" fmla="*/ 98425 h 21600"/>
              <a:gd name="T4" fmla="*/ 196056 w 21600"/>
              <a:gd name="T5" fmla="*/ 98425 h 21600"/>
              <a:gd name="T6" fmla="*/ 196056 w 21600"/>
              <a:gd name="T7" fmla="*/ 984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401" name="AutoShape 21"/>
          <p:cNvSpPr>
            <a:spLocks/>
          </p:cNvSpPr>
          <p:nvPr/>
        </p:nvSpPr>
        <p:spPr bwMode="auto">
          <a:xfrm>
            <a:off x="8807454" y="2157413"/>
            <a:ext cx="392113" cy="196850"/>
          </a:xfrm>
          <a:custGeom>
            <a:avLst/>
            <a:gdLst>
              <a:gd name="T0" fmla="*/ 196057 w 21600"/>
              <a:gd name="T1" fmla="*/ 98425 h 21600"/>
              <a:gd name="T2" fmla="*/ 196057 w 21600"/>
              <a:gd name="T3" fmla="*/ 98425 h 21600"/>
              <a:gd name="T4" fmla="*/ 196057 w 21600"/>
              <a:gd name="T5" fmla="*/ 98425 h 21600"/>
              <a:gd name="T6" fmla="*/ 196057 w 21600"/>
              <a:gd name="T7" fmla="*/ 984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6402" name="Line 22"/>
          <p:cNvSpPr>
            <a:spLocks noChangeShapeType="1"/>
          </p:cNvSpPr>
          <p:nvPr/>
        </p:nvSpPr>
        <p:spPr bwMode="auto">
          <a:xfrm flipH="1">
            <a:off x="4594230" y="1408118"/>
            <a:ext cx="1196975" cy="414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6403" name="Line 23"/>
          <p:cNvSpPr>
            <a:spLocks noChangeShapeType="1"/>
          </p:cNvSpPr>
          <p:nvPr/>
        </p:nvSpPr>
        <p:spPr bwMode="auto">
          <a:xfrm>
            <a:off x="1239843" y="1971675"/>
            <a:ext cx="1838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6404" name="Line 24"/>
          <p:cNvSpPr>
            <a:spLocks noChangeShapeType="1"/>
          </p:cNvSpPr>
          <p:nvPr/>
        </p:nvSpPr>
        <p:spPr bwMode="auto">
          <a:xfrm>
            <a:off x="6840542" y="2030413"/>
            <a:ext cx="1966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6405" name="AutoShape 25"/>
          <p:cNvSpPr>
            <a:spLocks/>
          </p:cNvSpPr>
          <p:nvPr/>
        </p:nvSpPr>
        <p:spPr bwMode="auto">
          <a:xfrm>
            <a:off x="814393" y="1651004"/>
            <a:ext cx="458787" cy="461964"/>
          </a:xfrm>
          <a:custGeom>
            <a:avLst/>
            <a:gdLst>
              <a:gd name="T0" fmla="*/ 229394 w 21600"/>
              <a:gd name="T1" fmla="*/ 230982 h 21600"/>
              <a:gd name="T2" fmla="*/ 229394 w 21600"/>
              <a:gd name="T3" fmla="*/ 230982 h 21600"/>
              <a:gd name="T4" fmla="*/ 229394 w 21600"/>
              <a:gd name="T5" fmla="*/ 230982 h 21600"/>
              <a:gd name="T6" fmla="*/ 229394 w 21600"/>
              <a:gd name="T7" fmla="*/ 2309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e-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6406" name="AutoShape 26"/>
          <p:cNvSpPr>
            <a:spLocks/>
          </p:cNvSpPr>
          <p:nvPr/>
        </p:nvSpPr>
        <p:spPr bwMode="auto">
          <a:xfrm>
            <a:off x="4527554" y="1071563"/>
            <a:ext cx="854075" cy="461962"/>
          </a:xfrm>
          <a:custGeom>
            <a:avLst/>
            <a:gdLst>
              <a:gd name="T0" fmla="*/ 427038 w 21600"/>
              <a:gd name="T1" fmla="*/ 230981 h 21600"/>
              <a:gd name="T2" fmla="*/ 427038 w 21600"/>
              <a:gd name="T3" fmla="*/ 230981 h 21600"/>
              <a:gd name="T4" fmla="*/ 427038 w 21600"/>
              <a:gd name="T5" fmla="*/ 230981 h 21600"/>
              <a:gd name="T6" fmla="*/ 427038 w 21600"/>
              <a:gd name="T7" fmla="*/ 230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laser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6407" name="AutoShape 27"/>
          <p:cNvSpPr>
            <a:spLocks/>
          </p:cNvSpPr>
          <p:nvPr/>
        </p:nvSpPr>
        <p:spPr bwMode="auto">
          <a:xfrm>
            <a:off x="7564442" y="1533529"/>
            <a:ext cx="311150" cy="461964"/>
          </a:xfrm>
          <a:custGeom>
            <a:avLst/>
            <a:gdLst>
              <a:gd name="T0" fmla="*/ 155575 w 21600"/>
              <a:gd name="T1" fmla="*/ 230982 h 21600"/>
              <a:gd name="T2" fmla="*/ 155575 w 21600"/>
              <a:gd name="T3" fmla="*/ 230982 h 21600"/>
              <a:gd name="T4" fmla="*/ 155575 w 21600"/>
              <a:gd name="T5" fmla="*/ 230982 h 21600"/>
              <a:gd name="T6" fmla="*/ 155575 w 21600"/>
              <a:gd name="T7" fmla="*/ 2309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2400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g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16408" name="AutoShape 28"/>
          <p:cNvSpPr>
            <a:spLocks/>
          </p:cNvSpPr>
          <p:nvPr/>
        </p:nvSpPr>
        <p:spPr bwMode="auto">
          <a:xfrm>
            <a:off x="1220788" y="2508250"/>
            <a:ext cx="938212" cy="461964"/>
          </a:xfrm>
          <a:custGeom>
            <a:avLst/>
            <a:gdLst>
              <a:gd name="T0" fmla="*/ 469106 w 21600"/>
              <a:gd name="T1" fmla="*/ 230982 h 21600"/>
              <a:gd name="T2" fmla="*/ 469106 w 21600"/>
              <a:gd name="T3" fmla="*/ 230982 h 21600"/>
              <a:gd name="T4" fmla="*/ 469106 w 21600"/>
              <a:gd name="T5" fmla="*/ 230982 h 21600"/>
              <a:gd name="T6" fmla="*/ 469106 w 21600"/>
              <a:gd name="T7" fmla="*/ 2309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5.6ns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6409" name="AutoShape 29"/>
          <p:cNvSpPr>
            <a:spLocks/>
          </p:cNvSpPr>
          <p:nvPr/>
        </p:nvSpPr>
        <p:spPr bwMode="auto">
          <a:xfrm>
            <a:off x="6307139" y="6851650"/>
            <a:ext cx="1363662" cy="482600"/>
          </a:xfrm>
          <a:custGeom>
            <a:avLst/>
            <a:gdLst>
              <a:gd name="T0" fmla="*/ 681831 w 21600"/>
              <a:gd name="T1" fmla="*/ 241300 h 21600"/>
              <a:gd name="T2" fmla="*/ 681831 w 21600"/>
              <a:gd name="T3" fmla="*/ 241300 h 21600"/>
              <a:gd name="T4" fmla="*/ 681831 w 21600"/>
              <a:gd name="T5" fmla="*/ 241300 h 21600"/>
              <a:gd name="T6" fmla="*/ 681831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E</a:t>
            </a:r>
            <a:r>
              <a:rPr lang="ja-JP" altLang="ja-JP" sz="240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γ</a:t>
            </a:r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[MeV]</a:t>
            </a:r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/>
          </p:cNvSpPr>
          <p:nvPr/>
        </p:nvSpPr>
        <p:spPr bwMode="auto">
          <a:xfrm>
            <a:off x="493717" y="-103184"/>
            <a:ext cx="9645650" cy="1257301"/>
          </a:xfrm>
          <a:custGeom>
            <a:avLst/>
            <a:gdLst>
              <a:gd name="T0" fmla="*/ 4822825 w 21600"/>
              <a:gd name="T1" fmla="*/ 628651 h 21600"/>
              <a:gd name="T2" fmla="*/ 4822825 w 21600"/>
              <a:gd name="T3" fmla="*/ 628651 h 21600"/>
              <a:gd name="T4" fmla="*/ 4822825 w 21600"/>
              <a:gd name="T5" fmla="*/ 628651 h 21600"/>
              <a:gd name="T6" fmla="*/ 4822825 w 21600"/>
              <a:gd name="T7" fmla="*/ 62865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 anchor="ctr"/>
          <a:lstStyle/>
          <a:p>
            <a:pPr defTabSz="447373"/>
            <a:r>
              <a:rPr lang="ja-JP" altLang="ja-JP" sz="4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Quantitative Understanding of the Cavity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7411" name="AutoShape 2"/>
          <p:cNvSpPr>
            <a:spLocks/>
          </p:cNvSpPr>
          <p:nvPr/>
        </p:nvSpPr>
        <p:spPr bwMode="auto">
          <a:xfrm>
            <a:off x="601667" y="960438"/>
            <a:ext cx="9648825" cy="6553200"/>
          </a:xfrm>
          <a:custGeom>
            <a:avLst/>
            <a:gdLst>
              <a:gd name="T0" fmla="*/ 4824413 w 21600"/>
              <a:gd name="T1" fmla="*/ 3276600 h 21600"/>
              <a:gd name="T2" fmla="*/ 4824413 w 21600"/>
              <a:gd name="T3" fmla="*/ 3276600 h 21600"/>
              <a:gd name="T4" fmla="*/ 4824413 w 21600"/>
              <a:gd name="T5" fmla="*/ 3276600 h 21600"/>
              <a:gd name="T6" fmla="*/ 4824413 w 21600"/>
              <a:gd name="T7" fmla="*/ 3276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marL="439442" indent="-439442" defTabSz="447373">
              <a:buSzPct val="100000"/>
              <a:buFont typeface="ArialMT" charset="0"/>
              <a:buChar char="•"/>
            </a:pPr>
            <a:r>
              <a:rPr lang="ja-JP" altLang="ja-JP" sz="3500" b="1" u="sng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Finesse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marL="455305" lvl="1" indent="0" defTabSz="447373"/>
            <a:r>
              <a:rPr lang="ja-JP" altLang="en-US" sz="35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・</a:t>
            </a:r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Airy function</a:t>
            </a:r>
          </a:p>
          <a:p>
            <a:pPr marL="455305" lvl="1" indent="0" defTabSz="447373"/>
            <a:r>
              <a:rPr lang="ja-JP" altLang="en-US" sz="31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・</a:t>
            </a:r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Life time of the laser light in the cavity</a:t>
            </a:r>
          </a:p>
          <a:p>
            <a:pPr marL="439442" indent="-439442" defTabSz="447373"/>
            <a:endParaRPr lang="ja-JP" altLang="ja-JP" sz="35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marL="439442" indent="-439442" defTabSz="447373">
              <a:buSzPct val="100000"/>
              <a:buFont typeface="ArialMT" charset="0"/>
              <a:buChar char="•"/>
            </a:pPr>
            <a:r>
              <a:rPr lang="ja-JP" altLang="ja-JP" sz="3500" b="1" u="sng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Stored Power in the cavity</a:t>
            </a:r>
          </a:p>
          <a:p>
            <a:pPr marL="455305" lvl="1" indent="0" defTabSz="447373"/>
            <a:r>
              <a:rPr lang="ja-JP" altLang="en-US" sz="35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・</a:t>
            </a:r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From injection power</a:t>
            </a:r>
          </a:p>
          <a:p>
            <a:pPr marL="455305" lvl="1" indent="0" defTabSz="447373"/>
            <a:r>
              <a:rPr lang="ja-JP" altLang="en-US" sz="31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・</a:t>
            </a:r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From transmitted power</a:t>
            </a:r>
          </a:p>
          <a:p>
            <a:pPr marL="439442" indent="-439442" defTabSz="447373"/>
            <a:endParaRPr lang="ja-JP" altLang="ja-JP" sz="35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marL="439442" indent="-439442" defTabSz="447373">
              <a:buSzPct val="100000"/>
              <a:buFont typeface="ArialMT" charset="0"/>
              <a:buChar char="•"/>
            </a:pPr>
            <a:r>
              <a:rPr lang="ja-JP" altLang="ja-JP" sz="3500" b="1" u="sng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Profile at the interaction point</a:t>
            </a:r>
          </a:p>
          <a:p>
            <a:pPr marL="455305" lvl="1" indent="0" defTabSz="447373"/>
            <a:r>
              <a:rPr lang="ja-JP" altLang="en-US" sz="35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・</a:t>
            </a:r>
            <a:r>
              <a:rPr lang="ja-JP" altLang="ja-JP" sz="35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Using Compton gamma (laser-wire) </a:t>
            </a:r>
          </a:p>
          <a:p>
            <a:pPr marL="455305" lvl="1" indent="0" defTabSz="447373"/>
            <a:r>
              <a:rPr lang="ja-JP" altLang="en-US" sz="35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・</a:t>
            </a:r>
            <a:r>
              <a:rPr lang="ja-JP" altLang="ja-JP" sz="35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Estimate from a measured laser light profile</a:t>
            </a:r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287343" y="5853113"/>
            <a:ext cx="3883025" cy="1943100"/>
          </a:xfrm>
          <a:custGeom>
            <a:avLst/>
            <a:gdLst>
              <a:gd name="T0" fmla="*/ 1941513 w 21600"/>
              <a:gd name="T1" fmla="*/ 971550 h 21600"/>
              <a:gd name="T2" fmla="*/ 1941513 w 21600"/>
              <a:gd name="T3" fmla="*/ 971550 h 21600"/>
              <a:gd name="T4" fmla="*/ 1941513 w 21600"/>
              <a:gd name="T5" fmla="*/ 971550 h 21600"/>
              <a:gd name="T6" fmla="*/ 1941513 w 21600"/>
              <a:gd name="T7" fmla="*/ 9715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456" tIns="63456" rIns="63456" bIns="63456"/>
          <a:lstStyle/>
          <a:p>
            <a:pPr defTabSz="447373"/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Finesse:</a:t>
            </a:r>
            <a:r>
              <a:rPr lang="ja-JP" altLang="en-US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　</a:t>
            </a:r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FWHM / FSR</a:t>
            </a: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                 =4040±420</a:t>
            </a:r>
            <a:endParaRPr lang="ja-JP" altLang="ja-JP">
              <a:ea typeface="ＭＳ Ｐゴシック" pitchFamily="50" charset="-128"/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5289550" y="5167313"/>
            <a:ext cx="4791075" cy="482600"/>
            <a:chOff x="0" y="0"/>
            <a:chExt cx="378" cy="38"/>
          </a:xfrm>
        </p:grpSpPr>
        <p:sp>
          <p:nvSpPr>
            <p:cNvPr id="18454" name="AutoShape 3"/>
            <p:cNvSpPr>
              <a:spLocks/>
            </p:cNvSpPr>
            <p:nvPr/>
          </p:nvSpPr>
          <p:spPr bwMode="auto">
            <a:xfrm>
              <a:off x="0" y="0"/>
              <a:ext cx="378" cy="38"/>
            </a:xfrm>
            <a:custGeom>
              <a:avLst/>
              <a:gdLst>
                <a:gd name="T0" fmla="*/ 189 w 21600"/>
                <a:gd name="T1" fmla="*/ 19 h 21600"/>
                <a:gd name="T2" fmla="*/ 189 w 21600"/>
                <a:gd name="T3" fmla="*/ 19 h 21600"/>
                <a:gd name="T4" fmla="*/ 189 w 21600"/>
                <a:gd name="T5" fmla="*/ 19 h 21600"/>
                <a:gd name="T6" fmla="*/ 189 w 21600"/>
                <a:gd name="T7" fmla="*/ 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8455" name="AutoShape 4"/>
            <p:cNvSpPr>
              <a:spLocks/>
            </p:cNvSpPr>
            <p:nvPr/>
          </p:nvSpPr>
          <p:spPr bwMode="auto">
            <a:xfrm>
              <a:off x="0" y="0"/>
              <a:ext cx="378" cy="38"/>
            </a:xfrm>
            <a:custGeom>
              <a:avLst/>
              <a:gdLst>
                <a:gd name="T0" fmla="*/ 189 w 21600"/>
                <a:gd name="T1" fmla="*/ 19 h 21600"/>
                <a:gd name="T2" fmla="*/ 189 w 21600"/>
                <a:gd name="T3" fmla="*/ 19 h 21600"/>
                <a:gd name="T4" fmla="*/ 189 w 21600"/>
                <a:gd name="T5" fmla="*/ 19 h 21600"/>
                <a:gd name="T6" fmla="*/ 189 w 21600"/>
                <a:gd name="T7" fmla="*/ 1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3500" tIns="63500" rIns="63500" bIns="63500"/>
            <a:lstStyle/>
            <a:p>
              <a:pPr defTabSz="447373"/>
              <a:r>
                <a:rPr lang="ja-JP" altLang="ja-JP" sz="24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Life time of the laser light</a:t>
              </a:r>
              <a:endParaRPr lang="ja-JP" altLang="ja-JP">
                <a:ea typeface="ＭＳ Ｐゴシック" pitchFamily="50" charset="-128"/>
              </a:endParaRPr>
            </a:p>
          </p:txBody>
        </p:sp>
      </p:grpSp>
      <p:pic>
        <p:nvPicPr>
          <p:cNvPr id="18436" name="Picture 5" descr="image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4185" r="2202" b="4720"/>
          <a:stretch>
            <a:fillRect/>
          </a:stretch>
        </p:blipFill>
        <p:spPr bwMode="auto">
          <a:xfrm>
            <a:off x="276230" y="1736725"/>
            <a:ext cx="452596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AutoShape 6"/>
          <p:cNvSpPr>
            <a:spLocks/>
          </p:cNvSpPr>
          <p:nvPr/>
        </p:nvSpPr>
        <p:spPr bwMode="auto">
          <a:xfrm>
            <a:off x="314325" y="5127625"/>
            <a:ext cx="2343150" cy="508000"/>
          </a:xfrm>
          <a:custGeom>
            <a:avLst/>
            <a:gdLst>
              <a:gd name="T0" fmla="*/ 1171575 w 21600"/>
              <a:gd name="T1" fmla="*/ 254000 h 21600"/>
              <a:gd name="T2" fmla="*/ 1171575 w 21600"/>
              <a:gd name="T3" fmla="*/ 254000 h 21600"/>
              <a:gd name="T4" fmla="*/ 1171575 w 21600"/>
              <a:gd name="T5" fmla="*/ 254000 h 21600"/>
              <a:gd name="T6" fmla="*/ 1171575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456" tIns="63456" rIns="63456" bIns="63456"/>
          <a:lstStyle/>
          <a:p>
            <a:pPr defTabSz="491794"/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Airy Function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8438" name="AutoShape 7"/>
          <p:cNvSpPr>
            <a:spLocks/>
          </p:cNvSpPr>
          <p:nvPr/>
        </p:nvSpPr>
        <p:spPr bwMode="auto">
          <a:xfrm>
            <a:off x="282579" y="69850"/>
            <a:ext cx="9072563" cy="1258888"/>
          </a:xfrm>
          <a:custGeom>
            <a:avLst/>
            <a:gdLst>
              <a:gd name="T0" fmla="*/ 4536282 w 21600"/>
              <a:gd name="T1" fmla="*/ 629444 h 21600"/>
              <a:gd name="T2" fmla="*/ 4536282 w 21600"/>
              <a:gd name="T3" fmla="*/ 629444 h 21600"/>
              <a:gd name="T4" fmla="*/ 4536282 w 21600"/>
              <a:gd name="T5" fmla="*/ 629444 h 21600"/>
              <a:gd name="T6" fmla="*/ 4536282 w 21600"/>
              <a:gd name="T7" fmla="*/ 629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 anchor="ctr"/>
          <a:lstStyle/>
          <a:p>
            <a:pPr defTabSz="447373"/>
            <a:r>
              <a:rPr lang="ja-JP" altLang="ja-JP" sz="4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Finesse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8439" name="AutoShape 8"/>
          <p:cNvSpPr>
            <a:spLocks/>
          </p:cNvSpPr>
          <p:nvPr/>
        </p:nvSpPr>
        <p:spPr bwMode="auto">
          <a:xfrm>
            <a:off x="5356229" y="5880100"/>
            <a:ext cx="2038350" cy="915988"/>
          </a:xfrm>
          <a:custGeom>
            <a:avLst/>
            <a:gdLst>
              <a:gd name="T0" fmla="*/ 1019175 w 21600"/>
              <a:gd name="T1" fmla="*/ 457994 h 21600"/>
              <a:gd name="T2" fmla="*/ 1019175 w 21600"/>
              <a:gd name="T3" fmla="*/ 457994 h 21600"/>
              <a:gd name="T4" fmla="*/ 1019175 w 21600"/>
              <a:gd name="T5" fmla="*/ 457994 h 21600"/>
              <a:gd name="T6" fmla="*/ 1019175 w 21600"/>
              <a:gd name="T7" fmla="*/ 4579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2πcτ / L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=4040±110</a:t>
            </a:r>
            <a:endParaRPr lang="ja-JP" altLang="ja-JP">
              <a:ea typeface="ＭＳ Ｐゴシック" pitchFamily="50" charset="-128"/>
            </a:endParaRPr>
          </a:p>
        </p:txBody>
      </p:sp>
      <p:pic>
        <p:nvPicPr>
          <p:cNvPr id="18441" name="Picture 10" descr="image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58" y="1551220"/>
            <a:ext cx="4822938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2" name="AutoShape 11"/>
          <p:cNvSpPr>
            <a:spLocks/>
          </p:cNvSpPr>
          <p:nvPr/>
        </p:nvSpPr>
        <p:spPr bwMode="auto">
          <a:xfrm>
            <a:off x="6144512" y="1557343"/>
            <a:ext cx="3883734" cy="1357005"/>
          </a:xfrm>
          <a:custGeom>
            <a:avLst/>
            <a:gdLst>
              <a:gd name="T0" fmla="*/ 153 w 21600"/>
              <a:gd name="T1" fmla="*/ 54 h 21600"/>
              <a:gd name="T2" fmla="*/ 153 w 21600"/>
              <a:gd name="T3" fmla="*/ 54 h 21600"/>
              <a:gd name="T4" fmla="*/ 153 w 21600"/>
              <a:gd name="T5" fmla="*/ 54 h 21600"/>
              <a:gd name="T6" fmla="*/ 153 w 21600"/>
              <a:gd name="T7" fmla="*/ 5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8443" name="AutoShape 12"/>
          <p:cNvSpPr>
            <a:spLocks/>
          </p:cNvSpPr>
          <p:nvPr/>
        </p:nvSpPr>
        <p:spPr bwMode="auto">
          <a:xfrm>
            <a:off x="8124455" y="2026588"/>
            <a:ext cx="88844" cy="811667"/>
          </a:xfrm>
          <a:custGeom>
            <a:avLst/>
            <a:gdLst>
              <a:gd name="T0" fmla="*/ 4 w 21600"/>
              <a:gd name="T1" fmla="*/ 32 h 21600"/>
              <a:gd name="T2" fmla="*/ 4 w 21600"/>
              <a:gd name="T3" fmla="*/ 32 h 21600"/>
              <a:gd name="T4" fmla="*/ 4 w 21600"/>
              <a:gd name="T5" fmla="*/ 32 h 21600"/>
              <a:gd name="T6" fmla="*/ 4 w 21600"/>
              <a:gd name="T7" fmla="*/ 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8444" name="AutoShape 13"/>
          <p:cNvSpPr>
            <a:spLocks/>
          </p:cNvSpPr>
          <p:nvPr/>
        </p:nvSpPr>
        <p:spPr bwMode="auto">
          <a:xfrm>
            <a:off x="9000199" y="2013906"/>
            <a:ext cx="88844" cy="811667"/>
          </a:xfrm>
          <a:custGeom>
            <a:avLst/>
            <a:gdLst>
              <a:gd name="T0" fmla="*/ 4 w 21600"/>
              <a:gd name="T1" fmla="*/ 32 h 21600"/>
              <a:gd name="T2" fmla="*/ 4 w 21600"/>
              <a:gd name="T3" fmla="*/ 32 h 21600"/>
              <a:gd name="T4" fmla="*/ 4 w 21600"/>
              <a:gd name="T5" fmla="*/ 32 h 21600"/>
              <a:gd name="T6" fmla="*/ 4 w 21600"/>
              <a:gd name="T7" fmla="*/ 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6182588" y="2445104"/>
            <a:ext cx="199263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8213298" y="2439619"/>
            <a:ext cx="1280048" cy="5485"/>
            <a:chOff x="8213298" y="2439619"/>
            <a:chExt cx="1280048" cy="5485"/>
          </a:xfrm>
        </p:grpSpPr>
        <p:sp>
          <p:nvSpPr>
            <p:cNvPr id="18446" name="Line 15"/>
            <p:cNvSpPr>
              <a:spLocks noChangeShapeType="1"/>
            </p:cNvSpPr>
            <p:nvPr/>
          </p:nvSpPr>
          <p:spPr bwMode="auto">
            <a:xfrm flipV="1">
              <a:off x="8213298" y="2443277"/>
              <a:ext cx="799028" cy="182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 flipV="1">
              <a:off x="9076285" y="2439619"/>
              <a:ext cx="417061" cy="36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448" name="Group 17"/>
          <p:cNvGrpSpPr>
            <a:grpSpLocks/>
          </p:cNvGrpSpPr>
          <p:nvPr/>
        </p:nvGrpSpPr>
        <p:grpSpPr bwMode="auto">
          <a:xfrm>
            <a:off x="9482493" y="2166093"/>
            <a:ext cx="558445" cy="570703"/>
            <a:chOff x="0" y="0"/>
            <a:chExt cx="44" cy="45"/>
          </a:xfrm>
        </p:grpSpPr>
        <p:sp>
          <p:nvSpPr>
            <p:cNvPr id="18452" name="AutoShape 18"/>
            <p:cNvSpPr>
              <a:spLocks/>
            </p:cNvSpPr>
            <p:nvPr/>
          </p:nvSpPr>
          <p:spPr bwMode="auto">
            <a:xfrm>
              <a:off x="0" y="0"/>
              <a:ext cx="44" cy="45"/>
            </a:xfrm>
            <a:custGeom>
              <a:avLst/>
              <a:gdLst>
                <a:gd name="T0" fmla="*/ 22 w 21600"/>
                <a:gd name="T1" fmla="*/ 23 h 21600"/>
                <a:gd name="T2" fmla="*/ 22 w 21600"/>
                <a:gd name="T3" fmla="*/ 23 h 21600"/>
                <a:gd name="T4" fmla="*/ 22 w 21600"/>
                <a:gd name="T5" fmla="*/ 23 h 21600"/>
                <a:gd name="T6" fmla="*/ 22 w 21600"/>
                <a:gd name="T7" fmla="*/ 2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18453" name="AutoShape 19"/>
            <p:cNvSpPr>
              <a:spLocks/>
            </p:cNvSpPr>
            <p:nvPr/>
          </p:nvSpPr>
          <p:spPr bwMode="auto">
            <a:xfrm>
              <a:off x="1" y="7"/>
              <a:ext cx="42" cy="31"/>
            </a:xfrm>
            <a:custGeom>
              <a:avLst/>
              <a:gdLst>
                <a:gd name="T0" fmla="*/ 21 w 21600"/>
                <a:gd name="T1" fmla="*/ 16 h 21600"/>
                <a:gd name="T2" fmla="*/ 21 w 21600"/>
                <a:gd name="T3" fmla="*/ 16 h 21600"/>
                <a:gd name="T4" fmla="*/ 21 w 21600"/>
                <a:gd name="T5" fmla="*/ 16 h 21600"/>
                <a:gd name="T6" fmla="*/ 21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defTabSz="447373"/>
              <a:r>
                <a:rPr lang="ja-JP" altLang="ja-JP" sz="2200">
                  <a:latin typeface="ヒラギノ角ゴ ProN W3" charset="0"/>
                  <a:ea typeface="ＭＳ Ｐゴシック" pitchFamily="50" charset="-128"/>
                  <a:sym typeface="ヒラギノ角ゴ ProN W3" charset="0"/>
                </a:rPr>
                <a:t>PD</a:t>
              </a:r>
              <a:endParaRPr lang="ja-JP" altLang="ja-JP">
                <a:ea typeface="ＭＳ Ｐゴシック" pitchFamily="50" charset="-128"/>
              </a:endParaRPr>
            </a:p>
          </p:txBody>
        </p:sp>
      </p:grpSp>
      <p:sp>
        <p:nvSpPr>
          <p:cNvPr id="18449" name="AutoShape 20"/>
          <p:cNvSpPr>
            <a:spLocks/>
          </p:cNvSpPr>
          <p:nvPr/>
        </p:nvSpPr>
        <p:spPr bwMode="auto">
          <a:xfrm>
            <a:off x="7198128" y="1546002"/>
            <a:ext cx="190379" cy="494609"/>
          </a:xfrm>
          <a:custGeom>
            <a:avLst/>
            <a:gdLst>
              <a:gd name="T0" fmla="*/ 8 w 21600"/>
              <a:gd name="T1" fmla="*/ 20 h 21600"/>
              <a:gd name="T2" fmla="*/ 8 w 21600"/>
              <a:gd name="T3" fmla="*/ 20 h 21600"/>
              <a:gd name="T4" fmla="*/ 8 w 21600"/>
              <a:gd name="T5" fmla="*/ 20 h 21600"/>
              <a:gd name="T6" fmla="*/ 8 w 21600"/>
              <a:gd name="T7" fmla="*/ 2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6200876" y="2439358"/>
            <a:ext cx="997252" cy="574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705E-6 -4.87395E-6 L -2.96705E-6 0.08572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9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image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81100"/>
            <a:ext cx="8332788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AutoShape 2"/>
          <p:cNvSpPr>
            <a:spLocks/>
          </p:cNvSpPr>
          <p:nvPr/>
        </p:nvSpPr>
        <p:spPr bwMode="auto">
          <a:xfrm>
            <a:off x="593727" y="5842000"/>
            <a:ext cx="9236075" cy="2438400"/>
          </a:xfrm>
          <a:custGeom>
            <a:avLst/>
            <a:gdLst>
              <a:gd name="T0" fmla="*/ 4618038 w 21600"/>
              <a:gd name="T1" fmla="*/ 1219200 h 21600"/>
              <a:gd name="T2" fmla="*/ 4618038 w 21600"/>
              <a:gd name="T3" fmla="*/ 1219200 h 21600"/>
              <a:gd name="T4" fmla="*/ 4618038 w 21600"/>
              <a:gd name="T5" fmla="*/ 1219200 h 21600"/>
              <a:gd name="T6" fmla="*/ 4618038 w 21600"/>
              <a:gd name="T7" fmla="*/ 1219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456" tIns="63456" rIns="63456" bIns="63456"/>
          <a:lstStyle/>
          <a:p>
            <a:pPr defTabSz="447373"/>
            <a:r>
              <a:rPr lang="ja-JP" altLang="ja-JP" sz="2600" u="sng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Two Estimates are consistent</a:t>
            </a:r>
            <a:endParaRPr lang="ja-JP" altLang="ja-JP" sz="2600" u="sng">
              <a:solidFill>
                <a:srgbClr val="FFFFFF"/>
              </a:solidFill>
              <a:latin typeface="ヒラギノ角ゴ ProN W3" charset="0"/>
              <a:ea typeface="ＭＳ Ｐゴシック" pitchFamily="50" charset="-128"/>
              <a:sym typeface="ヒラギノ角ゴ ProN W3" charset="0"/>
            </a:endParaRPr>
          </a:p>
          <a:p>
            <a:pPr marL="455305" lvl="1" indent="0" defTabSz="447373"/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Injection(1.3W) </a:t>
            </a:r>
            <a:r>
              <a:rPr lang="ja-JP" altLang="en-US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　　　　</a:t>
            </a:r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×</a:t>
            </a:r>
            <a:r>
              <a:rPr lang="ja-JP" altLang="en-US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　 </a:t>
            </a:r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Enhancement(1230)  =1.6kW</a:t>
            </a: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marL="455305" lvl="1" indent="0" defTabSz="447373"/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Transmitted(130mW) / Transmittance(0.008%) =1.6kW</a:t>
            </a:r>
            <a:r>
              <a:rPr lang="ja-JP" altLang="en-US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　</a:t>
            </a:r>
            <a:endParaRPr lang="ja-JP">
              <a:ea typeface="ＭＳ Ｐゴシック" pitchFamily="50" charset="-128"/>
            </a:endParaRPr>
          </a:p>
        </p:txBody>
      </p:sp>
      <p:sp>
        <p:nvSpPr>
          <p:cNvPr id="19460" name="AutoShape 3"/>
          <p:cNvSpPr>
            <a:spLocks/>
          </p:cNvSpPr>
          <p:nvPr/>
        </p:nvSpPr>
        <p:spPr bwMode="auto">
          <a:xfrm>
            <a:off x="503238" y="-28575"/>
            <a:ext cx="9072562" cy="1257300"/>
          </a:xfrm>
          <a:custGeom>
            <a:avLst/>
            <a:gdLst>
              <a:gd name="T0" fmla="*/ 4536281 w 21600"/>
              <a:gd name="T1" fmla="*/ 628650 h 21600"/>
              <a:gd name="T2" fmla="*/ 4536281 w 21600"/>
              <a:gd name="T3" fmla="*/ 628650 h 21600"/>
              <a:gd name="T4" fmla="*/ 4536281 w 21600"/>
              <a:gd name="T5" fmla="*/ 628650 h 21600"/>
              <a:gd name="T6" fmla="*/ 4536281 w 21600"/>
              <a:gd name="T7" fmla="*/ 628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 anchor="ctr"/>
          <a:lstStyle/>
          <a:p>
            <a:pPr defTabSz="447373"/>
            <a:r>
              <a:rPr lang="ja-JP" altLang="ja-JP" sz="4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Stored Power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9461" name="AutoShape 4"/>
          <p:cNvSpPr>
            <a:spLocks/>
          </p:cNvSpPr>
          <p:nvPr/>
        </p:nvSpPr>
        <p:spPr bwMode="auto">
          <a:xfrm>
            <a:off x="8374066" y="1557338"/>
            <a:ext cx="1778000" cy="469900"/>
          </a:xfrm>
          <a:custGeom>
            <a:avLst/>
            <a:gdLst>
              <a:gd name="T0" fmla="*/ 889000 w 21600"/>
              <a:gd name="T1" fmla="*/ 234950 h 21600"/>
              <a:gd name="T2" fmla="*/ 889000 w 21600"/>
              <a:gd name="T3" fmla="*/ 234950 h 21600"/>
              <a:gd name="T4" fmla="*/ 889000 w 21600"/>
              <a:gd name="T5" fmla="*/ 234950 h 21600"/>
              <a:gd name="T6" fmla="*/ 889000 w 21600"/>
              <a:gd name="T7" fmla="*/ 234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(Measured)</a:t>
            </a:r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/>
          </p:cNvSpPr>
          <p:nvPr/>
        </p:nvSpPr>
        <p:spPr bwMode="auto">
          <a:xfrm>
            <a:off x="503238" y="47629"/>
            <a:ext cx="9072562" cy="1260476"/>
          </a:xfrm>
          <a:custGeom>
            <a:avLst/>
            <a:gdLst>
              <a:gd name="T0" fmla="*/ 4536281 w 21600"/>
              <a:gd name="T1" fmla="*/ 630238 h 21600"/>
              <a:gd name="T2" fmla="*/ 4536281 w 21600"/>
              <a:gd name="T3" fmla="*/ 630238 h 21600"/>
              <a:gd name="T4" fmla="*/ 4536281 w 21600"/>
              <a:gd name="T5" fmla="*/ 630238 h 21600"/>
              <a:gd name="T6" fmla="*/ 4536281 w 21600"/>
              <a:gd name="T7" fmla="*/ 630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 anchor="ctr"/>
          <a:lstStyle/>
          <a:p>
            <a:pPr defTabSz="447373"/>
            <a:r>
              <a:rPr lang="ja-JP" altLang="ja-JP" sz="4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Profile of the laser light at the IP</a:t>
            </a:r>
            <a:endParaRPr lang="ja-JP" altLang="ja-JP">
              <a:ea typeface="ＭＳ Ｐゴシック" pitchFamily="50" charset="-128"/>
            </a:endParaRPr>
          </a:p>
        </p:txBody>
      </p:sp>
      <p:pic>
        <p:nvPicPr>
          <p:cNvPr id="20483" name="Picture 2" descr="image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656388" y="1203330"/>
            <a:ext cx="15573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673100" y="1557338"/>
            <a:ext cx="5645150" cy="2068522"/>
            <a:chOff x="0" y="0"/>
            <a:chExt cx="445" cy="163"/>
          </a:xfrm>
        </p:grpSpPr>
        <p:sp>
          <p:nvSpPr>
            <p:cNvPr id="20508" name="Line 4"/>
            <p:cNvSpPr>
              <a:spLocks noChangeShapeType="1"/>
            </p:cNvSpPr>
            <p:nvPr/>
          </p:nvSpPr>
          <p:spPr bwMode="auto">
            <a:xfrm>
              <a:off x="146" y="25"/>
              <a:ext cx="7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9" name="AutoShape 5"/>
            <p:cNvSpPr>
              <a:spLocks/>
            </p:cNvSpPr>
            <p:nvPr/>
          </p:nvSpPr>
          <p:spPr bwMode="auto">
            <a:xfrm>
              <a:off x="84" y="19"/>
              <a:ext cx="226" cy="13"/>
            </a:xfrm>
            <a:custGeom>
              <a:avLst/>
              <a:gdLst>
                <a:gd name="T0" fmla="*/ 113 w 21600"/>
                <a:gd name="T1" fmla="*/ 7 h 21600"/>
                <a:gd name="T2" fmla="*/ 113 w 21600"/>
                <a:gd name="T3" fmla="*/ 7 h 21600"/>
                <a:gd name="T4" fmla="*/ 113 w 21600"/>
                <a:gd name="T5" fmla="*/ 7 h 21600"/>
                <a:gd name="T6" fmla="*/ 113 w 21600"/>
                <a:gd name="T7" fmla="*/ 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510" name="AutoShape 6"/>
            <p:cNvSpPr>
              <a:spLocks/>
            </p:cNvSpPr>
            <p:nvPr/>
          </p:nvSpPr>
          <p:spPr bwMode="auto">
            <a:xfrm rot="1521105">
              <a:off x="71" y="71"/>
              <a:ext cx="250" cy="12"/>
            </a:xfrm>
            <a:custGeom>
              <a:avLst/>
              <a:gdLst>
                <a:gd name="T0" fmla="*/ 125 w 21600"/>
                <a:gd name="T1" fmla="*/ 6 h 21600"/>
                <a:gd name="T2" fmla="*/ 125 w 21600"/>
                <a:gd name="T3" fmla="*/ 6 h 21600"/>
                <a:gd name="T4" fmla="*/ 125 w 21600"/>
                <a:gd name="T5" fmla="*/ 6 h 21600"/>
                <a:gd name="T6" fmla="*/ 125 w 21600"/>
                <a:gd name="T7" fmla="*/ 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511" name="AutoShape 7"/>
            <p:cNvSpPr>
              <a:spLocks/>
            </p:cNvSpPr>
            <p:nvPr/>
          </p:nvSpPr>
          <p:spPr bwMode="auto">
            <a:xfrm rot="9195090">
              <a:off x="71" y="75"/>
              <a:ext cx="245" cy="13"/>
            </a:xfrm>
            <a:custGeom>
              <a:avLst/>
              <a:gdLst>
                <a:gd name="T0" fmla="*/ 123 w 21600"/>
                <a:gd name="T1" fmla="*/ 7 h 21600"/>
                <a:gd name="T2" fmla="*/ 123 w 21600"/>
                <a:gd name="T3" fmla="*/ 7 h 21600"/>
                <a:gd name="T4" fmla="*/ 123 w 21600"/>
                <a:gd name="T5" fmla="*/ 7 h 21600"/>
                <a:gd name="T6" fmla="*/ 123 w 21600"/>
                <a:gd name="T7" fmla="*/ 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512" name="AutoShape 8"/>
            <p:cNvSpPr>
              <a:spLocks/>
            </p:cNvSpPr>
            <p:nvPr/>
          </p:nvSpPr>
          <p:spPr bwMode="auto">
            <a:xfrm rot="1200000">
              <a:off x="71" y="0"/>
              <a:ext cx="14" cy="51"/>
            </a:xfrm>
            <a:custGeom>
              <a:avLst/>
              <a:gdLst>
                <a:gd name="T0" fmla="*/ 7 w 21600"/>
                <a:gd name="T1" fmla="*/ 26 h 21600"/>
                <a:gd name="T2" fmla="*/ 7 w 21600"/>
                <a:gd name="T3" fmla="*/ 26 h 21600"/>
                <a:gd name="T4" fmla="*/ 7 w 21600"/>
                <a:gd name="T5" fmla="*/ 26 h 21600"/>
                <a:gd name="T6" fmla="*/ 7 w 21600"/>
                <a:gd name="T7" fmla="*/ 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513" name="AutoShape 9"/>
            <p:cNvSpPr>
              <a:spLocks/>
            </p:cNvSpPr>
            <p:nvPr/>
          </p:nvSpPr>
          <p:spPr bwMode="auto">
            <a:xfrm rot="9599999">
              <a:off x="303" y="0"/>
              <a:ext cx="13" cy="51"/>
            </a:xfrm>
            <a:custGeom>
              <a:avLst/>
              <a:gdLst>
                <a:gd name="T0" fmla="*/ 7 w 21600"/>
                <a:gd name="T1" fmla="*/ 26 h 21600"/>
                <a:gd name="T2" fmla="*/ 7 w 21600"/>
                <a:gd name="T3" fmla="*/ 26 h 21600"/>
                <a:gd name="T4" fmla="*/ 7 w 21600"/>
                <a:gd name="T5" fmla="*/ 26 h 21600"/>
                <a:gd name="T6" fmla="*/ 7 w 21600"/>
                <a:gd name="T7" fmla="*/ 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514" name="AutoShape 10"/>
            <p:cNvSpPr>
              <a:spLocks/>
            </p:cNvSpPr>
            <p:nvPr/>
          </p:nvSpPr>
          <p:spPr bwMode="auto">
            <a:xfrm rot="5400000">
              <a:off x="132" y="71"/>
              <a:ext cx="20" cy="12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7373"/>
              <a:endPara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515" name="AutoShape 11"/>
            <p:cNvSpPr>
              <a:spLocks/>
            </p:cNvSpPr>
            <p:nvPr/>
          </p:nvSpPr>
          <p:spPr bwMode="auto">
            <a:xfrm rot="16200000">
              <a:off x="235" y="71"/>
              <a:ext cx="20" cy="12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7373"/>
              <a:endPara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516" name="AutoShape 12"/>
            <p:cNvSpPr>
              <a:spLocks/>
            </p:cNvSpPr>
            <p:nvPr/>
          </p:nvSpPr>
          <p:spPr bwMode="auto">
            <a:xfrm rot="9600001">
              <a:off x="78" y="112"/>
              <a:ext cx="13" cy="51"/>
            </a:xfrm>
            <a:custGeom>
              <a:avLst/>
              <a:gdLst>
                <a:gd name="T0" fmla="*/ 7 w 21600"/>
                <a:gd name="T1" fmla="*/ 26 h 21600"/>
                <a:gd name="T2" fmla="*/ 7 w 21600"/>
                <a:gd name="T3" fmla="*/ 26 h 21600"/>
                <a:gd name="T4" fmla="*/ 7 w 21600"/>
                <a:gd name="T5" fmla="*/ 26 h 21600"/>
                <a:gd name="T6" fmla="*/ 7 w 21600"/>
                <a:gd name="T7" fmla="*/ 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517" name="AutoShape 13"/>
            <p:cNvSpPr>
              <a:spLocks/>
            </p:cNvSpPr>
            <p:nvPr/>
          </p:nvSpPr>
          <p:spPr bwMode="auto">
            <a:xfrm rot="1200002">
              <a:off x="297" y="105"/>
              <a:ext cx="13" cy="52"/>
            </a:xfrm>
            <a:custGeom>
              <a:avLst/>
              <a:gdLst>
                <a:gd name="T0" fmla="*/ 7 w 21600"/>
                <a:gd name="T1" fmla="*/ 26 h 21600"/>
                <a:gd name="T2" fmla="*/ 7 w 21600"/>
                <a:gd name="T3" fmla="*/ 26 h 21600"/>
                <a:gd name="T4" fmla="*/ 7 w 21600"/>
                <a:gd name="T5" fmla="*/ 26 h 21600"/>
                <a:gd name="T6" fmla="*/ 7 w 21600"/>
                <a:gd name="T7" fmla="*/ 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518" name="AutoShape 14"/>
            <p:cNvSpPr>
              <a:spLocks/>
            </p:cNvSpPr>
            <p:nvPr/>
          </p:nvSpPr>
          <p:spPr bwMode="auto">
            <a:xfrm rot="5400000">
              <a:off x="137" y="121"/>
              <a:ext cx="26" cy="2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7373"/>
              <a:endPara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519" name="AutoShape 15"/>
            <p:cNvSpPr>
              <a:spLocks/>
            </p:cNvSpPr>
            <p:nvPr/>
          </p:nvSpPr>
          <p:spPr bwMode="auto">
            <a:xfrm rot="-4166459">
              <a:off x="223" y="79"/>
              <a:ext cx="26" cy="2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7373"/>
              <a:endPara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520" name="AutoShape 16"/>
            <p:cNvSpPr>
              <a:spLocks/>
            </p:cNvSpPr>
            <p:nvPr/>
          </p:nvSpPr>
          <p:spPr bwMode="auto">
            <a:xfrm rot="-6813446">
              <a:off x="224" y="46"/>
              <a:ext cx="26" cy="2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7373"/>
              <a:endPara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521" name="AutoShape 17"/>
            <p:cNvSpPr>
              <a:spLocks/>
            </p:cNvSpPr>
            <p:nvPr/>
          </p:nvSpPr>
          <p:spPr bwMode="auto">
            <a:xfrm rot="5400000">
              <a:off x="155" y="11"/>
              <a:ext cx="26" cy="2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7373"/>
              <a:endPara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522" name="Line 18"/>
            <p:cNvSpPr>
              <a:spLocks noChangeShapeType="1"/>
            </p:cNvSpPr>
            <p:nvPr/>
          </p:nvSpPr>
          <p:spPr bwMode="auto">
            <a:xfrm>
              <a:off x="0" y="25"/>
              <a:ext cx="72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3" name="Line 19"/>
            <p:cNvSpPr>
              <a:spLocks noChangeShapeType="1"/>
            </p:cNvSpPr>
            <p:nvPr/>
          </p:nvSpPr>
          <p:spPr bwMode="auto">
            <a:xfrm>
              <a:off x="315" y="26"/>
              <a:ext cx="130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485" name="Group 20"/>
          <p:cNvGrpSpPr>
            <a:grpSpLocks/>
          </p:cNvGrpSpPr>
          <p:nvPr/>
        </p:nvGrpSpPr>
        <p:grpSpPr bwMode="auto">
          <a:xfrm>
            <a:off x="1071567" y="3643313"/>
            <a:ext cx="4284662" cy="2959100"/>
            <a:chOff x="0" y="0"/>
            <a:chExt cx="338" cy="234"/>
          </a:xfrm>
        </p:grpSpPr>
        <p:sp>
          <p:nvSpPr>
            <p:cNvPr id="20499" name="AutoShape 21"/>
            <p:cNvSpPr>
              <a:spLocks/>
            </p:cNvSpPr>
            <p:nvPr/>
          </p:nvSpPr>
          <p:spPr bwMode="auto">
            <a:xfrm rot="1799998">
              <a:off x="13" y="65"/>
              <a:ext cx="291" cy="103"/>
            </a:xfrm>
            <a:custGeom>
              <a:avLst/>
              <a:gdLst>
                <a:gd name="T0" fmla="*/ 146 w 21600"/>
                <a:gd name="T1" fmla="*/ 52 h 21600"/>
                <a:gd name="T2" fmla="*/ 146 w 21600"/>
                <a:gd name="T3" fmla="*/ 52 h 21600"/>
                <a:gd name="T4" fmla="*/ 146 w 21600"/>
                <a:gd name="T5" fmla="*/ 52 h 21600"/>
                <a:gd name="T6" fmla="*/ 146 w 21600"/>
                <a:gd name="T7" fmla="*/ 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10800" y="0"/>
                  </a:ln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500" name="Line 22"/>
            <p:cNvSpPr>
              <a:spLocks noChangeShapeType="1"/>
            </p:cNvSpPr>
            <p:nvPr/>
          </p:nvSpPr>
          <p:spPr bwMode="auto">
            <a:xfrm>
              <a:off x="0" y="115"/>
              <a:ext cx="3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1" name="Line 23"/>
            <p:cNvSpPr>
              <a:spLocks noChangeShapeType="1"/>
            </p:cNvSpPr>
            <p:nvPr/>
          </p:nvSpPr>
          <p:spPr bwMode="auto">
            <a:xfrm flipV="1">
              <a:off x="161" y="30"/>
              <a:ext cx="1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2" name="AutoShape 24"/>
            <p:cNvSpPr>
              <a:spLocks/>
            </p:cNvSpPr>
            <p:nvPr/>
          </p:nvSpPr>
          <p:spPr bwMode="auto">
            <a:xfrm>
              <a:off x="290" y="122"/>
              <a:ext cx="31" cy="36"/>
            </a:xfrm>
            <a:custGeom>
              <a:avLst/>
              <a:gdLst>
                <a:gd name="T0" fmla="*/ 16 w 21600"/>
                <a:gd name="T1" fmla="*/ 18 h 21600"/>
                <a:gd name="T2" fmla="*/ 16 w 21600"/>
                <a:gd name="T3" fmla="*/ 18 h 21600"/>
                <a:gd name="T4" fmla="*/ 16 w 21600"/>
                <a:gd name="T5" fmla="*/ 18 h 21600"/>
                <a:gd name="T6" fmla="*/ 16 w 21600"/>
                <a:gd name="T7" fmla="*/ 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600">
                  <a:latin typeface="ヒラギノ角ゴ ProN W3" charset="0"/>
                  <a:ea typeface="ＭＳ Ｐゴシック" pitchFamily="50" charset="-128"/>
                  <a:sym typeface="ヒラギノ角ゴ ProN W3" charset="0"/>
                </a:rPr>
                <a:t>x</a:t>
              </a:r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20503" name="Line 25"/>
            <p:cNvSpPr>
              <a:spLocks noChangeShapeType="1"/>
            </p:cNvSpPr>
            <p:nvPr/>
          </p:nvSpPr>
          <p:spPr bwMode="auto">
            <a:xfrm>
              <a:off x="161" y="115"/>
              <a:ext cx="123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4" name="AutoShape 26"/>
            <p:cNvSpPr>
              <a:spLocks/>
            </p:cNvSpPr>
            <p:nvPr/>
          </p:nvSpPr>
          <p:spPr bwMode="auto">
            <a:xfrm>
              <a:off x="175" y="165"/>
              <a:ext cx="90" cy="40"/>
            </a:xfrm>
            <a:custGeom>
              <a:avLst/>
              <a:gdLst>
                <a:gd name="T0" fmla="*/ 45 w 21600"/>
                <a:gd name="T1" fmla="*/ 20 h 21600"/>
                <a:gd name="T2" fmla="*/ 45 w 21600"/>
                <a:gd name="T3" fmla="*/ 20 h 21600"/>
                <a:gd name="T4" fmla="*/ 45 w 21600"/>
                <a:gd name="T5" fmla="*/ 20 h 21600"/>
                <a:gd name="T6" fmla="*/ 45 w 21600"/>
                <a:gd name="T7" fmla="*/ 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6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27um</a:t>
              </a:r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20505" name="Line 27"/>
            <p:cNvSpPr>
              <a:spLocks noChangeShapeType="1"/>
            </p:cNvSpPr>
            <p:nvPr/>
          </p:nvSpPr>
          <p:spPr bwMode="auto">
            <a:xfrm flipV="1">
              <a:off x="161" y="73"/>
              <a:ext cx="26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6" name="AutoShape 28"/>
            <p:cNvSpPr>
              <a:spLocks/>
            </p:cNvSpPr>
            <p:nvPr/>
          </p:nvSpPr>
          <p:spPr bwMode="auto">
            <a:xfrm>
              <a:off x="178" y="69"/>
              <a:ext cx="90" cy="40"/>
            </a:xfrm>
            <a:custGeom>
              <a:avLst/>
              <a:gdLst>
                <a:gd name="T0" fmla="*/ 45 w 21600"/>
                <a:gd name="T1" fmla="*/ 20 h 21600"/>
                <a:gd name="T2" fmla="*/ 45 w 21600"/>
                <a:gd name="T3" fmla="*/ 20 h 21600"/>
                <a:gd name="T4" fmla="*/ 45 w 21600"/>
                <a:gd name="T5" fmla="*/ 20 h 21600"/>
                <a:gd name="T6" fmla="*/ 45 w 21600"/>
                <a:gd name="T7" fmla="*/ 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6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10um</a:t>
              </a:r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20507" name="AutoShape 29"/>
            <p:cNvSpPr>
              <a:spLocks/>
            </p:cNvSpPr>
            <p:nvPr/>
          </p:nvSpPr>
          <p:spPr bwMode="auto">
            <a:xfrm>
              <a:off x="161" y="23"/>
              <a:ext cx="32" cy="36"/>
            </a:xfrm>
            <a:custGeom>
              <a:avLst/>
              <a:gdLst>
                <a:gd name="T0" fmla="*/ 16 w 21600"/>
                <a:gd name="T1" fmla="*/ 18 h 21600"/>
                <a:gd name="T2" fmla="*/ 16 w 21600"/>
                <a:gd name="T3" fmla="*/ 18 h 21600"/>
                <a:gd name="T4" fmla="*/ 16 w 21600"/>
                <a:gd name="T5" fmla="*/ 18 h 21600"/>
                <a:gd name="T6" fmla="*/ 16 w 21600"/>
                <a:gd name="T7" fmla="*/ 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600">
                  <a:latin typeface="ヒラギノ角ゴ ProN W3" charset="0"/>
                  <a:ea typeface="ＭＳ Ｐゴシック" pitchFamily="50" charset="-128"/>
                  <a:sym typeface="ヒラギノ角ゴ ProN W3" charset="0"/>
                </a:rPr>
                <a:t>y</a:t>
              </a:r>
              <a:endParaRPr lang="ja-JP" altLang="ja-JP">
                <a:ea typeface="ＭＳ Ｐゴシック" pitchFamily="50" charset="-128"/>
              </a:endParaRPr>
            </a:p>
          </p:txBody>
        </p:sp>
      </p:grpSp>
      <p:sp>
        <p:nvSpPr>
          <p:cNvPr id="20486" name="AutoShape 30"/>
          <p:cNvSpPr>
            <a:spLocks/>
          </p:cNvSpPr>
          <p:nvPr/>
        </p:nvSpPr>
        <p:spPr bwMode="auto">
          <a:xfrm>
            <a:off x="2105025" y="6503988"/>
            <a:ext cx="2752725" cy="1322388"/>
          </a:xfrm>
          <a:custGeom>
            <a:avLst/>
            <a:gdLst>
              <a:gd name="T0" fmla="*/ 1376363 w 21600"/>
              <a:gd name="T1" fmla="*/ 661194 h 21600"/>
              <a:gd name="T2" fmla="*/ 1376363 w 21600"/>
              <a:gd name="T3" fmla="*/ 661194 h 21600"/>
              <a:gd name="T4" fmla="*/ 1376363 w 21600"/>
              <a:gd name="T5" fmla="*/ 661194 h 21600"/>
              <a:gd name="T6" fmla="*/ 1376363 w 21600"/>
              <a:gd name="T7" fmla="*/ 6611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Calculated 16um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Measured  13um</a:t>
            </a:r>
            <a:endParaRPr lang="ja-JP" altLang="ja-JP">
              <a:ea typeface="ＭＳ Ｐゴシック" pitchFamily="50" charset="-128"/>
            </a:endParaRPr>
          </a:p>
        </p:txBody>
      </p:sp>
      <p:grpSp>
        <p:nvGrpSpPr>
          <p:cNvPr id="20487" name="Group 31"/>
          <p:cNvGrpSpPr>
            <a:grpSpLocks/>
          </p:cNvGrpSpPr>
          <p:nvPr/>
        </p:nvGrpSpPr>
        <p:grpSpPr bwMode="auto">
          <a:xfrm>
            <a:off x="6151567" y="4003675"/>
            <a:ext cx="3968750" cy="2222500"/>
            <a:chOff x="0" y="0"/>
            <a:chExt cx="313" cy="175"/>
          </a:xfrm>
        </p:grpSpPr>
        <p:sp>
          <p:nvSpPr>
            <p:cNvPr id="20492" name="AutoShape 32"/>
            <p:cNvSpPr>
              <a:spLocks/>
            </p:cNvSpPr>
            <p:nvPr/>
          </p:nvSpPr>
          <p:spPr bwMode="auto">
            <a:xfrm>
              <a:off x="127" y="0"/>
              <a:ext cx="26" cy="51"/>
            </a:xfrm>
            <a:custGeom>
              <a:avLst/>
              <a:gdLst>
                <a:gd name="T0" fmla="*/ 13 w 21600"/>
                <a:gd name="T1" fmla="*/ 26 h 21600"/>
                <a:gd name="T2" fmla="*/ 13 w 21600"/>
                <a:gd name="T3" fmla="*/ 26 h 21600"/>
                <a:gd name="T4" fmla="*/ 13 w 21600"/>
                <a:gd name="T5" fmla="*/ 26 h 21600"/>
                <a:gd name="T6" fmla="*/ 13 w 21600"/>
                <a:gd name="T7" fmla="*/ 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493" name="AutoShape 33"/>
            <p:cNvSpPr>
              <a:spLocks/>
            </p:cNvSpPr>
            <p:nvPr/>
          </p:nvSpPr>
          <p:spPr bwMode="auto">
            <a:xfrm>
              <a:off x="0" y="81"/>
              <a:ext cx="176" cy="26"/>
            </a:xfrm>
            <a:prstGeom prst="leftArrow">
              <a:avLst>
                <a:gd name="adj1" fmla="val 50000"/>
                <a:gd name="adj2" fmla="val 169199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7373"/>
              <a:endParaRPr lang="ja-JP" altLang="ja-JP" sz="24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494" name="AutoShape 34"/>
            <p:cNvSpPr>
              <a:spLocks/>
            </p:cNvSpPr>
            <p:nvPr/>
          </p:nvSpPr>
          <p:spPr bwMode="auto">
            <a:xfrm rot="-3036738">
              <a:off x="14" y="71"/>
              <a:ext cx="151" cy="26"/>
            </a:xfrm>
            <a:prstGeom prst="rightArrow">
              <a:avLst>
                <a:gd name="adj1" fmla="val 50000"/>
                <a:gd name="adj2" fmla="val 145219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447373"/>
              <a:endParaRPr lang="ja-JP" altLang="ja-JP" sz="24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20495" name="AutoShape 35"/>
            <p:cNvSpPr>
              <a:spLocks/>
            </p:cNvSpPr>
            <p:nvPr/>
          </p:nvSpPr>
          <p:spPr bwMode="auto">
            <a:xfrm>
              <a:off x="27" y="124"/>
              <a:ext cx="26" cy="51"/>
            </a:xfrm>
            <a:custGeom>
              <a:avLst/>
              <a:gdLst>
                <a:gd name="T0" fmla="*/ 13 w 21600"/>
                <a:gd name="T1" fmla="*/ 26 h 21600"/>
                <a:gd name="T2" fmla="*/ 13 w 21600"/>
                <a:gd name="T3" fmla="*/ 26 h 21600"/>
                <a:gd name="T4" fmla="*/ 13 w 21600"/>
                <a:gd name="T5" fmla="*/ 26 h 21600"/>
                <a:gd name="T6" fmla="*/ 13 w 21600"/>
                <a:gd name="T7" fmla="*/ 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lose/>
                </a:path>
              </a:pathLst>
            </a:cu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0496" name="AutoShape 36"/>
            <p:cNvSpPr>
              <a:spLocks/>
            </p:cNvSpPr>
            <p:nvPr/>
          </p:nvSpPr>
          <p:spPr bwMode="auto">
            <a:xfrm>
              <a:off x="133" y="12"/>
              <a:ext cx="139" cy="36"/>
            </a:xfrm>
            <a:custGeom>
              <a:avLst/>
              <a:gdLst>
                <a:gd name="T0" fmla="*/ 70 w 21600"/>
                <a:gd name="T1" fmla="*/ 18 h 21600"/>
                <a:gd name="T2" fmla="*/ 70 w 21600"/>
                <a:gd name="T3" fmla="*/ 18 h 21600"/>
                <a:gd name="T4" fmla="*/ 70 w 21600"/>
                <a:gd name="T5" fmla="*/ 18 h 21600"/>
                <a:gd name="T6" fmla="*/ 70 w 21600"/>
                <a:gd name="T7" fmla="*/ 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en-US" sz="2600">
                  <a:solidFill>
                    <a:srgbClr val="FF3300"/>
                  </a:solidFill>
                  <a:latin typeface="ヒラギノ角ゴ ProN W3" charset="0"/>
                  <a:ea typeface="ＭＳ Ｐゴシック" pitchFamily="50" charset="-128"/>
                  <a:sym typeface="ヒラギノ角ゴ ProN W3" charset="0"/>
                </a:rPr>
                <a:t>レーザー光</a:t>
              </a:r>
              <a:endParaRPr lang="ja-JP">
                <a:ea typeface="ＭＳ Ｐゴシック" pitchFamily="50" charset="-128"/>
              </a:endParaRPr>
            </a:p>
          </p:txBody>
        </p:sp>
        <p:sp>
          <p:nvSpPr>
            <p:cNvPr id="20497" name="Line 37"/>
            <p:cNvSpPr>
              <a:spLocks noChangeShapeType="1"/>
            </p:cNvSpPr>
            <p:nvPr/>
          </p:nvSpPr>
          <p:spPr bwMode="auto">
            <a:xfrm flipV="1">
              <a:off x="87" y="0"/>
              <a:ext cx="1" cy="16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lg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8" name="AutoShape 38"/>
            <p:cNvSpPr>
              <a:spLocks/>
            </p:cNvSpPr>
            <p:nvPr/>
          </p:nvSpPr>
          <p:spPr bwMode="auto">
            <a:xfrm>
              <a:off x="169" y="74"/>
              <a:ext cx="136" cy="36"/>
            </a:xfrm>
            <a:custGeom>
              <a:avLst/>
              <a:gdLst>
                <a:gd name="T0" fmla="*/ 68 w 21600"/>
                <a:gd name="T1" fmla="*/ 18 h 21600"/>
                <a:gd name="T2" fmla="*/ 68 w 21600"/>
                <a:gd name="T3" fmla="*/ 18 h 21600"/>
                <a:gd name="T4" fmla="*/ 68 w 21600"/>
                <a:gd name="T5" fmla="*/ 18 h 21600"/>
                <a:gd name="T6" fmla="*/ 68 w 21600"/>
                <a:gd name="T7" fmla="*/ 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en-US" sz="2600">
                  <a:solidFill>
                    <a:srgbClr val="333399"/>
                  </a:solidFill>
                  <a:latin typeface="ヒラギノ角ゴ ProN W3" charset="0"/>
                  <a:ea typeface="ＭＳ Ｐゴシック" pitchFamily="50" charset="-128"/>
                  <a:sym typeface="ヒラギノ角ゴ ProN W3" charset="0"/>
                </a:rPr>
                <a:t>電子ビーム</a:t>
              </a:r>
              <a:endParaRPr lang="ja-JP">
                <a:ea typeface="ＭＳ Ｐゴシック" pitchFamily="50" charset="-128"/>
              </a:endParaRPr>
            </a:p>
          </p:txBody>
        </p:sp>
      </p:grpSp>
      <p:sp>
        <p:nvSpPr>
          <p:cNvPr id="20488" name="Line 39"/>
          <p:cNvSpPr>
            <a:spLocks noChangeShapeType="1"/>
          </p:cNvSpPr>
          <p:nvPr/>
        </p:nvSpPr>
        <p:spPr bwMode="auto">
          <a:xfrm flipV="1">
            <a:off x="3141666" y="3313115"/>
            <a:ext cx="17463" cy="703262"/>
          </a:xfrm>
          <a:prstGeom prst="line">
            <a:avLst/>
          </a:prstGeom>
          <a:noFill/>
          <a:ln w="38100">
            <a:solidFill>
              <a:srgbClr val="B6DCD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20489" name="Line 40"/>
          <p:cNvSpPr>
            <a:spLocks noChangeShapeType="1"/>
          </p:cNvSpPr>
          <p:nvPr/>
        </p:nvSpPr>
        <p:spPr bwMode="auto">
          <a:xfrm flipH="1">
            <a:off x="4087818" y="2928942"/>
            <a:ext cx="2300287" cy="1581150"/>
          </a:xfrm>
          <a:prstGeom prst="line">
            <a:avLst/>
          </a:prstGeom>
          <a:noFill/>
          <a:ln w="38100">
            <a:solidFill>
              <a:srgbClr val="B6DCD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20490" name="Line 41"/>
          <p:cNvSpPr>
            <a:spLocks noChangeShapeType="1"/>
          </p:cNvSpPr>
          <p:nvPr/>
        </p:nvSpPr>
        <p:spPr bwMode="auto">
          <a:xfrm>
            <a:off x="3127375" y="5127625"/>
            <a:ext cx="0" cy="7794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20491" name="Line 42"/>
          <p:cNvSpPr>
            <a:spLocks noChangeShapeType="1"/>
          </p:cNvSpPr>
          <p:nvPr/>
        </p:nvSpPr>
        <p:spPr bwMode="auto">
          <a:xfrm flipH="1">
            <a:off x="792168" y="7007225"/>
            <a:ext cx="10318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/>
          </p:cNvSpPr>
          <p:nvPr/>
        </p:nvSpPr>
        <p:spPr bwMode="auto">
          <a:xfrm>
            <a:off x="571502" y="301629"/>
            <a:ext cx="9072563" cy="1260476"/>
          </a:xfrm>
          <a:custGeom>
            <a:avLst/>
            <a:gdLst>
              <a:gd name="T0" fmla="*/ 4536282 w 21600"/>
              <a:gd name="T1" fmla="*/ 630238 h 21600"/>
              <a:gd name="T2" fmla="*/ 4536282 w 21600"/>
              <a:gd name="T3" fmla="*/ 630238 h 21600"/>
              <a:gd name="T4" fmla="*/ 4536282 w 21600"/>
              <a:gd name="T5" fmla="*/ 630238 h 21600"/>
              <a:gd name="T6" fmla="*/ 4536282 w 21600"/>
              <a:gd name="T7" fmla="*/ 630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 anchor="ctr"/>
          <a:lstStyle/>
          <a:p>
            <a:pPr defTabSz="447373"/>
            <a:r>
              <a:rPr lang="ja-JP" altLang="ja-JP" sz="4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Issues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21507" name="AutoShape 2"/>
          <p:cNvSpPr>
            <a:spLocks/>
          </p:cNvSpPr>
          <p:nvPr/>
        </p:nvSpPr>
        <p:spPr bwMode="auto">
          <a:xfrm rot="1799998">
            <a:off x="6151563" y="2492374"/>
            <a:ext cx="3411537" cy="1136651"/>
          </a:xfrm>
          <a:custGeom>
            <a:avLst/>
            <a:gdLst>
              <a:gd name="T0" fmla="*/ 1705768 w 21600"/>
              <a:gd name="T1" fmla="*/ 568325 h 21600"/>
              <a:gd name="T2" fmla="*/ 1705768 w 21600"/>
              <a:gd name="T3" fmla="*/ 568325 h 21600"/>
              <a:gd name="T4" fmla="*/ 1705768 w 21600"/>
              <a:gd name="T5" fmla="*/ 568325 h 21600"/>
              <a:gd name="T6" fmla="*/ 1705768 w 21600"/>
              <a:gd name="T7" fmla="*/ 5683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10800" y="0"/>
                </a:ln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>
            <a:off x="5992814" y="3065463"/>
            <a:ext cx="3968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V="1">
            <a:off x="7897813" y="2112968"/>
            <a:ext cx="0" cy="2143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21510" name="AutoShape 5"/>
          <p:cNvSpPr>
            <a:spLocks/>
          </p:cNvSpPr>
          <p:nvPr/>
        </p:nvSpPr>
        <p:spPr bwMode="auto">
          <a:xfrm>
            <a:off x="9405938" y="3144838"/>
            <a:ext cx="358775" cy="508000"/>
          </a:xfrm>
          <a:custGeom>
            <a:avLst/>
            <a:gdLst>
              <a:gd name="T0" fmla="*/ 179388 w 21600"/>
              <a:gd name="T1" fmla="*/ 254000 h 21600"/>
              <a:gd name="T2" fmla="*/ 179388 w 21600"/>
              <a:gd name="T3" fmla="*/ 254000 h 21600"/>
              <a:gd name="T4" fmla="*/ 179388 w 21600"/>
              <a:gd name="T5" fmla="*/ 254000 h 21600"/>
              <a:gd name="T6" fmla="*/ 179388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456" tIns="63456" rIns="63456" bIns="63456"/>
          <a:lstStyle/>
          <a:p>
            <a:pPr defTabSz="447373"/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x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7896228" y="3065467"/>
            <a:ext cx="1430339" cy="8715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21512" name="AutoShape 7"/>
          <p:cNvSpPr>
            <a:spLocks/>
          </p:cNvSpPr>
          <p:nvPr/>
        </p:nvSpPr>
        <p:spPr bwMode="auto">
          <a:xfrm>
            <a:off x="8056566" y="3621088"/>
            <a:ext cx="1044575" cy="520700"/>
          </a:xfrm>
          <a:custGeom>
            <a:avLst/>
            <a:gdLst>
              <a:gd name="T0" fmla="*/ 522288 w 21600"/>
              <a:gd name="T1" fmla="*/ 260350 h 21600"/>
              <a:gd name="T2" fmla="*/ 522288 w 21600"/>
              <a:gd name="T3" fmla="*/ 260350 h 21600"/>
              <a:gd name="T4" fmla="*/ 522288 w 21600"/>
              <a:gd name="T5" fmla="*/ 260350 h 21600"/>
              <a:gd name="T6" fmla="*/ 522288 w 21600"/>
              <a:gd name="T7" fmla="*/ 2603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456" tIns="63456" rIns="63456" bIns="6345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27um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 flipV="1">
            <a:off x="7897813" y="2589217"/>
            <a:ext cx="317500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21514" name="AutoShape 9"/>
          <p:cNvSpPr>
            <a:spLocks/>
          </p:cNvSpPr>
          <p:nvPr/>
        </p:nvSpPr>
        <p:spPr bwMode="auto">
          <a:xfrm>
            <a:off x="8215313" y="2271713"/>
            <a:ext cx="1046162" cy="520700"/>
          </a:xfrm>
          <a:custGeom>
            <a:avLst/>
            <a:gdLst>
              <a:gd name="T0" fmla="*/ 523081 w 21600"/>
              <a:gd name="T1" fmla="*/ 260350 h 21600"/>
              <a:gd name="T2" fmla="*/ 523081 w 21600"/>
              <a:gd name="T3" fmla="*/ 260350 h 21600"/>
              <a:gd name="T4" fmla="*/ 523081 w 21600"/>
              <a:gd name="T5" fmla="*/ 260350 h 21600"/>
              <a:gd name="T6" fmla="*/ 523081 w 21600"/>
              <a:gd name="T7" fmla="*/ 2603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456" tIns="63456" rIns="63456" bIns="6345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10um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21515" name="AutoShape 10"/>
          <p:cNvSpPr>
            <a:spLocks/>
          </p:cNvSpPr>
          <p:nvPr/>
        </p:nvSpPr>
        <p:spPr bwMode="auto">
          <a:xfrm>
            <a:off x="7897818" y="2032000"/>
            <a:ext cx="363537" cy="508000"/>
          </a:xfrm>
          <a:custGeom>
            <a:avLst/>
            <a:gdLst>
              <a:gd name="T0" fmla="*/ 181769 w 21600"/>
              <a:gd name="T1" fmla="*/ 254000 h 21600"/>
              <a:gd name="T2" fmla="*/ 181769 w 21600"/>
              <a:gd name="T3" fmla="*/ 254000 h 21600"/>
              <a:gd name="T4" fmla="*/ 181769 w 21600"/>
              <a:gd name="T5" fmla="*/ 254000 h 21600"/>
              <a:gd name="T6" fmla="*/ 181769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3456" tIns="63456" rIns="63456" bIns="63456"/>
          <a:lstStyle/>
          <a:p>
            <a:pPr defTabSz="447373"/>
            <a:r>
              <a:rPr lang="ja-JP" altLang="ja-JP" sz="260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y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21516" name="AutoShape 11"/>
          <p:cNvSpPr>
            <a:spLocks/>
          </p:cNvSpPr>
          <p:nvPr/>
        </p:nvSpPr>
        <p:spPr bwMode="auto">
          <a:xfrm>
            <a:off x="6243640" y="5938490"/>
            <a:ext cx="3521073" cy="917575"/>
          </a:xfrm>
          <a:custGeom>
            <a:avLst/>
            <a:gdLst>
              <a:gd name="T0" fmla="*/ 1167607 w 21600"/>
              <a:gd name="T1" fmla="*/ 458788 h 21600"/>
              <a:gd name="T2" fmla="*/ 1167607 w 21600"/>
              <a:gd name="T3" fmla="*/ 458788 h 21600"/>
              <a:gd name="T4" fmla="*/ 1167607 w 21600"/>
              <a:gd name="T5" fmla="*/ 458788 h 21600"/>
              <a:gd name="T6" fmla="*/ 1167607 w 21600"/>
              <a:gd name="T7" fmla="*/ 4587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must revisit optical property in the cavity</a:t>
            </a:r>
            <a:endParaRPr lang="ja-JP" altLang="ja-JP" dirty="0">
              <a:ea typeface="ＭＳ Ｐゴシック" pitchFamily="50" charset="-128"/>
            </a:endParaRPr>
          </a:p>
        </p:txBody>
      </p:sp>
      <p:grpSp>
        <p:nvGrpSpPr>
          <p:cNvPr id="21517" name="Group 12"/>
          <p:cNvGrpSpPr>
            <a:grpSpLocks/>
          </p:cNvGrpSpPr>
          <p:nvPr/>
        </p:nvGrpSpPr>
        <p:grpSpPr bwMode="auto">
          <a:xfrm>
            <a:off x="571500" y="1954213"/>
            <a:ext cx="4908550" cy="2501900"/>
            <a:chOff x="0" y="0"/>
            <a:chExt cx="387" cy="198"/>
          </a:xfrm>
        </p:grpSpPr>
        <p:pic>
          <p:nvPicPr>
            <p:cNvPr id="21521" name="Picture 13" descr="image2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10"/>
            <a:stretch>
              <a:fillRect/>
            </a:stretch>
          </p:blipFill>
          <p:spPr bwMode="auto">
            <a:xfrm>
              <a:off x="0" y="0"/>
              <a:ext cx="372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22" name="AutoShape 14"/>
            <p:cNvSpPr>
              <a:spLocks/>
            </p:cNvSpPr>
            <p:nvPr/>
          </p:nvSpPr>
          <p:spPr bwMode="auto">
            <a:xfrm>
              <a:off x="128" y="50"/>
              <a:ext cx="251" cy="36"/>
            </a:xfrm>
            <a:custGeom>
              <a:avLst/>
              <a:gdLst>
                <a:gd name="T0" fmla="*/ 126 w 21600"/>
                <a:gd name="T1" fmla="*/ 18 h 21600"/>
                <a:gd name="T2" fmla="*/ 126 w 21600"/>
                <a:gd name="T3" fmla="*/ 18 h 21600"/>
                <a:gd name="T4" fmla="*/ 126 w 21600"/>
                <a:gd name="T5" fmla="*/ 18 h 21600"/>
                <a:gd name="T6" fmla="*/ 126 w 21600"/>
                <a:gd name="T7" fmla="*/ 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600">
                  <a:solidFill>
                    <a:srgbClr val="FFFF00"/>
                  </a:solidFill>
                  <a:latin typeface="ヒラギノ角ゴ ProN W3" charset="0"/>
                  <a:ea typeface="ＭＳ Ｐゴシック" pitchFamily="50" charset="-128"/>
                  <a:sym typeface="ヒラギノ角ゴ ProN W3" charset="0"/>
                </a:rPr>
                <a:t>Transmitted power</a:t>
              </a:r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21523" name="AutoShape 15"/>
            <p:cNvSpPr>
              <a:spLocks/>
            </p:cNvSpPr>
            <p:nvPr/>
          </p:nvSpPr>
          <p:spPr bwMode="auto">
            <a:xfrm>
              <a:off x="165" y="99"/>
              <a:ext cx="222" cy="36"/>
            </a:xfrm>
            <a:custGeom>
              <a:avLst/>
              <a:gdLst>
                <a:gd name="T0" fmla="*/ 111 w 21600"/>
                <a:gd name="T1" fmla="*/ 18 h 21600"/>
                <a:gd name="T2" fmla="*/ 111 w 21600"/>
                <a:gd name="T3" fmla="*/ 18 h 21600"/>
                <a:gd name="T4" fmla="*/ 111 w 21600"/>
                <a:gd name="T5" fmla="*/ 18 h 21600"/>
                <a:gd name="T6" fmla="*/ 111 w 21600"/>
                <a:gd name="T7" fmla="*/ 1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600">
                  <a:solidFill>
                    <a:srgbClr val="FF33CC"/>
                  </a:solidFill>
                  <a:latin typeface="ヒラギノ角ゴ ProN W3" charset="0"/>
                  <a:ea typeface="ＭＳ Ｐゴシック" pitchFamily="50" charset="-128"/>
                  <a:sym typeface="ヒラギノ角ゴ ProN W3" charset="0"/>
                </a:rPr>
                <a:t>Reflected power</a:t>
              </a:r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21524" name="Line 16"/>
            <p:cNvSpPr>
              <a:spLocks noChangeShapeType="1"/>
            </p:cNvSpPr>
            <p:nvPr/>
          </p:nvSpPr>
          <p:spPr bwMode="auto">
            <a:xfrm>
              <a:off x="9" y="168"/>
              <a:ext cx="351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5" name="AutoShape 17"/>
            <p:cNvSpPr>
              <a:spLocks/>
            </p:cNvSpPr>
            <p:nvPr/>
          </p:nvSpPr>
          <p:spPr bwMode="auto">
            <a:xfrm>
              <a:off x="146" y="137"/>
              <a:ext cx="51" cy="31"/>
            </a:xfrm>
            <a:custGeom>
              <a:avLst/>
              <a:gdLst>
                <a:gd name="T0" fmla="*/ 26 w 21600"/>
                <a:gd name="T1" fmla="*/ 16 h 21600"/>
                <a:gd name="T2" fmla="*/ 26 w 21600"/>
                <a:gd name="T3" fmla="*/ 16 h 21600"/>
                <a:gd name="T4" fmla="*/ 26 w 21600"/>
                <a:gd name="T5" fmla="*/ 16 h 21600"/>
                <a:gd name="T6" fmla="*/ 26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200">
                  <a:solidFill>
                    <a:srgbClr val="FFFFFF"/>
                  </a:solidFill>
                  <a:latin typeface="ヒラギノ角ゴ ProN W3" charset="0"/>
                  <a:ea typeface="ＭＳ Ｐゴシック" pitchFamily="50" charset="-128"/>
                  <a:sym typeface="ヒラギノ角ゴ ProN W3" charset="0"/>
                </a:rPr>
                <a:t>20s</a:t>
              </a:r>
              <a:endParaRPr lang="ja-JP" altLang="ja-JP">
                <a:ea typeface="ＭＳ Ｐゴシック" pitchFamily="50" charset="-128"/>
              </a:endParaRPr>
            </a:p>
          </p:txBody>
        </p:sp>
      </p:grpSp>
      <p:sp>
        <p:nvSpPr>
          <p:cNvPr id="21518" name="AutoShape 18"/>
          <p:cNvSpPr>
            <a:spLocks/>
          </p:cNvSpPr>
          <p:nvPr/>
        </p:nvSpPr>
        <p:spPr bwMode="auto">
          <a:xfrm>
            <a:off x="571504" y="5295900"/>
            <a:ext cx="5112118" cy="509588"/>
          </a:xfrm>
          <a:custGeom>
            <a:avLst/>
            <a:gdLst>
              <a:gd name="T0" fmla="*/ 1900238 w 21600"/>
              <a:gd name="T1" fmla="*/ 254794 h 21600"/>
              <a:gd name="T2" fmla="*/ 1900238 w 21600"/>
              <a:gd name="T3" fmla="*/ 254794 h 21600"/>
              <a:gd name="T4" fmla="*/ 1900238 w 21600"/>
              <a:gd name="T5" fmla="*/ 254794 h 21600"/>
              <a:gd name="T6" fmla="*/ 1900238 w 21600"/>
              <a:gd name="T7" fmla="*/ 2547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en-US" sz="2600" dirty="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・</a:t>
            </a:r>
            <a:r>
              <a:rPr lang="ja-JP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Possibl</a:t>
            </a:r>
            <a:r>
              <a:rPr lang="en-US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y a</a:t>
            </a:r>
            <a:r>
              <a:rPr lang="ja-JP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</a:t>
            </a:r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thermal effect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21519" name="AutoShape 19"/>
          <p:cNvSpPr>
            <a:spLocks/>
          </p:cNvSpPr>
          <p:nvPr/>
        </p:nvSpPr>
        <p:spPr bwMode="auto">
          <a:xfrm>
            <a:off x="6086475" y="5295900"/>
            <a:ext cx="2701925" cy="509588"/>
          </a:xfrm>
          <a:custGeom>
            <a:avLst/>
            <a:gdLst>
              <a:gd name="T0" fmla="*/ 1350963 w 21600"/>
              <a:gd name="T1" fmla="*/ 254794 h 21600"/>
              <a:gd name="T2" fmla="*/ 1350963 w 21600"/>
              <a:gd name="T3" fmla="*/ 254794 h 21600"/>
              <a:gd name="T4" fmla="*/ 1350963 w 21600"/>
              <a:gd name="T5" fmla="*/ 254794 h 21600"/>
              <a:gd name="T6" fmla="*/ 1350963 w 21600"/>
              <a:gd name="T7" fmla="*/ 2547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en-US" sz="2600" dirty="0"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・</a:t>
            </a:r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Profile at the IP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21520" name="AutoShape 20"/>
          <p:cNvSpPr>
            <a:spLocks/>
          </p:cNvSpPr>
          <p:nvPr/>
        </p:nvSpPr>
        <p:spPr bwMode="auto">
          <a:xfrm>
            <a:off x="636972" y="5938490"/>
            <a:ext cx="4865688" cy="917575"/>
          </a:xfrm>
          <a:custGeom>
            <a:avLst/>
            <a:gdLst>
              <a:gd name="T0" fmla="*/ 2432844 w 21600"/>
              <a:gd name="T1" fmla="*/ 458788 h 21600"/>
              <a:gd name="T2" fmla="*/ 2432844 w 21600"/>
              <a:gd name="T3" fmla="*/ 458788 h 21600"/>
              <a:gd name="T4" fmla="*/ 2432844 w 21600"/>
              <a:gd name="T5" fmla="*/ 458788 h 21600"/>
              <a:gd name="T6" fmla="*/ 2432844 w 21600"/>
              <a:gd name="T7" fmla="*/ 4587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due to </a:t>
            </a:r>
            <a:r>
              <a:rPr lang="ja-JP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(</a:t>
            </a:r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unexpected) </a:t>
            </a:r>
            <a:r>
              <a:rPr lang="en-US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power </a:t>
            </a:r>
            <a:r>
              <a:rPr lang="ja-JP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loss </a:t>
            </a:r>
            <a:r>
              <a:rPr lang="ja-JP" altLang="ja-JP" sz="26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on </a:t>
            </a:r>
            <a:r>
              <a:rPr lang="ja-JP" altLang="ja-JP" sz="26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mirrors</a:t>
            </a:r>
            <a:endParaRPr lang="ja-JP" altLang="ja-JP" sz="2600" dirty="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What next 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For positron sources, we need;</a:t>
            </a:r>
          </a:p>
          <a:p>
            <a:pPr lvl="1"/>
            <a:r>
              <a:rPr lang="en-US" altLang="ja-JP" dirty="0" smtClean="0"/>
              <a:t>more than </a:t>
            </a:r>
            <a:r>
              <a:rPr kumimoji="1" lang="en-US" altLang="ja-JP" dirty="0" smtClean="0"/>
              <a:t>100 times more power in th</a:t>
            </a:r>
            <a:r>
              <a:rPr lang="en-US" altLang="ja-JP" dirty="0" smtClean="0"/>
              <a:t>e cavity</a:t>
            </a:r>
          </a:p>
          <a:p>
            <a:pPr lvl="1"/>
            <a:r>
              <a:rPr lang="en-US" altLang="ja-JP" dirty="0" smtClean="0"/>
              <a:t>a few tens of more</a:t>
            </a:r>
          </a:p>
          <a:p>
            <a:pPr lvl="2"/>
            <a:r>
              <a:rPr lang="en-US" altLang="ja-JP" dirty="0" smtClean="0"/>
              <a:t>power enhancement</a:t>
            </a:r>
          </a:p>
          <a:p>
            <a:pPr lvl="2"/>
            <a:r>
              <a:rPr lang="en-US" altLang="ja-JP" dirty="0" smtClean="0"/>
              <a:t>injection laser power</a:t>
            </a:r>
          </a:p>
          <a:p>
            <a:endParaRPr lang="en-US" altLang="ja-JP" dirty="0"/>
          </a:p>
          <a:p>
            <a:r>
              <a:rPr lang="en-US" altLang="ja-JP" dirty="0" smtClean="0"/>
              <a:t>Mirrors with </a:t>
            </a:r>
          </a:p>
          <a:p>
            <a:pPr lvl="1"/>
            <a:r>
              <a:rPr lang="en-US" altLang="ja-JP" dirty="0" smtClean="0"/>
              <a:t>higher reflectivity</a:t>
            </a:r>
          </a:p>
          <a:p>
            <a:pPr lvl="1"/>
            <a:r>
              <a:rPr lang="en-US" altLang="ja-JP" dirty="0" smtClean="0"/>
              <a:t>low loss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564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Future prospect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Try high reflectivity mirror</a:t>
            </a:r>
          </a:p>
          <a:p>
            <a:pPr lvl="1"/>
            <a:r>
              <a:rPr kumimoji="1" lang="en-US" altLang="ja-JP" dirty="0" smtClean="0"/>
              <a:t>w/ careful handling</a:t>
            </a:r>
          </a:p>
          <a:p>
            <a:pPr lvl="1"/>
            <a:r>
              <a:rPr lang="en-US" altLang="ja-JP" dirty="0" smtClean="0"/>
              <a:t>Trying 3000~5000  power enhancement this year</a:t>
            </a:r>
            <a:r>
              <a:rPr lang="en-US" altLang="ja-JP" dirty="0"/>
              <a:t>	</a:t>
            </a:r>
            <a:r>
              <a:rPr lang="en-US" altLang="ja-JP" dirty="0" smtClean="0"/>
              <a:t>-&gt; more than 10,000 in next a few years</a:t>
            </a:r>
          </a:p>
          <a:p>
            <a:r>
              <a:rPr kumimoji="1" lang="en-US" altLang="ja-JP" dirty="0" smtClean="0"/>
              <a:t>Low loss mirrors</a:t>
            </a:r>
          </a:p>
          <a:p>
            <a:pPr lvl="1"/>
            <a:r>
              <a:rPr lang="en-US" altLang="ja-JP" dirty="0" smtClean="0"/>
              <a:t>collaboration with NAO (gravitational wave guys)</a:t>
            </a:r>
          </a:p>
          <a:p>
            <a:pPr lvl="1"/>
            <a:r>
              <a:rPr lang="en-US" altLang="ja-JP" dirty="0" smtClean="0"/>
              <a:t>careful investigation of commercial mirrors</a:t>
            </a:r>
          </a:p>
          <a:p>
            <a:pPr lvl="1"/>
            <a:r>
              <a:rPr kumimoji="1" lang="en-US" altLang="ja-JP" dirty="0" smtClean="0"/>
              <a:t>develop mirrors (substrates) by ourselves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39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Current 3D4M cavity works well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we have basic technologies in our hand</a:t>
            </a:r>
          </a:p>
          <a:p>
            <a:r>
              <a:rPr lang="en-US" altLang="ja-JP" dirty="0" smtClean="0"/>
              <a:t>but</a:t>
            </a:r>
          </a:p>
          <a:p>
            <a:pPr lvl="1"/>
            <a:r>
              <a:rPr kumimoji="1" lang="en-US" altLang="ja-JP" dirty="0" smtClean="0"/>
              <a:t>optical properties yet to be understood</a:t>
            </a:r>
          </a:p>
          <a:p>
            <a:pPr lvl="1"/>
            <a:r>
              <a:rPr lang="en-US" altLang="ja-JP" dirty="0" smtClean="0"/>
              <a:t>mirrors should be studied for high power storage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Issues are clear</a:t>
            </a:r>
          </a:p>
          <a:p>
            <a:pPr lvl="1"/>
            <a:r>
              <a:rPr lang="en-US" altLang="ja-JP" dirty="0" smtClean="0"/>
              <a:t>step back once to basic study(PHYSICS</a:t>
            </a:r>
            <a:r>
              <a:rPr lang="en-US" altLang="ja-JP" dirty="0"/>
              <a:t>)</a:t>
            </a:r>
            <a:r>
              <a:rPr lang="en-US" altLang="ja-JP" dirty="0" smtClean="0"/>
              <a:t> to go forward 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850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88954" y="171454"/>
            <a:ext cx="9072563" cy="1260476"/>
          </a:xfrm>
        </p:spPr>
        <p:txBody>
          <a:bodyPr/>
          <a:lstStyle/>
          <a:p>
            <a:pPr defTabSz="913785" eaLnBrk="1"/>
            <a:r>
              <a:rPr lang="ja-JP" altLang="ja-JP" sz="4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Compton at KEK ATF</a:t>
            </a:r>
            <a:endParaRPr lang="ja-JP" altLang="ja-JP" smtClean="0">
              <a:ea typeface="ＭＳ Ｐゴシック" pitchFamily="50" charset="-128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idx="1"/>
          </p:nvPr>
        </p:nvSpPr>
        <p:spPr bwMode="auto">
          <a:xfrm>
            <a:off x="488954" y="1211263"/>
            <a:ext cx="9072563" cy="498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66" tIns="50766" rIns="50766" bIns="50766" numCol="1" anchor="t" anchorCtr="0" compatLnSpc="1">
            <a:prstTxWarp prst="textNoShape">
              <a:avLst/>
            </a:prstTxWarp>
          </a:bodyPr>
          <a:lstStyle/>
          <a:p>
            <a:pPr marL="377571" indent="-377571" defTabSz="913785" eaLnBrk="1">
              <a:lnSpc>
                <a:spcPct val="100000"/>
              </a:lnSpc>
              <a:spcBef>
                <a:spcPts val="800"/>
              </a:spcBef>
              <a:buFontTx/>
              <a:buChar char="•"/>
            </a:pPr>
            <a:r>
              <a:rPr lang="ja-JP" altLang="ja-JP" sz="3500" b="0">
                <a:solidFill>
                  <a:srgbClr val="000000"/>
                </a:solidFill>
                <a:ea typeface="ＭＳ Ｐゴシック" pitchFamily="50" charset="-128"/>
              </a:rPr>
              <a:t>Polarized e+ by laser Compton Scheme</a:t>
            </a:r>
            <a:endParaRPr lang="ja-JP" altLang="ja-JP" smtClean="0">
              <a:ea typeface="ＭＳ Ｐゴシック" pitchFamily="50" charset="-128"/>
            </a:endParaRPr>
          </a:p>
        </p:txBody>
      </p:sp>
      <p:pic>
        <p:nvPicPr>
          <p:cNvPr id="8196" name="Picture 3" descr="imag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733679"/>
            <a:ext cx="5259387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4"/>
          <p:cNvSpPr>
            <a:spLocks/>
          </p:cNvSpPr>
          <p:nvPr/>
        </p:nvSpPr>
        <p:spPr bwMode="auto">
          <a:xfrm>
            <a:off x="906468" y="1851025"/>
            <a:ext cx="4300537" cy="461964"/>
          </a:xfrm>
          <a:custGeom>
            <a:avLst/>
            <a:gdLst>
              <a:gd name="T0" fmla="*/ 2150269 w 21600"/>
              <a:gd name="T1" fmla="*/ 230982 h 21600"/>
              <a:gd name="T2" fmla="*/ 2150269 w 21600"/>
              <a:gd name="T3" fmla="*/ 230982 h 21600"/>
              <a:gd name="T4" fmla="*/ 2150269 w 21600"/>
              <a:gd name="T5" fmla="*/ 230982 h 21600"/>
              <a:gd name="T6" fmla="*/ 2150269 w 21600"/>
              <a:gd name="T7" fmla="*/ 2309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Ee~1GeV for 10MeV gammas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8198" name="AutoShape 5"/>
          <p:cNvSpPr>
            <a:spLocks/>
          </p:cNvSpPr>
          <p:nvPr/>
        </p:nvSpPr>
        <p:spPr bwMode="auto">
          <a:xfrm>
            <a:off x="935040" y="2317750"/>
            <a:ext cx="3943350" cy="461964"/>
          </a:xfrm>
          <a:custGeom>
            <a:avLst/>
            <a:gdLst>
              <a:gd name="T0" fmla="*/ 1971675 w 21600"/>
              <a:gd name="T1" fmla="*/ 230982 h 21600"/>
              <a:gd name="T2" fmla="*/ 1971675 w 21600"/>
              <a:gd name="T3" fmla="*/ 230982 h 21600"/>
              <a:gd name="T4" fmla="*/ 1971675 w 21600"/>
              <a:gd name="T5" fmla="*/ 230982 h 21600"/>
              <a:gd name="T6" fmla="*/ 1971675 w 21600"/>
              <a:gd name="T7" fmla="*/ 2309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controllability of  polarization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8199" name="AutoShape 6"/>
          <p:cNvSpPr>
            <a:spLocks/>
          </p:cNvSpPr>
          <p:nvPr/>
        </p:nvSpPr>
        <p:spPr bwMode="auto">
          <a:xfrm>
            <a:off x="433393" y="6348413"/>
            <a:ext cx="8137525" cy="1079500"/>
          </a:xfrm>
          <a:custGeom>
            <a:avLst/>
            <a:gdLst>
              <a:gd name="T0" fmla="*/ 4068763 w 21600"/>
              <a:gd name="T1" fmla="*/ 539750 h 21600"/>
              <a:gd name="T2" fmla="*/ 4068763 w 21600"/>
              <a:gd name="T3" fmla="*/ 539750 h 21600"/>
              <a:gd name="T4" fmla="*/ 4068763 w 21600"/>
              <a:gd name="T5" fmla="*/ 539750 h 21600"/>
              <a:gd name="T6" fmla="*/ 4068763 w 21600"/>
              <a:gd name="T7" fmla="*/ 5397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32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Toward the positron sources </a:t>
            </a:r>
            <a:endParaRPr lang="ja-JP" altLang="ja-JP" sz="24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32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			 </a:t>
            </a:r>
            <a:r>
              <a:rPr lang="ja-JP" altLang="en-US" sz="3200" dirty="0" err="1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ー</a:t>
            </a:r>
            <a:r>
              <a:rPr lang="ja-JP" altLang="ja-JP" sz="32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&gt; increase intensity of </a:t>
            </a:r>
            <a:r>
              <a:rPr lang="en-US" altLang="ja-JP" sz="32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g </a:t>
            </a:r>
            <a:r>
              <a:rPr lang="ja-JP" altLang="ja-JP" sz="32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rays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8200" name="AutoShape 7"/>
          <p:cNvSpPr>
            <a:spLocks/>
          </p:cNvSpPr>
          <p:nvPr/>
        </p:nvSpPr>
        <p:spPr bwMode="auto">
          <a:xfrm>
            <a:off x="2259014" y="4295775"/>
            <a:ext cx="882650" cy="406400"/>
          </a:xfrm>
          <a:custGeom>
            <a:avLst/>
            <a:gdLst>
              <a:gd name="T0" fmla="*/ 441325 w 21600"/>
              <a:gd name="T1" fmla="*/ 203200 h 21600"/>
              <a:gd name="T2" fmla="*/ 441325 w 21600"/>
              <a:gd name="T3" fmla="*/ 203200 h 21600"/>
              <a:gd name="T4" fmla="*/ 441325 w 21600"/>
              <a:gd name="T5" fmla="*/ 203200 h 21600"/>
              <a:gd name="T6" fmla="*/ 441325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Omori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8201" name="AutoShape 8"/>
          <p:cNvSpPr>
            <a:spLocks/>
          </p:cNvSpPr>
          <p:nvPr/>
        </p:nvSpPr>
        <p:spPr bwMode="auto">
          <a:xfrm>
            <a:off x="4205290" y="5165725"/>
            <a:ext cx="7208837" cy="977900"/>
          </a:xfrm>
          <a:custGeom>
            <a:avLst/>
            <a:gdLst>
              <a:gd name="T0" fmla="*/ 3604419 w 21600"/>
              <a:gd name="T1" fmla="*/ 488950 h 21600"/>
              <a:gd name="T2" fmla="*/ 3604419 w 21600"/>
              <a:gd name="T3" fmla="*/ 488950 h 21600"/>
              <a:gd name="T4" fmla="*/ 3604419 w 21600"/>
              <a:gd name="T5" fmla="*/ 488950 h 21600"/>
              <a:gd name="T6" fmla="*/ 3604419 w 21600"/>
              <a:gd name="T7" fmla="*/ 4889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8959"/>
            <a:r>
              <a:rPr lang="ja-JP" altLang="ja-JP" sz="2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Proof of principle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8959"/>
            <a:r>
              <a:rPr lang="ja-JP" altLang="ja-JP" sz="2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M.Fukuda et al., Phys. Rev. Letts. 91, 16480(2003)</a:t>
            </a:r>
          </a:p>
          <a:p>
            <a:pPr defTabSz="448959"/>
            <a:r>
              <a:rPr lang="ja-JP" altLang="ja-JP" sz="2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T.Omori  et al., Phys. Rev. Letts. 96, 114801(2006)</a:t>
            </a:r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image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2" y="1682752"/>
            <a:ext cx="9748837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209554"/>
            <a:ext cx="9072562" cy="1260476"/>
          </a:xfrm>
        </p:spPr>
        <p:txBody>
          <a:bodyPr/>
          <a:lstStyle/>
          <a:p>
            <a:pPr defTabSz="913785" eaLnBrk="1"/>
            <a:r>
              <a:rPr lang="ja-JP" altLang="ja-JP" sz="4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Digital Feecdback system</a:t>
            </a:r>
            <a:endParaRPr lang="ja-JP" altLang="ja-JP" smtClean="0">
              <a:ea typeface="ＭＳ Ｐゴシック" pitchFamily="50" charset="-128"/>
            </a:endParaRPr>
          </a:p>
        </p:txBody>
      </p:sp>
      <p:sp>
        <p:nvSpPr>
          <p:cNvPr id="22532" name="AutoShape 3"/>
          <p:cNvSpPr>
            <a:spLocks/>
          </p:cNvSpPr>
          <p:nvPr/>
        </p:nvSpPr>
        <p:spPr bwMode="auto">
          <a:xfrm>
            <a:off x="5975350" y="6588125"/>
            <a:ext cx="1157288" cy="869950"/>
          </a:xfrm>
          <a:custGeom>
            <a:avLst/>
            <a:gdLst>
              <a:gd name="T0" fmla="*/ 578644 w 21600"/>
              <a:gd name="T1" fmla="*/ 434975 h 21600"/>
              <a:gd name="T2" fmla="*/ 578644 w 21600"/>
              <a:gd name="T3" fmla="*/ 434975 h 21600"/>
              <a:gd name="T4" fmla="*/ 578644 w 21600"/>
              <a:gd name="T5" fmla="*/ 434975 h 21600"/>
              <a:gd name="T6" fmla="*/ 578644 w 21600"/>
              <a:gd name="T7" fmla="*/ 4349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Digital </a:t>
            </a: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PID</a:t>
            </a:r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6525"/>
            <a:ext cx="9072562" cy="1260476"/>
          </a:xfrm>
        </p:spPr>
        <p:txBody>
          <a:bodyPr/>
          <a:lstStyle/>
          <a:p>
            <a:pPr defTabSz="913785" eaLnBrk="1"/>
            <a:r>
              <a:rPr lang="ja-JP" altLang="ja-JP" sz="4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Automatic Restoration</a:t>
            </a:r>
            <a:endParaRPr lang="ja-JP" altLang="ja-JP" smtClean="0">
              <a:ea typeface="ＭＳ Ｐゴシック" pitchFamily="50" charset="-128"/>
            </a:endParaRPr>
          </a:p>
        </p:txBody>
      </p: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669924" y="1260476"/>
            <a:ext cx="9156701" cy="6299200"/>
            <a:chOff x="0" y="0"/>
            <a:chExt cx="722" cy="496"/>
          </a:xfrm>
        </p:grpSpPr>
        <p:pic>
          <p:nvPicPr>
            <p:cNvPr id="24580" name="Picture 3" descr="image29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"/>
              <a:ext cx="639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581" name="AutoShape 4"/>
            <p:cNvSpPr>
              <a:spLocks/>
            </p:cNvSpPr>
            <p:nvPr/>
          </p:nvSpPr>
          <p:spPr bwMode="auto">
            <a:xfrm>
              <a:off x="584" y="10"/>
              <a:ext cx="138" cy="432"/>
            </a:xfrm>
            <a:custGeom>
              <a:avLst/>
              <a:gdLst>
                <a:gd name="T0" fmla="*/ 69 w 21600"/>
                <a:gd name="T1" fmla="*/ 216 h 21600"/>
                <a:gd name="T2" fmla="*/ 69 w 21600"/>
                <a:gd name="T3" fmla="*/ 216 h 21600"/>
                <a:gd name="T4" fmla="*/ 69 w 21600"/>
                <a:gd name="T5" fmla="*/ 216 h 21600"/>
                <a:gd name="T6" fmla="*/ 69 w 21600"/>
                <a:gd name="T7" fmla="*/ 2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4582" name="AutoShape 5"/>
            <p:cNvSpPr>
              <a:spLocks/>
            </p:cNvSpPr>
            <p:nvPr/>
          </p:nvSpPr>
          <p:spPr bwMode="auto">
            <a:xfrm>
              <a:off x="343" y="207"/>
              <a:ext cx="206" cy="37"/>
            </a:xfrm>
            <a:custGeom>
              <a:avLst/>
              <a:gdLst>
                <a:gd name="T0" fmla="*/ 103 w 21600"/>
                <a:gd name="T1" fmla="*/ 19 h 21600"/>
                <a:gd name="T2" fmla="*/ 103 w 21600"/>
                <a:gd name="T3" fmla="*/ 19 h 21600"/>
                <a:gd name="T4" fmla="*/ 103 w 21600"/>
                <a:gd name="T5" fmla="*/ 19 h 21600"/>
                <a:gd name="T6" fmla="*/ 103 w 21600"/>
                <a:gd name="T7" fmla="*/ 1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4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cavity cont. signal </a:t>
              </a:r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24583" name="AutoShape 6"/>
            <p:cNvSpPr>
              <a:spLocks/>
            </p:cNvSpPr>
            <p:nvPr/>
          </p:nvSpPr>
          <p:spPr bwMode="auto">
            <a:xfrm>
              <a:off x="370" y="108"/>
              <a:ext cx="166" cy="78"/>
            </a:xfrm>
            <a:custGeom>
              <a:avLst/>
              <a:gdLst>
                <a:gd name="T0" fmla="*/ 83 w 21600"/>
                <a:gd name="T1" fmla="*/ 39 h 21600"/>
                <a:gd name="T2" fmla="*/ 83 w 21600"/>
                <a:gd name="T3" fmla="*/ 39 h 21600"/>
                <a:gd name="T4" fmla="*/ 83 w 21600"/>
                <a:gd name="T5" fmla="*/ 39 h 21600"/>
                <a:gd name="T6" fmla="*/ 83 w 21600"/>
                <a:gd name="T7" fmla="*/ 3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4584" name="AutoShape 7"/>
            <p:cNvSpPr>
              <a:spLocks/>
            </p:cNvSpPr>
            <p:nvPr/>
          </p:nvSpPr>
          <p:spPr bwMode="auto">
            <a:xfrm>
              <a:off x="352" y="72"/>
              <a:ext cx="156" cy="37"/>
            </a:xfrm>
            <a:custGeom>
              <a:avLst/>
              <a:gdLst>
                <a:gd name="T0" fmla="*/ 78 w 21600"/>
                <a:gd name="T1" fmla="*/ 19 h 21600"/>
                <a:gd name="T2" fmla="*/ 78 w 21600"/>
                <a:gd name="T3" fmla="*/ 19 h 21600"/>
                <a:gd name="T4" fmla="*/ 78 w 21600"/>
                <a:gd name="T5" fmla="*/ 19 h 21600"/>
                <a:gd name="T6" fmla="*/ 78 w 21600"/>
                <a:gd name="T7" fmla="*/ 1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4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Stored Power</a:t>
              </a:r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24585" name="AutoShape 8"/>
            <p:cNvSpPr>
              <a:spLocks/>
            </p:cNvSpPr>
            <p:nvPr/>
          </p:nvSpPr>
          <p:spPr bwMode="auto">
            <a:xfrm>
              <a:off x="188" y="51"/>
              <a:ext cx="112" cy="96"/>
            </a:xfrm>
            <a:custGeom>
              <a:avLst/>
              <a:gdLst>
                <a:gd name="T0" fmla="*/ 56 w 21600"/>
                <a:gd name="T1" fmla="*/ 48 h 21600"/>
                <a:gd name="T2" fmla="*/ 56 w 21600"/>
                <a:gd name="T3" fmla="*/ 48 h 21600"/>
                <a:gd name="T4" fmla="*/ 56 w 21600"/>
                <a:gd name="T5" fmla="*/ 48 h 21600"/>
                <a:gd name="T6" fmla="*/ 56 w 21600"/>
                <a:gd name="T7" fmla="*/ 4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4586" name="AutoShape 9"/>
            <p:cNvSpPr>
              <a:spLocks/>
            </p:cNvSpPr>
            <p:nvPr/>
          </p:nvSpPr>
          <p:spPr bwMode="auto">
            <a:xfrm>
              <a:off x="223" y="0"/>
              <a:ext cx="194" cy="35"/>
            </a:xfrm>
            <a:custGeom>
              <a:avLst/>
              <a:gdLst>
                <a:gd name="T0" fmla="*/ 97 w 21600"/>
                <a:gd name="T1" fmla="*/ 18 h 21600"/>
                <a:gd name="T2" fmla="*/ 97 w 21600"/>
                <a:gd name="T3" fmla="*/ 18 h 21600"/>
                <a:gd name="T4" fmla="*/ 97 w 21600"/>
                <a:gd name="T5" fmla="*/ 18 h 21600"/>
                <a:gd name="T6" fmla="*/ 97 w 21600"/>
                <a:gd name="T7" fmla="*/ 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34976" y="0"/>
            <a:ext cx="9072563" cy="1258888"/>
          </a:xfrm>
        </p:spPr>
        <p:txBody>
          <a:bodyPr/>
          <a:lstStyle/>
          <a:p>
            <a:pPr defTabSz="913785" eaLnBrk="1"/>
            <a:r>
              <a:rPr lang="ja-JP" altLang="ja-JP" sz="4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Summary and Prospect</a:t>
            </a:r>
            <a:endParaRPr lang="ja-JP" altLang="ja-JP" smtClean="0">
              <a:ea typeface="ＭＳ Ｐゴシック" pitchFamily="50" charset="-128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idx="1"/>
          </p:nvPr>
        </p:nvSpPr>
        <p:spPr bwMode="auto">
          <a:xfrm>
            <a:off x="514354" y="1000125"/>
            <a:ext cx="10423525" cy="655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66" tIns="50766" rIns="50766" bIns="50766" numCol="1" anchor="t" anchorCtr="0" compatLnSpc="1">
            <a:prstTxWarp prst="textNoShape">
              <a:avLst/>
            </a:prstTxWarp>
          </a:bodyPr>
          <a:lstStyle/>
          <a:p>
            <a:pPr marL="377571" indent="-377571" defTabSz="913785" eaLnBrk="1">
              <a:lnSpc>
                <a:spcPct val="100000"/>
              </a:lnSpc>
              <a:spcBef>
                <a:spcPts val="800"/>
              </a:spcBef>
              <a:buFontTx/>
              <a:buChar char="•"/>
            </a:pPr>
            <a:r>
              <a:rPr lang="ja-JP" altLang="ja-JP" sz="3500" b="0">
                <a:solidFill>
                  <a:srgbClr val="000000"/>
                </a:solidFill>
                <a:ea typeface="ＭＳ Ｐゴシック" pitchFamily="50" charset="-128"/>
              </a:rPr>
              <a:t>So far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2.6kW stored w/ enhancement of 1230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Highly stable   ΔL</a:t>
            </a:r>
            <a:r>
              <a:rPr lang="ja-JP" altLang="en-US" sz="3100" b="0">
                <a:solidFill>
                  <a:srgbClr val="000000"/>
                </a:solidFill>
                <a:latin typeface="ヒラギノ角ゴ ProN W3" charset="0"/>
                <a:ea typeface="ＭＳ Ｐゴシック" pitchFamily="50" charset="-128"/>
                <a:sym typeface="ヒラギノ角ゴ ProN W3" charset="0"/>
              </a:rPr>
              <a:t>～</a:t>
            </a: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4pm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vertical laser size at the IP  13</a:t>
            </a:r>
            <a:r>
              <a:rPr lang="ja-JP" altLang="ja-JP" sz="3100" b="0">
                <a:solidFill>
                  <a:srgbClr val="000000"/>
                </a:solidFill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μ</a:t>
            </a: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m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120g/5bunches -&gt; </a:t>
            </a:r>
            <a:r>
              <a:rPr lang="ja-JP" altLang="ja-JP" sz="3200" b="0">
                <a:solidFill>
                  <a:srgbClr val="000000"/>
                </a:solidFill>
                <a:ea typeface="ＭＳ Ｐゴシック" pitchFamily="50" charset="-128"/>
              </a:rPr>
              <a:t>~2.6×10</a:t>
            </a:r>
            <a:r>
              <a:rPr lang="ja-JP" altLang="ja-JP" sz="3200" b="0" baseline="30000">
                <a:solidFill>
                  <a:srgbClr val="000000"/>
                </a:solidFill>
                <a:ea typeface="ＭＳ Ｐゴシック" pitchFamily="50" charset="-128"/>
              </a:rPr>
              <a:t>8</a:t>
            </a:r>
            <a:r>
              <a:rPr lang="ja-JP" altLang="ja-JP" sz="3200" b="0">
                <a:solidFill>
                  <a:srgbClr val="000000"/>
                </a:solidFill>
                <a:ea typeface="ＭＳ Ｐゴシック" pitchFamily="50" charset="-128"/>
              </a:rPr>
              <a:t>/sec 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200" b="0">
                <a:solidFill>
                  <a:srgbClr val="000000"/>
                </a:solidFill>
                <a:ea typeface="ＭＳ Ｐゴシック" pitchFamily="50" charset="-128"/>
              </a:rPr>
              <a:t>Digital Feedback</a:t>
            </a:r>
            <a:endParaRPr lang="ja-JP" altLang="ja-JP" sz="3100" b="0">
              <a:solidFill>
                <a:srgbClr val="000000"/>
              </a:solidFill>
              <a:ea typeface="ＭＳ Ｐゴシック" pitchFamily="50" charset="-128"/>
            </a:endParaRPr>
          </a:p>
          <a:p>
            <a:pPr marL="377571" indent="-377571" defTabSz="913785" eaLnBrk="1">
              <a:lnSpc>
                <a:spcPct val="100000"/>
              </a:lnSpc>
              <a:spcBef>
                <a:spcPts val="800"/>
              </a:spcBef>
              <a:buFontTx/>
              <a:buChar char="•"/>
            </a:pPr>
            <a:r>
              <a:rPr lang="ja-JP" altLang="ja-JP" sz="3500" b="0">
                <a:solidFill>
                  <a:srgbClr val="000000"/>
                </a:solidFill>
                <a:ea typeface="ＭＳ Ｐゴシック" pitchFamily="50" charset="-128"/>
              </a:rPr>
              <a:t>Quantitative understanding 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Finesse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Powers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Profile</a:t>
            </a:r>
            <a:endParaRPr lang="ja-JP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9"/>
            <a:ext cx="9072562" cy="1260476"/>
          </a:xfrm>
        </p:spPr>
        <p:txBody>
          <a:bodyPr/>
          <a:lstStyle/>
          <a:p>
            <a:pPr defTabSz="913785" eaLnBrk="1"/>
            <a:r>
              <a:rPr lang="ja-JP" altLang="ja-JP" sz="4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Summary and Prospect</a:t>
            </a:r>
            <a:endParaRPr lang="ja-JP" altLang="ja-JP" smtClean="0">
              <a:ea typeface="ＭＳ Ｐゴシック" pitchFamily="50" charset="-128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idx="1"/>
          </p:nvPr>
        </p:nvSpPr>
        <p:spPr bwMode="auto">
          <a:xfrm>
            <a:off x="503238" y="1763713"/>
            <a:ext cx="9072562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66" tIns="50766" rIns="50766" bIns="50766" numCol="1" anchor="t" anchorCtr="0" compatLnSpc="1">
            <a:prstTxWarp prst="textNoShape">
              <a:avLst/>
            </a:prstTxWarp>
          </a:bodyPr>
          <a:lstStyle/>
          <a:p>
            <a:pPr marL="377571" indent="-377571" defTabSz="913785" eaLnBrk="1">
              <a:lnSpc>
                <a:spcPct val="100000"/>
              </a:lnSpc>
              <a:spcBef>
                <a:spcPts val="800"/>
              </a:spcBef>
              <a:buFontTx/>
              <a:buChar char="•"/>
            </a:pPr>
            <a:r>
              <a:rPr lang="ja-JP" altLang="ja-JP" sz="3500" b="0">
                <a:solidFill>
                  <a:srgbClr val="000000"/>
                </a:solidFill>
                <a:ea typeface="ＭＳ Ｐゴシック" pitchFamily="50" charset="-128"/>
              </a:rPr>
              <a:t>Issues 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Laser profile at the IP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possible thermal effect</a:t>
            </a:r>
          </a:p>
          <a:p>
            <a:pPr marL="377571" indent="-377571" defTabSz="913785" eaLnBrk="1">
              <a:lnSpc>
                <a:spcPct val="100000"/>
              </a:lnSpc>
              <a:spcBef>
                <a:spcPts val="800"/>
              </a:spcBef>
              <a:buFontTx/>
              <a:buChar char="•"/>
            </a:pPr>
            <a:r>
              <a:rPr lang="ja-JP" altLang="ja-JP" sz="3500" b="0">
                <a:solidFill>
                  <a:srgbClr val="000000"/>
                </a:solidFill>
                <a:ea typeface="ＭＳ Ｐゴシック" pitchFamily="50" charset="-128"/>
              </a:rPr>
              <a:t>Near term plan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test Laser profile issue 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low loss mirrors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Higher finesse </a:t>
            </a:r>
            <a:endParaRPr lang="ja-JP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33388" y="31750"/>
            <a:ext cx="9072562" cy="1260476"/>
          </a:xfrm>
        </p:spPr>
        <p:txBody>
          <a:bodyPr/>
          <a:lstStyle/>
          <a:p>
            <a:pPr defTabSz="913785" eaLnBrk="1"/>
            <a:r>
              <a:rPr lang="ja-JP" altLang="ja-JP" sz="4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Resonance Finding</a:t>
            </a:r>
            <a:endParaRPr lang="ja-JP" altLang="ja-JP" smtClean="0">
              <a:ea typeface="ＭＳ Ｐゴシック" pitchFamily="50" charset="-128"/>
            </a:endParaRPr>
          </a:p>
        </p:txBody>
      </p:sp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533402" y="1290642"/>
            <a:ext cx="8540750" cy="6269037"/>
            <a:chOff x="0" y="0"/>
            <a:chExt cx="673" cy="494"/>
          </a:xfrm>
        </p:grpSpPr>
        <p:pic>
          <p:nvPicPr>
            <p:cNvPr id="23556" name="Picture 3" descr="image2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3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7" name="AutoShape 4"/>
            <p:cNvSpPr>
              <a:spLocks/>
            </p:cNvSpPr>
            <p:nvPr/>
          </p:nvSpPr>
          <p:spPr bwMode="auto">
            <a:xfrm>
              <a:off x="168" y="0"/>
              <a:ext cx="289" cy="40"/>
            </a:xfrm>
            <a:custGeom>
              <a:avLst/>
              <a:gdLst>
                <a:gd name="T0" fmla="*/ 145 w 21600"/>
                <a:gd name="T1" fmla="*/ 20 h 21600"/>
                <a:gd name="T2" fmla="*/ 145 w 21600"/>
                <a:gd name="T3" fmla="*/ 20 h 21600"/>
                <a:gd name="T4" fmla="*/ 145 w 21600"/>
                <a:gd name="T5" fmla="*/ 20 h 21600"/>
                <a:gd name="T6" fmla="*/ 145 w 21600"/>
                <a:gd name="T7" fmla="*/ 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3558" name="AutoShape 5"/>
            <p:cNvSpPr>
              <a:spLocks/>
            </p:cNvSpPr>
            <p:nvPr/>
          </p:nvSpPr>
          <p:spPr bwMode="auto">
            <a:xfrm>
              <a:off x="577" y="0"/>
              <a:ext cx="96" cy="432"/>
            </a:xfrm>
            <a:custGeom>
              <a:avLst/>
              <a:gdLst>
                <a:gd name="T0" fmla="*/ 48 w 21600"/>
                <a:gd name="T1" fmla="*/ 216 h 21600"/>
                <a:gd name="T2" fmla="*/ 48 w 21600"/>
                <a:gd name="T3" fmla="*/ 216 h 21600"/>
                <a:gd name="T4" fmla="*/ 48 w 21600"/>
                <a:gd name="T5" fmla="*/ 216 h 21600"/>
                <a:gd name="T6" fmla="*/ 48 w 21600"/>
                <a:gd name="T7" fmla="*/ 21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ja-JP" altLang="en-US"/>
            </a:p>
          </p:txBody>
        </p:sp>
        <p:sp>
          <p:nvSpPr>
            <p:cNvPr id="23559" name="AutoShape 6"/>
            <p:cNvSpPr>
              <a:spLocks/>
            </p:cNvSpPr>
            <p:nvPr/>
          </p:nvSpPr>
          <p:spPr bwMode="auto">
            <a:xfrm>
              <a:off x="80" y="96"/>
              <a:ext cx="207" cy="37"/>
            </a:xfrm>
            <a:custGeom>
              <a:avLst/>
              <a:gdLst>
                <a:gd name="T0" fmla="*/ 103 w 21600"/>
                <a:gd name="T1" fmla="*/ 19 h 21600"/>
                <a:gd name="T2" fmla="*/ 103 w 21600"/>
                <a:gd name="T3" fmla="*/ 19 h 21600"/>
                <a:gd name="T4" fmla="*/ 103 w 21600"/>
                <a:gd name="T5" fmla="*/ 19 h 21600"/>
                <a:gd name="T6" fmla="*/ 103 w 21600"/>
                <a:gd name="T7" fmla="*/ 1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4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cavity cont. signal </a:t>
              </a:r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23560" name="AutoShape 7"/>
            <p:cNvSpPr>
              <a:spLocks/>
            </p:cNvSpPr>
            <p:nvPr/>
          </p:nvSpPr>
          <p:spPr bwMode="auto">
            <a:xfrm>
              <a:off x="337" y="75"/>
              <a:ext cx="155" cy="37"/>
            </a:xfrm>
            <a:custGeom>
              <a:avLst/>
              <a:gdLst>
                <a:gd name="T0" fmla="*/ 78 w 21600"/>
                <a:gd name="T1" fmla="*/ 19 h 21600"/>
                <a:gd name="T2" fmla="*/ 78 w 21600"/>
                <a:gd name="T3" fmla="*/ 19 h 21600"/>
                <a:gd name="T4" fmla="*/ 78 w 21600"/>
                <a:gd name="T5" fmla="*/ 19 h 21600"/>
                <a:gd name="T6" fmla="*/ 78 w 21600"/>
                <a:gd name="T7" fmla="*/ 1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/>
            <a:lstStyle/>
            <a:p>
              <a:pPr defTabSz="447373"/>
              <a:r>
                <a:rPr lang="ja-JP" altLang="ja-JP" sz="24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Stored Power</a:t>
              </a:r>
              <a:endParaRPr lang="ja-JP" altLang="ja-JP"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/>
          </p:cNvSpPr>
          <p:nvPr/>
        </p:nvSpPr>
        <p:spPr bwMode="auto">
          <a:xfrm>
            <a:off x="8932863" y="-7934"/>
            <a:ext cx="1238250" cy="303213"/>
          </a:xfrm>
          <a:custGeom>
            <a:avLst/>
            <a:gdLst>
              <a:gd name="T0" fmla="*/ 619125 w 21600"/>
              <a:gd name="T1" fmla="*/ 151607 h 21600"/>
              <a:gd name="T2" fmla="*/ 619125 w 21600"/>
              <a:gd name="T3" fmla="*/ 151607 h 21600"/>
              <a:gd name="T4" fmla="*/ 619125 w 21600"/>
              <a:gd name="T5" fmla="*/ 151607 h 21600"/>
              <a:gd name="T6" fmla="*/ 619125 w 21600"/>
              <a:gd name="T7" fmla="*/ 1516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algn="r" defTabSz="447373"/>
            <a:r>
              <a:rPr lang="ja-JP" altLang="ja-JP" sz="13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29</a:t>
            </a:r>
            <a:r>
              <a:rPr lang="ja-JP" altLang="ja-JP" sz="1300" baseline="300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th</a:t>
            </a:r>
            <a:r>
              <a:rPr lang="ja-JP" altLang="ja-JP" sz="13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Mar 2013</a:t>
            </a:r>
            <a:endParaRPr lang="ja-JP" altLang="ja-JP">
              <a:ea typeface="ＭＳ Ｐゴシック" pitchFamily="50" charset="-128"/>
            </a:endParaRPr>
          </a:p>
        </p:txBody>
      </p:sp>
      <p:pic>
        <p:nvPicPr>
          <p:cNvPr id="9219" name="Picture 2" descr="imag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77967"/>
            <a:ext cx="8891588" cy="605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 descr="image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1345">
            <a:off x="4284668" y="2347913"/>
            <a:ext cx="1309687" cy="62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2738442" y="6873875"/>
            <a:ext cx="2065337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4483100" y="6238875"/>
            <a:ext cx="2065338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H="1">
            <a:off x="5356225" y="2743200"/>
            <a:ext cx="1508125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9224" name="AutoShape 7"/>
          <p:cNvSpPr>
            <a:spLocks/>
          </p:cNvSpPr>
          <p:nvPr/>
        </p:nvSpPr>
        <p:spPr bwMode="auto">
          <a:xfrm>
            <a:off x="8213725" y="3619504"/>
            <a:ext cx="398463" cy="1984375"/>
          </a:xfrm>
          <a:custGeom>
            <a:avLst/>
            <a:gdLst>
              <a:gd name="T0" fmla="*/ 199232 w 21600"/>
              <a:gd name="T1" fmla="*/ 992188 h 21600"/>
              <a:gd name="T2" fmla="*/ 199232 w 21600"/>
              <a:gd name="T3" fmla="*/ 992188 h 21600"/>
              <a:gd name="T4" fmla="*/ 199232 w 21600"/>
              <a:gd name="T5" fmla="*/ 992188 h 21600"/>
              <a:gd name="T6" fmla="*/ 199232 w 21600"/>
              <a:gd name="T7" fmla="*/ 992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0752" y="18647"/>
                  <a:pt x="21600" y="15695"/>
                  <a:pt x="21600" y="12095"/>
                </a:cubicBezTo>
                <a:cubicBezTo>
                  <a:pt x="21600" y="8495"/>
                  <a:pt x="3615" y="2019"/>
                  <a:pt x="0" y="0"/>
                </a:cubicBezTo>
              </a:path>
            </a:pathLst>
          </a:custGeom>
          <a:noFill/>
          <a:ln w="57150" cap="flat" cmpd="sng">
            <a:solidFill>
              <a:srgbClr val="333399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9225" name="AutoShape 8"/>
          <p:cNvSpPr>
            <a:spLocks/>
          </p:cNvSpPr>
          <p:nvPr/>
        </p:nvSpPr>
        <p:spPr bwMode="auto">
          <a:xfrm rot="10208396">
            <a:off x="2181226" y="3779843"/>
            <a:ext cx="396874" cy="1984375"/>
          </a:xfrm>
          <a:custGeom>
            <a:avLst/>
            <a:gdLst>
              <a:gd name="T0" fmla="*/ 198438 w 21600"/>
              <a:gd name="T1" fmla="*/ 992188 h 21600"/>
              <a:gd name="T2" fmla="*/ 198438 w 21600"/>
              <a:gd name="T3" fmla="*/ 992188 h 21600"/>
              <a:gd name="T4" fmla="*/ 198438 w 21600"/>
              <a:gd name="T5" fmla="*/ 992188 h 21600"/>
              <a:gd name="T6" fmla="*/ 198438 w 21600"/>
              <a:gd name="T7" fmla="*/ 992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0752" y="18647"/>
                  <a:pt x="21600" y="15695"/>
                  <a:pt x="21600" y="12095"/>
                </a:cubicBezTo>
                <a:cubicBezTo>
                  <a:pt x="21600" y="8495"/>
                  <a:pt x="3615" y="2019"/>
                  <a:pt x="0" y="0"/>
                </a:cubicBezTo>
              </a:path>
            </a:pathLst>
          </a:custGeom>
          <a:noFill/>
          <a:ln w="57150" cap="flat" cmpd="sng">
            <a:solidFill>
              <a:srgbClr val="333399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9226" name="AutoShape 9"/>
          <p:cNvSpPr>
            <a:spLocks/>
          </p:cNvSpPr>
          <p:nvPr/>
        </p:nvSpPr>
        <p:spPr bwMode="auto">
          <a:xfrm>
            <a:off x="1784352" y="2498725"/>
            <a:ext cx="1417638" cy="508000"/>
          </a:xfrm>
          <a:custGeom>
            <a:avLst/>
            <a:gdLst>
              <a:gd name="T0" fmla="*/ 708819 w 21600"/>
              <a:gd name="T1" fmla="*/ 254000 h 21600"/>
              <a:gd name="T2" fmla="*/ 708819 w 21600"/>
              <a:gd name="T3" fmla="*/ 254000 h 21600"/>
              <a:gd name="T4" fmla="*/ 708819 w 21600"/>
              <a:gd name="T5" fmla="*/ 254000 h 21600"/>
              <a:gd name="T6" fmla="*/ 708819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detector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9227" name="AutoShape 10"/>
          <p:cNvSpPr>
            <a:spLocks/>
          </p:cNvSpPr>
          <p:nvPr/>
        </p:nvSpPr>
        <p:spPr bwMode="auto">
          <a:xfrm>
            <a:off x="3530600" y="2187575"/>
            <a:ext cx="369888" cy="508000"/>
          </a:xfrm>
          <a:custGeom>
            <a:avLst/>
            <a:gdLst>
              <a:gd name="T0" fmla="*/ 184944 w 21600"/>
              <a:gd name="T1" fmla="*/ 254000 h 21600"/>
              <a:gd name="T2" fmla="*/ 184944 w 21600"/>
              <a:gd name="T3" fmla="*/ 254000 h 21600"/>
              <a:gd name="T4" fmla="*/ 184944 w 21600"/>
              <a:gd name="T5" fmla="*/ 254000 h 21600"/>
              <a:gd name="T6" fmla="*/ 184944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solidFill>
                  <a:srgbClr val="80008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γ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9228" name="AutoShape 11"/>
          <p:cNvSpPr>
            <a:spLocks/>
          </p:cNvSpPr>
          <p:nvPr/>
        </p:nvSpPr>
        <p:spPr bwMode="auto">
          <a:xfrm rot="10800000">
            <a:off x="3133729" y="2586037"/>
            <a:ext cx="1190625" cy="315912"/>
          </a:xfrm>
          <a:prstGeom prst="rightArrow">
            <a:avLst>
              <a:gd name="adj1" fmla="val 50000"/>
              <a:gd name="adj2" fmla="val 94204"/>
            </a:avLst>
          </a:prstGeom>
          <a:solidFill>
            <a:srgbClr val="800080"/>
          </a:solidFill>
          <a:ln w="9525">
            <a:solidFill>
              <a:srgbClr val="000000"/>
            </a:solidFill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47373"/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9229" name="AutoShape 12"/>
          <p:cNvSpPr>
            <a:spLocks/>
          </p:cNvSpPr>
          <p:nvPr/>
        </p:nvSpPr>
        <p:spPr bwMode="auto">
          <a:xfrm>
            <a:off x="3916367" y="1716088"/>
            <a:ext cx="1997075" cy="508000"/>
          </a:xfrm>
          <a:custGeom>
            <a:avLst/>
            <a:gdLst>
              <a:gd name="T0" fmla="*/ 998538 w 21600"/>
              <a:gd name="T1" fmla="*/ 254000 h 21600"/>
              <a:gd name="T2" fmla="*/ 998538 w 21600"/>
              <a:gd name="T3" fmla="*/ 254000 h 21600"/>
              <a:gd name="T4" fmla="*/ 998538 w 21600"/>
              <a:gd name="T5" fmla="*/ 254000 h 21600"/>
              <a:gd name="T6" fmla="*/ 998538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Laser cavity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9230" name="AutoShape 13"/>
          <p:cNvSpPr>
            <a:spLocks/>
          </p:cNvSpPr>
          <p:nvPr/>
        </p:nvSpPr>
        <p:spPr bwMode="auto">
          <a:xfrm>
            <a:off x="3054351" y="3143250"/>
            <a:ext cx="4605338" cy="2476500"/>
          </a:xfrm>
          <a:custGeom>
            <a:avLst/>
            <a:gdLst>
              <a:gd name="T0" fmla="*/ 2302669 w 21600"/>
              <a:gd name="T1" fmla="*/ 1238250 h 21600"/>
              <a:gd name="T2" fmla="*/ 2302669 w 21600"/>
              <a:gd name="T3" fmla="*/ 1238250 h 21600"/>
              <a:gd name="T4" fmla="*/ 2302669 w 21600"/>
              <a:gd name="T5" fmla="*/ 1238250 h 21600"/>
              <a:gd name="T6" fmla="*/ 2302669 w 21600"/>
              <a:gd name="T7" fmla="*/ 1238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3100" u="sng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ATF parameter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1.3GeV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1×10</a:t>
            </a:r>
            <a:r>
              <a:rPr lang="ja-JP" altLang="ja-JP" sz="3100" baseline="30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10 </a:t>
            </a:r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electron/bunch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Up to 10 bunch/train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2.16×10</a:t>
            </a:r>
            <a:r>
              <a:rPr lang="ja-JP" altLang="ja-JP" sz="3100" baseline="30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6</a:t>
            </a:r>
            <a:r>
              <a:rPr lang="ja-JP" altLang="ja-JP" sz="31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turn/s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9231" name="AutoShape 14"/>
          <p:cNvSpPr>
            <a:spLocks/>
          </p:cNvSpPr>
          <p:nvPr/>
        </p:nvSpPr>
        <p:spPr bwMode="auto">
          <a:xfrm>
            <a:off x="498479" y="101602"/>
            <a:ext cx="9072563" cy="1260476"/>
          </a:xfrm>
          <a:custGeom>
            <a:avLst/>
            <a:gdLst>
              <a:gd name="T0" fmla="*/ 4536282 w 21600"/>
              <a:gd name="T1" fmla="*/ 630238 h 21600"/>
              <a:gd name="T2" fmla="*/ 4536282 w 21600"/>
              <a:gd name="T3" fmla="*/ 630238 h 21600"/>
              <a:gd name="T4" fmla="*/ 4536282 w 21600"/>
              <a:gd name="T5" fmla="*/ 630238 h 21600"/>
              <a:gd name="T6" fmla="*/ 4536282 w 21600"/>
              <a:gd name="T7" fmla="*/ 630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 anchor="ctr"/>
          <a:lstStyle/>
          <a:p>
            <a:pPr defTabSz="447373"/>
            <a:r>
              <a:rPr lang="ja-JP" altLang="ja-JP" sz="4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Setup at the KEK-ATF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>
            <a:off x="4483100" y="6238875"/>
            <a:ext cx="2065338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9233" name="AutoShape 16"/>
          <p:cNvSpPr>
            <a:spLocks/>
          </p:cNvSpPr>
          <p:nvPr/>
        </p:nvSpPr>
        <p:spPr bwMode="auto">
          <a:xfrm>
            <a:off x="8213725" y="3619504"/>
            <a:ext cx="398463" cy="1984375"/>
          </a:xfrm>
          <a:custGeom>
            <a:avLst/>
            <a:gdLst>
              <a:gd name="T0" fmla="*/ 199232 w 21600"/>
              <a:gd name="T1" fmla="*/ 992188 h 21600"/>
              <a:gd name="T2" fmla="*/ 199232 w 21600"/>
              <a:gd name="T3" fmla="*/ 992188 h 21600"/>
              <a:gd name="T4" fmla="*/ 199232 w 21600"/>
              <a:gd name="T5" fmla="*/ 992188 h 21600"/>
              <a:gd name="T6" fmla="*/ 199232 w 21600"/>
              <a:gd name="T7" fmla="*/ 992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0751" y="18647"/>
                  <a:pt x="21600" y="15695"/>
                  <a:pt x="21600" y="12094"/>
                </a:cubicBezTo>
                <a:cubicBezTo>
                  <a:pt x="21600" y="8495"/>
                  <a:pt x="3614" y="2019"/>
                  <a:pt x="0" y="0"/>
                </a:cubicBezTo>
              </a:path>
            </a:pathLst>
          </a:custGeom>
          <a:noFill/>
          <a:ln w="57150" cap="flat" cmpd="sng">
            <a:solidFill>
              <a:srgbClr val="333399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/>
          </p:cNvSpPr>
          <p:nvPr/>
        </p:nvSpPr>
        <p:spPr bwMode="auto">
          <a:xfrm>
            <a:off x="503238" y="-28575"/>
            <a:ext cx="9072562" cy="1257300"/>
          </a:xfrm>
          <a:custGeom>
            <a:avLst/>
            <a:gdLst>
              <a:gd name="T0" fmla="*/ 4536281 w 21600"/>
              <a:gd name="T1" fmla="*/ 628650 h 21600"/>
              <a:gd name="T2" fmla="*/ 4536281 w 21600"/>
              <a:gd name="T3" fmla="*/ 628650 h 21600"/>
              <a:gd name="T4" fmla="*/ 4536281 w 21600"/>
              <a:gd name="T5" fmla="*/ 628650 h 21600"/>
              <a:gd name="T6" fmla="*/ 4536281 w 21600"/>
              <a:gd name="T7" fmla="*/ 628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 anchor="ctr"/>
          <a:lstStyle/>
          <a:p>
            <a:pPr defTabSz="447373"/>
            <a:r>
              <a:rPr lang="ja-JP" altLang="ja-JP" sz="40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The Optical Cavity</a:t>
            </a:r>
            <a:endParaRPr lang="ja-JP" altLang="ja-JP">
              <a:ea typeface="ＭＳ Ｐゴシック" pitchFamily="50" charset="-128"/>
            </a:endParaRPr>
          </a:p>
        </p:txBody>
      </p:sp>
      <p:pic>
        <p:nvPicPr>
          <p:cNvPr id="10243" name="Picture 2" descr="imag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327151"/>
            <a:ext cx="64992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AutoShape 3"/>
          <p:cNvSpPr>
            <a:spLocks/>
          </p:cNvSpPr>
          <p:nvPr/>
        </p:nvSpPr>
        <p:spPr bwMode="auto">
          <a:xfrm>
            <a:off x="5041900" y="3895725"/>
            <a:ext cx="577850" cy="584200"/>
          </a:xfrm>
          <a:custGeom>
            <a:avLst/>
            <a:gdLst>
              <a:gd name="T0" fmla="*/ 288925 w 21600"/>
              <a:gd name="T1" fmla="*/ 292100 h 21600"/>
              <a:gd name="T2" fmla="*/ 288925 w 21600"/>
              <a:gd name="T3" fmla="*/ 292100 h 21600"/>
              <a:gd name="T4" fmla="*/ 288925 w 21600"/>
              <a:gd name="T5" fmla="*/ 292100 h 21600"/>
              <a:gd name="T6" fmla="*/ 288925 w 21600"/>
              <a:gd name="T7" fmla="*/ 2921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3100">
                <a:solidFill>
                  <a:srgbClr val="00CC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IP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0245" name="AutoShape 4"/>
          <p:cNvSpPr>
            <a:spLocks/>
          </p:cNvSpPr>
          <p:nvPr/>
        </p:nvSpPr>
        <p:spPr bwMode="auto">
          <a:xfrm>
            <a:off x="6030914" y="1611316"/>
            <a:ext cx="2052638" cy="509587"/>
          </a:xfrm>
          <a:custGeom>
            <a:avLst/>
            <a:gdLst>
              <a:gd name="T0" fmla="*/ 1026319 w 21600"/>
              <a:gd name="T1" fmla="*/ 254794 h 21600"/>
              <a:gd name="T2" fmla="*/ 1026319 w 21600"/>
              <a:gd name="T3" fmla="*/ 254794 h 21600"/>
              <a:gd name="T4" fmla="*/ 1026319 w 21600"/>
              <a:gd name="T5" fmla="*/ 254794 h 21600"/>
              <a:gd name="T6" fmla="*/ 1026319 w 21600"/>
              <a:gd name="T7" fmla="*/ 2547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solidFill>
                  <a:srgbClr val="29297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Plane Mirror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0246" name="AutoShape 5"/>
          <p:cNvSpPr>
            <a:spLocks/>
          </p:cNvSpPr>
          <p:nvPr/>
        </p:nvSpPr>
        <p:spPr bwMode="auto">
          <a:xfrm>
            <a:off x="6230938" y="3462339"/>
            <a:ext cx="2525712" cy="509587"/>
          </a:xfrm>
          <a:custGeom>
            <a:avLst/>
            <a:gdLst>
              <a:gd name="T0" fmla="*/ 1262856 w 21600"/>
              <a:gd name="T1" fmla="*/ 254794 h 21600"/>
              <a:gd name="T2" fmla="*/ 1262856 w 21600"/>
              <a:gd name="T3" fmla="*/ 254794 h 21600"/>
              <a:gd name="T4" fmla="*/ 1262856 w 21600"/>
              <a:gd name="T5" fmla="*/ 254794 h 21600"/>
              <a:gd name="T6" fmla="*/ 1262856 w 21600"/>
              <a:gd name="T7" fmla="*/ 2547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Concave Mirror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0247" name="AutoShape 6"/>
          <p:cNvSpPr>
            <a:spLocks/>
          </p:cNvSpPr>
          <p:nvPr/>
        </p:nvSpPr>
        <p:spPr bwMode="auto">
          <a:xfrm>
            <a:off x="2611442" y="2484438"/>
            <a:ext cx="3162300" cy="1682750"/>
          </a:xfrm>
          <a:custGeom>
            <a:avLst/>
            <a:gdLst>
              <a:gd name="T0" fmla="*/ 1581150 w 21600"/>
              <a:gd name="T1" fmla="*/ 841375 h 21600"/>
              <a:gd name="T2" fmla="*/ 1581150 w 21600"/>
              <a:gd name="T3" fmla="*/ 841375 h 21600"/>
              <a:gd name="T4" fmla="*/ 1581150 w 21600"/>
              <a:gd name="T5" fmla="*/ 841375 h 21600"/>
              <a:gd name="T6" fmla="*/ 1581150 w 21600"/>
              <a:gd name="T7" fmla="*/ 8413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201" y="0"/>
                </a:moveTo>
                <a:lnTo>
                  <a:pt x="2803" y="12197"/>
                </a:lnTo>
                <a:lnTo>
                  <a:pt x="21600" y="7517"/>
                </a:lnTo>
                <a:lnTo>
                  <a:pt x="0" y="21600"/>
                </a:lnTo>
                <a:lnTo>
                  <a:pt x="19201" y="0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0248" name="AutoShape 7"/>
          <p:cNvSpPr>
            <a:spLocks/>
          </p:cNvSpPr>
          <p:nvPr/>
        </p:nvSpPr>
        <p:spPr bwMode="auto">
          <a:xfrm>
            <a:off x="4305300" y="3246442"/>
            <a:ext cx="395288" cy="476250"/>
          </a:xfrm>
          <a:custGeom>
            <a:avLst/>
            <a:gdLst>
              <a:gd name="T0" fmla="*/ 197644 w 21600"/>
              <a:gd name="T1" fmla="*/ 238125 h 21600"/>
              <a:gd name="T2" fmla="*/ 197644 w 21600"/>
              <a:gd name="T3" fmla="*/ 238125 h 21600"/>
              <a:gd name="T4" fmla="*/ 197644 w 21600"/>
              <a:gd name="T5" fmla="*/ 238125 h 21600"/>
              <a:gd name="T6" fmla="*/ 197644 w 21600"/>
              <a:gd name="T7" fmla="*/ 238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noFill/>
          <a:ln w="38100" cap="flat" cmpd="sng">
            <a:solidFill>
              <a:srgbClr val="00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10249" name="AutoShape 8"/>
          <p:cNvSpPr>
            <a:spLocks/>
          </p:cNvSpPr>
          <p:nvPr/>
        </p:nvSpPr>
        <p:spPr bwMode="auto">
          <a:xfrm>
            <a:off x="814388" y="2438400"/>
            <a:ext cx="2052638" cy="508000"/>
          </a:xfrm>
          <a:custGeom>
            <a:avLst/>
            <a:gdLst>
              <a:gd name="T0" fmla="*/ 1026319 w 21600"/>
              <a:gd name="T1" fmla="*/ 254000 h 21600"/>
              <a:gd name="T2" fmla="*/ 1026319 w 21600"/>
              <a:gd name="T3" fmla="*/ 254000 h 21600"/>
              <a:gd name="T4" fmla="*/ 1026319 w 21600"/>
              <a:gd name="T5" fmla="*/ 254000 h 21600"/>
              <a:gd name="T6" fmla="*/ 1026319 w 21600"/>
              <a:gd name="T7" fmla="*/ 254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solidFill>
                  <a:srgbClr val="29297A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Plane Mirror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0250" name="AutoShape 9"/>
          <p:cNvSpPr>
            <a:spLocks/>
          </p:cNvSpPr>
          <p:nvPr/>
        </p:nvSpPr>
        <p:spPr bwMode="auto">
          <a:xfrm>
            <a:off x="1754188" y="4492625"/>
            <a:ext cx="2525712" cy="509588"/>
          </a:xfrm>
          <a:custGeom>
            <a:avLst/>
            <a:gdLst>
              <a:gd name="T0" fmla="*/ 1262856 w 21600"/>
              <a:gd name="T1" fmla="*/ 254794 h 21600"/>
              <a:gd name="T2" fmla="*/ 1262856 w 21600"/>
              <a:gd name="T3" fmla="*/ 254794 h 21600"/>
              <a:gd name="T4" fmla="*/ 1262856 w 21600"/>
              <a:gd name="T5" fmla="*/ 254794 h 21600"/>
              <a:gd name="T6" fmla="*/ 1262856 w 21600"/>
              <a:gd name="T7" fmla="*/ 2547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Concave Mirror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0251" name="AutoShape 10"/>
          <p:cNvSpPr>
            <a:spLocks/>
          </p:cNvSpPr>
          <p:nvPr/>
        </p:nvSpPr>
        <p:spPr bwMode="auto">
          <a:xfrm>
            <a:off x="638179" y="5749925"/>
            <a:ext cx="4206875" cy="1733550"/>
          </a:xfrm>
          <a:custGeom>
            <a:avLst/>
            <a:gdLst>
              <a:gd name="T0" fmla="*/ 2103438 w 21600"/>
              <a:gd name="T1" fmla="*/ 866775 h 21600"/>
              <a:gd name="T2" fmla="*/ 2103438 w 21600"/>
              <a:gd name="T3" fmla="*/ 866775 h 21600"/>
              <a:gd name="T4" fmla="*/ 2103438 w 21600"/>
              <a:gd name="T5" fmla="*/ 866775 h 21600"/>
              <a:gd name="T6" fmla="*/ 2103438 w 21600"/>
              <a:gd name="T7" fmla="*/ 8667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600" u="sng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Main Parameters</a:t>
            </a:r>
          </a:p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Circumference:1.68m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Finesse:4040(Measured)</a:t>
            </a:r>
            <a:endParaRPr lang="ja-JP" altLang="ja-JP" sz="2400"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6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Power Enhansement:1230</a:t>
            </a:r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3D 4 Mirror Cavity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97466" y="1401986"/>
            <a:ext cx="9063990" cy="720080"/>
          </a:xfrm>
        </p:spPr>
        <p:txBody>
          <a:bodyPr/>
          <a:lstStyle/>
          <a:p>
            <a:r>
              <a:rPr lang="en-US" altLang="ja-JP" dirty="0" smtClean="0"/>
              <a:t>2D 4 M cavity has astigmatism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2" y="2476950"/>
            <a:ext cx="4167826" cy="28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51" y="2476950"/>
            <a:ext cx="4032449" cy="293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15070" y="2122066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Symbol" pitchFamily="18" charset="2"/>
              </a:rPr>
              <a:t>s</a:t>
            </a:r>
            <a:r>
              <a:rPr kumimoji="1" lang="en-US" altLang="ja-JP" sz="2000" dirty="0" err="1" smtClean="0"/>
              <a:t>x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>
                <a:latin typeface="Symbol" pitchFamily="18" charset="2"/>
              </a:rPr>
              <a:t>s</a:t>
            </a:r>
            <a:r>
              <a:rPr kumimoji="1" lang="en-US" altLang="ja-JP" sz="2000" dirty="0" err="1" smtClean="0"/>
              <a:t>y</a:t>
            </a:r>
            <a:r>
              <a:rPr kumimoji="1" lang="en-US" altLang="ja-JP" sz="2000" dirty="0" smtClean="0"/>
              <a:t> at the focal point of the cavity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9086" y="5429278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 D cavity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53254" y="5429278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3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/>
              <a:t>D cavity</a:t>
            </a:r>
            <a:endParaRPr kumimoji="1" lang="ja-JP" altLang="en-US" sz="28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6851452" y="2770138"/>
            <a:ext cx="858535" cy="965434"/>
            <a:chOff x="6121768" y="5941543"/>
            <a:chExt cx="858535" cy="965434"/>
          </a:xfrm>
        </p:grpSpPr>
        <p:cxnSp>
          <p:nvCxnSpPr>
            <p:cNvPr id="13" name="直線コネクタ 12"/>
            <p:cNvCxnSpPr/>
            <p:nvPr/>
          </p:nvCxnSpPr>
          <p:spPr>
            <a:xfrm>
              <a:off x="6187678" y="6012912"/>
              <a:ext cx="0" cy="79208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554353" y="6243146"/>
              <a:ext cx="360040" cy="36004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16"/>
            <p:cNvSpPr/>
            <p:nvPr/>
          </p:nvSpPr>
          <p:spPr>
            <a:xfrm rot="21000000">
              <a:off x="6848483" y="6156928"/>
              <a:ext cx="131820" cy="21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780000">
              <a:off x="6488443" y="6496381"/>
              <a:ext cx="131820" cy="21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140000">
              <a:off x="6121768" y="5941543"/>
              <a:ext cx="131820" cy="21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 rot="20640000">
              <a:off x="6138601" y="6693367"/>
              <a:ext cx="131820" cy="21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1884521" y="2807091"/>
            <a:ext cx="995916" cy="733768"/>
            <a:chOff x="1291134" y="6082506"/>
            <a:chExt cx="995916" cy="733768"/>
          </a:xfrm>
        </p:grpSpPr>
        <p:cxnSp>
          <p:nvCxnSpPr>
            <p:cNvPr id="24" name="直線コネクタ 23"/>
            <p:cNvCxnSpPr/>
            <p:nvPr/>
          </p:nvCxnSpPr>
          <p:spPr>
            <a:xfrm flipH="1">
              <a:off x="1357044" y="6165312"/>
              <a:ext cx="2" cy="650962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 rot="1200000">
              <a:off x="1291134" y="6093943"/>
              <a:ext cx="131820" cy="21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-1200000">
              <a:off x="1291134" y="6586562"/>
              <a:ext cx="131820" cy="21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>
              <a:endCxn id="34" idx="5"/>
            </p:cNvCxnSpPr>
            <p:nvPr/>
          </p:nvCxnSpPr>
          <p:spPr>
            <a:xfrm>
              <a:off x="2221140" y="6153875"/>
              <a:ext cx="17964" cy="62640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/楕円 32"/>
            <p:cNvSpPr/>
            <p:nvPr/>
          </p:nvSpPr>
          <p:spPr>
            <a:xfrm rot="-1200000">
              <a:off x="2155230" y="6082506"/>
              <a:ext cx="131820" cy="21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 rot="1200000">
              <a:off x="2155230" y="6586562"/>
              <a:ext cx="131820" cy="2136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右矢印 39"/>
          <p:cNvSpPr/>
          <p:nvPr/>
        </p:nvSpPr>
        <p:spPr>
          <a:xfrm>
            <a:off x="715070" y="637053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048896" y="6482884"/>
            <a:ext cx="486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See next speaker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070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73075" y="117475"/>
            <a:ext cx="9072563" cy="1258888"/>
          </a:xfrm>
        </p:spPr>
        <p:txBody>
          <a:bodyPr/>
          <a:lstStyle/>
          <a:p>
            <a:pPr algn="l" defTabSz="913785" eaLnBrk="1"/>
            <a:r>
              <a:rPr lang="en-US" altLang="ja-JP" sz="48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Polariaztion</a:t>
            </a:r>
            <a:r>
              <a:rPr lang="en-US" altLang="ja-JP" sz="48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in the 3D4M cavity</a:t>
            </a:r>
            <a:endParaRPr lang="ja-JP" altLang="ja-JP" dirty="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idx="1"/>
          </p:nvPr>
        </p:nvSpPr>
        <p:spPr bwMode="auto">
          <a:xfrm>
            <a:off x="473075" y="1100138"/>
            <a:ext cx="9072563" cy="2487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66" tIns="50766" rIns="50766" bIns="50766" numCol="1" anchor="t" anchorCtr="0" compatLnSpc="1">
            <a:prstTxWarp prst="textNoShape">
              <a:avLst/>
            </a:prstTxWarp>
          </a:bodyPr>
          <a:lstStyle/>
          <a:p>
            <a:pPr marL="377571" indent="-377571" defTabSz="913785" eaLnBrk="1">
              <a:lnSpc>
                <a:spcPct val="100000"/>
              </a:lnSpc>
              <a:spcBef>
                <a:spcPts val="800"/>
              </a:spcBef>
              <a:buFontTx/>
              <a:buChar char="•"/>
            </a:pPr>
            <a:r>
              <a:rPr lang="ja-JP" altLang="ja-JP" sz="3500" b="0">
                <a:solidFill>
                  <a:srgbClr val="000000"/>
                </a:solidFill>
                <a:ea typeface="ＭＳ Ｐゴシック" pitchFamily="50" charset="-128"/>
              </a:rPr>
              <a:t>Resonates only for circular polarization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geometric phase due to twisted pass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cavity only resonates with circular polarization</a:t>
            </a:r>
          </a:p>
          <a:p>
            <a:pPr marL="817012" lvl="1" indent="-314114" defTabSz="913785" eaLnBrk="1">
              <a:lnSpc>
                <a:spcPct val="100000"/>
              </a:lnSpc>
              <a:spcBef>
                <a:spcPts val="698"/>
              </a:spcBef>
              <a:buFontTx/>
              <a:buChar char="–"/>
            </a:pPr>
            <a:r>
              <a:rPr lang="ja-JP" altLang="ja-JP" sz="3100" b="0">
                <a:solidFill>
                  <a:srgbClr val="000000"/>
                </a:solidFill>
                <a:ea typeface="ＭＳ Ｐゴシック" pitchFamily="50" charset="-128"/>
              </a:rPr>
              <a:t>usable for pol. switching  </a:t>
            </a:r>
            <a:endParaRPr lang="ja-JP" altLang="ja-JP" smtClean="0">
              <a:ea typeface="ＭＳ Ｐゴシック" pitchFamily="50" charset="-128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H="1">
            <a:off x="985843" y="4443413"/>
            <a:ext cx="2617787" cy="1725612"/>
          </a:xfrm>
          <a:prstGeom prst="line">
            <a:avLst/>
          </a:prstGeom>
          <a:noFill/>
          <a:ln w="127000">
            <a:solidFill>
              <a:srgbClr val="FFCCF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877888" y="6169025"/>
            <a:ext cx="2814637" cy="0"/>
          </a:xfrm>
          <a:prstGeom prst="line">
            <a:avLst/>
          </a:prstGeom>
          <a:noFill/>
          <a:ln w="127000">
            <a:solidFill>
              <a:srgbClr val="FFCCF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H="1" flipV="1">
            <a:off x="985843" y="4443413"/>
            <a:ext cx="2617787" cy="1725612"/>
          </a:xfrm>
          <a:prstGeom prst="line">
            <a:avLst/>
          </a:prstGeom>
          <a:noFill/>
          <a:ln w="127000">
            <a:solidFill>
              <a:srgbClr val="FFCCF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1271" name="AutoShape 6"/>
          <p:cNvSpPr>
            <a:spLocks/>
          </p:cNvSpPr>
          <p:nvPr/>
        </p:nvSpPr>
        <p:spPr bwMode="auto">
          <a:xfrm>
            <a:off x="2295525" y="5280024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flat" cmpd="sng">
            <a:solidFill>
              <a:srgbClr val="FFCCFF">
                <a:alpha val="50195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flipH="1" flipV="1">
            <a:off x="4141788" y="3743326"/>
            <a:ext cx="454026" cy="615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1273" name="AutoShape 8"/>
          <p:cNvSpPr>
            <a:spLocks/>
          </p:cNvSpPr>
          <p:nvPr/>
        </p:nvSpPr>
        <p:spPr bwMode="auto">
          <a:xfrm rot="408740">
            <a:off x="2043113" y="5826125"/>
            <a:ext cx="487362" cy="712788"/>
          </a:xfrm>
          <a:custGeom>
            <a:avLst/>
            <a:gdLst>
              <a:gd name="T0" fmla="*/ 243669 w 20743"/>
              <a:gd name="T1" fmla="*/ 463767 h 17698"/>
              <a:gd name="T2" fmla="*/ 243669 w 20743"/>
              <a:gd name="T3" fmla="*/ 463767 h 17698"/>
              <a:gd name="T4" fmla="*/ 243669 w 20743"/>
              <a:gd name="T5" fmla="*/ 463767 h 17698"/>
              <a:gd name="T6" fmla="*/ 243669 w 20743"/>
              <a:gd name="T7" fmla="*/ 463767 h 176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43" h="17698">
                <a:moveTo>
                  <a:pt x="17213" y="17048"/>
                </a:moveTo>
                <a:cubicBezTo>
                  <a:pt x="6749" y="18934"/>
                  <a:pt x="992" y="16857"/>
                  <a:pt x="67" y="8996"/>
                </a:cubicBezTo>
                <a:cubicBezTo>
                  <a:pt x="-857" y="1136"/>
                  <a:pt x="7757" y="-2666"/>
                  <a:pt x="20743" y="209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3603629" y="3889375"/>
            <a:ext cx="1076325" cy="554038"/>
          </a:xfrm>
          <a:prstGeom prst="line">
            <a:avLst/>
          </a:prstGeom>
          <a:noFill/>
          <a:ln w="127000">
            <a:solidFill>
              <a:srgbClr val="FFCCFF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H="1">
            <a:off x="3603625" y="3659192"/>
            <a:ext cx="1404938" cy="784225"/>
          </a:xfrm>
          <a:prstGeom prst="line">
            <a:avLst/>
          </a:prstGeom>
          <a:noFill/>
          <a:ln w="127000">
            <a:solidFill>
              <a:srgbClr val="FFC000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grpSp>
        <p:nvGrpSpPr>
          <p:cNvPr id="11276" name="Group 11"/>
          <p:cNvGrpSpPr>
            <a:grpSpLocks/>
          </p:cNvGrpSpPr>
          <p:nvPr/>
        </p:nvGrpSpPr>
        <p:grpSpPr bwMode="auto">
          <a:xfrm>
            <a:off x="546105" y="3889375"/>
            <a:ext cx="3497263" cy="2782888"/>
            <a:chOff x="0" y="0"/>
            <a:chExt cx="276" cy="220"/>
          </a:xfrm>
        </p:grpSpPr>
        <p:grpSp>
          <p:nvGrpSpPr>
            <p:cNvPr id="11285" name="Group 12"/>
            <p:cNvGrpSpPr>
              <a:grpSpLocks/>
            </p:cNvGrpSpPr>
            <p:nvPr/>
          </p:nvGrpSpPr>
          <p:grpSpPr bwMode="auto">
            <a:xfrm>
              <a:off x="0" y="0"/>
              <a:ext cx="56" cy="220"/>
              <a:chOff x="0" y="0"/>
              <a:chExt cx="56" cy="220"/>
            </a:xfrm>
          </p:grpSpPr>
          <p:sp>
            <p:nvSpPr>
              <p:cNvPr id="11289" name="AutoShape 13"/>
              <p:cNvSpPr>
                <a:spLocks/>
              </p:cNvSpPr>
              <p:nvPr/>
            </p:nvSpPr>
            <p:spPr bwMode="auto">
              <a:xfrm rot="1799999">
                <a:off x="19" y="-2"/>
                <a:ext cx="17" cy="83"/>
              </a:xfrm>
              <a:custGeom>
                <a:avLst/>
                <a:gdLst>
                  <a:gd name="T0" fmla="*/ 9 w 21600"/>
                  <a:gd name="T1" fmla="*/ 42 h 21600"/>
                  <a:gd name="T2" fmla="*/ 9 w 21600"/>
                  <a:gd name="T3" fmla="*/ 42 h 21600"/>
                  <a:gd name="T4" fmla="*/ 9 w 21600"/>
                  <a:gd name="T5" fmla="*/ 42 h 21600"/>
                  <a:gd name="T6" fmla="*/ 9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1290" name="AutoShape 14"/>
              <p:cNvSpPr>
                <a:spLocks/>
              </p:cNvSpPr>
              <p:nvPr/>
            </p:nvSpPr>
            <p:spPr bwMode="auto">
              <a:xfrm rot="-1799998">
                <a:off x="19" y="138"/>
                <a:ext cx="17" cy="83"/>
              </a:xfrm>
              <a:custGeom>
                <a:avLst/>
                <a:gdLst>
                  <a:gd name="T0" fmla="*/ 9 w 21600"/>
                  <a:gd name="T1" fmla="*/ 42 h 21600"/>
                  <a:gd name="T2" fmla="*/ 9 w 21600"/>
                  <a:gd name="T3" fmla="*/ 42 h 21600"/>
                  <a:gd name="T4" fmla="*/ 9 w 21600"/>
                  <a:gd name="T5" fmla="*/ 42 h 21600"/>
                  <a:gd name="T6" fmla="*/ 9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9681" y="9549"/>
                      <a:pt x="14978" y="14869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  <p:grpSp>
          <p:nvGrpSpPr>
            <p:cNvPr id="11286" name="Group 15"/>
            <p:cNvGrpSpPr>
              <a:grpSpLocks/>
            </p:cNvGrpSpPr>
            <p:nvPr/>
          </p:nvGrpSpPr>
          <p:grpSpPr bwMode="auto">
            <a:xfrm>
              <a:off x="220" y="0"/>
              <a:ext cx="56" cy="220"/>
              <a:chOff x="0" y="0"/>
              <a:chExt cx="56" cy="220"/>
            </a:xfrm>
          </p:grpSpPr>
          <p:sp>
            <p:nvSpPr>
              <p:cNvPr id="11287" name="AutoShape 16"/>
              <p:cNvSpPr>
                <a:spLocks/>
              </p:cNvSpPr>
              <p:nvPr/>
            </p:nvSpPr>
            <p:spPr bwMode="auto">
              <a:xfrm rot="1800002" flipH="1">
                <a:off x="19" y="138"/>
                <a:ext cx="17" cy="83"/>
              </a:xfrm>
              <a:custGeom>
                <a:avLst/>
                <a:gdLst>
                  <a:gd name="T0" fmla="*/ 9 w 21600"/>
                  <a:gd name="T1" fmla="*/ 42 h 21600"/>
                  <a:gd name="T2" fmla="*/ 9 w 21600"/>
                  <a:gd name="T3" fmla="*/ 42 h 21600"/>
                  <a:gd name="T4" fmla="*/ 9 w 21600"/>
                  <a:gd name="T5" fmla="*/ 42 h 21600"/>
                  <a:gd name="T6" fmla="*/ 9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9681" y="9549"/>
                      <a:pt x="14978" y="14869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1288" name="AutoShape 17"/>
              <p:cNvSpPr>
                <a:spLocks/>
              </p:cNvSpPr>
              <p:nvPr/>
            </p:nvSpPr>
            <p:spPr bwMode="auto">
              <a:xfrm rot="19800000" flipH="1">
                <a:off x="19" y="-2"/>
                <a:ext cx="17" cy="83"/>
              </a:xfrm>
              <a:custGeom>
                <a:avLst/>
                <a:gdLst>
                  <a:gd name="T0" fmla="*/ 9 w 21600"/>
                  <a:gd name="T1" fmla="*/ 42 h 21600"/>
                  <a:gd name="T2" fmla="*/ 9 w 21600"/>
                  <a:gd name="T3" fmla="*/ 42 h 21600"/>
                  <a:gd name="T4" fmla="*/ 9 w 21600"/>
                  <a:gd name="T5" fmla="*/ 42 h 21600"/>
                  <a:gd name="T6" fmla="*/ 9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</p:grpSp>
      <p:pic>
        <p:nvPicPr>
          <p:cNvPr id="11277" name="Picture 18" descr="image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9" y="3759200"/>
            <a:ext cx="4699000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5724529" y="7032626"/>
            <a:ext cx="4094163" cy="44450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1279" name="AutoShape 20"/>
          <p:cNvSpPr>
            <a:spLocks/>
          </p:cNvSpPr>
          <p:nvPr/>
        </p:nvSpPr>
        <p:spPr bwMode="auto">
          <a:xfrm>
            <a:off x="5926143" y="7208838"/>
            <a:ext cx="3846511" cy="461962"/>
          </a:xfrm>
          <a:custGeom>
            <a:avLst/>
            <a:gdLst>
              <a:gd name="T0" fmla="*/ 1923256 w 21600"/>
              <a:gd name="T1" fmla="*/ 230981 h 21600"/>
              <a:gd name="T2" fmla="*/ 1923256 w 21600"/>
              <a:gd name="T3" fmla="*/ 230981 h 21600"/>
              <a:gd name="T4" fmla="*/ 1923256 w 21600"/>
              <a:gd name="T5" fmla="*/ 230981 h 21600"/>
              <a:gd name="T6" fmla="*/ 1923256 w 21600"/>
              <a:gd name="T7" fmla="*/ 230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circumference of the cavity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1280" name="AutoShape 21"/>
          <p:cNvSpPr>
            <a:spLocks/>
          </p:cNvSpPr>
          <p:nvPr/>
        </p:nvSpPr>
        <p:spPr bwMode="auto">
          <a:xfrm>
            <a:off x="6062663" y="5665789"/>
            <a:ext cx="1709737" cy="461962"/>
          </a:xfrm>
          <a:custGeom>
            <a:avLst/>
            <a:gdLst>
              <a:gd name="T0" fmla="*/ 854869 w 21600"/>
              <a:gd name="T1" fmla="*/ 230981 h 21600"/>
              <a:gd name="T2" fmla="*/ 854869 w 21600"/>
              <a:gd name="T3" fmla="*/ 230981 h 21600"/>
              <a:gd name="T4" fmla="*/ 854869 w 21600"/>
              <a:gd name="T5" fmla="*/ 230981 h 21600"/>
              <a:gd name="T6" fmla="*/ 854869 w 21600"/>
              <a:gd name="T7" fmla="*/ 230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left handed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1281" name="AutoShape 22"/>
          <p:cNvSpPr>
            <a:spLocks/>
          </p:cNvSpPr>
          <p:nvPr/>
        </p:nvSpPr>
        <p:spPr bwMode="auto">
          <a:xfrm>
            <a:off x="8218492" y="5651502"/>
            <a:ext cx="1898650" cy="461964"/>
          </a:xfrm>
          <a:custGeom>
            <a:avLst/>
            <a:gdLst>
              <a:gd name="T0" fmla="*/ 949325 w 21600"/>
              <a:gd name="T1" fmla="*/ 230982 h 21600"/>
              <a:gd name="T2" fmla="*/ 949325 w 21600"/>
              <a:gd name="T3" fmla="*/ 230982 h 21600"/>
              <a:gd name="T4" fmla="*/ 949325 w 21600"/>
              <a:gd name="T5" fmla="*/ 230982 h 21600"/>
              <a:gd name="T6" fmla="*/ 949325 w 21600"/>
              <a:gd name="T7" fmla="*/ 2309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right handed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1282" name="AutoShape 23"/>
          <p:cNvSpPr>
            <a:spLocks/>
          </p:cNvSpPr>
          <p:nvPr/>
        </p:nvSpPr>
        <p:spPr bwMode="auto">
          <a:xfrm>
            <a:off x="4746625" y="6273800"/>
            <a:ext cx="2359025" cy="461964"/>
          </a:xfrm>
          <a:custGeom>
            <a:avLst/>
            <a:gdLst>
              <a:gd name="T0" fmla="*/ 1179513 w 21600"/>
              <a:gd name="T1" fmla="*/ 230982 h 21600"/>
              <a:gd name="T2" fmla="*/ 1179513 w 21600"/>
              <a:gd name="T3" fmla="*/ 230982 h 21600"/>
              <a:gd name="T4" fmla="*/ 1179513 w 21600"/>
              <a:gd name="T5" fmla="*/ 230982 h 21600"/>
              <a:gd name="T6" fmla="*/ 1179513 w 21600"/>
              <a:gd name="T7" fmla="*/ 2309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solidFill>
                  <a:srgbClr val="FF99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transmitted light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>
            <a:off x="3924304" y="6284917"/>
            <a:ext cx="671514" cy="230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 flipH="1">
            <a:off x="1012825" y="4437063"/>
            <a:ext cx="2544763" cy="0"/>
          </a:xfrm>
          <a:prstGeom prst="line">
            <a:avLst/>
          </a:prstGeom>
          <a:noFill/>
          <a:ln w="127000">
            <a:solidFill>
              <a:srgbClr val="FFCCF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12763" y="0"/>
            <a:ext cx="9513888" cy="804863"/>
          </a:xfrm>
        </p:spPr>
        <p:txBody>
          <a:bodyPr/>
          <a:lstStyle/>
          <a:p>
            <a:pPr defTabSz="913785" eaLnBrk="1"/>
            <a:r>
              <a:rPr lang="ja-JP" altLang="ja-JP" sz="4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4 mirror cavities are at the ATF </a:t>
            </a:r>
            <a:endParaRPr lang="ja-JP" altLang="ja-JP" smtClean="0">
              <a:ea typeface="ＭＳ Ｐゴシック" pitchFamily="50" charset="-128"/>
            </a:endParaRPr>
          </a:p>
        </p:txBody>
      </p:sp>
      <p:sp>
        <p:nvSpPr>
          <p:cNvPr id="12291" name="AutoShape 2"/>
          <p:cNvSpPr>
            <a:spLocks/>
          </p:cNvSpPr>
          <p:nvPr/>
        </p:nvSpPr>
        <p:spPr bwMode="auto">
          <a:xfrm>
            <a:off x="512762" y="944567"/>
            <a:ext cx="2641600" cy="954087"/>
          </a:xfrm>
          <a:custGeom>
            <a:avLst/>
            <a:gdLst>
              <a:gd name="T0" fmla="*/ 1320800 w 21600"/>
              <a:gd name="T1" fmla="*/ 477044 h 21600"/>
              <a:gd name="T2" fmla="*/ 1320800 w 21600"/>
              <a:gd name="T3" fmla="*/ 477044 h 21600"/>
              <a:gd name="T4" fmla="*/ 1320800 w 21600"/>
              <a:gd name="T5" fmla="*/ 477044 h 21600"/>
              <a:gd name="T6" fmla="*/ 1320800 w 21600"/>
              <a:gd name="T7" fmla="*/ 4770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KEK-Hiroshima</a:t>
            </a: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installed 2011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2292" name="AutoShape 3"/>
          <p:cNvSpPr>
            <a:spLocks/>
          </p:cNvSpPr>
          <p:nvPr/>
        </p:nvSpPr>
        <p:spPr bwMode="auto">
          <a:xfrm>
            <a:off x="6010277" y="944567"/>
            <a:ext cx="3806825" cy="954087"/>
          </a:xfrm>
          <a:custGeom>
            <a:avLst/>
            <a:gdLst>
              <a:gd name="T0" fmla="*/ 1903413 w 21600"/>
              <a:gd name="T1" fmla="*/ 477044 h 21600"/>
              <a:gd name="T2" fmla="*/ 1903413 w 21600"/>
              <a:gd name="T3" fmla="*/ 477044 h 21600"/>
              <a:gd name="T4" fmla="*/ 1903413 w 21600"/>
              <a:gd name="T5" fmla="*/ 477044 h 21600"/>
              <a:gd name="T6" fmla="*/ 1903413 w 21600"/>
              <a:gd name="T7" fmla="*/ 4770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LAL-Orsay</a:t>
            </a:r>
            <a:endParaRPr lang="ja-JP" altLang="ja-JP" sz="28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8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installed summer 2010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2293" name="AutoShape 4"/>
          <p:cNvSpPr>
            <a:spLocks/>
          </p:cNvSpPr>
          <p:nvPr/>
        </p:nvSpPr>
        <p:spPr bwMode="auto">
          <a:xfrm>
            <a:off x="512763" y="1898654"/>
            <a:ext cx="4589462" cy="830263"/>
          </a:xfrm>
          <a:custGeom>
            <a:avLst/>
            <a:gdLst>
              <a:gd name="T0" fmla="*/ 2294731 w 21600"/>
              <a:gd name="T1" fmla="*/ 415132 h 21600"/>
              <a:gd name="T2" fmla="*/ 2294731 w 21600"/>
              <a:gd name="T3" fmla="*/ 415132 h 21600"/>
              <a:gd name="T4" fmla="*/ 2294731 w 21600"/>
              <a:gd name="T5" fmla="*/ 415132 h 21600"/>
              <a:gd name="T6" fmla="*/ 2294731 w 21600"/>
              <a:gd name="T7" fmla="*/ 4151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relatively simple control system</a:t>
            </a: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employs new feed back scheme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2294" name="AutoShape 5"/>
          <p:cNvSpPr>
            <a:spLocks/>
          </p:cNvSpPr>
          <p:nvPr/>
        </p:nvSpPr>
        <p:spPr bwMode="auto">
          <a:xfrm>
            <a:off x="6010280" y="1885954"/>
            <a:ext cx="3078163" cy="830263"/>
          </a:xfrm>
          <a:custGeom>
            <a:avLst/>
            <a:gdLst>
              <a:gd name="T0" fmla="*/ 1539081 w 21600"/>
              <a:gd name="T1" fmla="*/ 415132 h 21600"/>
              <a:gd name="T2" fmla="*/ 1539081 w 21600"/>
              <a:gd name="T3" fmla="*/ 415132 h 21600"/>
              <a:gd name="T4" fmla="*/ 1539081 w 21600"/>
              <a:gd name="T5" fmla="*/ 415132 h 21600"/>
              <a:gd name="T6" fmla="*/ 1539081 w 21600"/>
              <a:gd name="T7" fmla="*/ 4151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sophisticated control </a:t>
            </a: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digital PDH feedback</a:t>
            </a:r>
            <a:endParaRPr lang="ja-JP" altLang="ja-JP">
              <a:ea typeface="ＭＳ Ｐゴシック" pitchFamily="50" charset="-128"/>
            </a:endParaRPr>
          </a:p>
        </p:txBody>
      </p:sp>
      <p:pic>
        <p:nvPicPr>
          <p:cNvPr id="12295" name="Picture 6" descr="imag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895604"/>
            <a:ext cx="62420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2084391" y="2728918"/>
            <a:ext cx="493712" cy="1935161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flipH="1">
            <a:off x="5102225" y="2728917"/>
            <a:ext cx="1062038" cy="1379537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23268" y="380232"/>
            <a:ext cx="5478463" cy="1258887"/>
          </a:xfrm>
        </p:spPr>
        <p:txBody>
          <a:bodyPr/>
          <a:lstStyle/>
          <a:p>
            <a:pPr algn="l" defTabSz="913785" eaLnBrk="1"/>
            <a:r>
              <a:rPr lang="ja-JP" altLang="ja-JP" sz="37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Laser spot size</a:t>
            </a:r>
            <a:br>
              <a:rPr lang="ja-JP" altLang="ja-JP" sz="37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</a:br>
            <a:r>
              <a:rPr lang="ja-JP" altLang="ja-JP" sz="37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1</a:t>
            </a:r>
            <a:r>
              <a:rPr lang="en-US" altLang="ja-JP" sz="37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3</a:t>
            </a:r>
            <a:r>
              <a:rPr lang="en-US" altLang="ja-JP" sz="37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m</a:t>
            </a:r>
            <a:r>
              <a:rPr lang="ja-JP" altLang="ja-JP" sz="37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 </a:t>
            </a:r>
            <a:r>
              <a:rPr lang="ja-JP" altLang="ja-JP" sz="37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achieved</a:t>
            </a:r>
            <a:endParaRPr lang="ja-JP" altLang="ja-JP" dirty="0" smtClean="0">
              <a:ea typeface="ＭＳ Ｐゴシック" pitchFamily="50" charset="-128"/>
            </a:endParaRPr>
          </a:p>
        </p:txBody>
      </p:sp>
      <p:pic>
        <p:nvPicPr>
          <p:cNvPr id="13315" name="Picture 2" descr="image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/>
          <a:stretch/>
        </p:blipFill>
        <p:spPr bwMode="auto">
          <a:xfrm>
            <a:off x="4" y="2895599"/>
            <a:ext cx="615315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AutoShape 3"/>
          <p:cNvSpPr>
            <a:spLocks/>
          </p:cNvSpPr>
          <p:nvPr/>
        </p:nvSpPr>
        <p:spPr bwMode="auto">
          <a:xfrm>
            <a:off x="1579563" y="6877050"/>
            <a:ext cx="2913062" cy="482600"/>
          </a:xfrm>
          <a:custGeom>
            <a:avLst/>
            <a:gdLst>
              <a:gd name="T0" fmla="*/ 1456531 w 21600"/>
              <a:gd name="T1" fmla="*/ 241300 h 21600"/>
              <a:gd name="T2" fmla="*/ 1456531 w 21600"/>
              <a:gd name="T3" fmla="*/ 241300 h 21600"/>
              <a:gd name="T4" fmla="*/ 1456531 w 21600"/>
              <a:gd name="T5" fmla="*/ 241300 h 21600"/>
              <a:gd name="T6" fmla="*/ 1456531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vertical position[</a:t>
            </a:r>
            <a:r>
              <a:rPr lang="ja-JP" altLang="ja-JP" sz="2400">
                <a:solidFill>
                  <a:srgbClr val="0000FF"/>
                </a:solidFill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μ</a:t>
            </a:r>
            <a:r>
              <a:rPr lang="ja-JP" altLang="ja-JP" sz="240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m]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3317" name="AutoShape 4"/>
          <p:cNvSpPr>
            <a:spLocks/>
          </p:cNvSpPr>
          <p:nvPr/>
        </p:nvSpPr>
        <p:spPr bwMode="auto">
          <a:xfrm rot="16200000">
            <a:off x="-800099" y="4551363"/>
            <a:ext cx="2311400" cy="482600"/>
          </a:xfrm>
          <a:custGeom>
            <a:avLst/>
            <a:gdLst>
              <a:gd name="T0" fmla="*/ 1155700 w 21600"/>
              <a:gd name="T1" fmla="*/ 241300 h 21600"/>
              <a:gd name="T2" fmla="*/ 1155700 w 21600"/>
              <a:gd name="T3" fmla="*/ 241300 h 21600"/>
              <a:gd name="T4" fmla="*/ 1155700 w 21600"/>
              <a:gd name="T5" fmla="*/ 241300 h 21600"/>
              <a:gd name="T6" fmla="*/ 1155700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2400" dirty="0" smtClean="0">
                <a:solidFill>
                  <a:srgbClr val="0000FF"/>
                </a:solidFill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g</a:t>
            </a:r>
            <a:r>
              <a:rPr lang="ja-JP" altLang="ja-JP" sz="2400" dirty="0" smtClean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</a:t>
            </a:r>
            <a:r>
              <a:rPr lang="ja-JP" altLang="ja-JP" sz="2400" dirty="0">
                <a:solidFill>
                  <a:srgbClr val="0000FF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ray yield [A.U]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3076579" y="5146675"/>
            <a:ext cx="5699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3319" name="AutoShape 6"/>
          <p:cNvSpPr>
            <a:spLocks/>
          </p:cNvSpPr>
          <p:nvPr/>
        </p:nvSpPr>
        <p:spPr bwMode="auto">
          <a:xfrm>
            <a:off x="2516192" y="4668838"/>
            <a:ext cx="1327150" cy="482600"/>
          </a:xfrm>
          <a:custGeom>
            <a:avLst/>
            <a:gdLst>
              <a:gd name="T0" fmla="*/ 663575 w 21600"/>
              <a:gd name="T1" fmla="*/ 241300 h 21600"/>
              <a:gd name="T2" fmla="*/ 663575 w 21600"/>
              <a:gd name="T3" fmla="*/ 241300 h 21600"/>
              <a:gd name="T4" fmla="*/ 663575 w 21600"/>
              <a:gd name="T5" fmla="*/ 241300 h 21600"/>
              <a:gd name="T6" fmla="*/ 663575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24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s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=18</a:t>
            </a:r>
            <a:r>
              <a:rPr lang="en-US" altLang="ja-JP" sz="2400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m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13320" name="AutoShape 7"/>
          <p:cNvSpPr>
            <a:spLocks/>
          </p:cNvSpPr>
          <p:nvPr/>
        </p:nvSpPr>
        <p:spPr bwMode="auto">
          <a:xfrm>
            <a:off x="8856664" y="1514480"/>
            <a:ext cx="760412" cy="790575"/>
          </a:xfrm>
          <a:custGeom>
            <a:avLst/>
            <a:gdLst>
              <a:gd name="T0" fmla="*/ 380206 w 21600"/>
              <a:gd name="T1" fmla="*/ 395288 h 21600"/>
              <a:gd name="T2" fmla="*/ 380206 w 21600"/>
              <a:gd name="T3" fmla="*/ 395288 h 21600"/>
              <a:gd name="T4" fmla="*/ 380206 w 21600"/>
              <a:gd name="T5" fmla="*/ 395288 h 21600"/>
              <a:gd name="T6" fmla="*/ 380206 w 21600"/>
              <a:gd name="T7" fmla="*/ 3952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3321" name="AutoShape 8"/>
          <p:cNvSpPr>
            <a:spLocks/>
          </p:cNvSpPr>
          <p:nvPr/>
        </p:nvSpPr>
        <p:spPr bwMode="auto">
          <a:xfrm rot="19774492">
            <a:off x="7213604" y="2159000"/>
            <a:ext cx="2087563" cy="541338"/>
          </a:xfrm>
          <a:prstGeom prst="rightArrow">
            <a:avLst>
              <a:gd name="adj1" fmla="val 50000"/>
              <a:gd name="adj2" fmla="val 49936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47373">
              <a:lnSpc>
                <a:spcPct val="90000"/>
              </a:lnSpc>
            </a:pP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3322" name="AutoShape 9"/>
          <p:cNvSpPr>
            <a:spLocks/>
          </p:cNvSpPr>
          <p:nvPr/>
        </p:nvSpPr>
        <p:spPr bwMode="auto">
          <a:xfrm>
            <a:off x="6750054" y="2620968"/>
            <a:ext cx="758825" cy="788987"/>
          </a:xfrm>
          <a:custGeom>
            <a:avLst/>
            <a:gdLst>
              <a:gd name="T0" fmla="*/ 379413 w 21600"/>
              <a:gd name="T1" fmla="*/ 394494 h 21600"/>
              <a:gd name="T2" fmla="*/ 379413 w 21600"/>
              <a:gd name="T3" fmla="*/ 394494 h 21600"/>
              <a:gd name="T4" fmla="*/ 379413 w 21600"/>
              <a:gd name="T5" fmla="*/ 394494 h 21600"/>
              <a:gd name="T6" fmla="*/ 379413 w 21600"/>
              <a:gd name="T7" fmla="*/ 394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lose/>
              </a:path>
            </a:pathLst>
          </a:custGeom>
          <a:solidFill>
            <a:srgbClr val="00B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3323" name="AutoShape 10"/>
          <p:cNvSpPr>
            <a:spLocks/>
          </p:cNvSpPr>
          <p:nvPr/>
        </p:nvSpPr>
        <p:spPr bwMode="auto">
          <a:xfrm rot="11350589">
            <a:off x="6407154" y="2327275"/>
            <a:ext cx="3559175" cy="388938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47373">
              <a:lnSpc>
                <a:spcPct val="90000"/>
              </a:lnSpc>
            </a:pP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3324" name="AutoShape 11"/>
          <p:cNvSpPr>
            <a:spLocks/>
          </p:cNvSpPr>
          <p:nvPr/>
        </p:nvSpPr>
        <p:spPr bwMode="auto">
          <a:xfrm>
            <a:off x="8299450" y="2784479"/>
            <a:ext cx="1435100" cy="461964"/>
          </a:xfrm>
          <a:custGeom>
            <a:avLst/>
            <a:gdLst>
              <a:gd name="T0" fmla="*/ 717550 w 21600"/>
              <a:gd name="T1" fmla="*/ 230982 h 21600"/>
              <a:gd name="T2" fmla="*/ 717550 w 21600"/>
              <a:gd name="T3" fmla="*/ 230982 h 21600"/>
              <a:gd name="T4" fmla="*/ 717550 w 21600"/>
              <a:gd name="T5" fmla="*/ 230982 h 21600"/>
              <a:gd name="T6" fmla="*/ 717550 w 21600"/>
              <a:gd name="T7" fmla="*/ 2309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solidFill>
                  <a:srgbClr val="00B05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electrons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8134354" y="1190630"/>
            <a:ext cx="41275" cy="2424113"/>
          </a:xfrm>
          <a:prstGeom prst="line">
            <a:avLst/>
          </a:prstGeom>
          <a:noFill/>
          <a:ln w="57150">
            <a:solidFill>
              <a:srgbClr val="00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3326" name="AutoShape 13"/>
          <p:cNvSpPr>
            <a:spLocks/>
          </p:cNvSpPr>
          <p:nvPr/>
        </p:nvSpPr>
        <p:spPr bwMode="auto">
          <a:xfrm>
            <a:off x="7129467" y="728663"/>
            <a:ext cx="2582862" cy="461962"/>
          </a:xfrm>
          <a:custGeom>
            <a:avLst/>
            <a:gdLst>
              <a:gd name="T0" fmla="*/ 1291431 w 21600"/>
              <a:gd name="T1" fmla="*/ 230981 h 21600"/>
              <a:gd name="T2" fmla="*/ 1291431 w 21600"/>
              <a:gd name="T3" fmla="*/ 230981 h 21600"/>
              <a:gd name="T4" fmla="*/ 1291431 w 21600"/>
              <a:gd name="T5" fmla="*/ 230981 h 21600"/>
              <a:gd name="T6" fmla="*/ 1291431 w 21600"/>
              <a:gd name="T7" fmla="*/ 230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solidFill>
                  <a:srgbClr val="00B05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vertical deirection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3327" name="AutoShape 14"/>
          <p:cNvSpPr>
            <a:spLocks/>
          </p:cNvSpPr>
          <p:nvPr/>
        </p:nvSpPr>
        <p:spPr bwMode="auto">
          <a:xfrm>
            <a:off x="5326067" y="1501776"/>
            <a:ext cx="1652587" cy="774700"/>
          </a:xfrm>
          <a:custGeom>
            <a:avLst/>
            <a:gdLst>
              <a:gd name="T0" fmla="*/ 826294 w 21600"/>
              <a:gd name="T1" fmla="*/ 387350 h 21600"/>
              <a:gd name="T2" fmla="*/ 826294 w 21600"/>
              <a:gd name="T3" fmla="*/ 387350 h 21600"/>
              <a:gd name="T4" fmla="*/ 826294 w 21600"/>
              <a:gd name="T5" fmla="*/ 387350 h 21600"/>
              <a:gd name="T6" fmla="*/ 826294 w 21600"/>
              <a:gd name="T7" fmla="*/ 3873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44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s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e</a:t>
            </a:r>
            <a:r>
              <a:rPr lang="ja-JP" altLang="ja-JP" sz="24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=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10</a:t>
            </a:r>
            <a:r>
              <a:rPr lang="en-US" altLang="ja-JP" sz="24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m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13328" name="AutoShape 15"/>
          <p:cNvSpPr>
            <a:spLocks/>
          </p:cNvSpPr>
          <p:nvPr/>
        </p:nvSpPr>
        <p:spPr bwMode="auto">
          <a:xfrm>
            <a:off x="5927726" y="4616454"/>
            <a:ext cx="822324" cy="47942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47373">
              <a:lnSpc>
                <a:spcPct val="90000"/>
              </a:lnSpc>
            </a:pPr>
            <a:endParaRPr lang="ja-JP" altLang="ja-JP" sz="240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3329" name="AutoShape 16"/>
          <p:cNvSpPr>
            <a:spLocks/>
          </p:cNvSpPr>
          <p:nvPr/>
        </p:nvSpPr>
        <p:spPr bwMode="auto">
          <a:xfrm>
            <a:off x="6921504" y="4384679"/>
            <a:ext cx="1654175" cy="774700"/>
          </a:xfrm>
          <a:custGeom>
            <a:avLst/>
            <a:gdLst>
              <a:gd name="T0" fmla="*/ 827088 w 21600"/>
              <a:gd name="T1" fmla="*/ 387350 h 21600"/>
              <a:gd name="T2" fmla="*/ 827088 w 21600"/>
              <a:gd name="T3" fmla="*/ 387350 h 21600"/>
              <a:gd name="T4" fmla="*/ 827088 w 21600"/>
              <a:gd name="T5" fmla="*/ 387350 h 21600"/>
              <a:gd name="T6" fmla="*/ 827088 w 21600"/>
              <a:gd name="T7" fmla="*/ 3873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44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s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</a:t>
            </a:r>
            <a:r>
              <a:rPr lang="ja-JP" altLang="ja-JP" sz="24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=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13</a:t>
            </a:r>
            <a:r>
              <a:rPr lang="en-US" altLang="ja-JP" sz="24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m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13330" name="AutoShape 17"/>
          <p:cNvSpPr>
            <a:spLocks/>
          </p:cNvSpPr>
          <p:nvPr/>
        </p:nvSpPr>
        <p:spPr bwMode="auto">
          <a:xfrm>
            <a:off x="6019800" y="5661025"/>
            <a:ext cx="3697288" cy="482600"/>
          </a:xfrm>
          <a:custGeom>
            <a:avLst/>
            <a:gdLst>
              <a:gd name="T0" fmla="*/ 1848644 w 21600"/>
              <a:gd name="T1" fmla="*/ 241300 h 21600"/>
              <a:gd name="T2" fmla="*/ 1848644 w 21600"/>
              <a:gd name="T3" fmla="*/ 241300 h 21600"/>
              <a:gd name="T4" fmla="*/ 1848644 w 21600"/>
              <a:gd name="T5" fmla="*/ 241300 h 21600"/>
              <a:gd name="T6" fmla="*/ 1848644 w 21600"/>
              <a:gd name="T7" fmla="*/ 241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30</a:t>
            </a:r>
            <a:r>
              <a:rPr lang="en-US" altLang="ja-JP" sz="2400" dirty="0" smtClean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m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m </a:t>
            </a:r>
            <a:r>
              <a:rPr lang="ja-JP" altLang="ja-JP" sz="24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w/ 2 M cavity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>
            <a:off x="6750054" y="5095875"/>
            <a:ext cx="22669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3213"/>
            <a:ext cx="9072563" cy="706437"/>
          </a:xfrm>
        </p:spPr>
        <p:txBody>
          <a:bodyPr>
            <a:normAutofit fontScale="90000"/>
          </a:bodyPr>
          <a:lstStyle/>
          <a:p>
            <a:pPr algn="l" defTabSz="913785" eaLnBrk="1"/>
            <a:r>
              <a:rPr lang="ja-JP" altLang="ja-JP" sz="42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Cavity feedback with 3D feature</a:t>
            </a:r>
            <a:endParaRPr lang="ja-JP" altLang="ja-JP" dirty="0" smtClean="0">
              <a:ea typeface="ＭＳ Ｐゴシック" pitchFamily="50" charset="-128"/>
            </a:endParaRP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 flipH="1">
            <a:off x="1001717" y="3602038"/>
            <a:ext cx="2617787" cy="1725612"/>
          </a:xfrm>
          <a:prstGeom prst="line">
            <a:avLst/>
          </a:prstGeom>
          <a:noFill/>
          <a:ln w="127000">
            <a:solidFill>
              <a:srgbClr val="FFCCF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H="1">
            <a:off x="893767" y="5327650"/>
            <a:ext cx="2814637" cy="0"/>
          </a:xfrm>
          <a:prstGeom prst="line">
            <a:avLst/>
          </a:prstGeom>
          <a:noFill/>
          <a:ln w="127000">
            <a:solidFill>
              <a:srgbClr val="FFCCF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 flipH="1" flipV="1">
            <a:off x="1001717" y="3602038"/>
            <a:ext cx="2617787" cy="1725612"/>
          </a:xfrm>
          <a:prstGeom prst="line">
            <a:avLst/>
          </a:prstGeom>
          <a:noFill/>
          <a:ln w="127000">
            <a:solidFill>
              <a:srgbClr val="FFCCF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42" name="AutoShape 5"/>
          <p:cNvSpPr>
            <a:spLocks/>
          </p:cNvSpPr>
          <p:nvPr/>
        </p:nvSpPr>
        <p:spPr bwMode="auto">
          <a:xfrm>
            <a:off x="2311400" y="444023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flat" cmpd="sng">
            <a:solidFill>
              <a:srgbClr val="FFCCFF">
                <a:alpha val="50195"/>
              </a:srgb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 flipV="1">
            <a:off x="5024438" y="2341563"/>
            <a:ext cx="452437" cy="615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44" name="AutoShape 7"/>
          <p:cNvSpPr>
            <a:spLocks/>
          </p:cNvSpPr>
          <p:nvPr/>
        </p:nvSpPr>
        <p:spPr bwMode="auto">
          <a:xfrm rot="563989">
            <a:off x="1976442" y="3236913"/>
            <a:ext cx="649287" cy="727075"/>
          </a:xfrm>
          <a:custGeom>
            <a:avLst/>
            <a:gdLst>
              <a:gd name="T0" fmla="*/ 324628 w 20743"/>
              <a:gd name="T1" fmla="*/ 473063 h 17698"/>
              <a:gd name="T2" fmla="*/ 324628 w 20743"/>
              <a:gd name="T3" fmla="*/ 473063 h 17698"/>
              <a:gd name="T4" fmla="*/ 324628 w 20743"/>
              <a:gd name="T5" fmla="*/ 473063 h 17698"/>
              <a:gd name="T6" fmla="*/ 324628 w 20743"/>
              <a:gd name="T7" fmla="*/ 473063 h 176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43" h="17698">
                <a:moveTo>
                  <a:pt x="17213" y="17048"/>
                </a:moveTo>
                <a:cubicBezTo>
                  <a:pt x="6749" y="18934"/>
                  <a:pt x="992" y="16857"/>
                  <a:pt x="67" y="8996"/>
                </a:cubicBezTo>
                <a:cubicBezTo>
                  <a:pt x="-857" y="1136"/>
                  <a:pt x="7757" y="-2666"/>
                  <a:pt x="20743" y="209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H="1">
            <a:off x="3619500" y="3563938"/>
            <a:ext cx="4622800" cy="3176"/>
          </a:xfrm>
          <a:prstGeom prst="line">
            <a:avLst/>
          </a:prstGeom>
          <a:noFill/>
          <a:ln w="127000">
            <a:solidFill>
              <a:srgbClr val="FFC000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 flipV="1">
            <a:off x="3619500" y="2341563"/>
            <a:ext cx="2311400" cy="1260476"/>
          </a:xfrm>
          <a:prstGeom prst="line">
            <a:avLst/>
          </a:prstGeom>
          <a:noFill/>
          <a:ln w="127000">
            <a:solidFill>
              <a:srgbClr val="FFCCFF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 flipH="1">
            <a:off x="3805242" y="2341564"/>
            <a:ext cx="2125662" cy="1158875"/>
          </a:xfrm>
          <a:prstGeom prst="line">
            <a:avLst/>
          </a:prstGeom>
          <a:noFill/>
          <a:ln w="127000">
            <a:solidFill>
              <a:srgbClr val="FFC000">
                <a:alpha val="749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54" name="AutoShape 17"/>
          <p:cNvSpPr>
            <a:spLocks/>
          </p:cNvSpPr>
          <p:nvPr/>
        </p:nvSpPr>
        <p:spPr bwMode="auto">
          <a:xfrm>
            <a:off x="414338" y="6481763"/>
            <a:ext cx="9517756" cy="830262"/>
          </a:xfrm>
          <a:custGeom>
            <a:avLst/>
            <a:gdLst>
              <a:gd name="T0" fmla="*/ 2266156 w 21600"/>
              <a:gd name="T1" fmla="*/ 415131 h 21600"/>
              <a:gd name="T2" fmla="*/ 2266156 w 21600"/>
              <a:gd name="T3" fmla="*/ 415131 h 21600"/>
              <a:gd name="T4" fmla="*/ 2266156 w 21600"/>
              <a:gd name="T5" fmla="*/ 415131 h 21600"/>
              <a:gd name="T6" fmla="*/ 2266156 w 21600"/>
              <a:gd name="T7" fmla="*/ 415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New feedback scheme utilizing the polarization property of the cavity</a:t>
            </a:r>
            <a:endParaRPr lang="ja-JP" altLang="ja-JP" dirty="0">
              <a:ea typeface="ＭＳ Ｐゴシック" pitchFamily="50" charset="-128"/>
            </a:endParaRPr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8131894" y="3142853"/>
            <a:ext cx="1584325" cy="1787525"/>
            <a:chOff x="0" y="0"/>
            <a:chExt cx="125" cy="141"/>
          </a:xfrm>
        </p:grpSpPr>
        <p:sp>
          <p:nvSpPr>
            <p:cNvPr id="14368" name="Line 19"/>
            <p:cNvSpPr>
              <a:spLocks noChangeShapeType="1"/>
            </p:cNvSpPr>
            <p:nvPr/>
          </p:nvSpPr>
          <p:spPr bwMode="auto">
            <a:xfrm flipH="1" flipV="1">
              <a:off x="57" y="32"/>
              <a:ext cx="46" cy="0"/>
            </a:xfrm>
            <a:prstGeom prst="line">
              <a:avLst/>
            </a:prstGeom>
            <a:noFill/>
            <a:ln w="127000">
              <a:solidFill>
                <a:srgbClr val="3C8C93">
                  <a:alpha val="749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69" name="Line 20"/>
            <p:cNvSpPr>
              <a:spLocks noChangeShapeType="1"/>
            </p:cNvSpPr>
            <p:nvPr/>
          </p:nvSpPr>
          <p:spPr bwMode="auto">
            <a:xfrm>
              <a:off x="30" y="36"/>
              <a:ext cx="1" cy="78"/>
            </a:xfrm>
            <a:prstGeom prst="line">
              <a:avLst/>
            </a:prstGeom>
            <a:noFill/>
            <a:ln w="127000">
              <a:solidFill>
                <a:srgbClr val="7030A0">
                  <a:alpha val="749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0" name="AutoShape 21"/>
            <p:cNvSpPr>
              <a:spLocks/>
            </p:cNvSpPr>
            <p:nvPr/>
          </p:nvSpPr>
          <p:spPr bwMode="auto">
            <a:xfrm rot="10800000" flipH="1">
              <a:off x="5" y="0"/>
              <a:ext cx="60" cy="63"/>
            </a:xfrm>
            <a:custGeom>
              <a:avLst/>
              <a:gdLst>
                <a:gd name="T0" fmla="*/ 30 w 21600"/>
                <a:gd name="T1" fmla="*/ 32 h 21600"/>
                <a:gd name="T2" fmla="*/ 30 w 21600"/>
                <a:gd name="T3" fmla="*/ 32 h 21600"/>
                <a:gd name="T4" fmla="*/ 30 w 21600"/>
                <a:gd name="T5" fmla="*/ 32 h 21600"/>
                <a:gd name="T6" fmla="*/ 30 w 21600"/>
                <a:gd name="T7" fmla="*/ 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71" name="Line 22"/>
            <p:cNvSpPr>
              <a:spLocks noChangeShapeType="1"/>
            </p:cNvSpPr>
            <p:nvPr/>
          </p:nvSpPr>
          <p:spPr bwMode="auto">
            <a:xfrm flipV="1">
              <a:off x="5" y="3"/>
              <a:ext cx="6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2" name="Line 23"/>
            <p:cNvSpPr>
              <a:spLocks noChangeShapeType="1"/>
            </p:cNvSpPr>
            <p:nvPr/>
          </p:nvSpPr>
          <p:spPr bwMode="auto">
            <a:xfrm>
              <a:off x="101" y="28"/>
              <a:ext cx="1" cy="87"/>
            </a:xfrm>
            <a:prstGeom prst="line">
              <a:avLst/>
            </a:prstGeom>
            <a:noFill/>
            <a:ln w="127000">
              <a:solidFill>
                <a:srgbClr val="3C8C93">
                  <a:alpha val="749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3" name="AutoShape 24"/>
            <p:cNvSpPr>
              <a:spLocks/>
            </p:cNvSpPr>
            <p:nvPr/>
          </p:nvSpPr>
          <p:spPr bwMode="auto">
            <a:xfrm rot="5400000" flipH="1">
              <a:off x="42" y="58"/>
              <a:ext cx="41" cy="125"/>
            </a:xfrm>
            <a:custGeom>
              <a:avLst/>
              <a:gdLst>
                <a:gd name="T0" fmla="*/ 21 w 21600"/>
                <a:gd name="T1" fmla="*/ 63 h 21600"/>
                <a:gd name="T2" fmla="*/ 21 w 21600"/>
                <a:gd name="T3" fmla="*/ 63 h 21600"/>
                <a:gd name="T4" fmla="*/ 21 w 21600"/>
                <a:gd name="T5" fmla="*/ 63 h 21600"/>
                <a:gd name="T6" fmla="*/ 21 w 21600"/>
                <a:gd name="T7" fmla="*/ 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lnTo>
                    <a:pt x="21599" y="21600"/>
                  </a:lnTo>
                  <a:cubicBezTo>
                    <a:pt x="15635" y="21600"/>
                    <a:pt x="10799" y="21340"/>
                    <a:pt x="10799" y="21020"/>
                  </a:cubicBezTo>
                  <a:lnTo>
                    <a:pt x="10800" y="11379"/>
                  </a:lnTo>
                  <a:cubicBezTo>
                    <a:pt x="10800" y="11059"/>
                    <a:pt x="5964" y="10799"/>
                    <a:pt x="0" y="10799"/>
                  </a:cubicBezTo>
                  <a:cubicBezTo>
                    <a:pt x="5964" y="10799"/>
                    <a:pt x="10800" y="10540"/>
                    <a:pt x="10800" y="10220"/>
                  </a:cubicBezTo>
                  <a:lnTo>
                    <a:pt x="10800" y="579"/>
                  </a:lnTo>
                  <a:cubicBezTo>
                    <a:pt x="10800" y="259"/>
                    <a:pt x="15635" y="0"/>
                    <a:pt x="2160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14357" name="AutoShape 32"/>
          <p:cNvSpPr>
            <a:spLocks/>
          </p:cNvSpPr>
          <p:nvPr/>
        </p:nvSpPr>
        <p:spPr bwMode="auto">
          <a:xfrm>
            <a:off x="473079" y="1141413"/>
            <a:ext cx="9259889" cy="893762"/>
          </a:xfrm>
          <a:custGeom>
            <a:avLst/>
            <a:gdLst>
              <a:gd name="T0" fmla="*/ 4629944 w 21600"/>
              <a:gd name="T1" fmla="*/ 446881 h 21600"/>
              <a:gd name="T2" fmla="*/ 4629944 w 21600"/>
              <a:gd name="T3" fmla="*/ 446881 h 21600"/>
              <a:gd name="T4" fmla="*/ 4629944 w 21600"/>
              <a:gd name="T5" fmla="*/ 446881 h 21600"/>
              <a:gd name="T6" fmla="*/ 4629944 w 21600"/>
              <a:gd name="T7" fmla="*/ 4468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cavity length must be </a:t>
            </a:r>
            <a:r>
              <a:rPr lang="en-US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kept 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 </a:t>
            </a:r>
            <a:r>
              <a:rPr lang="ja-JP" altLang="ja-JP" sz="24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= 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n</a:t>
            </a:r>
            <a:r>
              <a:rPr lang="en-US" altLang="ja-JP" sz="2400" dirty="0" smtClean="0">
                <a:latin typeface="Symbol" pitchFamily="18" charset="2"/>
                <a:ea typeface="ＭＳ Ｐゴシック" pitchFamily="50" charset="-128"/>
                <a:cs typeface="Times New Roman" pitchFamily="18" charset="0"/>
                <a:sym typeface="Symbol" pitchFamily="18" charset="2"/>
              </a:rPr>
              <a:t>l</a:t>
            </a:r>
            <a:r>
              <a:rPr lang="en-US" altLang="ja-JP" sz="2400" dirty="0"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 </a:t>
            </a:r>
            <a:r>
              <a:rPr lang="ja-JP" altLang="ja-JP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with </a:t>
            </a:r>
            <a:r>
              <a:rPr lang="ja-JP" altLang="ja-JP" sz="24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very high precision </a:t>
            </a:r>
            <a:endParaRPr lang="ja-JP" altLang="ja-JP" sz="2400" dirty="0">
              <a:solidFill>
                <a:srgbClr val="FFFFFF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  <a:p>
            <a:pPr defTabSz="447373"/>
            <a:r>
              <a:rPr lang="ja-JP" altLang="ja-JP" sz="28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 (for enhancement of </a:t>
            </a:r>
            <a:r>
              <a:rPr lang="en-US" altLang="ja-JP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20</a:t>
            </a:r>
            <a:r>
              <a:rPr lang="ja-JP" altLang="ja-JP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00  </a:t>
            </a:r>
            <a:r>
              <a:rPr lang="ja-JP" altLang="ja-JP" sz="28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dL&lt;&lt; </a:t>
            </a:r>
            <a:r>
              <a:rPr lang="ja-JP" altLang="ja-JP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8</a:t>
            </a:r>
            <a:r>
              <a:rPr lang="en-US" altLang="ja-JP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0</a:t>
            </a:r>
            <a:r>
              <a:rPr lang="ja-JP" altLang="ja-JP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pm  </a:t>
            </a:r>
            <a:r>
              <a:rPr lang="ja-JP" altLang="ja-JP" sz="2800" dirty="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while L = 1.64m)</a:t>
            </a:r>
            <a:endParaRPr lang="ja-JP" altLang="ja-JP" dirty="0">
              <a:ea typeface="ＭＳ Ｐゴシック" pitchFamily="50" charset="-128"/>
            </a:endParaRPr>
          </a:p>
        </p:txBody>
      </p:sp>
      <p:sp>
        <p:nvSpPr>
          <p:cNvPr id="14358" name="AutoShape 33"/>
          <p:cNvSpPr>
            <a:spLocks/>
          </p:cNvSpPr>
          <p:nvPr/>
        </p:nvSpPr>
        <p:spPr bwMode="auto">
          <a:xfrm>
            <a:off x="2132017" y="3944938"/>
            <a:ext cx="357187" cy="461962"/>
          </a:xfrm>
          <a:custGeom>
            <a:avLst/>
            <a:gdLst>
              <a:gd name="T0" fmla="*/ 178593 w 21600"/>
              <a:gd name="T1" fmla="*/ 230981 h 21600"/>
              <a:gd name="T2" fmla="*/ 178593 w 21600"/>
              <a:gd name="T3" fmla="*/ 230981 h 21600"/>
              <a:gd name="T4" fmla="*/ 178593 w 21600"/>
              <a:gd name="T5" fmla="*/ 230981 h 21600"/>
              <a:gd name="T6" fmla="*/ 178593 w 21600"/>
              <a:gd name="T7" fmla="*/ 230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L</a:t>
            </a:r>
            <a:endParaRPr lang="ja-JP" altLang="ja-JP">
              <a:ea typeface="ＭＳ Ｐゴシック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354611" y="3184078"/>
            <a:ext cx="649287" cy="1242244"/>
            <a:chOff x="4354611" y="3184078"/>
            <a:chExt cx="649287" cy="1242244"/>
          </a:xfrm>
        </p:grpSpPr>
        <p:sp>
          <p:nvSpPr>
            <p:cNvPr id="14350" name="AutoShape 13"/>
            <p:cNvSpPr>
              <a:spLocks/>
            </p:cNvSpPr>
            <p:nvPr/>
          </p:nvSpPr>
          <p:spPr bwMode="auto">
            <a:xfrm rot="390780">
              <a:off x="4354611" y="3184078"/>
              <a:ext cx="649287" cy="727075"/>
            </a:xfrm>
            <a:custGeom>
              <a:avLst/>
              <a:gdLst>
                <a:gd name="T0" fmla="*/ 324628 w 20743"/>
                <a:gd name="T1" fmla="*/ 473063 h 17698"/>
                <a:gd name="T2" fmla="*/ 324628 w 20743"/>
                <a:gd name="T3" fmla="*/ 473063 h 17698"/>
                <a:gd name="T4" fmla="*/ 324628 w 20743"/>
                <a:gd name="T5" fmla="*/ 473063 h 17698"/>
                <a:gd name="T6" fmla="*/ 324628 w 20743"/>
                <a:gd name="T7" fmla="*/ 473063 h 176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743" h="17698">
                  <a:moveTo>
                    <a:pt x="17213" y="17048"/>
                  </a:moveTo>
                  <a:cubicBezTo>
                    <a:pt x="6749" y="18934"/>
                    <a:pt x="992" y="16857"/>
                    <a:pt x="67" y="8996"/>
                  </a:cubicBezTo>
                  <a:cubicBezTo>
                    <a:pt x="-857" y="1136"/>
                    <a:pt x="7757" y="-2666"/>
                    <a:pt x="20743" y="2094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59" name="AutoShape 34"/>
            <p:cNvSpPr>
              <a:spLocks/>
            </p:cNvSpPr>
            <p:nvPr/>
          </p:nvSpPr>
          <p:spPr bwMode="auto">
            <a:xfrm>
              <a:off x="4632666" y="3964360"/>
              <a:ext cx="355600" cy="461962"/>
            </a:xfrm>
            <a:custGeom>
              <a:avLst/>
              <a:gdLst>
                <a:gd name="T0" fmla="*/ 177800 w 21600"/>
                <a:gd name="T1" fmla="*/ 230981 h 21600"/>
                <a:gd name="T2" fmla="*/ 177800 w 21600"/>
                <a:gd name="T3" fmla="*/ 230981 h 21600"/>
                <a:gd name="T4" fmla="*/ 177800 w 21600"/>
                <a:gd name="T5" fmla="*/ 230981 h 21600"/>
                <a:gd name="T6" fmla="*/ 177800 w 21600"/>
                <a:gd name="T7" fmla="*/ 23098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766" tIns="50766" rIns="50766" bIns="50766"/>
            <a:lstStyle/>
            <a:p>
              <a:pPr defTabSz="447373"/>
              <a:r>
                <a:rPr lang="ja-JP" altLang="ja-JP" sz="240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L</a:t>
              </a:r>
              <a:endParaRPr lang="ja-JP" altLang="ja-JP">
                <a:ea typeface="ＭＳ Ｐゴシック" pitchFamily="50" charset="-128"/>
              </a:endParaRPr>
            </a:p>
          </p:txBody>
        </p:sp>
      </p:grpSp>
      <p:sp>
        <p:nvSpPr>
          <p:cNvPr id="14360" name="AutoShape 35"/>
          <p:cNvSpPr>
            <a:spLocks/>
          </p:cNvSpPr>
          <p:nvPr/>
        </p:nvSpPr>
        <p:spPr bwMode="auto">
          <a:xfrm>
            <a:off x="5957892" y="3944938"/>
            <a:ext cx="407987" cy="461962"/>
          </a:xfrm>
          <a:custGeom>
            <a:avLst/>
            <a:gdLst>
              <a:gd name="T0" fmla="*/ 203994 w 21600"/>
              <a:gd name="T1" fmla="*/ 230981 h 21600"/>
              <a:gd name="T2" fmla="*/ 203994 w 21600"/>
              <a:gd name="T3" fmla="*/ 230981 h 21600"/>
              <a:gd name="T4" fmla="*/ 203994 w 21600"/>
              <a:gd name="T5" fmla="*/ 230981 h 21600"/>
              <a:gd name="T6" fmla="*/ 203994 w 21600"/>
              <a:gd name="T7" fmla="*/ 230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6" tIns="50766" rIns="50766" bIns="50766"/>
          <a:lstStyle/>
          <a:p>
            <a:pPr defTabSz="447373"/>
            <a:r>
              <a:rPr lang="ja-JP" altLang="ja-JP" sz="2400">
                <a:latin typeface="Arial" pitchFamily="34" charset="0"/>
                <a:ea typeface="ＭＳ Ｐゴシック" pitchFamily="50" charset="-128"/>
                <a:cs typeface="Arial" pitchFamily="34" charset="0"/>
                <a:sym typeface="Arial" pitchFamily="34" charset="0"/>
              </a:rPr>
              <a:t>R</a:t>
            </a:r>
            <a:endParaRPr lang="ja-JP" altLang="ja-JP">
              <a:ea typeface="ＭＳ Ｐゴシック" pitchFamily="50" charset="-128"/>
            </a:endParaRPr>
          </a:p>
        </p:txBody>
      </p:sp>
      <p:sp>
        <p:nvSpPr>
          <p:cNvPr id="14361" name="Line 36"/>
          <p:cNvSpPr>
            <a:spLocks noChangeShapeType="1"/>
          </p:cNvSpPr>
          <p:nvPr/>
        </p:nvSpPr>
        <p:spPr bwMode="auto">
          <a:xfrm flipH="1">
            <a:off x="960442" y="3549650"/>
            <a:ext cx="2816225" cy="0"/>
          </a:xfrm>
          <a:prstGeom prst="line">
            <a:avLst/>
          </a:prstGeom>
          <a:noFill/>
          <a:ln w="127000">
            <a:solidFill>
              <a:srgbClr val="FFCCFF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78" tIns="45689" rIns="91378" bIns="45689"/>
          <a:lstStyle/>
          <a:p>
            <a:endParaRPr lang="ja-JP" altLang="en-US"/>
          </a:p>
        </p:txBody>
      </p:sp>
      <p:sp>
        <p:nvSpPr>
          <p:cNvPr id="14346" name="AutoShape 9"/>
          <p:cNvSpPr>
            <a:spLocks/>
          </p:cNvSpPr>
          <p:nvPr/>
        </p:nvSpPr>
        <p:spPr bwMode="auto">
          <a:xfrm>
            <a:off x="5741993" y="3206754"/>
            <a:ext cx="649287" cy="728663"/>
          </a:xfrm>
          <a:custGeom>
            <a:avLst/>
            <a:gdLst>
              <a:gd name="T0" fmla="*/ 324628 w 20743"/>
              <a:gd name="T1" fmla="*/ 474096 h 17698"/>
              <a:gd name="T2" fmla="*/ 324628 w 20743"/>
              <a:gd name="T3" fmla="*/ 474096 h 17698"/>
              <a:gd name="T4" fmla="*/ 324628 w 20743"/>
              <a:gd name="T5" fmla="*/ 474096 h 17698"/>
              <a:gd name="T6" fmla="*/ 324628 w 20743"/>
              <a:gd name="T7" fmla="*/ 474096 h 176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43" h="17698">
                <a:moveTo>
                  <a:pt x="17213" y="17048"/>
                </a:moveTo>
                <a:cubicBezTo>
                  <a:pt x="6749" y="18934"/>
                  <a:pt x="992" y="16857"/>
                  <a:pt x="67" y="8996"/>
                </a:cubicBezTo>
                <a:cubicBezTo>
                  <a:pt x="-857" y="1136"/>
                  <a:pt x="7757" y="-2666"/>
                  <a:pt x="20743" y="209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694836" y="3058170"/>
            <a:ext cx="4437058" cy="974726"/>
            <a:chOff x="3652852" y="3073801"/>
            <a:chExt cx="4437058" cy="974726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652852" y="3073801"/>
              <a:ext cx="4437058" cy="974726"/>
              <a:chOff x="3768074" y="3062287"/>
              <a:chExt cx="4437058" cy="974726"/>
            </a:xfrm>
          </p:grpSpPr>
          <p:sp>
            <p:nvSpPr>
              <p:cNvPr id="14347" name="Line 10"/>
              <p:cNvSpPr>
                <a:spLocks noChangeShapeType="1"/>
              </p:cNvSpPr>
              <p:nvPr/>
            </p:nvSpPr>
            <p:spPr bwMode="auto">
              <a:xfrm flipV="1">
                <a:off x="3768074" y="3561164"/>
                <a:ext cx="4437058" cy="0"/>
              </a:xfrm>
              <a:prstGeom prst="line">
                <a:avLst/>
              </a:prstGeom>
              <a:noFill/>
              <a:ln w="127000">
                <a:solidFill>
                  <a:srgbClr val="FFCCFF">
                    <a:alpha val="74901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1378" tIns="45689" rIns="91378" bIns="45689"/>
              <a:lstStyle/>
              <a:p>
                <a:endParaRPr lang="ja-JP" altLang="en-US"/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5062684" y="3062287"/>
                <a:ext cx="2513013" cy="974726"/>
                <a:chOff x="5064129" y="3062287"/>
                <a:chExt cx="2513013" cy="974726"/>
              </a:xfrm>
            </p:grpSpPr>
            <p:sp>
              <p:nvSpPr>
                <p:cNvPr id="14351" name="AutoShape 14"/>
                <p:cNvSpPr>
                  <a:spLocks/>
                </p:cNvSpPr>
                <p:nvPr/>
              </p:nvSpPr>
              <p:spPr bwMode="auto">
                <a:xfrm>
                  <a:off x="5064129" y="3109913"/>
                  <a:ext cx="587375" cy="927100"/>
                </a:xfrm>
                <a:custGeom>
                  <a:avLst/>
                  <a:gdLst>
                    <a:gd name="T0" fmla="*/ 293688 w 21600"/>
                    <a:gd name="T1" fmla="*/ 463550 h 21600"/>
                    <a:gd name="T2" fmla="*/ 293688 w 21600"/>
                    <a:gd name="T3" fmla="*/ 463550 h 21600"/>
                    <a:gd name="T4" fmla="*/ 293688 w 21600"/>
                    <a:gd name="T5" fmla="*/ 463550 h 21600"/>
                    <a:gd name="T6" fmla="*/ 293688 w 21600"/>
                    <a:gd name="T7" fmla="*/ 4635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50766" tIns="50766" rIns="50766" bIns="50766"/>
                <a:lstStyle/>
                <a:p>
                  <a:pPr defTabSz="447373"/>
                  <a:r>
                    <a:rPr lang="ja-JP" altLang="ja-JP" sz="5400" dirty="0">
                      <a:latin typeface="Arial" pitchFamily="34" charset="0"/>
                      <a:ea typeface="ＭＳ Ｐゴシック" pitchFamily="50" charset="-128"/>
                      <a:cs typeface="Arial" pitchFamily="34" charset="0"/>
                      <a:sym typeface="Arial" pitchFamily="34" charset="0"/>
                    </a:rPr>
                    <a:t>+</a:t>
                  </a:r>
                  <a:endParaRPr lang="ja-JP" altLang="ja-JP" dirty="0">
                    <a:ea typeface="ＭＳ Ｐゴシック" pitchFamily="50" charset="-128"/>
                  </a:endParaRPr>
                </a:p>
              </p:txBody>
            </p:sp>
            <p:sp>
              <p:nvSpPr>
                <p:cNvPr id="14353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7466017" y="3062287"/>
                  <a:ext cx="111125" cy="86201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378" tIns="45689" rIns="91378" bIns="45689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4352" name="AutoShape 15"/>
            <p:cNvSpPr>
              <a:spLocks/>
            </p:cNvSpPr>
            <p:nvPr/>
          </p:nvSpPr>
          <p:spPr bwMode="auto">
            <a:xfrm>
              <a:off x="6391280" y="3086100"/>
              <a:ext cx="587375" cy="927100"/>
            </a:xfrm>
            <a:custGeom>
              <a:avLst/>
              <a:gdLst>
                <a:gd name="T0" fmla="*/ 293688 w 21600"/>
                <a:gd name="T1" fmla="*/ 463550 h 21600"/>
                <a:gd name="T2" fmla="*/ 293688 w 21600"/>
                <a:gd name="T3" fmla="*/ 463550 h 21600"/>
                <a:gd name="T4" fmla="*/ 293688 w 21600"/>
                <a:gd name="T5" fmla="*/ 463550 h 21600"/>
                <a:gd name="T6" fmla="*/ 293688 w 21600"/>
                <a:gd name="T7" fmla="*/ 4635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766" tIns="50766" rIns="50766" bIns="50766"/>
            <a:lstStyle/>
            <a:p>
              <a:pPr defTabSz="447373"/>
              <a:r>
                <a:rPr lang="ja-JP" altLang="ja-JP" sz="5400" dirty="0">
                  <a:latin typeface="Arial" pitchFamily="34" charset="0"/>
                  <a:ea typeface="ＭＳ Ｐゴシック" pitchFamily="50" charset="-128"/>
                  <a:cs typeface="Arial" pitchFamily="34" charset="0"/>
                  <a:sym typeface="Arial" pitchFamily="34" charset="0"/>
                </a:rPr>
                <a:t>=</a:t>
              </a:r>
              <a:endParaRPr lang="ja-JP" altLang="ja-JP" dirty="0">
                <a:ea typeface="ＭＳ Ｐゴシック" pitchFamily="50" charset="-128"/>
              </a:endParaRPr>
            </a:p>
          </p:txBody>
        </p:sp>
      </p:grpSp>
      <p:grpSp>
        <p:nvGrpSpPr>
          <p:cNvPr id="14356" name="Group 25"/>
          <p:cNvGrpSpPr>
            <a:grpSpLocks/>
          </p:cNvGrpSpPr>
          <p:nvPr/>
        </p:nvGrpSpPr>
        <p:grpSpPr bwMode="auto">
          <a:xfrm>
            <a:off x="561979" y="3048000"/>
            <a:ext cx="3497263" cy="2782888"/>
            <a:chOff x="0" y="0"/>
            <a:chExt cx="276" cy="220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0" y="0"/>
              <a:ext cx="56" cy="220"/>
              <a:chOff x="0" y="0"/>
              <a:chExt cx="56" cy="220"/>
            </a:xfrm>
          </p:grpSpPr>
          <p:sp>
            <p:nvSpPr>
              <p:cNvPr id="14366" name="AutoShape 27"/>
              <p:cNvSpPr>
                <a:spLocks/>
              </p:cNvSpPr>
              <p:nvPr/>
            </p:nvSpPr>
            <p:spPr bwMode="auto">
              <a:xfrm rot="1799999">
                <a:off x="19" y="-2"/>
                <a:ext cx="17" cy="83"/>
              </a:xfrm>
              <a:custGeom>
                <a:avLst/>
                <a:gdLst>
                  <a:gd name="T0" fmla="*/ 9 w 21600"/>
                  <a:gd name="T1" fmla="*/ 42 h 21600"/>
                  <a:gd name="T2" fmla="*/ 9 w 21600"/>
                  <a:gd name="T3" fmla="*/ 42 h 21600"/>
                  <a:gd name="T4" fmla="*/ 9 w 21600"/>
                  <a:gd name="T5" fmla="*/ 42 h 21600"/>
                  <a:gd name="T6" fmla="*/ 9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367" name="AutoShape 28"/>
              <p:cNvSpPr>
                <a:spLocks/>
              </p:cNvSpPr>
              <p:nvPr/>
            </p:nvSpPr>
            <p:spPr bwMode="auto">
              <a:xfrm rot="-1800000">
                <a:off x="19" y="138"/>
                <a:ext cx="17" cy="83"/>
              </a:xfrm>
              <a:custGeom>
                <a:avLst/>
                <a:gdLst>
                  <a:gd name="T0" fmla="*/ 9 w 21600"/>
                  <a:gd name="T1" fmla="*/ 42 h 21600"/>
                  <a:gd name="T2" fmla="*/ 9 w 21600"/>
                  <a:gd name="T3" fmla="*/ 42 h 21600"/>
                  <a:gd name="T4" fmla="*/ 9 w 21600"/>
                  <a:gd name="T5" fmla="*/ 42 h 21600"/>
                  <a:gd name="T6" fmla="*/ 9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9681" y="9549"/>
                      <a:pt x="14978" y="14869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  <p:grpSp>
          <p:nvGrpSpPr>
            <p:cNvPr id="14363" name="Group 29"/>
            <p:cNvGrpSpPr>
              <a:grpSpLocks/>
            </p:cNvGrpSpPr>
            <p:nvPr/>
          </p:nvGrpSpPr>
          <p:grpSpPr bwMode="auto">
            <a:xfrm>
              <a:off x="220" y="0"/>
              <a:ext cx="56" cy="220"/>
              <a:chOff x="0" y="0"/>
              <a:chExt cx="56" cy="220"/>
            </a:xfrm>
          </p:grpSpPr>
          <p:sp>
            <p:nvSpPr>
              <p:cNvPr id="14364" name="AutoShape 30"/>
              <p:cNvSpPr>
                <a:spLocks/>
              </p:cNvSpPr>
              <p:nvPr/>
            </p:nvSpPr>
            <p:spPr bwMode="auto">
              <a:xfrm rot="19800000" flipH="1">
                <a:off x="19" y="-2"/>
                <a:ext cx="17" cy="83"/>
              </a:xfrm>
              <a:custGeom>
                <a:avLst/>
                <a:gdLst>
                  <a:gd name="T0" fmla="*/ 9 w 21600"/>
                  <a:gd name="T1" fmla="*/ 42 h 21600"/>
                  <a:gd name="T2" fmla="*/ 9 w 21600"/>
                  <a:gd name="T3" fmla="*/ 42 h 21600"/>
                  <a:gd name="T4" fmla="*/ 9 w 21600"/>
                  <a:gd name="T5" fmla="*/ 42 h 21600"/>
                  <a:gd name="T6" fmla="*/ 9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365" name="AutoShape 31"/>
              <p:cNvSpPr>
                <a:spLocks/>
              </p:cNvSpPr>
              <p:nvPr/>
            </p:nvSpPr>
            <p:spPr bwMode="auto">
              <a:xfrm rot="1800002" flipH="1">
                <a:off x="19" y="138"/>
                <a:ext cx="17" cy="83"/>
              </a:xfrm>
              <a:custGeom>
                <a:avLst/>
                <a:gdLst>
                  <a:gd name="T0" fmla="*/ 9 w 21600"/>
                  <a:gd name="T1" fmla="*/ 42 h 21600"/>
                  <a:gd name="T2" fmla="*/ 9 w 21600"/>
                  <a:gd name="T3" fmla="*/ 42 h 21600"/>
                  <a:gd name="T4" fmla="*/ 9 w 21600"/>
                  <a:gd name="T5" fmla="*/ 42 h 21600"/>
                  <a:gd name="T6" fmla="*/ 9 w 21600"/>
                  <a:gd name="T7" fmla="*/ 4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9681" y="9549"/>
                      <a:pt x="14978" y="14869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8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​​テーマ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​​テーマ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ja-JP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ja-JP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CB4B4"/>
      </a:accent3>
      <a:accent4>
        <a:srgbClr val="492625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762</Words>
  <Application>Microsoft Office PowerPoint</Application>
  <PresentationFormat>ユーザー設定</PresentationFormat>
  <Paragraphs>208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3_Office ​​テーマ</vt:lpstr>
      <vt:lpstr>1_Office ​​テーマ</vt:lpstr>
      <vt:lpstr>Update of R&amp;D  Optical Cvities at KEK-ATF </vt:lpstr>
      <vt:lpstr>Compton at KEK ATF</vt:lpstr>
      <vt:lpstr>PowerPoint プレゼンテーション</vt:lpstr>
      <vt:lpstr>PowerPoint プレゼンテーション</vt:lpstr>
      <vt:lpstr>3D 4 Mirror Cavity</vt:lpstr>
      <vt:lpstr>Polariaztion in the 3D4M cavity</vt:lpstr>
      <vt:lpstr>4 mirror cavities are at the ATF </vt:lpstr>
      <vt:lpstr>Laser spot size 13mm achieved</vt:lpstr>
      <vt:lpstr>Cavity feedback with 3D feature</vt:lpstr>
      <vt:lpstr>Stored Laser Power in the cavity</vt:lpstr>
      <vt:lpstr>gray Generation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next ?</vt:lpstr>
      <vt:lpstr>Future prospect</vt:lpstr>
      <vt:lpstr>Summary</vt:lpstr>
      <vt:lpstr>Digital Feecdback system</vt:lpstr>
      <vt:lpstr>Automatic Restoration</vt:lpstr>
      <vt:lpstr>Summary and Prospect</vt:lpstr>
      <vt:lpstr>Summary and Prospect</vt:lpstr>
      <vt:lpstr>Resonance Finding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R&amp;D of  Optical Cvities at KEK-ATF</dc:title>
  <dc:creator>takahasi</dc:creator>
  <cp:lastModifiedBy>takahasi</cp:lastModifiedBy>
  <cp:revision>25</cp:revision>
  <dcterms:modified xsi:type="dcterms:W3CDTF">2013-09-06T13:59:21Z</dcterms:modified>
</cp:coreProperties>
</file>