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518" r:id="rId3"/>
    <p:sldId id="563" r:id="rId4"/>
    <p:sldId id="555" r:id="rId5"/>
    <p:sldId id="560" r:id="rId6"/>
    <p:sldId id="602" r:id="rId7"/>
    <p:sldId id="603" r:id="rId8"/>
    <p:sldId id="564" r:id="rId9"/>
    <p:sldId id="519" r:id="rId10"/>
    <p:sldId id="526" r:id="rId11"/>
    <p:sldId id="576" r:id="rId12"/>
    <p:sldId id="577" r:id="rId13"/>
    <p:sldId id="604" r:id="rId14"/>
    <p:sldId id="605" r:id="rId15"/>
    <p:sldId id="579" r:id="rId16"/>
    <p:sldId id="580" r:id="rId17"/>
    <p:sldId id="584" r:id="rId18"/>
    <p:sldId id="612" r:id="rId19"/>
    <p:sldId id="608" r:id="rId20"/>
    <p:sldId id="609" r:id="rId21"/>
    <p:sldId id="610" r:id="rId22"/>
    <p:sldId id="611" r:id="rId23"/>
    <p:sldId id="568" r:id="rId24"/>
    <p:sldId id="606" r:id="rId25"/>
    <p:sldId id="607" r:id="rId26"/>
    <p:sldId id="592" r:id="rId27"/>
    <p:sldId id="594" r:id="rId28"/>
    <p:sldId id="596" r:id="rId29"/>
    <p:sldId id="600" r:id="rId30"/>
    <p:sldId id="613" r:id="rId31"/>
    <p:sldId id="543" r:id="rId32"/>
    <p:sldId id="575" r:id="rId33"/>
    <p:sldId id="595" r:id="rId34"/>
    <p:sldId id="599" r:id="rId35"/>
    <p:sldId id="583" r:id="rId36"/>
    <p:sldId id="597" r:id="rId37"/>
    <p:sldId id="598" r:id="rId38"/>
    <p:sldId id="499" r:id="rId39"/>
    <p:sldId id="581" r:id="rId40"/>
    <p:sldId id="578" r:id="rId41"/>
    <p:sldId id="546" r:id="rId42"/>
    <p:sldId id="582" r:id="rId43"/>
    <p:sldId id="566" r:id="rId44"/>
    <p:sldId id="554" r:id="rId4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F0DBD"/>
    <a:srgbClr val="0A1BC0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55" autoAdjust="0"/>
  </p:normalViewPr>
  <p:slideViewPr>
    <p:cSldViewPr snapToGrid="0" snapToObjects="1">
      <p:cViewPr varScale="1">
        <p:scale>
          <a:sx n="49" d="100"/>
          <a:sy n="49" d="100"/>
        </p:scale>
        <p:origin x="-12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4376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45D2F-1AC2-184C-85ED-D463C90F6BFD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19D18-AC96-5A4A-85FC-C3642C8E5AE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1200" dirty="0" smtClean="0">
              <a:solidFill>
                <a:schemeClr val="tx1"/>
              </a:solidFill>
            </a:rPr>
            <a:t>Sources (common working group on  positron generation)</a:t>
          </a:r>
          <a:endParaRPr lang="en-US" sz="1200" dirty="0">
            <a:solidFill>
              <a:schemeClr val="tx1"/>
            </a:solidFill>
          </a:endParaRPr>
        </a:p>
      </dgm:t>
    </dgm:pt>
    <dgm:pt modelId="{E3A9548F-5FAC-224B-9C21-CE980A6E9987}" type="parTrans" cxnId="{EDEF15BC-3311-CD42-A4D8-EC6EA90DA07A}">
      <dgm:prSet/>
      <dgm:spPr/>
      <dgm:t>
        <a:bodyPr/>
        <a:lstStyle/>
        <a:p>
          <a:endParaRPr lang="en-US"/>
        </a:p>
      </dgm:t>
    </dgm:pt>
    <dgm:pt modelId="{907271A4-6C01-1A4A-BF24-F398939A40DA}" type="sibTrans" cxnId="{EDEF15BC-3311-CD42-A4D8-EC6EA90DA07A}">
      <dgm:prSet/>
      <dgm:spPr/>
      <dgm:t>
        <a:bodyPr/>
        <a:lstStyle/>
        <a:p>
          <a:endParaRPr lang="en-US"/>
        </a:p>
      </dgm:t>
    </dgm:pt>
    <dgm:pt modelId="{3146ADD7-DF7D-0E42-96E2-21EE9D2E79B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1200" dirty="0" smtClean="0">
              <a:solidFill>
                <a:schemeClr val="tx1"/>
              </a:solidFill>
            </a:rPr>
            <a:t>Machine Detector Interfaces </a:t>
          </a:r>
          <a:endParaRPr lang="en-US" sz="1200" dirty="0">
            <a:solidFill>
              <a:schemeClr val="tx1"/>
            </a:solidFill>
          </a:endParaRPr>
        </a:p>
      </dgm:t>
    </dgm:pt>
    <dgm:pt modelId="{09FDEA63-C3E9-3442-96C2-C102C6545C7B}" type="parTrans" cxnId="{B7B2E2E5-31B8-DA4B-B5F3-05E8D0F41299}">
      <dgm:prSet/>
      <dgm:spPr/>
      <dgm:t>
        <a:bodyPr/>
        <a:lstStyle/>
        <a:p>
          <a:endParaRPr lang="en-US"/>
        </a:p>
      </dgm:t>
    </dgm:pt>
    <dgm:pt modelId="{0ABC1DED-1B38-C547-B8FE-BBC2110E00C5}" type="sibTrans" cxnId="{B7B2E2E5-31B8-DA4B-B5F3-05E8D0F41299}">
      <dgm:prSet/>
      <dgm:spPr/>
      <dgm:t>
        <a:bodyPr/>
        <a:lstStyle/>
        <a:p>
          <a:endParaRPr lang="en-US"/>
        </a:p>
      </dgm:t>
    </dgm:pt>
    <dgm:pt modelId="{2C0708F0-E5A2-5949-8EB6-F455853D4FB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1200" dirty="0" smtClean="0">
              <a:solidFill>
                <a:schemeClr val="tx1"/>
              </a:solidFill>
            </a:rPr>
            <a:t>Damping rings </a:t>
          </a:r>
          <a:endParaRPr lang="en-US" sz="1200" dirty="0">
            <a:solidFill>
              <a:schemeClr val="tx1"/>
            </a:solidFill>
          </a:endParaRPr>
        </a:p>
      </dgm:t>
    </dgm:pt>
    <dgm:pt modelId="{E73E06A4-B239-424B-864B-F6DB397CDA0C}" type="parTrans" cxnId="{76D4FB95-DA6D-804D-868A-B7C3538730F3}">
      <dgm:prSet/>
      <dgm:spPr/>
      <dgm:t>
        <a:bodyPr/>
        <a:lstStyle/>
        <a:p>
          <a:endParaRPr lang="en-US"/>
        </a:p>
      </dgm:t>
    </dgm:pt>
    <dgm:pt modelId="{AB428060-238F-0C4B-A37A-9C8E6A5FC10B}" type="sibTrans" cxnId="{76D4FB95-DA6D-804D-868A-B7C3538730F3}">
      <dgm:prSet/>
      <dgm:spPr/>
      <dgm:t>
        <a:bodyPr/>
        <a:lstStyle/>
        <a:p>
          <a:endParaRPr lang="en-US"/>
        </a:p>
      </dgm:t>
    </dgm:pt>
    <dgm:pt modelId="{AAF66759-01CC-D445-A8FE-686E78E6CEC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1200" dirty="0" smtClean="0">
              <a:solidFill>
                <a:schemeClr val="tx1"/>
              </a:solidFill>
            </a:rPr>
            <a:t>Beam dynamics (covers along entire machine)</a:t>
          </a:r>
          <a:endParaRPr lang="en-US" sz="1200" dirty="0">
            <a:solidFill>
              <a:schemeClr val="tx1"/>
            </a:solidFill>
          </a:endParaRPr>
        </a:p>
      </dgm:t>
    </dgm:pt>
    <dgm:pt modelId="{BFAF88D6-DB97-544E-8D25-438E88DFA6D9}" type="parTrans" cxnId="{2C9B69AA-F394-534B-B17D-2C1BFA95D35C}">
      <dgm:prSet/>
      <dgm:spPr/>
      <dgm:t>
        <a:bodyPr/>
        <a:lstStyle/>
        <a:p>
          <a:endParaRPr lang="en-US"/>
        </a:p>
      </dgm:t>
    </dgm:pt>
    <dgm:pt modelId="{242879D1-01C3-ED4E-A5BF-C6F5A2C7B9FF}" type="sibTrans" cxnId="{2C9B69AA-F394-534B-B17D-2C1BFA95D35C}">
      <dgm:prSet/>
      <dgm:spPr/>
      <dgm:t>
        <a:bodyPr/>
        <a:lstStyle/>
        <a:p>
          <a:endParaRPr lang="en-US"/>
        </a:p>
      </dgm:t>
    </dgm:pt>
    <dgm:pt modelId="{BFF69E5A-2CDF-344A-A454-3A8C854779B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1200" dirty="0" smtClean="0">
              <a:solidFill>
                <a:schemeClr val="tx1"/>
              </a:solidFill>
            </a:rPr>
            <a:t>Beam delivery systems </a:t>
          </a:r>
          <a:endParaRPr lang="en-US" sz="1200" dirty="0">
            <a:solidFill>
              <a:schemeClr val="tx1"/>
            </a:solidFill>
          </a:endParaRPr>
        </a:p>
      </dgm:t>
    </dgm:pt>
    <dgm:pt modelId="{FAE85476-34AA-C240-B6C8-9D4CD9746DB0}" type="parTrans" cxnId="{7B9DCE0D-851F-C14E-8D2B-44C43E5DC627}">
      <dgm:prSet/>
      <dgm:spPr/>
      <dgm:t>
        <a:bodyPr/>
        <a:lstStyle/>
        <a:p>
          <a:endParaRPr lang="en-US"/>
        </a:p>
      </dgm:t>
    </dgm:pt>
    <dgm:pt modelId="{3F8945BB-A430-1E48-A595-93D369BCC9BE}" type="sibTrans" cxnId="{7B9DCE0D-851F-C14E-8D2B-44C43E5DC627}">
      <dgm:prSet/>
      <dgm:spPr/>
      <dgm:t>
        <a:bodyPr/>
        <a:lstStyle/>
        <a:p>
          <a:endParaRPr lang="en-US"/>
        </a:p>
      </dgm:t>
    </dgm:pt>
    <dgm:pt modelId="{CDFD5733-3B3C-A54E-A715-DE981E33C51A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en-US" sz="1200" dirty="0" smtClean="0">
              <a:solidFill>
                <a:schemeClr val="tx1"/>
              </a:solidFill>
            </a:rPr>
            <a:t>Physics and detectors</a:t>
          </a:r>
          <a:endParaRPr lang="en-US" sz="1200" dirty="0">
            <a:solidFill>
              <a:schemeClr val="tx1"/>
            </a:solidFill>
          </a:endParaRPr>
        </a:p>
      </dgm:t>
    </dgm:pt>
    <dgm:pt modelId="{443515CF-3A91-0940-922F-E699A9DD6092}" type="parTrans" cxnId="{B7C93B40-2E2E-B045-9DA3-DBB5E1EC0140}">
      <dgm:prSet/>
      <dgm:spPr/>
      <dgm:t>
        <a:bodyPr/>
        <a:lstStyle/>
        <a:p>
          <a:endParaRPr lang="en-US"/>
        </a:p>
      </dgm:t>
    </dgm:pt>
    <dgm:pt modelId="{78F7AB9F-7196-E746-98FD-5C02FA60A7A4}" type="sibTrans" cxnId="{B7C93B40-2E2E-B045-9DA3-DBB5E1EC0140}">
      <dgm:prSet/>
      <dgm:spPr/>
      <dgm:t>
        <a:bodyPr/>
        <a:lstStyle/>
        <a:p>
          <a:endParaRPr lang="en-US"/>
        </a:p>
      </dgm:t>
    </dgm:pt>
    <dgm:pt modelId="{6B7C980C-AE58-F945-BB95-AB973EF6A0CE}" type="pres">
      <dgm:prSet presAssocID="{97745D2F-1AC2-184C-85ED-D463C90F6BF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2DB05B-DEC6-6D45-84CD-2F580F37A62D}" type="pres">
      <dgm:prSet presAssocID="{97745D2F-1AC2-184C-85ED-D463C90F6BFD}" presName="arrow" presStyleLbl="bgShp" presStyleIdx="0" presStyleCnt="1"/>
      <dgm:spPr/>
    </dgm:pt>
    <dgm:pt modelId="{D4E750A6-D612-DE41-8486-426948103863}" type="pres">
      <dgm:prSet presAssocID="{97745D2F-1AC2-184C-85ED-D463C90F6BFD}" presName="linearProcess" presStyleCnt="0"/>
      <dgm:spPr/>
    </dgm:pt>
    <dgm:pt modelId="{0DB1AD55-4288-3D45-BE54-B0C06D6ADC34}" type="pres">
      <dgm:prSet presAssocID="{34E19D18-AC96-5A4A-85FC-C3642C8E5AE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EA970-F912-5B44-8013-D099A4EC174B}" type="pres">
      <dgm:prSet presAssocID="{907271A4-6C01-1A4A-BF24-F398939A40DA}" presName="sibTrans" presStyleCnt="0"/>
      <dgm:spPr/>
    </dgm:pt>
    <dgm:pt modelId="{68EAF934-685D-4C4C-84E0-FBC70BABE67C}" type="pres">
      <dgm:prSet presAssocID="{2C0708F0-E5A2-5949-8EB6-F455853D4FBD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CB734-CE36-E44E-A0E7-53475746000E}" type="pres">
      <dgm:prSet presAssocID="{AB428060-238F-0C4B-A37A-9C8E6A5FC10B}" presName="sibTrans" presStyleCnt="0"/>
      <dgm:spPr/>
    </dgm:pt>
    <dgm:pt modelId="{B7BC0E46-D76C-D349-B7DC-53A820D4F8F8}" type="pres">
      <dgm:prSet presAssocID="{AAF66759-01CC-D445-A8FE-686E78E6CECC}" presName="textNode" presStyleLbl="node1" presStyleIdx="2" presStyleCnt="6" custLinFactNeighborX="6833" custLinFactNeighborY="-1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F21FB-D820-FE45-B934-64918F0A0F0A}" type="pres">
      <dgm:prSet presAssocID="{242879D1-01C3-ED4E-A5BF-C6F5A2C7B9FF}" presName="sibTrans" presStyleCnt="0"/>
      <dgm:spPr/>
    </dgm:pt>
    <dgm:pt modelId="{91AE5828-4988-164B-B249-1B7D6D95C8C4}" type="pres">
      <dgm:prSet presAssocID="{BFF69E5A-2CDF-344A-A454-3A8C854779B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81A81-0785-F64B-859F-6051F3B8AC96}" type="pres">
      <dgm:prSet presAssocID="{3F8945BB-A430-1E48-A595-93D369BCC9BE}" presName="sibTrans" presStyleCnt="0"/>
      <dgm:spPr/>
    </dgm:pt>
    <dgm:pt modelId="{25407CA6-92E8-E249-8234-CFD495F42534}" type="pres">
      <dgm:prSet presAssocID="{3146ADD7-DF7D-0E42-96E2-21EE9D2E79B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06B5E-7169-8849-AC81-DDFDF8FCC2D0}" type="pres">
      <dgm:prSet presAssocID="{0ABC1DED-1B38-C547-B8FE-BBC2110E00C5}" presName="sibTrans" presStyleCnt="0"/>
      <dgm:spPr/>
    </dgm:pt>
    <dgm:pt modelId="{C62017BC-E788-C642-A6B7-FD6945BB6D02}" type="pres">
      <dgm:prSet presAssocID="{CDFD5733-3B3C-A54E-A715-DE981E33C51A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023CB-A6C3-4BBD-A4C3-B1A8AFA78F1A}" type="presOf" srcId="{2C0708F0-E5A2-5949-8EB6-F455853D4FBD}" destId="{68EAF934-685D-4C4C-84E0-FBC70BABE67C}" srcOrd="0" destOrd="0" presId="urn:microsoft.com/office/officeart/2005/8/layout/hProcess9"/>
    <dgm:cxn modelId="{2C9B69AA-F394-534B-B17D-2C1BFA95D35C}" srcId="{97745D2F-1AC2-184C-85ED-D463C90F6BFD}" destId="{AAF66759-01CC-D445-A8FE-686E78E6CECC}" srcOrd="2" destOrd="0" parTransId="{BFAF88D6-DB97-544E-8D25-438E88DFA6D9}" sibTransId="{242879D1-01C3-ED4E-A5BF-C6F5A2C7B9FF}"/>
    <dgm:cxn modelId="{B7B2E2E5-31B8-DA4B-B5F3-05E8D0F41299}" srcId="{97745D2F-1AC2-184C-85ED-D463C90F6BFD}" destId="{3146ADD7-DF7D-0E42-96E2-21EE9D2E79B7}" srcOrd="4" destOrd="0" parTransId="{09FDEA63-C3E9-3442-96C2-C102C6545C7B}" sibTransId="{0ABC1DED-1B38-C547-B8FE-BBC2110E00C5}"/>
    <dgm:cxn modelId="{B7C93B40-2E2E-B045-9DA3-DBB5E1EC0140}" srcId="{97745D2F-1AC2-184C-85ED-D463C90F6BFD}" destId="{CDFD5733-3B3C-A54E-A715-DE981E33C51A}" srcOrd="5" destOrd="0" parTransId="{443515CF-3A91-0940-922F-E699A9DD6092}" sibTransId="{78F7AB9F-7196-E746-98FD-5C02FA60A7A4}"/>
    <dgm:cxn modelId="{DB656310-663D-4CF0-ADE0-CC24161F0291}" type="presOf" srcId="{3146ADD7-DF7D-0E42-96E2-21EE9D2E79B7}" destId="{25407CA6-92E8-E249-8234-CFD495F42534}" srcOrd="0" destOrd="0" presId="urn:microsoft.com/office/officeart/2005/8/layout/hProcess9"/>
    <dgm:cxn modelId="{7B9DCE0D-851F-C14E-8D2B-44C43E5DC627}" srcId="{97745D2F-1AC2-184C-85ED-D463C90F6BFD}" destId="{BFF69E5A-2CDF-344A-A454-3A8C854779BE}" srcOrd="3" destOrd="0" parTransId="{FAE85476-34AA-C240-B6C8-9D4CD9746DB0}" sibTransId="{3F8945BB-A430-1E48-A595-93D369BCC9BE}"/>
    <dgm:cxn modelId="{EDEF15BC-3311-CD42-A4D8-EC6EA90DA07A}" srcId="{97745D2F-1AC2-184C-85ED-D463C90F6BFD}" destId="{34E19D18-AC96-5A4A-85FC-C3642C8E5AE3}" srcOrd="0" destOrd="0" parTransId="{E3A9548F-5FAC-224B-9C21-CE980A6E9987}" sibTransId="{907271A4-6C01-1A4A-BF24-F398939A40DA}"/>
    <dgm:cxn modelId="{76D4FB95-DA6D-804D-868A-B7C3538730F3}" srcId="{97745D2F-1AC2-184C-85ED-D463C90F6BFD}" destId="{2C0708F0-E5A2-5949-8EB6-F455853D4FBD}" srcOrd="1" destOrd="0" parTransId="{E73E06A4-B239-424B-864B-F6DB397CDA0C}" sibTransId="{AB428060-238F-0C4B-A37A-9C8E6A5FC10B}"/>
    <dgm:cxn modelId="{DA5E77AA-6754-4D92-8F90-2E4CC86CE77D}" type="presOf" srcId="{AAF66759-01CC-D445-A8FE-686E78E6CECC}" destId="{B7BC0E46-D76C-D349-B7DC-53A820D4F8F8}" srcOrd="0" destOrd="0" presId="urn:microsoft.com/office/officeart/2005/8/layout/hProcess9"/>
    <dgm:cxn modelId="{081EB8A7-5291-4ACB-801F-B38E7C3B33D0}" type="presOf" srcId="{BFF69E5A-2CDF-344A-A454-3A8C854779BE}" destId="{91AE5828-4988-164B-B249-1B7D6D95C8C4}" srcOrd="0" destOrd="0" presId="urn:microsoft.com/office/officeart/2005/8/layout/hProcess9"/>
    <dgm:cxn modelId="{3A6365AF-3C48-43D6-A33A-EF93852D0141}" type="presOf" srcId="{97745D2F-1AC2-184C-85ED-D463C90F6BFD}" destId="{6B7C980C-AE58-F945-BB95-AB973EF6A0CE}" srcOrd="0" destOrd="0" presId="urn:microsoft.com/office/officeart/2005/8/layout/hProcess9"/>
    <dgm:cxn modelId="{260C3A6C-DE53-4CE9-AE2B-A652182F54BD}" type="presOf" srcId="{34E19D18-AC96-5A4A-85FC-C3642C8E5AE3}" destId="{0DB1AD55-4288-3D45-BE54-B0C06D6ADC34}" srcOrd="0" destOrd="0" presId="urn:microsoft.com/office/officeart/2005/8/layout/hProcess9"/>
    <dgm:cxn modelId="{08D692E1-164F-4586-96DA-5657F344349B}" type="presOf" srcId="{CDFD5733-3B3C-A54E-A715-DE981E33C51A}" destId="{C62017BC-E788-C642-A6B7-FD6945BB6D02}" srcOrd="0" destOrd="0" presId="urn:microsoft.com/office/officeart/2005/8/layout/hProcess9"/>
    <dgm:cxn modelId="{CDD01F19-1249-4C07-9A30-DC683536A131}" type="presParOf" srcId="{6B7C980C-AE58-F945-BB95-AB973EF6A0CE}" destId="{172DB05B-DEC6-6D45-84CD-2F580F37A62D}" srcOrd="0" destOrd="0" presId="urn:microsoft.com/office/officeart/2005/8/layout/hProcess9"/>
    <dgm:cxn modelId="{200C538D-53F3-4B4D-8134-FD306DE46848}" type="presParOf" srcId="{6B7C980C-AE58-F945-BB95-AB973EF6A0CE}" destId="{D4E750A6-D612-DE41-8486-426948103863}" srcOrd="1" destOrd="0" presId="urn:microsoft.com/office/officeart/2005/8/layout/hProcess9"/>
    <dgm:cxn modelId="{45DE6F11-0018-448B-9B8F-17B334440F97}" type="presParOf" srcId="{D4E750A6-D612-DE41-8486-426948103863}" destId="{0DB1AD55-4288-3D45-BE54-B0C06D6ADC34}" srcOrd="0" destOrd="0" presId="urn:microsoft.com/office/officeart/2005/8/layout/hProcess9"/>
    <dgm:cxn modelId="{3C271CF1-A23B-4EF4-BE25-F598A55003B2}" type="presParOf" srcId="{D4E750A6-D612-DE41-8486-426948103863}" destId="{474EA970-F912-5B44-8013-D099A4EC174B}" srcOrd="1" destOrd="0" presId="urn:microsoft.com/office/officeart/2005/8/layout/hProcess9"/>
    <dgm:cxn modelId="{D485176F-24E0-45A9-9516-A9663FB95161}" type="presParOf" srcId="{D4E750A6-D612-DE41-8486-426948103863}" destId="{68EAF934-685D-4C4C-84E0-FBC70BABE67C}" srcOrd="2" destOrd="0" presId="urn:microsoft.com/office/officeart/2005/8/layout/hProcess9"/>
    <dgm:cxn modelId="{D1DE3DFE-6E85-4BE3-863A-C0F4C4EF2AFF}" type="presParOf" srcId="{D4E750A6-D612-DE41-8486-426948103863}" destId="{434CB734-CE36-E44E-A0E7-53475746000E}" srcOrd="3" destOrd="0" presId="urn:microsoft.com/office/officeart/2005/8/layout/hProcess9"/>
    <dgm:cxn modelId="{C724E476-02C1-499B-BEFB-331D45C52D3E}" type="presParOf" srcId="{D4E750A6-D612-DE41-8486-426948103863}" destId="{B7BC0E46-D76C-D349-B7DC-53A820D4F8F8}" srcOrd="4" destOrd="0" presId="urn:microsoft.com/office/officeart/2005/8/layout/hProcess9"/>
    <dgm:cxn modelId="{0C7AC53F-8543-437F-8653-C79F5F4DDDC5}" type="presParOf" srcId="{D4E750A6-D612-DE41-8486-426948103863}" destId="{586F21FB-D820-FE45-B934-64918F0A0F0A}" srcOrd="5" destOrd="0" presId="urn:microsoft.com/office/officeart/2005/8/layout/hProcess9"/>
    <dgm:cxn modelId="{1C984784-B2BC-4232-ACE6-29111508006B}" type="presParOf" srcId="{D4E750A6-D612-DE41-8486-426948103863}" destId="{91AE5828-4988-164B-B249-1B7D6D95C8C4}" srcOrd="6" destOrd="0" presId="urn:microsoft.com/office/officeart/2005/8/layout/hProcess9"/>
    <dgm:cxn modelId="{3731729C-90A3-4E90-B923-DE8050A0323E}" type="presParOf" srcId="{D4E750A6-D612-DE41-8486-426948103863}" destId="{95D81A81-0785-F64B-859F-6051F3B8AC96}" srcOrd="7" destOrd="0" presId="urn:microsoft.com/office/officeart/2005/8/layout/hProcess9"/>
    <dgm:cxn modelId="{EAF8D263-EBEC-404E-8369-3A1C99ADC7E2}" type="presParOf" srcId="{D4E750A6-D612-DE41-8486-426948103863}" destId="{25407CA6-92E8-E249-8234-CFD495F42534}" srcOrd="8" destOrd="0" presId="urn:microsoft.com/office/officeart/2005/8/layout/hProcess9"/>
    <dgm:cxn modelId="{A287E74A-CD71-49F8-BA7E-2BF2C477C4AA}" type="presParOf" srcId="{D4E750A6-D612-DE41-8486-426948103863}" destId="{D7906B5E-7169-8849-AC81-DDFDF8FCC2D0}" srcOrd="9" destOrd="0" presId="urn:microsoft.com/office/officeart/2005/8/layout/hProcess9"/>
    <dgm:cxn modelId="{A8F259DC-3990-4E4A-9AC2-0C71CF91B688}" type="presParOf" srcId="{D4E750A6-D612-DE41-8486-426948103863}" destId="{C62017BC-E788-C642-A6B7-FD6945BB6D0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DB05B-DEC6-6D45-84CD-2F580F37A62D}">
      <dsp:nvSpPr>
        <dsp:cNvPr id="0" name=""/>
        <dsp:cNvSpPr/>
      </dsp:nvSpPr>
      <dsp:spPr>
        <a:xfrm>
          <a:off x="610898" y="0"/>
          <a:ext cx="6923517" cy="19882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B1AD55-4288-3D45-BE54-B0C06D6ADC34}">
      <dsp:nvSpPr>
        <dsp:cNvPr id="0" name=""/>
        <dsp:cNvSpPr/>
      </dsp:nvSpPr>
      <dsp:spPr>
        <a:xfrm>
          <a:off x="99" y="596477"/>
          <a:ext cx="1191968" cy="79530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Sources (common working group on  positron generation)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8922" y="635300"/>
        <a:ext cx="1114322" cy="717657"/>
      </dsp:txXfrm>
    </dsp:sp>
    <dsp:sp modelId="{68EAF934-685D-4C4C-84E0-FBC70BABE67C}">
      <dsp:nvSpPr>
        <dsp:cNvPr id="0" name=""/>
        <dsp:cNvSpPr/>
      </dsp:nvSpPr>
      <dsp:spPr>
        <a:xfrm>
          <a:off x="1390729" y="596477"/>
          <a:ext cx="1191968" cy="79530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Damping rings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429552" y="635300"/>
        <a:ext cx="1114322" cy="717657"/>
      </dsp:txXfrm>
    </dsp:sp>
    <dsp:sp modelId="{B7BC0E46-D76C-D349-B7DC-53A820D4F8F8}">
      <dsp:nvSpPr>
        <dsp:cNvPr id="0" name=""/>
        <dsp:cNvSpPr/>
      </dsp:nvSpPr>
      <dsp:spPr>
        <a:xfrm>
          <a:off x="2794933" y="588190"/>
          <a:ext cx="1191968" cy="79530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Beam dynamics (covers along entire machine)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833756" y="627013"/>
        <a:ext cx="1114322" cy="717657"/>
      </dsp:txXfrm>
    </dsp:sp>
    <dsp:sp modelId="{91AE5828-4988-164B-B249-1B7D6D95C8C4}">
      <dsp:nvSpPr>
        <dsp:cNvPr id="0" name=""/>
        <dsp:cNvSpPr/>
      </dsp:nvSpPr>
      <dsp:spPr>
        <a:xfrm>
          <a:off x="4171988" y="596477"/>
          <a:ext cx="1191968" cy="79530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Beam delivery systems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210811" y="635300"/>
        <a:ext cx="1114322" cy="717657"/>
      </dsp:txXfrm>
    </dsp:sp>
    <dsp:sp modelId="{25407CA6-92E8-E249-8234-CFD495F42534}">
      <dsp:nvSpPr>
        <dsp:cNvPr id="0" name=""/>
        <dsp:cNvSpPr/>
      </dsp:nvSpPr>
      <dsp:spPr>
        <a:xfrm>
          <a:off x="5562617" y="596477"/>
          <a:ext cx="1191968" cy="79530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Machine Detector Interfaces 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601440" y="635300"/>
        <a:ext cx="1114322" cy="717657"/>
      </dsp:txXfrm>
    </dsp:sp>
    <dsp:sp modelId="{C62017BC-E788-C642-A6B7-FD6945BB6D02}">
      <dsp:nvSpPr>
        <dsp:cNvPr id="0" name=""/>
        <dsp:cNvSpPr/>
      </dsp:nvSpPr>
      <dsp:spPr>
        <a:xfrm>
          <a:off x="6953247" y="596477"/>
          <a:ext cx="1191968" cy="795303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Physics and detectors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992070" y="635300"/>
        <a:ext cx="1114322" cy="717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87EF-D88D-5B48-A6F8-FF196B181D66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19F10-DD4F-5B45-9DD8-EA20D2076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97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203D5-0E6A-4742-9ABF-101796CE0C4B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C7C2D-F447-1C4C-A715-C1923AE57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6E3E3-2894-4065-8FD7-8A41D761F5A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3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1C5B04-50FE-4169-9222-70275C011FAD}" type="slidenum">
              <a:rPr lang="fr-FR">
                <a:solidFill>
                  <a:prstClr val="black"/>
                </a:solidFill>
                <a:latin typeface="Arial" charset="0"/>
              </a:rPr>
              <a:pPr eaLnBrk="1" hangingPunct="1"/>
              <a:t>28</a:t>
            </a:fld>
            <a:endParaRPr lang="fr-F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757CD-F158-4998-B7CB-6B92B5F1263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3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70C73-66E5-4237-AE2D-4A4C9ED66A6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B1E5296-7DE5-4100-AC54-C72AE4B8BF6A}" type="slidenum">
              <a:rPr lang="da-DK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43</a:t>
            </a:fld>
            <a:endParaRPr lang="da-DK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machine status, SPC March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machine status, SPC March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machine status, SPC March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29/01/2013</a:t>
            </a:r>
          </a:p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Références...</a:t>
            </a:r>
          </a:p>
        </p:txBody>
      </p:sp>
    </p:spTree>
    <p:extLst>
      <p:ext uri="{BB962C8B-B14F-4D97-AF65-F5344CB8AC3E}">
        <p14:creationId xmlns:p14="http://schemas.microsoft.com/office/powerpoint/2010/main" val="42347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KM </a:t>
            </a:r>
            <a:r>
              <a:rPr lang="en-US" err="1"/>
              <a:t>Schirm</a:t>
            </a:r>
            <a:r>
              <a:rPr lang="en-US"/>
              <a:t> BE-RF</a:t>
            </a:r>
            <a:fld id="{9B9AAD98-2B54-4F89-9FE5-FD8869FD0BE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3902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11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/>
          <a:srcRect l="13901" t="13901" r="11969" b="11969"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 cost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3E2F-6572-CD47-B209-E2DD8DF67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Y.P., 21-22/02/2012</a:t>
            </a:r>
          </a:p>
        </p:txBody>
      </p:sp>
    </p:spTree>
    <p:extLst>
      <p:ext uri="{BB962C8B-B14F-4D97-AF65-F5344CB8AC3E}">
        <p14:creationId xmlns:p14="http://schemas.microsoft.com/office/powerpoint/2010/main" val="403343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machine status, SPC March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machine status, SPC March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D. Schulte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machine status, SPC March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machine status, SPC March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D. Schulte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machine status, SPC March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machine status, SPC March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machine status, SPC March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0000">
              <a:srgbClr val="D4DEFF"/>
            </a:gs>
            <a:gs pos="90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520" y="0"/>
            <a:ext cx="7566923" cy="616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1494"/>
            <a:ext cx="8229600" cy="511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D6AF9-1F0E-2547-B7C2-EBD150131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LIC-Logo-Colo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64945" y="1635"/>
            <a:ext cx="504363" cy="504363"/>
          </a:xfrm>
          <a:prstGeom prst="rect">
            <a:avLst/>
          </a:prstGeom>
        </p:spPr>
      </p:pic>
      <p:pic>
        <p:nvPicPr>
          <p:cNvPr id="8" name="Picture 7" descr="CLIC-Logo-Colo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434618" y="1635"/>
            <a:ext cx="504363" cy="5043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0000">
              <a:srgbClr val="D4DEFF"/>
            </a:gs>
            <a:gs pos="90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effectLst/>
                <a:latin typeface="Times New Roman" pitchFamily="18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400800"/>
            <a:ext cx="426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effectLst/>
                <a:latin typeface="Times New Roman" pitchFamily="18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  <a:effectLst/>
                <a:latin typeface="Times New Roman" pitchFamily="18" charset="0"/>
              </a:defRPr>
            </a:lvl1pPr>
          </a:lstStyle>
          <a:p>
            <a:pPr defTabSz="914400">
              <a:defRPr/>
            </a:pPr>
            <a:r>
              <a:rPr lang="en-US"/>
              <a:t>K.M. SCHIRM  for BE-RF</a:t>
            </a:r>
          </a:p>
          <a:p>
            <a:pPr defTabSz="914400">
              <a:defRPr/>
            </a:pPr>
            <a:fld id="{F3FE8C94-C1CB-4AE9-8320-59DA4DBC1FB3}" type="slidenum">
              <a:rPr lang="en-US"/>
              <a:pPr defTabSz="914400">
                <a:defRPr/>
              </a:pPr>
              <a:t>‹#›</a:t>
            </a:fld>
            <a:endParaRPr lang="en-US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810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8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Picture1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0813"/>
            <a:ext cx="10668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63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•"/>
        <a:defRPr sz="2400" b="1">
          <a:solidFill>
            <a:srgbClr val="00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47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5621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924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hlink"/>
        </a:buClr>
        <a:buSzPct val="10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2860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7432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2004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6576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41148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38175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Status of the CLIC study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POSIPOL 2013, ANL, September </a:t>
            </a:r>
            <a:r>
              <a:rPr lang="en-US" sz="1200" dirty="0"/>
              <a:t>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, 2013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Steffen Döbert, BE-RF</a:t>
            </a:r>
            <a:endParaRPr lang="en-US" sz="1400" smtClean="0"/>
          </a:p>
        </p:txBody>
      </p:sp>
      <p:sp>
        <p:nvSpPr>
          <p:cNvPr id="6" name="TextBox 5"/>
          <p:cNvSpPr txBox="1"/>
          <p:nvPr/>
        </p:nvSpPr>
        <p:spPr>
          <a:xfrm>
            <a:off x="2038349" y="2114550"/>
            <a:ext cx="65055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CLIC status, general</a:t>
            </a:r>
          </a:p>
          <a:p>
            <a:pPr marL="342900" indent="-34290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Injector, positron production update</a:t>
            </a:r>
          </a:p>
          <a:p>
            <a:pPr marL="342900" indent="-34290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Drive Beam Injector Project</a:t>
            </a:r>
          </a:p>
          <a:p>
            <a:pPr marL="342900" indent="-34290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Conclusions and outlook</a:t>
            </a:r>
            <a:endParaRPr lang="en-US" sz="2400" b="1" dirty="0">
              <a:solidFill>
                <a:srgbClr val="618FF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70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Hybrid target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4958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437" name="Group 77"/>
          <p:cNvGraphicFramePr>
            <a:graphicFrameLocks noGrp="1"/>
          </p:cNvGraphicFramePr>
          <p:nvPr/>
        </p:nvGraphicFramePr>
        <p:xfrm>
          <a:off x="2057400" y="4038600"/>
          <a:ext cx="4648200" cy="1095248"/>
        </p:xfrm>
        <a:graphic>
          <a:graphicData uri="http://schemas.openxmlformats.org/drawingml/2006/table">
            <a:tbl>
              <a:tblPr/>
              <a:tblGrid>
                <a:gridCol w="3124200"/>
                <a:gridCol w="762000"/>
                <a:gridCol w="762000"/>
              </a:tblGrid>
              <a:tr h="195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Target Parameters Crystal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Material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Tungsten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Thickness (radiation length)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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Thickness (length)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1.40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mm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Energy deposited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~1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44" name="Group 84"/>
          <p:cNvGraphicFramePr>
            <a:graphicFrameLocks noGrp="1"/>
          </p:cNvGraphicFramePr>
          <p:nvPr/>
        </p:nvGraphicFramePr>
        <p:xfrm>
          <a:off x="2057400" y="5257800"/>
          <a:ext cx="4646613" cy="1299210"/>
        </p:xfrm>
        <a:graphic>
          <a:graphicData uri="http://schemas.openxmlformats.org/drawingml/2006/table">
            <a:tbl>
              <a:tblPr/>
              <a:tblGrid>
                <a:gridCol w="3111500"/>
                <a:gridCol w="809625"/>
                <a:gridCol w="725488"/>
              </a:tblGrid>
              <a:tr h="195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Target Parameters Amorphous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Material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Tungsten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Thickness (Radiation length)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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Thickness (length)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mm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PEDD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J/g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Distance to the crystal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Yield simulations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capture and pre-injector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linac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3153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143000" y="1752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Accelerating mode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410200" y="1752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decelerating mode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819400" y="1371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Energy density at 200 MeV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391400" y="64008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O. Dadoun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" y="5942012"/>
            <a:ext cx="609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Positron yield: after target: ~8 e</a:t>
            </a:r>
            <a:r>
              <a:rPr lang="en-US" baseline="30000" dirty="0"/>
              <a:t>+</a:t>
            </a:r>
            <a:r>
              <a:rPr lang="en-US" dirty="0"/>
              <a:t>/e</a:t>
            </a:r>
            <a:r>
              <a:rPr lang="en-US" baseline="30000" dirty="0"/>
              <a:t>-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         at 200 </a:t>
            </a:r>
            <a:r>
              <a:rPr lang="en-US" dirty="0" err="1"/>
              <a:t>MeV</a:t>
            </a:r>
            <a:r>
              <a:rPr lang="en-US" dirty="0"/>
              <a:t>: 0.9 e</a:t>
            </a:r>
            <a:r>
              <a:rPr lang="en-US" baseline="30000" dirty="0"/>
              <a:t>+</a:t>
            </a:r>
            <a:r>
              <a:rPr lang="en-US" dirty="0"/>
              <a:t>/e</a:t>
            </a:r>
            <a:r>
              <a:rPr lang="en-US" baseline="30000" dirty="0"/>
              <a:t>-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         into PDR: 0.39 e</a:t>
            </a:r>
            <a:r>
              <a:rPr lang="en-US" baseline="30000" dirty="0"/>
              <a:t>+</a:t>
            </a:r>
            <a:r>
              <a:rPr lang="en-US" dirty="0"/>
              <a:t>/e</a:t>
            </a:r>
            <a:r>
              <a:rPr lang="en-US" baseline="30000" dirty="0"/>
              <a:t>-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6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14350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CLIC hybrid source-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ILC 300Hz scheme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27708"/>
              </p:ext>
            </p:extLst>
          </p:nvPr>
        </p:nvGraphicFramePr>
        <p:xfrm>
          <a:off x="123822" y="1276350"/>
          <a:ext cx="9020177" cy="5436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947"/>
                <a:gridCol w="3093331"/>
                <a:gridCol w="3390899"/>
              </a:tblGrid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Parameter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ILC 300 Hz scheme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CLIC hybrid</a:t>
                      </a:r>
                      <a:endParaRPr lang="en-GB" sz="1600" dirty="0"/>
                    </a:p>
                  </a:txBody>
                  <a:tcPr/>
                </a:tc>
              </a:tr>
              <a:tr h="429519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No. of bunches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2640, 20 *132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312</a:t>
                      </a:r>
                      <a:endParaRPr lang="en-GB" sz="1600" dirty="0"/>
                    </a:p>
                  </a:txBody>
                  <a:tcPr/>
                </a:tc>
              </a:tr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Rep. rate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300 Hz / 5 Hz; 63 / 200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</a:rPr>
                        <a:t>ms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50 Hz, 20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</a:rPr>
                        <a:t>ms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Bunch spacing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6.15 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0.5 ns / 1 ns</a:t>
                      </a:r>
                      <a:endParaRPr lang="en-GB" sz="1600" dirty="0"/>
                    </a:p>
                  </a:txBody>
                  <a:tcPr/>
                </a:tc>
              </a:tr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Bunch charge</a:t>
                      </a:r>
                      <a:r>
                        <a:rPr lang="en-GB" sz="1600" baseline="0" dirty="0" smtClean="0"/>
                        <a:t> (driver)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 x</a:t>
                      </a:r>
                      <a:r>
                        <a:rPr lang="en-GB" sz="1600" baseline="0" dirty="0" smtClean="0"/>
                        <a:t> 10</a:t>
                      </a:r>
                      <a:r>
                        <a:rPr lang="en-GB" sz="1600" baseline="30000" dirty="0" smtClean="0"/>
                        <a:t>10</a:t>
                      </a:r>
                      <a:r>
                        <a:rPr lang="en-GB" sz="1600" baseline="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1.1 x</a:t>
                      </a:r>
                      <a:r>
                        <a:rPr lang="en-GB" sz="1600" baseline="0" dirty="0" smtClean="0"/>
                        <a:t> 10</a:t>
                      </a:r>
                      <a:r>
                        <a:rPr lang="en-GB" sz="1600" baseline="30000" dirty="0" smtClean="0"/>
                        <a:t>10</a:t>
                      </a:r>
                      <a:r>
                        <a:rPr lang="en-GB" sz="1600" baseline="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 smtClean="0"/>
                    </a:p>
                  </a:txBody>
                  <a:tcPr/>
                </a:tc>
              </a:tr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Drive beam energy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 </a:t>
                      </a:r>
                      <a:r>
                        <a:rPr lang="en-GB" sz="1600" dirty="0" err="1" smtClean="0"/>
                        <a:t>GeV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 </a:t>
                      </a:r>
                      <a:r>
                        <a:rPr lang="en-GB" sz="1600" dirty="0" err="1" smtClean="0"/>
                        <a:t>GeV</a:t>
                      </a:r>
                      <a:endParaRPr lang="en-GB" sz="1600" dirty="0"/>
                    </a:p>
                  </a:txBody>
                  <a:tcPr/>
                </a:tc>
              </a:tr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Charge per train</a:t>
                      </a:r>
                    </a:p>
                    <a:p>
                      <a:r>
                        <a:rPr lang="en-GB" sz="1600" dirty="0" smtClean="0"/>
                        <a:t>Average charge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264 x</a:t>
                      </a:r>
                      <a:r>
                        <a:rPr lang="en-GB" sz="1600" baseline="0" dirty="0" smtClean="0"/>
                        <a:t> 10</a:t>
                      </a:r>
                      <a:r>
                        <a:rPr lang="en-GB" sz="1600" baseline="30000" dirty="0" smtClean="0"/>
                        <a:t>10</a:t>
                      </a:r>
                      <a:r>
                        <a:rPr lang="en-GB" sz="1600" baseline="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baseline="0" dirty="0" smtClean="0"/>
                        <a:t> in 992 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26320</a:t>
                      </a:r>
                      <a:r>
                        <a:rPr lang="en-GB" sz="1600" dirty="0" smtClean="0"/>
                        <a:t> x</a:t>
                      </a:r>
                      <a:r>
                        <a:rPr lang="en-GB" sz="1600" baseline="0" dirty="0" smtClean="0"/>
                        <a:t> 10</a:t>
                      </a:r>
                      <a:r>
                        <a:rPr lang="en-GB" sz="1600" baseline="30000" dirty="0" smtClean="0"/>
                        <a:t>10</a:t>
                      </a:r>
                      <a:r>
                        <a:rPr lang="en-GB" sz="1600" baseline="0" dirty="0" smtClean="0"/>
                        <a:t> total 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343 x</a:t>
                      </a:r>
                      <a:r>
                        <a:rPr lang="en-GB" sz="1600" baseline="0" dirty="0" smtClean="0"/>
                        <a:t> 10</a:t>
                      </a:r>
                      <a:r>
                        <a:rPr lang="en-GB" sz="1600" baseline="30000" dirty="0" smtClean="0"/>
                        <a:t>10</a:t>
                      </a:r>
                      <a:r>
                        <a:rPr lang="en-GB" sz="1600" baseline="0" dirty="0" smtClean="0"/>
                        <a:t> e</a:t>
                      </a:r>
                      <a:r>
                        <a:rPr lang="en-GB" sz="1600" baseline="30000" dirty="0" smtClean="0"/>
                        <a:t>-</a:t>
                      </a:r>
                      <a:r>
                        <a:rPr lang="en-GB" sz="1600" baseline="0" dirty="0" smtClean="0"/>
                        <a:t> in 156 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17150</a:t>
                      </a:r>
                      <a:r>
                        <a:rPr lang="en-GB" sz="1600" dirty="0" smtClean="0"/>
                        <a:t> x</a:t>
                      </a:r>
                      <a:r>
                        <a:rPr lang="en-GB" sz="1600" baseline="0" dirty="0" smtClean="0"/>
                        <a:t> 10</a:t>
                      </a:r>
                      <a:r>
                        <a:rPr lang="en-GB" sz="1600" baseline="30000" dirty="0" smtClean="0"/>
                        <a:t>10</a:t>
                      </a:r>
                      <a:r>
                        <a:rPr lang="en-GB" sz="1600" baseline="0" dirty="0" smtClean="0"/>
                        <a:t> total </a:t>
                      </a:r>
                      <a:endParaRPr lang="en-GB" sz="1600" dirty="0" smtClean="0"/>
                    </a:p>
                  </a:txBody>
                  <a:tcPr/>
                </a:tc>
              </a:tr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Beam radius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4.0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2.5 mm</a:t>
                      </a:r>
                    </a:p>
                  </a:txBody>
                  <a:tcPr/>
                </a:tc>
              </a:tr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Capture frequency/ aperture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1.3 GHz</a:t>
                      </a:r>
                    </a:p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45 mm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1-2 GHz</a:t>
                      </a:r>
                    </a:p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20 mm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Yield</a:t>
                      </a:r>
                      <a:r>
                        <a:rPr lang="en-GB" sz="1600" baseline="0" dirty="0" smtClean="0"/>
                        <a:t> at DR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1.6</a:t>
                      </a:r>
                      <a:r>
                        <a:rPr lang="en-GB" sz="1600" dirty="0" smtClean="0"/>
                        <a:t>; </a:t>
                      </a:r>
                      <a:r>
                        <a:rPr lang="en-GB" sz="1600" dirty="0" err="1" smtClean="0"/>
                        <a:t>A</a:t>
                      </a:r>
                      <a:r>
                        <a:rPr lang="en-GB" sz="1600" baseline="-25000" dirty="0" err="1" smtClean="0"/>
                        <a:t>x</a:t>
                      </a:r>
                      <a:r>
                        <a:rPr lang="en-GB" sz="1600" dirty="0" err="1" smtClean="0"/>
                        <a:t>+A</a:t>
                      </a:r>
                      <a:r>
                        <a:rPr lang="en-GB" sz="1600" baseline="-25000" dirty="0" err="1" smtClean="0"/>
                        <a:t>y</a:t>
                      </a:r>
                      <a:r>
                        <a:rPr lang="en-GB" sz="1600" dirty="0" smtClean="0"/>
                        <a:t> &lt;</a:t>
                      </a:r>
                      <a:r>
                        <a:rPr lang="en-GB" sz="1600" baseline="0" dirty="0" smtClean="0"/>
                        <a:t> 0.09 mm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0.39</a:t>
                      </a:r>
                      <a:r>
                        <a:rPr lang="en-GB" sz="1600" dirty="0" smtClean="0"/>
                        <a:t>;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smtClean="0">
                          <a:latin typeface="Symbol" pitchFamily="18" charset="2"/>
                        </a:rPr>
                        <a:t>e</a:t>
                      </a:r>
                      <a:r>
                        <a:rPr lang="en-GB" sz="1600" baseline="0" dirty="0" smtClean="0"/>
                        <a:t> = 7 mm, 17 MeV, 5.4 mm</a:t>
                      </a:r>
                      <a:endParaRPr lang="en-GB" sz="1600" dirty="0"/>
                    </a:p>
                  </a:txBody>
                  <a:tcPr/>
                </a:tc>
              </a:tr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Average power target, thickness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35 kW</a:t>
                      </a:r>
                    </a:p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14 mm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11 kW</a:t>
                      </a:r>
                    </a:p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10 mm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0868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PEDD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 J/g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30</a:t>
                      </a:r>
                      <a:r>
                        <a:rPr lang="en-GB" sz="1600" baseline="0" dirty="0" smtClean="0"/>
                        <a:t> J/g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3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14350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CLIC hybrid source-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ILC 300Hz scheme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077" y="1295400"/>
            <a:ext cx="868952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Parameters not to different, can we find a ‘global’ optimum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Do we understand well the yield optimisation, what is the limiting factor, PEDD and capture efficiency ?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For CLIC: increase aperture, magnetic field, beam size to optimise 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Heat load on target less serious for CLIC but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shock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wave sensitivity likely more important for CLIC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 anyway ILC target should work as well for CLIC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 (slowly rotating or fixed)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What about the hybrid scheme, benefits for CLIC or ILC ?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sym typeface="Wingdings" pitchFamily="2" charset="2"/>
              </a:rPr>
              <a:t>CLIC can’t stretch the train on the target due to 50 Hz rep. rate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828800" y="304006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Cost reduction for the main injectors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8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0813"/>
            <a:ext cx="10668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2077" y="1295400"/>
            <a:ext cx="86895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CDR design was focused on low risk, conventional, state of the art facility to guarantee excellent beam quality and not worry about cost or feasibility</a:t>
            </a:r>
          </a:p>
          <a:p>
            <a:endParaRPr lang="en-GB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Comic Sans MS" pitchFamily="66" charset="0"/>
              </a:rPr>
              <a:t>It turned out that the injectors have a significant cost impact even on CLIC</a:t>
            </a:r>
          </a:p>
          <a:p>
            <a:endParaRPr lang="en-GB" u="sng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  <a:sym typeface="Wingdings" pitchFamily="2" charset="2"/>
              </a:rPr>
              <a:t> In the frame work of the new base-line for CLIC, in particular optimizing a low energy first stage we decided to focus as well on cost and efficiency</a:t>
            </a:r>
            <a:endParaRPr lang="en-GB" dirty="0" smtClean="0">
              <a:latin typeface="Comic Sans MS" pitchFamily="66" charset="0"/>
            </a:endParaRPr>
          </a:p>
          <a:p>
            <a:endParaRPr lang="en-GB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Main proposals: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PDR for electrons not needed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Use 2 GHz bunch spacing through out the complex, shorter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rf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pulses in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linac’s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and no need for delay loop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Optimise timing of the beams to gain efficiency (PC optimisation)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Investigate to use booster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linac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as positron driver (saves positron driver)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Provide cost model for optimization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350 MCHF savings potential identified !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846492" y="868337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Alternative layout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Without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positron driver </a:t>
            </a:r>
            <a:r>
              <a:rPr kumimoji="0" lang="en-US" sz="2400" b="1" i="0" u="none" strike="noStrike" kern="1200" cap="none" spc="0" normalizeH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linac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and e</a:t>
            </a:r>
            <a:r>
              <a:rPr kumimoji="0" lang="en-US" sz="2400" b="1" i="0" u="none" strike="noStrike" kern="1200" cap="none" spc="0" normalizeH="0" baseline="3000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-</a:t>
            </a:r>
            <a:r>
              <a:rPr kumimoji="0" lang="en-US" sz="2400" b="1" i="0" u="none" strike="noStrike" kern="1200" cap="none" spc="0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PDR, 2 GHz bunch spacing everywhere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8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0813"/>
            <a:ext cx="10668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6361342" y="3725271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Pre-injector </a:t>
            </a:r>
          </a:p>
          <a:p>
            <a:pPr algn="ctr">
              <a:lnSpc>
                <a:spcPct val="50000"/>
              </a:lnSpc>
            </a:pPr>
            <a:r>
              <a:rPr lang="en-US" sz="1200" dirty="0"/>
              <a:t> e</a:t>
            </a:r>
            <a:r>
              <a:rPr lang="en-US" sz="1200" baseline="30000" dirty="0"/>
              <a:t>-  </a:t>
            </a:r>
            <a:r>
              <a:rPr lang="en-US" sz="1200" dirty="0" err="1"/>
              <a:t>Linac</a:t>
            </a:r>
            <a:r>
              <a:rPr lang="en-US" sz="1200" dirty="0"/>
              <a:t> </a:t>
            </a:r>
            <a:endParaRPr lang="en-US" sz="1200" baseline="30000" dirty="0"/>
          </a:p>
        </p:txBody>
      </p:sp>
      <p:sp>
        <p:nvSpPr>
          <p:cNvPr id="100" name="Rounded Rectangle 99"/>
          <p:cNvSpPr/>
          <p:nvPr/>
        </p:nvSpPr>
        <p:spPr>
          <a:xfrm>
            <a:off x="1069097" y="3107578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2516897" y="3107578"/>
            <a:ext cx="609600" cy="304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516897" y="31075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e</a:t>
            </a:r>
            <a:r>
              <a:rPr lang="en-US" baseline="30000" dirty="0" smtClean="0">
                <a:latin typeface="Comic Sans MS" pitchFamily="66" charset="0"/>
              </a:rPr>
              <a:t>-</a:t>
            </a:r>
            <a:endParaRPr lang="en-US" baseline="30000" dirty="0">
              <a:latin typeface="Comic Sans MS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69097" y="31075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e</a:t>
            </a:r>
            <a:r>
              <a:rPr lang="en-US" baseline="30000" dirty="0" smtClean="0">
                <a:latin typeface="Comic Sans MS" pitchFamily="66" charset="0"/>
              </a:rPr>
              <a:t>-</a:t>
            </a:r>
            <a:endParaRPr lang="en-US" baseline="30000" dirty="0">
              <a:latin typeface="Comic Sans MS" pitchFamily="66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1678697" y="3717178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867362" y="3403368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3300 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16897" y="272657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156ns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20505" y="2787916"/>
            <a:ext cx="79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156ns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3202697" y="3107578"/>
            <a:ext cx="609600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02697" y="310757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e</a:t>
            </a:r>
            <a:r>
              <a:rPr lang="en-US" baseline="30000" dirty="0" smtClean="0">
                <a:latin typeface="Comic Sans MS" pitchFamily="66" charset="0"/>
              </a:rPr>
              <a:t>+</a:t>
            </a:r>
            <a:endParaRPr lang="en-US" baseline="30000" dirty="0">
              <a:latin typeface="Comic Sans MS" pitchFamily="66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95607" y="3461203"/>
            <a:ext cx="120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Positron production pulse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1722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Save two rings, positron driver </a:t>
            </a:r>
            <a:r>
              <a:rPr lang="en-GB" dirty="0" err="1" smtClean="0"/>
              <a:t>linac</a:t>
            </a:r>
            <a:r>
              <a:rPr lang="en-GB" dirty="0" smtClean="0"/>
              <a:t>, and tunnel length (saving potential 200 MCHF)</a:t>
            </a:r>
            <a:endParaRPr lang="en-GB" dirty="0"/>
          </a:p>
        </p:txBody>
      </p:sp>
      <p:sp>
        <p:nvSpPr>
          <p:cNvPr id="58" name="Line 41"/>
          <p:cNvSpPr>
            <a:spLocks noChangeShapeType="1"/>
          </p:cNvSpPr>
          <p:nvPr/>
        </p:nvSpPr>
        <p:spPr bwMode="auto">
          <a:xfrm rot="10800000" flipV="1">
            <a:off x="6104723" y="4768673"/>
            <a:ext cx="685800" cy="79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41"/>
          <p:cNvSpPr>
            <a:spLocks noChangeShapeType="1"/>
          </p:cNvSpPr>
          <p:nvPr/>
        </p:nvSpPr>
        <p:spPr bwMode="auto">
          <a:xfrm rot="10800000" flipV="1">
            <a:off x="6104723" y="4921073"/>
            <a:ext cx="685800" cy="79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Line 54"/>
          <p:cNvSpPr>
            <a:spLocks noChangeShapeType="1"/>
          </p:cNvSpPr>
          <p:nvPr/>
        </p:nvSpPr>
        <p:spPr bwMode="auto">
          <a:xfrm>
            <a:off x="5330872" y="5395332"/>
            <a:ext cx="545252" cy="0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5263773" y="4771849"/>
            <a:ext cx="606669" cy="131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auto">
          <a:xfrm flipV="1">
            <a:off x="6866723" y="4856781"/>
            <a:ext cx="818899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V="1">
            <a:off x="5876123" y="4509909"/>
            <a:ext cx="285500" cy="356243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>
            <a:off x="4699956" y="4965461"/>
            <a:ext cx="364948" cy="144524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5064904" y="4234351"/>
            <a:ext cx="927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Injector </a:t>
            </a:r>
            <a:r>
              <a:rPr lang="en-US" sz="1200" dirty="0" err="1"/>
              <a:t>Linac</a:t>
            </a:r>
            <a:endParaRPr lang="en-US" sz="1200" dirty="0"/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6392419" y="5236565"/>
            <a:ext cx="1308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Booster </a:t>
            </a:r>
            <a:r>
              <a:rPr lang="en-US" sz="1200" dirty="0" err="1" smtClean="0"/>
              <a:t>Linac</a:t>
            </a:r>
            <a:endParaRPr lang="en-US" sz="1200" dirty="0" smtClean="0"/>
          </a:p>
          <a:p>
            <a:pPr algn="ctr">
              <a:lnSpc>
                <a:spcPct val="50000"/>
              </a:lnSpc>
            </a:pPr>
            <a:r>
              <a:rPr lang="en-US" sz="1200" dirty="0" smtClean="0"/>
              <a:t>2 GHz </a:t>
            </a:r>
            <a:endParaRPr lang="en-US" sz="1200" dirty="0"/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3302389" y="5352530"/>
            <a:ext cx="500458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srgbClr val="190EFF"/>
                </a:solidFill>
                <a:latin typeface="Arial Narrow" pitchFamily="34" charset="0"/>
              </a:rPr>
              <a:t>e</a:t>
            </a:r>
            <a:r>
              <a:rPr lang="en-US" sz="1200" b="1" baseline="30000" dirty="0">
                <a:solidFill>
                  <a:srgbClr val="190EFF"/>
                </a:solidFill>
                <a:latin typeface="Arial Narrow" pitchFamily="34" charset="0"/>
              </a:rPr>
              <a:t>-</a:t>
            </a:r>
            <a:r>
              <a:rPr lang="en-US" sz="1200" b="1" dirty="0">
                <a:solidFill>
                  <a:srgbClr val="190EFF"/>
                </a:solidFill>
                <a:latin typeface="Arial Narrow" pitchFamily="34" charset="0"/>
              </a:rPr>
              <a:t> DR</a:t>
            </a:r>
          </a:p>
        </p:txBody>
      </p:sp>
      <p:sp>
        <p:nvSpPr>
          <p:cNvPr id="32" name="Rectangle 49"/>
          <p:cNvSpPr>
            <a:spLocks noChangeArrowheads="1"/>
          </p:cNvSpPr>
          <p:nvPr/>
        </p:nvSpPr>
        <p:spPr bwMode="auto">
          <a:xfrm>
            <a:off x="5265384" y="5326661"/>
            <a:ext cx="70338" cy="127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Line 54"/>
          <p:cNvSpPr>
            <a:spLocks noChangeShapeType="1"/>
          </p:cNvSpPr>
          <p:nvPr/>
        </p:nvSpPr>
        <p:spPr bwMode="auto">
          <a:xfrm>
            <a:off x="6161622" y="4509911"/>
            <a:ext cx="931985" cy="7144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6473872" y="4454348"/>
            <a:ext cx="359019" cy="1111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Rectangle 49"/>
          <p:cNvSpPr>
            <a:spLocks noChangeArrowheads="1"/>
          </p:cNvSpPr>
          <p:nvPr/>
        </p:nvSpPr>
        <p:spPr bwMode="auto">
          <a:xfrm>
            <a:off x="6999822" y="4462471"/>
            <a:ext cx="93785" cy="101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Text Box 71"/>
          <p:cNvSpPr txBox="1">
            <a:spLocks noChangeArrowheads="1"/>
          </p:cNvSpPr>
          <p:nvPr/>
        </p:nvSpPr>
        <p:spPr bwMode="auto">
          <a:xfrm>
            <a:off x="5190231" y="5513564"/>
            <a:ext cx="507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gun</a:t>
            </a:r>
          </a:p>
        </p:txBody>
      </p: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3055244" y="5293132"/>
            <a:ext cx="1217735" cy="368300"/>
            <a:chOff x="2697463" y="3197835"/>
            <a:chExt cx="3498963" cy="1440210"/>
          </a:xfrm>
        </p:grpSpPr>
        <p:sp>
          <p:nvSpPr>
            <p:cNvPr id="82" name="Arc 81"/>
            <p:cNvSpPr/>
            <p:nvPr/>
          </p:nvSpPr>
          <p:spPr>
            <a:xfrm>
              <a:off x="2697463" y="3197835"/>
              <a:ext cx="1848430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83" name="Arc 9"/>
            <p:cNvSpPr/>
            <p:nvPr/>
          </p:nvSpPr>
          <p:spPr>
            <a:xfrm flipH="1">
              <a:off x="4545893" y="3197835"/>
              <a:ext cx="1650533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3615361" y="4638045"/>
              <a:ext cx="1768428" cy="0"/>
            </a:xfrm>
            <a:prstGeom prst="line">
              <a:avLst/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3615361" y="3197835"/>
              <a:ext cx="1768428" cy="0"/>
            </a:xfrm>
            <a:prstGeom prst="line">
              <a:avLst/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3436862" y="5273499"/>
            <a:ext cx="1295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64"/>
          <p:cNvGrpSpPr>
            <a:grpSpLocks/>
          </p:cNvGrpSpPr>
          <p:nvPr/>
        </p:nvGrpSpPr>
        <p:grpSpPr bwMode="auto">
          <a:xfrm>
            <a:off x="3066354" y="4580113"/>
            <a:ext cx="1217735" cy="368300"/>
            <a:chOff x="2697463" y="3197835"/>
            <a:chExt cx="3498963" cy="1440210"/>
          </a:xfrm>
        </p:grpSpPr>
        <p:sp>
          <p:nvSpPr>
            <p:cNvPr id="78" name="Arc 77"/>
            <p:cNvSpPr/>
            <p:nvPr/>
          </p:nvSpPr>
          <p:spPr>
            <a:xfrm>
              <a:off x="2697463" y="3197835"/>
              <a:ext cx="1848430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79" name="Arc 15"/>
            <p:cNvSpPr/>
            <p:nvPr/>
          </p:nvSpPr>
          <p:spPr>
            <a:xfrm flipH="1">
              <a:off x="4545893" y="3197835"/>
              <a:ext cx="1650533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2400" b="1">
                <a:solidFill>
                  <a:srgbClr val="FF000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3615361" y="4638045"/>
              <a:ext cx="17684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3615361" y="3197835"/>
              <a:ext cx="17684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V="1">
            <a:off x="3404556" y="4959111"/>
            <a:ext cx="129540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682428" y="4580113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86"/>
          <p:cNvGrpSpPr>
            <a:grpSpLocks/>
          </p:cNvGrpSpPr>
          <p:nvPr/>
        </p:nvGrpSpPr>
        <p:grpSpPr bwMode="auto">
          <a:xfrm>
            <a:off x="4001269" y="4282899"/>
            <a:ext cx="933450" cy="290513"/>
            <a:chOff x="3463572" y="2608251"/>
            <a:chExt cx="3498963" cy="1440210"/>
          </a:xfrm>
        </p:grpSpPr>
        <p:grpSp>
          <p:nvGrpSpPr>
            <p:cNvPr id="73" name="Group 81"/>
            <p:cNvGrpSpPr>
              <a:grpSpLocks/>
            </p:cNvGrpSpPr>
            <p:nvPr/>
          </p:nvGrpSpPr>
          <p:grpSpPr bwMode="auto">
            <a:xfrm>
              <a:off x="3463572" y="2608251"/>
              <a:ext cx="3498963" cy="1440210"/>
              <a:chOff x="3463572" y="2608251"/>
              <a:chExt cx="3498963" cy="1440210"/>
            </a:xfrm>
          </p:grpSpPr>
          <p:sp>
            <p:nvSpPr>
              <p:cNvPr id="76" name="Arc 75"/>
              <p:cNvSpPr/>
              <p:nvPr/>
            </p:nvSpPr>
            <p:spPr>
              <a:xfrm>
                <a:off x="3463572" y="2608251"/>
                <a:ext cx="1851101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Arc 76"/>
              <p:cNvSpPr/>
              <p:nvPr/>
            </p:nvSpPr>
            <p:spPr>
              <a:xfrm flipH="1">
                <a:off x="5314673" y="2608251"/>
                <a:ext cx="1647862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74" name="Straight Connector 73"/>
            <p:cNvCxnSpPr>
              <a:endCxn id="77" idx="0"/>
            </p:cNvCxnSpPr>
            <p:nvPr/>
          </p:nvCxnSpPr>
          <p:spPr>
            <a:xfrm flipV="1">
              <a:off x="4380884" y="4048461"/>
              <a:ext cx="17741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380884" y="2608251"/>
              <a:ext cx="17741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 flipV="1">
            <a:off x="4833773" y="4866153"/>
            <a:ext cx="430000" cy="804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566548" y="5670957"/>
            <a:ext cx="1267225" cy="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4052256" y="4282898"/>
            <a:ext cx="826477" cy="276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Arial Narrow" pitchFamily="34" charset="0"/>
              </a:rPr>
              <a:t>PDR  </a:t>
            </a:r>
            <a:endParaRPr lang="en-US" sz="1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200935" y="4643261"/>
            <a:ext cx="731227" cy="2778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e</a:t>
            </a:r>
            <a:r>
              <a:rPr lang="en-US" sz="1200" b="1" baseline="30000" dirty="0">
                <a:solidFill>
                  <a:srgbClr val="FF0000"/>
                </a:solidFill>
                <a:latin typeface="Arial Narrow" pitchFamily="34" charset="0"/>
              </a:rPr>
              <a:t>+</a:t>
            </a:r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 DR  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4158231" y="4712366"/>
            <a:ext cx="67554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200" dirty="0"/>
              <a:t>BC1 </a:t>
            </a: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7046713" y="4344496"/>
            <a:ext cx="92905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200" dirty="0"/>
              <a:t>DC gun</a:t>
            </a:r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 rot="10800000">
            <a:off x="6576577" y="4908373"/>
            <a:ext cx="137746" cy="968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Rectangle 70"/>
          <p:cNvSpPr>
            <a:spLocks noChangeArrowheads="1"/>
          </p:cNvSpPr>
          <p:nvPr/>
        </p:nvSpPr>
        <p:spPr bwMode="auto">
          <a:xfrm rot="10800000">
            <a:off x="6161623" y="4894085"/>
            <a:ext cx="324100" cy="746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" name="Text Box 71"/>
          <p:cNvSpPr txBox="1">
            <a:spLocks noChangeArrowheads="1"/>
          </p:cNvSpPr>
          <p:nvPr/>
        </p:nvSpPr>
        <p:spPr bwMode="auto">
          <a:xfrm>
            <a:off x="6220360" y="4710729"/>
            <a:ext cx="50702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target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 rot="10800000">
            <a:off x="6576577" y="4679773"/>
            <a:ext cx="137746" cy="968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" name="Rectangle 70"/>
          <p:cNvSpPr>
            <a:spLocks noChangeArrowheads="1"/>
          </p:cNvSpPr>
          <p:nvPr/>
        </p:nvSpPr>
        <p:spPr bwMode="auto">
          <a:xfrm rot="10800000" flipV="1">
            <a:off x="6140513" y="4710729"/>
            <a:ext cx="333358" cy="909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 rot="10800000" flipV="1">
            <a:off x="6790523" y="4852811"/>
            <a:ext cx="762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 rot="10800000">
            <a:off x="6790523" y="4776611"/>
            <a:ext cx="762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41"/>
          <p:cNvSpPr>
            <a:spLocks noChangeShapeType="1"/>
          </p:cNvSpPr>
          <p:nvPr/>
        </p:nvSpPr>
        <p:spPr bwMode="auto">
          <a:xfrm rot="10800000">
            <a:off x="5952323" y="4852811"/>
            <a:ext cx="1524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Line 41"/>
          <p:cNvSpPr>
            <a:spLocks noChangeShapeType="1"/>
          </p:cNvSpPr>
          <p:nvPr/>
        </p:nvSpPr>
        <p:spPr bwMode="auto">
          <a:xfrm rot="10800000" flipV="1">
            <a:off x="5952323" y="4776611"/>
            <a:ext cx="1524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 rot="10800000" flipV="1">
            <a:off x="5876123" y="4852811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Box 44"/>
          <p:cNvSpPr txBox="1">
            <a:spLocks noChangeArrowheads="1"/>
          </p:cNvSpPr>
          <p:nvPr/>
        </p:nvSpPr>
        <p:spPr bwMode="auto">
          <a:xfrm>
            <a:off x="7276172" y="5513564"/>
            <a:ext cx="9290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200" dirty="0"/>
              <a:t>6</a:t>
            </a:r>
            <a:r>
              <a:rPr lang="en-US" sz="1200" dirty="0" smtClean="0"/>
              <a:t>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5069870" y="4080664"/>
            <a:ext cx="929054" cy="20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200" dirty="0" smtClean="0"/>
              <a:t>2.86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sp>
        <p:nvSpPr>
          <p:cNvPr id="66" name="Text Box 44"/>
          <p:cNvSpPr txBox="1">
            <a:spLocks noChangeArrowheads="1"/>
          </p:cNvSpPr>
          <p:nvPr/>
        </p:nvSpPr>
        <p:spPr bwMode="auto">
          <a:xfrm>
            <a:off x="6262856" y="4200044"/>
            <a:ext cx="929054" cy="20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200" dirty="0" smtClean="0"/>
              <a:t>0.2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sp>
        <p:nvSpPr>
          <p:cNvPr id="68" name="Rectangle 67"/>
          <p:cNvSpPr/>
          <p:nvPr/>
        </p:nvSpPr>
        <p:spPr>
          <a:xfrm>
            <a:off x="4275062" y="4892499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275062" y="5197299"/>
            <a:ext cx="152400" cy="152400"/>
          </a:xfrm>
          <a:prstGeom prst="rect">
            <a:avLst/>
          </a:prstGeom>
          <a:solidFill>
            <a:srgbClr val="1005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ine 65"/>
          <p:cNvSpPr>
            <a:spLocks noChangeShapeType="1"/>
          </p:cNvSpPr>
          <p:nvPr/>
        </p:nvSpPr>
        <p:spPr bwMode="auto">
          <a:xfrm flipV="1">
            <a:off x="4732262" y="5121099"/>
            <a:ext cx="304800" cy="152400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4366265" y="5590755"/>
            <a:ext cx="339969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23" idx="3"/>
          </p:cNvCxnSpPr>
          <p:nvPr/>
        </p:nvCxnSpPr>
        <p:spPr>
          <a:xfrm flipV="1">
            <a:off x="7685622" y="5106017"/>
            <a:ext cx="9144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49"/>
          <p:cNvSpPr>
            <a:spLocks noChangeArrowheads="1"/>
          </p:cNvSpPr>
          <p:nvPr/>
        </p:nvSpPr>
        <p:spPr bwMode="auto">
          <a:xfrm>
            <a:off x="5414774" y="5323641"/>
            <a:ext cx="359019" cy="1111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4" name="Line 65"/>
          <p:cNvSpPr>
            <a:spLocks noChangeShapeType="1"/>
          </p:cNvSpPr>
          <p:nvPr/>
        </p:nvSpPr>
        <p:spPr bwMode="auto">
          <a:xfrm flipV="1">
            <a:off x="5846524" y="5197299"/>
            <a:ext cx="181998" cy="191666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>
            <a:off x="4536249" y="4582540"/>
            <a:ext cx="727524" cy="291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62"/>
          <p:cNvSpPr>
            <a:spLocks noChangeArrowheads="1"/>
          </p:cNvSpPr>
          <p:nvPr/>
        </p:nvSpPr>
        <p:spPr bwMode="auto">
          <a:xfrm>
            <a:off x="5037062" y="5044899"/>
            <a:ext cx="2648560" cy="122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" name="Arc 7"/>
          <p:cNvSpPr/>
          <p:nvPr/>
        </p:nvSpPr>
        <p:spPr bwMode="auto">
          <a:xfrm>
            <a:off x="7540549" y="4850586"/>
            <a:ext cx="290145" cy="257409"/>
          </a:xfrm>
          <a:prstGeom prst="arc">
            <a:avLst>
              <a:gd name="adj1" fmla="val 16200000"/>
              <a:gd name="adj2" fmla="val 5021430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201149" y="231654"/>
            <a:ext cx="68011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ndulator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based positron source for CLIC</a:t>
            </a:r>
            <a:endParaRPr lang="en-US" sz="3600" b="1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7140" y="6435787"/>
            <a:ext cx="158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Wanming Liu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6002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Together with the Argonne gang we decided to study in more detail this option which has a path to positron polarization and might have cost benefits as well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77" y="1282762"/>
            <a:ext cx="7294728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ounded Rectangle 257"/>
          <p:cNvSpPr/>
          <p:nvPr/>
        </p:nvSpPr>
        <p:spPr bwMode="auto">
          <a:xfrm>
            <a:off x="3567321" y="1225179"/>
            <a:ext cx="5050468" cy="1565179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49" name="Straight Connector 248"/>
          <p:cNvCxnSpPr>
            <a:stCxn id="244" idx="3"/>
            <a:endCxn id="246" idx="1"/>
          </p:cNvCxnSpPr>
          <p:nvPr/>
        </p:nvCxnSpPr>
        <p:spPr bwMode="auto">
          <a:xfrm>
            <a:off x="4790735" y="1708870"/>
            <a:ext cx="147495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217" name="Line 54"/>
          <p:cNvSpPr>
            <a:spLocks noChangeShapeType="1"/>
          </p:cNvSpPr>
          <p:nvPr/>
        </p:nvSpPr>
        <p:spPr bwMode="auto">
          <a:xfrm>
            <a:off x="3331086" y="5634452"/>
            <a:ext cx="545252" cy="0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8" name="Arc 227"/>
          <p:cNvSpPr/>
          <p:nvPr/>
        </p:nvSpPr>
        <p:spPr bwMode="auto">
          <a:xfrm>
            <a:off x="5517457" y="5095901"/>
            <a:ext cx="296783" cy="249236"/>
          </a:xfrm>
          <a:prstGeom prst="arc">
            <a:avLst>
              <a:gd name="adj1" fmla="val 16200000"/>
              <a:gd name="adj2" fmla="val 6295525"/>
            </a:avLst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20" name="Straight Connector 219"/>
          <p:cNvCxnSpPr/>
          <p:nvPr/>
        </p:nvCxnSpPr>
        <p:spPr bwMode="auto">
          <a:xfrm>
            <a:off x="5254756" y="3272490"/>
            <a:ext cx="274757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809646" y="3267263"/>
            <a:ext cx="338247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201149" y="231654"/>
            <a:ext cx="68011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Layout with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undulator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based positron source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4539" y="280770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IP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349080" y="3206875"/>
            <a:ext cx="633539" cy="120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5848" y="1774234"/>
            <a:ext cx="84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target</a:t>
            </a:r>
          </a:p>
        </p:txBody>
      </p:sp>
      <p:sp>
        <p:nvSpPr>
          <p:cNvPr id="56" name="Rounded Rectangle 55"/>
          <p:cNvSpPr/>
          <p:nvPr/>
        </p:nvSpPr>
        <p:spPr bwMode="auto">
          <a:xfrm>
            <a:off x="4431000" y="3206875"/>
            <a:ext cx="633539" cy="120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13254" y="2898638"/>
            <a:ext cx="57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BDS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6117688" y="3206875"/>
            <a:ext cx="1452598" cy="12077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65685" y="2899183"/>
            <a:ext cx="115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Main </a:t>
            </a:r>
            <a:r>
              <a:rPr lang="en-GB" sz="1400" dirty="0" err="1">
                <a:solidFill>
                  <a:srgbClr val="000000"/>
                </a:solidFill>
              </a:rPr>
              <a:t>Linac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165704" y="3206960"/>
            <a:ext cx="1452598" cy="12077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61699" y="2897779"/>
            <a:ext cx="115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Main </a:t>
            </a:r>
            <a:r>
              <a:rPr lang="en-GB" sz="1400" dirty="0" err="1">
                <a:solidFill>
                  <a:srgbClr val="000000"/>
                </a:solidFill>
              </a:rPr>
              <a:t>Linac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3" name="Arc 12"/>
          <p:cNvSpPr/>
          <p:nvPr/>
        </p:nvSpPr>
        <p:spPr bwMode="auto">
          <a:xfrm>
            <a:off x="7629718" y="3267348"/>
            <a:ext cx="745232" cy="700784"/>
          </a:xfrm>
          <a:prstGeom prst="arc">
            <a:avLst>
              <a:gd name="adj1" fmla="val 16200000"/>
              <a:gd name="adj2" fmla="val 977838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Arc 23"/>
          <p:cNvSpPr/>
          <p:nvPr/>
        </p:nvSpPr>
        <p:spPr bwMode="auto">
          <a:xfrm>
            <a:off x="7078824" y="3524091"/>
            <a:ext cx="576064" cy="444041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6" name="Straight Connector 25"/>
          <p:cNvCxnSpPr>
            <a:endCxn id="24" idx="0"/>
          </p:cNvCxnSpPr>
          <p:nvPr/>
        </p:nvCxnSpPr>
        <p:spPr bwMode="auto">
          <a:xfrm>
            <a:off x="5982619" y="3524091"/>
            <a:ext cx="1384237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1" name="Arc 80"/>
          <p:cNvSpPr/>
          <p:nvPr/>
        </p:nvSpPr>
        <p:spPr bwMode="auto">
          <a:xfrm flipH="1">
            <a:off x="1452821" y="3267348"/>
            <a:ext cx="745232" cy="700784"/>
          </a:xfrm>
          <a:prstGeom prst="arc">
            <a:avLst>
              <a:gd name="adj1" fmla="val 16200000"/>
              <a:gd name="adj2" fmla="val 9778384"/>
            </a:avLst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2" name="Arc 81"/>
          <p:cNvSpPr/>
          <p:nvPr/>
        </p:nvSpPr>
        <p:spPr bwMode="auto">
          <a:xfrm flipH="1">
            <a:off x="2172883" y="3524091"/>
            <a:ext cx="576064" cy="444041"/>
          </a:xfrm>
          <a:prstGeom prst="arc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3" name="Straight Connector 82"/>
          <p:cNvCxnSpPr>
            <a:endCxn id="82" idx="0"/>
          </p:cNvCxnSpPr>
          <p:nvPr/>
        </p:nvCxnSpPr>
        <p:spPr bwMode="auto">
          <a:xfrm flipH="1">
            <a:off x="2460915" y="3524091"/>
            <a:ext cx="1931717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1" name="Arc 30"/>
          <p:cNvSpPr/>
          <p:nvPr/>
        </p:nvSpPr>
        <p:spPr bwMode="auto">
          <a:xfrm>
            <a:off x="4430999" y="3338668"/>
            <a:ext cx="633539" cy="629464"/>
          </a:xfrm>
          <a:prstGeom prst="arc">
            <a:avLst>
              <a:gd name="adj1" fmla="val 16200000"/>
              <a:gd name="adj2" fmla="val 5843317"/>
            </a:avLst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5064539" y="3524091"/>
            <a:ext cx="918080" cy="44404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Straight Connector 41"/>
          <p:cNvCxnSpPr>
            <a:endCxn id="31" idx="0"/>
          </p:cNvCxnSpPr>
          <p:nvPr/>
        </p:nvCxnSpPr>
        <p:spPr bwMode="auto">
          <a:xfrm flipV="1">
            <a:off x="4361556" y="3338668"/>
            <a:ext cx="386212" cy="185423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336553" y="3965667"/>
            <a:ext cx="756593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5" name="Line 41"/>
          <p:cNvSpPr>
            <a:spLocks noChangeShapeType="1"/>
          </p:cNvSpPr>
          <p:nvPr/>
        </p:nvSpPr>
        <p:spPr bwMode="auto">
          <a:xfrm flipV="1">
            <a:off x="4866937" y="5095901"/>
            <a:ext cx="818899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6" name="Line 55"/>
          <p:cNvSpPr>
            <a:spLocks noChangeShapeType="1"/>
          </p:cNvSpPr>
          <p:nvPr/>
        </p:nvSpPr>
        <p:spPr bwMode="auto">
          <a:xfrm flipV="1">
            <a:off x="3876337" y="4749029"/>
            <a:ext cx="285500" cy="356243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8" name="Line 65"/>
          <p:cNvSpPr>
            <a:spLocks noChangeShapeType="1"/>
          </p:cNvSpPr>
          <p:nvPr/>
        </p:nvSpPr>
        <p:spPr bwMode="auto">
          <a:xfrm>
            <a:off x="2732476" y="5207819"/>
            <a:ext cx="332642" cy="14128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9" name="Text Box 44"/>
          <p:cNvSpPr txBox="1">
            <a:spLocks noChangeArrowheads="1"/>
          </p:cNvSpPr>
          <p:nvPr/>
        </p:nvSpPr>
        <p:spPr bwMode="auto">
          <a:xfrm>
            <a:off x="3065118" y="4473471"/>
            <a:ext cx="927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Injector </a:t>
            </a:r>
            <a:r>
              <a:rPr lang="en-US" sz="1200" dirty="0" err="1">
                <a:solidFill>
                  <a:srgbClr val="000000"/>
                </a:solidFill>
              </a:rPr>
              <a:t>Linac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0" name="Text Box 48"/>
          <p:cNvSpPr txBox="1">
            <a:spLocks noChangeArrowheads="1"/>
          </p:cNvSpPr>
          <p:nvPr/>
        </p:nvSpPr>
        <p:spPr bwMode="auto">
          <a:xfrm>
            <a:off x="4392633" y="5475685"/>
            <a:ext cx="1308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Booster </a:t>
            </a:r>
            <a:r>
              <a:rPr lang="en-US" sz="1200" dirty="0" err="1">
                <a:solidFill>
                  <a:srgbClr val="000000"/>
                </a:solidFill>
              </a:rPr>
              <a:t>Linac</a:t>
            </a:r>
            <a:endParaRPr lang="en-US" sz="1200" dirty="0">
              <a:solidFill>
                <a:srgbClr val="000000"/>
              </a:solidFill>
            </a:endParaRPr>
          </a:p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2 GHz </a:t>
            </a:r>
          </a:p>
        </p:txBody>
      </p:sp>
      <p:sp>
        <p:nvSpPr>
          <p:cNvPr id="161" name="Text Box 40"/>
          <p:cNvSpPr txBox="1">
            <a:spLocks noChangeArrowheads="1"/>
          </p:cNvSpPr>
          <p:nvPr/>
        </p:nvSpPr>
        <p:spPr bwMode="auto">
          <a:xfrm>
            <a:off x="4361556" y="3964391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Pre-injector </a:t>
            </a:r>
          </a:p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 e</a:t>
            </a:r>
            <a:r>
              <a:rPr lang="en-US" sz="1200" baseline="30000" dirty="0">
                <a:solidFill>
                  <a:srgbClr val="000000"/>
                </a:solidFill>
              </a:rPr>
              <a:t>-  </a:t>
            </a:r>
            <a:r>
              <a:rPr lang="en-US" sz="1200" dirty="0" err="1">
                <a:solidFill>
                  <a:srgbClr val="000000"/>
                </a:solidFill>
              </a:rPr>
              <a:t>Linac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endParaRPr lang="en-US" sz="1200" baseline="30000" dirty="0">
              <a:solidFill>
                <a:srgbClr val="000000"/>
              </a:solidFill>
            </a:endParaRPr>
          </a:p>
        </p:txBody>
      </p:sp>
      <p:sp>
        <p:nvSpPr>
          <p:cNvPr id="162" name="Text Box 20"/>
          <p:cNvSpPr txBox="1">
            <a:spLocks noChangeArrowheads="1"/>
          </p:cNvSpPr>
          <p:nvPr/>
        </p:nvSpPr>
        <p:spPr bwMode="auto">
          <a:xfrm>
            <a:off x="1302603" y="5591650"/>
            <a:ext cx="500458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190EFF"/>
                </a:solidFill>
                <a:latin typeface="Arial Narrow" pitchFamily="34" charset="0"/>
              </a:rPr>
              <a:t>e</a:t>
            </a:r>
            <a:r>
              <a:rPr lang="en-US" sz="1200" b="1" baseline="30000" dirty="0">
                <a:solidFill>
                  <a:srgbClr val="190EFF"/>
                </a:solidFill>
                <a:latin typeface="Arial Narrow" pitchFamily="34" charset="0"/>
              </a:rPr>
              <a:t>-</a:t>
            </a:r>
            <a:r>
              <a:rPr lang="en-US" sz="1200" b="1" dirty="0">
                <a:solidFill>
                  <a:srgbClr val="190EFF"/>
                </a:solidFill>
                <a:latin typeface="Arial Narrow" pitchFamily="34" charset="0"/>
              </a:rPr>
              <a:t> DR</a:t>
            </a:r>
          </a:p>
        </p:txBody>
      </p:sp>
      <p:sp>
        <p:nvSpPr>
          <p:cNvPr id="163" name="Rectangle 49"/>
          <p:cNvSpPr>
            <a:spLocks noChangeArrowheads="1"/>
          </p:cNvSpPr>
          <p:nvPr/>
        </p:nvSpPr>
        <p:spPr bwMode="auto">
          <a:xfrm>
            <a:off x="3265598" y="5565781"/>
            <a:ext cx="70338" cy="127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4" name="Line 54"/>
          <p:cNvSpPr>
            <a:spLocks noChangeShapeType="1"/>
          </p:cNvSpPr>
          <p:nvPr/>
        </p:nvSpPr>
        <p:spPr bwMode="auto">
          <a:xfrm>
            <a:off x="4161836" y="4749031"/>
            <a:ext cx="931985" cy="7144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5" name="Rectangle 49"/>
          <p:cNvSpPr>
            <a:spLocks noChangeArrowheads="1"/>
          </p:cNvSpPr>
          <p:nvPr/>
        </p:nvSpPr>
        <p:spPr bwMode="auto">
          <a:xfrm>
            <a:off x="4474086" y="4693468"/>
            <a:ext cx="359019" cy="1111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6" name="Rectangle 49"/>
          <p:cNvSpPr>
            <a:spLocks noChangeArrowheads="1"/>
          </p:cNvSpPr>
          <p:nvPr/>
        </p:nvSpPr>
        <p:spPr bwMode="auto">
          <a:xfrm>
            <a:off x="5000036" y="4701591"/>
            <a:ext cx="93785" cy="101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7" name="Text Box 71"/>
          <p:cNvSpPr txBox="1">
            <a:spLocks noChangeArrowheads="1"/>
          </p:cNvSpPr>
          <p:nvPr/>
        </p:nvSpPr>
        <p:spPr bwMode="auto">
          <a:xfrm>
            <a:off x="3190445" y="5752684"/>
            <a:ext cx="5070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gun</a:t>
            </a:r>
          </a:p>
        </p:txBody>
      </p:sp>
      <p:grpSp>
        <p:nvGrpSpPr>
          <p:cNvPr id="168" name="Group 21"/>
          <p:cNvGrpSpPr>
            <a:grpSpLocks/>
          </p:cNvGrpSpPr>
          <p:nvPr/>
        </p:nvGrpSpPr>
        <p:grpSpPr bwMode="auto">
          <a:xfrm>
            <a:off x="1055458" y="5532252"/>
            <a:ext cx="1217735" cy="368300"/>
            <a:chOff x="2697463" y="3197835"/>
            <a:chExt cx="3498963" cy="1440210"/>
          </a:xfrm>
        </p:grpSpPr>
        <p:sp>
          <p:nvSpPr>
            <p:cNvPr id="169" name="Arc 168"/>
            <p:cNvSpPr/>
            <p:nvPr/>
          </p:nvSpPr>
          <p:spPr>
            <a:xfrm>
              <a:off x="2697463" y="3197835"/>
              <a:ext cx="1848430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0" name="Arc 9"/>
            <p:cNvSpPr/>
            <p:nvPr/>
          </p:nvSpPr>
          <p:spPr>
            <a:xfrm flipH="1">
              <a:off x="4545893" y="3197835"/>
              <a:ext cx="1650533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 flipV="1">
              <a:off x="3615361" y="4638045"/>
              <a:ext cx="1768428" cy="0"/>
            </a:xfrm>
            <a:prstGeom prst="line">
              <a:avLst/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3615361" y="3197835"/>
              <a:ext cx="1768428" cy="0"/>
            </a:xfrm>
            <a:prstGeom prst="line">
              <a:avLst/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/>
          <p:cNvCxnSpPr/>
          <p:nvPr/>
        </p:nvCxnSpPr>
        <p:spPr>
          <a:xfrm>
            <a:off x="1437076" y="5512619"/>
            <a:ext cx="1295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" name="Group 64"/>
          <p:cNvGrpSpPr>
            <a:grpSpLocks/>
          </p:cNvGrpSpPr>
          <p:nvPr/>
        </p:nvGrpSpPr>
        <p:grpSpPr bwMode="auto">
          <a:xfrm>
            <a:off x="1066568" y="4819233"/>
            <a:ext cx="1217735" cy="368300"/>
            <a:chOff x="2697463" y="3197835"/>
            <a:chExt cx="3498963" cy="1440210"/>
          </a:xfrm>
        </p:grpSpPr>
        <p:sp>
          <p:nvSpPr>
            <p:cNvPr id="175" name="Arc 174"/>
            <p:cNvSpPr/>
            <p:nvPr/>
          </p:nvSpPr>
          <p:spPr>
            <a:xfrm>
              <a:off x="2697463" y="3197835"/>
              <a:ext cx="1848430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76" name="Arc 15"/>
            <p:cNvSpPr/>
            <p:nvPr/>
          </p:nvSpPr>
          <p:spPr>
            <a:xfrm flipH="1">
              <a:off x="4545893" y="3197835"/>
              <a:ext cx="1650533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0000"/>
                </a:solidFill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>
            <a:xfrm flipV="1">
              <a:off x="3615361" y="4638045"/>
              <a:ext cx="17684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3615361" y="3197835"/>
              <a:ext cx="17684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9" name="Straight Connector 178"/>
          <p:cNvCxnSpPr/>
          <p:nvPr/>
        </p:nvCxnSpPr>
        <p:spPr>
          <a:xfrm flipV="1">
            <a:off x="1437076" y="5207819"/>
            <a:ext cx="129540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2833987" y="5105273"/>
            <a:ext cx="430000" cy="804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1566762" y="5910077"/>
            <a:ext cx="1267225" cy="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Text Box 20"/>
          <p:cNvSpPr txBox="1">
            <a:spLocks noChangeArrowheads="1"/>
          </p:cNvSpPr>
          <p:nvPr/>
        </p:nvSpPr>
        <p:spPr bwMode="auto">
          <a:xfrm>
            <a:off x="1201149" y="4882381"/>
            <a:ext cx="731227" cy="2778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e</a:t>
            </a:r>
            <a:r>
              <a:rPr lang="en-US" sz="1200" b="1" baseline="30000" dirty="0">
                <a:solidFill>
                  <a:srgbClr val="FF0000"/>
                </a:solidFill>
                <a:latin typeface="Arial Narrow" pitchFamily="34" charset="0"/>
              </a:rPr>
              <a:t>+</a:t>
            </a:r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 DR  </a:t>
            </a:r>
          </a:p>
        </p:txBody>
      </p:sp>
      <p:sp>
        <p:nvSpPr>
          <p:cNvPr id="192" name="Text Box 48"/>
          <p:cNvSpPr txBox="1">
            <a:spLocks noChangeArrowheads="1"/>
          </p:cNvSpPr>
          <p:nvPr/>
        </p:nvSpPr>
        <p:spPr bwMode="auto">
          <a:xfrm>
            <a:off x="2144742" y="4919567"/>
            <a:ext cx="67554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BC1 </a:t>
            </a:r>
          </a:p>
        </p:txBody>
      </p:sp>
      <p:sp>
        <p:nvSpPr>
          <p:cNvPr id="193" name="Text Box 44"/>
          <p:cNvSpPr txBox="1">
            <a:spLocks noChangeArrowheads="1"/>
          </p:cNvSpPr>
          <p:nvPr/>
        </p:nvSpPr>
        <p:spPr bwMode="auto">
          <a:xfrm>
            <a:off x="5046927" y="4583616"/>
            <a:ext cx="92905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DC gun</a:t>
            </a:r>
          </a:p>
        </p:txBody>
      </p:sp>
      <p:sp>
        <p:nvSpPr>
          <p:cNvPr id="194" name="Rectangle 52"/>
          <p:cNvSpPr>
            <a:spLocks noChangeArrowheads="1"/>
          </p:cNvSpPr>
          <p:nvPr/>
        </p:nvSpPr>
        <p:spPr bwMode="auto">
          <a:xfrm rot="10800000">
            <a:off x="4576791" y="5147493"/>
            <a:ext cx="137746" cy="968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" name="Rectangle 70"/>
          <p:cNvSpPr>
            <a:spLocks noChangeArrowheads="1"/>
          </p:cNvSpPr>
          <p:nvPr/>
        </p:nvSpPr>
        <p:spPr bwMode="auto">
          <a:xfrm rot="10800000">
            <a:off x="4126917" y="5133206"/>
            <a:ext cx="359020" cy="111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96" name="Text Box 71"/>
          <p:cNvSpPr txBox="1">
            <a:spLocks noChangeArrowheads="1"/>
          </p:cNvSpPr>
          <p:nvPr/>
        </p:nvSpPr>
        <p:spPr bwMode="auto">
          <a:xfrm>
            <a:off x="4220574" y="4949849"/>
            <a:ext cx="50702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target</a:t>
            </a:r>
          </a:p>
        </p:txBody>
      </p:sp>
      <p:sp>
        <p:nvSpPr>
          <p:cNvPr id="197" name="Rectangle 52"/>
          <p:cNvSpPr>
            <a:spLocks noChangeArrowheads="1"/>
          </p:cNvSpPr>
          <p:nvPr/>
        </p:nvSpPr>
        <p:spPr bwMode="auto">
          <a:xfrm rot="10800000">
            <a:off x="4576791" y="4918893"/>
            <a:ext cx="137746" cy="968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8" name="Rectangle 70"/>
          <p:cNvSpPr>
            <a:spLocks noChangeArrowheads="1"/>
          </p:cNvSpPr>
          <p:nvPr/>
        </p:nvSpPr>
        <p:spPr bwMode="auto">
          <a:xfrm rot="10800000" flipV="1">
            <a:off x="4126917" y="4935087"/>
            <a:ext cx="359020" cy="806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99" name="Line 41"/>
          <p:cNvSpPr>
            <a:spLocks noChangeShapeType="1"/>
          </p:cNvSpPr>
          <p:nvPr/>
        </p:nvSpPr>
        <p:spPr bwMode="auto">
          <a:xfrm rot="10800000" flipV="1">
            <a:off x="4104937" y="5160193"/>
            <a:ext cx="685800" cy="79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0" name="Line 41"/>
          <p:cNvSpPr>
            <a:spLocks noChangeShapeType="1"/>
          </p:cNvSpPr>
          <p:nvPr/>
        </p:nvSpPr>
        <p:spPr bwMode="auto">
          <a:xfrm rot="10800000" flipV="1">
            <a:off x="4104937" y="5007793"/>
            <a:ext cx="685800" cy="7938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 rot="10800000" flipV="1">
            <a:off x="4790737" y="5091931"/>
            <a:ext cx="762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2" name="Line 41"/>
          <p:cNvSpPr>
            <a:spLocks noChangeShapeType="1"/>
          </p:cNvSpPr>
          <p:nvPr/>
        </p:nvSpPr>
        <p:spPr bwMode="auto">
          <a:xfrm rot="10800000">
            <a:off x="4790737" y="5015731"/>
            <a:ext cx="762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3" name="Line 41"/>
          <p:cNvSpPr>
            <a:spLocks noChangeShapeType="1"/>
          </p:cNvSpPr>
          <p:nvPr/>
        </p:nvSpPr>
        <p:spPr bwMode="auto">
          <a:xfrm rot="10800000">
            <a:off x="3952537" y="5091931"/>
            <a:ext cx="1524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" name="Line 41"/>
          <p:cNvSpPr>
            <a:spLocks noChangeShapeType="1"/>
          </p:cNvSpPr>
          <p:nvPr/>
        </p:nvSpPr>
        <p:spPr bwMode="auto">
          <a:xfrm rot="10800000" flipV="1">
            <a:off x="3952537" y="5015731"/>
            <a:ext cx="152400" cy="76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" name="Line 41"/>
          <p:cNvSpPr>
            <a:spLocks noChangeShapeType="1"/>
          </p:cNvSpPr>
          <p:nvPr/>
        </p:nvSpPr>
        <p:spPr bwMode="auto">
          <a:xfrm rot="10800000" flipV="1">
            <a:off x="3876337" y="5091931"/>
            <a:ext cx="76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6" name="Text Box 44"/>
          <p:cNvSpPr txBox="1">
            <a:spLocks noChangeArrowheads="1"/>
          </p:cNvSpPr>
          <p:nvPr/>
        </p:nvSpPr>
        <p:spPr bwMode="auto">
          <a:xfrm>
            <a:off x="5276386" y="5752684"/>
            <a:ext cx="9290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6 </a:t>
            </a:r>
            <a:r>
              <a:rPr lang="en-US" sz="1200" dirty="0" err="1">
                <a:solidFill>
                  <a:srgbClr val="000000"/>
                </a:solidFill>
              </a:rPr>
              <a:t>GeV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7" name="Text Box 44"/>
          <p:cNvSpPr txBox="1">
            <a:spLocks noChangeArrowheads="1"/>
          </p:cNvSpPr>
          <p:nvPr/>
        </p:nvSpPr>
        <p:spPr bwMode="auto">
          <a:xfrm>
            <a:off x="3070084" y="4319784"/>
            <a:ext cx="929054" cy="20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2.86 </a:t>
            </a:r>
            <a:r>
              <a:rPr lang="en-US" sz="1200" dirty="0" err="1">
                <a:solidFill>
                  <a:srgbClr val="000000"/>
                </a:solidFill>
              </a:rPr>
              <a:t>GeV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8" name="Text Box 44"/>
          <p:cNvSpPr txBox="1">
            <a:spLocks noChangeArrowheads="1"/>
          </p:cNvSpPr>
          <p:nvPr/>
        </p:nvSpPr>
        <p:spPr bwMode="auto">
          <a:xfrm>
            <a:off x="4263070" y="4439164"/>
            <a:ext cx="929054" cy="20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0.2 </a:t>
            </a:r>
            <a:r>
              <a:rPr lang="en-US" sz="1200" dirty="0" err="1">
                <a:solidFill>
                  <a:srgbClr val="000000"/>
                </a:solidFill>
              </a:rPr>
              <a:t>GeV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2275276" y="5131619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275276" y="5436419"/>
            <a:ext cx="152400" cy="152400"/>
          </a:xfrm>
          <a:prstGeom prst="rect">
            <a:avLst/>
          </a:prstGeom>
          <a:solidFill>
            <a:srgbClr val="1005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11" name="Line 65"/>
          <p:cNvSpPr>
            <a:spLocks noChangeShapeType="1"/>
          </p:cNvSpPr>
          <p:nvPr/>
        </p:nvSpPr>
        <p:spPr bwMode="auto">
          <a:xfrm flipV="1">
            <a:off x="2732476" y="5360219"/>
            <a:ext cx="304800" cy="152400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2482513" y="5864532"/>
            <a:ext cx="223935" cy="91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cxnSp>
        <p:nvCxnSpPr>
          <p:cNvPr id="215" name="Straight Arrow Connector 214"/>
          <p:cNvCxnSpPr>
            <a:stCxn id="157" idx="3"/>
          </p:cNvCxnSpPr>
          <p:nvPr/>
        </p:nvCxnSpPr>
        <p:spPr>
          <a:xfrm flipV="1">
            <a:off x="5685836" y="5345137"/>
            <a:ext cx="91440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Rectangle 49"/>
          <p:cNvSpPr>
            <a:spLocks noChangeArrowheads="1"/>
          </p:cNvSpPr>
          <p:nvPr/>
        </p:nvSpPr>
        <p:spPr bwMode="auto">
          <a:xfrm>
            <a:off x="3414988" y="5562761"/>
            <a:ext cx="359019" cy="1111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8" name="Line 65"/>
          <p:cNvSpPr>
            <a:spLocks noChangeShapeType="1"/>
          </p:cNvSpPr>
          <p:nvPr/>
        </p:nvSpPr>
        <p:spPr bwMode="auto">
          <a:xfrm flipV="1">
            <a:off x="3863668" y="5426657"/>
            <a:ext cx="181998" cy="191666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1" name="Text Box 71"/>
          <p:cNvSpPr txBox="1">
            <a:spLocks noChangeArrowheads="1"/>
          </p:cNvSpPr>
          <p:nvPr/>
        </p:nvSpPr>
        <p:spPr bwMode="auto">
          <a:xfrm>
            <a:off x="2200374" y="5900552"/>
            <a:ext cx="13583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Spin rotator</a:t>
            </a:r>
          </a:p>
        </p:txBody>
      </p:sp>
      <p:cxnSp>
        <p:nvCxnSpPr>
          <p:cNvPr id="224" name="Straight Connector 223"/>
          <p:cNvCxnSpPr/>
          <p:nvPr/>
        </p:nvCxnSpPr>
        <p:spPr bwMode="auto">
          <a:xfrm flipV="1">
            <a:off x="4326134" y="3957004"/>
            <a:ext cx="531310" cy="258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7" name="Straight Connector 226"/>
          <p:cNvCxnSpPr/>
          <p:nvPr/>
        </p:nvCxnSpPr>
        <p:spPr bwMode="auto">
          <a:xfrm flipV="1">
            <a:off x="5701222" y="5364004"/>
            <a:ext cx="835734" cy="1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3263987" y="5010969"/>
            <a:ext cx="606669" cy="131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" name="Rectangle 62"/>
          <p:cNvSpPr>
            <a:spLocks noChangeArrowheads="1"/>
          </p:cNvSpPr>
          <p:nvPr/>
        </p:nvSpPr>
        <p:spPr bwMode="auto">
          <a:xfrm>
            <a:off x="3037276" y="5284019"/>
            <a:ext cx="2648560" cy="122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1" name="Text Box 44"/>
          <p:cNvSpPr txBox="1">
            <a:spLocks noChangeArrowheads="1"/>
          </p:cNvSpPr>
          <p:nvPr/>
        </p:nvSpPr>
        <p:spPr bwMode="auto">
          <a:xfrm>
            <a:off x="6600236" y="5267886"/>
            <a:ext cx="15309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to main </a:t>
            </a:r>
            <a:r>
              <a:rPr lang="en-US" sz="1200" dirty="0" err="1">
                <a:solidFill>
                  <a:srgbClr val="000000"/>
                </a:solidFill>
              </a:rPr>
              <a:t>linacs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2482513" y="5473495"/>
            <a:ext cx="223936" cy="92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35" name="Rounded Rectangle 234"/>
          <p:cNvSpPr/>
          <p:nvPr/>
        </p:nvSpPr>
        <p:spPr bwMode="auto">
          <a:xfrm>
            <a:off x="3728897" y="3204954"/>
            <a:ext cx="263810" cy="13371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36" name="Straight Connector 235"/>
          <p:cNvCxnSpPr>
            <a:endCxn id="235" idx="3"/>
          </p:cNvCxnSpPr>
          <p:nvPr/>
        </p:nvCxnSpPr>
        <p:spPr bwMode="auto">
          <a:xfrm flipH="1" flipV="1">
            <a:off x="3992707" y="3271811"/>
            <a:ext cx="399925" cy="25228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9" name="TextBox 238"/>
          <p:cNvSpPr txBox="1"/>
          <p:nvPr/>
        </p:nvSpPr>
        <p:spPr>
          <a:xfrm>
            <a:off x="2385075" y="1522452"/>
            <a:ext cx="1058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00"/>
                </a:solidFill>
              </a:rPr>
              <a:t>Undulator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positron source</a:t>
            </a:r>
          </a:p>
        </p:txBody>
      </p:sp>
      <p:cxnSp>
        <p:nvCxnSpPr>
          <p:cNvPr id="240" name="Straight Arrow Connector 239"/>
          <p:cNvCxnSpPr/>
          <p:nvPr/>
        </p:nvCxnSpPr>
        <p:spPr bwMode="auto">
          <a:xfrm>
            <a:off x="3594497" y="2653816"/>
            <a:ext cx="266307" cy="39925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4" name="Rounded Rectangle 243"/>
          <p:cNvSpPr/>
          <p:nvPr/>
        </p:nvSpPr>
        <p:spPr bwMode="auto">
          <a:xfrm>
            <a:off x="3820630" y="1597565"/>
            <a:ext cx="970105" cy="222609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814331" y="1778322"/>
            <a:ext cx="11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err="1">
                <a:solidFill>
                  <a:srgbClr val="000000"/>
                </a:solidFill>
              </a:rPr>
              <a:t>Undulator</a:t>
            </a:r>
            <a:r>
              <a:rPr lang="en-GB" sz="1400" dirty="0">
                <a:solidFill>
                  <a:srgbClr val="000000"/>
                </a:solidFill>
              </a:rPr>
              <a:t> 350 m</a:t>
            </a:r>
          </a:p>
        </p:txBody>
      </p:sp>
      <p:sp>
        <p:nvSpPr>
          <p:cNvPr id="246" name="Rounded Rectangle 245"/>
          <p:cNvSpPr/>
          <p:nvPr/>
        </p:nvSpPr>
        <p:spPr bwMode="auto">
          <a:xfrm>
            <a:off x="6265685" y="1597565"/>
            <a:ext cx="813139" cy="222609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6291230" y="1858766"/>
            <a:ext cx="124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2.86 </a:t>
            </a:r>
            <a:r>
              <a:rPr lang="en-GB" sz="1400" dirty="0" err="1">
                <a:solidFill>
                  <a:srgbClr val="000000"/>
                </a:solidFill>
              </a:rPr>
              <a:t>GeV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linac</a:t>
            </a:r>
            <a:r>
              <a:rPr lang="en-GB" sz="1400" dirty="0">
                <a:solidFill>
                  <a:srgbClr val="000000"/>
                </a:solidFill>
              </a:rPr>
              <a:t> ? 300m</a:t>
            </a:r>
          </a:p>
        </p:txBody>
      </p:sp>
      <p:sp>
        <p:nvSpPr>
          <p:cNvPr id="248" name="Rounded Rectangle 247"/>
          <p:cNvSpPr/>
          <p:nvPr/>
        </p:nvSpPr>
        <p:spPr bwMode="auto">
          <a:xfrm>
            <a:off x="6054428" y="1601168"/>
            <a:ext cx="129321" cy="21900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5562446" y="3037346"/>
            <a:ext cx="57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BDS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4833105" y="1774235"/>
            <a:ext cx="11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Photons 300 m</a:t>
            </a:r>
          </a:p>
        </p:txBody>
      </p:sp>
      <p:cxnSp>
        <p:nvCxnSpPr>
          <p:cNvPr id="254" name="Straight Arrow Connector 253"/>
          <p:cNvCxnSpPr/>
          <p:nvPr/>
        </p:nvCxnSpPr>
        <p:spPr bwMode="auto">
          <a:xfrm>
            <a:off x="3774007" y="2491196"/>
            <a:ext cx="3492369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56" name="TextBox 255"/>
          <p:cNvSpPr txBox="1"/>
          <p:nvPr/>
        </p:nvSpPr>
        <p:spPr>
          <a:xfrm>
            <a:off x="5922221" y="2499928"/>
            <a:ext cx="115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~1000 m</a:t>
            </a:r>
          </a:p>
        </p:txBody>
      </p:sp>
      <p:cxnSp>
        <p:nvCxnSpPr>
          <p:cNvPr id="257" name="Straight Arrow Connector 256"/>
          <p:cNvCxnSpPr>
            <a:stCxn id="246" idx="3"/>
          </p:cNvCxnSpPr>
          <p:nvPr/>
        </p:nvCxnSpPr>
        <p:spPr bwMode="auto">
          <a:xfrm flipV="1">
            <a:off x="7078824" y="1708869"/>
            <a:ext cx="453494" cy="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9" name="TextBox 258"/>
          <p:cNvSpPr txBox="1"/>
          <p:nvPr/>
        </p:nvSpPr>
        <p:spPr>
          <a:xfrm>
            <a:off x="7570286" y="1487631"/>
            <a:ext cx="11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to transfer line, DR</a:t>
            </a:r>
          </a:p>
        </p:txBody>
      </p:sp>
      <p:cxnSp>
        <p:nvCxnSpPr>
          <p:cNvPr id="263" name="Straight Arrow Connector 262"/>
          <p:cNvCxnSpPr/>
          <p:nvPr/>
        </p:nvCxnSpPr>
        <p:spPr bwMode="auto">
          <a:xfrm>
            <a:off x="5009256" y="1487631"/>
            <a:ext cx="2357600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5" name="TextBox 264"/>
          <p:cNvSpPr txBox="1"/>
          <p:nvPr/>
        </p:nvSpPr>
        <p:spPr>
          <a:xfrm>
            <a:off x="5000036" y="1205961"/>
            <a:ext cx="2672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Main beam bypass line</a:t>
            </a:r>
          </a:p>
        </p:txBody>
      </p:sp>
      <p:cxnSp>
        <p:nvCxnSpPr>
          <p:cNvPr id="267" name="Straight Connector 266"/>
          <p:cNvCxnSpPr>
            <a:endCxn id="244" idx="3"/>
          </p:cNvCxnSpPr>
          <p:nvPr/>
        </p:nvCxnSpPr>
        <p:spPr bwMode="auto">
          <a:xfrm flipH="1">
            <a:off x="4790735" y="1487631"/>
            <a:ext cx="218521" cy="221239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72" name="Rounded Rectangle 271"/>
          <p:cNvSpPr/>
          <p:nvPr/>
        </p:nvSpPr>
        <p:spPr>
          <a:xfrm>
            <a:off x="2504030" y="5168623"/>
            <a:ext cx="223935" cy="91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73" name="Text Box 44"/>
          <p:cNvSpPr txBox="1">
            <a:spLocks noChangeArrowheads="1"/>
          </p:cNvSpPr>
          <p:nvPr/>
        </p:nvSpPr>
        <p:spPr bwMode="auto">
          <a:xfrm>
            <a:off x="2943123" y="3875799"/>
            <a:ext cx="15309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from injectors</a:t>
            </a:r>
          </a:p>
        </p:txBody>
      </p:sp>
      <p:sp>
        <p:nvSpPr>
          <p:cNvPr id="274" name="Oval 273"/>
          <p:cNvSpPr/>
          <p:nvPr/>
        </p:nvSpPr>
        <p:spPr bwMode="auto">
          <a:xfrm>
            <a:off x="5141088" y="3051667"/>
            <a:ext cx="135298" cy="414137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1665540" y="4814798"/>
            <a:ext cx="5282724" cy="44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86"/>
          <p:cNvGrpSpPr>
            <a:grpSpLocks/>
          </p:cNvGrpSpPr>
          <p:nvPr/>
        </p:nvGrpSpPr>
        <p:grpSpPr bwMode="auto">
          <a:xfrm>
            <a:off x="1984381" y="4517584"/>
            <a:ext cx="933450" cy="290513"/>
            <a:chOff x="3463572" y="2608251"/>
            <a:chExt cx="3498963" cy="1440210"/>
          </a:xfrm>
        </p:grpSpPr>
        <p:grpSp>
          <p:nvGrpSpPr>
            <p:cNvPr id="127" name="Group 81"/>
            <p:cNvGrpSpPr>
              <a:grpSpLocks/>
            </p:cNvGrpSpPr>
            <p:nvPr/>
          </p:nvGrpSpPr>
          <p:grpSpPr bwMode="auto">
            <a:xfrm>
              <a:off x="3463572" y="2608251"/>
              <a:ext cx="3498963" cy="1440210"/>
              <a:chOff x="3463572" y="2608251"/>
              <a:chExt cx="3498963" cy="1440210"/>
            </a:xfrm>
          </p:grpSpPr>
          <p:sp>
            <p:nvSpPr>
              <p:cNvPr id="130" name="Arc 129"/>
              <p:cNvSpPr/>
              <p:nvPr/>
            </p:nvSpPr>
            <p:spPr>
              <a:xfrm>
                <a:off x="3463572" y="2608251"/>
                <a:ext cx="1851101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Arc 130"/>
              <p:cNvSpPr/>
              <p:nvPr/>
            </p:nvSpPr>
            <p:spPr>
              <a:xfrm flipH="1">
                <a:off x="5314673" y="2608251"/>
                <a:ext cx="1647862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28" name="Straight Connector 127"/>
            <p:cNvCxnSpPr>
              <a:endCxn id="131" idx="0"/>
            </p:cNvCxnSpPr>
            <p:nvPr/>
          </p:nvCxnSpPr>
          <p:spPr>
            <a:xfrm flipV="1">
              <a:off x="4380884" y="4048461"/>
              <a:ext cx="17741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4380884" y="2608251"/>
              <a:ext cx="17741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2035368" y="4517583"/>
            <a:ext cx="826477" cy="276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 PDR  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2519361" y="4817225"/>
            <a:ext cx="727524" cy="2913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7154409" y="1663323"/>
            <a:ext cx="223935" cy="91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262" y="617755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618FFD">
                    <a:lumMod val="75000"/>
                  </a:srgbClr>
                </a:solidFill>
              </a:rPr>
              <a:t>Minimum scenario for upgrade to positron polarization and fully compatible with conventional layout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144384" y="4542983"/>
            <a:ext cx="115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from </a:t>
            </a:r>
            <a:r>
              <a:rPr lang="en-GB" sz="1400" dirty="0">
                <a:solidFill>
                  <a:srgbClr val="000000"/>
                </a:solidFill>
              </a:rPr>
              <a:t>transfer </a:t>
            </a:r>
            <a:r>
              <a:rPr lang="en-GB" sz="1400" dirty="0" smtClean="0">
                <a:solidFill>
                  <a:srgbClr val="000000"/>
                </a:solidFill>
              </a:rPr>
              <a:t>line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201149" y="231654"/>
            <a:ext cx="68011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Undulator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based positron source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484" y="1371599"/>
            <a:ext cx="84625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Consequences: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400 -1000 m more </a:t>
            </a:r>
            <a:r>
              <a:rPr lang="en-GB" sz="2400" b="1" dirty="0" smtClean="0">
                <a:solidFill>
                  <a:srgbClr val="618FFD">
                    <a:lumMod val="75000"/>
                  </a:srgbClr>
                </a:solidFill>
                <a:latin typeface="Comic Sans MS"/>
              </a:rPr>
              <a:t>tunnel </a:t>
            </a: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length (both sides ?)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Separate injector </a:t>
            </a:r>
            <a:r>
              <a:rPr lang="en-GB" sz="2400" b="1" dirty="0" err="1">
                <a:solidFill>
                  <a:srgbClr val="618FFD">
                    <a:lumMod val="75000"/>
                  </a:srgbClr>
                </a:solidFill>
                <a:latin typeface="Comic Sans MS"/>
              </a:rPr>
              <a:t>linac</a:t>
            </a: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 for positrons 2.86 </a:t>
            </a:r>
            <a:r>
              <a:rPr lang="en-GB" sz="2400" b="1" dirty="0" err="1">
                <a:solidFill>
                  <a:srgbClr val="618FFD">
                    <a:lumMod val="75000"/>
                  </a:srgbClr>
                </a:solidFill>
                <a:latin typeface="Comic Sans MS"/>
              </a:rPr>
              <a:t>GeV</a:t>
            </a:r>
            <a:endParaRPr lang="en-GB" sz="2400" b="1" dirty="0">
              <a:solidFill>
                <a:srgbClr val="618FFD">
                  <a:lumMod val="75000"/>
                </a:srgbClr>
              </a:solidFill>
              <a:latin typeface="Comic Sans MS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transfer line from the tunnel to the injector complex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Spin rotator before and after damping ring (needed anyway for any polarized scheme)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Gap in damping ring due the delayed beams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Main beam bypass around positron production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Coupling of the two beams</a:t>
            </a:r>
          </a:p>
        </p:txBody>
      </p:sp>
    </p:spTree>
    <p:extLst>
      <p:ext uri="{BB962C8B-B14F-4D97-AF65-F5344CB8AC3E}">
        <p14:creationId xmlns:p14="http://schemas.microsoft.com/office/powerpoint/2010/main" val="9387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6" y="3321180"/>
            <a:ext cx="3115358" cy="10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0" name="Straight Connector 219"/>
          <p:cNvCxnSpPr/>
          <p:nvPr/>
        </p:nvCxnSpPr>
        <p:spPr bwMode="auto">
          <a:xfrm>
            <a:off x="4764886" y="4859750"/>
            <a:ext cx="274757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19776" y="4854523"/>
            <a:ext cx="338247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201149" y="231654"/>
            <a:ext cx="68011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How about a dedicated scheme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4669" y="439496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IP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59210" y="4794135"/>
            <a:ext cx="633539" cy="120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3941130" y="4794135"/>
            <a:ext cx="633539" cy="120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23384" y="4485898"/>
            <a:ext cx="57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BDS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5627818" y="4794135"/>
            <a:ext cx="1452598" cy="12077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75815" y="4486443"/>
            <a:ext cx="115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Main </a:t>
            </a:r>
            <a:r>
              <a:rPr lang="en-GB" sz="1400" dirty="0" err="1">
                <a:solidFill>
                  <a:srgbClr val="000000"/>
                </a:solidFill>
              </a:rPr>
              <a:t>Linac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1675834" y="4794220"/>
            <a:ext cx="1452598" cy="12077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71829" y="4485039"/>
            <a:ext cx="115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Main </a:t>
            </a:r>
            <a:r>
              <a:rPr lang="en-GB" sz="1400" dirty="0" err="1">
                <a:solidFill>
                  <a:srgbClr val="000000"/>
                </a:solidFill>
              </a:rPr>
              <a:t>Linac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3" name="Arc 12"/>
          <p:cNvSpPr/>
          <p:nvPr/>
        </p:nvSpPr>
        <p:spPr bwMode="auto">
          <a:xfrm>
            <a:off x="7139848" y="4854608"/>
            <a:ext cx="745232" cy="700784"/>
          </a:xfrm>
          <a:prstGeom prst="arc">
            <a:avLst>
              <a:gd name="adj1" fmla="val 16200000"/>
              <a:gd name="adj2" fmla="val 9778384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Arc 23"/>
          <p:cNvSpPr/>
          <p:nvPr/>
        </p:nvSpPr>
        <p:spPr bwMode="auto">
          <a:xfrm>
            <a:off x="6588954" y="5111351"/>
            <a:ext cx="576064" cy="444041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6" name="Straight Connector 25"/>
          <p:cNvCxnSpPr>
            <a:endCxn id="24" idx="0"/>
          </p:cNvCxnSpPr>
          <p:nvPr/>
        </p:nvCxnSpPr>
        <p:spPr bwMode="auto">
          <a:xfrm>
            <a:off x="5492749" y="5111351"/>
            <a:ext cx="1384237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1" name="Arc 80"/>
          <p:cNvSpPr/>
          <p:nvPr/>
        </p:nvSpPr>
        <p:spPr bwMode="auto">
          <a:xfrm flipH="1">
            <a:off x="962951" y="4854608"/>
            <a:ext cx="745232" cy="700784"/>
          </a:xfrm>
          <a:prstGeom prst="arc">
            <a:avLst>
              <a:gd name="adj1" fmla="val 16200000"/>
              <a:gd name="adj2" fmla="val 9778384"/>
            </a:avLst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2" name="Arc 81"/>
          <p:cNvSpPr/>
          <p:nvPr/>
        </p:nvSpPr>
        <p:spPr bwMode="auto">
          <a:xfrm flipH="1">
            <a:off x="1683013" y="5111351"/>
            <a:ext cx="576064" cy="444041"/>
          </a:xfrm>
          <a:prstGeom prst="arc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3" name="Straight Connector 82"/>
          <p:cNvCxnSpPr>
            <a:endCxn id="82" idx="0"/>
          </p:cNvCxnSpPr>
          <p:nvPr/>
        </p:nvCxnSpPr>
        <p:spPr bwMode="auto">
          <a:xfrm flipH="1">
            <a:off x="1971045" y="5111351"/>
            <a:ext cx="1644021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60" name="Text Box 48"/>
          <p:cNvSpPr txBox="1">
            <a:spLocks noChangeArrowheads="1"/>
          </p:cNvSpPr>
          <p:nvPr/>
        </p:nvSpPr>
        <p:spPr bwMode="auto">
          <a:xfrm>
            <a:off x="5961213" y="2339139"/>
            <a:ext cx="1308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Booster </a:t>
            </a:r>
            <a:r>
              <a:rPr lang="en-US" sz="1200" dirty="0" err="1">
                <a:solidFill>
                  <a:srgbClr val="000000"/>
                </a:solidFill>
              </a:rPr>
              <a:t>Linac</a:t>
            </a:r>
            <a:endParaRPr lang="en-US" sz="1200" dirty="0">
              <a:solidFill>
                <a:srgbClr val="000000"/>
              </a:solidFill>
            </a:endParaRPr>
          </a:p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6 </a:t>
            </a:r>
            <a:r>
              <a:rPr lang="en-US" sz="1200" dirty="0" err="1">
                <a:solidFill>
                  <a:srgbClr val="000000"/>
                </a:solidFill>
              </a:rPr>
              <a:t>GeV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2" name="Text Box 20"/>
          <p:cNvSpPr txBox="1">
            <a:spLocks noChangeArrowheads="1"/>
          </p:cNvSpPr>
          <p:nvPr/>
        </p:nvSpPr>
        <p:spPr bwMode="auto">
          <a:xfrm>
            <a:off x="4395862" y="2208586"/>
            <a:ext cx="500458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190EFF"/>
                </a:solidFill>
                <a:latin typeface="Arial Narrow" pitchFamily="34" charset="0"/>
              </a:rPr>
              <a:t>e</a:t>
            </a:r>
            <a:r>
              <a:rPr lang="en-US" sz="1200" b="1" baseline="30000" dirty="0">
                <a:solidFill>
                  <a:srgbClr val="190EFF"/>
                </a:solidFill>
                <a:latin typeface="Arial Narrow" pitchFamily="34" charset="0"/>
              </a:rPr>
              <a:t>-</a:t>
            </a:r>
            <a:r>
              <a:rPr lang="en-US" sz="1200" b="1" dirty="0">
                <a:solidFill>
                  <a:srgbClr val="190EFF"/>
                </a:solidFill>
                <a:latin typeface="Arial Narrow" pitchFamily="34" charset="0"/>
              </a:rPr>
              <a:t> DR</a:t>
            </a:r>
          </a:p>
        </p:txBody>
      </p:sp>
      <p:sp>
        <p:nvSpPr>
          <p:cNvPr id="166" name="Rectangle 49"/>
          <p:cNvSpPr>
            <a:spLocks noChangeArrowheads="1"/>
          </p:cNvSpPr>
          <p:nvPr/>
        </p:nvSpPr>
        <p:spPr bwMode="auto">
          <a:xfrm>
            <a:off x="6476606" y="2112926"/>
            <a:ext cx="93785" cy="101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68" name="Group 21"/>
          <p:cNvGrpSpPr>
            <a:grpSpLocks/>
          </p:cNvGrpSpPr>
          <p:nvPr/>
        </p:nvGrpSpPr>
        <p:grpSpPr bwMode="auto">
          <a:xfrm>
            <a:off x="3965801" y="2154989"/>
            <a:ext cx="1217735" cy="368300"/>
            <a:chOff x="2697463" y="3197835"/>
            <a:chExt cx="3498963" cy="1440210"/>
          </a:xfrm>
        </p:grpSpPr>
        <p:sp>
          <p:nvSpPr>
            <p:cNvPr id="169" name="Arc 168"/>
            <p:cNvSpPr/>
            <p:nvPr/>
          </p:nvSpPr>
          <p:spPr>
            <a:xfrm>
              <a:off x="2697463" y="3197835"/>
              <a:ext cx="1848430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0" name="Arc 9"/>
            <p:cNvSpPr/>
            <p:nvPr/>
          </p:nvSpPr>
          <p:spPr>
            <a:xfrm flipH="1">
              <a:off x="4545893" y="3197835"/>
              <a:ext cx="1650533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 flipV="1">
              <a:off x="3615361" y="4638045"/>
              <a:ext cx="1768428" cy="0"/>
            </a:xfrm>
            <a:prstGeom prst="line">
              <a:avLst/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3615361" y="3197835"/>
              <a:ext cx="1768428" cy="0"/>
            </a:xfrm>
            <a:prstGeom prst="line">
              <a:avLst/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/>
          <p:cNvCxnSpPr/>
          <p:nvPr/>
        </p:nvCxnSpPr>
        <p:spPr>
          <a:xfrm>
            <a:off x="4470635" y="2524655"/>
            <a:ext cx="1295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2869748" y="3638953"/>
            <a:ext cx="1378277" cy="3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66" idx="1"/>
          </p:cNvCxnSpPr>
          <p:nvPr/>
        </p:nvCxnSpPr>
        <p:spPr>
          <a:xfrm flipH="1" flipV="1">
            <a:off x="4507950" y="2154989"/>
            <a:ext cx="1968656" cy="873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 Box 44"/>
          <p:cNvSpPr txBox="1">
            <a:spLocks noChangeArrowheads="1"/>
          </p:cNvSpPr>
          <p:nvPr/>
        </p:nvSpPr>
        <p:spPr bwMode="auto">
          <a:xfrm>
            <a:off x="6554694" y="2030376"/>
            <a:ext cx="92905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DC gun</a:t>
            </a:r>
          </a:p>
        </p:txBody>
      </p:sp>
      <p:sp>
        <p:nvSpPr>
          <p:cNvPr id="207" name="Text Box 44"/>
          <p:cNvSpPr txBox="1">
            <a:spLocks noChangeArrowheads="1"/>
          </p:cNvSpPr>
          <p:nvPr/>
        </p:nvSpPr>
        <p:spPr bwMode="auto">
          <a:xfrm>
            <a:off x="5768537" y="1858194"/>
            <a:ext cx="929054" cy="20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2.86 </a:t>
            </a:r>
            <a:r>
              <a:rPr lang="en-US" sz="1200" dirty="0" err="1">
                <a:solidFill>
                  <a:srgbClr val="000000"/>
                </a:solidFill>
              </a:rPr>
              <a:t>GeV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5221274" y="2470713"/>
            <a:ext cx="152400" cy="152400"/>
          </a:xfrm>
          <a:prstGeom prst="rect">
            <a:avLst/>
          </a:prstGeom>
          <a:solidFill>
            <a:srgbClr val="1005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11" name="Line 65"/>
          <p:cNvSpPr>
            <a:spLocks noChangeShapeType="1"/>
          </p:cNvSpPr>
          <p:nvPr/>
        </p:nvSpPr>
        <p:spPr bwMode="auto">
          <a:xfrm>
            <a:off x="5768537" y="2523289"/>
            <a:ext cx="209925" cy="408155"/>
          </a:xfrm>
          <a:prstGeom prst="line">
            <a:avLst/>
          </a:prstGeom>
          <a:noFill/>
          <a:ln w="28575">
            <a:solidFill>
              <a:srgbClr val="1005ED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5423700" y="2109443"/>
            <a:ext cx="223935" cy="91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cxnSp>
        <p:nvCxnSpPr>
          <p:cNvPr id="215" name="Straight Arrow Connector 214"/>
          <p:cNvCxnSpPr>
            <a:stCxn id="141" idx="3"/>
          </p:cNvCxnSpPr>
          <p:nvPr/>
        </p:nvCxnSpPr>
        <p:spPr>
          <a:xfrm>
            <a:off x="5880506" y="2919362"/>
            <a:ext cx="1784870" cy="189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5775174" y="2087212"/>
            <a:ext cx="606669" cy="131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" name="Rectangle 62"/>
          <p:cNvSpPr>
            <a:spLocks noChangeArrowheads="1"/>
          </p:cNvSpPr>
          <p:nvPr/>
        </p:nvSpPr>
        <p:spPr bwMode="auto">
          <a:xfrm>
            <a:off x="5994839" y="2873816"/>
            <a:ext cx="1056445" cy="1139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5448653" y="2478512"/>
            <a:ext cx="223936" cy="92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235" name="Rounded Rectangle 234"/>
          <p:cNvSpPr/>
          <p:nvPr/>
        </p:nvSpPr>
        <p:spPr bwMode="auto">
          <a:xfrm>
            <a:off x="3239027" y="4792214"/>
            <a:ext cx="263810" cy="13371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968970" y="4471565"/>
            <a:ext cx="57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BDS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651218" y="4638927"/>
            <a:ext cx="135298" cy="41413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2" name="Group 64"/>
          <p:cNvGrpSpPr>
            <a:grpSpLocks/>
          </p:cNvGrpSpPr>
          <p:nvPr/>
        </p:nvGrpSpPr>
        <p:grpSpPr bwMode="auto">
          <a:xfrm>
            <a:off x="3006198" y="2930813"/>
            <a:ext cx="1217735" cy="368300"/>
            <a:chOff x="2697463" y="3197835"/>
            <a:chExt cx="3498963" cy="1440210"/>
          </a:xfrm>
        </p:grpSpPr>
        <p:sp>
          <p:nvSpPr>
            <p:cNvPr id="123" name="Arc 122"/>
            <p:cNvSpPr/>
            <p:nvPr/>
          </p:nvSpPr>
          <p:spPr>
            <a:xfrm>
              <a:off x="2697463" y="3197835"/>
              <a:ext cx="1848430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4" name="Arc 15"/>
            <p:cNvSpPr/>
            <p:nvPr/>
          </p:nvSpPr>
          <p:spPr>
            <a:xfrm flipH="1">
              <a:off x="4545893" y="3197835"/>
              <a:ext cx="1650533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0000"/>
                </a:solidFill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3615361" y="4638045"/>
              <a:ext cx="17684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615361" y="3197835"/>
              <a:ext cx="17684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>
            <a:off x="3798301" y="2925418"/>
            <a:ext cx="2027762" cy="2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593578" y="332118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0" name="Group 86"/>
          <p:cNvGrpSpPr>
            <a:grpSpLocks/>
          </p:cNvGrpSpPr>
          <p:nvPr/>
        </p:nvGrpSpPr>
        <p:grpSpPr bwMode="auto">
          <a:xfrm>
            <a:off x="3759631" y="3323507"/>
            <a:ext cx="933450" cy="290513"/>
            <a:chOff x="3463572" y="2608251"/>
            <a:chExt cx="3498963" cy="1440210"/>
          </a:xfrm>
        </p:grpSpPr>
        <p:grpSp>
          <p:nvGrpSpPr>
            <p:cNvPr id="131" name="Group 81"/>
            <p:cNvGrpSpPr>
              <a:grpSpLocks/>
            </p:cNvGrpSpPr>
            <p:nvPr/>
          </p:nvGrpSpPr>
          <p:grpSpPr bwMode="auto">
            <a:xfrm>
              <a:off x="3463572" y="2608251"/>
              <a:ext cx="3498963" cy="1440210"/>
              <a:chOff x="3463572" y="2608251"/>
              <a:chExt cx="3498963" cy="1440210"/>
            </a:xfrm>
          </p:grpSpPr>
          <p:sp>
            <p:nvSpPr>
              <p:cNvPr id="134" name="Arc 133"/>
              <p:cNvSpPr/>
              <p:nvPr/>
            </p:nvSpPr>
            <p:spPr>
              <a:xfrm>
                <a:off x="3463572" y="2608251"/>
                <a:ext cx="1851101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Arc 134"/>
              <p:cNvSpPr/>
              <p:nvPr/>
            </p:nvSpPr>
            <p:spPr>
              <a:xfrm flipH="1">
                <a:off x="5314673" y="2608251"/>
                <a:ext cx="1647862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32" name="Straight Connector 131"/>
            <p:cNvCxnSpPr>
              <a:endCxn id="135" idx="0"/>
            </p:cNvCxnSpPr>
            <p:nvPr/>
          </p:nvCxnSpPr>
          <p:spPr>
            <a:xfrm flipV="1">
              <a:off x="4380884" y="4048461"/>
              <a:ext cx="17741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4380884" y="2608251"/>
              <a:ext cx="17741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 Box 20"/>
          <p:cNvSpPr txBox="1">
            <a:spLocks noChangeArrowheads="1"/>
          </p:cNvSpPr>
          <p:nvPr/>
        </p:nvSpPr>
        <p:spPr bwMode="auto">
          <a:xfrm>
            <a:off x="3860647" y="3356027"/>
            <a:ext cx="826477" cy="276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 PDR  </a:t>
            </a:r>
          </a:p>
        </p:txBody>
      </p:sp>
      <p:sp>
        <p:nvSpPr>
          <p:cNvPr id="137" name="Text Box 20"/>
          <p:cNvSpPr txBox="1">
            <a:spLocks noChangeArrowheads="1"/>
          </p:cNvSpPr>
          <p:nvPr/>
        </p:nvSpPr>
        <p:spPr bwMode="auto">
          <a:xfrm>
            <a:off x="3227964" y="2987809"/>
            <a:ext cx="731227" cy="2778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e</a:t>
            </a:r>
            <a:r>
              <a:rPr lang="en-US" sz="1200" b="1" baseline="30000" dirty="0">
                <a:solidFill>
                  <a:srgbClr val="FF0000"/>
                </a:solidFill>
                <a:latin typeface="Arial Narrow" pitchFamily="34" charset="0"/>
              </a:rPr>
              <a:t>+</a:t>
            </a:r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 DR  </a:t>
            </a:r>
          </a:p>
        </p:txBody>
      </p:sp>
      <p:sp>
        <p:nvSpPr>
          <p:cNvPr id="138" name="Text Box 48"/>
          <p:cNvSpPr txBox="1">
            <a:spLocks noChangeArrowheads="1"/>
          </p:cNvSpPr>
          <p:nvPr/>
        </p:nvSpPr>
        <p:spPr bwMode="auto">
          <a:xfrm>
            <a:off x="5285671" y="2653758"/>
            <a:ext cx="67554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BC1 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427817" y="2851443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3275712" y="3597193"/>
            <a:ext cx="223935" cy="91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5656571" y="2873816"/>
            <a:ext cx="223935" cy="91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6076" y="1132999"/>
            <a:ext cx="438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Central Injectors and DR in deep tunnel</a:t>
            </a:r>
          </a:p>
        </p:txBody>
      </p:sp>
      <p:sp>
        <p:nvSpPr>
          <p:cNvPr id="17" name="Arc 16"/>
          <p:cNvSpPr/>
          <p:nvPr/>
        </p:nvSpPr>
        <p:spPr bwMode="auto">
          <a:xfrm flipV="1">
            <a:off x="7019221" y="2330013"/>
            <a:ext cx="489710" cy="601431"/>
          </a:xfrm>
          <a:prstGeom prst="arc">
            <a:avLst>
              <a:gd name="adj1" fmla="val 16200000"/>
              <a:gd name="adj2" fmla="val 5308448"/>
            </a:avLst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Context for the CLIC studies	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262574"/>
            <a:ext cx="5085007" cy="511467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LHC and LHC luminosity upgrades (until ~2030)</a:t>
            </a:r>
          </a:p>
          <a:p>
            <a:pPr lvl="1"/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Higgs and BSM physics</a:t>
            </a:r>
          </a:p>
          <a:p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ILC in Japan, a possibility for exploring the Higgs in detail, starting at 250 </a:t>
            </a:r>
            <a:r>
              <a:rPr lang="en-US" sz="1900" b="0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lvl="1"/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Requires significant integrated luminosities, and increased energies in steps (at least to 500 </a:t>
            </a:r>
            <a:r>
              <a:rPr lang="en-US" sz="1900" b="0" dirty="0" err="1" smtClean="0">
                <a:solidFill>
                  <a:schemeClr val="accent1">
                    <a:lumMod val="75000"/>
                  </a:schemeClr>
                </a:solidFill>
              </a:rPr>
              <a:t>GeV</a:t>
            </a:r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), also long program </a:t>
            </a:r>
          </a:p>
          <a:p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BSM – does it show up at LHC at 13-14 </a:t>
            </a:r>
            <a:r>
              <a:rPr lang="en-US" sz="1900" b="0" dirty="0" err="1" smtClean="0">
                <a:solidFill>
                  <a:schemeClr val="accent1">
                    <a:lumMod val="75000"/>
                  </a:schemeClr>
                </a:solidFill>
              </a:rPr>
              <a:t>TeV</a:t>
            </a:r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 (2015 onwards) ? </a:t>
            </a:r>
          </a:p>
          <a:p>
            <a:pPr lvl="1"/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What are the best machines to access such physics directly post LHC …. we don’t know but we can prepare main options </a:t>
            </a:r>
          </a:p>
          <a:p>
            <a:pPr lvl="1">
              <a:lnSpc>
                <a:spcPct val="90000"/>
              </a:lnSpc>
              <a:spcBef>
                <a:spcPts val="672"/>
              </a:spcBef>
            </a:pPr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Two alternatives considered, higher energy hadrons (HE LHC or VHE LHC), or highest possible energy </a:t>
            </a:r>
            <a:r>
              <a:rPr lang="en-US" sz="1900" b="0" dirty="0" err="1" smtClean="0">
                <a:solidFill>
                  <a:schemeClr val="accent1">
                    <a:lumMod val="75000"/>
                  </a:schemeClr>
                </a:solidFill>
              </a:rPr>
              <a:t>e+e</a:t>
            </a:r>
            <a:r>
              <a:rPr lang="en-US" sz="1900" b="0" dirty="0" smtClean="0">
                <a:solidFill>
                  <a:schemeClr val="accent1">
                    <a:lumMod val="75000"/>
                  </a:schemeClr>
                </a:solidFill>
              </a:rPr>
              <a:t>- (CLIC).</a:t>
            </a: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1D6AF9-1F0E-2547-B7C2-EBD1501318D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7" descr="Magn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05" y="811283"/>
            <a:ext cx="2186396" cy="16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817" y="2469511"/>
            <a:ext cx="2561329" cy="160490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05" y="4116769"/>
            <a:ext cx="2123077" cy="145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52" y="5445672"/>
            <a:ext cx="1988338" cy="141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4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253" y="3603577"/>
            <a:ext cx="3115358" cy="10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0" name="Straight Connector 219"/>
          <p:cNvCxnSpPr/>
          <p:nvPr/>
        </p:nvCxnSpPr>
        <p:spPr bwMode="auto">
          <a:xfrm>
            <a:off x="4764886" y="4859750"/>
            <a:ext cx="274757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19776" y="4854523"/>
            <a:ext cx="338247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201149" y="231654"/>
            <a:ext cx="68011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How about a dedicated scheme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4669" y="439496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IP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59210" y="4794135"/>
            <a:ext cx="633539" cy="120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3941130" y="4794135"/>
            <a:ext cx="633539" cy="1207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23384" y="4485898"/>
            <a:ext cx="57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BDS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5627818" y="4794135"/>
            <a:ext cx="1452598" cy="12077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75815" y="4486443"/>
            <a:ext cx="115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Main </a:t>
            </a:r>
            <a:r>
              <a:rPr lang="en-GB" sz="1400" dirty="0" err="1">
                <a:solidFill>
                  <a:srgbClr val="000000"/>
                </a:solidFill>
              </a:rPr>
              <a:t>Linac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1675834" y="4794220"/>
            <a:ext cx="1452598" cy="12077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71829" y="4530299"/>
            <a:ext cx="115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Main </a:t>
            </a:r>
            <a:r>
              <a:rPr lang="en-GB" sz="1400" dirty="0" err="1">
                <a:solidFill>
                  <a:srgbClr val="000000"/>
                </a:solidFill>
              </a:rPr>
              <a:t>Linac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3" name="Arc 12"/>
          <p:cNvSpPr/>
          <p:nvPr/>
        </p:nvSpPr>
        <p:spPr bwMode="auto">
          <a:xfrm>
            <a:off x="8047955" y="4605070"/>
            <a:ext cx="765664" cy="273688"/>
          </a:xfrm>
          <a:prstGeom prst="arc">
            <a:avLst>
              <a:gd name="adj1" fmla="val 16200000"/>
              <a:gd name="adj2" fmla="val 5321368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0" name="Text Box 48"/>
          <p:cNvSpPr txBox="1">
            <a:spLocks noChangeArrowheads="1"/>
          </p:cNvSpPr>
          <p:nvPr/>
        </p:nvSpPr>
        <p:spPr bwMode="auto">
          <a:xfrm>
            <a:off x="6941589" y="5018622"/>
            <a:ext cx="1308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Booster </a:t>
            </a:r>
            <a:r>
              <a:rPr lang="en-US" sz="1200" dirty="0" err="1">
                <a:solidFill>
                  <a:srgbClr val="000000"/>
                </a:solidFill>
              </a:rPr>
              <a:t>Linac</a:t>
            </a:r>
            <a:endParaRPr lang="en-US" sz="1200" dirty="0">
              <a:solidFill>
                <a:srgbClr val="000000"/>
              </a:solidFill>
            </a:endParaRPr>
          </a:p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6 </a:t>
            </a:r>
            <a:r>
              <a:rPr lang="en-US" sz="1200" dirty="0" err="1">
                <a:solidFill>
                  <a:srgbClr val="000000"/>
                </a:solidFill>
              </a:rPr>
              <a:t>GeV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2" name="Text Box 20"/>
          <p:cNvSpPr txBox="1">
            <a:spLocks noChangeArrowheads="1"/>
          </p:cNvSpPr>
          <p:nvPr/>
        </p:nvSpPr>
        <p:spPr bwMode="auto">
          <a:xfrm>
            <a:off x="251523" y="4986147"/>
            <a:ext cx="500458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190EFF"/>
                </a:solidFill>
                <a:latin typeface="Arial Narrow" pitchFamily="34" charset="0"/>
              </a:rPr>
              <a:t>e</a:t>
            </a:r>
            <a:r>
              <a:rPr lang="en-US" sz="1200" b="1" baseline="30000" dirty="0">
                <a:solidFill>
                  <a:srgbClr val="190EFF"/>
                </a:solidFill>
                <a:latin typeface="Arial Narrow" pitchFamily="34" charset="0"/>
              </a:rPr>
              <a:t>-</a:t>
            </a:r>
            <a:r>
              <a:rPr lang="en-US" sz="1200" b="1" dirty="0">
                <a:solidFill>
                  <a:srgbClr val="190EFF"/>
                </a:solidFill>
                <a:latin typeface="Arial Narrow" pitchFamily="34" charset="0"/>
              </a:rPr>
              <a:t> DR</a:t>
            </a:r>
          </a:p>
        </p:txBody>
      </p:sp>
      <p:sp>
        <p:nvSpPr>
          <p:cNvPr id="166" name="Rectangle 49"/>
          <p:cNvSpPr>
            <a:spLocks noChangeArrowheads="1"/>
          </p:cNvSpPr>
          <p:nvPr/>
        </p:nvSpPr>
        <p:spPr bwMode="auto">
          <a:xfrm>
            <a:off x="1876404" y="5264536"/>
            <a:ext cx="93785" cy="101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68" name="Group 21"/>
          <p:cNvGrpSpPr>
            <a:grpSpLocks/>
          </p:cNvGrpSpPr>
          <p:nvPr/>
        </p:nvGrpSpPr>
        <p:grpSpPr bwMode="auto">
          <a:xfrm>
            <a:off x="69011" y="4856839"/>
            <a:ext cx="690968" cy="458497"/>
            <a:chOff x="2697463" y="3197835"/>
            <a:chExt cx="3498963" cy="1440210"/>
          </a:xfrm>
        </p:grpSpPr>
        <p:sp>
          <p:nvSpPr>
            <p:cNvPr id="169" name="Arc 168"/>
            <p:cNvSpPr/>
            <p:nvPr/>
          </p:nvSpPr>
          <p:spPr>
            <a:xfrm>
              <a:off x="2697463" y="3197835"/>
              <a:ext cx="1848430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170" name="Arc 9"/>
            <p:cNvSpPr/>
            <p:nvPr/>
          </p:nvSpPr>
          <p:spPr>
            <a:xfrm flipH="1">
              <a:off x="4545893" y="3197835"/>
              <a:ext cx="1650533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 flipV="1">
              <a:off x="3615361" y="4638045"/>
              <a:ext cx="1768428" cy="0"/>
            </a:xfrm>
            <a:prstGeom prst="line">
              <a:avLst/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3615361" y="3197835"/>
              <a:ext cx="1768428" cy="0"/>
            </a:xfrm>
            <a:prstGeom prst="line">
              <a:avLst/>
            </a:prstGeom>
            <a:ln>
              <a:solidFill>
                <a:srgbClr val="1005E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/>
          <p:cNvCxnSpPr/>
          <p:nvPr/>
        </p:nvCxnSpPr>
        <p:spPr>
          <a:xfrm>
            <a:off x="602367" y="5315336"/>
            <a:ext cx="12954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3965801" y="3914998"/>
            <a:ext cx="36003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69" idx="1"/>
          </p:cNvCxnSpPr>
          <p:nvPr/>
        </p:nvCxnSpPr>
        <p:spPr>
          <a:xfrm flipH="1">
            <a:off x="496702" y="4854523"/>
            <a:ext cx="558963" cy="78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 Box 44"/>
          <p:cNvSpPr txBox="1">
            <a:spLocks noChangeArrowheads="1"/>
          </p:cNvSpPr>
          <p:nvPr/>
        </p:nvSpPr>
        <p:spPr bwMode="auto">
          <a:xfrm>
            <a:off x="1165247" y="5461757"/>
            <a:ext cx="929054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DC gun</a:t>
            </a:r>
          </a:p>
        </p:txBody>
      </p:sp>
      <p:sp>
        <p:nvSpPr>
          <p:cNvPr id="207" name="Text Box 44"/>
          <p:cNvSpPr txBox="1">
            <a:spLocks noChangeArrowheads="1"/>
          </p:cNvSpPr>
          <p:nvPr/>
        </p:nvSpPr>
        <p:spPr bwMode="auto">
          <a:xfrm>
            <a:off x="968713" y="5047220"/>
            <a:ext cx="929054" cy="20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2.86 </a:t>
            </a:r>
            <a:r>
              <a:rPr lang="en-US" sz="1200" dirty="0" err="1">
                <a:solidFill>
                  <a:srgbClr val="000000"/>
                </a:solidFill>
              </a:rPr>
              <a:t>GeV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776183" y="4816830"/>
            <a:ext cx="223935" cy="91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1112554" y="5249455"/>
            <a:ext cx="606669" cy="131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7" name="Rectangle 62"/>
          <p:cNvSpPr>
            <a:spLocks noChangeArrowheads="1"/>
          </p:cNvSpPr>
          <p:nvPr/>
        </p:nvSpPr>
        <p:spPr bwMode="auto">
          <a:xfrm>
            <a:off x="7188758" y="4813233"/>
            <a:ext cx="528222" cy="655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" name="Rounded Rectangle 234"/>
          <p:cNvSpPr/>
          <p:nvPr/>
        </p:nvSpPr>
        <p:spPr bwMode="auto">
          <a:xfrm>
            <a:off x="3239027" y="4792214"/>
            <a:ext cx="263810" cy="133713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968970" y="4471565"/>
            <a:ext cx="57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BDS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651218" y="4638927"/>
            <a:ext cx="135298" cy="414137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FC01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2" name="Group 64"/>
          <p:cNvGrpSpPr>
            <a:grpSpLocks/>
          </p:cNvGrpSpPr>
          <p:nvPr/>
        </p:nvGrpSpPr>
        <p:grpSpPr bwMode="auto">
          <a:xfrm>
            <a:off x="6750357" y="4215651"/>
            <a:ext cx="1217735" cy="368300"/>
            <a:chOff x="2697463" y="3197835"/>
            <a:chExt cx="3498963" cy="1440210"/>
          </a:xfrm>
        </p:grpSpPr>
        <p:sp>
          <p:nvSpPr>
            <p:cNvPr id="123" name="Arc 122"/>
            <p:cNvSpPr/>
            <p:nvPr/>
          </p:nvSpPr>
          <p:spPr>
            <a:xfrm>
              <a:off x="2697463" y="3197835"/>
              <a:ext cx="1848430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124" name="Arc 15"/>
            <p:cNvSpPr/>
            <p:nvPr/>
          </p:nvSpPr>
          <p:spPr>
            <a:xfrm flipH="1">
              <a:off x="4545893" y="3197835"/>
              <a:ext cx="1650533" cy="1440210"/>
            </a:xfrm>
            <a:prstGeom prst="arc">
              <a:avLst>
                <a:gd name="adj1" fmla="val 5468061"/>
                <a:gd name="adj2" fmla="val 1623177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0000"/>
                </a:solidFill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3615361" y="4638045"/>
              <a:ext cx="17684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3615361" y="3197835"/>
              <a:ext cx="17684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>
            <a:stCxn id="157" idx="3"/>
          </p:cNvCxnSpPr>
          <p:nvPr/>
        </p:nvCxnSpPr>
        <p:spPr>
          <a:xfrm>
            <a:off x="7716980" y="4845995"/>
            <a:ext cx="813819" cy="32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3" idx="0"/>
          </p:cNvCxnSpPr>
          <p:nvPr/>
        </p:nvCxnSpPr>
        <p:spPr>
          <a:xfrm>
            <a:off x="7535235" y="4589728"/>
            <a:ext cx="895552" cy="15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0" name="Group 86"/>
          <p:cNvGrpSpPr>
            <a:grpSpLocks/>
          </p:cNvGrpSpPr>
          <p:nvPr/>
        </p:nvGrpSpPr>
        <p:grpSpPr bwMode="auto">
          <a:xfrm>
            <a:off x="7114505" y="3923339"/>
            <a:ext cx="933450" cy="290513"/>
            <a:chOff x="3463572" y="2608251"/>
            <a:chExt cx="3498963" cy="1440210"/>
          </a:xfrm>
        </p:grpSpPr>
        <p:grpSp>
          <p:nvGrpSpPr>
            <p:cNvPr id="131" name="Group 81"/>
            <p:cNvGrpSpPr>
              <a:grpSpLocks/>
            </p:cNvGrpSpPr>
            <p:nvPr/>
          </p:nvGrpSpPr>
          <p:grpSpPr bwMode="auto">
            <a:xfrm>
              <a:off x="3463572" y="2608251"/>
              <a:ext cx="3498963" cy="1440210"/>
              <a:chOff x="3463572" y="2608251"/>
              <a:chExt cx="3498963" cy="1440210"/>
            </a:xfrm>
          </p:grpSpPr>
          <p:sp>
            <p:nvSpPr>
              <p:cNvPr id="134" name="Arc 133"/>
              <p:cNvSpPr/>
              <p:nvPr/>
            </p:nvSpPr>
            <p:spPr>
              <a:xfrm>
                <a:off x="3463572" y="2608251"/>
                <a:ext cx="1851101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Arc 134"/>
              <p:cNvSpPr/>
              <p:nvPr/>
            </p:nvSpPr>
            <p:spPr>
              <a:xfrm flipH="1">
                <a:off x="5314673" y="2608251"/>
                <a:ext cx="1647862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32" name="Straight Connector 131"/>
            <p:cNvCxnSpPr>
              <a:endCxn id="135" idx="0"/>
            </p:cNvCxnSpPr>
            <p:nvPr/>
          </p:nvCxnSpPr>
          <p:spPr>
            <a:xfrm flipV="1">
              <a:off x="4380884" y="4048461"/>
              <a:ext cx="17741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4380884" y="2608251"/>
              <a:ext cx="177419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 Box 20"/>
          <p:cNvSpPr txBox="1">
            <a:spLocks noChangeArrowheads="1"/>
          </p:cNvSpPr>
          <p:nvPr/>
        </p:nvSpPr>
        <p:spPr bwMode="auto">
          <a:xfrm>
            <a:off x="7221478" y="3960544"/>
            <a:ext cx="826477" cy="2762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 PDR  </a:t>
            </a:r>
          </a:p>
        </p:txBody>
      </p:sp>
      <p:sp>
        <p:nvSpPr>
          <p:cNvPr id="137" name="Text Box 20"/>
          <p:cNvSpPr txBox="1">
            <a:spLocks noChangeArrowheads="1"/>
          </p:cNvSpPr>
          <p:nvPr/>
        </p:nvSpPr>
        <p:spPr bwMode="auto">
          <a:xfrm>
            <a:off x="7072009" y="4256059"/>
            <a:ext cx="731227" cy="2778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e</a:t>
            </a:r>
            <a:r>
              <a:rPr lang="en-US" sz="1200" b="1" baseline="30000" dirty="0">
                <a:solidFill>
                  <a:srgbClr val="FF0000"/>
                </a:solidFill>
                <a:latin typeface="Arial Narrow" pitchFamily="34" charset="0"/>
              </a:rPr>
              <a:t>+</a:t>
            </a:r>
            <a:r>
              <a:rPr lang="en-US" sz="1200" b="1" dirty="0">
                <a:solidFill>
                  <a:srgbClr val="FF0000"/>
                </a:solidFill>
                <a:latin typeface="Arial Narrow" pitchFamily="34" charset="0"/>
              </a:rPr>
              <a:t> DR  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841336" y="4769795"/>
            <a:ext cx="1524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399815" y="3869452"/>
            <a:ext cx="223935" cy="91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8086189" y="4815070"/>
            <a:ext cx="223935" cy="910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7913" y="2194048"/>
            <a:ext cx="438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DR and injector at the end of each side</a:t>
            </a:r>
          </a:p>
        </p:txBody>
      </p:sp>
      <p:sp>
        <p:nvSpPr>
          <p:cNvPr id="69" name="Rectangle 62"/>
          <p:cNvSpPr>
            <a:spLocks noChangeArrowheads="1"/>
          </p:cNvSpPr>
          <p:nvPr/>
        </p:nvSpPr>
        <p:spPr bwMode="auto">
          <a:xfrm>
            <a:off x="1055665" y="4821761"/>
            <a:ext cx="528222" cy="655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201149" y="231654"/>
            <a:ext cx="680118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Undulator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based positron source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484" y="1295400"/>
            <a:ext cx="846251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To be studied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Impact in cost, length and performance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 err="1">
                <a:solidFill>
                  <a:srgbClr val="618FFD">
                    <a:lumMod val="75000"/>
                  </a:srgbClr>
                </a:solidFill>
                <a:latin typeface="Comic Sans MS"/>
              </a:rPr>
              <a:t>Emittance</a:t>
            </a: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 preservation in </a:t>
            </a:r>
            <a:r>
              <a:rPr lang="en-GB" sz="2400" b="1" dirty="0" err="1">
                <a:solidFill>
                  <a:srgbClr val="618FFD">
                    <a:lumMod val="75000"/>
                  </a:srgbClr>
                </a:solidFill>
                <a:latin typeface="Comic Sans MS"/>
              </a:rPr>
              <a:t>undulator</a:t>
            </a: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 and bypass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2"/>
                </a:solidFill>
                <a:latin typeface="Comic Sans MS"/>
              </a:rPr>
              <a:t>Beam loading in PDR due to a likely gap of ~ 43 </a:t>
            </a:r>
            <a:r>
              <a:rPr lang="en-GB" sz="2400" b="1" dirty="0" err="1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GB" sz="2400" b="1" dirty="0" err="1">
                <a:solidFill>
                  <a:schemeClr val="accent2"/>
                </a:solidFill>
                <a:latin typeface="Comic Sans MS"/>
              </a:rPr>
              <a:t>s</a:t>
            </a:r>
            <a:r>
              <a:rPr lang="en-GB" sz="2400" b="1" dirty="0">
                <a:solidFill>
                  <a:schemeClr val="accent2"/>
                </a:solidFill>
                <a:latin typeface="Comic Sans MS"/>
              </a:rPr>
              <a:t> (500 </a:t>
            </a:r>
            <a:r>
              <a:rPr lang="en-GB" sz="2400" b="1" dirty="0" err="1">
                <a:solidFill>
                  <a:schemeClr val="accent2"/>
                </a:solidFill>
                <a:latin typeface="Comic Sans MS"/>
              </a:rPr>
              <a:t>GeV</a:t>
            </a:r>
            <a:r>
              <a:rPr lang="en-GB" sz="2400" b="1" dirty="0">
                <a:solidFill>
                  <a:schemeClr val="accent2"/>
                </a:solidFill>
                <a:latin typeface="Comic Sans MS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2"/>
                </a:solidFill>
                <a:latin typeface="Comic Sans MS"/>
              </a:rPr>
              <a:t>General timing </a:t>
            </a:r>
            <a:r>
              <a:rPr lang="en-GB" sz="2400" b="1" dirty="0" smtClean="0">
                <a:solidFill>
                  <a:schemeClr val="accent2"/>
                </a:solidFill>
                <a:latin typeface="Comic Sans MS"/>
              </a:rPr>
              <a:t>consideration </a:t>
            </a:r>
            <a:endParaRPr lang="en-GB" sz="2400" b="1" dirty="0">
              <a:solidFill>
                <a:schemeClr val="accent2"/>
              </a:solidFill>
              <a:latin typeface="Comic Sans MS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Upgrade </a:t>
            </a:r>
            <a:r>
              <a:rPr lang="en-GB" sz="2400" b="1" dirty="0" smtClean="0">
                <a:solidFill>
                  <a:srgbClr val="618FFD">
                    <a:lumMod val="75000"/>
                  </a:srgbClr>
                </a:solidFill>
                <a:latin typeface="Comic Sans MS"/>
              </a:rPr>
              <a:t>scenarios, energy scans</a:t>
            </a:r>
            <a:endParaRPr lang="en-GB" sz="2400" b="1" dirty="0">
              <a:solidFill>
                <a:srgbClr val="618FFD">
                  <a:lumMod val="75000"/>
                </a:srgbClr>
              </a:solidFill>
              <a:latin typeface="Comic Sans MS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sz="2400" b="1" dirty="0" err="1">
                <a:solidFill>
                  <a:srgbClr val="618FFD">
                    <a:lumMod val="75000"/>
                  </a:srgbClr>
                </a:solidFill>
                <a:latin typeface="Comic Sans MS"/>
              </a:rPr>
              <a:t>Undulator</a:t>
            </a:r>
            <a:r>
              <a:rPr lang="en-GB" sz="2400" b="1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 parameters, can we get 60% polarization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dirty="0">
              <a:solidFill>
                <a:srgbClr val="618FFD">
                  <a:lumMod val="75000"/>
                </a:srgbClr>
              </a:solidFill>
              <a:latin typeface="Comic Sans MS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omic Sans MS"/>
              </a:rPr>
              <a:t>Wei Gai, Wanming Liu and CLIC team</a:t>
            </a:r>
          </a:p>
        </p:txBody>
      </p:sp>
    </p:spTree>
    <p:extLst>
      <p:ext uri="{BB962C8B-B14F-4D97-AF65-F5344CB8AC3E}">
        <p14:creationId xmlns:p14="http://schemas.microsoft.com/office/powerpoint/2010/main" val="2034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7818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CLIC DB front end,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Post CDR Project 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62000" y="5500777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time being only major component development:</a:t>
            </a:r>
          </a:p>
          <a:p>
            <a:r>
              <a:rPr lang="en-US" dirty="0" smtClean="0"/>
              <a:t>GUN, SHB, high bandwidth 500 MHz source, 1 GHZ MBK, modulator and fully loaded accelerating structure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2079815" y="1479178"/>
            <a:ext cx="5986335" cy="3804621"/>
            <a:chOff x="2079815" y="1479178"/>
            <a:chExt cx="5986335" cy="3804621"/>
          </a:xfrm>
        </p:grpSpPr>
        <p:grpSp>
          <p:nvGrpSpPr>
            <p:cNvPr id="192" name="Group 191"/>
            <p:cNvGrpSpPr/>
            <p:nvPr/>
          </p:nvGrpSpPr>
          <p:grpSpPr>
            <a:xfrm>
              <a:off x="2079815" y="1479178"/>
              <a:ext cx="5244351" cy="3804621"/>
              <a:chOff x="2286002" y="1905000"/>
              <a:chExt cx="4334737" cy="345948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Line 360"/>
              <p:cNvSpPr>
                <a:spLocks noChangeShapeType="1"/>
              </p:cNvSpPr>
              <p:nvPr/>
            </p:nvSpPr>
            <p:spPr bwMode="auto">
              <a:xfrm>
                <a:off x="2746796" y="2768165"/>
                <a:ext cx="0" cy="10624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40" name="Line 360"/>
              <p:cNvSpPr>
                <a:spLocks noChangeShapeType="1"/>
              </p:cNvSpPr>
              <p:nvPr/>
            </p:nvSpPr>
            <p:spPr bwMode="auto">
              <a:xfrm>
                <a:off x="2994917" y="2768166"/>
                <a:ext cx="0" cy="10624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41" name="Line 360"/>
              <p:cNvSpPr>
                <a:spLocks noChangeShapeType="1"/>
              </p:cNvSpPr>
              <p:nvPr/>
            </p:nvSpPr>
            <p:spPr bwMode="auto">
              <a:xfrm>
                <a:off x="3243038" y="2768166"/>
                <a:ext cx="0" cy="10624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42" name="Line 360"/>
              <p:cNvSpPr>
                <a:spLocks noChangeShapeType="1"/>
              </p:cNvSpPr>
              <p:nvPr/>
            </p:nvSpPr>
            <p:spPr bwMode="auto">
              <a:xfrm>
                <a:off x="3562050" y="2964906"/>
                <a:ext cx="0" cy="8656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43" name="Line 360"/>
              <p:cNvSpPr>
                <a:spLocks noChangeShapeType="1"/>
              </p:cNvSpPr>
              <p:nvPr/>
            </p:nvSpPr>
            <p:spPr bwMode="auto">
              <a:xfrm flipV="1">
                <a:off x="2463229" y="3962400"/>
                <a:ext cx="3861372" cy="255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44" name="Rectangle 350"/>
              <p:cNvSpPr>
                <a:spLocks noChangeArrowheads="1"/>
              </p:cNvSpPr>
              <p:nvPr/>
            </p:nvSpPr>
            <p:spPr bwMode="auto">
              <a:xfrm>
                <a:off x="2356892" y="3791220"/>
                <a:ext cx="225638" cy="39348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Arial Narrow" pitchFamily="34" charset="0"/>
                </a:endParaRPr>
              </a:p>
            </p:txBody>
          </p:sp>
          <p:sp>
            <p:nvSpPr>
              <p:cNvPr id="45" name="AutoShape 358"/>
              <p:cNvSpPr>
                <a:spLocks noChangeArrowheads="1"/>
              </p:cNvSpPr>
              <p:nvPr/>
            </p:nvSpPr>
            <p:spPr bwMode="auto">
              <a:xfrm>
                <a:off x="2711350" y="3791220"/>
                <a:ext cx="109716" cy="390251"/>
              </a:xfrm>
              <a:prstGeom prst="roundRect">
                <a:avLst>
                  <a:gd name="adj" fmla="val 35870"/>
                </a:avLst>
              </a:prstGeom>
              <a:gradFill flip="none"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Arial Narrow" pitchFamily="34" charset="0"/>
                </a:endParaRPr>
              </a:p>
            </p:txBody>
          </p:sp>
          <p:sp>
            <p:nvSpPr>
              <p:cNvPr id="46" name="AutoShape 361" descr="Wide upward diagonal"/>
              <p:cNvSpPr>
                <a:spLocks noChangeArrowheads="1"/>
              </p:cNvSpPr>
              <p:nvPr/>
            </p:nvSpPr>
            <p:spPr bwMode="auto">
              <a:xfrm flipV="1">
                <a:off x="2640458" y="2571425"/>
                <a:ext cx="212674" cy="196742"/>
              </a:xfrm>
              <a:prstGeom prst="triangle">
                <a:avLst>
                  <a:gd name="adj" fmla="val 50000"/>
                </a:avLst>
              </a:prstGeom>
              <a:pattFill prst="wdUpDiag">
                <a:fgClr>
                  <a:schemeClr val="accent2"/>
                </a:fgClr>
                <a:bgClr>
                  <a:srgbClr val="FFFFFF"/>
                </a:bgClr>
              </a:patt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47" name="AutoShape 358"/>
              <p:cNvSpPr>
                <a:spLocks noChangeArrowheads="1"/>
              </p:cNvSpPr>
              <p:nvPr/>
            </p:nvSpPr>
            <p:spPr bwMode="auto">
              <a:xfrm>
                <a:off x="2959471" y="3791220"/>
                <a:ext cx="106338" cy="393483"/>
              </a:xfrm>
              <a:prstGeom prst="roundRect">
                <a:avLst>
                  <a:gd name="adj" fmla="val 35870"/>
                </a:avLst>
              </a:prstGeom>
              <a:gradFill flip="none"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Arial Narrow" pitchFamily="34" charset="0"/>
                </a:endParaRPr>
              </a:p>
            </p:txBody>
          </p:sp>
          <p:sp>
            <p:nvSpPr>
              <p:cNvPr id="48" name="AutoShape 358"/>
              <p:cNvSpPr>
                <a:spLocks noChangeArrowheads="1"/>
              </p:cNvSpPr>
              <p:nvPr/>
            </p:nvSpPr>
            <p:spPr bwMode="auto">
              <a:xfrm>
                <a:off x="3207592" y="3791220"/>
                <a:ext cx="106338" cy="393483"/>
              </a:xfrm>
              <a:prstGeom prst="roundRect">
                <a:avLst>
                  <a:gd name="adj" fmla="val 35870"/>
                </a:avLst>
              </a:prstGeom>
              <a:gradFill flip="none"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Arial Narrow" pitchFamily="34" charset="0"/>
                </a:endParaRPr>
              </a:p>
            </p:txBody>
          </p:sp>
          <p:sp>
            <p:nvSpPr>
              <p:cNvPr id="49" name="AutoShape 356"/>
              <p:cNvSpPr>
                <a:spLocks noChangeArrowheads="1"/>
              </p:cNvSpPr>
              <p:nvPr/>
            </p:nvSpPr>
            <p:spPr bwMode="auto">
              <a:xfrm>
                <a:off x="3491158" y="3791219"/>
                <a:ext cx="141783" cy="393483"/>
              </a:xfrm>
              <a:prstGeom prst="roundRect">
                <a:avLst>
                  <a:gd name="adj" fmla="val 35870"/>
                </a:avLst>
              </a:pr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50" name="AutoShape 338"/>
              <p:cNvSpPr>
                <a:spLocks noChangeArrowheads="1"/>
              </p:cNvSpPr>
              <p:nvPr/>
            </p:nvSpPr>
            <p:spPr bwMode="auto">
              <a:xfrm flipV="1">
                <a:off x="3429000" y="2286000"/>
                <a:ext cx="354458" cy="32986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51" name="Line 339"/>
              <p:cNvSpPr>
                <a:spLocks noChangeShapeType="1"/>
              </p:cNvSpPr>
              <p:nvPr/>
            </p:nvSpPr>
            <p:spPr bwMode="auto">
              <a:xfrm flipH="1" flipV="1">
                <a:off x="3810000" y="2590799"/>
                <a:ext cx="170" cy="14932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52" name="AutoShape 361" descr="Wide upward diagonal"/>
              <p:cNvSpPr>
                <a:spLocks noChangeArrowheads="1"/>
              </p:cNvSpPr>
              <p:nvPr/>
            </p:nvSpPr>
            <p:spPr bwMode="auto">
              <a:xfrm flipV="1">
                <a:off x="2888579" y="2571425"/>
                <a:ext cx="212674" cy="196742"/>
              </a:xfrm>
              <a:prstGeom prst="triangle">
                <a:avLst>
                  <a:gd name="adj" fmla="val 50000"/>
                </a:avLst>
              </a:prstGeom>
              <a:pattFill prst="wdUpDiag">
                <a:fgClr>
                  <a:schemeClr val="accent2"/>
                </a:fgClr>
                <a:bgClr>
                  <a:srgbClr val="FFFFFF"/>
                </a:bgClr>
              </a:patt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53" name="AutoShape 361" descr="Wide upward diagonal"/>
              <p:cNvSpPr>
                <a:spLocks noChangeArrowheads="1"/>
              </p:cNvSpPr>
              <p:nvPr/>
            </p:nvSpPr>
            <p:spPr bwMode="auto">
              <a:xfrm flipV="1">
                <a:off x="3136700" y="2571425"/>
                <a:ext cx="212674" cy="196742"/>
              </a:xfrm>
              <a:prstGeom prst="triangle">
                <a:avLst>
                  <a:gd name="adj" fmla="val 50000"/>
                </a:avLst>
              </a:prstGeom>
              <a:pattFill prst="wdUpDiag">
                <a:fgClr>
                  <a:schemeClr val="accent2"/>
                </a:fgClr>
                <a:bgClr>
                  <a:srgbClr val="FFFFFF"/>
                </a:bgClr>
              </a:patt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810171" y="3830568"/>
                <a:ext cx="425350" cy="314786"/>
              </a:xfrm>
              <a:prstGeom prst="roundRect">
                <a:avLst/>
              </a:prstGeom>
              <a:gradFill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16200000" scaled="1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4377304" y="3830568"/>
                <a:ext cx="567133" cy="314786"/>
              </a:xfrm>
              <a:prstGeom prst="roundRect">
                <a:avLst/>
              </a:prstGeom>
              <a:gradFill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16200000" scaled="1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60" name="AutoShape 338"/>
              <p:cNvSpPr>
                <a:spLocks noChangeArrowheads="1"/>
              </p:cNvSpPr>
              <p:nvPr/>
            </p:nvSpPr>
            <p:spPr bwMode="auto">
              <a:xfrm flipV="1">
                <a:off x="4191000" y="2286000"/>
                <a:ext cx="354458" cy="32986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61" name="Line 339"/>
              <p:cNvSpPr>
                <a:spLocks noChangeShapeType="1"/>
              </p:cNvSpPr>
              <p:nvPr/>
            </p:nvSpPr>
            <p:spPr bwMode="auto">
              <a:xfrm flipV="1">
                <a:off x="4377303" y="2571425"/>
                <a:ext cx="0" cy="15126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015329" y="3830568"/>
                <a:ext cx="567133" cy="314786"/>
              </a:xfrm>
              <a:prstGeom prst="roundRect">
                <a:avLst/>
              </a:prstGeom>
              <a:gradFill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16200000" scaled="1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63" name="AutoShape 338"/>
              <p:cNvSpPr>
                <a:spLocks noChangeArrowheads="1"/>
              </p:cNvSpPr>
              <p:nvPr/>
            </p:nvSpPr>
            <p:spPr bwMode="auto">
              <a:xfrm flipV="1">
                <a:off x="4827495" y="2277036"/>
                <a:ext cx="354458" cy="32986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64" name="Line 339"/>
              <p:cNvSpPr>
                <a:spLocks noChangeShapeType="1"/>
              </p:cNvSpPr>
              <p:nvPr/>
            </p:nvSpPr>
            <p:spPr bwMode="auto">
              <a:xfrm flipV="1">
                <a:off x="5015329" y="2571425"/>
                <a:ext cx="0" cy="15126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53355" y="3830568"/>
                <a:ext cx="567133" cy="314786"/>
              </a:xfrm>
              <a:prstGeom prst="roundRect">
                <a:avLst/>
              </a:prstGeom>
              <a:gradFill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16200000" scaled="1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66" name="AutoShape 338"/>
              <p:cNvSpPr>
                <a:spLocks noChangeArrowheads="1"/>
              </p:cNvSpPr>
              <p:nvPr/>
            </p:nvSpPr>
            <p:spPr bwMode="auto">
              <a:xfrm flipV="1">
                <a:off x="5468470" y="2286000"/>
                <a:ext cx="354458" cy="32986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67" name="Line 339"/>
              <p:cNvSpPr>
                <a:spLocks noChangeShapeType="1"/>
              </p:cNvSpPr>
              <p:nvPr/>
            </p:nvSpPr>
            <p:spPr bwMode="auto">
              <a:xfrm flipV="1">
                <a:off x="5653354" y="2571425"/>
                <a:ext cx="0" cy="15126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>
                  <a:latin typeface="+mj-lt"/>
                </a:endParaRPr>
              </a:p>
            </p:txBody>
          </p:sp>
          <p:sp>
            <p:nvSpPr>
              <p:cNvPr id="86" name="Rectangle 355"/>
              <p:cNvSpPr>
                <a:spLocks noChangeArrowheads="1"/>
              </p:cNvSpPr>
              <p:nvPr/>
            </p:nvSpPr>
            <p:spPr bwMode="auto">
              <a:xfrm>
                <a:off x="2321446" y="4578183"/>
                <a:ext cx="358613" cy="19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  <a:t>Gun</a:t>
                </a:r>
                <a:endParaRPr lang="en-US" sz="1100" b="0" dirty="0">
                  <a:solidFill>
                    <a:srgbClr val="114FFB"/>
                  </a:solidFill>
                  <a:latin typeface="+mj-lt"/>
                </a:endParaRPr>
              </a:p>
            </p:txBody>
          </p:sp>
          <p:sp>
            <p:nvSpPr>
              <p:cNvPr id="87" name="Rectangle 355"/>
              <p:cNvSpPr>
                <a:spLocks noChangeArrowheads="1"/>
              </p:cNvSpPr>
              <p:nvPr/>
            </p:nvSpPr>
            <p:spPr bwMode="auto">
              <a:xfrm>
                <a:off x="2782242" y="4538835"/>
                <a:ext cx="358613" cy="392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  <a:t>SHB 1-2-3</a:t>
                </a:r>
                <a:endParaRPr lang="en-US" sz="1100" b="0" dirty="0">
                  <a:solidFill>
                    <a:srgbClr val="114FFB"/>
                  </a:solidFill>
                  <a:latin typeface="+mj-lt"/>
                </a:endParaRPr>
              </a:p>
            </p:txBody>
          </p:sp>
          <p:sp>
            <p:nvSpPr>
              <p:cNvPr id="88" name="Rectangle 355"/>
              <p:cNvSpPr>
                <a:spLocks noChangeArrowheads="1"/>
              </p:cNvSpPr>
              <p:nvPr/>
            </p:nvSpPr>
            <p:spPr bwMode="auto">
              <a:xfrm flipH="1">
                <a:off x="3455713" y="4578183"/>
                <a:ext cx="254871" cy="19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  <a:t>PB</a:t>
                </a:r>
                <a:endParaRPr lang="en-US" sz="1100" b="0" dirty="0">
                  <a:solidFill>
                    <a:srgbClr val="114FFB"/>
                  </a:solidFill>
                  <a:latin typeface="+mj-lt"/>
                </a:endParaRPr>
              </a:p>
            </p:txBody>
          </p:sp>
          <p:sp>
            <p:nvSpPr>
              <p:cNvPr id="89" name="Rectangle 355"/>
              <p:cNvSpPr>
                <a:spLocks noChangeArrowheads="1"/>
              </p:cNvSpPr>
              <p:nvPr/>
            </p:nvSpPr>
            <p:spPr bwMode="auto">
              <a:xfrm flipH="1">
                <a:off x="3774725" y="4578183"/>
                <a:ext cx="638025" cy="19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  <a:t>Buncher</a:t>
                </a:r>
                <a:endParaRPr lang="en-US" sz="1100" b="0" dirty="0">
                  <a:solidFill>
                    <a:srgbClr val="114FFB"/>
                  </a:solidFill>
                  <a:latin typeface="+mj-lt"/>
                </a:endParaRPr>
              </a:p>
            </p:txBody>
          </p:sp>
          <p:sp>
            <p:nvSpPr>
              <p:cNvPr id="90" name="Rectangle 355"/>
              <p:cNvSpPr>
                <a:spLocks noChangeArrowheads="1"/>
              </p:cNvSpPr>
              <p:nvPr/>
            </p:nvSpPr>
            <p:spPr bwMode="auto">
              <a:xfrm flipH="1">
                <a:off x="5121667" y="4578183"/>
                <a:ext cx="1134267" cy="19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  <a:t>Acc. Structures</a:t>
                </a:r>
                <a:endParaRPr lang="en-US" sz="1100" b="0" dirty="0">
                  <a:solidFill>
                    <a:srgbClr val="114FFB"/>
                  </a:solidFill>
                  <a:latin typeface="+mj-lt"/>
                </a:endParaRPr>
              </a:p>
            </p:txBody>
          </p:sp>
          <p:grpSp>
            <p:nvGrpSpPr>
              <p:cNvPr id="151" name="Group 431"/>
              <p:cNvGrpSpPr>
                <a:grpSpLocks/>
              </p:cNvGrpSpPr>
              <p:nvPr/>
            </p:nvGrpSpPr>
            <p:grpSpPr bwMode="auto">
              <a:xfrm>
                <a:off x="5759687" y="3516390"/>
                <a:ext cx="203736" cy="116827"/>
                <a:chOff x="1560" y="3627"/>
                <a:chExt cx="116" cy="96"/>
              </a:xfrm>
            </p:grpSpPr>
            <p:sp>
              <p:nvSpPr>
                <p:cNvPr id="180" name="Rectangle 432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81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82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52" name="Group 439"/>
              <p:cNvGrpSpPr>
                <a:grpSpLocks/>
              </p:cNvGrpSpPr>
              <p:nvPr/>
            </p:nvGrpSpPr>
            <p:grpSpPr bwMode="auto">
              <a:xfrm>
                <a:off x="5121664" y="3516390"/>
                <a:ext cx="203736" cy="116827"/>
                <a:chOff x="1560" y="3627"/>
                <a:chExt cx="116" cy="96"/>
              </a:xfrm>
            </p:grpSpPr>
            <p:sp>
              <p:nvSpPr>
                <p:cNvPr id="177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78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79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53" name="Group 431"/>
              <p:cNvGrpSpPr>
                <a:grpSpLocks/>
              </p:cNvGrpSpPr>
              <p:nvPr/>
            </p:nvGrpSpPr>
            <p:grpSpPr bwMode="auto">
              <a:xfrm>
                <a:off x="4483640" y="3516390"/>
                <a:ext cx="203736" cy="116827"/>
                <a:chOff x="1560" y="3627"/>
                <a:chExt cx="116" cy="96"/>
              </a:xfrm>
            </p:grpSpPr>
            <p:sp>
              <p:nvSpPr>
                <p:cNvPr id="174" name="Rectangle 432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75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76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54" name="Group 439"/>
              <p:cNvGrpSpPr>
                <a:grpSpLocks/>
              </p:cNvGrpSpPr>
              <p:nvPr/>
            </p:nvGrpSpPr>
            <p:grpSpPr bwMode="auto">
              <a:xfrm>
                <a:off x="3881062" y="3516390"/>
                <a:ext cx="203736" cy="116827"/>
                <a:chOff x="1560" y="3627"/>
                <a:chExt cx="116" cy="96"/>
              </a:xfrm>
            </p:grpSpPr>
            <p:sp>
              <p:nvSpPr>
                <p:cNvPr id="171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72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73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55" name="Group 439"/>
              <p:cNvGrpSpPr>
                <a:grpSpLocks/>
              </p:cNvGrpSpPr>
              <p:nvPr/>
            </p:nvGrpSpPr>
            <p:grpSpPr bwMode="auto">
              <a:xfrm>
                <a:off x="3313929" y="3515781"/>
                <a:ext cx="177229" cy="118044"/>
                <a:chOff x="1560" y="3627"/>
                <a:chExt cx="116" cy="96"/>
              </a:xfrm>
            </p:grpSpPr>
            <p:sp>
              <p:nvSpPr>
                <p:cNvPr id="16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6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70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56" name="Group 439"/>
              <p:cNvGrpSpPr>
                <a:grpSpLocks/>
              </p:cNvGrpSpPr>
              <p:nvPr/>
            </p:nvGrpSpPr>
            <p:grpSpPr bwMode="auto">
              <a:xfrm>
                <a:off x="3030363" y="3515781"/>
                <a:ext cx="142909" cy="118044"/>
                <a:chOff x="1560" y="3627"/>
                <a:chExt cx="116" cy="96"/>
              </a:xfrm>
            </p:grpSpPr>
            <p:sp>
              <p:nvSpPr>
                <p:cNvPr id="165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66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67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57" name="Group 439"/>
              <p:cNvGrpSpPr>
                <a:grpSpLocks/>
              </p:cNvGrpSpPr>
              <p:nvPr/>
            </p:nvGrpSpPr>
            <p:grpSpPr bwMode="auto">
              <a:xfrm>
                <a:off x="2782243" y="3515781"/>
                <a:ext cx="142909" cy="118044"/>
                <a:chOff x="1560" y="3627"/>
                <a:chExt cx="116" cy="96"/>
              </a:xfrm>
            </p:grpSpPr>
            <p:sp>
              <p:nvSpPr>
                <p:cNvPr id="162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63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64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58" name="Group 439"/>
              <p:cNvGrpSpPr>
                <a:grpSpLocks/>
              </p:cNvGrpSpPr>
              <p:nvPr/>
            </p:nvGrpSpPr>
            <p:grpSpPr bwMode="auto">
              <a:xfrm>
                <a:off x="2286002" y="3515781"/>
                <a:ext cx="142909" cy="118044"/>
                <a:chOff x="1560" y="3627"/>
                <a:chExt cx="116" cy="96"/>
              </a:xfrm>
            </p:grpSpPr>
            <p:sp>
              <p:nvSpPr>
                <p:cNvPr id="159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60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61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11" name="Group 431"/>
              <p:cNvGrpSpPr>
                <a:grpSpLocks/>
              </p:cNvGrpSpPr>
              <p:nvPr/>
            </p:nvGrpSpPr>
            <p:grpSpPr bwMode="auto">
              <a:xfrm>
                <a:off x="5759687" y="4342704"/>
                <a:ext cx="203736" cy="116827"/>
                <a:chOff x="1560" y="3627"/>
                <a:chExt cx="116" cy="96"/>
              </a:xfrm>
            </p:grpSpPr>
            <p:sp>
              <p:nvSpPr>
                <p:cNvPr id="140" name="Rectangle 432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41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42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12" name="Group 439"/>
              <p:cNvGrpSpPr>
                <a:grpSpLocks/>
              </p:cNvGrpSpPr>
              <p:nvPr/>
            </p:nvGrpSpPr>
            <p:grpSpPr bwMode="auto">
              <a:xfrm>
                <a:off x="5121664" y="4342704"/>
                <a:ext cx="203736" cy="116827"/>
                <a:chOff x="1560" y="3627"/>
                <a:chExt cx="116" cy="96"/>
              </a:xfrm>
            </p:grpSpPr>
            <p:sp>
              <p:nvSpPr>
                <p:cNvPr id="137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38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39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13" name="Group 431"/>
              <p:cNvGrpSpPr>
                <a:grpSpLocks/>
              </p:cNvGrpSpPr>
              <p:nvPr/>
            </p:nvGrpSpPr>
            <p:grpSpPr bwMode="auto">
              <a:xfrm>
                <a:off x="4483640" y="4342704"/>
                <a:ext cx="203736" cy="116827"/>
                <a:chOff x="1560" y="3627"/>
                <a:chExt cx="116" cy="96"/>
              </a:xfrm>
            </p:grpSpPr>
            <p:sp>
              <p:nvSpPr>
                <p:cNvPr id="134" name="Rectangle 432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35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36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14" name="Group 439"/>
              <p:cNvGrpSpPr>
                <a:grpSpLocks/>
              </p:cNvGrpSpPr>
              <p:nvPr/>
            </p:nvGrpSpPr>
            <p:grpSpPr bwMode="auto">
              <a:xfrm>
                <a:off x="3881062" y="4342704"/>
                <a:ext cx="203736" cy="116827"/>
                <a:chOff x="1560" y="3627"/>
                <a:chExt cx="116" cy="96"/>
              </a:xfrm>
            </p:grpSpPr>
            <p:sp>
              <p:nvSpPr>
                <p:cNvPr id="131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32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33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15" name="Group 439"/>
              <p:cNvGrpSpPr>
                <a:grpSpLocks/>
              </p:cNvGrpSpPr>
              <p:nvPr/>
            </p:nvGrpSpPr>
            <p:grpSpPr bwMode="auto">
              <a:xfrm>
                <a:off x="3313929" y="4342095"/>
                <a:ext cx="177229" cy="118044"/>
                <a:chOff x="1560" y="3627"/>
                <a:chExt cx="116" cy="96"/>
              </a:xfrm>
            </p:grpSpPr>
            <p:sp>
              <p:nvSpPr>
                <p:cNvPr id="12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2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30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16" name="Group 439"/>
              <p:cNvGrpSpPr>
                <a:grpSpLocks/>
              </p:cNvGrpSpPr>
              <p:nvPr/>
            </p:nvGrpSpPr>
            <p:grpSpPr bwMode="auto">
              <a:xfrm>
                <a:off x="3030363" y="4342095"/>
                <a:ext cx="142909" cy="118044"/>
                <a:chOff x="1560" y="3627"/>
                <a:chExt cx="116" cy="96"/>
              </a:xfrm>
            </p:grpSpPr>
            <p:sp>
              <p:nvSpPr>
                <p:cNvPr id="125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26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27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17" name="Group 439"/>
              <p:cNvGrpSpPr>
                <a:grpSpLocks/>
              </p:cNvGrpSpPr>
              <p:nvPr/>
            </p:nvGrpSpPr>
            <p:grpSpPr bwMode="auto">
              <a:xfrm>
                <a:off x="2782243" y="4342095"/>
                <a:ext cx="142909" cy="118044"/>
                <a:chOff x="1560" y="3627"/>
                <a:chExt cx="116" cy="96"/>
              </a:xfrm>
            </p:grpSpPr>
            <p:sp>
              <p:nvSpPr>
                <p:cNvPr id="122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23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24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grpSp>
            <p:nvGrpSpPr>
              <p:cNvPr id="118" name="Group 439"/>
              <p:cNvGrpSpPr>
                <a:grpSpLocks/>
              </p:cNvGrpSpPr>
              <p:nvPr/>
            </p:nvGrpSpPr>
            <p:grpSpPr bwMode="auto">
              <a:xfrm>
                <a:off x="2286002" y="4342095"/>
                <a:ext cx="142909" cy="118044"/>
                <a:chOff x="1560" y="3627"/>
                <a:chExt cx="116" cy="96"/>
              </a:xfrm>
            </p:grpSpPr>
            <p:sp>
              <p:nvSpPr>
                <p:cNvPr id="119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20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  <p:sp>
              <p:nvSpPr>
                <p:cNvPr id="121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100" dirty="0">
                    <a:latin typeface="+mj-lt"/>
                  </a:endParaRPr>
                </a:p>
              </p:txBody>
            </p:sp>
          </p:grpSp>
          <p:sp>
            <p:nvSpPr>
              <p:cNvPr id="96" name="Rectangle 355"/>
              <p:cNvSpPr>
                <a:spLocks noChangeArrowheads="1"/>
              </p:cNvSpPr>
              <p:nvPr/>
            </p:nvSpPr>
            <p:spPr bwMode="auto">
              <a:xfrm flipH="1">
                <a:off x="2593240" y="2114653"/>
                <a:ext cx="729697" cy="307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+mj-lt"/>
                  </a:rPr>
                  <a:t>IOT</a:t>
                </a:r>
                <a: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  <a:t>s ?,</a:t>
                </a:r>
                <a:b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</a:br>
                <a: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  <a:t> 500 MHz</a:t>
                </a:r>
                <a:endParaRPr lang="en-US" sz="1100" b="0" dirty="0">
                  <a:solidFill>
                    <a:srgbClr val="114FFB"/>
                  </a:solidFill>
                  <a:latin typeface="+mj-lt"/>
                </a:endParaRPr>
              </a:p>
            </p:txBody>
          </p:sp>
          <p:sp>
            <p:nvSpPr>
              <p:cNvPr id="97" name="Rectangle 355"/>
              <p:cNvSpPr>
                <a:spLocks noChangeArrowheads="1"/>
              </p:cNvSpPr>
              <p:nvPr/>
            </p:nvSpPr>
            <p:spPr bwMode="auto">
              <a:xfrm flipH="1">
                <a:off x="3581400" y="1905000"/>
                <a:ext cx="258754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  <a:t>Modulator-klystrons, 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+mj-lt"/>
                  </a:rPr>
                  <a:t>1 GHz, 15 MW</a:t>
                </a:r>
                <a:endParaRPr lang="en-US" sz="1100" b="0" dirty="0">
                  <a:solidFill>
                    <a:srgbClr val="114FFB"/>
                  </a:solidFill>
                  <a:latin typeface="+mj-lt"/>
                </a:endParaRPr>
              </a:p>
            </p:txBody>
          </p:sp>
          <p:sp>
            <p:nvSpPr>
              <p:cNvPr id="98" name="Line 360"/>
              <p:cNvSpPr>
                <a:spLocks noChangeShapeType="1"/>
              </p:cNvSpPr>
              <p:nvPr/>
            </p:nvSpPr>
            <p:spPr bwMode="auto">
              <a:xfrm>
                <a:off x="3562049" y="2964906"/>
                <a:ext cx="2481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100" dirty="0">
                  <a:latin typeface="+mj-lt"/>
                </a:endParaRPr>
              </a:p>
            </p:txBody>
          </p:sp>
          <p:sp>
            <p:nvSpPr>
              <p:cNvPr id="100" name="Rectangle 348"/>
              <p:cNvSpPr>
                <a:spLocks noChangeArrowheads="1"/>
              </p:cNvSpPr>
              <p:nvPr/>
            </p:nvSpPr>
            <p:spPr bwMode="auto">
              <a:xfrm>
                <a:off x="3293667" y="5168407"/>
                <a:ext cx="625171" cy="19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100" b="0" dirty="0">
                    <a:solidFill>
                      <a:srgbClr val="000000"/>
                    </a:solidFill>
                    <a:latin typeface="+mj-lt"/>
                  </a:rPr>
                  <a:t>~ </a:t>
                </a:r>
                <a: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  <a:t>140 </a:t>
                </a:r>
                <a:r>
                  <a:rPr lang="en-US" sz="1100" b="0" dirty="0">
                    <a:solidFill>
                      <a:srgbClr val="000000"/>
                    </a:solidFill>
                    <a:latin typeface="+mj-lt"/>
                  </a:rPr>
                  <a:t>keV</a:t>
                </a:r>
                <a:endParaRPr lang="en-US" sz="1100" b="0" dirty="0">
                  <a:solidFill>
                    <a:srgbClr val="114FFB"/>
                  </a:solidFill>
                  <a:latin typeface="+mj-lt"/>
                </a:endParaRPr>
              </a:p>
            </p:txBody>
          </p:sp>
          <p:sp>
            <p:nvSpPr>
              <p:cNvPr id="101" name="Line 388"/>
              <p:cNvSpPr>
                <a:spLocks noChangeShapeType="1"/>
              </p:cNvSpPr>
              <p:nvPr/>
            </p:nvSpPr>
            <p:spPr bwMode="auto">
              <a:xfrm flipV="1">
                <a:off x="3668388" y="4774925"/>
                <a:ext cx="0" cy="3541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 sz="1100" dirty="0">
                  <a:latin typeface="+mj-lt"/>
                </a:endParaRPr>
              </a:p>
            </p:txBody>
          </p:sp>
          <p:sp>
            <p:nvSpPr>
              <p:cNvPr id="102" name="Rectangle 348"/>
              <p:cNvSpPr>
                <a:spLocks noChangeArrowheads="1"/>
              </p:cNvSpPr>
              <p:nvPr/>
            </p:nvSpPr>
            <p:spPr bwMode="auto">
              <a:xfrm>
                <a:off x="6008391" y="5123584"/>
                <a:ext cx="61234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100" b="0" dirty="0">
                    <a:solidFill>
                      <a:srgbClr val="000000"/>
                    </a:solidFill>
                    <a:latin typeface="+mj-lt"/>
                  </a:rPr>
                  <a:t>~ 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+mj-lt"/>
                  </a:rPr>
                  <a:t>12</a:t>
                </a:r>
                <a:r>
                  <a:rPr lang="en-US" sz="1100" b="0" dirty="0" smtClean="0">
                    <a:solidFill>
                      <a:srgbClr val="000000"/>
                    </a:solidFill>
                    <a:latin typeface="+mj-lt"/>
                  </a:rPr>
                  <a:t> MeV</a:t>
                </a:r>
                <a:endParaRPr lang="en-US" sz="1100" b="0" dirty="0">
                  <a:solidFill>
                    <a:srgbClr val="114FFB"/>
                  </a:solidFill>
                  <a:latin typeface="+mj-lt"/>
                </a:endParaRPr>
              </a:p>
            </p:txBody>
          </p:sp>
          <p:sp>
            <p:nvSpPr>
              <p:cNvPr id="104" name="Line 388"/>
              <p:cNvSpPr>
                <a:spLocks noChangeShapeType="1"/>
              </p:cNvSpPr>
              <p:nvPr/>
            </p:nvSpPr>
            <p:spPr bwMode="auto">
              <a:xfrm flipV="1">
                <a:off x="6340575" y="4676314"/>
                <a:ext cx="0" cy="3541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US" sz="1100" dirty="0">
                  <a:latin typeface="+mj-lt"/>
                </a:endParaRPr>
              </a:p>
            </p:txBody>
          </p:sp>
          <p:sp>
            <p:nvSpPr>
              <p:cNvPr id="189" name="AutoShape 338"/>
              <p:cNvSpPr>
                <a:spLocks noChangeArrowheads="1"/>
              </p:cNvSpPr>
              <p:nvPr/>
            </p:nvSpPr>
            <p:spPr bwMode="auto">
              <a:xfrm flipV="1">
                <a:off x="3810000" y="2286000"/>
                <a:ext cx="354458" cy="32986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100">
                  <a:latin typeface="+mj-lt"/>
                </a:endParaRPr>
              </a:p>
            </p:txBody>
          </p:sp>
          <p:cxnSp>
            <p:nvCxnSpPr>
              <p:cNvPr id="191" name="Straight Connector 190"/>
              <p:cNvCxnSpPr>
                <a:stCxn id="50" idx="0"/>
                <a:endCxn id="189" idx="0"/>
              </p:cNvCxnSpPr>
              <p:nvPr/>
            </p:nvCxnSpPr>
            <p:spPr bwMode="auto">
              <a:xfrm>
                <a:off x="3606229" y="2615864"/>
                <a:ext cx="381000" cy="0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94" name="Isosceles Triangle 193"/>
            <p:cNvSpPr/>
            <p:nvPr/>
          </p:nvSpPr>
          <p:spPr bwMode="auto">
            <a:xfrm>
              <a:off x="6893859" y="3532094"/>
              <a:ext cx="358589" cy="430306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196" name="Straight Connector 195"/>
            <p:cNvCxnSpPr>
              <a:stCxn id="194" idx="5"/>
            </p:cNvCxnSpPr>
            <p:nvPr/>
          </p:nvCxnSpPr>
          <p:spPr bwMode="auto">
            <a:xfrm flipV="1">
              <a:off x="7162801" y="3487271"/>
              <a:ext cx="322728" cy="259976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97" name="Rectangle 196"/>
            <p:cNvSpPr/>
            <p:nvPr/>
          </p:nvSpPr>
          <p:spPr bwMode="auto">
            <a:xfrm>
              <a:off x="7458636" y="3281082"/>
              <a:ext cx="116541" cy="41237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isometricOffAxis1Left">
                <a:rot lat="0" lon="384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98" name="Rectangle 355"/>
            <p:cNvSpPr>
              <a:spLocks noChangeArrowheads="1"/>
            </p:cNvSpPr>
            <p:nvPr/>
          </p:nvSpPr>
          <p:spPr bwMode="auto">
            <a:xfrm flipH="1">
              <a:off x="6693865" y="3029527"/>
              <a:ext cx="137228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Diagnostics</a:t>
              </a:r>
              <a:endParaRPr lang="en-US" sz="1100" b="0" dirty="0">
                <a:solidFill>
                  <a:srgbClr val="114FFB"/>
                </a:solidFill>
                <a:latin typeface="+mj-lt"/>
              </a:endParaRPr>
            </a:p>
          </p:txBody>
        </p:sp>
      </p:grpSp>
      <p:sp>
        <p:nvSpPr>
          <p:cNvPr id="143" name="Rectangle 348"/>
          <p:cNvSpPr>
            <a:spLocks noChangeArrowheads="1"/>
          </p:cNvSpPr>
          <p:nvPr/>
        </p:nvSpPr>
        <p:spPr bwMode="auto">
          <a:xfrm>
            <a:off x="4324220" y="5026415"/>
            <a:ext cx="54822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100" b="0" dirty="0">
                <a:solidFill>
                  <a:srgbClr val="000000"/>
                </a:solidFill>
                <a:latin typeface="+mj-lt"/>
              </a:rPr>
              <a:t>~ </a:t>
            </a:r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en-US" sz="1100" b="0" dirty="0" smtClean="0">
                <a:solidFill>
                  <a:srgbClr val="000000"/>
                </a:solidFill>
                <a:latin typeface="+mj-lt"/>
              </a:rPr>
              <a:t> MeV</a:t>
            </a:r>
            <a:endParaRPr lang="en-US" sz="1100" b="0" dirty="0">
              <a:solidFill>
                <a:srgbClr val="114FFB"/>
              </a:solidFill>
              <a:latin typeface="+mj-lt"/>
            </a:endParaRPr>
          </a:p>
        </p:txBody>
      </p:sp>
      <p:sp>
        <p:nvSpPr>
          <p:cNvPr id="144" name="Line 388"/>
          <p:cNvSpPr>
            <a:spLocks noChangeShapeType="1"/>
          </p:cNvSpPr>
          <p:nvPr/>
        </p:nvSpPr>
        <p:spPr bwMode="auto">
          <a:xfrm flipV="1">
            <a:off x="4629802" y="4534522"/>
            <a:ext cx="0" cy="38946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64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228600"/>
            <a:ext cx="67818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CLIC DB injector specifications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371600"/>
          <a:ext cx="73152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600200"/>
                <a:gridCol w="2438400"/>
              </a:tblGrid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Nominal</a:t>
                      </a:r>
                      <a:r>
                        <a:rPr lang="en-US" sz="1600" baseline="0" dirty="0" smtClean="0"/>
                        <a:t> value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MeV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Pulse Length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140.3</a:t>
                      </a:r>
                      <a:r>
                        <a:rPr lang="en-US" sz="1600" dirty="0" smtClean="0"/>
                        <a:t> / 243.7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sz="1600" dirty="0" smtClean="0"/>
                        <a:t>s /  ns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 current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charge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8.4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nC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bunches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70128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charge per pulse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590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600" dirty="0" err="1" smtClean="0">
                          <a:latin typeface="+mn-lt"/>
                        </a:rPr>
                        <a:t>C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spacing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Emittance</a:t>
                      </a:r>
                      <a:r>
                        <a:rPr lang="en-US" sz="1600" dirty="0" smtClean="0"/>
                        <a:t> at 50 </a:t>
                      </a:r>
                      <a:r>
                        <a:rPr lang="en-US" sz="1600" dirty="0" err="1" smtClean="0"/>
                        <a:t>MeV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</a:t>
                      </a:r>
                      <a:r>
                        <a:rPr lang="en-US" sz="1600" dirty="0" smtClean="0"/>
                        <a:t>m </a:t>
                      </a:r>
                      <a:r>
                        <a:rPr lang="en-US" sz="1600" dirty="0" err="1" smtClean="0"/>
                        <a:t>mrad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Repetition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Hz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spread at 50 </a:t>
                      </a:r>
                      <a:r>
                        <a:rPr lang="en-US" sz="1600" dirty="0" err="1" smtClean="0"/>
                        <a:t>MeV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FWHM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 at 50 </a:t>
                      </a:r>
                      <a:r>
                        <a:rPr lang="en-US" sz="1600" dirty="0" err="1" smtClean="0"/>
                        <a:t>MeV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mm </a:t>
                      </a:r>
                      <a:r>
                        <a:rPr lang="en-US" sz="1600" dirty="0" err="1" smtClean="0"/>
                        <a:t>rms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</a:t>
                      </a:r>
                      <a:r>
                        <a:rPr lang="en-US" sz="1600" baseline="0" dirty="0" smtClean="0"/>
                        <a:t> variation shot </a:t>
                      </a:r>
                      <a:r>
                        <a:rPr lang="en-US" sz="1600" baseline="0" smtClean="0"/>
                        <a:t>to shot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 flatness on flat top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Allowed satellite charge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Allowed switching time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1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9759" y="3325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Sub Harmonic Bunchers (SHBs)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Date Placeholder 7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Hamed Shaker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3" name="Group 82"/>
          <p:cNvGrpSpPr>
            <a:grpSpLocks noChangeAspect="1"/>
          </p:cNvGrpSpPr>
          <p:nvPr/>
        </p:nvGrpSpPr>
        <p:grpSpPr bwMode="auto">
          <a:xfrm>
            <a:off x="6177826" y="1227421"/>
            <a:ext cx="2912110" cy="2498936"/>
            <a:chOff x="228600" y="1300317"/>
            <a:chExt cx="3640138" cy="5405283"/>
          </a:xfrm>
        </p:grpSpPr>
        <p:sp>
          <p:nvSpPr>
            <p:cNvPr id="167" name="AutoShape 153"/>
            <p:cNvSpPr>
              <a:spLocks noChangeAspect="1" noChangeArrowheads="1"/>
            </p:cNvSpPr>
            <p:nvPr/>
          </p:nvSpPr>
          <p:spPr bwMode="auto">
            <a:xfrm>
              <a:off x="228600" y="1543050"/>
              <a:ext cx="3640138" cy="224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Rectangle 167"/>
            <p:cNvSpPr>
              <a:spLocks noChangeArrowheads="1"/>
            </p:cNvSpPr>
            <p:nvPr/>
          </p:nvSpPr>
          <p:spPr bwMode="auto">
            <a:xfrm>
              <a:off x="261144" y="1313135"/>
              <a:ext cx="3465513" cy="5392465"/>
            </a:xfrm>
            <a:prstGeom prst="rect">
              <a:avLst/>
            </a:prstGeom>
            <a:solidFill>
              <a:srgbClr val="99CCFF">
                <a:alpha val="30196"/>
              </a:srgbClr>
            </a:solidFill>
            <a:ln w="0">
              <a:solidFill>
                <a:srgbClr val="00187E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660648" y="1300317"/>
              <a:ext cx="2524125" cy="665732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00187E"/>
                  </a:solidFill>
                </a:rPr>
                <a:t>Phase coding</a:t>
              </a:r>
            </a:p>
          </p:txBody>
        </p:sp>
        <p:sp>
          <p:nvSpPr>
            <p:cNvPr id="170" name="Rectangle 169"/>
            <p:cNvSpPr>
              <a:spLocks noChangeArrowheads="1"/>
            </p:cNvSpPr>
            <p:nvPr/>
          </p:nvSpPr>
          <p:spPr bwMode="auto">
            <a:xfrm>
              <a:off x="2416175" y="3035299"/>
              <a:ext cx="1114425" cy="696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180</a:t>
              </a:r>
              <a:r>
                <a:rPr lang="en-US" sz="1100" dirty="0">
                  <a:solidFill>
                    <a:srgbClr val="000000"/>
                  </a:solidFill>
                  <a:sym typeface="Symbol" pitchFamily="18" charset="2"/>
                </a:rPr>
                <a:t></a:t>
              </a:r>
              <a:r>
                <a:rPr lang="en-US" sz="1100" dirty="0">
                  <a:solidFill>
                    <a:srgbClr val="000000"/>
                  </a:solidFill>
                </a:rPr>
                <a:t> phase switch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71" name="Line 154"/>
            <p:cNvSpPr>
              <a:spLocks noChangeShapeType="1"/>
            </p:cNvSpPr>
            <p:nvPr/>
          </p:nvSpPr>
          <p:spPr bwMode="auto">
            <a:xfrm>
              <a:off x="2093913" y="2362200"/>
              <a:ext cx="0" cy="4178299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72" name="Group 171"/>
            <p:cNvGrpSpPr>
              <a:grpSpLocks/>
            </p:cNvGrpSpPr>
            <p:nvPr/>
          </p:nvGrpSpPr>
          <p:grpSpPr bwMode="auto">
            <a:xfrm>
              <a:off x="511309" y="4325937"/>
              <a:ext cx="1111483" cy="396993"/>
              <a:chOff x="1248" y="1681"/>
              <a:chExt cx="1715" cy="270"/>
            </a:xfrm>
          </p:grpSpPr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1248" y="1681"/>
                <a:ext cx="1222" cy="270"/>
              </a:xfrm>
              <a:custGeom>
                <a:avLst/>
                <a:gdLst>
                  <a:gd name="T0" fmla="*/ 12 w 1222"/>
                  <a:gd name="T1" fmla="*/ 267 h 270"/>
                  <a:gd name="T2" fmla="*/ 38 w 1222"/>
                  <a:gd name="T3" fmla="*/ 254 h 270"/>
                  <a:gd name="T4" fmla="*/ 62 w 1222"/>
                  <a:gd name="T5" fmla="*/ 229 h 270"/>
                  <a:gd name="T6" fmla="*/ 88 w 1222"/>
                  <a:gd name="T7" fmla="*/ 196 h 270"/>
                  <a:gd name="T8" fmla="*/ 110 w 1222"/>
                  <a:gd name="T9" fmla="*/ 156 h 270"/>
                  <a:gd name="T10" fmla="*/ 134 w 1222"/>
                  <a:gd name="T11" fmla="*/ 113 h 270"/>
                  <a:gd name="T12" fmla="*/ 159 w 1222"/>
                  <a:gd name="T13" fmla="*/ 73 h 270"/>
                  <a:gd name="T14" fmla="*/ 184 w 1222"/>
                  <a:gd name="T15" fmla="*/ 39 h 270"/>
                  <a:gd name="T16" fmla="*/ 209 w 1222"/>
                  <a:gd name="T17" fmla="*/ 15 h 270"/>
                  <a:gd name="T18" fmla="*/ 234 w 1222"/>
                  <a:gd name="T19" fmla="*/ 2 h 270"/>
                  <a:gd name="T20" fmla="*/ 255 w 1222"/>
                  <a:gd name="T21" fmla="*/ 2 h 270"/>
                  <a:gd name="T22" fmla="*/ 281 w 1222"/>
                  <a:gd name="T23" fmla="*/ 15 h 270"/>
                  <a:gd name="T24" fmla="*/ 306 w 1222"/>
                  <a:gd name="T25" fmla="*/ 39 h 270"/>
                  <a:gd name="T26" fmla="*/ 330 w 1222"/>
                  <a:gd name="T27" fmla="*/ 73 h 270"/>
                  <a:gd name="T28" fmla="*/ 355 w 1222"/>
                  <a:gd name="T29" fmla="*/ 113 h 270"/>
                  <a:gd name="T30" fmla="*/ 380 w 1222"/>
                  <a:gd name="T31" fmla="*/ 156 h 270"/>
                  <a:gd name="T32" fmla="*/ 401 w 1222"/>
                  <a:gd name="T33" fmla="*/ 196 h 270"/>
                  <a:gd name="T34" fmla="*/ 427 w 1222"/>
                  <a:gd name="T35" fmla="*/ 229 h 270"/>
                  <a:gd name="T36" fmla="*/ 452 w 1222"/>
                  <a:gd name="T37" fmla="*/ 254 h 270"/>
                  <a:gd name="T38" fmla="*/ 477 w 1222"/>
                  <a:gd name="T39" fmla="*/ 267 h 270"/>
                  <a:gd name="T40" fmla="*/ 502 w 1222"/>
                  <a:gd name="T41" fmla="*/ 267 h 270"/>
                  <a:gd name="T42" fmla="*/ 526 w 1222"/>
                  <a:gd name="T43" fmla="*/ 254 h 270"/>
                  <a:gd name="T44" fmla="*/ 548 w 1222"/>
                  <a:gd name="T45" fmla="*/ 229 h 270"/>
                  <a:gd name="T46" fmla="*/ 573 w 1222"/>
                  <a:gd name="T47" fmla="*/ 196 h 270"/>
                  <a:gd name="T48" fmla="*/ 598 w 1222"/>
                  <a:gd name="T49" fmla="*/ 156 h 270"/>
                  <a:gd name="T50" fmla="*/ 623 w 1222"/>
                  <a:gd name="T51" fmla="*/ 113 h 270"/>
                  <a:gd name="T52" fmla="*/ 648 w 1222"/>
                  <a:gd name="T53" fmla="*/ 73 h 270"/>
                  <a:gd name="T54" fmla="*/ 673 w 1222"/>
                  <a:gd name="T55" fmla="*/ 39 h 270"/>
                  <a:gd name="T56" fmla="*/ 695 w 1222"/>
                  <a:gd name="T57" fmla="*/ 15 h 270"/>
                  <a:gd name="T58" fmla="*/ 719 w 1222"/>
                  <a:gd name="T59" fmla="*/ 2 h 270"/>
                  <a:gd name="T60" fmla="*/ 744 w 1222"/>
                  <a:gd name="T61" fmla="*/ 2 h 270"/>
                  <a:gd name="T62" fmla="*/ 770 w 1222"/>
                  <a:gd name="T63" fmla="*/ 15 h 270"/>
                  <a:gd name="T64" fmla="*/ 794 w 1222"/>
                  <a:gd name="T65" fmla="*/ 39 h 270"/>
                  <a:gd name="T66" fmla="*/ 820 w 1222"/>
                  <a:gd name="T67" fmla="*/ 73 h 270"/>
                  <a:gd name="T68" fmla="*/ 842 w 1222"/>
                  <a:gd name="T69" fmla="*/ 113 h 270"/>
                  <a:gd name="T70" fmla="*/ 866 w 1222"/>
                  <a:gd name="T71" fmla="*/ 156 h 270"/>
                  <a:gd name="T72" fmla="*/ 891 w 1222"/>
                  <a:gd name="T73" fmla="*/ 196 h 270"/>
                  <a:gd name="T74" fmla="*/ 915 w 1222"/>
                  <a:gd name="T75" fmla="*/ 229 h 270"/>
                  <a:gd name="T76" fmla="*/ 941 w 1222"/>
                  <a:gd name="T77" fmla="*/ 254 h 270"/>
                  <a:gd name="T78" fmla="*/ 966 w 1222"/>
                  <a:gd name="T79" fmla="*/ 267 h 270"/>
                  <a:gd name="T80" fmla="*/ 987 w 1222"/>
                  <a:gd name="T81" fmla="*/ 267 h 270"/>
                  <a:gd name="T82" fmla="*/ 1013 w 1222"/>
                  <a:gd name="T83" fmla="*/ 254 h 270"/>
                  <a:gd name="T84" fmla="*/ 1038 w 1222"/>
                  <a:gd name="T85" fmla="*/ 229 h 270"/>
                  <a:gd name="T86" fmla="*/ 1062 w 1222"/>
                  <a:gd name="T87" fmla="*/ 196 h 270"/>
                  <a:gd name="T88" fmla="*/ 1087 w 1222"/>
                  <a:gd name="T89" fmla="*/ 156 h 270"/>
                  <a:gd name="T90" fmla="*/ 1112 w 1222"/>
                  <a:gd name="T91" fmla="*/ 113 h 270"/>
                  <a:gd name="T92" fmla="*/ 1134 w 1222"/>
                  <a:gd name="T93" fmla="*/ 73 h 270"/>
                  <a:gd name="T94" fmla="*/ 1159 w 1222"/>
                  <a:gd name="T95" fmla="*/ 39 h 270"/>
                  <a:gd name="T96" fmla="*/ 1184 w 1222"/>
                  <a:gd name="T97" fmla="*/ 15 h 270"/>
                  <a:gd name="T98" fmla="*/ 1209 w 1222"/>
                  <a:gd name="T99" fmla="*/ 2 h 2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22"/>
                  <a:gd name="T151" fmla="*/ 0 h 270"/>
                  <a:gd name="T152" fmla="*/ 1222 w 1222"/>
                  <a:gd name="T153" fmla="*/ 270 h 2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22" h="270">
                    <a:moveTo>
                      <a:pt x="0" y="269"/>
                    </a:moveTo>
                    <a:lnTo>
                      <a:pt x="12" y="267"/>
                    </a:lnTo>
                    <a:lnTo>
                      <a:pt x="25" y="262"/>
                    </a:lnTo>
                    <a:lnTo>
                      <a:pt x="38" y="254"/>
                    </a:lnTo>
                    <a:lnTo>
                      <a:pt x="50" y="243"/>
                    </a:lnTo>
                    <a:lnTo>
                      <a:pt x="62" y="229"/>
                    </a:lnTo>
                    <a:lnTo>
                      <a:pt x="75" y="214"/>
                    </a:lnTo>
                    <a:lnTo>
                      <a:pt x="88" y="196"/>
                    </a:lnTo>
                    <a:lnTo>
                      <a:pt x="100" y="176"/>
                    </a:lnTo>
                    <a:lnTo>
                      <a:pt x="110" y="156"/>
                    </a:lnTo>
                    <a:lnTo>
                      <a:pt x="121" y="134"/>
                    </a:lnTo>
                    <a:lnTo>
                      <a:pt x="134" y="113"/>
                    </a:lnTo>
                    <a:lnTo>
                      <a:pt x="147" y="93"/>
                    </a:lnTo>
                    <a:lnTo>
                      <a:pt x="159" y="73"/>
                    </a:lnTo>
                    <a:lnTo>
                      <a:pt x="171" y="55"/>
                    </a:lnTo>
                    <a:lnTo>
                      <a:pt x="184" y="39"/>
                    </a:lnTo>
                    <a:lnTo>
                      <a:pt x="197" y="26"/>
                    </a:lnTo>
                    <a:lnTo>
                      <a:pt x="209" y="15"/>
                    </a:lnTo>
                    <a:lnTo>
                      <a:pt x="221" y="6"/>
                    </a:lnTo>
                    <a:lnTo>
                      <a:pt x="234" y="2"/>
                    </a:lnTo>
                    <a:lnTo>
                      <a:pt x="246" y="0"/>
                    </a:lnTo>
                    <a:lnTo>
                      <a:pt x="255" y="2"/>
                    </a:lnTo>
                    <a:lnTo>
                      <a:pt x="268" y="6"/>
                    </a:lnTo>
                    <a:lnTo>
                      <a:pt x="281" y="15"/>
                    </a:lnTo>
                    <a:lnTo>
                      <a:pt x="292" y="26"/>
                    </a:lnTo>
                    <a:lnTo>
                      <a:pt x="306" y="39"/>
                    </a:lnTo>
                    <a:lnTo>
                      <a:pt x="318" y="55"/>
                    </a:lnTo>
                    <a:lnTo>
                      <a:pt x="330" y="73"/>
                    </a:lnTo>
                    <a:lnTo>
                      <a:pt x="343" y="93"/>
                    </a:lnTo>
                    <a:lnTo>
                      <a:pt x="355" y="113"/>
                    </a:lnTo>
                    <a:lnTo>
                      <a:pt x="368" y="134"/>
                    </a:lnTo>
                    <a:lnTo>
                      <a:pt x="380" y="156"/>
                    </a:lnTo>
                    <a:lnTo>
                      <a:pt x="393" y="176"/>
                    </a:lnTo>
                    <a:lnTo>
                      <a:pt x="401" y="196"/>
                    </a:lnTo>
                    <a:lnTo>
                      <a:pt x="415" y="214"/>
                    </a:lnTo>
                    <a:lnTo>
                      <a:pt x="427" y="229"/>
                    </a:lnTo>
                    <a:lnTo>
                      <a:pt x="439" y="243"/>
                    </a:lnTo>
                    <a:lnTo>
                      <a:pt x="452" y="254"/>
                    </a:lnTo>
                    <a:lnTo>
                      <a:pt x="464" y="262"/>
                    </a:lnTo>
                    <a:lnTo>
                      <a:pt x="477" y="267"/>
                    </a:lnTo>
                    <a:lnTo>
                      <a:pt x="489" y="269"/>
                    </a:lnTo>
                    <a:lnTo>
                      <a:pt x="502" y="267"/>
                    </a:lnTo>
                    <a:lnTo>
                      <a:pt x="514" y="262"/>
                    </a:lnTo>
                    <a:lnTo>
                      <a:pt x="526" y="254"/>
                    </a:lnTo>
                    <a:lnTo>
                      <a:pt x="539" y="243"/>
                    </a:lnTo>
                    <a:lnTo>
                      <a:pt x="548" y="229"/>
                    </a:lnTo>
                    <a:lnTo>
                      <a:pt x="561" y="214"/>
                    </a:lnTo>
                    <a:lnTo>
                      <a:pt x="573" y="196"/>
                    </a:lnTo>
                    <a:lnTo>
                      <a:pt x="586" y="176"/>
                    </a:lnTo>
                    <a:lnTo>
                      <a:pt x="598" y="156"/>
                    </a:lnTo>
                    <a:lnTo>
                      <a:pt x="611" y="134"/>
                    </a:lnTo>
                    <a:lnTo>
                      <a:pt x="623" y="113"/>
                    </a:lnTo>
                    <a:lnTo>
                      <a:pt x="635" y="93"/>
                    </a:lnTo>
                    <a:lnTo>
                      <a:pt x="648" y="73"/>
                    </a:lnTo>
                    <a:lnTo>
                      <a:pt x="661" y="55"/>
                    </a:lnTo>
                    <a:lnTo>
                      <a:pt x="673" y="39"/>
                    </a:lnTo>
                    <a:lnTo>
                      <a:pt x="685" y="26"/>
                    </a:lnTo>
                    <a:lnTo>
                      <a:pt x="695" y="15"/>
                    </a:lnTo>
                    <a:lnTo>
                      <a:pt x="707" y="6"/>
                    </a:lnTo>
                    <a:lnTo>
                      <a:pt x="719" y="2"/>
                    </a:lnTo>
                    <a:lnTo>
                      <a:pt x="733" y="0"/>
                    </a:lnTo>
                    <a:lnTo>
                      <a:pt x="744" y="2"/>
                    </a:lnTo>
                    <a:lnTo>
                      <a:pt x="757" y="6"/>
                    </a:lnTo>
                    <a:lnTo>
                      <a:pt x="770" y="15"/>
                    </a:lnTo>
                    <a:lnTo>
                      <a:pt x="782" y="26"/>
                    </a:lnTo>
                    <a:lnTo>
                      <a:pt x="794" y="39"/>
                    </a:lnTo>
                    <a:lnTo>
                      <a:pt x="807" y="55"/>
                    </a:lnTo>
                    <a:lnTo>
                      <a:pt x="820" y="73"/>
                    </a:lnTo>
                    <a:lnTo>
                      <a:pt x="832" y="93"/>
                    </a:lnTo>
                    <a:lnTo>
                      <a:pt x="842" y="113"/>
                    </a:lnTo>
                    <a:lnTo>
                      <a:pt x="854" y="134"/>
                    </a:lnTo>
                    <a:lnTo>
                      <a:pt x="866" y="156"/>
                    </a:lnTo>
                    <a:lnTo>
                      <a:pt x="879" y="176"/>
                    </a:lnTo>
                    <a:lnTo>
                      <a:pt x="891" y="196"/>
                    </a:lnTo>
                    <a:lnTo>
                      <a:pt x="904" y="214"/>
                    </a:lnTo>
                    <a:lnTo>
                      <a:pt x="915" y="229"/>
                    </a:lnTo>
                    <a:lnTo>
                      <a:pt x="929" y="243"/>
                    </a:lnTo>
                    <a:lnTo>
                      <a:pt x="941" y="254"/>
                    </a:lnTo>
                    <a:lnTo>
                      <a:pt x="953" y="262"/>
                    </a:lnTo>
                    <a:lnTo>
                      <a:pt x="966" y="267"/>
                    </a:lnTo>
                    <a:lnTo>
                      <a:pt x="978" y="269"/>
                    </a:lnTo>
                    <a:lnTo>
                      <a:pt x="987" y="267"/>
                    </a:lnTo>
                    <a:lnTo>
                      <a:pt x="1000" y="262"/>
                    </a:lnTo>
                    <a:lnTo>
                      <a:pt x="1013" y="254"/>
                    </a:lnTo>
                    <a:lnTo>
                      <a:pt x="1024" y="243"/>
                    </a:lnTo>
                    <a:lnTo>
                      <a:pt x="1038" y="229"/>
                    </a:lnTo>
                    <a:lnTo>
                      <a:pt x="1050" y="214"/>
                    </a:lnTo>
                    <a:lnTo>
                      <a:pt x="1062" y="196"/>
                    </a:lnTo>
                    <a:lnTo>
                      <a:pt x="1075" y="176"/>
                    </a:lnTo>
                    <a:lnTo>
                      <a:pt x="1087" y="156"/>
                    </a:lnTo>
                    <a:lnTo>
                      <a:pt x="1100" y="134"/>
                    </a:lnTo>
                    <a:lnTo>
                      <a:pt x="1112" y="113"/>
                    </a:lnTo>
                    <a:lnTo>
                      <a:pt x="1125" y="93"/>
                    </a:lnTo>
                    <a:lnTo>
                      <a:pt x="1134" y="73"/>
                    </a:lnTo>
                    <a:lnTo>
                      <a:pt x="1146" y="55"/>
                    </a:lnTo>
                    <a:lnTo>
                      <a:pt x="1159" y="39"/>
                    </a:lnTo>
                    <a:lnTo>
                      <a:pt x="1171" y="26"/>
                    </a:lnTo>
                    <a:lnTo>
                      <a:pt x="1184" y="15"/>
                    </a:lnTo>
                    <a:lnTo>
                      <a:pt x="1196" y="6"/>
                    </a:lnTo>
                    <a:lnTo>
                      <a:pt x="1209" y="2"/>
                    </a:lnTo>
                    <a:lnTo>
                      <a:pt x="1221" y="0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2470" y="1681"/>
                <a:ext cx="493" cy="270"/>
              </a:xfrm>
              <a:custGeom>
                <a:avLst/>
                <a:gdLst>
                  <a:gd name="T0" fmla="*/ 0 w 493"/>
                  <a:gd name="T1" fmla="*/ 0 h 270"/>
                  <a:gd name="T2" fmla="*/ 12 w 493"/>
                  <a:gd name="T3" fmla="*/ 2 h 270"/>
                  <a:gd name="T4" fmla="*/ 24 w 493"/>
                  <a:gd name="T5" fmla="*/ 6 h 270"/>
                  <a:gd name="T6" fmla="*/ 38 w 493"/>
                  <a:gd name="T7" fmla="*/ 15 h 270"/>
                  <a:gd name="T8" fmla="*/ 50 w 493"/>
                  <a:gd name="T9" fmla="*/ 26 h 270"/>
                  <a:gd name="T10" fmla="*/ 62 w 493"/>
                  <a:gd name="T11" fmla="*/ 39 h 270"/>
                  <a:gd name="T12" fmla="*/ 75 w 493"/>
                  <a:gd name="T13" fmla="*/ 55 h 270"/>
                  <a:gd name="T14" fmla="*/ 88 w 493"/>
                  <a:gd name="T15" fmla="*/ 73 h 270"/>
                  <a:gd name="T16" fmla="*/ 100 w 493"/>
                  <a:gd name="T17" fmla="*/ 93 h 270"/>
                  <a:gd name="T18" fmla="*/ 110 w 493"/>
                  <a:gd name="T19" fmla="*/ 113 h 270"/>
                  <a:gd name="T20" fmla="*/ 122 w 493"/>
                  <a:gd name="T21" fmla="*/ 134 h 270"/>
                  <a:gd name="T22" fmla="*/ 134 w 493"/>
                  <a:gd name="T23" fmla="*/ 156 h 270"/>
                  <a:gd name="T24" fmla="*/ 147 w 493"/>
                  <a:gd name="T25" fmla="*/ 176 h 270"/>
                  <a:gd name="T26" fmla="*/ 160 w 493"/>
                  <a:gd name="T27" fmla="*/ 196 h 270"/>
                  <a:gd name="T28" fmla="*/ 172 w 493"/>
                  <a:gd name="T29" fmla="*/ 214 h 270"/>
                  <a:gd name="T30" fmla="*/ 184 w 493"/>
                  <a:gd name="T31" fmla="*/ 229 h 270"/>
                  <a:gd name="T32" fmla="*/ 197 w 493"/>
                  <a:gd name="T33" fmla="*/ 243 h 270"/>
                  <a:gd name="T34" fmla="*/ 210 w 493"/>
                  <a:gd name="T35" fmla="*/ 254 h 270"/>
                  <a:gd name="T36" fmla="*/ 222 w 493"/>
                  <a:gd name="T37" fmla="*/ 262 h 270"/>
                  <a:gd name="T38" fmla="*/ 235 w 493"/>
                  <a:gd name="T39" fmla="*/ 267 h 270"/>
                  <a:gd name="T40" fmla="*/ 247 w 493"/>
                  <a:gd name="T41" fmla="*/ 269 h 270"/>
                  <a:gd name="T42" fmla="*/ 256 w 493"/>
                  <a:gd name="T43" fmla="*/ 267 h 270"/>
                  <a:gd name="T44" fmla="*/ 270 w 493"/>
                  <a:gd name="T45" fmla="*/ 262 h 270"/>
                  <a:gd name="T46" fmla="*/ 282 w 493"/>
                  <a:gd name="T47" fmla="*/ 254 h 270"/>
                  <a:gd name="T48" fmla="*/ 294 w 493"/>
                  <a:gd name="T49" fmla="*/ 243 h 270"/>
                  <a:gd name="T50" fmla="*/ 307 w 493"/>
                  <a:gd name="T51" fmla="*/ 229 h 270"/>
                  <a:gd name="T52" fmla="*/ 320 w 493"/>
                  <a:gd name="T53" fmla="*/ 214 h 270"/>
                  <a:gd name="T54" fmla="*/ 332 w 493"/>
                  <a:gd name="T55" fmla="*/ 196 h 270"/>
                  <a:gd name="T56" fmla="*/ 345 w 493"/>
                  <a:gd name="T57" fmla="*/ 176 h 270"/>
                  <a:gd name="T58" fmla="*/ 357 w 493"/>
                  <a:gd name="T59" fmla="*/ 156 h 270"/>
                  <a:gd name="T60" fmla="*/ 370 w 493"/>
                  <a:gd name="T61" fmla="*/ 134 h 270"/>
                  <a:gd name="T62" fmla="*/ 382 w 493"/>
                  <a:gd name="T63" fmla="*/ 113 h 270"/>
                  <a:gd name="T64" fmla="*/ 395 w 493"/>
                  <a:gd name="T65" fmla="*/ 93 h 270"/>
                  <a:gd name="T66" fmla="*/ 404 w 493"/>
                  <a:gd name="T67" fmla="*/ 73 h 270"/>
                  <a:gd name="T68" fmla="*/ 417 w 493"/>
                  <a:gd name="T69" fmla="*/ 55 h 270"/>
                  <a:gd name="T70" fmla="*/ 429 w 493"/>
                  <a:gd name="T71" fmla="*/ 39 h 270"/>
                  <a:gd name="T72" fmla="*/ 442 w 493"/>
                  <a:gd name="T73" fmla="*/ 26 h 270"/>
                  <a:gd name="T74" fmla="*/ 454 w 493"/>
                  <a:gd name="T75" fmla="*/ 15 h 270"/>
                  <a:gd name="T76" fmla="*/ 467 w 493"/>
                  <a:gd name="T77" fmla="*/ 6 h 270"/>
                  <a:gd name="T78" fmla="*/ 479 w 493"/>
                  <a:gd name="T79" fmla="*/ 2 h 270"/>
                  <a:gd name="T80" fmla="*/ 492 w 493"/>
                  <a:gd name="T81" fmla="*/ 0 h 2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3"/>
                  <a:gd name="T124" fmla="*/ 0 h 270"/>
                  <a:gd name="T125" fmla="*/ 493 w 493"/>
                  <a:gd name="T126" fmla="*/ 270 h 2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3" h="270">
                    <a:moveTo>
                      <a:pt x="0" y="0"/>
                    </a:moveTo>
                    <a:lnTo>
                      <a:pt x="12" y="2"/>
                    </a:lnTo>
                    <a:lnTo>
                      <a:pt x="24" y="6"/>
                    </a:lnTo>
                    <a:lnTo>
                      <a:pt x="38" y="15"/>
                    </a:lnTo>
                    <a:lnTo>
                      <a:pt x="50" y="26"/>
                    </a:lnTo>
                    <a:lnTo>
                      <a:pt x="62" y="39"/>
                    </a:lnTo>
                    <a:lnTo>
                      <a:pt x="75" y="55"/>
                    </a:lnTo>
                    <a:lnTo>
                      <a:pt x="88" y="73"/>
                    </a:lnTo>
                    <a:lnTo>
                      <a:pt x="100" y="93"/>
                    </a:lnTo>
                    <a:lnTo>
                      <a:pt x="110" y="113"/>
                    </a:lnTo>
                    <a:lnTo>
                      <a:pt x="122" y="134"/>
                    </a:lnTo>
                    <a:lnTo>
                      <a:pt x="134" y="156"/>
                    </a:lnTo>
                    <a:lnTo>
                      <a:pt x="147" y="176"/>
                    </a:lnTo>
                    <a:lnTo>
                      <a:pt x="160" y="196"/>
                    </a:lnTo>
                    <a:lnTo>
                      <a:pt x="172" y="214"/>
                    </a:lnTo>
                    <a:lnTo>
                      <a:pt x="184" y="229"/>
                    </a:lnTo>
                    <a:lnTo>
                      <a:pt x="197" y="243"/>
                    </a:lnTo>
                    <a:lnTo>
                      <a:pt x="210" y="254"/>
                    </a:lnTo>
                    <a:lnTo>
                      <a:pt x="222" y="262"/>
                    </a:lnTo>
                    <a:lnTo>
                      <a:pt x="235" y="267"/>
                    </a:lnTo>
                    <a:lnTo>
                      <a:pt x="247" y="269"/>
                    </a:lnTo>
                    <a:lnTo>
                      <a:pt x="256" y="267"/>
                    </a:lnTo>
                    <a:lnTo>
                      <a:pt x="270" y="262"/>
                    </a:lnTo>
                    <a:lnTo>
                      <a:pt x="282" y="254"/>
                    </a:lnTo>
                    <a:lnTo>
                      <a:pt x="294" y="243"/>
                    </a:lnTo>
                    <a:lnTo>
                      <a:pt x="307" y="229"/>
                    </a:lnTo>
                    <a:lnTo>
                      <a:pt x="320" y="214"/>
                    </a:lnTo>
                    <a:lnTo>
                      <a:pt x="332" y="196"/>
                    </a:lnTo>
                    <a:lnTo>
                      <a:pt x="345" y="176"/>
                    </a:lnTo>
                    <a:lnTo>
                      <a:pt x="357" y="156"/>
                    </a:lnTo>
                    <a:lnTo>
                      <a:pt x="370" y="134"/>
                    </a:lnTo>
                    <a:lnTo>
                      <a:pt x="382" y="113"/>
                    </a:lnTo>
                    <a:lnTo>
                      <a:pt x="395" y="93"/>
                    </a:lnTo>
                    <a:lnTo>
                      <a:pt x="404" y="73"/>
                    </a:lnTo>
                    <a:lnTo>
                      <a:pt x="417" y="55"/>
                    </a:lnTo>
                    <a:lnTo>
                      <a:pt x="429" y="39"/>
                    </a:lnTo>
                    <a:lnTo>
                      <a:pt x="442" y="26"/>
                    </a:lnTo>
                    <a:lnTo>
                      <a:pt x="454" y="15"/>
                    </a:lnTo>
                    <a:lnTo>
                      <a:pt x="467" y="6"/>
                    </a:lnTo>
                    <a:lnTo>
                      <a:pt x="479" y="2"/>
                    </a:lnTo>
                    <a:lnTo>
                      <a:pt x="492" y="0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3" name="Line 159"/>
            <p:cNvSpPr>
              <a:spLocks noChangeShapeType="1"/>
            </p:cNvSpPr>
            <p:nvPr/>
          </p:nvSpPr>
          <p:spPr bwMode="auto">
            <a:xfrm flipV="1">
              <a:off x="493713" y="4522963"/>
              <a:ext cx="2632075" cy="29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74" name="Group 173"/>
            <p:cNvGrpSpPr>
              <a:grpSpLocks/>
            </p:cNvGrpSpPr>
            <p:nvPr/>
          </p:nvGrpSpPr>
          <p:grpSpPr bwMode="auto">
            <a:xfrm flipV="1">
              <a:off x="1624259" y="4325937"/>
              <a:ext cx="1111483" cy="396993"/>
              <a:chOff x="1248" y="1681"/>
              <a:chExt cx="1715" cy="270"/>
            </a:xfrm>
          </p:grpSpPr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1248" y="1681"/>
                <a:ext cx="1222" cy="270"/>
              </a:xfrm>
              <a:custGeom>
                <a:avLst/>
                <a:gdLst>
                  <a:gd name="T0" fmla="*/ 12 w 1222"/>
                  <a:gd name="T1" fmla="*/ 267 h 270"/>
                  <a:gd name="T2" fmla="*/ 38 w 1222"/>
                  <a:gd name="T3" fmla="*/ 254 h 270"/>
                  <a:gd name="T4" fmla="*/ 62 w 1222"/>
                  <a:gd name="T5" fmla="*/ 229 h 270"/>
                  <a:gd name="T6" fmla="*/ 88 w 1222"/>
                  <a:gd name="T7" fmla="*/ 196 h 270"/>
                  <a:gd name="T8" fmla="*/ 110 w 1222"/>
                  <a:gd name="T9" fmla="*/ 156 h 270"/>
                  <a:gd name="T10" fmla="*/ 134 w 1222"/>
                  <a:gd name="T11" fmla="*/ 113 h 270"/>
                  <a:gd name="T12" fmla="*/ 159 w 1222"/>
                  <a:gd name="T13" fmla="*/ 73 h 270"/>
                  <a:gd name="T14" fmla="*/ 184 w 1222"/>
                  <a:gd name="T15" fmla="*/ 39 h 270"/>
                  <a:gd name="T16" fmla="*/ 209 w 1222"/>
                  <a:gd name="T17" fmla="*/ 15 h 270"/>
                  <a:gd name="T18" fmla="*/ 234 w 1222"/>
                  <a:gd name="T19" fmla="*/ 2 h 270"/>
                  <a:gd name="T20" fmla="*/ 255 w 1222"/>
                  <a:gd name="T21" fmla="*/ 2 h 270"/>
                  <a:gd name="T22" fmla="*/ 281 w 1222"/>
                  <a:gd name="T23" fmla="*/ 15 h 270"/>
                  <a:gd name="T24" fmla="*/ 306 w 1222"/>
                  <a:gd name="T25" fmla="*/ 39 h 270"/>
                  <a:gd name="T26" fmla="*/ 330 w 1222"/>
                  <a:gd name="T27" fmla="*/ 73 h 270"/>
                  <a:gd name="T28" fmla="*/ 355 w 1222"/>
                  <a:gd name="T29" fmla="*/ 113 h 270"/>
                  <a:gd name="T30" fmla="*/ 380 w 1222"/>
                  <a:gd name="T31" fmla="*/ 156 h 270"/>
                  <a:gd name="T32" fmla="*/ 401 w 1222"/>
                  <a:gd name="T33" fmla="*/ 196 h 270"/>
                  <a:gd name="T34" fmla="*/ 427 w 1222"/>
                  <a:gd name="T35" fmla="*/ 229 h 270"/>
                  <a:gd name="T36" fmla="*/ 452 w 1222"/>
                  <a:gd name="T37" fmla="*/ 254 h 270"/>
                  <a:gd name="T38" fmla="*/ 477 w 1222"/>
                  <a:gd name="T39" fmla="*/ 267 h 270"/>
                  <a:gd name="T40" fmla="*/ 502 w 1222"/>
                  <a:gd name="T41" fmla="*/ 267 h 270"/>
                  <a:gd name="T42" fmla="*/ 526 w 1222"/>
                  <a:gd name="T43" fmla="*/ 254 h 270"/>
                  <a:gd name="T44" fmla="*/ 548 w 1222"/>
                  <a:gd name="T45" fmla="*/ 229 h 270"/>
                  <a:gd name="T46" fmla="*/ 573 w 1222"/>
                  <a:gd name="T47" fmla="*/ 196 h 270"/>
                  <a:gd name="T48" fmla="*/ 598 w 1222"/>
                  <a:gd name="T49" fmla="*/ 156 h 270"/>
                  <a:gd name="T50" fmla="*/ 623 w 1222"/>
                  <a:gd name="T51" fmla="*/ 113 h 270"/>
                  <a:gd name="T52" fmla="*/ 648 w 1222"/>
                  <a:gd name="T53" fmla="*/ 73 h 270"/>
                  <a:gd name="T54" fmla="*/ 673 w 1222"/>
                  <a:gd name="T55" fmla="*/ 39 h 270"/>
                  <a:gd name="T56" fmla="*/ 695 w 1222"/>
                  <a:gd name="T57" fmla="*/ 15 h 270"/>
                  <a:gd name="T58" fmla="*/ 719 w 1222"/>
                  <a:gd name="T59" fmla="*/ 2 h 270"/>
                  <a:gd name="T60" fmla="*/ 744 w 1222"/>
                  <a:gd name="T61" fmla="*/ 2 h 270"/>
                  <a:gd name="T62" fmla="*/ 770 w 1222"/>
                  <a:gd name="T63" fmla="*/ 15 h 270"/>
                  <a:gd name="T64" fmla="*/ 794 w 1222"/>
                  <a:gd name="T65" fmla="*/ 39 h 270"/>
                  <a:gd name="T66" fmla="*/ 820 w 1222"/>
                  <a:gd name="T67" fmla="*/ 73 h 270"/>
                  <a:gd name="T68" fmla="*/ 842 w 1222"/>
                  <a:gd name="T69" fmla="*/ 113 h 270"/>
                  <a:gd name="T70" fmla="*/ 866 w 1222"/>
                  <a:gd name="T71" fmla="*/ 156 h 270"/>
                  <a:gd name="T72" fmla="*/ 891 w 1222"/>
                  <a:gd name="T73" fmla="*/ 196 h 270"/>
                  <a:gd name="T74" fmla="*/ 915 w 1222"/>
                  <a:gd name="T75" fmla="*/ 229 h 270"/>
                  <a:gd name="T76" fmla="*/ 941 w 1222"/>
                  <a:gd name="T77" fmla="*/ 254 h 270"/>
                  <a:gd name="T78" fmla="*/ 966 w 1222"/>
                  <a:gd name="T79" fmla="*/ 267 h 270"/>
                  <a:gd name="T80" fmla="*/ 987 w 1222"/>
                  <a:gd name="T81" fmla="*/ 267 h 270"/>
                  <a:gd name="T82" fmla="*/ 1013 w 1222"/>
                  <a:gd name="T83" fmla="*/ 254 h 270"/>
                  <a:gd name="T84" fmla="*/ 1038 w 1222"/>
                  <a:gd name="T85" fmla="*/ 229 h 270"/>
                  <a:gd name="T86" fmla="*/ 1062 w 1222"/>
                  <a:gd name="T87" fmla="*/ 196 h 270"/>
                  <a:gd name="T88" fmla="*/ 1087 w 1222"/>
                  <a:gd name="T89" fmla="*/ 156 h 270"/>
                  <a:gd name="T90" fmla="*/ 1112 w 1222"/>
                  <a:gd name="T91" fmla="*/ 113 h 270"/>
                  <a:gd name="T92" fmla="*/ 1134 w 1222"/>
                  <a:gd name="T93" fmla="*/ 73 h 270"/>
                  <a:gd name="T94" fmla="*/ 1159 w 1222"/>
                  <a:gd name="T95" fmla="*/ 39 h 270"/>
                  <a:gd name="T96" fmla="*/ 1184 w 1222"/>
                  <a:gd name="T97" fmla="*/ 15 h 270"/>
                  <a:gd name="T98" fmla="*/ 1209 w 1222"/>
                  <a:gd name="T99" fmla="*/ 2 h 2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22"/>
                  <a:gd name="T151" fmla="*/ 0 h 270"/>
                  <a:gd name="T152" fmla="*/ 1222 w 1222"/>
                  <a:gd name="T153" fmla="*/ 270 h 2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22" h="270">
                    <a:moveTo>
                      <a:pt x="0" y="269"/>
                    </a:moveTo>
                    <a:lnTo>
                      <a:pt x="12" y="267"/>
                    </a:lnTo>
                    <a:lnTo>
                      <a:pt x="25" y="262"/>
                    </a:lnTo>
                    <a:lnTo>
                      <a:pt x="38" y="254"/>
                    </a:lnTo>
                    <a:lnTo>
                      <a:pt x="50" y="243"/>
                    </a:lnTo>
                    <a:lnTo>
                      <a:pt x="62" y="229"/>
                    </a:lnTo>
                    <a:lnTo>
                      <a:pt x="75" y="214"/>
                    </a:lnTo>
                    <a:lnTo>
                      <a:pt x="88" y="196"/>
                    </a:lnTo>
                    <a:lnTo>
                      <a:pt x="100" y="176"/>
                    </a:lnTo>
                    <a:lnTo>
                      <a:pt x="110" y="156"/>
                    </a:lnTo>
                    <a:lnTo>
                      <a:pt x="121" y="134"/>
                    </a:lnTo>
                    <a:lnTo>
                      <a:pt x="134" y="113"/>
                    </a:lnTo>
                    <a:lnTo>
                      <a:pt x="147" y="93"/>
                    </a:lnTo>
                    <a:lnTo>
                      <a:pt x="159" y="73"/>
                    </a:lnTo>
                    <a:lnTo>
                      <a:pt x="171" y="55"/>
                    </a:lnTo>
                    <a:lnTo>
                      <a:pt x="184" y="39"/>
                    </a:lnTo>
                    <a:lnTo>
                      <a:pt x="197" y="26"/>
                    </a:lnTo>
                    <a:lnTo>
                      <a:pt x="209" y="15"/>
                    </a:lnTo>
                    <a:lnTo>
                      <a:pt x="221" y="6"/>
                    </a:lnTo>
                    <a:lnTo>
                      <a:pt x="234" y="2"/>
                    </a:lnTo>
                    <a:lnTo>
                      <a:pt x="246" y="0"/>
                    </a:lnTo>
                    <a:lnTo>
                      <a:pt x="255" y="2"/>
                    </a:lnTo>
                    <a:lnTo>
                      <a:pt x="268" y="6"/>
                    </a:lnTo>
                    <a:lnTo>
                      <a:pt x="281" y="15"/>
                    </a:lnTo>
                    <a:lnTo>
                      <a:pt x="292" y="26"/>
                    </a:lnTo>
                    <a:lnTo>
                      <a:pt x="306" y="39"/>
                    </a:lnTo>
                    <a:lnTo>
                      <a:pt x="318" y="55"/>
                    </a:lnTo>
                    <a:lnTo>
                      <a:pt x="330" y="73"/>
                    </a:lnTo>
                    <a:lnTo>
                      <a:pt x="343" y="93"/>
                    </a:lnTo>
                    <a:lnTo>
                      <a:pt x="355" y="113"/>
                    </a:lnTo>
                    <a:lnTo>
                      <a:pt x="368" y="134"/>
                    </a:lnTo>
                    <a:lnTo>
                      <a:pt x="380" y="156"/>
                    </a:lnTo>
                    <a:lnTo>
                      <a:pt x="393" y="176"/>
                    </a:lnTo>
                    <a:lnTo>
                      <a:pt x="401" y="196"/>
                    </a:lnTo>
                    <a:lnTo>
                      <a:pt x="415" y="214"/>
                    </a:lnTo>
                    <a:lnTo>
                      <a:pt x="427" y="229"/>
                    </a:lnTo>
                    <a:lnTo>
                      <a:pt x="439" y="243"/>
                    </a:lnTo>
                    <a:lnTo>
                      <a:pt x="452" y="254"/>
                    </a:lnTo>
                    <a:lnTo>
                      <a:pt x="464" y="262"/>
                    </a:lnTo>
                    <a:lnTo>
                      <a:pt x="477" y="267"/>
                    </a:lnTo>
                    <a:lnTo>
                      <a:pt x="489" y="269"/>
                    </a:lnTo>
                    <a:lnTo>
                      <a:pt x="502" y="267"/>
                    </a:lnTo>
                    <a:lnTo>
                      <a:pt x="514" y="262"/>
                    </a:lnTo>
                    <a:lnTo>
                      <a:pt x="526" y="254"/>
                    </a:lnTo>
                    <a:lnTo>
                      <a:pt x="539" y="243"/>
                    </a:lnTo>
                    <a:lnTo>
                      <a:pt x="548" y="229"/>
                    </a:lnTo>
                    <a:lnTo>
                      <a:pt x="561" y="214"/>
                    </a:lnTo>
                    <a:lnTo>
                      <a:pt x="573" y="196"/>
                    </a:lnTo>
                    <a:lnTo>
                      <a:pt x="586" y="176"/>
                    </a:lnTo>
                    <a:lnTo>
                      <a:pt x="598" y="156"/>
                    </a:lnTo>
                    <a:lnTo>
                      <a:pt x="611" y="134"/>
                    </a:lnTo>
                    <a:lnTo>
                      <a:pt x="623" y="113"/>
                    </a:lnTo>
                    <a:lnTo>
                      <a:pt x="635" y="93"/>
                    </a:lnTo>
                    <a:lnTo>
                      <a:pt x="648" y="73"/>
                    </a:lnTo>
                    <a:lnTo>
                      <a:pt x="661" y="55"/>
                    </a:lnTo>
                    <a:lnTo>
                      <a:pt x="673" y="39"/>
                    </a:lnTo>
                    <a:lnTo>
                      <a:pt x="685" y="26"/>
                    </a:lnTo>
                    <a:lnTo>
                      <a:pt x="695" y="15"/>
                    </a:lnTo>
                    <a:lnTo>
                      <a:pt x="707" y="6"/>
                    </a:lnTo>
                    <a:lnTo>
                      <a:pt x="719" y="2"/>
                    </a:lnTo>
                    <a:lnTo>
                      <a:pt x="733" y="0"/>
                    </a:lnTo>
                    <a:lnTo>
                      <a:pt x="744" y="2"/>
                    </a:lnTo>
                    <a:lnTo>
                      <a:pt x="757" y="6"/>
                    </a:lnTo>
                    <a:lnTo>
                      <a:pt x="770" y="15"/>
                    </a:lnTo>
                    <a:lnTo>
                      <a:pt x="782" y="26"/>
                    </a:lnTo>
                    <a:lnTo>
                      <a:pt x="794" y="39"/>
                    </a:lnTo>
                    <a:lnTo>
                      <a:pt x="807" y="55"/>
                    </a:lnTo>
                    <a:lnTo>
                      <a:pt x="820" y="73"/>
                    </a:lnTo>
                    <a:lnTo>
                      <a:pt x="832" y="93"/>
                    </a:lnTo>
                    <a:lnTo>
                      <a:pt x="842" y="113"/>
                    </a:lnTo>
                    <a:lnTo>
                      <a:pt x="854" y="134"/>
                    </a:lnTo>
                    <a:lnTo>
                      <a:pt x="866" y="156"/>
                    </a:lnTo>
                    <a:lnTo>
                      <a:pt x="879" y="176"/>
                    </a:lnTo>
                    <a:lnTo>
                      <a:pt x="891" y="196"/>
                    </a:lnTo>
                    <a:lnTo>
                      <a:pt x="904" y="214"/>
                    </a:lnTo>
                    <a:lnTo>
                      <a:pt x="915" y="229"/>
                    </a:lnTo>
                    <a:lnTo>
                      <a:pt x="929" y="243"/>
                    </a:lnTo>
                    <a:lnTo>
                      <a:pt x="941" y="254"/>
                    </a:lnTo>
                    <a:lnTo>
                      <a:pt x="953" y="262"/>
                    </a:lnTo>
                    <a:lnTo>
                      <a:pt x="966" y="267"/>
                    </a:lnTo>
                    <a:lnTo>
                      <a:pt x="978" y="269"/>
                    </a:lnTo>
                    <a:lnTo>
                      <a:pt x="987" y="267"/>
                    </a:lnTo>
                    <a:lnTo>
                      <a:pt x="1000" y="262"/>
                    </a:lnTo>
                    <a:lnTo>
                      <a:pt x="1013" y="254"/>
                    </a:lnTo>
                    <a:lnTo>
                      <a:pt x="1024" y="243"/>
                    </a:lnTo>
                    <a:lnTo>
                      <a:pt x="1038" y="229"/>
                    </a:lnTo>
                    <a:lnTo>
                      <a:pt x="1050" y="214"/>
                    </a:lnTo>
                    <a:lnTo>
                      <a:pt x="1062" y="196"/>
                    </a:lnTo>
                    <a:lnTo>
                      <a:pt x="1075" y="176"/>
                    </a:lnTo>
                    <a:lnTo>
                      <a:pt x="1087" y="156"/>
                    </a:lnTo>
                    <a:lnTo>
                      <a:pt x="1100" y="134"/>
                    </a:lnTo>
                    <a:lnTo>
                      <a:pt x="1112" y="113"/>
                    </a:lnTo>
                    <a:lnTo>
                      <a:pt x="1125" y="93"/>
                    </a:lnTo>
                    <a:lnTo>
                      <a:pt x="1134" y="73"/>
                    </a:lnTo>
                    <a:lnTo>
                      <a:pt x="1146" y="55"/>
                    </a:lnTo>
                    <a:lnTo>
                      <a:pt x="1159" y="39"/>
                    </a:lnTo>
                    <a:lnTo>
                      <a:pt x="1171" y="26"/>
                    </a:lnTo>
                    <a:lnTo>
                      <a:pt x="1184" y="15"/>
                    </a:lnTo>
                    <a:lnTo>
                      <a:pt x="1196" y="6"/>
                    </a:lnTo>
                    <a:lnTo>
                      <a:pt x="1209" y="2"/>
                    </a:lnTo>
                    <a:lnTo>
                      <a:pt x="1221" y="0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2470" y="1681"/>
                <a:ext cx="493" cy="270"/>
              </a:xfrm>
              <a:custGeom>
                <a:avLst/>
                <a:gdLst>
                  <a:gd name="T0" fmla="*/ 0 w 493"/>
                  <a:gd name="T1" fmla="*/ 0 h 270"/>
                  <a:gd name="T2" fmla="*/ 12 w 493"/>
                  <a:gd name="T3" fmla="*/ 2 h 270"/>
                  <a:gd name="T4" fmla="*/ 24 w 493"/>
                  <a:gd name="T5" fmla="*/ 6 h 270"/>
                  <a:gd name="T6" fmla="*/ 38 w 493"/>
                  <a:gd name="T7" fmla="*/ 15 h 270"/>
                  <a:gd name="T8" fmla="*/ 50 w 493"/>
                  <a:gd name="T9" fmla="*/ 26 h 270"/>
                  <a:gd name="T10" fmla="*/ 62 w 493"/>
                  <a:gd name="T11" fmla="*/ 39 h 270"/>
                  <a:gd name="T12" fmla="*/ 75 w 493"/>
                  <a:gd name="T13" fmla="*/ 55 h 270"/>
                  <a:gd name="T14" fmla="*/ 88 w 493"/>
                  <a:gd name="T15" fmla="*/ 73 h 270"/>
                  <a:gd name="T16" fmla="*/ 100 w 493"/>
                  <a:gd name="T17" fmla="*/ 93 h 270"/>
                  <a:gd name="T18" fmla="*/ 110 w 493"/>
                  <a:gd name="T19" fmla="*/ 113 h 270"/>
                  <a:gd name="T20" fmla="*/ 122 w 493"/>
                  <a:gd name="T21" fmla="*/ 134 h 270"/>
                  <a:gd name="T22" fmla="*/ 134 w 493"/>
                  <a:gd name="T23" fmla="*/ 156 h 270"/>
                  <a:gd name="T24" fmla="*/ 147 w 493"/>
                  <a:gd name="T25" fmla="*/ 176 h 270"/>
                  <a:gd name="T26" fmla="*/ 160 w 493"/>
                  <a:gd name="T27" fmla="*/ 196 h 270"/>
                  <a:gd name="T28" fmla="*/ 172 w 493"/>
                  <a:gd name="T29" fmla="*/ 214 h 270"/>
                  <a:gd name="T30" fmla="*/ 184 w 493"/>
                  <a:gd name="T31" fmla="*/ 229 h 270"/>
                  <a:gd name="T32" fmla="*/ 197 w 493"/>
                  <a:gd name="T33" fmla="*/ 243 h 270"/>
                  <a:gd name="T34" fmla="*/ 210 w 493"/>
                  <a:gd name="T35" fmla="*/ 254 h 270"/>
                  <a:gd name="T36" fmla="*/ 222 w 493"/>
                  <a:gd name="T37" fmla="*/ 262 h 270"/>
                  <a:gd name="T38" fmla="*/ 235 w 493"/>
                  <a:gd name="T39" fmla="*/ 267 h 270"/>
                  <a:gd name="T40" fmla="*/ 247 w 493"/>
                  <a:gd name="T41" fmla="*/ 269 h 270"/>
                  <a:gd name="T42" fmla="*/ 256 w 493"/>
                  <a:gd name="T43" fmla="*/ 267 h 270"/>
                  <a:gd name="T44" fmla="*/ 270 w 493"/>
                  <a:gd name="T45" fmla="*/ 262 h 270"/>
                  <a:gd name="T46" fmla="*/ 282 w 493"/>
                  <a:gd name="T47" fmla="*/ 254 h 270"/>
                  <a:gd name="T48" fmla="*/ 294 w 493"/>
                  <a:gd name="T49" fmla="*/ 243 h 270"/>
                  <a:gd name="T50" fmla="*/ 307 w 493"/>
                  <a:gd name="T51" fmla="*/ 229 h 270"/>
                  <a:gd name="T52" fmla="*/ 320 w 493"/>
                  <a:gd name="T53" fmla="*/ 214 h 270"/>
                  <a:gd name="T54" fmla="*/ 332 w 493"/>
                  <a:gd name="T55" fmla="*/ 196 h 270"/>
                  <a:gd name="T56" fmla="*/ 345 w 493"/>
                  <a:gd name="T57" fmla="*/ 176 h 270"/>
                  <a:gd name="T58" fmla="*/ 357 w 493"/>
                  <a:gd name="T59" fmla="*/ 156 h 270"/>
                  <a:gd name="T60" fmla="*/ 370 w 493"/>
                  <a:gd name="T61" fmla="*/ 134 h 270"/>
                  <a:gd name="T62" fmla="*/ 382 w 493"/>
                  <a:gd name="T63" fmla="*/ 113 h 270"/>
                  <a:gd name="T64" fmla="*/ 395 w 493"/>
                  <a:gd name="T65" fmla="*/ 93 h 270"/>
                  <a:gd name="T66" fmla="*/ 404 w 493"/>
                  <a:gd name="T67" fmla="*/ 73 h 270"/>
                  <a:gd name="T68" fmla="*/ 417 w 493"/>
                  <a:gd name="T69" fmla="*/ 55 h 270"/>
                  <a:gd name="T70" fmla="*/ 429 w 493"/>
                  <a:gd name="T71" fmla="*/ 39 h 270"/>
                  <a:gd name="T72" fmla="*/ 442 w 493"/>
                  <a:gd name="T73" fmla="*/ 26 h 270"/>
                  <a:gd name="T74" fmla="*/ 454 w 493"/>
                  <a:gd name="T75" fmla="*/ 15 h 270"/>
                  <a:gd name="T76" fmla="*/ 467 w 493"/>
                  <a:gd name="T77" fmla="*/ 6 h 270"/>
                  <a:gd name="T78" fmla="*/ 479 w 493"/>
                  <a:gd name="T79" fmla="*/ 2 h 270"/>
                  <a:gd name="T80" fmla="*/ 492 w 493"/>
                  <a:gd name="T81" fmla="*/ 0 h 2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3"/>
                  <a:gd name="T124" fmla="*/ 0 h 270"/>
                  <a:gd name="T125" fmla="*/ 493 w 493"/>
                  <a:gd name="T126" fmla="*/ 270 h 2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3" h="270">
                    <a:moveTo>
                      <a:pt x="0" y="0"/>
                    </a:moveTo>
                    <a:lnTo>
                      <a:pt x="12" y="2"/>
                    </a:lnTo>
                    <a:lnTo>
                      <a:pt x="24" y="6"/>
                    </a:lnTo>
                    <a:lnTo>
                      <a:pt x="38" y="15"/>
                    </a:lnTo>
                    <a:lnTo>
                      <a:pt x="50" y="26"/>
                    </a:lnTo>
                    <a:lnTo>
                      <a:pt x="62" y="39"/>
                    </a:lnTo>
                    <a:lnTo>
                      <a:pt x="75" y="55"/>
                    </a:lnTo>
                    <a:lnTo>
                      <a:pt x="88" y="73"/>
                    </a:lnTo>
                    <a:lnTo>
                      <a:pt x="100" y="93"/>
                    </a:lnTo>
                    <a:lnTo>
                      <a:pt x="110" y="113"/>
                    </a:lnTo>
                    <a:lnTo>
                      <a:pt x="122" y="134"/>
                    </a:lnTo>
                    <a:lnTo>
                      <a:pt x="134" y="156"/>
                    </a:lnTo>
                    <a:lnTo>
                      <a:pt x="147" y="176"/>
                    </a:lnTo>
                    <a:lnTo>
                      <a:pt x="160" y="196"/>
                    </a:lnTo>
                    <a:lnTo>
                      <a:pt x="172" y="214"/>
                    </a:lnTo>
                    <a:lnTo>
                      <a:pt x="184" y="229"/>
                    </a:lnTo>
                    <a:lnTo>
                      <a:pt x="197" y="243"/>
                    </a:lnTo>
                    <a:lnTo>
                      <a:pt x="210" y="254"/>
                    </a:lnTo>
                    <a:lnTo>
                      <a:pt x="222" y="262"/>
                    </a:lnTo>
                    <a:lnTo>
                      <a:pt x="235" y="267"/>
                    </a:lnTo>
                    <a:lnTo>
                      <a:pt x="247" y="269"/>
                    </a:lnTo>
                    <a:lnTo>
                      <a:pt x="256" y="267"/>
                    </a:lnTo>
                    <a:lnTo>
                      <a:pt x="270" y="262"/>
                    </a:lnTo>
                    <a:lnTo>
                      <a:pt x="282" y="254"/>
                    </a:lnTo>
                    <a:lnTo>
                      <a:pt x="294" y="243"/>
                    </a:lnTo>
                    <a:lnTo>
                      <a:pt x="307" y="229"/>
                    </a:lnTo>
                    <a:lnTo>
                      <a:pt x="320" y="214"/>
                    </a:lnTo>
                    <a:lnTo>
                      <a:pt x="332" y="196"/>
                    </a:lnTo>
                    <a:lnTo>
                      <a:pt x="345" y="176"/>
                    </a:lnTo>
                    <a:lnTo>
                      <a:pt x="357" y="156"/>
                    </a:lnTo>
                    <a:lnTo>
                      <a:pt x="370" y="134"/>
                    </a:lnTo>
                    <a:lnTo>
                      <a:pt x="382" y="113"/>
                    </a:lnTo>
                    <a:lnTo>
                      <a:pt x="395" y="93"/>
                    </a:lnTo>
                    <a:lnTo>
                      <a:pt x="404" y="73"/>
                    </a:lnTo>
                    <a:lnTo>
                      <a:pt x="417" y="55"/>
                    </a:lnTo>
                    <a:lnTo>
                      <a:pt x="429" y="39"/>
                    </a:lnTo>
                    <a:lnTo>
                      <a:pt x="442" y="26"/>
                    </a:lnTo>
                    <a:lnTo>
                      <a:pt x="454" y="15"/>
                    </a:lnTo>
                    <a:lnTo>
                      <a:pt x="467" y="6"/>
                    </a:lnTo>
                    <a:lnTo>
                      <a:pt x="479" y="2"/>
                    </a:lnTo>
                    <a:lnTo>
                      <a:pt x="492" y="0"/>
                    </a:lnTo>
                  </a:path>
                </a:pathLst>
              </a:custGeom>
              <a:noFill/>
              <a:ln w="12700" cap="rnd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Freeform 174"/>
            <p:cNvSpPr>
              <a:spLocks/>
            </p:cNvSpPr>
            <p:nvPr/>
          </p:nvSpPr>
          <p:spPr bwMode="auto">
            <a:xfrm flipV="1">
              <a:off x="2741608" y="4327407"/>
              <a:ext cx="319661" cy="396993"/>
            </a:xfrm>
            <a:custGeom>
              <a:avLst/>
              <a:gdLst>
                <a:gd name="T0" fmla="*/ 0 w 493"/>
                <a:gd name="T1" fmla="*/ 0 h 270"/>
                <a:gd name="T2" fmla="*/ 0 w 493"/>
                <a:gd name="T3" fmla="*/ 2147483647 h 270"/>
                <a:gd name="T4" fmla="*/ 0 w 493"/>
                <a:gd name="T5" fmla="*/ 2147483647 h 270"/>
                <a:gd name="T6" fmla="*/ 0 w 493"/>
                <a:gd name="T7" fmla="*/ 2147483647 h 270"/>
                <a:gd name="T8" fmla="*/ 0 w 493"/>
                <a:gd name="T9" fmla="*/ 2147483647 h 270"/>
                <a:gd name="T10" fmla="*/ 0 w 493"/>
                <a:gd name="T11" fmla="*/ 2147483647 h 270"/>
                <a:gd name="T12" fmla="*/ 0 w 493"/>
                <a:gd name="T13" fmla="*/ 2147483647 h 270"/>
                <a:gd name="T14" fmla="*/ 0 w 493"/>
                <a:gd name="T15" fmla="*/ 2147483647 h 270"/>
                <a:gd name="T16" fmla="*/ 0 w 493"/>
                <a:gd name="T17" fmla="*/ 2147483647 h 270"/>
                <a:gd name="T18" fmla="*/ 0 w 493"/>
                <a:gd name="T19" fmla="*/ 2147483647 h 270"/>
                <a:gd name="T20" fmla="*/ 0 w 493"/>
                <a:gd name="T21" fmla="*/ 2147483647 h 270"/>
                <a:gd name="T22" fmla="*/ 0 w 493"/>
                <a:gd name="T23" fmla="*/ 2147483647 h 270"/>
                <a:gd name="T24" fmla="*/ 0 w 493"/>
                <a:gd name="T25" fmla="*/ 2147483647 h 270"/>
                <a:gd name="T26" fmla="*/ 0 w 493"/>
                <a:gd name="T27" fmla="*/ 2147483647 h 270"/>
                <a:gd name="T28" fmla="*/ 0 w 493"/>
                <a:gd name="T29" fmla="*/ 2147483647 h 270"/>
                <a:gd name="T30" fmla="*/ 0 w 493"/>
                <a:gd name="T31" fmla="*/ 2147483647 h 270"/>
                <a:gd name="T32" fmla="*/ 2147483647 w 493"/>
                <a:gd name="T33" fmla="*/ 2147483647 h 270"/>
                <a:gd name="T34" fmla="*/ 2147483647 w 493"/>
                <a:gd name="T35" fmla="*/ 2147483647 h 270"/>
                <a:gd name="T36" fmla="*/ 2147483647 w 493"/>
                <a:gd name="T37" fmla="*/ 2147483647 h 270"/>
                <a:gd name="T38" fmla="*/ 2147483647 w 493"/>
                <a:gd name="T39" fmla="*/ 2147483647 h 270"/>
                <a:gd name="T40" fmla="*/ 2147483647 w 493"/>
                <a:gd name="T41" fmla="*/ 2147483647 h 270"/>
                <a:gd name="T42" fmla="*/ 2147483647 w 493"/>
                <a:gd name="T43" fmla="*/ 2147483647 h 270"/>
                <a:gd name="T44" fmla="*/ 2147483647 w 493"/>
                <a:gd name="T45" fmla="*/ 2147483647 h 270"/>
                <a:gd name="T46" fmla="*/ 2147483647 w 493"/>
                <a:gd name="T47" fmla="*/ 2147483647 h 270"/>
                <a:gd name="T48" fmla="*/ 2147483647 w 493"/>
                <a:gd name="T49" fmla="*/ 2147483647 h 270"/>
                <a:gd name="T50" fmla="*/ 2147483647 w 493"/>
                <a:gd name="T51" fmla="*/ 2147483647 h 270"/>
                <a:gd name="T52" fmla="*/ 2147483647 w 493"/>
                <a:gd name="T53" fmla="*/ 2147483647 h 270"/>
                <a:gd name="T54" fmla="*/ 2147483647 w 493"/>
                <a:gd name="T55" fmla="*/ 2147483647 h 270"/>
                <a:gd name="T56" fmla="*/ 2147483647 w 493"/>
                <a:gd name="T57" fmla="*/ 2147483647 h 270"/>
                <a:gd name="T58" fmla="*/ 2147483647 w 493"/>
                <a:gd name="T59" fmla="*/ 2147483647 h 270"/>
                <a:gd name="T60" fmla="*/ 2147483647 w 493"/>
                <a:gd name="T61" fmla="*/ 2147483647 h 270"/>
                <a:gd name="T62" fmla="*/ 2147483647 w 493"/>
                <a:gd name="T63" fmla="*/ 2147483647 h 270"/>
                <a:gd name="T64" fmla="*/ 2147483647 w 493"/>
                <a:gd name="T65" fmla="*/ 2147483647 h 270"/>
                <a:gd name="T66" fmla="*/ 2147483647 w 493"/>
                <a:gd name="T67" fmla="*/ 2147483647 h 270"/>
                <a:gd name="T68" fmla="*/ 2147483647 w 493"/>
                <a:gd name="T69" fmla="*/ 2147483647 h 270"/>
                <a:gd name="T70" fmla="*/ 2147483647 w 493"/>
                <a:gd name="T71" fmla="*/ 2147483647 h 270"/>
                <a:gd name="T72" fmla="*/ 2147483647 w 493"/>
                <a:gd name="T73" fmla="*/ 2147483647 h 270"/>
                <a:gd name="T74" fmla="*/ 2147483647 w 493"/>
                <a:gd name="T75" fmla="*/ 2147483647 h 270"/>
                <a:gd name="T76" fmla="*/ 2147483647 w 493"/>
                <a:gd name="T77" fmla="*/ 2147483647 h 270"/>
                <a:gd name="T78" fmla="*/ 2147483647 w 493"/>
                <a:gd name="T79" fmla="*/ 2147483647 h 270"/>
                <a:gd name="T80" fmla="*/ 2147483647 w 493"/>
                <a:gd name="T81" fmla="*/ 0 h 2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3"/>
                <a:gd name="T124" fmla="*/ 0 h 270"/>
                <a:gd name="T125" fmla="*/ 493 w 493"/>
                <a:gd name="T126" fmla="*/ 270 h 2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3" h="270">
                  <a:moveTo>
                    <a:pt x="0" y="0"/>
                  </a:moveTo>
                  <a:lnTo>
                    <a:pt x="12" y="2"/>
                  </a:lnTo>
                  <a:lnTo>
                    <a:pt x="24" y="6"/>
                  </a:lnTo>
                  <a:lnTo>
                    <a:pt x="38" y="15"/>
                  </a:lnTo>
                  <a:lnTo>
                    <a:pt x="50" y="26"/>
                  </a:lnTo>
                  <a:lnTo>
                    <a:pt x="62" y="39"/>
                  </a:lnTo>
                  <a:lnTo>
                    <a:pt x="75" y="55"/>
                  </a:lnTo>
                  <a:lnTo>
                    <a:pt x="88" y="73"/>
                  </a:lnTo>
                  <a:lnTo>
                    <a:pt x="100" y="93"/>
                  </a:lnTo>
                  <a:lnTo>
                    <a:pt x="110" y="113"/>
                  </a:lnTo>
                  <a:lnTo>
                    <a:pt x="122" y="134"/>
                  </a:lnTo>
                  <a:lnTo>
                    <a:pt x="134" y="156"/>
                  </a:lnTo>
                  <a:lnTo>
                    <a:pt x="147" y="176"/>
                  </a:lnTo>
                  <a:lnTo>
                    <a:pt x="160" y="196"/>
                  </a:lnTo>
                  <a:lnTo>
                    <a:pt x="172" y="214"/>
                  </a:lnTo>
                  <a:lnTo>
                    <a:pt x="184" y="229"/>
                  </a:lnTo>
                  <a:lnTo>
                    <a:pt x="197" y="243"/>
                  </a:lnTo>
                  <a:lnTo>
                    <a:pt x="210" y="254"/>
                  </a:lnTo>
                  <a:lnTo>
                    <a:pt x="222" y="262"/>
                  </a:lnTo>
                  <a:lnTo>
                    <a:pt x="235" y="267"/>
                  </a:lnTo>
                  <a:lnTo>
                    <a:pt x="247" y="269"/>
                  </a:lnTo>
                  <a:lnTo>
                    <a:pt x="256" y="267"/>
                  </a:lnTo>
                  <a:lnTo>
                    <a:pt x="270" y="262"/>
                  </a:lnTo>
                  <a:lnTo>
                    <a:pt x="282" y="254"/>
                  </a:lnTo>
                  <a:lnTo>
                    <a:pt x="294" y="243"/>
                  </a:lnTo>
                  <a:lnTo>
                    <a:pt x="307" y="229"/>
                  </a:lnTo>
                  <a:lnTo>
                    <a:pt x="320" y="214"/>
                  </a:lnTo>
                  <a:lnTo>
                    <a:pt x="332" y="196"/>
                  </a:lnTo>
                  <a:lnTo>
                    <a:pt x="345" y="176"/>
                  </a:lnTo>
                  <a:lnTo>
                    <a:pt x="357" y="156"/>
                  </a:lnTo>
                  <a:lnTo>
                    <a:pt x="370" y="134"/>
                  </a:lnTo>
                  <a:lnTo>
                    <a:pt x="382" y="113"/>
                  </a:lnTo>
                  <a:lnTo>
                    <a:pt x="395" y="93"/>
                  </a:lnTo>
                  <a:lnTo>
                    <a:pt x="404" y="73"/>
                  </a:lnTo>
                  <a:lnTo>
                    <a:pt x="417" y="55"/>
                  </a:lnTo>
                  <a:lnTo>
                    <a:pt x="429" y="39"/>
                  </a:lnTo>
                  <a:lnTo>
                    <a:pt x="442" y="26"/>
                  </a:lnTo>
                  <a:lnTo>
                    <a:pt x="454" y="15"/>
                  </a:lnTo>
                  <a:lnTo>
                    <a:pt x="467" y="6"/>
                  </a:lnTo>
                  <a:lnTo>
                    <a:pt x="479" y="2"/>
                  </a:lnTo>
                  <a:lnTo>
                    <a:pt x="492" y="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Oval 175"/>
            <p:cNvSpPr>
              <a:spLocks noChangeArrowheads="1"/>
            </p:cNvSpPr>
            <p:nvPr/>
          </p:nvSpPr>
          <p:spPr bwMode="auto">
            <a:xfrm>
              <a:off x="1900238" y="4287837"/>
              <a:ext cx="93663" cy="9525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Oval 176"/>
            <p:cNvSpPr>
              <a:spLocks noChangeArrowheads="1"/>
            </p:cNvSpPr>
            <p:nvPr/>
          </p:nvSpPr>
          <p:spPr bwMode="auto">
            <a:xfrm>
              <a:off x="625475" y="4287837"/>
              <a:ext cx="98425" cy="9525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Oval 177"/>
            <p:cNvSpPr>
              <a:spLocks noChangeArrowheads="1"/>
            </p:cNvSpPr>
            <p:nvPr/>
          </p:nvSpPr>
          <p:spPr bwMode="auto">
            <a:xfrm>
              <a:off x="1249363" y="4287837"/>
              <a:ext cx="95250" cy="9525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Oval 178"/>
            <p:cNvSpPr>
              <a:spLocks noChangeArrowheads="1"/>
            </p:cNvSpPr>
            <p:nvPr/>
          </p:nvSpPr>
          <p:spPr bwMode="auto">
            <a:xfrm>
              <a:off x="2854325" y="4289424"/>
              <a:ext cx="96838" cy="92075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>
              <a:off x="2217738" y="4289424"/>
              <a:ext cx="93663" cy="92075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2892424" y="6021825"/>
              <a:ext cx="385764" cy="397587"/>
            </a:xfrm>
            <a:custGeom>
              <a:avLst/>
              <a:gdLst>
                <a:gd name="T0" fmla="*/ 2147483647 w 263"/>
                <a:gd name="T1" fmla="*/ 2147483647 h 269"/>
                <a:gd name="T2" fmla="*/ 2147483647 w 263"/>
                <a:gd name="T3" fmla="*/ 2147483647 h 269"/>
                <a:gd name="T4" fmla="*/ 2147483647 w 263"/>
                <a:gd name="T5" fmla="*/ 2147483647 h 269"/>
                <a:gd name="T6" fmla="*/ 2147483647 w 263"/>
                <a:gd name="T7" fmla="*/ 2147483647 h 269"/>
                <a:gd name="T8" fmla="*/ 2147483647 w 263"/>
                <a:gd name="T9" fmla="*/ 2147483647 h 269"/>
                <a:gd name="T10" fmla="*/ 2147483647 w 263"/>
                <a:gd name="T11" fmla="*/ 2147483647 h 269"/>
                <a:gd name="T12" fmla="*/ 2147483647 w 263"/>
                <a:gd name="T13" fmla="*/ 2147483647 h 269"/>
                <a:gd name="T14" fmla="*/ 2147483647 w 263"/>
                <a:gd name="T15" fmla="*/ 2147483647 h 269"/>
                <a:gd name="T16" fmla="*/ 2147483647 w 263"/>
                <a:gd name="T17" fmla="*/ 2147483647 h 269"/>
                <a:gd name="T18" fmla="*/ 2147483647 w 263"/>
                <a:gd name="T19" fmla="*/ 2147483647 h 269"/>
                <a:gd name="T20" fmla="*/ 2147483647 w 263"/>
                <a:gd name="T21" fmla="*/ 2147483647 h 269"/>
                <a:gd name="T22" fmla="*/ 2147483647 w 263"/>
                <a:gd name="T23" fmla="*/ 2147483647 h 269"/>
                <a:gd name="T24" fmla="*/ 2147483647 w 263"/>
                <a:gd name="T25" fmla="*/ 2147483647 h 269"/>
                <a:gd name="T26" fmla="*/ 2147483647 w 263"/>
                <a:gd name="T27" fmla="*/ 2147483647 h 269"/>
                <a:gd name="T28" fmla="*/ 2147483647 w 263"/>
                <a:gd name="T29" fmla="*/ 2147483647 h 269"/>
                <a:gd name="T30" fmla="*/ 2147483647 w 263"/>
                <a:gd name="T31" fmla="*/ 2147483647 h 269"/>
                <a:gd name="T32" fmla="*/ 2147483647 w 263"/>
                <a:gd name="T33" fmla="*/ 2147483647 h 269"/>
                <a:gd name="T34" fmla="*/ 2147483647 w 263"/>
                <a:gd name="T35" fmla="*/ 2147483647 h 269"/>
                <a:gd name="T36" fmla="*/ 2147483647 w 263"/>
                <a:gd name="T37" fmla="*/ 2147483647 h 269"/>
                <a:gd name="T38" fmla="*/ 2147483647 w 263"/>
                <a:gd name="T39" fmla="*/ 2147483647 h 269"/>
                <a:gd name="T40" fmla="*/ 2147483647 w 263"/>
                <a:gd name="T41" fmla="*/ 2147483647 h 269"/>
                <a:gd name="T42" fmla="*/ 2147483647 w 263"/>
                <a:gd name="T43" fmla="*/ 2147483647 h 269"/>
                <a:gd name="T44" fmla="*/ 2147483647 w 263"/>
                <a:gd name="T45" fmla="*/ 2147483647 h 269"/>
                <a:gd name="T46" fmla="*/ 2147483647 w 263"/>
                <a:gd name="T47" fmla="*/ 2147483647 h 269"/>
                <a:gd name="T48" fmla="*/ 2147483647 w 263"/>
                <a:gd name="T49" fmla="*/ 2147483647 h 269"/>
                <a:gd name="T50" fmla="*/ 0 w 263"/>
                <a:gd name="T51" fmla="*/ 0 h 2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3"/>
                <a:gd name="T79" fmla="*/ 0 h 269"/>
                <a:gd name="T80" fmla="*/ 263 w 263"/>
                <a:gd name="T81" fmla="*/ 269 h 2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3" h="269">
                  <a:moveTo>
                    <a:pt x="263" y="243"/>
                  </a:moveTo>
                  <a:lnTo>
                    <a:pt x="258" y="247"/>
                  </a:lnTo>
                  <a:lnTo>
                    <a:pt x="251" y="254"/>
                  </a:lnTo>
                  <a:lnTo>
                    <a:pt x="240" y="262"/>
                  </a:lnTo>
                  <a:lnTo>
                    <a:pt x="229" y="267"/>
                  </a:lnTo>
                  <a:lnTo>
                    <a:pt x="218" y="269"/>
                  </a:lnTo>
                  <a:lnTo>
                    <a:pt x="210" y="267"/>
                  </a:lnTo>
                  <a:lnTo>
                    <a:pt x="198" y="262"/>
                  </a:lnTo>
                  <a:lnTo>
                    <a:pt x="187" y="254"/>
                  </a:lnTo>
                  <a:lnTo>
                    <a:pt x="176" y="243"/>
                  </a:lnTo>
                  <a:lnTo>
                    <a:pt x="165" y="229"/>
                  </a:lnTo>
                  <a:lnTo>
                    <a:pt x="153" y="214"/>
                  </a:lnTo>
                  <a:lnTo>
                    <a:pt x="142" y="196"/>
                  </a:lnTo>
                  <a:lnTo>
                    <a:pt x="131" y="176"/>
                  </a:lnTo>
                  <a:lnTo>
                    <a:pt x="120" y="156"/>
                  </a:lnTo>
                  <a:lnTo>
                    <a:pt x="109" y="134"/>
                  </a:lnTo>
                  <a:lnTo>
                    <a:pt x="98" y="113"/>
                  </a:lnTo>
                  <a:lnTo>
                    <a:pt x="86" y="93"/>
                  </a:lnTo>
                  <a:lnTo>
                    <a:pt x="78" y="73"/>
                  </a:lnTo>
                  <a:lnTo>
                    <a:pt x="67" y="55"/>
                  </a:lnTo>
                  <a:lnTo>
                    <a:pt x="56" y="39"/>
                  </a:lnTo>
                  <a:lnTo>
                    <a:pt x="44" y="26"/>
                  </a:lnTo>
                  <a:lnTo>
                    <a:pt x="34" y="15"/>
                  </a:lnTo>
                  <a:lnTo>
                    <a:pt x="22" y="6"/>
                  </a:lnTo>
                  <a:lnTo>
                    <a:pt x="11" y="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492765" y="6030694"/>
              <a:ext cx="482572" cy="397587"/>
            </a:xfrm>
            <a:custGeom>
              <a:avLst/>
              <a:gdLst>
                <a:gd name="T0" fmla="*/ 0 w 329"/>
                <a:gd name="T1" fmla="*/ 2147483647 h 269"/>
                <a:gd name="T2" fmla="*/ 2147483647 w 329"/>
                <a:gd name="T3" fmla="*/ 2147483647 h 269"/>
                <a:gd name="T4" fmla="*/ 2147483647 w 329"/>
                <a:gd name="T5" fmla="*/ 2147483647 h 269"/>
                <a:gd name="T6" fmla="*/ 2147483647 w 329"/>
                <a:gd name="T7" fmla="*/ 2147483647 h 269"/>
                <a:gd name="T8" fmla="*/ 2147483647 w 329"/>
                <a:gd name="T9" fmla="*/ 2147483647 h 269"/>
                <a:gd name="T10" fmla="*/ 2147483647 w 329"/>
                <a:gd name="T11" fmla="*/ 2147483647 h 269"/>
                <a:gd name="T12" fmla="*/ 2147483647 w 329"/>
                <a:gd name="T13" fmla="*/ 2147483647 h 269"/>
                <a:gd name="T14" fmla="*/ 2147483647 w 329"/>
                <a:gd name="T15" fmla="*/ 2147483647 h 269"/>
                <a:gd name="T16" fmla="*/ 2147483647 w 329"/>
                <a:gd name="T17" fmla="*/ 2147483647 h 269"/>
                <a:gd name="T18" fmla="*/ 2147483647 w 329"/>
                <a:gd name="T19" fmla="*/ 2147483647 h 269"/>
                <a:gd name="T20" fmla="*/ 2147483647 w 329"/>
                <a:gd name="T21" fmla="*/ 2147483647 h 269"/>
                <a:gd name="T22" fmla="*/ 2147483647 w 329"/>
                <a:gd name="T23" fmla="*/ 2147483647 h 269"/>
                <a:gd name="T24" fmla="*/ 2147483647 w 329"/>
                <a:gd name="T25" fmla="*/ 2147483647 h 269"/>
                <a:gd name="T26" fmla="*/ 2147483647 w 329"/>
                <a:gd name="T27" fmla="*/ 2147483647 h 269"/>
                <a:gd name="T28" fmla="*/ 2147483647 w 329"/>
                <a:gd name="T29" fmla="*/ 2147483647 h 269"/>
                <a:gd name="T30" fmla="*/ 2147483647 w 329"/>
                <a:gd name="T31" fmla="*/ 2147483647 h 269"/>
                <a:gd name="T32" fmla="*/ 2147483647 w 329"/>
                <a:gd name="T33" fmla="*/ 2147483647 h 269"/>
                <a:gd name="T34" fmla="*/ 2147483647 w 329"/>
                <a:gd name="T35" fmla="*/ 2147483647 h 269"/>
                <a:gd name="T36" fmla="*/ 2147483647 w 329"/>
                <a:gd name="T37" fmla="*/ 2147483647 h 269"/>
                <a:gd name="T38" fmla="*/ 2147483647 w 329"/>
                <a:gd name="T39" fmla="*/ 2147483647 h 269"/>
                <a:gd name="T40" fmla="*/ 2147483647 w 329"/>
                <a:gd name="T41" fmla="*/ 2147483647 h 269"/>
                <a:gd name="T42" fmla="*/ 2147483647 w 329"/>
                <a:gd name="T43" fmla="*/ 2147483647 h 269"/>
                <a:gd name="T44" fmla="*/ 2147483647 w 329"/>
                <a:gd name="T45" fmla="*/ 2147483647 h 269"/>
                <a:gd name="T46" fmla="*/ 2147483647 w 329"/>
                <a:gd name="T47" fmla="*/ 2147483647 h 269"/>
                <a:gd name="T48" fmla="*/ 2147483647 w 329"/>
                <a:gd name="T49" fmla="*/ 2147483647 h 269"/>
                <a:gd name="T50" fmla="*/ 2147483647 w 329"/>
                <a:gd name="T51" fmla="*/ 2147483647 h 269"/>
                <a:gd name="T52" fmla="*/ 2147483647 w 329"/>
                <a:gd name="T53" fmla="*/ 2147483647 h 269"/>
                <a:gd name="T54" fmla="*/ 2147483647 w 329"/>
                <a:gd name="T55" fmla="*/ 2147483647 h 269"/>
                <a:gd name="T56" fmla="*/ 2147483647 w 329"/>
                <a:gd name="T57" fmla="*/ 2147483647 h 269"/>
                <a:gd name="T58" fmla="*/ 2147483647 w 329"/>
                <a:gd name="T59" fmla="*/ 2147483647 h 269"/>
                <a:gd name="T60" fmla="*/ 2147483647 w 329"/>
                <a:gd name="T61" fmla="*/ 0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9"/>
                <a:gd name="T94" fmla="*/ 0 h 269"/>
                <a:gd name="T95" fmla="*/ 329 w 329"/>
                <a:gd name="T96" fmla="*/ 269 h 26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9" h="269">
                  <a:moveTo>
                    <a:pt x="0" y="134"/>
                  </a:moveTo>
                  <a:lnTo>
                    <a:pt x="10" y="156"/>
                  </a:lnTo>
                  <a:lnTo>
                    <a:pt x="22" y="176"/>
                  </a:lnTo>
                  <a:lnTo>
                    <a:pt x="33" y="196"/>
                  </a:lnTo>
                  <a:lnTo>
                    <a:pt x="44" y="214"/>
                  </a:lnTo>
                  <a:lnTo>
                    <a:pt x="55" y="229"/>
                  </a:lnTo>
                  <a:lnTo>
                    <a:pt x="66" y="243"/>
                  </a:lnTo>
                  <a:lnTo>
                    <a:pt x="78" y="254"/>
                  </a:lnTo>
                  <a:lnTo>
                    <a:pt x="89" y="262"/>
                  </a:lnTo>
                  <a:lnTo>
                    <a:pt x="100" y="267"/>
                  </a:lnTo>
                  <a:lnTo>
                    <a:pt x="111" y="269"/>
                  </a:lnTo>
                  <a:lnTo>
                    <a:pt x="119" y="267"/>
                  </a:lnTo>
                  <a:lnTo>
                    <a:pt x="131" y="262"/>
                  </a:lnTo>
                  <a:lnTo>
                    <a:pt x="142" y="254"/>
                  </a:lnTo>
                  <a:lnTo>
                    <a:pt x="153" y="243"/>
                  </a:lnTo>
                  <a:lnTo>
                    <a:pt x="164" y="229"/>
                  </a:lnTo>
                  <a:lnTo>
                    <a:pt x="176" y="214"/>
                  </a:lnTo>
                  <a:lnTo>
                    <a:pt x="187" y="196"/>
                  </a:lnTo>
                  <a:lnTo>
                    <a:pt x="198" y="176"/>
                  </a:lnTo>
                  <a:lnTo>
                    <a:pt x="209" y="156"/>
                  </a:lnTo>
                  <a:lnTo>
                    <a:pt x="220" y="134"/>
                  </a:lnTo>
                  <a:lnTo>
                    <a:pt x="231" y="113"/>
                  </a:lnTo>
                  <a:lnTo>
                    <a:pt x="243" y="93"/>
                  </a:lnTo>
                  <a:lnTo>
                    <a:pt x="251" y="73"/>
                  </a:lnTo>
                  <a:lnTo>
                    <a:pt x="262" y="55"/>
                  </a:lnTo>
                  <a:lnTo>
                    <a:pt x="273" y="39"/>
                  </a:lnTo>
                  <a:lnTo>
                    <a:pt x="285" y="26"/>
                  </a:lnTo>
                  <a:lnTo>
                    <a:pt x="295" y="15"/>
                  </a:lnTo>
                  <a:lnTo>
                    <a:pt x="307" y="6"/>
                  </a:lnTo>
                  <a:lnTo>
                    <a:pt x="318" y="2"/>
                  </a:lnTo>
                  <a:lnTo>
                    <a:pt x="329" y="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659979" y="6021825"/>
              <a:ext cx="1595861" cy="399065"/>
            </a:xfrm>
            <a:custGeom>
              <a:avLst/>
              <a:gdLst>
                <a:gd name="T0" fmla="*/ 2147483647 w 1222"/>
                <a:gd name="T1" fmla="*/ 2147483647 h 270"/>
                <a:gd name="T2" fmla="*/ 2147483647 w 1222"/>
                <a:gd name="T3" fmla="*/ 2147483647 h 270"/>
                <a:gd name="T4" fmla="*/ 2147483647 w 1222"/>
                <a:gd name="T5" fmla="*/ 2147483647 h 270"/>
                <a:gd name="T6" fmla="*/ 2147483647 w 1222"/>
                <a:gd name="T7" fmla="*/ 2147483647 h 270"/>
                <a:gd name="T8" fmla="*/ 2147483647 w 1222"/>
                <a:gd name="T9" fmla="*/ 2147483647 h 270"/>
                <a:gd name="T10" fmla="*/ 2147483647 w 1222"/>
                <a:gd name="T11" fmla="*/ 2147483647 h 270"/>
                <a:gd name="T12" fmla="*/ 2147483647 w 1222"/>
                <a:gd name="T13" fmla="*/ 2147483647 h 270"/>
                <a:gd name="T14" fmla="*/ 2147483647 w 1222"/>
                <a:gd name="T15" fmla="*/ 2147483647 h 270"/>
                <a:gd name="T16" fmla="*/ 2147483647 w 1222"/>
                <a:gd name="T17" fmla="*/ 2147483647 h 270"/>
                <a:gd name="T18" fmla="*/ 2147483647 w 1222"/>
                <a:gd name="T19" fmla="*/ 2147483647 h 270"/>
                <a:gd name="T20" fmla="*/ 2147483647 w 1222"/>
                <a:gd name="T21" fmla="*/ 2147483647 h 270"/>
                <a:gd name="T22" fmla="*/ 2147483647 w 1222"/>
                <a:gd name="T23" fmla="*/ 2147483647 h 270"/>
                <a:gd name="T24" fmla="*/ 2147483647 w 1222"/>
                <a:gd name="T25" fmla="*/ 2147483647 h 270"/>
                <a:gd name="T26" fmla="*/ 2147483647 w 1222"/>
                <a:gd name="T27" fmla="*/ 2147483647 h 270"/>
                <a:gd name="T28" fmla="*/ 2147483647 w 1222"/>
                <a:gd name="T29" fmla="*/ 2147483647 h 270"/>
                <a:gd name="T30" fmla="*/ 2147483647 w 1222"/>
                <a:gd name="T31" fmla="*/ 2147483647 h 270"/>
                <a:gd name="T32" fmla="*/ 2147483647 w 1222"/>
                <a:gd name="T33" fmla="*/ 2147483647 h 270"/>
                <a:gd name="T34" fmla="*/ 2147483647 w 1222"/>
                <a:gd name="T35" fmla="*/ 2147483647 h 270"/>
                <a:gd name="T36" fmla="*/ 2147483647 w 1222"/>
                <a:gd name="T37" fmla="*/ 2147483647 h 270"/>
                <a:gd name="T38" fmla="*/ 2147483647 w 1222"/>
                <a:gd name="T39" fmla="*/ 2147483647 h 270"/>
                <a:gd name="T40" fmla="*/ 2147483647 w 1222"/>
                <a:gd name="T41" fmla="*/ 2147483647 h 270"/>
                <a:gd name="T42" fmla="*/ 2147483647 w 1222"/>
                <a:gd name="T43" fmla="*/ 2147483647 h 270"/>
                <a:gd name="T44" fmla="*/ 2147483647 w 1222"/>
                <a:gd name="T45" fmla="*/ 2147483647 h 270"/>
                <a:gd name="T46" fmla="*/ 2147483647 w 1222"/>
                <a:gd name="T47" fmla="*/ 2147483647 h 270"/>
                <a:gd name="T48" fmla="*/ 2147483647 w 1222"/>
                <a:gd name="T49" fmla="*/ 2147483647 h 270"/>
                <a:gd name="T50" fmla="*/ 2147483647 w 1222"/>
                <a:gd name="T51" fmla="*/ 2147483647 h 270"/>
                <a:gd name="T52" fmla="*/ 2147483647 w 1222"/>
                <a:gd name="T53" fmla="*/ 2147483647 h 270"/>
                <a:gd name="T54" fmla="*/ 2147483647 w 1222"/>
                <a:gd name="T55" fmla="*/ 2147483647 h 270"/>
                <a:gd name="T56" fmla="*/ 2147483647 w 1222"/>
                <a:gd name="T57" fmla="*/ 2147483647 h 270"/>
                <a:gd name="T58" fmla="*/ 2147483647 w 1222"/>
                <a:gd name="T59" fmla="*/ 2147483647 h 270"/>
                <a:gd name="T60" fmla="*/ 2147483647 w 1222"/>
                <a:gd name="T61" fmla="*/ 2147483647 h 270"/>
                <a:gd name="T62" fmla="*/ 2147483647 w 1222"/>
                <a:gd name="T63" fmla="*/ 2147483647 h 270"/>
                <a:gd name="T64" fmla="*/ 2147483647 w 1222"/>
                <a:gd name="T65" fmla="*/ 2147483647 h 270"/>
                <a:gd name="T66" fmla="*/ 2147483647 w 1222"/>
                <a:gd name="T67" fmla="*/ 2147483647 h 270"/>
                <a:gd name="T68" fmla="*/ 2147483647 w 1222"/>
                <a:gd name="T69" fmla="*/ 2147483647 h 270"/>
                <a:gd name="T70" fmla="*/ 2147483647 w 1222"/>
                <a:gd name="T71" fmla="*/ 2147483647 h 270"/>
                <a:gd name="T72" fmla="*/ 2147483647 w 1222"/>
                <a:gd name="T73" fmla="*/ 2147483647 h 270"/>
                <a:gd name="T74" fmla="*/ 2147483647 w 1222"/>
                <a:gd name="T75" fmla="*/ 2147483647 h 270"/>
                <a:gd name="T76" fmla="*/ 2147483647 w 1222"/>
                <a:gd name="T77" fmla="*/ 2147483647 h 270"/>
                <a:gd name="T78" fmla="*/ 2147483647 w 1222"/>
                <a:gd name="T79" fmla="*/ 2147483647 h 270"/>
                <a:gd name="T80" fmla="*/ 2147483647 w 1222"/>
                <a:gd name="T81" fmla="*/ 2147483647 h 270"/>
                <a:gd name="T82" fmla="*/ 2147483647 w 1222"/>
                <a:gd name="T83" fmla="*/ 2147483647 h 270"/>
                <a:gd name="T84" fmla="*/ 2147483647 w 1222"/>
                <a:gd name="T85" fmla="*/ 2147483647 h 270"/>
                <a:gd name="T86" fmla="*/ 2147483647 w 1222"/>
                <a:gd name="T87" fmla="*/ 2147483647 h 270"/>
                <a:gd name="T88" fmla="*/ 2147483647 w 1222"/>
                <a:gd name="T89" fmla="*/ 2147483647 h 270"/>
                <a:gd name="T90" fmla="*/ 2147483647 w 1222"/>
                <a:gd name="T91" fmla="*/ 2147483647 h 270"/>
                <a:gd name="T92" fmla="*/ 2147483647 w 1222"/>
                <a:gd name="T93" fmla="*/ 2147483647 h 270"/>
                <a:gd name="T94" fmla="*/ 2147483647 w 1222"/>
                <a:gd name="T95" fmla="*/ 2147483647 h 270"/>
                <a:gd name="T96" fmla="*/ 2147483647 w 1222"/>
                <a:gd name="T97" fmla="*/ 2147483647 h 270"/>
                <a:gd name="T98" fmla="*/ 2147483647 w 1222"/>
                <a:gd name="T99" fmla="*/ 2147483647 h 2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2"/>
                <a:gd name="T151" fmla="*/ 0 h 270"/>
                <a:gd name="T152" fmla="*/ 1222 w 1222"/>
                <a:gd name="T153" fmla="*/ 270 h 2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2" h="270">
                  <a:moveTo>
                    <a:pt x="0" y="269"/>
                  </a:moveTo>
                  <a:lnTo>
                    <a:pt x="12" y="267"/>
                  </a:lnTo>
                  <a:lnTo>
                    <a:pt x="25" y="262"/>
                  </a:lnTo>
                  <a:lnTo>
                    <a:pt x="38" y="254"/>
                  </a:lnTo>
                  <a:lnTo>
                    <a:pt x="50" y="243"/>
                  </a:lnTo>
                  <a:lnTo>
                    <a:pt x="62" y="229"/>
                  </a:lnTo>
                  <a:lnTo>
                    <a:pt x="75" y="214"/>
                  </a:lnTo>
                  <a:lnTo>
                    <a:pt x="88" y="196"/>
                  </a:lnTo>
                  <a:lnTo>
                    <a:pt x="100" y="176"/>
                  </a:lnTo>
                  <a:lnTo>
                    <a:pt x="110" y="156"/>
                  </a:lnTo>
                  <a:lnTo>
                    <a:pt x="121" y="134"/>
                  </a:lnTo>
                  <a:lnTo>
                    <a:pt x="134" y="113"/>
                  </a:lnTo>
                  <a:lnTo>
                    <a:pt x="147" y="93"/>
                  </a:lnTo>
                  <a:lnTo>
                    <a:pt x="159" y="73"/>
                  </a:lnTo>
                  <a:lnTo>
                    <a:pt x="171" y="55"/>
                  </a:lnTo>
                  <a:lnTo>
                    <a:pt x="184" y="39"/>
                  </a:lnTo>
                  <a:lnTo>
                    <a:pt x="197" y="26"/>
                  </a:lnTo>
                  <a:lnTo>
                    <a:pt x="209" y="15"/>
                  </a:lnTo>
                  <a:lnTo>
                    <a:pt x="221" y="6"/>
                  </a:lnTo>
                  <a:lnTo>
                    <a:pt x="234" y="2"/>
                  </a:lnTo>
                  <a:lnTo>
                    <a:pt x="246" y="0"/>
                  </a:lnTo>
                  <a:lnTo>
                    <a:pt x="255" y="2"/>
                  </a:lnTo>
                  <a:lnTo>
                    <a:pt x="268" y="6"/>
                  </a:lnTo>
                  <a:lnTo>
                    <a:pt x="281" y="15"/>
                  </a:lnTo>
                  <a:lnTo>
                    <a:pt x="292" y="26"/>
                  </a:lnTo>
                  <a:lnTo>
                    <a:pt x="306" y="39"/>
                  </a:lnTo>
                  <a:lnTo>
                    <a:pt x="318" y="55"/>
                  </a:lnTo>
                  <a:lnTo>
                    <a:pt x="330" y="73"/>
                  </a:lnTo>
                  <a:lnTo>
                    <a:pt x="343" y="93"/>
                  </a:lnTo>
                  <a:lnTo>
                    <a:pt x="355" y="113"/>
                  </a:lnTo>
                  <a:lnTo>
                    <a:pt x="368" y="134"/>
                  </a:lnTo>
                  <a:lnTo>
                    <a:pt x="380" y="156"/>
                  </a:lnTo>
                  <a:lnTo>
                    <a:pt x="393" y="176"/>
                  </a:lnTo>
                  <a:lnTo>
                    <a:pt x="401" y="196"/>
                  </a:lnTo>
                  <a:lnTo>
                    <a:pt x="415" y="214"/>
                  </a:lnTo>
                  <a:lnTo>
                    <a:pt x="427" y="229"/>
                  </a:lnTo>
                  <a:lnTo>
                    <a:pt x="439" y="243"/>
                  </a:lnTo>
                  <a:lnTo>
                    <a:pt x="452" y="254"/>
                  </a:lnTo>
                  <a:lnTo>
                    <a:pt x="464" y="262"/>
                  </a:lnTo>
                  <a:lnTo>
                    <a:pt x="477" y="267"/>
                  </a:lnTo>
                  <a:lnTo>
                    <a:pt x="489" y="269"/>
                  </a:lnTo>
                  <a:lnTo>
                    <a:pt x="502" y="267"/>
                  </a:lnTo>
                  <a:lnTo>
                    <a:pt x="514" y="262"/>
                  </a:lnTo>
                  <a:lnTo>
                    <a:pt x="526" y="254"/>
                  </a:lnTo>
                  <a:lnTo>
                    <a:pt x="539" y="243"/>
                  </a:lnTo>
                  <a:lnTo>
                    <a:pt x="548" y="229"/>
                  </a:lnTo>
                  <a:lnTo>
                    <a:pt x="561" y="214"/>
                  </a:lnTo>
                  <a:lnTo>
                    <a:pt x="573" y="196"/>
                  </a:lnTo>
                  <a:lnTo>
                    <a:pt x="586" y="176"/>
                  </a:lnTo>
                  <a:lnTo>
                    <a:pt x="598" y="156"/>
                  </a:lnTo>
                  <a:lnTo>
                    <a:pt x="611" y="134"/>
                  </a:lnTo>
                  <a:lnTo>
                    <a:pt x="623" y="113"/>
                  </a:lnTo>
                  <a:lnTo>
                    <a:pt x="635" y="93"/>
                  </a:lnTo>
                  <a:lnTo>
                    <a:pt x="648" y="73"/>
                  </a:lnTo>
                  <a:lnTo>
                    <a:pt x="661" y="55"/>
                  </a:lnTo>
                  <a:lnTo>
                    <a:pt x="673" y="39"/>
                  </a:lnTo>
                  <a:lnTo>
                    <a:pt x="685" y="26"/>
                  </a:lnTo>
                  <a:lnTo>
                    <a:pt x="695" y="15"/>
                  </a:lnTo>
                  <a:lnTo>
                    <a:pt x="707" y="6"/>
                  </a:lnTo>
                  <a:lnTo>
                    <a:pt x="719" y="2"/>
                  </a:lnTo>
                  <a:lnTo>
                    <a:pt x="733" y="0"/>
                  </a:lnTo>
                  <a:lnTo>
                    <a:pt x="744" y="2"/>
                  </a:lnTo>
                  <a:lnTo>
                    <a:pt x="757" y="6"/>
                  </a:lnTo>
                  <a:lnTo>
                    <a:pt x="770" y="15"/>
                  </a:lnTo>
                  <a:lnTo>
                    <a:pt x="782" y="26"/>
                  </a:lnTo>
                  <a:lnTo>
                    <a:pt x="794" y="39"/>
                  </a:lnTo>
                  <a:lnTo>
                    <a:pt x="807" y="55"/>
                  </a:lnTo>
                  <a:lnTo>
                    <a:pt x="820" y="73"/>
                  </a:lnTo>
                  <a:lnTo>
                    <a:pt x="832" y="93"/>
                  </a:lnTo>
                  <a:lnTo>
                    <a:pt x="842" y="113"/>
                  </a:lnTo>
                  <a:lnTo>
                    <a:pt x="854" y="134"/>
                  </a:lnTo>
                  <a:lnTo>
                    <a:pt x="866" y="156"/>
                  </a:lnTo>
                  <a:lnTo>
                    <a:pt x="879" y="176"/>
                  </a:lnTo>
                  <a:lnTo>
                    <a:pt x="891" y="196"/>
                  </a:lnTo>
                  <a:lnTo>
                    <a:pt x="904" y="214"/>
                  </a:lnTo>
                  <a:lnTo>
                    <a:pt x="915" y="229"/>
                  </a:lnTo>
                  <a:lnTo>
                    <a:pt x="929" y="243"/>
                  </a:lnTo>
                  <a:lnTo>
                    <a:pt x="941" y="254"/>
                  </a:lnTo>
                  <a:lnTo>
                    <a:pt x="953" y="262"/>
                  </a:lnTo>
                  <a:lnTo>
                    <a:pt x="966" y="267"/>
                  </a:lnTo>
                  <a:lnTo>
                    <a:pt x="978" y="269"/>
                  </a:lnTo>
                  <a:lnTo>
                    <a:pt x="987" y="267"/>
                  </a:lnTo>
                  <a:lnTo>
                    <a:pt x="1000" y="262"/>
                  </a:lnTo>
                  <a:lnTo>
                    <a:pt x="1013" y="254"/>
                  </a:lnTo>
                  <a:lnTo>
                    <a:pt x="1024" y="243"/>
                  </a:lnTo>
                  <a:lnTo>
                    <a:pt x="1038" y="229"/>
                  </a:lnTo>
                  <a:lnTo>
                    <a:pt x="1050" y="214"/>
                  </a:lnTo>
                  <a:lnTo>
                    <a:pt x="1062" y="196"/>
                  </a:lnTo>
                  <a:lnTo>
                    <a:pt x="1075" y="176"/>
                  </a:lnTo>
                  <a:lnTo>
                    <a:pt x="1087" y="156"/>
                  </a:lnTo>
                  <a:lnTo>
                    <a:pt x="1100" y="134"/>
                  </a:lnTo>
                  <a:lnTo>
                    <a:pt x="1112" y="113"/>
                  </a:lnTo>
                  <a:lnTo>
                    <a:pt x="1125" y="93"/>
                  </a:lnTo>
                  <a:lnTo>
                    <a:pt x="1134" y="73"/>
                  </a:lnTo>
                  <a:lnTo>
                    <a:pt x="1146" y="55"/>
                  </a:lnTo>
                  <a:lnTo>
                    <a:pt x="1159" y="39"/>
                  </a:lnTo>
                  <a:lnTo>
                    <a:pt x="1171" y="26"/>
                  </a:lnTo>
                  <a:lnTo>
                    <a:pt x="1184" y="15"/>
                  </a:lnTo>
                  <a:lnTo>
                    <a:pt x="1196" y="6"/>
                  </a:lnTo>
                  <a:lnTo>
                    <a:pt x="1209" y="2"/>
                  </a:lnTo>
                  <a:lnTo>
                    <a:pt x="1221" y="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2255840" y="6021825"/>
              <a:ext cx="643918" cy="399065"/>
            </a:xfrm>
            <a:custGeom>
              <a:avLst/>
              <a:gdLst>
                <a:gd name="T0" fmla="*/ 0 w 493"/>
                <a:gd name="T1" fmla="*/ 0 h 270"/>
                <a:gd name="T2" fmla="*/ 2147483647 w 493"/>
                <a:gd name="T3" fmla="*/ 2147483647 h 270"/>
                <a:gd name="T4" fmla="*/ 2147483647 w 493"/>
                <a:gd name="T5" fmla="*/ 2147483647 h 270"/>
                <a:gd name="T6" fmla="*/ 2147483647 w 493"/>
                <a:gd name="T7" fmla="*/ 2147483647 h 270"/>
                <a:gd name="T8" fmla="*/ 2147483647 w 493"/>
                <a:gd name="T9" fmla="*/ 2147483647 h 270"/>
                <a:gd name="T10" fmla="*/ 2147483647 w 493"/>
                <a:gd name="T11" fmla="*/ 2147483647 h 270"/>
                <a:gd name="T12" fmla="*/ 2147483647 w 493"/>
                <a:gd name="T13" fmla="*/ 2147483647 h 270"/>
                <a:gd name="T14" fmla="*/ 2147483647 w 493"/>
                <a:gd name="T15" fmla="*/ 2147483647 h 270"/>
                <a:gd name="T16" fmla="*/ 2147483647 w 493"/>
                <a:gd name="T17" fmla="*/ 2147483647 h 270"/>
                <a:gd name="T18" fmla="*/ 2147483647 w 493"/>
                <a:gd name="T19" fmla="*/ 2147483647 h 270"/>
                <a:gd name="T20" fmla="*/ 2147483647 w 493"/>
                <a:gd name="T21" fmla="*/ 2147483647 h 270"/>
                <a:gd name="T22" fmla="*/ 2147483647 w 493"/>
                <a:gd name="T23" fmla="*/ 2147483647 h 270"/>
                <a:gd name="T24" fmla="*/ 2147483647 w 493"/>
                <a:gd name="T25" fmla="*/ 2147483647 h 270"/>
                <a:gd name="T26" fmla="*/ 2147483647 w 493"/>
                <a:gd name="T27" fmla="*/ 2147483647 h 270"/>
                <a:gd name="T28" fmla="*/ 2147483647 w 493"/>
                <a:gd name="T29" fmla="*/ 2147483647 h 270"/>
                <a:gd name="T30" fmla="*/ 2147483647 w 493"/>
                <a:gd name="T31" fmla="*/ 2147483647 h 270"/>
                <a:gd name="T32" fmla="*/ 2147483647 w 493"/>
                <a:gd name="T33" fmla="*/ 2147483647 h 270"/>
                <a:gd name="T34" fmla="*/ 2147483647 w 493"/>
                <a:gd name="T35" fmla="*/ 2147483647 h 270"/>
                <a:gd name="T36" fmla="*/ 2147483647 w 493"/>
                <a:gd name="T37" fmla="*/ 2147483647 h 270"/>
                <a:gd name="T38" fmla="*/ 2147483647 w 493"/>
                <a:gd name="T39" fmla="*/ 2147483647 h 270"/>
                <a:gd name="T40" fmla="*/ 2147483647 w 493"/>
                <a:gd name="T41" fmla="*/ 2147483647 h 270"/>
                <a:gd name="T42" fmla="*/ 2147483647 w 493"/>
                <a:gd name="T43" fmla="*/ 2147483647 h 270"/>
                <a:gd name="T44" fmla="*/ 2147483647 w 493"/>
                <a:gd name="T45" fmla="*/ 2147483647 h 270"/>
                <a:gd name="T46" fmla="*/ 2147483647 w 493"/>
                <a:gd name="T47" fmla="*/ 2147483647 h 270"/>
                <a:gd name="T48" fmla="*/ 2147483647 w 493"/>
                <a:gd name="T49" fmla="*/ 2147483647 h 270"/>
                <a:gd name="T50" fmla="*/ 2147483647 w 493"/>
                <a:gd name="T51" fmla="*/ 2147483647 h 270"/>
                <a:gd name="T52" fmla="*/ 2147483647 w 493"/>
                <a:gd name="T53" fmla="*/ 2147483647 h 270"/>
                <a:gd name="T54" fmla="*/ 2147483647 w 493"/>
                <a:gd name="T55" fmla="*/ 2147483647 h 270"/>
                <a:gd name="T56" fmla="*/ 2147483647 w 493"/>
                <a:gd name="T57" fmla="*/ 2147483647 h 270"/>
                <a:gd name="T58" fmla="*/ 2147483647 w 493"/>
                <a:gd name="T59" fmla="*/ 2147483647 h 270"/>
                <a:gd name="T60" fmla="*/ 2147483647 w 493"/>
                <a:gd name="T61" fmla="*/ 2147483647 h 270"/>
                <a:gd name="T62" fmla="*/ 2147483647 w 493"/>
                <a:gd name="T63" fmla="*/ 2147483647 h 270"/>
                <a:gd name="T64" fmla="*/ 2147483647 w 493"/>
                <a:gd name="T65" fmla="*/ 2147483647 h 270"/>
                <a:gd name="T66" fmla="*/ 2147483647 w 493"/>
                <a:gd name="T67" fmla="*/ 2147483647 h 270"/>
                <a:gd name="T68" fmla="*/ 2147483647 w 493"/>
                <a:gd name="T69" fmla="*/ 2147483647 h 270"/>
                <a:gd name="T70" fmla="*/ 2147483647 w 493"/>
                <a:gd name="T71" fmla="*/ 2147483647 h 270"/>
                <a:gd name="T72" fmla="*/ 2147483647 w 493"/>
                <a:gd name="T73" fmla="*/ 2147483647 h 270"/>
                <a:gd name="T74" fmla="*/ 2147483647 w 493"/>
                <a:gd name="T75" fmla="*/ 2147483647 h 270"/>
                <a:gd name="T76" fmla="*/ 2147483647 w 493"/>
                <a:gd name="T77" fmla="*/ 2147483647 h 270"/>
                <a:gd name="T78" fmla="*/ 2147483647 w 493"/>
                <a:gd name="T79" fmla="*/ 2147483647 h 270"/>
                <a:gd name="T80" fmla="*/ 2147483647 w 493"/>
                <a:gd name="T81" fmla="*/ 0 h 2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3"/>
                <a:gd name="T124" fmla="*/ 0 h 270"/>
                <a:gd name="T125" fmla="*/ 493 w 493"/>
                <a:gd name="T126" fmla="*/ 270 h 2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3" h="270">
                  <a:moveTo>
                    <a:pt x="0" y="0"/>
                  </a:moveTo>
                  <a:lnTo>
                    <a:pt x="12" y="2"/>
                  </a:lnTo>
                  <a:lnTo>
                    <a:pt x="24" y="6"/>
                  </a:lnTo>
                  <a:lnTo>
                    <a:pt x="38" y="15"/>
                  </a:lnTo>
                  <a:lnTo>
                    <a:pt x="50" y="26"/>
                  </a:lnTo>
                  <a:lnTo>
                    <a:pt x="62" y="39"/>
                  </a:lnTo>
                  <a:lnTo>
                    <a:pt x="75" y="55"/>
                  </a:lnTo>
                  <a:lnTo>
                    <a:pt x="88" y="73"/>
                  </a:lnTo>
                  <a:lnTo>
                    <a:pt x="100" y="93"/>
                  </a:lnTo>
                  <a:lnTo>
                    <a:pt x="110" y="113"/>
                  </a:lnTo>
                  <a:lnTo>
                    <a:pt x="122" y="134"/>
                  </a:lnTo>
                  <a:lnTo>
                    <a:pt x="134" y="156"/>
                  </a:lnTo>
                  <a:lnTo>
                    <a:pt x="147" y="176"/>
                  </a:lnTo>
                  <a:lnTo>
                    <a:pt x="160" y="196"/>
                  </a:lnTo>
                  <a:lnTo>
                    <a:pt x="172" y="214"/>
                  </a:lnTo>
                  <a:lnTo>
                    <a:pt x="184" y="229"/>
                  </a:lnTo>
                  <a:lnTo>
                    <a:pt x="197" y="243"/>
                  </a:lnTo>
                  <a:lnTo>
                    <a:pt x="210" y="254"/>
                  </a:lnTo>
                  <a:lnTo>
                    <a:pt x="222" y="262"/>
                  </a:lnTo>
                  <a:lnTo>
                    <a:pt x="235" y="267"/>
                  </a:lnTo>
                  <a:lnTo>
                    <a:pt x="247" y="269"/>
                  </a:lnTo>
                  <a:lnTo>
                    <a:pt x="256" y="267"/>
                  </a:lnTo>
                  <a:lnTo>
                    <a:pt x="270" y="262"/>
                  </a:lnTo>
                  <a:lnTo>
                    <a:pt x="282" y="254"/>
                  </a:lnTo>
                  <a:lnTo>
                    <a:pt x="294" y="243"/>
                  </a:lnTo>
                  <a:lnTo>
                    <a:pt x="307" y="229"/>
                  </a:lnTo>
                  <a:lnTo>
                    <a:pt x="320" y="214"/>
                  </a:lnTo>
                  <a:lnTo>
                    <a:pt x="332" y="196"/>
                  </a:lnTo>
                  <a:lnTo>
                    <a:pt x="345" y="176"/>
                  </a:lnTo>
                  <a:lnTo>
                    <a:pt x="357" y="156"/>
                  </a:lnTo>
                  <a:lnTo>
                    <a:pt x="370" y="134"/>
                  </a:lnTo>
                  <a:lnTo>
                    <a:pt x="382" y="113"/>
                  </a:lnTo>
                  <a:lnTo>
                    <a:pt x="395" y="93"/>
                  </a:lnTo>
                  <a:lnTo>
                    <a:pt x="404" y="73"/>
                  </a:lnTo>
                  <a:lnTo>
                    <a:pt x="417" y="55"/>
                  </a:lnTo>
                  <a:lnTo>
                    <a:pt x="429" y="39"/>
                  </a:lnTo>
                  <a:lnTo>
                    <a:pt x="442" y="26"/>
                  </a:lnTo>
                  <a:lnTo>
                    <a:pt x="454" y="15"/>
                  </a:lnTo>
                  <a:lnTo>
                    <a:pt x="467" y="6"/>
                  </a:lnTo>
                  <a:lnTo>
                    <a:pt x="479" y="2"/>
                  </a:lnTo>
                  <a:lnTo>
                    <a:pt x="492" y="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174"/>
            <p:cNvSpPr>
              <a:spLocks noChangeShapeType="1"/>
            </p:cNvSpPr>
            <p:nvPr/>
          </p:nvSpPr>
          <p:spPr bwMode="auto">
            <a:xfrm>
              <a:off x="461963" y="6222836"/>
              <a:ext cx="2659279" cy="14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Oval 185"/>
            <p:cNvSpPr>
              <a:spLocks noChangeArrowheads="1"/>
            </p:cNvSpPr>
            <p:nvPr/>
          </p:nvSpPr>
          <p:spPr bwMode="auto">
            <a:xfrm>
              <a:off x="1886210" y="6360292"/>
              <a:ext cx="93874" cy="96071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Oval 186"/>
            <p:cNvSpPr>
              <a:spLocks noChangeArrowheads="1"/>
            </p:cNvSpPr>
            <p:nvPr/>
          </p:nvSpPr>
          <p:spPr bwMode="auto">
            <a:xfrm>
              <a:off x="611575" y="6360292"/>
              <a:ext cx="98275" cy="96071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Oval 187"/>
            <p:cNvSpPr>
              <a:spLocks noChangeArrowheads="1"/>
            </p:cNvSpPr>
            <p:nvPr/>
          </p:nvSpPr>
          <p:spPr bwMode="auto">
            <a:xfrm>
              <a:off x="1234958" y="6360292"/>
              <a:ext cx="95341" cy="96071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Oval 188"/>
            <p:cNvSpPr>
              <a:spLocks noChangeArrowheads="1"/>
            </p:cNvSpPr>
            <p:nvPr/>
          </p:nvSpPr>
          <p:spPr bwMode="auto">
            <a:xfrm>
              <a:off x="2852821" y="5984875"/>
              <a:ext cx="98275" cy="93115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Oval 189"/>
            <p:cNvSpPr>
              <a:spLocks noChangeArrowheads="1"/>
            </p:cNvSpPr>
            <p:nvPr/>
          </p:nvSpPr>
          <p:spPr bwMode="auto">
            <a:xfrm>
              <a:off x="2203035" y="5984875"/>
              <a:ext cx="95341" cy="93115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Rectangle 190"/>
            <p:cNvSpPr>
              <a:spLocks noChangeArrowheads="1"/>
            </p:cNvSpPr>
            <p:nvPr/>
          </p:nvSpPr>
          <p:spPr bwMode="auto">
            <a:xfrm>
              <a:off x="434975" y="3659231"/>
              <a:ext cx="1684338" cy="433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Acceleration </a:t>
              </a:r>
              <a:r>
                <a:rPr lang="en-US" sz="1200" dirty="0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r>
                <a:rPr lang="en-US" sz="1200" baseline="-25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452925" y="5402645"/>
              <a:ext cx="1606550" cy="577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Deflection </a:t>
              </a:r>
              <a:r>
                <a:rPr lang="en-US" sz="1200" dirty="0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r>
                <a:rPr lang="en-US" sz="1200" baseline="-25000" dirty="0">
                  <a:solidFill>
                    <a:srgbClr val="000000"/>
                  </a:solidFill>
                </a:rPr>
                <a:t>0 </a:t>
              </a:r>
              <a:r>
                <a:rPr lang="en-US" sz="1100" dirty="0">
                  <a:solidFill>
                    <a:srgbClr val="000000"/>
                  </a:solidFill>
                </a:rPr>
                <a:t>/ 2</a:t>
              </a:r>
            </a:p>
          </p:txBody>
        </p:sp>
        <p:sp>
          <p:nvSpPr>
            <p:cNvPr id="193" name="Line 182"/>
            <p:cNvSpPr>
              <a:spLocks noChangeShapeType="1"/>
            </p:cNvSpPr>
            <p:nvPr/>
          </p:nvSpPr>
          <p:spPr bwMode="auto">
            <a:xfrm flipH="1" flipV="1">
              <a:off x="2087563" y="3360738"/>
              <a:ext cx="336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 flipH="1" flipV="1">
              <a:off x="2093913" y="2605088"/>
              <a:ext cx="482600" cy="393700"/>
            </a:xfrm>
            <a:custGeom>
              <a:avLst/>
              <a:gdLst>
                <a:gd name="T0" fmla="*/ 0 w 329"/>
                <a:gd name="T1" fmla="*/ 2147483647 h 269"/>
                <a:gd name="T2" fmla="*/ 2147483647 w 329"/>
                <a:gd name="T3" fmla="*/ 2147483647 h 269"/>
                <a:gd name="T4" fmla="*/ 2147483647 w 329"/>
                <a:gd name="T5" fmla="*/ 2147483647 h 269"/>
                <a:gd name="T6" fmla="*/ 2147483647 w 329"/>
                <a:gd name="T7" fmla="*/ 2147483647 h 269"/>
                <a:gd name="T8" fmla="*/ 2147483647 w 329"/>
                <a:gd name="T9" fmla="*/ 2147483647 h 269"/>
                <a:gd name="T10" fmla="*/ 2147483647 w 329"/>
                <a:gd name="T11" fmla="*/ 2147483647 h 269"/>
                <a:gd name="T12" fmla="*/ 2147483647 w 329"/>
                <a:gd name="T13" fmla="*/ 2147483647 h 269"/>
                <a:gd name="T14" fmla="*/ 2147483647 w 329"/>
                <a:gd name="T15" fmla="*/ 2147483647 h 269"/>
                <a:gd name="T16" fmla="*/ 2147483647 w 329"/>
                <a:gd name="T17" fmla="*/ 2147483647 h 269"/>
                <a:gd name="T18" fmla="*/ 2147483647 w 329"/>
                <a:gd name="T19" fmla="*/ 2147483647 h 269"/>
                <a:gd name="T20" fmla="*/ 2147483647 w 329"/>
                <a:gd name="T21" fmla="*/ 2147483647 h 269"/>
                <a:gd name="T22" fmla="*/ 2147483647 w 329"/>
                <a:gd name="T23" fmla="*/ 2147483647 h 269"/>
                <a:gd name="T24" fmla="*/ 2147483647 w 329"/>
                <a:gd name="T25" fmla="*/ 2147483647 h 269"/>
                <a:gd name="T26" fmla="*/ 2147483647 w 329"/>
                <a:gd name="T27" fmla="*/ 2147483647 h 269"/>
                <a:gd name="T28" fmla="*/ 2147483647 w 329"/>
                <a:gd name="T29" fmla="*/ 2147483647 h 269"/>
                <a:gd name="T30" fmla="*/ 2147483647 w 329"/>
                <a:gd name="T31" fmla="*/ 2147483647 h 269"/>
                <a:gd name="T32" fmla="*/ 2147483647 w 329"/>
                <a:gd name="T33" fmla="*/ 2147483647 h 269"/>
                <a:gd name="T34" fmla="*/ 2147483647 w 329"/>
                <a:gd name="T35" fmla="*/ 2147483647 h 269"/>
                <a:gd name="T36" fmla="*/ 2147483647 w 329"/>
                <a:gd name="T37" fmla="*/ 2147483647 h 269"/>
                <a:gd name="T38" fmla="*/ 2147483647 w 329"/>
                <a:gd name="T39" fmla="*/ 2147483647 h 269"/>
                <a:gd name="T40" fmla="*/ 2147483647 w 329"/>
                <a:gd name="T41" fmla="*/ 2147483647 h 269"/>
                <a:gd name="T42" fmla="*/ 2147483647 w 329"/>
                <a:gd name="T43" fmla="*/ 2147483647 h 269"/>
                <a:gd name="T44" fmla="*/ 2147483647 w 329"/>
                <a:gd name="T45" fmla="*/ 2147483647 h 269"/>
                <a:gd name="T46" fmla="*/ 2147483647 w 329"/>
                <a:gd name="T47" fmla="*/ 2147483647 h 269"/>
                <a:gd name="T48" fmla="*/ 2147483647 w 329"/>
                <a:gd name="T49" fmla="*/ 2147483647 h 269"/>
                <a:gd name="T50" fmla="*/ 2147483647 w 329"/>
                <a:gd name="T51" fmla="*/ 2147483647 h 269"/>
                <a:gd name="T52" fmla="*/ 2147483647 w 329"/>
                <a:gd name="T53" fmla="*/ 2147483647 h 269"/>
                <a:gd name="T54" fmla="*/ 2147483647 w 329"/>
                <a:gd name="T55" fmla="*/ 2147483647 h 269"/>
                <a:gd name="T56" fmla="*/ 2147483647 w 329"/>
                <a:gd name="T57" fmla="*/ 2147483647 h 269"/>
                <a:gd name="T58" fmla="*/ 2147483647 w 329"/>
                <a:gd name="T59" fmla="*/ 2147483647 h 269"/>
                <a:gd name="T60" fmla="*/ 2147483647 w 329"/>
                <a:gd name="T61" fmla="*/ 0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9"/>
                <a:gd name="T94" fmla="*/ 0 h 269"/>
                <a:gd name="T95" fmla="*/ 329 w 329"/>
                <a:gd name="T96" fmla="*/ 269 h 26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9" h="269">
                  <a:moveTo>
                    <a:pt x="0" y="134"/>
                  </a:moveTo>
                  <a:lnTo>
                    <a:pt x="10" y="156"/>
                  </a:lnTo>
                  <a:lnTo>
                    <a:pt x="22" y="176"/>
                  </a:lnTo>
                  <a:lnTo>
                    <a:pt x="33" y="196"/>
                  </a:lnTo>
                  <a:lnTo>
                    <a:pt x="44" y="214"/>
                  </a:lnTo>
                  <a:lnTo>
                    <a:pt x="55" y="229"/>
                  </a:lnTo>
                  <a:lnTo>
                    <a:pt x="66" y="243"/>
                  </a:lnTo>
                  <a:lnTo>
                    <a:pt x="78" y="254"/>
                  </a:lnTo>
                  <a:lnTo>
                    <a:pt x="89" y="262"/>
                  </a:lnTo>
                  <a:lnTo>
                    <a:pt x="100" y="267"/>
                  </a:lnTo>
                  <a:lnTo>
                    <a:pt x="111" y="269"/>
                  </a:lnTo>
                  <a:lnTo>
                    <a:pt x="119" y="267"/>
                  </a:lnTo>
                  <a:lnTo>
                    <a:pt x="131" y="262"/>
                  </a:lnTo>
                  <a:lnTo>
                    <a:pt x="142" y="254"/>
                  </a:lnTo>
                  <a:lnTo>
                    <a:pt x="153" y="243"/>
                  </a:lnTo>
                  <a:lnTo>
                    <a:pt x="164" y="229"/>
                  </a:lnTo>
                  <a:lnTo>
                    <a:pt x="176" y="214"/>
                  </a:lnTo>
                  <a:lnTo>
                    <a:pt x="187" y="196"/>
                  </a:lnTo>
                  <a:lnTo>
                    <a:pt x="198" y="176"/>
                  </a:lnTo>
                  <a:lnTo>
                    <a:pt x="209" y="156"/>
                  </a:lnTo>
                  <a:lnTo>
                    <a:pt x="220" y="134"/>
                  </a:lnTo>
                  <a:lnTo>
                    <a:pt x="231" y="113"/>
                  </a:lnTo>
                  <a:lnTo>
                    <a:pt x="243" y="93"/>
                  </a:lnTo>
                  <a:lnTo>
                    <a:pt x="251" y="73"/>
                  </a:lnTo>
                  <a:lnTo>
                    <a:pt x="262" y="55"/>
                  </a:lnTo>
                  <a:lnTo>
                    <a:pt x="273" y="39"/>
                  </a:lnTo>
                  <a:lnTo>
                    <a:pt x="285" y="26"/>
                  </a:lnTo>
                  <a:lnTo>
                    <a:pt x="295" y="15"/>
                  </a:lnTo>
                  <a:lnTo>
                    <a:pt x="307" y="6"/>
                  </a:lnTo>
                  <a:lnTo>
                    <a:pt x="318" y="2"/>
                  </a:lnTo>
                  <a:lnTo>
                    <a:pt x="329" y="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492125" y="2606675"/>
              <a:ext cx="1593850" cy="396875"/>
            </a:xfrm>
            <a:custGeom>
              <a:avLst/>
              <a:gdLst>
                <a:gd name="T0" fmla="*/ 2147483647 w 1222"/>
                <a:gd name="T1" fmla="*/ 2147483647 h 270"/>
                <a:gd name="T2" fmla="*/ 2147483647 w 1222"/>
                <a:gd name="T3" fmla="*/ 2147483647 h 270"/>
                <a:gd name="T4" fmla="*/ 2147483647 w 1222"/>
                <a:gd name="T5" fmla="*/ 2147483647 h 270"/>
                <a:gd name="T6" fmla="*/ 2147483647 w 1222"/>
                <a:gd name="T7" fmla="*/ 2147483647 h 270"/>
                <a:gd name="T8" fmla="*/ 2147483647 w 1222"/>
                <a:gd name="T9" fmla="*/ 2147483647 h 270"/>
                <a:gd name="T10" fmla="*/ 2147483647 w 1222"/>
                <a:gd name="T11" fmla="*/ 2147483647 h 270"/>
                <a:gd name="T12" fmla="*/ 2147483647 w 1222"/>
                <a:gd name="T13" fmla="*/ 2147483647 h 270"/>
                <a:gd name="T14" fmla="*/ 2147483647 w 1222"/>
                <a:gd name="T15" fmla="*/ 2147483647 h 270"/>
                <a:gd name="T16" fmla="*/ 2147483647 w 1222"/>
                <a:gd name="T17" fmla="*/ 2147483647 h 270"/>
                <a:gd name="T18" fmla="*/ 2147483647 w 1222"/>
                <a:gd name="T19" fmla="*/ 2147483647 h 270"/>
                <a:gd name="T20" fmla="*/ 2147483647 w 1222"/>
                <a:gd name="T21" fmla="*/ 2147483647 h 270"/>
                <a:gd name="T22" fmla="*/ 2147483647 w 1222"/>
                <a:gd name="T23" fmla="*/ 2147483647 h 270"/>
                <a:gd name="T24" fmla="*/ 2147483647 w 1222"/>
                <a:gd name="T25" fmla="*/ 2147483647 h 270"/>
                <a:gd name="T26" fmla="*/ 2147483647 w 1222"/>
                <a:gd name="T27" fmla="*/ 2147483647 h 270"/>
                <a:gd name="T28" fmla="*/ 2147483647 w 1222"/>
                <a:gd name="T29" fmla="*/ 2147483647 h 270"/>
                <a:gd name="T30" fmla="*/ 2147483647 w 1222"/>
                <a:gd name="T31" fmla="*/ 2147483647 h 270"/>
                <a:gd name="T32" fmla="*/ 2147483647 w 1222"/>
                <a:gd name="T33" fmla="*/ 2147483647 h 270"/>
                <a:gd name="T34" fmla="*/ 2147483647 w 1222"/>
                <a:gd name="T35" fmla="*/ 2147483647 h 270"/>
                <a:gd name="T36" fmla="*/ 2147483647 w 1222"/>
                <a:gd name="T37" fmla="*/ 2147483647 h 270"/>
                <a:gd name="T38" fmla="*/ 2147483647 w 1222"/>
                <a:gd name="T39" fmla="*/ 2147483647 h 270"/>
                <a:gd name="T40" fmla="*/ 2147483647 w 1222"/>
                <a:gd name="T41" fmla="*/ 2147483647 h 270"/>
                <a:gd name="T42" fmla="*/ 2147483647 w 1222"/>
                <a:gd name="T43" fmla="*/ 2147483647 h 270"/>
                <a:gd name="T44" fmla="*/ 2147483647 w 1222"/>
                <a:gd name="T45" fmla="*/ 2147483647 h 270"/>
                <a:gd name="T46" fmla="*/ 2147483647 w 1222"/>
                <a:gd name="T47" fmla="*/ 2147483647 h 270"/>
                <a:gd name="T48" fmla="*/ 2147483647 w 1222"/>
                <a:gd name="T49" fmla="*/ 2147483647 h 270"/>
                <a:gd name="T50" fmla="*/ 2147483647 w 1222"/>
                <a:gd name="T51" fmla="*/ 2147483647 h 270"/>
                <a:gd name="T52" fmla="*/ 2147483647 w 1222"/>
                <a:gd name="T53" fmla="*/ 2147483647 h 270"/>
                <a:gd name="T54" fmla="*/ 2147483647 w 1222"/>
                <a:gd name="T55" fmla="*/ 2147483647 h 270"/>
                <a:gd name="T56" fmla="*/ 2147483647 w 1222"/>
                <a:gd name="T57" fmla="*/ 2147483647 h 270"/>
                <a:gd name="T58" fmla="*/ 2147483647 w 1222"/>
                <a:gd name="T59" fmla="*/ 2147483647 h 270"/>
                <a:gd name="T60" fmla="*/ 2147483647 w 1222"/>
                <a:gd name="T61" fmla="*/ 2147483647 h 270"/>
                <a:gd name="T62" fmla="*/ 2147483647 w 1222"/>
                <a:gd name="T63" fmla="*/ 2147483647 h 270"/>
                <a:gd name="T64" fmla="*/ 2147483647 w 1222"/>
                <a:gd name="T65" fmla="*/ 2147483647 h 270"/>
                <a:gd name="T66" fmla="*/ 2147483647 w 1222"/>
                <a:gd name="T67" fmla="*/ 2147483647 h 270"/>
                <a:gd name="T68" fmla="*/ 2147483647 w 1222"/>
                <a:gd name="T69" fmla="*/ 2147483647 h 270"/>
                <a:gd name="T70" fmla="*/ 2147483647 w 1222"/>
                <a:gd name="T71" fmla="*/ 2147483647 h 270"/>
                <a:gd name="T72" fmla="*/ 2147483647 w 1222"/>
                <a:gd name="T73" fmla="*/ 2147483647 h 270"/>
                <a:gd name="T74" fmla="*/ 2147483647 w 1222"/>
                <a:gd name="T75" fmla="*/ 2147483647 h 270"/>
                <a:gd name="T76" fmla="*/ 2147483647 w 1222"/>
                <a:gd name="T77" fmla="*/ 2147483647 h 270"/>
                <a:gd name="T78" fmla="*/ 2147483647 w 1222"/>
                <a:gd name="T79" fmla="*/ 2147483647 h 270"/>
                <a:gd name="T80" fmla="*/ 2147483647 w 1222"/>
                <a:gd name="T81" fmla="*/ 2147483647 h 270"/>
                <a:gd name="T82" fmla="*/ 2147483647 w 1222"/>
                <a:gd name="T83" fmla="*/ 2147483647 h 270"/>
                <a:gd name="T84" fmla="*/ 2147483647 w 1222"/>
                <a:gd name="T85" fmla="*/ 2147483647 h 270"/>
                <a:gd name="T86" fmla="*/ 2147483647 w 1222"/>
                <a:gd name="T87" fmla="*/ 2147483647 h 270"/>
                <a:gd name="T88" fmla="*/ 2147483647 w 1222"/>
                <a:gd name="T89" fmla="*/ 2147483647 h 270"/>
                <a:gd name="T90" fmla="*/ 2147483647 w 1222"/>
                <a:gd name="T91" fmla="*/ 2147483647 h 270"/>
                <a:gd name="T92" fmla="*/ 2147483647 w 1222"/>
                <a:gd name="T93" fmla="*/ 2147483647 h 270"/>
                <a:gd name="T94" fmla="*/ 2147483647 w 1222"/>
                <a:gd name="T95" fmla="*/ 2147483647 h 270"/>
                <a:gd name="T96" fmla="*/ 2147483647 w 1222"/>
                <a:gd name="T97" fmla="*/ 2147483647 h 270"/>
                <a:gd name="T98" fmla="*/ 2147483647 w 1222"/>
                <a:gd name="T99" fmla="*/ 2147483647 h 2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22"/>
                <a:gd name="T151" fmla="*/ 0 h 270"/>
                <a:gd name="T152" fmla="*/ 1222 w 1222"/>
                <a:gd name="T153" fmla="*/ 270 h 2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22" h="270">
                  <a:moveTo>
                    <a:pt x="0" y="269"/>
                  </a:moveTo>
                  <a:lnTo>
                    <a:pt x="12" y="267"/>
                  </a:lnTo>
                  <a:lnTo>
                    <a:pt x="25" y="262"/>
                  </a:lnTo>
                  <a:lnTo>
                    <a:pt x="38" y="254"/>
                  </a:lnTo>
                  <a:lnTo>
                    <a:pt x="50" y="243"/>
                  </a:lnTo>
                  <a:lnTo>
                    <a:pt x="62" y="229"/>
                  </a:lnTo>
                  <a:lnTo>
                    <a:pt x="75" y="214"/>
                  </a:lnTo>
                  <a:lnTo>
                    <a:pt x="88" y="196"/>
                  </a:lnTo>
                  <a:lnTo>
                    <a:pt x="100" y="176"/>
                  </a:lnTo>
                  <a:lnTo>
                    <a:pt x="110" y="156"/>
                  </a:lnTo>
                  <a:lnTo>
                    <a:pt x="121" y="134"/>
                  </a:lnTo>
                  <a:lnTo>
                    <a:pt x="134" y="113"/>
                  </a:lnTo>
                  <a:lnTo>
                    <a:pt x="147" y="93"/>
                  </a:lnTo>
                  <a:lnTo>
                    <a:pt x="159" y="73"/>
                  </a:lnTo>
                  <a:lnTo>
                    <a:pt x="171" y="55"/>
                  </a:lnTo>
                  <a:lnTo>
                    <a:pt x="184" y="39"/>
                  </a:lnTo>
                  <a:lnTo>
                    <a:pt x="197" y="26"/>
                  </a:lnTo>
                  <a:lnTo>
                    <a:pt x="209" y="15"/>
                  </a:lnTo>
                  <a:lnTo>
                    <a:pt x="221" y="6"/>
                  </a:lnTo>
                  <a:lnTo>
                    <a:pt x="234" y="2"/>
                  </a:lnTo>
                  <a:lnTo>
                    <a:pt x="246" y="0"/>
                  </a:lnTo>
                  <a:lnTo>
                    <a:pt x="255" y="2"/>
                  </a:lnTo>
                  <a:lnTo>
                    <a:pt x="268" y="6"/>
                  </a:lnTo>
                  <a:lnTo>
                    <a:pt x="281" y="15"/>
                  </a:lnTo>
                  <a:lnTo>
                    <a:pt x="292" y="26"/>
                  </a:lnTo>
                  <a:lnTo>
                    <a:pt x="306" y="39"/>
                  </a:lnTo>
                  <a:lnTo>
                    <a:pt x="318" y="55"/>
                  </a:lnTo>
                  <a:lnTo>
                    <a:pt x="330" y="73"/>
                  </a:lnTo>
                  <a:lnTo>
                    <a:pt x="343" y="93"/>
                  </a:lnTo>
                  <a:lnTo>
                    <a:pt x="355" y="113"/>
                  </a:lnTo>
                  <a:lnTo>
                    <a:pt x="368" y="134"/>
                  </a:lnTo>
                  <a:lnTo>
                    <a:pt x="380" y="156"/>
                  </a:lnTo>
                  <a:lnTo>
                    <a:pt x="393" y="176"/>
                  </a:lnTo>
                  <a:lnTo>
                    <a:pt x="401" y="196"/>
                  </a:lnTo>
                  <a:lnTo>
                    <a:pt x="415" y="214"/>
                  </a:lnTo>
                  <a:lnTo>
                    <a:pt x="427" y="229"/>
                  </a:lnTo>
                  <a:lnTo>
                    <a:pt x="439" y="243"/>
                  </a:lnTo>
                  <a:lnTo>
                    <a:pt x="452" y="254"/>
                  </a:lnTo>
                  <a:lnTo>
                    <a:pt x="464" y="262"/>
                  </a:lnTo>
                  <a:lnTo>
                    <a:pt x="477" y="267"/>
                  </a:lnTo>
                  <a:lnTo>
                    <a:pt x="489" y="269"/>
                  </a:lnTo>
                  <a:lnTo>
                    <a:pt x="502" y="267"/>
                  </a:lnTo>
                  <a:lnTo>
                    <a:pt x="514" y="262"/>
                  </a:lnTo>
                  <a:lnTo>
                    <a:pt x="526" y="254"/>
                  </a:lnTo>
                  <a:lnTo>
                    <a:pt x="539" y="243"/>
                  </a:lnTo>
                  <a:lnTo>
                    <a:pt x="548" y="229"/>
                  </a:lnTo>
                  <a:lnTo>
                    <a:pt x="561" y="214"/>
                  </a:lnTo>
                  <a:lnTo>
                    <a:pt x="573" y="196"/>
                  </a:lnTo>
                  <a:lnTo>
                    <a:pt x="586" y="176"/>
                  </a:lnTo>
                  <a:lnTo>
                    <a:pt x="598" y="156"/>
                  </a:lnTo>
                  <a:lnTo>
                    <a:pt x="611" y="134"/>
                  </a:lnTo>
                  <a:lnTo>
                    <a:pt x="623" y="113"/>
                  </a:lnTo>
                  <a:lnTo>
                    <a:pt x="635" y="93"/>
                  </a:lnTo>
                  <a:lnTo>
                    <a:pt x="648" y="73"/>
                  </a:lnTo>
                  <a:lnTo>
                    <a:pt x="661" y="55"/>
                  </a:lnTo>
                  <a:lnTo>
                    <a:pt x="673" y="39"/>
                  </a:lnTo>
                  <a:lnTo>
                    <a:pt x="685" y="26"/>
                  </a:lnTo>
                  <a:lnTo>
                    <a:pt x="695" y="15"/>
                  </a:lnTo>
                  <a:lnTo>
                    <a:pt x="707" y="6"/>
                  </a:lnTo>
                  <a:lnTo>
                    <a:pt x="719" y="2"/>
                  </a:lnTo>
                  <a:lnTo>
                    <a:pt x="733" y="0"/>
                  </a:lnTo>
                  <a:lnTo>
                    <a:pt x="744" y="2"/>
                  </a:lnTo>
                  <a:lnTo>
                    <a:pt x="757" y="6"/>
                  </a:lnTo>
                  <a:lnTo>
                    <a:pt x="770" y="15"/>
                  </a:lnTo>
                  <a:lnTo>
                    <a:pt x="782" y="26"/>
                  </a:lnTo>
                  <a:lnTo>
                    <a:pt x="794" y="39"/>
                  </a:lnTo>
                  <a:lnTo>
                    <a:pt x="807" y="55"/>
                  </a:lnTo>
                  <a:lnTo>
                    <a:pt x="820" y="73"/>
                  </a:lnTo>
                  <a:lnTo>
                    <a:pt x="832" y="93"/>
                  </a:lnTo>
                  <a:lnTo>
                    <a:pt x="842" y="113"/>
                  </a:lnTo>
                  <a:lnTo>
                    <a:pt x="854" y="134"/>
                  </a:lnTo>
                  <a:lnTo>
                    <a:pt x="866" y="156"/>
                  </a:lnTo>
                  <a:lnTo>
                    <a:pt x="879" y="176"/>
                  </a:lnTo>
                  <a:lnTo>
                    <a:pt x="891" y="196"/>
                  </a:lnTo>
                  <a:lnTo>
                    <a:pt x="904" y="214"/>
                  </a:lnTo>
                  <a:lnTo>
                    <a:pt x="915" y="229"/>
                  </a:lnTo>
                  <a:lnTo>
                    <a:pt x="929" y="243"/>
                  </a:lnTo>
                  <a:lnTo>
                    <a:pt x="941" y="254"/>
                  </a:lnTo>
                  <a:lnTo>
                    <a:pt x="953" y="262"/>
                  </a:lnTo>
                  <a:lnTo>
                    <a:pt x="966" y="267"/>
                  </a:lnTo>
                  <a:lnTo>
                    <a:pt x="978" y="269"/>
                  </a:lnTo>
                  <a:lnTo>
                    <a:pt x="987" y="267"/>
                  </a:lnTo>
                  <a:lnTo>
                    <a:pt x="1000" y="262"/>
                  </a:lnTo>
                  <a:lnTo>
                    <a:pt x="1013" y="254"/>
                  </a:lnTo>
                  <a:lnTo>
                    <a:pt x="1024" y="243"/>
                  </a:lnTo>
                  <a:lnTo>
                    <a:pt x="1038" y="229"/>
                  </a:lnTo>
                  <a:lnTo>
                    <a:pt x="1050" y="214"/>
                  </a:lnTo>
                  <a:lnTo>
                    <a:pt x="1062" y="196"/>
                  </a:lnTo>
                  <a:lnTo>
                    <a:pt x="1075" y="176"/>
                  </a:lnTo>
                  <a:lnTo>
                    <a:pt x="1087" y="156"/>
                  </a:lnTo>
                  <a:lnTo>
                    <a:pt x="1100" y="134"/>
                  </a:lnTo>
                  <a:lnTo>
                    <a:pt x="1112" y="113"/>
                  </a:lnTo>
                  <a:lnTo>
                    <a:pt x="1125" y="93"/>
                  </a:lnTo>
                  <a:lnTo>
                    <a:pt x="1134" y="73"/>
                  </a:lnTo>
                  <a:lnTo>
                    <a:pt x="1146" y="55"/>
                  </a:lnTo>
                  <a:lnTo>
                    <a:pt x="1159" y="39"/>
                  </a:lnTo>
                  <a:lnTo>
                    <a:pt x="1171" y="26"/>
                  </a:lnTo>
                  <a:lnTo>
                    <a:pt x="1184" y="15"/>
                  </a:lnTo>
                  <a:lnTo>
                    <a:pt x="1196" y="6"/>
                  </a:lnTo>
                  <a:lnTo>
                    <a:pt x="1209" y="2"/>
                  </a:lnTo>
                  <a:lnTo>
                    <a:pt x="1221" y="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Line 186"/>
            <p:cNvSpPr>
              <a:spLocks noChangeShapeType="1"/>
            </p:cNvSpPr>
            <p:nvPr/>
          </p:nvSpPr>
          <p:spPr bwMode="auto">
            <a:xfrm>
              <a:off x="511175" y="2811463"/>
              <a:ext cx="26574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Oval 196"/>
            <p:cNvSpPr>
              <a:spLocks noChangeArrowheads="1"/>
            </p:cNvSpPr>
            <p:nvPr/>
          </p:nvSpPr>
          <p:spPr bwMode="auto">
            <a:xfrm>
              <a:off x="1885950" y="2763838"/>
              <a:ext cx="93663" cy="9525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Oval 197"/>
            <p:cNvSpPr>
              <a:spLocks noChangeArrowheads="1"/>
            </p:cNvSpPr>
            <p:nvPr/>
          </p:nvSpPr>
          <p:spPr bwMode="auto">
            <a:xfrm>
              <a:off x="611188" y="2763838"/>
              <a:ext cx="98425" cy="9525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Oval 198"/>
            <p:cNvSpPr>
              <a:spLocks noChangeArrowheads="1"/>
            </p:cNvSpPr>
            <p:nvPr/>
          </p:nvSpPr>
          <p:spPr bwMode="auto">
            <a:xfrm>
              <a:off x="1235075" y="2763838"/>
              <a:ext cx="95250" cy="9525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Oval 199"/>
            <p:cNvSpPr>
              <a:spLocks noChangeArrowheads="1"/>
            </p:cNvSpPr>
            <p:nvPr/>
          </p:nvSpPr>
          <p:spPr bwMode="auto">
            <a:xfrm>
              <a:off x="2854325" y="2763838"/>
              <a:ext cx="98425" cy="92075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Oval 200"/>
            <p:cNvSpPr>
              <a:spLocks noChangeArrowheads="1"/>
            </p:cNvSpPr>
            <p:nvPr/>
          </p:nvSpPr>
          <p:spPr bwMode="auto">
            <a:xfrm>
              <a:off x="2205038" y="2763838"/>
              <a:ext cx="95250" cy="92075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2576513" y="2614613"/>
              <a:ext cx="482600" cy="393700"/>
            </a:xfrm>
            <a:custGeom>
              <a:avLst/>
              <a:gdLst>
                <a:gd name="T0" fmla="*/ 0 w 329"/>
                <a:gd name="T1" fmla="*/ 2147483647 h 269"/>
                <a:gd name="T2" fmla="*/ 2147483647 w 329"/>
                <a:gd name="T3" fmla="*/ 2147483647 h 269"/>
                <a:gd name="T4" fmla="*/ 2147483647 w 329"/>
                <a:gd name="T5" fmla="*/ 2147483647 h 269"/>
                <a:gd name="T6" fmla="*/ 2147483647 w 329"/>
                <a:gd name="T7" fmla="*/ 2147483647 h 269"/>
                <a:gd name="T8" fmla="*/ 2147483647 w 329"/>
                <a:gd name="T9" fmla="*/ 2147483647 h 269"/>
                <a:gd name="T10" fmla="*/ 2147483647 w 329"/>
                <a:gd name="T11" fmla="*/ 2147483647 h 269"/>
                <a:gd name="T12" fmla="*/ 2147483647 w 329"/>
                <a:gd name="T13" fmla="*/ 2147483647 h 269"/>
                <a:gd name="T14" fmla="*/ 2147483647 w 329"/>
                <a:gd name="T15" fmla="*/ 2147483647 h 269"/>
                <a:gd name="T16" fmla="*/ 2147483647 w 329"/>
                <a:gd name="T17" fmla="*/ 2147483647 h 269"/>
                <a:gd name="T18" fmla="*/ 2147483647 w 329"/>
                <a:gd name="T19" fmla="*/ 2147483647 h 269"/>
                <a:gd name="T20" fmla="*/ 2147483647 w 329"/>
                <a:gd name="T21" fmla="*/ 2147483647 h 269"/>
                <a:gd name="T22" fmla="*/ 2147483647 w 329"/>
                <a:gd name="T23" fmla="*/ 2147483647 h 269"/>
                <a:gd name="T24" fmla="*/ 2147483647 w 329"/>
                <a:gd name="T25" fmla="*/ 2147483647 h 269"/>
                <a:gd name="T26" fmla="*/ 2147483647 w 329"/>
                <a:gd name="T27" fmla="*/ 2147483647 h 269"/>
                <a:gd name="T28" fmla="*/ 2147483647 w 329"/>
                <a:gd name="T29" fmla="*/ 2147483647 h 269"/>
                <a:gd name="T30" fmla="*/ 2147483647 w 329"/>
                <a:gd name="T31" fmla="*/ 2147483647 h 269"/>
                <a:gd name="T32" fmla="*/ 2147483647 w 329"/>
                <a:gd name="T33" fmla="*/ 2147483647 h 269"/>
                <a:gd name="T34" fmla="*/ 2147483647 w 329"/>
                <a:gd name="T35" fmla="*/ 2147483647 h 269"/>
                <a:gd name="T36" fmla="*/ 2147483647 w 329"/>
                <a:gd name="T37" fmla="*/ 2147483647 h 269"/>
                <a:gd name="T38" fmla="*/ 2147483647 w 329"/>
                <a:gd name="T39" fmla="*/ 2147483647 h 269"/>
                <a:gd name="T40" fmla="*/ 2147483647 w 329"/>
                <a:gd name="T41" fmla="*/ 2147483647 h 269"/>
                <a:gd name="T42" fmla="*/ 2147483647 w 329"/>
                <a:gd name="T43" fmla="*/ 2147483647 h 269"/>
                <a:gd name="T44" fmla="*/ 2147483647 w 329"/>
                <a:gd name="T45" fmla="*/ 2147483647 h 269"/>
                <a:gd name="T46" fmla="*/ 2147483647 w 329"/>
                <a:gd name="T47" fmla="*/ 2147483647 h 269"/>
                <a:gd name="T48" fmla="*/ 2147483647 w 329"/>
                <a:gd name="T49" fmla="*/ 2147483647 h 269"/>
                <a:gd name="T50" fmla="*/ 2147483647 w 329"/>
                <a:gd name="T51" fmla="*/ 2147483647 h 269"/>
                <a:gd name="T52" fmla="*/ 2147483647 w 329"/>
                <a:gd name="T53" fmla="*/ 2147483647 h 269"/>
                <a:gd name="T54" fmla="*/ 2147483647 w 329"/>
                <a:gd name="T55" fmla="*/ 2147483647 h 269"/>
                <a:gd name="T56" fmla="*/ 2147483647 w 329"/>
                <a:gd name="T57" fmla="*/ 2147483647 h 269"/>
                <a:gd name="T58" fmla="*/ 2147483647 w 329"/>
                <a:gd name="T59" fmla="*/ 2147483647 h 269"/>
                <a:gd name="T60" fmla="*/ 2147483647 w 329"/>
                <a:gd name="T61" fmla="*/ 0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29"/>
                <a:gd name="T94" fmla="*/ 0 h 269"/>
                <a:gd name="T95" fmla="*/ 329 w 329"/>
                <a:gd name="T96" fmla="*/ 269 h 26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29" h="269">
                  <a:moveTo>
                    <a:pt x="0" y="134"/>
                  </a:moveTo>
                  <a:lnTo>
                    <a:pt x="10" y="156"/>
                  </a:lnTo>
                  <a:lnTo>
                    <a:pt x="22" y="176"/>
                  </a:lnTo>
                  <a:lnTo>
                    <a:pt x="33" y="196"/>
                  </a:lnTo>
                  <a:lnTo>
                    <a:pt x="44" y="214"/>
                  </a:lnTo>
                  <a:lnTo>
                    <a:pt x="55" y="229"/>
                  </a:lnTo>
                  <a:lnTo>
                    <a:pt x="66" y="243"/>
                  </a:lnTo>
                  <a:lnTo>
                    <a:pt x="78" y="254"/>
                  </a:lnTo>
                  <a:lnTo>
                    <a:pt x="89" y="262"/>
                  </a:lnTo>
                  <a:lnTo>
                    <a:pt x="100" y="267"/>
                  </a:lnTo>
                  <a:lnTo>
                    <a:pt x="111" y="269"/>
                  </a:lnTo>
                  <a:lnTo>
                    <a:pt x="119" y="267"/>
                  </a:lnTo>
                  <a:lnTo>
                    <a:pt x="131" y="262"/>
                  </a:lnTo>
                  <a:lnTo>
                    <a:pt x="142" y="254"/>
                  </a:lnTo>
                  <a:lnTo>
                    <a:pt x="153" y="243"/>
                  </a:lnTo>
                  <a:lnTo>
                    <a:pt x="164" y="229"/>
                  </a:lnTo>
                  <a:lnTo>
                    <a:pt x="176" y="214"/>
                  </a:lnTo>
                  <a:lnTo>
                    <a:pt x="187" y="196"/>
                  </a:lnTo>
                  <a:lnTo>
                    <a:pt x="198" y="176"/>
                  </a:lnTo>
                  <a:lnTo>
                    <a:pt x="209" y="156"/>
                  </a:lnTo>
                  <a:lnTo>
                    <a:pt x="220" y="134"/>
                  </a:lnTo>
                  <a:lnTo>
                    <a:pt x="231" y="113"/>
                  </a:lnTo>
                  <a:lnTo>
                    <a:pt x="243" y="93"/>
                  </a:lnTo>
                  <a:lnTo>
                    <a:pt x="251" y="73"/>
                  </a:lnTo>
                  <a:lnTo>
                    <a:pt x="262" y="55"/>
                  </a:lnTo>
                  <a:lnTo>
                    <a:pt x="273" y="39"/>
                  </a:lnTo>
                  <a:lnTo>
                    <a:pt x="285" y="26"/>
                  </a:lnTo>
                  <a:lnTo>
                    <a:pt x="295" y="15"/>
                  </a:lnTo>
                  <a:lnTo>
                    <a:pt x="307" y="6"/>
                  </a:lnTo>
                  <a:lnTo>
                    <a:pt x="318" y="2"/>
                  </a:lnTo>
                  <a:lnTo>
                    <a:pt x="329" y="0"/>
                  </a:lnTo>
                </a:path>
              </a:pathLst>
            </a:custGeom>
            <a:noFill/>
            <a:ln w="12700" cap="rnd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>
              <a:spLocks noChangeArrowheads="1"/>
            </p:cNvSpPr>
            <p:nvPr/>
          </p:nvSpPr>
          <p:spPr bwMode="auto">
            <a:xfrm>
              <a:off x="411900" y="1846264"/>
              <a:ext cx="1746874" cy="917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Sub-harmonic </a:t>
              </a:r>
              <a:r>
                <a:rPr lang="en-US" sz="1100" dirty="0" smtClean="0">
                  <a:solidFill>
                    <a:srgbClr val="000000"/>
                  </a:solidFill>
                </a:rPr>
                <a:t>bunching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000000"/>
                  </a:solidFill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Symbol" pitchFamily="18" charset="2"/>
                </a:rPr>
                <a:t>n</a:t>
              </a:r>
              <a:r>
                <a:rPr lang="en-US" sz="1200" baseline="-25000" dirty="0">
                  <a:solidFill>
                    <a:srgbClr val="000000"/>
                  </a:solidFill>
                </a:rPr>
                <a:t>0 </a:t>
              </a:r>
              <a:r>
                <a:rPr lang="en-US" sz="1100" dirty="0">
                  <a:solidFill>
                    <a:srgbClr val="000000"/>
                  </a:solidFill>
                </a:rPr>
                <a:t>/ 2</a:t>
              </a:r>
            </a:p>
          </p:txBody>
        </p:sp>
      </p:grpSp>
      <p:grpSp>
        <p:nvGrpSpPr>
          <p:cNvPr id="84" name="Group 83"/>
          <p:cNvGrpSpPr>
            <a:grpSpLocks noChangeAspect="1"/>
          </p:cNvGrpSpPr>
          <p:nvPr/>
        </p:nvGrpSpPr>
        <p:grpSpPr bwMode="auto">
          <a:xfrm>
            <a:off x="5182249" y="3991988"/>
            <a:ext cx="3791288" cy="2420541"/>
            <a:chOff x="3785737" y="914400"/>
            <a:chExt cx="5055051" cy="3227387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785737" y="914400"/>
              <a:ext cx="4924426" cy="3227387"/>
            </a:xfrm>
            <a:prstGeom prst="rect">
              <a:avLst/>
            </a:prstGeom>
            <a:solidFill>
              <a:srgbClr val="99CCFF">
                <a:alpha val="30196"/>
              </a:srgbClr>
            </a:solidFill>
            <a:ln w="0">
              <a:solidFill>
                <a:srgbClr val="00187E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86" name="Group 85"/>
            <p:cNvGrpSpPr>
              <a:grpSpLocks noChangeAspect="1"/>
            </p:cNvGrpSpPr>
            <p:nvPr/>
          </p:nvGrpSpPr>
          <p:grpSpPr bwMode="auto">
            <a:xfrm>
              <a:off x="3979863" y="1271587"/>
              <a:ext cx="4860925" cy="2784475"/>
              <a:chOff x="1921" y="6468"/>
              <a:chExt cx="10384" cy="6342"/>
            </a:xfrm>
          </p:grpSpPr>
          <p:sp>
            <p:nvSpPr>
              <p:cNvPr id="88" name="AutoShape 6"/>
              <p:cNvSpPr>
                <a:spLocks noChangeAspect="1" noChangeArrowheads="1"/>
              </p:cNvSpPr>
              <p:nvPr/>
            </p:nvSpPr>
            <p:spPr bwMode="auto">
              <a:xfrm>
                <a:off x="1921" y="6468"/>
                <a:ext cx="10384" cy="6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Line 7"/>
              <p:cNvSpPr>
                <a:spLocks noChangeShapeType="1"/>
              </p:cNvSpPr>
              <p:nvPr/>
            </p:nvSpPr>
            <p:spPr bwMode="auto">
              <a:xfrm>
                <a:off x="1985" y="11082"/>
                <a:ext cx="3597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Rectangle 89"/>
              <p:cNvSpPr>
                <a:spLocks noChangeArrowheads="1"/>
              </p:cNvSpPr>
              <p:nvPr/>
            </p:nvSpPr>
            <p:spPr bwMode="auto">
              <a:xfrm>
                <a:off x="2972" y="10104"/>
                <a:ext cx="2564" cy="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noProof="1">
                    <a:solidFill>
                      <a:srgbClr val="FF0000"/>
                    </a:solidFill>
                  </a:rPr>
                  <a:t>odd</a:t>
                </a:r>
                <a:r>
                  <a:rPr lang="en-US" sz="1400" dirty="0">
                    <a:solidFill>
                      <a:srgbClr val="FF0000"/>
                    </a:solidFill>
                  </a:rPr>
                  <a:t> buckets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6261" y="8158"/>
                <a:ext cx="1641" cy="1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noProof="1">
                    <a:solidFill>
                      <a:srgbClr val="0000FF"/>
                    </a:solidFill>
                  </a:rPr>
                  <a:t>even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noProof="1">
                    <a:solidFill>
                      <a:srgbClr val="0000FF"/>
                    </a:solidFill>
                  </a:rPr>
                  <a:t>buckets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2" name="Group 91"/>
              <p:cNvGrpSpPr>
                <a:grpSpLocks/>
              </p:cNvGrpSpPr>
              <p:nvPr/>
            </p:nvGrpSpPr>
            <p:grpSpPr bwMode="auto">
              <a:xfrm rot="-734854">
                <a:off x="5724" y="10859"/>
                <a:ext cx="878" cy="156"/>
                <a:chOff x="1940" y="2965"/>
                <a:chExt cx="228" cy="39"/>
              </a:xfrm>
            </p:grpSpPr>
            <p:sp>
              <p:nvSpPr>
                <p:cNvPr id="16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940" y="2984"/>
                  <a:ext cx="228" cy="1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165"/>
                <p:cNvSpPr>
                  <a:spLocks/>
                </p:cNvSpPr>
                <p:nvPr/>
              </p:nvSpPr>
              <p:spPr bwMode="auto">
                <a:xfrm>
                  <a:off x="2129" y="2965"/>
                  <a:ext cx="39" cy="39"/>
                </a:xfrm>
                <a:custGeom>
                  <a:avLst/>
                  <a:gdLst>
                    <a:gd name="T0" fmla="*/ 0 w 39"/>
                    <a:gd name="T1" fmla="*/ 39 h 39"/>
                    <a:gd name="T2" fmla="*/ 39 w 39"/>
                    <a:gd name="T3" fmla="*/ 19 h 39"/>
                    <a:gd name="T4" fmla="*/ 0 w 39"/>
                    <a:gd name="T5" fmla="*/ 0 h 39"/>
                    <a:gd name="T6" fmla="*/ 19 w 39"/>
                    <a:gd name="T7" fmla="*/ 19 h 39"/>
                    <a:gd name="T8" fmla="*/ 0 w 39"/>
                    <a:gd name="T9" fmla="*/ 39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39"/>
                    <a:gd name="T17" fmla="*/ 39 w 39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39">
                      <a:moveTo>
                        <a:pt x="0" y="39"/>
                      </a:moveTo>
                      <a:lnTo>
                        <a:pt x="39" y="19"/>
                      </a:ln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3" name="Group 92"/>
              <p:cNvGrpSpPr>
                <a:grpSpLocks/>
              </p:cNvGrpSpPr>
              <p:nvPr/>
            </p:nvGrpSpPr>
            <p:grpSpPr bwMode="auto">
              <a:xfrm rot="761947">
                <a:off x="7680" y="10918"/>
                <a:ext cx="875" cy="160"/>
                <a:chOff x="3233" y="2951"/>
                <a:chExt cx="227" cy="40"/>
              </a:xfrm>
            </p:grpSpPr>
            <p:sp>
              <p:nvSpPr>
                <p:cNvPr id="16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233" y="2971"/>
                  <a:ext cx="227" cy="1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163"/>
                <p:cNvSpPr>
                  <a:spLocks/>
                </p:cNvSpPr>
                <p:nvPr/>
              </p:nvSpPr>
              <p:spPr bwMode="auto">
                <a:xfrm>
                  <a:off x="3420" y="2951"/>
                  <a:ext cx="40" cy="40"/>
                </a:xfrm>
                <a:custGeom>
                  <a:avLst/>
                  <a:gdLst>
                    <a:gd name="T0" fmla="*/ 0 w 40"/>
                    <a:gd name="T1" fmla="*/ 40 h 40"/>
                    <a:gd name="T2" fmla="*/ 40 w 40"/>
                    <a:gd name="T3" fmla="*/ 20 h 40"/>
                    <a:gd name="T4" fmla="*/ 0 w 40"/>
                    <a:gd name="T5" fmla="*/ 0 h 40"/>
                    <a:gd name="T6" fmla="*/ 20 w 40"/>
                    <a:gd name="T7" fmla="*/ 20 h 40"/>
                    <a:gd name="T8" fmla="*/ 0 w 40"/>
                    <a:gd name="T9" fmla="*/ 40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0"/>
                    <a:gd name="T17" fmla="*/ 40 w 40"/>
                    <a:gd name="T18" fmla="*/ 40 h 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0">
                      <a:moveTo>
                        <a:pt x="0" y="40"/>
                      </a:moveTo>
                      <a:lnTo>
                        <a:pt x="40" y="20"/>
                      </a:lnTo>
                      <a:lnTo>
                        <a:pt x="0" y="0"/>
                      </a:lnTo>
                      <a:lnTo>
                        <a:pt x="20" y="2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4" name="Arc 17"/>
              <p:cNvSpPr>
                <a:spLocks/>
              </p:cNvSpPr>
              <p:nvPr/>
            </p:nvSpPr>
            <p:spPr bwMode="auto">
              <a:xfrm>
                <a:off x="5204" y="6967"/>
                <a:ext cx="3744" cy="3869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692"/>
                    </a:moveTo>
                    <a:cubicBezTo>
                      <a:pt x="43148" y="33585"/>
                      <a:pt x="33493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692"/>
                    </a:moveTo>
                    <a:cubicBezTo>
                      <a:pt x="43148" y="33585"/>
                      <a:pt x="33493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Line 18"/>
              <p:cNvSpPr>
                <a:spLocks noChangeShapeType="1"/>
              </p:cNvSpPr>
              <p:nvPr/>
            </p:nvSpPr>
            <p:spPr bwMode="auto">
              <a:xfrm>
                <a:off x="8532" y="11107"/>
                <a:ext cx="340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Line 19"/>
              <p:cNvSpPr>
                <a:spLocks noChangeShapeType="1"/>
              </p:cNvSpPr>
              <p:nvPr/>
            </p:nvSpPr>
            <p:spPr bwMode="auto">
              <a:xfrm flipV="1">
                <a:off x="5582" y="10910"/>
                <a:ext cx="1294" cy="19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Line 20"/>
              <p:cNvSpPr>
                <a:spLocks noChangeShapeType="1"/>
              </p:cNvSpPr>
              <p:nvPr/>
            </p:nvSpPr>
            <p:spPr bwMode="auto">
              <a:xfrm>
                <a:off x="7238" y="10885"/>
                <a:ext cx="1294" cy="2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Rectangle 97"/>
              <p:cNvSpPr>
                <a:spLocks noChangeArrowheads="1"/>
              </p:cNvSpPr>
              <p:nvPr/>
            </p:nvSpPr>
            <p:spPr bwMode="auto">
              <a:xfrm>
                <a:off x="6876" y="10515"/>
                <a:ext cx="493" cy="600"/>
              </a:xfrm>
              <a:prstGeom prst="rect">
                <a:avLst/>
              </a:prstGeom>
              <a:gradFill rotWithShape="0">
                <a:gsLst>
                  <a:gs pos="0">
                    <a:srgbClr val="762F00"/>
                  </a:gs>
                  <a:gs pos="50000">
                    <a:srgbClr val="FF6600"/>
                  </a:gs>
                  <a:gs pos="100000">
                    <a:srgbClr val="762F00"/>
                  </a:gs>
                </a:gsLst>
                <a:lin ang="540000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Oval 98"/>
              <p:cNvSpPr>
                <a:spLocks noChangeArrowheads="1"/>
              </p:cNvSpPr>
              <p:nvPr/>
            </p:nvSpPr>
            <p:spPr bwMode="auto">
              <a:xfrm>
                <a:off x="10208" y="11022"/>
                <a:ext cx="164" cy="1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Oval 99"/>
              <p:cNvSpPr>
                <a:spLocks noChangeArrowheads="1"/>
              </p:cNvSpPr>
              <p:nvPr/>
            </p:nvSpPr>
            <p:spPr bwMode="auto">
              <a:xfrm>
                <a:off x="11381" y="11022"/>
                <a:ext cx="167" cy="1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10801" y="11022"/>
                <a:ext cx="165" cy="1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Oval 101"/>
              <p:cNvSpPr>
                <a:spLocks noChangeArrowheads="1"/>
              </p:cNvSpPr>
              <p:nvPr/>
            </p:nvSpPr>
            <p:spPr bwMode="auto">
              <a:xfrm>
                <a:off x="10508" y="11025"/>
                <a:ext cx="165" cy="18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B4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Oval 102"/>
              <p:cNvSpPr>
                <a:spLocks noChangeArrowheads="1"/>
              </p:cNvSpPr>
              <p:nvPr/>
            </p:nvSpPr>
            <p:spPr bwMode="auto">
              <a:xfrm>
                <a:off x="11101" y="11025"/>
                <a:ext cx="165" cy="18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B4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Oval 103"/>
              <p:cNvSpPr>
                <a:spLocks noChangeArrowheads="1"/>
              </p:cNvSpPr>
              <p:nvPr/>
            </p:nvSpPr>
            <p:spPr bwMode="auto">
              <a:xfrm>
                <a:off x="3484" y="11000"/>
                <a:ext cx="172" cy="181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4850" y="11000"/>
                <a:ext cx="167" cy="181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Oval 105"/>
              <p:cNvSpPr>
                <a:spLocks noChangeArrowheads="1"/>
              </p:cNvSpPr>
              <p:nvPr/>
            </p:nvSpPr>
            <p:spPr bwMode="auto">
              <a:xfrm>
                <a:off x="4172" y="11000"/>
                <a:ext cx="170" cy="181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5505" y="11000"/>
                <a:ext cx="166" cy="181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Oval 107"/>
              <p:cNvSpPr>
                <a:spLocks noChangeArrowheads="1"/>
              </p:cNvSpPr>
              <p:nvPr/>
            </p:nvSpPr>
            <p:spPr bwMode="auto">
              <a:xfrm>
                <a:off x="6206" y="10934"/>
                <a:ext cx="166" cy="181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Oval 108"/>
              <p:cNvSpPr>
                <a:spLocks noChangeArrowheads="1"/>
              </p:cNvSpPr>
              <p:nvPr/>
            </p:nvSpPr>
            <p:spPr bwMode="auto">
              <a:xfrm>
                <a:off x="6360" y="10635"/>
                <a:ext cx="169" cy="176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Oval 109"/>
              <p:cNvSpPr>
                <a:spLocks noChangeArrowheads="1"/>
              </p:cNvSpPr>
              <p:nvPr/>
            </p:nvSpPr>
            <p:spPr bwMode="auto">
              <a:xfrm>
                <a:off x="5189" y="9365"/>
                <a:ext cx="169" cy="17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>
                <a:off x="5186" y="8314"/>
                <a:ext cx="169" cy="177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5682" y="10170"/>
                <a:ext cx="174" cy="17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Oval 118"/>
              <p:cNvSpPr>
                <a:spLocks noChangeArrowheads="1"/>
              </p:cNvSpPr>
              <p:nvPr/>
            </p:nvSpPr>
            <p:spPr bwMode="auto">
              <a:xfrm>
                <a:off x="8817" y="9283"/>
                <a:ext cx="166" cy="17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Oval 119"/>
              <p:cNvSpPr>
                <a:spLocks noChangeArrowheads="1"/>
              </p:cNvSpPr>
              <p:nvPr/>
            </p:nvSpPr>
            <p:spPr bwMode="auto">
              <a:xfrm>
                <a:off x="8339" y="10143"/>
                <a:ext cx="174" cy="175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Oval 120"/>
              <p:cNvSpPr>
                <a:spLocks noChangeArrowheads="1"/>
              </p:cNvSpPr>
              <p:nvPr/>
            </p:nvSpPr>
            <p:spPr bwMode="auto">
              <a:xfrm>
                <a:off x="8767" y="8224"/>
                <a:ext cx="170" cy="177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Oval 121"/>
              <p:cNvSpPr>
                <a:spLocks noChangeArrowheads="1"/>
              </p:cNvSpPr>
              <p:nvPr/>
            </p:nvSpPr>
            <p:spPr bwMode="auto">
              <a:xfrm>
                <a:off x="8390" y="7497"/>
                <a:ext cx="165" cy="176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Oval 122"/>
              <p:cNvSpPr>
                <a:spLocks noChangeArrowheads="1"/>
              </p:cNvSpPr>
              <p:nvPr/>
            </p:nvSpPr>
            <p:spPr bwMode="auto">
              <a:xfrm>
                <a:off x="7623" y="6980"/>
                <a:ext cx="169" cy="18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Oval 123"/>
              <p:cNvSpPr>
                <a:spLocks noChangeArrowheads="1"/>
              </p:cNvSpPr>
              <p:nvPr/>
            </p:nvSpPr>
            <p:spPr bwMode="auto">
              <a:xfrm>
                <a:off x="6468" y="6950"/>
                <a:ext cx="169" cy="17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Oval 124"/>
              <p:cNvSpPr>
                <a:spLocks noChangeArrowheads="1"/>
              </p:cNvSpPr>
              <p:nvPr/>
            </p:nvSpPr>
            <p:spPr bwMode="auto">
              <a:xfrm>
                <a:off x="5656" y="7448"/>
                <a:ext cx="165" cy="181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26" name="Group 125"/>
              <p:cNvGrpSpPr>
                <a:grpSpLocks/>
              </p:cNvGrpSpPr>
              <p:nvPr/>
            </p:nvGrpSpPr>
            <p:grpSpPr bwMode="auto">
              <a:xfrm>
                <a:off x="5937" y="9507"/>
                <a:ext cx="512" cy="677"/>
                <a:chOff x="3658" y="2105"/>
                <a:chExt cx="133" cy="165"/>
              </a:xfrm>
            </p:grpSpPr>
            <p:sp>
              <p:nvSpPr>
                <p:cNvPr id="161" name="Freeform 160"/>
                <p:cNvSpPr>
                  <a:spLocks/>
                </p:cNvSpPr>
                <p:nvPr/>
              </p:nvSpPr>
              <p:spPr bwMode="auto">
                <a:xfrm rot="1291523">
                  <a:off x="3737" y="2231"/>
                  <a:ext cx="40" cy="39"/>
                </a:xfrm>
                <a:custGeom>
                  <a:avLst/>
                  <a:gdLst>
                    <a:gd name="T0" fmla="*/ 0 w 40"/>
                    <a:gd name="T1" fmla="*/ 0 h 39"/>
                    <a:gd name="T2" fmla="*/ 40 w 40"/>
                    <a:gd name="T3" fmla="*/ 20 h 39"/>
                    <a:gd name="T4" fmla="*/ 0 w 40"/>
                    <a:gd name="T5" fmla="*/ 39 h 39"/>
                    <a:gd name="T6" fmla="*/ 20 w 40"/>
                    <a:gd name="T7" fmla="*/ 20 h 39"/>
                    <a:gd name="T8" fmla="*/ 0 w 4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39"/>
                    <a:gd name="T17" fmla="*/ 40 w 40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39">
                      <a:moveTo>
                        <a:pt x="0" y="0"/>
                      </a:moveTo>
                      <a:lnTo>
                        <a:pt x="40" y="20"/>
                      </a:lnTo>
                      <a:lnTo>
                        <a:pt x="0" y="39"/>
                      </a:lnTo>
                      <a:lnTo>
                        <a:pt x="2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Arc 45"/>
                <p:cNvSpPr>
                  <a:spLocks/>
                </p:cNvSpPr>
                <p:nvPr/>
              </p:nvSpPr>
              <p:spPr bwMode="auto">
                <a:xfrm>
                  <a:off x="3658" y="2105"/>
                  <a:ext cx="133" cy="145"/>
                </a:xfrm>
                <a:custGeom>
                  <a:avLst/>
                  <a:gdLst>
                    <a:gd name="T0" fmla="*/ 0 w 21290"/>
                    <a:gd name="T1" fmla="*/ 0 h 20828"/>
                    <a:gd name="T2" fmla="*/ 0 w 21290"/>
                    <a:gd name="T3" fmla="*/ 0 h 20828"/>
                    <a:gd name="T4" fmla="*/ 0 w 21290"/>
                    <a:gd name="T5" fmla="*/ 0 h 20828"/>
                    <a:gd name="T6" fmla="*/ 0 60000 65536"/>
                    <a:gd name="T7" fmla="*/ 0 60000 65536"/>
                    <a:gd name="T8" fmla="*/ 0 60000 65536"/>
                    <a:gd name="T9" fmla="*/ 0 w 21290"/>
                    <a:gd name="T10" fmla="*/ 0 h 20828"/>
                    <a:gd name="T11" fmla="*/ 21290 w 21290"/>
                    <a:gd name="T12" fmla="*/ 20828 h 208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0" h="20828" fill="none" extrusionOk="0">
                      <a:moveTo>
                        <a:pt x="15565" y="20827"/>
                      </a:moveTo>
                      <a:cubicBezTo>
                        <a:pt x="7482" y="18605"/>
                        <a:pt x="1414" y="11908"/>
                        <a:pt x="-1" y="3646"/>
                      </a:cubicBezTo>
                    </a:path>
                    <a:path w="21290" h="20828" stroke="0" extrusionOk="0">
                      <a:moveTo>
                        <a:pt x="15565" y="20827"/>
                      </a:moveTo>
                      <a:cubicBezTo>
                        <a:pt x="7482" y="18605"/>
                        <a:pt x="1414" y="11908"/>
                        <a:pt x="-1" y="3646"/>
                      </a:cubicBezTo>
                      <a:lnTo>
                        <a:pt x="2129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261B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7" name="Group 126"/>
              <p:cNvGrpSpPr>
                <a:grpSpLocks/>
              </p:cNvGrpSpPr>
              <p:nvPr/>
            </p:nvGrpSpPr>
            <p:grpSpPr bwMode="auto">
              <a:xfrm rot="-5905673">
                <a:off x="7754" y="9446"/>
                <a:ext cx="549" cy="635"/>
                <a:chOff x="3658" y="2105"/>
                <a:chExt cx="133" cy="165"/>
              </a:xfrm>
            </p:grpSpPr>
            <p:sp>
              <p:nvSpPr>
                <p:cNvPr id="159" name="Freeform 158"/>
                <p:cNvSpPr>
                  <a:spLocks/>
                </p:cNvSpPr>
                <p:nvPr/>
              </p:nvSpPr>
              <p:spPr bwMode="auto">
                <a:xfrm rot="1291523">
                  <a:off x="3737" y="2231"/>
                  <a:ext cx="40" cy="39"/>
                </a:xfrm>
                <a:custGeom>
                  <a:avLst/>
                  <a:gdLst>
                    <a:gd name="T0" fmla="*/ 0 w 40"/>
                    <a:gd name="T1" fmla="*/ 0 h 39"/>
                    <a:gd name="T2" fmla="*/ 40 w 40"/>
                    <a:gd name="T3" fmla="*/ 20 h 39"/>
                    <a:gd name="T4" fmla="*/ 0 w 40"/>
                    <a:gd name="T5" fmla="*/ 39 h 39"/>
                    <a:gd name="T6" fmla="*/ 20 w 40"/>
                    <a:gd name="T7" fmla="*/ 20 h 39"/>
                    <a:gd name="T8" fmla="*/ 0 w 4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39"/>
                    <a:gd name="T17" fmla="*/ 40 w 40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39">
                      <a:moveTo>
                        <a:pt x="0" y="0"/>
                      </a:moveTo>
                      <a:lnTo>
                        <a:pt x="40" y="20"/>
                      </a:lnTo>
                      <a:lnTo>
                        <a:pt x="0" y="39"/>
                      </a:lnTo>
                      <a:lnTo>
                        <a:pt x="20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Arc 48"/>
                <p:cNvSpPr>
                  <a:spLocks/>
                </p:cNvSpPr>
                <p:nvPr/>
              </p:nvSpPr>
              <p:spPr bwMode="auto">
                <a:xfrm>
                  <a:off x="3658" y="2105"/>
                  <a:ext cx="133" cy="145"/>
                </a:xfrm>
                <a:custGeom>
                  <a:avLst/>
                  <a:gdLst>
                    <a:gd name="T0" fmla="*/ 0 w 21290"/>
                    <a:gd name="T1" fmla="*/ 0 h 20828"/>
                    <a:gd name="T2" fmla="*/ 0 w 21290"/>
                    <a:gd name="T3" fmla="*/ 0 h 20828"/>
                    <a:gd name="T4" fmla="*/ 0 w 21290"/>
                    <a:gd name="T5" fmla="*/ 0 h 20828"/>
                    <a:gd name="T6" fmla="*/ 0 60000 65536"/>
                    <a:gd name="T7" fmla="*/ 0 60000 65536"/>
                    <a:gd name="T8" fmla="*/ 0 60000 65536"/>
                    <a:gd name="T9" fmla="*/ 0 w 21290"/>
                    <a:gd name="T10" fmla="*/ 0 h 20828"/>
                    <a:gd name="T11" fmla="*/ 21290 w 21290"/>
                    <a:gd name="T12" fmla="*/ 20828 h 208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0" h="20828" fill="none" extrusionOk="0">
                      <a:moveTo>
                        <a:pt x="15565" y="20827"/>
                      </a:moveTo>
                      <a:cubicBezTo>
                        <a:pt x="7482" y="18605"/>
                        <a:pt x="1414" y="11908"/>
                        <a:pt x="-1" y="3646"/>
                      </a:cubicBezTo>
                    </a:path>
                    <a:path w="21290" h="20828" stroke="0" extrusionOk="0">
                      <a:moveTo>
                        <a:pt x="15565" y="20827"/>
                      </a:moveTo>
                      <a:cubicBezTo>
                        <a:pt x="7482" y="18605"/>
                        <a:pt x="1414" y="11908"/>
                        <a:pt x="-1" y="3646"/>
                      </a:cubicBezTo>
                      <a:lnTo>
                        <a:pt x="2129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rgbClr val="261B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8" name="Oval 127"/>
              <p:cNvSpPr>
                <a:spLocks noChangeArrowheads="1"/>
              </p:cNvSpPr>
              <p:nvPr/>
            </p:nvSpPr>
            <p:spPr bwMode="auto">
              <a:xfrm>
                <a:off x="7620" y="10890"/>
                <a:ext cx="169" cy="176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Oval 128"/>
              <p:cNvSpPr>
                <a:spLocks noChangeArrowheads="1"/>
              </p:cNvSpPr>
              <p:nvPr/>
            </p:nvSpPr>
            <p:spPr bwMode="auto">
              <a:xfrm>
                <a:off x="7962" y="10948"/>
                <a:ext cx="166" cy="1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Oval 129"/>
              <p:cNvSpPr>
                <a:spLocks noChangeArrowheads="1"/>
              </p:cNvSpPr>
              <p:nvPr/>
            </p:nvSpPr>
            <p:spPr bwMode="auto">
              <a:xfrm>
                <a:off x="3102" y="11000"/>
                <a:ext cx="174" cy="17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Oval 130"/>
              <p:cNvSpPr>
                <a:spLocks noChangeArrowheads="1"/>
              </p:cNvSpPr>
              <p:nvPr/>
            </p:nvSpPr>
            <p:spPr bwMode="auto">
              <a:xfrm>
                <a:off x="2329" y="11000"/>
                <a:ext cx="172" cy="17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102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Text Box 53"/>
              <p:cNvSpPr txBox="1">
                <a:spLocks noChangeArrowheads="1"/>
              </p:cNvSpPr>
              <p:nvPr/>
            </p:nvSpPr>
            <p:spPr bwMode="auto">
              <a:xfrm>
                <a:off x="2644" y="11802"/>
                <a:ext cx="8245" cy="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168" tIns="30084" rIns="60168" bIns="30084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</a:rPr>
                  <a:t>RF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deflector </a:t>
                </a:r>
                <a:r>
                  <a:rPr lang="en-US" sz="1400" dirty="0">
                    <a:solidFill>
                      <a:srgbClr val="000000"/>
                    </a:solidFill>
                    <a:latin typeface="Symbol" pitchFamily="18" charset="2"/>
                  </a:rPr>
                  <a:t>n</a:t>
                </a:r>
                <a:r>
                  <a:rPr lang="en-US" sz="1400" baseline="-25000" dirty="0">
                    <a:solidFill>
                      <a:srgbClr val="000000"/>
                    </a:solidFill>
                  </a:rPr>
                  <a:t>0 </a:t>
                </a:r>
                <a:r>
                  <a:rPr lang="en-US" sz="1200" dirty="0">
                    <a:solidFill>
                      <a:srgbClr val="000000"/>
                    </a:solidFill>
                  </a:rPr>
                  <a:t>/ </a:t>
                </a:r>
                <a:r>
                  <a:rPr lang="en-US" sz="1200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   </a:t>
                </a:r>
                <a:endParaRPr lang="en-US" sz="1600" baseline="-25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Oval 132"/>
              <p:cNvSpPr>
                <a:spLocks noChangeArrowheads="1"/>
              </p:cNvSpPr>
              <p:nvPr/>
            </p:nvSpPr>
            <p:spPr bwMode="auto">
              <a:xfrm>
                <a:off x="5143" y="9333"/>
                <a:ext cx="251" cy="259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Oval 133"/>
              <p:cNvSpPr>
                <a:spLocks noChangeArrowheads="1"/>
              </p:cNvSpPr>
              <p:nvPr/>
            </p:nvSpPr>
            <p:spPr bwMode="auto">
              <a:xfrm>
                <a:off x="5143" y="8273"/>
                <a:ext cx="251" cy="259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5613" y="7415"/>
                <a:ext cx="251" cy="25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Oval 135"/>
              <p:cNvSpPr>
                <a:spLocks noChangeArrowheads="1"/>
              </p:cNvSpPr>
              <p:nvPr/>
            </p:nvSpPr>
            <p:spPr bwMode="auto">
              <a:xfrm>
                <a:off x="6429" y="6906"/>
                <a:ext cx="251" cy="25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Oval 136"/>
              <p:cNvSpPr>
                <a:spLocks noChangeArrowheads="1"/>
              </p:cNvSpPr>
              <p:nvPr/>
            </p:nvSpPr>
            <p:spPr bwMode="auto">
              <a:xfrm>
                <a:off x="7581" y="6934"/>
                <a:ext cx="250" cy="260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8355" y="7460"/>
                <a:ext cx="251" cy="259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Oval 138"/>
              <p:cNvSpPr>
                <a:spLocks noChangeArrowheads="1"/>
              </p:cNvSpPr>
              <p:nvPr/>
            </p:nvSpPr>
            <p:spPr bwMode="auto">
              <a:xfrm>
                <a:off x="8724" y="8196"/>
                <a:ext cx="251" cy="25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8778" y="9255"/>
                <a:ext cx="251" cy="25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Oval 140"/>
              <p:cNvSpPr>
                <a:spLocks noChangeArrowheads="1"/>
              </p:cNvSpPr>
              <p:nvPr/>
            </p:nvSpPr>
            <p:spPr bwMode="auto">
              <a:xfrm>
                <a:off x="8316" y="10118"/>
                <a:ext cx="251" cy="25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Oval 141"/>
              <p:cNvSpPr>
                <a:spLocks noChangeArrowheads="1"/>
              </p:cNvSpPr>
              <p:nvPr/>
            </p:nvSpPr>
            <p:spPr bwMode="auto">
              <a:xfrm>
                <a:off x="5640" y="10138"/>
                <a:ext cx="250" cy="259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Oval 142"/>
              <p:cNvSpPr>
                <a:spLocks noChangeArrowheads="1"/>
              </p:cNvSpPr>
              <p:nvPr/>
            </p:nvSpPr>
            <p:spPr bwMode="auto">
              <a:xfrm>
                <a:off x="6314" y="10581"/>
                <a:ext cx="251" cy="260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Oval 143"/>
              <p:cNvSpPr>
                <a:spLocks noChangeArrowheads="1"/>
              </p:cNvSpPr>
              <p:nvPr/>
            </p:nvSpPr>
            <p:spPr bwMode="auto">
              <a:xfrm>
                <a:off x="7569" y="10857"/>
                <a:ext cx="251" cy="258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Oval 144"/>
              <p:cNvSpPr>
                <a:spLocks noChangeArrowheads="1"/>
              </p:cNvSpPr>
              <p:nvPr/>
            </p:nvSpPr>
            <p:spPr bwMode="auto">
              <a:xfrm>
                <a:off x="2301" y="10959"/>
                <a:ext cx="251" cy="260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Oval 145"/>
              <p:cNvSpPr>
                <a:spLocks noChangeArrowheads="1"/>
              </p:cNvSpPr>
              <p:nvPr/>
            </p:nvSpPr>
            <p:spPr bwMode="auto">
              <a:xfrm>
                <a:off x="3048" y="10959"/>
                <a:ext cx="251" cy="260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Oval 146"/>
              <p:cNvSpPr>
                <a:spLocks noChangeArrowheads="1"/>
              </p:cNvSpPr>
              <p:nvPr/>
            </p:nvSpPr>
            <p:spPr bwMode="auto">
              <a:xfrm>
                <a:off x="3445" y="10956"/>
                <a:ext cx="247" cy="26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Oval 147"/>
              <p:cNvSpPr>
                <a:spLocks noChangeArrowheads="1"/>
              </p:cNvSpPr>
              <p:nvPr/>
            </p:nvSpPr>
            <p:spPr bwMode="auto">
              <a:xfrm>
                <a:off x="4131" y="10956"/>
                <a:ext cx="246" cy="26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Oval 148"/>
              <p:cNvSpPr>
                <a:spLocks noChangeArrowheads="1"/>
              </p:cNvSpPr>
              <p:nvPr/>
            </p:nvSpPr>
            <p:spPr bwMode="auto">
              <a:xfrm>
                <a:off x="4812" y="10956"/>
                <a:ext cx="246" cy="26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Oval 149"/>
              <p:cNvSpPr>
                <a:spLocks noChangeArrowheads="1"/>
              </p:cNvSpPr>
              <p:nvPr/>
            </p:nvSpPr>
            <p:spPr bwMode="auto">
              <a:xfrm>
                <a:off x="5466" y="10956"/>
                <a:ext cx="247" cy="26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Oval 150"/>
              <p:cNvSpPr>
                <a:spLocks noChangeArrowheads="1"/>
              </p:cNvSpPr>
              <p:nvPr/>
            </p:nvSpPr>
            <p:spPr bwMode="auto">
              <a:xfrm>
                <a:off x="6164" y="10907"/>
                <a:ext cx="247" cy="26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Oval 151"/>
              <p:cNvSpPr>
                <a:spLocks noChangeArrowheads="1"/>
              </p:cNvSpPr>
              <p:nvPr/>
            </p:nvSpPr>
            <p:spPr bwMode="auto">
              <a:xfrm>
                <a:off x="7936" y="10923"/>
                <a:ext cx="246" cy="26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Oval 152"/>
              <p:cNvSpPr>
                <a:spLocks noChangeArrowheads="1"/>
              </p:cNvSpPr>
              <p:nvPr/>
            </p:nvSpPr>
            <p:spPr bwMode="auto">
              <a:xfrm>
                <a:off x="9838" y="10980"/>
                <a:ext cx="246" cy="26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Oval 153"/>
              <p:cNvSpPr>
                <a:spLocks noChangeArrowheads="1"/>
              </p:cNvSpPr>
              <p:nvPr/>
            </p:nvSpPr>
            <p:spPr bwMode="auto">
              <a:xfrm>
                <a:off x="10169" y="10984"/>
                <a:ext cx="250" cy="259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Oval 154"/>
              <p:cNvSpPr>
                <a:spLocks noChangeArrowheads="1"/>
              </p:cNvSpPr>
              <p:nvPr/>
            </p:nvSpPr>
            <p:spPr bwMode="auto">
              <a:xfrm>
                <a:off x="10758" y="10984"/>
                <a:ext cx="251" cy="259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Oval 155"/>
              <p:cNvSpPr>
                <a:spLocks noChangeArrowheads="1"/>
              </p:cNvSpPr>
              <p:nvPr/>
            </p:nvSpPr>
            <p:spPr bwMode="auto">
              <a:xfrm>
                <a:off x="11348" y="10992"/>
                <a:ext cx="249" cy="260"/>
              </a:xfrm>
              <a:prstGeom prst="ellipse">
                <a:avLst/>
              </a:prstGeom>
              <a:gradFill rotWithShape="0">
                <a:gsLst>
                  <a:gs pos="0">
                    <a:srgbClr val="0066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Oval 156"/>
              <p:cNvSpPr>
                <a:spLocks noChangeArrowheads="1"/>
              </p:cNvSpPr>
              <p:nvPr/>
            </p:nvSpPr>
            <p:spPr bwMode="auto">
              <a:xfrm>
                <a:off x="10457" y="10989"/>
                <a:ext cx="247" cy="26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Oval 157"/>
              <p:cNvSpPr>
                <a:spLocks noChangeArrowheads="1"/>
              </p:cNvSpPr>
              <p:nvPr/>
            </p:nvSpPr>
            <p:spPr bwMode="auto">
              <a:xfrm>
                <a:off x="11050" y="10984"/>
                <a:ext cx="247" cy="2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3886200" y="925512"/>
              <a:ext cx="48768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CH" b="1">
                  <a:solidFill>
                    <a:srgbClr val="00187E"/>
                  </a:solidFill>
                </a:rPr>
                <a:t>Gap creation and combination</a:t>
              </a:r>
            </a:p>
          </p:txBody>
        </p:sp>
      </p:grpSp>
      <p:grpSp>
        <p:nvGrpSpPr>
          <p:cNvPr id="318" name="Group 317"/>
          <p:cNvGrpSpPr>
            <a:grpSpLocks noChangeAspect="1"/>
          </p:cNvGrpSpPr>
          <p:nvPr/>
        </p:nvGrpSpPr>
        <p:grpSpPr>
          <a:xfrm>
            <a:off x="174075" y="1001984"/>
            <a:ext cx="4549615" cy="2891512"/>
            <a:chOff x="2079815" y="1479178"/>
            <a:chExt cx="5986335" cy="3804621"/>
          </a:xfrm>
        </p:grpSpPr>
        <p:grpSp>
          <p:nvGrpSpPr>
            <p:cNvPr id="319" name="Group 318"/>
            <p:cNvGrpSpPr/>
            <p:nvPr/>
          </p:nvGrpSpPr>
          <p:grpSpPr>
            <a:xfrm>
              <a:off x="2079815" y="1479178"/>
              <a:ext cx="5244351" cy="3804621"/>
              <a:chOff x="2286002" y="1905000"/>
              <a:chExt cx="4334737" cy="345948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24" name="Line 360"/>
              <p:cNvSpPr>
                <a:spLocks noChangeShapeType="1"/>
              </p:cNvSpPr>
              <p:nvPr/>
            </p:nvSpPr>
            <p:spPr bwMode="auto">
              <a:xfrm>
                <a:off x="2746796" y="2768165"/>
                <a:ext cx="0" cy="10624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5" name="Line 360"/>
              <p:cNvSpPr>
                <a:spLocks noChangeShapeType="1"/>
              </p:cNvSpPr>
              <p:nvPr/>
            </p:nvSpPr>
            <p:spPr bwMode="auto">
              <a:xfrm>
                <a:off x="2994917" y="2768166"/>
                <a:ext cx="0" cy="10624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6" name="Line 360"/>
              <p:cNvSpPr>
                <a:spLocks noChangeShapeType="1"/>
              </p:cNvSpPr>
              <p:nvPr/>
            </p:nvSpPr>
            <p:spPr bwMode="auto">
              <a:xfrm>
                <a:off x="3243038" y="2768166"/>
                <a:ext cx="0" cy="10624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7" name="Line 360"/>
              <p:cNvSpPr>
                <a:spLocks noChangeShapeType="1"/>
              </p:cNvSpPr>
              <p:nvPr/>
            </p:nvSpPr>
            <p:spPr bwMode="auto">
              <a:xfrm>
                <a:off x="3562050" y="2964906"/>
                <a:ext cx="0" cy="8656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8" name="Line 360"/>
              <p:cNvSpPr>
                <a:spLocks noChangeShapeType="1"/>
              </p:cNvSpPr>
              <p:nvPr/>
            </p:nvSpPr>
            <p:spPr bwMode="auto">
              <a:xfrm flipV="1">
                <a:off x="2463229" y="3962400"/>
                <a:ext cx="3861372" cy="255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9" name="Rectangle 350"/>
              <p:cNvSpPr>
                <a:spLocks noChangeArrowheads="1"/>
              </p:cNvSpPr>
              <p:nvPr/>
            </p:nvSpPr>
            <p:spPr bwMode="auto">
              <a:xfrm>
                <a:off x="2356892" y="3791220"/>
                <a:ext cx="225638" cy="393482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0" name="AutoShape 358"/>
              <p:cNvSpPr>
                <a:spLocks noChangeArrowheads="1"/>
              </p:cNvSpPr>
              <p:nvPr/>
            </p:nvSpPr>
            <p:spPr bwMode="auto">
              <a:xfrm>
                <a:off x="2711350" y="3791220"/>
                <a:ext cx="109716" cy="390251"/>
              </a:xfrm>
              <a:prstGeom prst="roundRect">
                <a:avLst>
                  <a:gd name="adj" fmla="val 35870"/>
                </a:avLst>
              </a:prstGeom>
              <a:gradFill flip="none"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1" name="AutoShape 361" descr="Wide upward diagonal"/>
              <p:cNvSpPr>
                <a:spLocks noChangeArrowheads="1"/>
              </p:cNvSpPr>
              <p:nvPr/>
            </p:nvSpPr>
            <p:spPr bwMode="auto">
              <a:xfrm flipV="1">
                <a:off x="2640458" y="2571425"/>
                <a:ext cx="212674" cy="196742"/>
              </a:xfrm>
              <a:prstGeom prst="triangle">
                <a:avLst>
                  <a:gd name="adj" fmla="val 50000"/>
                </a:avLst>
              </a:prstGeom>
              <a:pattFill prst="wdUpDiag">
                <a:fgClr>
                  <a:schemeClr val="accent2"/>
                </a:fgClr>
                <a:bgClr>
                  <a:srgbClr val="FFFFFF"/>
                </a:bgClr>
              </a:patt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2" name="AutoShape 358"/>
              <p:cNvSpPr>
                <a:spLocks noChangeArrowheads="1"/>
              </p:cNvSpPr>
              <p:nvPr/>
            </p:nvSpPr>
            <p:spPr bwMode="auto">
              <a:xfrm>
                <a:off x="2959471" y="3791220"/>
                <a:ext cx="106338" cy="393483"/>
              </a:xfrm>
              <a:prstGeom prst="roundRect">
                <a:avLst>
                  <a:gd name="adj" fmla="val 35870"/>
                </a:avLst>
              </a:prstGeom>
              <a:gradFill flip="none"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3" name="AutoShape 358"/>
              <p:cNvSpPr>
                <a:spLocks noChangeArrowheads="1"/>
              </p:cNvSpPr>
              <p:nvPr/>
            </p:nvSpPr>
            <p:spPr bwMode="auto">
              <a:xfrm>
                <a:off x="3207592" y="3791220"/>
                <a:ext cx="106338" cy="393483"/>
              </a:xfrm>
              <a:prstGeom prst="roundRect">
                <a:avLst>
                  <a:gd name="adj" fmla="val 35870"/>
                </a:avLst>
              </a:prstGeom>
              <a:gradFill flip="none" rotWithShape="1">
                <a:gsLst>
                  <a:gs pos="0">
                    <a:srgbClr val="FF9966"/>
                  </a:gs>
                  <a:gs pos="100000">
                    <a:srgbClr val="FF9966">
                      <a:gamma/>
                      <a:shade val="46275"/>
                      <a:invGamma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4" name="AutoShape 356"/>
              <p:cNvSpPr>
                <a:spLocks noChangeArrowheads="1"/>
              </p:cNvSpPr>
              <p:nvPr/>
            </p:nvSpPr>
            <p:spPr bwMode="auto">
              <a:xfrm>
                <a:off x="3491158" y="3791219"/>
                <a:ext cx="141783" cy="393483"/>
              </a:xfrm>
              <a:prstGeom prst="roundRect">
                <a:avLst>
                  <a:gd name="adj" fmla="val 35870"/>
                </a:avLst>
              </a:prstGeom>
              <a:gradFill rotWithShape="0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5" name="AutoShape 338"/>
              <p:cNvSpPr>
                <a:spLocks noChangeArrowheads="1"/>
              </p:cNvSpPr>
              <p:nvPr/>
            </p:nvSpPr>
            <p:spPr bwMode="auto">
              <a:xfrm flipV="1">
                <a:off x="3429000" y="2286000"/>
                <a:ext cx="354458" cy="32986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6" name="Line 339"/>
              <p:cNvSpPr>
                <a:spLocks noChangeShapeType="1"/>
              </p:cNvSpPr>
              <p:nvPr/>
            </p:nvSpPr>
            <p:spPr bwMode="auto">
              <a:xfrm flipH="1" flipV="1">
                <a:off x="3810000" y="2590799"/>
                <a:ext cx="170" cy="14932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7" name="AutoShape 361" descr="Wide upward diagonal"/>
              <p:cNvSpPr>
                <a:spLocks noChangeArrowheads="1"/>
              </p:cNvSpPr>
              <p:nvPr/>
            </p:nvSpPr>
            <p:spPr bwMode="auto">
              <a:xfrm flipV="1">
                <a:off x="2888579" y="2571425"/>
                <a:ext cx="212674" cy="196742"/>
              </a:xfrm>
              <a:prstGeom prst="triangle">
                <a:avLst>
                  <a:gd name="adj" fmla="val 50000"/>
                </a:avLst>
              </a:prstGeom>
              <a:pattFill prst="wdUpDiag">
                <a:fgClr>
                  <a:schemeClr val="accent2"/>
                </a:fgClr>
                <a:bgClr>
                  <a:srgbClr val="FFFFFF"/>
                </a:bgClr>
              </a:patt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8" name="AutoShape 361" descr="Wide upward diagonal"/>
              <p:cNvSpPr>
                <a:spLocks noChangeArrowheads="1"/>
              </p:cNvSpPr>
              <p:nvPr/>
            </p:nvSpPr>
            <p:spPr bwMode="auto">
              <a:xfrm flipV="1">
                <a:off x="3136700" y="2571425"/>
                <a:ext cx="212674" cy="196742"/>
              </a:xfrm>
              <a:prstGeom prst="triangle">
                <a:avLst>
                  <a:gd name="adj" fmla="val 50000"/>
                </a:avLst>
              </a:prstGeom>
              <a:pattFill prst="wdUpDiag">
                <a:fgClr>
                  <a:schemeClr val="accent2"/>
                </a:fgClr>
                <a:bgClr>
                  <a:srgbClr val="FFFFFF"/>
                </a:bgClr>
              </a:patt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9" name="Rounded Rectangle 338"/>
              <p:cNvSpPr/>
              <p:nvPr/>
            </p:nvSpPr>
            <p:spPr>
              <a:xfrm>
                <a:off x="3810171" y="3830568"/>
                <a:ext cx="425350" cy="314786"/>
              </a:xfrm>
              <a:prstGeom prst="roundRect">
                <a:avLst/>
              </a:prstGeom>
              <a:gradFill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16200000" scaled="1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0" name="Rounded Rectangle 339"/>
              <p:cNvSpPr/>
              <p:nvPr/>
            </p:nvSpPr>
            <p:spPr>
              <a:xfrm>
                <a:off x="4377304" y="3830568"/>
                <a:ext cx="567133" cy="314786"/>
              </a:xfrm>
              <a:prstGeom prst="roundRect">
                <a:avLst/>
              </a:prstGeom>
              <a:gradFill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16200000" scaled="1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1" name="AutoShape 338"/>
              <p:cNvSpPr>
                <a:spLocks noChangeArrowheads="1"/>
              </p:cNvSpPr>
              <p:nvPr/>
            </p:nvSpPr>
            <p:spPr bwMode="auto">
              <a:xfrm flipV="1">
                <a:off x="4191000" y="2286000"/>
                <a:ext cx="354458" cy="32986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2" name="Line 339"/>
              <p:cNvSpPr>
                <a:spLocks noChangeShapeType="1"/>
              </p:cNvSpPr>
              <p:nvPr/>
            </p:nvSpPr>
            <p:spPr bwMode="auto">
              <a:xfrm flipV="1">
                <a:off x="4377303" y="2571425"/>
                <a:ext cx="0" cy="15126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3" name="Rounded Rectangle 342"/>
              <p:cNvSpPr/>
              <p:nvPr/>
            </p:nvSpPr>
            <p:spPr>
              <a:xfrm>
                <a:off x="5015329" y="3830568"/>
                <a:ext cx="567133" cy="314786"/>
              </a:xfrm>
              <a:prstGeom prst="roundRect">
                <a:avLst/>
              </a:prstGeom>
              <a:gradFill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16200000" scaled="1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4" name="AutoShape 338"/>
              <p:cNvSpPr>
                <a:spLocks noChangeArrowheads="1"/>
              </p:cNvSpPr>
              <p:nvPr/>
            </p:nvSpPr>
            <p:spPr bwMode="auto">
              <a:xfrm flipV="1">
                <a:off x="4827495" y="2277036"/>
                <a:ext cx="354458" cy="32986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5" name="Line 339"/>
              <p:cNvSpPr>
                <a:spLocks noChangeShapeType="1"/>
              </p:cNvSpPr>
              <p:nvPr/>
            </p:nvSpPr>
            <p:spPr bwMode="auto">
              <a:xfrm flipV="1">
                <a:off x="5015329" y="2571425"/>
                <a:ext cx="0" cy="15126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6" name="Rounded Rectangle 345"/>
              <p:cNvSpPr/>
              <p:nvPr/>
            </p:nvSpPr>
            <p:spPr>
              <a:xfrm>
                <a:off x="5653355" y="3830568"/>
                <a:ext cx="567133" cy="314786"/>
              </a:xfrm>
              <a:prstGeom prst="roundRect">
                <a:avLst/>
              </a:prstGeom>
              <a:gradFill>
                <a:gsLst>
                  <a:gs pos="0">
                    <a:srgbClr val="FF9900">
                      <a:gamma/>
                      <a:shade val="46275"/>
                      <a:invGamma/>
                    </a:srgbClr>
                  </a:gs>
                  <a:gs pos="5000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</a:srgbClr>
                  </a:gs>
                </a:gsLst>
                <a:lin ang="16200000" scaled="1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7" name="AutoShape 338"/>
              <p:cNvSpPr>
                <a:spLocks noChangeArrowheads="1"/>
              </p:cNvSpPr>
              <p:nvPr/>
            </p:nvSpPr>
            <p:spPr bwMode="auto">
              <a:xfrm flipV="1">
                <a:off x="5468470" y="2286000"/>
                <a:ext cx="354458" cy="32986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8" name="Line 339"/>
              <p:cNvSpPr>
                <a:spLocks noChangeShapeType="1"/>
              </p:cNvSpPr>
              <p:nvPr/>
            </p:nvSpPr>
            <p:spPr bwMode="auto">
              <a:xfrm flipV="1">
                <a:off x="5653354" y="2571425"/>
                <a:ext cx="0" cy="151263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9" name="Rectangle 355"/>
              <p:cNvSpPr>
                <a:spLocks noChangeArrowheads="1"/>
              </p:cNvSpPr>
              <p:nvPr/>
            </p:nvSpPr>
            <p:spPr bwMode="auto">
              <a:xfrm>
                <a:off x="2321446" y="4578183"/>
                <a:ext cx="358613" cy="19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  <a:t>Gun</a:t>
                </a:r>
                <a:endParaRPr lang="en-US" sz="1100" dirty="0">
                  <a:solidFill>
                    <a:srgbClr val="114FFB"/>
                  </a:solidFill>
                  <a:latin typeface="Calibri"/>
                </a:endParaRPr>
              </a:p>
            </p:txBody>
          </p:sp>
          <p:sp>
            <p:nvSpPr>
              <p:cNvPr id="350" name="Rectangle 355"/>
              <p:cNvSpPr>
                <a:spLocks noChangeArrowheads="1"/>
              </p:cNvSpPr>
              <p:nvPr/>
            </p:nvSpPr>
            <p:spPr bwMode="auto">
              <a:xfrm>
                <a:off x="2782242" y="4538835"/>
                <a:ext cx="358613" cy="392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  <a:t>SHB 1-2-3</a:t>
                </a:r>
                <a:endParaRPr lang="en-US" sz="1100" dirty="0">
                  <a:solidFill>
                    <a:srgbClr val="114FFB"/>
                  </a:solidFill>
                  <a:latin typeface="Calibri"/>
                </a:endParaRPr>
              </a:p>
            </p:txBody>
          </p:sp>
          <p:sp>
            <p:nvSpPr>
              <p:cNvPr id="351" name="Rectangle 355"/>
              <p:cNvSpPr>
                <a:spLocks noChangeArrowheads="1"/>
              </p:cNvSpPr>
              <p:nvPr/>
            </p:nvSpPr>
            <p:spPr bwMode="auto">
              <a:xfrm flipH="1">
                <a:off x="3455713" y="4578183"/>
                <a:ext cx="254871" cy="19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  <a:t>PB</a:t>
                </a:r>
                <a:endParaRPr lang="en-US" sz="1100" dirty="0">
                  <a:solidFill>
                    <a:srgbClr val="114FFB"/>
                  </a:solidFill>
                  <a:latin typeface="Calibri"/>
                </a:endParaRPr>
              </a:p>
            </p:txBody>
          </p:sp>
          <p:sp>
            <p:nvSpPr>
              <p:cNvPr id="352" name="Rectangle 355"/>
              <p:cNvSpPr>
                <a:spLocks noChangeArrowheads="1"/>
              </p:cNvSpPr>
              <p:nvPr/>
            </p:nvSpPr>
            <p:spPr bwMode="auto">
              <a:xfrm flipH="1">
                <a:off x="3774725" y="4578183"/>
                <a:ext cx="638025" cy="19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  <a:t>Buncher</a:t>
                </a:r>
                <a:endParaRPr lang="en-US" sz="1100" dirty="0">
                  <a:solidFill>
                    <a:srgbClr val="114FFB"/>
                  </a:solidFill>
                  <a:latin typeface="Calibri"/>
                </a:endParaRPr>
              </a:p>
            </p:txBody>
          </p:sp>
          <p:sp>
            <p:nvSpPr>
              <p:cNvPr id="353" name="Rectangle 355"/>
              <p:cNvSpPr>
                <a:spLocks noChangeArrowheads="1"/>
              </p:cNvSpPr>
              <p:nvPr/>
            </p:nvSpPr>
            <p:spPr bwMode="auto">
              <a:xfrm flipH="1">
                <a:off x="5121667" y="4578183"/>
                <a:ext cx="1134267" cy="19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  <a:t>Acc. Structures</a:t>
                </a:r>
                <a:endParaRPr lang="en-US" sz="1100" dirty="0">
                  <a:solidFill>
                    <a:srgbClr val="114FFB"/>
                  </a:solidFill>
                  <a:latin typeface="Calibri"/>
                </a:endParaRPr>
              </a:p>
            </p:txBody>
          </p:sp>
          <p:grpSp>
            <p:nvGrpSpPr>
              <p:cNvPr id="354" name="Group 431"/>
              <p:cNvGrpSpPr>
                <a:grpSpLocks/>
              </p:cNvGrpSpPr>
              <p:nvPr/>
            </p:nvGrpSpPr>
            <p:grpSpPr bwMode="auto">
              <a:xfrm>
                <a:off x="5759687" y="3516390"/>
                <a:ext cx="203736" cy="116827"/>
                <a:chOff x="1560" y="3627"/>
                <a:chExt cx="116" cy="96"/>
              </a:xfrm>
            </p:grpSpPr>
            <p:sp>
              <p:nvSpPr>
                <p:cNvPr id="424" name="Rectangle 432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5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6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55" name="Group 439"/>
              <p:cNvGrpSpPr>
                <a:grpSpLocks/>
              </p:cNvGrpSpPr>
              <p:nvPr/>
            </p:nvGrpSpPr>
            <p:grpSpPr bwMode="auto">
              <a:xfrm>
                <a:off x="5121664" y="3516390"/>
                <a:ext cx="203736" cy="116827"/>
                <a:chOff x="1560" y="3627"/>
                <a:chExt cx="116" cy="96"/>
              </a:xfrm>
            </p:grpSpPr>
            <p:sp>
              <p:nvSpPr>
                <p:cNvPr id="421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2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3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56" name="Group 431"/>
              <p:cNvGrpSpPr>
                <a:grpSpLocks/>
              </p:cNvGrpSpPr>
              <p:nvPr/>
            </p:nvGrpSpPr>
            <p:grpSpPr bwMode="auto">
              <a:xfrm>
                <a:off x="4483640" y="3516390"/>
                <a:ext cx="203736" cy="116827"/>
                <a:chOff x="1560" y="3627"/>
                <a:chExt cx="116" cy="96"/>
              </a:xfrm>
            </p:grpSpPr>
            <p:sp>
              <p:nvSpPr>
                <p:cNvPr id="418" name="Rectangle 432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9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0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57" name="Group 439"/>
              <p:cNvGrpSpPr>
                <a:grpSpLocks/>
              </p:cNvGrpSpPr>
              <p:nvPr/>
            </p:nvGrpSpPr>
            <p:grpSpPr bwMode="auto">
              <a:xfrm>
                <a:off x="3881062" y="3516390"/>
                <a:ext cx="203736" cy="116827"/>
                <a:chOff x="1560" y="3627"/>
                <a:chExt cx="116" cy="96"/>
              </a:xfrm>
            </p:grpSpPr>
            <p:sp>
              <p:nvSpPr>
                <p:cNvPr id="415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6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7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58" name="Group 439"/>
              <p:cNvGrpSpPr>
                <a:grpSpLocks/>
              </p:cNvGrpSpPr>
              <p:nvPr/>
            </p:nvGrpSpPr>
            <p:grpSpPr bwMode="auto">
              <a:xfrm>
                <a:off x="3313929" y="3515781"/>
                <a:ext cx="177229" cy="118044"/>
                <a:chOff x="1560" y="3627"/>
                <a:chExt cx="116" cy="96"/>
              </a:xfrm>
            </p:grpSpPr>
            <p:sp>
              <p:nvSpPr>
                <p:cNvPr id="412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3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4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59" name="Group 439"/>
              <p:cNvGrpSpPr>
                <a:grpSpLocks/>
              </p:cNvGrpSpPr>
              <p:nvPr/>
            </p:nvGrpSpPr>
            <p:grpSpPr bwMode="auto">
              <a:xfrm>
                <a:off x="3030363" y="3515781"/>
                <a:ext cx="142909" cy="118044"/>
                <a:chOff x="1560" y="3627"/>
                <a:chExt cx="116" cy="96"/>
              </a:xfrm>
            </p:grpSpPr>
            <p:sp>
              <p:nvSpPr>
                <p:cNvPr id="409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0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1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0" name="Group 439"/>
              <p:cNvGrpSpPr>
                <a:grpSpLocks/>
              </p:cNvGrpSpPr>
              <p:nvPr/>
            </p:nvGrpSpPr>
            <p:grpSpPr bwMode="auto">
              <a:xfrm>
                <a:off x="2782243" y="3515781"/>
                <a:ext cx="142909" cy="118044"/>
                <a:chOff x="1560" y="3627"/>
                <a:chExt cx="116" cy="96"/>
              </a:xfrm>
            </p:grpSpPr>
            <p:sp>
              <p:nvSpPr>
                <p:cNvPr id="406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7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8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1" name="Group 439"/>
              <p:cNvGrpSpPr>
                <a:grpSpLocks/>
              </p:cNvGrpSpPr>
              <p:nvPr/>
            </p:nvGrpSpPr>
            <p:grpSpPr bwMode="auto">
              <a:xfrm>
                <a:off x="2286002" y="3515781"/>
                <a:ext cx="142909" cy="118044"/>
                <a:chOff x="1560" y="3627"/>
                <a:chExt cx="116" cy="96"/>
              </a:xfrm>
            </p:grpSpPr>
            <p:sp>
              <p:nvSpPr>
                <p:cNvPr id="403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4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5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2" name="Group 431"/>
              <p:cNvGrpSpPr>
                <a:grpSpLocks/>
              </p:cNvGrpSpPr>
              <p:nvPr/>
            </p:nvGrpSpPr>
            <p:grpSpPr bwMode="auto">
              <a:xfrm>
                <a:off x="5759687" y="4342704"/>
                <a:ext cx="203736" cy="116827"/>
                <a:chOff x="1560" y="3627"/>
                <a:chExt cx="116" cy="96"/>
              </a:xfrm>
            </p:grpSpPr>
            <p:sp>
              <p:nvSpPr>
                <p:cNvPr id="400" name="Rectangle 432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1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2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3" name="Group 439"/>
              <p:cNvGrpSpPr>
                <a:grpSpLocks/>
              </p:cNvGrpSpPr>
              <p:nvPr/>
            </p:nvGrpSpPr>
            <p:grpSpPr bwMode="auto">
              <a:xfrm>
                <a:off x="5121664" y="4342704"/>
                <a:ext cx="203736" cy="116827"/>
                <a:chOff x="1560" y="3627"/>
                <a:chExt cx="116" cy="96"/>
              </a:xfrm>
            </p:grpSpPr>
            <p:sp>
              <p:nvSpPr>
                <p:cNvPr id="397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8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9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4" name="Group 431"/>
              <p:cNvGrpSpPr>
                <a:grpSpLocks/>
              </p:cNvGrpSpPr>
              <p:nvPr/>
            </p:nvGrpSpPr>
            <p:grpSpPr bwMode="auto">
              <a:xfrm>
                <a:off x="4483640" y="4342704"/>
                <a:ext cx="203736" cy="116827"/>
                <a:chOff x="1560" y="3627"/>
                <a:chExt cx="116" cy="96"/>
              </a:xfrm>
            </p:grpSpPr>
            <p:sp>
              <p:nvSpPr>
                <p:cNvPr id="394" name="Rectangle 432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5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6" name="Line 434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5" name="Group 439"/>
              <p:cNvGrpSpPr>
                <a:grpSpLocks/>
              </p:cNvGrpSpPr>
              <p:nvPr/>
            </p:nvGrpSpPr>
            <p:grpSpPr bwMode="auto">
              <a:xfrm>
                <a:off x="3881062" y="4342704"/>
                <a:ext cx="203736" cy="116827"/>
                <a:chOff x="1560" y="3627"/>
                <a:chExt cx="116" cy="96"/>
              </a:xfrm>
            </p:grpSpPr>
            <p:sp>
              <p:nvSpPr>
                <p:cNvPr id="391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2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3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6" name="Group 439"/>
              <p:cNvGrpSpPr>
                <a:grpSpLocks/>
              </p:cNvGrpSpPr>
              <p:nvPr/>
            </p:nvGrpSpPr>
            <p:grpSpPr bwMode="auto">
              <a:xfrm>
                <a:off x="3313929" y="4342095"/>
                <a:ext cx="177229" cy="118044"/>
                <a:chOff x="1560" y="3627"/>
                <a:chExt cx="116" cy="96"/>
              </a:xfrm>
            </p:grpSpPr>
            <p:sp>
              <p:nvSpPr>
                <p:cNvPr id="3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9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0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7" name="Group 439"/>
              <p:cNvGrpSpPr>
                <a:grpSpLocks/>
              </p:cNvGrpSpPr>
              <p:nvPr/>
            </p:nvGrpSpPr>
            <p:grpSpPr bwMode="auto">
              <a:xfrm>
                <a:off x="3030363" y="4342095"/>
                <a:ext cx="142909" cy="118044"/>
                <a:chOff x="1560" y="3627"/>
                <a:chExt cx="116" cy="96"/>
              </a:xfrm>
            </p:grpSpPr>
            <p:sp>
              <p:nvSpPr>
                <p:cNvPr id="385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6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7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8" name="Group 439"/>
              <p:cNvGrpSpPr>
                <a:grpSpLocks/>
              </p:cNvGrpSpPr>
              <p:nvPr/>
            </p:nvGrpSpPr>
            <p:grpSpPr bwMode="auto">
              <a:xfrm>
                <a:off x="2782243" y="4342095"/>
                <a:ext cx="142909" cy="118044"/>
                <a:chOff x="1560" y="3627"/>
                <a:chExt cx="116" cy="96"/>
              </a:xfrm>
            </p:grpSpPr>
            <p:sp>
              <p:nvSpPr>
                <p:cNvPr id="382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3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4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9" name="Group 439"/>
              <p:cNvGrpSpPr>
                <a:grpSpLocks/>
              </p:cNvGrpSpPr>
              <p:nvPr/>
            </p:nvGrpSpPr>
            <p:grpSpPr bwMode="auto">
              <a:xfrm>
                <a:off x="2286002" y="4342095"/>
                <a:ext cx="142909" cy="118044"/>
                <a:chOff x="1560" y="3627"/>
                <a:chExt cx="116" cy="96"/>
              </a:xfrm>
            </p:grpSpPr>
            <p:sp>
              <p:nvSpPr>
                <p:cNvPr id="379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60" y="3627"/>
                  <a:ext cx="116" cy="9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0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560" y="3628"/>
                  <a:ext cx="114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1" name="Line 442"/>
                <p:cNvSpPr>
                  <a:spLocks noChangeShapeType="1"/>
                </p:cNvSpPr>
                <p:nvPr/>
              </p:nvSpPr>
              <p:spPr bwMode="auto">
                <a:xfrm flipH="1" flipV="1">
                  <a:off x="1562" y="3628"/>
                  <a:ext cx="112" cy="9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70" name="Rectangle 355"/>
              <p:cNvSpPr>
                <a:spLocks noChangeArrowheads="1"/>
              </p:cNvSpPr>
              <p:nvPr/>
            </p:nvSpPr>
            <p:spPr bwMode="auto">
              <a:xfrm flipH="1">
                <a:off x="2593240" y="2114653"/>
                <a:ext cx="72969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  <a:t>IOTs,</a:t>
                </a:r>
                <a:b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</a:br>
                <a: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  <a:t> 500 MHz</a:t>
                </a:r>
                <a:endParaRPr lang="en-US" sz="1100" dirty="0">
                  <a:solidFill>
                    <a:srgbClr val="114FFB"/>
                  </a:solidFill>
                  <a:latin typeface="Calibri"/>
                </a:endParaRPr>
              </a:p>
            </p:txBody>
          </p:sp>
          <p:sp>
            <p:nvSpPr>
              <p:cNvPr id="371" name="Rectangle 355"/>
              <p:cNvSpPr>
                <a:spLocks noChangeArrowheads="1"/>
              </p:cNvSpPr>
              <p:nvPr/>
            </p:nvSpPr>
            <p:spPr bwMode="auto">
              <a:xfrm flipH="1">
                <a:off x="3581400" y="1905000"/>
                <a:ext cx="258754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  <a:t>Modulator-klystrons, 1 GHz, 15 MW</a:t>
                </a:r>
                <a:endParaRPr lang="en-US" sz="1100" dirty="0">
                  <a:solidFill>
                    <a:srgbClr val="114FFB"/>
                  </a:solidFill>
                  <a:latin typeface="Calibri"/>
                </a:endParaRPr>
              </a:p>
            </p:txBody>
          </p:sp>
          <p:sp>
            <p:nvSpPr>
              <p:cNvPr id="372" name="Line 360"/>
              <p:cNvSpPr>
                <a:spLocks noChangeShapeType="1"/>
              </p:cNvSpPr>
              <p:nvPr/>
            </p:nvSpPr>
            <p:spPr bwMode="auto">
              <a:xfrm>
                <a:off x="3562049" y="2964906"/>
                <a:ext cx="2481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3" name="Rectangle 348"/>
              <p:cNvSpPr>
                <a:spLocks noChangeArrowheads="1"/>
              </p:cNvSpPr>
              <p:nvPr/>
            </p:nvSpPr>
            <p:spPr bwMode="auto">
              <a:xfrm>
                <a:off x="3293667" y="5168407"/>
                <a:ext cx="625171" cy="196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</a:rPr>
                  <a:t>~ 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  <a:t>140 </a:t>
                </a:r>
                <a:r>
                  <a:rPr lang="en-US" sz="1100" dirty="0">
                    <a:solidFill>
                      <a:srgbClr val="000000"/>
                    </a:solidFill>
                    <a:latin typeface="Calibri"/>
                  </a:rPr>
                  <a:t>keV</a:t>
                </a:r>
                <a:endParaRPr lang="en-US" sz="1100" dirty="0">
                  <a:solidFill>
                    <a:srgbClr val="114FFB"/>
                  </a:solidFill>
                  <a:latin typeface="Calibri"/>
                </a:endParaRPr>
              </a:p>
            </p:txBody>
          </p:sp>
          <p:sp>
            <p:nvSpPr>
              <p:cNvPr id="374" name="Line 388"/>
              <p:cNvSpPr>
                <a:spLocks noChangeShapeType="1"/>
              </p:cNvSpPr>
              <p:nvPr/>
            </p:nvSpPr>
            <p:spPr bwMode="auto">
              <a:xfrm flipV="1">
                <a:off x="3668388" y="4774925"/>
                <a:ext cx="0" cy="3541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5" name="Rectangle 348"/>
              <p:cNvSpPr>
                <a:spLocks noChangeArrowheads="1"/>
              </p:cNvSpPr>
              <p:nvPr/>
            </p:nvSpPr>
            <p:spPr bwMode="auto">
              <a:xfrm>
                <a:off x="6008391" y="5123584"/>
                <a:ext cx="612348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Calibri"/>
                  </a:rPr>
                  <a:t>~ 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Calibri"/>
                  </a:rPr>
                  <a:t>12 MeV</a:t>
                </a:r>
                <a:endParaRPr lang="en-US" sz="1100" dirty="0">
                  <a:solidFill>
                    <a:srgbClr val="114FFB"/>
                  </a:solidFill>
                  <a:latin typeface="Calibri"/>
                </a:endParaRPr>
              </a:p>
            </p:txBody>
          </p:sp>
          <p:sp>
            <p:nvSpPr>
              <p:cNvPr id="376" name="Line 388"/>
              <p:cNvSpPr>
                <a:spLocks noChangeShapeType="1"/>
              </p:cNvSpPr>
              <p:nvPr/>
            </p:nvSpPr>
            <p:spPr bwMode="auto">
              <a:xfrm flipV="1">
                <a:off x="6340575" y="4676314"/>
                <a:ext cx="0" cy="3541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7" name="AutoShape 338"/>
              <p:cNvSpPr>
                <a:spLocks noChangeArrowheads="1"/>
              </p:cNvSpPr>
              <p:nvPr/>
            </p:nvSpPr>
            <p:spPr bwMode="auto">
              <a:xfrm flipV="1">
                <a:off x="3810000" y="2286000"/>
                <a:ext cx="354458" cy="329864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378" name="Straight Connector 377"/>
              <p:cNvCxnSpPr>
                <a:stCxn id="335" idx="0"/>
                <a:endCxn id="377" idx="0"/>
              </p:cNvCxnSpPr>
              <p:nvPr/>
            </p:nvCxnSpPr>
            <p:spPr bwMode="auto">
              <a:xfrm>
                <a:off x="3606229" y="2615864"/>
                <a:ext cx="381000" cy="0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320" name="Isosceles Triangle 319"/>
            <p:cNvSpPr/>
            <p:nvPr/>
          </p:nvSpPr>
          <p:spPr bwMode="auto">
            <a:xfrm>
              <a:off x="6893859" y="3532094"/>
              <a:ext cx="358589" cy="430306"/>
            </a:xfrm>
            <a:prstGeom prst="triangle">
              <a:avLst/>
            </a:prstGeom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321" name="Straight Connector 320"/>
            <p:cNvCxnSpPr>
              <a:stCxn id="320" idx="5"/>
            </p:cNvCxnSpPr>
            <p:nvPr/>
          </p:nvCxnSpPr>
          <p:spPr bwMode="auto">
            <a:xfrm flipV="1">
              <a:off x="7162801" y="3487271"/>
              <a:ext cx="322728" cy="259976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22" name="Rectangle 321"/>
            <p:cNvSpPr/>
            <p:nvPr/>
          </p:nvSpPr>
          <p:spPr bwMode="auto">
            <a:xfrm>
              <a:off x="7458636" y="3281082"/>
              <a:ext cx="116541" cy="41237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isometricOffAxis1Left">
                <a:rot lat="0" lon="384000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23" name="Rectangle 355"/>
            <p:cNvSpPr>
              <a:spLocks noChangeArrowheads="1"/>
            </p:cNvSpPr>
            <p:nvPr/>
          </p:nvSpPr>
          <p:spPr bwMode="auto">
            <a:xfrm flipH="1">
              <a:off x="6693865" y="3029527"/>
              <a:ext cx="1372285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Calibri"/>
                </a:rPr>
                <a:t>Diagnostics</a:t>
              </a:r>
              <a:endParaRPr lang="en-US" sz="1100" dirty="0">
                <a:solidFill>
                  <a:srgbClr val="114FFB"/>
                </a:solidFill>
                <a:latin typeface="Calibri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2" y="5239422"/>
            <a:ext cx="3429000" cy="113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9" y="3996393"/>
            <a:ext cx="3246120" cy="113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4020399" y="2834442"/>
            <a:ext cx="2183462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</a:rPr>
              <a:t>Main challenge of SHBs: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</a:rPr>
              <a:t>Fast 180° phase flipping capability, simulation indicate &lt; 18 ns switching time needed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9" name="Down Arrow 78"/>
          <p:cNvSpPr/>
          <p:nvPr/>
        </p:nvSpPr>
        <p:spPr>
          <a:xfrm>
            <a:off x="3284342" y="5133678"/>
            <a:ext cx="118046" cy="42492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2026" y="304800"/>
            <a:ext cx="7039947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Tentative klystron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parameters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81691"/>
              </p:ext>
            </p:extLst>
          </p:nvPr>
        </p:nvGraphicFramePr>
        <p:xfrm>
          <a:off x="1801036" y="1472788"/>
          <a:ext cx="5541927" cy="47807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58599"/>
                <a:gridCol w="1029303"/>
                <a:gridCol w="554025"/>
              </a:tblGrid>
              <a:tr h="176806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PARAMETER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75" marR="60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VALUE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75" marR="60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UNITS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75" marR="60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157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RF Frequency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Bandwidth at -1dB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RF Power: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Peak Power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Average Power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RF Pulse width (at -3dB)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HV pulse width (at full width half height)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Repetition Rate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High Voltage applied to the cathode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Tolerable peak reverse voltage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Efficiency at peak power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RF gain at peak power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Perveance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Stability of RF output signal at nominal working point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RF phase ripple [*]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RF amplitude ripple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Pulse failures (arcs etc.) during 14 hour continuous test period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Matching load, fundamental and 2</a:t>
                      </a:r>
                      <a:r>
                        <a:rPr lang="en-GB" sz="1100" b="1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nd</a:t>
                      </a: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harmonic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Average radiation at 0.1m distance from klystron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Output waveguide type,</a:t>
                      </a:r>
                      <a:endParaRPr lang="en-GB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75" marR="60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999.516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≥ 1 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≥ 20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165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tbd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≤ 180 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tbd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67 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≤ 70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tbd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&gt; 48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tbd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±1 (max)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±1 (max)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1-2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tbd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WR975 pressurised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75" marR="60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MHz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MHz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MW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kW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μs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μs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Hz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kV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kV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dB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μA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/V</a:t>
                      </a:r>
                      <a:r>
                        <a:rPr lang="en-GB" sz="1100" b="1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1.5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RF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deg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VSWR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μSv</a:t>
                      </a: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/h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2-3 bar</a:t>
                      </a:r>
                      <a:endParaRPr lang="en-GB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275" marR="602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2475" y="6366295"/>
            <a:ext cx="762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Status: </a:t>
            </a:r>
            <a:r>
              <a:rPr lang="en-GB" dirty="0">
                <a:latin typeface="+mj-lt"/>
              </a:rPr>
              <a:t>C</a:t>
            </a:r>
            <a:r>
              <a:rPr lang="en-GB" dirty="0" smtClean="0">
                <a:latin typeface="+mj-lt"/>
              </a:rPr>
              <a:t>all for tender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88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r\rleuxe\Public\CLIC-Buncher\CLIC Buncher - 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63" t="-807" r="17309" b="807"/>
          <a:stretch/>
        </p:blipFill>
        <p:spPr bwMode="auto">
          <a:xfrm>
            <a:off x="2630650" y="1457864"/>
            <a:ext cx="6439528" cy="44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7818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Sub-harmonic bunching system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463" y="1219200"/>
            <a:ext cx="54855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Status: </a:t>
            </a:r>
            <a:endParaRPr lang="en-US" u="sng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RF design existing, mechanical design advanced,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Next: launch prototype (in aluminum ?)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Power source: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500 MHz, 34-82 kW, wide band (60 MHz) sources needed for fast phase switching. Started to discuss with industry.</a:t>
            </a: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					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9367" y="6285449"/>
            <a:ext cx="35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Hamed Shaker, see IPAC paper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" y="3760953"/>
            <a:ext cx="4549895" cy="30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5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9" y="1406106"/>
            <a:ext cx="4260485" cy="504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7818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DB injector review and optimization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49" y="2173408"/>
            <a:ext cx="7953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8649" y="6107502"/>
            <a:ext cx="420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Total losses reduced from 30% to 11%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434642" y="1406106"/>
            <a:ext cx="348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Shahin Sanaye Hajari, see as well IPAC paper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7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733425"/>
            <a:ext cx="3495675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344613"/>
            <a:ext cx="30749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838575"/>
            <a:ext cx="30432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24"/>
          <p:cNvSpPr txBox="1">
            <a:spLocks noChangeArrowheads="1"/>
          </p:cNvSpPr>
          <p:nvPr/>
        </p:nvSpPr>
        <p:spPr bwMode="auto">
          <a:xfrm>
            <a:off x="517525" y="3465513"/>
            <a:ext cx="3263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Typical MAGIC snapshot: particle positions in r-z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469900" y="5999163"/>
            <a:ext cx="3927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Typical MAGIC snapshot: kinetic energy of particles along z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2" name="Text Box 26"/>
          <p:cNvSpPr txBox="1">
            <a:spLocks noChangeArrowheads="1"/>
          </p:cNvSpPr>
          <p:nvPr/>
        </p:nvSpPr>
        <p:spPr bwMode="auto">
          <a:xfrm>
            <a:off x="4194175" y="409416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3" name="Text Box 30"/>
          <p:cNvSpPr txBox="1">
            <a:spLocks noChangeArrowheads="1"/>
          </p:cNvSpPr>
          <p:nvPr/>
        </p:nvSpPr>
        <p:spPr bwMode="auto">
          <a:xfrm>
            <a:off x="5270500" y="379413"/>
            <a:ext cx="2882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Contour plots of field components at t=35ns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8725" y="379413"/>
            <a:ext cx="347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Jacques </a:t>
            </a:r>
            <a:r>
              <a:rPr lang="en-GB" dirty="0" err="1" smtClean="0"/>
              <a:t>Gardelle</a:t>
            </a:r>
            <a:r>
              <a:rPr lang="en-GB" dirty="0" smtClean="0"/>
              <a:t>, CEA-CESTA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6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7818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Gun design concept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10" y="1069424"/>
            <a:ext cx="8415580" cy="474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2" b="-27182"/>
          <a:stretch/>
        </p:blipFill>
        <p:spPr bwMode="auto">
          <a:xfrm>
            <a:off x="1041978" y="1152000"/>
            <a:ext cx="6908512" cy="344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78" y="3571297"/>
            <a:ext cx="6908512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7046" y="2690091"/>
            <a:ext cx="7409295" cy="149658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3094" tIns="41547" rIns="83094" bIns="41547" anchor="ctr"/>
          <a:lstStyle/>
          <a:p>
            <a:pPr algn="ctr" defTabSz="455772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00808" y="4199659"/>
            <a:ext cx="3835977" cy="202045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2" rIns="91404" bIns="45702"/>
          <a:lstStyle>
            <a:lvl1pPr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200">
                <a:latin typeface="Calibri" pitchFamily="34" charset="0"/>
              </a:rPr>
              <a:t>ENERGY FRONTIER PROJECTS AT CERN AFTER LHC – THE CONTEXT OF THE CLIC ACTIVITIES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1200">
                <a:latin typeface="Calibri" pitchFamily="34" charset="0"/>
              </a:rPr>
              <a:t>Open Session during the CLIC workshop end January: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>
                <a:latin typeface="Calibri" pitchFamily="34" charset="0"/>
              </a:rPr>
              <a:t>Common session with main other alternatives for energy frontier projects at CERN after LHC (LHC energy upgrades), including presentations of what we can expect from LHC and a potential Higgs-factory  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Status and very first focus on potential common or co-ordinated activities in the coming years (2013-2017)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950893" y="123825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618FFD">
                    <a:lumMod val="75000"/>
                  </a:srgbClr>
                </a:solidFill>
                <a:latin typeface="Comic Sans MS"/>
              </a:rPr>
              <a:t>European strategy for high energy physics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/>
                <a:ea typeface="+mj-ea"/>
                <a:cs typeface="+mj-cs"/>
              </a:rPr>
              <a:t>	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18FFD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54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38175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Steffen Döbert, BE-RF</a:t>
            </a:r>
            <a:endParaRPr lang="en-US" sz="1400" smtClean="0"/>
          </a:p>
        </p:txBody>
      </p:sp>
      <p:sp>
        <p:nvSpPr>
          <p:cNvPr id="6" name="TextBox 5"/>
          <p:cNvSpPr txBox="1"/>
          <p:nvPr/>
        </p:nvSpPr>
        <p:spPr>
          <a:xfrm>
            <a:off x="295274" y="1419225"/>
            <a:ext cx="86487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Optimizing CLIC for lower energies, cost and power consumption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Seems there is still room for optimization of the conventional positron source for CLIC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Saving potential of 350 MCHF identified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Start to look into </a:t>
            </a:r>
            <a:r>
              <a:rPr lang="en-US" sz="2400" b="1" dirty="0" err="1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undulator</a:t>
            </a: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 based positron production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Challenging drive beam injector project</a:t>
            </a:r>
          </a:p>
          <a:p>
            <a:pPr marL="342900" indent="-3429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CLIC collaboration workshop, February 2014</a:t>
            </a:r>
            <a:b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</a:br>
            <a: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/>
            </a:r>
            <a:br>
              <a:rPr lang="en-US" sz="2400" b="1" dirty="0" smtClean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</a:b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382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auto" latinLnBrk="0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POSIPOL 2013, ANL, September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6854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14600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7818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DB injector review and optimization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709" y="6318047"/>
            <a:ext cx="521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Shahin Sanaye Hajari, see as well IPAC paper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76" y="2165229"/>
            <a:ext cx="5915788" cy="37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76" y="2165229"/>
            <a:ext cx="5915788" cy="386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256" y="1388547"/>
            <a:ext cx="800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j-lt"/>
              </a:rPr>
              <a:t>Final phase space at 50 MeV after re-optimization of the injector with realistic </a:t>
            </a:r>
            <a:r>
              <a:rPr lang="en-GB" dirty="0" err="1" smtClean="0">
                <a:latin typeface="+mj-lt"/>
              </a:rPr>
              <a:t>rf</a:t>
            </a:r>
            <a:r>
              <a:rPr lang="en-GB" dirty="0" smtClean="0">
                <a:latin typeface="+mj-lt"/>
              </a:rPr>
              <a:t> parameters, 4% satellites, good longitudinal phase space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54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7818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un simulations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Emittance</a:t>
            </a: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kern="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vs</a:t>
            </a: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voltage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10" y="1920456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83" y="1920456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9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990600" y="3048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Cost per </a:t>
            </a:r>
            <a:r>
              <a:rPr lang="en-US" sz="4400" b="1" noProof="0" dirty="0" err="1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linac</a:t>
            </a:r>
            <a:r>
              <a:rPr lang="en-US" sz="4400" b="1" noProof="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8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Pictur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0813"/>
            <a:ext cx="106680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1219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Cost estimate per </a:t>
            </a:r>
            <a:r>
              <a:rPr lang="en-US" sz="2400" dirty="0" err="1" smtClean="0">
                <a:latin typeface="Comic Sans MS" pitchFamily="66" charset="0"/>
              </a:rPr>
              <a:t>linac</a:t>
            </a:r>
            <a:r>
              <a:rPr lang="en-US" sz="2400" dirty="0" smtClean="0">
                <a:latin typeface="Comic Sans MS" pitchFamily="66" charset="0"/>
              </a:rPr>
              <a:t> (1.5 </a:t>
            </a:r>
            <a:r>
              <a:rPr lang="en-US" sz="2400" dirty="0" err="1" smtClean="0">
                <a:latin typeface="Comic Sans MS" pitchFamily="66" charset="0"/>
              </a:rPr>
              <a:t>TeV</a:t>
            </a:r>
            <a:r>
              <a:rPr lang="en-US" sz="2400" dirty="0" smtClean="0">
                <a:latin typeface="Comic Sans MS" pitchFamily="66" charset="0"/>
              </a:rPr>
              <a:t> parameters)</a:t>
            </a:r>
            <a:br>
              <a:rPr lang="en-US" sz="2400" dirty="0" smtClean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706828"/>
              </p:ext>
            </p:extLst>
          </p:nvPr>
        </p:nvGraphicFramePr>
        <p:xfrm>
          <a:off x="152401" y="1828800"/>
          <a:ext cx="7772399" cy="3368892"/>
        </p:xfrm>
        <a:graphic>
          <a:graphicData uri="http://schemas.openxmlformats.org/drawingml/2006/table">
            <a:tbl>
              <a:tblPr/>
              <a:tblGrid>
                <a:gridCol w="1267337"/>
                <a:gridCol w="464903"/>
                <a:gridCol w="579536"/>
                <a:gridCol w="534956"/>
                <a:gridCol w="569130"/>
                <a:gridCol w="527849"/>
                <a:gridCol w="541325"/>
                <a:gridCol w="507378"/>
                <a:gridCol w="619850"/>
                <a:gridCol w="477640"/>
                <a:gridCol w="479061"/>
                <a:gridCol w="482586"/>
                <a:gridCol w="720848"/>
              </a:tblGrid>
              <a:tr h="152030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LINAC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Energy Gain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MeV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Bunch charge (10^9)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rf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pulse length (ns)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Power per structure (MW)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Loaded gradient (MV/m)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Configuration (structure/2 klystrons)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No of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rf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modules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pulse compressor gain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No of structures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Length (m)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Energy gain per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module</a:t>
                      </a:r>
                    </a:p>
                    <a:p>
                      <a:pPr algn="l" fontAlgn="auto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(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MeV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Cost </a:t>
                      </a:r>
                    </a:p>
                  </a:txBody>
                  <a:tcPr marL="3958" marR="3958" marT="395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66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e- pre-injector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4.3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1300-1700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54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2.3-2.5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8.0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108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5830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66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e+ pre-injector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1300-1700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56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2.3-2.5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9.0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8745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66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injector linac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2660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3600-4000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44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119.0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300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45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127950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66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positron drive linac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5000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1300-1700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56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56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2.3-2.5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223.0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400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163240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66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booster linac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6140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1700-2000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53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64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2-2.3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256.0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473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96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186560</a:t>
                      </a:r>
                    </a:p>
                  </a:txBody>
                  <a:tcPr marL="3958" marR="3958" marT="3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5410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Bunch charge and gradient determine power/structure, optimized for a 2x 50 MW klystron + pulse compressor configuration to feed a maximum of structures</a:t>
            </a:r>
          </a:p>
          <a:p>
            <a:r>
              <a:rPr lang="en-US" dirty="0" smtClean="0">
                <a:latin typeface="Comic Sans MS" pitchFamily="66" charset="0"/>
              </a:rPr>
              <a:t>Cost of structure 13%</a:t>
            </a:r>
          </a:p>
          <a:p>
            <a:r>
              <a:rPr lang="en-US" dirty="0" smtClean="0">
                <a:latin typeface="Comic Sans MS" pitchFamily="66" charset="0"/>
              </a:rPr>
              <a:t>Cost of high power system 75%,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~ factor 2 of this could hopefully be gained (150M)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618812"/>
              </p:ext>
            </p:extLst>
          </p:nvPr>
        </p:nvGraphicFramePr>
        <p:xfrm>
          <a:off x="7924800" y="1828799"/>
          <a:ext cx="1092200" cy="3352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600"/>
                <a:gridCol w="609600"/>
              </a:tblGrid>
              <a:tr h="1498562">
                <a:tc>
                  <a:txBody>
                    <a:bodyPr/>
                    <a:lstStyle/>
                    <a:p>
                      <a:pPr algn="l" fontAlgn="auto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Efficiency (%)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Structure efficiency for 312 </a:t>
                      </a:r>
                      <a:r>
                        <a:rPr lang="en-GB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bunches (%)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b"/>
                </a:tc>
              </a:tr>
              <a:tr h="37084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2.68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4.58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6.64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6.13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8"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4.79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1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5147">
            <a:off x="2986087" y="1104988"/>
            <a:ext cx="34385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7818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Gun Test Facility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584" y="762000"/>
            <a:ext cx="8819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Gun test area:</a:t>
            </a:r>
          </a:p>
          <a:p>
            <a:pPr lvl="0"/>
            <a:r>
              <a:rPr lang="en-GB" sz="2000" dirty="0">
                <a:solidFill>
                  <a:srgbClr val="618FF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former GTF available, Bldg. 162-R-004/008, needs some refurbishment</a:t>
            </a:r>
          </a:p>
        </p:txBody>
      </p:sp>
      <p:pic>
        <p:nvPicPr>
          <p:cNvPr id="5" name="Picture 7" descr="inj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533" y="1506887"/>
            <a:ext cx="6958642" cy="462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17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8" b="54859"/>
          <a:stretch/>
        </p:blipFill>
        <p:spPr>
          <a:xfrm>
            <a:off x="137565" y="1378836"/>
            <a:ext cx="6816216" cy="537870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781800" cy="914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kern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</a:t>
            </a: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un simulations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600" b="1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Using EGUN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87" y="1284681"/>
            <a:ext cx="5334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9215" y="1577979"/>
            <a:ext cx="232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itchFamily="18" charset="2"/>
              </a:rPr>
              <a:t>e</a:t>
            </a:r>
            <a:r>
              <a:rPr lang="en-GB" dirty="0" smtClean="0"/>
              <a:t> ~ 12 mm </a:t>
            </a:r>
            <a:r>
              <a:rPr lang="en-GB" dirty="0" err="1" smtClean="0"/>
              <a:t>mrad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6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A1B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CLIC Layout at 3 TeV</a:t>
            </a:r>
            <a:endParaRPr lang="en-US" sz="3600" b="1" dirty="0">
              <a:solidFill>
                <a:srgbClr val="0A1B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5" descr="CLIC-layout2012-pub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9" y="1028700"/>
            <a:ext cx="9006141" cy="48260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45889" y="977900"/>
            <a:ext cx="1315269" cy="738646"/>
          </a:xfrm>
          <a:prstGeom prst="rect">
            <a:avLst/>
          </a:prstGeom>
          <a:solidFill>
            <a:srgbClr val="FFFF99"/>
          </a:solidFill>
          <a:ln w="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22" tIns="45711" rIns="91422" bIns="45711">
            <a:prstTxWarp prst="textNoShape">
              <a:avLst/>
            </a:prstTxWarp>
            <a:spAutoFit/>
          </a:bodyPr>
          <a:lstStyle/>
          <a:p>
            <a:pPr defTabSz="9136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Drive Beam Generation Complex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22320" y="5478151"/>
            <a:ext cx="1150923" cy="738646"/>
          </a:xfrm>
          <a:prstGeom prst="rect">
            <a:avLst/>
          </a:prstGeom>
          <a:solidFill>
            <a:srgbClr val="FFFF99"/>
          </a:solidFill>
          <a:ln w="0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22" tIns="45711" rIns="91422" bIns="45711">
            <a:prstTxWarp prst="textNoShape">
              <a:avLst/>
            </a:prstTxWarp>
            <a:spAutoFit/>
          </a:bodyPr>
          <a:lstStyle/>
          <a:p>
            <a:pPr defTabSz="9136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Main Beam Generation Complex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54032"/>
          </a:xfrm>
        </p:spPr>
        <p:txBody>
          <a:bodyPr>
            <a:normAutofit/>
          </a:bodyPr>
          <a:lstStyle/>
          <a:p>
            <a:r>
              <a:rPr lang="en-US" dirty="0" smtClean="0"/>
              <a:t>Electron </a:t>
            </a:r>
            <a:r>
              <a:rPr lang="en-US" dirty="0" err="1" smtClean="0"/>
              <a:t>linac</a:t>
            </a:r>
            <a:r>
              <a:rPr lang="en-US" dirty="0" smtClean="0"/>
              <a:t> requirements</a:t>
            </a:r>
            <a:endParaRPr lang="en-US" dirty="0"/>
          </a:p>
        </p:txBody>
      </p:sp>
      <p:pic>
        <p:nvPicPr>
          <p:cNvPr id="7" name="Content Placeholder 6" descr="DR-DA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2215"/>
          <a:stretch>
            <a:fillRect/>
          </a:stretch>
        </p:blipFill>
        <p:spPr>
          <a:xfrm>
            <a:off x="35496" y="2186391"/>
            <a:ext cx="4840001" cy="367150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1193912"/>
            <a:ext cx="4427984" cy="5377230"/>
          </a:xfrm>
        </p:spPr>
        <p:txBody>
          <a:bodyPr>
            <a:noAutofit/>
          </a:bodyPr>
          <a:lstStyle/>
          <a:p>
            <a:r>
              <a:rPr lang="en-US" sz="2000" dirty="0" smtClean="0"/>
              <a:t>For non-Gaussian beams the minimum required acceptance: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To avoid an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PDR: </a:t>
            </a:r>
          </a:p>
          <a:p>
            <a:pPr lvl="1"/>
            <a:r>
              <a:rPr lang="en-US" sz="2000" dirty="0" smtClean="0"/>
              <a:t>In horizontal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min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&lt;  1 mm-rad</a:t>
            </a:r>
          </a:p>
          <a:p>
            <a:pPr lvl="1"/>
            <a:r>
              <a:rPr lang="en-US" sz="2000" dirty="0" smtClean="0"/>
              <a:t>In vertical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y</a:t>
            </a:r>
            <a:r>
              <a:rPr lang="en-US" sz="2000" baseline="30000" dirty="0" err="1" smtClean="0"/>
              <a:t>min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&lt; 1.2 mm-rad</a:t>
            </a:r>
          </a:p>
          <a:p>
            <a:endParaRPr lang="en-US" sz="2000" dirty="0" smtClean="0"/>
          </a:p>
          <a:p>
            <a:r>
              <a:rPr lang="en-US" sz="2000" dirty="0" smtClean="0"/>
              <a:t>Required emittances from the electron injection </a:t>
            </a:r>
            <a:r>
              <a:rPr lang="en-US" sz="2000" dirty="0" err="1" smtClean="0"/>
              <a:t>linac</a:t>
            </a:r>
            <a:r>
              <a:rPr lang="en-US" sz="2000" dirty="0"/>
              <a:t> </a:t>
            </a:r>
            <a:r>
              <a:rPr lang="en-US" sz="2000" b="1" dirty="0" smtClean="0"/>
              <a:t>in order to remove electron PDR</a:t>
            </a:r>
          </a:p>
          <a:p>
            <a:pPr lvl="1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l-GR" sz="2000" dirty="0" smtClean="0"/>
              <a:t>ε</a:t>
            </a:r>
            <a:r>
              <a:rPr lang="en-US" sz="2000" baseline="-25000" dirty="0" err="1" smtClean="0"/>
              <a:t>x</a:t>
            </a:r>
            <a:r>
              <a:rPr lang="en-US" sz="2000" baseline="30000" dirty="0" err="1" smtClean="0"/>
              <a:t>rms</a:t>
            </a:r>
            <a:r>
              <a:rPr lang="en-US" sz="2000" dirty="0" smtClean="0"/>
              <a:t>= 25 </a:t>
            </a:r>
            <a:r>
              <a:rPr lang="el-GR" sz="2000" dirty="0" smtClean="0"/>
              <a:t>μ</a:t>
            </a:r>
            <a:r>
              <a:rPr lang="en-US" sz="2000" dirty="0" smtClean="0"/>
              <a:t>m-</a:t>
            </a:r>
            <a:r>
              <a:rPr lang="en-US" sz="2000" dirty="0" err="1" smtClean="0"/>
              <a:t>rad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		</a:t>
            </a:r>
            <a:r>
              <a:rPr lang="el-GR" sz="2000" dirty="0" smtClean="0"/>
              <a:t>ε</a:t>
            </a:r>
            <a:r>
              <a:rPr lang="en-US" sz="2000" baseline="-25000" dirty="0" err="1" smtClean="0"/>
              <a:t>y</a:t>
            </a:r>
            <a:r>
              <a:rPr lang="en-US" sz="2000" baseline="30000" dirty="0" err="1" smtClean="0"/>
              <a:t>rms</a:t>
            </a:r>
            <a:r>
              <a:rPr lang="en-US" sz="2000" dirty="0" smtClean="0"/>
              <a:t>= 50 </a:t>
            </a:r>
            <a:r>
              <a:rPr lang="el-GR" sz="2000" dirty="0" smtClean="0"/>
              <a:t>μ</a:t>
            </a:r>
            <a:r>
              <a:rPr lang="en-US" sz="2000" dirty="0" smtClean="0"/>
              <a:t>m-</a:t>
            </a:r>
            <a:r>
              <a:rPr lang="en-US" sz="2000" dirty="0" err="1" smtClean="0"/>
              <a:t>rad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baseline="30000" dirty="0" smtClean="0"/>
          </a:p>
          <a:p>
            <a:endParaRPr lang="en-US" sz="2000" dirty="0"/>
          </a:p>
        </p:txBody>
      </p:sp>
      <p:pic>
        <p:nvPicPr>
          <p:cNvPr id="8" name="Picture 7" descr="Racce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186391"/>
            <a:ext cx="3562135" cy="411693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3480" y="1663482"/>
            <a:ext cx="400052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DA of the main DR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6" y="6355699"/>
            <a:ext cx="1714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000000"/>
                </a:solidFill>
                <a:ea typeface="ＭＳ Ｐゴシック" charset="-128"/>
              </a:rPr>
              <a:t>F. Antoniou</a:t>
            </a:r>
            <a:endParaRPr lang="en-US" sz="2200" b="1" i="1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7475" y="5804153"/>
            <a:ext cx="2381040" cy="7466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324600" cy="762000"/>
          </a:xfrm>
        </p:spPr>
        <p:txBody>
          <a:bodyPr/>
          <a:lstStyle/>
          <a:p>
            <a:r>
              <a:rPr lang="en-US" smtClean="0">
                <a:solidFill>
                  <a:srgbClr val="0B52FC"/>
                </a:solidFill>
              </a:rPr>
              <a:t>Linac Parameters</a:t>
            </a:r>
          </a:p>
        </p:txBody>
      </p:sp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53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5800" y="4038600"/>
            <a:ext cx="7773988" cy="2438400"/>
            <a:chOff x="470389" y="1828800"/>
            <a:chExt cx="7773865" cy="2438400"/>
          </a:xfrm>
        </p:grpSpPr>
        <p:sp>
          <p:nvSpPr>
            <p:cNvPr id="5" name="Rectangle 40"/>
            <p:cNvSpPr>
              <a:spLocks noChangeArrowheads="1"/>
            </p:cNvSpPr>
            <p:nvPr/>
          </p:nvSpPr>
          <p:spPr bwMode="auto">
            <a:xfrm>
              <a:off x="3219895" y="2538413"/>
              <a:ext cx="606415" cy="1317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6" name="Line 41"/>
            <p:cNvSpPr>
              <a:spLocks noChangeShapeType="1"/>
            </p:cNvSpPr>
            <p:nvPr/>
          </p:nvSpPr>
          <p:spPr bwMode="auto">
            <a:xfrm flipV="1">
              <a:off x="882162" y="2590800"/>
              <a:ext cx="1327638" cy="7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>
              <a:off x="991081" y="2514600"/>
              <a:ext cx="1066783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8" name="Rectangle 52"/>
            <p:cNvSpPr>
              <a:spLocks noChangeArrowheads="1"/>
            </p:cNvSpPr>
            <p:nvPr/>
          </p:nvSpPr>
          <p:spPr bwMode="auto">
            <a:xfrm>
              <a:off x="2362200" y="2438400"/>
              <a:ext cx="137746" cy="9683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auto">
            <a:xfrm flipV="1">
              <a:off x="2819400" y="2592388"/>
              <a:ext cx="375139" cy="836612"/>
            </a:xfrm>
            <a:prstGeom prst="line">
              <a:avLst/>
            </a:prstGeom>
            <a:noFill/>
            <a:ln w="28575">
              <a:solidFill>
                <a:srgbClr val="1005E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62"/>
            <p:cNvSpPr>
              <a:spLocks noChangeArrowheads="1"/>
            </p:cNvSpPr>
            <p:nvPr/>
          </p:nvSpPr>
          <p:spPr bwMode="auto">
            <a:xfrm>
              <a:off x="6705990" y="3352800"/>
              <a:ext cx="1374753" cy="1222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1" name="Line 65"/>
            <p:cNvSpPr>
              <a:spLocks noChangeShapeType="1"/>
            </p:cNvSpPr>
            <p:nvPr/>
          </p:nvSpPr>
          <p:spPr bwMode="auto">
            <a:xfrm>
              <a:off x="6400800" y="3276600"/>
              <a:ext cx="332642" cy="1412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70"/>
            <p:cNvSpPr>
              <a:spLocks noChangeArrowheads="1"/>
            </p:cNvSpPr>
            <p:nvPr/>
          </p:nvSpPr>
          <p:spPr bwMode="auto">
            <a:xfrm>
              <a:off x="2591255" y="2438400"/>
              <a:ext cx="358769" cy="1111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838200" y="2057400"/>
              <a:ext cx="12235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Primary 5 GeV e</a:t>
              </a:r>
              <a:r>
                <a:rPr lang="en-US" sz="1200" baseline="30000"/>
                <a:t>-</a:t>
              </a:r>
              <a:r>
                <a:rPr lang="en-US" sz="1200"/>
                <a:t>  Linac</a:t>
              </a:r>
              <a:endParaRPr lang="en-US" sz="1200" baseline="30000"/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3124200" y="2057400"/>
              <a:ext cx="9275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Injector Linac</a:t>
              </a:r>
            </a:p>
          </p:txBody>
        </p:sp>
        <p:sp>
          <p:nvSpPr>
            <p:cNvPr id="15" name="Text Box 48"/>
            <p:cNvSpPr txBox="1">
              <a:spLocks noChangeArrowheads="1"/>
            </p:cNvSpPr>
            <p:nvPr/>
          </p:nvSpPr>
          <p:spPr bwMode="auto">
            <a:xfrm>
              <a:off x="6723184" y="2824161"/>
              <a:ext cx="13085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/>
                <a:t>Booster Linac</a:t>
              </a:r>
            </a:p>
            <a:p>
              <a:pPr algn="ctr">
                <a:lnSpc>
                  <a:spcPct val="50000"/>
                </a:lnSpc>
              </a:pPr>
              <a:r>
                <a:rPr lang="en-US" sz="1200"/>
                <a:t>2 GHz </a:t>
              </a: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2286000" y="1828800"/>
              <a:ext cx="98767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/>
              </a:r>
              <a:br>
                <a:rPr lang="en-US" sz="1200"/>
              </a:br>
              <a:r>
                <a:rPr lang="en-US" sz="1200"/>
                <a:t>Pre-injector </a:t>
              </a:r>
            </a:p>
            <a:p>
              <a:pPr algn="ctr">
                <a:lnSpc>
                  <a:spcPct val="50000"/>
                </a:lnSpc>
              </a:pPr>
              <a:r>
                <a:rPr lang="en-US" sz="1200"/>
                <a:t>e</a:t>
              </a:r>
              <a:r>
                <a:rPr lang="en-US" sz="1200" baseline="30000"/>
                <a:t>+</a:t>
              </a:r>
              <a:r>
                <a:rPr lang="en-US" sz="1200"/>
                <a:t> Linac</a:t>
              </a:r>
            </a:p>
          </p:txBody>
        </p: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1752600" y="3505200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/>
                <a:t>Pre-injector </a:t>
              </a:r>
            </a:p>
            <a:p>
              <a:pPr algn="ctr">
                <a:lnSpc>
                  <a:spcPct val="50000"/>
                </a:lnSpc>
              </a:pPr>
              <a:r>
                <a:rPr lang="en-US" sz="1200"/>
                <a:t> e</a:t>
              </a:r>
              <a:r>
                <a:rPr lang="en-US" sz="1200" baseline="30000"/>
                <a:t>-  </a:t>
              </a:r>
              <a:r>
                <a:rPr lang="en-US" sz="1200"/>
                <a:t>Linac </a:t>
              </a:r>
              <a:endParaRPr lang="en-US" sz="1200" baseline="30000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500458" cy="2769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190EFF"/>
                  </a:solidFill>
                  <a:latin typeface="Arial Narrow" pitchFamily="34" charset="0"/>
                </a:rPr>
                <a:t>e</a:t>
              </a:r>
              <a:r>
                <a:rPr lang="en-US" sz="1200" b="1" baseline="30000">
                  <a:solidFill>
                    <a:srgbClr val="190EFF"/>
                  </a:solidFill>
                  <a:latin typeface="Arial Narrow" pitchFamily="34" charset="0"/>
                </a:rPr>
                <a:t>-</a:t>
              </a:r>
              <a:r>
                <a:rPr lang="en-US" sz="1200" b="1">
                  <a:solidFill>
                    <a:srgbClr val="190EFF"/>
                  </a:solidFill>
                  <a:latin typeface="Arial Narrow" pitchFamily="34" charset="0"/>
                </a:rPr>
                <a:t> DR</a:t>
              </a:r>
            </a:p>
          </p:txBody>
        </p:sp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827943" y="2525713"/>
              <a:ext cx="70338" cy="1270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" name="Line 54"/>
            <p:cNvSpPr>
              <a:spLocks noChangeShapeType="1"/>
            </p:cNvSpPr>
            <p:nvPr/>
          </p:nvSpPr>
          <p:spPr bwMode="auto">
            <a:xfrm>
              <a:off x="1559170" y="3414712"/>
              <a:ext cx="1260230" cy="14288"/>
            </a:xfrm>
            <a:prstGeom prst="line">
              <a:avLst/>
            </a:prstGeom>
            <a:noFill/>
            <a:ln w="28575">
              <a:solidFill>
                <a:srgbClr val="1005E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49"/>
            <p:cNvSpPr>
              <a:spLocks noChangeArrowheads="1"/>
            </p:cNvSpPr>
            <p:nvPr/>
          </p:nvSpPr>
          <p:spPr bwMode="auto">
            <a:xfrm>
              <a:off x="1752600" y="3352800"/>
              <a:ext cx="359019" cy="11112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Rectangle 49"/>
            <p:cNvSpPr>
              <a:spLocks noChangeArrowheads="1"/>
            </p:cNvSpPr>
            <p:nvPr/>
          </p:nvSpPr>
          <p:spPr bwMode="auto">
            <a:xfrm>
              <a:off x="1524000" y="3352800"/>
              <a:ext cx="93785" cy="1016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Text Box 71"/>
            <p:cNvSpPr txBox="1">
              <a:spLocks noChangeArrowheads="1"/>
            </p:cNvSpPr>
            <p:nvPr/>
          </p:nvSpPr>
          <p:spPr bwMode="auto">
            <a:xfrm>
              <a:off x="470389" y="2447926"/>
              <a:ext cx="507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Calibri" pitchFamily="34" charset="0"/>
                </a:rPr>
                <a:t>gun</a:t>
              </a:r>
            </a:p>
          </p:txBody>
        </p:sp>
        <p:grpSp>
          <p:nvGrpSpPr>
            <p:cNvPr id="24" name="Group 85"/>
            <p:cNvGrpSpPr>
              <a:grpSpLocks/>
            </p:cNvGrpSpPr>
            <p:nvPr/>
          </p:nvGrpSpPr>
          <p:grpSpPr bwMode="auto">
            <a:xfrm>
              <a:off x="4820030" y="3952874"/>
              <a:ext cx="931985" cy="290513"/>
              <a:chOff x="3463572" y="2608251"/>
              <a:chExt cx="3498963" cy="1440210"/>
            </a:xfrm>
          </p:grpSpPr>
          <p:grpSp>
            <p:nvGrpSpPr>
              <p:cNvPr id="73" name="Group 81"/>
              <p:cNvGrpSpPr>
                <a:grpSpLocks/>
              </p:cNvGrpSpPr>
              <p:nvPr/>
            </p:nvGrpSpPr>
            <p:grpSpPr bwMode="auto">
              <a:xfrm>
                <a:off x="3463572" y="2608251"/>
                <a:ext cx="3498963" cy="1440210"/>
                <a:chOff x="3463572" y="2608251"/>
                <a:chExt cx="3498963" cy="1440210"/>
              </a:xfrm>
            </p:grpSpPr>
            <p:sp>
              <p:nvSpPr>
                <p:cNvPr id="76" name="Arc 5"/>
                <p:cNvSpPr/>
                <p:nvPr/>
              </p:nvSpPr>
              <p:spPr>
                <a:xfrm>
                  <a:off x="3463722" y="2608256"/>
                  <a:ext cx="1847561" cy="1440210"/>
                </a:xfrm>
                <a:prstGeom prst="arc">
                  <a:avLst>
                    <a:gd name="adj1" fmla="val 5468061"/>
                    <a:gd name="adj2" fmla="val 16231775"/>
                  </a:avLst>
                </a:prstGeom>
                <a:ln>
                  <a:solidFill>
                    <a:srgbClr val="1005E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Aft>
                      <a:spcPts val="0"/>
                    </a:spcAft>
                    <a:defRPr/>
                  </a:pPr>
                  <a:endParaRPr 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Arc 6"/>
                <p:cNvSpPr/>
                <p:nvPr/>
              </p:nvSpPr>
              <p:spPr>
                <a:xfrm flipH="1">
                  <a:off x="5311284" y="2608256"/>
                  <a:ext cx="1650887" cy="1440210"/>
                </a:xfrm>
                <a:prstGeom prst="arc">
                  <a:avLst>
                    <a:gd name="adj1" fmla="val 5468061"/>
                    <a:gd name="adj2" fmla="val 16231775"/>
                  </a:avLst>
                </a:prstGeom>
                <a:ln>
                  <a:solidFill>
                    <a:srgbClr val="1005E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Aft>
                      <a:spcPts val="0"/>
                    </a:spcAft>
                    <a:defRPr/>
                  </a:pPr>
                  <a:endParaRPr lang="en-US" sz="240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74" name="Straight Connector 3"/>
              <p:cNvCxnSpPr>
                <a:endCxn id="74" idx="0"/>
              </p:cNvCxnSpPr>
              <p:nvPr/>
            </p:nvCxnSpPr>
            <p:spPr>
              <a:xfrm flipV="1">
                <a:off x="4381543" y="4048466"/>
                <a:ext cx="1770085" cy="0"/>
              </a:xfrm>
              <a:prstGeom prst="line">
                <a:avLst/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4"/>
              <p:cNvCxnSpPr/>
              <p:nvPr/>
            </p:nvCxnSpPr>
            <p:spPr>
              <a:xfrm flipV="1">
                <a:off x="4381543" y="2608256"/>
                <a:ext cx="1770085" cy="0"/>
              </a:xfrm>
              <a:prstGeom prst="line">
                <a:avLst/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3981830" y="3557587"/>
              <a:ext cx="1217734" cy="368300"/>
              <a:chOff x="2697463" y="3197835"/>
              <a:chExt cx="3498963" cy="1440210"/>
            </a:xfrm>
          </p:grpSpPr>
          <p:sp>
            <p:nvSpPr>
              <p:cNvPr id="69" name="Arc 68"/>
              <p:cNvSpPr/>
              <p:nvPr/>
            </p:nvSpPr>
            <p:spPr>
              <a:xfrm>
                <a:off x="2697615" y="3197839"/>
                <a:ext cx="1847350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Arc 9"/>
              <p:cNvSpPr/>
              <p:nvPr/>
            </p:nvSpPr>
            <p:spPr>
              <a:xfrm flipH="1">
                <a:off x="4544966" y="3197839"/>
                <a:ext cx="1651211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3614449" y="4638049"/>
                <a:ext cx="1769806" cy="0"/>
              </a:xfrm>
              <a:prstGeom prst="line">
                <a:avLst/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3614449" y="3197839"/>
                <a:ext cx="1769806" cy="0"/>
              </a:xfrm>
              <a:prstGeom prst="line">
                <a:avLst/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5105816" y="3581400"/>
              <a:ext cx="129538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64"/>
            <p:cNvGrpSpPr>
              <a:grpSpLocks/>
            </p:cNvGrpSpPr>
            <p:nvPr/>
          </p:nvGrpSpPr>
          <p:grpSpPr bwMode="auto">
            <a:xfrm>
              <a:off x="4038600" y="2895600"/>
              <a:ext cx="1217734" cy="368300"/>
              <a:chOff x="2697463" y="3197835"/>
              <a:chExt cx="3498963" cy="1440210"/>
            </a:xfrm>
          </p:grpSpPr>
          <p:sp>
            <p:nvSpPr>
              <p:cNvPr id="65" name="Arc 64"/>
              <p:cNvSpPr/>
              <p:nvPr/>
            </p:nvSpPr>
            <p:spPr>
              <a:xfrm>
                <a:off x="2698707" y="3197835"/>
                <a:ext cx="1847350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Arc 15"/>
              <p:cNvSpPr/>
              <p:nvPr/>
            </p:nvSpPr>
            <p:spPr>
              <a:xfrm flipH="1">
                <a:off x="4546057" y="3197835"/>
                <a:ext cx="1651211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V="1">
                <a:off x="3615541" y="4638045"/>
                <a:ext cx="176980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3615541" y="3197835"/>
                <a:ext cx="176980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V="1">
              <a:off x="5105816" y="3276600"/>
              <a:ext cx="1295380" cy="63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63" idx="2"/>
            </p:cNvCxnSpPr>
            <p:nvPr/>
          </p:nvCxnSpPr>
          <p:spPr>
            <a:xfrm>
              <a:off x="3810436" y="2590800"/>
              <a:ext cx="131442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72424" y="2895600"/>
              <a:ext cx="83818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86"/>
            <p:cNvGrpSpPr>
              <a:grpSpLocks/>
            </p:cNvGrpSpPr>
            <p:nvPr/>
          </p:nvGrpSpPr>
          <p:grpSpPr bwMode="auto">
            <a:xfrm>
              <a:off x="4876800" y="2590800"/>
              <a:ext cx="933450" cy="290513"/>
              <a:chOff x="3463572" y="2608251"/>
              <a:chExt cx="3498963" cy="1440210"/>
            </a:xfrm>
          </p:grpSpPr>
          <p:grpSp>
            <p:nvGrpSpPr>
              <p:cNvPr id="60" name="Group 81"/>
              <p:cNvGrpSpPr>
                <a:grpSpLocks/>
              </p:cNvGrpSpPr>
              <p:nvPr/>
            </p:nvGrpSpPr>
            <p:grpSpPr bwMode="auto">
              <a:xfrm>
                <a:off x="3463572" y="2608251"/>
                <a:ext cx="3498963" cy="1440210"/>
                <a:chOff x="3463572" y="2608251"/>
                <a:chExt cx="3498963" cy="1440210"/>
              </a:xfrm>
            </p:grpSpPr>
            <p:sp>
              <p:nvSpPr>
                <p:cNvPr id="63" name="Arc 62"/>
                <p:cNvSpPr/>
                <p:nvPr/>
              </p:nvSpPr>
              <p:spPr>
                <a:xfrm>
                  <a:off x="3465143" y="2608251"/>
                  <a:ext cx="1850614" cy="1440210"/>
                </a:xfrm>
                <a:prstGeom prst="arc">
                  <a:avLst>
                    <a:gd name="adj1" fmla="val 5468061"/>
                    <a:gd name="adj2" fmla="val 1623177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Aft>
                      <a:spcPts val="0"/>
                    </a:spcAft>
                    <a:defRPr/>
                  </a:pPr>
                  <a:endParaRPr 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 flipH="1">
                  <a:off x="5315757" y="2608251"/>
                  <a:ext cx="1648293" cy="1440210"/>
                </a:xfrm>
                <a:prstGeom prst="arc">
                  <a:avLst>
                    <a:gd name="adj1" fmla="val 5468061"/>
                    <a:gd name="adj2" fmla="val 1623177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Aft>
                      <a:spcPts val="0"/>
                    </a:spcAft>
                    <a:defRPr/>
                  </a:pPr>
                  <a:endParaRPr lang="en-US" sz="240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61" name="Straight Connector 60"/>
              <p:cNvCxnSpPr>
                <a:endCxn id="64" idx="0"/>
              </p:cNvCxnSpPr>
              <p:nvPr/>
            </p:nvCxnSpPr>
            <p:spPr>
              <a:xfrm flipV="1">
                <a:off x="4381523" y="4048461"/>
                <a:ext cx="177325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4381523" y="2608251"/>
                <a:ext cx="177325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75"/>
            <p:cNvSpPr>
              <a:spLocks noChangeArrowheads="1"/>
            </p:cNvSpPr>
            <p:nvPr/>
          </p:nvSpPr>
          <p:spPr bwMode="auto">
            <a:xfrm>
              <a:off x="4869473" y="3284538"/>
              <a:ext cx="507023" cy="31273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 flipH="1" flipV="1">
              <a:off x="3048435" y="3429000"/>
              <a:ext cx="1676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886635" y="4257675"/>
              <a:ext cx="1614462" cy="952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4953000" y="2590800"/>
              <a:ext cx="826477" cy="27622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  <a:latin typeface="Arial Narrow" pitchFamily="34" charset="0"/>
                </a:rPr>
                <a:t> PDR  </a:t>
              </a: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4249616" y="2890838"/>
              <a:ext cx="731227" cy="2778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  <a:latin typeface="Arial Narrow" pitchFamily="34" charset="0"/>
                </a:rPr>
                <a:t>e</a:t>
              </a:r>
              <a:r>
                <a:rPr lang="en-US" sz="1200" b="1" baseline="30000">
                  <a:solidFill>
                    <a:srgbClr val="FF0000"/>
                  </a:solidFill>
                  <a:latin typeface="Arial Narrow" pitchFamily="34" charset="0"/>
                </a:rPr>
                <a:t>+</a:t>
              </a:r>
              <a:r>
                <a:rPr lang="en-US" sz="1200" b="1">
                  <a:solidFill>
                    <a:srgbClr val="FF0000"/>
                  </a:solidFill>
                  <a:latin typeface="Arial Narrow" pitchFamily="34" charset="0"/>
                </a:rPr>
                <a:t> DR  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4800600" y="3276600"/>
              <a:ext cx="662354" cy="3095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Arial Narrow" pitchFamily="34" charset="0"/>
                </a:rPr>
                <a:t>DL’s</a:t>
              </a:r>
              <a:r>
                <a:rPr lang="en-US" sz="1400">
                  <a:latin typeface="Arial Narrow" pitchFamily="34" charset="0"/>
                </a:rPr>
                <a:t> 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515275" y="3952875"/>
              <a:ext cx="68578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48"/>
            <p:cNvSpPr txBox="1">
              <a:spLocks noChangeArrowheads="1"/>
            </p:cNvSpPr>
            <p:nvPr/>
          </p:nvSpPr>
          <p:spPr bwMode="auto">
            <a:xfrm>
              <a:off x="5715000" y="2971800"/>
              <a:ext cx="675542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/>
                <a:t>BC1 </a:t>
              </a:r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auto">
            <a:xfrm>
              <a:off x="687265" y="3389311"/>
              <a:ext cx="929054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/>
                <a:t>DC gun</a:t>
              </a:r>
            </a:p>
          </p:txBody>
        </p:sp>
        <p:sp>
          <p:nvSpPr>
            <p:cNvPr id="41" name="Text Box 71"/>
            <p:cNvSpPr txBox="1">
              <a:spLocks noChangeArrowheads="1"/>
            </p:cNvSpPr>
            <p:nvPr/>
          </p:nvSpPr>
          <p:spPr bwMode="auto">
            <a:xfrm>
              <a:off x="2209800" y="2743200"/>
              <a:ext cx="50702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target</a:t>
              </a:r>
            </a:p>
          </p:txBody>
        </p:sp>
        <p:sp>
          <p:nvSpPr>
            <p:cNvPr id="42" name="Rectangle 52"/>
            <p:cNvSpPr>
              <a:spLocks noChangeArrowheads="1"/>
            </p:cNvSpPr>
            <p:nvPr/>
          </p:nvSpPr>
          <p:spPr bwMode="auto">
            <a:xfrm>
              <a:off x="2362200" y="2667000"/>
              <a:ext cx="137746" cy="9683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 flipV="1">
              <a:off x="2591255" y="2667000"/>
              <a:ext cx="358769" cy="809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V="1">
              <a:off x="2286000" y="2514600"/>
              <a:ext cx="685800" cy="7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V="1">
              <a:off x="2286000" y="2667000"/>
              <a:ext cx="685800" cy="7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V="1">
              <a:off x="2209800" y="2514600"/>
              <a:ext cx="762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2209800" y="2590800"/>
              <a:ext cx="762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2971800" y="2514600"/>
              <a:ext cx="1524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 flipV="1">
              <a:off x="2971800" y="2590800"/>
              <a:ext cx="1524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1"/>
            <p:cNvSpPr>
              <a:spLocks noChangeShapeType="1"/>
            </p:cNvSpPr>
            <p:nvPr/>
          </p:nvSpPr>
          <p:spPr bwMode="auto">
            <a:xfrm flipV="1">
              <a:off x="3124200" y="2590800"/>
              <a:ext cx="76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4"/>
            <p:cNvSpPr txBox="1">
              <a:spLocks noChangeArrowheads="1"/>
            </p:cNvSpPr>
            <p:nvPr/>
          </p:nvSpPr>
          <p:spPr bwMode="auto">
            <a:xfrm>
              <a:off x="7315200" y="3505200"/>
              <a:ext cx="929054" cy="202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/>
                <a:t>9 GeV</a:t>
              </a:r>
            </a:p>
          </p:txBody>
        </p:sp>
        <p:sp>
          <p:nvSpPr>
            <p:cNvPr id="52" name="Text Box 44"/>
            <p:cNvSpPr txBox="1">
              <a:spLocks noChangeArrowheads="1"/>
            </p:cNvSpPr>
            <p:nvPr/>
          </p:nvSpPr>
          <p:spPr bwMode="auto">
            <a:xfrm>
              <a:off x="3124200" y="2743200"/>
              <a:ext cx="929054" cy="202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/>
                <a:t>2.86 GeV</a:t>
              </a:r>
            </a:p>
          </p:txBody>
        </p:sp>
        <p:sp>
          <p:nvSpPr>
            <p:cNvPr id="53" name="Text Box 44"/>
            <p:cNvSpPr txBox="1">
              <a:spLocks noChangeArrowheads="1"/>
            </p:cNvSpPr>
            <p:nvPr/>
          </p:nvSpPr>
          <p:spPr bwMode="auto">
            <a:xfrm>
              <a:off x="2057400" y="3124200"/>
              <a:ext cx="929054" cy="202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/>
                <a:t>0.2 GeV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4972430" y="3952874"/>
              <a:ext cx="826477" cy="27622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1005ED"/>
                  </a:solidFill>
                  <a:latin typeface="Arial Narrow" pitchFamily="34" charset="0"/>
                </a:rPr>
                <a:t> PDR  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44002" y="3200400"/>
              <a:ext cx="152398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44002" y="3505200"/>
              <a:ext cx="152398" cy="152400"/>
            </a:xfrm>
            <a:prstGeom prst="rect">
              <a:avLst/>
            </a:prstGeom>
            <a:solidFill>
              <a:srgbClr val="1005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Line 65"/>
            <p:cNvSpPr>
              <a:spLocks noChangeShapeType="1"/>
            </p:cNvSpPr>
            <p:nvPr/>
          </p:nvSpPr>
          <p:spPr bwMode="auto">
            <a:xfrm flipV="1">
              <a:off x="6400800" y="3429000"/>
              <a:ext cx="304800" cy="152400"/>
            </a:xfrm>
            <a:prstGeom prst="line">
              <a:avLst/>
            </a:prstGeom>
            <a:noFill/>
            <a:ln w="28575">
              <a:solidFill>
                <a:srgbClr val="1005E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 rot="16200000">
              <a:off x="3716772" y="3217864"/>
              <a:ext cx="339725" cy="1523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Text Box 44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9275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Spin rotatator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0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defTabSz="456925">
              <a:defRPr/>
            </a:pPr>
            <a:r>
              <a:rPr lang="en-US" sz="3600" b="1" dirty="0" smtClean="0">
                <a:solidFill>
                  <a:srgbClr val="0A1B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LCC Organization and CLIC </a:t>
            </a:r>
            <a:endParaRPr lang="en-US" sz="3600" b="1" dirty="0">
              <a:solidFill>
                <a:srgbClr val="0A1B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489" y="6355773"/>
            <a:ext cx="2133023" cy="365125"/>
          </a:xfrm>
          <a:prstGeom prst="rect">
            <a:avLst/>
          </a:prstGeom>
        </p:spPr>
        <p:txBody>
          <a:bodyPr lIns="83119" tIns="41559" rIns="83119" bIns="41559"/>
          <a:lstStyle>
            <a:lvl1pPr eaLnBrk="0" hangingPunct="0"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75342" indent="-259747" eaLnBrk="0" hangingPunct="0"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38987" indent="-207797" eaLnBrk="0" hangingPunct="0"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54582" indent="-207797" eaLnBrk="0" hangingPunct="0"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870177" indent="-207797" eaLnBrk="0" hangingPunct="0"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5771" indent="-207797" defTabSz="45455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01366" indent="-207797" defTabSz="45455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16961" indent="-207797" defTabSz="45455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532556" indent="-207797" defTabSz="454557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D58D65-901B-4D4D-8689-131226034177}" type="slidenum">
              <a:rPr 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8239" y="964045"/>
            <a:ext cx="3895147" cy="3161695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119" tIns="41559" rIns="83119" bIns="4155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000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/>
              <a:t>Issues for CLIC: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/>
              <a:t>Improve common work with ILC (optimize resources) – see below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/>
              <a:t>Keep strong CLIC physics and detector activities as identifiable part of overall P&amp;D box (we have common CLIC steering group and very direct weekly contacts)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/>
              <a:t>Understand machine committee organization </a:t>
            </a:r>
          </a:p>
        </p:txBody>
      </p:sp>
      <p:pic>
        <p:nvPicPr>
          <p:cNvPr id="4813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" y="1062182"/>
            <a:ext cx="5055466" cy="266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733064"/>
              </p:ext>
            </p:extLst>
          </p:nvPr>
        </p:nvGraphicFramePr>
        <p:xfrm>
          <a:off x="220134" y="4042128"/>
          <a:ext cx="8145315" cy="1988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3187989" y="3359727"/>
            <a:ext cx="32760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1646671" y="3355398"/>
            <a:ext cx="329045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26821" y="5986441"/>
            <a:ext cx="825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How do we integrate POSIPOL activities ?, </a:t>
            </a:r>
            <a:b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How to we organise ourselves in the common Sources working group ?</a:t>
            </a: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94271" y="4371975"/>
            <a:ext cx="1401329" cy="1419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294621" y="4371974"/>
            <a:ext cx="1401329" cy="1419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1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90625"/>
            <a:ext cx="8343900" cy="4476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A1B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CLIC Layout at 500 </a:t>
            </a:r>
            <a:r>
              <a:rPr lang="en-US" sz="3600" b="1" dirty="0" err="1" smtClean="0">
                <a:solidFill>
                  <a:srgbClr val="0A1B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GeV</a:t>
            </a:r>
            <a:endParaRPr lang="en-US" sz="3600" b="1" dirty="0">
              <a:solidFill>
                <a:srgbClr val="0A1B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74414" y="1778000"/>
            <a:ext cx="1315269" cy="738646"/>
          </a:xfrm>
          <a:prstGeom prst="rect">
            <a:avLst/>
          </a:prstGeom>
          <a:solidFill>
            <a:srgbClr val="FFFF99"/>
          </a:solidFill>
          <a:ln w="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1422" tIns="45711" rIns="91422" bIns="45711">
            <a:prstTxWarp prst="textNoShape">
              <a:avLst/>
            </a:prstTxWarp>
            <a:spAutoFit/>
          </a:bodyPr>
          <a:lstStyle/>
          <a:p>
            <a:pPr defTabSz="9136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Drive Beam Generation Complex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05146" y="4809355"/>
            <a:ext cx="1150923" cy="738646"/>
          </a:xfrm>
          <a:prstGeom prst="rect">
            <a:avLst/>
          </a:prstGeom>
          <a:solidFill>
            <a:srgbClr val="FFFF99"/>
          </a:solidFill>
          <a:ln w="0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91422" tIns="45711" rIns="91422" bIns="45711">
            <a:prstTxWarp prst="textNoShape">
              <a:avLst/>
            </a:prstTxWarp>
            <a:spAutoFit/>
          </a:bodyPr>
          <a:lstStyle/>
          <a:p>
            <a:pPr defTabSz="9136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FF"/>
                </a:solidFill>
                <a:latin typeface="Arial" charset="0"/>
              </a:rPr>
              <a:t>Main Beam Generation Complex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Injector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linac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rf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system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8518" name="Group 86"/>
          <p:cNvGraphicFramePr>
            <a:graphicFrameLocks noGrp="1"/>
          </p:cNvGraphicFramePr>
          <p:nvPr/>
        </p:nvGraphicFramePr>
        <p:xfrm>
          <a:off x="4724400" y="1600200"/>
          <a:ext cx="4194175" cy="2453640"/>
        </p:xfrm>
        <a:graphic>
          <a:graphicData uri="http://schemas.openxmlformats.org/drawingml/2006/table">
            <a:tbl>
              <a:tblPr/>
              <a:tblGrid>
                <a:gridCol w="2393950"/>
                <a:gridCol w="180022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Structure Parameter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Value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Frequency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1998 MHz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Structure length (30 cells)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1.5 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Filling time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389 ns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Cell length and iris thickness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 mm, 8 mm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Shunt impedance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54.3 – 43.3 M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Aperture a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 – 14 mm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Cell size b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64.3 – 62.9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Group velocity vg/c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2.54 -0.7 %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Phase advance per cell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9600" y="5334000"/>
            <a:ext cx="70866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62000" y="5715000"/>
            <a:ext cx="68580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914400" y="5943600"/>
            <a:ext cx="1524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590800" y="5943600"/>
            <a:ext cx="1524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114800" y="5943600"/>
            <a:ext cx="1524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562600" y="5943600"/>
            <a:ext cx="1524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7239000" y="5943600"/>
            <a:ext cx="1524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81200" y="5181600"/>
            <a:ext cx="12192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29000" y="5181600"/>
            <a:ext cx="12192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76800" y="5181600"/>
            <a:ext cx="12192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24600" y="5181600"/>
            <a:ext cx="1219200" cy="304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19200" y="4876800"/>
            <a:ext cx="6096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38200" y="5181600"/>
            <a:ext cx="228600" cy="304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82" name="TextBox 17"/>
          <p:cNvSpPr txBox="1">
            <a:spLocks noChangeArrowheads="1"/>
          </p:cNvSpPr>
          <p:nvPr/>
        </p:nvSpPr>
        <p:spPr bwMode="auto">
          <a:xfrm>
            <a:off x="2286000" y="5181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Acc 1</a:t>
            </a:r>
          </a:p>
        </p:txBody>
      </p:sp>
      <p:sp>
        <p:nvSpPr>
          <p:cNvPr id="18483" name="TextBox 18"/>
          <p:cNvSpPr txBox="1">
            <a:spLocks noChangeArrowheads="1"/>
          </p:cNvSpPr>
          <p:nvPr/>
        </p:nvSpPr>
        <p:spPr bwMode="auto">
          <a:xfrm>
            <a:off x="3657600" y="5181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Acc 2</a:t>
            </a:r>
          </a:p>
        </p:txBody>
      </p:sp>
      <p:sp>
        <p:nvSpPr>
          <p:cNvPr id="18484" name="TextBox 19"/>
          <p:cNvSpPr txBox="1">
            <a:spLocks noChangeArrowheads="1"/>
          </p:cNvSpPr>
          <p:nvPr/>
        </p:nvSpPr>
        <p:spPr bwMode="auto">
          <a:xfrm>
            <a:off x="5105400" y="5181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Acc 3</a:t>
            </a:r>
          </a:p>
        </p:txBody>
      </p:sp>
      <p:sp>
        <p:nvSpPr>
          <p:cNvPr id="18485" name="TextBox 20"/>
          <p:cNvSpPr txBox="1">
            <a:spLocks noChangeArrowheads="1"/>
          </p:cNvSpPr>
          <p:nvPr/>
        </p:nvSpPr>
        <p:spPr bwMode="auto">
          <a:xfrm>
            <a:off x="6553200" y="5181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Acc 4</a:t>
            </a:r>
          </a:p>
        </p:txBody>
      </p:sp>
      <p:sp>
        <p:nvSpPr>
          <p:cNvPr id="18486" name="TextBox 21"/>
          <p:cNvSpPr txBox="1">
            <a:spLocks noChangeArrowheads="1"/>
          </p:cNvSpPr>
          <p:nvPr/>
        </p:nvSpPr>
        <p:spPr bwMode="auto">
          <a:xfrm>
            <a:off x="1219200" y="5105400"/>
            <a:ext cx="68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Quad</a:t>
            </a:r>
          </a:p>
        </p:txBody>
      </p:sp>
      <p:sp>
        <p:nvSpPr>
          <p:cNvPr id="18487" name="TextBox 22"/>
          <p:cNvSpPr txBox="1">
            <a:spLocks noChangeArrowheads="1"/>
          </p:cNvSpPr>
          <p:nvPr/>
        </p:nvSpPr>
        <p:spPr bwMode="auto">
          <a:xfrm>
            <a:off x="533400" y="4800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BPM</a:t>
            </a:r>
          </a:p>
        </p:txBody>
      </p:sp>
      <p:sp>
        <p:nvSpPr>
          <p:cNvPr id="24" name="Isosceles Triangle 23"/>
          <p:cNvSpPr/>
          <p:nvPr/>
        </p:nvSpPr>
        <p:spPr>
          <a:xfrm rot="5400000">
            <a:off x="1600200" y="1981200"/>
            <a:ext cx="685800" cy="533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1600200" y="2895600"/>
            <a:ext cx="685800" cy="533400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" y="1752600"/>
            <a:ext cx="990600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67000" y="2362200"/>
            <a:ext cx="6096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409700" y="3771900"/>
            <a:ext cx="2209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2514600" y="4876800"/>
            <a:ext cx="4114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5" idx="0"/>
          </p:cNvCxnSpPr>
          <p:nvPr/>
        </p:nvCxnSpPr>
        <p:spPr>
          <a:xfrm rot="5400000">
            <a:off x="1733550" y="2686050"/>
            <a:ext cx="9525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7" idx="2"/>
          </p:cNvCxnSpPr>
          <p:nvPr/>
        </p:nvCxnSpPr>
        <p:spPr>
          <a:xfrm>
            <a:off x="2209800" y="2667000"/>
            <a:ext cx="457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2286000" y="4953000"/>
            <a:ext cx="4572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029200" y="5029200"/>
            <a:ext cx="304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477000" y="5029200"/>
            <a:ext cx="304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553200" y="4800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105400" y="4800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38400" y="4800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38400" y="2590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133600" y="25908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1295400" y="31242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295400" y="2209800"/>
            <a:ext cx="381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06" name="TextBox 41"/>
          <p:cNvSpPr txBox="1">
            <a:spLocks noChangeArrowheads="1"/>
          </p:cNvSpPr>
          <p:nvPr/>
        </p:nvSpPr>
        <p:spPr bwMode="auto">
          <a:xfrm>
            <a:off x="457200" y="2514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Mod</a:t>
            </a:r>
          </a:p>
        </p:txBody>
      </p:sp>
      <p:sp>
        <p:nvSpPr>
          <p:cNvPr id="18507" name="TextBox 42"/>
          <p:cNvSpPr txBox="1">
            <a:spLocks noChangeArrowheads="1"/>
          </p:cNvSpPr>
          <p:nvPr/>
        </p:nvSpPr>
        <p:spPr bwMode="auto">
          <a:xfrm>
            <a:off x="3352800" y="2514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Pulse compressor</a:t>
            </a:r>
          </a:p>
        </p:txBody>
      </p:sp>
      <p:sp>
        <p:nvSpPr>
          <p:cNvPr id="18508" name="TextBox 43"/>
          <p:cNvSpPr txBox="1">
            <a:spLocks noChangeArrowheads="1"/>
          </p:cNvSpPr>
          <p:nvPr/>
        </p:nvSpPr>
        <p:spPr bwMode="auto">
          <a:xfrm>
            <a:off x="1600200" y="1447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Kly 1</a:t>
            </a:r>
          </a:p>
        </p:txBody>
      </p:sp>
      <p:sp>
        <p:nvSpPr>
          <p:cNvPr id="18509" name="TextBox 44"/>
          <p:cNvSpPr txBox="1">
            <a:spLocks noChangeArrowheads="1"/>
          </p:cNvSpPr>
          <p:nvPr/>
        </p:nvSpPr>
        <p:spPr bwMode="auto">
          <a:xfrm>
            <a:off x="1600200" y="3581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Kly 2</a:t>
            </a: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657600" y="5029200"/>
            <a:ext cx="304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733800" y="4800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12" name="TextBox 47"/>
          <p:cNvSpPr txBox="1">
            <a:spLocks noChangeArrowheads="1"/>
          </p:cNvSpPr>
          <p:nvPr/>
        </p:nvSpPr>
        <p:spPr bwMode="auto">
          <a:xfrm>
            <a:off x="2057400" y="1752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50 MW, 8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</a:t>
            </a:r>
          </a:p>
        </p:txBody>
      </p:sp>
      <p:sp>
        <p:nvSpPr>
          <p:cNvPr id="18513" name="TextBox 48"/>
          <p:cNvSpPr txBox="1">
            <a:spLocks noChangeArrowheads="1"/>
          </p:cNvSpPr>
          <p:nvPr/>
        </p:nvSpPr>
        <p:spPr bwMode="auto">
          <a:xfrm>
            <a:off x="2667000" y="33528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250 MW, 1.5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481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F0D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Links to other applications</a:t>
            </a:r>
            <a:endParaRPr lang="en-US" sz="3600" b="1" dirty="0">
              <a:solidFill>
                <a:srgbClr val="2F0D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426" r="426"/>
          <a:stretch>
            <a:fillRect/>
          </a:stretch>
        </p:blipFill>
        <p:spPr>
          <a:xfrm>
            <a:off x="102145" y="837844"/>
            <a:ext cx="3995598" cy="43507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5878" r="13676" b="27509"/>
          <a:stretch>
            <a:fillRect/>
          </a:stretch>
        </p:blipFill>
        <p:spPr bwMode="auto">
          <a:xfrm>
            <a:off x="4669823" y="616022"/>
            <a:ext cx="4474177" cy="28237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041" y="3384698"/>
            <a:ext cx="4938959" cy="34863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51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0"/>
          <p:cNvSpPr txBox="1">
            <a:spLocks noChangeArrowheads="1"/>
          </p:cNvSpPr>
          <p:nvPr/>
        </p:nvSpPr>
        <p:spPr bwMode="auto">
          <a:xfrm>
            <a:off x="1461944" y="1342159"/>
            <a:ext cx="6793056" cy="261071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4" tIns="45688" rIns="91374" bIns="45688">
            <a:spAutoFit/>
          </a:bodyPr>
          <a:lstStyle/>
          <a:p>
            <a:pPr marL="342661" indent="-342661" defTabSz="456880">
              <a:buFont typeface="Wingdings" charset="2"/>
              <a:buChar char="§"/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defTabSz="456880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The CLIC concept have been developed over many years. During the last 4-5 years there has been a concerted effort to prepare a </a:t>
            </a:r>
            <a:r>
              <a:rPr lang="en-GB" sz="1600" b="1" dirty="0">
                <a:solidFill>
                  <a:prstClr val="black"/>
                </a:solidFill>
                <a:latin typeface="Calibri"/>
              </a:rPr>
              <a:t>Conceptual Design Report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, to be ready when LHC data-taking was expected to be well underway (part of the European Strategy as formulated in 2006)</a:t>
            </a:r>
          </a:p>
          <a:p>
            <a:pPr defTabSz="456880"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defTabSz="456880"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Focus has been on addressing all key critical issues for the concept, as well developing a coherent implementation model, and associated detector and physics studies to illustrate the physics performance </a:t>
            </a:r>
          </a:p>
          <a:p>
            <a:pPr defTabSz="456880">
              <a:defRPr/>
            </a:pP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" y="1049194"/>
            <a:ext cx="9144000" cy="580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" name="Title 412"/>
          <p:cNvSpPr>
            <a:spLocks noGrp="1"/>
          </p:cNvSpPr>
          <p:nvPr>
            <p:ph type="title"/>
          </p:nvPr>
        </p:nvSpPr>
        <p:spPr>
          <a:xfrm>
            <a:off x="1901392" y="38100"/>
            <a:ext cx="5914159" cy="786535"/>
          </a:xfrm>
        </p:spPr>
        <p:txBody>
          <a:bodyPr rtlCol="0">
            <a:normAutofit fontScale="90000"/>
          </a:bodyPr>
          <a:lstStyle/>
          <a:p>
            <a:pPr defTabSz="456925">
              <a:defRPr/>
            </a:pPr>
            <a:r>
              <a:rPr lang="en-US" sz="3600" b="1" dirty="0">
                <a:solidFill>
                  <a:srgbClr val="0A1B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CLIC project time-line</a:t>
            </a:r>
            <a:br>
              <a:rPr lang="en-US" sz="3600" b="1" dirty="0">
                <a:solidFill>
                  <a:srgbClr val="0A1B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1800" b="1" dirty="0">
                <a:solidFill>
                  <a:srgbClr val="0A1B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(input to European Strategy) </a:t>
            </a:r>
          </a:p>
        </p:txBody>
      </p:sp>
    </p:spTree>
    <p:extLst>
      <p:ext uri="{BB962C8B-B14F-4D97-AF65-F5344CB8AC3E}">
        <p14:creationId xmlns:p14="http://schemas.microsoft.com/office/powerpoint/2010/main" val="660061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81" y="1066626"/>
            <a:ext cx="7658509" cy="4305542"/>
          </a:xfrm>
        </p:spPr>
        <p:txBody>
          <a:bodyPr>
            <a:noAutofit/>
          </a:bodyPr>
          <a:lstStyle/>
          <a:p>
            <a:pPr marL="36576" indent="0">
              <a:lnSpc>
                <a:spcPct val="120000"/>
              </a:lnSpc>
              <a:buNone/>
            </a:pPr>
            <a:r>
              <a:rPr lang="en-US" sz="1800" b="1" dirty="0">
                <a:latin typeface="Comic Sans MS" pitchFamily="66" charset="0"/>
              </a:rPr>
              <a:t>Goal for next strategy update (2018</a:t>
            </a:r>
            <a:r>
              <a:rPr lang="en-US" sz="1800" b="1" dirty="0" smtClean="0">
                <a:latin typeface="Comic Sans MS" pitchFamily="66" charset="0"/>
              </a:rPr>
              <a:t>):</a:t>
            </a:r>
            <a:r>
              <a:rPr lang="en-US" sz="1800" b="1" dirty="0">
                <a:latin typeface="Comic Sans MS" pitchFamily="66" charset="0"/>
              </a:rPr>
              <a:t> </a:t>
            </a:r>
            <a:endParaRPr lang="en-US" sz="1800" b="1" dirty="0" smtClean="0">
              <a:latin typeface="Comic Sans MS" pitchFamily="66" charset="0"/>
            </a:endParaRPr>
          </a:p>
          <a:p>
            <a:pPr marL="36576" indent="0">
              <a:lnSpc>
                <a:spcPct val="120000"/>
              </a:lnSpc>
              <a:buNone/>
            </a:pPr>
            <a:r>
              <a:rPr lang="en-US" sz="1800" b="1" dirty="0" smtClean="0">
                <a:latin typeface="Comic Sans MS" pitchFamily="66" charset="0"/>
              </a:rPr>
              <a:t>Present </a:t>
            </a:r>
            <a:r>
              <a:rPr lang="en-US" sz="1800" b="1" dirty="0">
                <a:latin typeface="Comic Sans MS" pitchFamily="66" charset="0"/>
              </a:rPr>
              <a:t>a CLIC project that is </a:t>
            </a:r>
            <a:r>
              <a:rPr lang="en-US" sz="1800" b="1" dirty="0" smtClean="0">
                <a:latin typeface="Comic Sans MS" pitchFamily="66" charset="0"/>
              </a:rPr>
              <a:t>a </a:t>
            </a:r>
            <a:r>
              <a:rPr lang="en-US" sz="1800" b="1" dirty="0">
                <a:latin typeface="Comic Sans MS" pitchFamily="66" charset="0"/>
              </a:rPr>
              <a:t>“credible” option for CERN beyond 2030:</a:t>
            </a:r>
          </a:p>
          <a:p>
            <a:pPr lvl="0">
              <a:lnSpc>
                <a:spcPct val="120000"/>
              </a:lnSpc>
            </a:pPr>
            <a:r>
              <a:rPr lang="en-US" sz="1800" b="1" dirty="0">
                <a:latin typeface="Comic Sans MS" pitchFamily="66" charset="0"/>
              </a:rPr>
              <a:t>Physics studies updated taking into account LHC-14 </a:t>
            </a:r>
            <a:r>
              <a:rPr lang="en-US" sz="1800" b="1" dirty="0" err="1">
                <a:latin typeface="Comic Sans MS" pitchFamily="66" charset="0"/>
              </a:rPr>
              <a:t>TeV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(assume </a:t>
            </a:r>
            <a:r>
              <a:rPr lang="en-US" sz="1800" b="1" dirty="0">
                <a:latin typeface="Comic Sans MS" pitchFamily="66" charset="0"/>
              </a:rPr>
              <a:t>the physics case will be </a:t>
            </a:r>
            <a:r>
              <a:rPr lang="en-US" sz="1800" b="1" dirty="0" smtClean="0">
                <a:latin typeface="Comic Sans MS" pitchFamily="66" charset="0"/>
              </a:rPr>
              <a:t>there for an energy frontier machine </a:t>
            </a:r>
            <a:r>
              <a:rPr lang="en-US" sz="1800" b="1" dirty="0">
                <a:latin typeface="Comic Sans MS" pitchFamily="66" charset="0"/>
              </a:rPr>
              <a:t>– i.e. not only the Higgs</a:t>
            </a:r>
            <a:r>
              <a:rPr lang="en-US" sz="1800" b="1" dirty="0" smtClean="0">
                <a:latin typeface="Comic Sans MS" pitchFamily="66" charset="0"/>
              </a:rPr>
              <a:t>)  </a:t>
            </a:r>
            <a:endParaRPr lang="en-US" sz="1800" b="1" dirty="0">
              <a:latin typeface="Comic Sans MS" pitchFamily="66" charset="0"/>
            </a:endParaRPr>
          </a:p>
          <a:p>
            <a:pPr lvl="0">
              <a:lnSpc>
                <a:spcPct val="120000"/>
              </a:lnSpc>
            </a:pPr>
            <a:r>
              <a:rPr lang="en-US" sz="1800" b="1" dirty="0">
                <a:latin typeface="Comic Sans MS" pitchFamily="66" charset="0"/>
              </a:rPr>
              <a:t>Physics </a:t>
            </a:r>
            <a:r>
              <a:rPr lang="en-US" sz="1800" b="1" dirty="0" smtClean="0">
                <a:latin typeface="Comic Sans MS" pitchFamily="66" charset="0"/>
              </a:rPr>
              <a:t>no </a:t>
            </a:r>
            <a:r>
              <a:rPr lang="en-US" sz="1800" b="1" dirty="0">
                <a:latin typeface="Comic Sans MS" pitchFamily="66" charset="0"/>
              </a:rPr>
              <a:t>later than 2035 </a:t>
            </a:r>
          </a:p>
          <a:p>
            <a:pPr lvl="0">
              <a:lnSpc>
                <a:spcPct val="120000"/>
              </a:lnSpc>
            </a:pPr>
            <a:r>
              <a:rPr lang="en-US" sz="1800" b="1" dirty="0">
                <a:latin typeface="Comic Sans MS" pitchFamily="66" charset="0"/>
              </a:rPr>
              <a:t>Initial costs at around LHC+50</a:t>
            </a:r>
            <a:r>
              <a:rPr lang="en-US" sz="1800" b="1" dirty="0" smtClean="0">
                <a:latin typeface="Comic Sans MS" pitchFamily="66" charset="0"/>
              </a:rPr>
              <a:t>% for project construction </a:t>
            </a:r>
            <a:endParaRPr lang="en-US" sz="1800" b="1" dirty="0">
              <a:latin typeface="Comic Sans MS" pitchFamily="66" charset="0"/>
            </a:endParaRPr>
          </a:p>
          <a:p>
            <a:pPr lvl="0">
              <a:lnSpc>
                <a:spcPct val="120000"/>
              </a:lnSpc>
            </a:pPr>
            <a:r>
              <a:rPr lang="en-US" sz="1800" b="1" dirty="0">
                <a:latin typeface="Comic Sans MS" pitchFamily="66" charset="0"/>
              </a:rPr>
              <a:t>Upgradable in </a:t>
            </a:r>
            <a:r>
              <a:rPr lang="en-US" sz="1800" b="1" dirty="0" smtClean="0">
                <a:latin typeface="Comic Sans MS" pitchFamily="66" charset="0"/>
              </a:rPr>
              <a:t>2-3 stages </a:t>
            </a:r>
            <a:r>
              <a:rPr lang="en-US" sz="1800" b="1" dirty="0">
                <a:latin typeface="Comic Sans MS" pitchFamily="66" charset="0"/>
              </a:rPr>
              <a:t>over a 20-30y period, without major (max 3-4 years) operational </a:t>
            </a:r>
            <a:r>
              <a:rPr lang="en-US" sz="1800" b="1" dirty="0" smtClean="0">
                <a:latin typeface="Comic Sans MS" pitchFamily="66" charset="0"/>
              </a:rPr>
              <a:t>breaks, </a:t>
            </a:r>
            <a:r>
              <a:rPr lang="en-US" sz="1800" b="1" dirty="0">
                <a:latin typeface="Comic Sans MS" pitchFamily="66" charset="0"/>
              </a:rPr>
              <a:t>and </a:t>
            </a:r>
            <a:r>
              <a:rPr lang="en-US" sz="1800" b="1" dirty="0" smtClean="0">
                <a:latin typeface="Comic Sans MS" pitchFamily="66" charset="0"/>
              </a:rPr>
              <a:t>with upgrade costs </a:t>
            </a:r>
            <a:r>
              <a:rPr lang="en-US" sz="1800" b="1" dirty="0">
                <a:latin typeface="Comic Sans MS" pitchFamily="66" charset="0"/>
              </a:rPr>
              <a:t>contained to 3-5 B</a:t>
            </a:r>
            <a:r>
              <a:rPr lang="en-US" sz="1800" b="1" dirty="0" smtClean="0">
                <a:latin typeface="Comic Sans MS" pitchFamily="66" charset="0"/>
              </a:rPr>
              <a:t>/10 years as “determined” by CERN budget when personnel and operation are accounted for </a:t>
            </a:r>
          </a:p>
          <a:p>
            <a:pPr lvl="0">
              <a:lnSpc>
                <a:spcPct val="120000"/>
              </a:lnSpc>
            </a:pPr>
            <a:r>
              <a:rPr lang="en-US" sz="1800" b="1" dirty="0" smtClean="0">
                <a:latin typeface="Comic Sans MS" pitchFamily="66" charset="0"/>
              </a:rPr>
              <a:t>Promote ‘CLIC technology’ in other projects and field (XFEL, medical)</a:t>
            </a:r>
          </a:p>
          <a:p>
            <a:pPr marL="36576" indent="0">
              <a:lnSpc>
                <a:spcPct val="120000"/>
              </a:lnSpc>
              <a:buNone/>
            </a:pPr>
            <a:endParaRPr lang="en-US" sz="1800" b="1" dirty="0">
              <a:latin typeface="Comic Sans MS" pitchFamily="66" charset="0"/>
            </a:endParaRPr>
          </a:p>
          <a:p>
            <a:pPr marL="36576" lvl="0" indent="0">
              <a:buNone/>
            </a:pPr>
            <a:endParaRPr lang="en-US" sz="1800" b="1" dirty="0" smtClean="0">
              <a:latin typeface="Comic Sans MS" pitchFamily="66" charset="0"/>
            </a:endParaRPr>
          </a:p>
          <a:p>
            <a:pPr lvl="0"/>
            <a:endParaRPr lang="en-US" sz="1800" b="1" dirty="0">
              <a:latin typeface="Comic Sans MS" pitchFamily="66" charset="0"/>
            </a:endParaRPr>
          </a:p>
          <a:p>
            <a:endParaRPr lang="en-US" sz="1800" b="1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/>
          <a:lstStyle/>
          <a:p>
            <a:fld id="{D4827D16-95E9-1C41-AB27-AD2A36F9F143}" type="datetime4">
              <a:rPr lang="en-US" smtClean="0"/>
              <a:t>September 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retreat summary</a:t>
            </a:r>
            <a:endParaRPr lang="en-US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828894" y="76200"/>
            <a:ext cx="7566923" cy="616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A1B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CLIC guidelines and overall goals</a:t>
            </a:r>
            <a:endParaRPr lang="en-US" sz="3600" b="1" dirty="0">
              <a:solidFill>
                <a:srgbClr val="0A1B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72" y="811985"/>
            <a:ext cx="3848894" cy="2563483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6576" lvl="0" indent="0">
              <a:buNone/>
            </a:pPr>
            <a:r>
              <a:rPr lang="en-US" sz="1000" b="1" dirty="0" smtClean="0"/>
              <a:t>Design and Implementation studies:</a:t>
            </a:r>
          </a:p>
          <a:p>
            <a:pPr lvl="0"/>
            <a:r>
              <a:rPr lang="en-US" sz="1000" dirty="0" smtClean="0">
                <a:solidFill>
                  <a:srgbClr val="FF0000"/>
                </a:solidFill>
              </a:rPr>
              <a:t>Baseline </a:t>
            </a:r>
            <a:r>
              <a:rPr lang="en-US" sz="1000" dirty="0">
                <a:solidFill>
                  <a:srgbClr val="FF0000"/>
                </a:solidFill>
              </a:rPr>
              <a:t>design and staging strategy</a:t>
            </a:r>
          </a:p>
          <a:p>
            <a:pPr lvl="0"/>
            <a:r>
              <a:rPr lang="en-US" sz="1000" dirty="0"/>
              <a:t>Solid cost basis and more optimized power/energy </a:t>
            </a:r>
            <a:r>
              <a:rPr lang="en-US" sz="1000" dirty="0" smtClean="0"/>
              <a:t>(aim for 20% energy reduction)</a:t>
            </a:r>
            <a:endParaRPr lang="en-US" sz="1000" dirty="0"/>
          </a:p>
          <a:p>
            <a:pPr lvl="0"/>
            <a:r>
              <a:rPr lang="en-US" sz="1000" dirty="0"/>
              <a:t>Proof of industry basis for key components/units, in particular those specific for </a:t>
            </a:r>
            <a:r>
              <a:rPr lang="en-US" sz="1000" dirty="0" smtClean="0"/>
              <a:t>CLIC</a:t>
            </a:r>
          </a:p>
          <a:p>
            <a:r>
              <a:rPr lang="en-US" sz="1000" dirty="0" smtClean="0"/>
              <a:t>Comprehensive reliability</a:t>
            </a:r>
            <a:r>
              <a:rPr lang="en-US" sz="1000" dirty="0"/>
              <a:t>/</a:t>
            </a:r>
            <a:r>
              <a:rPr lang="en-US" sz="1000" dirty="0" smtClean="0"/>
              <a:t>robustness/uptime </a:t>
            </a:r>
            <a:r>
              <a:rPr lang="en-US" sz="1000" dirty="0"/>
              <a:t>analysis </a:t>
            </a:r>
          </a:p>
          <a:p>
            <a:pPr lvl="0"/>
            <a:r>
              <a:rPr lang="en-US" sz="1000" dirty="0" smtClean="0">
                <a:solidFill>
                  <a:srgbClr val="FF0000"/>
                </a:solidFill>
              </a:rPr>
              <a:t>Pursue </a:t>
            </a:r>
            <a:r>
              <a:rPr lang="en-US" sz="1000" dirty="0">
                <a:solidFill>
                  <a:srgbClr val="FF0000"/>
                </a:solidFill>
              </a:rPr>
              <a:t>increased use of </a:t>
            </a:r>
            <a:r>
              <a:rPr lang="en-US" sz="1000" dirty="0" smtClean="0">
                <a:solidFill>
                  <a:srgbClr val="FF0000"/>
                </a:solidFill>
              </a:rPr>
              <a:t>X-band </a:t>
            </a:r>
            <a:r>
              <a:rPr lang="en-US" sz="1000" dirty="0">
                <a:solidFill>
                  <a:srgbClr val="FF0000"/>
                </a:solidFill>
              </a:rPr>
              <a:t>for other machines/applications </a:t>
            </a:r>
            <a:r>
              <a:rPr lang="en-US" sz="1000" dirty="0" smtClean="0">
                <a:solidFill>
                  <a:srgbClr val="FF0000"/>
                </a:solidFill>
              </a:rPr>
              <a:t>(hard to set concrete goal)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>
                <a:solidFill>
                  <a:srgbClr val="00B050"/>
                </a:solidFill>
              </a:rPr>
              <a:t>CDR status: not optimized except at 3 </a:t>
            </a:r>
            <a:r>
              <a:rPr lang="en-US" sz="1000" dirty="0" err="1">
                <a:solidFill>
                  <a:srgbClr val="00B050"/>
                </a:solidFill>
              </a:rPr>
              <a:t>TeV</a:t>
            </a:r>
            <a:r>
              <a:rPr lang="en-US" sz="1000" dirty="0">
                <a:solidFill>
                  <a:srgbClr val="00B050"/>
                </a:solidFill>
              </a:rPr>
              <a:t> and not adjusted for Higgs </a:t>
            </a:r>
            <a:r>
              <a:rPr lang="en-US" sz="1000" dirty="0" smtClean="0">
                <a:solidFill>
                  <a:srgbClr val="00B050"/>
                </a:solidFill>
              </a:rPr>
              <a:t>discovery,  </a:t>
            </a:r>
            <a:r>
              <a:rPr lang="en-US" sz="1000" dirty="0">
                <a:solidFill>
                  <a:srgbClr val="00B050"/>
                </a:solidFill>
              </a:rPr>
              <a:t>not optimized cost, first power/energy estimates without time for reductions, </a:t>
            </a:r>
            <a:r>
              <a:rPr lang="en-US" sz="1000" dirty="0" smtClean="0">
                <a:solidFill>
                  <a:srgbClr val="00B050"/>
                </a:solidFill>
              </a:rPr>
              <a:t> </a:t>
            </a:r>
            <a:r>
              <a:rPr lang="en-US" sz="1000" dirty="0">
                <a:solidFill>
                  <a:srgbClr val="00B050"/>
                </a:solidFill>
              </a:rPr>
              <a:t>limited industrial costing, very limited reliability studies</a:t>
            </a:r>
          </a:p>
          <a:p>
            <a:pPr marL="36576" indent="0">
              <a:buNone/>
            </a:pPr>
            <a:endParaRPr lang="en-US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/>
          <a:lstStyle/>
          <a:p>
            <a:fld id="{4D73CDEA-76EB-DA4A-868A-87B7F6E3BC12}" type="datetime4">
              <a:rPr lang="en-US" smtClean="0"/>
              <a:t>September 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 retreat summary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25621" y="835111"/>
            <a:ext cx="4286032" cy="2540357"/>
          </a:xfrm>
          <a:prstGeom prst="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sz="1000" b="1" dirty="0" smtClean="0"/>
              <a:t>System-tests: </a:t>
            </a:r>
          </a:p>
          <a:p>
            <a:r>
              <a:rPr lang="en-US" sz="1000" dirty="0" smtClean="0"/>
              <a:t>Complete system-tests foreseen for next phase, and </a:t>
            </a:r>
            <a:r>
              <a:rPr lang="en-US" sz="1000" dirty="0"/>
              <a:t>c</a:t>
            </a:r>
            <a:r>
              <a:rPr lang="en-US" sz="1000" dirty="0" smtClean="0"/>
              <a:t>omprehensive documentation of the results at CERN (CTF3) and elsewhere  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Strategy for further system verification before construction (XFEL, connected to light-sources, further drive-beam verifications) or as part of initial machine strategy</a:t>
            </a:r>
            <a:r>
              <a:rPr lang="en-US" sz="1000" dirty="0" smtClean="0"/>
              <a:t>. </a:t>
            </a:r>
          </a:p>
          <a:p>
            <a:r>
              <a:rPr lang="en-US" sz="1000" dirty="0" smtClean="0">
                <a:solidFill>
                  <a:srgbClr val="00B050"/>
                </a:solidFill>
              </a:rPr>
              <a:t>CDR status: CTF3 results initial phase (as of early 2012), ATF and FACET very little, no convincing strategy for further system verification</a:t>
            </a:r>
          </a:p>
          <a:p>
            <a:pPr marL="36576" indent="0">
              <a:buNone/>
            </a:pPr>
            <a:endParaRPr lang="en-US" sz="1000" i="1" dirty="0" smtClean="0"/>
          </a:p>
          <a:p>
            <a:r>
              <a:rPr lang="en-US" sz="1000" dirty="0" smtClean="0">
                <a:solidFill>
                  <a:srgbClr val="FF0000"/>
                </a:solidFill>
              </a:rPr>
              <a:t>Demonstrator of drive beam FE and RF power unit based on industrial capacity – will open for larger facilities beyond 2018 if necessary</a:t>
            </a:r>
          </a:p>
          <a:p>
            <a:r>
              <a:rPr lang="en-US" sz="1000" dirty="0" smtClean="0">
                <a:solidFill>
                  <a:srgbClr val="00B050"/>
                </a:solidFill>
              </a:rPr>
              <a:t>CDR status: Nothing done beyond CTF3 </a:t>
            </a:r>
          </a:p>
          <a:p>
            <a:pPr marL="36576" indent="0">
              <a:buFont typeface="Arial"/>
              <a:buNone/>
            </a:pPr>
            <a:r>
              <a:rPr lang="en-US" sz="900" i="1" dirty="0" smtClean="0"/>
              <a:t> </a:t>
            </a:r>
            <a:endParaRPr lang="en-US" sz="9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7372" y="3543429"/>
            <a:ext cx="3848894" cy="973686"/>
          </a:xfrm>
          <a:prstGeom prst="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sz="1000" b="1" dirty="0" smtClean="0"/>
              <a:t>X-band developments: </a:t>
            </a:r>
          </a:p>
          <a:p>
            <a:r>
              <a:rPr lang="en-US" sz="1000" dirty="0" smtClean="0"/>
              <a:t>Statistics for gradient and structure choice (energy reach) and other X-band elements </a:t>
            </a:r>
          </a:p>
          <a:p>
            <a:r>
              <a:rPr lang="en-US" sz="1000" dirty="0" smtClean="0">
                <a:solidFill>
                  <a:srgbClr val="00B050"/>
                </a:solidFill>
              </a:rPr>
              <a:t>CDR status: Single elements demonstrated – limited by test-capacity</a:t>
            </a:r>
          </a:p>
          <a:p>
            <a:pPr marL="36576" indent="0">
              <a:buFont typeface="Arial"/>
              <a:buNone/>
            </a:pPr>
            <a:r>
              <a:rPr lang="en-US" sz="900" dirty="0" smtClean="0"/>
              <a:t> 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25622" y="3543429"/>
            <a:ext cx="4286031" cy="1947604"/>
          </a:xfrm>
          <a:prstGeom prst="rect">
            <a:avLst/>
          </a:prstGeom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sz="1000" b="1" dirty="0" smtClean="0"/>
              <a:t>Technology developments: </a:t>
            </a:r>
          </a:p>
          <a:p>
            <a:r>
              <a:rPr lang="en-US" sz="1000" dirty="0" smtClean="0"/>
              <a:t>Demonstration of critical elements and methods for the machine performance:</a:t>
            </a:r>
          </a:p>
          <a:p>
            <a:pPr marL="904875" lvl="1" indent="-363538">
              <a:buFont typeface="Wingdings" pitchFamily="2" charset="2"/>
              <a:buChar char="§"/>
            </a:pPr>
            <a:r>
              <a:rPr lang="en-US" sz="1000" dirty="0" smtClean="0">
                <a:solidFill>
                  <a:schemeClr val="tx2"/>
                </a:solidFill>
              </a:rPr>
              <a:t>DR, main </a:t>
            </a:r>
            <a:r>
              <a:rPr lang="en-US" sz="1000" dirty="0" err="1" smtClean="0">
                <a:solidFill>
                  <a:schemeClr val="tx2"/>
                </a:solidFill>
              </a:rPr>
              <a:t>linac</a:t>
            </a:r>
            <a:r>
              <a:rPr lang="en-US" sz="1000" dirty="0" smtClean="0">
                <a:solidFill>
                  <a:schemeClr val="tx2"/>
                </a:solidFill>
              </a:rPr>
              <a:t>, BDS with associated instrumentation and correction methods (combination of design, simulation, system-tests and technologies)</a:t>
            </a:r>
          </a:p>
          <a:p>
            <a:pPr marL="904875" lvl="1" indent="-363538">
              <a:buFont typeface="Wingdings" pitchFamily="2" charset="2"/>
              <a:buChar char="§"/>
            </a:pPr>
            <a:r>
              <a:rPr lang="en-US" sz="1000" dirty="0" smtClean="0">
                <a:solidFill>
                  <a:srgbClr val="FF0000"/>
                </a:solidFill>
              </a:rPr>
              <a:t>Stability/alignment (locally and over distances)</a:t>
            </a:r>
          </a:p>
          <a:p>
            <a:pPr marL="904875" lvl="1" indent="-363538">
              <a:buFont typeface="Wingdings" pitchFamily="2" charset="2"/>
              <a:buChar char="§"/>
            </a:pPr>
            <a:r>
              <a:rPr lang="en-US" sz="1000" dirty="0" smtClean="0">
                <a:solidFill>
                  <a:srgbClr val="FF0000"/>
                </a:solidFill>
              </a:rPr>
              <a:t>Module including all parts  </a:t>
            </a:r>
          </a:p>
          <a:p>
            <a:r>
              <a:rPr lang="en-US" sz="1000" dirty="0" smtClean="0">
                <a:solidFill>
                  <a:srgbClr val="00B050"/>
                </a:solidFill>
              </a:rPr>
              <a:t>CDR status: alignment/stability partly covered, BBA assumed, </a:t>
            </a:r>
            <a:r>
              <a:rPr lang="en-US" sz="1000" dirty="0" err="1" smtClean="0">
                <a:solidFill>
                  <a:srgbClr val="00B050"/>
                </a:solidFill>
              </a:rPr>
              <a:t>wakefield</a:t>
            </a:r>
            <a:r>
              <a:rPr lang="en-US" sz="1000" dirty="0" smtClean="0">
                <a:solidFill>
                  <a:srgbClr val="00B050"/>
                </a:solidFill>
              </a:rPr>
              <a:t> </a:t>
            </a:r>
            <a:r>
              <a:rPr lang="en-US" sz="1000" dirty="0" err="1" smtClean="0">
                <a:solidFill>
                  <a:srgbClr val="00B050"/>
                </a:solidFill>
              </a:rPr>
              <a:t>mon.</a:t>
            </a:r>
            <a:r>
              <a:rPr lang="en-US" sz="1000" dirty="0" smtClean="0">
                <a:solidFill>
                  <a:srgbClr val="00B050"/>
                </a:solidFill>
              </a:rPr>
              <a:t> </a:t>
            </a:r>
            <a:r>
              <a:rPr lang="en-US" sz="1000" dirty="0" err="1" smtClean="0">
                <a:solidFill>
                  <a:srgbClr val="00B050"/>
                </a:solidFill>
              </a:rPr>
              <a:t>perf</a:t>
            </a:r>
            <a:r>
              <a:rPr lang="en-US" sz="1000" dirty="0" smtClean="0">
                <a:solidFill>
                  <a:srgbClr val="00B050"/>
                </a:solidFill>
              </a:rPr>
              <a:t>.  assumed, no complete module 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85800" y="104790"/>
            <a:ext cx="7679643" cy="616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A1B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Main activities and goal for 2018</a:t>
            </a:r>
            <a:endParaRPr lang="en-US" sz="3600" b="1" dirty="0">
              <a:solidFill>
                <a:srgbClr val="0A1B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2" y="4642714"/>
            <a:ext cx="1291647" cy="988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27395" y="5674284"/>
            <a:ext cx="1371600" cy="979910"/>
          </a:xfrm>
          <a:prstGeom prst="roundRect">
            <a:avLst>
              <a:gd name="adj" fmla="val 10000"/>
            </a:avLst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13" descr="Type 1 on legs 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48" y="4645379"/>
            <a:ext cx="1291647" cy="98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1006091_05-A4-at-144-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346" y="4628822"/>
            <a:ext cx="1371600" cy="1016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93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A1B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CLIC Test Facilities</a:t>
            </a:r>
            <a:endParaRPr lang="en-US" sz="3600" b="1" dirty="0">
              <a:solidFill>
                <a:srgbClr val="0A1B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6AF9-1F0E-2547-B7C2-EBD1501318D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217" y="1177977"/>
            <a:ext cx="7410931" cy="5383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0252" y="3901368"/>
            <a:ext cx="1285717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alibri"/>
                <a:cs typeface="Calibri"/>
              </a:rPr>
              <a:t>High current, full</a:t>
            </a:r>
          </a:p>
          <a:p>
            <a:r>
              <a:rPr lang="en-US" sz="1200" b="1" dirty="0" smtClean="0">
                <a:solidFill>
                  <a:srgbClr val="C00000"/>
                </a:solidFill>
                <a:latin typeface="Calibri"/>
                <a:cs typeface="Calibri"/>
              </a:rPr>
              <a:t>beam-loading operation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5985" y="1177977"/>
            <a:ext cx="170039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alibri"/>
                <a:cs typeface="Calibri"/>
              </a:rPr>
              <a:t>Operation of isochronous lines and rings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9973" y="6470682"/>
            <a:ext cx="1581251" cy="2489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alibri"/>
                <a:cs typeface="Calibri"/>
              </a:rPr>
              <a:t>Bunch phase coding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7286768" y="3922391"/>
            <a:ext cx="173275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alibri"/>
                <a:cs typeface="Calibri"/>
              </a:rPr>
              <a:t>Beam recombination and current multiplication  by RF deflectors</a:t>
            </a:r>
            <a:endParaRPr lang="en-US" sz="12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3966" y="5354160"/>
            <a:ext cx="1623634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alibri"/>
                <a:cs typeface="Calibri"/>
              </a:rPr>
              <a:t>12 GHz power generation by drive beam deceleration</a:t>
            </a:r>
          </a:p>
          <a:p>
            <a:endParaRPr lang="en-US" sz="120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r>
              <a:rPr lang="en-US" sz="1200" b="1" dirty="0" smtClean="0">
                <a:solidFill>
                  <a:srgbClr val="C00000"/>
                </a:solidFill>
                <a:latin typeface="Calibri"/>
                <a:cs typeface="Calibri"/>
              </a:rPr>
              <a:t>High-gradient two-beam acceleration</a:t>
            </a:r>
            <a:endParaRPr lang="en-US" sz="12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29" y="992553"/>
            <a:ext cx="2941596" cy="171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4237031" y="3451096"/>
            <a:ext cx="257352" cy="205970"/>
          </a:xfrm>
          <a:prstGeom prst="line">
            <a:avLst/>
          </a:prstGeom>
          <a:ln>
            <a:solidFill>
              <a:srgbClr val="0018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10198" y="2921108"/>
            <a:ext cx="1062330" cy="547153"/>
          </a:xfrm>
          <a:prstGeom prst="rect">
            <a:avLst/>
          </a:prstGeom>
          <a:solidFill>
            <a:srgbClr val="DCE6F2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sz="1400" dirty="0" smtClean="0">
                <a:solidFill>
                  <a:srgbClr val="00187E"/>
                </a:solidFill>
                <a:latin typeface="Calibri"/>
                <a:ea typeface="+mn-ea"/>
                <a:cs typeface="Calibri"/>
              </a:rPr>
              <a:t>4 A, 1.4</a:t>
            </a:r>
            <a:r>
              <a:rPr lang="en-GB" sz="1400" dirty="0" smtClean="0">
                <a:solidFill>
                  <a:srgbClr val="00187E"/>
                </a:solidFill>
                <a:latin typeface="Calibri"/>
                <a:cs typeface="Calibri"/>
              </a:rPr>
              <a:t>us</a:t>
            </a:r>
            <a:endParaRPr lang="en-GB" sz="1400" dirty="0" smtClean="0">
              <a:solidFill>
                <a:srgbClr val="00187E"/>
              </a:solidFill>
              <a:latin typeface="Calibri"/>
              <a:ea typeface="+mn-ea"/>
              <a:cs typeface="Calibri"/>
            </a:endParaRPr>
          </a:p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sz="1400" dirty="0" smtClean="0">
                <a:solidFill>
                  <a:srgbClr val="00187E"/>
                </a:solidFill>
                <a:latin typeface="Calibri"/>
                <a:ea typeface="+mn-ea"/>
                <a:cs typeface="Calibri"/>
              </a:rPr>
              <a:t>120 </a:t>
            </a:r>
            <a:r>
              <a:rPr lang="en-GB" sz="1400" dirty="0" err="1" smtClean="0">
                <a:solidFill>
                  <a:srgbClr val="00187E"/>
                </a:solidFill>
                <a:latin typeface="Calibri"/>
                <a:ea typeface="+mn-ea"/>
                <a:cs typeface="Calibri"/>
              </a:rPr>
              <a:t>MeV</a:t>
            </a:r>
            <a:endParaRPr lang="en-GB" sz="1400" dirty="0">
              <a:latin typeface="Calibri"/>
              <a:ea typeface="+mn-ea"/>
              <a:cs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425819" y="3545165"/>
            <a:ext cx="541675" cy="137648"/>
          </a:xfrm>
          <a:prstGeom prst="line">
            <a:avLst/>
          </a:prstGeom>
          <a:ln>
            <a:solidFill>
              <a:srgbClr val="0018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907592" y="3590178"/>
            <a:ext cx="1071547" cy="547153"/>
          </a:xfrm>
          <a:prstGeom prst="rect">
            <a:avLst/>
          </a:prstGeom>
          <a:solidFill>
            <a:srgbClr val="DCE6F2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sz="1400" dirty="0" smtClean="0">
                <a:solidFill>
                  <a:srgbClr val="00187E"/>
                </a:solidFill>
                <a:latin typeface="Calibri"/>
                <a:ea typeface="+mn-ea"/>
                <a:cs typeface="Calibri"/>
              </a:rPr>
              <a:t>30 A, 140</a:t>
            </a:r>
            <a:r>
              <a:rPr lang="en-GB" sz="1400" dirty="0" smtClean="0">
                <a:solidFill>
                  <a:srgbClr val="00187E"/>
                </a:solidFill>
                <a:latin typeface="Calibri"/>
                <a:cs typeface="Calibri"/>
              </a:rPr>
              <a:t> ns</a:t>
            </a:r>
            <a:endParaRPr lang="en-GB" sz="1400" dirty="0" smtClean="0">
              <a:solidFill>
                <a:srgbClr val="00187E"/>
              </a:solidFill>
              <a:latin typeface="Calibri"/>
              <a:ea typeface="+mn-ea"/>
              <a:cs typeface="Calibri"/>
            </a:endParaRPr>
          </a:p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sz="1400" dirty="0" smtClean="0">
                <a:solidFill>
                  <a:srgbClr val="00187E"/>
                </a:solidFill>
                <a:latin typeface="Calibri"/>
                <a:ea typeface="+mn-ea"/>
                <a:cs typeface="Calibri"/>
              </a:rPr>
              <a:t>120 </a:t>
            </a:r>
            <a:r>
              <a:rPr lang="en-GB" sz="1400" dirty="0" err="1" smtClean="0">
                <a:solidFill>
                  <a:srgbClr val="00187E"/>
                </a:solidFill>
                <a:latin typeface="Calibri"/>
                <a:ea typeface="+mn-ea"/>
                <a:cs typeface="Calibri"/>
              </a:rPr>
              <a:t>MeV</a:t>
            </a:r>
            <a:endParaRPr lang="en-GB" sz="1400" dirty="0">
              <a:latin typeface="Calibri"/>
              <a:ea typeface="+mn-ea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3225641" y="5081554"/>
            <a:ext cx="797798" cy="248830"/>
          </a:xfrm>
          <a:prstGeom prst="line">
            <a:avLst/>
          </a:prstGeom>
          <a:ln>
            <a:solidFill>
              <a:srgbClr val="00187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188303" y="5615219"/>
            <a:ext cx="1084225" cy="547153"/>
          </a:xfrm>
          <a:prstGeom prst="rect">
            <a:avLst/>
          </a:prstGeom>
          <a:solidFill>
            <a:srgbClr val="DCE6F2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sz="1400" dirty="0" smtClean="0">
                <a:solidFill>
                  <a:srgbClr val="00187E"/>
                </a:solidFill>
                <a:latin typeface="Calibri"/>
                <a:ea typeface="+mn-ea"/>
                <a:cs typeface="Calibri"/>
              </a:rPr>
              <a:t>30 A, 140</a:t>
            </a:r>
            <a:r>
              <a:rPr lang="en-GB" sz="1400" dirty="0" smtClean="0">
                <a:solidFill>
                  <a:srgbClr val="00187E"/>
                </a:solidFill>
                <a:latin typeface="Calibri"/>
                <a:cs typeface="Calibri"/>
              </a:rPr>
              <a:t> ns</a:t>
            </a:r>
            <a:endParaRPr lang="en-GB" sz="1400" dirty="0" smtClean="0">
              <a:solidFill>
                <a:srgbClr val="00187E"/>
              </a:solidFill>
              <a:latin typeface="Calibri"/>
              <a:ea typeface="+mn-ea"/>
              <a:cs typeface="Calibri"/>
            </a:endParaRPr>
          </a:p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sz="1400" dirty="0" smtClean="0">
                <a:solidFill>
                  <a:srgbClr val="00187E"/>
                </a:solidFill>
                <a:latin typeface="Calibri"/>
                <a:ea typeface="+mn-ea"/>
                <a:cs typeface="Calibri"/>
              </a:rPr>
              <a:t>60 </a:t>
            </a:r>
            <a:r>
              <a:rPr lang="en-GB" sz="1400" dirty="0" err="1" smtClean="0">
                <a:solidFill>
                  <a:srgbClr val="00187E"/>
                </a:solidFill>
                <a:latin typeface="Calibri"/>
                <a:ea typeface="+mn-ea"/>
                <a:cs typeface="Calibri"/>
              </a:rPr>
              <a:t>MeV</a:t>
            </a:r>
            <a:endParaRPr lang="en-GB" sz="1400" dirty="0">
              <a:latin typeface="Calibri"/>
              <a:ea typeface="+mn-ea"/>
              <a:cs typeface="Calibri"/>
            </a:endParaRPr>
          </a:p>
        </p:txBody>
      </p:sp>
      <p:pic>
        <p:nvPicPr>
          <p:cNvPr id="17" name="Picture 6" descr="DSC_01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629" y="472097"/>
            <a:ext cx="2416340" cy="2810069"/>
          </a:xfrm>
          <a:prstGeom prst="rect">
            <a:avLst/>
          </a:prstGeom>
          <a:noFill/>
        </p:spPr>
      </p:pic>
      <p:pic>
        <p:nvPicPr>
          <p:cNvPr id="18" name="Picture 11" descr="DSCN58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217" y="1078642"/>
            <a:ext cx="2416340" cy="162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DSCN58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6988" y="1177977"/>
            <a:ext cx="2411732" cy="180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1006091_06-A4-at-144-dp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9973" y="1700896"/>
            <a:ext cx="2924410" cy="2109707"/>
          </a:xfrm>
          <a:prstGeom prst="rect">
            <a:avLst/>
          </a:prstGeom>
          <a:noFill/>
        </p:spPr>
      </p:pic>
      <p:pic>
        <p:nvPicPr>
          <p:cNvPr id="21" name="Picture 12" descr="1006091_05-A4-at-144-dp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324" y="4137332"/>
            <a:ext cx="2610268" cy="2604948"/>
          </a:xfrm>
          <a:prstGeom prst="rect">
            <a:avLst/>
          </a:prstGeom>
          <a:noFill/>
        </p:spPr>
      </p:pic>
      <p:pic>
        <p:nvPicPr>
          <p:cNvPr id="22" name="Picture 21" descr="RR2010040800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7494" y="2054508"/>
            <a:ext cx="3052028" cy="208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680427" y="2946628"/>
            <a:ext cx="6472718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Several other test-facilities are important: 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ATF at KEK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FACET at SLAC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/>
              <a:t>X-band test facilities at KEK and SLAC (more in progress)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err="1" smtClean="0"/>
              <a:t>CesrTA</a:t>
            </a:r>
            <a:r>
              <a:rPr lang="en-US" sz="2000" b="1" dirty="0" smtClean="0"/>
              <a:t> for electron cloud studies</a:t>
            </a:r>
            <a:endParaRPr lang="en-US" sz="2000" b="1" dirty="0"/>
          </a:p>
          <a:p>
            <a:r>
              <a:rPr lang="en-US" sz="2000" b="1" dirty="0" smtClean="0"/>
              <a:t>      …. and several more for specific technical developments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Do we need a positron production test facility ?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0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6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3246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CLIC Main Beam Injectors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Layout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123" name="Group 6"/>
          <p:cNvGrpSpPr>
            <a:grpSpLocks/>
          </p:cNvGrpSpPr>
          <p:nvPr/>
        </p:nvGrpSpPr>
        <p:grpSpPr bwMode="auto">
          <a:xfrm>
            <a:off x="469900" y="1828800"/>
            <a:ext cx="7773988" cy="2438400"/>
            <a:chOff x="470389" y="1828800"/>
            <a:chExt cx="7773865" cy="2438400"/>
          </a:xfrm>
        </p:grpSpPr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3219895" y="2538413"/>
              <a:ext cx="606415" cy="1317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26" name="Line 41"/>
            <p:cNvSpPr>
              <a:spLocks noChangeShapeType="1"/>
            </p:cNvSpPr>
            <p:nvPr/>
          </p:nvSpPr>
          <p:spPr bwMode="auto">
            <a:xfrm flipV="1">
              <a:off x="882162" y="2590800"/>
              <a:ext cx="1327638" cy="7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48"/>
            <p:cNvSpPr>
              <a:spLocks noChangeArrowheads="1"/>
            </p:cNvSpPr>
            <p:nvPr/>
          </p:nvSpPr>
          <p:spPr bwMode="auto">
            <a:xfrm>
              <a:off x="991081" y="2514600"/>
              <a:ext cx="1066783" cy="152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28" name="Rectangle 52"/>
            <p:cNvSpPr>
              <a:spLocks noChangeArrowheads="1"/>
            </p:cNvSpPr>
            <p:nvPr/>
          </p:nvSpPr>
          <p:spPr bwMode="auto">
            <a:xfrm>
              <a:off x="2362200" y="2438400"/>
              <a:ext cx="137746" cy="9683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29" name="Line 55"/>
            <p:cNvSpPr>
              <a:spLocks noChangeShapeType="1"/>
            </p:cNvSpPr>
            <p:nvPr/>
          </p:nvSpPr>
          <p:spPr bwMode="auto">
            <a:xfrm flipV="1">
              <a:off x="2819400" y="2592388"/>
              <a:ext cx="375139" cy="836612"/>
            </a:xfrm>
            <a:prstGeom prst="line">
              <a:avLst/>
            </a:prstGeom>
            <a:noFill/>
            <a:ln w="28575">
              <a:solidFill>
                <a:srgbClr val="1005ED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62"/>
            <p:cNvSpPr>
              <a:spLocks noChangeArrowheads="1"/>
            </p:cNvSpPr>
            <p:nvPr/>
          </p:nvSpPr>
          <p:spPr bwMode="auto">
            <a:xfrm>
              <a:off x="6705990" y="3352800"/>
              <a:ext cx="1374753" cy="1222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31" name="Line 65"/>
            <p:cNvSpPr>
              <a:spLocks noChangeShapeType="1"/>
            </p:cNvSpPr>
            <p:nvPr/>
          </p:nvSpPr>
          <p:spPr bwMode="auto">
            <a:xfrm>
              <a:off x="6400800" y="3276600"/>
              <a:ext cx="332642" cy="1412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70"/>
            <p:cNvSpPr>
              <a:spLocks noChangeArrowheads="1"/>
            </p:cNvSpPr>
            <p:nvPr/>
          </p:nvSpPr>
          <p:spPr bwMode="auto">
            <a:xfrm>
              <a:off x="2591255" y="2438400"/>
              <a:ext cx="358769" cy="1111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srgbClr val="FFFFCC"/>
                </a:solidFill>
                <a:latin typeface="Calibri" pitchFamily="34" charset="0"/>
              </a:endParaRPr>
            </a:p>
          </p:txBody>
        </p:sp>
        <p:sp>
          <p:nvSpPr>
            <p:cNvPr id="5133" name="Text Box 43"/>
            <p:cNvSpPr txBox="1">
              <a:spLocks noChangeArrowheads="1"/>
            </p:cNvSpPr>
            <p:nvPr/>
          </p:nvSpPr>
          <p:spPr bwMode="auto">
            <a:xfrm>
              <a:off x="838200" y="2057400"/>
              <a:ext cx="12235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Primary 5 GeV e</a:t>
              </a:r>
              <a:r>
                <a:rPr lang="en-US" sz="1200" baseline="30000">
                  <a:solidFill>
                    <a:srgbClr val="000000"/>
                  </a:solidFill>
                </a:rPr>
                <a:t>-</a:t>
              </a:r>
              <a:r>
                <a:rPr lang="en-US" sz="1200">
                  <a:solidFill>
                    <a:srgbClr val="000000"/>
                  </a:solidFill>
                </a:rPr>
                <a:t>  Linac</a:t>
              </a:r>
              <a:endParaRPr lang="en-US" sz="1200" baseline="30000">
                <a:solidFill>
                  <a:srgbClr val="000000"/>
                </a:solidFill>
              </a:endParaRPr>
            </a:p>
          </p:txBody>
        </p:sp>
        <p:sp>
          <p:nvSpPr>
            <p:cNvPr id="5134" name="Text Box 44"/>
            <p:cNvSpPr txBox="1">
              <a:spLocks noChangeArrowheads="1"/>
            </p:cNvSpPr>
            <p:nvPr/>
          </p:nvSpPr>
          <p:spPr bwMode="auto">
            <a:xfrm>
              <a:off x="3124200" y="2057400"/>
              <a:ext cx="9275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Injector Linac</a:t>
              </a:r>
            </a:p>
          </p:txBody>
        </p:sp>
        <p:sp>
          <p:nvSpPr>
            <p:cNvPr id="5135" name="Text Box 48"/>
            <p:cNvSpPr txBox="1">
              <a:spLocks noChangeArrowheads="1"/>
            </p:cNvSpPr>
            <p:nvPr/>
          </p:nvSpPr>
          <p:spPr bwMode="auto">
            <a:xfrm>
              <a:off x="6723184" y="2824161"/>
              <a:ext cx="13085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Booster Linac</a:t>
              </a:r>
            </a:p>
            <a:p>
              <a:pPr algn="ctr" defTabSz="914400"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 GHz </a:t>
              </a:r>
            </a:p>
          </p:txBody>
        </p:sp>
        <p:sp>
          <p:nvSpPr>
            <p:cNvPr id="5136" name="Text Box 42"/>
            <p:cNvSpPr txBox="1">
              <a:spLocks noChangeArrowheads="1"/>
            </p:cNvSpPr>
            <p:nvPr/>
          </p:nvSpPr>
          <p:spPr bwMode="auto">
            <a:xfrm>
              <a:off x="2286000" y="1828800"/>
              <a:ext cx="98767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/>
              </a:r>
              <a:br>
                <a:rPr lang="en-US" sz="1200">
                  <a:solidFill>
                    <a:srgbClr val="000000"/>
                  </a:solidFill>
                </a:rPr>
              </a:br>
              <a:r>
                <a:rPr lang="en-US" sz="1200">
                  <a:solidFill>
                    <a:srgbClr val="000000"/>
                  </a:solidFill>
                </a:rPr>
                <a:t>Pre-injector </a:t>
              </a:r>
            </a:p>
            <a:p>
              <a:pPr algn="ctr" defTabSz="914400"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e</a:t>
              </a:r>
              <a:r>
                <a:rPr lang="en-US" sz="1200" baseline="30000">
                  <a:solidFill>
                    <a:srgbClr val="000000"/>
                  </a:solidFill>
                </a:rPr>
                <a:t>+</a:t>
              </a:r>
              <a:r>
                <a:rPr lang="en-US" sz="1200">
                  <a:solidFill>
                    <a:srgbClr val="000000"/>
                  </a:solidFill>
                </a:rPr>
                <a:t> Linac</a:t>
              </a:r>
            </a:p>
          </p:txBody>
        </p:sp>
        <p:sp>
          <p:nvSpPr>
            <p:cNvPr id="5137" name="Text Box 40"/>
            <p:cNvSpPr txBox="1">
              <a:spLocks noChangeArrowheads="1"/>
            </p:cNvSpPr>
            <p:nvPr/>
          </p:nvSpPr>
          <p:spPr bwMode="auto">
            <a:xfrm>
              <a:off x="1752600" y="3505200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Pre-injector </a:t>
              </a:r>
            </a:p>
            <a:p>
              <a:pPr algn="ctr" defTabSz="914400"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 e</a:t>
              </a:r>
              <a:r>
                <a:rPr lang="en-US" sz="1200" baseline="30000">
                  <a:solidFill>
                    <a:srgbClr val="000000"/>
                  </a:solidFill>
                </a:rPr>
                <a:t>-  </a:t>
              </a:r>
              <a:r>
                <a:rPr lang="en-US" sz="1200">
                  <a:solidFill>
                    <a:srgbClr val="000000"/>
                  </a:solidFill>
                </a:rPr>
                <a:t>Linac </a:t>
              </a:r>
              <a:endParaRPr lang="en-US" sz="1200" baseline="30000">
                <a:solidFill>
                  <a:srgbClr val="000000"/>
                </a:solidFill>
              </a:endParaRPr>
            </a:p>
          </p:txBody>
        </p:sp>
        <p:sp>
          <p:nvSpPr>
            <p:cNvPr id="5138" name="Text Box 20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500458" cy="27699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190EFF"/>
                  </a:solidFill>
                  <a:latin typeface="Arial Narrow" pitchFamily="34" charset="0"/>
                </a:rPr>
                <a:t>e</a:t>
              </a:r>
              <a:r>
                <a:rPr lang="en-US" sz="1200" b="1" baseline="30000">
                  <a:solidFill>
                    <a:srgbClr val="190EFF"/>
                  </a:solidFill>
                  <a:latin typeface="Arial Narrow" pitchFamily="34" charset="0"/>
                </a:rPr>
                <a:t>-</a:t>
              </a:r>
              <a:r>
                <a:rPr lang="en-US" sz="1200" b="1">
                  <a:solidFill>
                    <a:srgbClr val="190EFF"/>
                  </a:solidFill>
                  <a:latin typeface="Arial Narrow" pitchFamily="34" charset="0"/>
                </a:rPr>
                <a:t> DR</a:t>
              </a:r>
            </a:p>
          </p:txBody>
        </p:sp>
        <p:sp>
          <p:nvSpPr>
            <p:cNvPr id="5139" name="Rectangle 49"/>
            <p:cNvSpPr>
              <a:spLocks noChangeArrowheads="1"/>
            </p:cNvSpPr>
            <p:nvPr/>
          </p:nvSpPr>
          <p:spPr bwMode="auto">
            <a:xfrm>
              <a:off x="827943" y="2525713"/>
              <a:ext cx="70338" cy="1270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40" name="Line 54"/>
            <p:cNvSpPr>
              <a:spLocks noChangeShapeType="1"/>
            </p:cNvSpPr>
            <p:nvPr/>
          </p:nvSpPr>
          <p:spPr bwMode="auto">
            <a:xfrm>
              <a:off x="1559170" y="3414712"/>
              <a:ext cx="1260230" cy="14288"/>
            </a:xfrm>
            <a:prstGeom prst="line">
              <a:avLst/>
            </a:prstGeom>
            <a:noFill/>
            <a:ln w="28575">
              <a:solidFill>
                <a:srgbClr val="1005ED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" name="Rectangle 49"/>
            <p:cNvSpPr>
              <a:spLocks noChangeArrowheads="1"/>
            </p:cNvSpPr>
            <p:nvPr/>
          </p:nvSpPr>
          <p:spPr bwMode="auto">
            <a:xfrm>
              <a:off x="1752600" y="3352800"/>
              <a:ext cx="359019" cy="111125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42" name="Rectangle 49"/>
            <p:cNvSpPr>
              <a:spLocks noChangeArrowheads="1"/>
            </p:cNvSpPr>
            <p:nvPr/>
          </p:nvSpPr>
          <p:spPr bwMode="auto">
            <a:xfrm>
              <a:off x="1524000" y="3352800"/>
              <a:ext cx="93785" cy="1016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143" name="Text Box 71"/>
            <p:cNvSpPr txBox="1">
              <a:spLocks noChangeArrowheads="1"/>
            </p:cNvSpPr>
            <p:nvPr/>
          </p:nvSpPr>
          <p:spPr bwMode="auto">
            <a:xfrm>
              <a:off x="470389" y="2447926"/>
              <a:ext cx="5070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  <a:latin typeface="Calibri" pitchFamily="34" charset="0"/>
                </a:rPr>
                <a:t>gun</a:t>
              </a:r>
            </a:p>
          </p:txBody>
        </p:sp>
        <p:grpSp>
          <p:nvGrpSpPr>
            <p:cNvPr id="5144" name="Group 85"/>
            <p:cNvGrpSpPr>
              <a:grpSpLocks/>
            </p:cNvGrpSpPr>
            <p:nvPr/>
          </p:nvGrpSpPr>
          <p:grpSpPr bwMode="auto">
            <a:xfrm>
              <a:off x="4820030" y="3952874"/>
              <a:ext cx="931985" cy="290513"/>
              <a:chOff x="3463572" y="2608251"/>
              <a:chExt cx="3498963" cy="1440210"/>
            </a:xfrm>
          </p:grpSpPr>
          <p:grpSp>
            <p:nvGrpSpPr>
              <p:cNvPr id="5193" name="Group 81"/>
              <p:cNvGrpSpPr>
                <a:grpSpLocks/>
              </p:cNvGrpSpPr>
              <p:nvPr/>
            </p:nvGrpSpPr>
            <p:grpSpPr bwMode="auto">
              <a:xfrm>
                <a:off x="3463572" y="2608251"/>
                <a:ext cx="3498963" cy="1440210"/>
                <a:chOff x="3463572" y="2608251"/>
                <a:chExt cx="3498963" cy="1440210"/>
              </a:xfrm>
            </p:grpSpPr>
            <p:sp>
              <p:nvSpPr>
                <p:cNvPr id="79" name="Arc 5"/>
                <p:cNvSpPr/>
                <p:nvPr/>
              </p:nvSpPr>
              <p:spPr>
                <a:xfrm>
                  <a:off x="3463722" y="2608256"/>
                  <a:ext cx="1847561" cy="1440210"/>
                </a:xfrm>
                <a:prstGeom prst="arc">
                  <a:avLst>
                    <a:gd name="adj1" fmla="val 5468061"/>
                    <a:gd name="adj2" fmla="val 16231775"/>
                  </a:avLst>
                </a:prstGeom>
                <a:ln>
                  <a:solidFill>
                    <a:srgbClr val="1005E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14400">
                    <a:spcBef>
                      <a:spcPct val="0"/>
                    </a:spcBef>
                    <a:defRPr/>
                  </a:pPr>
                  <a:endParaRPr 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Arc 6"/>
                <p:cNvSpPr/>
                <p:nvPr/>
              </p:nvSpPr>
              <p:spPr>
                <a:xfrm flipH="1">
                  <a:off x="5311284" y="2608256"/>
                  <a:ext cx="1650887" cy="1440210"/>
                </a:xfrm>
                <a:prstGeom prst="arc">
                  <a:avLst>
                    <a:gd name="adj1" fmla="val 5468061"/>
                    <a:gd name="adj2" fmla="val 16231775"/>
                  </a:avLst>
                </a:prstGeom>
                <a:ln>
                  <a:solidFill>
                    <a:srgbClr val="1005E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14400">
                    <a:spcBef>
                      <a:spcPct val="0"/>
                    </a:spcBef>
                    <a:defRPr/>
                  </a:pPr>
                  <a:endParaRPr lang="en-US" sz="240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77" name="Straight Connector 3"/>
              <p:cNvCxnSpPr>
                <a:endCxn id="77" idx="0"/>
              </p:cNvCxnSpPr>
              <p:nvPr/>
            </p:nvCxnSpPr>
            <p:spPr>
              <a:xfrm flipV="1">
                <a:off x="4381543" y="4048466"/>
                <a:ext cx="1770085" cy="0"/>
              </a:xfrm>
              <a:prstGeom prst="line">
                <a:avLst/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"/>
              <p:cNvCxnSpPr/>
              <p:nvPr/>
            </p:nvCxnSpPr>
            <p:spPr>
              <a:xfrm flipV="1">
                <a:off x="4381543" y="2608256"/>
                <a:ext cx="1770085" cy="0"/>
              </a:xfrm>
              <a:prstGeom prst="line">
                <a:avLst/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45" name="Group 21"/>
            <p:cNvGrpSpPr>
              <a:grpSpLocks/>
            </p:cNvGrpSpPr>
            <p:nvPr/>
          </p:nvGrpSpPr>
          <p:grpSpPr bwMode="auto">
            <a:xfrm>
              <a:off x="3981830" y="3557587"/>
              <a:ext cx="1217734" cy="368300"/>
              <a:chOff x="2697463" y="3197835"/>
              <a:chExt cx="3498963" cy="1440210"/>
            </a:xfrm>
          </p:grpSpPr>
          <p:sp>
            <p:nvSpPr>
              <p:cNvPr id="72" name="Arc 71"/>
              <p:cNvSpPr/>
              <p:nvPr/>
            </p:nvSpPr>
            <p:spPr>
              <a:xfrm>
                <a:off x="2697615" y="3197839"/>
                <a:ext cx="1847350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>
                  <a:spcBef>
                    <a:spcPct val="0"/>
                  </a:spcBef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9"/>
              <p:cNvSpPr/>
              <p:nvPr/>
            </p:nvSpPr>
            <p:spPr>
              <a:xfrm flipH="1">
                <a:off x="4544966" y="3197839"/>
                <a:ext cx="1651211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>
                  <a:spcBef>
                    <a:spcPct val="0"/>
                  </a:spcBef>
                  <a:defRPr/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3614449" y="4638049"/>
                <a:ext cx="1769806" cy="0"/>
              </a:xfrm>
              <a:prstGeom prst="line">
                <a:avLst/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3614449" y="3197839"/>
                <a:ext cx="1769806" cy="0"/>
              </a:xfrm>
              <a:prstGeom prst="line">
                <a:avLst/>
              </a:prstGeom>
              <a:ln>
                <a:solidFill>
                  <a:srgbClr val="1005E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5105816" y="3581400"/>
              <a:ext cx="129538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47" name="Group 64"/>
            <p:cNvGrpSpPr>
              <a:grpSpLocks/>
            </p:cNvGrpSpPr>
            <p:nvPr/>
          </p:nvGrpSpPr>
          <p:grpSpPr bwMode="auto">
            <a:xfrm>
              <a:off x="4038600" y="2895600"/>
              <a:ext cx="1217734" cy="368300"/>
              <a:chOff x="2697463" y="3197835"/>
              <a:chExt cx="3498963" cy="1440210"/>
            </a:xfrm>
          </p:grpSpPr>
          <p:sp>
            <p:nvSpPr>
              <p:cNvPr id="68" name="Arc 67"/>
              <p:cNvSpPr/>
              <p:nvPr/>
            </p:nvSpPr>
            <p:spPr>
              <a:xfrm>
                <a:off x="2698707" y="3197835"/>
                <a:ext cx="1847350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>
                  <a:spcBef>
                    <a:spcPct val="0"/>
                  </a:spcBef>
                  <a:defRPr/>
                </a:pP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Arc 15"/>
              <p:cNvSpPr/>
              <p:nvPr/>
            </p:nvSpPr>
            <p:spPr>
              <a:xfrm flipH="1">
                <a:off x="4546057" y="3197835"/>
                <a:ext cx="1651211" cy="1440210"/>
              </a:xfrm>
              <a:prstGeom prst="arc">
                <a:avLst>
                  <a:gd name="adj1" fmla="val 5468061"/>
                  <a:gd name="adj2" fmla="val 162317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14400">
                  <a:spcBef>
                    <a:spcPct val="0"/>
                  </a:spcBef>
                  <a:defRPr/>
                </a:pP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615541" y="4638045"/>
                <a:ext cx="176980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3615541" y="3197835"/>
                <a:ext cx="1769806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 flipV="1">
              <a:off x="5105816" y="3276600"/>
              <a:ext cx="1295380" cy="63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66" idx="2"/>
            </p:cNvCxnSpPr>
            <p:nvPr/>
          </p:nvCxnSpPr>
          <p:spPr>
            <a:xfrm>
              <a:off x="3810436" y="2590800"/>
              <a:ext cx="131442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72424" y="2895600"/>
              <a:ext cx="83818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51" name="Group 86"/>
            <p:cNvGrpSpPr>
              <a:grpSpLocks/>
            </p:cNvGrpSpPr>
            <p:nvPr/>
          </p:nvGrpSpPr>
          <p:grpSpPr bwMode="auto">
            <a:xfrm>
              <a:off x="4876800" y="2590800"/>
              <a:ext cx="933450" cy="290513"/>
              <a:chOff x="3463572" y="2608251"/>
              <a:chExt cx="3498963" cy="1440210"/>
            </a:xfrm>
          </p:grpSpPr>
          <p:grpSp>
            <p:nvGrpSpPr>
              <p:cNvPr id="5180" name="Group 81"/>
              <p:cNvGrpSpPr>
                <a:grpSpLocks/>
              </p:cNvGrpSpPr>
              <p:nvPr/>
            </p:nvGrpSpPr>
            <p:grpSpPr bwMode="auto">
              <a:xfrm>
                <a:off x="3463572" y="2608251"/>
                <a:ext cx="3498963" cy="1440210"/>
                <a:chOff x="3463572" y="2608251"/>
                <a:chExt cx="3498963" cy="1440210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3465143" y="2608251"/>
                  <a:ext cx="1850614" cy="1440210"/>
                </a:xfrm>
                <a:prstGeom prst="arc">
                  <a:avLst>
                    <a:gd name="adj1" fmla="val 5468061"/>
                    <a:gd name="adj2" fmla="val 1623177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14400">
                    <a:spcBef>
                      <a:spcPct val="0"/>
                    </a:spcBef>
                    <a:defRPr/>
                  </a:pPr>
                  <a:endParaRPr lang="en-US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H="1">
                  <a:off x="5315757" y="2608251"/>
                  <a:ext cx="1648293" cy="1440210"/>
                </a:xfrm>
                <a:prstGeom prst="arc">
                  <a:avLst>
                    <a:gd name="adj1" fmla="val 5468061"/>
                    <a:gd name="adj2" fmla="val 16231775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14400">
                    <a:spcBef>
                      <a:spcPct val="0"/>
                    </a:spcBef>
                    <a:defRPr/>
                  </a:pPr>
                  <a:endParaRPr lang="en-US" sz="240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64" name="Straight Connector 63"/>
              <p:cNvCxnSpPr>
                <a:endCxn id="67" idx="0"/>
              </p:cNvCxnSpPr>
              <p:nvPr/>
            </p:nvCxnSpPr>
            <p:spPr>
              <a:xfrm flipV="1">
                <a:off x="4381523" y="4048461"/>
                <a:ext cx="177325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4381523" y="2608251"/>
                <a:ext cx="177325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52" name="Oval 75"/>
            <p:cNvSpPr>
              <a:spLocks noChangeArrowheads="1"/>
            </p:cNvSpPr>
            <p:nvPr/>
          </p:nvSpPr>
          <p:spPr bwMode="auto">
            <a:xfrm>
              <a:off x="4869473" y="3284538"/>
              <a:ext cx="507023" cy="31273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3048435" y="3429000"/>
              <a:ext cx="1676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886635" y="4257675"/>
              <a:ext cx="1614462" cy="952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55" name="Text Box 20"/>
            <p:cNvSpPr txBox="1">
              <a:spLocks noChangeArrowheads="1"/>
            </p:cNvSpPr>
            <p:nvPr/>
          </p:nvSpPr>
          <p:spPr bwMode="auto">
            <a:xfrm>
              <a:off x="4953000" y="2590800"/>
              <a:ext cx="826477" cy="27622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0000"/>
                  </a:solidFill>
                  <a:latin typeface="Arial Narrow" pitchFamily="34" charset="0"/>
                </a:rPr>
                <a:t> PDR  </a:t>
              </a:r>
            </a:p>
          </p:txBody>
        </p:sp>
        <p:sp>
          <p:nvSpPr>
            <p:cNvPr id="5156" name="Text Box 20"/>
            <p:cNvSpPr txBox="1">
              <a:spLocks noChangeArrowheads="1"/>
            </p:cNvSpPr>
            <p:nvPr/>
          </p:nvSpPr>
          <p:spPr bwMode="auto">
            <a:xfrm>
              <a:off x="4249616" y="2890838"/>
              <a:ext cx="731227" cy="27781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0000"/>
                  </a:solidFill>
                  <a:latin typeface="Arial Narrow" pitchFamily="34" charset="0"/>
                </a:rPr>
                <a:t>e</a:t>
              </a:r>
              <a:r>
                <a:rPr lang="en-US" sz="1200" b="1" baseline="30000">
                  <a:solidFill>
                    <a:srgbClr val="FF0000"/>
                  </a:solidFill>
                  <a:latin typeface="Arial Narrow" pitchFamily="34" charset="0"/>
                </a:rPr>
                <a:t>+</a:t>
              </a:r>
              <a:r>
                <a:rPr lang="en-US" sz="1200" b="1">
                  <a:solidFill>
                    <a:srgbClr val="FF0000"/>
                  </a:solidFill>
                  <a:latin typeface="Arial Narrow" pitchFamily="34" charset="0"/>
                </a:rPr>
                <a:t> DR  </a:t>
              </a:r>
            </a:p>
          </p:txBody>
        </p:sp>
        <p:sp>
          <p:nvSpPr>
            <p:cNvPr id="5157" name="Text Box 20"/>
            <p:cNvSpPr txBox="1">
              <a:spLocks noChangeArrowheads="1"/>
            </p:cNvSpPr>
            <p:nvPr/>
          </p:nvSpPr>
          <p:spPr bwMode="auto">
            <a:xfrm>
              <a:off x="4800600" y="3276600"/>
              <a:ext cx="662354" cy="30956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latin typeface="Arial Narrow" pitchFamily="34" charset="0"/>
                </a:rPr>
                <a:t>DL’s</a:t>
              </a:r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 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515275" y="3952875"/>
              <a:ext cx="68578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59" name="Text Box 48"/>
            <p:cNvSpPr txBox="1">
              <a:spLocks noChangeArrowheads="1"/>
            </p:cNvSpPr>
            <p:nvPr/>
          </p:nvSpPr>
          <p:spPr bwMode="auto">
            <a:xfrm>
              <a:off x="5715000" y="2971800"/>
              <a:ext cx="675542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BC1 </a:t>
              </a:r>
            </a:p>
          </p:txBody>
        </p:sp>
        <p:sp>
          <p:nvSpPr>
            <p:cNvPr id="5160" name="Text Box 44"/>
            <p:cNvSpPr txBox="1">
              <a:spLocks noChangeArrowheads="1"/>
            </p:cNvSpPr>
            <p:nvPr/>
          </p:nvSpPr>
          <p:spPr bwMode="auto">
            <a:xfrm>
              <a:off x="687265" y="3389311"/>
              <a:ext cx="929054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DC gun</a:t>
              </a:r>
            </a:p>
          </p:txBody>
        </p:sp>
        <p:sp>
          <p:nvSpPr>
            <p:cNvPr id="5161" name="Text Box 71"/>
            <p:cNvSpPr txBox="1">
              <a:spLocks noChangeArrowheads="1"/>
            </p:cNvSpPr>
            <p:nvPr/>
          </p:nvSpPr>
          <p:spPr bwMode="auto">
            <a:xfrm>
              <a:off x="2209800" y="2743200"/>
              <a:ext cx="50702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Calibri" pitchFamily="34" charset="0"/>
                </a:rPr>
                <a:t>target</a:t>
              </a:r>
            </a:p>
          </p:txBody>
        </p:sp>
        <p:sp>
          <p:nvSpPr>
            <p:cNvPr id="5162" name="Rectangle 52"/>
            <p:cNvSpPr>
              <a:spLocks noChangeArrowheads="1"/>
            </p:cNvSpPr>
            <p:nvPr/>
          </p:nvSpPr>
          <p:spPr bwMode="auto">
            <a:xfrm>
              <a:off x="2362200" y="2667000"/>
              <a:ext cx="137746" cy="9683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" name="Rectangle 70"/>
            <p:cNvSpPr>
              <a:spLocks noChangeArrowheads="1"/>
            </p:cNvSpPr>
            <p:nvPr/>
          </p:nvSpPr>
          <p:spPr bwMode="auto">
            <a:xfrm flipV="1">
              <a:off x="2591255" y="2667000"/>
              <a:ext cx="358769" cy="809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914400">
                <a:defRPr/>
              </a:pPr>
              <a:endParaRPr lang="en-US">
                <a:solidFill>
                  <a:srgbClr val="FFFFCC"/>
                </a:solidFill>
                <a:latin typeface="Calibri" pitchFamily="34" charset="0"/>
              </a:endParaRPr>
            </a:p>
          </p:txBody>
        </p:sp>
        <p:sp>
          <p:nvSpPr>
            <p:cNvPr id="5164" name="Line 41"/>
            <p:cNvSpPr>
              <a:spLocks noChangeShapeType="1"/>
            </p:cNvSpPr>
            <p:nvPr/>
          </p:nvSpPr>
          <p:spPr bwMode="auto">
            <a:xfrm flipV="1">
              <a:off x="2286000" y="2514600"/>
              <a:ext cx="685800" cy="7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5" name="Line 41"/>
            <p:cNvSpPr>
              <a:spLocks noChangeShapeType="1"/>
            </p:cNvSpPr>
            <p:nvPr/>
          </p:nvSpPr>
          <p:spPr bwMode="auto">
            <a:xfrm flipV="1">
              <a:off x="2286000" y="2667000"/>
              <a:ext cx="685800" cy="79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6" name="Line 41"/>
            <p:cNvSpPr>
              <a:spLocks noChangeShapeType="1"/>
            </p:cNvSpPr>
            <p:nvPr/>
          </p:nvSpPr>
          <p:spPr bwMode="auto">
            <a:xfrm flipV="1">
              <a:off x="2209800" y="2514600"/>
              <a:ext cx="762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7" name="Line 41"/>
            <p:cNvSpPr>
              <a:spLocks noChangeShapeType="1"/>
            </p:cNvSpPr>
            <p:nvPr/>
          </p:nvSpPr>
          <p:spPr bwMode="auto">
            <a:xfrm>
              <a:off x="2209800" y="2590800"/>
              <a:ext cx="762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8" name="Line 41"/>
            <p:cNvSpPr>
              <a:spLocks noChangeShapeType="1"/>
            </p:cNvSpPr>
            <p:nvPr/>
          </p:nvSpPr>
          <p:spPr bwMode="auto">
            <a:xfrm>
              <a:off x="2971800" y="2514600"/>
              <a:ext cx="1524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69" name="Line 41"/>
            <p:cNvSpPr>
              <a:spLocks noChangeShapeType="1"/>
            </p:cNvSpPr>
            <p:nvPr/>
          </p:nvSpPr>
          <p:spPr bwMode="auto">
            <a:xfrm flipV="1">
              <a:off x="2971800" y="2590800"/>
              <a:ext cx="152400" cy="76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0" name="Line 41"/>
            <p:cNvSpPr>
              <a:spLocks noChangeShapeType="1"/>
            </p:cNvSpPr>
            <p:nvPr/>
          </p:nvSpPr>
          <p:spPr bwMode="auto">
            <a:xfrm flipV="1">
              <a:off x="3124200" y="2590800"/>
              <a:ext cx="76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1" name="Text Box 44"/>
            <p:cNvSpPr txBox="1">
              <a:spLocks noChangeArrowheads="1"/>
            </p:cNvSpPr>
            <p:nvPr/>
          </p:nvSpPr>
          <p:spPr bwMode="auto">
            <a:xfrm>
              <a:off x="7315200" y="3505200"/>
              <a:ext cx="929054" cy="202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9 GeV</a:t>
              </a:r>
            </a:p>
          </p:txBody>
        </p:sp>
        <p:sp>
          <p:nvSpPr>
            <p:cNvPr id="5172" name="Text Box 44"/>
            <p:cNvSpPr txBox="1">
              <a:spLocks noChangeArrowheads="1"/>
            </p:cNvSpPr>
            <p:nvPr/>
          </p:nvSpPr>
          <p:spPr bwMode="auto">
            <a:xfrm>
              <a:off x="3124200" y="2743200"/>
              <a:ext cx="929054" cy="202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2.86 GeV</a:t>
              </a:r>
            </a:p>
          </p:txBody>
        </p:sp>
        <p:sp>
          <p:nvSpPr>
            <p:cNvPr id="5173" name="Text Box 44"/>
            <p:cNvSpPr txBox="1">
              <a:spLocks noChangeArrowheads="1"/>
            </p:cNvSpPr>
            <p:nvPr/>
          </p:nvSpPr>
          <p:spPr bwMode="auto">
            <a:xfrm>
              <a:off x="2057400" y="3124200"/>
              <a:ext cx="929054" cy="202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0.2 GeV</a:t>
              </a:r>
            </a:p>
          </p:txBody>
        </p:sp>
        <p:sp>
          <p:nvSpPr>
            <p:cNvPr id="5174" name="Text Box 20"/>
            <p:cNvSpPr txBox="1">
              <a:spLocks noChangeArrowheads="1"/>
            </p:cNvSpPr>
            <p:nvPr/>
          </p:nvSpPr>
          <p:spPr bwMode="auto">
            <a:xfrm>
              <a:off x="4972430" y="3952874"/>
              <a:ext cx="826477" cy="27622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1005ED"/>
                  </a:solidFill>
                  <a:latin typeface="Arial Narrow" pitchFamily="34" charset="0"/>
                </a:rPr>
                <a:t> PDR  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944002" y="3200400"/>
              <a:ext cx="152398" cy="1524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944002" y="3505200"/>
              <a:ext cx="152398" cy="152400"/>
            </a:xfrm>
            <a:prstGeom prst="rect">
              <a:avLst/>
            </a:prstGeom>
            <a:solidFill>
              <a:srgbClr val="1005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5177" name="Line 65"/>
            <p:cNvSpPr>
              <a:spLocks noChangeShapeType="1"/>
            </p:cNvSpPr>
            <p:nvPr/>
          </p:nvSpPr>
          <p:spPr bwMode="auto">
            <a:xfrm flipV="1">
              <a:off x="6400800" y="3429000"/>
              <a:ext cx="304800" cy="152400"/>
            </a:xfrm>
            <a:prstGeom prst="line">
              <a:avLst/>
            </a:prstGeom>
            <a:noFill/>
            <a:ln w="28575">
              <a:solidFill>
                <a:srgbClr val="1005ED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 rot="16200000">
              <a:off x="3716772" y="3217864"/>
              <a:ext cx="339725" cy="1523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5179" name="Text Box 44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9275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Spin rotatator</a:t>
              </a: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914400" y="4648200"/>
            <a:ext cx="8001000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 Two hybrid positron sources (only one needed for 3 </a:t>
            </a:r>
            <a:r>
              <a:rPr lang="en-US" dirty="0" err="1">
                <a:solidFill>
                  <a:srgbClr val="618FFD">
                    <a:lumMod val="75000"/>
                  </a:srgbClr>
                </a:solidFill>
                <a:latin typeface="Comic Sans MS"/>
              </a:rPr>
              <a:t>TeV</a:t>
            </a:r>
            <a:r>
              <a:rPr lang="en-US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)</a:t>
            </a:r>
          </a:p>
          <a:p>
            <a:pPr defTabSz="9144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 Common injector </a:t>
            </a:r>
            <a:r>
              <a:rPr lang="en-US" dirty="0" err="1">
                <a:solidFill>
                  <a:srgbClr val="618FFD">
                    <a:lumMod val="75000"/>
                  </a:srgbClr>
                </a:solidFill>
                <a:latin typeface="Comic Sans MS"/>
              </a:rPr>
              <a:t>linac</a:t>
            </a:r>
            <a:endParaRPr lang="en-US" dirty="0">
              <a:solidFill>
                <a:srgbClr val="618FFD">
                  <a:lumMod val="75000"/>
                </a:srgbClr>
              </a:solidFill>
              <a:latin typeface="Comic Sans MS"/>
            </a:endParaRPr>
          </a:p>
          <a:p>
            <a:pPr defTabSz="9144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 All </a:t>
            </a:r>
            <a:r>
              <a:rPr lang="en-US" dirty="0" err="1" smtClean="0">
                <a:solidFill>
                  <a:srgbClr val="618FFD">
                    <a:lumMod val="75000"/>
                  </a:srgbClr>
                </a:solidFill>
                <a:latin typeface="Comic Sans MS"/>
              </a:rPr>
              <a:t>linac’s</a:t>
            </a:r>
            <a:r>
              <a:rPr lang="en-US" dirty="0" smtClean="0">
                <a:solidFill>
                  <a:srgbClr val="618FFD">
                    <a:lumMod val="75000"/>
                  </a:srgbClr>
                </a:solidFill>
                <a:latin typeface="Comic Sans MS"/>
              </a:rPr>
              <a:t> </a:t>
            </a:r>
            <a:r>
              <a:rPr lang="en-US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at 2 GHz , bunch spacing 1 GHz before the damping rings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921974" y="1983732"/>
            <a:ext cx="2106957" cy="1140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19075"/>
            <a:ext cx="6972299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Positron source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conventional 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247650" y="1066800"/>
            <a:ext cx="8451850" cy="3657600"/>
            <a:chOff x="533400" y="1905000"/>
            <a:chExt cx="8451850" cy="3657600"/>
          </a:xfrm>
        </p:grpSpPr>
        <p:sp>
          <p:nvSpPr>
            <p:cNvPr id="12292" name="Line 5"/>
            <p:cNvSpPr>
              <a:spLocks noChangeShapeType="1"/>
            </p:cNvSpPr>
            <p:nvPr/>
          </p:nvSpPr>
          <p:spPr bwMode="auto">
            <a:xfrm flipH="1">
              <a:off x="2841625" y="2682875"/>
              <a:ext cx="508000" cy="13430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93" name="Line 6"/>
            <p:cNvSpPr>
              <a:spLocks noChangeShapeType="1"/>
            </p:cNvSpPr>
            <p:nvPr/>
          </p:nvSpPr>
          <p:spPr bwMode="auto">
            <a:xfrm>
              <a:off x="985838" y="4016375"/>
              <a:ext cx="1852613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94" name="Text Box 7"/>
            <p:cNvSpPr txBox="1">
              <a:spLocks noChangeArrowheads="1"/>
            </p:cNvSpPr>
            <p:nvPr/>
          </p:nvSpPr>
          <p:spPr bwMode="auto">
            <a:xfrm>
              <a:off x="1143000" y="3276600"/>
              <a:ext cx="14890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 Primary beam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Linac for e</a:t>
              </a:r>
              <a:r>
                <a:rPr lang="en-US" sz="1200" b="1" baseline="300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1219200" y="4343400"/>
              <a:ext cx="12207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 </a:t>
              </a:r>
              <a:r>
                <a:rPr lang="en-US" sz="1600">
                  <a:solidFill>
                    <a:srgbClr val="000000"/>
                  </a:solidFill>
                </a:rPr>
                <a:t>2 </a:t>
              </a:r>
              <a:r>
                <a:rPr lang="en-US" sz="1400" b="1">
                  <a:solidFill>
                    <a:srgbClr val="000000"/>
                  </a:solidFill>
                </a:rPr>
                <a:t>GHz</a:t>
              </a:r>
            </a:p>
          </p:txBody>
        </p:sp>
        <p:sp>
          <p:nvSpPr>
            <p:cNvPr id="12296" name="Text Box 39"/>
            <p:cNvSpPr txBox="1">
              <a:spLocks noChangeArrowheads="1"/>
            </p:cNvSpPr>
            <p:nvPr/>
          </p:nvSpPr>
          <p:spPr bwMode="auto">
            <a:xfrm>
              <a:off x="4419600" y="2057400"/>
              <a:ext cx="723900" cy="27463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AMD</a:t>
              </a:r>
            </a:p>
          </p:txBody>
        </p:sp>
        <p:sp>
          <p:nvSpPr>
            <p:cNvPr id="12297" name="Line 40"/>
            <p:cNvSpPr>
              <a:spLocks noChangeShapeType="1"/>
            </p:cNvSpPr>
            <p:nvPr/>
          </p:nvSpPr>
          <p:spPr bwMode="auto">
            <a:xfrm>
              <a:off x="2851150" y="4025900"/>
              <a:ext cx="508000" cy="13430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98" name="Line 41"/>
            <p:cNvSpPr>
              <a:spLocks noChangeShapeType="1"/>
            </p:cNvSpPr>
            <p:nvPr/>
          </p:nvSpPr>
          <p:spPr bwMode="auto">
            <a:xfrm flipH="1">
              <a:off x="6662738" y="4025900"/>
              <a:ext cx="508000" cy="13430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99" name="Line 42"/>
            <p:cNvSpPr>
              <a:spLocks noChangeShapeType="1"/>
            </p:cNvSpPr>
            <p:nvPr/>
          </p:nvSpPr>
          <p:spPr bwMode="auto">
            <a:xfrm>
              <a:off x="6677025" y="2682875"/>
              <a:ext cx="508000" cy="134302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0" name="Line 43"/>
            <p:cNvSpPr>
              <a:spLocks noChangeShapeType="1"/>
            </p:cNvSpPr>
            <p:nvPr/>
          </p:nvSpPr>
          <p:spPr bwMode="auto">
            <a:xfrm flipH="1">
              <a:off x="7162800" y="4038600"/>
              <a:ext cx="182245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1" name="Line 44"/>
            <p:cNvSpPr>
              <a:spLocks noChangeShapeType="1"/>
            </p:cNvSpPr>
            <p:nvPr/>
          </p:nvSpPr>
          <p:spPr bwMode="auto">
            <a:xfrm flipH="1" flipV="1">
              <a:off x="3352799" y="2667000"/>
              <a:ext cx="3332162" cy="127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2" name="Line 45"/>
            <p:cNvSpPr>
              <a:spLocks noChangeShapeType="1"/>
            </p:cNvSpPr>
            <p:nvPr/>
          </p:nvSpPr>
          <p:spPr bwMode="auto">
            <a:xfrm flipH="1">
              <a:off x="3338513" y="5346700"/>
              <a:ext cx="3333750" cy="127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6" idx="3"/>
            </p:cNvCxnSpPr>
            <p:nvPr/>
          </p:nvCxnSpPr>
          <p:spPr>
            <a:xfrm>
              <a:off x="1066800" y="4038600"/>
              <a:ext cx="1828800" cy="15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533400" y="3810000"/>
              <a:ext cx="533400" cy="4572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086600" y="3810000"/>
              <a:ext cx="228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43200" y="3810000"/>
              <a:ext cx="22860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95400" y="3810000"/>
              <a:ext cx="12192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191000" y="2438400"/>
              <a:ext cx="228600" cy="457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9" name="TextBox 20"/>
            <p:cNvSpPr txBox="1">
              <a:spLocks noChangeArrowheads="1"/>
            </p:cNvSpPr>
            <p:nvPr/>
          </p:nvSpPr>
          <p:spPr bwMode="auto">
            <a:xfrm>
              <a:off x="533400" y="3886200"/>
              <a:ext cx="609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000000"/>
                  </a:solidFill>
                </a:rPr>
                <a:t>Gun</a:t>
              </a:r>
            </a:p>
          </p:txBody>
        </p:sp>
        <p:sp>
          <p:nvSpPr>
            <p:cNvPr id="12310" name="Text Box 8"/>
            <p:cNvSpPr txBox="1">
              <a:spLocks noChangeArrowheads="1"/>
            </p:cNvSpPr>
            <p:nvPr/>
          </p:nvSpPr>
          <p:spPr bwMode="auto">
            <a:xfrm>
              <a:off x="1295400" y="3886200"/>
              <a:ext cx="12207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 </a:t>
              </a:r>
              <a:r>
                <a:rPr lang="en-US" sz="1600">
                  <a:solidFill>
                    <a:srgbClr val="000000"/>
                  </a:solidFill>
                </a:rPr>
                <a:t>5 GeV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2311" name="Text Box 7"/>
            <p:cNvSpPr txBox="1">
              <a:spLocks noChangeArrowheads="1"/>
            </p:cNvSpPr>
            <p:nvPr/>
          </p:nvSpPr>
          <p:spPr bwMode="auto">
            <a:xfrm>
              <a:off x="4953000" y="1905000"/>
              <a:ext cx="14890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 Primary beam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Linac for e</a:t>
              </a:r>
              <a:r>
                <a:rPr lang="en-US" sz="1200" b="1" baseline="300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05400" y="2438400"/>
              <a:ext cx="1219200" cy="457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2313" name="Text Box 8"/>
            <p:cNvSpPr txBox="1">
              <a:spLocks noChangeArrowheads="1"/>
            </p:cNvSpPr>
            <p:nvPr/>
          </p:nvSpPr>
          <p:spPr bwMode="auto">
            <a:xfrm>
              <a:off x="5105400" y="2514600"/>
              <a:ext cx="1295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200 MeV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810000" y="2438400"/>
              <a:ext cx="76200" cy="457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4495800" y="2438400"/>
              <a:ext cx="533400" cy="457200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6" name="Text Box 39"/>
            <p:cNvSpPr txBox="1">
              <a:spLocks noChangeArrowheads="1"/>
            </p:cNvSpPr>
            <p:nvPr/>
          </p:nvSpPr>
          <p:spPr bwMode="auto">
            <a:xfrm>
              <a:off x="3733800" y="1981200"/>
              <a:ext cx="723900" cy="46166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Hybrid target</a:t>
              </a:r>
            </a:p>
          </p:txBody>
        </p:sp>
        <p:sp>
          <p:nvSpPr>
            <p:cNvPr id="12317" name="Text Box 39"/>
            <p:cNvSpPr txBox="1">
              <a:spLocks noChangeArrowheads="1"/>
            </p:cNvSpPr>
            <p:nvPr/>
          </p:nvSpPr>
          <p:spPr bwMode="auto">
            <a:xfrm>
              <a:off x="4419600" y="4724400"/>
              <a:ext cx="723900" cy="27463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AMD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191000" y="5105400"/>
              <a:ext cx="228600" cy="457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9" name="Text Box 7"/>
            <p:cNvSpPr txBox="1">
              <a:spLocks noChangeArrowheads="1"/>
            </p:cNvSpPr>
            <p:nvPr/>
          </p:nvSpPr>
          <p:spPr bwMode="auto">
            <a:xfrm>
              <a:off x="4953000" y="4572000"/>
              <a:ext cx="14890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 Primary beam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</a:rPr>
                <a:t>Linac for e</a:t>
              </a:r>
              <a:r>
                <a:rPr lang="en-US" sz="1200" b="1" baseline="30000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105400" y="5105400"/>
              <a:ext cx="1219200" cy="457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2321" name="Text Box 8"/>
            <p:cNvSpPr txBox="1">
              <a:spLocks noChangeArrowheads="1"/>
            </p:cNvSpPr>
            <p:nvPr/>
          </p:nvSpPr>
          <p:spPr bwMode="auto">
            <a:xfrm>
              <a:off x="5105400" y="5181600"/>
              <a:ext cx="1371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000000"/>
                  </a:solidFill>
                </a:rPr>
                <a:t> </a:t>
              </a:r>
              <a:r>
                <a:rPr lang="en-US" sz="1600">
                  <a:solidFill>
                    <a:srgbClr val="000000"/>
                  </a:solidFill>
                </a:rPr>
                <a:t>200 MeV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810000" y="5105400"/>
              <a:ext cx="76200" cy="4572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4495800" y="5105400"/>
              <a:ext cx="533400" cy="457200"/>
            </a:xfrm>
            <a:prstGeom prst="chevro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Text Box 39"/>
            <p:cNvSpPr txBox="1">
              <a:spLocks noChangeArrowheads="1"/>
            </p:cNvSpPr>
            <p:nvPr/>
          </p:nvSpPr>
          <p:spPr bwMode="auto">
            <a:xfrm>
              <a:off x="3733800" y="4648200"/>
              <a:ext cx="723900" cy="46166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Hybrid target</a:t>
              </a:r>
            </a:p>
          </p:txBody>
        </p:sp>
        <p:sp>
          <p:nvSpPr>
            <p:cNvPr id="12325" name="Text Box 39"/>
            <p:cNvSpPr txBox="1">
              <a:spLocks noChangeArrowheads="1"/>
            </p:cNvSpPr>
            <p:nvPr/>
          </p:nvSpPr>
          <p:spPr bwMode="auto">
            <a:xfrm>
              <a:off x="3124200" y="3810000"/>
              <a:ext cx="838200" cy="46166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RF-deflector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7848600" y="3810000"/>
              <a:ext cx="6858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12327" name="Text Box 39"/>
            <p:cNvSpPr txBox="1">
              <a:spLocks noChangeArrowheads="1"/>
            </p:cNvSpPr>
            <p:nvPr/>
          </p:nvSpPr>
          <p:spPr bwMode="auto">
            <a:xfrm>
              <a:off x="7696200" y="3352800"/>
              <a:ext cx="1066800" cy="46166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Bunch compressor</a:t>
              </a:r>
            </a:p>
          </p:txBody>
        </p:sp>
      </p:grpSp>
      <p:sp>
        <p:nvSpPr>
          <p:cNvPr id="12291" name="TextBox 39"/>
          <p:cNvSpPr txBox="1">
            <a:spLocks noChangeArrowheads="1"/>
          </p:cNvSpPr>
          <p:nvPr/>
        </p:nvSpPr>
        <p:spPr bwMode="auto">
          <a:xfrm>
            <a:off x="1630362" y="4866997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AMD: 200 mm long, </a:t>
            </a:r>
            <a:r>
              <a:rPr lang="en-US" dirty="0" smtClean="0">
                <a:solidFill>
                  <a:srgbClr val="618FFD">
                    <a:lumMod val="75000"/>
                  </a:srgbClr>
                </a:solidFill>
                <a:latin typeface="Comic Sans MS"/>
              </a:rPr>
              <a:t>20 </a:t>
            </a:r>
            <a:r>
              <a:rPr lang="en-US" dirty="0">
                <a:solidFill>
                  <a:srgbClr val="618FFD">
                    <a:lumMod val="75000"/>
                  </a:srgbClr>
                </a:solidFill>
                <a:latin typeface="Comic Sans MS"/>
              </a:rPr>
              <a:t>mm radius, 6T field</a:t>
            </a:r>
          </a:p>
        </p:txBody>
      </p:sp>
      <p:graphicFrame>
        <p:nvGraphicFramePr>
          <p:cNvPr id="4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901081"/>
              </p:ext>
            </p:extLst>
          </p:nvPr>
        </p:nvGraphicFramePr>
        <p:xfrm>
          <a:off x="177801" y="5377560"/>
          <a:ext cx="3971924" cy="1095248"/>
        </p:xfrm>
        <a:graphic>
          <a:graphicData uri="http://schemas.openxmlformats.org/drawingml/2006/table">
            <a:tbl>
              <a:tblPr/>
              <a:tblGrid>
                <a:gridCol w="2305049"/>
                <a:gridCol w="962025"/>
                <a:gridCol w="704850"/>
              </a:tblGrid>
              <a:tr h="1341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Target Parameters Crystal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Material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Tungsten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Thickness (radiation length)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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Thickness (length)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1.40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Energy deposited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~1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kW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6520"/>
              </p:ext>
            </p:extLst>
          </p:nvPr>
        </p:nvGraphicFramePr>
        <p:xfrm>
          <a:off x="4530725" y="5377560"/>
          <a:ext cx="4379119" cy="1299210"/>
        </p:xfrm>
        <a:graphic>
          <a:graphicData uri="http://schemas.openxmlformats.org/drawingml/2006/table">
            <a:tbl>
              <a:tblPr/>
              <a:tblGrid>
                <a:gridCol w="2655094"/>
                <a:gridCol w="981075"/>
                <a:gridCol w="742950"/>
              </a:tblGrid>
              <a:tr h="292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Target Parameters Amorphous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Material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Tungsten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Thickness (Radiation length)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</a:t>
                      </a:r>
                      <a:r>
                        <a:rPr kumimoji="0" lang="en-US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Thickness (length)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mm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PEDD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J/g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Distance to the crystal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4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per Presentation 1">
  <a:themeElements>
    <a:clrScheme name="">
      <a:dk1>
        <a:srgbClr val="000000"/>
      </a:dk1>
      <a:lt1>
        <a:srgbClr val="FFFFCC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E2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1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Paper Presentation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108977</TotalTime>
  <Words>2744</Words>
  <Application>Microsoft Office PowerPoint</Application>
  <PresentationFormat>On-screen Show (4:3)</PresentationFormat>
  <Paragraphs>759</Paragraphs>
  <Slides>43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Paper Presentation 1</vt:lpstr>
      <vt:lpstr>Status of the CLIC study  </vt:lpstr>
      <vt:lpstr>Context for the CLIC studies </vt:lpstr>
      <vt:lpstr>PowerPoint Presentation</vt:lpstr>
      <vt:lpstr>The LCC Organization and CLIC </vt:lpstr>
      <vt:lpstr>PowerPoint Presentation</vt:lpstr>
      <vt:lpstr>PowerPoint Presentation</vt:lpstr>
      <vt:lpstr>CLIC Test Facilities</vt:lpstr>
      <vt:lpstr>CLIC Main Beam Injectors Layout</vt:lpstr>
      <vt:lpstr>Positron source  conventional ?</vt:lpstr>
      <vt:lpstr>Hybrid target</vt:lpstr>
      <vt:lpstr>Yield simulations  capture and pre-injector linac</vt:lpstr>
      <vt:lpstr> CLIC hybrid source-vs-  ILC 300Hz scheme  </vt:lpstr>
      <vt:lpstr> CLIC hybrid source-vs-  ILC 300Hz scheme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 Harmonic Bunchers (SHBs)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 Layout at 3 TeV</vt:lpstr>
      <vt:lpstr>Electron linac requirements</vt:lpstr>
      <vt:lpstr>Linac Parameters</vt:lpstr>
      <vt:lpstr>CLIC Layout at 500 GeV</vt:lpstr>
      <vt:lpstr>Injector linac rf system</vt:lpstr>
      <vt:lpstr>Links to other applications</vt:lpstr>
      <vt:lpstr>CLIC project time-line (input to European Strategy)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Schulte</dc:creator>
  <cp:lastModifiedBy>Steffen Doebert</cp:lastModifiedBy>
  <cp:revision>484</cp:revision>
  <cp:lastPrinted>2012-08-29T13:53:32Z</cp:lastPrinted>
  <dcterms:created xsi:type="dcterms:W3CDTF">2012-03-13T09:18:50Z</dcterms:created>
  <dcterms:modified xsi:type="dcterms:W3CDTF">2013-09-04T12:11:01Z</dcterms:modified>
</cp:coreProperties>
</file>