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7"/>
  </p:handoutMasterIdLst>
  <p:sldIdLst>
    <p:sldId id="353" r:id="rId2"/>
    <p:sldId id="354" r:id="rId3"/>
    <p:sldId id="365" r:id="rId4"/>
    <p:sldId id="368" r:id="rId5"/>
    <p:sldId id="367" r:id="rId6"/>
    <p:sldId id="362" r:id="rId7"/>
    <p:sldId id="363" r:id="rId8"/>
    <p:sldId id="364" r:id="rId9"/>
    <p:sldId id="366" r:id="rId10"/>
    <p:sldId id="372" r:id="rId11"/>
    <p:sldId id="369" r:id="rId12"/>
    <p:sldId id="370" r:id="rId13"/>
    <p:sldId id="371" r:id="rId14"/>
    <p:sldId id="373" r:id="rId15"/>
    <p:sldId id="332" r:id="rId16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99CCFF"/>
    <a:srgbClr val="FF0000"/>
    <a:srgbClr val="333333"/>
    <a:srgbClr val="0070C0"/>
    <a:srgbClr val="FFFFCC"/>
    <a:srgbClr val="996633"/>
    <a:srgbClr val="CC6600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85" autoAdjust="0"/>
    <p:restoredTop sz="94616" autoAdjust="0"/>
  </p:normalViewPr>
  <p:slideViewPr>
    <p:cSldViewPr>
      <p:cViewPr>
        <p:scale>
          <a:sx n="70" d="100"/>
          <a:sy n="70" d="100"/>
        </p:scale>
        <p:origin x="-1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9" d="100"/>
          <a:sy n="99" d="100"/>
        </p:scale>
        <p:origin x="-265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B4EB1EEC-2A0A-4161-9183-B1CDEEE69D0F}" type="datetimeFigureOut">
              <a:rPr lang="de-DE"/>
              <a:pPr>
                <a:defRPr/>
              </a:pPr>
              <a:t>04.09.2013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6983FFA8-04D5-4470-8573-1F99EF56069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1215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extBox 1"/>
          <p:cNvSpPr txBox="1">
            <a:spLocks noChangeArrowheads="1"/>
          </p:cNvSpPr>
          <p:nvPr userDrawn="1"/>
        </p:nvSpPr>
        <p:spPr bwMode="auto">
          <a:xfrm>
            <a:off x="3419872" y="6610350"/>
            <a:ext cx="245291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100" b="1" dirty="0">
                <a:solidFill>
                  <a:schemeClr val="accent2"/>
                </a:solidFill>
                <a:latin typeface="Berlin Sans FB Demi" pitchFamily="34" charset="0"/>
              </a:rPr>
              <a:t>F.Staufenbiel / </a:t>
            </a:r>
            <a:r>
              <a:rPr lang="de-DE" sz="1100" b="1" dirty="0" smtClean="0">
                <a:solidFill>
                  <a:schemeClr val="accent2"/>
                </a:solidFill>
                <a:latin typeface="Berlin Sans FB Demi" pitchFamily="34" charset="0"/>
              </a:rPr>
              <a:t>POSIPOL13 / 4.9.2013</a:t>
            </a:r>
            <a:endParaRPr lang="de-DE" sz="1100" b="1" dirty="0">
              <a:solidFill>
                <a:schemeClr val="accent2"/>
              </a:solidFill>
              <a:latin typeface="Berlin Sans FB Dem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3"/>
          <a:srcRect l="-3552" t="-4520" r="-13408"/>
          <a:stretch>
            <a:fillRect/>
          </a:stretch>
        </p:blipFill>
        <p:spPr bwMode="auto">
          <a:xfrm>
            <a:off x="8459788" y="6237288"/>
            <a:ext cx="576262" cy="51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395288" y="6394450"/>
            <a:ext cx="973137" cy="347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9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rgbClr val="00A6EB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avi"/><Relationship Id="rId7" Type="http://schemas.openxmlformats.org/officeDocument/2006/relationships/image" Target="../media/image8.wmf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avi"/><Relationship Id="rId9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17.w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5.avi"/><Relationship Id="rId7" Type="http://schemas.openxmlformats.org/officeDocument/2006/relationships/image" Target="../media/image20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2.wmf"/><Relationship Id="rId4" Type="http://schemas.openxmlformats.org/officeDocument/2006/relationships/video" Target="../media/media5.avi"/><Relationship Id="rId9" Type="http://schemas.openxmlformats.org/officeDocument/2006/relationships/image" Target="../media/image2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1"/>
          <p:cNvSpPr txBox="1">
            <a:spLocks noChangeArrowheads="1"/>
          </p:cNvSpPr>
          <p:nvPr/>
        </p:nvSpPr>
        <p:spPr bwMode="auto">
          <a:xfrm>
            <a:off x="2621678" y="0"/>
            <a:ext cx="32464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u="sng" dirty="0" smtClean="0">
                <a:solidFill>
                  <a:schemeClr val="accent2"/>
                </a:solidFill>
                <a:latin typeface="Arial Rounded MT Bold" pitchFamily="34" charset="0"/>
              </a:rPr>
              <a:t>ILC target  wheel studies</a:t>
            </a:r>
            <a:endParaRPr lang="en-US" sz="2000" b="1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sp>
        <p:nvSpPr>
          <p:cNvPr id="13314" name="Rectangle 6"/>
          <p:cNvSpPr>
            <a:spLocks noChangeArrowheads="1"/>
          </p:cNvSpPr>
          <p:nvPr/>
        </p:nvSpPr>
        <p:spPr bwMode="auto">
          <a:xfrm>
            <a:off x="1476375" y="992188"/>
            <a:ext cx="5832475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Arial Rounded MT Bold" pitchFamily="34" charset="0"/>
              </a:rPr>
              <a:t>O. S. Adeyemi</a:t>
            </a:r>
            <a:r>
              <a:rPr lang="en-US" sz="1600" baseline="30000">
                <a:latin typeface="Arial Rounded MT Bold" pitchFamily="34" charset="0"/>
              </a:rPr>
              <a:t>1</a:t>
            </a:r>
            <a:r>
              <a:rPr lang="en-US" sz="1600">
                <a:latin typeface="Arial Rounded MT Bold" pitchFamily="34" charset="0"/>
              </a:rPr>
              <a:t>, V. Kovalenko</a:t>
            </a:r>
            <a:r>
              <a:rPr lang="en-US" sz="1600" baseline="30000">
                <a:latin typeface="Arial Rounded MT Bold" pitchFamily="34" charset="0"/>
              </a:rPr>
              <a:t>1</a:t>
            </a:r>
            <a:r>
              <a:rPr lang="en-US" sz="1600">
                <a:latin typeface="Arial Rounded MT Bold" pitchFamily="34" charset="0"/>
              </a:rPr>
              <a:t>, G. Moortgat-Pick</a:t>
            </a:r>
            <a:r>
              <a:rPr lang="en-US" sz="1600" baseline="30000">
                <a:latin typeface="Arial Rounded MT Bold" pitchFamily="34" charset="0"/>
              </a:rPr>
              <a:t>1;2</a:t>
            </a:r>
            <a:endParaRPr lang="en-US" sz="1600">
              <a:latin typeface="Arial Rounded MT Bold" pitchFamily="34" charset="0"/>
            </a:endParaRPr>
          </a:p>
          <a:p>
            <a:pPr algn="ctr"/>
            <a:r>
              <a:rPr lang="en-US" sz="1600">
                <a:latin typeface="Arial Rounded MT Bold" pitchFamily="34" charset="0"/>
              </a:rPr>
              <a:t>S. Riemann</a:t>
            </a:r>
            <a:r>
              <a:rPr lang="en-US" sz="1600" baseline="30000">
                <a:latin typeface="Arial Rounded MT Bold" pitchFamily="34" charset="0"/>
              </a:rPr>
              <a:t>2</a:t>
            </a:r>
            <a:r>
              <a:rPr lang="en-US" sz="1600">
                <a:latin typeface="Arial Rounded MT Bold" pitchFamily="34" charset="0"/>
              </a:rPr>
              <a:t>, </a:t>
            </a:r>
            <a:r>
              <a:rPr lang="en-US" sz="1600" u="sng">
                <a:latin typeface="Arial Rounded MT Bold" pitchFamily="34" charset="0"/>
              </a:rPr>
              <a:t>F. Staufenbiel</a:t>
            </a:r>
            <a:r>
              <a:rPr lang="en-US" sz="1600" u="sng" baseline="30000">
                <a:latin typeface="Arial Rounded MT Bold" pitchFamily="34" charset="0"/>
              </a:rPr>
              <a:t>2</a:t>
            </a:r>
            <a:r>
              <a:rPr lang="en-US" sz="1600">
                <a:latin typeface="Arial Rounded MT Bold" pitchFamily="34" charset="0"/>
              </a:rPr>
              <a:t>, A. Ushakov</a:t>
            </a:r>
            <a:r>
              <a:rPr lang="en-US" sz="1600" baseline="30000">
                <a:latin typeface="Arial Rounded MT Bold" pitchFamily="34" charset="0"/>
              </a:rPr>
              <a:t>1</a:t>
            </a:r>
          </a:p>
          <a:p>
            <a:pPr algn="ctr"/>
            <a:endParaRPr lang="en-US" sz="1200" baseline="30000">
              <a:latin typeface="Arial Rounded MT Bold" pitchFamily="34" charset="0"/>
            </a:endParaRPr>
          </a:p>
          <a:p>
            <a:pPr algn="ctr"/>
            <a:r>
              <a:rPr lang="en-US" sz="1200" baseline="30000">
                <a:latin typeface="Arial Rounded MT Bold" pitchFamily="34" charset="0"/>
              </a:rPr>
              <a:t>1</a:t>
            </a:r>
            <a:r>
              <a:rPr lang="en-US" sz="1200">
                <a:latin typeface="Arial Rounded MT Bold" pitchFamily="34" charset="0"/>
              </a:rPr>
              <a:t>University of Hamburg</a:t>
            </a:r>
          </a:p>
          <a:p>
            <a:pPr algn="ctr"/>
            <a:r>
              <a:rPr lang="en-US" sz="1200" baseline="30000">
                <a:latin typeface="Arial Rounded MT Bold" pitchFamily="34" charset="0"/>
              </a:rPr>
              <a:t>2</a:t>
            </a:r>
            <a:r>
              <a:rPr lang="en-US" sz="1200">
                <a:latin typeface="Arial Rounded MT Bold" pitchFamily="34" charset="0"/>
              </a:rPr>
              <a:t>DESY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762000" y="2492896"/>
            <a:ext cx="654685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1600" dirty="0">
                <a:solidFill>
                  <a:schemeClr val="accent2"/>
                </a:solidFill>
                <a:latin typeface="Arial Rounded MT Bold" pitchFamily="34" charset="0"/>
              </a:rPr>
              <a:t>ILC target unit (Ti </a:t>
            </a: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wheel</a:t>
            </a:r>
            <a:r>
              <a:rPr lang="en-US" sz="1600" dirty="0">
                <a:solidFill>
                  <a:schemeClr val="accent2"/>
                </a:solidFill>
                <a:latin typeface="Arial Rounded MT Bold" pitchFamily="34" charset="0"/>
              </a:rPr>
              <a:t>)</a:t>
            </a: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 marL="285750" indent="-285750">
              <a:buFontTx/>
              <a:buChar char="-"/>
              <a:defRPr/>
            </a:pP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>
              <a:defRPr/>
            </a:pP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600" dirty="0">
                <a:solidFill>
                  <a:schemeClr val="accent2"/>
                </a:solidFill>
                <a:latin typeface="Arial Rounded MT Bold" pitchFamily="34" charset="0"/>
              </a:rPr>
              <a:t>Average temperature </a:t>
            </a: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of </a:t>
            </a:r>
            <a:r>
              <a:rPr lang="en-US" sz="1600" dirty="0">
                <a:solidFill>
                  <a:schemeClr val="accent2"/>
                </a:solidFill>
                <a:latin typeface="Arial Rounded MT Bold" pitchFamily="34" charset="0"/>
              </a:rPr>
              <a:t>the ILC target wheel with cooling channels (high </a:t>
            </a:r>
            <a:r>
              <a:rPr lang="en-US" sz="1600" dirty="0" err="1">
                <a:solidFill>
                  <a:schemeClr val="accent2"/>
                </a:solidFill>
                <a:latin typeface="Arial Rounded MT Bold" pitchFamily="34" charset="0"/>
              </a:rPr>
              <a:t>lumi</a:t>
            </a: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)</a:t>
            </a:r>
          </a:p>
          <a:p>
            <a:pPr>
              <a:defRPr/>
            </a:pP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>
              <a:defRPr/>
            </a:pP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Dynamical </a:t>
            </a:r>
            <a:r>
              <a:rPr lang="en-US" sz="1600" dirty="0">
                <a:solidFill>
                  <a:schemeClr val="accent2"/>
                </a:solidFill>
                <a:latin typeface="Arial Rounded MT Bold" pitchFamily="34" charset="0"/>
              </a:rPr>
              <a:t>reaction force at the wheel </a:t>
            </a: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bearings</a:t>
            </a:r>
            <a:endParaRPr lang="en-US" sz="1600" dirty="0">
              <a:solidFill>
                <a:schemeClr val="accent2"/>
              </a:solidFill>
              <a:latin typeface="Arial Rounded MT Bold" pitchFamily="34" charset="0"/>
            </a:endParaRPr>
          </a:p>
          <a:p>
            <a:pPr>
              <a:defRPr/>
            </a:pP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>
              <a:defRPr/>
            </a:pPr>
            <a:endParaRPr lang="en-US" sz="1600" dirty="0">
              <a:solidFill>
                <a:schemeClr val="accent2"/>
              </a:solidFill>
              <a:latin typeface="Arial Rounded MT Bold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Conclusion</a:t>
            </a:r>
            <a:endParaRPr lang="en-US" sz="1600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85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105785" y="19050"/>
            <a:ext cx="49144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Dynamical reaction force at the wheel bearings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1520" y="437120"/>
                <a:ext cx="8949822" cy="759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𝝉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𝑰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𝐶𝑀𝑆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groupChrPr>
                            <m:e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e>
                          </m:groupChr>
                        </m:e>
                        <m:lim>
                          <m:f>
                            <m:fPr>
                              <m:type m:val="lin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𝒂</m:t>
                              </m:r>
                            </m:num>
                            <m:den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𝒓</m:t>
                              </m:r>
                            </m:den>
                          </m:f>
                        </m:lim>
                      </m:limLow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𝝎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×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𝑰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𝐶𝑀𝑆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        </m:t>
                      </m:r>
                      <m:r>
                        <a:rPr lang="de-DE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𝝎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𝟐𝟏𝟎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𝟑𝟏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𝒓𝒂𝒅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𝒔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(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𝟐𝟎𝟎𝟎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𝒓𝒑𝒎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b="1" dirty="0" smtClean="0">
                  <a:solidFill>
                    <a:srgbClr val="FF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437120"/>
                <a:ext cx="8949822" cy="759632"/>
              </a:xfrm>
              <a:prstGeom prst="rect">
                <a:avLst/>
              </a:prstGeom>
              <a:blipFill rotWithShape="1">
                <a:blip r:embed="rId2"/>
                <a:stretch>
                  <a:fillRect b="-879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225" y="1639834"/>
            <a:ext cx="4000872" cy="3989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rc 4"/>
          <p:cNvSpPr/>
          <p:nvPr/>
        </p:nvSpPr>
        <p:spPr>
          <a:xfrm rot="20838791">
            <a:off x="7111837" y="3030540"/>
            <a:ext cx="421868" cy="1080120"/>
          </a:xfrm>
          <a:prstGeom prst="arc">
            <a:avLst>
              <a:gd name="adj1" fmla="val 14320828"/>
              <a:gd name="adj2" fmla="val 7286174"/>
            </a:avLst>
          </a:prstGeom>
          <a:ln w="38100" cmpd="dbl">
            <a:solidFill>
              <a:srgbClr val="0070C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Isosceles Triangle 1"/>
          <p:cNvSpPr/>
          <p:nvPr/>
        </p:nvSpPr>
        <p:spPr>
          <a:xfrm rot="21046942">
            <a:off x="5582438" y="4137899"/>
            <a:ext cx="426207" cy="767770"/>
          </a:xfrm>
          <a:prstGeom prst="triangl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sosceles Triangle 6"/>
          <p:cNvSpPr/>
          <p:nvPr/>
        </p:nvSpPr>
        <p:spPr>
          <a:xfrm rot="21046942">
            <a:off x="6247434" y="3976827"/>
            <a:ext cx="477610" cy="795476"/>
          </a:xfrm>
          <a:prstGeom prst="triangle">
            <a:avLst>
              <a:gd name="adj" fmla="val 53058"/>
            </a:avLst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/>
          <p:cNvSpPr/>
          <p:nvPr/>
        </p:nvSpPr>
        <p:spPr>
          <a:xfrm rot="20991266">
            <a:off x="5307044" y="4879248"/>
            <a:ext cx="1991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latin typeface="Arial Rounded MT Bold" pitchFamily="34" charset="0"/>
              </a:rPr>
              <a:t>Elastic supports with</a:t>
            </a:r>
            <a:br>
              <a:rPr lang="en-US" sz="1200" i="1" dirty="0" smtClean="0">
                <a:latin typeface="Arial Rounded MT Bold" pitchFamily="34" charset="0"/>
              </a:rPr>
            </a:br>
            <a:r>
              <a:rPr lang="en-US" sz="1200" i="1" dirty="0" smtClean="0">
                <a:latin typeface="Arial Rounded MT Bold" pitchFamily="34" charset="0"/>
              </a:rPr>
              <a:t>defined force (e.g.30kg)</a:t>
            </a:r>
            <a:endParaRPr lang="de-DE" sz="1200" i="1" dirty="0"/>
          </a:p>
        </p:txBody>
      </p:sp>
      <p:sp>
        <p:nvSpPr>
          <p:cNvPr id="6" name="Up-Down Arrow 5"/>
          <p:cNvSpPr/>
          <p:nvPr/>
        </p:nvSpPr>
        <p:spPr>
          <a:xfrm rot="20792972">
            <a:off x="5720669" y="4405831"/>
            <a:ext cx="204225" cy="479406"/>
          </a:xfrm>
          <a:prstGeom prst="upDownArrow">
            <a:avLst>
              <a:gd name="adj1" fmla="val 23367"/>
              <a:gd name="adj2" fmla="val 561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Up-Down Arrow 13"/>
          <p:cNvSpPr/>
          <p:nvPr/>
        </p:nvSpPr>
        <p:spPr>
          <a:xfrm rot="20792972">
            <a:off x="6401067" y="4282081"/>
            <a:ext cx="204225" cy="479406"/>
          </a:xfrm>
          <a:prstGeom prst="upDownArrow">
            <a:avLst>
              <a:gd name="adj1" fmla="val 23367"/>
              <a:gd name="adj2" fmla="val 561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sosceles Triangle 15"/>
          <p:cNvSpPr/>
          <p:nvPr/>
        </p:nvSpPr>
        <p:spPr>
          <a:xfrm rot="21046942">
            <a:off x="6446534" y="3972888"/>
            <a:ext cx="426207" cy="767770"/>
          </a:xfrm>
          <a:prstGeom prst="triangl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Up-Down Arrow 16"/>
          <p:cNvSpPr/>
          <p:nvPr/>
        </p:nvSpPr>
        <p:spPr>
          <a:xfrm rot="20792972">
            <a:off x="6584765" y="4249300"/>
            <a:ext cx="204225" cy="479406"/>
          </a:xfrm>
          <a:prstGeom prst="upDownArrow">
            <a:avLst>
              <a:gd name="adj1" fmla="val 23367"/>
              <a:gd name="adj2" fmla="val 561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9834"/>
            <a:ext cx="5091649" cy="383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445746" y="5485546"/>
            <a:ext cx="22621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/>
              <a:t>Jeffrey Gronberg (LLNL)</a:t>
            </a:r>
          </a:p>
        </p:txBody>
      </p:sp>
      <p:sp>
        <p:nvSpPr>
          <p:cNvPr id="4" name="Rectangle 3"/>
          <p:cNvSpPr/>
          <p:nvPr/>
        </p:nvSpPr>
        <p:spPr>
          <a:xfrm>
            <a:off x="5004048" y="5661248"/>
            <a:ext cx="41760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Rounded MT Bold" pitchFamily="34" charset="0"/>
              </a:rPr>
              <a:t>Disk to avoid geometry balance problems</a:t>
            </a:r>
            <a:endParaRPr lang="en-US" sz="1600" dirty="0">
              <a:latin typeface="Arial Rounded MT Bold" pitchFamily="34" charset="0"/>
            </a:endParaRPr>
          </a:p>
          <a:p>
            <a:r>
              <a:rPr lang="en-US" sz="1600" dirty="0" smtClean="0">
                <a:latin typeface="Arial Rounded MT Bold" pitchFamily="34" charset="0"/>
              </a:rPr>
              <a:t>from this ANSYS model (balance of spokes)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5416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105785" y="19050"/>
            <a:ext cx="49144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Dynamical reaction force at the wheel bearings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1520" y="437120"/>
                <a:ext cx="8949822" cy="759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𝝉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𝑰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𝐶𝑀𝑆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groupChrPr>
                            <m:e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e>
                          </m:groupChr>
                        </m:e>
                        <m:lim>
                          <m:f>
                            <m:fPr>
                              <m:type m:val="lin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𝒂</m:t>
                              </m:r>
                            </m:num>
                            <m:den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𝒓</m:t>
                              </m:r>
                            </m:den>
                          </m:f>
                        </m:lim>
                      </m:limLow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𝝎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×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𝑰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𝐶𝑀𝑆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        </m:t>
                      </m:r>
                      <m:r>
                        <a:rPr lang="de-DE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𝝎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𝟐𝟏𝟎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𝟑𝟏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𝒓𝒂𝒅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𝒔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(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𝟐𝟎𝟎𝟎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𝒓𝒑𝒎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b="1" dirty="0" smtClean="0">
                  <a:solidFill>
                    <a:srgbClr val="FF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437120"/>
                <a:ext cx="8949822" cy="759632"/>
              </a:xfrm>
              <a:prstGeom prst="rect">
                <a:avLst/>
              </a:prstGeom>
              <a:blipFill rotWithShape="1">
                <a:blip r:embed="rId2"/>
                <a:stretch>
                  <a:fillRect b="-879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225" y="1639834"/>
            <a:ext cx="4000872" cy="3989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rc 4"/>
          <p:cNvSpPr/>
          <p:nvPr/>
        </p:nvSpPr>
        <p:spPr>
          <a:xfrm rot="20838791">
            <a:off x="7111837" y="3030540"/>
            <a:ext cx="421868" cy="1080120"/>
          </a:xfrm>
          <a:prstGeom prst="arc">
            <a:avLst>
              <a:gd name="adj1" fmla="val 14320828"/>
              <a:gd name="adj2" fmla="val 7286174"/>
            </a:avLst>
          </a:prstGeom>
          <a:ln w="38100" cmpd="dbl">
            <a:solidFill>
              <a:srgbClr val="0070C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Isosceles Triangle 1"/>
          <p:cNvSpPr/>
          <p:nvPr/>
        </p:nvSpPr>
        <p:spPr>
          <a:xfrm rot="21046942">
            <a:off x="5582438" y="4137899"/>
            <a:ext cx="426207" cy="767770"/>
          </a:xfrm>
          <a:prstGeom prst="triangl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sosceles Triangle 6"/>
          <p:cNvSpPr/>
          <p:nvPr/>
        </p:nvSpPr>
        <p:spPr>
          <a:xfrm rot="21046942">
            <a:off x="6247434" y="3976827"/>
            <a:ext cx="477610" cy="795476"/>
          </a:xfrm>
          <a:prstGeom prst="triangle">
            <a:avLst>
              <a:gd name="adj" fmla="val 53058"/>
            </a:avLst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/>
          <p:cNvSpPr/>
          <p:nvPr/>
        </p:nvSpPr>
        <p:spPr>
          <a:xfrm rot="20991266">
            <a:off x="5307044" y="4879248"/>
            <a:ext cx="1991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latin typeface="Arial Rounded MT Bold" pitchFamily="34" charset="0"/>
              </a:rPr>
              <a:t>Elastic supports with</a:t>
            </a:r>
            <a:br>
              <a:rPr lang="en-US" sz="1200" i="1" dirty="0" smtClean="0">
                <a:latin typeface="Arial Rounded MT Bold" pitchFamily="34" charset="0"/>
              </a:rPr>
            </a:br>
            <a:r>
              <a:rPr lang="en-US" sz="1200" i="1" dirty="0" smtClean="0">
                <a:latin typeface="Arial Rounded MT Bold" pitchFamily="34" charset="0"/>
              </a:rPr>
              <a:t>defined force (e.g.30kg)</a:t>
            </a:r>
            <a:endParaRPr lang="de-DE" sz="1200" i="1" dirty="0"/>
          </a:p>
        </p:txBody>
      </p:sp>
      <p:sp>
        <p:nvSpPr>
          <p:cNvPr id="6" name="Up-Down Arrow 5"/>
          <p:cNvSpPr/>
          <p:nvPr/>
        </p:nvSpPr>
        <p:spPr>
          <a:xfrm rot="20792972">
            <a:off x="5720669" y="4405831"/>
            <a:ext cx="204225" cy="479406"/>
          </a:xfrm>
          <a:prstGeom prst="upDownArrow">
            <a:avLst>
              <a:gd name="adj1" fmla="val 23367"/>
              <a:gd name="adj2" fmla="val 561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Up-Down Arrow 13"/>
          <p:cNvSpPr/>
          <p:nvPr/>
        </p:nvSpPr>
        <p:spPr>
          <a:xfrm rot="20792972">
            <a:off x="6401067" y="4282081"/>
            <a:ext cx="204225" cy="479406"/>
          </a:xfrm>
          <a:prstGeom prst="upDownArrow">
            <a:avLst>
              <a:gd name="adj1" fmla="val 23367"/>
              <a:gd name="adj2" fmla="val 561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sosceles Triangle 15"/>
          <p:cNvSpPr/>
          <p:nvPr/>
        </p:nvSpPr>
        <p:spPr>
          <a:xfrm rot="21046942">
            <a:off x="6446534" y="3972888"/>
            <a:ext cx="426207" cy="767770"/>
          </a:xfrm>
          <a:prstGeom prst="triangl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Up-Down Arrow 16"/>
          <p:cNvSpPr/>
          <p:nvPr/>
        </p:nvSpPr>
        <p:spPr>
          <a:xfrm rot="20792972">
            <a:off x="6584765" y="4249300"/>
            <a:ext cx="204225" cy="479406"/>
          </a:xfrm>
          <a:prstGeom prst="upDownArrow">
            <a:avLst>
              <a:gd name="adj1" fmla="val 23367"/>
              <a:gd name="adj2" fmla="val 561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797"/>
            <a:ext cx="5091662" cy="3819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331640" y="5497487"/>
            <a:ext cx="22621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/>
              <a:t>Jeffrey Gronberg (LLNL)</a:t>
            </a:r>
          </a:p>
        </p:txBody>
      </p:sp>
    </p:spTree>
    <p:extLst>
      <p:ext uri="{BB962C8B-B14F-4D97-AF65-F5344CB8AC3E}">
        <p14:creationId xmlns:p14="http://schemas.microsoft.com/office/powerpoint/2010/main" val="286402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105785" y="19050"/>
            <a:ext cx="49144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Dynamical reaction force at the wheel bearings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1520" y="437120"/>
                <a:ext cx="8949822" cy="759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𝝉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𝑰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𝐶𝑀𝑆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groupChrPr>
                            <m:e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e>
                          </m:groupChr>
                        </m:e>
                        <m:lim>
                          <m:f>
                            <m:fPr>
                              <m:type m:val="lin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𝒂</m:t>
                              </m:r>
                            </m:num>
                            <m:den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𝒓</m:t>
                              </m:r>
                            </m:den>
                          </m:f>
                        </m:lim>
                      </m:limLow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𝝎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×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𝑰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𝐶𝑀𝑆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        </m:t>
                      </m:r>
                      <m:r>
                        <a:rPr lang="de-DE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𝝎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𝟐𝟏𝟎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𝟑𝟏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𝒓𝒂𝒅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𝒔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(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𝟐𝟎𝟎𝟎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𝒓𝒑𝒎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b="1" dirty="0" smtClean="0">
                  <a:solidFill>
                    <a:srgbClr val="FF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437120"/>
                <a:ext cx="8949822" cy="759632"/>
              </a:xfrm>
              <a:prstGeom prst="rect">
                <a:avLst/>
              </a:prstGeom>
              <a:blipFill rotWithShape="1">
                <a:blip r:embed="rId2"/>
                <a:stretch>
                  <a:fillRect b="-879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225" y="1639834"/>
            <a:ext cx="4000872" cy="3989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rc 4"/>
          <p:cNvSpPr/>
          <p:nvPr/>
        </p:nvSpPr>
        <p:spPr>
          <a:xfrm rot="20838791">
            <a:off x="7111837" y="3030540"/>
            <a:ext cx="421868" cy="1080120"/>
          </a:xfrm>
          <a:prstGeom prst="arc">
            <a:avLst>
              <a:gd name="adj1" fmla="val 14320828"/>
              <a:gd name="adj2" fmla="val 7286174"/>
            </a:avLst>
          </a:prstGeom>
          <a:ln w="38100" cmpd="dbl">
            <a:solidFill>
              <a:srgbClr val="0070C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Isosceles Triangle 1"/>
          <p:cNvSpPr/>
          <p:nvPr/>
        </p:nvSpPr>
        <p:spPr>
          <a:xfrm rot="21046942">
            <a:off x="5582438" y="4137899"/>
            <a:ext cx="426207" cy="767770"/>
          </a:xfrm>
          <a:prstGeom prst="triangl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sosceles Triangle 6"/>
          <p:cNvSpPr/>
          <p:nvPr/>
        </p:nvSpPr>
        <p:spPr>
          <a:xfrm rot="21046942">
            <a:off x="6247434" y="3976827"/>
            <a:ext cx="477610" cy="795476"/>
          </a:xfrm>
          <a:prstGeom prst="triangle">
            <a:avLst>
              <a:gd name="adj" fmla="val 53058"/>
            </a:avLst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/>
          <p:cNvSpPr/>
          <p:nvPr/>
        </p:nvSpPr>
        <p:spPr>
          <a:xfrm rot="20991266">
            <a:off x="5400275" y="4879248"/>
            <a:ext cx="18053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latin typeface="Arial Rounded MT Bold" pitchFamily="34" charset="0"/>
              </a:rPr>
              <a:t>Elastic supports with</a:t>
            </a:r>
            <a:br>
              <a:rPr lang="en-US" sz="1200" i="1" dirty="0" smtClean="0">
                <a:latin typeface="Arial Rounded MT Bold" pitchFamily="34" charset="0"/>
              </a:rPr>
            </a:br>
            <a:r>
              <a:rPr lang="en-US" sz="1200" i="1" dirty="0" smtClean="0">
                <a:latin typeface="Arial Rounded MT Bold" pitchFamily="34" charset="0"/>
              </a:rPr>
              <a:t>defined </a:t>
            </a:r>
            <a:r>
              <a:rPr lang="en-US" sz="1200" i="1" dirty="0">
                <a:latin typeface="Arial Rounded MT Bold" pitchFamily="34" charset="0"/>
              </a:rPr>
              <a:t>force (</a:t>
            </a:r>
            <a:r>
              <a:rPr lang="en-US" sz="1200" i="1" dirty="0" smtClean="0">
                <a:latin typeface="Arial Rounded MT Bold" pitchFamily="34" charset="0"/>
              </a:rPr>
              <a:t>e.g.30kg)</a:t>
            </a:r>
            <a:endParaRPr lang="de-DE" sz="1200" i="1" dirty="0"/>
          </a:p>
        </p:txBody>
      </p:sp>
      <p:sp>
        <p:nvSpPr>
          <p:cNvPr id="6" name="Up-Down Arrow 5"/>
          <p:cNvSpPr/>
          <p:nvPr/>
        </p:nvSpPr>
        <p:spPr>
          <a:xfrm rot="20792972">
            <a:off x="5720669" y="4405831"/>
            <a:ext cx="204225" cy="479406"/>
          </a:xfrm>
          <a:prstGeom prst="upDownArrow">
            <a:avLst>
              <a:gd name="adj1" fmla="val 23367"/>
              <a:gd name="adj2" fmla="val 561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Up-Down Arrow 13"/>
          <p:cNvSpPr/>
          <p:nvPr/>
        </p:nvSpPr>
        <p:spPr>
          <a:xfrm rot="20792972">
            <a:off x="6401067" y="4282081"/>
            <a:ext cx="204225" cy="479406"/>
          </a:xfrm>
          <a:prstGeom prst="upDownArrow">
            <a:avLst>
              <a:gd name="adj1" fmla="val 23367"/>
              <a:gd name="adj2" fmla="val 561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sosceles Triangle 15"/>
          <p:cNvSpPr/>
          <p:nvPr/>
        </p:nvSpPr>
        <p:spPr>
          <a:xfrm rot="21046942">
            <a:off x="6446534" y="3972888"/>
            <a:ext cx="426207" cy="767770"/>
          </a:xfrm>
          <a:prstGeom prst="triangl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Up-Down Arrow 16"/>
          <p:cNvSpPr/>
          <p:nvPr/>
        </p:nvSpPr>
        <p:spPr>
          <a:xfrm rot="20792972">
            <a:off x="6584765" y="4249300"/>
            <a:ext cx="204225" cy="479406"/>
          </a:xfrm>
          <a:prstGeom prst="upDownArrow">
            <a:avLst>
              <a:gd name="adj1" fmla="val 23367"/>
              <a:gd name="adj2" fmla="val 561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Picture 3" descr="H:\zn\Conferences\Posipol2013\reacconv1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43823"/>
            <a:ext cx="4294863" cy="299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H:\zn\Conferences\Posipol2013\reacfluid1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4294863" cy="299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>
            <a:off x="4350902" y="2492896"/>
            <a:ext cx="2036891" cy="100811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211960" y="4143801"/>
            <a:ext cx="1455753" cy="109879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422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105785" y="19050"/>
            <a:ext cx="49144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Dynamical reaction force at the wheel bearings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1520" y="437120"/>
                <a:ext cx="8949822" cy="759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𝝉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𝑰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𝐶𝑀𝑆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groupChrPr>
                            <m:e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e>
                          </m:groupChr>
                        </m:e>
                        <m:lim>
                          <m:f>
                            <m:fPr>
                              <m:type m:val="lin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𝒂</m:t>
                              </m:r>
                            </m:num>
                            <m:den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𝒓</m:t>
                              </m:r>
                            </m:den>
                          </m:f>
                        </m:lim>
                      </m:limLow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𝝎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×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𝑰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𝐶𝑀𝑆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        </m:t>
                      </m:r>
                      <m:r>
                        <a:rPr lang="de-DE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𝝎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𝟐𝟏𝟎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𝟑𝟏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𝒓𝒂𝒅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𝒔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(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𝟐𝟎𝟎𝟎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𝒓𝒑𝒎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b="1" dirty="0" smtClean="0">
                  <a:solidFill>
                    <a:srgbClr val="FF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437120"/>
                <a:ext cx="8949822" cy="759632"/>
              </a:xfrm>
              <a:prstGeom prst="rect">
                <a:avLst/>
              </a:prstGeom>
              <a:blipFill rotWithShape="1">
                <a:blip r:embed="rId2"/>
                <a:stretch>
                  <a:fillRect b="-879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c 4"/>
          <p:cNvSpPr/>
          <p:nvPr/>
        </p:nvSpPr>
        <p:spPr>
          <a:xfrm rot="20838791">
            <a:off x="6891894" y="3030540"/>
            <a:ext cx="421868" cy="1080120"/>
          </a:xfrm>
          <a:prstGeom prst="arc">
            <a:avLst>
              <a:gd name="adj1" fmla="val 14320828"/>
              <a:gd name="adj2" fmla="val 7286174"/>
            </a:avLst>
          </a:prstGeom>
          <a:ln w="38100" cmpd="dbl">
            <a:solidFill>
              <a:srgbClr val="0070C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Picture 4" descr="H:\zn\Conferences\Posipol2013\reacconv3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3955366" cy="276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:\zn\Conferences\Posipol2013\reacfluid3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955366" cy="276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66" y="2127775"/>
            <a:ext cx="4660138" cy="266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8316416" y="2780928"/>
            <a:ext cx="426207" cy="767770"/>
            <a:chOff x="5084588" y="4574451"/>
            <a:chExt cx="426207" cy="767770"/>
          </a:xfrm>
        </p:grpSpPr>
        <p:sp>
          <p:nvSpPr>
            <p:cNvPr id="30" name="Isosceles Triangle 29"/>
            <p:cNvSpPr/>
            <p:nvPr/>
          </p:nvSpPr>
          <p:spPr>
            <a:xfrm rot="21046942">
              <a:off x="5084588" y="4574451"/>
              <a:ext cx="426207" cy="767770"/>
            </a:xfrm>
            <a:prstGeom prst="triangle">
              <a:avLst/>
            </a:prstGeom>
            <a:gradFill flip="none" rotWithShape="1">
              <a:gsLst>
                <a:gs pos="0">
                  <a:schemeClr val="accent2">
                    <a:tint val="66000"/>
                    <a:satMod val="160000"/>
                  </a:schemeClr>
                </a:gs>
                <a:gs pos="50000">
                  <a:schemeClr val="accent2">
                    <a:tint val="44500"/>
                    <a:satMod val="160000"/>
                  </a:schemeClr>
                </a:gs>
                <a:gs pos="100000">
                  <a:schemeClr val="accent2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Up-Down Arrow 30"/>
            <p:cNvSpPr/>
            <p:nvPr/>
          </p:nvSpPr>
          <p:spPr>
            <a:xfrm rot="20792972">
              <a:off x="5222819" y="4842383"/>
              <a:ext cx="204225" cy="479406"/>
            </a:xfrm>
            <a:prstGeom prst="upDownArrow">
              <a:avLst>
                <a:gd name="adj1" fmla="val 23367"/>
                <a:gd name="adj2" fmla="val 5614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>
            <a:off x="3947145" y="2127775"/>
            <a:ext cx="1857931" cy="1733273"/>
          </a:xfrm>
          <a:prstGeom prst="straightConnector1">
            <a:avLst/>
          </a:prstGeom>
          <a:ln>
            <a:solidFill>
              <a:srgbClr val="CC00CC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3947145" y="2924944"/>
            <a:ext cx="3577183" cy="36361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3947145" y="4589826"/>
            <a:ext cx="1222718" cy="11195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30" idx="0"/>
          </p:cNvCxnSpPr>
          <p:nvPr/>
        </p:nvCxnSpPr>
        <p:spPr>
          <a:xfrm flipV="1">
            <a:off x="6200488" y="2785885"/>
            <a:ext cx="2267539" cy="112866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 rot="20991266">
            <a:off x="4809194" y="5315800"/>
            <a:ext cx="1991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latin typeface="Arial Rounded MT Bold" pitchFamily="34" charset="0"/>
              </a:rPr>
              <a:t>Elastic supports with</a:t>
            </a:r>
            <a:br>
              <a:rPr lang="en-US" sz="1200" i="1" dirty="0" smtClean="0">
                <a:latin typeface="Arial Rounded MT Bold" pitchFamily="34" charset="0"/>
              </a:rPr>
            </a:br>
            <a:r>
              <a:rPr lang="en-US" sz="1200" i="1" dirty="0" smtClean="0">
                <a:latin typeface="Arial Rounded MT Bold" pitchFamily="34" charset="0"/>
              </a:rPr>
              <a:t>defined force (e.g.30kg)</a:t>
            </a:r>
            <a:endParaRPr lang="de-DE" sz="1200" i="1" dirty="0"/>
          </a:p>
        </p:txBody>
      </p:sp>
      <p:grpSp>
        <p:nvGrpSpPr>
          <p:cNvPr id="55" name="Group 54"/>
          <p:cNvGrpSpPr/>
          <p:nvPr/>
        </p:nvGrpSpPr>
        <p:grpSpPr>
          <a:xfrm>
            <a:off x="5084588" y="4574451"/>
            <a:ext cx="426207" cy="767770"/>
            <a:chOff x="5084588" y="4574451"/>
            <a:chExt cx="426207" cy="767770"/>
          </a:xfrm>
        </p:grpSpPr>
        <p:sp>
          <p:nvSpPr>
            <p:cNvPr id="56" name="Isosceles Triangle 55"/>
            <p:cNvSpPr/>
            <p:nvPr/>
          </p:nvSpPr>
          <p:spPr>
            <a:xfrm rot="21046942">
              <a:off x="5084588" y="4574451"/>
              <a:ext cx="426207" cy="767770"/>
            </a:xfrm>
            <a:prstGeom prst="triangle">
              <a:avLst/>
            </a:prstGeom>
            <a:gradFill flip="none" rotWithShape="1">
              <a:gsLst>
                <a:gs pos="0">
                  <a:schemeClr val="accent2">
                    <a:tint val="66000"/>
                    <a:satMod val="160000"/>
                  </a:schemeClr>
                </a:gs>
                <a:gs pos="50000">
                  <a:schemeClr val="accent2">
                    <a:tint val="44500"/>
                    <a:satMod val="160000"/>
                  </a:schemeClr>
                </a:gs>
                <a:gs pos="100000">
                  <a:schemeClr val="accent2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Up-Down Arrow 56"/>
            <p:cNvSpPr/>
            <p:nvPr/>
          </p:nvSpPr>
          <p:spPr>
            <a:xfrm rot="20792972">
              <a:off x="5222819" y="4842383"/>
              <a:ext cx="204225" cy="479406"/>
            </a:xfrm>
            <a:prstGeom prst="upDownArrow">
              <a:avLst>
                <a:gd name="adj1" fmla="val 23367"/>
                <a:gd name="adj2" fmla="val 5614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805076" y="4205941"/>
            <a:ext cx="426207" cy="767770"/>
            <a:chOff x="5084588" y="4574451"/>
            <a:chExt cx="426207" cy="767770"/>
          </a:xfrm>
        </p:grpSpPr>
        <p:sp>
          <p:nvSpPr>
            <p:cNvPr id="59" name="Isosceles Triangle 58"/>
            <p:cNvSpPr/>
            <p:nvPr/>
          </p:nvSpPr>
          <p:spPr>
            <a:xfrm rot="21046942">
              <a:off x="5084588" y="4574451"/>
              <a:ext cx="426207" cy="767770"/>
            </a:xfrm>
            <a:prstGeom prst="triangle">
              <a:avLst/>
            </a:prstGeom>
            <a:gradFill flip="none" rotWithShape="1">
              <a:gsLst>
                <a:gs pos="0">
                  <a:schemeClr val="accent2">
                    <a:tint val="66000"/>
                    <a:satMod val="160000"/>
                  </a:schemeClr>
                </a:gs>
                <a:gs pos="50000">
                  <a:schemeClr val="accent2">
                    <a:tint val="44500"/>
                    <a:satMod val="160000"/>
                  </a:schemeClr>
                </a:gs>
                <a:gs pos="100000">
                  <a:schemeClr val="accent2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Up-Down Arrow 59"/>
            <p:cNvSpPr/>
            <p:nvPr/>
          </p:nvSpPr>
          <p:spPr>
            <a:xfrm rot="20792972">
              <a:off x="5222819" y="4842383"/>
              <a:ext cx="204225" cy="479406"/>
            </a:xfrm>
            <a:prstGeom prst="upDownArrow">
              <a:avLst>
                <a:gd name="adj1" fmla="val 23367"/>
                <a:gd name="adj2" fmla="val 5614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668344" y="3117600"/>
            <a:ext cx="426207" cy="767770"/>
            <a:chOff x="5084588" y="4574451"/>
            <a:chExt cx="426207" cy="767770"/>
          </a:xfrm>
        </p:grpSpPr>
        <p:sp>
          <p:nvSpPr>
            <p:cNvPr id="62" name="Isosceles Triangle 61"/>
            <p:cNvSpPr/>
            <p:nvPr/>
          </p:nvSpPr>
          <p:spPr>
            <a:xfrm rot="21046942">
              <a:off x="5084588" y="4574451"/>
              <a:ext cx="426207" cy="767770"/>
            </a:xfrm>
            <a:prstGeom prst="triangle">
              <a:avLst/>
            </a:prstGeom>
            <a:gradFill flip="none" rotWithShape="1">
              <a:gsLst>
                <a:gs pos="0">
                  <a:schemeClr val="accent2">
                    <a:tint val="66000"/>
                    <a:satMod val="160000"/>
                  </a:schemeClr>
                </a:gs>
                <a:gs pos="50000">
                  <a:schemeClr val="accent2">
                    <a:tint val="44500"/>
                    <a:satMod val="160000"/>
                  </a:schemeClr>
                </a:gs>
                <a:gs pos="100000">
                  <a:schemeClr val="accent2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Up-Down Arrow 62"/>
            <p:cNvSpPr/>
            <p:nvPr/>
          </p:nvSpPr>
          <p:spPr>
            <a:xfrm rot="20792972">
              <a:off x="5222819" y="4842383"/>
              <a:ext cx="204225" cy="479406"/>
            </a:xfrm>
            <a:prstGeom prst="upDownArrow">
              <a:avLst>
                <a:gd name="adj1" fmla="val 23367"/>
                <a:gd name="adj2" fmla="val 5614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72" name="Straight Arrow Connector 71"/>
          <p:cNvCxnSpPr/>
          <p:nvPr/>
        </p:nvCxnSpPr>
        <p:spPr>
          <a:xfrm flipV="1">
            <a:off x="4220344" y="4456695"/>
            <a:ext cx="655766" cy="291545"/>
          </a:xfrm>
          <a:prstGeom prst="straightConnector1">
            <a:avLst/>
          </a:prstGeom>
          <a:ln>
            <a:solidFill>
              <a:srgbClr val="C00000"/>
            </a:solidFill>
            <a:tailEnd type="non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72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105785" y="19050"/>
            <a:ext cx="49144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Dynamical reaction force at the wheel bearings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45525" y="1196752"/>
                <a:ext cx="6870149" cy="11540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/>
                        </a:rPr>
                        <m:t>𝑰</m:t>
                      </m:r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de-DE" sz="20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/>
                            </a:rPr>
                            <m:t>𝑉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 </m:t>
                          </m:r>
                        </m:sup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  <m:d>
                            <m:dPr>
                              <m:ctrlPr>
                                <a:rPr lang="de-DE" sz="20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latin typeface="Cambria Math"/>
                                </a:rPr>
                                <m:t>𝒓</m:t>
                              </m:r>
                            </m:e>
                          </m:d>
                          <m:sSup>
                            <m:sSupPr>
                              <m:ctrlPr>
                                <a:rPr lang="de-DE" sz="20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2000" b="1" i="1" smtClean="0">
                                  <a:latin typeface="Cambria Math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𝑑𝑉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= </m:t>
                          </m: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20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</m:nary>
                          <m:d>
                            <m:d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en-US" sz="2000" b="0" i="1" smtClean="0"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m:rPr>
                                        <m:brk m:alnAt="7"/>
                                      </m:rPr>
                                      <a:rPr lang="en-US" sz="2000" b="0" i="1" smtClean="0">
                                        <a:latin typeface="Cambria Math"/>
                                      </a:rPr>
                                      <m:t>+</m:t>
                                    </m:r>
                                    <m:sSubSup>
                                      <m:sSubSupPr>
                                        <m:ctrlPr>
                                          <a:rPr lang="en-US" sz="2000" b="0" i="1" smtClean="0"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  <m:e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latin typeface="Cambria Math"/>
                                      </a:rPr>
                                      <m:t>+</m:t>
                                    </m:r>
                                    <m:sSubSup>
                                      <m:sSubSup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latin typeface="Cambria Math"/>
                                      </a:rPr>
                                      <m:t>+</m:t>
                                    </m:r>
                                    <m:sSubSup>
                                      <m:sSubSupPr>
                                        <m:ctrlPr>
                                          <a:rPr lang="en-US" sz="2000" i="1" smtClean="0"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</m:d>
                        </m:e>
                      </m:nary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525" y="1196752"/>
                <a:ext cx="6870149" cy="115403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23528" y="2708920"/>
                <a:ext cx="4032386" cy="759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latin typeface="Cambria Math"/>
                          <a:ea typeface="Cambria Math"/>
                        </a:rPr>
                        <m:t>𝝉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𝑰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𝐶𝑀𝑆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 </m:t>
                      </m:r>
                      <m:limLow>
                        <m:limLow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groupChrPr>
                            <m:e>
                              <m:r>
                                <a:rPr lang="en-US" b="1" i="1" smtClean="0"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e>
                          </m:groupChr>
                        </m:e>
                        <m:lim>
                          <m:f>
                            <m:fPr>
                              <m:type m:val="lin"/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latin typeface="Cambria Math"/>
                                  <a:ea typeface="Cambria Math"/>
                                </a:rPr>
                                <m:t>𝒂</m:t>
                              </m:r>
                            </m:num>
                            <m:den>
                              <m:r>
                                <a:rPr lang="en-US" b="1" i="1" smtClean="0">
                                  <a:latin typeface="Cambria Math"/>
                                  <a:ea typeface="Cambria Math"/>
                                </a:rPr>
                                <m:t>𝒓</m:t>
                              </m:r>
                            </m:den>
                          </m:f>
                        </m:lim>
                      </m:limLow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 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𝝎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 ×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𝑰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𝐶𝑀𝑆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𝝎</m:t>
                      </m:r>
                    </m:oMath>
                  </m:oMathPara>
                </a14:m>
                <a:endParaRPr lang="en-US" b="1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2708920"/>
                <a:ext cx="4032386" cy="759632"/>
              </a:xfrm>
              <a:prstGeom prst="rect">
                <a:avLst/>
              </a:prstGeom>
              <a:blipFill rotWithShape="1">
                <a:blip r:embed="rId3"/>
                <a:stretch>
                  <a:fillRect b="-864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7"/>
          <p:cNvSpPr>
            <a:spLocks noChangeArrowheads="1"/>
          </p:cNvSpPr>
          <p:nvPr/>
        </p:nvSpPr>
        <p:spPr bwMode="auto">
          <a:xfrm>
            <a:off x="179512" y="476672"/>
            <a:ext cx="49653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 Rounded MT Bold" pitchFamily="34" charset="0"/>
              </a:rPr>
              <a:t>Inertia tensor </a:t>
            </a:r>
            <a:r>
              <a:rPr lang="en-US" b="1" dirty="0" smtClean="0">
                <a:latin typeface="Arial Rounded MT Bold" pitchFamily="34" charset="0"/>
              </a:rPr>
              <a:t>I</a:t>
            </a:r>
            <a:r>
              <a:rPr lang="en-US" sz="2000" dirty="0" smtClean="0">
                <a:latin typeface="Arial Rounded MT Bold" pitchFamily="34" charset="0"/>
              </a:rPr>
              <a:t>  and resultant torque </a:t>
            </a:r>
            <a:r>
              <a:rPr lang="en-US" sz="3200" b="1" dirty="0" smtClean="0">
                <a:latin typeface="Symbol" pitchFamily="18" charset="2"/>
              </a:rPr>
              <a:t>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680861" y="3760130"/>
                <a:ext cx="3315075" cy="532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vertJc m:val="bot"/>
                          <m:ctrlPr>
                            <a:rPr lang="de-DE" sz="2800" i="1" smtClean="0">
                              <a:latin typeface="Cambria Math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28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 </m:t>
                          </m:r>
                        </m:e>
                      </m:groupChr>
                      <m:r>
                        <a:rPr lang="en-US" sz="2800" b="1" i="1" smtClean="0">
                          <a:latin typeface="Cambria Math"/>
                        </a:rPr>
                        <m:t>   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2800" b="1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2800" b="1" i="1">
                              <a:latin typeface="Cambria Math"/>
                              <a:ea typeface="Cambria Math"/>
                            </a:rPr>
                            <m:t>𝝉</m:t>
                          </m:r>
                        </m:e>
                      </m:d>
                      <m:r>
                        <a:rPr lang="en-US" sz="2800" b="1" i="1" smtClean="0">
                          <a:latin typeface="Cambria Math"/>
                          <a:ea typeface="Cambria Math"/>
                        </a:rPr>
                        <m:t>∝ </m:t>
                      </m:r>
                      <m:r>
                        <a:rPr lang="en-US" sz="2800" b="1" i="1" smtClean="0">
                          <a:latin typeface="Cambria Math"/>
                          <a:ea typeface="Cambria Math"/>
                        </a:rPr>
                        <m:t>𝒎</m:t>
                      </m:r>
                      <m:r>
                        <a:rPr lang="en-US" sz="2800" b="1" i="1" smtClean="0">
                          <a:latin typeface="Cambria Math"/>
                          <a:ea typeface="Cambria Math"/>
                        </a:rPr>
                        <m:t>  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/>
                              <a:ea typeface="Cambria Math"/>
                            </a:rPr>
                            <m:t>𝒓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</m:sup>
                      </m:sSup>
                      <m:r>
                        <a:rPr lang="en-US" sz="2800" b="1" i="1" smtClean="0">
                          <a:latin typeface="Cambria Math"/>
                          <a:ea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/>
                              <a:ea typeface="Cambria Math"/>
                            </a:rPr>
                            <m:t>𝝎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de-DE" sz="28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861" y="3760130"/>
                <a:ext cx="3315075" cy="53296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4736576" y="2333692"/>
            <a:ext cx="4360205" cy="3664007"/>
            <a:chOff x="4736576" y="2333692"/>
            <a:chExt cx="4360205" cy="3664007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6576" y="2708920"/>
              <a:ext cx="4247451" cy="3288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Arc 5"/>
            <p:cNvSpPr/>
            <p:nvPr/>
          </p:nvSpPr>
          <p:spPr>
            <a:xfrm rot="21212701">
              <a:off x="6516216" y="4077072"/>
              <a:ext cx="288032" cy="1080120"/>
            </a:xfrm>
            <a:prstGeom prst="arc">
              <a:avLst>
                <a:gd name="adj1" fmla="val 15153068"/>
                <a:gd name="adj2" fmla="val 8300860"/>
              </a:avLst>
            </a:prstGeom>
            <a:ln w="38100" cmpd="dbl">
              <a:solidFill>
                <a:srgbClr val="0070C0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7641231" y="4026550"/>
                  <a:ext cx="67518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𝑪𝑴𝑺</m:t>
                        </m:r>
                      </m:oMath>
                    </m:oMathPara>
                  </a14:m>
                  <a:endParaRPr lang="de-DE" sz="1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1231" y="4026550"/>
                  <a:ext cx="675185" cy="33855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Arrow Connector 8"/>
            <p:cNvCxnSpPr/>
            <p:nvPr/>
          </p:nvCxnSpPr>
          <p:spPr>
            <a:xfrm flipV="1">
              <a:off x="7598209" y="2816932"/>
              <a:ext cx="576064" cy="72008"/>
            </a:xfrm>
            <a:prstGeom prst="straightConnector1">
              <a:avLst/>
            </a:prstGeom>
            <a:ln w="34925" cmpd="dbl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7092280" y="3717032"/>
              <a:ext cx="70152" cy="684858"/>
            </a:xfrm>
            <a:prstGeom prst="straightConnector1">
              <a:avLst/>
            </a:prstGeom>
            <a:ln w="34925" cmpd="dbl">
              <a:solidFill>
                <a:srgbClr val="CC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6120856" y="4149080"/>
              <a:ext cx="35076" cy="405210"/>
            </a:xfrm>
            <a:prstGeom prst="straightConnector1">
              <a:avLst/>
            </a:prstGeom>
            <a:ln w="34925" cmpd="dbl">
              <a:solidFill>
                <a:srgbClr val="3333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5179921" y="4749164"/>
              <a:ext cx="0" cy="336020"/>
            </a:xfrm>
            <a:prstGeom prst="straightConnector1">
              <a:avLst/>
            </a:prstGeom>
            <a:ln w="34925" cmpd="dbl">
              <a:solidFill>
                <a:srgbClr val="3333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 rot="21158908">
              <a:off x="5120114" y="4997573"/>
              <a:ext cx="127445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i="1" dirty="0" smtClean="0">
                  <a:latin typeface="Arial Rounded MT Bold" pitchFamily="34" charset="0"/>
                </a:rPr>
                <a:t>Reaction force</a:t>
              </a:r>
              <a:endParaRPr lang="de-DE" sz="1200" i="1" dirty="0"/>
            </a:p>
          </p:txBody>
        </p:sp>
        <p:sp>
          <p:nvSpPr>
            <p:cNvPr id="23" name="Rectangle 22"/>
            <p:cNvSpPr/>
            <p:nvPr/>
          </p:nvSpPr>
          <p:spPr>
            <a:xfrm rot="21297139">
              <a:off x="6899833" y="2333692"/>
              <a:ext cx="2196948" cy="27699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200" i="1" dirty="0" smtClean="0">
                  <a:solidFill>
                    <a:srgbClr val="7030A0"/>
                  </a:solidFill>
                  <a:latin typeface="Arial Rounded MT Bold" pitchFamily="34" charset="0"/>
                </a:rPr>
                <a:t>Beam induced deformation</a:t>
              </a:r>
              <a:endParaRPr lang="de-DE" sz="1200" i="1" dirty="0">
                <a:solidFill>
                  <a:srgbClr val="7030A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21396150">
              <a:off x="6235685" y="3632465"/>
              <a:ext cx="80438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i="1" dirty="0">
                  <a:solidFill>
                    <a:srgbClr val="CC00CC"/>
                  </a:solidFill>
                  <a:latin typeface="Arial Rounded MT Bold" pitchFamily="34" charset="0"/>
                </a:rPr>
                <a:t>r</a:t>
              </a:r>
              <a:r>
                <a:rPr lang="en-US" sz="1200" i="1" dirty="0" smtClean="0">
                  <a:solidFill>
                    <a:srgbClr val="CC00CC"/>
                  </a:solidFill>
                  <a:latin typeface="Arial Rounded MT Bold" pitchFamily="34" charset="0"/>
                </a:rPr>
                <a:t>eaction</a:t>
              </a:r>
              <a:endParaRPr lang="de-DE" sz="1200" i="1" dirty="0">
                <a:solidFill>
                  <a:srgbClr val="CC00CC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539552" y="4509120"/>
                <a:ext cx="3411703" cy="6819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1" i="1" smtClean="0">
                          <a:latin typeface="Cambria Math"/>
                          <a:ea typeface="Cambria Math"/>
                        </a:rPr>
                        <m:t>𝒓</m:t>
                      </m:r>
                      <m:r>
                        <a:rPr lang="de-DE" sz="2800" b="1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sz="2800" b="1" i="1" smtClean="0">
                          <a:latin typeface="Cambria Math"/>
                          <a:ea typeface="Cambria Math"/>
                        </a:rPr>
                        <m:t>𝟎</m:t>
                      </m:r>
                      <m:r>
                        <a:rPr lang="de-DE" sz="2800" b="1" i="1" smtClean="0"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de-DE" sz="2800" b="1" i="1" smtClean="0">
                          <a:latin typeface="Cambria Math"/>
                          <a:ea typeface="Cambria Math"/>
                        </a:rPr>
                        <m:t>𝟓</m:t>
                      </m:r>
                      <m:r>
                        <a:rPr lang="de-DE" sz="2800" b="1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2800" b="1" i="1" smtClean="0">
                          <a:latin typeface="Cambria Math"/>
                          <a:ea typeface="Cambria Math"/>
                        </a:rPr>
                        <m:t>𝒎</m:t>
                      </m:r>
                      <m:r>
                        <a:rPr lang="de-DE" sz="2800" b="1" i="1" smtClean="0">
                          <a:latin typeface="Cambria Math"/>
                          <a:ea typeface="Cambria Math"/>
                        </a:rPr>
                        <m:t>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de-DE" sz="2800" b="1" i="1" smtClean="0">
                              <a:latin typeface="Cambria Math"/>
                              <a:ea typeface="Cambria Math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de-DE" sz="2800" b="1" i="1" smtClean="0">
                              <a:latin typeface="Cambria Math"/>
                              <a:ea typeface="Cambria Math"/>
                            </a:rPr>
                            <m:t>?</m:t>
                          </m:r>
                        </m:e>
                      </m:groupChr>
                      <m:r>
                        <a:rPr lang="de-DE" sz="2800" b="1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2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𝟎</m:t>
                      </m:r>
                      <m:r>
                        <a:rPr lang="de-DE" sz="2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de-DE" sz="2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𝟑</m:t>
                      </m:r>
                      <m:r>
                        <a:rPr lang="de-DE" sz="2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2800" b="1" i="1" smtClean="0">
                          <a:latin typeface="Cambria Math"/>
                          <a:ea typeface="Cambria Math"/>
                        </a:rPr>
                        <m:t>𝒎</m:t>
                      </m:r>
                    </m:oMath>
                  </m:oMathPara>
                </a14:m>
                <a:endParaRPr lang="de-DE" sz="2800" b="1" dirty="0" smtClean="0">
                  <a:ea typeface="Cambria Math"/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4509120"/>
                <a:ext cx="3411703" cy="68198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-108520" y="5267298"/>
                <a:ext cx="4928722" cy="6819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1" i="1" smtClean="0">
                          <a:latin typeface="Cambria Math"/>
                          <a:ea typeface="Cambria Math"/>
                        </a:rPr>
                        <m:t>𝝎</m:t>
                      </m:r>
                      <m:r>
                        <a:rPr lang="de-DE" sz="2800" b="1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sz="2800" b="1" i="1" smtClean="0">
                          <a:latin typeface="Cambria Math"/>
                          <a:ea typeface="Cambria Math"/>
                        </a:rPr>
                        <m:t>𝟐𝟎𝟎𝟎</m:t>
                      </m:r>
                      <m:r>
                        <a:rPr lang="de-DE" sz="2800" b="1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2800" b="1" i="1" smtClean="0">
                          <a:latin typeface="Cambria Math"/>
                          <a:ea typeface="Cambria Math"/>
                        </a:rPr>
                        <m:t>𝒓𝒑𝒎</m:t>
                      </m:r>
                      <m:r>
                        <a:rPr lang="de-DE" sz="2800" b="1" i="1" smtClean="0">
                          <a:latin typeface="Cambria Math"/>
                          <a:ea typeface="Cambria Math"/>
                        </a:rPr>
                        <m:t>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de-DE" sz="2800" b="1" i="1" smtClean="0">
                              <a:latin typeface="Cambria Math"/>
                              <a:ea typeface="Cambria Math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de-DE" sz="2800" b="1" i="1" smtClean="0">
                              <a:latin typeface="Cambria Math"/>
                              <a:ea typeface="Cambria Math"/>
                            </a:rPr>
                            <m:t>?</m:t>
                          </m:r>
                        </m:e>
                      </m:groupChr>
                      <m:r>
                        <a:rPr lang="de-DE" sz="2800" b="1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2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𝟏𝟔𝟎𝟎</m:t>
                      </m:r>
                      <m:r>
                        <a:rPr lang="de-DE" sz="2800" b="1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2800" b="1" i="1" smtClean="0">
                          <a:latin typeface="Cambria Math"/>
                          <a:ea typeface="Cambria Math"/>
                        </a:rPr>
                        <m:t>𝒓𝒑𝒎</m:t>
                      </m:r>
                    </m:oMath>
                  </m:oMathPara>
                </a14:m>
                <a:endParaRPr lang="de-DE" sz="2800" b="1" dirty="0" smtClean="0">
                  <a:ea typeface="Cambria Math"/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8520" y="5267298"/>
                <a:ext cx="4928722" cy="68198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181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3501256" y="19050"/>
            <a:ext cx="1574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u="sng" dirty="0">
                <a:solidFill>
                  <a:schemeClr val="accent2"/>
                </a:solidFill>
                <a:latin typeface="Arial Rounded MT Bold" pitchFamily="34" charset="0"/>
              </a:rPr>
              <a:t>Conclusion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250825" y="1277938"/>
            <a:ext cx="82076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1600" dirty="0">
                <a:solidFill>
                  <a:schemeClr val="accent2"/>
                </a:solidFill>
                <a:latin typeface="Arial Rounded MT Bold" pitchFamily="34" charset="0"/>
              </a:rPr>
              <a:t>Beam induced vibrations at the rim leads to a reaction force at the bearings</a:t>
            </a:r>
          </a:p>
          <a:p>
            <a:pPr>
              <a:defRPr/>
            </a:pP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>
              <a:defRPr/>
            </a:pP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Cooling channels have add to the target wheel design and can deliver the necessary</a:t>
            </a:r>
            <a:endParaRPr lang="en-US" sz="1600" dirty="0">
              <a:solidFill>
                <a:schemeClr val="accent2"/>
              </a:solidFill>
              <a:latin typeface="Arial Rounded MT Bold" pitchFamily="34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     cooling power (water dynamics not now included)</a:t>
            </a:r>
          </a:p>
          <a:p>
            <a:pPr>
              <a:defRPr/>
            </a:pP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>
              <a:defRPr/>
            </a:pP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600" dirty="0">
                <a:solidFill>
                  <a:schemeClr val="accent2"/>
                </a:solidFill>
                <a:latin typeface="Arial Rounded MT Bold" pitchFamily="34" charset="0"/>
              </a:rPr>
              <a:t>The wheel support is may be an open question and have to be discussed</a:t>
            </a:r>
            <a:endParaRPr lang="en-US" sz="1600" dirty="0">
              <a:solidFill>
                <a:srgbClr val="333333"/>
              </a:solidFill>
              <a:latin typeface="Arial Rounded MT Bold" pitchFamily="34" charset="0"/>
            </a:endParaRPr>
          </a:p>
          <a:p>
            <a:pPr>
              <a:defRPr/>
            </a:pP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>
              <a:defRPr/>
            </a:pP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Elastic supports could may be leads to a better damping of the wheel </a:t>
            </a: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vibrations</a:t>
            </a:r>
          </a:p>
          <a:p>
            <a:pPr marL="285750" indent="-285750">
              <a:buFontTx/>
              <a:buChar char="-"/>
              <a:defRPr/>
            </a:pPr>
            <a:endParaRPr lang="en-US" sz="1600" dirty="0" smtClean="0">
              <a:solidFill>
                <a:schemeClr val="accent2"/>
              </a:solidFill>
              <a:latin typeface="Arial Rounded MT Bold" pitchFamily="34" charset="0"/>
            </a:endParaRPr>
          </a:p>
          <a:p>
            <a:pPr marL="285750" indent="-285750">
              <a:buFontTx/>
              <a:buChar char="-"/>
              <a:defRPr/>
            </a:pPr>
            <a:endParaRPr lang="en-US" sz="1600" dirty="0">
              <a:solidFill>
                <a:schemeClr val="accent2"/>
              </a:solidFill>
              <a:latin typeface="Arial Rounded MT Bold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Wheel radius and rotation speed could may be reduced to increase the reaction force</a:t>
            </a:r>
          </a:p>
          <a:p>
            <a:pPr>
              <a:defRPr/>
            </a:pPr>
            <a:r>
              <a:rPr lang="en-US" sz="1600" dirty="0">
                <a:solidFill>
                  <a:schemeClr val="accent2"/>
                </a:solidFill>
                <a:latin typeface="Arial Rounded MT Bold" pitchFamily="34" charset="0"/>
              </a:rPr>
              <a:t> </a:t>
            </a:r>
            <a:r>
              <a:rPr lang="en-US" sz="1600" dirty="0" smtClean="0">
                <a:solidFill>
                  <a:schemeClr val="accent2"/>
                </a:solidFill>
                <a:latin typeface="Arial Rounded MT Bold" pitchFamily="34" charset="0"/>
              </a:rPr>
              <a:t>    at the bearings for a longer life time</a:t>
            </a:r>
            <a:endParaRPr lang="en-US" sz="1600" dirty="0">
              <a:solidFill>
                <a:srgbClr val="333333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1"/>
          <p:cNvSpPr txBox="1">
            <a:spLocks noChangeArrowheads="1"/>
          </p:cNvSpPr>
          <p:nvPr/>
        </p:nvSpPr>
        <p:spPr bwMode="auto">
          <a:xfrm>
            <a:off x="2051050" y="19050"/>
            <a:ext cx="48371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>
                <a:solidFill>
                  <a:schemeClr val="accent2"/>
                </a:solidFill>
                <a:latin typeface="Arial Rounded MT Bold" pitchFamily="34" charset="0"/>
              </a:rPr>
              <a:t>ILC target unit (Ti wheel and collimator stages)</a:t>
            </a:r>
          </a:p>
        </p:txBody>
      </p: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3708400" y="3284538"/>
            <a:ext cx="4537075" cy="1655762"/>
            <a:chOff x="1743" y="2127"/>
            <a:chExt cx="2858" cy="1043"/>
          </a:xfrm>
        </p:grpSpPr>
        <p:sp>
          <p:nvSpPr>
            <p:cNvPr id="14391" name="Rectangle 35"/>
            <p:cNvSpPr>
              <a:spLocks noChangeArrowheads="1"/>
            </p:cNvSpPr>
            <p:nvPr/>
          </p:nvSpPr>
          <p:spPr bwMode="auto">
            <a:xfrm>
              <a:off x="4014" y="2976"/>
              <a:ext cx="58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>
                  <a:latin typeface="Arial Rounded MT Bold" pitchFamily="34" charset="0"/>
                </a:rPr>
                <a:t>r = 0.5 m</a:t>
              </a:r>
            </a:p>
          </p:txBody>
        </p:sp>
        <p:sp>
          <p:nvSpPr>
            <p:cNvPr id="14392" name="Rectangle 39"/>
            <p:cNvSpPr>
              <a:spLocks noChangeArrowheads="1"/>
            </p:cNvSpPr>
            <p:nvPr/>
          </p:nvSpPr>
          <p:spPr bwMode="auto">
            <a:xfrm>
              <a:off x="1743" y="2127"/>
              <a:ext cx="1213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>
                  <a:latin typeface="Arial Rounded MT Bold" pitchFamily="34" charset="0"/>
                </a:rPr>
                <a:t>v</a:t>
              </a:r>
              <a:r>
                <a:rPr lang="de-DE" sz="1400" baseline="-25000">
                  <a:latin typeface="Arial Rounded MT Bold" pitchFamily="34" charset="0"/>
                </a:rPr>
                <a:t>rim</a:t>
              </a:r>
              <a:r>
                <a:rPr lang="de-DE" sz="1400">
                  <a:latin typeface="Arial Rounded MT Bold" pitchFamily="34" charset="0"/>
                </a:rPr>
                <a:t> = 100 m/s</a:t>
              </a:r>
            </a:p>
            <a:p>
              <a:endParaRPr lang="de-DE" sz="1400">
                <a:latin typeface="Arial Rounded MT Bold" pitchFamily="34" charset="0"/>
              </a:endParaRPr>
            </a:p>
            <a:p>
              <a:r>
                <a:rPr lang="de-DE" sz="1400">
                  <a:latin typeface="Arial Rounded MT Bold" pitchFamily="34" charset="0"/>
                </a:rPr>
                <a:t>( 2000 rpm )</a:t>
              </a:r>
              <a:endParaRPr lang="en-US" sz="1400">
                <a:latin typeface="Arial Rounded MT Bold" pitchFamily="34" charset="0"/>
              </a:endParaRPr>
            </a:p>
          </p:txBody>
        </p:sp>
      </p:grpSp>
      <p:grpSp>
        <p:nvGrpSpPr>
          <p:cNvPr id="14" name="Group 56"/>
          <p:cNvGrpSpPr>
            <a:grpSpLocks/>
          </p:cNvGrpSpPr>
          <p:nvPr/>
        </p:nvGrpSpPr>
        <p:grpSpPr bwMode="auto">
          <a:xfrm>
            <a:off x="7046913" y="1347788"/>
            <a:ext cx="1436687" cy="350837"/>
            <a:chOff x="3561" y="986"/>
            <a:chExt cx="905" cy="221"/>
          </a:xfrm>
        </p:grpSpPr>
        <p:sp>
          <p:nvSpPr>
            <p:cNvPr id="14389" name="Line 53"/>
            <p:cNvSpPr>
              <a:spLocks noChangeShapeType="1"/>
            </p:cNvSpPr>
            <p:nvPr/>
          </p:nvSpPr>
          <p:spPr bwMode="auto">
            <a:xfrm flipV="1">
              <a:off x="3561" y="1145"/>
              <a:ext cx="905" cy="6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0" name="Rectangle 54"/>
            <p:cNvSpPr>
              <a:spLocks noChangeArrowheads="1"/>
            </p:cNvSpPr>
            <p:nvPr/>
          </p:nvSpPr>
          <p:spPr bwMode="auto">
            <a:xfrm rot="-367728">
              <a:off x="3853" y="986"/>
              <a:ext cx="25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>
                  <a:solidFill>
                    <a:srgbClr val="0000CC"/>
                  </a:solidFill>
                  <a:latin typeface="Arial Rounded MT Bold" pitchFamily="34" charset="0"/>
                </a:rPr>
                <a:t> e</a:t>
              </a:r>
              <a:r>
                <a:rPr lang="de-DE" sz="1400" baseline="30000">
                  <a:solidFill>
                    <a:srgbClr val="0000CC"/>
                  </a:solidFill>
                  <a:latin typeface="Arial Rounded MT Bold" pitchFamily="34" charset="0"/>
                </a:rPr>
                <a:t>+</a:t>
              </a:r>
            </a:p>
          </p:txBody>
        </p:sp>
      </p:grpSp>
      <p:grpSp>
        <p:nvGrpSpPr>
          <p:cNvPr id="14340" name="Group 65"/>
          <p:cNvGrpSpPr>
            <a:grpSpLocks/>
          </p:cNvGrpSpPr>
          <p:nvPr/>
        </p:nvGrpSpPr>
        <p:grpSpPr bwMode="auto">
          <a:xfrm>
            <a:off x="4445000" y="690563"/>
            <a:ext cx="3816350" cy="5618162"/>
            <a:chOff x="2109" y="526"/>
            <a:chExt cx="2404" cy="3539"/>
          </a:xfrm>
        </p:grpSpPr>
        <p:sp>
          <p:nvSpPr>
            <p:cNvPr id="14384" name="Rectangle 66"/>
            <p:cNvSpPr>
              <a:spLocks noChangeArrowheads="1"/>
            </p:cNvSpPr>
            <p:nvPr/>
          </p:nvSpPr>
          <p:spPr bwMode="auto">
            <a:xfrm>
              <a:off x="2611" y="526"/>
              <a:ext cx="1627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800080"/>
                  </a:solidFill>
                  <a:latin typeface="Arial Rounded MT Bold" pitchFamily="34" charset="0"/>
                </a:rPr>
                <a:t>Ti6Al4V target for polarised</a:t>
              </a:r>
            </a:p>
            <a:p>
              <a:r>
                <a:rPr lang="en-US" sz="1400">
                  <a:solidFill>
                    <a:srgbClr val="800080"/>
                  </a:solidFill>
                  <a:latin typeface="Arial Rounded MT Bold" pitchFamily="34" charset="0"/>
                </a:rPr>
                <a:t>       positron production</a:t>
              </a:r>
            </a:p>
          </p:txBody>
        </p:sp>
        <p:grpSp>
          <p:nvGrpSpPr>
            <p:cNvPr id="14385" name="Group 67"/>
            <p:cNvGrpSpPr>
              <a:grpSpLocks/>
            </p:cNvGrpSpPr>
            <p:nvPr/>
          </p:nvGrpSpPr>
          <p:grpSpPr bwMode="auto">
            <a:xfrm>
              <a:off x="2109" y="845"/>
              <a:ext cx="2404" cy="3220"/>
              <a:chOff x="110" y="164"/>
              <a:chExt cx="2143" cy="2264"/>
            </a:xfrm>
          </p:grpSpPr>
          <p:pic>
            <p:nvPicPr>
              <p:cNvPr id="14386" name="Picture 4" descr="H:\zn\ILC_targetweel&amp;flux.bmp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10" y="164"/>
                <a:ext cx="2143" cy="2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387" name="TextBox 45"/>
              <p:cNvSpPr txBox="1">
                <a:spLocks noChangeArrowheads="1"/>
              </p:cNvSpPr>
              <p:nvPr/>
            </p:nvSpPr>
            <p:spPr bwMode="auto">
              <a:xfrm rot="1839056">
                <a:off x="1483" y="1458"/>
                <a:ext cx="126" cy="1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sz="1200"/>
                  <a:t>r</a:t>
                </a: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>
                <a:off x="1250" y="1389"/>
                <a:ext cx="451" cy="33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341" name="Rectangle 72"/>
          <p:cNvSpPr>
            <a:spLocks noChangeArrowheads="1"/>
          </p:cNvSpPr>
          <p:nvPr/>
        </p:nvSpPr>
        <p:spPr bwMode="auto">
          <a:xfrm rot="-252474">
            <a:off x="187325" y="2014538"/>
            <a:ext cx="2089150" cy="288925"/>
          </a:xfrm>
          <a:prstGeom prst="rect">
            <a:avLst/>
          </a:prstGeom>
          <a:pattFill prst="ltDnDiag">
            <a:fgClr>
              <a:srgbClr val="FF6600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4342" name="Rectangle 48"/>
          <p:cNvSpPr>
            <a:spLocks noChangeArrowheads="1"/>
          </p:cNvSpPr>
          <p:nvPr/>
        </p:nvSpPr>
        <p:spPr bwMode="auto">
          <a:xfrm rot="-294425">
            <a:off x="246063" y="1636713"/>
            <a:ext cx="1873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 dirty="0">
                <a:latin typeface="Arial Rounded MT Bold" pitchFamily="34" charset="0"/>
              </a:rPr>
              <a:t>150-500 </a:t>
            </a:r>
            <a:r>
              <a:rPr lang="de-DE" sz="1800" dirty="0" err="1">
                <a:latin typeface="Arial Rounded MT Bold" pitchFamily="34" charset="0"/>
              </a:rPr>
              <a:t>GeV</a:t>
            </a:r>
            <a:r>
              <a:rPr lang="de-DE" sz="1800" dirty="0">
                <a:latin typeface="Arial Rounded MT Bold" pitchFamily="34" charset="0"/>
              </a:rPr>
              <a:t> e</a:t>
            </a:r>
            <a:r>
              <a:rPr lang="de-DE" sz="1800" baseline="30000" dirty="0">
                <a:latin typeface="Arial Rounded MT Bold" pitchFamily="34" charset="0"/>
              </a:rPr>
              <a:t>-</a:t>
            </a:r>
          </a:p>
        </p:txBody>
      </p:sp>
      <p:sp>
        <p:nvSpPr>
          <p:cNvPr id="26" name="Line 73"/>
          <p:cNvSpPr>
            <a:spLocks noChangeShapeType="1"/>
          </p:cNvSpPr>
          <p:nvPr/>
        </p:nvSpPr>
        <p:spPr bwMode="auto">
          <a:xfrm flipV="1">
            <a:off x="331788" y="2070100"/>
            <a:ext cx="1871662" cy="144463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14344" name="Rectangle 80"/>
          <p:cNvSpPr>
            <a:spLocks noChangeArrowheads="1"/>
          </p:cNvSpPr>
          <p:nvPr/>
        </p:nvSpPr>
        <p:spPr bwMode="auto">
          <a:xfrm rot="-294425">
            <a:off x="403225" y="2286000"/>
            <a:ext cx="1636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>
                <a:solidFill>
                  <a:srgbClr val="FF9900"/>
                </a:solidFill>
                <a:latin typeface="Arial Rounded MT Bold" pitchFamily="34" charset="0"/>
              </a:rPr>
              <a:t>helical undulator</a:t>
            </a:r>
            <a:endParaRPr lang="de-DE" sz="1400" baseline="30000">
              <a:solidFill>
                <a:srgbClr val="FF9900"/>
              </a:solidFill>
              <a:latin typeface="Arial Rounded MT Bold" pitchFamily="3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 rot="-290264">
            <a:off x="2222500" y="1697038"/>
            <a:ext cx="1377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>
                <a:solidFill>
                  <a:srgbClr val="800080"/>
                </a:solidFill>
                <a:latin typeface="Arial Rounded MT Bold" pitchFamily="34" charset="0"/>
              </a:rPr>
              <a:t>photon beam</a:t>
            </a:r>
          </a:p>
        </p:txBody>
      </p:sp>
      <p:sp>
        <p:nvSpPr>
          <p:cNvPr id="31" name="Arc 85"/>
          <p:cNvSpPr>
            <a:spLocks/>
          </p:cNvSpPr>
          <p:nvPr/>
        </p:nvSpPr>
        <p:spPr bwMode="auto">
          <a:xfrm rot="-143405" flipH="1" flipV="1">
            <a:off x="5603875" y="3352800"/>
            <a:ext cx="431800" cy="1223963"/>
          </a:xfrm>
          <a:custGeom>
            <a:avLst/>
            <a:gdLst>
              <a:gd name="T0" fmla="*/ 2147483647 w 43200"/>
              <a:gd name="T1" fmla="*/ 2147483647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12316" y="2096"/>
                </a:moveTo>
                <a:cubicBezTo>
                  <a:pt x="15216" y="716"/>
                  <a:pt x="18388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7810"/>
                  <a:pt x="997" y="14087"/>
                  <a:pt x="2890" y="10804"/>
                </a:cubicBezTo>
              </a:path>
              <a:path w="43200" h="43200" stroke="0" extrusionOk="0">
                <a:moveTo>
                  <a:pt x="12316" y="2096"/>
                </a:moveTo>
                <a:cubicBezTo>
                  <a:pt x="15216" y="716"/>
                  <a:pt x="18388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-1" y="17810"/>
                  <a:pt x="997" y="14087"/>
                  <a:pt x="2890" y="10804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stealth" w="lg" len="lg"/>
          </a:ln>
        </p:spPr>
        <p:txBody>
          <a:bodyPr rot="10800000" wrap="none" anchor="ctr"/>
          <a:lstStyle/>
          <a:p>
            <a:endParaRPr lang="en-US"/>
          </a:p>
        </p:txBody>
      </p:sp>
      <p:sp>
        <p:nvSpPr>
          <p:cNvPr id="32" name="Rectangle 27"/>
          <p:cNvSpPr>
            <a:spLocks noChangeArrowheads="1"/>
          </p:cNvSpPr>
          <p:nvPr/>
        </p:nvSpPr>
        <p:spPr bwMode="auto">
          <a:xfrm rot="-255442">
            <a:off x="5819775" y="2235200"/>
            <a:ext cx="1411288" cy="542925"/>
          </a:xfrm>
          <a:prstGeom prst="rect">
            <a:avLst/>
          </a:prstGeom>
          <a:solidFill>
            <a:srgbClr val="FFFF00"/>
          </a:solidFill>
          <a:ln w="254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Arial Rounded MT Bold" pitchFamily="34" charset="0"/>
              </a:rPr>
              <a:t>distribution of</a:t>
            </a:r>
          </a:p>
          <a:p>
            <a:pPr algn="ctr"/>
            <a:r>
              <a:rPr lang="en-US" sz="1400">
                <a:latin typeface="Arial Rounded MT Bold" pitchFamily="34" charset="0"/>
              </a:rPr>
              <a:t>heat load !!</a:t>
            </a:r>
          </a:p>
        </p:txBody>
      </p:sp>
      <p:sp>
        <p:nvSpPr>
          <p:cNvPr id="57" name="Line 9"/>
          <p:cNvSpPr>
            <a:spLocks noChangeShapeType="1"/>
          </p:cNvSpPr>
          <p:nvPr/>
        </p:nvSpPr>
        <p:spPr bwMode="auto">
          <a:xfrm flipV="1">
            <a:off x="2339975" y="1768475"/>
            <a:ext cx="3952875" cy="288925"/>
          </a:xfrm>
          <a:prstGeom prst="line">
            <a:avLst/>
          </a:prstGeom>
          <a:noFill/>
          <a:ln w="50800">
            <a:solidFill>
              <a:srgbClr val="80008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3" name="Oval 71"/>
          <p:cNvSpPr>
            <a:spLocks noChangeArrowheads="1"/>
          </p:cNvSpPr>
          <p:nvPr/>
        </p:nvSpPr>
        <p:spPr bwMode="auto">
          <a:xfrm>
            <a:off x="6469063" y="1624013"/>
            <a:ext cx="144462" cy="287337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0185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/>
      <p:bldP spid="31" grpId="0" animBg="1"/>
      <p:bldP spid="32" grpId="0" animBg="1"/>
      <p:bldP spid="57" grpId="0" animBg="1"/>
      <p:bldP spid="6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4563028" cy="4467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4282638" cy="5793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47"/>
          <p:cNvSpPr>
            <a:spLocks noChangeArrowheads="1"/>
          </p:cNvSpPr>
          <p:nvPr/>
        </p:nvSpPr>
        <p:spPr bwMode="auto">
          <a:xfrm>
            <a:off x="445310" y="5301208"/>
            <a:ext cx="367240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 Rounded MT Bold" pitchFamily="34" charset="0"/>
              </a:rPr>
              <a:t>Equilibrium temperature with cooling channels inside the wheel and a water flow of 0.1 l/s</a:t>
            </a:r>
            <a:endParaRPr lang="en-US" sz="1400" dirty="0">
              <a:latin typeface="Arial Rounded MT Bold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3789040"/>
            <a:ext cx="18277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 Rounded MT Bold" pitchFamily="34" charset="0"/>
              </a:rPr>
              <a:t>Water temperature</a:t>
            </a:r>
            <a:endParaRPr lang="de-DE" sz="1400" dirty="0"/>
          </a:p>
        </p:txBody>
      </p:sp>
      <p:sp>
        <p:nvSpPr>
          <p:cNvPr id="13" name="Rectangle 12"/>
          <p:cNvSpPr/>
          <p:nvPr/>
        </p:nvSpPr>
        <p:spPr>
          <a:xfrm>
            <a:off x="5004048" y="3789040"/>
            <a:ext cx="18511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 Rounded MT Bold" pitchFamily="34" charset="0"/>
              </a:rPr>
              <a:t>Wheel temperature</a:t>
            </a:r>
            <a:endParaRPr lang="de-DE" sz="1400" dirty="0"/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55576" y="19050"/>
            <a:ext cx="78509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Average temperature in </a:t>
            </a:r>
            <a:r>
              <a:rPr lang="en-US" sz="1600" u="sng" dirty="0">
                <a:solidFill>
                  <a:schemeClr val="accent2"/>
                </a:solidFill>
                <a:latin typeface="Arial Rounded MT Bold" pitchFamily="34" charset="0"/>
              </a:rPr>
              <a:t>the ILC target </a:t>
            </a:r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wheel with cooling channels </a:t>
            </a:r>
            <a:r>
              <a:rPr lang="en-US" sz="1600" u="sng" dirty="0">
                <a:solidFill>
                  <a:schemeClr val="accent2"/>
                </a:solidFill>
                <a:latin typeface="Arial Rounded MT Bold" pitchFamily="34" charset="0"/>
              </a:rPr>
              <a:t>(high </a:t>
            </a:r>
            <a:r>
              <a:rPr lang="en-US" sz="1600" u="sng" dirty="0" err="1">
                <a:solidFill>
                  <a:schemeClr val="accent2"/>
                </a:solidFill>
                <a:latin typeface="Arial Rounded MT Bold" pitchFamily="34" charset="0"/>
              </a:rPr>
              <a:t>lumi</a:t>
            </a:r>
            <a:r>
              <a:rPr lang="en-US" sz="1600" u="sng" dirty="0">
                <a:solidFill>
                  <a:schemeClr val="accent2"/>
                </a:solidFill>
                <a:latin typeface="Arial Rounded MT Bold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8324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105785" y="19050"/>
            <a:ext cx="49144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Dynamical reaction force at the wheel bearings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7355231" cy="553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475653" y="1916832"/>
            <a:ext cx="3976667" cy="2292808"/>
            <a:chOff x="3475653" y="1916832"/>
            <a:chExt cx="3976667" cy="2292808"/>
          </a:xfrm>
        </p:grpSpPr>
        <p:sp>
          <p:nvSpPr>
            <p:cNvPr id="5" name="Arc 4"/>
            <p:cNvSpPr/>
            <p:nvPr/>
          </p:nvSpPr>
          <p:spPr>
            <a:xfrm rot="21212701">
              <a:off x="4871755" y="3012140"/>
              <a:ext cx="288032" cy="1080120"/>
            </a:xfrm>
            <a:prstGeom prst="arc">
              <a:avLst>
                <a:gd name="adj1" fmla="val 15153068"/>
                <a:gd name="adj2" fmla="val 8300860"/>
              </a:avLst>
            </a:prstGeom>
            <a:ln w="44450" cmpd="dbl">
              <a:solidFill>
                <a:srgbClr val="0070C0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5652120" y="1916832"/>
              <a:ext cx="576064" cy="72008"/>
            </a:xfrm>
            <a:prstGeom prst="straightConnector1">
              <a:avLst/>
            </a:prstGeom>
            <a:ln w="44450" cmpd="dbl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 flipV="1">
              <a:off x="5447819" y="2652100"/>
              <a:ext cx="70152" cy="684858"/>
            </a:xfrm>
            <a:prstGeom prst="straightConnector1">
              <a:avLst/>
            </a:prstGeom>
            <a:ln w="44450" cmpd="dbl">
              <a:solidFill>
                <a:srgbClr val="CC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 flipV="1">
              <a:off x="4476395" y="3084148"/>
              <a:ext cx="35076" cy="405210"/>
            </a:xfrm>
            <a:prstGeom prst="straightConnector1">
              <a:avLst/>
            </a:prstGeom>
            <a:ln w="44450" cmpd="dbl">
              <a:solidFill>
                <a:srgbClr val="3333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3535460" y="3684232"/>
              <a:ext cx="0" cy="336020"/>
            </a:xfrm>
            <a:prstGeom prst="straightConnector1">
              <a:avLst/>
            </a:prstGeom>
            <a:ln w="44450" cmpd="dbl">
              <a:solidFill>
                <a:srgbClr val="3333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 rot="21158908">
              <a:off x="3475653" y="3932641"/>
              <a:ext cx="127445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i="1" dirty="0" smtClean="0">
                  <a:latin typeface="Arial Rounded MT Bold" pitchFamily="34" charset="0"/>
                </a:rPr>
                <a:t>Reaction force</a:t>
              </a:r>
              <a:endParaRPr lang="de-DE" sz="1200" i="1" dirty="0"/>
            </a:p>
          </p:txBody>
        </p:sp>
        <p:sp>
          <p:nvSpPr>
            <p:cNvPr id="12" name="Rectangle 11"/>
            <p:cNvSpPr/>
            <p:nvPr/>
          </p:nvSpPr>
          <p:spPr>
            <a:xfrm rot="21297139">
              <a:off x="5255372" y="2053448"/>
              <a:ext cx="2196948" cy="27699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200" b="1" i="1" dirty="0" smtClean="0">
                  <a:solidFill>
                    <a:srgbClr val="FF0000"/>
                  </a:solidFill>
                  <a:latin typeface="Arial Rounded MT Bold" pitchFamily="34" charset="0"/>
                </a:rPr>
                <a:t>Beam induced deformation</a:t>
              </a:r>
              <a:endParaRPr lang="de-DE" sz="12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21396150">
              <a:off x="4696216" y="2480337"/>
              <a:ext cx="80438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i="1" dirty="0">
                  <a:solidFill>
                    <a:srgbClr val="CC00CC"/>
                  </a:solidFill>
                  <a:latin typeface="Arial Rounded MT Bold" pitchFamily="34" charset="0"/>
                </a:rPr>
                <a:t>r</a:t>
              </a:r>
              <a:r>
                <a:rPr lang="en-US" sz="1200" i="1" dirty="0" smtClean="0">
                  <a:solidFill>
                    <a:srgbClr val="CC00CC"/>
                  </a:solidFill>
                  <a:latin typeface="Arial Rounded MT Bold" pitchFamily="34" charset="0"/>
                </a:rPr>
                <a:t>eaction</a:t>
              </a:r>
              <a:endParaRPr lang="de-DE" sz="1200" i="1" dirty="0">
                <a:solidFill>
                  <a:srgbClr val="CC00CC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677994" y="5816282"/>
            <a:ext cx="22621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/>
              <a:t>Jeffrey Gronberg (LLNL)</a:t>
            </a:r>
          </a:p>
        </p:txBody>
      </p:sp>
    </p:spTree>
    <p:extLst>
      <p:ext uri="{BB962C8B-B14F-4D97-AF65-F5344CB8AC3E}">
        <p14:creationId xmlns:p14="http://schemas.microsoft.com/office/powerpoint/2010/main" val="267754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LC_target_wheel_2625_Pulses_5Hz_40x_20x_thick_bear0_tem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476671"/>
            <a:ext cx="4444742" cy="4078165"/>
          </a:xfrm>
          <a:prstGeom prst="rect">
            <a:avLst/>
          </a:prstGeom>
        </p:spPr>
      </p:pic>
      <p:pic>
        <p:nvPicPr>
          <p:cNvPr id="1026" name="Picture 2" descr="H:\zn\Conferences\Posipol2013\temp0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7856"/>
            <a:ext cx="3707904" cy="258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47"/>
          <p:cNvSpPr>
            <a:spLocks noChangeArrowheads="1"/>
          </p:cNvSpPr>
          <p:nvPr/>
        </p:nvSpPr>
        <p:spPr bwMode="auto">
          <a:xfrm>
            <a:off x="3406637" y="5102504"/>
            <a:ext cx="207620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Arial Rounded MT Bold" pitchFamily="34" charset="0"/>
              </a:rPr>
              <a:t>2*10</a:t>
            </a:r>
            <a:r>
              <a:rPr lang="en-US" sz="1100" baseline="30000" dirty="0" smtClean="0">
                <a:latin typeface="Arial Rounded MT Bold" pitchFamily="34" charset="0"/>
              </a:rPr>
              <a:t>10</a:t>
            </a:r>
            <a:r>
              <a:rPr lang="en-US" sz="1100" dirty="0" smtClean="0">
                <a:latin typeface="Arial Rounded MT Bold" pitchFamily="34" charset="0"/>
              </a:rPr>
              <a:t> e</a:t>
            </a:r>
            <a:r>
              <a:rPr lang="en-US" sz="1100" baseline="30000" dirty="0" smtClean="0">
                <a:latin typeface="Arial Rounded MT Bold" pitchFamily="34" charset="0"/>
              </a:rPr>
              <a:t>-</a:t>
            </a:r>
            <a:r>
              <a:rPr lang="en-US" sz="1100" dirty="0" smtClean="0">
                <a:latin typeface="Arial Rounded MT Bold" pitchFamily="34" charset="0"/>
              </a:rPr>
              <a:t> / bunch</a:t>
            </a:r>
          </a:p>
          <a:p>
            <a:r>
              <a:rPr lang="en-US" sz="1100" dirty="0" smtClean="0">
                <a:latin typeface="Arial Rounded MT Bold" pitchFamily="34" charset="0"/>
              </a:rPr>
              <a:t>2625 bunch / train (0.97ms) </a:t>
            </a:r>
          </a:p>
          <a:p>
            <a:r>
              <a:rPr lang="en-US" sz="1100" dirty="0" smtClean="0">
                <a:latin typeface="Arial Rounded MT Bold" pitchFamily="34" charset="0"/>
              </a:rPr>
              <a:t>0.366</a:t>
            </a:r>
            <a:r>
              <a:rPr lang="en-US" sz="1100" dirty="0" smtClean="0">
                <a:latin typeface="Symbol" pitchFamily="18" charset="2"/>
              </a:rPr>
              <a:t>m</a:t>
            </a:r>
            <a:r>
              <a:rPr lang="en-US" sz="1100" dirty="0" smtClean="0">
                <a:latin typeface="Arial Rounded MT Bold" pitchFamily="34" charset="0"/>
              </a:rPr>
              <a:t>s bunch spacing</a:t>
            </a:r>
          </a:p>
          <a:p>
            <a:r>
              <a:rPr lang="en-US" sz="1100" dirty="0" smtClean="0">
                <a:latin typeface="Arial Rounded MT Bold" pitchFamily="34" charset="0"/>
              </a:rPr>
              <a:t>5 train / s</a:t>
            </a:r>
            <a:endParaRPr lang="en-US" sz="1100" dirty="0">
              <a:latin typeface="Arial Rounded MT Bold" pitchFamily="34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796733" y="19050"/>
            <a:ext cx="77357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Dynamic stress and temperature evolution </a:t>
            </a:r>
            <a:r>
              <a:rPr lang="en-US" sz="1600" u="sng" dirty="0">
                <a:solidFill>
                  <a:schemeClr val="accent2"/>
                </a:solidFill>
                <a:latin typeface="Arial Rounded MT Bold" pitchFamily="34" charset="0"/>
              </a:rPr>
              <a:t>in the ILC target wheel (high </a:t>
            </a:r>
            <a:r>
              <a:rPr lang="en-US" sz="1600" u="sng" dirty="0" err="1">
                <a:solidFill>
                  <a:schemeClr val="accent2"/>
                </a:solidFill>
                <a:latin typeface="Arial Rounded MT Bold" pitchFamily="34" charset="0"/>
              </a:rPr>
              <a:t>lumi</a:t>
            </a:r>
            <a:r>
              <a:rPr lang="en-US" sz="1600" u="sng" dirty="0">
                <a:solidFill>
                  <a:schemeClr val="accent2"/>
                </a:solidFill>
                <a:latin typeface="Arial Rounded MT Bold" pitchFamily="34" charset="0"/>
              </a:rPr>
              <a:t>)</a:t>
            </a:r>
          </a:p>
        </p:txBody>
      </p:sp>
      <p:pic>
        <p:nvPicPr>
          <p:cNvPr id="4" name="ILC_target_wheel_2625_Pulses_5Hz_40x_20x_thick_bear0_stress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60032" y="476672"/>
            <a:ext cx="4283968" cy="4283968"/>
          </a:xfrm>
          <a:prstGeom prst="rect">
            <a:avLst/>
          </a:prstGeom>
        </p:spPr>
      </p:pic>
      <p:pic>
        <p:nvPicPr>
          <p:cNvPr id="13" name="Picture 2" descr="H:\zn\Conferences\Posipol2013\stress0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87856"/>
            <a:ext cx="3707903" cy="258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09604" y="3635151"/>
            <a:ext cx="1266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 Rounded MT Bold" pitchFamily="34" charset="0"/>
              </a:rPr>
              <a:t>temperature</a:t>
            </a:r>
            <a:endParaRPr lang="de-DE" sz="1400" dirty="0"/>
          </a:p>
        </p:txBody>
      </p:sp>
      <p:sp>
        <p:nvSpPr>
          <p:cNvPr id="17" name="Rectangle 16"/>
          <p:cNvSpPr/>
          <p:nvPr/>
        </p:nvSpPr>
        <p:spPr>
          <a:xfrm>
            <a:off x="5072540" y="3645024"/>
            <a:ext cx="7235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 Rounded MT Bold" pitchFamily="34" charset="0"/>
              </a:rPr>
              <a:t>stress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13604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300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2" repeatCount="300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105785" y="19050"/>
            <a:ext cx="49144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Dynamical reaction force at the wheel bearings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45525" y="1196752"/>
                <a:ext cx="6870149" cy="11540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/>
                        </a:rPr>
                        <m:t>𝑰</m:t>
                      </m:r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de-DE" sz="20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/>
                            </a:rPr>
                            <m:t>𝑉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 </m:t>
                          </m:r>
                        </m:sup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  <m:d>
                            <m:dPr>
                              <m:ctrlPr>
                                <a:rPr lang="de-DE" sz="20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latin typeface="Cambria Math"/>
                                </a:rPr>
                                <m:t>𝒓</m:t>
                              </m:r>
                            </m:e>
                          </m:d>
                          <m:sSup>
                            <m:sSupPr>
                              <m:ctrlPr>
                                <a:rPr lang="de-DE" sz="20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2000" b="1" i="1" smtClean="0">
                                  <a:latin typeface="Cambria Math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𝑑𝑉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= </m:t>
                          </m: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20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</m:nary>
                          <m:d>
                            <m:d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en-US" sz="2000" b="0" i="1" smtClean="0"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m:rPr>
                                        <m:brk m:alnAt="7"/>
                                      </m:rPr>
                                      <a:rPr lang="en-US" sz="2000" b="0" i="1" smtClean="0">
                                        <a:latin typeface="Cambria Math"/>
                                      </a:rPr>
                                      <m:t>+</m:t>
                                    </m:r>
                                    <m:sSubSup>
                                      <m:sSubSupPr>
                                        <m:ctrlPr>
                                          <a:rPr lang="en-US" sz="2000" b="0" i="1" smtClean="0"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  <m:e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latin typeface="Cambria Math"/>
                                      </a:rPr>
                                      <m:t>+</m:t>
                                    </m:r>
                                    <m:sSubSup>
                                      <m:sSubSup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latin typeface="Cambria Math"/>
                                      </a:rPr>
                                      <m:t>+</m:t>
                                    </m:r>
                                    <m:sSubSup>
                                      <m:sSubSupPr>
                                        <m:ctrlPr>
                                          <a:rPr lang="en-US" sz="2000" i="1" smtClean="0"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0" i="1" smtClean="0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</m:d>
                        </m:e>
                      </m:nary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525" y="1196752"/>
                <a:ext cx="6870149" cy="115403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23528" y="2708920"/>
                <a:ext cx="4032386" cy="759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latin typeface="Cambria Math"/>
                          <a:ea typeface="Cambria Math"/>
                        </a:rPr>
                        <m:t>𝝉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𝑰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𝐶𝑀𝑆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 </m:t>
                      </m:r>
                      <m:limLow>
                        <m:limLow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groupChrPr>
                            <m:e>
                              <m:r>
                                <a:rPr lang="en-US" b="1" i="1" smtClean="0"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e>
                          </m:groupChr>
                        </m:e>
                        <m:lim>
                          <m:f>
                            <m:fPr>
                              <m:type m:val="lin"/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latin typeface="Cambria Math"/>
                                  <a:ea typeface="Cambria Math"/>
                                </a:rPr>
                                <m:t>𝒂</m:t>
                              </m:r>
                            </m:num>
                            <m:den>
                              <m:r>
                                <a:rPr lang="en-US" b="1" i="1" smtClean="0">
                                  <a:latin typeface="Cambria Math"/>
                                  <a:ea typeface="Cambria Math"/>
                                </a:rPr>
                                <m:t>𝒓</m:t>
                              </m:r>
                            </m:den>
                          </m:f>
                        </m:lim>
                      </m:limLow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 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𝝎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 ×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𝑰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𝐶𝑀𝑆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𝝎</m:t>
                      </m:r>
                    </m:oMath>
                  </m:oMathPara>
                </a14:m>
                <a:endParaRPr lang="en-US" b="1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2708920"/>
                <a:ext cx="4032386" cy="759632"/>
              </a:xfrm>
              <a:prstGeom prst="rect">
                <a:avLst/>
              </a:prstGeom>
              <a:blipFill rotWithShape="1">
                <a:blip r:embed="rId3"/>
                <a:stretch>
                  <a:fillRect b="-864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7"/>
          <p:cNvSpPr>
            <a:spLocks noChangeArrowheads="1"/>
          </p:cNvSpPr>
          <p:nvPr/>
        </p:nvSpPr>
        <p:spPr bwMode="auto">
          <a:xfrm>
            <a:off x="179512" y="476672"/>
            <a:ext cx="49653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 Rounded MT Bold" pitchFamily="34" charset="0"/>
              </a:rPr>
              <a:t>Inertia tensor </a:t>
            </a:r>
            <a:r>
              <a:rPr lang="en-US" b="1" dirty="0" smtClean="0">
                <a:latin typeface="Arial Rounded MT Bold" pitchFamily="34" charset="0"/>
              </a:rPr>
              <a:t>I</a:t>
            </a:r>
            <a:r>
              <a:rPr lang="en-US" sz="2000" dirty="0" smtClean="0">
                <a:latin typeface="Arial Rounded MT Bold" pitchFamily="34" charset="0"/>
              </a:rPr>
              <a:t>  and resultant torque </a:t>
            </a:r>
            <a:r>
              <a:rPr lang="en-US" sz="3200" b="1" dirty="0" smtClean="0">
                <a:latin typeface="Symbol" pitchFamily="18" charset="2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82183" y="4336194"/>
                <a:ext cx="3315075" cy="532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vertJc m:val="bot"/>
                          <m:ctrlPr>
                            <a:rPr lang="de-DE" sz="2800" i="1" smtClean="0">
                              <a:latin typeface="Cambria Math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28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 </m:t>
                          </m:r>
                        </m:e>
                      </m:groupChr>
                      <m:r>
                        <a:rPr lang="en-US" sz="2800" b="1" i="1" smtClean="0">
                          <a:latin typeface="Cambria Math"/>
                        </a:rPr>
                        <m:t>   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2800" b="1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2800" b="1" i="1">
                              <a:latin typeface="Cambria Math"/>
                              <a:ea typeface="Cambria Math"/>
                            </a:rPr>
                            <m:t>𝝉</m:t>
                          </m:r>
                        </m:e>
                      </m:d>
                      <m:r>
                        <a:rPr lang="en-US" sz="2800" b="1" i="1" smtClean="0">
                          <a:latin typeface="Cambria Math"/>
                          <a:ea typeface="Cambria Math"/>
                        </a:rPr>
                        <m:t>∝ </m:t>
                      </m:r>
                      <m:r>
                        <a:rPr lang="en-US" sz="2800" b="1" i="1" smtClean="0">
                          <a:latin typeface="Cambria Math"/>
                          <a:ea typeface="Cambria Math"/>
                        </a:rPr>
                        <m:t>𝒎</m:t>
                      </m:r>
                      <m:r>
                        <a:rPr lang="en-US" sz="2800" b="1" i="1" smtClean="0">
                          <a:latin typeface="Cambria Math"/>
                          <a:ea typeface="Cambria Math"/>
                        </a:rPr>
                        <m:t>  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/>
                              <a:ea typeface="Cambria Math"/>
                            </a:rPr>
                            <m:t>𝒓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</m:sup>
                      </m:sSup>
                      <m:r>
                        <a:rPr lang="en-US" sz="2800" b="1" i="1" smtClean="0">
                          <a:latin typeface="Cambria Math"/>
                          <a:ea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/>
                              <a:ea typeface="Cambria Math"/>
                            </a:rPr>
                            <m:t>𝝎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de-DE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83" y="4336194"/>
                <a:ext cx="3315075" cy="53296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2411760" y="2333692"/>
            <a:ext cx="6685021" cy="3664007"/>
            <a:chOff x="2411760" y="2333692"/>
            <a:chExt cx="6685021" cy="3664007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6576" y="2708920"/>
              <a:ext cx="4247451" cy="3288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Arc 5"/>
            <p:cNvSpPr/>
            <p:nvPr/>
          </p:nvSpPr>
          <p:spPr>
            <a:xfrm rot="21212701">
              <a:off x="6516216" y="4077072"/>
              <a:ext cx="288032" cy="1080120"/>
            </a:xfrm>
            <a:prstGeom prst="arc">
              <a:avLst>
                <a:gd name="adj1" fmla="val 15153068"/>
                <a:gd name="adj2" fmla="val 8300860"/>
              </a:avLst>
            </a:prstGeom>
            <a:ln w="38100" cmpd="dbl">
              <a:solidFill>
                <a:srgbClr val="0070C0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7641231" y="4026550"/>
                  <a:ext cx="67518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𝑪𝑴𝑺</m:t>
                        </m:r>
                      </m:oMath>
                    </m:oMathPara>
                  </a14:m>
                  <a:endParaRPr lang="de-DE" sz="1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1231" y="4026550"/>
                  <a:ext cx="675185" cy="33855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Arrow Connector 8"/>
            <p:cNvCxnSpPr/>
            <p:nvPr/>
          </p:nvCxnSpPr>
          <p:spPr>
            <a:xfrm flipV="1">
              <a:off x="7598209" y="2816932"/>
              <a:ext cx="576064" cy="72008"/>
            </a:xfrm>
            <a:prstGeom prst="straightConnector1">
              <a:avLst/>
            </a:prstGeom>
            <a:ln w="34925" cmpd="dbl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7092280" y="3717032"/>
              <a:ext cx="70152" cy="684858"/>
            </a:xfrm>
            <a:prstGeom prst="straightConnector1">
              <a:avLst/>
            </a:prstGeom>
            <a:ln w="34925" cmpd="dbl">
              <a:solidFill>
                <a:srgbClr val="CC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6120856" y="4149080"/>
              <a:ext cx="35076" cy="405210"/>
            </a:xfrm>
            <a:prstGeom prst="straightConnector1">
              <a:avLst/>
            </a:prstGeom>
            <a:ln w="34925" cmpd="dbl">
              <a:solidFill>
                <a:srgbClr val="3333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5179921" y="4749164"/>
              <a:ext cx="0" cy="336020"/>
            </a:xfrm>
            <a:prstGeom prst="straightConnector1">
              <a:avLst/>
            </a:prstGeom>
            <a:ln w="34925" cmpd="dbl">
              <a:solidFill>
                <a:srgbClr val="3333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 rot="21158908">
              <a:off x="5120114" y="4997573"/>
              <a:ext cx="127445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i="1" dirty="0" smtClean="0">
                  <a:latin typeface="Arial Rounded MT Bold" pitchFamily="34" charset="0"/>
                </a:rPr>
                <a:t>Reaction force</a:t>
              </a:r>
              <a:endParaRPr lang="de-DE" sz="1200" i="1" dirty="0"/>
            </a:p>
          </p:txBody>
        </p:sp>
        <p:sp>
          <p:nvSpPr>
            <p:cNvPr id="23" name="Rectangle 22"/>
            <p:cNvSpPr/>
            <p:nvPr/>
          </p:nvSpPr>
          <p:spPr>
            <a:xfrm rot="21297139">
              <a:off x="6899833" y="2333692"/>
              <a:ext cx="2196948" cy="27699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200" i="1" dirty="0" smtClean="0">
                  <a:solidFill>
                    <a:srgbClr val="7030A0"/>
                  </a:solidFill>
                  <a:latin typeface="Arial Rounded MT Bold" pitchFamily="34" charset="0"/>
                </a:rPr>
                <a:t>Beam induced deformation</a:t>
              </a:r>
              <a:endParaRPr lang="de-DE" sz="1200" i="1" dirty="0">
                <a:solidFill>
                  <a:srgbClr val="7030A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21396150">
              <a:off x="6235685" y="3632465"/>
              <a:ext cx="80438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i="1" dirty="0">
                  <a:solidFill>
                    <a:srgbClr val="CC00CC"/>
                  </a:solidFill>
                  <a:latin typeface="Arial Rounded MT Bold" pitchFamily="34" charset="0"/>
                </a:rPr>
                <a:t>r</a:t>
              </a:r>
              <a:r>
                <a:rPr lang="en-US" sz="1200" i="1" dirty="0" smtClean="0">
                  <a:solidFill>
                    <a:srgbClr val="CC00CC"/>
                  </a:solidFill>
                  <a:latin typeface="Arial Rounded MT Bold" pitchFamily="34" charset="0"/>
                </a:rPr>
                <a:t>eaction</a:t>
              </a:r>
              <a:endParaRPr lang="de-DE" sz="1200" i="1" dirty="0">
                <a:solidFill>
                  <a:srgbClr val="CC00CC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411760" y="2492896"/>
              <a:ext cx="2016224" cy="10102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49106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105785" y="19050"/>
            <a:ext cx="49144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Dynamical reaction force at the wheel bearings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04190" y="437120"/>
                <a:ext cx="5469702" cy="759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𝝉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𝑰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𝐶𝑀𝑆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groupChrPr>
                            <m:e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e>
                          </m:groupChr>
                        </m:e>
                        <m:lim>
                          <m:f>
                            <m:fPr>
                              <m:type m:val="lin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𝒂</m:t>
                              </m:r>
                            </m:num>
                            <m:den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𝒓</m:t>
                              </m:r>
                            </m:den>
                          </m:f>
                        </m:lim>
                      </m:limLow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 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𝝎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 ×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𝑰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𝐶𝑀𝑆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𝝎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         </m:t>
                      </m:r>
                      <m:r>
                        <a:rPr lang="de-DE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𝝎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𝟎</m:t>
                      </m:r>
                    </m:oMath>
                  </m:oMathPara>
                </a14:m>
                <a:endParaRPr lang="en-US" b="1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190" y="437120"/>
                <a:ext cx="5469702" cy="759632"/>
              </a:xfrm>
              <a:prstGeom prst="rect">
                <a:avLst/>
              </a:prstGeom>
              <a:blipFill rotWithShape="1">
                <a:blip r:embed="rId4"/>
                <a:stretch>
                  <a:fillRect b="-879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LC_target_wheel_2625_Pulses_5Hz_40x_20x_thick_bear0_defor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286" y="1367059"/>
            <a:ext cx="4444742" cy="4078165"/>
          </a:xfrm>
          <a:prstGeom prst="rect">
            <a:avLst/>
          </a:prstGeom>
        </p:spPr>
      </p:pic>
      <p:pic>
        <p:nvPicPr>
          <p:cNvPr id="1027" name="Picture 3" descr="H:\zn\Conferences\Posipol2013\deform0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625" y="1242182"/>
            <a:ext cx="4596122" cy="320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47"/>
          <p:cNvSpPr>
            <a:spLocks noChangeArrowheads="1"/>
          </p:cNvSpPr>
          <p:nvPr/>
        </p:nvSpPr>
        <p:spPr bwMode="auto">
          <a:xfrm>
            <a:off x="6948264" y="437763"/>
            <a:ext cx="224119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Arial Rounded MT Bold" pitchFamily="34" charset="0"/>
              </a:rPr>
              <a:t>2*10</a:t>
            </a:r>
            <a:r>
              <a:rPr lang="en-US" sz="1200" baseline="30000" dirty="0" smtClean="0">
                <a:latin typeface="Arial Rounded MT Bold" pitchFamily="34" charset="0"/>
              </a:rPr>
              <a:t>10</a:t>
            </a:r>
            <a:r>
              <a:rPr lang="en-US" sz="1200" dirty="0" smtClean="0">
                <a:latin typeface="Arial Rounded MT Bold" pitchFamily="34" charset="0"/>
              </a:rPr>
              <a:t> e</a:t>
            </a:r>
            <a:r>
              <a:rPr lang="en-US" sz="1200" baseline="30000" dirty="0" smtClean="0">
                <a:latin typeface="Arial Rounded MT Bold" pitchFamily="34" charset="0"/>
              </a:rPr>
              <a:t>-</a:t>
            </a:r>
            <a:r>
              <a:rPr lang="en-US" sz="1200" dirty="0" smtClean="0">
                <a:latin typeface="Arial Rounded MT Bold" pitchFamily="34" charset="0"/>
              </a:rPr>
              <a:t> / bunch</a:t>
            </a:r>
          </a:p>
          <a:p>
            <a:r>
              <a:rPr lang="en-US" sz="1200" dirty="0" smtClean="0">
                <a:latin typeface="Arial Rounded MT Bold" pitchFamily="34" charset="0"/>
              </a:rPr>
              <a:t>2625 bunch / train (0.97ms) </a:t>
            </a:r>
          </a:p>
          <a:p>
            <a:r>
              <a:rPr lang="en-US" sz="1200" dirty="0" smtClean="0">
                <a:latin typeface="Arial Rounded MT Bold" pitchFamily="34" charset="0"/>
              </a:rPr>
              <a:t>0.366</a:t>
            </a:r>
            <a:r>
              <a:rPr lang="en-US" sz="1200" dirty="0" smtClean="0">
                <a:latin typeface="Symbol" pitchFamily="18" charset="2"/>
              </a:rPr>
              <a:t>m</a:t>
            </a:r>
            <a:r>
              <a:rPr lang="en-US" sz="1200" dirty="0" smtClean="0">
                <a:latin typeface="Arial Rounded MT Bold" pitchFamily="34" charset="0"/>
              </a:rPr>
              <a:t>s bunch spacing</a:t>
            </a:r>
          </a:p>
          <a:p>
            <a:r>
              <a:rPr lang="en-US" sz="1200" dirty="0" smtClean="0">
                <a:latin typeface="Arial Rounded MT Bold" pitchFamily="34" charset="0"/>
              </a:rPr>
              <a:t>5 train / s</a:t>
            </a:r>
            <a:endParaRPr lang="en-US" sz="1200" dirty="0">
              <a:latin typeface="Arial Rounded MT Bold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199578" y="1916832"/>
            <a:ext cx="5621764" cy="3509916"/>
            <a:chOff x="3199578" y="1916832"/>
            <a:chExt cx="5621764" cy="35099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5342120" y="4869159"/>
                  <a:ext cx="3479222" cy="5575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𝒂</m:t>
                        </m:r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 ≈</m:t>
                        </m:r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𝟖𝟎𝟎</m:t>
                        </m:r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 </m:t>
                        </m:r>
                        <m:f>
                          <m:fPr>
                            <m:type m:val="skw"/>
                            <m:ctrlPr>
                              <a:rPr lang="en-US" b="1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latin typeface="Cambria Math"/>
                                <a:ea typeface="Cambria Math"/>
                              </a:rPr>
                              <m:t>𝒎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b="1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latin typeface="Cambria Math"/>
                                    <a:ea typeface="Cambria Math"/>
                                  </a:rPr>
                                  <m:t>𝒔</m:t>
                                </m:r>
                              </m:e>
                              <m:sup>
                                <m:r>
                                  <a:rPr lang="en-US" b="1" i="1" smtClean="0">
                                    <a:latin typeface="Cambria Math"/>
                                    <a:ea typeface="Cambria Math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 ≈</m:t>
                        </m:r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𝟖𝟎</m:t>
                        </m:r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𝒈</m:t>
                        </m:r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 </m:t>
                        </m:r>
                      </m:oMath>
                    </m:oMathPara>
                  </a14:m>
                  <a:endParaRPr lang="en-US" b="1" dirty="0" smtClean="0">
                    <a:ea typeface="Cambria Math"/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2120" y="4869159"/>
                  <a:ext cx="3479222" cy="557589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132967" b="-198901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/>
            <p:cNvCxnSpPr/>
            <p:nvPr/>
          </p:nvCxnSpPr>
          <p:spPr>
            <a:xfrm flipH="1" flipV="1">
              <a:off x="5580112" y="3212976"/>
              <a:ext cx="1080120" cy="156131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3199578" y="1916832"/>
              <a:ext cx="2380534" cy="295232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209604" y="4581128"/>
            <a:ext cx="12405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 Rounded MT Bold" pitchFamily="34" charset="0"/>
              </a:rPr>
              <a:t>deformation</a:t>
            </a:r>
            <a:endParaRPr lang="de-DE" sz="1400" dirty="0"/>
          </a:p>
        </p:txBody>
      </p:sp>
      <p:sp>
        <p:nvSpPr>
          <p:cNvPr id="27" name="Rectangle 26"/>
          <p:cNvSpPr/>
          <p:nvPr/>
        </p:nvSpPr>
        <p:spPr>
          <a:xfrm>
            <a:off x="2195736" y="5882328"/>
            <a:ext cx="51518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 Rounded MT Bold" pitchFamily="34" charset="0"/>
              </a:rPr>
              <a:t>Acceleration of matter induce torque and reaction forces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49073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200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105785" y="19050"/>
            <a:ext cx="49144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Dynamical reaction force at the wheel bearings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p:pic>
        <p:nvPicPr>
          <p:cNvPr id="8" name="ILC_target_wheel_2625_Pulses_5Hz_40x_20x_thick_bear0_reac_conv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99258" y="1196752"/>
            <a:ext cx="4444742" cy="4078165"/>
          </a:xfrm>
          <a:prstGeom prst="rect">
            <a:avLst/>
          </a:prstGeom>
        </p:spPr>
      </p:pic>
      <p:pic>
        <p:nvPicPr>
          <p:cNvPr id="9" name="ILC_target_wheel_2625_Pulses_5Hz_40x_20x_thick_bear0_reac_fluid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196754"/>
            <a:ext cx="4444742" cy="40781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04190" y="437120"/>
                <a:ext cx="5469702" cy="759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𝝉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𝑰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𝐶𝑀𝑆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groupChrPr>
                            <m:e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e>
                          </m:groupChr>
                        </m:e>
                        <m:lim>
                          <m:f>
                            <m:fPr>
                              <m:type m:val="lin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𝒂</m:t>
                              </m:r>
                            </m:num>
                            <m:den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𝒓</m:t>
                              </m:r>
                            </m:den>
                          </m:f>
                        </m:lim>
                      </m:limLow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 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𝝎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 ×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𝑰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𝐶𝑀𝑆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𝝎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         </m:t>
                      </m:r>
                      <m:r>
                        <a:rPr lang="de-DE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𝝎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𝟎</m:t>
                      </m:r>
                    </m:oMath>
                  </m:oMathPara>
                </a14:m>
                <a:endParaRPr lang="en-US" b="1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190" y="437120"/>
                <a:ext cx="5469702" cy="759632"/>
              </a:xfrm>
              <a:prstGeom prst="rect">
                <a:avLst/>
              </a:prstGeom>
              <a:blipFill rotWithShape="1">
                <a:blip r:embed="rId8"/>
                <a:stretch>
                  <a:fillRect b="-879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4" descr="H:\zn\Conferences\Posipol2013\reacconv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633" y="4336598"/>
            <a:ext cx="3279719" cy="228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:\zn\Conferences\Posipol2013\reacfluid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336598"/>
            <a:ext cx="3279719" cy="228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08965" y="3861048"/>
            <a:ext cx="14361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 Rounded MT Bold" pitchFamily="34" charset="0"/>
              </a:rPr>
              <a:t>r</a:t>
            </a:r>
            <a:r>
              <a:rPr lang="en-US" sz="1400" dirty="0" smtClean="0">
                <a:latin typeface="Arial Rounded MT Bold" pitchFamily="34" charset="0"/>
              </a:rPr>
              <a:t>eaction force</a:t>
            </a:r>
          </a:p>
          <a:p>
            <a:r>
              <a:rPr lang="en-US" sz="1400" dirty="0">
                <a:latin typeface="Arial Rounded MT Bold" pitchFamily="34" charset="0"/>
              </a:rPr>
              <a:t>f</a:t>
            </a:r>
            <a:r>
              <a:rPr lang="en-US" sz="1400" dirty="0" smtClean="0">
                <a:latin typeface="Arial Rounded MT Bold" pitchFamily="34" charset="0"/>
              </a:rPr>
              <a:t>luid bearing</a:t>
            </a:r>
            <a:endParaRPr lang="de-DE" sz="1400" dirty="0"/>
          </a:p>
        </p:txBody>
      </p:sp>
      <p:sp>
        <p:nvSpPr>
          <p:cNvPr id="14" name="Rectangle 13"/>
          <p:cNvSpPr/>
          <p:nvPr/>
        </p:nvSpPr>
        <p:spPr>
          <a:xfrm>
            <a:off x="4889485" y="3861048"/>
            <a:ext cx="2024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 Rounded MT Bold" pitchFamily="34" charset="0"/>
              </a:rPr>
              <a:t>r</a:t>
            </a:r>
            <a:r>
              <a:rPr lang="en-US" sz="1400" dirty="0" smtClean="0">
                <a:latin typeface="Arial Rounded MT Bold" pitchFamily="34" charset="0"/>
              </a:rPr>
              <a:t>eaction force</a:t>
            </a:r>
          </a:p>
          <a:p>
            <a:r>
              <a:rPr lang="en-US" sz="1400" dirty="0">
                <a:latin typeface="Arial Rounded MT Bold" pitchFamily="34" charset="0"/>
              </a:rPr>
              <a:t>c</a:t>
            </a:r>
            <a:r>
              <a:rPr lang="en-US" sz="1400" dirty="0" smtClean="0">
                <a:latin typeface="Arial Rounded MT Bold" pitchFamily="34" charset="0"/>
              </a:rPr>
              <a:t>onventional bearing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96752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300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2" repeatCount="300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105785" y="19050"/>
            <a:ext cx="49144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 smtClean="0">
                <a:solidFill>
                  <a:schemeClr val="accent2"/>
                </a:solidFill>
                <a:latin typeface="Arial Rounded MT Bold" pitchFamily="34" charset="0"/>
              </a:rPr>
              <a:t>Dynamical reaction force at the wheel bearings</a:t>
            </a:r>
            <a:endParaRPr lang="en-US" sz="1600" u="sng" dirty="0">
              <a:solidFill>
                <a:schemeClr val="accent2"/>
              </a:solidFill>
              <a:latin typeface="Arial Rounded MT Bold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1520" y="437120"/>
                <a:ext cx="8949822" cy="759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𝝉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𝑰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𝐶𝑀𝑆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groupChrPr>
                            <m:e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e>
                          </m:groupChr>
                        </m:e>
                        <m:lim>
                          <m:f>
                            <m:fPr>
                              <m:type m:val="lin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𝒂</m:t>
                              </m:r>
                            </m:num>
                            <m:den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𝒓</m:t>
                              </m:r>
                            </m:den>
                          </m:f>
                        </m:lim>
                      </m:limLow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𝝎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×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𝑰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𝐶𝑀𝑆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        </m:t>
                      </m:r>
                      <m:r>
                        <a:rPr lang="de-DE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𝝎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𝟐𝟏𝟎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𝟑𝟏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𝒓𝒂𝒅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𝒔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(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𝟐𝟎𝟎𝟎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𝒓𝒑𝒎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b="1" dirty="0" smtClean="0">
                  <a:solidFill>
                    <a:srgbClr val="FF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437120"/>
                <a:ext cx="8949822" cy="759632"/>
              </a:xfrm>
              <a:prstGeom prst="rect">
                <a:avLst/>
              </a:prstGeom>
              <a:blipFill rotWithShape="1">
                <a:blip r:embed="rId2"/>
                <a:stretch>
                  <a:fillRect b="-879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225" y="1639834"/>
            <a:ext cx="4000872" cy="3989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rc 4"/>
          <p:cNvSpPr/>
          <p:nvPr/>
        </p:nvSpPr>
        <p:spPr>
          <a:xfrm rot="20838791">
            <a:off x="7111837" y="3030540"/>
            <a:ext cx="421868" cy="1080120"/>
          </a:xfrm>
          <a:prstGeom prst="arc">
            <a:avLst>
              <a:gd name="adj1" fmla="val 14320828"/>
              <a:gd name="adj2" fmla="val 7286174"/>
            </a:avLst>
          </a:prstGeom>
          <a:ln w="38100" cmpd="dbl">
            <a:solidFill>
              <a:srgbClr val="0070C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Isosceles Triangle 1"/>
          <p:cNvSpPr/>
          <p:nvPr/>
        </p:nvSpPr>
        <p:spPr>
          <a:xfrm rot="21046942">
            <a:off x="5582438" y="4137899"/>
            <a:ext cx="426207" cy="767770"/>
          </a:xfrm>
          <a:prstGeom prst="triangl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sosceles Triangle 6"/>
          <p:cNvSpPr/>
          <p:nvPr/>
        </p:nvSpPr>
        <p:spPr>
          <a:xfrm rot="21046942">
            <a:off x="6247434" y="3976827"/>
            <a:ext cx="477610" cy="795476"/>
          </a:xfrm>
          <a:prstGeom prst="triangle">
            <a:avLst>
              <a:gd name="adj" fmla="val 53058"/>
            </a:avLst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/>
          <p:cNvSpPr/>
          <p:nvPr/>
        </p:nvSpPr>
        <p:spPr>
          <a:xfrm rot="20991266">
            <a:off x="5307044" y="4879248"/>
            <a:ext cx="1991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latin typeface="Arial Rounded MT Bold" pitchFamily="34" charset="0"/>
              </a:rPr>
              <a:t>Elastic supports with</a:t>
            </a:r>
            <a:br>
              <a:rPr lang="en-US" sz="1200" i="1" dirty="0" smtClean="0">
                <a:latin typeface="Arial Rounded MT Bold" pitchFamily="34" charset="0"/>
              </a:rPr>
            </a:br>
            <a:r>
              <a:rPr lang="en-US" sz="1200" i="1" dirty="0" smtClean="0">
                <a:latin typeface="Arial Rounded MT Bold" pitchFamily="34" charset="0"/>
              </a:rPr>
              <a:t>defined force (e.g.30kg)</a:t>
            </a:r>
            <a:endParaRPr lang="de-DE" sz="1200" i="1" dirty="0"/>
          </a:p>
        </p:txBody>
      </p:sp>
      <p:sp>
        <p:nvSpPr>
          <p:cNvPr id="6" name="Up-Down Arrow 5"/>
          <p:cNvSpPr/>
          <p:nvPr/>
        </p:nvSpPr>
        <p:spPr>
          <a:xfrm rot="20792972">
            <a:off x="5720669" y="4405831"/>
            <a:ext cx="204225" cy="479406"/>
          </a:xfrm>
          <a:prstGeom prst="upDownArrow">
            <a:avLst>
              <a:gd name="adj1" fmla="val 23367"/>
              <a:gd name="adj2" fmla="val 561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Up-Down Arrow 13"/>
          <p:cNvSpPr/>
          <p:nvPr/>
        </p:nvSpPr>
        <p:spPr>
          <a:xfrm rot="20792972">
            <a:off x="6401067" y="4282081"/>
            <a:ext cx="204225" cy="479406"/>
          </a:xfrm>
          <a:prstGeom prst="upDownArrow">
            <a:avLst>
              <a:gd name="adj1" fmla="val 23367"/>
              <a:gd name="adj2" fmla="val 561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Isosceles Triangle 15"/>
          <p:cNvSpPr/>
          <p:nvPr/>
        </p:nvSpPr>
        <p:spPr>
          <a:xfrm rot="21046942">
            <a:off x="6446534" y="3972888"/>
            <a:ext cx="426207" cy="767770"/>
          </a:xfrm>
          <a:prstGeom prst="triangl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Up-Down Arrow 16"/>
          <p:cNvSpPr/>
          <p:nvPr/>
        </p:nvSpPr>
        <p:spPr>
          <a:xfrm rot="20792972">
            <a:off x="6584765" y="4249300"/>
            <a:ext cx="204225" cy="479406"/>
          </a:xfrm>
          <a:prstGeom prst="upDownArrow">
            <a:avLst>
              <a:gd name="adj1" fmla="val 23367"/>
              <a:gd name="adj2" fmla="val 561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tangle 17"/>
          <p:cNvSpPr/>
          <p:nvPr/>
        </p:nvSpPr>
        <p:spPr>
          <a:xfrm>
            <a:off x="1445746" y="5485546"/>
            <a:ext cx="22621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/>
              <a:t>Jeffrey Gronberg (LLNL)</a:t>
            </a:r>
          </a:p>
        </p:txBody>
      </p:sp>
      <p:sp>
        <p:nvSpPr>
          <p:cNvPr id="4" name="Rectangle 3"/>
          <p:cNvSpPr/>
          <p:nvPr/>
        </p:nvSpPr>
        <p:spPr>
          <a:xfrm>
            <a:off x="5004048" y="5661248"/>
            <a:ext cx="41760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Rounded MT Bold" pitchFamily="34" charset="0"/>
              </a:rPr>
              <a:t>Disk to avoid geometry balance problems</a:t>
            </a:r>
            <a:endParaRPr lang="en-US" sz="1600" dirty="0">
              <a:latin typeface="Arial Rounded MT Bold" pitchFamily="34" charset="0"/>
            </a:endParaRPr>
          </a:p>
          <a:p>
            <a:r>
              <a:rPr lang="en-US" sz="1600" dirty="0" smtClean="0">
                <a:latin typeface="Arial Rounded MT Bold" pitchFamily="34" charset="0"/>
              </a:rPr>
              <a:t>from this ANSYS model (balance of spokes)</a:t>
            </a:r>
            <a:endParaRPr lang="de-DE" sz="16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" y="1656205"/>
            <a:ext cx="5067423" cy="382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41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1015</Words>
  <Application>Microsoft Office PowerPoint</Application>
  <PresentationFormat>On-screen Show (4:3)</PresentationFormat>
  <Paragraphs>119</Paragraphs>
  <Slides>15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staufen</dc:creator>
  <cp:lastModifiedBy>Fried</cp:lastModifiedBy>
  <cp:revision>1112</cp:revision>
  <dcterms:created xsi:type="dcterms:W3CDTF">2011-04-28T09:30:39Z</dcterms:created>
  <dcterms:modified xsi:type="dcterms:W3CDTF">2013-09-04T17:27:58Z</dcterms:modified>
</cp:coreProperties>
</file>