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4" r:id="rId2"/>
    <p:sldId id="295" r:id="rId3"/>
    <p:sldId id="296" r:id="rId4"/>
    <p:sldId id="297" r:id="rId5"/>
    <p:sldId id="298" r:id="rId6"/>
    <p:sldId id="299" r:id="rId7"/>
    <p:sldId id="267" r:id="rId8"/>
    <p:sldId id="268" r:id="rId9"/>
    <p:sldId id="271" r:id="rId10"/>
    <p:sldId id="278" r:id="rId11"/>
    <p:sldId id="304" r:id="rId12"/>
    <p:sldId id="282" r:id="rId13"/>
    <p:sldId id="301" r:id="rId14"/>
    <p:sldId id="302" r:id="rId15"/>
    <p:sldId id="305" r:id="rId16"/>
    <p:sldId id="306" r:id="rId17"/>
    <p:sldId id="303" r:id="rId18"/>
    <p:sldId id="286" r:id="rId19"/>
    <p:sldId id="287" r:id="rId20"/>
    <p:sldId id="288" r:id="rId21"/>
    <p:sldId id="289" r:id="rId22"/>
    <p:sldId id="292" r:id="rId23"/>
    <p:sldId id="291" r:id="rId24"/>
    <p:sldId id="307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6F8E8-B5AC-48CC-9FA3-C3A06B3EA002}" type="datetimeFigureOut">
              <a:rPr kumimoji="1" lang="ja-JP" altLang="en-US" smtClean="0"/>
              <a:pPr/>
              <a:t>2013/9/4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0616D-E9FA-41D0-917C-2A96002738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96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2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68EE6-74FC-4DFE-969F-C430A923E881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2013/9/4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A1454E8-5665-46C2-AB22-C58D05C34D1D}" type="slidenum">
              <a:rPr lang="ja-JP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6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EEA1-94B3-4C3E-87DF-733B63D2BBDB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2013/9/4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AADCAC1-4130-4F33-A18D-B2CE8D2A2FAD}" type="slidenum">
              <a:rPr lang="ja-JP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9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4B68-8430-4366-9E2E-9C6CDAAE9B63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2013/9/4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6BCC1A0-C9A2-46A1-A440-A4C912D86C77}" type="slidenum">
              <a:rPr lang="ja-JP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2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C0C53-64BB-40FF-85C1-250E1AA6BDEA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2013/9/4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03C6D07-E779-4592-A9E9-6D685897F552}" type="slidenum">
              <a:rPr lang="ja-JP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44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6049E-06C2-46E2-BF54-60851607C1CE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2013/9/4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CCADDE1-775E-44A7-9A95-394B9A4DC1ED}" type="slidenum">
              <a:rPr lang="ja-JP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74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ECCEE-1A24-4243-9743-44D82E8350AA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2013/9/4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96D4BE5-11F9-47D9-A937-1A1FEAA34FD1}" type="slidenum">
              <a:rPr lang="ja-JP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62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6351-0A29-49FE-B19A-EDDE13DE975D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2013/9/4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5D54EFF-7DE4-411D-8675-8A434B36BE17}" type="slidenum">
              <a:rPr lang="ja-JP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307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87D14-4CCE-4448-950C-D4199EDA7397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2013/9/4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F136CB6-9B3B-4E72-94C5-7997507E6113}" type="slidenum">
              <a:rPr lang="ja-JP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30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CA55-C233-4A19-85A3-F9800B7BA2AA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2013/9/4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1090D51-9127-47C8-976F-B9B2A19DC5B0}" type="slidenum">
              <a:rPr lang="ja-JP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6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7803E-50F6-422E-AF52-491609754538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2013/9/4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4BEE1E5-F031-42EC-8083-4D1AB265653C}" type="slidenum">
              <a:rPr lang="ja-JP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7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473A8-2CAD-4E43-94D6-2EEDACD93E64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2013/9/4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7D513F3-81B5-46A1-9272-8F5607858B7C}" type="slidenum">
              <a:rPr lang="ja-JP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ja-JP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76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670A7BE-A7EE-439E-BD5B-3CE91BDFE681}" type="datetime1">
              <a:rPr lang="ja-JP" altLang="en-US">
                <a:solidFill>
                  <a:prstClr val="black">
                    <a:tint val="75000"/>
                  </a:prstClr>
                </a:solidFill>
                <a:latin typeface="Times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2013/9/4</a:t>
            </a:fld>
            <a:endParaRPr lang="en-US" altLang="ja-JP">
              <a:solidFill>
                <a:prstClr val="black">
                  <a:tint val="75000"/>
                </a:prstClr>
              </a:solidFill>
              <a:latin typeface="Times" pitchFamily="18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  <a:latin typeface="Times" pitchFamily="18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lvl="1">
              <a:defRPr/>
            </a:lvl2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89CE645-8B97-40A0-8499-5FD01DE2F366}" type="slidenum">
              <a:rPr lang="ja-JP" altLang="en-US" sz="2400">
                <a:solidFill>
                  <a:prstClr val="black"/>
                </a:solidFill>
                <a:latin typeface="Times" pitchFamily="18" charset="0"/>
              </a:rPr>
              <a:pPr lvl="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2400">
              <a:solidFill>
                <a:prstClr val="black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テキスト ボックス 1"/>
          <p:cNvSpPr txBox="1">
            <a:spLocks noChangeArrowheads="1"/>
          </p:cNvSpPr>
          <p:nvPr/>
        </p:nvSpPr>
        <p:spPr bwMode="auto">
          <a:xfrm>
            <a:off x="250825" y="260350"/>
            <a:ext cx="79216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600" b="1" dirty="0" smtClean="0">
                <a:solidFill>
                  <a:prstClr val="black"/>
                </a:solidFill>
              </a:rPr>
              <a:t>300Hz </a:t>
            </a:r>
            <a:r>
              <a:rPr lang="en-US" altLang="ja-JP" sz="3600" b="1" dirty="0" err="1" smtClean="0">
                <a:solidFill>
                  <a:prstClr val="black"/>
                </a:solidFill>
              </a:rPr>
              <a:t>Linac</a:t>
            </a:r>
            <a:r>
              <a:rPr lang="en-US" altLang="ja-JP" sz="3600" b="1" dirty="0" smtClean="0">
                <a:solidFill>
                  <a:prstClr val="black"/>
                </a:solidFill>
              </a:rPr>
              <a:t> </a:t>
            </a:r>
            <a:r>
              <a:rPr lang="en-US" altLang="ja-JP" sz="3600" b="1" dirty="0">
                <a:solidFill>
                  <a:prstClr val="black"/>
                </a:solidFill>
              </a:rPr>
              <a:t>H</a:t>
            </a:r>
            <a:r>
              <a:rPr lang="en-US" altLang="ja-JP" sz="3600" b="1" dirty="0" smtClean="0">
                <a:solidFill>
                  <a:prstClr val="black"/>
                </a:solidFill>
              </a:rPr>
              <a:t>ardware </a:t>
            </a:r>
            <a:r>
              <a:rPr lang="en-US" altLang="ja-JP" sz="3600" b="1" dirty="0" smtClean="0">
                <a:solidFill>
                  <a:prstClr val="black"/>
                </a:solidFill>
              </a:rPr>
              <a:t>Upgrade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600" b="1" dirty="0" smtClean="0">
                <a:solidFill>
                  <a:prstClr val="black"/>
                </a:solidFill>
              </a:rPr>
              <a:t>(Hardware Upgrade ??? Due to present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600" b="1" dirty="0" smtClean="0">
                <a:solidFill>
                  <a:prstClr val="black"/>
                </a:solidFill>
              </a:rPr>
              <a:t>Budget problem)</a:t>
            </a:r>
            <a:endParaRPr lang="ja-JP" altLang="en-US" sz="3600" b="1" dirty="0" smtClean="0">
              <a:solidFill>
                <a:prstClr val="black"/>
              </a:solidFill>
            </a:endParaRPr>
          </a:p>
        </p:txBody>
      </p:sp>
      <p:sp>
        <p:nvSpPr>
          <p:cNvPr id="24579" name="テキスト ボックス 2"/>
          <p:cNvSpPr txBox="1">
            <a:spLocks noChangeArrowheads="1"/>
          </p:cNvSpPr>
          <p:nvPr/>
        </p:nvSpPr>
        <p:spPr bwMode="auto">
          <a:xfrm>
            <a:off x="2681012" y="2051149"/>
            <a:ext cx="64629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r>
              <a:rPr lang="en-US" altLang="ja-JP" sz="2800" b="1" dirty="0"/>
              <a:t>PosiPol2013 at ANL, 4-7 September 2013</a:t>
            </a:r>
          </a:p>
          <a:p>
            <a:pPr algn="r"/>
            <a:r>
              <a:rPr lang="en-US" altLang="ja-JP" sz="2800" b="1" dirty="0" smtClean="0"/>
              <a:t>KEK, </a:t>
            </a:r>
            <a:r>
              <a:rPr lang="en-US" altLang="ja-JP" sz="2800" b="1" dirty="0"/>
              <a:t>Junji Urakawa</a:t>
            </a:r>
          </a:p>
        </p:txBody>
      </p:sp>
      <p:sp>
        <p:nvSpPr>
          <p:cNvPr id="24580" name="テキスト ボックス 1"/>
          <p:cNvSpPr txBox="1">
            <a:spLocks noChangeArrowheads="1"/>
          </p:cNvSpPr>
          <p:nvPr/>
        </p:nvSpPr>
        <p:spPr bwMode="auto">
          <a:xfrm>
            <a:off x="939800" y="4149725"/>
            <a:ext cx="784009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Contents 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0. Short review of 300Hz conventional positron source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1. </a:t>
            </a:r>
            <a:r>
              <a:rPr lang="en-US" altLang="ja-JP" b="1" dirty="0">
                <a:solidFill>
                  <a:prstClr val="black"/>
                </a:solidFill>
              </a:rPr>
              <a:t>300Hz </a:t>
            </a:r>
            <a:r>
              <a:rPr lang="en-US" altLang="ja-JP" b="1" dirty="0" err="1">
                <a:solidFill>
                  <a:prstClr val="black"/>
                </a:solidFill>
              </a:rPr>
              <a:t>Linac</a:t>
            </a:r>
            <a:r>
              <a:rPr lang="en-US" altLang="ja-JP" b="1" dirty="0">
                <a:solidFill>
                  <a:prstClr val="black"/>
                </a:solidFill>
              </a:rPr>
              <a:t> Scheme for Beam Loading Compensation </a:t>
            </a:r>
            <a:endParaRPr lang="en-US" altLang="ja-JP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2. </a:t>
            </a:r>
            <a:r>
              <a:rPr lang="en-US" altLang="ja-JP" b="1" dirty="0" smtClean="0">
                <a:solidFill>
                  <a:prstClr val="black"/>
                </a:solidFill>
              </a:rPr>
              <a:t>Cost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3. Consideration from the design of NLC positron source</a:t>
            </a:r>
            <a:endParaRPr lang="en-US" altLang="ja-JP" b="1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prstClr val="black"/>
                </a:solidFill>
              </a:rPr>
              <a:t>4</a:t>
            </a:r>
            <a:r>
              <a:rPr lang="en-US" altLang="ja-JP" b="1" dirty="0" smtClean="0">
                <a:solidFill>
                  <a:prstClr val="black"/>
                </a:solidFill>
              </a:rPr>
              <a:t>. </a:t>
            </a:r>
            <a:r>
              <a:rPr kumimoji="0" lang="en-US" altLang="ja-JP" b="1" dirty="0">
                <a:solidFill>
                  <a:srgbClr val="000000"/>
                </a:solidFill>
                <a:ea typeface="ＭＳ Ｐゴシック" charset="-128"/>
              </a:rPr>
              <a:t>Plan for beam loading compensation experiment at </a:t>
            </a:r>
            <a:r>
              <a:rPr kumimoji="0" lang="en-US" altLang="ja-JP" b="1" dirty="0" smtClean="0">
                <a:solidFill>
                  <a:srgbClr val="000000"/>
                </a:solidFill>
                <a:ea typeface="ＭＳ Ｐゴシック" charset="-128"/>
              </a:rPr>
              <a:t>ATF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="1" dirty="0" smtClean="0">
                <a:solidFill>
                  <a:srgbClr val="000000"/>
                </a:solidFill>
                <a:ea typeface="ＭＳ Ｐゴシック" charset="-128"/>
              </a:rPr>
              <a:t>5. Summary </a:t>
            </a:r>
            <a:endParaRPr kumimoji="0" lang="en-US" altLang="ja-JP" b="1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653298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896" y="34368"/>
            <a:ext cx="3671104" cy="2261157"/>
          </a:xfrm>
          <a:prstGeom prst="rect">
            <a:avLst/>
          </a:prstGeom>
        </p:spPr>
      </p:pic>
      <p:sp>
        <p:nvSpPr>
          <p:cNvPr id="2" name="二等辺三角形 1"/>
          <p:cNvSpPr/>
          <p:nvPr/>
        </p:nvSpPr>
        <p:spPr>
          <a:xfrm rot="10800000">
            <a:off x="958850" y="1989138"/>
            <a:ext cx="647700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3" name="二等辺三角形 2"/>
          <p:cNvSpPr/>
          <p:nvPr/>
        </p:nvSpPr>
        <p:spPr>
          <a:xfrm rot="10800000">
            <a:off x="2389188" y="1989138"/>
            <a:ext cx="647700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66800" y="1268413"/>
            <a:ext cx="43180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97138" y="1268413"/>
            <a:ext cx="43180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73063" y="2133600"/>
            <a:ext cx="287337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314325" y="2133600"/>
            <a:ext cx="431800" cy="28733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1835150" y="2141538"/>
            <a:ext cx="288925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763713" y="2141538"/>
            <a:ext cx="431800" cy="2889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4" idx="2"/>
          </p:cNvCxnSpPr>
          <p:nvPr/>
        </p:nvCxnSpPr>
        <p:spPr>
          <a:xfrm>
            <a:off x="1282700" y="1844675"/>
            <a:ext cx="0" cy="30241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2713038" y="1827213"/>
            <a:ext cx="6350" cy="2033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282700" y="4149725"/>
            <a:ext cx="40814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1230313" y="4868863"/>
            <a:ext cx="361473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292725" y="4870450"/>
            <a:ext cx="3613150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5364163" y="4149725"/>
            <a:ext cx="0" cy="720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1282700" y="2708275"/>
            <a:ext cx="1430338" cy="720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1287463" y="2708275"/>
            <a:ext cx="1431925" cy="720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568575" y="3465513"/>
            <a:ext cx="301625" cy="714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562225" y="3617913"/>
            <a:ext cx="301625" cy="714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562225" y="3752850"/>
            <a:ext cx="301625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2568575" y="3536950"/>
            <a:ext cx="301625" cy="809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2568575" y="3703638"/>
            <a:ext cx="309563" cy="412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endCxn id="2" idx="5"/>
          </p:cNvCxnSpPr>
          <p:nvPr/>
        </p:nvCxnSpPr>
        <p:spPr>
          <a:xfrm>
            <a:off x="107950" y="2276475"/>
            <a:ext cx="10128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1555750" y="2295525"/>
            <a:ext cx="10128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5" name="テキスト ボックス 46"/>
          <p:cNvSpPr txBox="1">
            <a:spLocks noChangeArrowheads="1"/>
          </p:cNvSpPr>
          <p:nvPr/>
        </p:nvSpPr>
        <p:spPr bwMode="auto">
          <a:xfrm>
            <a:off x="107950" y="1268413"/>
            <a:ext cx="1098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200MW, 3</a:t>
            </a:r>
            <a:r>
              <a:rPr lang="en-US" altLang="ja-JP" sz="1200" b="1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ja-JP" sz="1200" b="1" smtClean="0">
                <a:solidFill>
                  <a:srgbClr val="000000"/>
                </a:solidFill>
              </a:rPr>
              <a:t>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300Hz Power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Supply</a:t>
            </a:r>
            <a:endParaRPr lang="ja-JP" altLang="en-US" sz="1200" b="1" smtClean="0">
              <a:solidFill>
                <a:srgbClr val="000000"/>
              </a:solidFill>
            </a:endParaRPr>
          </a:p>
        </p:txBody>
      </p:sp>
      <p:sp>
        <p:nvSpPr>
          <p:cNvPr id="46106" name="テキスト ボックス 47"/>
          <p:cNvSpPr txBox="1">
            <a:spLocks noChangeArrowheads="1"/>
          </p:cNvSpPr>
          <p:nvPr/>
        </p:nvSpPr>
        <p:spPr bwMode="auto">
          <a:xfrm>
            <a:off x="107950" y="2708275"/>
            <a:ext cx="1117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 Level RF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Phase Shifter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Amp.</a:t>
            </a:r>
          </a:p>
        </p:txBody>
      </p:sp>
      <p:sp>
        <p:nvSpPr>
          <p:cNvPr id="46107" name="テキスト ボックス 48"/>
          <p:cNvSpPr txBox="1">
            <a:spLocks noChangeArrowheads="1"/>
          </p:cNvSpPr>
          <p:nvPr/>
        </p:nvSpPr>
        <p:spPr bwMode="auto">
          <a:xfrm>
            <a:off x="1368425" y="3473450"/>
            <a:ext cx="1271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3dB High Power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RF Combiner </a:t>
            </a:r>
            <a:endParaRPr lang="ja-JP" altLang="en-US" sz="1200" b="1" smtClean="0">
              <a:solidFill>
                <a:srgbClr val="000000"/>
              </a:solidFill>
            </a:endParaRPr>
          </a:p>
        </p:txBody>
      </p:sp>
      <p:sp>
        <p:nvSpPr>
          <p:cNvPr id="46108" name="テキスト ボックス 49"/>
          <p:cNvSpPr txBox="1">
            <a:spLocks noChangeArrowheads="1"/>
          </p:cNvSpPr>
          <p:nvPr/>
        </p:nvSpPr>
        <p:spPr bwMode="auto">
          <a:xfrm>
            <a:off x="2928938" y="3576638"/>
            <a:ext cx="1312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ja-JP" sz="1200" b="1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High Power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Terminator </a:t>
            </a:r>
            <a:endParaRPr lang="ja-JP" altLang="en-US" sz="12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09" name="テキスト ボックス 50"/>
          <p:cNvSpPr txBox="1">
            <a:spLocks noChangeArrowheads="1"/>
          </p:cNvSpPr>
          <p:nvPr/>
        </p:nvSpPr>
        <p:spPr bwMode="auto">
          <a:xfrm>
            <a:off x="3132138" y="2133600"/>
            <a:ext cx="1252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80MW Klystron</a:t>
            </a:r>
            <a:endParaRPr lang="ja-JP" altLang="en-US" sz="12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10" name="テキスト ボックス 51"/>
          <p:cNvSpPr txBox="1">
            <a:spLocks noChangeArrowheads="1"/>
          </p:cNvSpPr>
          <p:nvPr/>
        </p:nvSpPr>
        <p:spPr bwMode="auto">
          <a:xfrm>
            <a:off x="1282700" y="5397500"/>
            <a:ext cx="3586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3m long constant gradient travelling wave structure</a:t>
            </a:r>
            <a:endParaRPr lang="ja-JP" altLang="en-US" sz="12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12" name="テキスト ボックス 6"/>
          <p:cNvSpPr txBox="1">
            <a:spLocks noChangeArrowheads="1"/>
          </p:cNvSpPr>
          <p:nvPr/>
        </p:nvSpPr>
        <p:spPr bwMode="auto">
          <a:xfrm>
            <a:off x="5076825" y="2819400"/>
            <a:ext cx="4127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We do not need the system of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correction structure for beam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loading compensation.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We need the precise control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the phase shifters.</a:t>
            </a:r>
            <a:endParaRPr lang="ja-JP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46113" name="テキスト ボックス 8"/>
          <p:cNvSpPr txBox="1">
            <a:spLocks noChangeArrowheads="1"/>
          </p:cNvSpPr>
          <p:nvPr/>
        </p:nvSpPr>
        <p:spPr bwMode="auto">
          <a:xfrm>
            <a:off x="3175" y="5692775"/>
            <a:ext cx="86814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</a:rPr>
              <a:t>Also, I assume 10% margin as wave guide loss and so on because of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</a:rPr>
              <a:t>the experience at ATF </a:t>
            </a:r>
            <a:r>
              <a:rPr lang="en-US" altLang="ja-JP" dirty="0" err="1">
                <a:solidFill>
                  <a:prstClr val="black"/>
                </a:solidFill>
              </a:rPr>
              <a:t>Linac</a:t>
            </a:r>
            <a:r>
              <a:rPr lang="en-US" altLang="ja-JP" dirty="0">
                <a:solidFill>
                  <a:prstClr val="black"/>
                </a:solidFill>
              </a:rPr>
              <a:t>. So, klystron output power 80MW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</a:rPr>
              <a:t>3</a:t>
            </a:r>
            <a:r>
              <a:rPr lang="en-US" altLang="ja-JP" dirty="0">
                <a:solidFill>
                  <a:prstClr val="black"/>
                </a:solidFill>
                <a:latin typeface="Symbol" panose="05050102010706020507" pitchFamily="18" charset="2"/>
              </a:rPr>
              <a:t>m</a:t>
            </a:r>
            <a:r>
              <a:rPr lang="en-US" altLang="ja-JP" dirty="0">
                <a:solidFill>
                  <a:prstClr val="black"/>
                </a:solidFill>
              </a:rPr>
              <a:t>s pulse width are necessary.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79738" y="332656"/>
            <a:ext cx="30630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3x10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10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positron/bunch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300Hz triplet beam</a:t>
            </a:r>
          </a:p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Less than +/- 0.7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%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Beam loading current</a:t>
            </a:r>
          </a:p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0.78A.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3671104" cy="226115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104" y="1339135"/>
            <a:ext cx="5474273" cy="55376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1420801"/>
            <a:ext cx="36856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Detail of beam loading </a:t>
            </a:r>
          </a:p>
          <a:p>
            <a:r>
              <a:rPr lang="en-US" altLang="ja-JP" sz="2400" dirty="0"/>
              <a:t>c</a:t>
            </a:r>
            <a:r>
              <a:rPr kumimoji="1" lang="en-US" altLang="ja-JP" sz="2400" dirty="0" smtClean="0"/>
              <a:t>ompensation:</a:t>
            </a:r>
          </a:p>
          <a:p>
            <a:r>
              <a:rPr lang="en-US" altLang="ja-JP" sz="2400" dirty="0" smtClean="0"/>
              <a:t>Less than ±0.7% is possible</a:t>
            </a:r>
          </a:p>
          <a:p>
            <a:r>
              <a:rPr kumimoji="1" lang="en-US" altLang="ja-JP" sz="2400" dirty="0" smtClean="0"/>
              <a:t>For ILC 300Hz multi-bunch</a:t>
            </a:r>
          </a:p>
          <a:p>
            <a:r>
              <a:rPr lang="en-US" altLang="ja-JP" sz="2400" dirty="0"/>
              <a:t>b</a:t>
            </a:r>
            <a:r>
              <a:rPr lang="en-US" altLang="ja-JP" sz="2400" dirty="0" smtClean="0"/>
              <a:t>eam.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95432" y="925969"/>
            <a:ext cx="5649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Control of input RF power by phase shifters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331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二等辺三角形 1"/>
          <p:cNvSpPr/>
          <p:nvPr/>
        </p:nvSpPr>
        <p:spPr>
          <a:xfrm rot="10800000">
            <a:off x="958850" y="1989138"/>
            <a:ext cx="647700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3" name="二等辺三角形 2"/>
          <p:cNvSpPr/>
          <p:nvPr/>
        </p:nvSpPr>
        <p:spPr>
          <a:xfrm rot="10800000">
            <a:off x="2389188" y="1989138"/>
            <a:ext cx="647700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66800" y="1268413"/>
            <a:ext cx="43180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97138" y="1268413"/>
            <a:ext cx="43180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73063" y="2133600"/>
            <a:ext cx="287337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314325" y="2133600"/>
            <a:ext cx="431800" cy="28733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1835150" y="2141538"/>
            <a:ext cx="288925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763713" y="2141538"/>
            <a:ext cx="431800" cy="2889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4" idx="2"/>
          </p:cNvCxnSpPr>
          <p:nvPr/>
        </p:nvCxnSpPr>
        <p:spPr>
          <a:xfrm>
            <a:off x="1282700" y="1844675"/>
            <a:ext cx="0" cy="30241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2713038" y="1827213"/>
            <a:ext cx="6350" cy="2033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282700" y="4149725"/>
            <a:ext cx="40814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1230313" y="4868863"/>
            <a:ext cx="361473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292725" y="4870450"/>
            <a:ext cx="3613150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5364163" y="4149725"/>
            <a:ext cx="0" cy="720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1282700" y="2708275"/>
            <a:ext cx="1430338" cy="720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1287463" y="2708275"/>
            <a:ext cx="1431925" cy="720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568575" y="3465513"/>
            <a:ext cx="301625" cy="714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562225" y="3617913"/>
            <a:ext cx="301625" cy="714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562225" y="3752850"/>
            <a:ext cx="301625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2568575" y="3536950"/>
            <a:ext cx="301625" cy="809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2568575" y="3703638"/>
            <a:ext cx="309563" cy="412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endCxn id="2" idx="5"/>
          </p:cNvCxnSpPr>
          <p:nvPr/>
        </p:nvCxnSpPr>
        <p:spPr>
          <a:xfrm>
            <a:off x="107950" y="2276475"/>
            <a:ext cx="10128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1555750" y="2295525"/>
            <a:ext cx="10128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5" name="テキスト ボックス 46"/>
          <p:cNvSpPr txBox="1">
            <a:spLocks noChangeArrowheads="1"/>
          </p:cNvSpPr>
          <p:nvPr/>
        </p:nvSpPr>
        <p:spPr bwMode="auto">
          <a:xfrm>
            <a:off x="1410962" y="1247557"/>
            <a:ext cx="11372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</a:rPr>
              <a:t>200MW, 3</a:t>
            </a:r>
            <a:r>
              <a:rPr lang="en-US" altLang="ja-JP" sz="1200" b="1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ja-JP" sz="1200" b="1" dirty="0" smtClean="0">
                <a:solidFill>
                  <a:srgbClr val="000000"/>
                </a:solidFill>
              </a:rPr>
              <a:t>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</a:rPr>
              <a:t>12.5Hz Power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</a:rPr>
              <a:t>Supply</a:t>
            </a:r>
            <a:endParaRPr lang="ja-JP" alt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46106" name="テキスト ボックス 47"/>
          <p:cNvSpPr txBox="1">
            <a:spLocks noChangeArrowheads="1"/>
          </p:cNvSpPr>
          <p:nvPr/>
        </p:nvSpPr>
        <p:spPr bwMode="auto">
          <a:xfrm>
            <a:off x="107950" y="2708275"/>
            <a:ext cx="1117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 Level RF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Phase Shifter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Amp.</a:t>
            </a:r>
          </a:p>
        </p:txBody>
      </p:sp>
      <p:sp>
        <p:nvSpPr>
          <p:cNvPr id="46107" name="テキスト ボックス 48"/>
          <p:cNvSpPr txBox="1">
            <a:spLocks noChangeArrowheads="1"/>
          </p:cNvSpPr>
          <p:nvPr/>
        </p:nvSpPr>
        <p:spPr bwMode="auto">
          <a:xfrm>
            <a:off x="1368425" y="3473450"/>
            <a:ext cx="1271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3dB High Power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RF Combiner </a:t>
            </a:r>
            <a:endParaRPr lang="ja-JP" altLang="en-US" sz="1200" b="1" smtClean="0">
              <a:solidFill>
                <a:srgbClr val="000000"/>
              </a:solidFill>
            </a:endParaRPr>
          </a:p>
        </p:txBody>
      </p:sp>
      <p:sp>
        <p:nvSpPr>
          <p:cNvPr id="46108" name="テキスト ボックス 49"/>
          <p:cNvSpPr txBox="1">
            <a:spLocks noChangeArrowheads="1"/>
          </p:cNvSpPr>
          <p:nvPr/>
        </p:nvSpPr>
        <p:spPr bwMode="auto">
          <a:xfrm>
            <a:off x="2928938" y="3576638"/>
            <a:ext cx="1312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ja-JP" sz="1200" b="1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High Power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Terminator </a:t>
            </a:r>
            <a:endParaRPr lang="ja-JP" altLang="en-US" sz="12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09" name="テキスト ボックス 50"/>
          <p:cNvSpPr txBox="1">
            <a:spLocks noChangeArrowheads="1"/>
          </p:cNvSpPr>
          <p:nvPr/>
        </p:nvSpPr>
        <p:spPr bwMode="auto">
          <a:xfrm>
            <a:off x="3132138" y="2133600"/>
            <a:ext cx="1252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80MW Klystron</a:t>
            </a:r>
            <a:endParaRPr lang="ja-JP" altLang="en-US" sz="12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10" name="テキスト ボックス 51"/>
          <p:cNvSpPr txBox="1">
            <a:spLocks noChangeArrowheads="1"/>
          </p:cNvSpPr>
          <p:nvPr/>
        </p:nvSpPr>
        <p:spPr bwMode="auto">
          <a:xfrm>
            <a:off x="1282700" y="5397500"/>
            <a:ext cx="3586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3m long constant gradient travelling wave structure</a:t>
            </a:r>
            <a:endParaRPr lang="ja-JP" altLang="en-US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テキスト ボックス 51"/>
          <p:cNvSpPr txBox="1">
            <a:spLocks noChangeArrowheads="1"/>
          </p:cNvSpPr>
          <p:nvPr/>
        </p:nvSpPr>
        <p:spPr bwMode="auto">
          <a:xfrm>
            <a:off x="5291138" y="5532437"/>
            <a:ext cx="3586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3m long constant gradient travelling wave structure</a:t>
            </a:r>
            <a:endParaRPr lang="ja-JP" altLang="en-US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05403" y="2271712"/>
            <a:ext cx="37576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Essential Beam Loading </a:t>
            </a:r>
          </a:p>
          <a:p>
            <a:r>
              <a:rPr kumimoji="1" lang="en-US" altLang="ja-JP" sz="2800" b="1" dirty="0" smtClean="0"/>
              <a:t>Compensation </a:t>
            </a:r>
            <a:r>
              <a:rPr lang="en-US" altLang="ja-JP" sz="2800" b="1" dirty="0" smtClean="0"/>
              <a:t>Scheme 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13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220" y="0"/>
            <a:ext cx="604178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prstClr val="black"/>
                </a:solidFill>
              </a:rPr>
              <a:t>2. Cost</a:t>
            </a:r>
          </a:p>
          <a:p>
            <a:r>
              <a:rPr lang="en-US" altLang="ja-JP" sz="2400" b="1" dirty="0" smtClean="0"/>
              <a:t>6GeV </a:t>
            </a:r>
            <a:r>
              <a:rPr lang="en-US" altLang="ja-JP" sz="2400" b="1" dirty="0"/>
              <a:t>Drive </a:t>
            </a:r>
            <a:r>
              <a:rPr lang="en-US" altLang="ja-JP" sz="2400" b="1" dirty="0" err="1"/>
              <a:t>Linac</a:t>
            </a:r>
            <a:r>
              <a:rPr lang="en-US" altLang="ja-JP" sz="2400" b="1" dirty="0"/>
              <a:t> with 2x10</a:t>
            </a:r>
            <a:r>
              <a:rPr lang="en-US" altLang="ja-JP" sz="2400" b="1" baseline="30000" dirty="0"/>
              <a:t>10</a:t>
            </a:r>
            <a:r>
              <a:rPr lang="en-US" altLang="ja-JP" sz="2400" b="1" dirty="0"/>
              <a:t> electrons/bunch</a:t>
            </a:r>
            <a:endParaRPr lang="ja-JP" altLang="ja-JP" sz="2400" dirty="0"/>
          </a:p>
          <a:p>
            <a:r>
              <a:rPr lang="en-US" altLang="ja-JP" sz="2400" b="1" dirty="0"/>
              <a:t>38 RF </a:t>
            </a:r>
            <a:r>
              <a:rPr lang="en-US" altLang="ja-JP" sz="2400" b="1" dirty="0" smtClean="0"/>
              <a:t>units</a:t>
            </a:r>
            <a:endParaRPr lang="ja-JP" altLang="ja-JP" dirty="0"/>
          </a:p>
          <a:p>
            <a:r>
              <a:rPr lang="en-US" altLang="ja-JP" dirty="0"/>
              <a:t>2 main klystrons (x 38) with 10% margin and 10% loss</a:t>
            </a:r>
            <a:endParaRPr lang="ja-JP" altLang="ja-JP" dirty="0"/>
          </a:p>
          <a:p>
            <a:r>
              <a:rPr lang="en-US" altLang="ja-JP" dirty="0"/>
              <a:t>2.6GHz 64MW at RF cavity (total 76 klystrons)              </a:t>
            </a:r>
            <a:r>
              <a:rPr lang="en-US" altLang="ja-JP" dirty="0" smtClean="0"/>
              <a:t> </a:t>
            </a:r>
            <a:r>
              <a:rPr lang="en-US" altLang="ja-JP" dirty="0"/>
              <a:t>1748</a:t>
            </a:r>
            <a:endParaRPr lang="ja-JP" altLang="ja-JP" dirty="0"/>
          </a:p>
          <a:p>
            <a:r>
              <a:rPr lang="en-US" altLang="ja-JP" dirty="0"/>
              <a:t>number of 3m-long cavities (total 76 structures)         </a:t>
            </a:r>
            <a:r>
              <a:rPr lang="en-US" altLang="ja-JP" dirty="0" smtClean="0"/>
              <a:t>  </a:t>
            </a:r>
            <a:r>
              <a:rPr lang="en-US" altLang="ja-JP" dirty="0"/>
              <a:t>1157</a:t>
            </a:r>
            <a:endParaRPr lang="ja-JP" altLang="ja-JP" dirty="0"/>
          </a:p>
          <a:p>
            <a:r>
              <a:rPr lang="en-US" altLang="ja-JP" dirty="0"/>
              <a:t>2 phase shifters (x 38, total 76 phase shifters)               </a:t>
            </a:r>
            <a:r>
              <a:rPr lang="en-US" altLang="ja-JP" dirty="0" smtClean="0"/>
              <a:t>    </a:t>
            </a:r>
            <a:r>
              <a:rPr lang="en-US" altLang="ja-JP" dirty="0"/>
              <a:t>38</a:t>
            </a:r>
            <a:endParaRPr lang="ja-JP" altLang="ja-JP" dirty="0"/>
          </a:p>
          <a:p>
            <a:r>
              <a:rPr lang="en-US" altLang="ja-JP" dirty="0"/>
              <a:t>HP </a:t>
            </a:r>
            <a:r>
              <a:rPr lang="en-US" altLang="ja-JP" dirty="0" err="1"/>
              <a:t>combinor</a:t>
            </a:r>
            <a:r>
              <a:rPr lang="en-US" altLang="ja-JP" dirty="0"/>
              <a:t> (x 38)                                       </a:t>
            </a:r>
            <a:r>
              <a:rPr lang="ja-JP" altLang="en-US" dirty="0" smtClean="0"/>
              <a:t>　　　　　　　</a:t>
            </a:r>
            <a:r>
              <a:rPr lang="ja-JP" altLang="en-US" dirty="0"/>
              <a:t> </a:t>
            </a:r>
            <a:r>
              <a:rPr lang="en-US" altLang="ja-JP" dirty="0" smtClean="0"/>
              <a:t>  </a:t>
            </a:r>
            <a:r>
              <a:rPr lang="en-US" altLang="ja-JP" dirty="0"/>
              <a:t>130</a:t>
            </a:r>
            <a:endParaRPr lang="ja-JP" altLang="ja-JP" dirty="0"/>
          </a:p>
          <a:p>
            <a:r>
              <a:rPr lang="en-US" altLang="ja-JP" dirty="0"/>
              <a:t>3dB divider (x 38)                                         </a:t>
            </a:r>
            <a:r>
              <a:rPr lang="ja-JP" altLang="en-US" dirty="0" smtClean="0"/>
              <a:t>　　　　　　　　</a:t>
            </a:r>
            <a:r>
              <a:rPr lang="en-US" altLang="ja-JP" dirty="0" smtClean="0"/>
              <a:t>  </a:t>
            </a:r>
            <a:r>
              <a:rPr lang="en-US" altLang="ja-JP" dirty="0"/>
              <a:t>70</a:t>
            </a:r>
            <a:endParaRPr lang="ja-JP" altLang="ja-JP" dirty="0"/>
          </a:p>
          <a:p>
            <a:r>
              <a:rPr lang="en-US" altLang="ja-JP" dirty="0"/>
              <a:t>waveguide (x 38)                                          </a:t>
            </a:r>
            <a:r>
              <a:rPr lang="ja-JP" altLang="en-US" dirty="0" smtClean="0"/>
              <a:t>　　　　　　　　</a:t>
            </a:r>
            <a:r>
              <a:rPr lang="en-US" altLang="ja-JP" dirty="0" smtClean="0"/>
              <a:t>  </a:t>
            </a:r>
            <a:r>
              <a:rPr lang="en-US" altLang="ja-JP" dirty="0"/>
              <a:t>20</a:t>
            </a:r>
            <a:endParaRPr lang="ja-JP" altLang="ja-JP" dirty="0"/>
          </a:p>
          <a:p>
            <a:r>
              <a:rPr lang="en-US" altLang="ja-JP" dirty="0"/>
              <a:t>2 modulators (x 38, total 76 modulators)                  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 </a:t>
            </a:r>
            <a:r>
              <a:rPr lang="en-US" altLang="ja-JP" dirty="0"/>
              <a:t>3952</a:t>
            </a:r>
            <a:endParaRPr lang="ja-JP" altLang="ja-JP" dirty="0"/>
          </a:p>
          <a:p>
            <a:r>
              <a:rPr lang="en-US" altLang="ja-JP" dirty="0" err="1"/>
              <a:t>Computor</a:t>
            </a:r>
            <a:r>
              <a:rPr lang="en-US" altLang="ja-JP" dirty="0"/>
              <a:t> Control Unit (x 38)            </a:t>
            </a:r>
            <a:r>
              <a:rPr lang="ja-JP" altLang="en-US" dirty="0" smtClean="0"/>
              <a:t>　　　　　　</a:t>
            </a:r>
            <a:r>
              <a:rPr lang="en-US" altLang="ja-JP" dirty="0" smtClean="0"/>
              <a:t>                 </a:t>
            </a:r>
            <a:r>
              <a:rPr lang="en-US" altLang="ja-JP" dirty="0"/>
              <a:t>30</a:t>
            </a:r>
            <a:endParaRPr lang="ja-JP" altLang="ja-JP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221" y="3868519"/>
            <a:ext cx="5622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trike="dblStrike" dirty="0"/>
              <a:t>2 correction klystrons x 38 with 10% margin and 10% loss</a:t>
            </a:r>
            <a:endParaRPr lang="ja-JP" altLang="ja-JP" strike="dblStrike" dirty="0"/>
          </a:p>
          <a:p>
            <a:r>
              <a:rPr lang="en-US" altLang="ja-JP" strike="dblStrike" dirty="0"/>
              <a:t>2.6GHz 64MW at RF cavity (total 76 Klystrons)             </a:t>
            </a:r>
            <a:r>
              <a:rPr lang="en-US" altLang="ja-JP" strike="dblStrike" dirty="0" smtClean="0"/>
              <a:t>1748</a:t>
            </a:r>
            <a:endParaRPr lang="ja-JP" altLang="ja-JP" strike="dblStrike" dirty="0"/>
          </a:p>
          <a:p>
            <a:r>
              <a:rPr lang="en-US" altLang="ja-JP" strike="dblStrike" dirty="0"/>
              <a:t>number of 0.33m long cavities (total 76 structures)      </a:t>
            </a:r>
            <a:r>
              <a:rPr lang="en-US" altLang="ja-JP" strike="dblStrike" dirty="0" smtClean="0"/>
              <a:t> 468</a:t>
            </a:r>
            <a:endParaRPr lang="ja-JP" altLang="ja-JP" strike="dblStrike" dirty="0"/>
          </a:p>
          <a:p>
            <a:r>
              <a:rPr lang="en-US" altLang="ja-JP" strike="dblStrike" dirty="0"/>
              <a:t>2 phase shifters (x 38, total 76 phase shifters)                   </a:t>
            </a:r>
            <a:r>
              <a:rPr lang="en-US" altLang="ja-JP" strike="dblStrike" dirty="0" smtClean="0"/>
              <a:t>38</a:t>
            </a:r>
            <a:endParaRPr lang="ja-JP" altLang="ja-JP" strike="dblStrike" dirty="0"/>
          </a:p>
          <a:p>
            <a:r>
              <a:rPr lang="en-US" altLang="ja-JP" strike="dblStrike" dirty="0"/>
              <a:t>HP </a:t>
            </a:r>
            <a:r>
              <a:rPr lang="en-US" altLang="ja-JP" strike="dblStrike" dirty="0" err="1"/>
              <a:t>combinor</a:t>
            </a:r>
            <a:r>
              <a:rPr lang="en-US" altLang="ja-JP" strike="dblStrike" dirty="0"/>
              <a:t> (x 38)                                      </a:t>
            </a:r>
            <a:r>
              <a:rPr lang="en-US" altLang="ja-JP" strike="dblStrike" dirty="0" smtClean="0"/>
              <a:t>                         </a:t>
            </a:r>
            <a:r>
              <a:rPr lang="en-US" altLang="ja-JP" strike="dblStrike" dirty="0"/>
              <a:t>130</a:t>
            </a:r>
            <a:endParaRPr lang="ja-JP" altLang="ja-JP" strike="dblStrike" dirty="0"/>
          </a:p>
          <a:p>
            <a:r>
              <a:rPr lang="en-US" altLang="ja-JP" strike="dblStrike" dirty="0"/>
              <a:t>3dB divider (x 38)                              </a:t>
            </a:r>
            <a:r>
              <a:rPr lang="en-US" altLang="ja-JP" strike="dblStrike" dirty="0" smtClean="0"/>
              <a:t>                                     </a:t>
            </a:r>
            <a:r>
              <a:rPr lang="en-US" altLang="ja-JP" strike="dblStrike" dirty="0"/>
              <a:t>70</a:t>
            </a:r>
            <a:endParaRPr lang="ja-JP" altLang="ja-JP" strike="dblStrike" dirty="0"/>
          </a:p>
          <a:p>
            <a:r>
              <a:rPr lang="en-US" altLang="ja-JP" strike="dblStrike" dirty="0"/>
              <a:t>waveguide (x 38)                            </a:t>
            </a:r>
            <a:r>
              <a:rPr lang="en-US" altLang="ja-JP" strike="dblStrike" dirty="0" smtClean="0"/>
              <a:t>                                        </a:t>
            </a:r>
            <a:r>
              <a:rPr lang="en-US" altLang="ja-JP" strike="dblStrike" dirty="0"/>
              <a:t>20</a:t>
            </a:r>
            <a:endParaRPr lang="ja-JP" altLang="ja-JP" strike="dblStrike" dirty="0"/>
          </a:p>
          <a:p>
            <a:r>
              <a:rPr lang="en-US" altLang="ja-JP" strike="dblStrike" dirty="0"/>
              <a:t>2 modulators (x 38, total 76 modulators)        </a:t>
            </a:r>
            <a:r>
              <a:rPr lang="en-US" altLang="ja-JP" strike="dblStrike" dirty="0" smtClean="0"/>
              <a:t>               3952</a:t>
            </a:r>
            <a:endParaRPr lang="ja-JP" altLang="ja-JP" strike="dblStrike" dirty="0"/>
          </a:p>
          <a:p>
            <a:r>
              <a:rPr lang="en-US" altLang="ja-JP" strike="dblStrike" dirty="0" err="1"/>
              <a:t>Computor</a:t>
            </a:r>
            <a:r>
              <a:rPr lang="en-US" altLang="ja-JP" strike="dblStrike" dirty="0"/>
              <a:t> Control Unit (x 38)                            </a:t>
            </a:r>
            <a:r>
              <a:rPr lang="en-US" altLang="ja-JP" strike="dblStrike" dirty="0" smtClean="0"/>
              <a:t>                   30</a:t>
            </a:r>
            <a:endParaRPr lang="ja-JP" altLang="ja-JP" strike="dblStrike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96136" y="1800493"/>
            <a:ext cx="32179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35 quads                                 </a:t>
            </a:r>
            <a:r>
              <a:rPr lang="en-US" altLang="ja-JP" dirty="0" smtClean="0"/>
              <a:t> </a:t>
            </a:r>
            <a:r>
              <a:rPr lang="en-US" altLang="ja-JP" dirty="0"/>
              <a:t>35</a:t>
            </a:r>
            <a:endParaRPr lang="ja-JP" altLang="ja-JP" dirty="0"/>
          </a:p>
          <a:p>
            <a:r>
              <a:rPr lang="en-US" altLang="ja-JP" dirty="0"/>
              <a:t>27 horizontal </a:t>
            </a:r>
            <a:r>
              <a:rPr lang="en-US" altLang="ja-JP" dirty="0" err="1"/>
              <a:t>steerings</a:t>
            </a:r>
            <a:r>
              <a:rPr lang="en-US" altLang="ja-JP" dirty="0"/>
              <a:t>          </a:t>
            </a:r>
            <a:r>
              <a:rPr lang="en-US" altLang="ja-JP" dirty="0" smtClean="0"/>
              <a:t>10</a:t>
            </a:r>
            <a:endParaRPr lang="ja-JP" altLang="ja-JP" dirty="0"/>
          </a:p>
          <a:p>
            <a:r>
              <a:rPr lang="en-US" altLang="ja-JP" dirty="0"/>
              <a:t>27 vertical </a:t>
            </a:r>
            <a:r>
              <a:rPr lang="en-US" altLang="ja-JP" dirty="0" err="1"/>
              <a:t>steerings</a:t>
            </a:r>
            <a:r>
              <a:rPr lang="en-US" altLang="ja-JP" dirty="0"/>
              <a:t>              </a:t>
            </a:r>
            <a:r>
              <a:rPr lang="en-US" altLang="ja-JP" dirty="0" smtClean="0"/>
              <a:t> </a:t>
            </a:r>
            <a:r>
              <a:rPr lang="en-US" altLang="ja-JP" dirty="0"/>
              <a:t>10</a:t>
            </a:r>
            <a:endParaRPr lang="ja-JP" altLang="ja-JP" dirty="0"/>
          </a:p>
          <a:p>
            <a:r>
              <a:rPr lang="en-US" altLang="ja-JP" dirty="0"/>
              <a:t>power supplies for </a:t>
            </a:r>
            <a:r>
              <a:rPr lang="en-US" altLang="ja-JP" dirty="0" smtClean="0"/>
              <a:t>magnets  50</a:t>
            </a:r>
            <a:endParaRPr lang="ja-JP" altLang="ja-JP" dirty="0"/>
          </a:p>
          <a:p>
            <a:r>
              <a:rPr lang="en-US" altLang="ja-JP" dirty="0"/>
              <a:t>beam monitor devices         </a:t>
            </a:r>
            <a:r>
              <a:rPr lang="en-US" altLang="ja-JP" dirty="0" smtClean="0"/>
              <a:t>  50</a:t>
            </a:r>
          </a:p>
          <a:p>
            <a:endParaRPr lang="ja-JP" altLang="ja-JP" dirty="0"/>
          </a:p>
          <a:p>
            <a:r>
              <a:rPr lang="en-US" altLang="ja-JP" sz="2400" b="1" dirty="0"/>
              <a:t>                 </a:t>
            </a:r>
            <a:r>
              <a:rPr lang="en-US" altLang="ja-JP" sz="2400" b="1" dirty="0" smtClean="0"/>
              <a:t> total  </a:t>
            </a:r>
            <a:r>
              <a:rPr lang="en-US" altLang="ja-JP" sz="2400" b="1" dirty="0"/>
              <a:t>13756</a:t>
            </a:r>
            <a:endParaRPr lang="ja-JP" altLang="ja-JP" sz="2400" b="1" dirty="0"/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5777284" y="4191684"/>
            <a:ext cx="32367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26793M\-12571M\=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14222M\, which is 142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Oku-Yen for 300Hz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6GeV Drive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Linac</a:t>
            </a:r>
            <a:r>
              <a:rPr lang="en-US" altLang="ja-JP" b="1" dirty="0" smtClean="0">
                <a:solidFill>
                  <a:srgbClr val="FF0000"/>
                </a:solidFill>
              </a:rPr>
              <a:t> and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5GeV positron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Linac</a:t>
            </a:r>
            <a:r>
              <a:rPr lang="en-US" altLang="ja-JP" b="1" dirty="0" smtClean="0">
                <a:solidFill>
                  <a:srgbClr val="FF0000"/>
                </a:solidFill>
              </a:rPr>
              <a:t>.</a:t>
            </a:r>
            <a:endParaRPr lang="ja-JP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24509" y="5301208"/>
            <a:ext cx="2325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</a:rPr>
              <a:t>6456 saved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7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7429854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5GeV Positron </a:t>
            </a:r>
            <a:r>
              <a:rPr lang="en-US" altLang="ja-JP" sz="2400" b="1" dirty="0" err="1"/>
              <a:t>Linac</a:t>
            </a:r>
            <a:r>
              <a:rPr lang="en-US" altLang="ja-JP" sz="2400" b="1" dirty="0"/>
              <a:t> with 3x10</a:t>
            </a:r>
            <a:r>
              <a:rPr lang="en-US" altLang="ja-JP" sz="2400" b="1" baseline="30000" dirty="0"/>
              <a:t>10</a:t>
            </a:r>
            <a:r>
              <a:rPr lang="en-US" altLang="ja-JP" sz="2400" b="1" dirty="0"/>
              <a:t> positrons/bunch</a:t>
            </a:r>
            <a:endParaRPr lang="ja-JP" altLang="ja-JP" sz="2400" b="1" dirty="0"/>
          </a:p>
          <a:p>
            <a:r>
              <a:rPr lang="en-US" altLang="ja-JP" sz="2400" b="1" dirty="0"/>
              <a:t>36 RF units</a:t>
            </a:r>
            <a:endParaRPr lang="ja-JP" altLang="ja-JP" sz="2400" b="1" dirty="0"/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en-US" altLang="ja-JP" dirty="0"/>
              <a:t>2 main klystrons x 36 with 10% margin and 10% loss</a:t>
            </a:r>
            <a:endParaRPr lang="ja-JP" altLang="ja-JP" dirty="0"/>
          </a:p>
          <a:p>
            <a:r>
              <a:rPr lang="en-US" altLang="ja-JP" dirty="0"/>
              <a:t>2.6GHz 64MW at RF cavity (total 72 Klystrons)         </a:t>
            </a:r>
            <a:r>
              <a:rPr lang="en-US" altLang="ja-JP" dirty="0" smtClean="0"/>
              <a:t>1656</a:t>
            </a:r>
            <a:endParaRPr lang="ja-JP" altLang="ja-JP" dirty="0"/>
          </a:p>
          <a:p>
            <a:r>
              <a:rPr lang="en-US" altLang="ja-JP" dirty="0"/>
              <a:t>number of 3m long cavities (total 72 structures)      </a:t>
            </a:r>
            <a:r>
              <a:rPr lang="en-US" altLang="ja-JP" dirty="0" smtClean="0"/>
              <a:t>1096</a:t>
            </a:r>
            <a:endParaRPr lang="ja-JP" altLang="ja-JP" dirty="0"/>
          </a:p>
          <a:p>
            <a:r>
              <a:rPr lang="en-US" altLang="ja-JP" dirty="0"/>
              <a:t>2 phase shifters (x 36, total 72 phase shifters)               </a:t>
            </a:r>
            <a:r>
              <a:rPr lang="en-US" altLang="ja-JP" dirty="0" smtClean="0"/>
              <a:t>36</a:t>
            </a:r>
            <a:endParaRPr lang="ja-JP" altLang="ja-JP" dirty="0"/>
          </a:p>
          <a:p>
            <a:r>
              <a:rPr lang="en-US" altLang="ja-JP" dirty="0"/>
              <a:t>HP </a:t>
            </a:r>
            <a:r>
              <a:rPr lang="en-US" altLang="ja-JP" dirty="0" err="1"/>
              <a:t>combinor</a:t>
            </a:r>
            <a:r>
              <a:rPr lang="en-US" altLang="ja-JP" dirty="0"/>
              <a:t> (x 36)                                           </a:t>
            </a:r>
            <a:r>
              <a:rPr lang="en-US" altLang="ja-JP" dirty="0" smtClean="0"/>
              <a:t>                </a:t>
            </a:r>
            <a:r>
              <a:rPr lang="en-US" altLang="ja-JP" dirty="0"/>
              <a:t>120</a:t>
            </a:r>
            <a:endParaRPr lang="ja-JP" altLang="ja-JP" dirty="0"/>
          </a:p>
          <a:p>
            <a:r>
              <a:rPr lang="en-US" altLang="ja-JP" dirty="0"/>
              <a:t>3dB divider (x 36)                                           </a:t>
            </a:r>
            <a:r>
              <a:rPr lang="en-US" altLang="ja-JP" dirty="0" smtClean="0"/>
              <a:t>                     </a:t>
            </a:r>
            <a:r>
              <a:rPr lang="en-US" altLang="ja-JP" dirty="0"/>
              <a:t>66</a:t>
            </a:r>
            <a:endParaRPr lang="ja-JP" altLang="ja-JP" dirty="0"/>
          </a:p>
          <a:p>
            <a:r>
              <a:rPr lang="en-US" altLang="ja-JP" dirty="0"/>
              <a:t>waveguide (x 36)                                            </a:t>
            </a:r>
            <a:r>
              <a:rPr lang="en-US" altLang="ja-JP" dirty="0" smtClean="0"/>
              <a:t>                     </a:t>
            </a:r>
            <a:r>
              <a:rPr lang="en-US" altLang="ja-JP" dirty="0"/>
              <a:t>20</a:t>
            </a:r>
            <a:endParaRPr lang="ja-JP" altLang="ja-JP" dirty="0"/>
          </a:p>
          <a:p>
            <a:r>
              <a:rPr lang="en-US" altLang="ja-JP" dirty="0"/>
              <a:t>2 modulators (x 36, total 72 modulators)                   </a:t>
            </a:r>
            <a:r>
              <a:rPr lang="en-US" altLang="ja-JP" dirty="0" smtClean="0"/>
              <a:t>3744</a:t>
            </a:r>
            <a:endParaRPr lang="ja-JP" altLang="ja-JP" dirty="0"/>
          </a:p>
          <a:p>
            <a:r>
              <a:rPr lang="en-US" altLang="ja-JP" dirty="0" err="1"/>
              <a:t>Computor</a:t>
            </a:r>
            <a:r>
              <a:rPr lang="en-US" altLang="ja-JP" dirty="0"/>
              <a:t> Control Unit (x 36)                      </a:t>
            </a:r>
            <a:r>
              <a:rPr lang="en-US" altLang="ja-JP" dirty="0" smtClean="0"/>
              <a:t>                     </a:t>
            </a:r>
            <a:r>
              <a:rPr lang="en-US" altLang="ja-JP" dirty="0"/>
              <a:t>30</a:t>
            </a:r>
            <a:endParaRPr lang="ja-JP" altLang="ja-JP" dirty="0"/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en-US" altLang="ja-JP" strike="dblStrike" dirty="0"/>
              <a:t>2 correction klystrons x 36 with 10% margin and 10% loss</a:t>
            </a:r>
            <a:endParaRPr lang="ja-JP" altLang="ja-JP" strike="dblStrike" dirty="0"/>
          </a:p>
          <a:p>
            <a:r>
              <a:rPr lang="en-US" altLang="ja-JP" strike="dblStrike" dirty="0"/>
              <a:t>2.6GHz 64MW at RF cavity (total 72 Klystrons)          </a:t>
            </a:r>
            <a:r>
              <a:rPr lang="en-US" altLang="ja-JP" strike="dblStrike" dirty="0" smtClean="0"/>
              <a:t>1656</a:t>
            </a:r>
            <a:endParaRPr lang="ja-JP" altLang="ja-JP" strike="dblStrike" dirty="0"/>
          </a:p>
          <a:p>
            <a:r>
              <a:rPr lang="en-US" altLang="ja-JP" strike="dblStrike" dirty="0"/>
              <a:t>number of 0.33m long cavities (total 72 structures)  </a:t>
            </a:r>
            <a:r>
              <a:rPr lang="en-US" altLang="ja-JP" strike="dblStrike" dirty="0" smtClean="0"/>
              <a:t>  </a:t>
            </a:r>
            <a:r>
              <a:rPr lang="en-US" altLang="ja-JP" strike="dblStrike" dirty="0"/>
              <a:t>443</a:t>
            </a:r>
            <a:endParaRPr lang="ja-JP" altLang="ja-JP" strike="dblStrike" dirty="0"/>
          </a:p>
          <a:p>
            <a:r>
              <a:rPr lang="en-US" altLang="ja-JP" strike="dblStrike" dirty="0"/>
              <a:t>2 phase shifters (x 36, total 72 phase shifters)                </a:t>
            </a:r>
            <a:r>
              <a:rPr lang="en-US" altLang="ja-JP" strike="dblStrike" dirty="0" smtClean="0"/>
              <a:t>36</a:t>
            </a:r>
            <a:endParaRPr lang="ja-JP" altLang="ja-JP" strike="dblStrike" dirty="0"/>
          </a:p>
          <a:p>
            <a:r>
              <a:rPr lang="en-US" altLang="ja-JP" strike="dblStrike" dirty="0"/>
              <a:t>HP </a:t>
            </a:r>
            <a:r>
              <a:rPr lang="en-US" altLang="ja-JP" strike="dblStrike" dirty="0" err="1"/>
              <a:t>combinor</a:t>
            </a:r>
            <a:r>
              <a:rPr lang="en-US" altLang="ja-JP" strike="dblStrike" dirty="0"/>
              <a:t> (x 36)                                          </a:t>
            </a:r>
            <a:r>
              <a:rPr lang="en-US" altLang="ja-JP" strike="dblStrike" dirty="0" smtClean="0"/>
              <a:t>                  </a:t>
            </a:r>
            <a:r>
              <a:rPr lang="en-US" altLang="ja-JP" strike="dblStrike" dirty="0"/>
              <a:t>120</a:t>
            </a:r>
            <a:endParaRPr lang="ja-JP" altLang="ja-JP" strike="dblStrike" dirty="0"/>
          </a:p>
          <a:p>
            <a:r>
              <a:rPr lang="en-US" altLang="ja-JP" strike="dblStrike" dirty="0"/>
              <a:t>3dB divider (x 36)                                         </a:t>
            </a:r>
            <a:r>
              <a:rPr lang="en-US" altLang="ja-JP" strike="dblStrike" dirty="0" smtClean="0"/>
              <a:t>                        </a:t>
            </a:r>
            <a:r>
              <a:rPr lang="en-US" altLang="ja-JP" strike="dblStrike" dirty="0"/>
              <a:t>66</a:t>
            </a:r>
            <a:endParaRPr lang="ja-JP" altLang="ja-JP" strike="dblStrike" dirty="0"/>
          </a:p>
          <a:p>
            <a:r>
              <a:rPr lang="en-US" altLang="ja-JP" strike="dblStrike" dirty="0"/>
              <a:t>waveguide (x 36)                                         </a:t>
            </a:r>
            <a:r>
              <a:rPr lang="en-US" altLang="ja-JP" strike="dblStrike" dirty="0" smtClean="0"/>
              <a:t>                         </a:t>
            </a:r>
            <a:r>
              <a:rPr lang="en-US" altLang="ja-JP" strike="dblStrike" dirty="0"/>
              <a:t>20</a:t>
            </a:r>
            <a:endParaRPr lang="ja-JP" altLang="ja-JP" strike="dblStrike" dirty="0"/>
          </a:p>
          <a:p>
            <a:r>
              <a:rPr lang="en-US" altLang="ja-JP" strike="dblStrike" dirty="0"/>
              <a:t>2 modulators (x 36, total 72 modulators)         </a:t>
            </a:r>
            <a:r>
              <a:rPr lang="en-US" altLang="ja-JP" strike="dblStrike" dirty="0" smtClean="0"/>
              <a:t>           </a:t>
            </a:r>
            <a:r>
              <a:rPr lang="en-US" altLang="ja-JP" strike="dblStrike" dirty="0"/>
              <a:t>3744</a:t>
            </a:r>
            <a:endParaRPr lang="ja-JP" altLang="ja-JP" strike="dblStrike" dirty="0"/>
          </a:p>
          <a:p>
            <a:r>
              <a:rPr lang="en-US" altLang="ja-JP" strike="dblStrike" dirty="0" err="1"/>
              <a:t>Computor</a:t>
            </a:r>
            <a:r>
              <a:rPr lang="en-US" altLang="ja-JP" strike="dblStrike" dirty="0"/>
              <a:t> Control Unit (x 36)                                </a:t>
            </a:r>
            <a:r>
              <a:rPr lang="en-US" altLang="ja-JP" strike="dblStrike" dirty="0" smtClean="0"/>
              <a:t>            30</a:t>
            </a:r>
            <a:endParaRPr lang="ja-JP" altLang="ja-JP" strike="dblStrike" dirty="0"/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en-US" altLang="ja-JP" dirty="0"/>
              <a:t>Total 26793MYen  for 6GeV and 5GeV S-band 300Hz </a:t>
            </a:r>
            <a:r>
              <a:rPr lang="en-US" altLang="ja-JP" dirty="0" err="1"/>
              <a:t>Linac</a:t>
            </a:r>
            <a:r>
              <a:rPr lang="en-US" altLang="ja-JP" dirty="0"/>
              <a:t>,  Total 26993 </a:t>
            </a:r>
            <a:r>
              <a:rPr lang="en-US" altLang="ja-JP" dirty="0" err="1"/>
              <a:t>Myen</a:t>
            </a:r>
            <a:endParaRPr lang="ja-JP" altLang="ja-JP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80112" y="1628800"/>
            <a:ext cx="33039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34 quads                                    </a:t>
            </a:r>
            <a:r>
              <a:rPr lang="en-US" altLang="ja-JP" dirty="0" smtClean="0"/>
              <a:t> </a:t>
            </a:r>
            <a:r>
              <a:rPr lang="en-US" altLang="ja-JP" dirty="0"/>
              <a:t>34</a:t>
            </a:r>
            <a:endParaRPr lang="ja-JP" altLang="ja-JP" dirty="0"/>
          </a:p>
          <a:p>
            <a:r>
              <a:rPr lang="en-US" altLang="ja-JP" dirty="0"/>
              <a:t>26 horizontal </a:t>
            </a:r>
            <a:r>
              <a:rPr lang="en-US" altLang="ja-JP" dirty="0" err="1"/>
              <a:t>steerings</a:t>
            </a:r>
            <a:r>
              <a:rPr lang="en-US" altLang="ja-JP" dirty="0"/>
              <a:t>         </a:t>
            </a:r>
            <a:r>
              <a:rPr lang="en-US" altLang="ja-JP" dirty="0" smtClean="0"/>
              <a:t>    </a:t>
            </a:r>
            <a:r>
              <a:rPr lang="en-US" altLang="ja-JP" dirty="0"/>
              <a:t>10</a:t>
            </a:r>
            <a:endParaRPr lang="ja-JP" altLang="ja-JP" dirty="0"/>
          </a:p>
          <a:p>
            <a:r>
              <a:rPr lang="en-US" altLang="ja-JP" dirty="0"/>
              <a:t>26 vertical </a:t>
            </a:r>
            <a:r>
              <a:rPr lang="en-US" altLang="ja-JP" dirty="0" err="1"/>
              <a:t>steerings</a:t>
            </a:r>
            <a:r>
              <a:rPr lang="en-US" altLang="ja-JP" dirty="0"/>
              <a:t>            </a:t>
            </a:r>
            <a:r>
              <a:rPr lang="en-US" altLang="ja-JP" dirty="0" smtClean="0"/>
              <a:t>      </a:t>
            </a:r>
            <a:r>
              <a:rPr lang="en-US" altLang="ja-JP" dirty="0"/>
              <a:t>10</a:t>
            </a:r>
            <a:endParaRPr lang="ja-JP" altLang="ja-JP" dirty="0"/>
          </a:p>
          <a:p>
            <a:r>
              <a:rPr lang="en-US" altLang="ja-JP" dirty="0"/>
              <a:t>power supplies for magnets    </a:t>
            </a:r>
            <a:r>
              <a:rPr lang="en-US" altLang="ja-JP" dirty="0" smtClean="0"/>
              <a:t> </a:t>
            </a:r>
            <a:r>
              <a:rPr lang="en-US" altLang="ja-JP" dirty="0"/>
              <a:t>50</a:t>
            </a:r>
            <a:endParaRPr lang="ja-JP" altLang="ja-JP" dirty="0"/>
          </a:p>
          <a:p>
            <a:r>
              <a:rPr lang="en-US" altLang="ja-JP" dirty="0"/>
              <a:t>beam monitor devices             </a:t>
            </a:r>
            <a:r>
              <a:rPr lang="en-US" altLang="ja-JP" dirty="0" smtClean="0"/>
              <a:t>  </a:t>
            </a:r>
            <a:r>
              <a:rPr lang="en-US" altLang="ja-JP" dirty="0"/>
              <a:t>50</a:t>
            </a:r>
            <a:endParaRPr lang="ja-JP" altLang="ja-JP" dirty="0"/>
          </a:p>
          <a:p>
            <a:r>
              <a:rPr lang="en-US" altLang="ja-JP" dirty="0"/>
              <a:t>                                 </a:t>
            </a:r>
            <a:endParaRPr lang="en-US" altLang="ja-JP" dirty="0" smtClean="0"/>
          </a:p>
          <a:p>
            <a:r>
              <a:rPr lang="en-US" altLang="ja-JP" sz="2400" b="1" dirty="0"/>
              <a:t> </a:t>
            </a:r>
            <a:r>
              <a:rPr lang="en-US" altLang="ja-JP" sz="2400" b="1" dirty="0" smtClean="0"/>
              <a:t>            total    </a:t>
            </a:r>
            <a:r>
              <a:rPr lang="en-US" altLang="ja-JP" sz="2400" b="1" dirty="0"/>
              <a:t>13037</a:t>
            </a:r>
            <a:endParaRPr lang="ja-JP" altLang="ja-JP" sz="2400" b="1" dirty="0"/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5811462" y="4149080"/>
            <a:ext cx="32367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26793M\-12571M\=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14222M\, which is 142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Oku-Yen for 300Hz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6GeV Drive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Linac</a:t>
            </a:r>
            <a:r>
              <a:rPr lang="en-US" altLang="ja-JP" b="1" dirty="0" smtClean="0">
                <a:solidFill>
                  <a:srgbClr val="FF0000"/>
                </a:solidFill>
              </a:rPr>
              <a:t> and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5GeV positron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Linac</a:t>
            </a:r>
            <a:r>
              <a:rPr lang="en-US" altLang="ja-JP" b="1" dirty="0" smtClean="0">
                <a:solidFill>
                  <a:srgbClr val="FF0000"/>
                </a:solidFill>
              </a:rPr>
              <a:t>.</a:t>
            </a:r>
            <a:endParaRPr lang="ja-JP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55776" y="5143499"/>
            <a:ext cx="2325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</a:rPr>
              <a:t>6115 saved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239068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prstClr val="black"/>
                </a:solidFill>
              </a:rPr>
              <a:t>3. Consideration from the design of NLC positron source</a:t>
            </a:r>
          </a:p>
          <a:p>
            <a:r>
              <a:rPr kumimoji="1" lang="en-US" altLang="ja-JP" sz="2400" dirty="0" smtClean="0"/>
              <a:t>NLC positron source design based on SLC positron source experience is </a:t>
            </a:r>
          </a:p>
          <a:p>
            <a:r>
              <a:rPr kumimoji="1" lang="en-US" altLang="ja-JP" sz="2400" dirty="0" smtClean="0"/>
              <a:t>more reliable but </a:t>
            </a:r>
            <a:r>
              <a:rPr lang="en-US" altLang="ja-JP" sz="2400" dirty="0"/>
              <a:t>m</a:t>
            </a:r>
            <a:r>
              <a:rPr lang="en-US" altLang="ja-JP" sz="2400" dirty="0" smtClean="0"/>
              <a:t>ore challenging comparing our beam loading </a:t>
            </a:r>
          </a:p>
          <a:p>
            <a:r>
              <a:rPr lang="en-US" altLang="ja-JP" sz="2400" dirty="0"/>
              <a:t>c</a:t>
            </a:r>
            <a:r>
              <a:rPr lang="en-US" altLang="ja-JP" sz="2400" dirty="0" smtClean="0"/>
              <a:t>ompensation scheme. Following shows the beam parameters for NLC</a:t>
            </a:r>
          </a:p>
          <a:p>
            <a:r>
              <a:rPr lang="en-US" altLang="ja-JP" sz="2400" dirty="0"/>
              <a:t>a</a:t>
            </a:r>
            <a:r>
              <a:rPr lang="en-US" altLang="ja-JP" sz="2400" dirty="0" smtClean="0"/>
              <a:t>nd beam loading scheme.</a:t>
            </a:r>
            <a:endParaRPr kumimoji="1" lang="en-US" altLang="ja-JP" sz="2400" dirty="0"/>
          </a:p>
          <a:p>
            <a:r>
              <a:rPr lang="en-US" altLang="ja-JP" sz="2400" dirty="0" smtClean="0"/>
              <a:t>Drive electron </a:t>
            </a:r>
            <a:r>
              <a:rPr lang="en-US" altLang="ja-JP" sz="2400" dirty="0" err="1" smtClean="0"/>
              <a:t>linac</a:t>
            </a:r>
            <a:r>
              <a:rPr lang="en-US" altLang="ja-JP" sz="2400" dirty="0" smtClean="0"/>
              <a:t> energy: 3.11GeV or 6.22GeV (NLC-I or –II, S-band).</a:t>
            </a:r>
          </a:p>
          <a:p>
            <a:r>
              <a:rPr kumimoji="1" lang="en-US" altLang="ja-JP" sz="2400" dirty="0" smtClean="0"/>
              <a:t>Bunch intensity: 1.5X10</a:t>
            </a:r>
            <a:r>
              <a:rPr kumimoji="1" lang="en-US" altLang="ja-JP" sz="2400" baseline="30000" dirty="0" smtClean="0"/>
              <a:t>10</a:t>
            </a:r>
            <a:r>
              <a:rPr kumimoji="1" lang="en-US" altLang="ja-JP" sz="2400" dirty="0" smtClean="0"/>
              <a:t> e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  ,Bunch spacing: 1.4ns</a:t>
            </a:r>
            <a:endParaRPr lang="en-US" altLang="ja-JP" sz="2400" dirty="0"/>
          </a:p>
          <a:p>
            <a:r>
              <a:rPr kumimoji="1" lang="en-US" altLang="ja-JP" sz="2400" dirty="0" smtClean="0"/>
              <a:t>Positron production target and collection system are conventional and</a:t>
            </a:r>
          </a:p>
          <a:p>
            <a:r>
              <a:rPr lang="en-US" altLang="ja-JP" sz="2400" dirty="0"/>
              <a:t>n</a:t>
            </a:r>
            <a:r>
              <a:rPr lang="en-US" altLang="ja-JP" sz="2400" dirty="0" smtClean="0"/>
              <a:t>ot issues for me now.</a:t>
            </a:r>
            <a:endParaRPr kumimoji="1" lang="en-US" altLang="ja-JP" sz="2400" dirty="0"/>
          </a:p>
          <a:p>
            <a:r>
              <a:rPr lang="en-US" altLang="ja-JP" sz="2400" dirty="0" smtClean="0"/>
              <a:t>Positron capture accelerator is L-band and the booster </a:t>
            </a:r>
            <a:r>
              <a:rPr lang="en-US" altLang="ja-JP" sz="2400" dirty="0" err="1" smtClean="0"/>
              <a:t>linac</a:t>
            </a:r>
            <a:r>
              <a:rPr lang="en-US" altLang="ja-JP" sz="2400" dirty="0" smtClean="0"/>
              <a:t> to DR is</a:t>
            </a:r>
          </a:p>
          <a:p>
            <a:r>
              <a:rPr lang="en-US" altLang="ja-JP" sz="2400" dirty="0"/>
              <a:t>a</a:t>
            </a:r>
            <a:r>
              <a:rPr kumimoji="1" lang="en-US" altLang="ja-JP" sz="2400" dirty="0" smtClean="0"/>
              <a:t>lso L-band (1.428GHz). </a:t>
            </a:r>
          </a:p>
          <a:p>
            <a:r>
              <a:rPr lang="en-US" altLang="ja-JP" sz="2400" dirty="0" smtClean="0"/>
              <a:t>Beam loading compensation scheme: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f</a:t>
            </a:r>
            <a:r>
              <a:rPr lang="en-US" altLang="ja-JP" sz="2400" dirty="0" smtClean="0"/>
              <a:t> +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t</a:t>
            </a:r>
            <a:r>
              <a:rPr lang="en-US" altLang="ja-JP" sz="2400" dirty="0" smtClean="0"/>
              <a:t> which is usual technique.</a:t>
            </a:r>
          </a:p>
          <a:p>
            <a:r>
              <a:rPr kumimoji="1" lang="en-US" altLang="ja-JP" sz="2400" dirty="0" smtClean="0"/>
              <a:t>Total beam loading current due to both electrons and positrons amounts</a:t>
            </a:r>
          </a:p>
          <a:p>
            <a:r>
              <a:rPr lang="en-US" altLang="ja-JP" sz="2400" dirty="0"/>
              <a:t>t</a:t>
            </a:r>
            <a:r>
              <a:rPr lang="en-US" altLang="ja-JP" sz="2400" dirty="0" smtClean="0"/>
              <a:t>o about 14A for NLC-II in the capture accelerator. </a:t>
            </a:r>
            <a:r>
              <a:rPr lang="en-US" altLang="ja-JP" sz="2400" dirty="0" smtClean="0">
                <a:solidFill>
                  <a:srgbClr val="FF0000"/>
                </a:solidFill>
              </a:rPr>
              <a:t>~50% beam loading</a:t>
            </a:r>
          </a:p>
          <a:p>
            <a:r>
              <a:rPr kumimoji="1" lang="en-US" altLang="ja-JP" sz="2400" dirty="0" smtClean="0"/>
              <a:t>Beam loading current in the booster </a:t>
            </a:r>
            <a:r>
              <a:rPr kumimoji="1" lang="en-US" altLang="ja-JP" sz="2400" dirty="0" err="1" smtClean="0"/>
              <a:t>linac</a:t>
            </a:r>
            <a:r>
              <a:rPr kumimoji="1" lang="en-US" altLang="ja-JP" sz="2400" dirty="0" smtClean="0"/>
              <a:t> is 2.75A for NLC-II.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~12% beam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loading,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Bunch intensity: 2.1 for NLC-I and 3.1 for NLC-II at source (after 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capture), </a:t>
            </a:r>
            <a:r>
              <a:rPr lang="en-US" altLang="ja-JP" sz="2400" dirty="0" smtClean="0">
                <a:solidFill>
                  <a:srgbClr val="FF0000"/>
                </a:solidFill>
              </a:rPr>
              <a:t>End of 2GeV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linac</a:t>
            </a:r>
            <a:r>
              <a:rPr lang="en-US" altLang="ja-JP" sz="2400" dirty="0" smtClean="0">
                <a:solidFill>
                  <a:srgbClr val="FF0000"/>
                </a:solidFill>
              </a:rPr>
              <a:t>: 1.7 for NLC-I and 2.5 for NLC-II with unit of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10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10</a:t>
            </a:r>
            <a:r>
              <a:rPr lang="en-US" altLang="ja-JP" sz="2400" dirty="0" smtClean="0">
                <a:solidFill>
                  <a:srgbClr val="FF0000"/>
                </a:solidFill>
              </a:rPr>
              <a:t> e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2400" dirty="0" smtClean="0">
                <a:solidFill>
                  <a:srgbClr val="FF0000"/>
                </a:solidFill>
              </a:rPr>
              <a:t>. We have a beam loading margin of 6.15/1.4 x 2.5/3.0 =3.66.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3203" y="117693"/>
            <a:ext cx="9000797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My suggestion is following for the 300Hz </a:t>
            </a:r>
            <a:r>
              <a:rPr kumimoji="1" lang="en-US" altLang="ja-JP" sz="2400" dirty="0" err="1" smtClean="0"/>
              <a:t>Linac</a:t>
            </a:r>
            <a:r>
              <a:rPr kumimoji="1" lang="en-US" altLang="ja-JP" sz="2400" dirty="0" smtClean="0"/>
              <a:t> in ILC conventional </a:t>
            </a:r>
          </a:p>
          <a:p>
            <a:r>
              <a:rPr lang="en-US" altLang="ja-JP" sz="2400" dirty="0"/>
              <a:t>p</a:t>
            </a:r>
            <a:r>
              <a:rPr lang="en-US" altLang="ja-JP" sz="2400" dirty="0" smtClean="0"/>
              <a:t>ositron source</a:t>
            </a:r>
            <a:r>
              <a:rPr kumimoji="1" lang="en-US" altLang="ja-JP" sz="2400" dirty="0" smtClean="0"/>
              <a:t> system.</a:t>
            </a:r>
            <a:endParaRPr lang="en-US" altLang="ja-JP" sz="2400" dirty="0"/>
          </a:p>
          <a:p>
            <a:r>
              <a:rPr kumimoji="1" lang="en-US" altLang="ja-JP" sz="2400" dirty="0" smtClean="0"/>
              <a:t>1. Positron capture section </a:t>
            </a:r>
            <a:r>
              <a:rPr kumimoji="1" lang="en-US" altLang="ja-JP" sz="2400" dirty="0" err="1" smtClean="0"/>
              <a:t>upto</a:t>
            </a:r>
            <a:r>
              <a:rPr kumimoji="1" lang="en-US" altLang="ja-JP" sz="2400" dirty="0" smtClean="0"/>
              <a:t> ~250MeV maybe L-band (1.3GHz) </a:t>
            </a:r>
          </a:p>
          <a:p>
            <a:r>
              <a:rPr lang="en-US" altLang="ja-JP" sz="2400" dirty="0"/>
              <a:t>n</a:t>
            </a:r>
            <a:r>
              <a:rPr kumimoji="1" lang="en-US" altLang="ja-JP" sz="2400" dirty="0" smtClean="0"/>
              <a:t>ormal conducting accelerator.</a:t>
            </a:r>
          </a:p>
          <a:p>
            <a:r>
              <a:rPr lang="en-US" altLang="ja-JP" sz="2400" dirty="0" smtClean="0"/>
              <a:t>2. Bunch compressor should install before S-band (2.6GHz)accelerator.</a:t>
            </a:r>
          </a:p>
          <a:p>
            <a:r>
              <a:rPr kumimoji="1" lang="en-US" altLang="ja-JP" sz="2400" dirty="0" smtClean="0"/>
              <a:t>3. We need tight collimator to make the transverse matching to S-band</a:t>
            </a:r>
          </a:p>
          <a:p>
            <a:r>
              <a:rPr lang="en-US" altLang="ja-JP" sz="2400" dirty="0"/>
              <a:t>i</a:t>
            </a:r>
            <a:r>
              <a:rPr lang="en-US" altLang="ja-JP" sz="2400" dirty="0" smtClean="0"/>
              <a:t>n the positron capture section.</a:t>
            </a:r>
          </a:p>
          <a:p>
            <a:r>
              <a:rPr kumimoji="1" lang="en-US" altLang="ja-JP" sz="2400" dirty="0" smtClean="0"/>
              <a:t>4. Japanese companies (Toshiba and Mitsubishi heavy industries)</a:t>
            </a:r>
          </a:p>
          <a:p>
            <a:r>
              <a:rPr lang="en-US" altLang="ja-JP" sz="2400" dirty="0"/>
              <a:t>g</a:t>
            </a:r>
            <a:r>
              <a:rPr lang="en-US" altLang="ja-JP" sz="2400" dirty="0" smtClean="0"/>
              <a:t>uarantee the manufactures of the 2.6GHz RF power sources and</a:t>
            </a:r>
          </a:p>
          <a:p>
            <a:r>
              <a:rPr lang="en-US" altLang="ja-JP" sz="2400" dirty="0"/>
              <a:t>a</a:t>
            </a:r>
            <a:r>
              <a:rPr kumimoji="1" lang="en-US" altLang="ja-JP" sz="2400" dirty="0" smtClean="0"/>
              <a:t>ccelerator tubes with 300Hz operation, 4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dirty="0" smtClean="0"/>
              <a:t>sec pulse duration and</a:t>
            </a:r>
          </a:p>
          <a:p>
            <a:r>
              <a:rPr lang="en-US" altLang="ja-JP" sz="2400" dirty="0" smtClean="0"/>
              <a:t>80MW peak power.</a:t>
            </a:r>
          </a:p>
          <a:p>
            <a:r>
              <a:rPr kumimoji="1" lang="en-US" altLang="ja-JP" sz="2400" dirty="0" smtClean="0"/>
              <a:t>5. We need the simulation R&amp;D and beam loading test at ATF.</a:t>
            </a:r>
          </a:p>
          <a:p>
            <a:r>
              <a:rPr lang="en-US" altLang="ja-JP" sz="2400" dirty="0" smtClean="0"/>
              <a:t>6. SLAC can contribute the manufacture of the normal conducting</a:t>
            </a:r>
          </a:p>
          <a:p>
            <a:r>
              <a:rPr kumimoji="1" lang="en-US" altLang="ja-JP" sz="2400" dirty="0" smtClean="0"/>
              <a:t>L-band accelerating system.</a:t>
            </a:r>
          </a:p>
          <a:p>
            <a:r>
              <a:rPr lang="en-US" altLang="ja-JP" sz="2400" dirty="0" smtClean="0"/>
              <a:t>7. Beam dynamics design is necessary from target to DR.</a:t>
            </a:r>
            <a:endParaRPr lang="en-US" altLang="ja-JP" sz="2400" dirty="0"/>
          </a:p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I think the beam loading system for ILC positron source is almost</a:t>
            </a:r>
          </a:p>
          <a:p>
            <a:r>
              <a:rPr lang="en-US" altLang="ja-JP" sz="2400" b="1" dirty="0">
                <a:solidFill>
                  <a:srgbClr val="FF0000"/>
                </a:solidFill>
              </a:rPr>
              <a:t>n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o risk except for the target design and the test of beam loading</a:t>
            </a:r>
          </a:p>
          <a:p>
            <a:r>
              <a:rPr lang="en-US" altLang="ja-JP" sz="2400" b="1" dirty="0">
                <a:solidFill>
                  <a:srgbClr val="FF0000"/>
                </a:solidFill>
              </a:rPr>
              <a:t>c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ontrol at ATF.  (need the dedicated budget for ILC source.)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図 13" descr="ATF-layout-200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066800"/>
            <a:ext cx="919162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1034"/>
          <p:cNvSpPr txBox="1">
            <a:spLocks noChangeArrowheads="1"/>
          </p:cNvSpPr>
          <p:nvPr/>
        </p:nvSpPr>
        <p:spPr bwMode="auto">
          <a:xfrm>
            <a:off x="152400" y="5410200"/>
            <a:ext cx="2713038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i="1" smtClean="0">
                <a:solidFill>
                  <a:srgbClr val="000090"/>
                </a:solidFill>
                <a:latin typeface="Arial" charset="0"/>
                <a:ea typeface="ＭＳ Ｐゴシック" charset="-128"/>
              </a:rPr>
              <a:t>Photo-cathode RF gun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i="1" smtClean="0">
                <a:solidFill>
                  <a:srgbClr val="000090"/>
                </a:solidFill>
                <a:latin typeface="Arial" charset="0"/>
                <a:ea typeface="ＭＳ Ｐゴシック" charset="-128"/>
              </a:rPr>
              <a:t>(electron source)</a:t>
            </a:r>
          </a:p>
        </p:txBody>
      </p:sp>
      <p:sp>
        <p:nvSpPr>
          <p:cNvPr id="48132" name="Text Box 1035"/>
          <p:cNvSpPr txBox="1">
            <a:spLocks noChangeArrowheads="1"/>
          </p:cNvSpPr>
          <p:nvPr/>
        </p:nvSpPr>
        <p:spPr bwMode="auto">
          <a:xfrm>
            <a:off x="5791200" y="5410200"/>
            <a:ext cx="1795463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i="1" smtClean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S-band Linac</a:t>
            </a:r>
          </a:p>
        </p:txBody>
      </p:sp>
      <p:sp>
        <p:nvSpPr>
          <p:cNvPr id="48133" name="Text Box 1037"/>
          <p:cNvSpPr txBox="1">
            <a:spLocks noChangeArrowheads="1"/>
          </p:cNvSpPr>
          <p:nvPr/>
        </p:nvSpPr>
        <p:spPr bwMode="auto">
          <a:xfrm>
            <a:off x="5105400" y="2286000"/>
            <a:ext cx="146526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i="1" smtClean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Extraction line</a:t>
            </a:r>
          </a:p>
        </p:txBody>
      </p:sp>
      <p:pic>
        <p:nvPicPr>
          <p:cNvPr id="48134" name="Picture 1040" descr="DR_ARC_0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0448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041" descr="DSC031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4467225"/>
            <a:ext cx="31877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 Box 1036"/>
          <p:cNvSpPr txBox="1">
            <a:spLocks noChangeArrowheads="1"/>
          </p:cNvSpPr>
          <p:nvPr/>
        </p:nvSpPr>
        <p:spPr bwMode="auto">
          <a:xfrm>
            <a:off x="6705600" y="4267200"/>
            <a:ext cx="19859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i="1" smtClean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Damping Ring</a:t>
            </a:r>
          </a:p>
        </p:txBody>
      </p:sp>
      <p:sp>
        <p:nvSpPr>
          <p:cNvPr id="48137" name="テキスト ボックス 12"/>
          <p:cNvSpPr txBox="1">
            <a:spLocks noChangeArrowheads="1"/>
          </p:cNvSpPr>
          <p:nvPr/>
        </p:nvSpPr>
        <p:spPr bwMode="auto">
          <a:xfrm>
            <a:off x="-8602" y="-42269"/>
            <a:ext cx="91213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000000"/>
                </a:solidFill>
                <a:ea typeface="ＭＳ Ｐゴシック" charset="-128"/>
              </a:rPr>
              <a:t>4. Plan </a:t>
            </a:r>
            <a:r>
              <a:rPr kumimoji="0" lang="en-US" altLang="ja-JP" sz="2800" b="1" dirty="0" smtClean="0">
                <a:solidFill>
                  <a:srgbClr val="000000"/>
                </a:solidFill>
                <a:ea typeface="ＭＳ Ｐゴシック" charset="-128"/>
              </a:rPr>
              <a:t>for beam loading compensation experiment at ATF</a:t>
            </a:r>
          </a:p>
        </p:txBody>
      </p:sp>
      <p:pic>
        <p:nvPicPr>
          <p:cNvPr id="48138" name="図 3" descr="http://www.kek.jp/ja/slideshow/ietest/slideshow/photos/008/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593975"/>
            <a:ext cx="3972058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0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223043" y="5184942"/>
            <a:ext cx="2505075" cy="8366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3.6 cell RF-Gun</a:t>
            </a:r>
          </a:p>
          <a:p>
            <a:pPr>
              <a:spcBef>
                <a:spcPct val="0"/>
              </a:spcBef>
              <a:defRPr/>
            </a:pPr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started </a:t>
            </a:r>
            <a:r>
              <a:rPr lang="en-US" altLang="ja-JP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beam acceleration test from 1/11,2012.</a:t>
            </a:r>
            <a:endParaRPr lang="ja-JP" alt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7610"/>
            <a:ext cx="291465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テキスト ボックス 15"/>
          <p:cNvSpPr txBox="1">
            <a:spLocks noChangeArrowheads="1"/>
          </p:cNvSpPr>
          <p:nvPr/>
        </p:nvSpPr>
        <p:spPr bwMode="auto">
          <a:xfrm>
            <a:off x="0" y="5991225"/>
            <a:ext cx="83164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11MeV beam at 120MV/m, from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100bunches/pulse</a:t>
            </a:r>
            <a:r>
              <a:rPr lang="en-US" altLang="ja-JP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ja-JP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00bunches/pulse </a:t>
            </a:r>
            <a:r>
              <a:rPr lang="en-US" altLang="ja-JP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beam generation</a:t>
            </a:r>
            <a:endParaRPr lang="ja-JP" altLang="en-U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オブジェクト 5"/>
          <p:cNvGraphicFramePr>
            <a:graphicFrameLocks noChangeAspect="1"/>
          </p:cNvGraphicFramePr>
          <p:nvPr/>
        </p:nvGraphicFramePr>
        <p:xfrm>
          <a:off x="5940425" y="33338"/>
          <a:ext cx="3203575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KGPlot" r:id="rId4" imgW="5947416" imgH="5503192" progId="KGraph_Plot">
                  <p:embed/>
                </p:oleObj>
              </mc:Choice>
              <mc:Fallback>
                <p:oleObj name="KGPlot" r:id="rId4" imgW="5947416" imgH="5503192" progId="KGraph_Plot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3338"/>
                        <a:ext cx="3203575" cy="296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テキスト ボックス 6"/>
          <p:cNvSpPr txBox="1">
            <a:spLocks noChangeArrowheads="1"/>
          </p:cNvSpPr>
          <p:nvPr/>
        </p:nvSpPr>
        <p:spPr bwMode="auto">
          <a:xfrm>
            <a:off x="6892925" y="2820988"/>
            <a:ext cx="20419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dirty="0" smtClean="0">
                <a:solidFill>
                  <a:prstClr val="black"/>
                </a:solidFill>
              </a:rPr>
              <a:t>9.6MeV beam 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dirty="0" smtClean="0">
                <a:solidFill>
                  <a:prstClr val="black"/>
                </a:solidFill>
              </a:rPr>
              <a:t>one</a:t>
            </a:r>
            <a:r>
              <a:rPr lang="en-US" altLang="ja-JP" sz="1800" b="1" dirty="0" smtClean="0">
                <a:solidFill>
                  <a:prstClr val="black"/>
                </a:solidFill>
              </a:rPr>
              <a:t> </a:t>
            </a:r>
            <a:r>
              <a:rPr lang="en-US" altLang="ja-JP" sz="1800" b="1" dirty="0" smtClean="0">
                <a:solidFill>
                  <a:prstClr val="black"/>
                </a:solidFill>
              </a:rPr>
              <a:t>week RF aging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dirty="0" smtClean="0">
                <a:solidFill>
                  <a:prstClr val="black"/>
                </a:solidFill>
              </a:rPr>
              <a:t>with ~20.3MW RF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dirty="0" smtClean="0">
                <a:solidFill>
                  <a:prstClr val="black"/>
                </a:solidFill>
              </a:rPr>
              <a:t>input power</a:t>
            </a:r>
            <a:endParaRPr lang="ja-JP" altLang="en-US" sz="1800" b="1" dirty="0" smtClean="0">
              <a:solidFill>
                <a:prstClr val="black"/>
              </a:solidFill>
            </a:endParaRPr>
          </a:p>
        </p:txBody>
      </p:sp>
      <p:pic>
        <p:nvPicPr>
          <p:cNvPr id="3380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38113"/>
            <a:ext cx="2811463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テキスト ボックス 2"/>
          <p:cNvSpPr txBox="1">
            <a:spLocks noChangeArrowheads="1"/>
          </p:cNvSpPr>
          <p:nvPr/>
        </p:nvSpPr>
        <p:spPr bwMode="auto">
          <a:xfrm>
            <a:off x="871538" y="1498600"/>
            <a:ext cx="1133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prstClr val="black"/>
                </a:solidFill>
              </a:rPr>
              <a:t>In 2010</a:t>
            </a:r>
            <a:endParaRPr lang="ja-JP" altLang="en-US" dirty="0" smtClean="0">
              <a:solidFill>
                <a:prstClr val="black"/>
              </a:solidFill>
            </a:endParaRPr>
          </a:p>
        </p:txBody>
      </p:sp>
      <p:sp>
        <p:nvSpPr>
          <p:cNvPr id="33804" name="テキスト ボックス 3"/>
          <p:cNvSpPr txBox="1">
            <a:spLocks noChangeArrowheads="1"/>
          </p:cNvSpPr>
          <p:nvPr/>
        </p:nvSpPr>
        <p:spPr bwMode="auto">
          <a:xfrm>
            <a:off x="7337425" y="1281113"/>
            <a:ext cx="1133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prstClr val="black"/>
                </a:solidFill>
              </a:rPr>
              <a:t>In 2012</a:t>
            </a:r>
            <a:endParaRPr lang="ja-JP" altLang="en-US" dirty="0" smtClean="0">
              <a:solidFill>
                <a:prstClr val="black"/>
              </a:solidFill>
            </a:endParaRPr>
          </a:p>
        </p:txBody>
      </p:sp>
      <p:pic>
        <p:nvPicPr>
          <p:cNvPr id="3380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17463"/>
            <a:ext cx="3278187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テキスト ボックス 3"/>
          <p:cNvSpPr txBox="1">
            <a:spLocks noChangeArrowheads="1"/>
          </p:cNvSpPr>
          <p:nvPr/>
        </p:nvSpPr>
        <p:spPr bwMode="auto">
          <a:xfrm>
            <a:off x="2992438" y="-53975"/>
            <a:ext cx="3059112" cy="831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3.6 cell RF Gun Installation</a:t>
            </a:r>
            <a:endParaRPr lang="ja-JP" altLang="en-US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166170" y="2899055"/>
            <a:ext cx="3682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Now, 10MeV multi -</a:t>
            </a:r>
          </a:p>
          <a:p>
            <a:r>
              <a:rPr lang="en-US" altLang="ja-JP" sz="2400" b="1" dirty="0"/>
              <a:t>b</a:t>
            </a:r>
            <a:r>
              <a:rPr kumimoji="1" lang="en-US" altLang="ja-JP" sz="2400" b="1" dirty="0" smtClean="0"/>
              <a:t>unch trains </a:t>
            </a:r>
            <a:r>
              <a:rPr lang="en-US" altLang="ja-JP" sz="2400" b="1" dirty="0" smtClean="0"/>
              <a:t>are</a:t>
            </a:r>
            <a:r>
              <a:rPr kumimoji="1" lang="en-US" altLang="ja-JP" sz="2400" b="1" dirty="0" smtClean="0"/>
              <a:t> generated</a:t>
            </a:r>
          </a:p>
          <a:p>
            <a:r>
              <a:rPr lang="en-US" altLang="ja-JP" sz="2400" b="1" dirty="0"/>
              <a:t>a</a:t>
            </a:r>
            <a:r>
              <a:rPr lang="en-US" altLang="ja-JP" sz="2400" b="1" dirty="0" smtClean="0"/>
              <a:t>nd accelerated.</a:t>
            </a:r>
            <a:endParaRPr kumimoji="1" lang="ja-JP" altLang="en-US" sz="2400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80" y="4099385"/>
            <a:ext cx="3248731" cy="199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7" y="4581128"/>
            <a:ext cx="27432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707904" y="4396462"/>
            <a:ext cx="307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With RF amplitude modulation</a:t>
            </a:r>
          </a:p>
          <a:p>
            <a:r>
              <a:rPr lang="en-US" altLang="ja-JP" dirty="0" smtClean="0"/>
              <a:t>And without beam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23509" y="5659743"/>
            <a:ext cx="2352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Energy of multi-bunch </a:t>
            </a:r>
          </a:p>
          <a:p>
            <a:r>
              <a:rPr kumimoji="1" lang="en-US" altLang="ja-JP" b="1" dirty="0" smtClean="0"/>
              <a:t>beam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4619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68413"/>
            <a:ext cx="60198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テキスト ボックス 1"/>
          <p:cNvSpPr txBox="1">
            <a:spLocks noChangeArrowheads="1"/>
          </p:cNvSpPr>
          <p:nvPr/>
        </p:nvSpPr>
        <p:spPr bwMode="auto">
          <a:xfrm>
            <a:off x="2030413" y="188913"/>
            <a:ext cx="5546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prstClr val="black"/>
                </a:solidFill>
              </a:rPr>
              <a:t>Phase to Amplitude Modulation Method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prstClr val="black"/>
                </a:solidFill>
              </a:rPr>
              <a:t>for Beam Loading Compensation</a:t>
            </a:r>
            <a:endParaRPr lang="ja-JP" altLang="en-US" b="1" smtClean="0">
              <a:solidFill>
                <a:prstClr val="black"/>
              </a:solidFill>
            </a:endParaRPr>
          </a:p>
        </p:txBody>
      </p:sp>
      <p:sp>
        <p:nvSpPr>
          <p:cNvPr id="4" name="二等辺三角形 3"/>
          <p:cNvSpPr/>
          <p:nvPr/>
        </p:nvSpPr>
        <p:spPr>
          <a:xfrm rot="10800000">
            <a:off x="952500" y="3416300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5" name="二等辺三角形 4"/>
          <p:cNvSpPr/>
          <p:nvPr/>
        </p:nvSpPr>
        <p:spPr>
          <a:xfrm rot="10800000">
            <a:off x="2382838" y="3416300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60450" y="2695575"/>
            <a:ext cx="43180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490788" y="2695575"/>
            <a:ext cx="43180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66713" y="3560763"/>
            <a:ext cx="287337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307975" y="3560763"/>
            <a:ext cx="431800" cy="28733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1828800" y="3568700"/>
            <a:ext cx="288925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757363" y="3568700"/>
            <a:ext cx="431800" cy="2889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6" idx="2"/>
          </p:cNvCxnSpPr>
          <p:nvPr/>
        </p:nvCxnSpPr>
        <p:spPr>
          <a:xfrm>
            <a:off x="1276350" y="3271838"/>
            <a:ext cx="0" cy="30241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2706688" y="3254375"/>
            <a:ext cx="6350" cy="2033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276350" y="5576888"/>
            <a:ext cx="40814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357813" y="5576888"/>
            <a:ext cx="0" cy="720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276350" y="4135438"/>
            <a:ext cx="1430338" cy="720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1281113" y="4135438"/>
            <a:ext cx="1431925" cy="720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2562225" y="4892675"/>
            <a:ext cx="301625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555875" y="5045075"/>
            <a:ext cx="301625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555875" y="5180013"/>
            <a:ext cx="301625" cy="714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2562225" y="4964113"/>
            <a:ext cx="301625" cy="809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2562225" y="5130800"/>
            <a:ext cx="309563" cy="412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endCxn id="4" idx="5"/>
          </p:cNvCxnSpPr>
          <p:nvPr/>
        </p:nvCxnSpPr>
        <p:spPr>
          <a:xfrm>
            <a:off x="101600" y="3703638"/>
            <a:ext cx="10128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1549400" y="3722688"/>
            <a:ext cx="10128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1" name="テキスト ボックス 46"/>
          <p:cNvSpPr txBox="1">
            <a:spLocks noChangeArrowheads="1"/>
          </p:cNvSpPr>
          <p:nvPr/>
        </p:nvSpPr>
        <p:spPr bwMode="auto">
          <a:xfrm>
            <a:off x="1457325" y="2640848"/>
            <a:ext cx="1098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</a:rPr>
              <a:t>200MW, 3</a:t>
            </a:r>
            <a:r>
              <a:rPr lang="en-US" altLang="ja-JP" sz="1200" b="1" dirty="0" smtClean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altLang="ja-JP" sz="1200" b="1" dirty="0" smtClean="0">
                <a:solidFill>
                  <a:prstClr val="black"/>
                </a:solidFill>
              </a:rPr>
              <a:t>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</a:rPr>
              <a:t>300Hz Power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</a:rPr>
              <a:t>Supply</a:t>
            </a:r>
            <a:endParaRPr lang="ja-JP" altLang="en-US" sz="1200" b="1" dirty="0" smtClean="0">
              <a:solidFill>
                <a:prstClr val="black"/>
              </a:solidFill>
            </a:endParaRPr>
          </a:p>
        </p:txBody>
      </p:sp>
      <p:sp>
        <p:nvSpPr>
          <p:cNvPr id="34842" name="テキスト ボックス 47"/>
          <p:cNvSpPr txBox="1">
            <a:spLocks noChangeArrowheads="1"/>
          </p:cNvSpPr>
          <p:nvPr/>
        </p:nvSpPr>
        <p:spPr bwMode="auto">
          <a:xfrm>
            <a:off x="82550" y="3992563"/>
            <a:ext cx="1117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Low Level RF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Phase Shifter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Amp.</a:t>
            </a:r>
          </a:p>
        </p:txBody>
      </p:sp>
      <p:sp>
        <p:nvSpPr>
          <p:cNvPr id="34843" name="テキスト ボックス 48"/>
          <p:cNvSpPr txBox="1">
            <a:spLocks noChangeArrowheads="1"/>
          </p:cNvSpPr>
          <p:nvPr/>
        </p:nvSpPr>
        <p:spPr bwMode="auto">
          <a:xfrm>
            <a:off x="1362075" y="4900613"/>
            <a:ext cx="1271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</a:rPr>
              <a:t>3dB High Power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</a:rPr>
              <a:t>RF Combiner </a:t>
            </a:r>
            <a:endParaRPr lang="ja-JP" altLang="en-US" sz="1200" b="1" smtClean="0">
              <a:solidFill>
                <a:prstClr val="black"/>
              </a:solidFill>
            </a:endParaRPr>
          </a:p>
        </p:txBody>
      </p:sp>
      <p:sp>
        <p:nvSpPr>
          <p:cNvPr id="34844" name="テキスト ボックス 49"/>
          <p:cNvSpPr txBox="1">
            <a:spLocks noChangeArrowheads="1"/>
          </p:cNvSpPr>
          <p:nvPr/>
        </p:nvSpPr>
        <p:spPr bwMode="auto">
          <a:xfrm>
            <a:off x="2690813" y="4984750"/>
            <a:ext cx="1312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ja-JP" sz="1200" b="1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High Power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Terminator </a:t>
            </a:r>
            <a:endParaRPr lang="ja-JP" altLang="en-US" sz="12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45" name="テキスト ボックス 50"/>
          <p:cNvSpPr txBox="1">
            <a:spLocks noChangeArrowheads="1"/>
          </p:cNvSpPr>
          <p:nvPr/>
        </p:nvSpPr>
        <p:spPr bwMode="auto">
          <a:xfrm>
            <a:off x="2690813" y="3992563"/>
            <a:ext cx="1252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80MW Klystron</a:t>
            </a:r>
            <a:endParaRPr lang="ja-JP" altLang="en-US" sz="12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1362075" y="3500438"/>
            <a:ext cx="2581275" cy="3168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0" name="直線矢印コネクタ 15359"/>
          <p:cNvCxnSpPr/>
          <p:nvPr/>
        </p:nvCxnSpPr>
        <p:spPr>
          <a:xfrm>
            <a:off x="1281113" y="6296025"/>
            <a:ext cx="0" cy="5619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5357813" y="6296025"/>
            <a:ext cx="0" cy="5619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9" name="テキスト ボックス 1"/>
          <p:cNvSpPr txBox="1">
            <a:spLocks noChangeArrowheads="1"/>
          </p:cNvSpPr>
          <p:nvPr/>
        </p:nvSpPr>
        <p:spPr bwMode="auto">
          <a:xfrm>
            <a:off x="5508625" y="5768975"/>
            <a:ext cx="3465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prstClr val="black"/>
                </a:solidFill>
              </a:rPr>
              <a:t>Speed of phase control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prstClr val="black"/>
                </a:solidFill>
              </a:rPr>
              <a:t>is about 100 degrees/10ns.</a:t>
            </a:r>
          </a:p>
        </p:txBody>
      </p:sp>
    </p:spTree>
    <p:extLst>
      <p:ext uri="{BB962C8B-B14F-4D97-AF65-F5344CB8AC3E}">
        <p14:creationId xmlns:p14="http://schemas.microsoft.com/office/powerpoint/2010/main" val="35807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テキスト ボックス 1"/>
          <p:cNvSpPr txBox="1">
            <a:spLocks noChangeArrowheads="1"/>
          </p:cNvSpPr>
          <p:nvPr/>
        </p:nvSpPr>
        <p:spPr bwMode="auto">
          <a:xfrm>
            <a:off x="0" y="1916832"/>
            <a:ext cx="91392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prstClr val="black"/>
                </a:solidFill>
              </a:rPr>
              <a:t>The baseline choice of the ILC positron source is the </a:t>
            </a:r>
            <a:r>
              <a:rPr lang="en-US" altLang="ja-JP" b="1" dirty="0" smtClean="0">
                <a:solidFill>
                  <a:srgbClr val="FF0000"/>
                </a:solidFill>
              </a:rPr>
              <a:t>helical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undulator</a:t>
            </a:r>
            <a:r>
              <a:rPr lang="en-US" altLang="ja-JP" b="1" dirty="0" smtClean="0">
                <a:solidFill>
                  <a:srgbClr val="FF0000"/>
                </a:solidFill>
              </a:rPr>
              <a:t> scheme. </a:t>
            </a:r>
            <a:r>
              <a:rPr lang="en-US" altLang="ja-JP" dirty="0" smtClean="0">
                <a:solidFill>
                  <a:prstClr val="black"/>
                </a:solidFill>
              </a:rPr>
              <a:t>After accelerating the electron beam in the main </a:t>
            </a:r>
            <a:r>
              <a:rPr lang="en-US" altLang="ja-JP" dirty="0" err="1" smtClean="0">
                <a:solidFill>
                  <a:prstClr val="black"/>
                </a:solidFill>
              </a:rPr>
              <a:t>linac</a:t>
            </a:r>
            <a:r>
              <a:rPr lang="en-US" altLang="ja-JP" dirty="0" smtClean="0">
                <a:solidFill>
                  <a:prstClr val="black"/>
                </a:solidFill>
              </a:rPr>
              <a:t>, it passes a 150 m long helical </a:t>
            </a:r>
            <a:r>
              <a:rPr lang="en-US" altLang="ja-JP" dirty="0" err="1" smtClean="0">
                <a:solidFill>
                  <a:prstClr val="black"/>
                </a:solidFill>
              </a:rPr>
              <a:t>undulator</a:t>
            </a:r>
            <a:r>
              <a:rPr lang="en-US" altLang="ja-JP" dirty="0" smtClean="0">
                <a:solidFill>
                  <a:prstClr val="black"/>
                </a:solidFill>
              </a:rPr>
              <a:t> to create a circularly polarized photon beam, and goes to the interaction point. The photon beam hits the production target and generates electron–positron pairs. The positrons are captured, accelerated to 5 </a:t>
            </a:r>
            <a:r>
              <a:rPr lang="en-US" altLang="ja-JP" dirty="0" err="1" smtClean="0">
                <a:solidFill>
                  <a:prstClr val="black"/>
                </a:solidFill>
              </a:rPr>
              <a:t>GeV</a:t>
            </a:r>
            <a:r>
              <a:rPr lang="en-US" altLang="ja-JP" dirty="0" smtClean="0">
                <a:solidFill>
                  <a:prstClr val="black"/>
                </a:solidFill>
              </a:rPr>
              <a:t>, damped, and then accelerated to the collision energy in the main </a:t>
            </a:r>
            <a:r>
              <a:rPr lang="en-US" altLang="ja-JP" dirty="0" err="1" smtClean="0">
                <a:solidFill>
                  <a:prstClr val="black"/>
                </a:solidFill>
              </a:rPr>
              <a:t>linac</a:t>
            </a:r>
            <a:r>
              <a:rPr lang="en-US" altLang="ja-JP" dirty="0" smtClean="0">
                <a:solidFill>
                  <a:prstClr val="black"/>
                </a:solidFill>
              </a:rPr>
              <a:t>. Thus the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undulator</a:t>
            </a:r>
            <a:r>
              <a:rPr lang="en-US" altLang="ja-JP" b="1" dirty="0" smtClean="0">
                <a:solidFill>
                  <a:srgbClr val="FF0000"/>
                </a:solidFill>
              </a:rPr>
              <a:t> based positron generation gives interconnection to nearly all sub-systems of the ILC</a:t>
            </a:r>
            <a:r>
              <a:rPr lang="en-US" altLang="ja-JP" dirty="0" smtClean="0">
                <a:solidFill>
                  <a:prstClr val="black"/>
                </a:solidFill>
              </a:rPr>
              <a:t>.</a:t>
            </a:r>
            <a:endParaRPr lang="ja-JP" altLang="en-US" dirty="0" smtClean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5445224"/>
            <a:ext cx="904991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2400" i="1" dirty="0">
              <a:solidFill>
                <a:prstClr val="black"/>
              </a:solidFill>
              <a:latin typeface="Times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srgbClr val="FF0000"/>
                </a:solidFill>
                <a:latin typeface="Times" pitchFamily="18" charset="0"/>
              </a:rPr>
              <a:t>Following design is the backup for proposed ILC positron source.</a:t>
            </a:r>
            <a:endParaRPr lang="ja-JP" altLang="en-US" sz="2400" b="1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25604" name="テキスト ボックス 1"/>
          <p:cNvSpPr txBox="1">
            <a:spLocks noChangeArrowheads="1"/>
          </p:cNvSpPr>
          <p:nvPr/>
        </p:nvSpPr>
        <p:spPr bwMode="auto">
          <a:xfrm>
            <a:off x="-9657" y="986209"/>
            <a:ext cx="6261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From T. Omori et al. / NIMA 672 (2012) 52–56</a:t>
            </a:r>
            <a:endParaRPr lang="ja-JP" altLang="en-US" b="1" dirty="0" smtClean="0">
              <a:solidFill>
                <a:prstClr val="black"/>
              </a:solidFill>
            </a:endParaRPr>
          </a:p>
        </p:txBody>
      </p:sp>
      <p:sp>
        <p:nvSpPr>
          <p:cNvPr id="25605" name="テキスト ボックス 4"/>
          <p:cNvSpPr txBox="1">
            <a:spLocks noChangeArrowheads="1"/>
          </p:cNvSpPr>
          <p:nvPr/>
        </p:nvSpPr>
        <p:spPr bwMode="auto">
          <a:xfrm>
            <a:off x="250825" y="30163"/>
            <a:ext cx="8442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solidFill>
                  <a:prstClr val="black"/>
                </a:solidFill>
              </a:rPr>
              <a:t>0. Short review of 300Hz conventional positron source</a:t>
            </a:r>
          </a:p>
        </p:txBody>
      </p:sp>
    </p:spTree>
    <p:extLst>
      <p:ext uri="{BB962C8B-B14F-4D97-AF65-F5344CB8AC3E}">
        <p14:creationId xmlns:p14="http://schemas.microsoft.com/office/powerpoint/2010/main" val="993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二等辺三角形 1"/>
          <p:cNvSpPr/>
          <p:nvPr/>
        </p:nvSpPr>
        <p:spPr>
          <a:xfrm rot="10800000">
            <a:off x="958850" y="1989138"/>
            <a:ext cx="647700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3" name="二等辺三角形 2"/>
          <p:cNvSpPr/>
          <p:nvPr/>
        </p:nvSpPr>
        <p:spPr>
          <a:xfrm rot="10800000">
            <a:off x="2389188" y="1989138"/>
            <a:ext cx="647700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66800" y="1268413"/>
            <a:ext cx="43180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97138" y="1268413"/>
            <a:ext cx="43180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73063" y="2133600"/>
            <a:ext cx="287337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314325" y="2133600"/>
            <a:ext cx="431800" cy="28733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1835150" y="2141538"/>
            <a:ext cx="288925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763713" y="2141538"/>
            <a:ext cx="431800" cy="2889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4" idx="2"/>
          </p:cNvCxnSpPr>
          <p:nvPr/>
        </p:nvCxnSpPr>
        <p:spPr>
          <a:xfrm>
            <a:off x="1282700" y="1844675"/>
            <a:ext cx="0" cy="30241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2713038" y="1827213"/>
            <a:ext cx="6350" cy="2033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282700" y="4149725"/>
            <a:ext cx="40814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1230313" y="4868863"/>
            <a:ext cx="361473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292725" y="4870450"/>
            <a:ext cx="3613150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5364163" y="4149725"/>
            <a:ext cx="0" cy="720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1282700" y="2708275"/>
            <a:ext cx="1430338" cy="720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1287463" y="2708275"/>
            <a:ext cx="1431925" cy="720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568575" y="3465513"/>
            <a:ext cx="301625" cy="714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562225" y="3617913"/>
            <a:ext cx="301625" cy="714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562225" y="3752850"/>
            <a:ext cx="301625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2568575" y="3536950"/>
            <a:ext cx="301625" cy="809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2568575" y="3703638"/>
            <a:ext cx="309563" cy="412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endCxn id="2" idx="5"/>
          </p:cNvCxnSpPr>
          <p:nvPr/>
        </p:nvCxnSpPr>
        <p:spPr>
          <a:xfrm>
            <a:off x="107950" y="2276475"/>
            <a:ext cx="10128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1555750" y="2295525"/>
            <a:ext cx="10128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5" name="テキスト ボックス 46"/>
          <p:cNvSpPr txBox="1">
            <a:spLocks noChangeArrowheads="1"/>
          </p:cNvSpPr>
          <p:nvPr/>
        </p:nvSpPr>
        <p:spPr bwMode="auto">
          <a:xfrm>
            <a:off x="107950" y="1268413"/>
            <a:ext cx="1098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200MW, 3</a:t>
            </a:r>
            <a:r>
              <a:rPr lang="en-US" altLang="ja-JP" sz="1200" b="1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ja-JP" sz="1200" b="1" smtClean="0">
                <a:solidFill>
                  <a:srgbClr val="000000"/>
                </a:solidFill>
              </a:rPr>
              <a:t>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300Hz Power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Supply</a:t>
            </a:r>
            <a:endParaRPr lang="ja-JP" altLang="en-US" sz="1200" b="1" smtClean="0">
              <a:solidFill>
                <a:srgbClr val="000000"/>
              </a:solidFill>
            </a:endParaRPr>
          </a:p>
        </p:txBody>
      </p:sp>
      <p:sp>
        <p:nvSpPr>
          <p:cNvPr id="46106" name="テキスト ボックス 47"/>
          <p:cNvSpPr txBox="1">
            <a:spLocks noChangeArrowheads="1"/>
          </p:cNvSpPr>
          <p:nvPr/>
        </p:nvSpPr>
        <p:spPr bwMode="auto">
          <a:xfrm>
            <a:off x="107950" y="2708275"/>
            <a:ext cx="1117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 Level RF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Phase Shifter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Amp.</a:t>
            </a:r>
          </a:p>
        </p:txBody>
      </p:sp>
      <p:sp>
        <p:nvSpPr>
          <p:cNvPr id="46107" name="テキスト ボックス 48"/>
          <p:cNvSpPr txBox="1">
            <a:spLocks noChangeArrowheads="1"/>
          </p:cNvSpPr>
          <p:nvPr/>
        </p:nvSpPr>
        <p:spPr bwMode="auto">
          <a:xfrm>
            <a:off x="1368425" y="3473450"/>
            <a:ext cx="1271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3dB High Power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RF Combiner </a:t>
            </a:r>
            <a:endParaRPr lang="ja-JP" altLang="en-US" sz="1200" b="1" smtClean="0">
              <a:solidFill>
                <a:srgbClr val="000000"/>
              </a:solidFill>
            </a:endParaRPr>
          </a:p>
        </p:txBody>
      </p:sp>
      <p:sp>
        <p:nvSpPr>
          <p:cNvPr id="46108" name="テキスト ボックス 49"/>
          <p:cNvSpPr txBox="1">
            <a:spLocks noChangeArrowheads="1"/>
          </p:cNvSpPr>
          <p:nvPr/>
        </p:nvSpPr>
        <p:spPr bwMode="auto">
          <a:xfrm>
            <a:off x="2928938" y="3576638"/>
            <a:ext cx="1312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ja-JP" sz="1200" b="1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High Power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Terminator </a:t>
            </a:r>
            <a:endParaRPr lang="ja-JP" altLang="en-US" sz="12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09" name="テキスト ボックス 50"/>
          <p:cNvSpPr txBox="1">
            <a:spLocks noChangeArrowheads="1"/>
          </p:cNvSpPr>
          <p:nvPr/>
        </p:nvSpPr>
        <p:spPr bwMode="auto">
          <a:xfrm>
            <a:off x="3132138" y="2133600"/>
            <a:ext cx="1252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80MW Klystron</a:t>
            </a:r>
            <a:endParaRPr lang="ja-JP" altLang="en-US" sz="12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10" name="テキスト ボックス 51"/>
          <p:cNvSpPr txBox="1">
            <a:spLocks noChangeArrowheads="1"/>
          </p:cNvSpPr>
          <p:nvPr/>
        </p:nvSpPr>
        <p:spPr bwMode="auto">
          <a:xfrm>
            <a:off x="1282700" y="5397500"/>
            <a:ext cx="3586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3m long constant gradient travelling wave structure</a:t>
            </a:r>
            <a:endParaRPr lang="ja-JP" altLang="en-US" sz="12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12" name="テキスト ボックス 6"/>
          <p:cNvSpPr txBox="1">
            <a:spLocks noChangeArrowheads="1"/>
          </p:cNvSpPr>
          <p:nvPr/>
        </p:nvSpPr>
        <p:spPr bwMode="auto">
          <a:xfrm>
            <a:off x="5076825" y="2819400"/>
            <a:ext cx="4127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We do not need the system of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correction structure for beam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loading compensation.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We need the precise control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the </a:t>
            </a:r>
            <a:r>
              <a:rPr lang="en-US" altLang="ja-JP" b="1" dirty="0" smtClean="0">
                <a:solidFill>
                  <a:prstClr val="black"/>
                </a:solidFill>
              </a:rPr>
              <a:t>low level phase </a:t>
            </a:r>
            <a:r>
              <a:rPr lang="en-US" altLang="ja-JP" b="1" dirty="0" smtClean="0">
                <a:solidFill>
                  <a:prstClr val="black"/>
                </a:solidFill>
              </a:rPr>
              <a:t>shifters.</a:t>
            </a:r>
            <a:endParaRPr lang="ja-JP" altLang="en-US" b="1" dirty="0" smtClean="0">
              <a:solidFill>
                <a:prstClr val="black"/>
              </a:solidFill>
            </a:endParaRPr>
          </a:p>
        </p:txBody>
      </p:sp>
      <p:sp>
        <p:nvSpPr>
          <p:cNvPr id="46113" name="テキスト ボックス 8"/>
          <p:cNvSpPr txBox="1">
            <a:spLocks noChangeArrowheads="1"/>
          </p:cNvSpPr>
          <p:nvPr/>
        </p:nvSpPr>
        <p:spPr bwMode="auto">
          <a:xfrm>
            <a:off x="3175" y="5692775"/>
            <a:ext cx="87457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prstClr val="black"/>
                </a:solidFill>
              </a:rPr>
              <a:t>Also, I </a:t>
            </a:r>
            <a:r>
              <a:rPr lang="en-US" altLang="ja-JP" dirty="0" smtClean="0">
                <a:solidFill>
                  <a:prstClr val="black"/>
                </a:solidFill>
              </a:rPr>
              <a:t>assume </a:t>
            </a:r>
            <a:r>
              <a:rPr lang="en-US" altLang="ja-JP" dirty="0" smtClean="0">
                <a:solidFill>
                  <a:prstClr val="black"/>
                </a:solidFill>
              </a:rPr>
              <a:t>10%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margin </a:t>
            </a:r>
            <a:r>
              <a:rPr lang="en-US" altLang="ja-JP" dirty="0" smtClean="0">
                <a:solidFill>
                  <a:prstClr val="black"/>
                </a:solidFill>
              </a:rPr>
              <a:t>as </a:t>
            </a:r>
            <a:r>
              <a:rPr lang="en-US" altLang="ja-JP" dirty="0" smtClean="0">
                <a:solidFill>
                  <a:prstClr val="black"/>
                </a:solidFill>
              </a:rPr>
              <a:t>wave </a:t>
            </a:r>
            <a:r>
              <a:rPr lang="en-US" altLang="ja-JP" dirty="0" smtClean="0">
                <a:solidFill>
                  <a:prstClr val="black"/>
                </a:solidFill>
              </a:rPr>
              <a:t>guide loss </a:t>
            </a:r>
            <a:r>
              <a:rPr lang="en-US" altLang="ja-JP" dirty="0" smtClean="0">
                <a:solidFill>
                  <a:prstClr val="black"/>
                </a:solidFill>
              </a:rPr>
              <a:t>and so on because </a:t>
            </a:r>
            <a:r>
              <a:rPr lang="en-US" altLang="ja-JP" dirty="0" smtClean="0">
                <a:solidFill>
                  <a:prstClr val="black"/>
                </a:solidFill>
              </a:rPr>
              <a:t>of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prstClr val="black"/>
                </a:solidFill>
              </a:rPr>
              <a:t>the </a:t>
            </a:r>
            <a:r>
              <a:rPr lang="en-US" altLang="ja-JP" dirty="0" smtClean="0">
                <a:solidFill>
                  <a:prstClr val="black"/>
                </a:solidFill>
              </a:rPr>
              <a:t>experience at ATF </a:t>
            </a:r>
            <a:r>
              <a:rPr lang="en-US" altLang="ja-JP" dirty="0" err="1" smtClean="0">
                <a:solidFill>
                  <a:prstClr val="black"/>
                </a:solidFill>
              </a:rPr>
              <a:t>Linac</a:t>
            </a:r>
            <a:r>
              <a:rPr lang="en-US" altLang="ja-JP" dirty="0" smtClean="0">
                <a:solidFill>
                  <a:prstClr val="black"/>
                </a:solidFill>
              </a:rPr>
              <a:t>. </a:t>
            </a:r>
            <a:r>
              <a:rPr lang="en-US" altLang="ja-JP" dirty="0" smtClean="0">
                <a:solidFill>
                  <a:prstClr val="black"/>
                </a:solidFill>
              </a:rPr>
              <a:t>So, klystron output power 80MW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prstClr val="black"/>
                </a:solidFill>
              </a:rPr>
              <a:t>3</a:t>
            </a:r>
            <a:r>
              <a:rPr lang="en-US" altLang="ja-JP" dirty="0" smtClean="0">
                <a:solidFill>
                  <a:prstClr val="black"/>
                </a:solidFill>
                <a:latin typeface="Symbol" panose="05050102010706020507" pitchFamily="18" charset="2"/>
              </a:rPr>
              <a:t>m</a:t>
            </a:r>
            <a:r>
              <a:rPr lang="en-US" altLang="ja-JP" dirty="0" smtClean="0">
                <a:solidFill>
                  <a:prstClr val="black"/>
                </a:solidFill>
              </a:rPr>
              <a:t>s pulse width are necessary.</a:t>
            </a:r>
            <a:endParaRPr lang="ja-JP" altLang="en-US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49" y="221958"/>
            <a:ext cx="4045533" cy="248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904613" y="116186"/>
            <a:ext cx="29082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1.4x10</a:t>
            </a:r>
            <a:r>
              <a:rPr kumimoji="1" lang="en-US" altLang="ja-JP" b="1" baseline="30000" dirty="0" smtClean="0">
                <a:solidFill>
                  <a:srgbClr val="FF0000"/>
                </a:solidFill>
              </a:rPr>
              <a:t>10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electrons/bunch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With 2.8nsec bunch spacing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And 2856MHz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Linac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Beam loading current: 0.78A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2060848"/>
            <a:ext cx="21602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115616" y="2060848"/>
            <a:ext cx="12961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54" y="2033414"/>
            <a:ext cx="132238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19397"/>
            <a:ext cx="132238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86723" y="2337755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3.6 cell RF Gun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44078" y="1701611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3m long TW 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45054" y="1664082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3m long TW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723" y="3284984"/>
            <a:ext cx="906370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3</a:t>
            </a:r>
            <a:r>
              <a:rPr kumimoji="1" lang="en-US" altLang="ja-JP" sz="2800" dirty="0" smtClean="0"/>
              <a:t>x10</a:t>
            </a:r>
            <a:r>
              <a:rPr kumimoji="1" lang="en-US" altLang="ja-JP" sz="2800" baseline="30000" dirty="0" smtClean="0"/>
              <a:t>10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/>
              <a:t>with 6.15nsec bunch spacing </a:t>
            </a:r>
            <a:r>
              <a:rPr lang="en-US" altLang="ja-JP" sz="2800" dirty="0"/>
              <a:t>c</a:t>
            </a:r>
            <a:r>
              <a:rPr lang="en-US" altLang="ja-JP" sz="2800" dirty="0" smtClean="0"/>
              <a:t>orresponds to </a:t>
            </a:r>
            <a:r>
              <a:rPr lang="en-US" altLang="ja-JP" sz="2800" dirty="0" smtClean="0"/>
              <a:t>1.4</a:t>
            </a:r>
            <a:r>
              <a:rPr lang="en-US" altLang="ja-JP" sz="2800" dirty="0" smtClean="0"/>
              <a:t>x10</a:t>
            </a:r>
            <a:r>
              <a:rPr lang="en-US" altLang="ja-JP" sz="2800" baseline="30000" dirty="0" smtClean="0"/>
              <a:t>10</a:t>
            </a:r>
            <a:r>
              <a:rPr lang="en-US" altLang="ja-JP" sz="2800" dirty="0" smtClean="0"/>
              <a:t> </a:t>
            </a:r>
            <a:endParaRPr lang="en-US" altLang="ja-JP" sz="2800" dirty="0" smtClean="0"/>
          </a:p>
          <a:p>
            <a:r>
              <a:rPr lang="en-US" altLang="ja-JP" sz="2800" dirty="0" smtClean="0"/>
              <a:t>in the case of 2.8nsec bunch spacing as same beam loading</a:t>
            </a:r>
          </a:p>
          <a:p>
            <a:r>
              <a:rPr lang="en-US" altLang="ja-JP" sz="2800" dirty="0"/>
              <a:t>i</a:t>
            </a:r>
            <a:r>
              <a:rPr lang="en-US" altLang="ja-JP" sz="2800" dirty="0" smtClean="0"/>
              <a:t>n multi-bunch trains.</a:t>
            </a:r>
          </a:p>
          <a:p>
            <a:endParaRPr kumimoji="1" lang="en-US" altLang="ja-JP" sz="2800" dirty="0"/>
          </a:p>
          <a:p>
            <a:r>
              <a:rPr lang="en-US" altLang="ja-JP" sz="2800" dirty="0" smtClean="0"/>
              <a:t>ATF Triplet Beam : 10 bunches/train with 30nsec train gap</a:t>
            </a:r>
          </a:p>
          <a:p>
            <a:r>
              <a:rPr lang="en-US" altLang="ja-JP" sz="2800" dirty="0"/>
              <a:t>a</a:t>
            </a:r>
            <a:r>
              <a:rPr kumimoji="1" lang="en-US" altLang="ja-JP" sz="2800" dirty="0" smtClean="0"/>
              <a:t>nd 2.8nsec bunch spacing</a:t>
            </a:r>
            <a:r>
              <a:rPr kumimoji="1" lang="en-US" altLang="ja-JP" sz="2800" dirty="0" smtClean="0"/>
              <a:t>. This operation is possible in the</a:t>
            </a:r>
          </a:p>
          <a:p>
            <a:r>
              <a:rPr lang="en-US" altLang="ja-JP" sz="2800" dirty="0"/>
              <a:t>s</a:t>
            </a:r>
            <a:r>
              <a:rPr lang="en-US" altLang="ja-JP" sz="2800" dirty="0" smtClean="0"/>
              <a:t>afety of the radiation for ATF accelerator. </a:t>
            </a:r>
            <a:endParaRPr kumimoji="1" lang="ja-JP" altLang="en-US" sz="2800" dirty="0"/>
          </a:p>
        </p:txBody>
      </p:sp>
      <p:sp>
        <p:nvSpPr>
          <p:cNvPr id="6" name="角丸四角形 5"/>
          <p:cNvSpPr/>
          <p:nvPr/>
        </p:nvSpPr>
        <p:spPr>
          <a:xfrm>
            <a:off x="2771800" y="1701611"/>
            <a:ext cx="432048" cy="4892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28065" y="2337755"/>
            <a:ext cx="3771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90 degrees bending magnet</a:t>
            </a:r>
          </a:p>
          <a:p>
            <a:r>
              <a:rPr lang="en-US" altLang="ja-JP" dirty="0"/>
              <a:t>t</a:t>
            </a:r>
            <a:r>
              <a:rPr lang="en-US" altLang="ja-JP" dirty="0" smtClean="0"/>
              <a:t>o measure the energy of multi-bunch</a:t>
            </a:r>
          </a:p>
        </p:txBody>
      </p:sp>
      <p:sp>
        <p:nvSpPr>
          <p:cNvPr id="9" name="右矢印 8"/>
          <p:cNvSpPr/>
          <p:nvPr/>
        </p:nvSpPr>
        <p:spPr>
          <a:xfrm>
            <a:off x="6581691" y="2004866"/>
            <a:ext cx="648072" cy="18546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92280" y="2190333"/>
            <a:ext cx="170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Beam Transport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260648"/>
            <a:ext cx="8399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ATF Injector for 1.5GeV ATF </a:t>
            </a:r>
            <a:r>
              <a:rPr kumimoji="1"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Linac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 will be modified for beam </a:t>
            </a:r>
          </a:p>
          <a:p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loading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ompensation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experiment in next year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. However, </a:t>
            </a:r>
            <a:endParaRPr lang="en-US" altLang="ja-JP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ue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to the lack of 2013 budget, we delayed this experiment.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43947" y="4194378"/>
            <a:ext cx="21602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937539" y="4182145"/>
            <a:ext cx="12961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18" y="4172482"/>
            <a:ext cx="132238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98926" y="3740812"/>
            <a:ext cx="193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3.6 cell RF Gun SW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37539" y="3833849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3m long TW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16235" y="385162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3m long TW 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4552064" y="3840679"/>
            <a:ext cx="432048" cy="4892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98336" y="3255126"/>
            <a:ext cx="3771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90 degrees bending magnet</a:t>
            </a:r>
          </a:p>
          <a:p>
            <a:r>
              <a:rPr lang="en-US" altLang="ja-JP" dirty="0"/>
              <a:t>t</a:t>
            </a:r>
            <a:r>
              <a:rPr lang="en-US" altLang="ja-JP" dirty="0" smtClean="0"/>
              <a:t>o measure the energy of multi-bunch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62" y="80"/>
            <a:ext cx="3275855" cy="233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二等辺三角形 10"/>
          <p:cNvSpPr/>
          <p:nvPr/>
        </p:nvSpPr>
        <p:spPr>
          <a:xfrm rot="10800000">
            <a:off x="2606379" y="770741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12" name="二等辺三角形 11"/>
          <p:cNvSpPr/>
          <p:nvPr/>
        </p:nvSpPr>
        <p:spPr>
          <a:xfrm rot="10800000">
            <a:off x="4036717" y="770741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714329" y="50016"/>
            <a:ext cx="43180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144667" y="50016"/>
            <a:ext cx="43180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020592" y="915204"/>
            <a:ext cx="287337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1961854" y="915204"/>
            <a:ext cx="431800" cy="28733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>
            <a:off x="3482679" y="923141"/>
            <a:ext cx="288925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3411242" y="923141"/>
            <a:ext cx="431800" cy="2889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13" idx="2"/>
          </p:cNvCxnSpPr>
          <p:nvPr/>
        </p:nvCxnSpPr>
        <p:spPr>
          <a:xfrm>
            <a:off x="2930229" y="626279"/>
            <a:ext cx="7310" cy="30177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4360567" y="608816"/>
            <a:ext cx="6350" cy="2033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922826" y="2923258"/>
            <a:ext cx="2225984" cy="68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5148810" y="2923258"/>
            <a:ext cx="0" cy="720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930229" y="1489879"/>
            <a:ext cx="1430338" cy="720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2934992" y="1489879"/>
            <a:ext cx="1431925" cy="720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216104" y="2247116"/>
            <a:ext cx="301625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209754" y="2399516"/>
            <a:ext cx="301625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209754" y="2534454"/>
            <a:ext cx="301625" cy="714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4216104" y="2318554"/>
            <a:ext cx="301625" cy="809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4216104" y="2485241"/>
            <a:ext cx="309563" cy="412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endCxn id="11" idx="5"/>
          </p:cNvCxnSpPr>
          <p:nvPr/>
        </p:nvCxnSpPr>
        <p:spPr>
          <a:xfrm>
            <a:off x="1755479" y="1058079"/>
            <a:ext cx="10128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3203279" y="1077129"/>
            <a:ext cx="10128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46"/>
          <p:cNvSpPr txBox="1">
            <a:spLocks noChangeArrowheads="1"/>
          </p:cNvSpPr>
          <p:nvPr/>
        </p:nvSpPr>
        <p:spPr bwMode="auto">
          <a:xfrm>
            <a:off x="3111204" y="-4711"/>
            <a:ext cx="11372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</a:rPr>
              <a:t>200MW, 2</a:t>
            </a:r>
            <a:r>
              <a:rPr lang="en-US" altLang="ja-JP" sz="1200" b="1" dirty="0" smtClean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altLang="ja-JP" sz="1200" b="1" dirty="0" smtClean="0">
                <a:solidFill>
                  <a:prstClr val="black"/>
                </a:solidFill>
              </a:rPr>
              <a:t>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</a:rPr>
              <a:t>12.5Hz Power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</a:rPr>
              <a:t>Supply</a:t>
            </a:r>
            <a:endParaRPr lang="ja-JP" altLang="en-US" sz="1200" b="1" dirty="0" smtClean="0">
              <a:solidFill>
                <a:prstClr val="black"/>
              </a:solidFill>
            </a:endParaRPr>
          </a:p>
        </p:txBody>
      </p:sp>
      <p:sp>
        <p:nvSpPr>
          <p:cNvPr id="33" name="テキスト ボックス 47"/>
          <p:cNvSpPr txBox="1">
            <a:spLocks noChangeArrowheads="1"/>
          </p:cNvSpPr>
          <p:nvPr/>
        </p:nvSpPr>
        <p:spPr bwMode="auto">
          <a:xfrm>
            <a:off x="1736429" y="1347004"/>
            <a:ext cx="1117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Low Level RF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Phase Shifter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Amp.</a:t>
            </a:r>
          </a:p>
        </p:txBody>
      </p:sp>
      <p:sp>
        <p:nvSpPr>
          <p:cNvPr id="34" name="テキスト ボックス 48"/>
          <p:cNvSpPr txBox="1">
            <a:spLocks noChangeArrowheads="1"/>
          </p:cNvSpPr>
          <p:nvPr/>
        </p:nvSpPr>
        <p:spPr bwMode="auto">
          <a:xfrm>
            <a:off x="3015954" y="2255054"/>
            <a:ext cx="1271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</a:rPr>
              <a:t>3dB High Power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</a:rPr>
              <a:t>RF Combiner </a:t>
            </a:r>
            <a:endParaRPr lang="ja-JP" altLang="en-US" sz="1200" b="1" smtClean="0">
              <a:solidFill>
                <a:prstClr val="black"/>
              </a:solidFill>
            </a:endParaRPr>
          </a:p>
        </p:txBody>
      </p:sp>
      <p:sp>
        <p:nvSpPr>
          <p:cNvPr id="35" name="テキスト ボックス 49"/>
          <p:cNvSpPr txBox="1">
            <a:spLocks noChangeArrowheads="1"/>
          </p:cNvSpPr>
          <p:nvPr/>
        </p:nvSpPr>
        <p:spPr bwMode="auto">
          <a:xfrm>
            <a:off x="4344692" y="2339191"/>
            <a:ext cx="1312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ja-JP" sz="1200" b="1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High Power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Terminator </a:t>
            </a:r>
            <a:endParaRPr lang="ja-JP" altLang="en-US" sz="12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テキスト ボックス 50"/>
          <p:cNvSpPr txBox="1">
            <a:spLocks noChangeArrowheads="1"/>
          </p:cNvSpPr>
          <p:nvPr/>
        </p:nvSpPr>
        <p:spPr bwMode="auto">
          <a:xfrm>
            <a:off x="4344692" y="1347004"/>
            <a:ext cx="12531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ja-JP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0MW Klystron</a:t>
            </a:r>
            <a:endParaRPr lang="ja-JP" altLang="en-US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 flipV="1">
            <a:off x="3826968" y="1193677"/>
            <a:ext cx="2428948" cy="27129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2938156" y="3632404"/>
            <a:ext cx="0" cy="5619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5151219" y="3632403"/>
            <a:ext cx="0" cy="5619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1"/>
          <p:cNvSpPr txBox="1">
            <a:spLocks noChangeArrowheads="1"/>
          </p:cNvSpPr>
          <p:nvPr/>
        </p:nvSpPr>
        <p:spPr bwMode="auto">
          <a:xfrm>
            <a:off x="5622223" y="2377085"/>
            <a:ext cx="3465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prstClr val="black"/>
                </a:solidFill>
              </a:rPr>
              <a:t>Speed of phase control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prstClr val="black"/>
                </a:solidFill>
              </a:rPr>
              <a:t>is about 100 degrees/10ns.</a:t>
            </a:r>
          </a:p>
        </p:txBody>
      </p:sp>
      <p:graphicFrame>
        <p:nvGraphicFramePr>
          <p:cNvPr id="60" name="オブジェクト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291672"/>
              </p:ext>
            </p:extLst>
          </p:nvPr>
        </p:nvGraphicFramePr>
        <p:xfrm>
          <a:off x="4344692" y="4460187"/>
          <a:ext cx="3953355" cy="230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KGPlot" r:id="rId5" imgW="6327140" imgH="3695700" progId="KGraph_Plot">
                  <p:embed/>
                </p:oleObj>
              </mc:Choice>
              <mc:Fallback>
                <p:oleObj name="KGPlot" r:id="rId5" imgW="6327140" imgH="36957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692" y="4460187"/>
                        <a:ext cx="3953355" cy="2307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オブジェクト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699043"/>
              </p:ext>
            </p:extLst>
          </p:nvPr>
        </p:nvGraphicFramePr>
        <p:xfrm>
          <a:off x="142329" y="4462548"/>
          <a:ext cx="4091354" cy="2389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KGPlot" r:id="rId7" imgW="5996940" imgH="3505200" progId="KGraph_Plot">
                  <p:embed/>
                </p:oleObj>
              </mc:Choice>
              <mc:Fallback>
                <p:oleObj name="KGPlot" r:id="rId7" imgW="5996940" imgH="35052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29" y="4462548"/>
                        <a:ext cx="4091354" cy="23892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テキスト ボックス 64"/>
          <p:cNvSpPr txBox="1"/>
          <p:nvPr/>
        </p:nvSpPr>
        <p:spPr>
          <a:xfrm>
            <a:off x="5508104" y="5805264"/>
            <a:ext cx="26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Energy spread 0.1% in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rms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17328" y="4332216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150 bunches/pulse with 2.8ns bunch spacing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/>
        </p:nvSpPr>
        <p:spPr>
          <a:xfrm>
            <a:off x="1356767" y="4220952"/>
            <a:ext cx="144016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1664421" y="4321622"/>
            <a:ext cx="144016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2004231" y="4314453"/>
            <a:ext cx="144016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2335610" y="4201985"/>
            <a:ext cx="144016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二等辺三角形 70"/>
          <p:cNvSpPr/>
          <p:nvPr/>
        </p:nvSpPr>
        <p:spPr>
          <a:xfrm rot="10800000">
            <a:off x="625459" y="787308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733409" y="66583"/>
            <a:ext cx="43180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152385" y="886757"/>
            <a:ext cx="287337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74" name="直線矢印コネクタ 73"/>
          <p:cNvCxnSpPr/>
          <p:nvPr/>
        </p:nvCxnSpPr>
        <p:spPr>
          <a:xfrm flipV="1">
            <a:off x="93647" y="886757"/>
            <a:ext cx="431800" cy="28733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stCxn id="72" idx="2"/>
          </p:cNvCxnSpPr>
          <p:nvPr/>
        </p:nvCxnSpPr>
        <p:spPr>
          <a:xfrm>
            <a:off x="949309" y="642846"/>
            <a:ext cx="7310" cy="30177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flipV="1">
            <a:off x="22209" y="1036998"/>
            <a:ext cx="753435" cy="210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>
            <a:off x="957236" y="3648971"/>
            <a:ext cx="0" cy="5619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/>
          <p:cNvSpPr txBox="1"/>
          <p:nvPr/>
        </p:nvSpPr>
        <p:spPr>
          <a:xfrm>
            <a:off x="949455" y="3169120"/>
            <a:ext cx="2045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Generation of three</a:t>
            </a:r>
          </a:p>
          <a:p>
            <a:r>
              <a:rPr lang="en-US" altLang="ja-JP" dirty="0"/>
              <a:t>m</a:t>
            </a:r>
            <a:r>
              <a:rPr lang="en-US" altLang="ja-JP" dirty="0" smtClean="0"/>
              <a:t>ini-train per pulse</a:t>
            </a:r>
            <a:endParaRPr kumimoji="1" lang="ja-JP" altLang="en-US" dirty="0"/>
          </a:p>
        </p:txBody>
      </p:sp>
      <p:sp>
        <p:nvSpPr>
          <p:cNvPr id="81" name="テキスト ボックス 46"/>
          <p:cNvSpPr txBox="1">
            <a:spLocks noChangeArrowheads="1"/>
          </p:cNvSpPr>
          <p:nvPr/>
        </p:nvSpPr>
        <p:spPr bwMode="auto">
          <a:xfrm>
            <a:off x="1177771" y="10490"/>
            <a:ext cx="11372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</a:rPr>
              <a:t>200MW, 2</a:t>
            </a:r>
            <a:r>
              <a:rPr lang="en-US" altLang="ja-JP" sz="1200" b="1" dirty="0" smtClean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altLang="ja-JP" sz="1200" b="1" dirty="0" smtClean="0">
                <a:solidFill>
                  <a:prstClr val="black"/>
                </a:solidFill>
              </a:rPr>
              <a:t>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</a:rPr>
              <a:t>12.5Hz Power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</a:rPr>
              <a:t>Supply</a:t>
            </a:r>
            <a:endParaRPr lang="ja-JP" altLang="en-US" sz="1200" b="1" dirty="0" smtClean="0">
              <a:solidFill>
                <a:prstClr val="black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043608" y="6093296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1nC/bunch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423590" y="398829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Chicane</a:t>
            </a:r>
            <a:endParaRPr kumimoji="1" lang="ja-JP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二等辺三角形 1"/>
          <p:cNvSpPr/>
          <p:nvPr/>
        </p:nvSpPr>
        <p:spPr>
          <a:xfrm rot="10800000">
            <a:off x="958850" y="1989138"/>
            <a:ext cx="647700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3" name="二等辺三角形 2"/>
          <p:cNvSpPr/>
          <p:nvPr/>
        </p:nvSpPr>
        <p:spPr>
          <a:xfrm rot="10800000">
            <a:off x="2389188" y="1989138"/>
            <a:ext cx="647700" cy="5762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66800" y="1268413"/>
            <a:ext cx="43180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97138" y="1268413"/>
            <a:ext cx="43180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73063" y="2133600"/>
            <a:ext cx="287337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314325" y="2133600"/>
            <a:ext cx="431800" cy="28733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1835150" y="2141538"/>
            <a:ext cx="288925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1763713" y="2141538"/>
            <a:ext cx="431800" cy="2889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4" idx="2"/>
          </p:cNvCxnSpPr>
          <p:nvPr/>
        </p:nvCxnSpPr>
        <p:spPr>
          <a:xfrm>
            <a:off x="1282700" y="1844675"/>
            <a:ext cx="0" cy="30241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2713038" y="1827213"/>
            <a:ext cx="6350" cy="2033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282700" y="4149725"/>
            <a:ext cx="40814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1230313" y="4868863"/>
            <a:ext cx="46136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292725" y="4870450"/>
            <a:ext cx="3613150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5364163" y="4149725"/>
            <a:ext cx="0" cy="720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282700" y="2708275"/>
            <a:ext cx="1430338" cy="720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1287463" y="2708275"/>
            <a:ext cx="1431925" cy="720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2568575" y="3465513"/>
            <a:ext cx="301625" cy="714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562225" y="3617913"/>
            <a:ext cx="301625" cy="714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562225" y="3752850"/>
            <a:ext cx="301625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2568575" y="3536950"/>
            <a:ext cx="301625" cy="809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2568575" y="3703638"/>
            <a:ext cx="309563" cy="412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endCxn id="2" idx="5"/>
          </p:cNvCxnSpPr>
          <p:nvPr/>
        </p:nvCxnSpPr>
        <p:spPr>
          <a:xfrm>
            <a:off x="107950" y="2276475"/>
            <a:ext cx="10128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1555750" y="2295525"/>
            <a:ext cx="10128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46"/>
          <p:cNvSpPr txBox="1">
            <a:spLocks noChangeArrowheads="1"/>
          </p:cNvSpPr>
          <p:nvPr/>
        </p:nvSpPr>
        <p:spPr bwMode="auto">
          <a:xfrm>
            <a:off x="107950" y="1268413"/>
            <a:ext cx="1098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200MW, 3</a:t>
            </a:r>
            <a:r>
              <a:rPr lang="en-US" altLang="ja-JP" sz="1200" b="1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altLang="ja-JP" sz="1200" b="1" smtClean="0">
                <a:solidFill>
                  <a:srgbClr val="000000"/>
                </a:solidFill>
              </a:rPr>
              <a:t>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300Hz Power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Supply</a:t>
            </a:r>
            <a:endParaRPr lang="ja-JP" altLang="en-US" sz="1200" b="1" smtClean="0">
              <a:solidFill>
                <a:srgbClr val="000000"/>
              </a:solidFill>
            </a:endParaRPr>
          </a:p>
        </p:txBody>
      </p:sp>
      <p:sp>
        <p:nvSpPr>
          <p:cNvPr id="26" name="テキスト ボックス 47"/>
          <p:cNvSpPr txBox="1">
            <a:spLocks noChangeArrowheads="1"/>
          </p:cNvSpPr>
          <p:nvPr/>
        </p:nvSpPr>
        <p:spPr bwMode="auto">
          <a:xfrm>
            <a:off x="107950" y="2708275"/>
            <a:ext cx="1117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 Level RF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Phase Shifter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Amp.</a:t>
            </a:r>
          </a:p>
        </p:txBody>
      </p:sp>
      <p:sp>
        <p:nvSpPr>
          <p:cNvPr id="27" name="テキスト ボックス 48"/>
          <p:cNvSpPr txBox="1">
            <a:spLocks noChangeArrowheads="1"/>
          </p:cNvSpPr>
          <p:nvPr/>
        </p:nvSpPr>
        <p:spPr bwMode="auto">
          <a:xfrm>
            <a:off x="1368425" y="3473450"/>
            <a:ext cx="1271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3dB High Power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</a:rPr>
              <a:t>RF Combiner </a:t>
            </a:r>
            <a:endParaRPr lang="ja-JP" altLang="en-US" sz="1200" b="1" smtClean="0">
              <a:solidFill>
                <a:srgbClr val="000000"/>
              </a:solidFill>
            </a:endParaRPr>
          </a:p>
        </p:txBody>
      </p:sp>
      <p:sp>
        <p:nvSpPr>
          <p:cNvPr id="28" name="テキスト ボックス 49"/>
          <p:cNvSpPr txBox="1">
            <a:spLocks noChangeArrowheads="1"/>
          </p:cNvSpPr>
          <p:nvPr/>
        </p:nvSpPr>
        <p:spPr bwMode="auto">
          <a:xfrm>
            <a:off x="2928938" y="3576638"/>
            <a:ext cx="1312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ja-JP" sz="1200" b="1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ja-JP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High Power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Terminator </a:t>
            </a:r>
            <a:endParaRPr lang="ja-JP" altLang="en-US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テキスト ボックス 50"/>
          <p:cNvSpPr txBox="1">
            <a:spLocks noChangeArrowheads="1"/>
          </p:cNvSpPr>
          <p:nvPr/>
        </p:nvSpPr>
        <p:spPr bwMode="auto">
          <a:xfrm>
            <a:off x="3132138" y="2133600"/>
            <a:ext cx="1252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80MW Klystron</a:t>
            </a:r>
            <a:endParaRPr lang="ja-JP" altLang="en-US" sz="1200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テキスト ボックス 51"/>
          <p:cNvSpPr txBox="1">
            <a:spLocks noChangeArrowheads="1"/>
          </p:cNvSpPr>
          <p:nvPr/>
        </p:nvSpPr>
        <p:spPr bwMode="auto">
          <a:xfrm>
            <a:off x="4716016" y="5373216"/>
            <a:ext cx="3919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A0   3m long constant gradient travelling wave structure</a:t>
            </a:r>
            <a:endParaRPr lang="ja-JP" altLang="en-US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テキスト ボックス 6"/>
          <p:cNvSpPr txBox="1">
            <a:spLocks noChangeArrowheads="1"/>
          </p:cNvSpPr>
          <p:nvPr/>
        </p:nvSpPr>
        <p:spPr bwMode="auto">
          <a:xfrm>
            <a:off x="5076825" y="2819400"/>
            <a:ext cx="4127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prstClr val="black"/>
                </a:solidFill>
              </a:rPr>
              <a:t>We do not need the system of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prstClr val="black"/>
                </a:solidFill>
              </a:rPr>
              <a:t>correction structure for beam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prstClr val="black"/>
                </a:solidFill>
              </a:rPr>
              <a:t>loading compensation.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prstClr val="black"/>
                </a:solidFill>
              </a:rPr>
              <a:t>We need the precise control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prstClr val="black"/>
                </a:solidFill>
              </a:rPr>
              <a:t>the phase shifters.</a:t>
            </a:r>
            <a:endParaRPr lang="ja-JP" altLang="en-US" b="1" smtClean="0">
              <a:solidFill>
                <a:prstClr val="black"/>
              </a:solidFill>
            </a:endParaRPr>
          </a:p>
        </p:txBody>
      </p:sp>
      <p:sp>
        <p:nvSpPr>
          <p:cNvPr id="32" name="テキスト ボックス 8"/>
          <p:cNvSpPr txBox="1">
            <a:spLocks noChangeArrowheads="1"/>
          </p:cNvSpPr>
          <p:nvPr/>
        </p:nvSpPr>
        <p:spPr bwMode="auto">
          <a:xfrm>
            <a:off x="0" y="5702604"/>
            <a:ext cx="91751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Considering the cost reduction for this experiment now.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Single bunch beam loading compensation can be done using off crest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Acceleration on which we have a lot of experience. 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49" y="221958"/>
            <a:ext cx="4045533" cy="248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1904613" y="118368"/>
            <a:ext cx="29082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1.4</a:t>
            </a:r>
            <a:r>
              <a:rPr kumimoji="1" lang="en-US" altLang="ja-JP" b="1" dirty="0" smtClean="0"/>
              <a:t>x10</a:t>
            </a:r>
            <a:r>
              <a:rPr kumimoji="1" lang="en-US" altLang="ja-JP" b="1" baseline="30000" dirty="0" smtClean="0"/>
              <a:t>10</a:t>
            </a:r>
            <a:r>
              <a:rPr kumimoji="1" lang="en-US" altLang="ja-JP" b="1" dirty="0" smtClean="0"/>
              <a:t> </a:t>
            </a:r>
            <a:r>
              <a:rPr kumimoji="1" lang="en-US" altLang="ja-JP" b="1" dirty="0" smtClean="0"/>
              <a:t>electrons/bunch</a:t>
            </a:r>
          </a:p>
          <a:p>
            <a:r>
              <a:rPr lang="en-US" altLang="ja-JP" b="1" dirty="0" smtClean="0"/>
              <a:t>With 2.8nsec bunch spacing</a:t>
            </a:r>
          </a:p>
          <a:p>
            <a:r>
              <a:rPr kumimoji="1" lang="en-US" altLang="ja-JP" b="1" dirty="0" smtClean="0"/>
              <a:t>And 2856MHz </a:t>
            </a:r>
            <a:r>
              <a:rPr kumimoji="1" lang="en-US" altLang="ja-JP" b="1" dirty="0" err="1" smtClean="0"/>
              <a:t>Linac</a:t>
            </a:r>
            <a:endParaRPr kumimoji="1" lang="en-US" altLang="ja-JP" b="1" dirty="0" smtClean="0"/>
          </a:p>
          <a:p>
            <a:r>
              <a:rPr lang="en-US" altLang="ja-JP" b="1" dirty="0" smtClean="0"/>
              <a:t>Beam loading current: 0.78A</a:t>
            </a:r>
            <a:endParaRPr kumimoji="1" lang="ja-JP" altLang="en-US" b="1" dirty="0"/>
          </a:p>
        </p:txBody>
      </p:sp>
      <p:sp>
        <p:nvSpPr>
          <p:cNvPr id="35" name="円/楕円 34"/>
          <p:cNvSpPr/>
          <p:nvPr/>
        </p:nvSpPr>
        <p:spPr>
          <a:xfrm>
            <a:off x="1115616" y="4365104"/>
            <a:ext cx="287337" cy="287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10498" y="5371579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3.6 cell RF Gun</a:t>
            </a:r>
            <a:endParaRPr kumimoji="1" lang="ja-JP" altLang="en-US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475656" y="4365104"/>
            <a:ext cx="168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High power att.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332656"/>
            <a:ext cx="788677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>
                <a:solidFill>
                  <a:srgbClr val="000000"/>
                </a:solidFill>
                <a:ea typeface="ＭＳ Ｐゴシック" charset="-128"/>
              </a:rPr>
              <a:t>5. </a:t>
            </a:r>
            <a:r>
              <a:rPr kumimoji="0" lang="en-US" altLang="ja-JP" sz="2800" b="1" dirty="0" smtClean="0">
                <a:solidFill>
                  <a:srgbClr val="000000"/>
                </a:solidFill>
                <a:ea typeface="ＭＳ Ｐゴシック" charset="-128"/>
              </a:rPr>
              <a:t>Summary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z="2800" b="1" dirty="0">
              <a:solidFill>
                <a:srgbClr val="000000"/>
              </a:solidFill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000000"/>
                </a:solidFill>
                <a:ea typeface="ＭＳ Ｐゴシック" charset="-128"/>
              </a:rPr>
              <a:t>Beam dynamics simulation from the target to DR 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>
                <a:solidFill>
                  <a:srgbClr val="000000"/>
                </a:solidFill>
                <a:ea typeface="ＭＳ Ｐゴシック" charset="-128"/>
              </a:rPr>
              <a:t>n</a:t>
            </a:r>
            <a:r>
              <a:rPr kumimoji="0" lang="en-US" altLang="ja-JP" sz="2800" b="1" dirty="0" smtClean="0">
                <a:solidFill>
                  <a:srgbClr val="000000"/>
                </a:solidFill>
                <a:ea typeface="ＭＳ Ｐゴシック" charset="-128"/>
              </a:rPr>
              <a:t>ecessary.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z="2800" b="1" dirty="0">
              <a:solidFill>
                <a:srgbClr val="000000"/>
              </a:solidFill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000000"/>
                </a:solidFill>
                <a:ea typeface="ＭＳ Ｐゴシック" charset="-128"/>
              </a:rPr>
              <a:t>Target R&amp;D is necessary at KEK.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z="2800" b="1" dirty="0">
              <a:solidFill>
                <a:srgbClr val="000000"/>
              </a:solidFill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000000"/>
                </a:solidFill>
                <a:ea typeface="ＭＳ Ｐゴシック" charset="-128"/>
              </a:rPr>
              <a:t>Simple beam loading compensation experiment 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000000"/>
                </a:solidFill>
                <a:ea typeface="ＭＳ Ｐゴシック" charset="-128"/>
              </a:rPr>
              <a:t>necessary at ATF.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z="2800" b="1" dirty="0">
              <a:solidFill>
                <a:srgbClr val="000000"/>
              </a:solidFill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000000"/>
                </a:solidFill>
                <a:ea typeface="ＭＳ Ｐゴシック" charset="-128"/>
              </a:rPr>
              <a:t>We have a budget problem for these urgent R&amp;D.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 smtClean="0">
                <a:solidFill>
                  <a:srgbClr val="000000"/>
                </a:solidFill>
                <a:ea typeface="ＭＳ Ｐゴシック" charset="-128"/>
              </a:rPr>
              <a:t>I hope Japanese Gov., US DOE and European friends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dirty="0">
                <a:solidFill>
                  <a:srgbClr val="000000"/>
                </a:solidFill>
                <a:ea typeface="ＭＳ Ｐゴシック" charset="-128"/>
              </a:rPr>
              <a:t>h</a:t>
            </a:r>
            <a:r>
              <a:rPr kumimoji="0" lang="en-US" altLang="ja-JP" sz="2800" b="1" dirty="0" smtClean="0">
                <a:solidFill>
                  <a:srgbClr val="000000"/>
                </a:solidFill>
                <a:ea typeface="ＭＳ Ｐゴシック" charset="-128"/>
              </a:rPr>
              <a:t>elp us quickly. </a:t>
            </a:r>
            <a:endParaRPr kumimoji="0" lang="en-US" altLang="ja-JP" sz="2800" b="1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43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82638"/>
            <a:ext cx="9110662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5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15888"/>
            <a:ext cx="8456613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テキスト ボックス 1"/>
          <p:cNvSpPr txBox="1">
            <a:spLocks noChangeArrowheads="1"/>
          </p:cNvSpPr>
          <p:nvPr/>
        </p:nvSpPr>
        <p:spPr bwMode="auto">
          <a:xfrm>
            <a:off x="4812018" y="2148116"/>
            <a:ext cx="435074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Time structure of beam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0&lt;t&lt;264.45ns,  </a:t>
            </a:r>
            <a:r>
              <a:rPr lang="en-US" altLang="ja-JP" b="1" dirty="0" err="1" smtClean="0">
                <a:solidFill>
                  <a:prstClr val="black"/>
                </a:solidFill>
              </a:rPr>
              <a:t>i</a:t>
            </a:r>
            <a:r>
              <a:rPr lang="en-US" altLang="ja-JP" b="1" dirty="0" smtClean="0">
                <a:solidFill>
                  <a:prstClr val="black"/>
                </a:solidFill>
              </a:rPr>
              <a:t>=0.532A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264.45&lt;t&lt;362.85ns, 0A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362.85ns&lt;t&lt;627.3ns, 0.532A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627.3ns&lt;t&lt;725.7ns, 0A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725.7ns&lt;t&lt;990.15ns, </a:t>
            </a:r>
            <a:r>
              <a:rPr lang="en-US" altLang="ja-JP" b="1" dirty="0" smtClean="0">
                <a:solidFill>
                  <a:prstClr val="black"/>
                </a:solidFill>
              </a:rPr>
              <a:t>0.532A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0.532A is beam loading current.</a:t>
            </a:r>
            <a:endParaRPr lang="ja-JP" alt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-7938"/>
            <a:ext cx="5832475" cy="681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テキスト ボックス 1"/>
          <p:cNvSpPr txBox="1">
            <a:spLocks noChangeArrowheads="1"/>
          </p:cNvSpPr>
          <p:nvPr/>
        </p:nvSpPr>
        <p:spPr bwMode="auto">
          <a:xfrm>
            <a:off x="355600" y="1557338"/>
            <a:ext cx="26558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prstClr val="black"/>
                </a:solidFill>
              </a:rPr>
              <a:t>Bunch by bunch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prstClr val="black"/>
                </a:solidFill>
              </a:rPr>
              <a:t>extraction from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prstClr val="black"/>
                </a:solidFill>
              </a:rPr>
              <a:t>Damping Ring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prstClr val="black"/>
                </a:solidFill>
              </a:rPr>
              <a:t>to make ILC beam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prstClr val="black"/>
                </a:solidFill>
              </a:rPr>
              <a:t>train.</a:t>
            </a:r>
          </a:p>
        </p:txBody>
      </p:sp>
      <p:sp>
        <p:nvSpPr>
          <p:cNvPr id="28676" name="テキスト ボックス 2"/>
          <p:cNvSpPr txBox="1">
            <a:spLocks noChangeArrowheads="1"/>
          </p:cNvSpPr>
          <p:nvPr/>
        </p:nvSpPr>
        <p:spPr bwMode="auto">
          <a:xfrm>
            <a:off x="323850" y="4797425"/>
            <a:ext cx="35258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prstClr val="black"/>
                </a:solidFill>
              </a:rPr>
              <a:t>This is the model for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prstClr val="black"/>
                </a:solidFill>
              </a:rPr>
              <a:t>positron target system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prstClr val="black"/>
                </a:solidFill>
              </a:rPr>
              <a:t>to confirm the generation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smtClean="0">
                <a:solidFill>
                  <a:prstClr val="black"/>
                </a:solidFill>
              </a:rPr>
              <a:t>of ILC positron beam.</a:t>
            </a:r>
            <a:endParaRPr lang="ja-JP" altLang="en-US" b="1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テキスト ボックス 2"/>
          <p:cNvSpPr txBox="1">
            <a:spLocks noChangeArrowheads="1"/>
          </p:cNvSpPr>
          <p:nvPr/>
        </p:nvSpPr>
        <p:spPr bwMode="auto">
          <a:xfrm>
            <a:off x="0" y="476250"/>
            <a:ext cx="9144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Abstract of the paper.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A possible solution to realize a conventional positron source driven by a several-</a:t>
            </a:r>
            <a:r>
              <a:rPr lang="en-US" altLang="ja-JP" b="1" dirty="0" err="1" smtClean="0">
                <a:solidFill>
                  <a:prstClr val="black"/>
                </a:solidFill>
              </a:rPr>
              <a:t>GeV</a:t>
            </a:r>
            <a:r>
              <a:rPr lang="en-US" altLang="ja-JP" b="1" dirty="0" smtClean="0">
                <a:solidFill>
                  <a:prstClr val="black"/>
                </a:solidFill>
              </a:rPr>
              <a:t> electron beam for the International Linear Collider is proposed. A 300 Hz electron </a:t>
            </a:r>
            <a:r>
              <a:rPr lang="en-US" altLang="ja-JP" b="1" dirty="0" err="1" smtClean="0">
                <a:solidFill>
                  <a:prstClr val="black"/>
                </a:solidFill>
              </a:rPr>
              <a:t>linac</a:t>
            </a:r>
            <a:r>
              <a:rPr lang="en-US" altLang="ja-JP" b="1" dirty="0" smtClean="0">
                <a:solidFill>
                  <a:prstClr val="black"/>
                </a:solidFill>
              </a:rPr>
              <a:t> is employed to create positrons with </a:t>
            </a:r>
            <a:r>
              <a:rPr lang="en-US" altLang="ja-JP" b="1" dirty="0" smtClean="0">
                <a:solidFill>
                  <a:srgbClr val="FF0000"/>
                </a:solidFill>
              </a:rPr>
              <a:t>stretching pulse length in order to cure target thermal load.</a:t>
            </a:r>
            <a:r>
              <a:rPr lang="en-US" altLang="ja-JP" b="1" dirty="0" smtClean="0">
                <a:solidFill>
                  <a:prstClr val="black"/>
                </a:solidFill>
              </a:rPr>
              <a:t> ILC requires about 2600 bunches in a train which pulse length is </a:t>
            </a:r>
            <a:r>
              <a:rPr lang="en-US" altLang="ja-JP" b="1" dirty="0" smtClean="0">
                <a:solidFill>
                  <a:srgbClr val="FF0000"/>
                </a:solidFill>
              </a:rPr>
              <a:t>1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ms</a:t>
            </a:r>
            <a:r>
              <a:rPr lang="en-US" altLang="ja-JP" b="1" dirty="0" err="1" smtClean="0">
                <a:solidFill>
                  <a:prstClr val="black"/>
                </a:solidFill>
              </a:rPr>
              <a:t>.</a:t>
            </a:r>
            <a:r>
              <a:rPr lang="en-US" altLang="ja-JP" b="1" dirty="0" smtClean="0">
                <a:solidFill>
                  <a:prstClr val="black"/>
                </a:solidFill>
              </a:rPr>
              <a:t> Each pulse of the 300 Hz </a:t>
            </a:r>
            <a:r>
              <a:rPr lang="en-US" altLang="ja-JP" b="1" dirty="0" err="1" smtClean="0">
                <a:solidFill>
                  <a:prstClr val="black"/>
                </a:solidFill>
              </a:rPr>
              <a:t>linac</a:t>
            </a:r>
            <a:r>
              <a:rPr lang="en-US" altLang="ja-JP" b="1" dirty="0" smtClean="0">
                <a:solidFill>
                  <a:prstClr val="black"/>
                </a:solidFill>
              </a:rPr>
              <a:t> creates about 130 bunches, then 2600 bunches are created in </a:t>
            </a:r>
            <a:r>
              <a:rPr lang="en-US" altLang="ja-JP" b="1" dirty="0" smtClean="0">
                <a:solidFill>
                  <a:srgbClr val="FF0000"/>
                </a:solidFill>
              </a:rPr>
              <a:t>63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ms</a:t>
            </a:r>
            <a:r>
              <a:rPr lang="en-US" altLang="ja-JP" b="1" dirty="0" err="1" smtClean="0">
                <a:solidFill>
                  <a:prstClr val="black"/>
                </a:solidFill>
              </a:rPr>
              <a:t>.</a:t>
            </a:r>
            <a:r>
              <a:rPr lang="en-US" altLang="ja-JP" b="1" dirty="0" smtClean="0">
                <a:solidFill>
                  <a:prstClr val="black"/>
                </a:solidFill>
              </a:rPr>
              <a:t> Optimized parameters such as drive beam energy, beam size, and target thickness, are discussed assuming a </a:t>
            </a:r>
            <a:r>
              <a:rPr lang="en-US" altLang="ja-JP" b="1" dirty="0" smtClean="0">
                <a:solidFill>
                  <a:srgbClr val="FF0000"/>
                </a:solidFill>
              </a:rPr>
              <a:t>L-band capture system </a:t>
            </a:r>
            <a:r>
              <a:rPr lang="en-US" altLang="ja-JP" b="1" dirty="0" smtClean="0">
                <a:solidFill>
                  <a:prstClr val="black"/>
                </a:solidFill>
              </a:rPr>
              <a:t>to maximize the capture efficiency and to mitigate the target thermal load. A slow rotating tungsten disk is employed as positron generation target.</a:t>
            </a:r>
            <a:endParaRPr lang="ja-JP" altLang="en-US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68413"/>
            <a:ext cx="60198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テキスト ボックス 1"/>
          <p:cNvSpPr txBox="1">
            <a:spLocks noChangeArrowheads="1"/>
          </p:cNvSpPr>
          <p:nvPr/>
        </p:nvSpPr>
        <p:spPr bwMode="auto">
          <a:xfrm>
            <a:off x="368014" y="806610"/>
            <a:ext cx="5546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Phase to Amplitude Modulation Method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prstClr val="black"/>
                </a:solidFill>
              </a:rPr>
              <a:t>for Beam Loading Compensation</a:t>
            </a:r>
            <a:endParaRPr lang="ja-JP" altLang="en-US" b="1" dirty="0" smtClean="0">
              <a:solidFill>
                <a:prstClr val="black"/>
              </a:solidFill>
            </a:endParaRPr>
          </a:p>
        </p:txBody>
      </p:sp>
      <p:sp>
        <p:nvSpPr>
          <p:cNvPr id="4" name="二等辺三角形 3"/>
          <p:cNvSpPr/>
          <p:nvPr/>
        </p:nvSpPr>
        <p:spPr>
          <a:xfrm rot="10800000">
            <a:off x="952500" y="3416300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5" name="二等辺三角形 4"/>
          <p:cNvSpPr/>
          <p:nvPr/>
        </p:nvSpPr>
        <p:spPr>
          <a:xfrm rot="10800000">
            <a:off x="2382838" y="3416300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60450" y="2695575"/>
            <a:ext cx="43180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490788" y="2695575"/>
            <a:ext cx="43180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66713" y="3560763"/>
            <a:ext cx="287337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307975" y="3560763"/>
            <a:ext cx="431800" cy="28733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1828800" y="3568700"/>
            <a:ext cx="288925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757363" y="3568700"/>
            <a:ext cx="431800" cy="2889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6" idx="2"/>
          </p:cNvCxnSpPr>
          <p:nvPr/>
        </p:nvCxnSpPr>
        <p:spPr>
          <a:xfrm>
            <a:off x="1276350" y="3271838"/>
            <a:ext cx="0" cy="30241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2706688" y="3254375"/>
            <a:ext cx="6350" cy="2033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276350" y="5576888"/>
            <a:ext cx="40814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357813" y="5576888"/>
            <a:ext cx="0" cy="7207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276350" y="4135438"/>
            <a:ext cx="1430338" cy="720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V="1">
            <a:off x="1281113" y="4135438"/>
            <a:ext cx="1431925" cy="720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2562225" y="4892675"/>
            <a:ext cx="301625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555875" y="5045075"/>
            <a:ext cx="301625" cy="714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555875" y="5180013"/>
            <a:ext cx="301625" cy="714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2562225" y="4964113"/>
            <a:ext cx="301625" cy="809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2562225" y="5130800"/>
            <a:ext cx="309563" cy="412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endCxn id="4" idx="5"/>
          </p:cNvCxnSpPr>
          <p:nvPr/>
        </p:nvCxnSpPr>
        <p:spPr>
          <a:xfrm>
            <a:off x="101600" y="3703638"/>
            <a:ext cx="10128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1549400" y="3722688"/>
            <a:ext cx="10128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1" name="テキスト ボックス 46"/>
          <p:cNvSpPr txBox="1">
            <a:spLocks noChangeArrowheads="1"/>
          </p:cNvSpPr>
          <p:nvPr/>
        </p:nvSpPr>
        <p:spPr bwMode="auto">
          <a:xfrm>
            <a:off x="1457325" y="2640848"/>
            <a:ext cx="1098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</a:rPr>
              <a:t>200MW, 3</a:t>
            </a:r>
            <a:r>
              <a:rPr lang="en-US" altLang="ja-JP" sz="1200" b="1" dirty="0" smtClean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altLang="ja-JP" sz="1200" b="1" dirty="0" smtClean="0">
                <a:solidFill>
                  <a:prstClr val="black"/>
                </a:solidFill>
              </a:rPr>
              <a:t>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</a:rPr>
              <a:t>300Hz Power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prstClr val="black"/>
                </a:solidFill>
              </a:rPr>
              <a:t>Supply</a:t>
            </a:r>
            <a:endParaRPr lang="ja-JP" altLang="en-US" sz="1200" b="1" dirty="0" smtClean="0">
              <a:solidFill>
                <a:prstClr val="black"/>
              </a:solidFill>
            </a:endParaRPr>
          </a:p>
        </p:txBody>
      </p:sp>
      <p:sp>
        <p:nvSpPr>
          <p:cNvPr id="34842" name="テキスト ボックス 47"/>
          <p:cNvSpPr txBox="1">
            <a:spLocks noChangeArrowheads="1"/>
          </p:cNvSpPr>
          <p:nvPr/>
        </p:nvSpPr>
        <p:spPr bwMode="auto">
          <a:xfrm>
            <a:off x="82550" y="3992563"/>
            <a:ext cx="1117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Low Level RF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Phase Shifter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Amp.</a:t>
            </a:r>
          </a:p>
        </p:txBody>
      </p:sp>
      <p:sp>
        <p:nvSpPr>
          <p:cNvPr id="34843" name="テキスト ボックス 48"/>
          <p:cNvSpPr txBox="1">
            <a:spLocks noChangeArrowheads="1"/>
          </p:cNvSpPr>
          <p:nvPr/>
        </p:nvSpPr>
        <p:spPr bwMode="auto">
          <a:xfrm>
            <a:off x="1362075" y="4900613"/>
            <a:ext cx="1271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</a:rPr>
              <a:t>3dB High Power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</a:rPr>
              <a:t>RF Combiner </a:t>
            </a:r>
            <a:endParaRPr lang="ja-JP" altLang="en-US" sz="1200" b="1" smtClean="0">
              <a:solidFill>
                <a:prstClr val="black"/>
              </a:solidFill>
            </a:endParaRPr>
          </a:p>
        </p:txBody>
      </p:sp>
      <p:sp>
        <p:nvSpPr>
          <p:cNvPr id="34844" name="テキスト ボックス 49"/>
          <p:cNvSpPr txBox="1">
            <a:spLocks noChangeArrowheads="1"/>
          </p:cNvSpPr>
          <p:nvPr/>
        </p:nvSpPr>
        <p:spPr bwMode="auto">
          <a:xfrm>
            <a:off x="2690813" y="4984750"/>
            <a:ext cx="1312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ja-JP" sz="1200" b="1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High Power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Terminator </a:t>
            </a:r>
            <a:endParaRPr lang="ja-JP" altLang="en-US" sz="12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45" name="テキスト ボックス 50"/>
          <p:cNvSpPr txBox="1">
            <a:spLocks noChangeArrowheads="1"/>
          </p:cNvSpPr>
          <p:nvPr/>
        </p:nvSpPr>
        <p:spPr bwMode="auto">
          <a:xfrm>
            <a:off x="2690813" y="3992563"/>
            <a:ext cx="1252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80MW Klystron</a:t>
            </a:r>
            <a:endParaRPr lang="ja-JP" altLang="en-US" sz="12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1362075" y="3500438"/>
            <a:ext cx="2581275" cy="3168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60" name="直線矢印コネクタ 15359"/>
          <p:cNvCxnSpPr/>
          <p:nvPr/>
        </p:nvCxnSpPr>
        <p:spPr>
          <a:xfrm>
            <a:off x="1281113" y="6296025"/>
            <a:ext cx="0" cy="5619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5357813" y="6296025"/>
            <a:ext cx="0" cy="5619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9" name="テキスト ボックス 1"/>
          <p:cNvSpPr txBox="1">
            <a:spLocks noChangeArrowheads="1"/>
          </p:cNvSpPr>
          <p:nvPr/>
        </p:nvSpPr>
        <p:spPr bwMode="auto">
          <a:xfrm>
            <a:off x="5508625" y="5768975"/>
            <a:ext cx="3465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prstClr val="black"/>
                </a:solidFill>
              </a:rPr>
              <a:t>Speed of phase control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prstClr val="black"/>
                </a:solidFill>
              </a:rPr>
              <a:t>is about 100 degrees/10ns.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1600" y="120671"/>
            <a:ext cx="8565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solidFill>
                  <a:prstClr val="black"/>
                </a:solidFill>
              </a:rPr>
              <a:t>1. 300Hz </a:t>
            </a:r>
            <a:r>
              <a:rPr lang="en-US" altLang="ja-JP" sz="2800" b="1" dirty="0" err="1">
                <a:solidFill>
                  <a:prstClr val="black"/>
                </a:solidFill>
              </a:rPr>
              <a:t>Linac</a:t>
            </a:r>
            <a:r>
              <a:rPr lang="en-US" altLang="ja-JP" sz="2800" b="1" dirty="0">
                <a:solidFill>
                  <a:prstClr val="black"/>
                </a:solidFill>
              </a:rPr>
              <a:t> Scheme for Beam Loading Compensation </a:t>
            </a:r>
          </a:p>
        </p:txBody>
      </p:sp>
    </p:spTree>
    <p:extLst>
      <p:ext uri="{BB962C8B-B14F-4D97-AF65-F5344CB8AC3E}">
        <p14:creationId xmlns:p14="http://schemas.microsoft.com/office/powerpoint/2010/main" val="42472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580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テキスト ボックス 1"/>
          <p:cNvSpPr txBox="1">
            <a:spLocks noChangeArrowheads="1"/>
          </p:cNvSpPr>
          <p:nvPr/>
        </p:nvSpPr>
        <p:spPr bwMode="auto">
          <a:xfrm>
            <a:off x="3552825" y="5157788"/>
            <a:ext cx="1093788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Q0=13000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R0=60MOhm</a:t>
            </a:r>
            <a:endParaRPr lang="ja-JP" altLang="en-US" sz="12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589338" y="5157788"/>
            <a:ext cx="1057275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55650" y="1557338"/>
            <a:ext cx="1057275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971550" y="1484313"/>
            <a:ext cx="0" cy="504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547813" y="1484313"/>
            <a:ext cx="0" cy="504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973513" y="1557338"/>
            <a:ext cx="1057275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189413" y="1484313"/>
            <a:ext cx="0" cy="504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765675" y="1484313"/>
            <a:ext cx="0" cy="504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986894" y="383811"/>
            <a:ext cx="6571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One accelerator unit for 6GeV Electron Drive </a:t>
            </a:r>
            <a:r>
              <a:rPr kumimoji="1" lang="en-US" altLang="ja-JP" sz="2400" b="1" dirty="0" err="1" smtClean="0"/>
              <a:t>Linac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774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26988"/>
            <a:ext cx="873918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492500" y="5084763"/>
            <a:ext cx="1055688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11188" y="1490663"/>
            <a:ext cx="1057275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827088" y="1419225"/>
            <a:ext cx="0" cy="504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403350" y="1419225"/>
            <a:ext cx="0" cy="504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3851275" y="1484313"/>
            <a:ext cx="1057275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4084638" y="1412875"/>
            <a:ext cx="0" cy="503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643438" y="1412875"/>
            <a:ext cx="0" cy="503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986894" y="383811"/>
            <a:ext cx="583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One accelerator unit for 5GeV Positron </a:t>
            </a:r>
            <a:r>
              <a:rPr kumimoji="1" lang="en-US" altLang="ja-JP" sz="2400" b="1" dirty="0" err="1" smtClean="0"/>
              <a:t>Linac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342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1867</Words>
  <Application>Microsoft Office PowerPoint</Application>
  <PresentationFormat>画面に合わせる (4:3)</PresentationFormat>
  <Paragraphs>354</Paragraphs>
  <Slides>24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3" baseType="lpstr">
      <vt:lpstr>ＭＳ Ｐゴシック</vt:lpstr>
      <vt:lpstr>Osaka</vt:lpstr>
      <vt:lpstr>Arial</vt:lpstr>
      <vt:lpstr>Calibri</vt:lpstr>
      <vt:lpstr>Symbol</vt:lpstr>
      <vt:lpstr>Times</vt:lpstr>
      <vt:lpstr>Times New Roman</vt:lpstr>
      <vt:lpstr>1_Office ​​テーマ</vt:lpstr>
      <vt:lpstr>KGPlot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Conventional Source for ILC</dc:title>
  <dc:creator>URAKAWA-12</dc:creator>
  <cp:lastModifiedBy>Junji Urakawa</cp:lastModifiedBy>
  <cp:revision>58</cp:revision>
  <dcterms:created xsi:type="dcterms:W3CDTF">2012-10-22T16:20:22Z</dcterms:created>
  <dcterms:modified xsi:type="dcterms:W3CDTF">2013-09-04T10:59:29Z</dcterms:modified>
</cp:coreProperties>
</file>