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7" r:id="rId3"/>
    <p:sldId id="271" r:id="rId4"/>
    <p:sldId id="272" r:id="rId5"/>
    <p:sldId id="276" r:id="rId6"/>
    <p:sldId id="275" r:id="rId7"/>
    <p:sldId id="277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2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7453C3-62C3-4479-BAAD-9DEE0D30DAD6}" type="datetimeFigureOut">
              <a:rPr kumimoji="1" lang="ja-JP" altLang="en-US" smtClean="0"/>
              <a:pPr/>
              <a:t>2013/9/5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1E0BED-80F5-4189-8A49-BE68BC4713A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B2D8B-3210-4530-9601-8088F8E7334D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009862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2013/9/5 POSIPOL13, Yokoya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2013/9/5 POSIPOL13, Yokoya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2013/9/5 POSIPOL13, Yokoya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2013/9/5 POSIPOL13, Yokoya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2013/9/5 POSIPOL13, Yokoya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2013/9/5 POSIPOL13, Yokoya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2013/9/5 POSIPOL13, Yokoya</a:t>
            </a:r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2013/9/5 POSIPOL13, Yokoya</a:t>
            </a:r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2013/9/5 POSIPOL13, Yokoya</a:t>
            </a:r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2013/9/5 POSIPOL13, Yokoya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2013/9/5 POSIPOL13, Yokoya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2013/9/5 POSIPOL13, Yokoya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42910" y="1285860"/>
            <a:ext cx="7772400" cy="1470025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kumimoji="1" lang="en-US" altLang="ja-JP" dirty="0" smtClean="0"/>
              <a:t>Capture and Booster </a:t>
            </a:r>
            <a:r>
              <a:rPr kumimoji="1" lang="en-US" altLang="ja-JP" dirty="0" err="1" smtClean="0"/>
              <a:t>Linac</a:t>
            </a:r>
            <a:r>
              <a:rPr kumimoji="1" lang="en-US" altLang="ja-JP" dirty="0" smtClean="0"/>
              <a:t> Issues for 300Hz Scheme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K. Yokoya</a:t>
            </a:r>
          </a:p>
          <a:p>
            <a:r>
              <a:rPr lang="en-US" altLang="ja-JP" dirty="0" smtClean="0"/>
              <a:t>2013.9.5 POSIPOL2013</a:t>
            </a:r>
          </a:p>
          <a:p>
            <a:r>
              <a:rPr kumimoji="1" lang="en-US" altLang="ja-JP" dirty="0" smtClean="0"/>
              <a:t>@ANL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2013/9/5 POSIPOL13, Yokoya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R&amp;D </a:t>
            </a:r>
            <a:r>
              <a:rPr kumimoji="1" lang="en-US" altLang="ja-JP" dirty="0" smtClean="0"/>
              <a:t>Issues of the Conventional Source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“conventional” but still needs some more R&amp;D</a:t>
            </a:r>
          </a:p>
          <a:p>
            <a:r>
              <a:rPr lang="en-US" altLang="ja-JP" dirty="0" smtClean="0"/>
              <a:t>High current, high rep rate driver </a:t>
            </a:r>
            <a:r>
              <a:rPr lang="en-US" altLang="ja-JP" dirty="0" err="1" smtClean="0"/>
              <a:t>linac</a:t>
            </a:r>
            <a:endParaRPr kumimoji="1" lang="en-US" altLang="ja-JP" dirty="0" smtClean="0"/>
          </a:p>
          <a:p>
            <a:r>
              <a:rPr kumimoji="1" lang="en-US" altLang="ja-JP" dirty="0" smtClean="0"/>
              <a:t>Moving target</a:t>
            </a:r>
          </a:p>
          <a:p>
            <a:r>
              <a:rPr kumimoji="1" lang="en-US" altLang="ja-JP" dirty="0" smtClean="0"/>
              <a:t>Flux concentrator</a:t>
            </a:r>
          </a:p>
          <a:p>
            <a:r>
              <a:rPr lang="en-US" altLang="ja-JP" dirty="0" smtClean="0">
                <a:solidFill>
                  <a:srgbClr val="FF0000"/>
                </a:solidFill>
              </a:rPr>
              <a:t>Booster </a:t>
            </a:r>
            <a:r>
              <a:rPr lang="en-US" altLang="ja-JP" dirty="0" err="1" smtClean="0">
                <a:solidFill>
                  <a:srgbClr val="FF0000"/>
                </a:solidFill>
              </a:rPr>
              <a:t>linac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kumimoji="1" lang="en-US" altLang="ja-JP" dirty="0" smtClean="0">
                <a:solidFill>
                  <a:srgbClr val="FF0000"/>
                </a:solidFill>
              </a:rPr>
              <a:t>Overall simulation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2013/9/5 POSIPOL13, Yokoya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altLang="ja-JP" sz="3600" dirty="0" smtClean="0"/>
              <a:t>Loading Compensation in Booster </a:t>
            </a:r>
            <a:r>
              <a:rPr lang="en-US" altLang="ja-JP" sz="3600" dirty="0" err="1" smtClean="0"/>
              <a:t>Linac</a:t>
            </a:r>
            <a:endParaRPr kumimoji="1" lang="ja-JP" altLang="en-US" sz="36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00034" y="1142984"/>
            <a:ext cx="4286280" cy="5214974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A</a:t>
            </a:r>
            <a:r>
              <a:rPr lang="en-US" altLang="ja-JP" dirty="0" smtClean="0"/>
              <a:t>ccurate </a:t>
            </a:r>
            <a:r>
              <a:rPr lang="en-US" altLang="ja-JP" dirty="0" smtClean="0"/>
              <a:t>loading compensation </a:t>
            </a:r>
            <a:r>
              <a:rPr lang="en-US" altLang="ja-JP" dirty="0" smtClean="0"/>
              <a:t>needed because of the limited DR energy aperture</a:t>
            </a:r>
          </a:p>
          <a:p>
            <a:r>
              <a:rPr kumimoji="1" lang="en-US" altLang="ja-JP" dirty="0" smtClean="0"/>
              <a:t>Much easier if continuous 132 bunches instead of triplet (DR e-cloud issue: Is triplet absolutely needed?)</a:t>
            </a:r>
          </a:p>
          <a:p>
            <a:r>
              <a:rPr lang="en-US" altLang="ja-JP" dirty="0" smtClean="0"/>
              <a:t>Junji gave a </a:t>
            </a:r>
            <a:r>
              <a:rPr lang="en-US" altLang="ja-JP" dirty="0" err="1" smtClean="0"/>
              <a:t>linac</a:t>
            </a:r>
            <a:r>
              <a:rPr lang="en-US" altLang="ja-JP" dirty="0" smtClean="0"/>
              <a:t> design using phase shifter at S-band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2013/9/5 POSIPOL13, Yokoya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  <p:grpSp>
        <p:nvGrpSpPr>
          <p:cNvPr id="7" name="グループ化 17"/>
          <p:cNvGrpSpPr>
            <a:grpSpLocks/>
          </p:cNvGrpSpPr>
          <p:nvPr/>
        </p:nvGrpSpPr>
        <p:grpSpPr bwMode="auto">
          <a:xfrm>
            <a:off x="5702329" y="1928813"/>
            <a:ext cx="2428875" cy="428625"/>
            <a:chOff x="1071538" y="1928802"/>
            <a:chExt cx="2428892" cy="428628"/>
          </a:xfrm>
        </p:grpSpPr>
        <p:sp>
          <p:nvSpPr>
            <p:cNvPr id="20" name="正方形/長方形 2"/>
            <p:cNvSpPr/>
            <p:nvPr/>
          </p:nvSpPr>
          <p:spPr>
            <a:xfrm>
              <a:off x="1071538" y="1928802"/>
              <a:ext cx="571504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srgbClr val="FFFFFF"/>
                </a:solidFill>
                <a:cs typeface="ＭＳ Ｐゴシック" charset="0"/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2928926" y="1928802"/>
              <a:ext cx="571504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srgbClr val="FFFFFF"/>
                </a:solidFill>
                <a:cs typeface="ＭＳ Ｐゴシック" charset="0"/>
              </a:endParaRPr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2000231" y="1928802"/>
              <a:ext cx="571504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srgbClr val="FFFFFF"/>
                </a:solidFill>
                <a:cs typeface="ＭＳ Ｐゴシック" charset="0"/>
              </a:endParaRPr>
            </a:p>
          </p:txBody>
        </p:sp>
      </p:grpSp>
      <p:sp>
        <p:nvSpPr>
          <p:cNvPr id="8" name="テキスト ボックス 8"/>
          <p:cNvSpPr txBox="1">
            <a:spLocks noChangeArrowheads="1"/>
          </p:cNvSpPr>
          <p:nvPr/>
        </p:nvSpPr>
        <p:spPr bwMode="auto">
          <a:xfrm>
            <a:off x="4916516" y="2428875"/>
            <a:ext cx="3798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3" tIns="45716" rIns="91433" bIns="45716">
            <a:spAutoFit/>
          </a:bodyPr>
          <a:lstStyle/>
          <a:p>
            <a:r>
              <a:rPr lang="en-US" altLang="ja-JP" sz="2400">
                <a:latin typeface="Calibri" pitchFamily="34" charset="0"/>
              </a:rPr>
              <a:t>a triplet: 132 bunches  992ns</a:t>
            </a:r>
            <a:endParaRPr lang="ja-JP" altLang="en-US" sz="2400">
              <a:latin typeface="Calibri" pitchFamily="34" charset="0"/>
            </a:endParaRPr>
          </a:p>
        </p:txBody>
      </p:sp>
      <p:grpSp>
        <p:nvGrpSpPr>
          <p:cNvPr id="9" name="グループ化 18"/>
          <p:cNvGrpSpPr>
            <a:grpSpLocks/>
          </p:cNvGrpSpPr>
          <p:nvPr/>
        </p:nvGrpSpPr>
        <p:grpSpPr bwMode="auto">
          <a:xfrm>
            <a:off x="5916650" y="4772025"/>
            <a:ext cx="2214578" cy="500063"/>
            <a:chOff x="1285852" y="4500570"/>
            <a:chExt cx="2214578" cy="500066"/>
          </a:xfrm>
        </p:grpSpPr>
        <p:sp>
          <p:nvSpPr>
            <p:cNvPr id="16" name="正方形/長方形 15"/>
            <p:cNvSpPr/>
            <p:nvPr/>
          </p:nvSpPr>
          <p:spPr>
            <a:xfrm>
              <a:off x="3428992" y="4500570"/>
              <a:ext cx="71438" cy="500066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srgbClr val="FFFFFF"/>
                </a:solidFill>
                <a:cs typeface="ＭＳ Ｐゴシック" charset="0"/>
              </a:endParaRPr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2857488" y="4500570"/>
              <a:ext cx="71438" cy="500066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srgbClr val="FFFFFF"/>
                </a:solidFill>
                <a:cs typeface="ＭＳ Ｐゴシック" charset="0"/>
              </a:endParaRPr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1285852" y="4500570"/>
              <a:ext cx="71438" cy="500066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srgbClr val="FFFFFF"/>
                </a:solidFill>
                <a:cs typeface="ＭＳ Ｐゴシック" charset="0"/>
              </a:endParaRPr>
            </a:p>
          </p:txBody>
        </p:sp>
        <p:cxnSp>
          <p:nvCxnSpPr>
            <p:cNvPr id="19" name="直線コネクタ 18"/>
            <p:cNvCxnSpPr/>
            <p:nvPr/>
          </p:nvCxnSpPr>
          <p:spPr>
            <a:xfrm>
              <a:off x="1500166" y="4751397"/>
              <a:ext cx="1214445" cy="0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テキスト ボックス 24"/>
          <p:cNvSpPr txBox="1">
            <a:spLocks noChangeArrowheads="1"/>
          </p:cNvSpPr>
          <p:nvPr/>
        </p:nvSpPr>
        <p:spPr bwMode="auto">
          <a:xfrm>
            <a:off x="5357818" y="5715016"/>
            <a:ext cx="28987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3" tIns="45716" rIns="91433" bIns="45716">
            <a:spAutoFit/>
          </a:bodyPr>
          <a:lstStyle/>
          <a:p>
            <a:r>
              <a:rPr lang="en-US" altLang="ja-JP" sz="2400" dirty="0">
                <a:latin typeface="Calibri" pitchFamily="34" charset="0"/>
              </a:rPr>
              <a:t>a train: 20 triplet </a:t>
            </a:r>
          </a:p>
          <a:p>
            <a:r>
              <a:rPr lang="en-US" altLang="ja-JP" sz="2400" dirty="0">
                <a:latin typeface="Calibri" pitchFamily="34" charset="0"/>
              </a:rPr>
              <a:t>= 2640 bunches 63ms</a:t>
            </a:r>
            <a:endParaRPr lang="ja-JP" altLang="en-US" sz="2400" dirty="0">
              <a:latin typeface="Calibri" pitchFamily="34" charset="0"/>
            </a:endParaRPr>
          </a:p>
        </p:txBody>
      </p:sp>
      <p:cxnSp>
        <p:nvCxnSpPr>
          <p:cNvPr id="11" name="直線コネクタ 10"/>
          <p:cNvCxnSpPr/>
          <p:nvPr/>
        </p:nvCxnSpPr>
        <p:spPr>
          <a:xfrm rot="16200000" flipV="1">
            <a:off x="5702329" y="2428875"/>
            <a:ext cx="2286000" cy="228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 rot="5400000" flipH="1" flipV="1">
            <a:off x="7059641" y="3500438"/>
            <a:ext cx="2214563" cy="714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30"/>
          <p:cNvSpPr txBox="1">
            <a:spLocks noChangeArrowheads="1"/>
          </p:cNvSpPr>
          <p:nvPr/>
        </p:nvSpPr>
        <p:spPr bwMode="auto">
          <a:xfrm>
            <a:off x="7345391" y="5286375"/>
            <a:ext cx="93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3" tIns="45716" rIns="91433" bIns="45716">
            <a:spAutoFit/>
          </a:bodyPr>
          <a:lstStyle/>
          <a:p>
            <a:r>
              <a:rPr lang="en-US" altLang="ja-JP" sz="2400">
                <a:latin typeface="Calibri" pitchFamily="34" charset="0"/>
              </a:rPr>
              <a:t>3.3ms</a:t>
            </a:r>
            <a:endParaRPr lang="ja-JP" altLang="en-US" sz="2400">
              <a:latin typeface="Calibri" pitchFamily="34" charset="0"/>
            </a:endParaRPr>
          </a:p>
        </p:txBody>
      </p:sp>
      <p:sp>
        <p:nvSpPr>
          <p:cNvPr id="15" name="テキスト ボックス 7"/>
          <p:cNvSpPr txBox="1">
            <a:spLocks noChangeArrowheads="1"/>
          </p:cNvSpPr>
          <p:nvPr/>
        </p:nvSpPr>
        <p:spPr bwMode="auto">
          <a:xfrm>
            <a:off x="5241954" y="1401763"/>
            <a:ext cx="14779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3" tIns="45716" rIns="91433" bIns="45716">
            <a:spAutoFit/>
          </a:bodyPr>
          <a:lstStyle/>
          <a:p>
            <a:r>
              <a:rPr lang="en-US" altLang="ja-JP">
                <a:latin typeface="Calibri" pitchFamily="34" charset="0"/>
              </a:rPr>
              <a:t>2×10</a:t>
            </a:r>
            <a:r>
              <a:rPr lang="en-US" altLang="ja-JP" baseline="30000">
                <a:latin typeface="Calibri" pitchFamily="34" charset="0"/>
              </a:rPr>
              <a:t>10</a:t>
            </a:r>
            <a:r>
              <a:rPr lang="en-US" altLang="ja-JP">
                <a:latin typeface="Calibri" pitchFamily="34" charset="0"/>
              </a:rPr>
              <a:t>/bunch</a:t>
            </a:r>
            <a:endParaRPr lang="ja-JP" altLang="en-US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38" name="テキスト ボックス 6"/>
          <p:cNvSpPr txBox="1">
            <a:spLocks noChangeArrowheads="1"/>
          </p:cNvSpPr>
          <p:nvPr/>
        </p:nvSpPr>
        <p:spPr bwMode="auto">
          <a:xfrm>
            <a:off x="5415094" y="3429000"/>
            <a:ext cx="372890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ja-JP" sz="2400" dirty="0" smtClean="0">
                <a:solidFill>
                  <a:srgbClr val="000000"/>
                </a:solidFill>
                <a:latin typeface="Times" pitchFamily="-84" charset="0"/>
                <a:ea typeface="Osaka" pitchFamily="-84" charset="-128"/>
              </a:rPr>
              <a:t>precise </a:t>
            </a:r>
            <a:r>
              <a:rPr lang="en-US" altLang="ja-JP" sz="2400" dirty="0">
                <a:solidFill>
                  <a:srgbClr val="000000"/>
                </a:solidFill>
                <a:latin typeface="Times" pitchFamily="-84" charset="0"/>
                <a:ea typeface="Osaka" pitchFamily="-84" charset="-128"/>
              </a:rPr>
              <a:t>control of</a:t>
            </a:r>
          </a:p>
          <a:p>
            <a:pPr eaLnBrk="0" hangingPunct="0"/>
            <a:r>
              <a:rPr lang="en-US" altLang="ja-JP" sz="2400" dirty="0">
                <a:solidFill>
                  <a:srgbClr val="000000"/>
                </a:solidFill>
                <a:latin typeface="Times" pitchFamily="-84" charset="0"/>
                <a:ea typeface="Osaka" pitchFamily="-84" charset="-128"/>
              </a:rPr>
              <a:t>the phase </a:t>
            </a:r>
            <a:r>
              <a:rPr lang="en-US" altLang="ja-JP" sz="2400" dirty="0" smtClean="0">
                <a:solidFill>
                  <a:srgbClr val="000000"/>
                </a:solidFill>
                <a:latin typeface="Times" pitchFamily="-84" charset="0"/>
                <a:ea typeface="Osaka" pitchFamily="-84" charset="-128"/>
              </a:rPr>
              <a:t>shifters needed</a:t>
            </a:r>
            <a:endParaRPr lang="ja-JP" altLang="en-US" sz="2400" dirty="0">
              <a:solidFill>
                <a:srgbClr val="000000"/>
              </a:solidFill>
              <a:latin typeface="Times" pitchFamily="-84" charset="0"/>
              <a:ea typeface="Osaka" pitchFamily="-84" charset="-128"/>
            </a:endParaRPr>
          </a:p>
        </p:txBody>
      </p:sp>
      <p:pic>
        <p:nvPicPr>
          <p:cNvPr id="4304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29238" y="1054100"/>
            <a:ext cx="3865562" cy="237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7" name="グループ化 46"/>
          <p:cNvGrpSpPr/>
          <p:nvPr/>
        </p:nvGrpSpPr>
        <p:grpSpPr>
          <a:xfrm>
            <a:off x="250169" y="965201"/>
            <a:ext cx="8608111" cy="4606939"/>
            <a:chOff x="107950" y="965200"/>
            <a:chExt cx="8797925" cy="4708525"/>
          </a:xfrm>
        </p:grpSpPr>
        <p:sp>
          <p:nvSpPr>
            <p:cNvPr id="2" name="二等辺三角形 1"/>
            <p:cNvSpPr/>
            <p:nvPr/>
          </p:nvSpPr>
          <p:spPr>
            <a:xfrm rot="10800000">
              <a:off x="958850" y="1989138"/>
              <a:ext cx="647700" cy="576262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ja-JP" altLang="en-US" sz="2400">
                <a:solidFill>
                  <a:srgbClr val="FFFFFF"/>
                </a:solidFill>
                <a:cs typeface="ＭＳ Ｐゴシック" charset="0"/>
              </a:endParaRPr>
            </a:p>
          </p:txBody>
        </p:sp>
        <p:sp>
          <p:nvSpPr>
            <p:cNvPr id="3" name="二等辺三角形 2"/>
            <p:cNvSpPr/>
            <p:nvPr/>
          </p:nvSpPr>
          <p:spPr>
            <a:xfrm rot="10800000">
              <a:off x="2389188" y="1989138"/>
              <a:ext cx="647700" cy="576262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ja-JP" altLang="en-US" sz="2400">
                <a:solidFill>
                  <a:srgbClr val="FFFFFF"/>
                </a:solidFill>
                <a:cs typeface="ＭＳ Ｐゴシック" charset="0"/>
              </a:endParaRPr>
            </a:p>
          </p:txBody>
        </p:sp>
        <p:sp>
          <p:nvSpPr>
            <p:cNvPr id="4" name="正方形/長方形 3"/>
            <p:cNvSpPr/>
            <p:nvPr/>
          </p:nvSpPr>
          <p:spPr>
            <a:xfrm>
              <a:off x="1066800" y="1268413"/>
              <a:ext cx="431800" cy="5762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ja-JP" altLang="en-US" sz="2400">
                <a:solidFill>
                  <a:srgbClr val="FFFFFF"/>
                </a:solidFill>
                <a:cs typeface="ＭＳ Ｐゴシック" charset="0"/>
              </a:endParaRPr>
            </a:p>
          </p:txBody>
        </p:sp>
        <p:sp>
          <p:nvSpPr>
            <p:cNvPr id="5" name="正方形/長方形 4"/>
            <p:cNvSpPr/>
            <p:nvPr/>
          </p:nvSpPr>
          <p:spPr>
            <a:xfrm>
              <a:off x="2497138" y="1268413"/>
              <a:ext cx="431800" cy="5762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ja-JP" altLang="en-US" sz="2400">
                <a:solidFill>
                  <a:srgbClr val="FFFFFF"/>
                </a:solidFill>
                <a:cs typeface="ＭＳ Ｐゴシック" charset="0"/>
              </a:endParaRPr>
            </a:p>
          </p:txBody>
        </p:sp>
        <p:sp>
          <p:nvSpPr>
            <p:cNvPr id="6" name="円/楕円 5"/>
            <p:cNvSpPr/>
            <p:nvPr/>
          </p:nvSpPr>
          <p:spPr>
            <a:xfrm>
              <a:off x="373063" y="2133600"/>
              <a:ext cx="287337" cy="2873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ja-JP" altLang="en-US" sz="2400">
                <a:solidFill>
                  <a:srgbClr val="FFFFFF"/>
                </a:solidFill>
                <a:cs typeface="ＭＳ Ｐゴシック" charset="0"/>
              </a:endParaRPr>
            </a:p>
          </p:txBody>
        </p:sp>
        <p:cxnSp>
          <p:nvCxnSpPr>
            <p:cNvPr id="8" name="直線矢印コネクタ 7"/>
            <p:cNvCxnSpPr/>
            <p:nvPr/>
          </p:nvCxnSpPr>
          <p:spPr>
            <a:xfrm flipV="1">
              <a:off x="314325" y="2133600"/>
              <a:ext cx="431800" cy="287338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円/楕円 9"/>
            <p:cNvSpPr/>
            <p:nvPr/>
          </p:nvSpPr>
          <p:spPr>
            <a:xfrm>
              <a:off x="1835150" y="2141538"/>
              <a:ext cx="288925" cy="2889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ja-JP" altLang="en-US" sz="2400">
                <a:solidFill>
                  <a:srgbClr val="FFFFFF"/>
                </a:solidFill>
                <a:cs typeface="ＭＳ Ｐゴシック" charset="0"/>
              </a:endParaRPr>
            </a:p>
          </p:txBody>
        </p:sp>
        <p:cxnSp>
          <p:nvCxnSpPr>
            <p:cNvPr id="11" name="直線矢印コネクタ 10"/>
            <p:cNvCxnSpPr/>
            <p:nvPr/>
          </p:nvCxnSpPr>
          <p:spPr>
            <a:xfrm flipV="1">
              <a:off x="1763713" y="2141538"/>
              <a:ext cx="431800" cy="28892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>
              <a:stCxn id="4" idx="2"/>
            </p:cNvCxnSpPr>
            <p:nvPr/>
          </p:nvCxnSpPr>
          <p:spPr>
            <a:xfrm>
              <a:off x="1282700" y="1844675"/>
              <a:ext cx="0" cy="30241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 flipH="1">
              <a:off x="2713038" y="1827213"/>
              <a:ext cx="6350" cy="203358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/>
            <p:cNvCxnSpPr/>
            <p:nvPr/>
          </p:nvCxnSpPr>
          <p:spPr>
            <a:xfrm>
              <a:off x="1282700" y="4149725"/>
              <a:ext cx="4081463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正方形/長方形 20"/>
            <p:cNvSpPr/>
            <p:nvPr/>
          </p:nvSpPr>
          <p:spPr>
            <a:xfrm>
              <a:off x="1230313" y="4868863"/>
              <a:ext cx="3614737" cy="431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ja-JP" altLang="en-US" sz="2400">
                <a:solidFill>
                  <a:srgbClr val="FFFFFF"/>
                </a:solidFill>
                <a:cs typeface="ＭＳ Ｐゴシック" charset="0"/>
              </a:endParaRPr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5292725" y="4870450"/>
              <a:ext cx="3613150" cy="4333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ja-JP" altLang="en-US" sz="2400">
                <a:solidFill>
                  <a:srgbClr val="FFFFFF"/>
                </a:solidFill>
                <a:cs typeface="ＭＳ Ｐゴシック" charset="0"/>
              </a:endParaRPr>
            </a:p>
          </p:txBody>
        </p:sp>
        <p:cxnSp>
          <p:nvCxnSpPr>
            <p:cNvPr id="26" name="直線コネクタ 25"/>
            <p:cNvCxnSpPr/>
            <p:nvPr/>
          </p:nvCxnSpPr>
          <p:spPr>
            <a:xfrm>
              <a:off x="5364163" y="4149725"/>
              <a:ext cx="0" cy="72072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>
              <a:off x="1282700" y="2708275"/>
              <a:ext cx="1430338" cy="7207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/>
            <p:cNvCxnSpPr/>
            <p:nvPr/>
          </p:nvCxnSpPr>
          <p:spPr>
            <a:xfrm flipV="1">
              <a:off x="1287463" y="2708275"/>
              <a:ext cx="1431925" cy="7207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/>
            <p:cNvCxnSpPr/>
            <p:nvPr/>
          </p:nvCxnSpPr>
          <p:spPr>
            <a:xfrm>
              <a:off x="2568575" y="3465513"/>
              <a:ext cx="301625" cy="7143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/>
            <p:cNvCxnSpPr/>
            <p:nvPr/>
          </p:nvCxnSpPr>
          <p:spPr>
            <a:xfrm>
              <a:off x="2562225" y="3617913"/>
              <a:ext cx="301625" cy="7143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>
              <a:off x="2562225" y="3752850"/>
              <a:ext cx="301625" cy="7143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/>
            <p:nvPr/>
          </p:nvCxnSpPr>
          <p:spPr>
            <a:xfrm flipV="1">
              <a:off x="2568575" y="3536950"/>
              <a:ext cx="301625" cy="8096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コネクタ 41"/>
            <p:cNvCxnSpPr/>
            <p:nvPr/>
          </p:nvCxnSpPr>
          <p:spPr>
            <a:xfrm flipV="1">
              <a:off x="2568575" y="3703638"/>
              <a:ext cx="309563" cy="4127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矢印コネクタ 44"/>
            <p:cNvCxnSpPr>
              <a:endCxn id="2" idx="5"/>
            </p:cNvCxnSpPr>
            <p:nvPr/>
          </p:nvCxnSpPr>
          <p:spPr>
            <a:xfrm>
              <a:off x="107950" y="2276475"/>
              <a:ext cx="1012825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矢印コネクタ 45"/>
            <p:cNvCxnSpPr/>
            <p:nvPr/>
          </p:nvCxnSpPr>
          <p:spPr>
            <a:xfrm>
              <a:off x="1555750" y="2295525"/>
              <a:ext cx="1012825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032" name="テキスト ボックス 46"/>
            <p:cNvSpPr txBox="1">
              <a:spLocks noChangeArrowheads="1"/>
            </p:cNvSpPr>
            <p:nvPr/>
          </p:nvSpPr>
          <p:spPr bwMode="auto">
            <a:xfrm>
              <a:off x="107950" y="1268413"/>
              <a:ext cx="1098550" cy="646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ja-JP" sz="1200" b="1">
                  <a:solidFill>
                    <a:srgbClr val="000000"/>
                  </a:solidFill>
                  <a:latin typeface="Times" pitchFamily="-84" charset="0"/>
                  <a:ea typeface="Osaka" pitchFamily="-84" charset="-128"/>
                </a:rPr>
                <a:t>200MW, 3</a:t>
              </a:r>
              <a:r>
                <a:rPr lang="en-US" altLang="ja-JP" sz="1200" b="1">
                  <a:solidFill>
                    <a:srgbClr val="000000"/>
                  </a:solidFill>
                  <a:latin typeface="Symbol" pitchFamily="18" charset="2"/>
                  <a:ea typeface="Osaka" pitchFamily="-84" charset="-128"/>
                </a:rPr>
                <a:t>m</a:t>
              </a:r>
              <a:r>
                <a:rPr lang="en-US" altLang="ja-JP" sz="1200" b="1">
                  <a:solidFill>
                    <a:srgbClr val="000000"/>
                  </a:solidFill>
                  <a:latin typeface="Times" pitchFamily="-84" charset="0"/>
                  <a:ea typeface="Osaka" pitchFamily="-84" charset="-128"/>
                </a:rPr>
                <a:t>s</a:t>
              </a:r>
            </a:p>
            <a:p>
              <a:pPr eaLnBrk="0" hangingPunct="0"/>
              <a:r>
                <a:rPr lang="en-US" altLang="ja-JP" sz="1200" b="1">
                  <a:solidFill>
                    <a:srgbClr val="000000"/>
                  </a:solidFill>
                  <a:latin typeface="Times" pitchFamily="-84" charset="0"/>
                  <a:ea typeface="Osaka" pitchFamily="-84" charset="-128"/>
                </a:rPr>
                <a:t>300Hz Power </a:t>
              </a:r>
            </a:p>
            <a:p>
              <a:pPr eaLnBrk="0" hangingPunct="0"/>
              <a:r>
                <a:rPr lang="en-US" altLang="ja-JP" sz="1200" b="1">
                  <a:solidFill>
                    <a:srgbClr val="000000"/>
                  </a:solidFill>
                  <a:latin typeface="Times" pitchFamily="-84" charset="0"/>
                  <a:ea typeface="Osaka" pitchFamily="-84" charset="-128"/>
                </a:rPr>
                <a:t>Supply</a:t>
              </a:r>
              <a:endParaRPr lang="ja-JP" altLang="en-US" sz="1200" b="1">
                <a:solidFill>
                  <a:srgbClr val="000000"/>
                </a:solidFill>
                <a:latin typeface="Times" pitchFamily="-84" charset="0"/>
                <a:ea typeface="Osaka" pitchFamily="-84" charset="-128"/>
              </a:endParaRPr>
            </a:p>
          </p:txBody>
        </p:sp>
        <p:sp>
          <p:nvSpPr>
            <p:cNvPr id="43033" name="テキスト ボックス 47"/>
            <p:cNvSpPr txBox="1">
              <a:spLocks noChangeArrowheads="1"/>
            </p:cNvSpPr>
            <p:nvPr/>
          </p:nvSpPr>
          <p:spPr bwMode="auto">
            <a:xfrm>
              <a:off x="107950" y="2708275"/>
              <a:ext cx="1117600" cy="647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ja-JP" sz="12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Low Level RF</a:t>
              </a:r>
            </a:p>
            <a:p>
              <a:pPr eaLnBrk="0" hangingPunct="0"/>
              <a:r>
                <a:rPr lang="en-US" altLang="ja-JP" sz="12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Phase Shifter</a:t>
              </a:r>
            </a:p>
            <a:p>
              <a:pPr eaLnBrk="0" hangingPunct="0"/>
              <a:r>
                <a:rPr lang="en-US" altLang="ja-JP" sz="12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and Amp.</a:t>
              </a:r>
            </a:p>
          </p:txBody>
        </p:sp>
        <p:sp>
          <p:nvSpPr>
            <p:cNvPr id="43034" name="テキスト ボックス 48"/>
            <p:cNvSpPr txBox="1">
              <a:spLocks noChangeArrowheads="1"/>
            </p:cNvSpPr>
            <p:nvPr/>
          </p:nvSpPr>
          <p:spPr bwMode="auto">
            <a:xfrm>
              <a:off x="1368425" y="3473450"/>
              <a:ext cx="1271588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ja-JP" sz="1200" b="1">
                  <a:solidFill>
                    <a:srgbClr val="000000"/>
                  </a:solidFill>
                  <a:latin typeface="Times" pitchFamily="-84" charset="0"/>
                  <a:ea typeface="Osaka" pitchFamily="-84" charset="-128"/>
                </a:rPr>
                <a:t>3dB High Power</a:t>
              </a:r>
            </a:p>
            <a:p>
              <a:pPr eaLnBrk="0" hangingPunct="0"/>
              <a:r>
                <a:rPr lang="en-US" altLang="ja-JP" sz="1200" b="1">
                  <a:solidFill>
                    <a:srgbClr val="000000"/>
                  </a:solidFill>
                  <a:latin typeface="Times" pitchFamily="-84" charset="0"/>
                  <a:ea typeface="Osaka" pitchFamily="-84" charset="-128"/>
                </a:rPr>
                <a:t>RF Combiner </a:t>
              </a:r>
              <a:endParaRPr lang="ja-JP" altLang="en-US" sz="1200" b="1">
                <a:solidFill>
                  <a:srgbClr val="000000"/>
                </a:solidFill>
                <a:latin typeface="Times" pitchFamily="-84" charset="0"/>
                <a:ea typeface="Osaka" pitchFamily="-84" charset="-128"/>
              </a:endParaRPr>
            </a:p>
          </p:txBody>
        </p:sp>
        <p:sp>
          <p:nvSpPr>
            <p:cNvPr id="43035" name="テキスト ボックス 49"/>
            <p:cNvSpPr txBox="1">
              <a:spLocks noChangeArrowheads="1"/>
            </p:cNvSpPr>
            <p:nvPr/>
          </p:nvSpPr>
          <p:spPr bwMode="auto">
            <a:xfrm>
              <a:off x="2928938" y="3576638"/>
              <a:ext cx="1312862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ja-JP" sz="12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50</a:t>
              </a:r>
              <a:r>
                <a:rPr lang="en-US" altLang="ja-JP" sz="1200" b="1">
                  <a:solidFill>
                    <a:srgbClr val="00000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r>
                <a:rPr lang="en-US" altLang="ja-JP" sz="12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High Power</a:t>
              </a:r>
            </a:p>
            <a:p>
              <a:pPr eaLnBrk="0" hangingPunct="0"/>
              <a:r>
                <a:rPr lang="en-US" altLang="ja-JP" sz="12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Terminator </a:t>
              </a:r>
              <a:endParaRPr lang="ja-JP" altLang="en-US" sz="1200" b="1">
                <a:solidFill>
                  <a:srgbClr val="000000"/>
                </a:solidFill>
                <a:latin typeface="Times New Roman" pitchFamily="18" charset="0"/>
                <a:ea typeface="Osaka" pitchFamily="-84" charset="-128"/>
              </a:endParaRPr>
            </a:p>
          </p:txBody>
        </p:sp>
        <p:sp>
          <p:nvSpPr>
            <p:cNvPr id="43036" name="テキスト ボックス 50"/>
            <p:cNvSpPr txBox="1">
              <a:spLocks noChangeArrowheads="1"/>
            </p:cNvSpPr>
            <p:nvPr/>
          </p:nvSpPr>
          <p:spPr bwMode="auto">
            <a:xfrm>
              <a:off x="3132138" y="2133600"/>
              <a:ext cx="1252537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ja-JP" sz="12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80MW Klystron</a:t>
              </a:r>
              <a:endParaRPr lang="ja-JP" altLang="en-US" sz="1200" b="1">
                <a:solidFill>
                  <a:srgbClr val="000000"/>
                </a:solidFill>
                <a:latin typeface="Times New Roman" pitchFamily="18" charset="0"/>
                <a:ea typeface="Osaka" pitchFamily="-84" charset="-128"/>
              </a:endParaRPr>
            </a:p>
          </p:txBody>
        </p:sp>
        <p:sp>
          <p:nvSpPr>
            <p:cNvPr id="43037" name="テキスト ボックス 51"/>
            <p:cNvSpPr txBox="1">
              <a:spLocks noChangeArrowheads="1"/>
            </p:cNvSpPr>
            <p:nvPr/>
          </p:nvSpPr>
          <p:spPr bwMode="auto">
            <a:xfrm>
              <a:off x="1282700" y="5397500"/>
              <a:ext cx="3586163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ja-JP" sz="12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3m long constant gradient travelling wave structure</a:t>
              </a:r>
              <a:endParaRPr lang="ja-JP" altLang="en-US" sz="1200" b="1">
                <a:solidFill>
                  <a:srgbClr val="000000"/>
                </a:solidFill>
                <a:latin typeface="Times New Roman" pitchFamily="18" charset="0"/>
                <a:ea typeface="Osaka" pitchFamily="-84" charset="-128"/>
              </a:endParaRPr>
            </a:p>
          </p:txBody>
        </p:sp>
        <p:sp>
          <p:nvSpPr>
            <p:cNvPr id="43041" name="テキスト ボックス 8"/>
            <p:cNvSpPr txBox="1">
              <a:spLocks noChangeArrowheads="1"/>
            </p:cNvSpPr>
            <p:nvPr/>
          </p:nvSpPr>
          <p:spPr bwMode="auto">
            <a:xfrm>
              <a:off x="3060700" y="965200"/>
              <a:ext cx="2882900" cy="1016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 b="1">
                  <a:solidFill>
                    <a:srgbClr val="FF0000"/>
                  </a:solidFill>
                </a:rPr>
                <a:t>3x10</a:t>
              </a:r>
              <a:r>
                <a:rPr lang="en-US" altLang="ja-JP" sz="2000" b="1" baseline="30000">
                  <a:solidFill>
                    <a:srgbClr val="FF0000"/>
                  </a:solidFill>
                </a:rPr>
                <a:t>10</a:t>
              </a:r>
              <a:r>
                <a:rPr lang="en-US" altLang="ja-JP" sz="2000" b="1">
                  <a:solidFill>
                    <a:srgbClr val="FF0000"/>
                  </a:solidFill>
                </a:rPr>
                <a:t> positron/bunch</a:t>
              </a:r>
            </a:p>
            <a:p>
              <a:r>
                <a:rPr lang="en-US" altLang="ja-JP" sz="2000" b="1">
                  <a:solidFill>
                    <a:srgbClr val="FF0000"/>
                  </a:solidFill>
                </a:rPr>
                <a:t>300Hz triplet beam</a:t>
              </a:r>
            </a:p>
            <a:p>
              <a:r>
                <a:rPr lang="en-US" altLang="ja-JP" sz="2000" b="1">
                  <a:solidFill>
                    <a:srgbClr val="FF0000"/>
                  </a:solidFill>
                </a:rPr>
                <a:t>Less than +/- 0.7%</a:t>
              </a:r>
              <a:endParaRPr lang="ja-JP" altLang="en-US" sz="2000" b="1">
                <a:solidFill>
                  <a:srgbClr val="FF0000"/>
                </a:solidFill>
              </a:endParaRPr>
            </a:p>
          </p:txBody>
        </p:sp>
      </p:grpSp>
      <p:sp>
        <p:nvSpPr>
          <p:cNvPr id="43042" name="正方形/長方形 17"/>
          <p:cNvSpPr>
            <a:spLocks noChangeArrowheads="1"/>
          </p:cNvSpPr>
          <p:nvPr/>
        </p:nvSpPr>
        <p:spPr bwMode="auto">
          <a:xfrm>
            <a:off x="500034" y="68243"/>
            <a:ext cx="7358114" cy="6461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91433" tIns="45716" rIns="91433" bIns="45716">
            <a:spAutoFit/>
          </a:bodyPr>
          <a:lstStyle/>
          <a:p>
            <a:pPr algn="ctr"/>
            <a:r>
              <a:rPr lang="en-US" altLang="ja-JP" sz="3600" dirty="0" smtClean="0">
                <a:solidFill>
                  <a:srgbClr val="0000FF"/>
                </a:solidFill>
                <a:latin typeface="+mj-lt"/>
              </a:rPr>
              <a:t>Loading Compensation Scheme </a:t>
            </a:r>
            <a:endParaRPr lang="ja-JP" altLang="en-US" sz="36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7643834" y="742874"/>
            <a:ext cx="1214414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Urakawa</a:t>
            </a:r>
            <a:endParaRPr kumimoji="1" lang="ja-JP" altLang="en-US" sz="2000" dirty="0"/>
          </a:p>
        </p:txBody>
      </p:sp>
      <p:sp>
        <p:nvSpPr>
          <p:cNvPr id="41" name="日付プレースホルダ 4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2013/9/5 POSIPOL13, Yokoya</a:t>
            </a:r>
            <a:endParaRPr kumimoji="1" lang="ja-JP" altLang="en-US"/>
          </a:p>
        </p:txBody>
      </p:sp>
      <p:sp>
        <p:nvSpPr>
          <p:cNvPr id="43" name="スライド番号プレースホルダ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071538" y="5572140"/>
            <a:ext cx="67151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 +/- 0.7% corresponds to +/- 35MeV at end of 5GeV booster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 Big fraction of the DR energy aperture +/- 37.5MeV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Factor ~2 energy compression at </a:t>
            </a:r>
            <a:r>
              <a:rPr kumimoji="1" lang="en-US" altLang="ja-JP" dirty="0" err="1" smtClean="0"/>
              <a:t>linac</a:t>
            </a:r>
            <a:r>
              <a:rPr kumimoji="1" lang="en-US" altLang="ja-JP" dirty="0" smtClean="0"/>
              <a:t> end helps but not enough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1"/>
            <a:ext cx="2400288" cy="1114420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2013/9/5 POSIPOL13, Yokoya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000232" y="928670"/>
            <a:ext cx="5944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Yield as a function of DR energy aperture</a:t>
            </a:r>
            <a:endParaRPr kumimoji="1" lang="ja-JP" altLang="en-US" sz="2400" dirty="0"/>
          </a:p>
        </p:txBody>
      </p:sp>
      <p:grpSp>
        <p:nvGrpSpPr>
          <p:cNvPr id="13" name="グループ化 12"/>
          <p:cNvGrpSpPr/>
          <p:nvPr/>
        </p:nvGrpSpPr>
        <p:grpSpPr>
          <a:xfrm>
            <a:off x="1000100" y="1285860"/>
            <a:ext cx="7213577" cy="5115445"/>
            <a:chOff x="1285852" y="1428736"/>
            <a:chExt cx="7213577" cy="5115445"/>
          </a:xfrm>
        </p:grpSpPr>
        <p:pic>
          <p:nvPicPr>
            <p:cNvPr id="24578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85852" y="1428736"/>
              <a:ext cx="7213577" cy="51154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10" name="直線矢印コネクタ 9"/>
            <p:cNvCxnSpPr/>
            <p:nvPr/>
          </p:nvCxnSpPr>
          <p:spPr>
            <a:xfrm>
              <a:off x="4643438" y="3214686"/>
              <a:ext cx="3143272" cy="1588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テキスト ボックス 10"/>
            <p:cNvSpPr txBox="1"/>
            <p:nvPr/>
          </p:nvSpPr>
          <p:spPr>
            <a:xfrm>
              <a:off x="5715008" y="2786058"/>
              <a:ext cx="107157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000" dirty="0" smtClean="0"/>
                <a:t>35MeV</a:t>
              </a:r>
              <a:endParaRPr kumimoji="1" lang="ja-JP" altLang="en-US" sz="2000" dirty="0"/>
            </a:p>
          </p:txBody>
        </p:sp>
      </p:grpSp>
      <p:sp>
        <p:nvSpPr>
          <p:cNvPr id="8" name="テキスト ボックス 7"/>
          <p:cNvSpPr txBox="1"/>
          <p:nvPr/>
        </p:nvSpPr>
        <p:spPr>
          <a:xfrm>
            <a:off x="7143768" y="4286256"/>
            <a:ext cx="135732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Ushakov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Bunch Length</a:t>
            </a:r>
            <a:endParaRPr kumimoji="1" lang="ja-JP" altLang="en-US" dirty="0"/>
          </a:p>
        </p:txBody>
      </p:sp>
      <p:sp>
        <p:nvSpPr>
          <p:cNvPr id="15" name="コンテンツ プレースホルダ 14"/>
          <p:cNvSpPr>
            <a:spLocks noGrp="1"/>
          </p:cNvSpPr>
          <p:nvPr>
            <p:ph idx="1"/>
          </p:nvPr>
        </p:nvSpPr>
        <p:spPr>
          <a:xfrm>
            <a:off x="214282" y="1071546"/>
            <a:ext cx="3429024" cy="5214974"/>
          </a:xfrm>
        </p:spPr>
        <p:txBody>
          <a:bodyPr>
            <a:normAutofit fontScale="70000" lnSpcReduction="20000"/>
          </a:bodyPr>
          <a:lstStyle/>
          <a:p>
            <a:r>
              <a:rPr kumimoji="1" lang="en-US" altLang="ja-JP" dirty="0" smtClean="0"/>
              <a:t>DR aperture</a:t>
            </a:r>
          </a:p>
          <a:p>
            <a:pPr lvl="1"/>
            <a:r>
              <a:rPr lang="en-US" altLang="ja-JP" dirty="0" smtClean="0">
                <a:latin typeface="Symbol" pitchFamily="18" charset="2"/>
              </a:rPr>
              <a:t>D</a:t>
            </a:r>
            <a:r>
              <a:rPr lang="en-US" altLang="ja-JP" dirty="0" smtClean="0"/>
              <a:t>E &lt; +-37.5MeV</a:t>
            </a:r>
          </a:p>
          <a:p>
            <a:pPr lvl="1"/>
            <a:r>
              <a:rPr lang="en-US" altLang="ja-JP" dirty="0" err="1" smtClean="0">
                <a:latin typeface="Symbol" pitchFamily="18" charset="2"/>
              </a:rPr>
              <a:t>D</a:t>
            </a:r>
            <a:r>
              <a:rPr lang="en-US" altLang="ja-JP" dirty="0" err="1" smtClean="0"/>
              <a:t>z</a:t>
            </a:r>
            <a:r>
              <a:rPr lang="en-US" altLang="ja-JP" dirty="0" smtClean="0"/>
              <a:t> &lt; +-34mm</a:t>
            </a:r>
          </a:p>
          <a:p>
            <a:pPr lvl="1"/>
            <a:r>
              <a:rPr lang="en-US" altLang="ja-JP" dirty="0" err="1" smtClean="0"/>
              <a:t>A</a:t>
            </a:r>
            <a:r>
              <a:rPr lang="en-US" altLang="ja-JP" baseline="-25000" dirty="0" err="1" smtClean="0"/>
              <a:t>x</a:t>
            </a:r>
            <a:r>
              <a:rPr lang="en-US" altLang="ja-JP" dirty="0" err="1" smtClean="0"/>
              <a:t>+A</a:t>
            </a:r>
            <a:r>
              <a:rPr lang="en-US" altLang="ja-JP" baseline="-25000" dirty="0" err="1" smtClean="0"/>
              <a:t>y</a:t>
            </a:r>
            <a:r>
              <a:rPr lang="en-US" altLang="ja-JP" dirty="0" smtClean="0"/>
              <a:t> &lt; </a:t>
            </a:r>
            <a:r>
              <a:rPr lang="en-US" altLang="ja-JP" sz="2400" dirty="0" smtClean="0"/>
              <a:t>70mm.rad</a:t>
            </a:r>
          </a:p>
          <a:p>
            <a:r>
              <a:rPr lang="en-US" altLang="ja-JP" dirty="0" smtClean="0"/>
              <a:t>Is </a:t>
            </a:r>
            <a:r>
              <a:rPr lang="en-US" altLang="ja-JP" dirty="0" smtClean="0"/>
              <a:t>S-band </a:t>
            </a:r>
            <a:r>
              <a:rPr lang="en-US" altLang="ja-JP" dirty="0" err="1" smtClean="0"/>
              <a:t>linac</a:t>
            </a:r>
            <a:r>
              <a:rPr lang="en-US" altLang="ja-JP" dirty="0" smtClean="0"/>
              <a:t> acceptable</a:t>
            </a:r>
            <a:r>
              <a:rPr lang="en-US" altLang="ja-JP" dirty="0" smtClean="0"/>
              <a:t>?</a:t>
            </a:r>
          </a:p>
          <a:p>
            <a:r>
              <a:rPr kumimoji="1" lang="en-US" altLang="ja-JP" dirty="0" smtClean="0"/>
              <a:t>Clearly No according to this figure</a:t>
            </a:r>
          </a:p>
          <a:p>
            <a:r>
              <a:rPr lang="en-US" altLang="ja-JP" dirty="0" smtClean="0"/>
              <a:t>Need bunch compression</a:t>
            </a:r>
          </a:p>
          <a:p>
            <a:r>
              <a:rPr kumimoji="1" lang="en-US" altLang="ja-JP" dirty="0" smtClean="0"/>
              <a:t>But not at this energy because the (relative) energy spread is too large</a:t>
            </a:r>
          </a:p>
          <a:p>
            <a:r>
              <a:rPr lang="en-US" altLang="ja-JP" dirty="0" smtClean="0"/>
              <a:t>Some more acceleration with L-band is needed</a:t>
            </a:r>
          </a:p>
          <a:p>
            <a:r>
              <a:rPr kumimoji="1" lang="en-US" altLang="ja-JP" dirty="0" smtClean="0"/>
              <a:t>But L-band is too expensive  (NC </a:t>
            </a:r>
            <a:r>
              <a:rPr kumimoji="1" lang="en-US" altLang="ja-JP" dirty="0" err="1" smtClean="0"/>
              <a:t>linac</a:t>
            </a:r>
            <a:r>
              <a:rPr kumimoji="1" lang="en-US" altLang="ja-JP" dirty="0" smtClean="0"/>
              <a:t>!!)</a:t>
            </a:r>
            <a:endParaRPr kumimoji="1" lang="ja-JP" altLang="en-US" dirty="0"/>
          </a:p>
        </p:txBody>
      </p:sp>
      <p:grpSp>
        <p:nvGrpSpPr>
          <p:cNvPr id="12" name="グループ化 11"/>
          <p:cNvGrpSpPr/>
          <p:nvPr/>
        </p:nvGrpSpPr>
        <p:grpSpPr>
          <a:xfrm>
            <a:off x="3421300" y="1785926"/>
            <a:ext cx="5579856" cy="4176503"/>
            <a:chOff x="1021542" y="1339500"/>
            <a:chExt cx="6386977" cy="4780630"/>
          </a:xfrm>
        </p:grpSpPr>
        <p:pic>
          <p:nvPicPr>
            <p:cNvPr id="4098" name="Picture 2" descr="C:\Users\takahasi\Documents\ILC\PosiPol\new-positron\Conventional\analysis\time_vs_E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75656" y="1339500"/>
              <a:ext cx="5932863" cy="45910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5" name="直線矢印コネクタ 4"/>
            <p:cNvCxnSpPr/>
            <p:nvPr/>
          </p:nvCxnSpPr>
          <p:spPr>
            <a:xfrm>
              <a:off x="2123728" y="4113076"/>
              <a:ext cx="3744416" cy="0"/>
            </a:xfrm>
            <a:prstGeom prst="straightConnector1">
              <a:avLst/>
            </a:prstGeom>
            <a:ln w="38100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矢印コネクタ 8"/>
            <p:cNvCxnSpPr/>
            <p:nvPr/>
          </p:nvCxnSpPr>
          <p:spPr>
            <a:xfrm>
              <a:off x="3347864" y="2708920"/>
              <a:ext cx="0" cy="1296144"/>
            </a:xfrm>
            <a:prstGeom prst="straightConnector1">
              <a:avLst/>
            </a:prstGeom>
            <a:ln w="38100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8" name="オブジェクト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421197937"/>
                </p:ext>
              </p:extLst>
            </p:nvPr>
          </p:nvGraphicFramePr>
          <p:xfrm>
            <a:off x="2771800" y="4293096"/>
            <a:ext cx="2724727" cy="407144"/>
          </p:xfrm>
          <a:graphic>
            <a:graphicData uri="http://schemas.openxmlformats.org/presentationml/2006/ole">
              <p:oleObj spid="_x0000_s1026" name="Equation" r:id="rId5" imgW="1358640" imgH="203040" progId="">
                <p:embed/>
              </p:oleObj>
            </a:graphicData>
          </a:graphic>
        </p:graphicFrame>
        <p:graphicFrame>
          <p:nvGraphicFramePr>
            <p:cNvPr id="10" name="オブジェクト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899232730"/>
                </p:ext>
              </p:extLst>
            </p:nvPr>
          </p:nvGraphicFramePr>
          <p:xfrm>
            <a:off x="2138363" y="3178175"/>
            <a:ext cx="1196975" cy="357188"/>
          </p:xfrm>
          <a:graphic>
            <a:graphicData uri="http://schemas.openxmlformats.org/presentationml/2006/ole">
              <p:oleObj spid="_x0000_s1027" name="Equation" r:id="rId6" imgW="596880" imgH="177480" progId="">
                <p:embed/>
              </p:oleObj>
            </a:graphicData>
          </a:graphic>
        </p:graphicFrame>
        <p:sp>
          <p:nvSpPr>
            <p:cNvPr id="11" name="テキスト ボックス 10"/>
            <p:cNvSpPr txBox="1"/>
            <p:nvPr/>
          </p:nvSpPr>
          <p:spPr>
            <a:xfrm>
              <a:off x="3347864" y="5607384"/>
              <a:ext cx="1490524" cy="512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/>
                <a:t>Time (ns)</a:t>
              </a:r>
              <a:endParaRPr kumimoji="1" lang="ja-JP" altLang="en-US" sz="2400" dirty="0"/>
            </a:p>
          </p:txBody>
        </p:sp>
        <p:sp>
          <p:nvSpPr>
            <p:cNvPr id="14" name="テキスト ボックス 13"/>
            <p:cNvSpPr txBox="1"/>
            <p:nvPr/>
          </p:nvSpPr>
          <p:spPr>
            <a:xfrm rot="16200000">
              <a:off x="587844" y="3428996"/>
              <a:ext cx="1380141" cy="512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err="1" smtClean="0"/>
                <a:t>Pz</a:t>
              </a:r>
              <a:r>
                <a:rPr kumimoji="1" lang="en-US" altLang="ja-JP" sz="2400" dirty="0" smtClean="0"/>
                <a:t>(MeV)</a:t>
              </a:r>
              <a:endParaRPr kumimoji="1" lang="ja-JP" altLang="en-US" sz="2400" dirty="0"/>
            </a:p>
          </p:txBody>
        </p:sp>
      </p:grpSp>
      <p:sp>
        <p:nvSpPr>
          <p:cNvPr id="13" name="テキスト ボックス 12"/>
          <p:cNvSpPr txBox="1"/>
          <p:nvPr/>
        </p:nvSpPr>
        <p:spPr>
          <a:xfrm>
            <a:off x="4429124" y="1214422"/>
            <a:ext cx="4071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Longitudinal Phase Space</a:t>
            </a:r>
            <a:endParaRPr kumimoji="1" lang="ja-JP" altLang="en-US" sz="2400" dirty="0"/>
          </a:p>
        </p:txBody>
      </p:sp>
      <p:sp>
        <p:nvSpPr>
          <p:cNvPr id="16" name="日付プレースホル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2013/9/5 POSIPOL13, Yokoya</a:t>
            </a:r>
            <a:endParaRPr kumimoji="1" lang="ja-JP" altLang="en-US"/>
          </a:p>
        </p:txBody>
      </p:sp>
      <p:sp>
        <p:nvSpPr>
          <p:cNvPr id="17" name="スライド番号プレースホルダ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  <p:cxnSp>
        <p:nvCxnSpPr>
          <p:cNvPr id="19" name="直線矢印コネクタ 18"/>
          <p:cNvCxnSpPr/>
          <p:nvPr/>
        </p:nvCxnSpPr>
        <p:spPr>
          <a:xfrm>
            <a:off x="5500694" y="3786190"/>
            <a:ext cx="1285884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6072198" y="3357562"/>
            <a:ext cx="1500198" cy="36933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dirty="0" smtClean="0"/>
              <a:t>S-</a:t>
            </a:r>
            <a:r>
              <a:rPr kumimoji="1" lang="en-US" altLang="ja-JP" dirty="0" smtClean="0"/>
              <a:t>band 90deg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143372" y="6072206"/>
            <a:ext cx="442915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An example of t-E phase space at end of first L-band section by </a:t>
            </a:r>
            <a:r>
              <a:rPr kumimoji="1" lang="en-US" altLang="ja-JP" dirty="0" err="1" smtClean="0"/>
              <a:t>T.Takahashi</a:t>
            </a:r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1811052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A Possible Solution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768865"/>
          </a:xfrm>
        </p:spPr>
        <p:txBody>
          <a:bodyPr>
            <a:normAutofit fontScale="92500" lnSpcReduction="10000"/>
          </a:bodyPr>
          <a:lstStyle/>
          <a:p>
            <a:r>
              <a:rPr kumimoji="1" lang="en-US" altLang="ja-JP" dirty="0" smtClean="0"/>
              <a:t>Use L-band up to </a:t>
            </a:r>
            <a:r>
              <a:rPr kumimoji="1" lang="en-US" altLang="ja-JP" b="1" dirty="0" smtClean="0">
                <a:solidFill>
                  <a:srgbClr val="FF0000"/>
                </a:solidFill>
              </a:rPr>
              <a:t>~1GeV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(relative energy spread around ~5%?)</a:t>
            </a:r>
          </a:p>
          <a:p>
            <a:r>
              <a:rPr lang="en-US" altLang="ja-JP" dirty="0" smtClean="0"/>
              <a:t>Bunch compressor with L-band plus chicane by factor </a:t>
            </a:r>
            <a:r>
              <a:rPr lang="en-US" altLang="ja-JP" b="1" dirty="0" smtClean="0">
                <a:solidFill>
                  <a:srgbClr val="FF0000"/>
                </a:solidFill>
              </a:rPr>
              <a:t>~2</a:t>
            </a:r>
          </a:p>
          <a:p>
            <a:r>
              <a:rPr kumimoji="1" lang="en-US" altLang="ja-JP" dirty="0" smtClean="0"/>
              <a:t>The S-band to up 5GeV</a:t>
            </a:r>
          </a:p>
          <a:p>
            <a:r>
              <a:rPr lang="en-US" altLang="ja-JP" dirty="0" smtClean="0"/>
              <a:t>Followed by energy compression by factor </a:t>
            </a:r>
            <a:r>
              <a:rPr lang="en-US" altLang="ja-JP" b="1" dirty="0" smtClean="0">
                <a:solidFill>
                  <a:srgbClr val="FF0000"/>
                </a:solidFill>
              </a:rPr>
              <a:t>~4</a:t>
            </a:r>
          </a:p>
          <a:p>
            <a:pPr lvl="1"/>
            <a:r>
              <a:rPr kumimoji="1" lang="en-US" altLang="ja-JP" dirty="0" smtClean="0"/>
              <a:t>Larger factor than in ILC standard (</a:t>
            </a:r>
            <a:r>
              <a:rPr kumimoji="1" lang="en-US" altLang="ja-JP" dirty="0" err="1" smtClean="0"/>
              <a:t>undulator</a:t>
            </a:r>
            <a:r>
              <a:rPr kumimoji="1" lang="en-US" altLang="ja-JP" dirty="0" smtClean="0"/>
              <a:t>) design</a:t>
            </a:r>
          </a:p>
          <a:p>
            <a:pPr lvl="1"/>
            <a:r>
              <a:rPr kumimoji="1" lang="en-US" altLang="ja-JP" dirty="0" smtClean="0"/>
              <a:t>This will make the effect of miss-loading-compensation  +/- 35MeV to +/- 9MeV</a:t>
            </a:r>
          </a:p>
          <a:p>
            <a:r>
              <a:rPr lang="en-US" altLang="ja-JP" dirty="0" smtClean="0"/>
              <a:t>Optimization of the </a:t>
            </a:r>
            <a:r>
              <a:rPr lang="en-US" altLang="ja-JP" b="1" dirty="0" smtClean="0">
                <a:solidFill>
                  <a:srgbClr val="FF0000"/>
                </a:solidFill>
              </a:rPr>
              <a:t>red</a:t>
            </a:r>
            <a:r>
              <a:rPr lang="en-US" altLang="ja-JP" dirty="0" smtClean="0"/>
              <a:t> numbers needed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2013/9/5 POSIPOL13, Yokoya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7</a:t>
            </a:fld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336</Words>
  <PresentationFormat>画面に合わせる (4:3)</PresentationFormat>
  <Paragraphs>84</Paragraphs>
  <Slides>7</Slides>
  <Notes>1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9" baseType="lpstr">
      <vt:lpstr>Office テーマ</vt:lpstr>
      <vt:lpstr>Equation</vt:lpstr>
      <vt:lpstr>Capture and Booster Linac Issues for 300Hz Scheme</vt:lpstr>
      <vt:lpstr>R&amp;D Issues of the Conventional Source</vt:lpstr>
      <vt:lpstr>Loading Compensation in Booster Linac</vt:lpstr>
      <vt:lpstr>スライド 4</vt:lpstr>
      <vt:lpstr>スライド 5</vt:lpstr>
      <vt:lpstr>Bunch Length</vt:lpstr>
      <vt:lpstr>A Possible Solution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Positron Issue</dc:title>
  <cp:lastModifiedBy>Kaoru Yokoya</cp:lastModifiedBy>
  <cp:revision>15</cp:revision>
  <dcterms:modified xsi:type="dcterms:W3CDTF">2013-09-05T02:02:35Z</dcterms:modified>
</cp:coreProperties>
</file>