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3" r:id="rId2"/>
    <p:sldMasterId id="2147483675" r:id="rId3"/>
  </p:sldMasterIdLst>
  <p:notesMasterIdLst>
    <p:notesMasterId r:id="rId9"/>
  </p:notesMasterIdLst>
  <p:sldIdLst>
    <p:sldId id="257" r:id="rId4"/>
    <p:sldId id="258" r:id="rId5"/>
    <p:sldId id="259" r:id="rId6"/>
    <p:sldId id="260" r:id="rId7"/>
    <p:sldId id="261" r:id="rId8"/>
  </p:sldIdLst>
  <p:sldSz cx="6858000" cy="9144000" type="letter"/>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1290" y="208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defRPr>
            </a:lvl1pPr>
          </a:lstStyle>
          <a:p>
            <a:pPr>
              <a:defRPr/>
            </a:pPr>
            <a:endParaRPr lang="en-US"/>
          </a:p>
        </p:txBody>
      </p:sp>
      <p:sp>
        <p:nvSpPr>
          <p:cNvPr id="3" name="Date Placeholder 2"/>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defRPr>
            </a:lvl1pPr>
          </a:lstStyle>
          <a:p>
            <a:pPr>
              <a:defRPr/>
            </a:pPr>
            <a:fld id="{311A252B-6B33-4086-A18D-D599C357C319}" type="datetimeFigureOut">
              <a:rPr lang="en-US"/>
              <a:pPr>
                <a:defRPr/>
              </a:pPr>
              <a:t>9/5/2013</a:t>
            </a:fld>
            <a:endParaRPr lang="en-US"/>
          </a:p>
        </p:txBody>
      </p:sp>
      <p:sp>
        <p:nvSpPr>
          <p:cNvPr id="4" name="Slide Image Placeholder 3"/>
          <p:cNvSpPr>
            <a:spLocks noGrp="1" noRot="1" noChangeAspect="1"/>
          </p:cNvSpPr>
          <p:nvPr>
            <p:ph type="sldImg" idx="2"/>
          </p:nvPr>
        </p:nvSpPr>
        <p:spPr>
          <a:xfrm>
            <a:off x="2308225" y="720725"/>
            <a:ext cx="2700338"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defRPr>
            </a:lvl1pPr>
          </a:lstStyle>
          <a:p>
            <a:pPr>
              <a:defRPr/>
            </a:pPr>
            <a:endParaRPr lang="en-US"/>
          </a:p>
        </p:txBody>
      </p:sp>
      <p:sp>
        <p:nvSpPr>
          <p:cNvPr id="7" name="Slide Number Placeholder 6"/>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defRPr>
            </a:lvl1pPr>
          </a:lstStyle>
          <a:p>
            <a:pPr>
              <a:defRPr/>
            </a:pPr>
            <a:fld id="{11410D14-691F-4A51-B5AC-5A5874CA749A}" type="slidenum">
              <a:rPr lang="en-US"/>
              <a:pPr>
                <a:defRPr/>
              </a:pPr>
              <a:t>‹#›</a:t>
            </a:fld>
            <a:endParaRPr lang="en-US"/>
          </a:p>
        </p:txBody>
      </p:sp>
    </p:spTree>
    <p:extLst>
      <p:ext uri="{BB962C8B-B14F-4D97-AF65-F5344CB8AC3E}">
        <p14:creationId xmlns:p14="http://schemas.microsoft.com/office/powerpoint/2010/main" val="1371285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9699" name="Header Placeholder 3"/>
          <p:cNvSpPr>
            <a:spLocks noGrp="1"/>
          </p:cNvSpPr>
          <p:nvPr>
            <p:ph type="hdr" sz="quarter"/>
          </p:nvPr>
        </p:nvSpPr>
        <p:spPr>
          <a:noFill/>
        </p:spPr>
        <p:txBody>
          <a:bodyPr/>
          <a:lstStyle/>
          <a:p>
            <a:endParaRPr lang="en-US" smtClean="0"/>
          </a:p>
        </p:txBody>
      </p:sp>
      <p:sp>
        <p:nvSpPr>
          <p:cNvPr id="29700" name="Date Placeholder 4"/>
          <p:cNvSpPr>
            <a:spLocks noGrp="1"/>
          </p:cNvSpPr>
          <p:nvPr>
            <p:ph type="dt" sz="quarter" idx="1"/>
          </p:nvPr>
        </p:nvSpPr>
        <p:spPr>
          <a:noFill/>
        </p:spPr>
        <p:txBody>
          <a:bodyPr/>
          <a:lstStyle/>
          <a:p>
            <a:fld id="{0CA1BF66-A2C4-46BF-ACB3-19D863171DC5}" type="datetime8">
              <a:rPr lang="en-US" smtClean="0"/>
              <a:pPr/>
              <a:t>9/5/2013 1:30 PM</a:t>
            </a:fld>
            <a:endParaRPr lang="en-US" smtClean="0"/>
          </a:p>
        </p:txBody>
      </p:sp>
      <p:sp>
        <p:nvSpPr>
          <p:cNvPr id="29701" name="Footer Placeholder 5"/>
          <p:cNvSpPr>
            <a:spLocks noGrp="1"/>
          </p:cNvSpPr>
          <p:nvPr>
            <p:ph type="ftr" sz="quarter" idx="4"/>
          </p:nvPr>
        </p:nvSpPr>
        <p:spPr>
          <a:xfrm>
            <a:off x="0" y="9120188"/>
            <a:ext cx="6583363" cy="479425"/>
          </a:xfrm>
          <a:noFill/>
        </p:spPr>
        <p:txBody>
          <a:bodyPr/>
          <a:lstStyle/>
          <a:p>
            <a:r>
              <a:rPr lang="en-US" sz="50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smtClean="0">
                <a:solidFill>
                  <a:srgbClr val="000000"/>
                </a:solidFill>
              </a:rPr>
            </a:br>
            <a:r>
              <a:rPr lang="en-US" sz="500" smtClean="0">
                <a:solidFill>
                  <a:srgbClr val="000000"/>
                </a:solidFill>
              </a:rPr>
              <a:t>MICROSOFT MAKES NO WARRANTIES, EXPRESS, IMPLIED OR STATUTORY, AS TO THE INFORMATION IN THIS PRESENTATION.</a:t>
            </a:r>
          </a:p>
          <a:p>
            <a:endParaRPr lang="en-US" sz="500" smtClean="0"/>
          </a:p>
        </p:txBody>
      </p:sp>
      <p:sp>
        <p:nvSpPr>
          <p:cNvPr id="29702" name="Slide Number Placeholder 6"/>
          <p:cNvSpPr>
            <a:spLocks noGrp="1"/>
          </p:cNvSpPr>
          <p:nvPr>
            <p:ph type="sldNum" sz="quarter" idx="5"/>
          </p:nvPr>
        </p:nvSpPr>
        <p:spPr>
          <a:xfrm>
            <a:off x="6583363" y="9120188"/>
            <a:ext cx="730250" cy="479425"/>
          </a:xfrm>
          <a:noFill/>
        </p:spPr>
        <p:txBody>
          <a:bodyPr/>
          <a:lstStyle/>
          <a:p>
            <a:fld id="{EB463148-EADF-45FB-890C-AF2D99C7581F}" type="slidenum">
              <a:rPr lang="en-US" smtClean="0"/>
              <a:pPr/>
              <a:t>1</a:t>
            </a:fld>
            <a:endParaRPr lang="en-US" smtClean="0"/>
          </a:p>
        </p:txBody>
      </p:sp>
    </p:spTree>
    <p:extLst>
      <p:ext uri="{BB962C8B-B14F-4D97-AF65-F5344CB8AC3E}">
        <p14:creationId xmlns:p14="http://schemas.microsoft.com/office/powerpoint/2010/main" val="4282752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7688" y="2540001"/>
            <a:ext cx="5761435" cy="2031327"/>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547687" y="5793318"/>
            <a:ext cx="5761435" cy="615553"/>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285750" y="1882071"/>
            <a:ext cx="6286500" cy="2135969"/>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8318501"/>
            <a:ext cx="6858001" cy="825500"/>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2"/>
          <a:srcRect/>
          <a:stretch>
            <a:fillRect/>
          </a:stretch>
        </p:blipFill>
        <p:spPr bwMode="auto">
          <a:xfrm>
            <a:off x="0" y="1727200"/>
            <a:ext cx="6858000" cy="4270375"/>
          </a:xfrm>
          <a:prstGeom prst="rect">
            <a:avLst/>
          </a:prstGeom>
          <a:noFill/>
          <a:ln w="9525">
            <a:noFill/>
            <a:miter lim="800000"/>
            <a:headEnd/>
            <a:tailEnd/>
          </a:ln>
        </p:spPr>
      </p:pic>
      <p:sp>
        <p:nvSpPr>
          <p:cNvPr id="2" name="Title 1"/>
          <p:cNvSpPr>
            <a:spLocks noGrp="1"/>
          </p:cNvSpPr>
          <p:nvPr>
            <p:ph type="ctrTitle"/>
          </p:nvPr>
        </p:nvSpPr>
        <p:spPr>
          <a:xfrm>
            <a:off x="1026914" y="866407"/>
            <a:ext cx="5282406" cy="2031325"/>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026716" y="5793318"/>
            <a:ext cx="5282406" cy="615553"/>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541537" y="3141133"/>
            <a:ext cx="5767586" cy="1846659"/>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41735" y="2540000"/>
            <a:ext cx="6030516" cy="2585323"/>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97049F2-8FCC-496E-8D2C-0DEBB3964423}" type="datetimeFigureOut">
              <a:rPr lang="en-US"/>
              <a:pPr>
                <a:defRPr/>
              </a:pPr>
              <a:t>9/5/2013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4AE00D6-0AF5-4312-B3C5-6D43AA48B375}" type="slidenum">
              <a:rPr lang="en-US"/>
              <a:pPr>
                <a:defRPr/>
              </a:pPr>
              <a:t>‹#›</a:t>
            </a:fld>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D0D488-7E65-4346-82CB-729F04E85A7E}" type="datetimeFigureOut">
              <a:rPr lang="en-US"/>
              <a:pPr>
                <a:defRPr/>
              </a:pPr>
              <a:t>9/5/2013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27DEB66-C9B3-46BE-BEEE-24F3AB6EFE7E}" type="slidenum">
              <a:rPr lang="en-US"/>
              <a:pPr>
                <a:defRPr/>
              </a:pPr>
              <a:t>‹#›</a:t>
            </a:fld>
            <a:endParaRPr lang="en-U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0369222-2BAF-46CE-B93A-5906FB0D04BC}" type="datetimeFigureOut">
              <a:rPr lang="en-US"/>
              <a:pPr>
                <a:defRPr/>
              </a:pPr>
              <a:t>9/5/2013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BAC62C-3CB8-4589-A1A8-2E013E7FD442}"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5E7380B-C8C1-4A56-A35A-20573D215E5F}" type="datetimeFigureOut">
              <a:rPr lang="en-US"/>
              <a:pPr>
                <a:defRPr/>
              </a:pPr>
              <a:t>9/5/2013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2F3F84-78A8-40FA-B63A-EE8CDF5C3CCB}" type="slidenum">
              <a:rPr lang="en-US"/>
              <a:pPr>
                <a:defRPr/>
              </a:pPr>
              <a:t>‹#›</a:t>
            </a:fld>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74F5760-0895-4390-9114-7E303108647A}" type="datetimeFigureOut">
              <a:rPr lang="en-US"/>
              <a:pPr>
                <a:defRPr/>
              </a:pPr>
              <a:t>9/5/2013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F1CCCBC-7F3A-442D-AAEB-9A5EC337F79F}" type="slidenum">
              <a:rPr lang="en-US"/>
              <a:pPr>
                <a:defRPr/>
              </a:pPr>
              <a:t>‹#›</a:t>
            </a:fld>
            <a:endParaRPr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2A96774-FE13-486F-BC5D-C88BFAFADD69}" type="datetimeFigureOut">
              <a:rPr lang="en-US"/>
              <a:pPr>
                <a:defRPr/>
              </a:pPr>
              <a:t>9/5/2013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7B024C8-A01E-4F12-99E8-F7AC6E0F26EC}" type="slidenum">
              <a:rPr lang="en-US"/>
              <a:pPr>
                <a:defRPr/>
              </a:pPr>
              <a:t>‹#›</a:t>
            </a:fld>
            <a:endParaRPr lang="en-US"/>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500CC57-55B9-4B23-9E38-86229047B991}" type="datetimeFigureOut">
              <a:rPr lang="en-US"/>
              <a:pPr>
                <a:defRPr/>
              </a:pPr>
              <a:t>9/5/2013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710994B-8A3F-45F2-8323-AFC1C0E0F0C6}"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2"/>
          <a:srcRect/>
          <a:stretch>
            <a:fillRect/>
          </a:stretch>
        </p:blipFill>
        <p:spPr bwMode="auto">
          <a:xfrm>
            <a:off x="0" y="1727200"/>
            <a:ext cx="6858000" cy="4270375"/>
          </a:xfrm>
          <a:prstGeom prst="rect">
            <a:avLst/>
          </a:prstGeom>
          <a:noFill/>
          <a:ln w="9525">
            <a:noFill/>
            <a:miter lim="800000"/>
            <a:headEnd/>
            <a:tailEnd/>
          </a:ln>
        </p:spPr>
      </p:pic>
      <p:sp>
        <p:nvSpPr>
          <p:cNvPr id="2" name="Title 1"/>
          <p:cNvSpPr>
            <a:spLocks noGrp="1"/>
          </p:cNvSpPr>
          <p:nvPr>
            <p:ph type="ctrTitle"/>
          </p:nvPr>
        </p:nvSpPr>
        <p:spPr>
          <a:xfrm>
            <a:off x="1026914" y="866407"/>
            <a:ext cx="5282406" cy="2031325"/>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026716" y="5793318"/>
            <a:ext cx="5282406" cy="615553"/>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541537" y="3141133"/>
            <a:ext cx="5767586" cy="1846659"/>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 edit Master text styles</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3DF0E5-7DFB-43D2-BA76-1FBB903039ED}" type="datetimeFigureOut">
              <a:rPr lang="en-US"/>
              <a:pPr>
                <a:defRPr/>
              </a:pPr>
              <a:t>9/5/2013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E526FCC-F9A5-46C6-820F-B59F7A9B30C0}"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9631658-2DD3-4946-BC59-3A3C71D08E78}" type="datetimeFigureOut">
              <a:rPr lang="en-US"/>
              <a:pPr>
                <a:defRPr/>
              </a:pPr>
              <a:t>9/5/2013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F43C99-7765-4728-8A86-42928774892F}"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32F28AA-61AD-4FE8-96E0-023969CD612E}" type="datetimeFigureOut">
              <a:rPr lang="en-US"/>
              <a:pPr>
                <a:defRPr/>
              </a:pPr>
              <a:t>9/5/2013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3CE2AC-0582-49C4-AA0A-E3A54870D813}"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5C00E3C-D111-4619-A4D9-9F8AA2FB45AA}" type="datetimeFigureOut">
              <a:rPr lang="en-US"/>
              <a:pPr>
                <a:defRPr/>
              </a:pPr>
              <a:t>9/5/2013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EC13DF-29E4-4E34-80E2-A91947D12AB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285750" y="1882069"/>
            <a:ext cx="6286500" cy="2135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85750" y="1883833"/>
            <a:ext cx="6286500" cy="2135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5750" y="1882071"/>
            <a:ext cx="30861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86150" y="1882071"/>
            <a:ext cx="30861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285750" y="2112905"/>
            <a:ext cx="3086100" cy="692497"/>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5749" y="2899833"/>
            <a:ext cx="3086100" cy="1855893"/>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84486" y="2112905"/>
            <a:ext cx="3087764" cy="692497"/>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88481" cy="1855893"/>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285750" y="1882071"/>
            <a:ext cx="6286500" cy="2135969"/>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306388"/>
            <a:ext cx="6286500" cy="1330325"/>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285750" y="1884363"/>
            <a:ext cx="6286500" cy="213518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687" r:id="rId1"/>
    <p:sldLayoutId id="2147483699" r:id="rId2"/>
    <p:sldLayoutId id="2147483686" r:id="rId3"/>
    <p:sldLayoutId id="2147483685" r:id="rId4"/>
    <p:sldLayoutId id="2147483684" r:id="rId5"/>
    <p:sldLayoutId id="2147483683" r:id="rId6"/>
    <p:sldLayoutId id="2147483682" r:id="rId7"/>
    <p:sldLayoutId id="2147483681" r:id="rId8"/>
    <p:sldLayoutId id="2147483680" r:id="rId9"/>
    <p:sldLayoutId id="2147483679" r:id="rId10"/>
    <p:sldLayoutId id="2147483700" r:id="rId11"/>
  </p:sldLayoutIdLst>
  <p:transition>
    <p:fade/>
  </p:transition>
  <p:txStyles>
    <p:titleStyle>
      <a:lvl1pPr algn="l" defTabSz="912813" rtl="0" eaLnBrk="0" fontAlgn="base" hangingPunct="0">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marL="396875" indent="-396875" algn="l" defTabSz="912813" rtl="0" eaLnBrk="0" fontAlgn="base" hangingPunct="0">
        <a:lnSpc>
          <a:spcPct val="90000"/>
        </a:lnSpc>
        <a:spcBef>
          <a:spcPct val="20000"/>
        </a:spcBef>
        <a:spcAft>
          <a:spcPct val="0"/>
        </a:spcAft>
        <a:buBlip>
          <a:blip r:embed="rId14"/>
        </a:buBlip>
        <a:defRPr sz="3200" kern="1200">
          <a:solidFill>
            <a:schemeClr val="tx1"/>
          </a:solidFill>
          <a:latin typeface="+mn-lt"/>
          <a:ea typeface="+mn-ea"/>
          <a:cs typeface="+mn-cs"/>
        </a:defRPr>
      </a:lvl1pPr>
      <a:lvl2pPr marL="914400" indent="-396875" algn="l" defTabSz="912813" rtl="0" eaLnBrk="0" fontAlgn="base" hangingPunct="0">
        <a:lnSpc>
          <a:spcPct val="90000"/>
        </a:lnSpc>
        <a:spcBef>
          <a:spcPct val="20000"/>
        </a:spcBef>
        <a:spcAft>
          <a:spcPct val="0"/>
        </a:spcAft>
        <a:buBlip>
          <a:blip r:embed="rId15"/>
        </a:buBlip>
        <a:defRPr sz="2800" kern="1200">
          <a:solidFill>
            <a:schemeClr val="tx1"/>
          </a:solidFill>
          <a:latin typeface="+mn-lt"/>
          <a:ea typeface="+mn-ea"/>
          <a:cs typeface="+mn-cs"/>
        </a:defRPr>
      </a:lvl2pPr>
      <a:lvl3pPr marL="1258888" indent="-344488" algn="l" defTabSz="912813" rtl="0" eaLnBrk="0" fontAlgn="base" hangingPunct="0">
        <a:lnSpc>
          <a:spcPct val="90000"/>
        </a:lnSpc>
        <a:spcBef>
          <a:spcPct val="20000"/>
        </a:spcBef>
        <a:spcAft>
          <a:spcPct val="0"/>
        </a:spcAft>
        <a:buBlip>
          <a:blip r:embed="rId15"/>
        </a:buBlip>
        <a:defRPr sz="2400" kern="1200">
          <a:solidFill>
            <a:schemeClr val="tx1"/>
          </a:solidFill>
          <a:latin typeface="+mn-lt"/>
          <a:ea typeface="+mn-ea"/>
          <a:cs typeface="+mn-cs"/>
        </a:defRPr>
      </a:lvl3pPr>
      <a:lvl4pPr marL="1604963" indent="-346075" algn="l" defTabSz="912813" rtl="0" eaLnBrk="0" fontAlgn="base" hangingPunct="0">
        <a:lnSpc>
          <a:spcPct val="90000"/>
        </a:lnSpc>
        <a:spcBef>
          <a:spcPct val="20000"/>
        </a:spcBef>
        <a:spcAft>
          <a:spcPct val="0"/>
        </a:spcAft>
        <a:buBlip>
          <a:blip r:embed="rId15"/>
        </a:buBlip>
        <a:defRPr sz="2400" kern="1200">
          <a:solidFill>
            <a:schemeClr val="tx1"/>
          </a:solidFill>
          <a:latin typeface="+mn-lt"/>
          <a:ea typeface="+mn-ea"/>
          <a:cs typeface="+mn-cs"/>
        </a:defRPr>
      </a:lvl4pPr>
      <a:lvl5pPr marL="1941513" indent="-336550" algn="l" defTabSz="912813" rtl="0" eaLnBrk="0" fontAlgn="base" hangingPunct="0">
        <a:lnSpc>
          <a:spcPct val="90000"/>
        </a:lnSpc>
        <a:spcBef>
          <a:spcPct val="20000"/>
        </a:spcBef>
        <a:spcAft>
          <a:spcPct val="0"/>
        </a:spcAft>
        <a:buBlip>
          <a:blip r:embed="rId1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13314" name="Picture 3" descr="white rectangle.png"/>
          <p:cNvPicPr>
            <a:picLocks noChangeAspect="1"/>
          </p:cNvPicPr>
          <p:nvPr/>
        </p:nvPicPr>
        <p:blipFill>
          <a:blip r:embed="rId4"/>
          <a:srcRect b="10452"/>
          <a:stretch>
            <a:fillRect/>
          </a:stretch>
        </p:blipFill>
        <p:spPr bwMode="auto">
          <a:xfrm>
            <a:off x="0" y="1733550"/>
            <a:ext cx="6858000" cy="7410450"/>
          </a:xfrm>
          <a:prstGeom prst="rect">
            <a:avLst/>
          </a:prstGeom>
          <a:noFill/>
          <a:ln w="9525">
            <a:noFill/>
            <a:miter lim="800000"/>
            <a:headEnd/>
            <a:tailEnd/>
          </a:ln>
        </p:spPr>
      </p:pic>
      <p:sp>
        <p:nvSpPr>
          <p:cNvPr id="2" name="Title Placeholder 1"/>
          <p:cNvSpPr>
            <a:spLocks noGrp="1"/>
          </p:cNvSpPr>
          <p:nvPr>
            <p:ph type="title"/>
          </p:nvPr>
        </p:nvSpPr>
        <p:spPr>
          <a:xfrm>
            <a:off x="285750" y="306388"/>
            <a:ext cx="6286500" cy="1330325"/>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13316" name="Text Placeholder 2"/>
          <p:cNvSpPr>
            <a:spLocks noGrp="1"/>
          </p:cNvSpPr>
          <p:nvPr>
            <p:ph type="body" idx="1"/>
          </p:nvPr>
        </p:nvSpPr>
        <p:spPr bwMode="auto">
          <a:xfrm>
            <a:off x="541338" y="2540000"/>
            <a:ext cx="6030912" cy="25241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1" r:id="rId1"/>
  </p:sldLayoutIdLst>
  <p:transition>
    <p:fade/>
  </p:transition>
  <p:txStyles>
    <p:titleStyle>
      <a:lvl1pPr algn="l" defTabSz="912813" rtl="0" eaLnBrk="0" fontAlgn="base" hangingPunct="0">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algn="l" defTabSz="912813" rtl="0" eaLnBrk="0" fontAlgn="base" hangingPunct="0">
        <a:lnSpc>
          <a:spcPct val="90000"/>
        </a:lnSpc>
        <a:spcBef>
          <a:spcPct val="20000"/>
        </a:spcBef>
        <a:spcAft>
          <a:spcPct val="0"/>
        </a:spcAft>
        <a:buFont typeface="Arial" charset="0"/>
        <a:defRPr sz="3000" b="1" kern="1200">
          <a:solidFill>
            <a:schemeClr val="tx1"/>
          </a:solidFill>
          <a:latin typeface="Courier New" pitchFamily="49" charset="0"/>
          <a:ea typeface="+mn-ea"/>
          <a:cs typeface="Courier New" pitchFamily="49" charset="0"/>
        </a:defRPr>
      </a:lvl1pPr>
      <a:lvl2pPr marL="384175" indent="-6350" algn="l" defTabSz="912813" rtl="0" eaLnBrk="0" fontAlgn="base" hangingPunct="0">
        <a:lnSpc>
          <a:spcPct val="90000"/>
        </a:lnSpc>
        <a:spcBef>
          <a:spcPct val="20000"/>
        </a:spcBef>
        <a:spcAft>
          <a:spcPct val="0"/>
        </a:spcAft>
        <a:buFont typeface="Arial" charset="0"/>
        <a:defRPr sz="2800" b="1" kern="1200">
          <a:solidFill>
            <a:schemeClr val="tx1"/>
          </a:solidFill>
          <a:latin typeface="Courier New" pitchFamily="49" charset="0"/>
          <a:ea typeface="+mn-ea"/>
          <a:cs typeface="Courier New" pitchFamily="49" charset="0"/>
        </a:defRPr>
      </a:lvl2pPr>
      <a:lvl3pPr marL="760413" indent="-6350" algn="l" defTabSz="912813" rtl="0" eaLnBrk="0" fontAlgn="base" hangingPunct="0">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3pPr>
      <a:lvl4pPr marL="1093788" indent="6350" algn="l" defTabSz="912813" rtl="0" eaLnBrk="0" fontAlgn="base" hangingPunct="0">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4pPr>
      <a:lvl5pPr marL="1425575" algn="l" defTabSz="912813" rtl="0" eaLnBrk="0" fontAlgn="base" hangingPunct="0">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Text Placeholder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EBB0B9F-89BA-406C-A55E-37D4424D5CAA}" type="datetimeFigureOut">
              <a:rPr lang="en-US"/>
              <a:pPr>
                <a:defRPr/>
              </a:pPr>
              <a:t>9/5/2013</a:t>
            </a:fld>
            <a:endParaRPr lang="en-US"/>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589390C-1C8C-44D6-B684-CAD74F1A896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7" r:id="rId2"/>
    <p:sldLayoutId id="2147483696" r:id="rId3"/>
    <p:sldLayoutId id="2147483695" r:id="rId4"/>
    <p:sldLayoutId id="2147483694" r:id="rId5"/>
    <p:sldLayoutId id="2147483693" r:id="rId6"/>
    <p:sldLayoutId id="2147483692" r:id="rId7"/>
    <p:sldLayoutId id="2147483691" r:id="rId8"/>
    <p:sldLayoutId id="2147483690" r:id="rId9"/>
    <p:sldLayoutId id="2147483689" r:id="rId10"/>
    <p:sldLayoutId id="2147483688" r:id="rId11"/>
  </p:sldLayoutIdLst>
  <p:transition>
    <p:fade/>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energy.gov/" TargetMode="External"/><Relationship Id="rId3" Type="http://schemas.openxmlformats.org/officeDocument/2006/relationships/image" Target="../media/image6.jpeg"/><Relationship Id="rId7" Type="http://schemas.openxmlformats.org/officeDocument/2006/relationships/image" Target="../media/image8.gif"/><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hyperlink" Target="http://www.sc.doe.gov/" TargetMode="External"/><Relationship Id="rId5" Type="http://schemas.openxmlformats.org/officeDocument/2006/relationships/image" Target="../media/image7.gif"/><Relationship Id="rId4" Type="http://schemas.openxmlformats.org/officeDocument/2006/relationships/hyperlink" Target="http://www.uchicagoargonnellc.org/" TargetMode="External"/><Relationship Id="rId9" Type="http://schemas.openxmlformats.org/officeDocument/2006/relationships/image" Target="../media/image9.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Picture 7" descr="collider.jpg"/>
          <p:cNvPicPr>
            <a:picLocks noChangeAspect="1"/>
          </p:cNvPicPr>
          <p:nvPr/>
        </p:nvPicPr>
        <p:blipFill>
          <a:blip r:embed="rId3" cstate="print">
            <a:duotone>
              <a:schemeClr val="accent5">
                <a:shade val="45000"/>
                <a:satMod val="135000"/>
              </a:schemeClr>
              <a:prstClr val="white"/>
            </a:duotone>
            <a:lum bright="-37000" contrast="20000"/>
          </a:blip>
          <a:stretch>
            <a:fillRect/>
          </a:stretch>
        </p:blipFill>
        <p:spPr>
          <a:xfrm>
            <a:off x="-6350" y="6350"/>
            <a:ext cx="6858000" cy="8153400"/>
          </a:xfrm>
          <a:prstGeom prst="rect">
            <a:avLst/>
          </a:prstGeom>
        </p:spPr>
      </p:pic>
      <p:sp>
        <p:nvSpPr>
          <p:cNvPr id="28674" name="Rectangle 6"/>
          <p:cNvSpPr>
            <a:spLocks noChangeArrowheads="1"/>
          </p:cNvSpPr>
          <p:nvPr/>
        </p:nvSpPr>
        <p:spPr bwMode="auto">
          <a:xfrm>
            <a:off x="152400" y="152400"/>
            <a:ext cx="3962400" cy="369888"/>
          </a:xfrm>
          <a:prstGeom prst="rect">
            <a:avLst/>
          </a:prstGeom>
          <a:noFill/>
          <a:ln w="9525">
            <a:noFill/>
            <a:miter lim="800000"/>
            <a:headEnd/>
            <a:tailEnd/>
          </a:ln>
        </p:spPr>
        <p:txBody>
          <a:bodyPr>
            <a:spAutoFit/>
          </a:bodyPr>
          <a:lstStyle/>
          <a:p>
            <a:r>
              <a:rPr lang="en-US">
                <a:solidFill>
                  <a:srgbClr val="FFFF00"/>
                </a:solidFill>
                <a:latin typeface="Calibri" pitchFamily="34" charset="0"/>
              </a:rPr>
              <a:t>8th Workshop on Polarized Positrons</a:t>
            </a:r>
          </a:p>
        </p:txBody>
      </p:sp>
      <p:sp>
        <p:nvSpPr>
          <p:cNvPr id="28675" name="Rectangle 8"/>
          <p:cNvSpPr>
            <a:spLocks noChangeArrowheads="1"/>
          </p:cNvSpPr>
          <p:nvPr/>
        </p:nvSpPr>
        <p:spPr bwMode="auto">
          <a:xfrm>
            <a:off x="152400" y="533400"/>
            <a:ext cx="6553200" cy="2041525"/>
          </a:xfrm>
          <a:prstGeom prst="rect">
            <a:avLst/>
          </a:prstGeom>
          <a:noFill/>
          <a:ln w="9525">
            <a:noFill/>
            <a:miter lim="800000"/>
            <a:headEnd/>
            <a:tailEnd/>
          </a:ln>
        </p:spPr>
        <p:txBody>
          <a:bodyPr>
            <a:spAutoFit/>
          </a:bodyPr>
          <a:lstStyle/>
          <a:p>
            <a:r>
              <a:rPr lang="en-US" sz="3200">
                <a:solidFill>
                  <a:srgbClr val="FFFF00"/>
                </a:solidFill>
                <a:latin typeface="Calibri" pitchFamily="34" charset="0"/>
              </a:rPr>
              <a:t>POSIPOL 2013</a:t>
            </a:r>
          </a:p>
          <a:p>
            <a:r>
              <a:rPr lang="en-US" sz="3200">
                <a:solidFill>
                  <a:srgbClr val="FFFF00"/>
                </a:solidFill>
                <a:latin typeface="Calibri" pitchFamily="34" charset="0"/>
              </a:rPr>
              <a:t>Sept. 4-6, 2013, Argonne National Lab, </a:t>
            </a:r>
          </a:p>
          <a:p>
            <a:r>
              <a:rPr lang="en-US" sz="3200">
                <a:solidFill>
                  <a:srgbClr val="FFFF00"/>
                </a:solidFill>
                <a:latin typeface="Calibri" pitchFamily="34" charset="0"/>
              </a:rPr>
              <a:t>9700 S. Cass Ave, Argonne, IL, 60439, USA </a:t>
            </a:r>
          </a:p>
        </p:txBody>
      </p:sp>
      <p:sp>
        <p:nvSpPr>
          <p:cNvPr id="28676" name="Rectangle 10"/>
          <p:cNvSpPr>
            <a:spLocks noChangeArrowheads="1"/>
          </p:cNvSpPr>
          <p:nvPr/>
        </p:nvSpPr>
        <p:spPr bwMode="auto">
          <a:xfrm>
            <a:off x="152400" y="2514600"/>
            <a:ext cx="3352800" cy="4378325"/>
          </a:xfrm>
          <a:prstGeom prst="rect">
            <a:avLst/>
          </a:prstGeom>
          <a:noFill/>
          <a:ln w="9525">
            <a:noFill/>
            <a:miter lim="800000"/>
            <a:headEnd/>
            <a:tailEnd/>
          </a:ln>
        </p:spPr>
        <p:txBody>
          <a:bodyPr>
            <a:spAutoFit/>
          </a:bodyPr>
          <a:lstStyle/>
          <a:p>
            <a:pPr marL="342900" indent="-342900"/>
            <a:r>
              <a:rPr lang="en-US" sz="1600" b="1">
                <a:solidFill>
                  <a:srgbClr val="FFFF00"/>
                </a:solidFill>
                <a:latin typeface="Calibri" pitchFamily="34" charset="0"/>
              </a:rPr>
              <a:t>International Program Committee</a:t>
            </a:r>
          </a:p>
          <a:p>
            <a:pPr marL="800100" lvl="1" indent="-342900"/>
            <a:r>
              <a:rPr lang="en-US" sz="1400" b="1">
                <a:solidFill>
                  <a:srgbClr val="FFFF00"/>
                </a:solidFill>
                <a:latin typeface="Calibri" pitchFamily="34" charset="0"/>
              </a:rPr>
              <a:t>I. Bailey, Lancaster U</a:t>
            </a:r>
          </a:p>
          <a:p>
            <a:pPr marL="800100" lvl="1" indent="-342900"/>
            <a:r>
              <a:rPr lang="en-US" sz="1400" b="1">
                <a:solidFill>
                  <a:srgbClr val="FFFF00"/>
                </a:solidFill>
                <a:latin typeface="Calibri" pitchFamily="34" charset="0"/>
              </a:rPr>
              <a:t>E.  Bulyak, KIPT</a:t>
            </a:r>
          </a:p>
          <a:p>
            <a:pPr marL="800100" lvl="1" indent="-342900"/>
            <a:r>
              <a:rPr lang="en-US" sz="1400" b="1">
                <a:solidFill>
                  <a:srgbClr val="FFFF00"/>
                </a:solidFill>
                <a:latin typeface="Calibri" pitchFamily="34" charset="0"/>
              </a:rPr>
              <a:t>S.  Doebert, CERN</a:t>
            </a:r>
          </a:p>
          <a:p>
            <a:pPr marL="800100" lvl="1" indent="-342900"/>
            <a:r>
              <a:rPr lang="en-US" sz="1400" b="1">
                <a:solidFill>
                  <a:srgbClr val="FFFF00"/>
                </a:solidFill>
                <a:latin typeface="Calibri" pitchFamily="34" charset="0"/>
              </a:rPr>
              <a:t>W.  Gai, ANL</a:t>
            </a:r>
          </a:p>
          <a:p>
            <a:pPr marL="800100" lvl="1" indent="-342900"/>
            <a:r>
              <a:rPr lang="en-US" sz="1400" b="1">
                <a:solidFill>
                  <a:srgbClr val="FFFF00"/>
                </a:solidFill>
                <a:latin typeface="Calibri" pitchFamily="34" charset="0"/>
              </a:rPr>
              <a:t>J.  Gao, IHEP</a:t>
            </a:r>
          </a:p>
          <a:p>
            <a:pPr marL="800100" lvl="1" indent="-342900"/>
            <a:r>
              <a:rPr lang="en-US" sz="1400" b="1">
                <a:solidFill>
                  <a:srgbClr val="FFFF00"/>
                </a:solidFill>
                <a:latin typeface="Calibri" pitchFamily="34" charset="0"/>
              </a:rPr>
              <a:t>J.  Gronberg, LLNL</a:t>
            </a:r>
          </a:p>
          <a:p>
            <a:pPr marL="800100" lvl="1" indent="-342900"/>
            <a:r>
              <a:rPr lang="en-US" sz="1400" b="1">
                <a:solidFill>
                  <a:srgbClr val="FFFF00"/>
                </a:solidFill>
                <a:latin typeface="Calibri" pitchFamily="34" charset="0"/>
              </a:rPr>
              <a:t>G.  Moortgat-Pick, Hamburg U/DESY</a:t>
            </a:r>
          </a:p>
          <a:p>
            <a:pPr marL="800100" lvl="1" indent="-342900"/>
            <a:r>
              <a:rPr lang="en-US" sz="1400" b="1">
                <a:solidFill>
                  <a:srgbClr val="FFFF00"/>
                </a:solidFill>
                <a:latin typeface="Calibri" pitchFamily="34" charset="0"/>
              </a:rPr>
              <a:t>T.  Omori, KEK</a:t>
            </a:r>
          </a:p>
          <a:p>
            <a:pPr marL="800100" lvl="1" indent="-342900"/>
            <a:r>
              <a:rPr lang="en-US" sz="1400" b="1">
                <a:solidFill>
                  <a:srgbClr val="FFFF00"/>
                </a:solidFill>
                <a:latin typeface="Calibri" pitchFamily="34" charset="0"/>
              </a:rPr>
              <a:t>S. Riemann, DESY</a:t>
            </a:r>
          </a:p>
          <a:p>
            <a:pPr marL="800100" lvl="1" indent="-342900"/>
            <a:r>
              <a:rPr lang="en-US" sz="1400" b="1">
                <a:solidFill>
                  <a:srgbClr val="FFFF00"/>
                </a:solidFill>
                <a:latin typeface="Calibri" pitchFamily="34" charset="0"/>
              </a:rPr>
              <a:t>L. Rinolfi, CERN</a:t>
            </a:r>
          </a:p>
          <a:p>
            <a:pPr marL="800100" lvl="1" indent="-342900"/>
            <a:r>
              <a:rPr lang="en-US" sz="1400" b="1">
                <a:solidFill>
                  <a:srgbClr val="FFFF00"/>
                </a:solidFill>
                <a:latin typeface="Calibri" pitchFamily="34" charset="0"/>
              </a:rPr>
              <a:t>J. Sheppard, SLAC</a:t>
            </a:r>
          </a:p>
          <a:p>
            <a:pPr marL="800100" lvl="1" indent="-342900"/>
            <a:r>
              <a:rPr lang="en-US" sz="1400" b="1">
                <a:solidFill>
                  <a:srgbClr val="FFFF00"/>
                </a:solidFill>
                <a:latin typeface="Calibri" pitchFamily="34" charset="0"/>
              </a:rPr>
              <a:t>F. Staufenbiel DESY</a:t>
            </a:r>
          </a:p>
          <a:p>
            <a:pPr marL="800100" lvl="1" indent="-342900"/>
            <a:r>
              <a:rPr lang="en-US" sz="1400" b="1">
                <a:solidFill>
                  <a:srgbClr val="FFFF00"/>
                </a:solidFill>
                <a:latin typeface="Calibri" pitchFamily="34" charset="0"/>
              </a:rPr>
              <a:t>V. Strakhovenko, BINP</a:t>
            </a:r>
          </a:p>
          <a:p>
            <a:pPr marL="800100" lvl="1" indent="-342900"/>
            <a:r>
              <a:rPr lang="en-US" sz="1400" b="1">
                <a:solidFill>
                  <a:srgbClr val="FFFF00"/>
                </a:solidFill>
                <a:latin typeface="Calibri" pitchFamily="34" charset="0"/>
              </a:rPr>
              <a:t>T. Takahashi, Hiroshima U</a:t>
            </a:r>
          </a:p>
          <a:p>
            <a:pPr marL="800100" lvl="1" indent="-342900"/>
            <a:r>
              <a:rPr lang="en-US" sz="1400" b="1">
                <a:solidFill>
                  <a:srgbClr val="FFFF00"/>
                </a:solidFill>
                <a:latin typeface="Calibri" pitchFamily="34" charset="0"/>
              </a:rPr>
              <a:t>J. Urakawa, KEK</a:t>
            </a:r>
          </a:p>
          <a:p>
            <a:pPr marL="800100" lvl="1" indent="-342900"/>
            <a:r>
              <a:rPr lang="en-US" sz="1400" b="1">
                <a:solidFill>
                  <a:srgbClr val="FFFF00"/>
                </a:solidFill>
                <a:latin typeface="Calibri" pitchFamily="34" charset="0"/>
              </a:rPr>
              <a:t>A. Ushakov, Hamburg U / DESY</a:t>
            </a:r>
          </a:p>
          <a:p>
            <a:pPr marL="800100" lvl="1" indent="-342900"/>
            <a:r>
              <a:rPr lang="en-US" sz="1400" b="1">
                <a:solidFill>
                  <a:srgbClr val="FFFF00"/>
                </a:solidFill>
                <a:latin typeface="Calibri" pitchFamily="34" charset="0"/>
              </a:rPr>
              <a:t>A. Variola, LAL</a:t>
            </a:r>
          </a:p>
          <a:p>
            <a:pPr marL="800100" lvl="1" indent="-342900"/>
            <a:r>
              <a:rPr lang="en-US" sz="1400" b="1">
                <a:solidFill>
                  <a:srgbClr val="FFFF00"/>
                </a:solidFill>
                <a:latin typeface="Calibri" pitchFamily="34" charset="0"/>
              </a:rPr>
              <a:t>F. Zimmermann, CERN</a:t>
            </a:r>
          </a:p>
          <a:p>
            <a:pPr marL="800100" lvl="1" indent="-342900"/>
            <a:r>
              <a:rPr lang="en-US" sz="1400" b="1">
                <a:solidFill>
                  <a:srgbClr val="FFFF00"/>
                </a:solidFill>
                <a:latin typeface="Calibri" pitchFamily="34" charset="0"/>
              </a:rPr>
              <a:t>F. Zomer, LAL</a:t>
            </a:r>
          </a:p>
        </p:txBody>
      </p:sp>
      <p:sp>
        <p:nvSpPr>
          <p:cNvPr id="28677" name="Rectangle 11"/>
          <p:cNvSpPr>
            <a:spLocks noChangeArrowheads="1"/>
          </p:cNvSpPr>
          <p:nvPr/>
        </p:nvSpPr>
        <p:spPr bwMode="auto">
          <a:xfrm>
            <a:off x="3429000" y="2514600"/>
            <a:ext cx="3429000" cy="2038350"/>
          </a:xfrm>
          <a:prstGeom prst="rect">
            <a:avLst/>
          </a:prstGeom>
          <a:noFill/>
          <a:ln w="9525">
            <a:noFill/>
            <a:miter lim="800000"/>
            <a:headEnd/>
            <a:tailEnd/>
          </a:ln>
        </p:spPr>
        <p:txBody>
          <a:bodyPr>
            <a:spAutoFit/>
          </a:bodyPr>
          <a:lstStyle/>
          <a:p>
            <a:r>
              <a:rPr lang="en-US" sz="1600" b="1">
                <a:solidFill>
                  <a:srgbClr val="FFEF25"/>
                </a:solidFill>
                <a:latin typeface="Calibri" pitchFamily="34" charset="0"/>
              </a:rPr>
              <a:t>Conference topics:</a:t>
            </a:r>
          </a:p>
          <a:p>
            <a:r>
              <a:rPr lang="en-US" sz="1400" b="1">
                <a:solidFill>
                  <a:srgbClr val="FFEF25"/>
                </a:solidFill>
                <a:latin typeface="Calibri" pitchFamily="34" charset="0"/>
              </a:rPr>
              <a:t>▪ Generation of polarized positron beams</a:t>
            </a:r>
          </a:p>
          <a:p>
            <a:r>
              <a:rPr lang="en-US" sz="1400" b="1">
                <a:solidFill>
                  <a:srgbClr val="FFEF25"/>
                </a:solidFill>
                <a:latin typeface="Calibri" pitchFamily="34" charset="0"/>
              </a:rPr>
              <a:t>▪ High intensity positron sources</a:t>
            </a:r>
          </a:p>
          <a:p>
            <a:r>
              <a:rPr lang="en-US" sz="1400" b="1">
                <a:solidFill>
                  <a:srgbClr val="FFEF25"/>
                </a:solidFill>
                <a:latin typeface="Calibri" pitchFamily="34" charset="0"/>
              </a:rPr>
              <a:t>▪ Positron generation target issues</a:t>
            </a:r>
          </a:p>
          <a:p>
            <a:r>
              <a:rPr lang="en-US" sz="1400" b="1">
                <a:solidFill>
                  <a:srgbClr val="FFEF25"/>
                </a:solidFill>
                <a:latin typeface="Calibri" pitchFamily="34" charset="0"/>
              </a:rPr>
              <a:t>▪ Physics applications of polarized positrons</a:t>
            </a:r>
          </a:p>
          <a:p>
            <a:r>
              <a:rPr lang="en-US" sz="1400" b="1">
                <a:solidFill>
                  <a:srgbClr val="FFEF25"/>
                </a:solidFill>
                <a:latin typeface="Calibri" pitchFamily="34" charset="0"/>
              </a:rPr>
              <a:t>▪ Polarized gamma ray generation</a:t>
            </a:r>
          </a:p>
          <a:p>
            <a:r>
              <a:rPr lang="en-US" sz="1400" b="1">
                <a:solidFill>
                  <a:srgbClr val="FFEF25"/>
                </a:solidFill>
                <a:latin typeface="Calibri" pitchFamily="34" charset="0"/>
              </a:rPr>
              <a:t>▪ Channelling radiation and applications</a:t>
            </a:r>
          </a:p>
          <a:p>
            <a:r>
              <a:rPr lang="en-US" sz="1400" b="1">
                <a:solidFill>
                  <a:srgbClr val="FFEF25"/>
                </a:solidFill>
                <a:latin typeface="Calibri" pitchFamily="34" charset="0"/>
              </a:rPr>
              <a:t>▪ Physics applications of high quality X-rays</a:t>
            </a:r>
          </a:p>
          <a:p>
            <a:r>
              <a:rPr lang="en-US" sz="1400" b="1">
                <a:solidFill>
                  <a:srgbClr val="FFEF25"/>
                </a:solidFill>
                <a:latin typeface="Calibri" pitchFamily="34" charset="0"/>
              </a:rPr>
              <a:t>and gamma-rays</a:t>
            </a:r>
          </a:p>
        </p:txBody>
      </p:sp>
      <p:sp>
        <p:nvSpPr>
          <p:cNvPr id="28678" name="Rectangle 12"/>
          <p:cNvSpPr>
            <a:spLocks noChangeArrowheads="1"/>
          </p:cNvSpPr>
          <p:nvPr/>
        </p:nvSpPr>
        <p:spPr bwMode="auto">
          <a:xfrm>
            <a:off x="304800" y="6934200"/>
            <a:ext cx="3429000" cy="974725"/>
          </a:xfrm>
          <a:prstGeom prst="rect">
            <a:avLst/>
          </a:prstGeom>
          <a:noFill/>
          <a:ln w="9525">
            <a:noFill/>
            <a:miter lim="800000"/>
            <a:headEnd/>
            <a:tailEnd/>
          </a:ln>
        </p:spPr>
        <p:txBody>
          <a:bodyPr>
            <a:spAutoFit/>
          </a:bodyPr>
          <a:lstStyle/>
          <a:p>
            <a:r>
              <a:rPr lang="en-US" sz="1600" b="1">
                <a:solidFill>
                  <a:srgbClr val="FFFF00"/>
                </a:solidFill>
                <a:latin typeface="Calibri" pitchFamily="34" charset="0"/>
              </a:rPr>
              <a:t>Local Organization Committee</a:t>
            </a:r>
          </a:p>
          <a:p>
            <a:pPr lvl="1"/>
            <a:r>
              <a:rPr lang="en-US" sz="1400" b="1">
                <a:solidFill>
                  <a:srgbClr val="FFFF00"/>
                </a:solidFill>
                <a:latin typeface="Calibri" pitchFamily="34" charset="0"/>
              </a:rPr>
              <a:t>Wei Gai</a:t>
            </a:r>
          </a:p>
          <a:p>
            <a:pPr lvl="1"/>
            <a:r>
              <a:rPr lang="en-US" sz="1400" b="1">
                <a:solidFill>
                  <a:srgbClr val="FFFF00"/>
                </a:solidFill>
                <a:latin typeface="Calibri" pitchFamily="34" charset="0"/>
              </a:rPr>
              <a:t>Wanming Liu</a:t>
            </a:r>
          </a:p>
          <a:p>
            <a:pPr lvl="1"/>
            <a:r>
              <a:rPr lang="en-US" sz="1400" b="1">
                <a:solidFill>
                  <a:srgbClr val="FFFF00"/>
                </a:solidFill>
                <a:latin typeface="Calibri" pitchFamily="34" charset="0"/>
              </a:rPr>
              <a:t>Nancy Rezek</a:t>
            </a:r>
          </a:p>
        </p:txBody>
      </p:sp>
      <p:pic>
        <p:nvPicPr>
          <p:cNvPr id="28679" name="Picture 4" descr="UChicago Argonne, LLC">
            <a:hlinkClick r:id="rId4"/>
          </p:cNvPr>
          <p:cNvPicPr>
            <a:picLocks noChangeAspect="1" noChangeArrowheads="1"/>
          </p:cNvPicPr>
          <p:nvPr/>
        </p:nvPicPr>
        <p:blipFill>
          <a:blip r:embed="rId5"/>
          <a:srcRect/>
          <a:stretch>
            <a:fillRect/>
          </a:stretch>
        </p:blipFill>
        <p:spPr bwMode="auto">
          <a:xfrm>
            <a:off x="2438400" y="8305800"/>
            <a:ext cx="1692275" cy="609600"/>
          </a:xfrm>
          <a:prstGeom prst="rect">
            <a:avLst/>
          </a:prstGeom>
          <a:noFill/>
          <a:ln w="9525">
            <a:noFill/>
            <a:miter lim="800000"/>
            <a:headEnd/>
            <a:tailEnd/>
          </a:ln>
        </p:spPr>
      </p:pic>
      <p:pic>
        <p:nvPicPr>
          <p:cNvPr id="28680" name="Picture 6" descr="DoE Office of Science">
            <a:hlinkClick r:id="rId6"/>
          </p:cNvPr>
          <p:cNvPicPr>
            <a:picLocks noChangeAspect="1" noChangeArrowheads="1"/>
          </p:cNvPicPr>
          <p:nvPr/>
        </p:nvPicPr>
        <p:blipFill>
          <a:blip r:embed="rId7"/>
          <a:srcRect/>
          <a:stretch>
            <a:fillRect/>
          </a:stretch>
        </p:blipFill>
        <p:spPr bwMode="auto">
          <a:xfrm>
            <a:off x="4495800" y="8305800"/>
            <a:ext cx="2163763" cy="609600"/>
          </a:xfrm>
          <a:prstGeom prst="rect">
            <a:avLst/>
          </a:prstGeom>
          <a:noFill/>
          <a:ln w="9525">
            <a:noFill/>
            <a:miter lim="800000"/>
            <a:headEnd/>
            <a:tailEnd/>
          </a:ln>
        </p:spPr>
      </p:pic>
      <p:pic>
        <p:nvPicPr>
          <p:cNvPr id="28681" name="Picture 8" descr="U.S Department of Energy">
            <a:hlinkClick r:id="rId8"/>
          </p:cNvPr>
          <p:cNvPicPr>
            <a:picLocks noChangeAspect="1" noChangeArrowheads="1"/>
          </p:cNvPicPr>
          <p:nvPr/>
        </p:nvPicPr>
        <p:blipFill>
          <a:blip r:embed="rId9"/>
          <a:srcRect/>
          <a:stretch>
            <a:fillRect/>
          </a:stretch>
        </p:blipFill>
        <p:spPr bwMode="auto">
          <a:xfrm>
            <a:off x="0" y="8305800"/>
            <a:ext cx="2332038" cy="6096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to ANL</a:t>
            </a:r>
            <a:endParaRPr lang="en-US" dirty="0"/>
          </a:p>
        </p:txBody>
      </p:sp>
      <p:sp>
        <p:nvSpPr>
          <p:cNvPr id="3" name="Content Placeholder 2"/>
          <p:cNvSpPr>
            <a:spLocks noGrp="1"/>
          </p:cNvSpPr>
          <p:nvPr>
            <p:ph idx="1"/>
          </p:nvPr>
        </p:nvSpPr>
        <p:spPr>
          <a:xfrm>
            <a:off x="381000" y="1981200"/>
            <a:ext cx="6172200" cy="6034088"/>
          </a:xfrm>
        </p:spPr>
        <p:txBody>
          <a:bodyPr/>
          <a:lstStyle/>
          <a:p>
            <a:r>
              <a:rPr lang="en-US" dirty="0" smtClean="0"/>
              <a:t>Meeting is scheduled for 2 ½ days.</a:t>
            </a:r>
          </a:p>
          <a:p>
            <a:r>
              <a:rPr lang="en-US" dirty="0" smtClean="0"/>
              <a:t>Boxed Lunch for the first day, sandwiches from Panera Bread.</a:t>
            </a:r>
          </a:p>
          <a:p>
            <a:r>
              <a:rPr lang="en-US" dirty="0" smtClean="0"/>
              <a:t>Second and third day lunches will be at ANL cafeteria (on your self) from 12 – 2 pm.</a:t>
            </a:r>
          </a:p>
          <a:p>
            <a:r>
              <a:rPr lang="en-US" dirty="0" smtClean="0"/>
              <a:t>Tour of the AWA on Thursday afternoon between 2:30 – 3:30.</a:t>
            </a:r>
          </a:p>
          <a:p>
            <a:r>
              <a:rPr lang="en-US" dirty="0" smtClean="0"/>
              <a:t>Outing to Arboretum and dinner at </a:t>
            </a:r>
            <a:r>
              <a:rPr lang="en-US" dirty="0" err="1" smtClean="0"/>
              <a:t>Maggianos</a:t>
            </a:r>
            <a:r>
              <a:rPr lang="en-US" dirty="0" smtClean="0"/>
              <a:t>, 4 – 10 pm (will be chauffeured by my colleagues) </a:t>
            </a:r>
            <a:endParaRPr lang="en-US" dirty="0"/>
          </a:p>
        </p:txBody>
      </p:sp>
    </p:spTree>
    <p:extLst>
      <p:ext uri="{BB962C8B-B14F-4D97-AF65-F5344CB8AC3E}">
        <p14:creationId xmlns:p14="http://schemas.microsoft.com/office/powerpoint/2010/main" val="87856328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special session on the ILC target design</a:t>
            </a:r>
            <a:br>
              <a:rPr lang="en-US" dirty="0" smtClean="0"/>
            </a:br>
            <a:r>
              <a:rPr lang="en-US" dirty="0" smtClean="0"/>
              <a:t>Thursday 1:30 – 2:30 pm.</a:t>
            </a:r>
            <a:endParaRPr lang="en-US" dirty="0"/>
          </a:p>
        </p:txBody>
      </p:sp>
      <p:sp>
        <p:nvSpPr>
          <p:cNvPr id="3" name="Content Placeholder 2"/>
          <p:cNvSpPr>
            <a:spLocks noGrp="1"/>
          </p:cNvSpPr>
          <p:nvPr>
            <p:ph idx="1"/>
          </p:nvPr>
        </p:nvSpPr>
        <p:spPr/>
        <p:txBody>
          <a:bodyPr/>
          <a:lstStyle/>
          <a:p>
            <a:r>
              <a:rPr lang="en-US" dirty="0" smtClean="0"/>
              <a:t>Issues on moving forward on the current LLNL test.</a:t>
            </a:r>
          </a:p>
          <a:p>
            <a:pPr lvl="1"/>
            <a:r>
              <a:rPr lang="en-US" dirty="0" smtClean="0"/>
              <a:t>Approaches are still viable?</a:t>
            </a:r>
          </a:p>
          <a:p>
            <a:pPr lvl="1"/>
            <a:r>
              <a:rPr lang="en-US" dirty="0" smtClean="0"/>
              <a:t>Funding</a:t>
            </a:r>
          </a:p>
          <a:p>
            <a:pPr lvl="1"/>
            <a:r>
              <a:rPr lang="en-US" dirty="0" smtClean="0"/>
              <a:t>Technical </a:t>
            </a:r>
            <a:r>
              <a:rPr lang="en-US" dirty="0" smtClean="0"/>
              <a:t>support</a:t>
            </a:r>
            <a:endParaRPr lang="en-US" dirty="0" smtClean="0"/>
          </a:p>
          <a:p>
            <a:r>
              <a:rPr lang="en-US" dirty="0" smtClean="0"/>
              <a:t>Alternative target design</a:t>
            </a:r>
          </a:p>
          <a:p>
            <a:pPr lvl="1"/>
            <a:r>
              <a:rPr lang="en-US" dirty="0" smtClean="0"/>
              <a:t>Differential pumping,</a:t>
            </a:r>
          </a:p>
          <a:p>
            <a:pPr lvl="1"/>
            <a:r>
              <a:rPr lang="en-US" dirty="0" smtClean="0"/>
              <a:t>Other type of targets?</a:t>
            </a:r>
          </a:p>
          <a:p>
            <a:r>
              <a:rPr lang="en-US" dirty="0" smtClean="0"/>
              <a:t>Alternative scheme:</a:t>
            </a:r>
          </a:p>
          <a:p>
            <a:pPr lvl="1"/>
            <a:r>
              <a:rPr lang="en-US" dirty="0" smtClean="0"/>
              <a:t>300 Hz</a:t>
            </a:r>
          </a:p>
          <a:p>
            <a:pPr lvl="1"/>
            <a:r>
              <a:rPr lang="en-US" dirty="0" smtClean="0"/>
              <a:t>How to do a technical design?</a:t>
            </a:r>
          </a:p>
          <a:p>
            <a:pPr lvl="1"/>
            <a:r>
              <a:rPr lang="en-US" dirty="0" smtClean="0"/>
              <a:t>Resources on the technical design?</a:t>
            </a:r>
          </a:p>
          <a:p>
            <a:pPr lvl="1"/>
            <a:endParaRPr lang="en-US" dirty="0"/>
          </a:p>
        </p:txBody>
      </p:sp>
    </p:spTree>
    <p:extLst>
      <p:ext uri="{BB962C8B-B14F-4D97-AF65-F5344CB8AC3E}">
        <p14:creationId xmlns:p14="http://schemas.microsoft.com/office/powerpoint/2010/main" val="178439779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Existing (unsolved) Issues for </a:t>
            </a:r>
            <a:r>
              <a:rPr lang="en-US" sz="3200" dirty="0" err="1" smtClean="0"/>
              <a:t>Undulator</a:t>
            </a:r>
            <a:r>
              <a:rPr lang="en-US" sz="3200" dirty="0" smtClean="0"/>
              <a:t> based source</a:t>
            </a:r>
            <a:endParaRPr lang="en-US" sz="3200" dirty="0"/>
          </a:p>
        </p:txBody>
      </p:sp>
      <p:sp>
        <p:nvSpPr>
          <p:cNvPr id="3" name="Content Placeholder 2"/>
          <p:cNvSpPr>
            <a:spLocks noGrp="1"/>
          </p:cNvSpPr>
          <p:nvPr>
            <p:ph idx="1"/>
          </p:nvPr>
        </p:nvSpPr>
        <p:spPr>
          <a:xfrm>
            <a:off x="342900" y="1524000"/>
            <a:ext cx="6172200" cy="6643688"/>
          </a:xfrm>
        </p:spPr>
        <p:txBody>
          <a:bodyPr/>
          <a:lstStyle/>
          <a:p>
            <a:r>
              <a:rPr lang="en-US" dirty="0" smtClean="0"/>
              <a:t>Beam dynamics, (OK)</a:t>
            </a:r>
          </a:p>
          <a:p>
            <a:r>
              <a:rPr lang="en-US" dirty="0" err="1" smtClean="0"/>
              <a:t>Undulator</a:t>
            </a:r>
            <a:r>
              <a:rPr lang="en-US" dirty="0" smtClean="0"/>
              <a:t> (OK? Or @95%)</a:t>
            </a:r>
          </a:p>
          <a:p>
            <a:r>
              <a:rPr lang="en-US" dirty="0" smtClean="0"/>
              <a:t>Target (heating and shocks)</a:t>
            </a:r>
          </a:p>
          <a:p>
            <a:pPr lvl="1"/>
            <a:r>
              <a:rPr lang="en-US" dirty="0" smtClean="0"/>
              <a:t>Good? No issues</a:t>
            </a:r>
            <a:r>
              <a:rPr lang="en-US" dirty="0" smtClean="0"/>
              <a:t>? No critical problems (97%), there is rooms for further improvements. </a:t>
            </a:r>
            <a:endParaRPr lang="en-US" dirty="0" smtClean="0"/>
          </a:p>
          <a:p>
            <a:r>
              <a:rPr lang="en-US" dirty="0" smtClean="0"/>
              <a:t>Target </a:t>
            </a:r>
            <a:r>
              <a:rPr lang="en-US" dirty="0" smtClean="0"/>
              <a:t>support vacuum </a:t>
            </a:r>
            <a:r>
              <a:rPr lang="en-US" dirty="0" smtClean="0"/>
              <a:t>chamber (Jeff?)</a:t>
            </a:r>
          </a:p>
          <a:p>
            <a:pPr lvl="1"/>
            <a:r>
              <a:rPr lang="en-US" dirty="0" smtClean="0"/>
              <a:t>Life time of the vacuum </a:t>
            </a:r>
            <a:r>
              <a:rPr lang="en-US" dirty="0" smtClean="0"/>
              <a:t>seal (short time survival, but long term &gt; a few weeks with vacuum spikes, no clear path forward at this point), no radiation damaging testing yet. , </a:t>
            </a:r>
            <a:r>
              <a:rPr lang="en-US" dirty="0" smtClean="0"/>
              <a:t>and </a:t>
            </a:r>
          </a:p>
          <a:p>
            <a:pPr lvl="1"/>
            <a:r>
              <a:rPr lang="en-US" dirty="0" smtClean="0"/>
              <a:t>Cooling water impact on wheel dynamics (simulation should be done).  </a:t>
            </a:r>
            <a:endParaRPr lang="en-US" dirty="0" smtClean="0"/>
          </a:p>
          <a:p>
            <a:pPr lvl="1"/>
            <a:r>
              <a:rPr lang="en-US" dirty="0" smtClean="0"/>
              <a:t>Rotating Seal leak tests at KEK planned.</a:t>
            </a:r>
          </a:p>
          <a:p>
            <a:pPr lvl="1"/>
            <a:r>
              <a:rPr lang="en-US" dirty="0" smtClean="0"/>
              <a:t>New ideas: Non-contact </a:t>
            </a:r>
            <a:r>
              <a:rPr lang="en-US" dirty="0" err="1" smtClean="0"/>
              <a:t>labryntarithen</a:t>
            </a:r>
            <a:r>
              <a:rPr lang="en-US" dirty="0"/>
              <a:t> </a:t>
            </a:r>
            <a:r>
              <a:rPr lang="en-US" dirty="0" smtClean="0"/>
              <a:t>(</a:t>
            </a:r>
            <a:r>
              <a:rPr lang="en-US" dirty="0" err="1" smtClean="0"/>
              <a:t>differenetial</a:t>
            </a:r>
            <a:r>
              <a:rPr lang="en-US" dirty="0" smtClean="0"/>
              <a:t> pumping), support, radiation cooling.</a:t>
            </a:r>
            <a:endParaRPr lang="en-US" dirty="0" smtClean="0"/>
          </a:p>
          <a:p>
            <a:r>
              <a:rPr lang="en-US" dirty="0" smtClean="0"/>
              <a:t>OMD, (OK)</a:t>
            </a:r>
          </a:p>
          <a:p>
            <a:r>
              <a:rPr lang="en-US" dirty="0" smtClean="0"/>
              <a:t>Accelerator (NC)</a:t>
            </a:r>
          </a:p>
          <a:p>
            <a:pPr lvl="1"/>
            <a:r>
              <a:rPr lang="en-US" dirty="0" smtClean="0"/>
              <a:t>SLAC test showed 14 MV/m.</a:t>
            </a:r>
          </a:p>
          <a:p>
            <a:r>
              <a:rPr lang="en-US" dirty="0" smtClean="0"/>
              <a:t>Interfacing with damping ring (OK)</a:t>
            </a:r>
          </a:p>
          <a:p>
            <a:endParaRPr lang="en-US" dirty="0" smtClean="0"/>
          </a:p>
          <a:p>
            <a:pPr lvl="1"/>
            <a:endParaRPr lang="en-US" dirty="0" smtClean="0"/>
          </a:p>
          <a:p>
            <a:endParaRPr lang="en-US" dirty="0"/>
          </a:p>
        </p:txBody>
      </p:sp>
    </p:spTree>
    <p:extLst>
      <p:ext uri="{BB962C8B-B14F-4D97-AF65-F5344CB8AC3E}">
        <p14:creationId xmlns:p14="http://schemas.microsoft.com/office/powerpoint/2010/main" val="230545066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928687"/>
          </a:xfrm>
        </p:spPr>
        <p:txBody>
          <a:bodyPr/>
          <a:lstStyle/>
          <a:p>
            <a:r>
              <a:rPr lang="en-US" sz="3000" dirty="0" smtClean="0"/>
              <a:t>Conventional Source (300 Hz)</a:t>
            </a:r>
            <a:endParaRPr lang="en-US" sz="3000" dirty="0"/>
          </a:p>
        </p:txBody>
      </p:sp>
      <p:sp>
        <p:nvSpPr>
          <p:cNvPr id="3" name="Content Placeholder 2"/>
          <p:cNvSpPr>
            <a:spLocks noGrp="1"/>
          </p:cNvSpPr>
          <p:nvPr>
            <p:ph idx="1"/>
          </p:nvPr>
        </p:nvSpPr>
        <p:spPr>
          <a:xfrm>
            <a:off x="342900" y="1295400"/>
            <a:ext cx="6172200" cy="6872288"/>
          </a:xfrm>
        </p:spPr>
        <p:txBody>
          <a:bodyPr/>
          <a:lstStyle/>
          <a:p>
            <a:r>
              <a:rPr lang="en-US" dirty="0" smtClean="0"/>
              <a:t>6 </a:t>
            </a:r>
            <a:r>
              <a:rPr lang="en-US" dirty="0" err="1" smtClean="0"/>
              <a:t>GeV</a:t>
            </a:r>
            <a:r>
              <a:rPr lang="en-US" dirty="0" smtClean="0"/>
              <a:t> drive beam generation (OK</a:t>
            </a:r>
            <a:r>
              <a:rPr lang="en-US" dirty="0" smtClean="0"/>
              <a:t>? We have a design that will work </a:t>
            </a:r>
            <a:r>
              <a:rPr lang="en-US" dirty="0" err="1" smtClean="0"/>
              <a:t>Sband</a:t>
            </a:r>
            <a:r>
              <a:rPr lang="en-US" dirty="0" smtClean="0"/>
              <a:t>)</a:t>
            </a:r>
            <a:endParaRPr lang="en-US" dirty="0" smtClean="0"/>
          </a:p>
          <a:p>
            <a:r>
              <a:rPr lang="en-US" dirty="0" smtClean="0"/>
              <a:t>Target: Shocks, stresses, </a:t>
            </a:r>
            <a:r>
              <a:rPr lang="en-US" dirty="0" smtClean="0"/>
              <a:t>cooling (use SLC solution), slow rotating target wheel in vacuum, or pendulum, easier to seal).  Need some engineering studies, require 5 m/s.  </a:t>
            </a:r>
            <a:endParaRPr lang="en-US" dirty="0"/>
          </a:p>
          <a:p>
            <a:r>
              <a:rPr lang="en-US" dirty="0" smtClean="0"/>
              <a:t>AMD, easy, </a:t>
            </a:r>
            <a:r>
              <a:rPr lang="en-US" dirty="0" smtClean="0"/>
              <a:t>existing (higher field next year, no issues at this point).</a:t>
            </a:r>
            <a:endParaRPr lang="en-US" dirty="0" smtClean="0"/>
          </a:p>
          <a:p>
            <a:r>
              <a:rPr lang="en-US" dirty="0" smtClean="0"/>
              <a:t>Beam capturing </a:t>
            </a:r>
            <a:r>
              <a:rPr lang="en-US" dirty="0" err="1" smtClean="0"/>
              <a:t>Linac</a:t>
            </a:r>
            <a:r>
              <a:rPr lang="en-US" dirty="0" smtClean="0"/>
              <a:t> </a:t>
            </a:r>
            <a:endParaRPr lang="en-US" dirty="0" smtClean="0"/>
          </a:p>
          <a:p>
            <a:pPr lvl="1"/>
            <a:r>
              <a:rPr lang="en-US" dirty="0" smtClean="0"/>
              <a:t>300 Hz </a:t>
            </a:r>
            <a:r>
              <a:rPr lang="en-US" dirty="0" err="1" smtClean="0"/>
              <a:t>linac</a:t>
            </a:r>
            <a:r>
              <a:rPr lang="en-US" dirty="0" smtClean="0"/>
              <a:t> (hybrid L and S?)</a:t>
            </a:r>
            <a:endParaRPr lang="en-US" dirty="0"/>
          </a:p>
          <a:p>
            <a:pPr lvl="1"/>
            <a:r>
              <a:rPr lang="en-US" dirty="0" smtClean="0"/>
              <a:t>Un-even beam loading, and energy compensation, RF gymnastics </a:t>
            </a:r>
            <a:r>
              <a:rPr lang="en-US" dirty="0" smtClean="0"/>
              <a:t>(solution exists, although may not be optimized).</a:t>
            </a:r>
            <a:endParaRPr lang="en-US" dirty="0" smtClean="0"/>
          </a:p>
          <a:p>
            <a:pPr lvl="1"/>
            <a:r>
              <a:rPr lang="en-US" dirty="0" smtClean="0"/>
              <a:t>Interface between L-band and </a:t>
            </a:r>
            <a:r>
              <a:rPr lang="en-US" dirty="0" smtClean="0"/>
              <a:t>S-band (bunch compressor?) A </a:t>
            </a:r>
            <a:r>
              <a:rPr lang="en-US" dirty="0" smtClean="0"/>
              <a:t>detailed beam dynamics simulation is required.</a:t>
            </a:r>
          </a:p>
          <a:p>
            <a:pPr lvl="1"/>
            <a:r>
              <a:rPr lang="en-US" dirty="0" smtClean="0"/>
              <a:t>Costing according to ILC methodology.  </a:t>
            </a:r>
            <a:endParaRPr lang="en-US" dirty="0" smtClean="0"/>
          </a:p>
          <a:p>
            <a:r>
              <a:rPr lang="en-US" dirty="0" smtClean="0"/>
              <a:t>Interface with damping </a:t>
            </a:r>
            <a:r>
              <a:rPr lang="en-US" smtClean="0"/>
              <a:t>ring simulation.</a:t>
            </a:r>
            <a:endParaRPr lang="en-US" dirty="0" smtClean="0"/>
          </a:p>
          <a:p>
            <a:pPr lvl="1"/>
            <a:r>
              <a:rPr lang="en-US" dirty="0" smtClean="0"/>
              <a:t>to </a:t>
            </a:r>
            <a:r>
              <a:rPr lang="en-US" dirty="0" smtClean="0"/>
              <a:t>be done.  </a:t>
            </a:r>
            <a:endParaRPr lang="en-US" dirty="0" smtClean="0"/>
          </a:p>
          <a:p>
            <a:pPr lvl="1"/>
            <a:endParaRPr lang="en-US" dirty="0" smtClean="0"/>
          </a:p>
          <a:p>
            <a:pPr lvl="1"/>
            <a:endParaRPr lang="en-US" dirty="0" smtClean="0"/>
          </a:p>
          <a:p>
            <a:endParaRPr lang="en-US" dirty="0" smtClean="0"/>
          </a:p>
          <a:p>
            <a:endParaRPr lang="en-US" dirty="0"/>
          </a:p>
        </p:txBody>
      </p:sp>
    </p:spTree>
    <p:extLst>
      <p:ext uri="{BB962C8B-B14F-4D97-AF65-F5344CB8AC3E}">
        <p14:creationId xmlns:p14="http://schemas.microsoft.com/office/powerpoint/2010/main" val="305155810"/>
      </p:ext>
    </p:extLst>
  </p:cSld>
  <p:clrMapOvr>
    <a:masterClrMapping/>
  </p:clrMapOvr>
  <p:transition>
    <p:fade/>
  </p:transition>
</p:sld>
</file>

<file path=ppt/theme/theme1.xml><?xml version="1.0" encoding="utf-8"?>
<a:theme xmlns:a="http://schemas.openxmlformats.org/drawingml/2006/main" name="1_Green_Swirls_Template_Segoe">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1_Green_Swirls_Template_Segoe</Template>
  <TotalTime>2470</TotalTime>
  <Words>707</Words>
  <Application>Microsoft Office PowerPoint</Application>
  <PresentationFormat>Letter Paper (8.5x11 in)</PresentationFormat>
  <Paragraphs>87</Paragraphs>
  <Slides>5</Slides>
  <Notes>1</Notes>
  <HiddenSlides>0</HiddenSlides>
  <MMClips>0</MMClips>
  <ScaleCrop>false</ScaleCrop>
  <HeadingPairs>
    <vt:vector size="4" baseType="variant">
      <vt:variant>
        <vt:lpstr>Theme</vt:lpstr>
      </vt:variant>
      <vt:variant>
        <vt:i4>3</vt:i4>
      </vt:variant>
      <vt:variant>
        <vt:lpstr>Slide Titles</vt:lpstr>
      </vt:variant>
      <vt:variant>
        <vt:i4>5</vt:i4>
      </vt:variant>
    </vt:vector>
  </HeadingPairs>
  <TitlesOfParts>
    <vt:vector size="8" baseType="lpstr">
      <vt:lpstr>1_Green_Swirls_Template_Segoe</vt:lpstr>
      <vt:lpstr>White with Courier font for code slides</vt:lpstr>
      <vt:lpstr>Office Theme</vt:lpstr>
      <vt:lpstr>PowerPoint Presentation</vt:lpstr>
      <vt:lpstr>Welcome to ANL</vt:lpstr>
      <vt:lpstr>A special session on the ILC target design Thursday 1:30 – 2:30 pm.</vt:lpstr>
      <vt:lpstr>Existing (unsolved) Issues for Undulator based source</vt:lpstr>
      <vt:lpstr>Conventional Source (300 Hz)</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wmliu</dc:creator>
  <cp:lastModifiedBy>Rik Yoshida</cp:lastModifiedBy>
  <cp:revision>30</cp:revision>
  <dcterms:created xsi:type="dcterms:W3CDTF">2013-03-10T06:42:05Z</dcterms:created>
  <dcterms:modified xsi:type="dcterms:W3CDTF">2013-09-05T19:34:05Z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TC102867429990</vt:lpwstr>
  </property>
</Properties>
</file>