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728" r:id="rId3"/>
    <p:sldId id="723" r:id="rId4"/>
    <p:sldId id="677" r:id="rId5"/>
    <p:sldId id="752" r:id="rId6"/>
    <p:sldId id="724" r:id="rId7"/>
    <p:sldId id="727" r:id="rId8"/>
    <p:sldId id="714" r:id="rId9"/>
    <p:sldId id="678" r:id="rId10"/>
    <p:sldId id="709" r:id="rId11"/>
    <p:sldId id="679" r:id="rId12"/>
    <p:sldId id="683" r:id="rId13"/>
    <p:sldId id="730" r:id="rId14"/>
    <p:sldId id="731" r:id="rId15"/>
    <p:sldId id="749" r:id="rId16"/>
    <p:sldId id="741" r:id="rId17"/>
    <p:sldId id="734" r:id="rId18"/>
    <p:sldId id="735" r:id="rId19"/>
    <p:sldId id="736" r:id="rId20"/>
    <p:sldId id="737" r:id="rId21"/>
    <p:sldId id="611" r:id="rId22"/>
    <p:sldId id="760" r:id="rId23"/>
    <p:sldId id="775" r:id="rId24"/>
    <p:sldId id="767" r:id="rId25"/>
    <p:sldId id="761" r:id="rId26"/>
    <p:sldId id="763" r:id="rId27"/>
    <p:sldId id="764" r:id="rId28"/>
    <p:sldId id="765" r:id="rId29"/>
    <p:sldId id="766" r:id="rId30"/>
    <p:sldId id="758"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070C0"/>
    <a:srgbClr val="F1F0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8" autoAdjust="0"/>
    <p:restoredTop sz="91416" autoAdjust="0"/>
  </p:normalViewPr>
  <p:slideViewPr>
    <p:cSldViewPr snapToObjects="1">
      <p:cViewPr>
        <p:scale>
          <a:sx n="106" d="100"/>
          <a:sy n="106" d="100"/>
        </p:scale>
        <p:origin x="1592" y="144"/>
      </p:cViewPr>
      <p:guideLst>
        <p:guide orient="horz" pos="2160"/>
        <p:guide pos="2880"/>
      </p:guideLst>
    </p:cSldViewPr>
  </p:slideViewPr>
  <p:outlineViewPr>
    <p:cViewPr>
      <p:scale>
        <a:sx n="33" d="100"/>
        <a:sy n="33" d="100"/>
      </p:scale>
      <p:origin x="0" y="463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8100C0-8C93-EA4C-993E-9429C7F743A8}" type="datetimeFigureOut">
              <a:rPr lang="en-US" smtClean="0"/>
              <a:t>6/1/17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03A6C4-7EEF-5C49-BEAC-7B2FDABB5EC2}" type="slidenum">
              <a:rPr lang="en-US" smtClean="0"/>
              <a:t>‹#›</a:t>
            </a:fld>
            <a:endParaRPr lang="en-US"/>
          </a:p>
        </p:txBody>
      </p:sp>
    </p:spTree>
    <p:extLst>
      <p:ext uri="{BB962C8B-B14F-4D97-AF65-F5344CB8AC3E}">
        <p14:creationId xmlns:p14="http://schemas.microsoft.com/office/powerpoint/2010/main" val="291180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79419A-4489-284D-89FC-A6D6F5D02136}" type="datetimeFigureOut">
              <a:rPr lang="en-US" smtClean="0"/>
              <a:pPr/>
              <a:t>6/1/17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B2EC33-00CC-094E-903F-ECB61305592A}" type="slidenum">
              <a:rPr lang="en-US" smtClean="0"/>
              <a:pPr/>
              <a:t>‹#›</a:t>
            </a:fld>
            <a:endParaRPr lang="en-US" dirty="0"/>
          </a:p>
        </p:txBody>
      </p:sp>
    </p:spTree>
    <p:extLst>
      <p:ext uri="{BB962C8B-B14F-4D97-AF65-F5344CB8AC3E}">
        <p14:creationId xmlns:p14="http://schemas.microsoft.com/office/powerpoint/2010/main" val="27136024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1</a:t>
            </a:fld>
            <a:endParaRPr lang="en-US" dirty="0"/>
          </a:p>
        </p:txBody>
      </p:sp>
    </p:spTree>
    <p:extLst>
      <p:ext uri="{BB962C8B-B14F-4D97-AF65-F5344CB8AC3E}">
        <p14:creationId xmlns:p14="http://schemas.microsoft.com/office/powerpoint/2010/main" val="1611347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26</a:t>
            </a:fld>
            <a:endParaRPr lang="en-US" dirty="0"/>
          </a:p>
        </p:txBody>
      </p:sp>
    </p:spTree>
    <p:extLst>
      <p:ext uri="{BB962C8B-B14F-4D97-AF65-F5344CB8AC3E}">
        <p14:creationId xmlns:p14="http://schemas.microsoft.com/office/powerpoint/2010/main" val="1483961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27</a:t>
            </a:fld>
            <a:endParaRPr lang="en-US" dirty="0"/>
          </a:p>
        </p:txBody>
      </p:sp>
    </p:spTree>
    <p:extLst>
      <p:ext uri="{BB962C8B-B14F-4D97-AF65-F5344CB8AC3E}">
        <p14:creationId xmlns:p14="http://schemas.microsoft.com/office/powerpoint/2010/main" val="71963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30</a:t>
            </a:fld>
            <a:endParaRPr lang="en-US" dirty="0"/>
          </a:p>
        </p:txBody>
      </p:sp>
    </p:spTree>
    <p:extLst>
      <p:ext uri="{BB962C8B-B14F-4D97-AF65-F5344CB8AC3E}">
        <p14:creationId xmlns:p14="http://schemas.microsoft.com/office/powerpoint/2010/main" val="173168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13</a:t>
            </a:fld>
            <a:endParaRPr lang="en-US" dirty="0"/>
          </a:p>
        </p:txBody>
      </p:sp>
    </p:spTree>
    <p:extLst>
      <p:ext uri="{BB962C8B-B14F-4D97-AF65-F5344CB8AC3E}">
        <p14:creationId xmlns:p14="http://schemas.microsoft.com/office/powerpoint/2010/main" val="571935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17</a:t>
            </a:fld>
            <a:endParaRPr lang="en-US" dirty="0"/>
          </a:p>
        </p:txBody>
      </p:sp>
    </p:spTree>
    <p:extLst>
      <p:ext uri="{BB962C8B-B14F-4D97-AF65-F5344CB8AC3E}">
        <p14:creationId xmlns:p14="http://schemas.microsoft.com/office/powerpoint/2010/main" val="1454140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18</a:t>
            </a:fld>
            <a:endParaRPr lang="en-US" dirty="0"/>
          </a:p>
        </p:txBody>
      </p:sp>
    </p:spTree>
    <p:extLst>
      <p:ext uri="{BB962C8B-B14F-4D97-AF65-F5344CB8AC3E}">
        <p14:creationId xmlns:p14="http://schemas.microsoft.com/office/powerpoint/2010/main" val="1778689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21</a:t>
            </a:fld>
            <a:endParaRPr lang="en-US" dirty="0"/>
          </a:p>
        </p:txBody>
      </p:sp>
    </p:spTree>
    <p:extLst>
      <p:ext uri="{BB962C8B-B14F-4D97-AF65-F5344CB8AC3E}">
        <p14:creationId xmlns:p14="http://schemas.microsoft.com/office/powerpoint/2010/main" val="1444105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22</a:t>
            </a:fld>
            <a:endParaRPr lang="en-US" dirty="0"/>
          </a:p>
        </p:txBody>
      </p:sp>
    </p:spTree>
    <p:extLst>
      <p:ext uri="{BB962C8B-B14F-4D97-AF65-F5344CB8AC3E}">
        <p14:creationId xmlns:p14="http://schemas.microsoft.com/office/powerpoint/2010/main" val="1781852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23</a:t>
            </a:fld>
            <a:endParaRPr lang="en-US" dirty="0"/>
          </a:p>
        </p:txBody>
      </p:sp>
    </p:spTree>
    <p:extLst>
      <p:ext uri="{BB962C8B-B14F-4D97-AF65-F5344CB8AC3E}">
        <p14:creationId xmlns:p14="http://schemas.microsoft.com/office/powerpoint/2010/main" val="124045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24</a:t>
            </a:fld>
            <a:endParaRPr lang="en-US" dirty="0"/>
          </a:p>
        </p:txBody>
      </p:sp>
    </p:spTree>
    <p:extLst>
      <p:ext uri="{BB962C8B-B14F-4D97-AF65-F5344CB8AC3E}">
        <p14:creationId xmlns:p14="http://schemas.microsoft.com/office/powerpoint/2010/main" val="13435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B2EC33-00CC-094E-903F-ECB61305592A}" type="slidenum">
              <a:rPr lang="en-US" smtClean="0"/>
              <a:pPr/>
              <a:t>25</a:t>
            </a:fld>
            <a:endParaRPr lang="en-US" dirty="0"/>
          </a:p>
        </p:txBody>
      </p:sp>
    </p:spTree>
    <p:extLst>
      <p:ext uri="{BB962C8B-B14F-4D97-AF65-F5344CB8AC3E}">
        <p14:creationId xmlns:p14="http://schemas.microsoft.com/office/powerpoint/2010/main" val="165947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FF83A-5DB6-674D-AF50-549EF8BAAE26}" type="datetimeFigureOut">
              <a:rPr lang="en-US" smtClean="0"/>
              <a:pPr/>
              <a:t>6/1/17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4A09DD-5E37-1748-ADD3-2BEF05C145A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FF83A-5DB6-674D-AF50-549EF8BAAE26}" type="datetimeFigureOut">
              <a:rPr lang="en-US" smtClean="0"/>
              <a:pPr/>
              <a:t>6/1/17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A09DD-5E37-1748-ADD3-2BEF05C145A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7" Type="http://schemas.openxmlformats.org/officeDocument/2006/relationships/image" Target="../media/image13.emf"/><Relationship Id="rId8" Type="http://schemas.openxmlformats.org/officeDocument/2006/relationships/image" Target="../media/image14.emf"/><Relationship Id="rId9"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8"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40.emf"/><Relationship Id="rId9" Type="http://schemas.openxmlformats.org/officeDocument/2006/relationships/image" Target="../media/image41.emf"/><Relationship Id="rId10"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7" Type="http://schemas.openxmlformats.org/officeDocument/2006/relationships/image" Target="../media/image47.emf"/><Relationship Id="rId8" Type="http://schemas.openxmlformats.org/officeDocument/2006/relationships/image" Target="../media/image48.emf"/><Relationship Id="rId9"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53.emf"/><Relationship Id="rId7" Type="http://schemas.openxmlformats.org/officeDocument/2006/relationships/image" Target="../media/image54.emf"/><Relationship Id="rId8"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458200" cy="2743200"/>
          </a:xfrm>
        </p:spPr>
        <p:txBody>
          <a:bodyPr>
            <a:normAutofit/>
          </a:bodyPr>
          <a:lstStyle/>
          <a:p>
            <a:r>
              <a:rPr lang="en-US" dirty="0" smtClean="0">
                <a:ln>
                  <a:solidFill>
                    <a:srgbClr val="FF0000"/>
                  </a:solidFill>
                </a:ln>
                <a:solidFill>
                  <a:srgbClr val="FF0000"/>
                </a:solidFill>
              </a:rPr>
              <a:t>Recent Developments in </a:t>
            </a:r>
            <a:br>
              <a:rPr lang="en-US" dirty="0" smtClean="0">
                <a:ln>
                  <a:solidFill>
                    <a:srgbClr val="FF0000"/>
                  </a:solidFill>
                </a:ln>
                <a:solidFill>
                  <a:srgbClr val="FF0000"/>
                </a:solidFill>
              </a:rPr>
            </a:br>
            <a:r>
              <a:rPr lang="en-US" dirty="0" smtClean="0">
                <a:ln>
                  <a:solidFill>
                    <a:srgbClr val="FF0000"/>
                  </a:solidFill>
                </a:ln>
                <a:solidFill>
                  <a:srgbClr val="FF0000"/>
                </a:solidFill>
              </a:rPr>
              <a:t>(N=4 SYM) Scattering Amplitudes</a:t>
            </a:r>
            <a:endParaRPr lang="en-US" dirty="0">
              <a:ln>
                <a:solidFill>
                  <a:srgbClr val="FF0000"/>
                </a:solidFill>
              </a:ln>
              <a:solidFill>
                <a:srgbClr val="FF0000"/>
              </a:solidFill>
            </a:endParaRPr>
          </a:p>
        </p:txBody>
      </p:sp>
      <p:sp>
        <p:nvSpPr>
          <p:cNvPr id="3" name="Subtitle 2"/>
          <p:cNvSpPr>
            <a:spLocks noGrp="1"/>
          </p:cNvSpPr>
          <p:nvPr>
            <p:ph type="subTitle" idx="1"/>
          </p:nvPr>
        </p:nvSpPr>
        <p:spPr>
          <a:xfrm>
            <a:off x="381000" y="2895600"/>
            <a:ext cx="8534400" cy="1905000"/>
          </a:xfrm>
        </p:spPr>
        <p:txBody>
          <a:bodyPr>
            <a:noAutofit/>
          </a:bodyPr>
          <a:lstStyle/>
          <a:p>
            <a:endParaRPr lang="en-US" sz="2800" dirty="0" smtClean="0">
              <a:solidFill>
                <a:srgbClr val="0000FF"/>
              </a:solidFill>
            </a:endParaRPr>
          </a:p>
          <a:p>
            <a:r>
              <a:rPr lang="en-US" sz="2800" dirty="0" smtClean="0">
                <a:solidFill>
                  <a:srgbClr val="0000FF"/>
                </a:solidFill>
              </a:rPr>
              <a:t>Anastasia Volovich</a:t>
            </a:r>
          </a:p>
          <a:p>
            <a:r>
              <a:rPr lang="en-US" sz="2800" dirty="0" smtClean="0">
                <a:solidFill>
                  <a:srgbClr val="0000FF"/>
                </a:solidFill>
              </a:rPr>
              <a:t>Brown University</a:t>
            </a:r>
          </a:p>
          <a:p>
            <a:endParaRPr lang="en-US" sz="2400" dirty="0">
              <a:solidFill>
                <a:srgbClr val="008000"/>
              </a:solidFill>
            </a:endParaRPr>
          </a:p>
          <a:p>
            <a:r>
              <a:rPr lang="en-US" sz="2400" dirty="0" err="1" smtClean="0">
                <a:solidFill>
                  <a:srgbClr val="008000"/>
                </a:solidFill>
              </a:rPr>
              <a:t>LoopFest</a:t>
            </a:r>
            <a:r>
              <a:rPr lang="en-US" sz="2400" dirty="0" smtClean="0">
                <a:solidFill>
                  <a:srgbClr val="008000"/>
                </a:solidFill>
              </a:rPr>
              <a:t>, June 2017</a:t>
            </a:r>
          </a:p>
          <a:p>
            <a:r>
              <a:rPr lang="en-US" sz="2400" dirty="0">
                <a:solidFill>
                  <a:srgbClr val="0070C0"/>
                </a:solidFill>
              </a:rPr>
              <a:t>with Tristan </a:t>
            </a:r>
            <a:r>
              <a:rPr lang="en-US" sz="2400" dirty="0" err="1">
                <a:solidFill>
                  <a:srgbClr val="0070C0"/>
                </a:solidFill>
              </a:rPr>
              <a:t>Dennen</a:t>
            </a:r>
            <a:r>
              <a:rPr lang="en-US" sz="2400" dirty="0">
                <a:solidFill>
                  <a:srgbClr val="0070C0"/>
                </a:solidFill>
              </a:rPr>
              <a:t>, Igor </a:t>
            </a:r>
            <a:r>
              <a:rPr lang="en-US" sz="2400" dirty="0" err="1">
                <a:solidFill>
                  <a:srgbClr val="0070C0"/>
                </a:solidFill>
              </a:rPr>
              <a:t>Prlina</a:t>
            </a:r>
            <a:r>
              <a:rPr lang="en-US" sz="2400" dirty="0">
                <a:solidFill>
                  <a:srgbClr val="0070C0"/>
                </a:solidFill>
              </a:rPr>
              <a:t>, </a:t>
            </a:r>
          </a:p>
          <a:p>
            <a:r>
              <a:rPr lang="en-US" sz="2400" dirty="0">
                <a:solidFill>
                  <a:srgbClr val="0070C0"/>
                </a:solidFill>
              </a:rPr>
              <a:t>Marcus </a:t>
            </a:r>
            <a:r>
              <a:rPr lang="en-US" sz="2400" dirty="0" err="1">
                <a:solidFill>
                  <a:srgbClr val="0070C0"/>
                </a:solidFill>
              </a:rPr>
              <a:t>Spradlin</a:t>
            </a:r>
            <a:r>
              <a:rPr lang="en-US" sz="2400" dirty="0">
                <a:solidFill>
                  <a:srgbClr val="0070C0"/>
                </a:solidFill>
              </a:rPr>
              <a:t>, </a:t>
            </a:r>
            <a:r>
              <a:rPr lang="en-US" sz="2400" dirty="0" smtClean="0">
                <a:solidFill>
                  <a:srgbClr val="0070C0"/>
                </a:solidFill>
              </a:rPr>
              <a:t>James </a:t>
            </a:r>
            <a:r>
              <a:rPr lang="en-US" sz="2400" dirty="0" err="1" smtClean="0">
                <a:solidFill>
                  <a:srgbClr val="0070C0"/>
                </a:solidFill>
              </a:rPr>
              <a:t>Stankowicz</a:t>
            </a:r>
            <a:r>
              <a:rPr lang="en-US" sz="2400" dirty="0" smtClean="0">
                <a:solidFill>
                  <a:srgbClr val="0070C0"/>
                </a:solidFill>
              </a:rPr>
              <a:t>, Stefan </a:t>
            </a:r>
            <a:r>
              <a:rPr lang="en-US" sz="2400" dirty="0" err="1">
                <a:solidFill>
                  <a:srgbClr val="0070C0"/>
                </a:solidFill>
              </a:rPr>
              <a:t>Stanojevic</a:t>
            </a:r>
            <a:r>
              <a:rPr lang="en-US" sz="2400" dirty="0">
                <a:solidFill>
                  <a:srgbClr val="0070C0"/>
                </a:solidFill>
              </a:rPr>
              <a:t> </a:t>
            </a:r>
          </a:p>
          <a:p>
            <a:endParaRPr lang="en-US" sz="2400" dirty="0" smtClean="0">
              <a:solidFill>
                <a:srgbClr val="008000"/>
              </a:solidFill>
            </a:endParaRPr>
          </a:p>
          <a:p>
            <a:endParaRPr lang="en-US" dirty="0" smtClean="0">
              <a:solidFill>
                <a:srgbClr val="0000FF"/>
              </a:solidFill>
            </a:endParaRPr>
          </a:p>
          <a:p>
            <a:r>
              <a:rPr lang="en-US" dirty="0" smtClean="0">
                <a:solidFill>
                  <a:srgbClr val="008000"/>
                </a:solidFill>
              </a:rPr>
              <a:t> </a:t>
            </a:r>
            <a:endParaRPr lang="en-US" dirty="0" smtClean="0">
              <a:solidFill>
                <a:srgbClr val="0000FF"/>
              </a:solidFill>
            </a:endParaRPr>
          </a:p>
          <a:p>
            <a:endParaRPr lang="en-US" dirty="0">
              <a:solidFill>
                <a:srgbClr val="0000FF"/>
              </a:solidFill>
            </a:endParaRPr>
          </a:p>
        </p:txBody>
      </p:sp>
      <p:pic>
        <p:nvPicPr>
          <p:cNvPr id="6" name="Picture 5"/>
          <p:cNvPicPr>
            <a:picLocks noChangeAspect="1"/>
          </p:cNvPicPr>
          <p:nvPr/>
        </p:nvPicPr>
        <p:blipFill>
          <a:blip r:embed="rId3"/>
          <a:stretch>
            <a:fillRect/>
          </a:stretch>
        </p:blipFill>
        <p:spPr>
          <a:xfrm>
            <a:off x="228600" y="2819400"/>
            <a:ext cx="2324100" cy="1895976"/>
          </a:xfrm>
          <a:prstGeom prst="rect">
            <a:avLst/>
          </a:prstGeom>
        </p:spPr>
      </p:pic>
      <p:pic>
        <p:nvPicPr>
          <p:cNvPr id="8" name="Picture 7"/>
          <p:cNvPicPr>
            <a:picLocks noChangeAspect="1"/>
          </p:cNvPicPr>
          <p:nvPr/>
        </p:nvPicPr>
        <p:blipFill>
          <a:blip r:embed="rId4"/>
          <a:stretch>
            <a:fillRect/>
          </a:stretch>
        </p:blipFill>
        <p:spPr>
          <a:xfrm>
            <a:off x="6553200" y="2819400"/>
            <a:ext cx="2438400" cy="18388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rgbClr val="FF0000"/>
                </a:solidFill>
              </a:rPr>
              <a:t>Multi-loop Amplitudes in N=4 YM</a:t>
            </a:r>
            <a:endParaRPr lang="en-US" dirty="0">
              <a:solidFill>
                <a:srgbClr val="FF0000"/>
              </a:solidFill>
            </a:endParaRPr>
          </a:p>
        </p:txBody>
      </p:sp>
      <p:sp>
        <p:nvSpPr>
          <p:cNvPr id="3" name="Content Placeholder 2"/>
          <p:cNvSpPr>
            <a:spLocks noGrp="1"/>
          </p:cNvSpPr>
          <p:nvPr>
            <p:ph idx="1"/>
          </p:nvPr>
        </p:nvSpPr>
        <p:spPr>
          <a:xfrm>
            <a:off x="304800" y="1600200"/>
            <a:ext cx="8458200" cy="5257800"/>
          </a:xfrm>
        </p:spPr>
        <p:txBody>
          <a:bodyPr>
            <a:normAutofit/>
          </a:bodyPr>
          <a:lstStyle/>
          <a:p>
            <a:r>
              <a:rPr lang="en-US" sz="2800" dirty="0" smtClean="0"/>
              <a:t>We are looking for new tools </a:t>
            </a:r>
            <a:r>
              <a:rPr lang="en-US" sz="2800" dirty="0"/>
              <a:t>— like those which exist at tree level — to make loop </a:t>
            </a:r>
            <a:r>
              <a:rPr lang="en-US" sz="2800" dirty="0" smtClean="0"/>
              <a:t>calculations easier.</a:t>
            </a:r>
            <a:endParaRPr lang="en-US" sz="2800" dirty="0"/>
          </a:p>
          <a:p>
            <a:r>
              <a:rPr lang="en-US" sz="2800" dirty="0"/>
              <a:t>H</a:t>
            </a:r>
            <a:r>
              <a:rPr lang="en-US" sz="2800" dirty="0" smtClean="0"/>
              <a:t>aving </a:t>
            </a:r>
            <a:r>
              <a:rPr lang="en-US" sz="2800" dirty="0"/>
              <a:t>more “data” in hand is crucial for </a:t>
            </a:r>
            <a:r>
              <a:rPr lang="en-US" sz="2800" dirty="0" smtClean="0"/>
              <a:t>identifying </a:t>
            </a:r>
            <a:r>
              <a:rPr lang="en-US" sz="2800" dirty="0"/>
              <a:t>hidden </a:t>
            </a:r>
            <a:r>
              <a:rPr lang="en-US" sz="2800" dirty="0" smtClean="0"/>
              <a:t>structures of </a:t>
            </a:r>
            <a:r>
              <a:rPr lang="en-US" sz="2800" dirty="0"/>
              <a:t>these </a:t>
            </a:r>
            <a:r>
              <a:rPr lang="en-US" sz="2800" dirty="0" smtClean="0"/>
              <a:t>amplitudes.</a:t>
            </a:r>
          </a:p>
          <a:p>
            <a:r>
              <a:rPr lang="en-US" sz="2800" dirty="0" smtClean="0"/>
              <a:t>There remains a gap between our understanding of integrands and corresponding integrals. </a:t>
            </a:r>
          </a:p>
          <a:p>
            <a:r>
              <a:rPr lang="en-US" sz="2800" dirty="0" smtClean="0"/>
              <a:t>Modern approaches to computing multi-loop amplitudes (such as amplitudes bootstrap) avoid knowledge of integrands completely. </a:t>
            </a:r>
            <a:r>
              <a:rPr lang="en-US" sz="2800" dirty="0" smtClean="0">
                <a:solidFill>
                  <a:srgbClr val="00B050"/>
                </a:solidFill>
              </a:rPr>
              <a:t>[Dixon et all]</a:t>
            </a:r>
          </a:p>
          <a:p>
            <a:endParaRPr lang="en-US" dirty="0"/>
          </a:p>
          <a:p>
            <a:endParaRPr lang="en-US" dirty="0" smtClean="0"/>
          </a:p>
          <a:p>
            <a:endParaRPr lang="en-US" dirty="0" smtClean="0"/>
          </a:p>
        </p:txBody>
      </p:sp>
    </p:spTree>
    <p:extLst>
      <p:ext uri="{BB962C8B-B14F-4D97-AF65-F5344CB8AC3E}">
        <p14:creationId xmlns:p14="http://schemas.microsoft.com/office/powerpoint/2010/main" val="1639886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00"/>
                </a:solidFill>
              </a:rPr>
              <a:t>S-Matrix Program: Old and New</a:t>
            </a:r>
            <a:endParaRPr lang="en-US" dirty="0">
              <a:solidFill>
                <a:srgbClr val="FF0000"/>
              </a:solidFill>
            </a:endParaRPr>
          </a:p>
        </p:txBody>
      </p:sp>
      <p:sp>
        <p:nvSpPr>
          <p:cNvPr id="4" name="Content Placeholder 2"/>
          <p:cNvSpPr>
            <a:spLocks noGrp="1"/>
          </p:cNvSpPr>
          <p:nvPr>
            <p:ph idx="1"/>
          </p:nvPr>
        </p:nvSpPr>
        <p:spPr>
          <a:xfrm>
            <a:off x="2971800" y="1460500"/>
            <a:ext cx="6096000" cy="3251200"/>
          </a:xfrm>
        </p:spPr>
        <p:txBody>
          <a:bodyPr>
            <a:normAutofit/>
          </a:bodyPr>
          <a:lstStyle/>
          <a:p>
            <a:pPr marL="0" indent="0">
              <a:buNone/>
            </a:pPr>
            <a:r>
              <a:rPr lang="en-US" dirty="0"/>
              <a:t>It has long been a </a:t>
            </a:r>
            <a:r>
              <a:rPr lang="en-US" dirty="0" smtClean="0"/>
              <a:t>goal </a:t>
            </a:r>
            <a:r>
              <a:rPr lang="en-US" dirty="0"/>
              <a:t>of the S-matrix program to be able to construct scattering amplitudes based on a few </a:t>
            </a:r>
            <a:r>
              <a:rPr lang="en-US" dirty="0">
                <a:solidFill>
                  <a:srgbClr val="FF0000"/>
                </a:solidFill>
              </a:rPr>
              <a:t>physical principles </a:t>
            </a:r>
            <a:r>
              <a:rPr lang="en-US" dirty="0"/>
              <a:t>and a thorough understanding of their </a:t>
            </a:r>
            <a:r>
              <a:rPr lang="en-US" dirty="0">
                <a:solidFill>
                  <a:srgbClr val="FF0000"/>
                </a:solidFill>
              </a:rPr>
              <a:t>analytic structure</a:t>
            </a:r>
            <a:r>
              <a:rPr lang="en-US" dirty="0"/>
              <a:t>. </a:t>
            </a:r>
          </a:p>
        </p:txBody>
      </p:sp>
      <p:pic>
        <p:nvPicPr>
          <p:cNvPr id="5" name="Picture 4"/>
          <p:cNvPicPr>
            <a:picLocks noChangeAspect="1"/>
          </p:cNvPicPr>
          <p:nvPr/>
        </p:nvPicPr>
        <p:blipFill>
          <a:blip r:embed="rId2"/>
          <a:stretch>
            <a:fillRect/>
          </a:stretch>
        </p:blipFill>
        <p:spPr>
          <a:xfrm>
            <a:off x="228322" y="1447800"/>
            <a:ext cx="2171977" cy="3263900"/>
          </a:xfrm>
          <a:prstGeom prst="rect">
            <a:avLst/>
          </a:prstGeom>
        </p:spPr>
      </p:pic>
      <p:sp>
        <p:nvSpPr>
          <p:cNvPr id="6" name="Content Placeholder 2"/>
          <p:cNvSpPr txBox="1">
            <a:spLocks/>
          </p:cNvSpPr>
          <p:nvPr/>
        </p:nvSpPr>
        <p:spPr>
          <a:xfrm>
            <a:off x="152400" y="5016500"/>
            <a:ext cx="9144000" cy="13843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We have been exploring some well known technology </a:t>
            </a:r>
          </a:p>
          <a:p>
            <a:pPr marL="0" indent="0" algn="ctr">
              <a:buFont typeface="Arial"/>
              <a:buNone/>
            </a:pPr>
            <a:r>
              <a:rPr lang="en-US" dirty="0" smtClean="0"/>
              <a:t>(Landau singularities) from </a:t>
            </a:r>
            <a:r>
              <a:rPr lang="en-US" dirty="0" smtClean="0">
                <a:solidFill>
                  <a:srgbClr val="00B050"/>
                </a:solidFill>
              </a:rPr>
              <a:t>ELOP</a:t>
            </a:r>
            <a:r>
              <a:rPr lang="en-US" dirty="0" smtClean="0"/>
              <a:t> </a:t>
            </a:r>
          </a:p>
          <a:p>
            <a:pPr marL="0" indent="0" algn="ctr">
              <a:buFont typeface="Arial"/>
              <a:buNone/>
            </a:pPr>
            <a:r>
              <a:rPr lang="en-US" dirty="0" smtClean="0"/>
              <a:t>to determine branch points of amplitudes in N=4 SYM.</a:t>
            </a:r>
            <a:endParaRPr lang="en-US" dirty="0"/>
          </a:p>
        </p:txBody>
      </p:sp>
    </p:spTree>
    <p:extLst>
      <p:ext uri="{BB962C8B-B14F-4D97-AF65-F5344CB8AC3E}">
        <p14:creationId xmlns:p14="http://schemas.microsoft.com/office/powerpoint/2010/main" val="323137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S-Matrix program: New Ingredients</a:t>
            </a:r>
            <a:endParaRPr lang="en-US" dirty="0">
              <a:solidFill>
                <a:srgbClr val="FF0000"/>
              </a:solidFill>
            </a:endParaRPr>
          </a:p>
        </p:txBody>
      </p:sp>
      <p:sp>
        <p:nvSpPr>
          <p:cNvPr id="3" name="Content Placeholder 2"/>
          <p:cNvSpPr>
            <a:spLocks noGrp="1"/>
          </p:cNvSpPr>
          <p:nvPr>
            <p:ph idx="1"/>
          </p:nvPr>
        </p:nvSpPr>
        <p:spPr>
          <a:xfrm>
            <a:off x="457200" y="1417637"/>
            <a:ext cx="8229600" cy="4906963"/>
          </a:xfrm>
        </p:spPr>
        <p:txBody>
          <a:bodyPr>
            <a:normAutofit/>
          </a:bodyPr>
          <a:lstStyle/>
          <a:p>
            <a:pPr marL="0" indent="0" algn="ctr">
              <a:buNone/>
            </a:pPr>
            <a:r>
              <a:rPr lang="en-US" dirty="0" smtClean="0"/>
              <a:t>  Why couldn’t this talk been given 40 years ago?</a:t>
            </a:r>
          </a:p>
          <a:p>
            <a:pPr marL="0" indent="0" algn="ctr">
              <a:buNone/>
            </a:pPr>
            <a:r>
              <a:rPr lang="en-US" dirty="0" smtClean="0"/>
              <a:t>Three relatively recent developments are </a:t>
            </a:r>
          </a:p>
          <a:p>
            <a:pPr marL="0" indent="0" algn="ctr">
              <a:buNone/>
            </a:pPr>
            <a:r>
              <a:rPr lang="en-US" dirty="0" smtClean="0"/>
              <a:t>crucial ingredients:</a:t>
            </a:r>
          </a:p>
          <a:p>
            <a:pPr marL="0" indent="0">
              <a:buNone/>
            </a:pPr>
            <a:r>
              <a:rPr lang="en-US" dirty="0" smtClean="0"/>
              <a:t>   1. </a:t>
            </a:r>
            <a:r>
              <a:rPr lang="en-US" dirty="0" smtClean="0">
                <a:solidFill>
                  <a:srgbClr val="0070C0"/>
                </a:solidFill>
              </a:rPr>
              <a:t>Kinematic Variables: </a:t>
            </a:r>
            <a:r>
              <a:rPr lang="en-US" dirty="0" smtClean="0"/>
              <a:t>momentum </a:t>
            </a:r>
            <a:r>
              <a:rPr lang="en-US" dirty="0" err="1" smtClean="0"/>
              <a:t>twistors</a:t>
            </a:r>
            <a:r>
              <a:rPr lang="en-US" dirty="0" smtClean="0"/>
              <a:t>          </a:t>
            </a:r>
            <a:r>
              <a:rPr lang="en-US" sz="2400" dirty="0" smtClean="0">
                <a:solidFill>
                  <a:srgbClr val="00B050"/>
                </a:solidFill>
              </a:rPr>
              <a:t>[Penrose, Hodges]</a:t>
            </a:r>
          </a:p>
          <a:p>
            <a:pPr marL="0" indent="0">
              <a:buNone/>
            </a:pPr>
            <a:r>
              <a:rPr lang="en-US" dirty="0" smtClean="0"/>
              <a:t>   2. Integrals: Symbol of an amplitude      </a:t>
            </a:r>
            <a:r>
              <a:rPr lang="en-US" sz="2400" dirty="0" smtClean="0">
                <a:solidFill>
                  <a:srgbClr val="00B050"/>
                </a:solidFill>
              </a:rPr>
              <a:t>[</a:t>
            </a:r>
            <a:r>
              <a:rPr lang="en-US" sz="2400" dirty="0" err="1" smtClean="0">
                <a:solidFill>
                  <a:srgbClr val="00B050"/>
                </a:solidFill>
              </a:rPr>
              <a:t>Goncharov</a:t>
            </a:r>
            <a:r>
              <a:rPr lang="en-US" sz="2400" dirty="0" smtClean="0">
                <a:solidFill>
                  <a:srgbClr val="00B050"/>
                </a:solidFill>
              </a:rPr>
              <a:t>, </a:t>
            </a:r>
            <a:r>
              <a:rPr lang="en-US" sz="2400" dirty="0" err="1" smtClean="0">
                <a:solidFill>
                  <a:srgbClr val="00B050"/>
                </a:solidFill>
              </a:rPr>
              <a:t>Spradlin</a:t>
            </a:r>
            <a:r>
              <a:rPr lang="en-US" sz="2400" dirty="0" smtClean="0">
                <a:solidFill>
                  <a:srgbClr val="00B050"/>
                </a:solidFill>
              </a:rPr>
              <a:t>, </a:t>
            </a:r>
            <a:r>
              <a:rPr lang="en-US" sz="2400" dirty="0" err="1" smtClean="0">
                <a:solidFill>
                  <a:srgbClr val="00B050"/>
                </a:solidFill>
              </a:rPr>
              <a:t>Vergu</a:t>
            </a:r>
            <a:r>
              <a:rPr lang="en-US" sz="2400" dirty="0" smtClean="0">
                <a:solidFill>
                  <a:srgbClr val="00B050"/>
                </a:solidFill>
              </a:rPr>
              <a:t>, AV]</a:t>
            </a:r>
          </a:p>
          <a:p>
            <a:pPr marL="0" indent="0">
              <a:buNone/>
            </a:pPr>
            <a:r>
              <a:rPr lang="en-US" dirty="0" smtClean="0"/>
              <a:t>   3. Integrands: </a:t>
            </a:r>
            <a:r>
              <a:rPr lang="en-US" dirty="0" err="1" smtClean="0"/>
              <a:t>Amplituhedron</a:t>
            </a:r>
            <a:r>
              <a:rPr lang="en-US" dirty="0" smtClean="0"/>
              <a:t> </a:t>
            </a:r>
          </a:p>
          <a:p>
            <a:pPr marL="0" indent="0">
              <a:buNone/>
            </a:pPr>
            <a:r>
              <a:rPr lang="en-US" sz="2400" dirty="0" smtClean="0">
                <a:solidFill>
                  <a:srgbClr val="00B050"/>
                </a:solidFill>
              </a:rPr>
              <a:t>[</a:t>
            </a:r>
            <a:r>
              <a:rPr lang="en-US" sz="2400" dirty="0" err="1" smtClean="0">
                <a:solidFill>
                  <a:srgbClr val="00B050"/>
                </a:solidFill>
              </a:rPr>
              <a:t>Arkani-Hamed</a:t>
            </a:r>
            <a:r>
              <a:rPr lang="en-US" sz="2400" dirty="0" smtClean="0">
                <a:solidFill>
                  <a:srgbClr val="00B050"/>
                </a:solidFill>
              </a:rPr>
              <a:t>, Hodges, </a:t>
            </a:r>
            <a:r>
              <a:rPr lang="en-US" sz="2400" dirty="0" err="1" smtClean="0">
                <a:solidFill>
                  <a:srgbClr val="00B050"/>
                </a:solidFill>
              </a:rPr>
              <a:t>Trnka</a:t>
            </a:r>
            <a:r>
              <a:rPr lang="en-US" sz="2400" dirty="0" smtClean="0">
                <a:solidFill>
                  <a:srgbClr val="00B050"/>
                </a:solidFill>
              </a:rPr>
              <a:t>]</a:t>
            </a:r>
            <a:endParaRPr lang="en-US" sz="2400" dirty="0">
              <a:solidFill>
                <a:srgbClr val="00B050"/>
              </a:solidFill>
            </a:endParaRPr>
          </a:p>
        </p:txBody>
      </p:sp>
    </p:spTree>
    <p:extLst>
      <p:ext uri="{BB962C8B-B14F-4D97-AF65-F5344CB8AC3E}">
        <p14:creationId xmlns:p14="http://schemas.microsoft.com/office/powerpoint/2010/main" val="1537562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Autofit/>
          </a:bodyPr>
          <a:lstStyle/>
          <a:p>
            <a:r>
              <a:rPr lang="en-US" sz="3600" dirty="0" smtClean="0">
                <a:solidFill>
                  <a:srgbClr val="FF0000"/>
                </a:solidFill>
              </a:rPr>
              <a:t>1. Momentum </a:t>
            </a:r>
            <a:r>
              <a:rPr lang="en-US" sz="3600" dirty="0" err="1" smtClean="0">
                <a:solidFill>
                  <a:srgbClr val="FF0000"/>
                </a:solidFill>
              </a:rPr>
              <a:t>Twistors</a:t>
            </a:r>
            <a:endParaRPr lang="en-US" sz="3600" dirty="0">
              <a:solidFill>
                <a:srgbClr val="FF0000"/>
              </a:solidFill>
            </a:endParaRPr>
          </a:p>
        </p:txBody>
      </p:sp>
      <p:pic>
        <p:nvPicPr>
          <p:cNvPr id="4" name="Picture 3"/>
          <p:cNvPicPr>
            <a:picLocks noChangeAspect="1"/>
          </p:cNvPicPr>
          <p:nvPr/>
        </p:nvPicPr>
        <p:blipFill>
          <a:blip r:embed="rId3"/>
          <a:stretch>
            <a:fillRect/>
          </a:stretch>
        </p:blipFill>
        <p:spPr>
          <a:xfrm>
            <a:off x="76200" y="1559333"/>
            <a:ext cx="4953000" cy="498067"/>
          </a:xfrm>
          <a:prstGeom prst="rect">
            <a:avLst/>
          </a:prstGeom>
        </p:spPr>
      </p:pic>
      <p:pic>
        <p:nvPicPr>
          <p:cNvPr id="5" name="Picture 4"/>
          <p:cNvPicPr>
            <a:picLocks noChangeAspect="1"/>
          </p:cNvPicPr>
          <p:nvPr/>
        </p:nvPicPr>
        <p:blipFill>
          <a:blip r:embed="rId4"/>
          <a:stretch>
            <a:fillRect/>
          </a:stretch>
        </p:blipFill>
        <p:spPr>
          <a:xfrm>
            <a:off x="304800" y="2514600"/>
            <a:ext cx="2478741" cy="533400"/>
          </a:xfrm>
          <a:prstGeom prst="rect">
            <a:avLst/>
          </a:prstGeom>
        </p:spPr>
      </p:pic>
      <p:sp>
        <p:nvSpPr>
          <p:cNvPr id="7" name="TextBox 6"/>
          <p:cNvSpPr txBox="1"/>
          <p:nvPr/>
        </p:nvSpPr>
        <p:spPr>
          <a:xfrm>
            <a:off x="228600" y="2129135"/>
            <a:ext cx="3810000" cy="461665"/>
          </a:xfrm>
          <a:prstGeom prst="rect">
            <a:avLst/>
          </a:prstGeom>
          <a:noFill/>
        </p:spPr>
        <p:txBody>
          <a:bodyPr wrap="square" rtlCol="0">
            <a:spAutoFit/>
          </a:bodyPr>
          <a:lstStyle/>
          <a:p>
            <a:r>
              <a:rPr lang="en-US" sz="2400" smtClean="0">
                <a:solidFill>
                  <a:srgbClr val="0000FF"/>
                </a:solidFill>
              </a:rPr>
              <a:t>Dual coordinates</a:t>
            </a:r>
            <a:endParaRPr lang="en-US" sz="2400" dirty="0">
              <a:solidFill>
                <a:srgbClr val="0000FF"/>
              </a:solidFill>
            </a:endParaRPr>
          </a:p>
        </p:txBody>
      </p:sp>
      <p:sp>
        <p:nvSpPr>
          <p:cNvPr id="8" name="TextBox 7"/>
          <p:cNvSpPr txBox="1"/>
          <p:nvPr/>
        </p:nvSpPr>
        <p:spPr>
          <a:xfrm>
            <a:off x="228600" y="1062335"/>
            <a:ext cx="3018123" cy="461665"/>
          </a:xfrm>
          <a:prstGeom prst="rect">
            <a:avLst/>
          </a:prstGeom>
          <a:noFill/>
        </p:spPr>
        <p:txBody>
          <a:bodyPr wrap="square" rtlCol="0">
            <a:spAutoFit/>
          </a:bodyPr>
          <a:lstStyle/>
          <a:p>
            <a:r>
              <a:rPr lang="en-US" sz="2400" dirty="0" smtClean="0">
                <a:solidFill>
                  <a:srgbClr val="0000FF"/>
                </a:solidFill>
              </a:rPr>
              <a:t>Spinor helicity</a:t>
            </a:r>
            <a:endParaRPr lang="en-US" sz="2400" dirty="0">
              <a:solidFill>
                <a:srgbClr val="0000FF"/>
              </a:solidFill>
            </a:endParaRPr>
          </a:p>
        </p:txBody>
      </p:sp>
      <p:pic>
        <p:nvPicPr>
          <p:cNvPr id="9" name="Picture 8"/>
          <p:cNvPicPr>
            <a:picLocks noChangeAspect="1"/>
          </p:cNvPicPr>
          <p:nvPr/>
        </p:nvPicPr>
        <p:blipFill>
          <a:blip r:embed="rId5"/>
          <a:stretch>
            <a:fillRect/>
          </a:stretch>
        </p:blipFill>
        <p:spPr>
          <a:xfrm>
            <a:off x="4151217" y="2805448"/>
            <a:ext cx="4535583" cy="2680952"/>
          </a:xfrm>
          <a:prstGeom prst="rect">
            <a:avLst/>
          </a:prstGeom>
        </p:spPr>
      </p:pic>
      <p:pic>
        <p:nvPicPr>
          <p:cNvPr id="11" name="Picture 1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2249142"/>
            <a:ext cx="3962400" cy="417858"/>
          </a:xfrm>
          <a:prstGeom prst="rect">
            <a:avLst/>
          </a:prstGeom>
        </p:spPr>
      </p:pic>
      <p:sp>
        <p:nvSpPr>
          <p:cNvPr id="18" name="TextBox 17"/>
          <p:cNvSpPr txBox="1"/>
          <p:nvPr/>
        </p:nvSpPr>
        <p:spPr>
          <a:xfrm>
            <a:off x="6172200" y="295870"/>
            <a:ext cx="2559227" cy="923330"/>
          </a:xfrm>
          <a:prstGeom prst="rect">
            <a:avLst/>
          </a:prstGeom>
          <a:noFill/>
        </p:spPr>
        <p:txBody>
          <a:bodyPr wrap="square" rtlCol="0">
            <a:spAutoFit/>
          </a:bodyPr>
          <a:lstStyle/>
          <a:p>
            <a:r>
              <a:rPr lang="en-US" dirty="0" smtClean="0">
                <a:solidFill>
                  <a:srgbClr val="00B050"/>
                </a:solidFill>
              </a:rPr>
              <a:t>Penrose, Hodges</a:t>
            </a:r>
          </a:p>
          <a:p>
            <a:r>
              <a:rPr lang="en-US" dirty="0" err="1" smtClean="0">
                <a:solidFill>
                  <a:srgbClr val="00B050"/>
                </a:solidFill>
              </a:rPr>
              <a:t>Arkani-Hamed</a:t>
            </a:r>
            <a:r>
              <a:rPr lang="en-US" dirty="0" smtClean="0">
                <a:solidFill>
                  <a:srgbClr val="00B050"/>
                </a:solidFill>
              </a:rPr>
              <a:t>, </a:t>
            </a:r>
            <a:r>
              <a:rPr lang="en-US" dirty="0" err="1" smtClean="0">
                <a:solidFill>
                  <a:srgbClr val="00B050"/>
                </a:solidFill>
              </a:rPr>
              <a:t>Bourjaily</a:t>
            </a:r>
            <a:r>
              <a:rPr lang="en-US" dirty="0" smtClean="0">
                <a:solidFill>
                  <a:srgbClr val="00B050"/>
                </a:solidFill>
              </a:rPr>
              <a:t>, </a:t>
            </a:r>
          </a:p>
          <a:p>
            <a:r>
              <a:rPr lang="en-US" dirty="0" err="1" smtClean="0">
                <a:solidFill>
                  <a:srgbClr val="00B050"/>
                </a:solidFill>
              </a:rPr>
              <a:t>Cachazo</a:t>
            </a:r>
            <a:r>
              <a:rPr lang="en-US" dirty="0" smtClean="0">
                <a:solidFill>
                  <a:srgbClr val="00B050"/>
                </a:solidFill>
              </a:rPr>
              <a:t>, </a:t>
            </a:r>
            <a:r>
              <a:rPr lang="en-US" dirty="0" err="1" smtClean="0">
                <a:solidFill>
                  <a:srgbClr val="00B050"/>
                </a:solidFill>
              </a:rPr>
              <a:t>Trnka</a:t>
            </a:r>
            <a:endParaRPr lang="en-US" dirty="0">
              <a:solidFill>
                <a:srgbClr val="00B050"/>
              </a:solidFill>
            </a:endParaRPr>
          </a:p>
        </p:txBody>
      </p:sp>
      <p:pic>
        <p:nvPicPr>
          <p:cNvPr id="6" name="Picture 5"/>
          <p:cNvPicPr>
            <a:picLocks noChangeAspect="1"/>
          </p:cNvPicPr>
          <p:nvPr/>
        </p:nvPicPr>
        <p:blipFill>
          <a:blip r:embed="rId7"/>
          <a:stretch>
            <a:fillRect/>
          </a:stretch>
        </p:blipFill>
        <p:spPr>
          <a:xfrm>
            <a:off x="381000" y="5867400"/>
            <a:ext cx="4330499" cy="703003"/>
          </a:xfrm>
          <a:prstGeom prst="rect">
            <a:avLst/>
          </a:prstGeom>
        </p:spPr>
      </p:pic>
      <p:pic>
        <p:nvPicPr>
          <p:cNvPr id="10" name="Picture 9"/>
          <p:cNvPicPr>
            <a:picLocks noChangeAspect="1"/>
          </p:cNvPicPr>
          <p:nvPr/>
        </p:nvPicPr>
        <p:blipFill>
          <a:blip r:embed="rId8"/>
          <a:stretch>
            <a:fillRect/>
          </a:stretch>
        </p:blipFill>
        <p:spPr>
          <a:xfrm>
            <a:off x="381000" y="3835877"/>
            <a:ext cx="2678742" cy="431323"/>
          </a:xfrm>
          <a:prstGeom prst="rect">
            <a:avLst/>
          </a:prstGeom>
        </p:spPr>
      </p:pic>
      <p:sp>
        <p:nvSpPr>
          <p:cNvPr id="19" name="TextBox 18"/>
          <p:cNvSpPr txBox="1"/>
          <p:nvPr/>
        </p:nvSpPr>
        <p:spPr>
          <a:xfrm>
            <a:off x="228600" y="3195935"/>
            <a:ext cx="3810000" cy="461665"/>
          </a:xfrm>
          <a:prstGeom prst="rect">
            <a:avLst/>
          </a:prstGeom>
          <a:noFill/>
        </p:spPr>
        <p:txBody>
          <a:bodyPr wrap="square" rtlCol="0">
            <a:spAutoFit/>
          </a:bodyPr>
          <a:lstStyle/>
          <a:p>
            <a:r>
              <a:rPr lang="en-US" sz="2400" dirty="0" smtClean="0">
                <a:solidFill>
                  <a:srgbClr val="0000FF"/>
                </a:solidFill>
              </a:rPr>
              <a:t>Momentum </a:t>
            </a:r>
            <a:r>
              <a:rPr lang="en-US" sz="2400" dirty="0" err="1" smtClean="0">
                <a:solidFill>
                  <a:srgbClr val="0000FF"/>
                </a:solidFill>
              </a:rPr>
              <a:t>twistors</a:t>
            </a:r>
            <a:endParaRPr lang="en-US" sz="2400" dirty="0">
              <a:solidFill>
                <a:srgbClr val="0000FF"/>
              </a:solidFill>
            </a:endParaRPr>
          </a:p>
        </p:txBody>
      </p:sp>
      <p:pic>
        <p:nvPicPr>
          <p:cNvPr id="20" name="Picture 19"/>
          <p:cNvPicPr>
            <a:picLocks noChangeAspect="1"/>
          </p:cNvPicPr>
          <p:nvPr/>
        </p:nvPicPr>
        <p:blipFill>
          <a:blip r:embed="rId9"/>
          <a:stretch>
            <a:fillRect/>
          </a:stretch>
        </p:blipFill>
        <p:spPr>
          <a:xfrm>
            <a:off x="304800" y="5400458"/>
            <a:ext cx="4532083" cy="466942"/>
          </a:xfrm>
          <a:prstGeom prst="rect">
            <a:avLst/>
          </a:prstGeom>
        </p:spPr>
      </p:pic>
    </p:spTree>
    <p:extLst>
      <p:ext uri="{BB962C8B-B14F-4D97-AF65-F5344CB8AC3E}">
        <p14:creationId xmlns:p14="http://schemas.microsoft.com/office/powerpoint/2010/main" val="434207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0000"/>
                </a:solidFill>
              </a:rPr>
              <a:t>1. Momentum </a:t>
            </a:r>
            <a:r>
              <a:rPr lang="en-US" dirty="0" err="1" smtClean="0">
                <a:solidFill>
                  <a:srgbClr val="FF0000"/>
                </a:solidFill>
              </a:rPr>
              <a:t>Twistors</a:t>
            </a:r>
            <a:r>
              <a:rPr lang="en-US" dirty="0" smtClean="0">
                <a:solidFill>
                  <a:srgbClr val="FF0000"/>
                </a:solidFill>
              </a:rPr>
              <a:t> (examples)</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381000" y="1066800"/>
            <a:ext cx="8305800" cy="3082128"/>
          </a:xfrm>
          <a:prstGeom prst="rect">
            <a:avLst/>
          </a:prstGeom>
        </p:spPr>
      </p:pic>
      <p:pic>
        <p:nvPicPr>
          <p:cNvPr id="5" name="Picture 4"/>
          <p:cNvPicPr>
            <a:picLocks noChangeAspect="1"/>
          </p:cNvPicPr>
          <p:nvPr/>
        </p:nvPicPr>
        <p:blipFill>
          <a:blip r:embed="rId3"/>
          <a:stretch>
            <a:fillRect/>
          </a:stretch>
        </p:blipFill>
        <p:spPr>
          <a:xfrm>
            <a:off x="243121" y="4495800"/>
            <a:ext cx="1979511" cy="1825762"/>
          </a:xfrm>
          <a:prstGeom prst="rect">
            <a:avLst/>
          </a:prstGeom>
        </p:spPr>
      </p:pic>
      <p:pic>
        <p:nvPicPr>
          <p:cNvPr id="6" name="Picture 5"/>
          <p:cNvPicPr>
            <a:picLocks noChangeAspect="1"/>
          </p:cNvPicPr>
          <p:nvPr/>
        </p:nvPicPr>
        <p:blipFill>
          <a:blip r:embed="rId4"/>
          <a:stretch>
            <a:fillRect/>
          </a:stretch>
        </p:blipFill>
        <p:spPr>
          <a:xfrm>
            <a:off x="2568416" y="4648200"/>
            <a:ext cx="3679984" cy="831461"/>
          </a:xfrm>
          <a:prstGeom prst="rect">
            <a:avLst/>
          </a:prstGeom>
        </p:spPr>
      </p:pic>
      <p:pic>
        <p:nvPicPr>
          <p:cNvPr id="7" name="Picture 6"/>
          <p:cNvPicPr>
            <a:picLocks noChangeAspect="1"/>
          </p:cNvPicPr>
          <p:nvPr/>
        </p:nvPicPr>
        <p:blipFill>
          <a:blip r:embed="rId5"/>
          <a:stretch>
            <a:fillRect/>
          </a:stretch>
        </p:blipFill>
        <p:spPr>
          <a:xfrm>
            <a:off x="2725079" y="5638799"/>
            <a:ext cx="3294721" cy="711925"/>
          </a:xfrm>
          <a:prstGeom prst="rect">
            <a:avLst/>
          </a:prstGeom>
        </p:spPr>
      </p:pic>
      <p:pic>
        <p:nvPicPr>
          <p:cNvPr id="8" name="Picture 7"/>
          <p:cNvPicPr>
            <a:picLocks noChangeAspect="1"/>
          </p:cNvPicPr>
          <p:nvPr/>
        </p:nvPicPr>
        <p:blipFill>
          <a:blip r:embed="rId6"/>
          <a:stretch>
            <a:fillRect/>
          </a:stretch>
        </p:blipFill>
        <p:spPr>
          <a:xfrm>
            <a:off x="6324600" y="5257800"/>
            <a:ext cx="2189899" cy="724932"/>
          </a:xfrm>
          <a:prstGeom prst="rect">
            <a:avLst/>
          </a:prstGeom>
        </p:spPr>
      </p:pic>
    </p:spTree>
    <p:extLst>
      <p:ext uri="{BB962C8B-B14F-4D97-AF65-F5344CB8AC3E}">
        <p14:creationId xmlns:p14="http://schemas.microsoft.com/office/powerpoint/2010/main" val="336119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N=4 Yang-Mills Integrand</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2694354" y="1828800"/>
            <a:ext cx="3706446" cy="1447800"/>
          </a:xfrm>
          <a:prstGeom prst="rect">
            <a:avLst/>
          </a:prstGeom>
        </p:spPr>
      </p:pic>
      <p:pic>
        <p:nvPicPr>
          <p:cNvPr id="5" name="Picture 4"/>
          <p:cNvPicPr>
            <a:picLocks noChangeAspect="1"/>
          </p:cNvPicPr>
          <p:nvPr/>
        </p:nvPicPr>
        <p:blipFill>
          <a:blip r:embed="rId3"/>
          <a:stretch>
            <a:fillRect/>
          </a:stretch>
        </p:blipFill>
        <p:spPr>
          <a:xfrm>
            <a:off x="1524000" y="3733800"/>
            <a:ext cx="6007100" cy="1651000"/>
          </a:xfrm>
          <a:prstGeom prst="rect">
            <a:avLst/>
          </a:prstGeom>
        </p:spPr>
      </p:pic>
    </p:spTree>
    <p:extLst>
      <p:ext uri="{BB962C8B-B14F-4D97-AF65-F5344CB8AC3E}">
        <p14:creationId xmlns:p14="http://schemas.microsoft.com/office/powerpoint/2010/main" val="1035763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S-Matrix program: New Ingredients</a:t>
            </a:r>
            <a:endParaRPr lang="en-US" dirty="0">
              <a:solidFill>
                <a:srgbClr val="FF0000"/>
              </a:solidFill>
            </a:endParaRPr>
          </a:p>
        </p:txBody>
      </p:sp>
      <p:sp>
        <p:nvSpPr>
          <p:cNvPr id="3" name="Content Placeholder 2"/>
          <p:cNvSpPr>
            <a:spLocks noGrp="1"/>
          </p:cNvSpPr>
          <p:nvPr>
            <p:ph idx="1"/>
          </p:nvPr>
        </p:nvSpPr>
        <p:spPr>
          <a:xfrm>
            <a:off x="457200" y="1417637"/>
            <a:ext cx="8229600" cy="4525963"/>
          </a:xfrm>
        </p:spPr>
        <p:txBody>
          <a:bodyPr>
            <a:normAutofit lnSpcReduction="10000"/>
          </a:bodyPr>
          <a:lstStyle/>
          <a:p>
            <a:pPr marL="0" indent="0" algn="ctr">
              <a:buNone/>
            </a:pPr>
            <a:r>
              <a:rPr lang="en-US" dirty="0" smtClean="0"/>
              <a:t>  Three relatively recent developments are crucial ingredients:</a:t>
            </a:r>
          </a:p>
          <a:p>
            <a:endParaRPr lang="en-US" dirty="0"/>
          </a:p>
          <a:p>
            <a:pPr marL="0" indent="0">
              <a:buNone/>
            </a:pPr>
            <a:r>
              <a:rPr lang="en-US" dirty="0" smtClean="0"/>
              <a:t>   1. Kinematic Variables: momentum </a:t>
            </a:r>
            <a:r>
              <a:rPr lang="en-US" dirty="0" err="1" smtClean="0"/>
              <a:t>twistors</a:t>
            </a:r>
            <a:r>
              <a:rPr lang="en-US" dirty="0" smtClean="0"/>
              <a:t>          </a:t>
            </a:r>
            <a:r>
              <a:rPr lang="en-US" sz="2400" dirty="0" smtClean="0">
                <a:solidFill>
                  <a:srgbClr val="00B050"/>
                </a:solidFill>
              </a:rPr>
              <a:t>[Penrose, Hodges]</a:t>
            </a:r>
          </a:p>
          <a:p>
            <a:pPr marL="0" indent="0">
              <a:buNone/>
            </a:pPr>
            <a:r>
              <a:rPr lang="en-US" dirty="0" smtClean="0"/>
              <a:t>   </a:t>
            </a:r>
            <a:r>
              <a:rPr lang="en-US" dirty="0" smtClean="0">
                <a:solidFill>
                  <a:schemeClr val="tx2"/>
                </a:solidFill>
              </a:rPr>
              <a:t>2.</a:t>
            </a:r>
            <a:r>
              <a:rPr lang="en-US" dirty="0" smtClean="0"/>
              <a:t> </a:t>
            </a:r>
            <a:r>
              <a:rPr lang="en-US" dirty="0" smtClean="0">
                <a:solidFill>
                  <a:schemeClr val="tx2"/>
                </a:solidFill>
              </a:rPr>
              <a:t>Integrals:</a:t>
            </a:r>
            <a:r>
              <a:rPr lang="en-US" dirty="0" smtClean="0"/>
              <a:t> Symbol of an amplitude      </a:t>
            </a:r>
            <a:r>
              <a:rPr lang="en-US" sz="2400" dirty="0" smtClean="0">
                <a:solidFill>
                  <a:srgbClr val="00B050"/>
                </a:solidFill>
              </a:rPr>
              <a:t>[</a:t>
            </a:r>
            <a:r>
              <a:rPr lang="en-US" sz="2400" dirty="0" err="1" smtClean="0">
                <a:solidFill>
                  <a:srgbClr val="00B050"/>
                </a:solidFill>
              </a:rPr>
              <a:t>Goncharov</a:t>
            </a:r>
            <a:r>
              <a:rPr lang="en-US" sz="2400" dirty="0" smtClean="0">
                <a:solidFill>
                  <a:srgbClr val="00B050"/>
                </a:solidFill>
              </a:rPr>
              <a:t>, </a:t>
            </a:r>
            <a:r>
              <a:rPr lang="en-US" sz="2400" dirty="0" err="1" smtClean="0">
                <a:solidFill>
                  <a:srgbClr val="00B050"/>
                </a:solidFill>
              </a:rPr>
              <a:t>Spradlin</a:t>
            </a:r>
            <a:r>
              <a:rPr lang="en-US" sz="2400" dirty="0" smtClean="0">
                <a:solidFill>
                  <a:srgbClr val="00B050"/>
                </a:solidFill>
              </a:rPr>
              <a:t>, </a:t>
            </a:r>
            <a:r>
              <a:rPr lang="en-US" sz="2400" dirty="0" err="1" smtClean="0">
                <a:solidFill>
                  <a:srgbClr val="00B050"/>
                </a:solidFill>
              </a:rPr>
              <a:t>Vergu</a:t>
            </a:r>
            <a:r>
              <a:rPr lang="en-US" sz="2400" dirty="0" smtClean="0">
                <a:solidFill>
                  <a:srgbClr val="00B050"/>
                </a:solidFill>
              </a:rPr>
              <a:t>, AV]</a:t>
            </a:r>
          </a:p>
          <a:p>
            <a:pPr marL="0" indent="0">
              <a:buNone/>
            </a:pPr>
            <a:r>
              <a:rPr lang="en-US" dirty="0" smtClean="0"/>
              <a:t>   3. Integrands: </a:t>
            </a:r>
            <a:r>
              <a:rPr lang="en-US" dirty="0" err="1" smtClean="0"/>
              <a:t>Amplituhedron</a:t>
            </a:r>
            <a:r>
              <a:rPr lang="en-US" dirty="0" smtClean="0"/>
              <a:t> </a:t>
            </a:r>
          </a:p>
          <a:p>
            <a:pPr marL="0" indent="0">
              <a:buNone/>
            </a:pPr>
            <a:r>
              <a:rPr lang="en-US" sz="2400" dirty="0" smtClean="0">
                <a:solidFill>
                  <a:srgbClr val="00B050"/>
                </a:solidFill>
              </a:rPr>
              <a:t>[</a:t>
            </a:r>
            <a:r>
              <a:rPr lang="en-US" sz="2400" dirty="0" err="1" smtClean="0">
                <a:solidFill>
                  <a:srgbClr val="00B050"/>
                </a:solidFill>
              </a:rPr>
              <a:t>Arkani-Hamed</a:t>
            </a:r>
            <a:r>
              <a:rPr lang="en-US" sz="2400" dirty="0" smtClean="0">
                <a:solidFill>
                  <a:srgbClr val="00B050"/>
                </a:solidFill>
              </a:rPr>
              <a:t>, Hodges, </a:t>
            </a:r>
            <a:r>
              <a:rPr lang="en-US" sz="2400" dirty="0" err="1" smtClean="0">
                <a:solidFill>
                  <a:srgbClr val="00B050"/>
                </a:solidFill>
              </a:rPr>
              <a:t>Trnka</a:t>
            </a:r>
            <a:r>
              <a:rPr lang="en-US" sz="2400" dirty="0" smtClean="0">
                <a:solidFill>
                  <a:srgbClr val="00B050"/>
                </a:solidFill>
              </a:rPr>
              <a:t>]</a:t>
            </a:r>
            <a:endParaRPr lang="en-US" sz="2400" dirty="0">
              <a:solidFill>
                <a:srgbClr val="00B050"/>
              </a:solidFill>
            </a:endParaRPr>
          </a:p>
        </p:txBody>
      </p:sp>
    </p:spTree>
    <p:extLst>
      <p:ext uri="{BB962C8B-B14F-4D97-AF65-F5344CB8AC3E}">
        <p14:creationId xmlns:p14="http://schemas.microsoft.com/office/powerpoint/2010/main" val="369193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2. Symbol of an Amplitude</a:t>
            </a:r>
            <a:endParaRPr lang="en-US" dirty="0">
              <a:solidFill>
                <a:srgbClr val="FF0000"/>
              </a:solidFill>
            </a:endParaRPr>
          </a:p>
        </p:txBody>
      </p:sp>
      <p:sp>
        <p:nvSpPr>
          <p:cNvPr id="3" name="Content Placeholder 2"/>
          <p:cNvSpPr>
            <a:spLocks noGrp="1"/>
          </p:cNvSpPr>
          <p:nvPr>
            <p:ph idx="1"/>
          </p:nvPr>
        </p:nvSpPr>
        <p:spPr>
          <a:xfrm>
            <a:off x="228600" y="1219200"/>
            <a:ext cx="8686800" cy="5562600"/>
          </a:xfrm>
        </p:spPr>
        <p:txBody>
          <a:bodyPr>
            <a:normAutofit lnSpcReduction="10000"/>
          </a:bodyPr>
          <a:lstStyle/>
          <a:p>
            <a:r>
              <a:rPr lang="en-US" dirty="0" smtClean="0"/>
              <a:t>Many of the simplest (and hence best understood) </a:t>
            </a:r>
            <a:r>
              <a:rPr lang="en-US" dirty="0" smtClean="0">
                <a:solidFill>
                  <a:srgbClr val="FF0000"/>
                </a:solidFill>
              </a:rPr>
              <a:t>amplitudes</a:t>
            </a:r>
            <a:r>
              <a:rPr lang="en-US" dirty="0" smtClean="0"/>
              <a:t> can be expressed in terms of a class of </a:t>
            </a:r>
            <a:r>
              <a:rPr lang="en-US" dirty="0" smtClean="0">
                <a:solidFill>
                  <a:srgbClr val="FF0000"/>
                </a:solidFill>
              </a:rPr>
              <a:t>generalized </a:t>
            </a:r>
            <a:r>
              <a:rPr lang="en-US" dirty="0" err="1" smtClean="0">
                <a:solidFill>
                  <a:srgbClr val="FF0000"/>
                </a:solidFill>
              </a:rPr>
              <a:t>polylogs</a:t>
            </a:r>
            <a:r>
              <a:rPr lang="en-US" dirty="0" smtClean="0">
                <a:solidFill>
                  <a:srgbClr val="FF0000"/>
                </a:solidFill>
              </a:rPr>
              <a:t> </a:t>
            </a:r>
            <a:r>
              <a:rPr lang="en-US" dirty="0" smtClean="0"/>
              <a:t>defined by iterated integrals</a:t>
            </a:r>
          </a:p>
          <a:p>
            <a:endParaRPr lang="en-US" dirty="0"/>
          </a:p>
          <a:p>
            <a:endParaRPr lang="en-US" dirty="0" smtClean="0"/>
          </a:p>
          <a:p>
            <a:pPr marL="0" indent="0">
              <a:buNone/>
            </a:pPr>
            <a:r>
              <a:rPr lang="en-US" dirty="0" smtClean="0"/>
              <a:t> </a:t>
            </a:r>
          </a:p>
          <a:p>
            <a:endParaRPr lang="en-US" dirty="0" smtClean="0"/>
          </a:p>
          <a:p>
            <a:endParaRPr lang="en-US" dirty="0"/>
          </a:p>
          <a:p>
            <a:r>
              <a:rPr lang="en-US" dirty="0" smtClean="0"/>
              <a:t>Much </a:t>
            </a:r>
            <a:r>
              <a:rPr lang="en-US" dirty="0"/>
              <a:t>of the information about the analytic structure of such function is captured in  </a:t>
            </a:r>
            <a:r>
              <a:rPr lang="en-US" dirty="0">
                <a:solidFill>
                  <a:srgbClr val="FF0000"/>
                </a:solidFill>
              </a:rPr>
              <a:t>symbol. </a:t>
            </a:r>
          </a:p>
          <a:p>
            <a:endParaRPr lang="en-US" dirty="0" smtClean="0"/>
          </a:p>
          <a:p>
            <a:endParaRPr lang="en-US" dirty="0"/>
          </a:p>
          <a:p>
            <a:endParaRPr lang="en-US" dirty="0"/>
          </a:p>
        </p:txBody>
      </p:sp>
      <p:pic>
        <p:nvPicPr>
          <p:cNvPr id="4" name="Picture 3" descr="latex-image-1.pdf"/>
          <p:cNvPicPr>
            <a:picLocks noChangeAspect="1"/>
          </p:cNvPicPr>
          <p:nvPr/>
        </p:nvPicPr>
        <p:blipFill>
          <a:blip r:embed="rId3"/>
          <a:stretch>
            <a:fillRect/>
          </a:stretch>
        </p:blipFill>
        <p:spPr>
          <a:xfrm>
            <a:off x="762000" y="3124200"/>
            <a:ext cx="6858000" cy="838200"/>
          </a:xfrm>
          <a:prstGeom prst="rect">
            <a:avLst/>
          </a:prstGeom>
        </p:spPr>
      </p:pic>
      <p:pic>
        <p:nvPicPr>
          <p:cNvPr id="6" name="Picture 5"/>
          <p:cNvPicPr>
            <a:picLocks noChangeAspect="1"/>
          </p:cNvPicPr>
          <p:nvPr/>
        </p:nvPicPr>
        <p:blipFill>
          <a:blip r:embed="rId4"/>
          <a:stretch>
            <a:fillRect/>
          </a:stretch>
        </p:blipFill>
        <p:spPr>
          <a:xfrm>
            <a:off x="1934400" y="4032552"/>
            <a:ext cx="6904800" cy="1225248"/>
          </a:xfrm>
          <a:prstGeom prst="rect">
            <a:avLst/>
          </a:prstGeom>
        </p:spPr>
      </p:pic>
      <p:sp>
        <p:nvSpPr>
          <p:cNvPr id="7" name="TextBox 6"/>
          <p:cNvSpPr txBox="1"/>
          <p:nvPr/>
        </p:nvSpPr>
        <p:spPr>
          <a:xfrm>
            <a:off x="5181600" y="5345668"/>
            <a:ext cx="3200400" cy="369332"/>
          </a:xfrm>
          <a:prstGeom prst="rect">
            <a:avLst/>
          </a:prstGeom>
          <a:noFill/>
        </p:spPr>
        <p:txBody>
          <a:bodyPr wrap="square" rtlCol="0">
            <a:spAutoFit/>
          </a:bodyPr>
          <a:lstStyle/>
          <a:p>
            <a:r>
              <a:rPr lang="en-US" dirty="0" err="1" smtClean="0">
                <a:solidFill>
                  <a:srgbClr val="008000"/>
                </a:solidFill>
              </a:rPr>
              <a:t>Goncharov</a:t>
            </a:r>
            <a:r>
              <a:rPr lang="en-US" dirty="0" smtClean="0">
                <a:solidFill>
                  <a:srgbClr val="008000"/>
                </a:solidFill>
              </a:rPr>
              <a:t>, </a:t>
            </a:r>
            <a:r>
              <a:rPr lang="en-US" dirty="0" err="1" smtClean="0">
                <a:solidFill>
                  <a:srgbClr val="008000"/>
                </a:solidFill>
              </a:rPr>
              <a:t>Spradlin</a:t>
            </a:r>
            <a:r>
              <a:rPr lang="en-US" dirty="0" smtClean="0">
                <a:solidFill>
                  <a:srgbClr val="008000"/>
                </a:solidFill>
              </a:rPr>
              <a:t>, </a:t>
            </a:r>
            <a:r>
              <a:rPr lang="en-US" dirty="0" err="1" smtClean="0">
                <a:solidFill>
                  <a:srgbClr val="008000"/>
                </a:solidFill>
              </a:rPr>
              <a:t>Vergu</a:t>
            </a:r>
            <a:r>
              <a:rPr lang="en-US" dirty="0" smtClean="0">
                <a:solidFill>
                  <a:srgbClr val="008000"/>
                </a:solidFill>
              </a:rPr>
              <a:t>, AV</a:t>
            </a:r>
            <a:endParaRPr lang="en-US" dirty="0">
              <a:solidFill>
                <a:srgbClr val="008000"/>
              </a:solidFill>
            </a:endParaRPr>
          </a:p>
        </p:txBody>
      </p:sp>
    </p:spTree>
    <p:extLst>
      <p:ext uri="{BB962C8B-B14F-4D97-AF65-F5344CB8AC3E}">
        <p14:creationId xmlns:p14="http://schemas.microsoft.com/office/powerpoint/2010/main" val="1544097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0000"/>
                </a:solidFill>
              </a:rPr>
              <a:t>2. Symbol of Transcendental Function</a:t>
            </a:r>
            <a:endParaRPr lang="en-US" dirty="0">
              <a:solidFill>
                <a:srgbClr val="FF0000"/>
              </a:solidFill>
            </a:endParaRPr>
          </a:p>
        </p:txBody>
      </p:sp>
      <p:sp>
        <p:nvSpPr>
          <p:cNvPr id="3" name="Content Placeholder 2"/>
          <p:cNvSpPr>
            <a:spLocks noGrp="1"/>
          </p:cNvSpPr>
          <p:nvPr>
            <p:ph idx="1"/>
          </p:nvPr>
        </p:nvSpPr>
        <p:spPr>
          <a:xfrm>
            <a:off x="228600" y="1676400"/>
            <a:ext cx="8534400" cy="4953000"/>
          </a:xfrm>
        </p:spPr>
        <p:txBody>
          <a:bodyPr>
            <a:normAutofit fontScale="92500"/>
          </a:bodyPr>
          <a:lstStyle/>
          <a:p>
            <a:endParaRPr lang="en-US" dirty="0" smtClean="0"/>
          </a:p>
          <a:p>
            <a:pPr>
              <a:buNone/>
            </a:pPr>
            <a:r>
              <a:rPr lang="en-US" dirty="0" smtClean="0"/>
              <a:t>    Symbol is an element of the k-fold tensor product of the multiplicative group of rational functions. </a:t>
            </a:r>
          </a:p>
          <a:p>
            <a:pPr>
              <a:buNone/>
            </a:pPr>
            <a:r>
              <a:rPr lang="en-US" dirty="0" smtClean="0"/>
              <a:t>                 </a:t>
            </a:r>
            <a:endParaRPr lang="en-US" dirty="0"/>
          </a:p>
          <a:p>
            <a:pPr>
              <a:buNone/>
            </a:pPr>
            <a:endParaRPr lang="en-US" dirty="0" smtClean="0"/>
          </a:p>
          <a:p>
            <a:pPr>
              <a:buNone/>
            </a:pPr>
            <a:endParaRPr lang="en-US" dirty="0"/>
          </a:p>
          <a:p>
            <a:pPr>
              <a:buNone/>
            </a:pPr>
            <a:r>
              <a:rPr lang="en-US" dirty="0"/>
              <a:t> </a:t>
            </a:r>
            <a:r>
              <a:rPr lang="en-US" dirty="0" smtClean="0"/>
              <a:t>   </a:t>
            </a:r>
          </a:p>
          <a:p>
            <a:pPr>
              <a:buNone/>
            </a:pPr>
            <a:endParaRPr lang="en-US" dirty="0"/>
          </a:p>
          <a:p>
            <a:pPr>
              <a:buNone/>
            </a:pPr>
            <a:r>
              <a:rPr lang="en-US" sz="3500" dirty="0" smtClean="0"/>
              <a:t>    </a:t>
            </a:r>
          </a:p>
        </p:txBody>
      </p:sp>
      <p:sp>
        <p:nvSpPr>
          <p:cNvPr id="12" name="TextBox 11"/>
          <p:cNvSpPr txBox="1"/>
          <p:nvPr/>
        </p:nvSpPr>
        <p:spPr>
          <a:xfrm>
            <a:off x="5181600" y="1002268"/>
            <a:ext cx="3200400" cy="369332"/>
          </a:xfrm>
          <a:prstGeom prst="rect">
            <a:avLst/>
          </a:prstGeom>
          <a:noFill/>
        </p:spPr>
        <p:txBody>
          <a:bodyPr wrap="square" rtlCol="0">
            <a:spAutoFit/>
          </a:bodyPr>
          <a:lstStyle/>
          <a:p>
            <a:r>
              <a:rPr lang="en-US" dirty="0" err="1" smtClean="0">
                <a:solidFill>
                  <a:srgbClr val="008000"/>
                </a:solidFill>
              </a:rPr>
              <a:t>Goncharov</a:t>
            </a:r>
            <a:r>
              <a:rPr lang="en-US" dirty="0" smtClean="0">
                <a:solidFill>
                  <a:srgbClr val="008000"/>
                </a:solidFill>
              </a:rPr>
              <a:t>, </a:t>
            </a:r>
            <a:r>
              <a:rPr lang="en-US" dirty="0" err="1" smtClean="0">
                <a:solidFill>
                  <a:srgbClr val="008000"/>
                </a:solidFill>
              </a:rPr>
              <a:t>Spradlin</a:t>
            </a:r>
            <a:r>
              <a:rPr lang="en-US" dirty="0" smtClean="0">
                <a:solidFill>
                  <a:srgbClr val="008000"/>
                </a:solidFill>
              </a:rPr>
              <a:t>, </a:t>
            </a:r>
            <a:r>
              <a:rPr lang="en-US" dirty="0" err="1" smtClean="0">
                <a:solidFill>
                  <a:srgbClr val="008000"/>
                </a:solidFill>
              </a:rPr>
              <a:t>Vergu</a:t>
            </a:r>
            <a:r>
              <a:rPr lang="en-US" dirty="0" smtClean="0">
                <a:solidFill>
                  <a:srgbClr val="008000"/>
                </a:solidFill>
              </a:rPr>
              <a:t>, AV</a:t>
            </a:r>
            <a:endParaRPr lang="en-US" dirty="0">
              <a:solidFill>
                <a:srgbClr val="008000"/>
              </a:solidFill>
            </a:endParaRPr>
          </a:p>
        </p:txBody>
      </p:sp>
      <p:pic>
        <p:nvPicPr>
          <p:cNvPr id="10" name="Picture 9" descr="latex-image-1.pdf"/>
          <p:cNvPicPr>
            <a:picLocks noChangeAspect="1"/>
          </p:cNvPicPr>
          <p:nvPr/>
        </p:nvPicPr>
        <p:blipFill>
          <a:blip r:embed="rId3"/>
          <a:stretch>
            <a:fillRect/>
          </a:stretch>
        </p:blipFill>
        <p:spPr>
          <a:xfrm>
            <a:off x="1822450" y="3340100"/>
            <a:ext cx="5676900" cy="469900"/>
          </a:xfrm>
          <a:prstGeom prst="rect">
            <a:avLst/>
          </a:prstGeom>
        </p:spPr>
      </p:pic>
      <p:pic>
        <p:nvPicPr>
          <p:cNvPr id="14" name="Picture 13" descr="latex-image-1.pdf"/>
          <p:cNvPicPr>
            <a:picLocks noChangeAspect="1"/>
          </p:cNvPicPr>
          <p:nvPr/>
        </p:nvPicPr>
        <p:blipFill>
          <a:blip r:embed="rId4"/>
          <a:stretch>
            <a:fillRect/>
          </a:stretch>
        </p:blipFill>
        <p:spPr>
          <a:xfrm>
            <a:off x="0" y="4038600"/>
            <a:ext cx="9144000" cy="8763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00" y="1600200"/>
            <a:ext cx="2349500" cy="469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0800" y="1600200"/>
            <a:ext cx="4826000" cy="469900"/>
          </a:xfrm>
          <a:prstGeom prst="rect">
            <a:avLst/>
          </a:prstGeom>
        </p:spPr>
      </p:pic>
      <p:pic>
        <p:nvPicPr>
          <p:cNvPr id="9" name="Picture 8"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6379689"/>
            <a:ext cx="6629400" cy="402111"/>
          </a:xfrm>
          <a:prstGeom prst="rect">
            <a:avLst/>
          </a:prstGeom>
        </p:spPr>
      </p:pic>
      <p:pic>
        <p:nvPicPr>
          <p:cNvPr id="13" name="Picture 12"/>
          <p:cNvPicPr>
            <a:picLocks noChangeAspect="1"/>
          </p:cNvPicPr>
          <p:nvPr/>
        </p:nvPicPr>
        <p:blipFill>
          <a:blip r:embed="rId8"/>
          <a:stretch>
            <a:fillRect/>
          </a:stretch>
        </p:blipFill>
        <p:spPr>
          <a:xfrm>
            <a:off x="152400" y="4953000"/>
            <a:ext cx="6858000" cy="1216943"/>
          </a:xfrm>
          <a:prstGeom prst="rect">
            <a:avLst/>
          </a:prstGeom>
        </p:spPr>
      </p:pic>
      <p:sp>
        <p:nvSpPr>
          <p:cNvPr id="6" name="Right Arrow 5"/>
          <p:cNvSpPr/>
          <p:nvPr/>
        </p:nvSpPr>
        <p:spPr>
          <a:xfrm>
            <a:off x="7086600" y="5410200"/>
            <a:ext cx="12192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872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S-Matrix program: New Ingredients</a:t>
            </a:r>
            <a:endParaRPr lang="en-US" dirty="0">
              <a:solidFill>
                <a:srgbClr val="FF0000"/>
              </a:solidFill>
            </a:endParaRPr>
          </a:p>
        </p:txBody>
      </p:sp>
      <p:sp>
        <p:nvSpPr>
          <p:cNvPr id="3" name="Content Placeholder 2"/>
          <p:cNvSpPr>
            <a:spLocks noGrp="1"/>
          </p:cNvSpPr>
          <p:nvPr>
            <p:ph idx="1"/>
          </p:nvPr>
        </p:nvSpPr>
        <p:spPr>
          <a:xfrm>
            <a:off x="457200" y="1417637"/>
            <a:ext cx="8229600" cy="4525963"/>
          </a:xfrm>
        </p:spPr>
        <p:txBody>
          <a:bodyPr>
            <a:normAutofit lnSpcReduction="10000"/>
          </a:bodyPr>
          <a:lstStyle/>
          <a:p>
            <a:pPr marL="0" indent="0" algn="ctr">
              <a:buNone/>
            </a:pPr>
            <a:r>
              <a:rPr lang="en-US" dirty="0" smtClean="0"/>
              <a:t>  Three relatively recent developments are crucial ingredients:</a:t>
            </a:r>
          </a:p>
          <a:p>
            <a:endParaRPr lang="en-US" dirty="0"/>
          </a:p>
          <a:p>
            <a:pPr marL="0" indent="0">
              <a:buNone/>
            </a:pPr>
            <a:r>
              <a:rPr lang="en-US" dirty="0" smtClean="0"/>
              <a:t>   1. Kinematic Variables: momentum </a:t>
            </a:r>
            <a:r>
              <a:rPr lang="en-US" dirty="0" err="1" smtClean="0"/>
              <a:t>twistors</a:t>
            </a:r>
            <a:r>
              <a:rPr lang="en-US" dirty="0" smtClean="0"/>
              <a:t>          </a:t>
            </a:r>
            <a:r>
              <a:rPr lang="en-US" sz="2400" dirty="0" smtClean="0">
                <a:solidFill>
                  <a:srgbClr val="00B050"/>
                </a:solidFill>
              </a:rPr>
              <a:t>[Penrose, Hodges]</a:t>
            </a:r>
          </a:p>
          <a:p>
            <a:pPr marL="0" indent="0">
              <a:buNone/>
            </a:pPr>
            <a:r>
              <a:rPr lang="en-US" dirty="0" smtClean="0"/>
              <a:t>   2. Integrals: Symbol of an amplitude      </a:t>
            </a:r>
            <a:r>
              <a:rPr lang="en-US" sz="2400" dirty="0" smtClean="0">
                <a:solidFill>
                  <a:srgbClr val="00B050"/>
                </a:solidFill>
              </a:rPr>
              <a:t>[</a:t>
            </a:r>
            <a:r>
              <a:rPr lang="en-US" sz="2400" dirty="0" err="1" smtClean="0">
                <a:solidFill>
                  <a:srgbClr val="00B050"/>
                </a:solidFill>
              </a:rPr>
              <a:t>Goncharov</a:t>
            </a:r>
            <a:r>
              <a:rPr lang="en-US" sz="2400" dirty="0" smtClean="0">
                <a:solidFill>
                  <a:srgbClr val="00B050"/>
                </a:solidFill>
              </a:rPr>
              <a:t>, </a:t>
            </a:r>
            <a:r>
              <a:rPr lang="en-US" sz="2400" dirty="0" err="1" smtClean="0">
                <a:solidFill>
                  <a:srgbClr val="00B050"/>
                </a:solidFill>
              </a:rPr>
              <a:t>Spradlin</a:t>
            </a:r>
            <a:r>
              <a:rPr lang="en-US" sz="2400" dirty="0" smtClean="0">
                <a:solidFill>
                  <a:srgbClr val="00B050"/>
                </a:solidFill>
              </a:rPr>
              <a:t>, </a:t>
            </a:r>
            <a:r>
              <a:rPr lang="en-US" sz="2400" dirty="0" err="1" smtClean="0">
                <a:solidFill>
                  <a:srgbClr val="00B050"/>
                </a:solidFill>
              </a:rPr>
              <a:t>Vergu</a:t>
            </a:r>
            <a:r>
              <a:rPr lang="en-US" sz="2400" dirty="0" smtClean="0">
                <a:solidFill>
                  <a:srgbClr val="00B050"/>
                </a:solidFill>
              </a:rPr>
              <a:t>, AV]</a:t>
            </a:r>
          </a:p>
          <a:p>
            <a:pPr marL="0" indent="0">
              <a:buNone/>
            </a:pPr>
            <a:r>
              <a:rPr lang="en-US" dirty="0" smtClean="0"/>
              <a:t>   </a:t>
            </a:r>
            <a:r>
              <a:rPr lang="en-US" dirty="0" smtClean="0">
                <a:solidFill>
                  <a:schemeClr val="tx2"/>
                </a:solidFill>
              </a:rPr>
              <a:t>3. Integrands: </a:t>
            </a:r>
            <a:r>
              <a:rPr lang="en-US" dirty="0" err="1" smtClean="0"/>
              <a:t>Amplituhedron</a:t>
            </a:r>
            <a:r>
              <a:rPr lang="en-US" dirty="0" smtClean="0"/>
              <a:t> </a:t>
            </a:r>
          </a:p>
          <a:p>
            <a:pPr marL="0" indent="0">
              <a:buNone/>
            </a:pPr>
            <a:r>
              <a:rPr lang="en-US" sz="2400" dirty="0" smtClean="0">
                <a:solidFill>
                  <a:srgbClr val="00B050"/>
                </a:solidFill>
              </a:rPr>
              <a:t>[</a:t>
            </a:r>
            <a:r>
              <a:rPr lang="en-US" sz="2400" dirty="0" err="1" smtClean="0">
                <a:solidFill>
                  <a:srgbClr val="00B050"/>
                </a:solidFill>
              </a:rPr>
              <a:t>Arkani-Hamed</a:t>
            </a:r>
            <a:r>
              <a:rPr lang="en-US" sz="2400" dirty="0" smtClean="0">
                <a:solidFill>
                  <a:srgbClr val="00B050"/>
                </a:solidFill>
              </a:rPr>
              <a:t>, Hodges, </a:t>
            </a:r>
            <a:r>
              <a:rPr lang="en-US" sz="2400" dirty="0" err="1" smtClean="0">
                <a:solidFill>
                  <a:srgbClr val="00B050"/>
                </a:solidFill>
              </a:rPr>
              <a:t>Trnka</a:t>
            </a:r>
            <a:r>
              <a:rPr lang="en-US" sz="2400" dirty="0" smtClean="0">
                <a:solidFill>
                  <a:srgbClr val="00B050"/>
                </a:solidFill>
              </a:rPr>
              <a:t> ]</a:t>
            </a:r>
            <a:endParaRPr lang="en-US" sz="2400" dirty="0">
              <a:solidFill>
                <a:srgbClr val="00B050"/>
              </a:solidFill>
            </a:endParaRPr>
          </a:p>
        </p:txBody>
      </p:sp>
    </p:spTree>
    <p:extLst>
      <p:ext uri="{BB962C8B-B14F-4D97-AF65-F5344CB8AC3E}">
        <p14:creationId xmlns:p14="http://schemas.microsoft.com/office/powerpoint/2010/main" val="615582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rgbClr val="FF0000"/>
                </a:solidFill>
              </a:rPr>
              <a:t>Plan</a:t>
            </a:r>
            <a:endParaRPr lang="en-US" dirty="0">
              <a:solidFill>
                <a:srgbClr val="FF0000"/>
              </a:solidFill>
            </a:endParaRPr>
          </a:p>
        </p:txBody>
      </p:sp>
      <p:sp>
        <p:nvSpPr>
          <p:cNvPr id="3" name="Content Placeholder 2"/>
          <p:cNvSpPr>
            <a:spLocks noGrp="1"/>
          </p:cNvSpPr>
          <p:nvPr>
            <p:ph idx="1"/>
          </p:nvPr>
        </p:nvSpPr>
        <p:spPr>
          <a:xfrm>
            <a:off x="152400" y="1600200"/>
            <a:ext cx="8991600" cy="4525963"/>
          </a:xfrm>
        </p:spPr>
        <p:txBody>
          <a:bodyPr>
            <a:normAutofit/>
          </a:bodyPr>
          <a:lstStyle/>
          <a:p>
            <a:r>
              <a:rPr lang="en-US" dirty="0" smtClean="0"/>
              <a:t>N=4 SYM Scattering Amplitudes: </a:t>
            </a:r>
          </a:p>
          <a:p>
            <a:pPr marL="0" indent="0">
              <a:buNone/>
            </a:pPr>
            <a:r>
              <a:rPr lang="en-US" dirty="0"/>
              <a:t> </a:t>
            </a:r>
            <a:r>
              <a:rPr lang="en-US" dirty="0" smtClean="0"/>
              <a:t>   integrals and integrands</a:t>
            </a:r>
          </a:p>
          <a:p>
            <a:r>
              <a:rPr lang="en-US" dirty="0" smtClean="0"/>
              <a:t>S-matrix program old and new: determining physical singularities from integrands </a:t>
            </a:r>
          </a:p>
          <a:p>
            <a:r>
              <a:rPr lang="en-US" dirty="0" smtClean="0"/>
              <a:t>My recent work: geometric algorithm for one, two and three-loop MHV amplitudes in N=4 Yang-Mills</a:t>
            </a:r>
          </a:p>
          <a:p>
            <a:r>
              <a:rPr lang="en-US" dirty="0" smtClean="0"/>
              <a:t>Conclusions</a:t>
            </a:r>
            <a:endParaRPr lang="en-US" dirty="0"/>
          </a:p>
        </p:txBody>
      </p:sp>
    </p:spTree>
    <p:extLst>
      <p:ext uri="{BB962C8B-B14F-4D97-AF65-F5344CB8AC3E}">
        <p14:creationId xmlns:p14="http://schemas.microsoft.com/office/powerpoint/2010/main" val="2000146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9144000" cy="5950211"/>
          </a:xfrm>
          <a:prstGeom prst="rect">
            <a:avLst/>
          </a:prstGeom>
        </p:spPr>
      </p:pic>
      <p:sp>
        <p:nvSpPr>
          <p:cNvPr id="2" name="TextBox 1"/>
          <p:cNvSpPr txBox="1"/>
          <p:nvPr/>
        </p:nvSpPr>
        <p:spPr>
          <a:xfrm>
            <a:off x="228600" y="5486400"/>
            <a:ext cx="6019800" cy="1292662"/>
          </a:xfrm>
          <a:prstGeom prst="rect">
            <a:avLst/>
          </a:prstGeom>
          <a:noFill/>
        </p:spPr>
        <p:txBody>
          <a:bodyPr wrap="square" rtlCol="0">
            <a:spAutoFit/>
          </a:bodyPr>
          <a:lstStyle/>
          <a:p>
            <a:r>
              <a:rPr lang="en-US" sz="2000" dirty="0">
                <a:solidFill>
                  <a:srgbClr val="0070C0"/>
                </a:solidFill>
              </a:rPr>
              <a:t>The integrand of </a:t>
            </a:r>
            <a:r>
              <a:rPr lang="en-US" sz="2000" dirty="0" smtClean="0">
                <a:solidFill>
                  <a:srgbClr val="0070C0"/>
                </a:solidFill>
              </a:rPr>
              <a:t>MHV </a:t>
            </a:r>
            <a:r>
              <a:rPr lang="en-US" sz="2000" dirty="0">
                <a:solidFill>
                  <a:srgbClr val="0070C0"/>
                </a:solidFill>
              </a:rPr>
              <a:t>amplitude is a canonical form </a:t>
            </a:r>
            <a:endParaRPr lang="en-US" sz="2000" dirty="0" smtClean="0">
              <a:solidFill>
                <a:srgbClr val="0070C0"/>
              </a:solidFill>
            </a:endParaRPr>
          </a:p>
          <a:p>
            <a:r>
              <a:rPr lang="en-US" sz="2000" dirty="0" smtClean="0">
                <a:solidFill>
                  <a:srgbClr val="0070C0"/>
                </a:solidFill>
              </a:rPr>
              <a:t>defined by having logarithmic singularities only on the </a:t>
            </a:r>
          </a:p>
          <a:p>
            <a:r>
              <a:rPr lang="en-US" sz="2000" dirty="0" smtClean="0">
                <a:solidFill>
                  <a:srgbClr val="0070C0"/>
                </a:solidFill>
              </a:rPr>
              <a:t>boundary of the </a:t>
            </a:r>
            <a:r>
              <a:rPr lang="en-US" sz="2000" dirty="0" err="1" smtClean="0">
                <a:solidFill>
                  <a:srgbClr val="0070C0"/>
                </a:solidFill>
              </a:rPr>
              <a:t>amplituhedron</a:t>
            </a:r>
            <a:r>
              <a:rPr lang="en-US" sz="2000" dirty="0" smtClean="0">
                <a:solidFill>
                  <a:srgbClr val="0070C0"/>
                </a:solidFill>
              </a:rPr>
              <a:t>.</a:t>
            </a:r>
          </a:p>
          <a:p>
            <a:endParaRPr lang="en-US" dirty="0">
              <a:solidFill>
                <a:srgbClr val="0070C0"/>
              </a:solidFill>
            </a:endParaRPr>
          </a:p>
        </p:txBody>
      </p:sp>
    </p:spTree>
    <p:extLst>
      <p:ext uri="{BB962C8B-B14F-4D97-AF65-F5344CB8AC3E}">
        <p14:creationId xmlns:p14="http://schemas.microsoft.com/office/powerpoint/2010/main" val="14132425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229600" cy="1219200"/>
          </a:xfrm>
        </p:spPr>
        <p:txBody>
          <a:bodyPr/>
          <a:lstStyle/>
          <a:p>
            <a:r>
              <a:rPr lang="en-US" dirty="0" smtClean="0">
                <a:solidFill>
                  <a:srgbClr val="FF0000"/>
                </a:solidFill>
              </a:rPr>
              <a:t> My Recent </a:t>
            </a:r>
            <a:r>
              <a:rPr lang="en-US" dirty="0">
                <a:solidFill>
                  <a:srgbClr val="FF0000"/>
                </a:solidFill>
              </a:rPr>
              <a:t>W</a:t>
            </a:r>
            <a:r>
              <a:rPr lang="en-US" dirty="0" smtClean="0">
                <a:solidFill>
                  <a:srgbClr val="FF0000"/>
                </a:solidFill>
              </a:rPr>
              <a:t>ork</a:t>
            </a:r>
            <a:endParaRPr lang="en-US" dirty="0">
              <a:solidFill>
                <a:srgbClr val="FF0000"/>
              </a:solidFill>
            </a:endParaRPr>
          </a:p>
        </p:txBody>
      </p:sp>
      <p:sp>
        <p:nvSpPr>
          <p:cNvPr id="3" name="Content Placeholder 2"/>
          <p:cNvSpPr>
            <a:spLocks noGrp="1"/>
          </p:cNvSpPr>
          <p:nvPr>
            <p:ph idx="1"/>
          </p:nvPr>
        </p:nvSpPr>
        <p:spPr>
          <a:xfrm>
            <a:off x="76200" y="2084493"/>
            <a:ext cx="9067800" cy="4621108"/>
          </a:xfrm>
        </p:spPr>
        <p:txBody>
          <a:bodyPr>
            <a:noAutofit/>
          </a:bodyPr>
          <a:lstStyle/>
          <a:p>
            <a:r>
              <a:rPr lang="en-US" dirty="0"/>
              <a:t>We </a:t>
            </a:r>
            <a:r>
              <a:rPr lang="en-US" dirty="0" smtClean="0"/>
              <a:t>proposed a simple geometric </a:t>
            </a:r>
            <a:r>
              <a:rPr lang="en-US" dirty="0"/>
              <a:t>algorithm to determine </a:t>
            </a:r>
            <a:r>
              <a:rPr lang="en-US" dirty="0" smtClean="0"/>
              <a:t>physical singularities </a:t>
            </a:r>
            <a:r>
              <a:rPr lang="en-US" dirty="0"/>
              <a:t>of amplitudes in N=4 </a:t>
            </a:r>
            <a:r>
              <a:rPr lang="en-US" dirty="0" smtClean="0"/>
              <a:t>Yang-Mills from </a:t>
            </a:r>
            <a:r>
              <a:rPr lang="en-US" dirty="0"/>
              <a:t>the </a:t>
            </a:r>
            <a:r>
              <a:rPr lang="en-US" dirty="0" err="1"/>
              <a:t>A</a:t>
            </a:r>
            <a:r>
              <a:rPr lang="en-US" dirty="0" err="1" smtClean="0"/>
              <a:t>mplituhedron</a:t>
            </a:r>
            <a:r>
              <a:rPr lang="en-US" dirty="0"/>
              <a:t>.</a:t>
            </a:r>
          </a:p>
          <a:p>
            <a:r>
              <a:rPr lang="en-US" dirty="0" smtClean="0"/>
              <a:t>We applied </a:t>
            </a:r>
            <a:r>
              <a:rPr lang="en-US" dirty="0"/>
              <a:t>the algorithm to </a:t>
            </a:r>
            <a:r>
              <a:rPr lang="en-US" dirty="0" smtClean="0"/>
              <a:t>one, two and three-loop </a:t>
            </a:r>
            <a:r>
              <a:rPr lang="en-US" dirty="0"/>
              <a:t>MHV </a:t>
            </a:r>
            <a:r>
              <a:rPr lang="en-US" dirty="0" smtClean="0"/>
              <a:t>amplitudes.</a:t>
            </a:r>
            <a:endParaRPr lang="en-US" dirty="0"/>
          </a:p>
          <a:p>
            <a:r>
              <a:rPr lang="en-US" dirty="0"/>
              <a:t>This is a step towards translating integrands directly to amplitudes</a:t>
            </a:r>
            <a:r>
              <a:rPr lang="en-US" dirty="0" smtClean="0"/>
              <a:t>. Once you have a list of singularities, you use amplitudes bootstrap to determine the amplitude. </a:t>
            </a:r>
            <a:endParaRPr lang="en-US" dirty="0"/>
          </a:p>
          <a:p>
            <a:endParaRPr lang="en-US" dirty="0"/>
          </a:p>
        </p:txBody>
      </p:sp>
      <p:sp>
        <p:nvSpPr>
          <p:cNvPr id="4" name="TextBox 3"/>
          <p:cNvSpPr txBox="1"/>
          <p:nvPr/>
        </p:nvSpPr>
        <p:spPr>
          <a:xfrm>
            <a:off x="3657600" y="6336268"/>
            <a:ext cx="5095819" cy="369332"/>
          </a:xfrm>
          <a:prstGeom prst="rect">
            <a:avLst/>
          </a:prstGeom>
          <a:noFill/>
        </p:spPr>
        <p:txBody>
          <a:bodyPr wrap="none" rtlCol="0">
            <a:spAutoFit/>
          </a:bodyPr>
          <a:lstStyle/>
          <a:p>
            <a:r>
              <a:rPr lang="en-US" dirty="0" err="1" smtClean="0">
                <a:solidFill>
                  <a:srgbClr val="00B050"/>
                </a:solidFill>
              </a:rPr>
              <a:t>Dennen</a:t>
            </a:r>
            <a:r>
              <a:rPr lang="en-US" dirty="0" smtClean="0">
                <a:solidFill>
                  <a:srgbClr val="00B050"/>
                </a:solidFill>
              </a:rPr>
              <a:t>, </a:t>
            </a:r>
            <a:r>
              <a:rPr lang="en-US" dirty="0" err="1" smtClean="0">
                <a:solidFill>
                  <a:srgbClr val="00B050"/>
                </a:solidFill>
              </a:rPr>
              <a:t>Prlina</a:t>
            </a:r>
            <a:r>
              <a:rPr lang="en-US" dirty="0" smtClean="0">
                <a:solidFill>
                  <a:srgbClr val="00B050"/>
                </a:solidFill>
              </a:rPr>
              <a:t>, </a:t>
            </a:r>
            <a:r>
              <a:rPr lang="en-US" dirty="0" err="1" smtClean="0">
                <a:solidFill>
                  <a:srgbClr val="00B050"/>
                </a:solidFill>
              </a:rPr>
              <a:t>Spradlin</a:t>
            </a:r>
            <a:r>
              <a:rPr lang="en-US" dirty="0" smtClean="0">
                <a:solidFill>
                  <a:srgbClr val="00B050"/>
                </a:solidFill>
              </a:rPr>
              <a:t>, </a:t>
            </a:r>
            <a:r>
              <a:rPr lang="en-US" dirty="0" err="1" smtClean="0">
                <a:solidFill>
                  <a:srgbClr val="00B050"/>
                </a:solidFill>
              </a:rPr>
              <a:t>Stankowicz</a:t>
            </a:r>
            <a:r>
              <a:rPr lang="en-US" dirty="0" smtClean="0">
                <a:solidFill>
                  <a:srgbClr val="00B050"/>
                </a:solidFill>
              </a:rPr>
              <a:t>, </a:t>
            </a:r>
            <a:r>
              <a:rPr lang="en-US" dirty="0" err="1" smtClean="0">
                <a:solidFill>
                  <a:srgbClr val="00B050"/>
                </a:solidFill>
              </a:rPr>
              <a:t>Stanojevic</a:t>
            </a:r>
            <a:r>
              <a:rPr lang="en-US" dirty="0" smtClean="0">
                <a:solidFill>
                  <a:srgbClr val="00B050"/>
                </a:solidFill>
              </a:rPr>
              <a:t>, AV </a:t>
            </a:r>
            <a:endParaRPr lang="en-US" dirty="0">
              <a:solidFill>
                <a:srgbClr val="00B050"/>
              </a:solidFill>
            </a:endParaRPr>
          </a:p>
        </p:txBody>
      </p:sp>
      <p:pic>
        <p:nvPicPr>
          <p:cNvPr id="6" name="Picture 5"/>
          <p:cNvPicPr>
            <a:picLocks noChangeAspect="1"/>
          </p:cNvPicPr>
          <p:nvPr/>
        </p:nvPicPr>
        <p:blipFill>
          <a:blip r:embed="rId3"/>
          <a:stretch>
            <a:fillRect/>
          </a:stretch>
        </p:blipFill>
        <p:spPr>
          <a:xfrm>
            <a:off x="5791200" y="228599"/>
            <a:ext cx="2788910" cy="1855893"/>
          </a:xfrm>
          <a:prstGeom prst="rect">
            <a:avLst/>
          </a:prstGeom>
        </p:spPr>
      </p:pic>
    </p:spTree>
    <p:extLst>
      <p:ext uri="{BB962C8B-B14F-4D97-AF65-F5344CB8AC3E}">
        <p14:creationId xmlns:p14="http://schemas.microsoft.com/office/powerpoint/2010/main" val="2203475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0000"/>
                </a:solidFill>
              </a:rPr>
              <a:t>Landau Singularities</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1752600" y="4410671"/>
            <a:ext cx="4191000" cy="1413992"/>
          </a:xfrm>
          <a:prstGeom prst="rect">
            <a:avLst/>
          </a:prstGeom>
        </p:spPr>
      </p:pic>
      <p:sp>
        <p:nvSpPr>
          <p:cNvPr id="3" name="TextBox 2"/>
          <p:cNvSpPr txBox="1"/>
          <p:nvPr/>
        </p:nvSpPr>
        <p:spPr>
          <a:xfrm>
            <a:off x="228600" y="1143000"/>
            <a:ext cx="8828442" cy="1200329"/>
          </a:xfrm>
          <a:prstGeom prst="rect">
            <a:avLst/>
          </a:prstGeom>
          <a:noFill/>
        </p:spPr>
        <p:txBody>
          <a:bodyPr wrap="none" rtlCol="0">
            <a:spAutoFit/>
          </a:bodyPr>
          <a:lstStyle/>
          <a:p>
            <a:r>
              <a:rPr lang="en-US" sz="2400" dirty="0" smtClean="0"/>
              <a:t>Landau equations for a given Feynman integral are a set of kinematic </a:t>
            </a:r>
          </a:p>
          <a:p>
            <a:r>
              <a:rPr lang="en-US" sz="2400" dirty="0" smtClean="0"/>
              <a:t>constraints that are necessary for the appearance of a pole or </a:t>
            </a:r>
          </a:p>
          <a:p>
            <a:r>
              <a:rPr lang="en-US" sz="2400" dirty="0" smtClean="0"/>
              <a:t>branch point in the integrated  function</a:t>
            </a:r>
            <a:endParaRPr lang="en-US" sz="2400" dirty="0"/>
          </a:p>
        </p:txBody>
      </p:sp>
      <p:sp>
        <p:nvSpPr>
          <p:cNvPr id="4" name="TextBox 3"/>
          <p:cNvSpPr txBox="1"/>
          <p:nvPr/>
        </p:nvSpPr>
        <p:spPr>
          <a:xfrm>
            <a:off x="5611905" y="4724400"/>
            <a:ext cx="3608295" cy="923330"/>
          </a:xfrm>
          <a:prstGeom prst="rect">
            <a:avLst/>
          </a:prstGeom>
          <a:noFill/>
        </p:spPr>
        <p:txBody>
          <a:bodyPr wrap="none" rtlCol="0">
            <a:spAutoFit/>
          </a:bodyPr>
          <a:lstStyle/>
          <a:p>
            <a:r>
              <a:rPr lang="en-US" dirty="0" smtClean="0">
                <a:solidFill>
                  <a:srgbClr val="00B050"/>
                </a:solidFill>
              </a:rPr>
              <a:t>Landau 1959</a:t>
            </a:r>
          </a:p>
          <a:p>
            <a:r>
              <a:rPr lang="en-US" dirty="0" smtClean="0">
                <a:solidFill>
                  <a:srgbClr val="00B050"/>
                </a:solidFill>
              </a:rPr>
              <a:t>Eden, </a:t>
            </a:r>
            <a:r>
              <a:rPr lang="en-US" dirty="0" err="1" smtClean="0">
                <a:solidFill>
                  <a:srgbClr val="00B050"/>
                </a:solidFill>
              </a:rPr>
              <a:t>Landshoff</a:t>
            </a:r>
            <a:r>
              <a:rPr lang="en-US" dirty="0" smtClean="0">
                <a:solidFill>
                  <a:srgbClr val="00B050"/>
                </a:solidFill>
              </a:rPr>
              <a:t>, Olive, </a:t>
            </a:r>
            <a:r>
              <a:rPr lang="en-US" dirty="0" err="1" smtClean="0">
                <a:solidFill>
                  <a:srgbClr val="00B050"/>
                </a:solidFill>
              </a:rPr>
              <a:t>Polkinghorne</a:t>
            </a:r>
            <a:endParaRPr lang="en-US" dirty="0" smtClean="0">
              <a:solidFill>
                <a:srgbClr val="00B050"/>
              </a:solidFill>
            </a:endParaRPr>
          </a:p>
          <a:p>
            <a:r>
              <a:rPr lang="en-US" dirty="0" smtClean="0">
                <a:solidFill>
                  <a:srgbClr val="00B050"/>
                </a:solidFill>
              </a:rPr>
              <a:t> “The Analytic S-Matrix”</a:t>
            </a:r>
            <a:endParaRPr lang="en-US" dirty="0">
              <a:solidFill>
                <a:srgbClr val="00B050"/>
              </a:solidFill>
            </a:endParaRPr>
          </a:p>
        </p:txBody>
      </p:sp>
      <p:sp>
        <p:nvSpPr>
          <p:cNvPr id="7" name="TextBox 6"/>
          <p:cNvSpPr txBox="1"/>
          <p:nvPr/>
        </p:nvSpPr>
        <p:spPr>
          <a:xfrm>
            <a:off x="335866" y="4648200"/>
            <a:ext cx="1416734" cy="830997"/>
          </a:xfrm>
          <a:prstGeom prst="rect">
            <a:avLst/>
          </a:prstGeom>
          <a:noFill/>
        </p:spPr>
        <p:txBody>
          <a:bodyPr wrap="none" rtlCol="0">
            <a:spAutoFit/>
          </a:bodyPr>
          <a:lstStyle/>
          <a:p>
            <a:r>
              <a:rPr lang="en-US" sz="2400" dirty="0" smtClean="0">
                <a:solidFill>
                  <a:srgbClr val="FF0000"/>
                </a:solidFill>
              </a:rPr>
              <a:t>Landau </a:t>
            </a:r>
          </a:p>
          <a:p>
            <a:r>
              <a:rPr lang="en-US" sz="2400" dirty="0" smtClean="0">
                <a:solidFill>
                  <a:srgbClr val="FF0000"/>
                </a:solidFill>
              </a:rPr>
              <a:t>Equations</a:t>
            </a:r>
            <a:endParaRPr lang="en-US" sz="2400" dirty="0">
              <a:solidFill>
                <a:srgbClr val="FF0000"/>
              </a:solidFill>
            </a:endParaRPr>
          </a:p>
        </p:txBody>
      </p:sp>
      <p:pic>
        <p:nvPicPr>
          <p:cNvPr id="11" name="Picture 10"/>
          <p:cNvPicPr>
            <a:picLocks noChangeAspect="1"/>
          </p:cNvPicPr>
          <p:nvPr/>
        </p:nvPicPr>
        <p:blipFill>
          <a:blip r:embed="rId4"/>
          <a:stretch>
            <a:fillRect/>
          </a:stretch>
        </p:blipFill>
        <p:spPr>
          <a:xfrm>
            <a:off x="4368800" y="5943600"/>
            <a:ext cx="4622800" cy="635000"/>
          </a:xfrm>
          <a:prstGeom prst="rect">
            <a:avLst/>
          </a:prstGeom>
        </p:spPr>
      </p:pic>
      <p:sp>
        <p:nvSpPr>
          <p:cNvPr id="8" name="TextBox 7"/>
          <p:cNvSpPr txBox="1"/>
          <p:nvPr/>
        </p:nvSpPr>
        <p:spPr>
          <a:xfrm>
            <a:off x="7485513" y="6443246"/>
            <a:ext cx="439287" cy="338554"/>
          </a:xfrm>
          <a:prstGeom prst="rect">
            <a:avLst/>
          </a:prstGeom>
          <a:noFill/>
        </p:spPr>
        <p:txBody>
          <a:bodyPr wrap="none" rtlCol="0">
            <a:spAutoFit/>
          </a:bodyPr>
          <a:lstStyle/>
          <a:p>
            <a:r>
              <a:rPr lang="en-US" sz="1600" dirty="0" err="1" smtClean="0"/>
              <a:t>etc</a:t>
            </a:r>
            <a:endParaRPr lang="en-US" sz="1600" dirty="0"/>
          </a:p>
        </p:txBody>
      </p:sp>
      <p:sp>
        <p:nvSpPr>
          <p:cNvPr id="13" name="TextBox 12"/>
          <p:cNvSpPr txBox="1"/>
          <p:nvPr/>
        </p:nvSpPr>
        <p:spPr>
          <a:xfrm>
            <a:off x="152400" y="5791200"/>
            <a:ext cx="4002762" cy="923330"/>
          </a:xfrm>
          <a:prstGeom prst="rect">
            <a:avLst/>
          </a:prstGeom>
          <a:noFill/>
        </p:spPr>
        <p:txBody>
          <a:bodyPr wrap="none" rtlCol="0">
            <a:spAutoFit/>
          </a:bodyPr>
          <a:lstStyle/>
          <a:p>
            <a:pPr algn="ctr"/>
            <a:r>
              <a:rPr lang="en-US" dirty="0" smtClean="0">
                <a:solidFill>
                  <a:srgbClr val="FF0000"/>
                </a:solidFill>
              </a:rPr>
              <a:t>Landau Singularities</a:t>
            </a:r>
            <a:endParaRPr lang="en-US" dirty="0" smtClean="0"/>
          </a:p>
          <a:p>
            <a:pPr algn="ctr"/>
            <a:r>
              <a:rPr lang="en-US" dirty="0" smtClean="0"/>
              <a:t>locus in external kinematic data</a:t>
            </a:r>
          </a:p>
          <a:p>
            <a:pPr algn="ctr"/>
            <a:r>
              <a:rPr lang="en-US" dirty="0"/>
              <a:t>w</a:t>
            </a:r>
            <a:r>
              <a:rPr lang="en-US" dirty="0" smtClean="0"/>
              <a:t>here Landau equations admit solutions</a:t>
            </a:r>
            <a:endParaRPr lang="en-US" dirty="0"/>
          </a:p>
        </p:txBody>
      </p:sp>
      <p:sp>
        <p:nvSpPr>
          <p:cNvPr id="9" name="TextBox 8"/>
          <p:cNvSpPr txBox="1"/>
          <p:nvPr/>
        </p:nvSpPr>
        <p:spPr>
          <a:xfrm>
            <a:off x="5791200" y="3276600"/>
            <a:ext cx="3438762" cy="1200329"/>
          </a:xfrm>
          <a:prstGeom prst="rect">
            <a:avLst/>
          </a:prstGeom>
          <a:noFill/>
        </p:spPr>
        <p:txBody>
          <a:bodyPr wrap="none" rtlCol="0">
            <a:spAutoFit/>
          </a:bodyPr>
          <a:lstStyle/>
          <a:p>
            <a:r>
              <a:rPr lang="en-US" sz="2400" dirty="0" smtClean="0">
                <a:solidFill>
                  <a:srgbClr val="FF0000"/>
                </a:solidFill>
              </a:rPr>
              <a:t>In this talk:  </a:t>
            </a:r>
            <a:r>
              <a:rPr lang="en-US" sz="2400" dirty="0" smtClean="0"/>
              <a:t>only focus </a:t>
            </a:r>
          </a:p>
          <a:p>
            <a:r>
              <a:rPr lang="en-US" sz="2400" dirty="0" smtClean="0"/>
              <a:t>on singularities described </a:t>
            </a:r>
          </a:p>
          <a:p>
            <a:r>
              <a:rPr lang="en-US" sz="2400" dirty="0" smtClean="0"/>
              <a:t>by Landau equation</a:t>
            </a:r>
            <a:endParaRPr lang="en-US" sz="2400" dirty="0"/>
          </a:p>
        </p:txBody>
      </p:sp>
      <p:pic>
        <p:nvPicPr>
          <p:cNvPr id="10" name="Picture 9"/>
          <p:cNvPicPr>
            <a:picLocks noChangeAspect="1"/>
          </p:cNvPicPr>
          <p:nvPr/>
        </p:nvPicPr>
        <p:blipFill>
          <a:blip r:embed="rId5"/>
          <a:stretch>
            <a:fillRect/>
          </a:stretch>
        </p:blipFill>
        <p:spPr>
          <a:xfrm>
            <a:off x="381000" y="2172986"/>
            <a:ext cx="7760516" cy="2424414"/>
          </a:xfrm>
          <a:prstGeom prst="rect">
            <a:avLst/>
          </a:prstGeom>
        </p:spPr>
      </p:pic>
    </p:spTree>
    <p:extLst>
      <p:ext uri="{BB962C8B-B14F-4D97-AF65-F5344CB8AC3E}">
        <p14:creationId xmlns:p14="http://schemas.microsoft.com/office/powerpoint/2010/main" val="896307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normAutofit fontScale="90000"/>
          </a:bodyPr>
          <a:lstStyle/>
          <a:p>
            <a:r>
              <a:rPr lang="en-US" dirty="0" smtClean="0">
                <a:solidFill>
                  <a:srgbClr val="FF0000"/>
                </a:solidFill>
              </a:rPr>
              <a:t>One-Loop Box</a:t>
            </a:r>
            <a:br>
              <a:rPr lang="en-US" dirty="0" smtClean="0">
                <a:solidFill>
                  <a:srgbClr val="FF0000"/>
                </a:solidFill>
              </a:rPr>
            </a:br>
            <a:endParaRPr lang="en-US" dirty="0">
              <a:solidFill>
                <a:srgbClr val="FF0000"/>
              </a:solidFill>
            </a:endParaRPr>
          </a:p>
        </p:txBody>
      </p:sp>
      <p:pic>
        <p:nvPicPr>
          <p:cNvPr id="8" name="Picture 7"/>
          <p:cNvPicPr>
            <a:picLocks noChangeAspect="1"/>
          </p:cNvPicPr>
          <p:nvPr/>
        </p:nvPicPr>
        <p:blipFill>
          <a:blip r:embed="rId3"/>
          <a:stretch>
            <a:fillRect/>
          </a:stretch>
        </p:blipFill>
        <p:spPr>
          <a:xfrm>
            <a:off x="1600200" y="5692106"/>
            <a:ext cx="7302648" cy="632494"/>
          </a:xfrm>
          <a:prstGeom prst="rect">
            <a:avLst/>
          </a:prstGeom>
        </p:spPr>
      </p:pic>
      <p:pic>
        <p:nvPicPr>
          <p:cNvPr id="9" name="Picture 8"/>
          <p:cNvPicPr>
            <a:picLocks noChangeAspect="1"/>
          </p:cNvPicPr>
          <p:nvPr/>
        </p:nvPicPr>
        <p:blipFill>
          <a:blip r:embed="rId4"/>
          <a:stretch>
            <a:fillRect/>
          </a:stretch>
        </p:blipFill>
        <p:spPr>
          <a:xfrm>
            <a:off x="5029200" y="1920239"/>
            <a:ext cx="2257216" cy="451443"/>
          </a:xfrm>
          <a:prstGeom prst="rect">
            <a:avLst/>
          </a:prstGeom>
        </p:spPr>
      </p:pic>
      <p:pic>
        <p:nvPicPr>
          <p:cNvPr id="10" name="Picture 9"/>
          <p:cNvPicPr>
            <a:picLocks noChangeAspect="1"/>
          </p:cNvPicPr>
          <p:nvPr/>
        </p:nvPicPr>
        <p:blipFill>
          <a:blip r:embed="rId5"/>
          <a:stretch>
            <a:fillRect/>
          </a:stretch>
        </p:blipFill>
        <p:spPr>
          <a:xfrm>
            <a:off x="5105401" y="2469880"/>
            <a:ext cx="2240814" cy="414052"/>
          </a:xfrm>
          <a:prstGeom prst="rect">
            <a:avLst/>
          </a:prstGeom>
        </p:spPr>
      </p:pic>
      <p:pic>
        <p:nvPicPr>
          <p:cNvPr id="5" name="Picture 4"/>
          <p:cNvPicPr>
            <a:picLocks noChangeAspect="1"/>
          </p:cNvPicPr>
          <p:nvPr/>
        </p:nvPicPr>
        <p:blipFill>
          <a:blip r:embed="rId6"/>
          <a:stretch>
            <a:fillRect/>
          </a:stretch>
        </p:blipFill>
        <p:spPr>
          <a:xfrm>
            <a:off x="4711454" y="3047999"/>
            <a:ext cx="4146036" cy="323909"/>
          </a:xfrm>
          <a:prstGeom prst="rect">
            <a:avLst/>
          </a:prstGeom>
        </p:spPr>
      </p:pic>
      <p:pic>
        <p:nvPicPr>
          <p:cNvPr id="11" name="Picture 10"/>
          <p:cNvPicPr>
            <a:picLocks noChangeAspect="1"/>
          </p:cNvPicPr>
          <p:nvPr/>
        </p:nvPicPr>
        <p:blipFill>
          <a:blip r:embed="rId7"/>
          <a:stretch>
            <a:fillRect/>
          </a:stretch>
        </p:blipFill>
        <p:spPr>
          <a:xfrm>
            <a:off x="1371600" y="1219200"/>
            <a:ext cx="3354658" cy="2373485"/>
          </a:xfrm>
          <a:prstGeom prst="rect">
            <a:avLst/>
          </a:prstGeom>
        </p:spPr>
      </p:pic>
      <p:sp>
        <p:nvSpPr>
          <p:cNvPr id="16" name="Frame 15"/>
          <p:cNvSpPr/>
          <p:nvPr/>
        </p:nvSpPr>
        <p:spPr>
          <a:xfrm>
            <a:off x="1480008" y="5638800"/>
            <a:ext cx="7389710" cy="6858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TextBox 14"/>
          <p:cNvSpPr txBox="1"/>
          <p:nvPr/>
        </p:nvSpPr>
        <p:spPr>
          <a:xfrm>
            <a:off x="6297705" y="76200"/>
            <a:ext cx="3303495" cy="800219"/>
          </a:xfrm>
          <a:prstGeom prst="rect">
            <a:avLst/>
          </a:prstGeom>
          <a:noFill/>
        </p:spPr>
        <p:txBody>
          <a:bodyPr wrap="square" rtlCol="0">
            <a:spAutoFit/>
          </a:bodyPr>
          <a:lstStyle/>
          <a:p>
            <a:r>
              <a:rPr lang="en-US" sz="1400" dirty="0" smtClean="0">
                <a:solidFill>
                  <a:srgbClr val="00B050"/>
                </a:solidFill>
              </a:rPr>
              <a:t>Landau 1959</a:t>
            </a:r>
          </a:p>
          <a:p>
            <a:r>
              <a:rPr lang="en-US" sz="1400" dirty="0" smtClean="0">
                <a:solidFill>
                  <a:srgbClr val="00B050"/>
                </a:solidFill>
              </a:rPr>
              <a:t>Eden, </a:t>
            </a:r>
            <a:r>
              <a:rPr lang="en-US" sz="1400" dirty="0" err="1" smtClean="0">
                <a:solidFill>
                  <a:srgbClr val="00B050"/>
                </a:solidFill>
              </a:rPr>
              <a:t>Landshoff</a:t>
            </a:r>
            <a:r>
              <a:rPr lang="en-US" sz="1400" dirty="0" smtClean="0">
                <a:solidFill>
                  <a:srgbClr val="00B050"/>
                </a:solidFill>
              </a:rPr>
              <a:t>, Olive, </a:t>
            </a:r>
            <a:r>
              <a:rPr lang="en-US" sz="1400" dirty="0" err="1" smtClean="0">
                <a:solidFill>
                  <a:srgbClr val="00B050"/>
                </a:solidFill>
              </a:rPr>
              <a:t>Polkinghorne</a:t>
            </a:r>
            <a:endParaRPr lang="en-US" sz="1400" dirty="0" smtClean="0">
              <a:solidFill>
                <a:srgbClr val="00B050"/>
              </a:solidFill>
            </a:endParaRPr>
          </a:p>
          <a:p>
            <a:r>
              <a:rPr lang="en-US" sz="1400" dirty="0" smtClean="0">
                <a:solidFill>
                  <a:srgbClr val="00B050"/>
                </a:solidFill>
              </a:rPr>
              <a:t> “The Analytic S-Matrix</a:t>
            </a:r>
            <a:r>
              <a:rPr lang="en-US" dirty="0" smtClean="0">
                <a:solidFill>
                  <a:srgbClr val="00B050"/>
                </a:solidFill>
              </a:rPr>
              <a:t>”</a:t>
            </a:r>
            <a:endParaRPr lang="en-US" dirty="0">
              <a:solidFill>
                <a:srgbClr val="00B050"/>
              </a:solidFill>
            </a:endParaRPr>
          </a:p>
        </p:txBody>
      </p:sp>
      <p:pic>
        <p:nvPicPr>
          <p:cNvPr id="6" name="Picture 5"/>
          <p:cNvPicPr>
            <a:picLocks noChangeAspect="1"/>
          </p:cNvPicPr>
          <p:nvPr/>
        </p:nvPicPr>
        <p:blipFill>
          <a:blip r:embed="rId8"/>
          <a:stretch>
            <a:fillRect/>
          </a:stretch>
        </p:blipFill>
        <p:spPr>
          <a:xfrm>
            <a:off x="2895600" y="2362200"/>
            <a:ext cx="196850" cy="253092"/>
          </a:xfrm>
          <a:prstGeom prst="rect">
            <a:avLst/>
          </a:prstGeom>
        </p:spPr>
      </p:pic>
      <p:sp>
        <p:nvSpPr>
          <p:cNvPr id="7" name="TextBox 6"/>
          <p:cNvSpPr txBox="1"/>
          <p:nvPr/>
        </p:nvSpPr>
        <p:spPr>
          <a:xfrm>
            <a:off x="0" y="1066800"/>
            <a:ext cx="8983483" cy="400110"/>
          </a:xfrm>
          <a:prstGeom prst="rect">
            <a:avLst/>
          </a:prstGeom>
          <a:noFill/>
        </p:spPr>
        <p:txBody>
          <a:bodyPr wrap="square" rtlCol="0">
            <a:spAutoFit/>
          </a:bodyPr>
          <a:lstStyle/>
          <a:p>
            <a:r>
              <a:rPr lang="en-US" sz="2000" dirty="0" smtClean="0"/>
              <a:t>The </a:t>
            </a:r>
            <a:r>
              <a:rPr lang="en-US" sz="2000" dirty="0"/>
              <a:t>Landau equations are easily solved for one-loop </a:t>
            </a:r>
            <a:r>
              <a:rPr lang="en-US" sz="2000" dirty="0" smtClean="0"/>
              <a:t>box integrals </a:t>
            </a:r>
            <a:r>
              <a:rPr lang="en-US" sz="2000" dirty="0"/>
              <a:t>in four </a:t>
            </a:r>
            <a:r>
              <a:rPr lang="en-US" sz="2000" dirty="0" smtClean="0"/>
              <a:t>dimensions.</a:t>
            </a:r>
            <a:endParaRPr lang="en-US" sz="2000" dirty="0"/>
          </a:p>
        </p:txBody>
      </p:sp>
      <p:sp>
        <p:nvSpPr>
          <p:cNvPr id="14" name="TextBox 13"/>
          <p:cNvSpPr txBox="1"/>
          <p:nvPr/>
        </p:nvSpPr>
        <p:spPr>
          <a:xfrm>
            <a:off x="-228600" y="3505200"/>
            <a:ext cx="9525000" cy="369332"/>
          </a:xfrm>
          <a:prstGeom prst="rect">
            <a:avLst/>
          </a:prstGeom>
          <a:noFill/>
        </p:spPr>
        <p:txBody>
          <a:bodyPr wrap="square" rtlCol="0">
            <a:spAutoFit/>
          </a:bodyPr>
          <a:lstStyle/>
          <a:p>
            <a:pPr algn="ctr"/>
            <a:r>
              <a:rPr lang="en-US" dirty="0" smtClean="0"/>
              <a:t>The </a:t>
            </a:r>
            <a:r>
              <a:rPr lang="en-US" dirty="0"/>
              <a:t>second Landau equation </a:t>
            </a:r>
            <a:r>
              <a:rPr lang="en-US"/>
              <a:t>puts </a:t>
            </a:r>
            <a:r>
              <a:rPr lang="en-US" smtClean="0"/>
              <a:t>propagators </a:t>
            </a:r>
            <a:r>
              <a:rPr lang="en-US" dirty="0" smtClean="0"/>
              <a:t>on-shell (no </a:t>
            </a:r>
            <a:r>
              <a:rPr lang="en-US" dirty="0"/>
              <a:t>constraints </a:t>
            </a:r>
            <a:r>
              <a:rPr lang="en-US"/>
              <a:t>on </a:t>
            </a:r>
            <a:r>
              <a:rPr lang="en-US" smtClean="0"/>
              <a:t>external kinematics</a:t>
            </a:r>
            <a:r>
              <a:rPr lang="en-US" dirty="0" smtClean="0"/>
              <a:t>). </a:t>
            </a:r>
            <a:endParaRPr lang="en-US" dirty="0"/>
          </a:p>
        </p:txBody>
      </p:sp>
      <p:sp>
        <p:nvSpPr>
          <p:cNvPr id="17" name="TextBox 16"/>
          <p:cNvSpPr txBox="1"/>
          <p:nvPr/>
        </p:nvSpPr>
        <p:spPr>
          <a:xfrm>
            <a:off x="923184" y="4495800"/>
            <a:ext cx="6409191" cy="646331"/>
          </a:xfrm>
          <a:prstGeom prst="rect">
            <a:avLst/>
          </a:prstGeom>
          <a:noFill/>
        </p:spPr>
        <p:txBody>
          <a:bodyPr wrap="none" rtlCol="0">
            <a:spAutoFit/>
          </a:bodyPr>
          <a:lstStyle/>
          <a:p>
            <a:pPr algn="ctr"/>
            <a:r>
              <a:rPr lang="en-US" dirty="0" smtClean="0"/>
              <a:t>The </a:t>
            </a:r>
            <a:r>
              <a:rPr lang="en-US" dirty="0"/>
              <a:t>solvability of the first equation gives a </a:t>
            </a:r>
            <a:r>
              <a:rPr lang="en-US" dirty="0" smtClean="0"/>
              <a:t>determinant  </a:t>
            </a:r>
            <a:r>
              <a:rPr lang="en-US" dirty="0"/>
              <a:t>constraint.</a:t>
            </a:r>
          </a:p>
          <a:p>
            <a:endParaRPr lang="en-US" dirty="0"/>
          </a:p>
        </p:txBody>
      </p:sp>
      <p:sp>
        <p:nvSpPr>
          <p:cNvPr id="20" name="TextBox 19"/>
          <p:cNvSpPr txBox="1"/>
          <p:nvPr/>
        </p:nvSpPr>
        <p:spPr>
          <a:xfrm>
            <a:off x="5410200" y="1371600"/>
            <a:ext cx="2747868" cy="369332"/>
          </a:xfrm>
          <a:prstGeom prst="rect">
            <a:avLst/>
          </a:prstGeom>
          <a:noFill/>
        </p:spPr>
        <p:txBody>
          <a:bodyPr wrap="none" rtlCol="0">
            <a:spAutoFit/>
          </a:bodyPr>
          <a:lstStyle/>
          <a:p>
            <a:r>
              <a:rPr lang="en-US" dirty="0" smtClean="0"/>
              <a:t>(and bubbles </a:t>
            </a:r>
            <a:r>
              <a:rPr lang="en-US" smtClean="0"/>
              <a:t>and triangles)</a:t>
            </a:r>
            <a:endParaRPr lang="en-US"/>
          </a:p>
        </p:txBody>
      </p:sp>
      <p:sp>
        <p:nvSpPr>
          <p:cNvPr id="22" name="TextBox 21"/>
          <p:cNvSpPr txBox="1"/>
          <p:nvPr/>
        </p:nvSpPr>
        <p:spPr>
          <a:xfrm>
            <a:off x="152400" y="5486400"/>
            <a:ext cx="1327608" cy="923330"/>
          </a:xfrm>
          <a:prstGeom prst="rect">
            <a:avLst/>
          </a:prstGeom>
          <a:noFill/>
        </p:spPr>
        <p:txBody>
          <a:bodyPr wrap="none" rtlCol="0">
            <a:spAutoFit/>
          </a:bodyPr>
          <a:lstStyle/>
          <a:p>
            <a:r>
              <a:rPr lang="en-US" dirty="0" smtClean="0">
                <a:solidFill>
                  <a:srgbClr val="FF0000"/>
                </a:solidFill>
              </a:rPr>
              <a:t>Leading </a:t>
            </a:r>
          </a:p>
          <a:p>
            <a:r>
              <a:rPr lang="en-US" dirty="0" smtClean="0">
                <a:solidFill>
                  <a:srgbClr val="FF0000"/>
                </a:solidFill>
              </a:rPr>
              <a:t>Landau </a:t>
            </a:r>
          </a:p>
          <a:p>
            <a:r>
              <a:rPr lang="en-US" dirty="0" smtClean="0">
                <a:solidFill>
                  <a:srgbClr val="FF0000"/>
                </a:solidFill>
              </a:rPr>
              <a:t>Singularities</a:t>
            </a:r>
            <a:endParaRPr lang="en-US" dirty="0">
              <a:solidFill>
                <a:srgbClr val="FF0000"/>
              </a:solidFill>
            </a:endParaRPr>
          </a:p>
        </p:txBody>
      </p:sp>
      <p:pic>
        <p:nvPicPr>
          <p:cNvPr id="3" name="Picture 2"/>
          <p:cNvPicPr>
            <a:picLocks noChangeAspect="1"/>
          </p:cNvPicPr>
          <p:nvPr/>
        </p:nvPicPr>
        <p:blipFill>
          <a:blip r:embed="rId9"/>
          <a:stretch>
            <a:fillRect/>
          </a:stretch>
        </p:blipFill>
        <p:spPr>
          <a:xfrm>
            <a:off x="1143000" y="3886200"/>
            <a:ext cx="6203214" cy="552509"/>
          </a:xfrm>
          <a:prstGeom prst="rect">
            <a:avLst/>
          </a:prstGeom>
        </p:spPr>
      </p:pic>
      <p:pic>
        <p:nvPicPr>
          <p:cNvPr id="4" name="Picture 3"/>
          <p:cNvPicPr>
            <a:picLocks noChangeAspect="1"/>
          </p:cNvPicPr>
          <p:nvPr/>
        </p:nvPicPr>
        <p:blipFill>
          <a:blip r:embed="rId10"/>
          <a:stretch>
            <a:fillRect/>
          </a:stretch>
        </p:blipFill>
        <p:spPr>
          <a:xfrm>
            <a:off x="76200" y="4953000"/>
            <a:ext cx="8907283" cy="499203"/>
          </a:xfrm>
          <a:prstGeom prst="rect">
            <a:avLst/>
          </a:prstGeom>
        </p:spPr>
      </p:pic>
    </p:spTree>
    <p:extLst>
      <p:ext uri="{BB962C8B-B14F-4D97-AF65-F5344CB8AC3E}">
        <p14:creationId xmlns:p14="http://schemas.microsoft.com/office/powerpoint/2010/main" val="4842063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solidFill>
                  <a:srgbClr val="FF0000"/>
                </a:solidFill>
              </a:rPr>
              <a:t>Landau Singularities and Symbol</a:t>
            </a:r>
            <a:endParaRPr lang="en-US" dirty="0">
              <a:solidFill>
                <a:srgbClr val="FF0000"/>
              </a:solidFill>
            </a:endParaRPr>
          </a:p>
        </p:txBody>
      </p:sp>
      <p:sp>
        <p:nvSpPr>
          <p:cNvPr id="3" name="Content Placeholder 2"/>
          <p:cNvSpPr>
            <a:spLocks noGrp="1"/>
          </p:cNvSpPr>
          <p:nvPr>
            <p:ph idx="1"/>
          </p:nvPr>
        </p:nvSpPr>
        <p:spPr>
          <a:xfrm>
            <a:off x="457200" y="762000"/>
            <a:ext cx="8229600" cy="5029200"/>
          </a:xfrm>
        </p:spPr>
        <p:txBody>
          <a:bodyPr>
            <a:normAutofit fontScale="92500" lnSpcReduction="10000"/>
          </a:bodyPr>
          <a:lstStyle/>
          <a:p>
            <a:pPr marL="0" indent="0">
              <a:buNone/>
            </a:pPr>
            <a:endParaRPr lang="en-US" dirty="0" smtClean="0"/>
          </a:p>
          <a:p>
            <a:r>
              <a:rPr lang="en-US" dirty="0" smtClean="0"/>
              <a:t>Much of the information about the analytic structure of such function is captured in  </a:t>
            </a:r>
            <a:r>
              <a:rPr lang="en-US" dirty="0" smtClean="0">
                <a:solidFill>
                  <a:srgbClr val="FF0000"/>
                </a:solidFill>
              </a:rPr>
              <a:t>symbol.</a:t>
            </a:r>
          </a:p>
          <a:p>
            <a:r>
              <a:rPr lang="en-US" dirty="0"/>
              <a:t>For amplitudes of generalized </a:t>
            </a:r>
            <a:r>
              <a:rPr lang="en-US" dirty="0" err="1"/>
              <a:t>polylogarithm</a:t>
            </a:r>
            <a:r>
              <a:rPr lang="en-US" dirty="0"/>
              <a:t> form there should be a close connection between </a:t>
            </a:r>
            <a:r>
              <a:rPr lang="en-US" dirty="0">
                <a:solidFill>
                  <a:srgbClr val="FF0000"/>
                </a:solidFill>
              </a:rPr>
              <a:t>Landau singularities </a:t>
            </a:r>
            <a:r>
              <a:rPr lang="en-US" dirty="0"/>
              <a:t>and </a:t>
            </a:r>
            <a:r>
              <a:rPr lang="en-US" dirty="0">
                <a:solidFill>
                  <a:srgbClr val="FF0000"/>
                </a:solidFill>
              </a:rPr>
              <a:t>symbol</a:t>
            </a:r>
            <a:r>
              <a:rPr lang="en-US" dirty="0"/>
              <a:t> </a:t>
            </a:r>
            <a:r>
              <a:rPr lang="en-US" dirty="0" smtClean="0"/>
              <a:t>alphabet of the amplitude.</a:t>
            </a:r>
            <a:endParaRPr lang="en-US" dirty="0"/>
          </a:p>
          <a:p>
            <a:r>
              <a:rPr lang="en-US" dirty="0" smtClean="0"/>
              <a:t>We </a:t>
            </a:r>
            <a:r>
              <a:rPr lang="en-US" dirty="0"/>
              <a:t>expect that the symbol </a:t>
            </a:r>
            <a:r>
              <a:rPr lang="en-US" dirty="0" smtClean="0"/>
              <a:t>entries appearing </a:t>
            </a:r>
            <a:r>
              <a:rPr lang="en-US" dirty="0"/>
              <a:t>in any amplitude should be such that </a:t>
            </a:r>
            <a:r>
              <a:rPr lang="en-US" dirty="0" smtClean="0"/>
              <a:t> their zeros </a:t>
            </a:r>
            <a:r>
              <a:rPr lang="en-US" dirty="0"/>
              <a:t>specify values of the external momenta where solutions of the Landau equations exist.</a:t>
            </a:r>
          </a:p>
          <a:p>
            <a:endParaRPr lang="en-US" dirty="0" smtClean="0"/>
          </a:p>
          <a:p>
            <a:endParaRPr lang="en-US" dirty="0" smtClean="0"/>
          </a:p>
          <a:p>
            <a:endParaRPr lang="en-US" dirty="0"/>
          </a:p>
          <a:p>
            <a:endParaRPr lang="en-US" dirty="0" smtClean="0"/>
          </a:p>
          <a:p>
            <a:endParaRPr lang="en-US" dirty="0"/>
          </a:p>
          <a:p>
            <a:endParaRPr lang="en-US" dirty="0"/>
          </a:p>
        </p:txBody>
      </p:sp>
      <p:sp>
        <p:nvSpPr>
          <p:cNvPr id="4" name="TextBox 3"/>
          <p:cNvSpPr txBox="1"/>
          <p:nvPr/>
        </p:nvSpPr>
        <p:spPr>
          <a:xfrm>
            <a:off x="3885285" y="5879068"/>
            <a:ext cx="4331892" cy="369332"/>
          </a:xfrm>
          <a:prstGeom prst="rect">
            <a:avLst/>
          </a:prstGeom>
          <a:noFill/>
        </p:spPr>
        <p:txBody>
          <a:bodyPr wrap="none" rtlCol="0">
            <a:spAutoFit/>
          </a:bodyPr>
          <a:lstStyle/>
          <a:p>
            <a:r>
              <a:rPr lang="en-US" dirty="0" smtClean="0"/>
              <a:t> </a:t>
            </a:r>
            <a:r>
              <a:rPr lang="en-US" dirty="0" smtClean="0">
                <a:solidFill>
                  <a:srgbClr val="00B050"/>
                </a:solidFill>
              </a:rPr>
              <a:t>Maldacena, Simons-</a:t>
            </a:r>
            <a:r>
              <a:rPr lang="en-US" dirty="0" err="1" smtClean="0">
                <a:solidFill>
                  <a:srgbClr val="00B050"/>
                </a:solidFill>
              </a:rPr>
              <a:t>Duffin</a:t>
            </a:r>
            <a:r>
              <a:rPr lang="en-US" dirty="0" smtClean="0">
                <a:solidFill>
                  <a:srgbClr val="00B050"/>
                </a:solidFill>
              </a:rPr>
              <a:t>, </a:t>
            </a:r>
            <a:r>
              <a:rPr lang="en-US" dirty="0" err="1" smtClean="0">
                <a:solidFill>
                  <a:srgbClr val="00B050"/>
                </a:solidFill>
              </a:rPr>
              <a:t>Zhiboedov</a:t>
            </a:r>
            <a:r>
              <a:rPr lang="en-US" dirty="0" smtClean="0">
                <a:solidFill>
                  <a:srgbClr val="00B050"/>
                </a:solidFill>
              </a:rPr>
              <a:t> 2015</a:t>
            </a:r>
            <a:endParaRPr lang="en-US" dirty="0">
              <a:solidFill>
                <a:srgbClr val="00B050"/>
              </a:solidFill>
            </a:endParaRPr>
          </a:p>
        </p:txBody>
      </p:sp>
      <p:sp>
        <p:nvSpPr>
          <p:cNvPr id="5" name="TextBox 4"/>
          <p:cNvSpPr txBox="1"/>
          <p:nvPr/>
        </p:nvSpPr>
        <p:spPr>
          <a:xfrm>
            <a:off x="3962400" y="6260068"/>
            <a:ext cx="4105932" cy="369332"/>
          </a:xfrm>
          <a:prstGeom prst="rect">
            <a:avLst/>
          </a:prstGeom>
          <a:noFill/>
        </p:spPr>
        <p:txBody>
          <a:bodyPr wrap="none" rtlCol="0">
            <a:spAutoFit/>
          </a:bodyPr>
          <a:lstStyle/>
          <a:p>
            <a:r>
              <a:rPr lang="en-US" dirty="0" smtClean="0">
                <a:solidFill>
                  <a:srgbClr val="00B050"/>
                </a:solidFill>
              </a:rPr>
              <a:t>Abreu, </a:t>
            </a:r>
            <a:r>
              <a:rPr lang="en-US" dirty="0" err="1" smtClean="0">
                <a:solidFill>
                  <a:srgbClr val="00B050"/>
                </a:solidFill>
              </a:rPr>
              <a:t>Britto</a:t>
            </a:r>
            <a:r>
              <a:rPr lang="en-US" dirty="0" smtClean="0">
                <a:solidFill>
                  <a:srgbClr val="00B050"/>
                </a:solidFill>
              </a:rPr>
              <a:t>, </a:t>
            </a:r>
            <a:r>
              <a:rPr lang="en-US" dirty="0" err="1" smtClean="0">
                <a:solidFill>
                  <a:srgbClr val="00B050"/>
                </a:solidFill>
              </a:rPr>
              <a:t>Duhr</a:t>
            </a:r>
            <a:r>
              <a:rPr lang="en-US" dirty="0" smtClean="0">
                <a:solidFill>
                  <a:srgbClr val="00B050"/>
                </a:solidFill>
              </a:rPr>
              <a:t>, </a:t>
            </a:r>
            <a:r>
              <a:rPr lang="en-US" dirty="0" err="1" smtClean="0">
                <a:solidFill>
                  <a:srgbClr val="00B050"/>
                </a:solidFill>
              </a:rPr>
              <a:t>Gardi</a:t>
            </a:r>
            <a:r>
              <a:rPr lang="en-US" dirty="0" smtClean="0">
                <a:solidFill>
                  <a:srgbClr val="00B050"/>
                </a:solidFill>
              </a:rPr>
              <a:t>, </a:t>
            </a:r>
            <a:r>
              <a:rPr lang="en-US" dirty="0" err="1" smtClean="0">
                <a:solidFill>
                  <a:srgbClr val="00B050"/>
                </a:solidFill>
              </a:rPr>
              <a:t>Gronqvist</a:t>
            </a:r>
            <a:r>
              <a:rPr lang="en-US" dirty="0" smtClean="0">
                <a:solidFill>
                  <a:srgbClr val="00B050"/>
                </a:solidFill>
              </a:rPr>
              <a:t> 2014</a:t>
            </a:r>
            <a:endParaRPr lang="en-US" dirty="0">
              <a:solidFill>
                <a:srgbClr val="00B050"/>
              </a:solidFill>
            </a:endParaRPr>
          </a:p>
        </p:txBody>
      </p:sp>
    </p:spTree>
    <p:extLst>
      <p:ext uri="{BB962C8B-B14F-4D97-AF65-F5344CB8AC3E}">
        <p14:creationId xmlns:p14="http://schemas.microsoft.com/office/powerpoint/2010/main" val="2282432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solidFill>
                  <a:srgbClr val="FF0000"/>
                </a:solidFill>
              </a:rPr>
              <a:t>Landau Singularities: </a:t>
            </a:r>
            <a:br>
              <a:rPr lang="en-US" dirty="0" smtClean="0">
                <a:solidFill>
                  <a:srgbClr val="FF0000"/>
                </a:solidFill>
              </a:rPr>
            </a:br>
            <a:r>
              <a:rPr lang="en-US" dirty="0">
                <a:solidFill>
                  <a:srgbClr val="FF0000"/>
                </a:solidFill>
              </a:rPr>
              <a:t>O</a:t>
            </a:r>
            <a:r>
              <a:rPr lang="en-US" dirty="0" smtClean="0">
                <a:solidFill>
                  <a:srgbClr val="FF0000"/>
                </a:solidFill>
              </a:rPr>
              <a:t>ne-loop n-point MHV in N=4 SYM</a:t>
            </a:r>
            <a:endParaRPr lang="en-US" dirty="0">
              <a:solidFill>
                <a:srgbClr val="FF0000"/>
              </a:solidFill>
            </a:endParaRPr>
          </a:p>
        </p:txBody>
      </p:sp>
      <p:pic>
        <p:nvPicPr>
          <p:cNvPr id="3" name="Picture 2"/>
          <p:cNvPicPr>
            <a:picLocks noChangeAspect="1"/>
          </p:cNvPicPr>
          <p:nvPr/>
        </p:nvPicPr>
        <p:blipFill>
          <a:blip r:embed="rId3"/>
          <a:stretch>
            <a:fillRect/>
          </a:stretch>
        </p:blipFill>
        <p:spPr>
          <a:xfrm>
            <a:off x="76200" y="3860800"/>
            <a:ext cx="4847758" cy="558800"/>
          </a:xfrm>
          <a:prstGeom prst="rect">
            <a:avLst/>
          </a:prstGeom>
        </p:spPr>
      </p:pic>
      <p:pic>
        <p:nvPicPr>
          <p:cNvPr id="6" name="Picture 5"/>
          <p:cNvPicPr>
            <a:picLocks noChangeAspect="1"/>
          </p:cNvPicPr>
          <p:nvPr/>
        </p:nvPicPr>
        <p:blipFill>
          <a:blip r:embed="rId4"/>
          <a:stretch>
            <a:fillRect/>
          </a:stretch>
        </p:blipFill>
        <p:spPr>
          <a:xfrm>
            <a:off x="76200" y="4299473"/>
            <a:ext cx="5714999" cy="1491727"/>
          </a:xfrm>
          <a:prstGeom prst="rect">
            <a:avLst/>
          </a:prstGeom>
        </p:spPr>
      </p:pic>
      <p:pic>
        <p:nvPicPr>
          <p:cNvPr id="8" name="Picture 7"/>
          <p:cNvPicPr>
            <a:picLocks noChangeAspect="1"/>
          </p:cNvPicPr>
          <p:nvPr/>
        </p:nvPicPr>
        <p:blipFill>
          <a:blip r:embed="rId5"/>
          <a:stretch>
            <a:fillRect/>
          </a:stretch>
        </p:blipFill>
        <p:spPr>
          <a:xfrm>
            <a:off x="228600" y="5604933"/>
            <a:ext cx="5638798" cy="1253067"/>
          </a:xfrm>
          <a:prstGeom prst="rect">
            <a:avLst/>
          </a:prstGeom>
        </p:spPr>
      </p:pic>
      <p:sp>
        <p:nvSpPr>
          <p:cNvPr id="7" name="TextBox 6"/>
          <p:cNvSpPr txBox="1"/>
          <p:nvPr/>
        </p:nvSpPr>
        <p:spPr>
          <a:xfrm>
            <a:off x="228600" y="3212068"/>
            <a:ext cx="2162643" cy="369332"/>
          </a:xfrm>
          <a:prstGeom prst="rect">
            <a:avLst/>
          </a:prstGeom>
          <a:noFill/>
        </p:spPr>
        <p:txBody>
          <a:bodyPr wrap="none" rtlCol="0">
            <a:spAutoFit/>
          </a:bodyPr>
          <a:lstStyle/>
          <a:p>
            <a:r>
              <a:rPr lang="en-US" dirty="0" err="1" smtClean="0">
                <a:solidFill>
                  <a:srgbClr val="00B050"/>
                </a:solidFill>
              </a:rPr>
              <a:t>Dennen</a:t>
            </a:r>
            <a:r>
              <a:rPr lang="en-US" dirty="0" smtClean="0">
                <a:solidFill>
                  <a:srgbClr val="00B050"/>
                </a:solidFill>
              </a:rPr>
              <a:t>, </a:t>
            </a:r>
            <a:r>
              <a:rPr lang="en-US" dirty="0" err="1" smtClean="0">
                <a:solidFill>
                  <a:srgbClr val="00B050"/>
                </a:solidFill>
              </a:rPr>
              <a:t>Spradlin</a:t>
            </a:r>
            <a:r>
              <a:rPr lang="en-US" dirty="0" smtClean="0">
                <a:solidFill>
                  <a:srgbClr val="00B050"/>
                </a:solidFill>
              </a:rPr>
              <a:t>, AV</a:t>
            </a:r>
            <a:endParaRPr lang="en-US" dirty="0">
              <a:solidFill>
                <a:srgbClr val="00B050"/>
              </a:solidFill>
            </a:endParaRPr>
          </a:p>
        </p:txBody>
      </p:sp>
      <p:pic>
        <p:nvPicPr>
          <p:cNvPr id="9" name="Picture 8"/>
          <p:cNvPicPr>
            <a:picLocks noChangeAspect="1"/>
          </p:cNvPicPr>
          <p:nvPr/>
        </p:nvPicPr>
        <p:blipFill>
          <a:blip r:embed="rId6"/>
          <a:stretch>
            <a:fillRect/>
          </a:stretch>
        </p:blipFill>
        <p:spPr>
          <a:xfrm>
            <a:off x="1828800" y="1555963"/>
            <a:ext cx="3780957" cy="1492037"/>
          </a:xfrm>
          <a:prstGeom prst="rect">
            <a:avLst/>
          </a:prstGeom>
        </p:spPr>
      </p:pic>
      <p:sp>
        <p:nvSpPr>
          <p:cNvPr id="13" name="TextBox 12"/>
          <p:cNvSpPr txBox="1"/>
          <p:nvPr/>
        </p:nvSpPr>
        <p:spPr>
          <a:xfrm>
            <a:off x="5867400" y="2020669"/>
            <a:ext cx="2559227" cy="646331"/>
          </a:xfrm>
          <a:prstGeom prst="rect">
            <a:avLst/>
          </a:prstGeom>
          <a:noFill/>
        </p:spPr>
        <p:txBody>
          <a:bodyPr wrap="none" rtlCol="0">
            <a:spAutoFit/>
          </a:bodyPr>
          <a:lstStyle/>
          <a:p>
            <a:r>
              <a:rPr lang="en-US" dirty="0" err="1" smtClean="0">
                <a:solidFill>
                  <a:srgbClr val="00B050"/>
                </a:solidFill>
              </a:rPr>
              <a:t>Arkani-Hamed</a:t>
            </a:r>
            <a:r>
              <a:rPr lang="en-US" dirty="0" smtClean="0">
                <a:solidFill>
                  <a:srgbClr val="00B050"/>
                </a:solidFill>
              </a:rPr>
              <a:t>, </a:t>
            </a:r>
            <a:r>
              <a:rPr lang="en-US" dirty="0" err="1" smtClean="0">
                <a:solidFill>
                  <a:srgbClr val="00B050"/>
                </a:solidFill>
              </a:rPr>
              <a:t>Bourjaily</a:t>
            </a:r>
            <a:r>
              <a:rPr lang="en-US" dirty="0" smtClean="0">
                <a:solidFill>
                  <a:srgbClr val="00B050"/>
                </a:solidFill>
              </a:rPr>
              <a:t>, </a:t>
            </a:r>
          </a:p>
          <a:p>
            <a:r>
              <a:rPr lang="en-US" dirty="0" err="1" smtClean="0">
                <a:solidFill>
                  <a:srgbClr val="00B050"/>
                </a:solidFill>
              </a:rPr>
              <a:t>Cachazo</a:t>
            </a:r>
            <a:r>
              <a:rPr lang="en-US" dirty="0" smtClean="0">
                <a:solidFill>
                  <a:srgbClr val="00B050"/>
                </a:solidFill>
              </a:rPr>
              <a:t>, </a:t>
            </a:r>
            <a:r>
              <a:rPr lang="en-US" dirty="0" err="1" smtClean="0">
                <a:solidFill>
                  <a:srgbClr val="00B050"/>
                </a:solidFill>
              </a:rPr>
              <a:t>Trnka</a:t>
            </a:r>
            <a:endParaRPr lang="en-US" dirty="0">
              <a:solidFill>
                <a:srgbClr val="00B050"/>
              </a:solidFill>
            </a:endParaRPr>
          </a:p>
        </p:txBody>
      </p:sp>
      <p:sp>
        <p:nvSpPr>
          <p:cNvPr id="14" name="TextBox 13"/>
          <p:cNvSpPr txBox="1"/>
          <p:nvPr/>
        </p:nvSpPr>
        <p:spPr>
          <a:xfrm>
            <a:off x="5632221" y="1611868"/>
            <a:ext cx="2978379" cy="369332"/>
          </a:xfrm>
          <a:prstGeom prst="rect">
            <a:avLst/>
          </a:prstGeom>
          <a:noFill/>
        </p:spPr>
        <p:txBody>
          <a:bodyPr wrap="none" rtlCol="0">
            <a:spAutoFit/>
          </a:bodyPr>
          <a:lstStyle/>
          <a:p>
            <a:r>
              <a:rPr lang="en-US" dirty="0" smtClean="0">
                <a:solidFill>
                  <a:srgbClr val="00B050"/>
                </a:solidFill>
              </a:rPr>
              <a:t>Bern, Dixon, Dunbar, </a:t>
            </a:r>
            <a:r>
              <a:rPr lang="en-US" dirty="0" err="1" smtClean="0">
                <a:solidFill>
                  <a:srgbClr val="00B050"/>
                </a:solidFill>
              </a:rPr>
              <a:t>Kosower</a:t>
            </a:r>
            <a:endParaRPr lang="en-US" dirty="0">
              <a:solidFill>
                <a:srgbClr val="00B050"/>
              </a:solidFill>
            </a:endParaRPr>
          </a:p>
        </p:txBody>
      </p:sp>
      <p:pic>
        <p:nvPicPr>
          <p:cNvPr id="15" name="Picture 14"/>
          <p:cNvPicPr>
            <a:picLocks noChangeAspect="1"/>
          </p:cNvPicPr>
          <p:nvPr/>
        </p:nvPicPr>
        <p:blipFill>
          <a:blip r:embed="rId7"/>
          <a:stretch>
            <a:fillRect/>
          </a:stretch>
        </p:blipFill>
        <p:spPr>
          <a:xfrm>
            <a:off x="2921298" y="2990327"/>
            <a:ext cx="4165301" cy="972073"/>
          </a:xfrm>
          <a:prstGeom prst="rect">
            <a:avLst/>
          </a:prstGeom>
        </p:spPr>
      </p:pic>
      <p:sp>
        <p:nvSpPr>
          <p:cNvPr id="17" name="Frame 16"/>
          <p:cNvSpPr/>
          <p:nvPr/>
        </p:nvSpPr>
        <p:spPr>
          <a:xfrm>
            <a:off x="2743200" y="3047690"/>
            <a:ext cx="4495800" cy="91471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567619" y="2678668"/>
            <a:ext cx="1642181" cy="369332"/>
          </a:xfrm>
          <a:prstGeom prst="rect">
            <a:avLst/>
          </a:prstGeom>
          <a:noFill/>
        </p:spPr>
        <p:txBody>
          <a:bodyPr wrap="none" rtlCol="0">
            <a:spAutoFit/>
          </a:bodyPr>
          <a:lstStyle/>
          <a:p>
            <a:r>
              <a:rPr lang="en-US" dirty="0"/>
              <a:t>c</a:t>
            </a:r>
            <a:r>
              <a:rPr lang="en-US" dirty="0" smtClean="0"/>
              <a:t>hiral pentagon</a:t>
            </a:r>
            <a:endParaRPr lang="en-US" dirty="0"/>
          </a:p>
        </p:txBody>
      </p:sp>
      <p:pic>
        <p:nvPicPr>
          <p:cNvPr id="4" name="Picture 3"/>
          <p:cNvPicPr>
            <a:picLocks noChangeAspect="1"/>
          </p:cNvPicPr>
          <p:nvPr/>
        </p:nvPicPr>
        <p:blipFill>
          <a:blip r:embed="rId8"/>
          <a:stretch>
            <a:fillRect/>
          </a:stretch>
        </p:blipFill>
        <p:spPr>
          <a:xfrm>
            <a:off x="5867400" y="3962400"/>
            <a:ext cx="3048000" cy="338667"/>
          </a:xfrm>
          <a:prstGeom prst="rect">
            <a:avLst/>
          </a:prstGeom>
        </p:spPr>
      </p:pic>
      <p:pic>
        <p:nvPicPr>
          <p:cNvPr id="5" name="Picture 4"/>
          <p:cNvPicPr>
            <a:picLocks noChangeAspect="1"/>
          </p:cNvPicPr>
          <p:nvPr/>
        </p:nvPicPr>
        <p:blipFill>
          <a:blip r:embed="rId9"/>
          <a:stretch>
            <a:fillRect/>
          </a:stretch>
        </p:blipFill>
        <p:spPr>
          <a:xfrm>
            <a:off x="6324600" y="4267200"/>
            <a:ext cx="1219200" cy="304800"/>
          </a:xfrm>
          <a:prstGeom prst="rect">
            <a:avLst/>
          </a:prstGeom>
        </p:spPr>
      </p:pic>
      <p:sp>
        <p:nvSpPr>
          <p:cNvPr id="10" name="TextBox 9"/>
          <p:cNvSpPr txBox="1"/>
          <p:nvPr/>
        </p:nvSpPr>
        <p:spPr>
          <a:xfrm>
            <a:off x="6324600" y="4572000"/>
            <a:ext cx="1808187" cy="369332"/>
          </a:xfrm>
          <a:prstGeom prst="rect">
            <a:avLst/>
          </a:prstGeom>
          <a:noFill/>
        </p:spPr>
        <p:txBody>
          <a:bodyPr wrap="none" rtlCol="0">
            <a:spAutoFit/>
          </a:bodyPr>
          <a:lstStyle/>
          <a:p>
            <a:r>
              <a:rPr lang="en-US" dirty="0" smtClean="0"/>
              <a:t>Reduces to boxes</a:t>
            </a:r>
            <a:endParaRPr lang="en-US" dirty="0"/>
          </a:p>
        </p:txBody>
      </p:sp>
      <p:sp>
        <p:nvSpPr>
          <p:cNvPr id="16" name="TextBox 15"/>
          <p:cNvSpPr txBox="1"/>
          <p:nvPr/>
        </p:nvSpPr>
        <p:spPr>
          <a:xfrm>
            <a:off x="6400800" y="6107668"/>
            <a:ext cx="2286000" cy="369332"/>
          </a:xfrm>
          <a:prstGeom prst="rect">
            <a:avLst/>
          </a:prstGeom>
          <a:noFill/>
        </p:spPr>
        <p:txBody>
          <a:bodyPr wrap="square" rtlCol="0">
            <a:spAutoFit/>
          </a:bodyPr>
          <a:lstStyle/>
          <a:p>
            <a:r>
              <a:rPr lang="en-US" dirty="0" smtClean="0"/>
              <a:t>Reduces to triangles</a:t>
            </a:r>
            <a:endParaRPr lang="en-US" dirty="0"/>
          </a:p>
        </p:txBody>
      </p:sp>
    </p:spTree>
    <p:extLst>
      <p:ext uri="{BB962C8B-B14F-4D97-AF65-F5344CB8AC3E}">
        <p14:creationId xmlns:p14="http://schemas.microsoft.com/office/powerpoint/2010/main" val="1964227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799" y="1447800"/>
            <a:ext cx="8446496" cy="1637206"/>
          </a:xfrm>
          <a:prstGeom prst="rect">
            <a:avLst/>
          </a:prstGeom>
        </p:spPr>
      </p:pic>
      <p:pic>
        <p:nvPicPr>
          <p:cNvPr id="6" name="Picture 5"/>
          <p:cNvPicPr>
            <a:picLocks noChangeAspect="1"/>
          </p:cNvPicPr>
          <p:nvPr/>
        </p:nvPicPr>
        <p:blipFill>
          <a:blip r:embed="rId4"/>
          <a:stretch>
            <a:fillRect/>
          </a:stretch>
        </p:blipFill>
        <p:spPr>
          <a:xfrm>
            <a:off x="4333751" y="2807732"/>
            <a:ext cx="4429249" cy="773668"/>
          </a:xfrm>
          <a:prstGeom prst="rect">
            <a:avLst/>
          </a:prstGeom>
        </p:spPr>
      </p:pic>
      <p:pic>
        <p:nvPicPr>
          <p:cNvPr id="3" name="Picture 2"/>
          <p:cNvPicPr>
            <a:picLocks noChangeAspect="1"/>
          </p:cNvPicPr>
          <p:nvPr/>
        </p:nvPicPr>
        <p:blipFill>
          <a:blip r:embed="rId5"/>
          <a:stretch>
            <a:fillRect/>
          </a:stretch>
        </p:blipFill>
        <p:spPr>
          <a:xfrm>
            <a:off x="2641599" y="4230194"/>
            <a:ext cx="5920125" cy="722806"/>
          </a:xfrm>
          <a:prstGeom prst="rect">
            <a:avLst/>
          </a:prstGeom>
        </p:spPr>
      </p:pic>
      <p:sp>
        <p:nvSpPr>
          <p:cNvPr id="8" name="TextBox 7"/>
          <p:cNvSpPr txBox="1"/>
          <p:nvPr/>
        </p:nvSpPr>
        <p:spPr>
          <a:xfrm>
            <a:off x="457199" y="4267200"/>
            <a:ext cx="1415923" cy="369332"/>
          </a:xfrm>
          <a:prstGeom prst="rect">
            <a:avLst/>
          </a:prstGeom>
          <a:noFill/>
        </p:spPr>
        <p:txBody>
          <a:bodyPr wrap="square" rtlCol="0">
            <a:spAutoFit/>
          </a:bodyPr>
          <a:lstStyle/>
          <a:p>
            <a:r>
              <a:rPr lang="en-US" dirty="0" smtClean="0"/>
              <a:t>First Entry</a:t>
            </a:r>
            <a:endParaRPr lang="en-US" dirty="0"/>
          </a:p>
        </p:txBody>
      </p:sp>
      <p:pic>
        <p:nvPicPr>
          <p:cNvPr id="9" name="Picture 8"/>
          <p:cNvPicPr>
            <a:picLocks noChangeAspect="1"/>
          </p:cNvPicPr>
          <p:nvPr/>
        </p:nvPicPr>
        <p:blipFill>
          <a:blip r:embed="rId6"/>
          <a:stretch>
            <a:fillRect/>
          </a:stretch>
        </p:blipFill>
        <p:spPr>
          <a:xfrm>
            <a:off x="2667000" y="5219700"/>
            <a:ext cx="4906238" cy="292038"/>
          </a:xfrm>
          <a:prstGeom prst="rect">
            <a:avLst/>
          </a:prstGeom>
        </p:spPr>
      </p:pic>
      <p:sp>
        <p:nvSpPr>
          <p:cNvPr id="11" name="TextBox 10"/>
          <p:cNvSpPr txBox="1"/>
          <p:nvPr/>
        </p:nvSpPr>
        <p:spPr>
          <a:xfrm>
            <a:off x="457200" y="5117068"/>
            <a:ext cx="1600200" cy="369332"/>
          </a:xfrm>
          <a:prstGeom prst="rect">
            <a:avLst/>
          </a:prstGeom>
          <a:noFill/>
        </p:spPr>
        <p:txBody>
          <a:bodyPr wrap="square" rtlCol="0">
            <a:spAutoFit/>
          </a:bodyPr>
          <a:lstStyle/>
          <a:p>
            <a:r>
              <a:rPr lang="en-US" dirty="0" smtClean="0"/>
              <a:t>Second Entry</a:t>
            </a:r>
            <a:endParaRPr lang="en-US" dirty="0"/>
          </a:p>
        </p:txBody>
      </p:sp>
      <p:sp>
        <p:nvSpPr>
          <p:cNvPr id="4" name="TextBox 3"/>
          <p:cNvSpPr txBox="1"/>
          <p:nvPr/>
        </p:nvSpPr>
        <p:spPr>
          <a:xfrm>
            <a:off x="2667000" y="3544669"/>
            <a:ext cx="4800600" cy="646331"/>
          </a:xfrm>
          <a:prstGeom prst="rect">
            <a:avLst/>
          </a:prstGeom>
          <a:noFill/>
        </p:spPr>
        <p:txBody>
          <a:bodyPr wrap="square" rtlCol="0">
            <a:spAutoFit/>
          </a:bodyPr>
          <a:lstStyle/>
          <a:p>
            <a:r>
              <a:rPr lang="en-US" sz="3600" dirty="0" smtClean="0">
                <a:solidFill>
                  <a:srgbClr val="FF0000"/>
                </a:solidFill>
              </a:rPr>
              <a:t>  </a:t>
            </a:r>
            <a:r>
              <a:rPr lang="en-US" sz="3600" smtClean="0">
                <a:solidFill>
                  <a:srgbClr val="FF0000"/>
                </a:solidFill>
              </a:rPr>
              <a:t>Compute the Symbol</a:t>
            </a:r>
            <a:endParaRPr lang="en-US" sz="3600" dirty="0">
              <a:solidFill>
                <a:srgbClr val="FF0000"/>
              </a:solidFill>
            </a:endParaRPr>
          </a:p>
        </p:txBody>
      </p:sp>
      <p:sp>
        <p:nvSpPr>
          <p:cNvPr id="12" name="TextBox 11"/>
          <p:cNvSpPr txBox="1"/>
          <p:nvPr/>
        </p:nvSpPr>
        <p:spPr>
          <a:xfrm>
            <a:off x="5888716" y="1219200"/>
            <a:ext cx="3031279" cy="369332"/>
          </a:xfrm>
          <a:prstGeom prst="rect">
            <a:avLst/>
          </a:prstGeom>
          <a:noFill/>
        </p:spPr>
        <p:txBody>
          <a:bodyPr wrap="none" rtlCol="0">
            <a:spAutoFit/>
          </a:bodyPr>
          <a:lstStyle/>
          <a:p>
            <a:r>
              <a:rPr lang="en-US" dirty="0" smtClean="0">
                <a:solidFill>
                  <a:srgbClr val="00B050"/>
                </a:solidFill>
              </a:rPr>
              <a:t> Bern, Dixon, Dunbar, </a:t>
            </a:r>
            <a:r>
              <a:rPr lang="en-US" dirty="0" err="1" smtClean="0">
                <a:solidFill>
                  <a:srgbClr val="00B050"/>
                </a:solidFill>
              </a:rPr>
              <a:t>Kosower</a:t>
            </a:r>
            <a:endParaRPr lang="en-US" dirty="0">
              <a:solidFill>
                <a:srgbClr val="00B050"/>
              </a:solidFill>
            </a:endParaRPr>
          </a:p>
        </p:txBody>
      </p:sp>
      <p:sp>
        <p:nvSpPr>
          <p:cNvPr id="14" name="Title 1"/>
          <p:cNvSpPr>
            <a:spLocks noGrp="1"/>
          </p:cNvSpPr>
          <p:nvPr>
            <p:ph type="title"/>
          </p:nvPr>
        </p:nvSpPr>
        <p:spPr>
          <a:xfrm>
            <a:off x="457200" y="76200"/>
            <a:ext cx="8229600" cy="1143000"/>
          </a:xfrm>
        </p:spPr>
        <p:txBody>
          <a:bodyPr>
            <a:normAutofit fontScale="90000"/>
          </a:bodyPr>
          <a:lstStyle/>
          <a:p>
            <a:r>
              <a:rPr lang="en-US" dirty="0" smtClean="0">
                <a:solidFill>
                  <a:srgbClr val="FF0000"/>
                </a:solidFill>
              </a:rPr>
              <a:t>Symbol: </a:t>
            </a:r>
            <a:br>
              <a:rPr lang="en-US" dirty="0" smtClean="0">
                <a:solidFill>
                  <a:srgbClr val="FF0000"/>
                </a:solidFill>
              </a:rPr>
            </a:br>
            <a:r>
              <a:rPr lang="en-US" dirty="0" smtClean="0">
                <a:solidFill>
                  <a:srgbClr val="FF0000"/>
                </a:solidFill>
              </a:rPr>
              <a:t>One-loop n-point MHV in N=4 SYM</a:t>
            </a:r>
            <a:endParaRPr lang="en-US" dirty="0">
              <a:solidFill>
                <a:srgbClr val="FF0000"/>
              </a:solidFill>
            </a:endParaRPr>
          </a:p>
        </p:txBody>
      </p:sp>
      <p:sp>
        <p:nvSpPr>
          <p:cNvPr id="13" name="TextBox 12"/>
          <p:cNvSpPr txBox="1"/>
          <p:nvPr/>
        </p:nvSpPr>
        <p:spPr>
          <a:xfrm>
            <a:off x="5334000" y="1566446"/>
            <a:ext cx="3533095" cy="338554"/>
          </a:xfrm>
          <a:prstGeom prst="rect">
            <a:avLst/>
          </a:prstGeom>
          <a:noFill/>
        </p:spPr>
        <p:txBody>
          <a:bodyPr wrap="square" rtlCol="0">
            <a:spAutoFit/>
          </a:bodyPr>
          <a:lstStyle/>
          <a:p>
            <a:r>
              <a:rPr lang="en-US" sz="1600" dirty="0" err="1" smtClean="0">
                <a:solidFill>
                  <a:srgbClr val="00B050"/>
                </a:solidFill>
              </a:rPr>
              <a:t>Arkani-Hamed</a:t>
            </a:r>
            <a:r>
              <a:rPr lang="en-US" sz="1600" dirty="0" smtClean="0">
                <a:solidFill>
                  <a:srgbClr val="00B050"/>
                </a:solidFill>
              </a:rPr>
              <a:t>, </a:t>
            </a:r>
            <a:r>
              <a:rPr lang="en-US" sz="1600" dirty="0" err="1" smtClean="0">
                <a:solidFill>
                  <a:srgbClr val="00B050"/>
                </a:solidFill>
              </a:rPr>
              <a:t>Bourjaily</a:t>
            </a:r>
            <a:r>
              <a:rPr lang="en-US" sz="1600" dirty="0" smtClean="0">
                <a:solidFill>
                  <a:srgbClr val="00B050"/>
                </a:solidFill>
              </a:rPr>
              <a:t>, </a:t>
            </a:r>
            <a:r>
              <a:rPr lang="en-US" sz="1600" dirty="0" err="1" smtClean="0">
                <a:solidFill>
                  <a:srgbClr val="00B050"/>
                </a:solidFill>
              </a:rPr>
              <a:t>Cachazo</a:t>
            </a:r>
            <a:r>
              <a:rPr lang="en-US" sz="1600" dirty="0" smtClean="0">
                <a:solidFill>
                  <a:srgbClr val="00B050"/>
                </a:solidFill>
              </a:rPr>
              <a:t>, </a:t>
            </a:r>
            <a:r>
              <a:rPr lang="en-US" sz="1600" dirty="0" err="1" smtClean="0">
                <a:solidFill>
                  <a:srgbClr val="00B050"/>
                </a:solidFill>
              </a:rPr>
              <a:t>Trnka</a:t>
            </a:r>
            <a:endParaRPr lang="en-US" sz="1600" dirty="0">
              <a:solidFill>
                <a:srgbClr val="00B050"/>
              </a:solidFill>
            </a:endParaRPr>
          </a:p>
        </p:txBody>
      </p:sp>
      <p:pic>
        <p:nvPicPr>
          <p:cNvPr id="15" name="Picture 14"/>
          <p:cNvPicPr>
            <a:picLocks noChangeAspect="1"/>
          </p:cNvPicPr>
          <p:nvPr/>
        </p:nvPicPr>
        <p:blipFill>
          <a:blip r:embed="rId7"/>
          <a:stretch>
            <a:fillRect/>
          </a:stretch>
        </p:blipFill>
        <p:spPr>
          <a:xfrm>
            <a:off x="2771774" y="6019800"/>
            <a:ext cx="5000626" cy="914400"/>
          </a:xfrm>
          <a:prstGeom prst="rect">
            <a:avLst/>
          </a:prstGeom>
        </p:spPr>
      </p:pic>
      <p:pic>
        <p:nvPicPr>
          <p:cNvPr id="7" name="Picture 6"/>
          <p:cNvPicPr>
            <a:picLocks noChangeAspect="1"/>
          </p:cNvPicPr>
          <p:nvPr/>
        </p:nvPicPr>
        <p:blipFill>
          <a:blip r:embed="rId8"/>
          <a:stretch>
            <a:fillRect/>
          </a:stretch>
        </p:blipFill>
        <p:spPr>
          <a:xfrm>
            <a:off x="2590800" y="5537200"/>
            <a:ext cx="990600" cy="558800"/>
          </a:xfrm>
          <a:prstGeom prst="rect">
            <a:avLst/>
          </a:prstGeom>
        </p:spPr>
      </p:pic>
      <p:sp>
        <p:nvSpPr>
          <p:cNvPr id="10" name="TextBox 9"/>
          <p:cNvSpPr txBox="1"/>
          <p:nvPr/>
        </p:nvSpPr>
        <p:spPr>
          <a:xfrm>
            <a:off x="1162484" y="6096000"/>
            <a:ext cx="1885516" cy="584775"/>
          </a:xfrm>
          <a:prstGeom prst="rect">
            <a:avLst/>
          </a:prstGeom>
          <a:noFill/>
        </p:spPr>
        <p:txBody>
          <a:bodyPr wrap="none" rtlCol="0">
            <a:spAutoFit/>
          </a:bodyPr>
          <a:lstStyle/>
          <a:p>
            <a:r>
              <a:rPr lang="en-US" sz="3200" dirty="0" smtClean="0">
                <a:solidFill>
                  <a:srgbClr val="FF0000"/>
                </a:solidFill>
              </a:rPr>
              <a:t>Summary:</a:t>
            </a:r>
            <a:endParaRPr lang="en-US" sz="3200" dirty="0">
              <a:solidFill>
                <a:srgbClr val="FF0000"/>
              </a:solidFill>
            </a:endParaRPr>
          </a:p>
        </p:txBody>
      </p:sp>
    </p:spTree>
    <p:extLst>
      <p:ext uri="{BB962C8B-B14F-4D97-AF65-F5344CB8AC3E}">
        <p14:creationId xmlns:p14="http://schemas.microsoft.com/office/powerpoint/2010/main" val="13939657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6800" y="1219200"/>
            <a:ext cx="7169955" cy="1829832"/>
          </a:xfrm>
          <a:prstGeom prst="rect">
            <a:avLst/>
          </a:prstGeom>
        </p:spPr>
      </p:pic>
      <p:pic>
        <p:nvPicPr>
          <p:cNvPr id="3" name="Picture 2"/>
          <p:cNvPicPr>
            <a:picLocks noChangeAspect="1"/>
          </p:cNvPicPr>
          <p:nvPr/>
        </p:nvPicPr>
        <p:blipFill>
          <a:blip r:embed="rId4"/>
          <a:stretch>
            <a:fillRect/>
          </a:stretch>
        </p:blipFill>
        <p:spPr>
          <a:xfrm>
            <a:off x="76200" y="3313668"/>
            <a:ext cx="5066041" cy="572532"/>
          </a:xfrm>
          <a:prstGeom prst="rect">
            <a:avLst/>
          </a:prstGeom>
        </p:spPr>
      </p:pic>
      <p:pic>
        <p:nvPicPr>
          <p:cNvPr id="6" name="Picture 5"/>
          <p:cNvPicPr>
            <a:picLocks noChangeAspect="1"/>
          </p:cNvPicPr>
          <p:nvPr/>
        </p:nvPicPr>
        <p:blipFill>
          <a:blip r:embed="rId5"/>
          <a:stretch>
            <a:fillRect/>
          </a:stretch>
        </p:blipFill>
        <p:spPr>
          <a:xfrm>
            <a:off x="76199" y="4127500"/>
            <a:ext cx="5320993" cy="1358900"/>
          </a:xfrm>
          <a:prstGeom prst="rect">
            <a:avLst/>
          </a:prstGeom>
        </p:spPr>
      </p:pic>
      <p:pic>
        <p:nvPicPr>
          <p:cNvPr id="8" name="Picture 7"/>
          <p:cNvPicPr>
            <a:picLocks noChangeAspect="1"/>
          </p:cNvPicPr>
          <p:nvPr/>
        </p:nvPicPr>
        <p:blipFill>
          <a:blip r:embed="rId6"/>
          <a:stretch>
            <a:fillRect/>
          </a:stretch>
        </p:blipFill>
        <p:spPr>
          <a:xfrm>
            <a:off x="76200" y="5600700"/>
            <a:ext cx="6008204" cy="1181100"/>
          </a:xfrm>
          <a:prstGeom prst="rect">
            <a:avLst/>
          </a:prstGeom>
        </p:spPr>
      </p:pic>
      <p:sp>
        <p:nvSpPr>
          <p:cNvPr id="10" name="TextBox 9"/>
          <p:cNvSpPr txBox="1"/>
          <p:nvPr/>
        </p:nvSpPr>
        <p:spPr>
          <a:xfrm>
            <a:off x="6019800" y="4507468"/>
            <a:ext cx="2906501" cy="369332"/>
          </a:xfrm>
          <a:prstGeom prst="rect">
            <a:avLst/>
          </a:prstGeom>
          <a:noFill/>
        </p:spPr>
        <p:txBody>
          <a:bodyPr wrap="none" rtlCol="0">
            <a:spAutoFit/>
          </a:bodyPr>
          <a:lstStyle/>
          <a:p>
            <a:r>
              <a:rPr lang="en-US" dirty="0" smtClean="0"/>
              <a:t>Second entries of the symbol</a:t>
            </a:r>
            <a:endParaRPr lang="en-US" dirty="0"/>
          </a:p>
        </p:txBody>
      </p:sp>
      <p:sp>
        <p:nvSpPr>
          <p:cNvPr id="11" name="TextBox 10"/>
          <p:cNvSpPr txBox="1"/>
          <p:nvPr/>
        </p:nvSpPr>
        <p:spPr>
          <a:xfrm>
            <a:off x="6691521" y="5830669"/>
            <a:ext cx="2223879" cy="646331"/>
          </a:xfrm>
          <a:prstGeom prst="rect">
            <a:avLst/>
          </a:prstGeom>
          <a:noFill/>
        </p:spPr>
        <p:txBody>
          <a:bodyPr wrap="none" rtlCol="0">
            <a:spAutoFit/>
          </a:bodyPr>
          <a:lstStyle/>
          <a:p>
            <a:r>
              <a:rPr lang="en-US" dirty="0" smtClean="0"/>
              <a:t>First/Second</a:t>
            </a:r>
          </a:p>
          <a:p>
            <a:r>
              <a:rPr lang="en-US" dirty="0" smtClean="0"/>
              <a:t>entries of the symbol</a:t>
            </a:r>
            <a:endParaRPr lang="en-US" dirty="0"/>
          </a:p>
        </p:txBody>
      </p:sp>
      <p:sp>
        <p:nvSpPr>
          <p:cNvPr id="12" name="TextBox 11"/>
          <p:cNvSpPr txBox="1"/>
          <p:nvPr/>
        </p:nvSpPr>
        <p:spPr>
          <a:xfrm>
            <a:off x="6248400" y="3364468"/>
            <a:ext cx="1752600" cy="369332"/>
          </a:xfrm>
          <a:prstGeom prst="rect">
            <a:avLst/>
          </a:prstGeom>
          <a:noFill/>
        </p:spPr>
        <p:txBody>
          <a:bodyPr wrap="square" rtlCol="0">
            <a:spAutoFit/>
          </a:bodyPr>
          <a:lstStyle/>
          <a:p>
            <a:r>
              <a:rPr lang="en-US" dirty="0" err="1" smtClean="0"/>
              <a:t>Prefactor</a:t>
            </a:r>
            <a:endParaRPr lang="en-US" dirty="0"/>
          </a:p>
        </p:txBody>
      </p:sp>
      <p:sp>
        <p:nvSpPr>
          <p:cNvPr id="7" name="TextBox 6"/>
          <p:cNvSpPr txBox="1"/>
          <p:nvPr/>
        </p:nvSpPr>
        <p:spPr>
          <a:xfrm>
            <a:off x="6219357" y="1066800"/>
            <a:ext cx="2162643" cy="369332"/>
          </a:xfrm>
          <a:prstGeom prst="rect">
            <a:avLst/>
          </a:prstGeom>
          <a:noFill/>
        </p:spPr>
        <p:txBody>
          <a:bodyPr wrap="none" rtlCol="0">
            <a:spAutoFit/>
          </a:bodyPr>
          <a:lstStyle/>
          <a:p>
            <a:r>
              <a:rPr lang="en-US" dirty="0" err="1" smtClean="0">
                <a:solidFill>
                  <a:srgbClr val="00B050"/>
                </a:solidFill>
              </a:rPr>
              <a:t>Dennen</a:t>
            </a:r>
            <a:r>
              <a:rPr lang="en-US" dirty="0" smtClean="0">
                <a:solidFill>
                  <a:srgbClr val="00B050"/>
                </a:solidFill>
              </a:rPr>
              <a:t>, </a:t>
            </a:r>
            <a:r>
              <a:rPr lang="en-US" dirty="0" err="1" smtClean="0">
                <a:solidFill>
                  <a:srgbClr val="00B050"/>
                </a:solidFill>
              </a:rPr>
              <a:t>Spradlin</a:t>
            </a:r>
            <a:r>
              <a:rPr lang="en-US" dirty="0" smtClean="0">
                <a:solidFill>
                  <a:srgbClr val="00B050"/>
                </a:solidFill>
              </a:rPr>
              <a:t>, AV</a:t>
            </a:r>
            <a:endParaRPr lang="en-US" dirty="0">
              <a:solidFill>
                <a:srgbClr val="00B050"/>
              </a:solidFill>
            </a:endParaRPr>
          </a:p>
        </p:txBody>
      </p:sp>
      <p:sp>
        <p:nvSpPr>
          <p:cNvPr id="13" name="Title 1"/>
          <p:cNvSpPr>
            <a:spLocks noGrp="1"/>
          </p:cNvSpPr>
          <p:nvPr>
            <p:ph type="title"/>
          </p:nvPr>
        </p:nvSpPr>
        <p:spPr>
          <a:xfrm>
            <a:off x="457200" y="152400"/>
            <a:ext cx="8229600" cy="1143000"/>
          </a:xfrm>
        </p:spPr>
        <p:txBody>
          <a:bodyPr>
            <a:normAutofit fontScale="90000"/>
          </a:bodyPr>
          <a:lstStyle/>
          <a:p>
            <a:r>
              <a:rPr lang="en-US" dirty="0" smtClean="0">
                <a:solidFill>
                  <a:srgbClr val="FF0000"/>
                </a:solidFill>
              </a:rPr>
              <a:t>Comparison: One-loop n-point MHV</a:t>
            </a:r>
            <a:endParaRPr lang="en-US" dirty="0">
              <a:solidFill>
                <a:srgbClr val="FF0000"/>
              </a:solidFill>
            </a:endParaRPr>
          </a:p>
        </p:txBody>
      </p:sp>
    </p:spTree>
    <p:extLst>
      <p:ext uri="{BB962C8B-B14F-4D97-AF65-F5344CB8AC3E}">
        <p14:creationId xmlns:p14="http://schemas.microsoft.com/office/powerpoint/2010/main" val="21236328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0000"/>
                </a:solidFill>
              </a:rPr>
              <a:t>Landau Singularities and Symbol</a:t>
            </a:r>
            <a:endParaRPr lang="en-US" dirty="0">
              <a:solidFill>
                <a:srgbClr val="FF0000"/>
              </a:solidFill>
            </a:endParaRPr>
          </a:p>
        </p:txBody>
      </p:sp>
      <p:sp>
        <p:nvSpPr>
          <p:cNvPr id="3" name="Content Placeholder 2"/>
          <p:cNvSpPr>
            <a:spLocks noGrp="1"/>
          </p:cNvSpPr>
          <p:nvPr>
            <p:ph idx="1"/>
          </p:nvPr>
        </p:nvSpPr>
        <p:spPr>
          <a:xfrm>
            <a:off x="457200" y="1371600"/>
            <a:ext cx="8382000" cy="5029200"/>
          </a:xfrm>
        </p:spPr>
        <p:txBody>
          <a:bodyPr>
            <a:normAutofit fontScale="85000" lnSpcReduction="20000"/>
          </a:bodyPr>
          <a:lstStyle/>
          <a:p>
            <a:r>
              <a:rPr lang="en-US" dirty="0" smtClean="0"/>
              <a:t>First, consider a representation of an amplitude as a sum over particular integrals. Find Landau singularities of a generic term in the sum. These tell us </a:t>
            </a:r>
            <a:r>
              <a:rPr lang="en-US" dirty="0" smtClean="0">
                <a:solidFill>
                  <a:srgbClr val="FF0000"/>
                </a:solidFill>
              </a:rPr>
              <a:t>potential </a:t>
            </a:r>
            <a:r>
              <a:rPr lang="en-US" dirty="0" smtClean="0"/>
              <a:t>singularities.</a:t>
            </a:r>
          </a:p>
          <a:p>
            <a:r>
              <a:rPr lang="en-US" dirty="0" smtClean="0"/>
              <a:t>Second, for each potential singularity check whether the corresponding on-shell conditions have a non-zero intersection with the (closure of) the </a:t>
            </a:r>
            <a:r>
              <a:rPr lang="en-US" dirty="0" err="1" smtClean="0"/>
              <a:t>amplituhedron</a:t>
            </a:r>
            <a:r>
              <a:rPr lang="en-US" dirty="0" smtClean="0"/>
              <a:t>. If the answer is no, then the singularity must be </a:t>
            </a:r>
            <a:r>
              <a:rPr lang="en-US" dirty="0" smtClean="0">
                <a:solidFill>
                  <a:srgbClr val="FF0000"/>
                </a:solidFill>
              </a:rPr>
              <a:t>spurious</a:t>
            </a:r>
            <a:r>
              <a:rPr lang="en-US" dirty="0" smtClean="0"/>
              <a:t>.</a:t>
            </a:r>
          </a:p>
          <a:p>
            <a:r>
              <a:rPr lang="en-US" dirty="0" smtClean="0"/>
              <a:t>We analyzed 2 and 3-loop integrands in N=4 SYM.</a:t>
            </a:r>
          </a:p>
          <a:p>
            <a:r>
              <a:rPr lang="en-US" dirty="0" smtClean="0"/>
              <a:t>This approach is straightforward but inefficient. The most significant drawback of the approach is that it relies on having an explicit representation of an integrand in terms on local Feynman integrals.</a:t>
            </a:r>
            <a:endParaRPr lang="en-US" dirty="0"/>
          </a:p>
        </p:txBody>
      </p:sp>
      <p:sp>
        <p:nvSpPr>
          <p:cNvPr id="4" name="TextBox 3"/>
          <p:cNvSpPr txBox="1"/>
          <p:nvPr/>
        </p:nvSpPr>
        <p:spPr>
          <a:xfrm>
            <a:off x="4678690" y="926068"/>
            <a:ext cx="3931910" cy="369332"/>
          </a:xfrm>
          <a:prstGeom prst="rect">
            <a:avLst/>
          </a:prstGeom>
          <a:noFill/>
        </p:spPr>
        <p:txBody>
          <a:bodyPr wrap="none" rtlCol="0">
            <a:spAutoFit/>
          </a:bodyPr>
          <a:lstStyle/>
          <a:p>
            <a:r>
              <a:rPr lang="en-US" dirty="0" err="1" smtClean="0">
                <a:solidFill>
                  <a:srgbClr val="00B050"/>
                </a:solidFill>
              </a:rPr>
              <a:t>Dennen</a:t>
            </a:r>
            <a:r>
              <a:rPr lang="en-US" dirty="0" smtClean="0">
                <a:solidFill>
                  <a:srgbClr val="00B050"/>
                </a:solidFill>
              </a:rPr>
              <a:t>, </a:t>
            </a:r>
            <a:r>
              <a:rPr lang="en-US" dirty="0" err="1" smtClean="0">
                <a:solidFill>
                  <a:srgbClr val="00B050"/>
                </a:solidFill>
              </a:rPr>
              <a:t>Prlina</a:t>
            </a:r>
            <a:r>
              <a:rPr lang="en-US" dirty="0" smtClean="0">
                <a:solidFill>
                  <a:srgbClr val="00B050"/>
                </a:solidFill>
              </a:rPr>
              <a:t>, </a:t>
            </a:r>
            <a:r>
              <a:rPr lang="en-US" dirty="0" err="1" smtClean="0">
                <a:solidFill>
                  <a:srgbClr val="00B050"/>
                </a:solidFill>
              </a:rPr>
              <a:t>Spradlin</a:t>
            </a:r>
            <a:r>
              <a:rPr lang="en-US" dirty="0" smtClean="0">
                <a:solidFill>
                  <a:srgbClr val="00B050"/>
                </a:solidFill>
              </a:rPr>
              <a:t>, </a:t>
            </a:r>
            <a:r>
              <a:rPr lang="en-US" dirty="0" err="1" smtClean="0">
                <a:solidFill>
                  <a:srgbClr val="00B050"/>
                </a:solidFill>
              </a:rPr>
              <a:t>Stanojevic</a:t>
            </a:r>
            <a:r>
              <a:rPr lang="en-US" dirty="0" smtClean="0">
                <a:solidFill>
                  <a:srgbClr val="00B050"/>
                </a:solidFill>
              </a:rPr>
              <a:t>, AV </a:t>
            </a:r>
            <a:endParaRPr lang="en-US" dirty="0">
              <a:solidFill>
                <a:srgbClr val="00B050"/>
              </a:solidFill>
            </a:endParaRPr>
          </a:p>
        </p:txBody>
      </p:sp>
    </p:spTree>
    <p:extLst>
      <p:ext uri="{BB962C8B-B14F-4D97-AF65-F5344CB8AC3E}">
        <p14:creationId xmlns:p14="http://schemas.microsoft.com/office/powerpoint/2010/main" val="697007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 </a:t>
            </a:r>
            <a:r>
              <a:rPr lang="en-US" dirty="0" err="1" smtClean="0">
                <a:solidFill>
                  <a:srgbClr val="FF0000"/>
                </a:solidFill>
              </a:rPr>
              <a:t>Amplituhedrony</a:t>
            </a:r>
            <a:r>
              <a:rPr lang="en-US" dirty="0" smtClean="0">
                <a:solidFill>
                  <a:srgbClr val="FF0000"/>
                </a:solidFill>
              </a:rPr>
              <a:t> Approach</a:t>
            </a:r>
            <a:endParaRPr lang="en-US" dirty="0">
              <a:solidFill>
                <a:srgbClr val="FF0000"/>
              </a:solidFill>
            </a:endParaRPr>
          </a:p>
        </p:txBody>
      </p:sp>
      <p:sp>
        <p:nvSpPr>
          <p:cNvPr id="3" name="Content Placeholder 2"/>
          <p:cNvSpPr>
            <a:spLocks noGrp="1"/>
          </p:cNvSpPr>
          <p:nvPr>
            <p:ph idx="1"/>
          </p:nvPr>
        </p:nvSpPr>
        <p:spPr>
          <a:xfrm>
            <a:off x="457200" y="1600200"/>
            <a:ext cx="8305800" cy="5029200"/>
          </a:xfrm>
        </p:spPr>
        <p:txBody>
          <a:bodyPr>
            <a:normAutofit fontScale="92500"/>
          </a:bodyPr>
          <a:lstStyle/>
          <a:p>
            <a:r>
              <a:rPr lang="en-US" dirty="0" smtClean="0"/>
              <a:t>Instead of using Feynman diagrams to generate sets of cut conditions that we need to check one by one, we can ask </a:t>
            </a:r>
            <a:r>
              <a:rPr lang="en-US" dirty="0" err="1" smtClean="0"/>
              <a:t>amplituhedron</a:t>
            </a:r>
            <a:r>
              <a:rPr lang="en-US" dirty="0" smtClean="0"/>
              <a:t> itself directly to identify all potentially “valid” sets of cut conditions that are possibly relevant to the singularities of an amplitude.</a:t>
            </a:r>
          </a:p>
          <a:p>
            <a:r>
              <a:rPr lang="en-US" dirty="0" smtClean="0"/>
              <a:t>For each valid set of cut conditions, solve Landau equations and find the corresponding singularity.</a:t>
            </a:r>
          </a:p>
          <a:p>
            <a:r>
              <a:rPr lang="en-US" dirty="0" smtClean="0"/>
              <a:t>This works for one, two and three-loops.</a:t>
            </a:r>
          </a:p>
          <a:p>
            <a:endParaRPr lang="en-US" dirty="0"/>
          </a:p>
        </p:txBody>
      </p:sp>
      <p:sp>
        <p:nvSpPr>
          <p:cNvPr id="4" name="TextBox 3"/>
          <p:cNvSpPr txBox="1"/>
          <p:nvPr/>
        </p:nvSpPr>
        <p:spPr>
          <a:xfrm>
            <a:off x="3664720" y="1154668"/>
            <a:ext cx="5022080" cy="369332"/>
          </a:xfrm>
          <a:prstGeom prst="rect">
            <a:avLst/>
          </a:prstGeom>
          <a:noFill/>
        </p:spPr>
        <p:txBody>
          <a:bodyPr wrap="none" rtlCol="0">
            <a:spAutoFit/>
          </a:bodyPr>
          <a:lstStyle/>
          <a:p>
            <a:r>
              <a:rPr lang="en-US" dirty="0" err="1" smtClean="0">
                <a:solidFill>
                  <a:srgbClr val="00B050"/>
                </a:solidFill>
              </a:rPr>
              <a:t>Dennen</a:t>
            </a:r>
            <a:r>
              <a:rPr lang="en-US" dirty="0" smtClean="0">
                <a:solidFill>
                  <a:srgbClr val="00B050"/>
                </a:solidFill>
              </a:rPr>
              <a:t>, </a:t>
            </a:r>
            <a:r>
              <a:rPr lang="en-US" dirty="0" err="1" smtClean="0">
                <a:solidFill>
                  <a:srgbClr val="00B050"/>
                </a:solidFill>
              </a:rPr>
              <a:t>Prlina</a:t>
            </a:r>
            <a:r>
              <a:rPr lang="en-US" dirty="0" smtClean="0">
                <a:solidFill>
                  <a:srgbClr val="00B050"/>
                </a:solidFill>
              </a:rPr>
              <a:t>, </a:t>
            </a:r>
            <a:r>
              <a:rPr lang="en-US" dirty="0" err="1" smtClean="0">
                <a:solidFill>
                  <a:srgbClr val="00B050"/>
                </a:solidFill>
              </a:rPr>
              <a:t>Spradlin</a:t>
            </a:r>
            <a:r>
              <a:rPr lang="en-US" dirty="0">
                <a:solidFill>
                  <a:srgbClr val="00B050"/>
                </a:solidFill>
              </a:rPr>
              <a:t>, </a:t>
            </a:r>
            <a:r>
              <a:rPr lang="en-US" dirty="0" err="1">
                <a:solidFill>
                  <a:srgbClr val="00B050"/>
                </a:solidFill>
              </a:rPr>
              <a:t>Stankowicz</a:t>
            </a:r>
            <a:r>
              <a:rPr lang="en-US" dirty="0">
                <a:solidFill>
                  <a:srgbClr val="00B050"/>
                </a:solidFill>
              </a:rPr>
              <a:t> </a:t>
            </a:r>
            <a:r>
              <a:rPr lang="en-US" dirty="0" err="1" smtClean="0">
                <a:solidFill>
                  <a:srgbClr val="00B050"/>
                </a:solidFill>
              </a:rPr>
              <a:t>Stanojevic</a:t>
            </a:r>
            <a:r>
              <a:rPr lang="en-US" dirty="0" smtClean="0">
                <a:solidFill>
                  <a:srgbClr val="00B050"/>
                </a:solidFill>
              </a:rPr>
              <a:t>, AV </a:t>
            </a:r>
            <a:endParaRPr lang="en-US" dirty="0">
              <a:solidFill>
                <a:srgbClr val="00B050"/>
              </a:solidFill>
            </a:endParaRPr>
          </a:p>
        </p:txBody>
      </p:sp>
    </p:spTree>
    <p:extLst>
      <p:ext uri="{BB962C8B-B14F-4D97-AF65-F5344CB8AC3E}">
        <p14:creationId xmlns:p14="http://schemas.microsoft.com/office/powerpoint/2010/main" val="2015162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ormAutofit/>
          </a:bodyPr>
          <a:lstStyle/>
          <a:p>
            <a:r>
              <a:rPr lang="en-US" dirty="0" smtClean="0">
                <a:solidFill>
                  <a:srgbClr val="FF0000"/>
                </a:solidFill>
              </a:rPr>
              <a:t>Why N=4 Yang-Mills?</a:t>
            </a:r>
            <a:endParaRPr lang="en-US" dirty="0">
              <a:solidFill>
                <a:srgbClr val="FF0000"/>
              </a:solidFill>
            </a:endParaRPr>
          </a:p>
        </p:txBody>
      </p:sp>
      <p:sp>
        <p:nvSpPr>
          <p:cNvPr id="3" name="Content Placeholder 2"/>
          <p:cNvSpPr>
            <a:spLocks noGrp="1"/>
          </p:cNvSpPr>
          <p:nvPr>
            <p:ph idx="1"/>
          </p:nvPr>
        </p:nvSpPr>
        <p:spPr>
          <a:xfrm>
            <a:off x="0" y="1447800"/>
            <a:ext cx="9067800" cy="5410200"/>
          </a:xfrm>
        </p:spPr>
        <p:txBody>
          <a:bodyPr>
            <a:normAutofit fontScale="92500" lnSpcReduction="20000"/>
          </a:bodyPr>
          <a:lstStyle/>
          <a:p>
            <a:r>
              <a:rPr lang="en-US" dirty="0" smtClean="0"/>
              <a:t>It is a nice toy model. Some techniques developed for N=4 Yang-Mills have been applied to QCD and Standard Model.</a:t>
            </a:r>
          </a:p>
          <a:p>
            <a:r>
              <a:rPr lang="en-US" dirty="0" smtClean="0"/>
              <a:t>N=4 Yang-Mills is a string theory (</a:t>
            </a:r>
            <a:r>
              <a:rPr lang="en-US" dirty="0" err="1" smtClean="0"/>
              <a:t>AdS</a:t>
            </a:r>
            <a:r>
              <a:rPr lang="en-US" dirty="0" smtClean="0"/>
              <a:t>/CFT), learning about it teaches us about quantum gravity.</a:t>
            </a:r>
          </a:p>
          <a:p>
            <a:r>
              <a:rPr lang="en-US" dirty="0" smtClean="0"/>
              <a:t>N=4 </a:t>
            </a:r>
            <a:r>
              <a:rPr lang="en-US" dirty="0"/>
              <a:t>Yang-Mills is </a:t>
            </a:r>
            <a:r>
              <a:rPr lang="en-US" dirty="0">
                <a:solidFill>
                  <a:srgbClr val="7030A0"/>
                </a:solidFill>
              </a:rPr>
              <a:t>“</a:t>
            </a:r>
            <a:r>
              <a:rPr lang="en-US" dirty="0" err="1">
                <a:solidFill>
                  <a:srgbClr val="7030A0"/>
                </a:solidFill>
              </a:rPr>
              <a:t>integrable</a:t>
            </a:r>
            <a:r>
              <a:rPr lang="en-US" dirty="0">
                <a:solidFill>
                  <a:srgbClr val="7030A0"/>
                </a:solidFill>
              </a:rPr>
              <a:t>” or “solvable”. </a:t>
            </a:r>
            <a:r>
              <a:rPr lang="en-US" dirty="0"/>
              <a:t>Some pieces of the theory, such as </a:t>
            </a:r>
            <a:r>
              <a:rPr lang="en-US" dirty="0">
                <a:solidFill>
                  <a:srgbClr val="00B050"/>
                </a:solidFill>
              </a:rPr>
              <a:t>planar anomalous dimension</a:t>
            </a:r>
            <a:r>
              <a:rPr lang="en-US" dirty="0"/>
              <a:t>, can reasonably be said to have been already “solved”.</a:t>
            </a:r>
          </a:p>
          <a:p>
            <a:r>
              <a:rPr lang="en-US" dirty="0"/>
              <a:t>But for more complicated quantities, such as general </a:t>
            </a:r>
            <a:r>
              <a:rPr lang="en-US" dirty="0">
                <a:solidFill>
                  <a:srgbClr val="00B050"/>
                </a:solidFill>
              </a:rPr>
              <a:t>correlation functions or scattering amplitudes</a:t>
            </a:r>
            <a:r>
              <a:rPr lang="en-US" dirty="0"/>
              <a:t>, it is not yet completely clear what form a “</a:t>
            </a:r>
            <a:r>
              <a:rPr lang="en-US" dirty="0" smtClean="0"/>
              <a:t>solution” </a:t>
            </a:r>
            <a:r>
              <a:rPr lang="en-US" dirty="0"/>
              <a:t>will even take.</a:t>
            </a:r>
          </a:p>
          <a:p>
            <a:endParaRPr lang="en-US" dirty="0" smtClean="0"/>
          </a:p>
          <a:p>
            <a:endParaRPr lang="en-US" dirty="0" smtClean="0"/>
          </a:p>
        </p:txBody>
      </p:sp>
    </p:spTree>
    <p:extLst>
      <p:ext uri="{BB962C8B-B14F-4D97-AF65-F5344CB8AC3E}">
        <p14:creationId xmlns:p14="http://schemas.microsoft.com/office/powerpoint/2010/main" val="9493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00"/>
                </a:solidFill>
              </a:rPr>
              <a:t>Conclusion</a:t>
            </a:r>
            <a:endParaRPr lang="en-US" dirty="0">
              <a:solidFill>
                <a:srgbClr val="FF0000"/>
              </a:solidFill>
            </a:endParaRPr>
          </a:p>
        </p:txBody>
      </p:sp>
      <p:sp>
        <p:nvSpPr>
          <p:cNvPr id="3" name="Content Placeholder 2"/>
          <p:cNvSpPr>
            <a:spLocks noGrp="1"/>
          </p:cNvSpPr>
          <p:nvPr>
            <p:ph idx="1"/>
          </p:nvPr>
        </p:nvSpPr>
        <p:spPr>
          <a:xfrm>
            <a:off x="0" y="1524000"/>
            <a:ext cx="9067800" cy="5029200"/>
          </a:xfrm>
        </p:spPr>
        <p:txBody>
          <a:bodyPr>
            <a:normAutofit/>
          </a:bodyPr>
          <a:lstStyle/>
          <a:p>
            <a:r>
              <a:rPr lang="en-US" dirty="0"/>
              <a:t>R</a:t>
            </a:r>
            <a:r>
              <a:rPr lang="en-US" dirty="0" smtClean="0"/>
              <a:t>eviewed some of the recent developments in N=4 scattering amplitudes.</a:t>
            </a:r>
          </a:p>
          <a:p>
            <a:r>
              <a:rPr lang="en-US" dirty="0" smtClean="0"/>
              <a:t>Presented a geometric algorithm to determine singularities of amplitudes in N=4 SYM.</a:t>
            </a:r>
          </a:p>
          <a:p>
            <a:r>
              <a:rPr lang="en-US" dirty="0" smtClean="0"/>
              <a:t>This is a step towards translating integrands directly to amplitudes.</a:t>
            </a:r>
          </a:p>
          <a:p>
            <a:r>
              <a:rPr lang="en-US" dirty="0" smtClean="0"/>
              <a:t>Many questions remain</a:t>
            </a:r>
            <a:r>
              <a:rPr lang="is-IS" dirty="0" smtClean="0"/>
              <a:t>…</a:t>
            </a:r>
            <a:endParaRPr lang="en-US" dirty="0"/>
          </a:p>
          <a:p>
            <a:pPr marL="0" indent="0">
              <a:buNone/>
            </a:pPr>
            <a:r>
              <a:rPr lang="en-US" dirty="0" smtClean="0"/>
              <a:t>  </a:t>
            </a:r>
            <a:endParaRPr lang="en-US" sz="2800" dirty="0" smtClean="0"/>
          </a:p>
        </p:txBody>
      </p:sp>
    </p:spTree>
    <p:extLst>
      <p:ext uri="{BB962C8B-B14F-4D97-AF65-F5344CB8AC3E}">
        <p14:creationId xmlns:p14="http://schemas.microsoft.com/office/powerpoint/2010/main" val="2015341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 y="1295400"/>
            <a:ext cx="8305800" cy="5181600"/>
          </a:xfrm>
          <a:prstGeom prst="rect">
            <a:avLst/>
          </a:prstGeom>
        </p:spPr>
      </p:pic>
      <p:sp>
        <p:nvSpPr>
          <p:cNvPr id="3" name="TextBox 2"/>
          <p:cNvSpPr txBox="1"/>
          <p:nvPr/>
        </p:nvSpPr>
        <p:spPr>
          <a:xfrm>
            <a:off x="1524000" y="304800"/>
            <a:ext cx="6286144" cy="1107996"/>
          </a:xfrm>
          <a:prstGeom prst="rect">
            <a:avLst/>
          </a:prstGeom>
          <a:noFill/>
        </p:spPr>
        <p:txBody>
          <a:bodyPr wrap="none" rtlCol="0">
            <a:spAutoFit/>
          </a:bodyPr>
          <a:lstStyle/>
          <a:p>
            <a:r>
              <a:rPr lang="en-US" sz="2400" dirty="0"/>
              <a:t>This question is being explored “experimentally” </a:t>
            </a:r>
            <a:endParaRPr lang="en-US" sz="2400" dirty="0" smtClean="0"/>
          </a:p>
          <a:p>
            <a:r>
              <a:rPr lang="en-US" sz="2400" dirty="0" smtClean="0"/>
              <a:t>from </a:t>
            </a:r>
            <a:r>
              <a:rPr lang="en-US" sz="2400" dirty="0"/>
              <a:t>a variety of complementary approaches.</a:t>
            </a:r>
          </a:p>
          <a:p>
            <a:endParaRPr lang="en-US" dirty="0"/>
          </a:p>
        </p:txBody>
      </p:sp>
    </p:spTree>
    <p:extLst>
      <p:ext uri="{BB962C8B-B14F-4D97-AF65-F5344CB8AC3E}">
        <p14:creationId xmlns:p14="http://schemas.microsoft.com/office/powerpoint/2010/main" val="101730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lstStyle/>
          <a:p>
            <a:r>
              <a:rPr lang="en-US" dirty="0" smtClean="0">
                <a:solidFill>
                  <a:srgbClr val="FF0000"/>
                </a:solidFill>
              </a:rPr>
              <a:t>N=4 Yang-Mills </a:t>
            </a:r>
            <a:r>
              <a:rPr lang="en-US" dirty="0" err="1" smtClean="0">
                <a:solidFill>
                  <a:srgbClr val="FF0000"/>
                </a:solidFill>
              </a:rPr>
              <a:t>amplitudeology</a:t>
            </a:r>
            <a:endParaRPr lang="en-US" dirty="0">
              <a:solidFill>
                <a:srgbClr val="FF0000"/>
              </a:solidFill>
            </a:endParaRPr>
          </a:p>
        </p:txBody>
      </p:sp>
      <p:sp>
        <p:nvSpPr>
          <p:cNvPr id="3" name="Content Placeholder 2"/>
          <p:cNvSpPr>
            <a:spLocks noGrp="1"/>
          </p:cNvSpPr>
          <p:nvPr>
            <p:ph idx="1"/>
          </p:nvPr>
        </p:nvSpPr>
        <p:spPr>
          <a:xfrm>
            <a:off x="304800" y="914400"/>
            <a:ext cx="8686800" cy="5791200"/>
          </a:xfrm>
        </p:spPr>
        <p:txBody>
          <a:bodyPr>
            <a:normAutofit/>
          </a:bodyPr>
          <a:lstStyle/>
          <a:p>
            <a:pPr marL="0" indent="0">
              <a:buNone/>
            </a:pPr>
            <a:r>
              <a:rPr lang="en-US" sz="2800" dirty="0" smtClean="0">
                <a:solidFill>
                  <a:srgbClr val="000000"/>
                </a:solidFill>
              </a:rPr>
              <a:t>The goal is </a:t>
            </a:r>
            <a:r>
              <a:rPr lang="en-US" sz="2800" dirty="0"/>
              <a:t>to explore the </a:t>
            </a:r>
            <a:r>
              <a:rPr lang="en-US" sz="2800" dirty="0" smtClean="0"/>
              <a:t>hidden structures </a:t>
            </a:r>
            <a:r>
              <a:rPr lang="en-US" sz="2800" dirty="0"/>
              <a:t>of </a:t>
            </a:r>
            <a:r>
              <a:rPr lang="en-US" sz="2800" dirty="0" smtClean="0"/>
              <a:t>amplitudes and to </a:t>
            </a:r>
            <a:r>
              <a:rPr lang="en-US" sz="2800" dirty="0"/>
              <a:t>exploit </a:t>
            </a:r>
            <a:r>
              <a:rPr lang="en-US" sz="2800" dirty="0" smtClean="0"/>
              <a:t>these structures </a:t>
            </a:r>
            <a:r>
              <a:rPr lang="en-US" sz="2800" dirty="0"/>
              <a:t>as much as possible to make previously impossible  computations </a:t>
            </a:r>
            <a:r>
              <a:rPr lang="en-US" sz="2800" dirty="0" smtClean="0"/>
              <a:t>possible.</a:t>
            </a:r>
          </a:p>
          <a:p>
            <a:r>
              <a:rPr lang="en-US" sz="2800" dirty="0" smtClean="0"/>
              <a:t>   </a:t>
            </a:r>
            <a:r>
              <a:rPr lang="en-US" sz="2800" dirty="0" err="1" smtClean="0"/>
              <a:t>Twistor</a:t>
            </a:r>
            <a:r>
              <a:rPr lang="en-US" sz="2800" dirty="0" smtClean="0"/>
              <a:t> </a:t>
            </a:r>
            <a:r>
              <a:rPr lang="en-US" sz="2800" dirty="0"/>
              <a:t>string description</a:t>
            </a:r>
          </a:p>
          <a:p>
            <a:r>
              <a:rPr lang="en-US" sz="2800" dirty="0">
                <a:solidFill>
                  <a:srgbClr val="000000"/>
                </a:solidFill>
              </a:rPr>
              <a:t>    Dual conformal and </a:t>
            </a:r>
            <a:r>
              <a:rPr lang="en-US" sz="2800" dirty="0" err="1">
                <a:solidFill>
                  <a:srgbClr val="000000"/>
                </a:solidFill>
              </a:rPr>
              <a:t>Yangian</a:t>
            </a:r>
            <a:r>
              <a:rPr lang="en-US" sz="2800" dirty="0">
                <a:solidFill>
                  <a:srgbClr val="000000"/>
                </a:solidFill>
              </a:rPr>
              <a:t> symmetries</a:t>
            </a:r>
            <a:endParaRPr lang="en-US" sz="2800" dirty="0">
              <a:solidFill>
                <a:srgbClr val="008000"/>
              </a:solidFill>
            </a:endParaRPr>
          </a:p>
          <a:p>
            <a:r>
              <a:rPr lang="en-US" sz="2800" dirty="0">
                <a:solidFill>
                  <a:srgbClr val="000000"/>
                </a:solidFill>
              </a:rPr>
              <a:t>    WL/amplitudes/correlation </a:t>
            </a:r>
            <a:r>
              <a:rPr lang="en-US" sz="2800" dirty="0" err="1">
                <a:solidFill>
                  <a:srgbClr val="000000"/>
                </a:solidFill>
              </a:rPr>
              <a:t>funcs</a:t>
            </a:r>
            <a:r>
              <a:rPr lang="en-US" sz="2800" dirty="0">
                <a:solidFill>
                  <a:srgbClr val="000000"/>
                </a:solidFill>
              </a:rPr>
              <a:t> </a:t>
            </a:r>
            <a:r>
              <a:rPr lang="en-US" sz="2800" dirty="0" err="1">
                <a:solidFill>
                  <a:srgbClr val="000000"/>
                </a:solidFill>
              </a:rPr>
              <a:t>triality</a:t>
            </a:r>
            <a:r>
              <a:rPr lang="en-US" sz="2800" dirty="0">
                <a:solidFill>
                  <a:srgbClr val="000000"/>
                </a:solidFill>
              </a:rPr>
              <a:t> </a:t>
            </a:r>
            <a:endParaRPr lang="en-US" sz="2800" dirty="0">
              <a:solidFill>
                <a:srgbClr val="008000"/>
              </a:solidFill>
            </a:endParaRPr>
          </a:p>
          <a:p>
            <a:r>
              <a:rPr lang="en-US" sz="2800" dirty="0">
                <a:solidFill>
                  <a:srgbClr val="000000"/>
                </a:solidFill>
              </a:rPr>
              <a:t>    </a:t>
            </a:r>
            <a:r>
              <a:rPr lang="en-US" sz="2800" dirty="0" err="1">
                <a:solidFill>
                  <a:srgbClr val="000000"/>
                </a:solidFill>
              </a:rPr>
              <a:t>Grassmannian</a:t>
            </a:r>
            <a:endParaRPr lang="en-US" sz="2800" dirty="0">
              <a:solidFill>
                <a:srgbClr val="000000"/>
              </a:solidFill>
            </a:endParaRPr>
          </a:p>
          <a:p>
            <a:r>
              <a:rPr lang="en-US" sz="2800" dirty="0">
                <a:solidFill>
                  <a:srgbClr val="000000"/>
                </a:solidFill>
              </a:rPr>
              <a:t>    Color/kinematic duality</a:t>
            </a:r>
          </a:p>
          <a:p>
            <a:r>
              <a:rPr lang="en-US" sz="2800" dirty="0">
                <a:solidFill>
                  <a:srgbClr val="000000"/>
                </a:solidFill>
              </a:rPr>
              <a:t>    </a:t>
            </a:r>
            <a:r>
              <a:rPr lang="en-US" sz="2800" dirty="0" err="1">
                <a:solidFill>
                  <a:srgbClr val="000000"/>
                </a:solidFill>
              </a:rPr>
              <a:t>Amplituhedron</a:t>
            </a:r>
            <a:endParaRPr lang="en-US" sz="2800" dirty="0"/>
          </a:p>
          <a:p>
            <a:pPr>
              <a:buNone/>
            </a:pPr>
            <a:endParaRPr lang="en-US" dirty="0"/>
          </a:p>
        </p:txBody>
      </p:sp>
      <p:sp>
        <p:nvSpPr>
          <p:cNvPr id="4" name="TextBox 3"/>
          <p:cNvSpPr txBox="1"/>
          <p:nvPr/>
        </p:nvSpPr>
        <p:spPr>
          <a:xfrm>
            <a:off x="76200" y="5486400"/>
            <a:ext cx="9067800" cy="1200329"/>
          </a:xfrm>
          <a:prstGeom prst="rect">
            <a:avLst/>
          </a:prstGeom>
          <a:noFill/>
        </p:spPr>
        <p:txBody>
          <a:bodyPr wrap="square" rtlCol="0">
            <a:spAutoFit/>
          </a:bodyPr>
          <a:lstStyle/>
          <a:p>
            <a:r>
              <a:rPr lang="en-US" dirty="0">
                <a:solidFill>
                  <a:srgbClr val="008000"/>
                </a:solidFill>
              </a:rPr>
              <a:t>Bern, Dixon, </a:t>
            </a:r>
            <a:r>
              <a:rPr lang="en-US" dirty="0" err="1" smtClean="0">
                <a:solidFill>
                  <a:srgbClr val="008000"/>
                </a:solidFill>
              </a:rPr>
              <a:t>Kosower</a:t>
            </a:r>
            <a:r>
              <a:rPr lang="en-US" dirty="0" smtClean="0">
                <a:solidFill>
                  <a:srgbClr val="008000"/>
                </a:solidFill>
              </a:rPr>
              <a:t>; Witten;</a:t>
            </a:r>
            <a:r>
              <a:rPr lang="en-US" dirty="0">
                <a:solidFill>
                  <a:srgbClr val="008000"/>
                </a:solidFill>
              </a:rPr>
              <a:t> </a:t>
            </a:r>
            <a:r>
              <a:rPr lang="en-US" dirty="0" smtClean="0">
                <a:solidFill>
                  <a:srgbClr val="008000"/>
                </a:solidFill>
              </a:rPr>
              <a:t>Drummond, Henn,  </a:t>
            </a:r>
            <a:r>
              <a:rPr lang="en-US" dirty="0" err="1" smtClean="0">
                <a:solidFill>
                  <a:srgbClr val="008000"/>
                </a:solidFill>
              </a:rPr>
              <a:t>Korchemsky</a:t>
            </a:r>
            <a:r>
              <a:rPr lang="en-US" dirty="0" smtClean="0">
                <a:solidFill>
                  <a:srgbClr val="008000"/>
                </a:solidFill>
              </a:rPr>
              <a:t>, </a:t>
            </a:r>
            <a:r>
              <a:rPr lang="en-US" dirty="0" err="1" smtClean="0">
                <a:solidFill>
                  <a:srgbClr val="008000"/>
                </a:solidFill>
              </a:rPr>
              <a:t>Sokachev</a:t>
            </a:r>
            <a:r>
              <a:rPr lang="en-US" dirty="0" smtClean="0">
                <a:solidFill>
                  <a:srgbClr val="008000"/>
                </a:solidFill>
              </a:rPr>
              <a:t>,</a:t>
            </a:r>
            <a:r>
              <a:rPr lang="en-US" dirty="0">
                <a:solidFill>
                  <a:srgbClr val="008000"/>
                </a:solidFill>
              </a:rPr>
              <a:t> </a:t>
            </a:r>
            <a:r>
              <a:rPr lang="en-US" dirty="0" err="1" smtClean="0">
                <a:solidFill>
                  <a:srgbClr val="008000"/>
                </a:solidFill>
              </a:rPr>
              <a:t>Brandhuber</a:t>
            </a:r>
            <a:r>
              <a:rPr lang="en-US" dirty="0" smtClean="0">
                <a:solidFill>
                  <a:srgbClr val="008000"/>
                </a:solidFill>
              </a:rPr>
              <a:t>, </a:t>
            </a:r>
            <a:r>
              <a:rPr lang="en-US" dirty="0" err="1" smtClean="0">
                <a:solidFill>
                  <a:srgbClr val="008000"/>
                </a:solidFill>
              </a:rPr>
              <a:t>Heslop</a:t>
            </a:r>
            <a:r>
              <a:rPr lang="en-US" dirty="0" smtClean="0">
                <a:solidFill>
                  <a:srgbClr val="008000"/>
                </a:solidFill>
              </a:rPr>
              <a:t>, Spence,  </a:t>
            </a:r>
            <a:r>
              <a:rPr lang="en-US" dirty="0" err="1" smtClean="0">
                <a:solidFill>
                  <a:srgbClr val="008000"/>
                </a:solidFill>
              </a:rPr>
              <a:t>Travaglini</a:t>
            </a:r>
            <a:r>
              <a:rPr lang="en-US" dirty="0" smtClean="0">
                <a:solidFill>
                  <a:srgbClr val="008000"/>
                </a:solidFill>
              </a:rPr>
              <a:t>,  </a:t>
            </a:r>
            <a:r>
              <a:rPr lang="en-US" dirty="0" err="1" smtClean="0">
                <a:solidFill>
                  <a:srgbClr val="008000"/>
                </a:solidFill>
              </a:rPr>
              <a:t>Arkani-Hamed</a:t>
            </a:r>
            <a:r>
              <a:rPr lang="en-US" dirty="0" smtClean="0">
                <a:solidFill>
                  <a:srgbClr val="008000"/>
                </a:solidFill>
              </a:rPr>
              <a:t>, Cheung, </a:t>
            </a:r>
            <a:r>
              <a:rPr lang="en-US" dirty="0" err="1" smtClean="0">
                <a:solidFill>
                  <a:srgbClr val="008000"/>
                </a:solidFill>
              </a:rPr>
              <a:t>Cachazo</a:t>
            </a:r>
            <a:r>
              <a:rPr lang="en-US" dirty="0" smtClean="0">
                <a:solidFill>
                  <a:srgbClr val="008000"/>
                </a:solidFill>
              </a:rPr>
              <a:t>, Kaplan, </a:t>
            </a:r>
            <a:r>
              <a:rPr lang="en-US" dirty="0" err="1" smtClean="0">
                <a:solidFill>
                  <a:srgbClr val="008000"/>
                </a:solidFill>
              </a:rPr>
              <a:t>Trnka</a:t>
            </a:r>
            <a:r>
              <a:rPr lang="en-US" dirty="0" smtClean="0">
                <a:solidFill>
                  <a:srgbClr val="008000"/>
                </a:solidFill>
              </a:rPr>
              <a:t>,  </a:t>
            </a:r>
            <a:r>
              <a:rPr lang="en-US" dirty="0" err="1" smtClean="0">
                <a:solidFill>
                  <a:srgbClr val="008000"/>
                </a:solidFill>
              </a:rPr>
              <a:t>Bourjaily</a:t>
            </a:r>
            <a:r>
              <a:rPr lang="en-US" dirty="0" smtClean="0">
                <a:solidFill>
                  <a:srgbClr val="008000"/>
                </a:solidFill>
              </a:rPr>
              <a:t>, Bern, Carrasco, Johansson,  Caron-</a:t>
            </a:r>
            <a:r>
              <a:rPr lang="en-US" dirty="0" err="1" smtClean="0">
                <a:solidFill>
                  <a:srgbClr val="008000"/>
                </a:solidFill>
              </a:rPr>
              <a:t>Huot</a:t>
            </a:r>
            <a:r>
              <a:rPr lang="en-US" dirty="0" smtClean="0">
                <a:solidFill>
                  <a:srgbClr val="008000"/>
                </a:solidFill>
              </a:rPr>
              <a:t>, He,</a:t>
            </a:r>
            <a:r>
              <a:rPr lang="en-US" dirty="0">
                <a:solidFill>
                  <a:srgbClr val="008000"/>
                </a:solidFill>
              </a:rPr>
              <a:t> </a:t>
            </a:r>
            <a:r>
              <a:rPr lang="en-US" dirty="0" err="1" smtClean="0">
                <a:solidFill>
                  <a:srgbClr val="008000"/>
                </a:solidFill>
              </a:rPr>
              <a:t>Beisert</a:t>
            </a:r>
            <a:r>
              <a:rPr lang="en-US" dirty="0" smtClean="0">
                <a:solidFill>
                  <a:srgbClr val="008000"/>
                </a:solidFill>
              </a:rPr>
              <a:t>, Eden, </a:t>
            </a:r>
            <a:r>
              <a:rPr lang="en-US" dirty="0" err="1" smtClean="0">
                <a:solidFill>
                  <a:srgbClr val="008000"/>
                </a:solidFill>
              </a:rPr>
              <a:t>Staudacher</a:t>
            </a:r>
            <a:r>
              <a:rPr lang="en-US" dirty="0" smtClean="0">
                <a:solidFill>
                  <a:srgbClr val="008000"/>
                </a:solidFill>
              </a:rPr>
              <a:t>, Mason,  Skinner,</a:t>
            </a:r>
            <a:r>
              <a:rPr lang="en-US" dirty="0">
                <a:solidFill>
                  <a:srgbClr val="008000"/>
                </a:solidFill>
              </a:rPr>
              <a:t> </a:t>
            </a:r>
            <a:r>
              <a:rPr lang="en-US" dirty="0" err="1" smtClean="0">
                <a:solidFill>
                  <a:srgbClr val="008000"/>
                </a:solidFill>
              </a:rPr>
              <a:t>Alday</a:t>
            </a:r>
            <a:r>
              <a:rPr lang="en-US" dirty="0" smtClean="0">
                <a:solidFill>
                  <a:srgbClr val="008000"/>
                </a:solidFill>
              </a:rPr>
              <a:t>, </a:t>
            </a:r>
            <a:r>
              <a:rPr lang="en-US" dirty="0" err="1" smtClean="0">
                <a:solidFill>
                  <a:srgbClr val="008000"/>
                </a:solidFill>
              </a:rPr>
              <a:t>Madalcena</a:t>
            </a:r>
            <a:r>
              <a:rPr lang="en-US" dirty="0" smtClean="0">
                <a:solidFill>
                  <a:srgbClr val="008000"/>
                </a:solidFill>
              </a:rPr>
              <a:t>, Basso, Sever, </a:t>
            </a:r>
            <a:r>
              <a:rPr lang="en-US" dirty="0" err="1" smtClean="0">
                <a:solidFill>
                  <a:srgbClr val="008000"/>
                </a:solidFill>
              </a:rPr>
              <a:t>Viera</a:t>
            </a:r>
            <a:r>
              <a:rPr lang="en-US" dirty="0" smtClean="0">
                <a:solidFill>
                  <a:srgbClr val="008000"/>
                </a:solidFill>
              </a:rPr>
              <a:t>, </a:t>
            </a:r>
            <a:r>
              <a:rPr lang="en-US" dirty="0" err="1" smtClean="0">
                <a:solidFill>
                  <a:srgbClr val="008000"/>
                </a:solidFill>
              </a:rPr>
              <a:t>Roiban</a:t>
            </a:r>
            <a:r>
              <a:rPr lang="en-US" dirty="0" smtClean="0">
                <a:solidFill>
                  <a:srgbClr val="008000"/>
                </a:solidFill>
              </a:rPr>
              <a:t>, </a:t>
            </a:r>
            <a:r>
              <a:rPr lang="en-US" dirty="0" err="1" smtClean="0">
                <a:solidFill>
                  <a:srgbClr val="008000"/>
                </a:solidFill>
              </a:rPr>
              <a:t>Spradlin</a:t>
            </a:r>
            <a:r>
              <a:rPr lang="en-US" dirty="0" smtClean="0">
                <a:solidFill>
                  <a:srgbClr val="008000"/>
                </a:solidFill>
              </a:rPr>
              <a:t>, many others </a:t>
            </a:r>
            <a:endParaRPr lang="en-US" dirty="0">
              <a:solidFill>
                <a:srgbClr val="008000"/>
              </a:solidFill>
            </a:endParaRPr>
          </a:p>
        </p:txBody>
      </p:sp>
    </p:spTree>
    <p:extLst>
      <p:ext uri="{BB962C8B-B14F-4D97-AF65-F5344CB8AC3E}">
        <p14:creationId xmlns:p14="http://schemas.microsoft.com/office/powerpoint/2010/main" val="1651187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229600" cy="1143000"/>
          </a:xfrm>
        </p:spPr>
        <p:txBody>
          <a:bodyPr/>
          <a:lstStyle/>
          <a:p>
            <a:r>
              <a:rPr lang="en-US" dirty="0" smtClean="0">
                <a:solidFill>
                  <a:srgbClr val="FF0000"/>
                </a:solidFill>
              </a:rPr>
              <a:t>Loop Level Amplitudes</a:t>
            </a:r>
            <a:endParaRPr lang="en-US" dirty="0">
              <a:solidFill>
                <a:srgbClr val="FF0000"/>
              </a:solidFill>
            </a:endParaRPr>
          </a:p>
        </p:txBody>
      </p:sp>
      <p:sp>
        <p:nvSpPr>
          <p:cNvPr id="3" name="Content Placeholder 2"/>
          <p:cNvSpPr>
            <a:spLocks noGrp="1"/>
          </p:cNvSpPr>
          <p:nvPr>
            <p:ph idx="1"/>
          </p:nvPr>
        </p:nvSpPr>
        <p:spPr>
          <a:xfrm>
            <a:off x="457200" y="1600202"/>
            <a:ext cx="8229600" cy="4572000"/>
          </a:xfrm>
        </p:spPr>
        <p:txBody>
          <a:bodyPr>
            <a:normAutofit/>
          </a:bodyPr>
          <a:lstStyle/>
          <a:p>
            <a:r>
              <a:rPr lang="en-US" dirty="0" smtClean="0"/>
              <a:t>Standard Lore</a:t>
            </a:r>
          </a:p>
          <a:p>
            <a:endParaRPr lang="en-US" dirty="0" smtClean="0"/>
          </a:p>
          <a:p>
            <a:endParaRPr lang="en-US" dirty="0" smtClean="0"/>
          </a:p>
          <a:p>
            <a:r>
              <a:rPr lang="en-US" dirty="0" smtClean="0"/>
              <a:t>Integrand = </a:t>
            </a:r>
          </a:p>
          <a:p>
            <a:pPr>
              <a:buNone/>
            </a:pPr>
            <a:r>
              <a:rPr lang="en-US" dirty="0" smtClean="0"/>
              <a:t>      “solved” for all loops and all legs in N=4</a:t>
            </a:r>
          </a:p>
          <a:p>
            <a:endParaRPr lang="en-US" dirty="0" smtClean="0"/>
          </a:p>
        </p:txBody>
      </p:sp>
      <p:pic>
        <p:nvPicPr>
          <p:cNvPr id="4" name="Picture 3" descr="latex-image-1.pdf"/>
          <p:cNvPicPr>
            <a:picLocks noChangeAspect="1"/>
          </p:cNvPicPr>
          <p:nvPr/>
        </p:nvPicPr>
        <p:blipFill>
          <a:blip r:embed="rId2"/>
          <a:stretch>
            <a:fillRect/>
          </a:stretch>
        </p:blipFill>
        <p:spPr>
          <a:xfrm>
            <a:off x="685800" y="2514600"/>
            <a:ext cx="8027988" cy="520700"/>
          </a:xfrm>
          <a:prstGeom prst="rect">
            <a:avLst/>
          </a:prstGeom>
        </p:spPr>
      </p:pic>
      <p:sp>
        <p:nvSpPr>
          <p:cNvPr id="6" name="TextBox 5"/>
          <p:cNvSpPr txBox="1"/>
          <p:nvPr/>
        </p:nvSpPr>
        <p:spPr>
          <a:xfrm>
            <a:off x="2895600" y="5193268"/>
            <a:ext cx="5562600" cy="646331"/>
          </a:xfrm>
          <a:prstGeom prst="rect">
            <a:avLst/>
          </a:prstGeom>
          <a:noFill/>
        </p:spPr>
        <p:txBody>
          <a:bodyPr wrap="square" rtlCol="0">
            <a:spAutoFit/>
          </a:bodyPr>
          <a:lstStyle/>
          <a:p>
            <a:r>
              <a:rPr lang="en-US" dirty="0" smtClean="0">
                <a:solidFill>
                  <a:srgbClr val="008000"/>
                </a:solidFill>
              </a:rPr>
              <a:t>Bern, Dixon, Kosower;  </a:t>
            </a:r>
          </a:p>
          <a:p>
            <a:r>
              <a:rPr lang="en-US" dirty="0" err="1" smtClean="0">
                <a:solidFill>
                  <a:srgbClr val="008000"/>
                </a:solidFill>
              </a:rPr>
              <a:t>Arkani-Hamed</a:t>
            </a:r>
            <a:r>
              <a:rPr lang="en-US" dirty="0" smtClean="0">
                <a:solidFill>
                  <a:srgbClr val="008000"/>
                </a:solidFill>
              </a:rPr>
              <a:t>, </a:t>
            </a:r>
            <a:r>
              <a:rPr lang="en-US" dirty="0" err="1" smtClean="0">
                <a:solidFill>
                  <a:srgbClr val="008000"/>
                </a:solidFill>
              </a:rPr>
              <a:t>Bourjaily</a:t>
            </a:r>
            <a:r>
              <a:rPr lang="en-US" dirty="0" smtClean="0">
                <a:solidFill>
                  <a:srgbClr val="008000"/>
                </a:solidFill>
              </a:rPr>
              <a:t>, </a:t>
            </a:r>
            <a:r>
              <a:rPr lang="en-US" dirty="0" err="1" smtClean="0">
                <a:solidFill>
                  <a:srgbClr val="008000"/>
                </a:solidFill>
              </a:rPr>
              <a:t>Cachazo</a:t>
            </a:r>
            <a:r>
              <a:rPr lang="en-US" dirty="0" smtClean="0">
                <a:solidFill>
                  <a:srgbClr val="008000"/>
                </a:solidFill>
              </a:rPr>
              <a:t>, Caron-</a:t>
            </a:r>
            <a:r>
              <a:rPr lang="en-US" dirty="0" err="1" smtClean="0">
                <a:solidFill>
                  <a:srgbClr val="008000"/>
                </a:solidFill>
              </a:rPr>
              <a:t>Huot</a:t>
            </a:r>
            <a:r>
              <a:rPr lang="en-US" dirty="0" smtClean="0">
                <a:solidFill>
                  <a:srgbClr val="008000"/>
                </a:solidFill>
              </a:rPr>
              <a:t>, </a:t>
            </a:r>
            <a:r>
              <a:rPr lang="en-US" dirty="0" err="1" smtClean="0">
                <a:solidFill>
                  <a:srgbClr val="008000"/>
                </a:solidFill>
              </a:rPr>
              <a:t>Trnka</a:t>
            </a:r>
            <a:endParaRPr lang="en-US" dirty="0">
              <a:solidFill>
                <a:srgbClr val="008000"/>
              </a:solidFill>
            </a:endParaRPr>
          </a:p>
        </p:txBody>
      </p:sp>
      <p:pic>
        <p:nvPicPr>
          <p:cNvPr id="10" name="Picture 9" descr="two_loop_mhv_integrand (1).pdf"/>
          <p:cNvPicPr>
            <a:picLocks noChangeAspect="1"/>
          </p:cNvPicPr>
          <p:nvPr/>
        </p:nvPicPr>
        <p:blipFill>
          <a:blip r:embed="rId3"/>
          <a:stretch>
            <a:fillRect/>
          </a:stretch>
        </p:blipFill>
        <p:spPr>
          <a:xfrm>
            <a:off x="6191250" y="152400"/>
            <a:ext cx="2724150" cy="1981200"/>
          </a:xfrm>
          <a:prstGeom prst="rect">
            <a:avLst/>
          </a:prstGeom>
        </p:spPr>
      </p:pic>
    </p:spTree>
    <p:extLst>
      <p:ext uri="{BB962C8B-B14F-4D97-AF65-F5344CB8AC3E}">
        <p14:creationId xmlns:p14="http://schemas.microsoft.com/office/powerpoint/2010/main" val="273883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229600" cy="1143000"/>
          </a:xfrm>
        </p:spPr>
        <p:txBody>
          <a:bodyPr/>
          <a:lstStyle/>
          <a:p>
            <a:r>
              <a:rPr lang="en-US" dirty="0" smtClean="0">
                <a:solidFill>
                  <a:srgbClr val="FF0000"/>
                </a:solidFill>
              </a:rPr>
              <a:t>Amplitudes and Integrand</a:t>
            </a:r>
            <a:r>
              <a:rPr lang="en-US" dirty="0" smtClean="0"/>
              <a:t> </a:t>
            </a:r>
            <a:endParaRPr lang="en-US" dirty="0"/>
          </a:p>
        </p:txBody>
      </p:sp>
      <p:sp>
        <p:nvSpPr>
          <p:cNvPr id="3" name="Content Placeholder 2"/>
          <p:cNvSpPr>
            <a:spLocks noGrp="1"/>
          </p:cNvSpPr>
          <p:nvPr>
            <p:ph idx="1"/>
          </p:nvPr>
        </p:nvSpPr>
        <p:spPr>
          <a:xfrm>
            <a:off x="457200" y="1600202"/>
            <a:ext cx="8229600" cy="4572000"/>
          </a:xfrm>
        </p:spPr>
        <p:txBody>
          <a:bodyPr>
            <a:normAutofit lnSpcReduction="10000"/>
          </a:bodyPr>
          <a:lstStyle/>
          <a:p>
            <a:r>
              <a:rPr lang="en-US" dirty="0" smtClean="0"/>
              <a:t>Standard Lore</a:t>
            </a:r>
          </a:p>
          <a:p>
            <a:endParaRPr lang="en-US" dirty="0" smtClean="0"/>
          </a:p>
          <a:p>
            <a:endParaRPr lang="en-US" dirty="0" smtClean="0"/>
          </a:p>
          <a:p>
            <a:r>
              <a:rPr lang="en-US" dirty="0" smtClean="0"/>
              <a:t>Integrand = solved for all loops and all legs in N=4</a:t>
            </a:r>
          </a:p>
          <a:p>
            <a:endParaRPr lang="en-US" dirty="0" smtClean="0"/>
          </a:p>
          <a:p>
            <a:r>
              <a:rPr lang="en-US" dirty="0" smtClean="0"/>
              <a:t>Integral = </a:t>
            </a:r>
            <a:r>
              <a:rPr lang="en-US" dirty="0" smtClean="0">
                <a:solidFill>
                  <a:srgbClr val="FF0000"/>
                </a:solidFill>
              </a:rPr>
              <a:t>still very hard to evaluate! </a:t>
            </a:r>
            <a:r>
              <a:rPr lang="en-US" dirty="0" smtClean="0"/>
              <a:t>This step requires a lot of blood and tears begging for some new technology!</a:t>
            </a:r>
          </a:p>
          <a:p>
            <a:endParaRPr lang="en-US" dirty="0" smtClean="0"/>
          </a:p>
        </p:txBody>
      </p:sp>
      <p:pic>
        <p:nvPicPr>
          <p:cNvPr id="4" name="Picture 3" descr="latex-image-1.pdf"/>
          <p:cNvPicPr>
            <a:picLocks noChangeAspect="1"/>
          </p:cNvPicPr>
          <p:nvPr/>
        </p:nvPicPr>
        <p:blipFill>
          <a:blip r:embed="rId2"/>
          <a:stretch>
            <a:fillRect/>
          </a:stretch>
        </p:blipFill>
        <p:spPr>
          <a:xfrm>
            <a:off x="914400" y="2209800"/>
            <a:ext cx="8027988" cy="520700"/>
          </a:xfrm>
          <a:prstGeom prst="rect">
            <a:avLst/>
          </a:prstGeom>
        </p:spPr>
      </p:pic>
      <p:sp>
        <p:nvSpPr>
          <p:cNvPr id="6" name="TextBox 5"/>
          <p:cNvSpPr txBox="1"/>
          <p:nvPr/>
        </p:nvSpPr>
        <p:spPr>
          <a:xfrm>
            <a:off x="3657600" y="3974068"/>
            <a:ext cx="5089630" cy="369332"/>
          </a:xfrm>
          <a:prstGeom prst="rect">
            <a:avLst/>
          </a:prstGeom>
          <a:noFill/>
        </p:spPr>
        <p:txBody>
          <a:bodyPr wrap="none" rtlCol="0">
            <a:spAutoFit/>
          </a:bodyPr>
          <a:lstStyle/>
          <a:p>
            <a:r>
              <a:rPr lang="en-US" dirty="0" smtClean="0">
                <a:solidFill>
                  <a:srgbClr val="008000"/>
                </a:solidFill>
              </a:rPr>
              <a:t>Bern, Dixon, Kosower;  Arkani-Hamed, Cachazo, et al</a:t>
            </a:r>
            <a:endParaRPr lang="en-US" dirty="0">
              <a:solidFill>
                <a:srgbClr val="008000"/>
              </a:solidFill>
            </a:endParaRPr>
          </a:p>
        </p:txBody>
      </p:sp>
      <p:sp>
        <p:nvSpPr>
          <p:cNvPr id="7" name="TextBox 6"/>
          <p:cNvSpPr txBox="1"/>
          <p:nvPr/>
        </p:nvSpPr>
        <p:spPr>
          <a:xfrm>
            <a:off x="5791200" y="6336268"/>
            <a:ext cx="2011939" cy="369332"/>
          </a:xfrm>
          <a:prstGeom prst="rect">
            <a:avLst/>
          </a:prstGeom>
          <a:noFill/>
        </p:spPr>
        <p:txBody>
          <a:bodyPr wrap="none" rtlCol="0">
            <a:spAutoFit/>
          </a:bodyPr>
          <a:lstStyle/>
          <a:p>
            <a:r>
              <a:rPr lang="en-US" dirty="0" smtClean="0">
                <a:solidFill>
                  <a:srgbClr val="008000"/>
                </a:solidFill>
              </a:rPr>
              <a:t>e.g. Smirnov’s book</a:t>
            </a:r>
            <a:endParaRPr lang="en-US" dirty="0">
              <a:solidFill>
                <a:srgbClr val="008000"/>
              </a:solidFill>
            </a:endParaRPr>
          </a:p>
        </p:txBody>
      </p:sp>
      <p:pic>
        <p:nvPicPr>
          <p:cNvPr id="9" name="Picture 8" descr="smirnov.jpeg"/>
          <p:cNvPicPr>
            <a:picLocks noChangeAspect="1"/>
          </p:cNvPicPr>
          <p:nvPr/>
        </p:nvPicPr>
        <p:blipFill>
          <a:blip r:embed="rId3"/>
          <a:stretch>
            <a:fillRect/>
          </a:stretch>
        </p:blipFill>
        <p:spPr>
          <a:xfrm>
            <a:off x="7994424" y="5609048"/>
            <a:ext cx="948946" cy="1219200"/>
          </a:xfrm>
          <a:prstGeom prst="rect">
            <a:avLst/>
          </a:prstGeom>
        </p:spPr>
      </p:pic>
      <p:pic>
        <p:nvPicPr>
          <p:cNvPr id="10" name="Picture 9" descr="two_loop_mhv_integrand (1).pdf"/>
          <p:cNvPicPr>
            <a:picLocks noChangeAspect="1"/>
          </p:cNvPicPr>
          <p:nvPr/>
        </p:nvPicPr>
        <p:blipFill>
          <a:blip r:embed="rId4"/>
          <a:stretch>
            <a:fillRect/>
          </a:stretch>
        </p:blipFill>
        <p:spPr>
          <a:xfrm>
            <a:off x="6191250" y="152400"/>
            <a:ext cx="2724150" cy="1981200"/>
          </a:xfrm>
          <a:prstGeom prst="rect">
            <a:avLst/>
          </a:prstGeom>
        </p:spPr>
      </p:pic>
    </p:spTree>
    <p:extLst>
      <p:ext uri="{BB962C8B-B14F-4D97-AF65-F5344CB8AC3E}">
        <p14:creationId xmlns:p14="http://schemas.microsoft.com/office/powerpoint/2010/main" val="2058662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05600" y="1066800"/>
            <a:ext cx="1797287" cy="584775"/>
          </a:xfrm>
          <a:prstGeom prst="rect">
            <a:avLst/>
          </a:prstGeom>
          <a:noFill/>
        </p:spPr>
        <p:txBody>
          <a:bodyPr wrap="none" rtlCol="0">
            <a:spAutoFit/>
          </a:bodyPr>
          <a:lstStyle/>
          <a:p>
            <a:r>
              <a:rPr lang="en-US" sz="3200" dirty="0" smtClean="0">
                <a:solidFill>
                  <a:srgbClr val="FF0000"/>
                </a:solidFill>
              </a:rPr>
              <a:t>Integrand</a:t>
            </a:r>
            <a:endParaRPr lang="en-US" sz="3200" dirty="0">
              <a:solidFill>
                <a:srgbClr val="FF0000"/>
              </a:solidFill>
            </a:endParaRPr>
          </a:p>
        </p:txBody>
      </p:sp>
      <p:sp>
        <p:nvSpPr>
          <p:cNvPr id="6" name="TextBox 5"/>
          <p:cNvSpPr txBox="1"/>
          <p:nvPr/>
        </p:nvSpPr>
        <p:spPr>
          <a:xfrm>
            <a:off x="6705600" y="4648200"/>
            <a:ext cx="1947136" cy="1077218"/>
          </a:xfrm>
          <a:prstGeom prst="rect">
            <a:avLst/>
          </a:prstGeom>
          <a:noFill/>
        </p:spPr>
        <p:txBody>
          <a:bodyPr wrap="none" rtlCol="0">
            <a:spAutoFit/>
          </a:bodyPr>
          <a:lstStyle/>
          <a:p>
            <a:r>
              <a:rPr lang="en-US" sz="3200" dirty="0" smtClean="0">
                <a:solidFill>
                  <a:srgbClr val="FF0000"/>
                </a:solidFill>
              </a:rPr>
              <a:t>Scattering </a:t>
            </a:r>
          </a:p>
          <a:p>
            <a:r>
              <a:rPr lang="en-US" sz="3200" dirty="0" smtClean="0">
                <a:solidFill>
                  <a:srgbClr val="FF0000"/>
                </a:solidFill>
              </a:rPr>
              <a:t>Amplitude</a:t>
            </a:r>
            <a:endParaRPr lang="en-US" sz="3200"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4635"/>
            <a:ext cx="6324600" cy="6580965"/>
          </a:xfrm>
          <a:prstGeom prst="rect">
            <a:avLst/>
          </a:prstGeom>
        </p:spPr>
      </p:pic>
    </p:spTree>
    <p:extLst>
      <p:ext uri="{BB962C8B-B14F-4D97-AF65-F5344CB8AC3E}">
        <p14:creationId xmlns:p14="http://schemas.microsoft.com/office/powerpoint/2010/main" val="2087199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0000"/>
                </a:solidFill>
              </a:rPr>
              <a:t>N=4 Yang-Mills Amplitudes</a:t>
            </a:r>
            <a:endParaRPr lang="en-US" dirty="0">
              <a:solidFill>
                <a:srgbClr val="FF0000"/>
              </a:solidFill>
            </a:endParaRPr>
          </a:p>
        </p:txBody>
      </p:sp>
      <p:sp>
        <p:nvSpPr>
          <p:cNvPr id="3" name="Content Placeholder 2"/>
          <p:cNvSpPr>
            <a:spLocks noGrp="1"/>
          </p:cNvSpPr>
          <p:nvPr>
            <p:ph idx="1"/>
          </p:nvPr>
        </p:nvSpPr>
        <p:spPr>
          <a:xfrm>
            <a:off x="457200" y="1219200"/>
            <a:ext cx="8229600" cy="5257800"/>
          </a:xfrm>
        </p:spPr>
        <p:txBody>
          <a:bodyPr>
            <a:normAutofit fontScale="92500" lnSpcReduction="10000"/>
          </a:bodyPr>
          <a:lstStyle/>
          <a:p>
            <a:r>
              <a:rPr lang="en-US" dirty="0" smtClean="0"/>
              <a:t>Despite recent advances, </a:t>
            </a:r>
            <a:r>
              <a:rPr lang="en-US" dirty="0" smtClean="0">
                <a:solidFill>
                  <a:srgbClr val="FF0000"/>
                </a:solidFill>
              </a:rPr>
              <a:t>relatively few scattering amplitudes in N=4 Yang-Mills</a:t>
            </a:r>
            <a:r>
              <a:rPr lang="en-US" dirty="0" smtClean="0"/>
              <a:t> are available in the literature.</a:t>
            </a:r>
          </a:p>
          <a:p>
            <a:r>
              <a:rPr lang="en-US" dirty="0" smtClean="0"/>
              <a:t>6-point MHV and NMHV up to 5-loops </a:t>
            </a:r>
            <a:r>
              <a:rPr lang="en-US" sz="2400" dirty="0" smtClean="0">
                <a:solidFill>
                  <a:srgbClr val="00B050"/>
                </a:solidFill>
              </a:rPr>
              <a:t>[Caron-</a:t>
            </a:r>
            <a:r>
              <a:rPr lang="en-US" sz="2400" dirty="0" err="1" smtClean="0">
                <a:solidFill>
                  <a:srgbClr val="00B050"/>
                </a:solidFill>
              </a:rPr>
              <a:t>Huot</a:t>
            </a:r>
            <a:r>
              <a:rPr lang="en-US" sz="2400" dirty="0" smtClean="0">
                <a:solidFill>
                  <a:srgbClr val="00B050"/>
                </a:solidFill>
              </a:rPr>
              <a:t>, Dixon, </a:t>
            </a:r>
            <a:r>
              <a:rPr lang="en-US" sz="2400" dirty="0" err="1" smtClean="0">
                <a:solidFill>
                  <a:srgbClr val="00B050"/>
                </a:solidFill>
              </a:rPr>
              <a:t>McLeon</a:t>
            </a:r>
            <a:r>
              <a:rPr lang="en-US" sz="2400" dirty="0" smtClean="0">
                <a:solidFill>
                  <a:srgbClr val="00B050"/>
                </a:solidFill>
              </a:rPr>
              <a:t>, Von Hippel 2016]</a:t>
            </a:r>
          </a:p>
          <a:p>
            <a:r>
              <a:rPr lang="en-US" dirty="0" smtClean="0"/>
              <a:t>All 2-loop MHV </a:t>
            </a:r>
            <a:r>
              <a:rPr lang="en-US" sz="2600" dirty="0" smtClean="0">
                <a:solidFill>
                  <a:srgbClr val="00B050"/>
                </a:solidFill>
              </a:rPr>
              <a:t>[Caron-</a:t>
            </a:r>
            <a:r>
              <a:rPr lang="en-US" sz="2600" dirty="0" err="1" smtClean="0">
                <a:solidFill>
                  <a:srgbClr val="00B050"/>
                </a:solidFill>
              </a:rPr>
              <a:t>Huot</a:t>
            </a:r>
            <a:r>
              <a:rPr lang="en-US" sz="2600" dirty="0" smtClean="0">
                <a:solidFill>
                  <a:srgbClr val="00B050"/>
                </a:solidFill>
              </a:rPr>
              <a:t> 2011]</a:t>
            </a:r>
          </a:p>
          <a:p>
            <a:r>
              <a:rPr lang="en-US" dirty="0" smtClean="0"/>
              <a:t>7-point 2-loop NMHV </a:t>
            </a:r>
            <a:r>
              <a:rPr lang="en-US" sz="2600" dirty="0" smtClean="0">
                <a:solidFill>
                  <a:srgbClr val="00B050"/>
                </a:solidFill>
              </a:rPr>
              <a:t>[Caron-</a:t>
            </a:r>
            <a:r>
              <a:rPr lang="en-US" sz="2600" dirty="0" err="1" smtClean="0">
                <a:solidFill>
                  <a:srgbClr val="00B050"/>
                </a:solidFill>
              </a:rPr>
              <a:t>Huot</a:t>
            </a:r>
            <a:r>
              <a:rPr lang="en-US" sz="2600" dirty="0" smtClean="0">
                <a:solidFill>
                  <a:srgbClr val="00B050"/>
                </a:solidFill>
              </a:rPr>
              <a:t>, He 2011]</a:t>
            </a:r>
          </a:p>
          <a:p>
            <a:r>
              <a:rPr lang="en-US" dirty="0" smtClean="0"/>
              <a:t>7-point 3-loop MHV symbol </a:t>
            </a:r>
            <a:r>
              <a:rPr lang="en-US" sz="2600" dirty="0" smtClean="0">
                <a:solidFill>
                  <a:srgbClr val="00B050"/>
                </a:solidFill>
              </a:rPr>
              <a:t>[Drummond, </a:t>
            </a:r>
            <a:r>
              <a:rPr lang="en-US" sz="2600" dirty="0" err="1" smtClean="0">
                <a:solidFill>
                  <a:srgbClr val="00B050"/>
                </a:solidFill>
              </a:rPr>
              <a:t>Papathanasiou</a:t>
            </a:r>
            <a:r>
              <a:rPr lang="en-US" sz="2600" dirty="0" smtClean="0">
                <a:solidFill>
                  <a:srgbClr val="00B050"/>
                </a:solidFill>
              </a:rPr>
              <a:t>, </a:t>
            </a:r>
            <a:r>
              <a:rPr lang="en-US" sz="2600" dirty="0" err="1" smtClean="0">
                <a:solidFill>
                  <a:srgbClr val="00B050"/>
                </a:solidFill>
              </a:rPr>
              <a:t>Spradlin</a:t>
            </a:r>
            <a:r>
              <a:rPr lang="en-US" sz="2600" dirty="0" smtClean="0">
                <a:solidFill>
                  <a:srgbClr val="00B050"/>
                </a:solidFill>
              </a:rPr>
              <a:t> 2014]</a:t>
            </a:r>
          </a:p>
          <a:p>
            <a:r>
              <a:rPr lang="en-US" dirty="0" smtClean="0"/>
              <a:t>7-point 4-loop MHV and 7-point 3-loop NMHV symbol </a:t>
            </a:r>
            <a:r>
              <a:rPr lang="en-US" sz="2600" dirty="0" smtClean="0">
                <a:solidFill>
                  <a:srgbClr val="00B050"/>
                </a:solidFill>
              </a:rPr>
              <a:t>[Dixon, Drummond, Harrington, McLeod, </a:t>
            </a:r>
            <a:r>
              <a:rPr lang="en-US" sz="2600" dirty="0" err="1" smtClean="0">
                <a:solidFill>
                  <a:srgbClr val="00B050"/>
                </a:solidFill>
              </a:rPr>
              <a:t>Papathanasiou</a:t>
            </a:r>
            <a:r>
              <a:rPr lang="en-US" sz="2600" dirty="0" smtClean="0">
                <a:solidFill>
                  <a:srgbClr val="00B050"/>
                </a:solidFill>
              </a:rPr>
              <a:t>, </a:t>
            </a:r>
            <a:r>
              <a:rPr lang="en-US" sz="2600" dirty="0" err="1" smtClean="0">
                <a:solidFill>
                  <a:srgbClr val="00B050"/>
                </a:solidFill>
              </a:rPr>
              <a:t>Spradlin</a:t>
            </a:r>
            <a:r>
              <a:rPr lang="en-US" sz="2600" dirty="0" smtClean="0">
                <a:solidFill>
                  <a:srgbClr val="00B050"/>
                </a:solidFill>
              </a:rPr>
              <a:t> 2016]</a:t>
            </a:r>
          </a:p>
          <a:p>
            <a:endParaRPr lang="en-US" dirty="0" smtClean="0"/>
          </a:p>
        </p:txBody>
      </p:sp>
    </p:spTree>
    <p:extLst>
      <p:ext uri="{BB962C8B-B14F-4D97-AF65-F5344CB8AC3E}">
        <p14:creationId xmlns:p14="http://schemas.microsoft.com/office/powerpoint/2010/main" val="1602788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104978</TotalTime>
  <Words>1604</Words>
  <Application>Microsoft Macintosh PowerPoint</Application>
  <PresentationFormat>On-screen Show (4:3)</PresentationFormat>
  <Paragraphs>218</Paragraphs>
  <Slides>30</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Calibri</vt:lpstr>
      <vt:lpstr>Arial</vt:lpstr>
      <vt:lpstr>Office Theme</vt:lpstr>
      <vt:lpstr>Recent Developments in  (N=4 SYM) Scattering Amplitudes</vt:lpstr>
      <vt:lpstr>Plan</vt:lpstr>
      <vt:lpstr>Why N=4 Yang-Mills?</vt:lpstr>
      <vt:lpstr>PowerPoint Presentation</vt:lpstr>
      <vt:lpstr>N=4 Yang-Mills amplitudeology</vt:lpstr>
      <vt:lpstr>Loop Level Amplitudes</vt:lpstr>
      <vt:lpstr>Amplitudes and Integrand </vt:lpstr>
      <vt:lpstr>PowerPoint Presentation</vt:lpstr>
      <vt:lpstr>N=4 Yang-Mills Amplitudes</vt:lpstr>
      <vt:lpstr>Multi-loop Amplitudes in N=4 YM</vt:lpstr>
      <vt:lpstr>S-Matrix Program: Old and New</vt:lpstr>
      <vt:lpstr>S-Matrix program: New Ingredients</vt:lpstr>
      <vt:lpstr>1. Momentum Twistors</vt:lpstr>
      <vt:lpstr>1. Momentum Twistors (examples)</vt:lpstr>
      <vt:lpstr>N=4 Yang-Mills Integrand</vt:lpstr>
      <vt:lpstr>S-Matrix program: New Ingredients</vt:lpstr>
      <vt:lpstr>2. Symbol of an Amplitude</vt:lpstr>
      <vt:lpstr>2. Symbol of Transcendental Function</vt:lpstr>
      <vt:lpstr>S-Matrix program: New Ingredients</vt:lpstr>
      <vt:lpstr>PowerPoint Presentation</vt:lpstr>
      <vt:lpstr> My Recent Work</vt:lpstr>
      <vt:lpstr>Landau Singularities</vt:lpstr>
      <vt:lpstr>One-Loop Box </vt:lpstr>
      <vt:lpstr>Landau Singularities and Symbol</vt:lpstr>
      <vt:lpstr>Landau Singularities:  One-loop n-point MHV in N=4 SYM</vt:lpstr>
      <vt:lpstr>Symbol:  One-loop n-point MHV in N=4 SYM</vt:lpstr>
      <vt:lpstr>Comparison: One-loop n-point MHV</vt:lpstr>
      <vt:lpstr>Landau Singularities and Symbol</vt:lpstr>
      <vt:lpstr>An Amplituhedrony Approach</vt:lpstr>
      <vt:lpstr>Conclusion</vt:lpstr>
    </vt:vector>
  </TitlesOfParts>
  <Company>Brown University</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Anastasia Volovich</dc:creator>
  <cp:lastModifiedBy>Microsoft Office User</cp:lastModifiedBy>
  <cp:revision>1634</cp:revision>
  <cp:lastPrinted>2017-01-04T11:21:57Z</cp:lastPrinted>
  <dcterms:created xsi:type="dcterms:W3CDTF">2014-09-16T14:55:30Z</dcterms:created>
  <dcterms:modified xsi:type="dcterms:W3CDTF">2017-06-01T11:16:35Z</dcterms:modified>
</cp:coreProperties>
</file>