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6.xml" ContentType="application/vnd.openxmlformats-officedocument.presentationml.tags+xml"/>
  <Override PartName="/ppt/notesSlides/notesSlide2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8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1.xml" ContentType="application/vnd.openxmlformats-officedocument.presentationml.notesSlide+xml"/>
  <Override PartName="/ppt/tags/tag19.xml" ContentType="application/vnd.openxmlformats-officedocument.presentationml.tags+xml"/>
  <Override PartName="/ppt/notesSlides/notesSlide32.xml" ContentType="application/vnd.openxmlformats-officedocument.presentationml.notesSlide+xml"/>
  <Override PartName="/ppt/tags/tag20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21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5" r:id="rId1"/>
    <p:sldMasterId id="2147483723" r:id="rId2"/>
    <p:sldMasterId id="2147483773" r:id="rId3"/>
    <p:sldMasterId id="2147483787" r:id="rId4"/>
    <p:sldMasterId id="2147483800" r:id="rId5"/>
    <p:sldMasterId id="2147483813" r:id="rId6"/>
    <p:sldMasterId id="2147483840" r:id="rId7"/>
  </p:sldMasterIdLst>
  <p:notesMasterIdLst>
    <p:notesMasterId r:id="rId53"/>
  </p:notesMasterIdLst>
  <p:handoutMasterIdLst>
    <p:handoutMasterId r:id="rId54"/>
  </p:handoutMasterIdLst>
  <p:sldIdLst>
    <p:sldId id="745" r:id="rId8"/>
    <p:sldId id="786" r:id="rId9"/>
    <p:sldId id="747" r:id="rId10"/>
    <p:sldId id="847" r:id="rId11"/>
    <p:sldId id="857" r:id="rId12"/>
    <p:sldId id="899" r:id="rId13"/>
    <p:sldId id="888" r:id="rId14"/>
    <p:sldId id="911" r:id="rId15"/>
    <p:sldId id="903" r:id="rId16"/>
    <p:sldId id="898" r:id="rId17"/>
    <p:sldId id="897" r:id="rId18"/>
    <p:sldId id="908" r:id="rId19"/>
    <p:sldId id="891" r:id="rId20"/>
    <p:sldId id="889" r:id="rId21"/>
    <p:sldId id="890" r:id="rId22"/>
    <p:sldId id="884" r:id="rId23"/>
    <p:sldId id="896" r:id="rId24"/>
    <p:sldId id="855" r:id="rId25"/>
    <p:sldId id="900" r:id="rId26"/>
    <p:sldId id="907" r:id="rId27"/>
    <p:sldId id="895" r:id="rId28"/>
    <p:sldId id="912" r:id="rId29"/>
    <p:sldId id="901" r:id="rId30"/>
    <p:sldId id="885" r:id="rId31"/>
    <p:sldId id="851" r:id="rId32"/>
    <p:sldId id="904" r:id="rId33"/>
    <p:sldId id="882" r:id="rId34"/>
    <p:sldId id="887" r:id="rId35"/>
    <p:sldId id="863" r:id="rId36"/>
    <p:sldId id="864" r:id="rId37"/>
    <p:sldId id="866" r:id="rId38"/>
    <p:sldId id="905" r:id="rId39"/>
    <p:sldId id="874" r:id="rId40"/>
    <p:sldId id="862" r:id="rId41"/>
    <p:sldId id="875" r:id="rId42"/>
    <p:sldId id="906" r:id="rId43"/>
    <p:sldId id="892" r:id="rId44"/>
    <p:sldId id="902" r:id="rId45"/>
    <p:sldId id="894" r:id="rId46"/>
    <p:sldId id="860" r:id="rId47"/>
    <p:sldId id="880" r:id="rId48"/>
    <p:sldId id="881" r:id="rId49"/>
    <p:sldId id="886" r:id="rId50"/>
    <p:sldId id="913" r:id="rId51"/>
    <p:sldId id="783" r:id="rId52"/>
  </p:sldIdLst>
  <p:sldSz cx="9144000" cy="6858000" type="screen4x3"/>
  <p:notesSz cx="6881813" cy="9296400"/>
  <p:custDataLst>
    <p:tags r:id="rId5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33CC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33CC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33CC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33CC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FF33CC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FF33CC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FF33CC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FF33CC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FF33CC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FF"/>
    <a:srgbClr val="FF0000"/>
    <a:srgbClr val="3333FF"/>
    <a:srgbClr val="FF33CC"/>
    <a:srgbClr val="00FF00"/>
    <a:srgbClr val="000000"/>
    <a:srgbClr val="FFFF00"/>
    <a:srgbClr val="3333CC"/>
    <a:srgbClr val="0000CC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8" autoAdjust="0"/>
    <p:restoredTop sz="93015" autoAdjust="0"/>
  </p:normalViewPr>
  <p:slideViewPr>
    <p:cSldViewPr>
      <p:cViewPr>
        <p:scale>
          <a:sx n="108" d="100"/>
          <a:sy n="108" d="100"/>
        </p:scale>
        <p:origin x="-82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tags" Target="tags/tag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60" Type="http://schemas.openxmlformats.org/officeDocument/2006/relationships/tableStyles" Target="tableStyles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191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8342" y="0"/>
            <a:ext cx="298191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27"/>
            <a:ext cx="298191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8342" y="8830627"/>
            <a:ext cx="298191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2C6E8200-FED1-464C-A69B-398B5E45BB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340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191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342" y="0"/>
            <a:ext cx="298191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2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8500"/>
            <a:ext cx="4646613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494" y="4416108"/>
            <a:ext cx="5504826" cy="418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27"/>
            <a:ext cx="298191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342" y="8830627"/>
            <a:ext cx="2981911" cy="46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0F38EF4E-627E-4972-A491-C8D84BDA6F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161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032962-AD6E-45CF-BEDA-208A5B243019}" type="slidenum">
              <a:rPr lang="en-US"/>
              <a:pPr/>
              <a:t>1</a:t>
            </a:fld>
            <a:endParaRPr lang="en-US"/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Will say things that should be obvious to people but it is something that I think is important and needs repeating.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W+&gt;=1</a:t>
            </a:r>
            <a:r>
              <a:rPr lang="en-US" baseline="0" dirty="0" smtClean="0"/>
              <a:t> jet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Automating</a:t>
            </a:r>
            <a:r>
              <a:rPr lang="en-US" baseline="0" dirty="0" smtClean="0"/>
              <a:t> everything except for two-loop </a:t>
            </a:r>
            <a:r>
              <a:rPr lang="en-US" baseline="0" dirty="0" err="1" smtClean="0"/>
              <a:t>amplitudess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 gluon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resummation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 gluon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resummation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Threshold</a:t>
            </a:r>
            <a:r>
              <a:rPr lang="en-US" baseline="0" dirty="0" smtClean="0"/>
              <a:t> expansion.  Not ready for phenomenology.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 gluon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resummation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 gluon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resummation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 gluon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resummation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9D87D1-C9B2-4D17-821F-5DEEDCA7E84A}" type="slidenum">
              <a:rPr lang="en-US"/>
              <a:pPr/>
              <a:t>18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 gluon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resummation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9D87D1-C9B2-4D17-821F-5DEEDCA7E84A}" type="slidenum">
              <a:rPr lang="en-US"/>
              <a:pPr/>
              <a:t>2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 gluon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resummation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 gluon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resummation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9D87D1-C9B2-4D17-821F-5DEEDCA7E84A}" type="slidenum">
              <a:rPr lang="en-US"/>
              <a:pPr/>
              <a:t>24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include</a:t>
            </a:r>
            <a:r>
              <a:rPr lang="en-US" baseline="0" dirty="0" smtClean="0"/>
              <a:t> Mao’s talk</a:t>
            </a:r>
            <a:endParaRPr lang="en-US" baseline="0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9D87D1-C9B2-4D17-821F-5DEEDCA7E84A}" type="slidenum">
              <a:rPr lang="en-US"/>
              <a:pPr/>
              <a:t>25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Works because N=4 </a:t>
            </a:r>
            <a:r>
              <a:rPr lang="en-US" baseline="0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9D87D1-C9B2-4D17-821F-5DEEDCA7E84A}" type="slidenum">
              <a:rPr lang="en-US"/>
              <a:pPr/>
              <a:t>27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include</a:t>
            </a:r>
            <a:r>
              <a:rPr lang="en-US" baseline="0" dirty="0" smtClean="0"/>
              <a:t> Mao’s talk</a:t>
            </a:r>
            <a:endParaRPr lang="en-US" baseline="0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9D87D1-C9B2-4D17-821F-5DEEDCA7E84A}" type="slidenum">
              <a:rPr lang="en-US"/>
              <a:pPr/>
              <a:t>28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43CFEC-025D-41D7-A80C-D2D7F014E3FD}" type="slidenum">
              <a:rPr lang="en-US"/>
              <a:pPr/>
              <a:t>29</a:t>
            </a:fld>
            <a:endParaRPr lang="en-US"/>
          </a:p>
        </p:txBody>
      </p:sp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7600" y="698500"/>
            <a:ext cx="4646613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A17391-CF06-4D76-A898-85FA83A5D089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032962-AD6E-45CF-BEDA-208A5B243019}" type="slidenum">
              <a:rPr lang="en-US"/>
              <a:pPr/>
              <a:t>3</a:t>
            </a:fld>
            <a:endParaRPr lang="en-US"/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9D87D1-C9B2-4D17-821F-5DEEDCA7E84A}" type="slidenum">
              <a:rPr lang="en-US"/>
              <a:pPr/>
              <a:t>31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490DD8-E1B9-4A36-BBCE-1A0D2D6DAB3D}" type="slidenum">
              <a:rPr lang="en-US"/>
              <a:pPr/>
              <a:t>32</a:t>
            </a:fld>
            <a:endParaRPr lang="en-US"/>
          </a:p>
        </p:txBody>
      </p:sp>
      <p:sp>
        <p:nvSpPr>
          <p:cNvPr id="82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 nontrivial.  Add refs.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BC6CDB-7F7F-44B6-89D9-56F0E752BD4B}" type="slidenum">
              <a:rPr lang="en-US"/>
              <a:pPr/>
              <a:t>33</a:t>
            </a:fld>
            <a:endParaRPr lang="en-US"/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</a:t>
            </a:r>
            <a:r>
              <a:rPr lang="en-US" baseline="0" dirty="0" smtClean="0"/>
              <a:t> references for twins, </a:t>
            </a:r>
            <a:r>
              <a:rPr lang="en-US" baseline="0" dirty="0" err="1" smtClean="0"/>
              <a:t>etc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BC6CDB-7F7F-44B6-89D9-56F0E752BD4B}" type="slidenum">
              <a:rPr lang="en-US"/>
              <a:pPr/>
              <a:t>34</a:t>
            </a:fld>
            <a:endParaRPr lang="en-US"/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Entire</a:t>
            </a:r>
            <a:r>
              <a:rPr lang="en-US" baseline="0" dirty="0" smtClean="0"/>
              <a:t> problem of </a:t>
            </a:r>
            <a:r>
              <a:rPr lang="en-US" baseline="0" dirty="0" err="1" smtClean="0"/>
              <a:t>perturbative</a:t>
            </a:r>
            <a:r>
              <a:rPr lang="en-US" baseline="0" dirty="0" smtClean="0"/>
              <a:t> quantum gravity is reduced to gauge theory.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20FBE-2C66-455A-A6DB-6DA3D95492A5}" type="slidenum">
              <a:rPr lang="en-US"/>
              <a:pPr/>
              <a:t>35</a:t>
            </a:fld>
            <a:endParaRPr lang="en-US"/>
          </a:p>
        </p:txBody>
      </p:sp>
      <p:sp>
        <p:nvSpPr>
          <p:cNvPr id="85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993" y="4416113"/>
            <a:ext cx="5045830" cy="4182427"/>
          </a:xfrm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20FBE-2C66-455A-A6DB-6DA3D95492A5}" type="slidenum">
              <a:rPr lang="en-US"/>
              <a:pPr/>
              <a:t>36</a:t>
            </a:fld>
            <a:endParaRPr lang="en-US"/>
          </a:p>
        </p:txBody>
      </p:sp>
      <p:sp>
        <p:nvSpPr>
          <p:cNvPr id="85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993" y="4416113"/>
            <a:ext cx="5045830" cy="4182427"/>
          </a:xfrm>
        </p:spPr>
        <p:txBody>
          <a:bodyPr/>
          <a:lstStyle/>
          <a:p>
            <a:r>
              <a:rPr lang="sv-SE" dirty="0" smtClean="0"/>
              <a:t>May </a:t>
            </a:r>
            <a:r>
              <a:rPr lang="sv-SE" dirty="0" err="1" smtClean="0"/>
              <a:t>want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to</a:t>
            </a:r>
            <a:r>
              <a:rPr lang="sv-SE" baseline="0" dirty="0" smtClean="0"/>
              <a:t> </a:t>
            </a:r>
            <a:r>
              <a:rPr lang="sv-SE" baseline="0" dirty="0" err="1" smtClean="0"/>
              <a:t>remove</a:t>
            </a:r>
            <a:r>
              <a:rPr lang="sv-SE" baseline="0" dirty="0" smtClean="0"/>
              <a:t>!!!!</a:t>
            </a:r>
            <a:endParaRPr lang="sv-SE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Define</a:t>
            </a:r>
            <a:r>
              <a:rPr lang="en-US" baseline="0" dirty="0" smtClean="0"/>
              <a:t> number of vector </a:t>
            </a:r>
            <a:r>
              <a:rPr lang="en-US" baseline="0" dirty="0" err="1" smtClean="0"/>
              <a:t>multiplets</a:t>
            </a:r>
            <a:r>
              <a:rPr lang="en-US" baseline="0" dirty="0" smtClean="0"/>
              <a:t>, add </a:t>
            </a:r>
            <a:r>
              <a:rPr lang="en-US" baseline="0" dirty="0" err="1" smtClean="0"/>
              <a:t>arxiv</a:t>
            </a:r>
            <a:r>
              <a:rPr lang="en-US" baseline="0" dirty="0" smtClean="0"/>
              <a:t> number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E90C1-9FEB-412A-B3A6-E6BB9D1759B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E90C1-9FEB-412A-B3A6-E6BB9D1759B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Define</a:t>
            </a:r>
            <a:r>
              <a:rPr lang="en-US" baseline="0" dirty="0" smtClean="0"/>
              <a:t> number of vector </a:t>
            </a:r>
            <a:r>
              <a:rPr lang="en-US" baseline="0" dirty="0" err="1" smtClean="0"/>
              <a:t>multiplets</a:t>
            </a:r>
            <a:r>
              <a:rPr lang="en-US" baseline="0" dirty="0" smtClean="0"/>
              <a:t>, add </a:t>
            </a:r>
            <a:r>
              <a:rPr lang="en-US" baseline="0" dirty="0" err="1" smtClean="0"/>
              <a:t>arxiv</a:t>
            </a:r>
            <a:r>
              <a:rPr lang="en-US" baseline="0" dirty="0" smtClean="0"/>
              <a:t> number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E90C1-9FEB-412A-B3A6-E6BB9D1759B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9D87D1-C9B2-4D17-821F-5DEEDCA7E84A}" type="slidenum">
              <a:rPr lang="en-US"/>
              <a:pPr/>
              <a:t>40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Works because N=4 </a:t>
            </a:r>
            <a:r>
              <a:rPr lang="en-US" baseline="0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 gluon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resummation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Replace</a:t>
            </a:r>
            <a:r>
              <a:rPr lang="en-US" baseline="0" dirty="0" smtClean="0"/>
              <a:t> based on our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E90C1-9FEB-412A-B3A6-E6BB9D1759B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QCD</a:t>
            </a:r>
            <a:r>
              <a:rPr lang="en-US" baseline="0" dirty="0" smtClean="0"/>
              <a:t> rank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E90C1-9FEB-412A-B3A6-E6BB9D1759B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BC6CDB-7F7F-44B6-89D9-56F0E752BD4B}" type="slidenum">
              <a:rPr lang="en-US"/>
              <a:pPr/>
              <a:t>43</a:t>
            </a:fld>
            <a:endParaRPr lang="en-US"/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B42917-159E-42FD-B80A-F236FC432369}" type="slidenum">
              <a:rPr lang="en-US"/>
              <a:pPr/>
              <a:t>44</a:t>
            </a:fld>
            <a:endParaRPr 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B42917-159E-42FD-B80A-F236FC432369}" type="slidenum">
              <a:rPr lang="en-US"/>
              <a:pPr/>
              <a:t>45</a:t>
            </a:fld>
            <a:endParaRPr lang="en-US"/>
          </a:p>
        </p:txBody>
      </p:sp>
      <p:sp>
        <p:nvSpPr>
          <p:cNvPr id="74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9D87D1-C9B2-4D17-821F-5DEEDCA7E84A}" type="slidenum">
              <a:rPr lang="en-US"/>
              <a:pPr/>
              <a:t>5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Power corrections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Q_T</a:t>
            </a:r>
            <a:r>
              <a:rPr lang="en-US" baseline="0" dirty="0" smtClean="0"/>
              <a:t> of the 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 gluon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resummation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Soft gluon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resummation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Inclusive</a:t>
            </a:r>
            <a:r>
              <a:rPr lang="en-US" baseline="0" dirty="0" smtClean="0"/>
              <a:t>  Z production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8EF4E-627E-4972-A491-C8D84BDA6F1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B8FA8-B541-4A18-AE20-5AEA90CCCC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A4DAF-2F53-4C08-877E-B17B49A410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CD2E5-6E3C-470B-8747-0B88D5B898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2C14753-1FCA-4E5D-BF09-3012704B75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373-CA89-4703-AC56-DB612E924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57082-2BC1-4BA5-AACE-22C8FB0E8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373-CA89-4703-AC56-DB612E924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57082-2BC1-4BA5-AACE-22C8FB0E8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373-CA89-4703-AC56-DB612E924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57082-2BC1-4BA5-AACE-22C8FB0E8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373-CA89-4703-AC56-DB612E924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57082-2BC1-4BA5-AACE-22C8FB0E8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373-CA89-4703-AC56-DB612E924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57082-2BC1-4BA5-AACE-22C8FB0E8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373-CA89-4703-AC56-DB612E924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57082-2BC1-4BA5-AACE-22C8FB0E8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373-CA89-4703-AC56-DB612E924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57082-2BC1-4BA5-AACE-22C8FB0E8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9645E-EF77-4912-8B68-5D20C9B703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373-CA89-4703-AC56-DB612E924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57082-2BC1-4BA5-AACE-22C8FB0E8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373-CA89-4703-AC56-DB612E924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57082-2BC1-4BA5-AACE-22C8FB0E8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373-CA89-4703-AC56-DB612E924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57082-2BC1-4BA5-AACE-22C8FB0E8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8B373-CA89-4703-AC56-DB612E924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57082-2BC1-4BA5-AACE-22C8FB0E82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58EE8-FDBB-4061-9D16-892427F8292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1814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E83735-0BD9-4D53-AAED-2A9A5E09C02B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9222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EF63D-1934-4036-8B4F-F6FC355C6B1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488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A6D4E4-A6FC-4063-AF76-C02C5F1A012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7287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2EC8E-B3EA-4BE5-8E0E-8AAB4207BAF6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761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E8DF3-D276-4AAE-BCD8-AC84C020EBD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7152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ABCA2-19CE-41D9-8825-590FDA06DE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64A4C-D810-49D6-A58A-9B31A935AE8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7535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ADD06-B0F2-4B48-9B36-DBEF2468B83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1095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BC8BB-17E3-4CD6-8B63-A299F6156A8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0502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48065-3512-4766-BB96-83CEC0F1C9C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1100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36377A-52A5-4652-8642-FAF7674F8AB6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6751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011180A-873A-4E03-AF86-32838156B3A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60235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628146" y="141288"/>
            <a:ext cx="8229601" cy="1143000"/>
          </a:xfrm>
          <a:prstGeom prst="rect">
            <a:avLst/>
          </a:prstGeom>
        </p:spPr>
        <p:txBody>
          <a:bodyPr lIns="76819" tIns="38410" rIns="76819" bIns="38410" anchor="b" anchorCtr="0">
            <a:normAutofit/>
          </a:bodyPr>
          <a:lstStyle>
            <a:lvl1pPr>
              <a:defRPr sz="30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28146" y="6233160"/>
            <a:ext cx="8241535" cy="220980"/>
          </a:xfrm>
          <a:prstGeom prst="rect">
            <a:avLst/>
          </a:prstGeom>
        </p:spPr>
        <p:txBody>
          <a:bodyPr lIns="51206" tIns="25603" rIns="51206" bIns="25603"/>
          <a:lstStyle>
            <a:lvl1pPr>
              <a:defRPr sz="9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SOURCE: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304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59" indent="0" algn="ctr">
              <a:buNone/>
              <a:defRPr/>
            </a:lvl3pPr>
            <a:lvl4pPr marL="1371390" indent="0" algn="ctr">
              <a:buNone/>
              <a:defRPr/>
            </a:lvl4pPr>
            <a:lvl5pPr marL="1828519" indent="0" algn="ctr">
              <a:buNone/>
              <a:defRPr/>
            </a:lvl5pPr>
            <a:lvl6pPr marL="2285649" indent="0" algn="ctr">
              <a:buNone/>
              <a:defRPr/>
            </a:lvl6pPr>
            <a:lvl7pPr marL="2742780" indent="0" algn="ctr">
              <a:buNone/>
              <a:defRPr/>
            </a:lvl7pPr>
            <a:lvl8pPr marL="3199908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5C940A-C29B-49BE-8327-CFC8CEA2DEF2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3050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341CEB-8779-4878-81D5-47E43954396B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1014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DBC1D1-7051-415D-8570-687A51450730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59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5A5CAB-DF05-4521-92FA-8DACA1211A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405F9-87DE-4FDF-A4AE-8147373AF77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7792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0C7587-6573-46CD-AC55-9962FF30FBA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2962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2C34F-DA9A-40F4-B109-FF9562353FF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396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EC772-3196-49B5-A4B3-29267505E5F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4643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8F9AE-2C91-4F36-B87B-53203B2A7A0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8127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6FCF1-E2A8-4F20-B20F-62B99B6265E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08982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6B225-FBF4-4B61-98A4-6B0B8EA4E7EB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61843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69339-8CA7-49D1-ADF5-60D7803EF85B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86741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44C9B0B-5424-4A37-A338-815F791A297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00121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D8F24-A3B4-4349-86F7-EEB76094BBF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5794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F2118-8511-4618-9C47-B9AB0B6E43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DE626-1176-4A26-8CE9-8D924004DB2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4378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F29B81-3331-4895-9025-9A2B5297756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3700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5359A-573D-48FC-884F-F55B5243D16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51370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497BF-66A7-494D-A1E8-4C2F5EC3F6C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35153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1F733-3A03-4191-8FFC-E7A2B94715E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99487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E877F-DE17-427A-B4D7-9981349B628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7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CB588-2D11-44C3-8227-3E780EBA233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5354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364279-4260-4C03-8219-40A5F77A93B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36198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E2C8E-3240-4AD2-B892-890F5463CEC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398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8C6C28-F9C4-47B8-B30C-08C3D957FE70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5707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D39E4-1A11-4331-A2CB-DBCEF2EB31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89AD951-8019-4CCF-92CA-99F7E4D2DF12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81067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59" indent="0" algn="ctr">
              <a:buNone/>
              <a:defRPr/>
            </a:lvl3pPr>
            <a:lvl4pPr marL="1371390" indent="0" algn="ctr">
              <a:buNone/>
              <a:defRPr/>
            </a:lvl4pPr>
            <a:lvl5pPr marL="1828519" indent="0" algn="ctr">
              <a:buNone/>
              <a:defRPr/>
            </a:lvl5pPr>
            <a:lvl6pPr marL="2285649" indent="0" algn="ctr">
              <a:buNone/>
              <a:defRPr/>
            </a:lvl6pPr>
            <a:lvl7pPr marL="2742780" indent="0" algn="ctr">
              <a:buNone/>
              <a:defRPr/>
            </a:lvl7pPr>
            <a:lvl8pPr marL="3199908" indent="0" algn="ctr">
              <a:buNone/>
              <a:defRPr/>
            </a:lvl8pPr>
            <a:lvl9pPr marL="365703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3629A-062C-4DDD-8C4C-31A1E93325B6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08366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93841-9EB7-48CA-9680-D525E01F0D02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18768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8C830-1AC4-400D-A81C-DCF285AAB3D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7605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B834E-BC3D-4E61-9E83-F335CC8EF8C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7768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16DEE-A8CD-4855-861D-6C16E81931C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8432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017A0-5342-49EC-8651-C9617169234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74017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4F61F-BA2E-40B3-BAC1-4A34B7891CD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1316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0F061-7A20-4395-A0F3-5FFB5B5D61F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1205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5DEB4-1BC9-40F1-8D27-D62EC917E00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520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E23A6-8F83-4014-A4E3-7E03AB2C41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7AFA5-CAA6-4F07-9F2F-09C3642EC0D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50021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4B11D7-8726-42F0-9F6C-2C0CE2EA4C1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43769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A337B6E-BCAA-4BBF-B264-EE854807F511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2075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60642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36416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15184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39505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0695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34888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35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463B7-B8BD-46A8-ADD3-A3D3D8E127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42900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88780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7935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F83A-5DB6-674D-AF50-549EF8BAAE2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6/2/17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A09DD-5E37-1748-ADD3-2BEF05C145A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029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419D12-34C4-4451-BDE1-81F0DCEA92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5AAE7379-3C8C-4F3D-BA55-6A3CB49901E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9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458B373-CA89-4703-AC56-DB612E924795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6/2/17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4757082-2BC1-4BA5-AACE-22C8FB0E82ED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b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b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fld id="{46907C71-9F14-4861-88EC-9466510EE81F}" type="slidenum">
              <a:rPr lang="en-US" b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b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15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E7CBA382-E057-4D55-BAF2-85C492DDE395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957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48" indent="-342848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24" indent="-22856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54" indent="-22856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08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B52FC6DC-5C57-4B6E-B866-86EDCBC68A9F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92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C9611742-2248-4361-9491-F21C48278000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03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5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39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48" indent="-342848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6" indent="-285707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24" indent="-22856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54" indent="-22856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08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B0CFF83A-5DB6-674D-AF50-549EF8BAAE26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6/2/17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3B4A09DD-5E37-1748-ADD3-2BEF05C145A8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93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25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8.xml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emf"/><Relationship Id="rId10" Type="http://schemas.openxmlformats.org/officeDocument/2006/relationships/image" Target="../media/image30.emf"/><Relationship Id="rId1" Type="http://schemas.openxmlformats.org/officeDocument/2006/relationships/tags" Target="../tags/tag7.xml"/><Relationship Id="rId2" Type="http://schemas.openxmlformats.org/officeDocument/2006/relationships/tags" Target="../tags/tag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4" Type="http://schemas.openxmlformats.org/officeDocument/2006/relationships/tags" Target="../tags/tag13.xml"/><Relationship Id="rId5" Type="http://schemas.openxmlformats.org/officeDocument/2006/relationships/slideLayout" Target="../slideLayouts/slideLayout36.xml"/><Relationship Id="rId6" Type="http://schemas.openxmlformats.org/officeDocument/2006/relationships/notesSlide" Target="../notesSlides/notesSlide29.xml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25.png"/><Relationship Id="rId1" Type="http://schemas.openxmlformats.org/officeDocument/2006/relationships/tags" Target="../tags/tag10.xml"/><Relationship Id="rId2" Type="http://schemas.openxmlformats.org/officeDocument/2006/relationships/tags" Target="../tags/tag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3" Type="http://schemas.openxmlformats.org/officeDocument/2006/relationships/image" Target="../media/image40.png"/><Relationship Id="rId14" Type="http://schemas.openxmlformats.org/officeDocument/2006/relationships/image" Target="../media/image41.emf"/><Relationship Id="rId15" Type="http://schemas.openxmlformats.org/officeDocument/2006/relationships/image" Target="../media/image42.emf"/><Relationship Id="rId16" Type="http://schemas.openxmlformats.org/officeDocument/2006/relationships/image" Target="../media/image43.emf"/><Relationship Id="rId17" Type="http://schemas.openxmlformats.org/officeDocument/2006/relationships/image" Target="../media/image44.emf"/><Relationship Id="rId18" Type="http://schemas.openxmlformats.org/officeDocument/2006/relationships/image" Target="../media/image45.emf"/><Relationship Id="rId1" Type="http://schemas.openxmlformats.org/officeDocument/2006/relationships/tags" Target="../tags/tag14.xml"/><Relationship Id="rId2" Type="http://schemas.openxmlformats.org/officeDocument/2006/relationships/tags" Target="../tags/tag15.xml"/><Relationship Id="rId3" Type="http://schemas.openxmlformats.org/officeDocument/2006/relationships/tags" Target="../tags/tag16.xml"/><Relationship Id="rId4" Type="http://schemas.openxmlformats.org/officeDocument/2006/relationships/tags" Target="../tags/tag17.xml"/><Relationship Id="rId5" Type="http://schemas.openxmlformats.org/officeDocument/2006/relationships/tags" Target="../tags/tag18.xml"/><Relationship Id="rId6" Type="http://schemas.openxmlformats.org/officeDocument/2006/relationships/slideLayout" Target="../slideLayouts/slideLayout38.xml"/><Relationship Id="rId7" Type="http://schemas.openxmlformats.org/officeDocument/2006/relationships/notesSlide" Target="../notesSlides/notesSlide31.xml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46.png"/><Relationship Id="rId5" Type="http://schemas.openxmlformats.org/officeDocument/2006/relationships/image" Target="../media/image36.png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8" Type="http://schemas.openxmlformats.org/officeDocument/2006/relationships/image" Target="../media/image47.emf"/><Relationship Id="rId9" Type="http://schemas.openxmlformats.org/officeDocument/2006/relationships/image" Target="../media/image48.tiff"/><Relationship Id="rId10" Type="http://schemas.openxmlformats.org/officeDocument/2006/relationships/image" Target="../media/image49.tiff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6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tiff"/><Relationship Id="rId7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25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696200" y="6381750"/>
            <a:ext cx="1828800" cy="476250"/>
          </a:xfrm>
        </p:spPr>
        <p:txBody>
          <a:bodyPr/>
          <a:lstStyle/>
          <a:p>
            <a:fld id="{52C5DD7E-2DAB-4F99-88C0-0D976B3CE4C0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83330" name="Rectangle 2"/>
          <p:cNvSpPr>
            <a:spLocks noGrp="1" noRot="1" noChangeArrowheads="1"/>
          </p:cNvSpPr>
          <p:nvPr>
            <p:ph type="ctrTitle" idx="4294967295"/>
          </p:nvPr>
        </p:nvSpPr>
        <p:spPr>
          <a:xfrm>
            <a:off x="76200" y="304800"/>
            <a:ext cx="9067800" cy="9144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Outlook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3332" name="Rectangle 4"/>
          <p:cNvSpPr>
            <a:spLocks noChangeArrowheads="1"/>
          </p:cNvSpPr>
          <p:nvPr/>
        </p:nvSpPr>
        <p:spPr bwMode="auto">
          <a:xfrm>
            <a:off x="4800600" y="20161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800" b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1"/>
            </p:custDataLst>
          </p:nvPr>
        </p:nvSpPr>
        <p:spPr>
          <a:xfrm>
            <a:off x="0" y="7112000"/>
            <a:ext cx="914400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dirty="0" err="1" smtClean="0"/>
              <a:t>TexPoint</a:t>
            </a:r>
            <a:r>
              <a:rPr lang="en-US" dirty="0" smtClean="0"/>
              <a:t> fonts used in EMF. </a:t>
            </a:r>
          </a:p>
          <a:p>
            <a:r>
              <a:rPr lang="en-US" dirty="0" smtClean="0"/>
              <a:t>Read the </a:t>
            </a:r>
            <a:r>
              <a:rPr lang="en-US" dirty="0" err="1" smtClean="0"/>
              <a:t>TexPoint</a:t>
            </a:r>
            <a:r>
              <a:rPr lang="en-US" dirty="0" smtClean="0"/>
              <a:t> manual before you delete this box</a:t>
            </a:r>
            <a:r>
              <a:rPr lang="en-US" smtClean="0"/>
              <a:t>.: </a:t>
            </a:r>
            <a:r>
              <a:rPr lang="en-US" smtClean="0">
                <a:latin typeface="CMSY10ORIG"/>
              </a:rPr>
              <a:t>A</a:t>
            </a:r>
            <a:r>
              <a:rPr lang="en-US" smtClean="0">
                <a:latin typeface="CMMI10"/>
              </a:rPr>
              <a:t>A</a:t>
            </a:r>
            <a:r>
              <a:rPr lang="en-US" smtClean="0">
                <a:latin typeface="CMR10"/>
              </a:rPr>
              <a:t>A</a:t>
            </a:r>
            <a:r>
              <a:rPr lang="en-US" smtClean="0">
                <a:latin typeface="CMR7"/>
              </a:rPr>
              <a:t>A</a:t>
            </a:r>
            <a:r>
              <a:rPr lang="en-US" smtClean="0">
                <a:latin typeface="CMSY7"/>
              </a:rPr>
              <a:t>A</a:t>
            </a:r>
            <a:r>
              <a:rPr lang="en-US" smtClean="0">
                <a:latin typeface="CMEX10"/>
              </a:rPr>
              <a:t>A</a:t>
            </a:r>
            <a:r>
              <a:rPr lang="en-US" smtClean="0">
                <a:latin typeface="CMMI7"/>
              </a:rPr>
              <a:t>A</a:t>
            </a:r>
            <a:r>
              <a:rPr lang="en-US" smtClean="0">
                <a:latin typeface="CMR5"/>
              </a:rPr>
              <a:t>A</a:t>
            </a:r>
            <a:endParaRPr lang="en-US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609600" y="1295400"/>
            <a:ext cx="8001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kern="0" dirty="0" err="1" smtClean="0">
                <a:solidFill>
                  <a:srgbClr val="3333FF"/>
                </a:solidFill>
              </a:rPr>
              <a:t>LoopFest</a:t>
            </a:r>
            <a:r>
              <a:rPr lang="en-US" sz="2800" kern="0" dirty="0" smtClean="0">
                <a:solidFill>
                  <a:srgbClr val="3333FF"/>
                </a:solidFill>
              </a:rPr>
              <a:t> 2017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kern="0" dirty="0" smtClean="0">
                <a:solidFill>
                  <a:srgbClr val="3333FF"/>
                </a:solidFill>
              </a:rPr>
              <a:t>May 12, 2012</a:t>
            </a:r>
            <a:endParaRPr lang="en-US" sz="2800" kern="0" dirty="0">
              <a:solidFill>
                <a:srgbClr val="3333FF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800" kern="0" dirty="0" smtClean="0">
                <a:solidFill>
                  <a:srgbClr val="3333FF"/>
                </a:solidFill>
              </a:rPr>
              <a:t>Zvi Bern</a:t>
            </a:r>
            <a:endParaRPr lang="en-US" sz="2800" kern="0" dirty="0">
              <a:solidFill>
                <a:srgbClr val="3333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2851861"/>
            <a:ext cx="3381784" cy="4802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26096"/>
            <a:ext cx="9144000" cy="253190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10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0"/>
            <a:ext cx="5257800" cy="381000"/>
          </a:xfrm>
          <a:noFill/>
          <a:ln w="38100">
            <a:noFill/>
          </a:ln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Talk from </a:t>
            </a:r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Lui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04800"/>
            <a:ext cx="1498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/>
                </a:solidFill>
              </a:rPr>
              <a:t>W</a:t>
            </a:r>
            <a:r>
              <a:rPr lang="en-US" dirty="0" smtClean="0">
                <a:solidFill>
                  <a:schemeClr val="tx1"/>
                </a:solidFill>
              </a:rPr>
              <a:t>+ ≥1 jet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1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11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52400"/>
            <a:ext cx="8939506" cy="67046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0"/>
            <a:ext cx="5257800" cy="381000"/>
          </a:xfrm>
          <a:noFill/>
          <a:ln w="38100">
            <a:noFill/>
          </a:ln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Talk from </a:t>
            </a:r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Grazzini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46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12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28600"/>
            <a:ext cx="8686800" cy="65151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-76200"/>
            <a:ext cx="8763000" cy="563562"/>
          </a:xfrm>
        </p:spPr>
        <p:txBody>
          <a:bodyPr/>
          <a:lstStyle/>
          <a:p>
            <a:r>
              <a:rPr lang="en-US" sz="2000" dirty="0" smtClean="0">
                <a:solidFill>
                  <a:srgbClr val="FF00FF"/>
                </a:solidFill>
              </a:rPr>
              <a:t>From talks of Prestel and </a:t>
            </a:r>
            <a:r>
              <a:rPr lang="en-US" sz="2000" dirty="0" err="1" smtClean="0">
                <a:solidFill>
                  <a:srgbClr val="FF00FF"/>
                </a:solidFill>
              </a:rPr>
              <a:t>Hoche</a:t>
            </a:r>
            <a:r>
              <a:rPr lang="en-US" sz="2000" dirty="0" smtClean="0">
                <a:solidFill>
                  <a:srgbClr val="FF00FF"/>
                </a:solidFill>
              </a:rPr>
              <a:t>:  NLO Parton Showers</a:t>
            </a:r>
            <a:endParaRPr lang="en-US" sz="2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19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13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-76200"/>
            <a:ext cx="8763000" cy="563562"/>
          </a:xfrm>
        </p:spPr>
        <p:txBody>
          <a:bodyPr/>
          <a:lstStyle/>
          <a:p>
            <a:r>
              <a:rPr lang="en-US" sz="2000" dirty="0" smtClean="0">
                <a:solidFill>
                  <a:srgbClr val="FF00FF"/>
                </a:solidFill>
              </a:rPr>
              <a:t>From talks of Prestel and </a:t>
            </a:r>
            <a:r>
              <a:rPr lang="en-US" sz="2000" dirty="0" err="1" smtClean="0">
                <a:solidFill>
                  <a:srgbClr val="FF00FF"/>
                </a:solidFill>
              </a:rPr>
              <a:t>Hoche</a:t>
            </a:r>
            <a:r>
              <a:rPr lang="en-US" sz="2000" dirty="0" smtClean="0">
                <a:solidFill>
                  <a:srgbClr val="FF00FF"/>
                </a:solidFill>
              </a:rPr>
              <a:t>:  NLO Parton Showers</a:t>
            </a:r>
            <a:endParaRPr lang="en-US" sz="2000" dirty="0">
              <a:solidFill>
                <a:srgbClr val="FF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131"/>
          <a:stretch/>
        </p:blipFill>
        <p:spPr>
          <a:xfrm>
            <a:off x="2362200" y="914400"/>
            <a:ext cx="5257800" cy="46699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0" y="457200"/>
            <a:ext cx="760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</a:rPr>
              <a:t>Dire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5791200"/>
            <a:ext cx="498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NLO </a:t>
            </a:r>
            <a:r>
              <a:rPr lang="en-US" dirty="0" err="1" smtClean="0"/>
              <a:t>parton</a:t>
            </a:r>
            <a:r>
              <a:rPr lang="en-US" dirty="0" smtClean="0"/>
              <a:t> showering can be done!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39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14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04776"/>
            <a:ext cx="8738563" cy="6553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52400"/>
            <a:ext cx="4648200" cy="381000"/>
          </a:xfrm>
          <a:noFill/>
          <a:ln w="38100">
            <a:noFill/>
          </a:ln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 Teaser From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Dulat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599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15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1000" y="5943600"/>
            <a:ext cx="8762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many other advances in top physics background and signal: </a:t>
            </a:r>
          </a:p>
          <a:p>
            <a:r>
              <a:rPr lang="en-US" dirty="0" smtClean="0"/>
              <a:t>Talks from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1371600"/>
            <a:ext cx="2082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XXX talks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902368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38800" y="152400"/>
            <a:ext cx="3733800" cy="609600"/>
          </a:xfrm>
        </p:spPr>
        <p:txBody>
          <a:bodyPr/>
          <a:lstStyle/>
          <a:p>
            <a:r>
              <a:rPr lang="en-US" sz="2500" dirty="0" smtClean="0">
                <a:solidFill>
                  <a:srgbClr val="FF00FF"/>
                </a:solidFill>
              </a:rPr>
              <a:t>Talk from </a:t>
            </a:r>
            <a:r>
              <a:rPr lang="en-US" sz="2500" dirty="0" err="1" smtClean="0">
                <a:solidFill>
                  <a:srgbClr val="FF00FF"/>
                </a:solidFill>
              </a:rPr>
              <a:t>Moch</a:t>
            </a:r>
            <a:endParaRPr lang="en-US" sz="25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794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990600"/>
            <a:ext cx="4572000" cy="381000"/>
          </a:xfrm>
          <a:solidFill>
            <a:srgbClr val="FFFF00">
              <a:alpha val="27843"/>
            </a:srgbClr>
          </a:solidFill>
          <a:ln w="381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Relation to Formal Issues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16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3505200"/>
            <a:ext cx="660033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 want to show you how the advances are playing</a:t>
            </a:r>
          </a:p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 crucial role not only in phenomenology, but in </a:t>
            </a:r>
          </a:p>
          <a:p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FF0000"/>
                </a:solidFill>
              </a:rPr>
              <a:t>ormal questions.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9800" y="2286000"/>
            <a:ext cx="4811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No shortage of technical firepower!</a:t>
            </a:r>
            <a:endParaRPr lang="en-US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4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17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76200"/>
            <a:ext cx="7924800" cy="792162"/>
          </a:xfrm>
        </p:spPr>
        <p:txBody>
          <a:bodyPr/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IBP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Multiloop</a:t>
            </a:r>
            <a:r>
              <a:rPr lang="en-US" sz="35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Technology</a:t>
            </a:r>
            <a:endParaRPr lang="en-US" sz="35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838200"/>
            <a:ext cx="820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Basic technology for </a:t>
            </a:r>
            <a:r>
              <a:rPr lang="en-US" dirty="0" err="1" smtClean="0">
                <a:solidFill>
                  <a:srgbClr val="3333FF"/>
                </a:solidFill>
              </a:rPr>
              <a:t>multiloop</a:t>
            </a:r>
            <a:r>
              <a:rPr lang="en-US" dirty="0" smtClean="0">
                <a:solidFill>
                  <a:srgbClr val="3333FF"/>
                </a:solidFill>
              </a:rPr>
              <a:t> integrals: integration by parts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669" y="1981200"/>
            <a:ext cx="892263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33FF"/>
                </a:solidFill>
              </a:rPr>
              <a:t>Laporta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alogithm</a:t>
            </a:r>
            <a:r>
              <a:rPr lang="en-US" dirty="0" smtClean="0">
                <a:solidFill>
                  <a:srgbClr val="3333FF"/>
                </a:solidFill>
              </a:rPr>
              <a:t>:  make the system big enough and you can solve,</a:t>
            </a:r>
          </a:p>
          <a:p>
            <a:r>
              <a:rPr lang="en-US" dirty="0">
                <a:solidFill>
                  <a:srgbClr val="3333FF"/>
                </a:solidFill>
              </a:rPr>
              <a:t>i</a:t>
            </a:r>
            <a:r>
              <a:rPr lang="en-US" dirty="0" smtClean="0">
                <a:solidFill>
                  <a:srgbClr val="3333FF"/>
                </a:solidFill>
              </a:rPr>
              <a:t>n terms of master integrals.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352800"/>
            <a:ext cx="6614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Basic tools:   AIR, FIRE5, REDUZE2, </a:t>
            </a:r>
            <a:r>
              <a:rPr lang="en-US" dirty="0" err="1" smtClean="0">
                <a:solidFill>
                  <a:srgbClr val="FF0000"/>
                </a:solidFill>
              </a:rPr>
              <a:t>LiteRed</a:t>
            </a:r>
            <a:r>
              <a:rPr lang="en-US" dirty="0" smtClean="0">
                <a:solidFill>
                  <a:srgbClr val="FF0000"/>
                </a:solidFill>
              </a:rPr>
              <a:t>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400" y="3283803"/>
            <a:ext cx="2210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Awesome tools,</a:t>
            </a:r>
          </a:p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ven at 4 loops!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1910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But systems get out of control.  </a:t>
            </a:r>
            <a:r>
              <a:rPr lang="en-US" dirty="0">
                <a:solidFill>
                  <a:srgbClr val="3333FF"/>
                </a:solidFill>
              </a:rPr>
              <a:t>A</a:t>
            </a:r>
            <a:r>
              <a:rPr lang="en-US" dirty="0" smtClean="0">
                <a:solidFill>
                  <a:srgbClr val="3333FF"/>
                </a:solidFill>
              </a:rPr>
              <a:t>lways have harder problems to solve!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5181600"/>
            <a:ext cx="87523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Is there a better way?  Yes!  Syzygy, </a:t>
            </a:r>
            <a:r>
              <a:rPr lang="en-US" dirty="0" err="1" smtClean="0">
                <a:solidFill>
                  <a:srgbClr val="FF0000"/>
                </a:solidFill>
              </a:rPr>
              <a:t>alegbraic</a:t>
            </a:r>
            <a:r>
              <a:rPr lang="en-US" dirty="0" smtClean="0">
                <a:solidFill>
                  <a:srgbClr val="FF0000"/>
                </a:solidFill>
              </a:rPr>
              <a:t> geometry, </a:t>
            </a:r>
            <a:r>
              <a:rPr lang="en-US" dirty="0" err="1" smtClean="0">
                <a:solidFill>
                  <a:srgbClr val="FF0000"/>
                </a:solidFill>
              </a:rPr>
              <a:t>unitarity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compatibility…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7400" y="3733800"/>
            <a:ext cx="4416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 smtClean="0"/>
              <a:t>Anastasiou</a:t>
            </a:r>
            <a:r>
              <a:rPr lang="en-US" sz="1800" b="0" dirty="0" smtClean="0"/>
              <a:t>; A. Smirnov; von </a:t>
            </a:r>
            <a:r>
              <a:rPr lang="en-US" sz="1800" b="0" dirty="0" err="1" smtClean="0"/>
              <a:t>Manteuffel</a:t>
            </a:r>
            <a:r>
              <a:rPr lang="en-US" sz="1800" b="0" dirty="0" smtClean="0"/>
              <a:t>; Lee</a:t>
            </a:r>
            <a:endParaRPr lang="en-US" sz="1800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3657600" y="5867400"/>
            <a:ext cx="4621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Talks from </a:t>
            </a:r>
            <a:r>
              <a:rPr lang="en-US" sz="2000" dirty="0" err="1" smtClean="0"/>
              <a:t>Ita</a:t>
            </a:r>
            <a:r>
              <a:rPr lang="en-US" sz="2000" dirty="0" smtClean="0"/>
              <a:t>, </a:t>
            </a:r>
            <a:r>
              <a:rPr lang="en-US" sz="2000" dirty="0" err="1" smtClean="0"/>
              <a:t>Zeng</a:t>
            </a:r>
            <a:r>
              <a:rPr lang="en-US" sz="2000" dirty="0" smtClean="0"/>
              <a:t>, </a:t>
            </a:r>
            <a:r>
              <a:rPr lang="en-US" sz="2000" dirty="0" err="1" smtClean="0"/>
              <a:t>Schabinger</a:t>
            </a:r>
            <a:r>
              <a:rPr lang="en-US" sz="2000" dirty="0" smtClean="0"/>
              <a:t>, Zhang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400800" y="1219200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 smtClean="0">
                <a:solidFill>
                  <a:srgbClr val="FF00FF"/>
                </a:solidFill>
              </a:rPr>
              <a:t>Chetyrkin</a:t>
            </a:r>
            <a:r>
              <a:rPr lang="en-US" sz="1800" b="0" dirty="0" smtClean="0">
                <a:solidFill>
                  <a:srgbClr val="FF00FF"/>
                </a:solidFill>
              </a:rPr>
              <a:t> and </a:t>
            </a:r>
            <a:r>
              <a:rPr lang="en-US" sz="1800" b="0" dirty="0" err="1" smtClean="0">
                <a:solidFill>
                  <a:srgbClr val="FF00FF"/>
                </a:solidFill>
              </a:rPr>
              <a:t>Tkachov</a:t>
            </a:r>
            <a:endParaRPr lang="en-US" sz="1800" b="0" dirty="0">
              <a:solidFill>
                <a:srgbClr val="FF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295400"/>
            <a:ext cx="28321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25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fld id="{4741B943-5C52-421C-BBDC-068EB026A06E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457200"/>
          </a:xfr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New or Improved Loop Integration Technologies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762000"/>
            <a:ext cx="5246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M</a:t>
            </a:r>
            <a:r>
              <a:rPr lang="en-US" smtClean="0">
                <a:solidFill>
                  <a:srgbClr val="800000"/>
                </a:solidFill>
              </a:rPr>
              <a:t>any </a:t>
            </a:r>
            <a:r>
              <a:rPr lang="en-US" dirty="0" smtClean="0">
                <a:solidFill>
                  <a:srgbClr val="800000"/>
                </a:solidFill>
              </a:rPr>
              <a:t>talk on new ideas and advances: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295400"/>
            <a:ext cx="8571577" cy="4678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3333FF"/>
                </a:solidFill>
              </a:rPr>
              <a:t>IBPs </a:t>
            </a:r>
            <a:r>
              <a:rPr lang="en-US" dirty="0">
                <a:solidFill>
                  <a:srgbClr val="3333FF"/>
                </a:solidFill>
              </a:rPr>
              <a:t>and differential equations without </a:t>
            </a:r>
            <a:r>
              <a:rPr lang="en-US" dirty="0" smtClean="0">
                <a:solidFill>
                  <a:srgbClr val="3333FF"/>
                </a:solidFill>
              </a:rPr>
              <a:t>doubled propagators.  </a:t>
            </a:r>
            <a:endParaRPr lang="en-US" dirty="0">
              <a:solidFill>
                <a:srgbClr val="3333FF"/>
              </a:solidFill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3333FF"/>
                </a:solidFill>
              </a:rPr>
              <a:t>Asymptotic expansion of </a:t>
            </a:r>
            <a:r>
              <a:rPr lang="en-US" dirty="0" smtClean="0">
                <a:solidFill>
                  <a:srgbClr val="3333FF"/>
                </a:solidFill>
              </a:rPr>
              <a:t>Feynman integrals.</a:t>
            </a:r>
            <a:endParaRPr lang="en-US" dirty="0">
              <a:solidFill>
                <a:srgbClr val="3333FF"/>
              </a:solidFill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3333FF"/>
                </a:solidFill>
              </a:rPr>
              <a:t>Numerical </a:t>
            </a:r>
            <a:r>
              <a:rPr lang="en-US" dirty="0" err="1">
                <a:solidFill>
                  <a:srgbClr val="3333FF"/>
                </a:solidFill>
              </a:rPr>
              <a:t>u</a:t>
            </a:r>
            <a:r>
              <a:rPr lang="en-US" dirty="0" err="1" smtClean="0">
                <a:solidFill>
                  <a:srgbClr val="3333FF"/>
                </a:solidFill>
              </a:rPr>
              <a:t>nitarity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>
                <a:solidFill>
                  <a:srgbClr val="3333FF"/>
                </a:solidFill>
              </a:rPr>
              <a:t>m</a:t>
            </a:r>
            <a:r>
              <a:rPr lang="en-US" dirty="0" smtClean="0">
                <a:solidFill>
                  <a:srgbClr val="3333FF"/>
                </a:solidFill>
              </a:rPr>
              <a:t>ethod in QCD 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3333FF"/>
                </a:solidFill>
              </a:rPr>
              <a:t>First </a:t>
            </a:r>
            <a:r>
              <a:rPr lang="en-US" dirty="0" smtClean="0">
                <a:solidFill>
                  <a:srgbClr val="3333FF"/>
                </a:solidFill>
              </a:rPr>
              <a:t>two-loop amplitudes </a:t>
            </a:r>
            <a:r>
              <a:rPr lang="en-US" dirty="0">
                <a:solidFill>
                  <a:srgbClr val="3333FF"/>
                </a:solidFill>
              </a:rPr>
              <a:t>with n</a:t>
            </a:r>
            <a:r>
              <a:rPr lang="en-US" dirty="0" smtClean="0">
                <a:solidFill>
                  <a:srgbClr val="3333FF"/>
                </a:solidFill>
              </a:rPr>
              <a:t>umerical </a:t>
            </a:r>
            <a:r>
              <a:rPr lang="en-US" dirty="0" err="1">
                <a:solidFill>
                  <a:srgbClr val="3333FF"/>
                </a:solidFill>
              </a:rPr>
              <a:t>u</a:t>
            </a:r>
            <a:r>
              <a:rPr lang="en-US" dirty="0" err="1" smtClean="0">
                <a:solidFill>
                  <a:srgbClr val="3333FF"/>
                </a:solidFill>
              </a:rPr>
              <a:t>nitarity</a:t>
            </a:r>
            <a:r>
              <a:rPr lang="en-US" dirty="0" smtClean="0">
                <a:solidFill>
                  <a:srgbClr val="3333FF"/>
                </a:solidFill>
              </a:rPr>
              <a:t> method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rgbClr val="3333FF"/>
                </a:solidFill>
              </a:rPr>
              <a:t>Azurite</a:t>
            </a:r>
            <a:r>
              <a:rPr lang="en-US" dirty="0">
                <a:solidFill>
                  <a:srgbClr val="3333FF"/>
                </a:solidFill>
              </a:rPr>
              <a:t>: a package to determine master integrals via </a:t>
            </a:r>
            <a:endParaRPr lang="en-US" dirty="0" smtClean="0">
              <a:solidFill>
                <a:srgbClr val="3333FF"/>
              </a:solidFill>
            </a:endParaRPr>
          </a:p>
          <a:p>
            <a:r>
              <a:rPr lang="en-US" dirty="0" smtClean="0">
                <a:solidFill>
                  <a:srgbClr val="3333FF"/>
                </a:solidFill>
              </a:rPr>
              <a:t>      computational </a:t>
            </a:r>
            <a:r>
              <a:rPr lang="en-US" dirty="0">
                <a:solidFill>
                  <a:srgbClr val="3333FF"/>
                </a:solidFill>
              </a:rPr>
              <a:t>algebraic </a:t>
            </a:r>
            <a:r>
              <a:rPr lang="en-US" dirty="0" smtClean="0">
                <a:solidFill>
                  <a:srgbClr val="3333FF"/>
                </a:solidFill>
              </a:rPr>
              <a:t>geometry. </a:t>
            </a:r>
            <a:endParaRPr lang="en-US" dirty="0">
              <a:solidFill>
                <a:srgbClr val="3333FF"/>
              </a:solidFill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dirty="0">
                <a:solidFill>
                  <a:srgbClr val="3333FF"/>
                </a:solidFill>
              </a:rPr>
              <a:t>Numerical approach to multi-scale multi-loop </a:t>
            </a:r>
            <a:r>
              <a:rPr lang="en-US" dirty="0" smtClean="0">
                <a:solidFill>
                  <a:srgbClr val="3333FF"/>
                </a:solidFill>
              </a:rPr>
              <a:t>integrals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dirty="0" err="1">
                <a:solidFill>
                  <a:srgbClr val="3333FF"/>
                </a:solidFill>
              </a:rPr>
              <a:t>Baikov</a:t>
            </a:r>
            <a:r>
              <a:rPr lang="en-US" dirty="0">
                <a:solidFill>
                  <a:srgbClr val="3333FF"/>
                </a:solidFill>
              </a:rPr>
              <a:t>-Lee representations of cut Feynman </a:t>
            </a:r>
            <a:r>
              <a:rPr lang="en-US" dirty="0" smtClean="0">
                <a:solidFill>
                  <a:srgbClr val="3333FF"/>
                </a:solidFill>
              </a:rPr>
              <a:t>integrals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dirty="0" smtClean="0">
                <a:solidFill>
                  <a:srgbClr val="3333FF"/>
                </a:solidFill>
              </a:rPr>
              <a:t>Finite fields for linear equations.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48600" y="1600200"/>
            <a:ext cx="113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Mao </a:t>
            </a:r>
            <a:r>
              <a:rPr lang="en-US" sz="1800" b="0" dirty="0" err="1" smtClean="0"/>
              <a:t>Zeng</a:t>
            </a:r>
            <a:endParaRPr lang="en-US" sz="18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7696200" y="213360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Go </a:t>
            </a:r>
            <a:r>
              <a:rPr lang="en-US" sz="1800" b="0" dirty="0" err="1" smtClean="0"/>
              <a:t>Mishima</a:t>
            </a:r>
            <a:endParaRPr lang="en-US" sz="18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7848600" y="2590800"/>
            <a:ext cx="111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err="1" smtClean="0"/>
              <a:t>Harald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Ita</a:t>
            </a:r>
            <a:endParaRPr lang="en-US" sz="18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7772400" y="3745468"/>
            <a:ext cx="132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Yang Zhang</a:t>
            </a:r>
            <a:endParaRPr lang="en-US" sz="18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7924800" y="4495800"/>
            <a:ext cx="92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Zhao Li</a:t>
            </a:r>
            <a:endParaRPr lang="en-US" sz="1800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7848600" y="3212068"/>
            <a:ext cx="1062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Ben Page</a:t>
            </a:r>
            <a:endParaRPr lang="en-US" sz="1800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7237226" y="5257800"/>
            <a:ext cx="190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Robert </a:t>
            </a:r>
            <a:r>
              <a:rPr lang="en-US" sz="1800" b="0" dirty="0" err="1" smtClean="0"/>
              <a:t>Schabinger</a:t>
            </a:r>
            <a:endParaRPr lang="en-US" sz="18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4724400" y="5791200"/>
            <a:ext cx="453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Andreas von </a:t>
            </a:r>
            <a:r>
              <a:rPr lang="en-US" sz="1800" b="0" dirty="0" err="1" smtClean="0"/>
              <a:t>Mantuefel</a:t>
            </a:r>
            <a:r>
              <a:rPr lang="en-US" sz="1800" b="0" dirty="0"/>
              <a:t> </a:t>
            </a:r>
            <a:r>
              <a:rPr lang="en-US" sz="1800" b="0" dirty="0" smtClean="0"/>
              <a:t>and Robert </a:t>
            </a:r>
            <a:r>
              <a:rPr lang="en-US" sz="1800" b="0" dirty="0" err="1" smtClean="0"/>
              <a:t>Schabinger</a:t>
            </a:r>
            <a:endParaRPr lang="en-US" sz="1800" b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76200"/>
            <a:ext cx="2819400" cy="381000"/>
          </a:xfrm>
          <a:noFill/>
          <a:ln w="38100">
            <a:noFill/>
          </a:ln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Ita’s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talk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19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990600"/>
            <a:ext cx="25582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Algebraic geometry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4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fld id="{4741B943-5C52-421C-BBDC-068EB026A06E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228600"/>
            <a:ext cx="1828800" cy="457200"/>
          </a:xfr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2590800"/>
            <a:ext cx="762570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Here I want to talk about the need to keep on pushing</a:t>
            </a:r>
          </a:p>
          <a:p>
            <a:r>
              <a:rPr lang="en-US" dirty="0">
                <a:solidFill>
                  <a:srgbClr val="3333FF"/>
                </a:solidFill>
              </a:rPr>
              <a:t>t</a:t>
            </a:r>
            <a:r>
              <a:rPr lang="en-US" dirty="0" smtClean="0">
                <a:solidFill>
                  <a:srgbClr val="3333FF"/>
                </a:solidFill>
              </a:rPr>
              <a:t>echnical firepower, not just for phenomenology, but also </a:t>
            </a:r>
          </a:p>
          <a:p>
            <a:r>
              <a:rPr lang="en-US" dirty="0">
                <a:solidFill>
                  <a:srgbClr val="3333FF"/>
                </a:solidFill>
              </a:rPr>
              <a:t>f</a:t>
            </a:r>
            <a:r>
              <a:rPr lang="en-US" dirty="0" smtClean="0">
                <a:solidFill>
                  <a:srgbClr val="3333FF"/>
                </a:solidFill>
              </a:rPr>
              <a:t>or theoretical issues.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1219200"/>
            <a:ext cx="7086600" cy="830997"/>
          </a:xfrm>
          <a:prstGeom prst="rect">
            <a:avLst/>
          </a:prstGeom>
          <a:solidFill>
            <a:srgbClr val="00FF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 impressive display of technical firepower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to achieve remarkable precision with experiment!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" y="4572000"/>
            <a:ext cx="7853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 will draw examples that fit my theme from my own work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 well as from talks at this conference.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20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0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76200"/>
            <a:ext cx="2819400" cy="381000"/>
          </a:xfrm>
          <a:noFill/>
          <a:ln w="38100">
            <a:noFill/>
          </a:ln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Ita’s</a:t>
            </a:r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talk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6396335"/>
            <a:ext cx="452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is structure to be exploited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142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21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800"/>
            <a:ext cx="9144000" cy="571994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95800" y="0"/>
            <a:ext cx="4653100" cy="639762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FF"/>
                </a:solidFill>
              </a:rPr>
              <a:t>FROM YANG ZHANG’S TALK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2707" y="6248400"/>
            <a:ext cx="599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Algebraic </a:t>
            </a:r>
            <a:r>
              <a:rPr lang="en-US" dirty="0" smtClean="0"/>
              <a:t>geometry </a:t>
            </a:r>
            <a:r>
              <a:rPr lang="en-US" dirty="0" smtClean="0"/>
              <a:t>to </a:t>
            </a:r>
            <a:r>
              <a:rPr lang="en-US" dirty="0" smtClean="0"/>
              <a:t>find </a:t>
            </a:r>
            <a:r>
              <a:rPr lang="en-US" dirty="0" smtClean="0"/>
              <a:t>master integrals.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625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22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95800" y="0"/>
            <a:ext cx="4653100" cy="639762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FF"/>
                </a:solidFill>
              </a:rPr>
              <a:t>From Mao’s </a:t>
            </a:r>
            <a:r>
              <a:rPr lang="en-US" sz="2000" b="1" dirty="0" err="1" smtClean="0">
                <a:solidFill>
                  <a:srgbClr val="FF00FF"/>
                </a:solidFill>
              </a:rPr>
              <a:t>Zeng’s</a:t>
            </a:r>
            <a:r>
              <a:rPr lang="en-US" sz="2000" b="1" dirty="0" smtClean="0">
                <a:solidFill>
                  <a:srgbClr val="FF00FF"/>
                </a:solidFill>
              </a:rPr>
              <a:t> talk</a:t>
            </a:r>
            <a:endParaRPr lang="en-US" sz="2000" b="1" dirty="0">
              <a:solidFill>
                <a:srgbClr val="FF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45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172200"/>
            <a:ext cx="3365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Analytic understanding.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143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23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38100"/>
            <a:ext cx="9042400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381000"/>
            <a:ext cx="3124200" cy="381000"/>
          </a:xfrm>
          <a:noFill/>
          <a:ln w="38100">
            <a:noFill/>
          </a:ln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Talk from B. Page</a:t>
            </a:r>
            <a:endParaRPr lang="en-US" sz="24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762000" y="4800600"/>
            <a:ext cx="61722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rgbClr val="FF33CC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5334000"/>
            <a:ext cx="6311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Proves </a:t>
            </a:r>
            <a:r>
              <a:rPr lang="en-US" dirty="0" smtClean="0"/>
              <a:t>new technology </a:t>
            </a:r>
            <a:r>
              <a:rPr lang="en-US" dirty="0" smtClean="0"/>
              <a:t>works in real situations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4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fld id="{4741B943-5C52-421C-BBDC-068EB026A06E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6324600" cy="457200"/>
          </a:xfr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Formal Topic: Solve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4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Theory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762000"/>
            <a:ext cx="2652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See talk from </a:t>
            </a:r>
            <a:r>
              <a:rPr lang="en-US" sz="2000" dirty="0" err="1" smtClean="0"/>
              <a:t>Volovich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1676400"/>
            <a:ext cx="6878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The </a:t>
            </a:r>
            <a:r>
              <a:rPr lang="en-US" dirty="0">
                <a:solidFill>
                  <a:srgbClr val="3333FF"/>
                </a:solidFill>
              </a:rPr>
              <a:t>k</a:t>
            </a:r>
            <a:r>
              <a:rPr lang="en-US" dirty="0" smtClean="0">
                <a:solidFill>
                  <a:srgbClr val="3333FF"/>
                </a:solidFill>
              </a:rPr>
              <a:t>ey goal is to “solve” planar </a:t>
            </a:r>
            <a:r>
              <a:rPr lang="en-US" i="1" dirty="0" smtClean="0">
                <a:solidFill>
                  <a:srgbClr val="3333FF"/>
                </a:solidFill>
              </a:rPr>
              <a:t>N</a:t>
            </a:r>
            <a:r>
              <a:rPr lang="en-US" dirty="0" smtClean="0">
                <a:solidFill>
                  <a:srgbClr val="3333FF"/>
                </a:solidFill>
              </a:rPr>
              <a:t> = 4 </a:t>
            </a:r>
            <a:r>
              <a:rPr lang="en-US" dirty="0" err="1" smtClean="0">
                <a:solidFill>
                  <a:srgbClr val="3333FF"/>
                </a:solidFill>
              </a:rPr>
              <a:t>sYM</a:t>
            </a:r>
            <a:r>
              <a:rPr lang="en-US" dirty="0" smtClean="0">
                <a:solidFill>
                  <a:srgbClr val="3333FF"/>
                </a:solidFill>
              </a:rPr>
              <a:t> theory. 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514600"/>
            <a:ext cx="749435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Connection to </a:t>
            </a:r>
            <a:r>
              <a:rPr lang="en-US" dirty="0" err="1" smtClean="0">
                <a:solidFill>
                  <a:srgbClr val="FF0000"/>
                </a:solidFill>
              </a:rPr>
              <a:t>AdS</a:t>
            </a:r>
            <a:r>
              <a:rPr lang="en-US" dirty="0" smtClean="0">
                <a:solidFill>
                  <a:srgbClr val="FF0000"/>
                </a:solidFill>
              </a:rPr>
              <a:t>/CFT and </a:t>
            </a:r>
            <a:r>
              <a:rPr lang="en-US" dirty="0" err="1" smtClean="0">
                <a:solidFill>
                  <a:srgbClr val="FF0000"/>
                </a:solidFill>
              </a:rPr>
              <a:t>Maldacena</a:t>
            </a:r>
            <a:r>
              <a:rPr lang="en-US" dirty="0" smtClean="0">
                <a:solidFill>
                  <a:srgbClr val="FF0000"/>
                </a:solidFill>
              </a:rPr>
              <a:t> conjecture.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Connection to </a:t>
            </a:r>
            <a:r>
              <a:rPr lang="en-US" dirty="0" err="1" smtClean="0">
                <a:solidFill>
                  <a:srgbClr val="FF0000"/>
                </a:solidFill>
              </a:rPr>
              <a:t>integrability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Bootstrap program.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32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2133600" cy="476250"/>
          </a:xfrm>
        </p:spPr>
        <p:txBody>
          <a:bodyPr/>
          <a:lstStyle/>
          <a:p>
            <a:fld id="{4741B943-5C52-421C-BBDC-068EB026A06E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324600" cy="533400"/>
          </a:xfr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How is QCD Connected to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4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697746" y="5638800"/>
            <a:ext cx="1264654" cy="1202895"/>
          </a:xfrm>
          <a:prstGeom prst="rect">
            <a:avLst/>
          </a:prstGeom>
          <a:noFill/>
          <a:ln/>
          <a:effectLst/>
        </p:spPr>
      </p:pic>
      <p:sp>
        <p:nvSpPr>
          <p:cNvPr id="30" name="TextBox 29"/>
          <p:cNvSpPr txBox="1"/>
          <p:nvPr/>
        </p:nvSpPr>
        <p:spPr>
          <a:xfrm>
            <a:off x="685800" y="1524000"/>
            <a:ext cx="6393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Connection to QCD is simple.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At </a:t>
            </a:r>
            <a:r>
              <a:rPr lang="en-US" i="1" dirty="0" smtClean="0">
                <a:solidFill>
                  <a:srgbClr val="000000"/>
                </a:solidFill>
              </a:rPr>
              <a:t>any</a:t>
            </a:r>
            <a:r>
              <a:rPr lang="en-US" dirty="0" smtClean="0">
                <a:solidFill>
                  <a:srgbClr val="000000"/>
                </a:solidFill>
              </a:rPr>
              <a:t> loop order to get</a:t>
            </a:r>
            <a:r>
              <a:rPr lang="en-US" i="1" dirty="0" smtClean="0">
                <a:solidFill>
                  <a:srgbClr val="000000"/>
                </a:solidFill>
              </a:rPr>
              <a:t> N </a:t>
            </a:r>
            <a:r>
              <a:rPr lang="en-US" dirty="0" smtClean="0">
                <a:solidFill>
                  <a:srgbClr val="000000"/>
                </a:solidFill>
              </a:rPr>
              <a:t>= 4 </a:t>
            </a:r>
            <a:r>
              <a:rPr lang="en-US" dirty="0" err="1" smtClean="0">
                <a:solidFill>
                  <a:srgbClr val="000000"/>
                </a:solidFill>
              </a:rPr>
              <a:t>sYM</a:t>
            </a:r>
            <a:r>
              <a:rPr lang="en-US" dirty="0" smtClean="0">
                <a:solidFill>
                  <a:srgbClr val="000000"/>
                </a:solidFill>
              </a:rPr>
              <a:t> from QCD: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9788" y="2438400"/>
            <a:ext cx="549381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Replace quarks with 1 </a:t>
            </a:r>
            <a:r>
              <a:rPr lang="en-US" dirty="0" err="1" smtClean="0">
                <a:solidFill>
                  <a:srgbClr val="FF0000"/>
                </a:solidFill>
              </a:rPr>
              <a:t>adjoint</a:t>
            </a:r>
            <a:r>
              <a:rPr lang="en-US" dirty="0" smtClean="0">
                <a:solidFill>
                  <a:srgbClr val="FF0000"/>
                </a:solidFill>
              </a:rPr>
              <a:t> fermion.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Place all states in </a:t>
            </a:r>
            <a:r>
              <a:rPr lang="en-US" i="1" dirty="0" smtClean="0">
                <a:solidFill>
                  <a:srgbClr val="FF0000"/>
                </a:solidFill>
              </a:rPr>
              <a:t>D </a:t>
            </a:r>
            <a:r>
              <a:rPr lang="en-US" dirty="0" smtClean="0">
                <a:solidFill>
                  <a:srgbClr val="FF0000"/>
                </a:solidFill>
              </a:rPr>
              <a:t>= 10.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 Put all loop </a:t>
            </a:r>
            <a:r>
              <a:rPr lang="en-US" dirty="0" err="1" smtClean="0">
                <a:solidFill>
                  <a:srgbClr val="FF0000"/>
                </a:solidFill>
              </a:rPr>
              <a:t>momenta</a:t>
            </a:r>
            <a:r>
              <a:rPr lang="en-US" dirty="0" smtClean="0">
                <a:solidFill>
                  <a:srgbClr val="FF0000"/>
                </a:solidFill>
              </a:rPr>
              <a:t>  in </a:t>
            </a:r>
            <a:r>
              <a:rPr lang="en-US" i="1" dirty="0" smtClean="0">
                <a:solidFill>
                  <a:srgbClr val="FF0000"/>
                </a:solidFill>
              </a:rPr>
              <a:t>D </a:t>
            </a:r>
            <a:r>
              <a:rPr lang="en-US" dirty="0" smtClean="0">
                <a:solidFill>
                  <a:srgbClr val="FF0000"/>
                </a:solidFill>
              </a:rPr>
              <a:t>= 4-2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e.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43000" y="4572000"/>
            <a:ext cx="6858000" cy="892552"/>
          </a:xfrm>
          <a:prstGeom prst="rect">
            <a:avLst/>
          </a:prstGeom>
          <a:solidFill>
            <a:srgbClr val="00FF00">
              <a:alpha val="27843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</a:rPr>
              <a:t>If you have a QCD computation,  </a:t>
            </a:r>
            <a:r>
              <a:rPr lang="en-US" sz="2600" i="1" dirty="0" smtClean="0">
                <a:solidFill>
                  <a:schemeClr val="tx1"/>
                </a:solidFill>
              </a:rPr>
              <a:t>N </a:t>
            </a:r>
            <a:r>
              <a:rPr lang="en-US" sz="2600" dirty="0" smtClean="0">
                <a:solidFill>
                  <a:schemeClr val="tx1"/>
                </a:solidFill>
              </a:rPr>
              <a:t>= 4 </a:t>
            </a:r>
            <a:r>
              <a:rPr lang="en-US" sz="2600" dirty="0" err="1" smtClean="0">
                <a:solidFill>
                  <a:schemeClr val="tx1"/>
                </a:solidFill>
              </a:rPr>
              <a:t>sYM</a:t>
            </a:r>
            <a:r>
              <a:rPr lang="en-US" sz="2600" dirty="0" smtClean="0">
                <a:solidFill>
                  <a:schemeClr val="tx1"/>
                </a:solidFill>
              </a:rPr>
              <a:t> is </a:t>
            </a:r>
          </a:p>
          <a:p>
            <a:r>
              <a:rPr lang="en-US" sz="2600" dirty="0" smtClean="0">
                <a:solidFill>
                  <a:schemeClr val="tx1"/>
                </a:solidFill>
              </a:rPr>
              <a:t>essentially free!  </a:t>
            </a:r>
            <a:r>
              <a:rPr lang="en-US" sz="2600" i="1" dirty="0" smtClean="0">
                <a:solidFill>
                  <a:schemeClr val="tx1"/>
                </a:solidFill>
              </a:rPr>
              <a:t>N</a:t>
            </a:r>
            <a:r>
              <a:rPr lang="en-US" sz="2600" dirty="0" smtClean="0">
                <a:solidFill>
                  <a:schemeClr val="tx1"/>
                </a:solidFill>
              </a:rPr>
              <a:t> = 4 </a:t>
            </a:r>
            <a:r>
              <a:rPr lang="en-US" sz="2600" dirty="0" err="1" smtClean="0">
                <a:solidFill>
                  <a:schemeClr val="tx1"/>
                </a:solidFill>
              </a:rPr>
              <a:t>sYM</a:t>
            </a:r>
            <a:r>
              <a:rPr lang="en-US" sz="2600" dirty="0" smtClean="0">
                <a:solidFill>
                  <a:schemeClr val="tx1"/>
                </a:solidFill>
              </a:rPr>
              <a:t> is  lot simpler.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181600" y="5639094"/>
            <a:ext cx="1265265" cy="1203476"/>
          </a:xfrm>
          <a:prstGeom prst="rect">
            <a:avLst/>
          </a:prstGeom>
          <a:noFill/>
          <a:ln/>
          <a:effectLst/>
        </p:spPr>
      </p:pic>
      <p:sp>
        <p:nvSpPr>
          <p:cNvPr id="9" name="TextBox 8"/>
          <p:cNvSpPr txBox="1"/>
          <p:nvPr/>
        </p:nvSpPr>
        <p:spPr>
          <a:xfrm>
            <a:off x="381000" y="3810000"/>
            <a:ext cx="7707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Dimensional reduction of </a:t>
            </a:r>
            <a:r>
              <a:rPr lang="en-US" i="1" dirty="0" smtClean="0">
                <a:solidFill>
                  <a:srgbClr val="3333FF"/>
                </a:solidFill>
              </a:rPr>
              <a:t>D</a:t>
            </a:r>
            <a:r>
              <a:rPr lang="en-US" dirty="0" smtClean="0">
                <a:solidFill>
                  <a:srgbClr val="3333FF"/>
                </a:solidFill>
              </a:rPr>
              <a:t> = 10,  </a:t>
            </a:r>
            <a:r>
              <a:rPr lang="en-US" i="1" dirty="0" smtClean="0">
                <a:solidFill>
                  <a:srgbClr val="3333FF"/>
                </a:solidFill>
              </a:rPr>
              <a:t>N </a:t>
            </a:r>
            <a:r>
              <a:rPr lang="en-US" dirty="0" smtClean="0">
                <a:solidFill>
                  <a:srgbClr val="3333FF"/>
                </a:solidFill>
              </a:rPr>
              <a:t>= 1 </a:t>
            </a:r>
            <a:r>
              <a:rPr lang="en-US" dirty="0" err="1" smtClean="0">
                <a:solidFill>
                  <a:srgbClr val="3333FF"/>
                </a:solidFill>
              </a:rPr>
              <a:t>susy</a:t>
            </a:r>
            <a:r>
              <a:rPr lang="en-US" dirty="0" smtClean="0">
                <a:solidFill>
                  <a:srgbClr val="3333FF"/>
                </a:solidFill>
              </a:rPr>
              <a:t>  is N=4 </a:t>
            </a:r>
            <a:r>
              <a:rPr lang="en-US" dirty="0" err="1" smtClean="0">
                <a:solidFill>
                  <a:srgbClr val="3333FF"/>
                </a:solidFill>
              </a:rPr>
              <a:t>sYM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990600"/>
            <a:ext cx="794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3333FF"/>
                </a:solidFill>
              </a:rPr>
              <a:t>N</a:t>
            </a:r>
            <a:r>
              <a:rPr lang="en-US" dirty="0" smtClean="0">
                <a:solidFill>
                  <a:srgbClr val="3333FF"/>
                </a:solidFill>
              </a:rPr>
              <a:t> = 4 </a:t>
            </a:r>
            <a:r>
              <a:rPr lang="en-US" dirty="0" err="1" smtClean="0">
                <a:solidFill>
                  <a:srgbClr val="3333FF"/>
                </a:solidFill>
              </a:rPr>
              <a:t>sYM</a:t>
            </a:r>
            <a:r>
              <a:rPr lang="en-US" dirty="0" smtClean="0">
                <a:solidFill>
                  <a:srgbClr val="3333FF"/>
                </a:solidFill>
              </a:rPr>
              <a:t> plays central role in </a:t>
            </a:r>
            <a:r>
              <a:rPr lang="en-US" dirty="0" err="1" smtClean="0">
                <a:solidFill>
                  <a:srgbClr val="3333FF"/>
                </a:solidFill>
              </a:rPr>
              <a:t>AdS</a:t>
            </a:r>
            <a:r>
              <a:rPr lang="en-US" dirty="0" smtClean="0">
                <a:solidFill>
                  <a:srgbClr val="3333FF"/>
                </a:solidFill>
              </a:rPr>
              <a:t>/CFT and string theory</a:t>
            </a:r>
            <a:endParaRPr lang="en-US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N=4 Yang-Mills Amplitudes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Despite recent advances, </a:t>
            </a:r>
            <a:r>
              <a:rPr lang="en-US" dirty="0" smtClean="0">
                <a:solidFill>
                  <a:srgbClr val="FF0000"/>
                </a:solidFill>
              </a:rPr>
              <a:t>relatively few scattering amplitudes in N=4 Yang-Mills</a:t>
            </a:r>
            <a:r>
              <a:rPr lang="en-US" dirty="0" smtClean="0"/>
              <a:t> are available in the literature.</a:t>
            </a:r>
          </a:p>
          <a:p>
            <a:r>
              <a:rPr lang="en-US" dirty="0" smtClean="0"/>
              <a:t>6-point MHV and NMHV up to 5-loops </a:t>
            </a:r>
            <a:r>
              <a:rPr lang="en-US" sz="2400" dirty="0" smtClean="0">
                <a:solidFill>
                  <a:srgbClr val="00B050"/>
                </a:solidFill>
              </a:rPr>
              <a:t>[Caron-</a:t>
            </a:r>
            <a:r>
              <a:rPr lang="en-US" sz="2400" dirty="0" err="1" smtClean="0">
                <a:solidFill>
                  <a:srgbClr val="00B050"/>
                </a:solidFill>
              </a:rPr>
              <a:t>Huot</a:t>
            </a:r>
            <a:r>
              <a:rPr lang="en-US" sz="2400" dirty="0" smtClean="0">
                <a:solidFill>
                  <a:srgbClr val="00B050"/>
                </a:solidFill>
              </a:rPr>
              <a:t>, Dixon, </a:t>
            </a:r>
            <a:r>
              <a:rPr lang="en-US" sz="2400" dirty="0" err="1" smtClean="0">
                <a:solidFill>
                  <a:srgbClr val="00B050"/>
                </a:solidFill>
              </a:rPr>
              <a:t>McLeon</a:t>
            </a:r>
            <a:r>
              <a:rPr lang="en-US" sz="2400" dirty="0" smtClean="0">
                <a:solidFill>
                  <a:srgbClr val="00B050"/>
                </a:solidFill>
              </a:rPr>
              <a:t>, Von Hippel 2016]</a:t>
            </a:r>
          </a:p>
          <a:p>
            <a:r>
              <a:rPr lang="en-US" dirty="0" smtClean="0"/>
              <a:t>All 2-loop MHV </a:t>
            </a:r>
            <a:r>
              <a:rPr lang="en-US" sz="2600" dirty="0" smtClean="0">
                <a:solidFill>
                  <a:srgbClr val="00B050"/>
                </a:solidFill>
              </a:rPr>
              <a:t>[Caron-</a:t>
            </a:r>
            <a:r>
              <a:rPr lang="en-US" sz="2600" dirty="0" err="1" smtClean="0">
                <a:solidFill>
                  <a:srgbClr val="00B050"/>
                </a:solidFill>
              </a:rPr>
              <a:t>Huot</a:t>
            </a:r>
            <a:r>
              <a:rPr lang="en-US" sz="2600" dirty="0" smtClean="0">
                <a:solidFill>
                  <a:srgbClr val="00B050"/>
                </a:solidFill>
              </a:rPr>
              <a:t> 2011]</a:t>
            </a:r>
          </a:p>
          <a:p>
            <a:r>
              <a:rPr lang="en-US" dirty="0" smtClean="0"/>
              <a:t>7-point 2-loop NMHV </a:t>
            </a:r>
            <a:r>
              <a:rPr lang="en-US" sz="2600" dirty="0" smtClean="0">
                <a:solidFill>
                  <a:srgbClr val="00B050"/>
                </a:solidFill>
              </a:rPr>
              <a:t>[Caron-</a:t>
            </a:r>
            <a:r>
              <a:rPr lang="en-US" sz="2600" dirty="0" err="1" smtClean="0">
                <a:solidFill>
                  <a:srgbClr val="00B050"/>
                </a:solidFill>
              </a:rPr>
              <a:t>Huot</a:t>
            </a:r>
            <a:r>
              <a:rPr lang="en-US" sz="2600" dirty="0" smtClean="0">
                <a:solidFill>
                  <a:srgbClr val="00B050"/>
                </a:solidFill>
              </a:rPr>
              <a:t>, He 2011]</a:t>
            </a:r>
          </a:p>
          <a:p>
            <a:r>
              <a:rPr lang="en-US" dirty="0" smtClean="0"/>
              <a:t>7-point 3-loop MHV symbol </a:t>
            </a:r>
            <a:r>
              <a:rPr lang="en-US" sz="2600" dirty="0" smtClean="0">
                <a:solidFill>
                  <a:srgbClr val="00B050"/>
                </a:solidFill>
              </a:rPr>
              <a:t>[Drummond, </a:t>
            </a:r>
            <a:r>
              <a:rPr lang="en-US" sz="2600" dirty="0" err="1" smtClean="0">
                <a:solidFill>
                  <a:srgbClr val="00B050"/>
                </a:solidFill>
              </a:rPr>
              <a:t>Papathanasiou</a:t>
            </a:r>
            <a:r>
              <a:rPr lang="en-US" sz="2600" dirty="0" smtClean="0">
                <a:solidFill>
                  <a:srgbClr val="00B050"/>
                </a:solidFill>
              </a:rPr>
              <a:t>, </a:t>
            </a:r>
            <a:r>
              <a:rPr lang="en-US" sz="2600" dirty="0" err="1" smtClean="0">
                <a:solidFill>
                  <a:srgbClr val="00B050"/>
                </a:solidFill>
              </a:rPr>
              <a:t>Spradlin</a:t>
            </a:r>
            <a:r>
              <a:rPr lang="en-US" sz="2600" dirty="0" smtClean="0">
                <a:solidFill>
                  <a:srgbClr val="00B050"/>
                </a:solidFill>
              </a:rPr>
              <a:t> 2014]</a:t>
            </a:r>
          </a:p>
          <a:p>
            <a:r>
              <a:rPr lang="en-US" dirty="0" smtClean="0"/>
              <a:t>7-point 4-loop MHV and 7-point 3-loop NMHV symbol </a:t>
            </a:r>
            <a:r>
              <a:rPr lang="en-US" sz="2600" dirty="0" smtClean="0">
                <a:solidFill>
                  <a:srgbClr val="00B050"/>
                </a:solidFill>
              </a:rPr>
              <a:t>[Dixon, Drummond, Harrington, McLeod, </a:t>
            </a:r>
            <a:r>
              <a:rPr lang="en-US" sz="2600" dirty="0" err="1" smtClean="0">
                <a:solidFill>
                  <a:srgbClr val="00B050"/>
                </a:solidFill>
              </a:rPr>
              <a:t>Papathanasiou</a:t>
            </a:r>
            <a:r>
              <a:rPr lang="en-US" sz="2600" dirty="0" smtClean="0">
                <a:solidFill>
                  <a:srgbClr val="00B050"/>
                </a:solidFill>
              </a:rPr>
              <a:t>, </a:t>
            </a:r>
            <a:r>
              <a:rPr lang="en-US" sz="2600" dirty="0" err="1" smtClean="0">
                <a:solidFill>
                  <a:srgbClr val="00B050"/>
                </a:solidFill>
              </a:rPr>
              <a:t>Spradlin</a:t>
            </a:r>
            <a:r>
              <a:rPr lang="en-US" sz="2600" dirty="0" smtClean="0">
                <a:solidFill>
                  <a:srgbClr val="00B050"/>
                </a:solidFill>
              </a:rPr>
              <a:t> 2016]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474017" y="76200"/>
            <a:ext cx="2288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</a:t>
            </a:r>
            <a:r>
              <a:rPr lang="en-US" sz="2000" dirty="0" smtClean="0"/>
              <a:t>rom </a:t>
            </a:r>
            <a:r>
              <a:rPr lang="en-US" sz="2000" dirty="0" err="1" smtClean="0"/>
              <a:t>Volovich</a:t>
            </a:r>
            <a:r>
              <a:rPr lang="en-US" sz="2000" dirty="0" smtClean="0"/>
              <a:t> talk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4158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fld id="{4741B943-5C52-421C-BBDC-068EB026A06E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6324600" cy="457200"/>
          </a:xfr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Some Work Related to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4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4495800"/>
            <a:ext cx="569023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Dual conformal integrals have uniform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transcendental weight.  Use such integrals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 basis in QCD calculations.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1143000"/>
            <a:ext cx="7609776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dirty="0" smtClean="0">
                <a:solidFill>
                  <a:srgbClr val="3333FF"/>
                </a:solidFill>
              </a:rPr>
              <a:t>Symbols and </a:t>
            </a:r>
            <a:r>
              <a:rPr lang="en-US" dirty="0" err="1" smtClean="0">
                <a:solidFill>
                  <a:srgbClr val="3333FF"/>
                </a:solidFill>
              </a:rPr>
              <a:t>polylogs</a:t>
            </a:r>
            <a:r>
              <a:rPr lang="en-US" dirty="0" smtClean="0">
                <a:solidFill>
                  <a:srgbClr val="3333FF"/>
                </a:solidFill>
              </a:rPr>
              <a:t>.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dirty="0" smtClean="0">
                <a:solidFill>
                  <a:srgbClr val="3333FF"/>
                </a:solidFill>
              </a:rPr>
              <a:t>Landau singularities.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dirty="0" smtClean="0">
                <a:solidFill>
                  <a:srgbClr val="3333FF"/>
                </a:solidFill>
              </a:rPr>
              <a:t>Bootstrap: Abolish integrands.</a:t>
            </a:r>
          </a:p>
          <a:p>
            <a:pPr marL="457200" indent="-457200">
              <a:lnSpc>
                <a:spcPct val="250000"/>
              </a:lnSpc>
              <a:buAutoNum type="arabicParenR"/>
            </a:pPr>
            <a:r>
              <a:rPr lang="en-US" dirty="0" smtClean="0">
                <a:solidFill>
                  <a:srgbClr val="3333FF"/>
                </a:solidFill>
              </a:rPr>
              <a:t>Simpler differential equations for </a:t>
            </a:r>
            <a:r>
              <a:rPr lang="en-US" dirty="0" err="1" smtClean="0">
                <a:solidFill>
                  <a:srgbClr val="3333FF"/>
                </a:solidFill>
              </a:rPr>
              <a:t>multiloop</a:t>
            </a:r>
            <a:r>
              <a:rPr lang="en-US" dirty="0" smtClean="0">
                <a:solidFill>
                  <a:srgbClr val="3333FF"/>
                </a:solidFill>
              </a:rPr>
              <a:t> integrals.</a:t>
            </a:r>
          </a:p>
          <a:p>
            <a:pPr marL="457200" indent="-457200">
              <a:lnSpc>
                <a:spcPct val="150000"/>
              </a:lnSpc>
              <a:buFontTx/>
              <a:buAutoNum type="arabicParenR"/>
            </a:pPr>
            <a:r>
              <a:rPr lang="en-US" dirty="0">
                <a:solidFill>
                  <a:srgbClr val="3333FF"/>
                </a:solidFill>
              </a:rPr>
              <a:t>Fishnet integrals at any loop </a:t>
            </a:r>
            <a:r>
              <a:rPr lang="en-US" dirty="0" smtClean="0">
                <a:solidFill>
                  <a:srgbClr val="3333FF"/>
                </a:solidFill>
              </a:rPr>
              <a:t>order.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0" y="762000"/>
            <a:ext cx="2652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See talk from </a:t>
            </a:r>
            <a:r>
              <a:rPr lang="en-US" sz="2000" dirty="0" err="1" smtClean="0"/>
              <a:t>Volovich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838200" y="5867400"/>
            <a:ext cx="743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Obvious cross-talk between QCD and </a:t>
            </a:r>
            <a:r>
              <a:rPr lang="en-US" i="1" dirty="0" smtClean="0">
                <a:solidFill>
                  <a:srgbClr val="3333FF"/>
                </a:solidFill>
              </a:rPr>
              <a:t>N</a:t>
            </a:r>
            <a:r>
              <a:rPr lang="en-US" dirty="0" smtClean="0">
                <a:solidFill>
                  <a:srgbClr val="3333FF"/>
                </a:solidFill>
              </a:rPr>
              <a:t> = 4 amplitudes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1371600"/>
            <a:ext cx="3302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/>
              <a:t>Goncharov</a:t>
            </a:r>
            <a:r>
              <a:rPr lang="en-US" sz="1600" b="0" dirty="0"/>
              <a:t>, </a:t>
            </a:r>
            <a:r>
              <a:rPr lang="en-US" sz="1600" b="0" dirty="0" err="1"/>
              <a:t>Spradlin</a:t>
            </a:r>
            <a:r>
              <a:rPr lang="en-US" sz="1600" b="0" dirty="0" smtClean="0"/>
              <a:t>, </a:t>
            </a:r>
            <a:r>
              <a:rPr lang="en-US" sz="1600" b="0" dirty="0" err="1"/>
              <a:t>Vergu</a:t>
            </a:r>
            <a:r>
              <a:rPr lang="en-US" sz="1600" b="0" dirty="0"/>
              <a:t>, </a:t>
            </a:r>
            <a:r>
              <a:rPr lang="en-US" sz="1600" b="0" dirty="0" err="1" smtClean="0"/>
              <a:t>Volovich</a:t>
            </a:r>
            <a:endParaRPr lang="en-US" sz="1600" b="0" dirty="0"/>
          </a:p>
        </p:txBody>
      </p:sp>
      <p:sp>
        <p:nvSpPr>
          <p:cNvPr id="20" name="TextBox 19"/>
          <p:cNvSpPr txBox="1"/>
          <p:nvPr/>
        </p:nvSpPr>
        <p:spPr>
          <a:xfrm>
            <a:off x="5486400" y="3581400"/>
            <a:ext cx="3148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/>
              <a:t>Henn</a:t>
            </a:r>
            <a:r>
              <a:rPr lang="en-US" sz="1600" b="0" dirty="0" smtClean="0"/>
              <a:t>;  </a:t>
            </a:r>
            <a:r>
              <a:rPr lang="en-US" sz="1600" b="0" dirty="0" err="1" smtClean="0"/>
              <a:t>Henn</a:t>
            </a:r>
            <a:r>
              <a:rPr lang="en-US" sz="1600" b="0" dirty="0" smtClean="0"/>
              <a:t>, Smirnov and Smirnov</a:t>
            </a:r>
            <a:endParaRPr lang="en-US" sz="1600" b="0" dirty="0"/>
          </a:p>
        </p:txBody>
      </p:sp>
      <p:sp>
        <p:nvSpPr>
          <p:cNvPr id="21" name="TextBox 20"/>
          <p:cNvSpPr txBox="1"/>
          <p:nvPr/>
        </p:nvSpPr>
        <p:spPr>
          <a:xfrm>
            <a:off x="1905000" y="2743200"/>
            <a:ext cx="9829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Caron</a:t>
            </a:r>
            <a:r>
              <a:rPr lang="en-US" sz="1600" b="0" dirty="0"/>
              <a:t>-</a:t>
            </a:r>
            <a:r>
              <a:rPr lang="en-US" sz="1600" b="0" dirty="0" err="1" smtClean="0"/>
              <a:t>Huot</a:t>
            </a:r>
            <a:r>
              <a:rPr lang="en-US" sz="1600" b="0" dirty="0" smtClean="0"/>
              <a:t>,  Dixon, McLeod, </a:t>
            </a:r>
            <a:r>
              <a:rPr lang="en-US" sz="1600" b="0" dirty="0"/>
              <a:t>Matt von </a:t>
            </a:r>
            <a:r>
              <a:rPr lang="en-US" sz="1600" b="0" dirty="0" err="1" smtClean="0"/>
              <a:t>Hippel</a:t>
            </a:r>
            <a:r>
              <a:rPr lang="en-US" sz="1600" b="0" dirty="0"/>
              <a:t>; </a:t>
            </a:r>
            <a:r>
              <a:rPr lang="en-US" sz="1600" b="0" dirty="0" smtClean="0"/>
              <a:t>Dixon, Drummond, Harrington,</a:t>
            </a:r>
          </a:p>
          <a:p>
            <a:r>
              <a:rPr lang="en-US" sz="1600" b="0" dirty="0"/>
              <a:t> </a:t>
            </a:r>
            <a:r>
              <a:rPr lang="en-US" sz="1600" b="0" dirty="0" smtClean="0"/>
              <a:t>McLeod, </a:t>
            </a:r>
            <a:r>
              <a:rPr lang="en-US" sz="1600" b="0" dirty="0" err="1" smtClean="0"/>
              <a:t>Papathanasio</a:t>
            </a:r>
            <a:r>
              <a:rPr lang="en-US" sz="1600" b="0" dirty="0" smtClean="0"/>
              <a:t>,  </a:t>
            </a:r>
            <a:r>
              <a:rPr lang="en-US" sz="1600" b="0" dirty="0" err="1" smtClean="0"/>
              <a:t>Spradlin</a:t>
            </a:r>
            <a:r>
              <a:rPr lang="en-US" sz="1600" b="0" dirty="0" smtClean="0"/>
              <a:t>;  </a:t>
            </a:r>
            <a:r>
              <a:rPr lang="en-US" sz="1600" b="0" dirty="0"/>
              <a:t>Li</a:t>
            </a:r>
            <a:r>
              <a:rPr lang="en-US" sz="1600" b="0" dirty="0" smtClean="0"/>
              <a:t>, Neill, Zhu</a:t>
            </a:r>
            <a:endParaRPr lang="en-US" sz="1600" b="0" dirty="0"/>
          </a:p>
        </p:txBody>
      </p:sp>
      <p:sp>
        <p:nvSpPr>
          <p:cNvPr id="24" name="TextBox 23"/>
          <p:cNvSpPr txBox="1"/>
          <p:nvPr/>
        </p:nvSpPr>
        <p:spPr>
          <a:xfrm>
            <a:off x="5715000" y="4004846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Basso and Dixon</a:t>
            </a:r>
            <a:endParaRPr lang="en-US" sz="16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4474632" y="1947446"/>
            <a:ext cx="4135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/>
              <a:t>Dennen</a:t>
            </a:r>
            <a:r>
              <a:rPr lang="en-US" sz="1600" b="0" dirty="0"/>
              <a:t>, </a:t>
            </a:r>
            <a:r>
              <a:rPr lang="en-US" sz="1600" b="0" dirty="0" err="1"/>
              <a:t>Prlina</a:t>
            </a:r>
            <a:r>
              <a:rPr lang="en-US" sz="1600" b="0" dirty="0"/>
              <a:t>, </a:t>
            </a:r>
            <a:r>
              <a:rPr lang="en-US" sz="1600" b="0" dirty="0" err="1"/>
              <a:t>Spradlin</a:t>
            </a:r>
            <a:r>
              <a:rPr lang="en-US" sz="1600" b="0" dirty="0"/>
              <a:t>, </a:t>
            </a:r>
            <a:r>
              <a:rPr lang="en-US" sz="1600" b="0" dirty="0" err="1" smtClean="0"/>
              <a:t>Stanojevic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Volovich</a:t>
            </a:r>
            <a:endParaRPr lang="en-US" sz="16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962400"/>
            <a:ext cx="1676400" cy="163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09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fld id="{4741B943-5C52-421C-BBDC-068EB026A06E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610600" cy="914400"/>
          </a:xfr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Example: Formal Theory Problem Where We Need</a:t>
            </a:r>
            <a:b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Improved Loop Integration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25146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What is the UV behavior of gravity theories?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3657600"/>
            <a:ext cx="7638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For major progress we need multi-loop advances</a:t>
            </a:r>
          </a:p>
          <a:p>
            <a:r>
              <a:rPr lang="en-US" sz="2800" dirty="0">
                <a:solidFill>
                  <a:srgbClr val="FF0000"/>
                </a:solidFill>
              </a:rPr>
              <a:t>o</a:t>
            </a:r>
            <a:r>
              <a:rPr lang="en-US" sz="2800" dirty="0" smtClean="0">
                <a:solidFill>
                  <a:srgbClr val="FF0000"/>
                </a:solidFill>
              </a:rPr>
              <a:t>f the type discussed at </a:t>
            </a:r>
            <a:r>
              <a:rPr lang="en-US" sz="2800" dirty="0" err="1" smtClean="0">
                <a:solidFill>
                  <a:srgbClr val="FF0000"/>
                </a:solidFill>
              </a:rPr>
              <a:t>LoopFest</a:t>
            </a:r>
            <a:r>
              <a:rPr lang="en-US" sz="2800" dirty="0" smtClean="0">
                <a:solidFill>
                  <a:srgbClr val="FF0000"/>
                </a:solidFill>
              </a:rPr>
              <a:t>!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6" name="Picture 5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33800" y="5163690"/>
            <a:ext cx="1524000" cy="146571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75095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/>
          <a:p>
            <a:fld id="{E61CC3A8-3FBC-4C6D-9AD2-6BE9917847B9}" type="slidenum">
              <a:rPr lang="en-US" b="0">
                <a:solidFill>
                  <a:srgbClr val="000000"/>
                </a:solidFill>
              </a:rPr>
              <a:pPr/>
              <a:t>29</a:t>
            </a:fld>
            <a:endParaRPr lang="en-US" b="0" dirty="0">
              <a:solidFill>
                <a:srgbClr val="000000"/>
              </a:solidFill>
            </a:endParaRPr>
          </a:p>
        </p:txBody>
      </p:sp>
      <p:pic>
        <p:nvPicPr>
          <p:cNvPr id="678914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838200"/>
            <a:ext cx="186531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8915" name="Line 3"/>
          <p:cNvSpPr>
            <a:spLocks noChangeShapeType="1"/>
          </p:cNvSpPr>
          <p:nvPr/>
        </p:nvSpPr>
        <p:spPr bwMode="auto">
          <a:xfrm flipH="1">
            <a:off x="3962400" y="1066800"/>
            <a:ext cx="381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b="0" smtClean="0"/>
          </a:p>
        </p:txBody>
      </p:sp>
      <p:pic>
        <p:nvPicPr>
          <p:cNvPr id="678917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1697759"/>
            <a:ext cx="2286000" cy="195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8918" name="Text Box 6"/>
          <p:cNvSpPr txBox="1">
            <a:spLocks noChangeArrowheads="1"/>
          </p:cNvSpPr>
          <p:nvPr/>
        </p:nvSpPr>
        <p:spPr bwMode="auto">
          <a:xfrm>
            <a:off x="228600" y="3887450"/>
            <a:ext cx="8610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 Extra powers of loop </a:t>
            </a:r>
            <a:r>
              <a:rPr lang="en-US" sz="2200" dirty="0" err="1" smtClean="0">
                <a:solidFill>
                  <a:schemeClr val="tx1"/>
                </a:solidFill>
              </a:rPr>
              <a:t>momenta</a:t>
            </a:r>
            <a:r>
              <a:rPr lang="en-US" sz="2200" dirty="0" smtClean="0">
                <a:solidFill>
                  <a:schemeClr val="tx1"/>
                </a:solidFill>
              </a:rPr>
              <a:t> in numerator means integrals are    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   badly behaved in the UV and must diverge at some loop order.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1"/>
                </a:solidFill>
              </a:rPr>
              <a:t> Much more s</a:t>
            </a:r>
            <a:r>
              <a:rPr lang="en-US" sz="2200" dirty="0" smtClean="0">
                <a:solidFill>
                  <a:srgbClr val="000000"/>
                </a:solidFill>
              </a:rPr>
              <a:t>ophisticated power counting in </a:t>
            </a:r>
            <a:r>
              <a:rPr lang="en-US" sz="2200" dirty="0" err="1" smtClean="0">
                <a:solidFill>
                  <a:srgbClr val="000000"/>
                </a:solidFill>
              </a:rPr>
              <a:t>supersymmetric</a:t>
            </a:r>
            <a:r>
              <a:rPr lang="en-US" sz="2200" dirty="0" smtClean="0">
                <a:solidFill>
                  <a:srgbClr val="000000"/>
                </a:solidFill>
              </a:rPr>
              <a:t> theories   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   but this is basic idea.</a:t>
            </a:r>
            <a:endParaRPr lang="en-US" sz="2200" dirty="0" smtClean="0">
              <a:solidFill>
                <a:srgbClr val="3333FF"/>
              </a:solidFill>
            </a:endParaRPr>
          </a:p>
        </p:txBody>
      </p:sp>
      <p:sp>
        <p:nvSpPr>
          <p:cNvPr id="678919" name="Line 7"/>
          <p:cNvSpPr>
            <a:spLocks noChangeShapeType="1"/>
          </p:cNvSpPr>
          <p:nvPr/>
        </p:nvSpPr>
        <p:spPr bwMode="auto">
          <a:xfrm flipH="1">
            <a:off x="1524000" y="16764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b="0" smtClean="0"/>
          </a:p>
        </p:txBody>
      </p:sp>
      <p:pic>
        <p:nvPicPr>
          <p:cNvPr id="678921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1433512"/>
            <a:ext cx="95567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8922" name="Text Box 10"/>
          <p:cNvSpPr txBox="1">
            <a:spLocks noChangeArrowheads="1"/>
          </p:cNvSpPr>
          <p:nvPr/>
        </p:nvSpPr>
        <p:spPr bwMode="auto">
          <a:xfrm>
            <a:off x="3784600" y="1600200"/>
            <a:ext cx="1176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Gravity:</a:t>
            </a:r>
            <a:r>
              <a:rPr lang="en-US" sz="2000" smtClean="0"/>
              <a:t> </a:t>
            </a:r>
          </a:p>
        </p:txBody>
      </p:sp>
      <p:sp>
        <p:nvSpPr>
          <p:cNvPr id="678923" name="Text Box 11"/>
          <p:cNvSpPr txBox="1">
            <a:spLocks noChangeArrowheads="1"/>
          </p:cNvSpPr>
          <p:nvPr/>
        </p:nvSpPr>
        <p:spPr bwMode="auto">
          <a:xfrm>
            <a:off x="3200400" y="2743200"/>
            <a:ext cx="1741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Gauge theory:</a:t>
            </a:r>
          </a:p>
        </p:txBody>
      </p:sp>
      <p:sp>
        <p:nvSpPr>
          <p:cNvPr id="678926" name="Text Box 14"/>
          <p:cNvSpPr txBox="1">
            <a:spLocks noChangeArrowheads="1"/>
          </p:cNvSpPr>
          <p:nvPr/>
        </p:nvSpPr>
        <p:spPr bwMode="auto">
          <a:xfrm>
            <a:off x="457200" y="5486400"/>
            <a:ext cx="8153400" cy="1569660"/>
          </a:xfrm>
          <a:prstGeom prst="rect">
            <a:avLst/>
          </a:prstGeom>
          <a:solidFill>
            <a:srgbClr val="00FF0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3333FF"/>
                </a:solidFill>
              </a:rPr>
              <a:t>With more </a:t>
            </a:r>
            <a:r>
              <a:rPr lang="en-US" dirty="0" err="1" smtClean="0">
                <a:solidFill>
                  <a:srgbClr val="3333FF"/>
                </a:solidFill>
              </a:rPr>
              <a:t>supersymmetry</a:t>
            </a:r>
            <a:r>
              <a:rPr lang="en-US" dirty="0" smtClean="0">
                <a:solidFill>
                  <a:srgbClr val="3333FF"/>
                </a:solidFill>
              </a:rPr>
              <a:t> expect better UV properties.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3333FF"/>
                </a:solidFill>
              </a:rPr>
              <a:t>Need to worry about “hidden cancellations”.</a:t>
            </a:r>
          </a:p>
          <a:p>
            <a:pPr marL="342900" indent="-342900">
              <a:buFont typeface="Arial"/>
              <a:buChar char="•"/>
            </a:pPr>
            <a:r>
              <a:rPr lang="en-US" i="1" dirty="0">
                <a:solidFill>
                  <a:srgbClr val="3333FF"/>
                </a:solidFill>
              </a:rPr>
              <a:t>N</a:t>
            </a:r>
            <a:r>
              <a:rPr lang="en-US" dirty="0">
                <a:solidFill>
                  <a:srgbClr val="3333FF"/>
                </a:solidFill>
              </a:rPr>
              <a:t> = 8 </a:t>
            </a:r>
            <a:r>
              <a:rPr lang="en-US" dirty="0" err="1">
                <a:solidFill>
                  <a:srgbClr val="3333FF"/>
                </a:solidFill>
              </a:rPr>
              <a:t>supergravity</a:t>
            </a:r>
            <a:r>
              <a:rPr lang="en-US" dirty="0">
                <a:solidFill>
                  <a:srgbClr val="3333FF"/>
                </a:solidFill>
              </a:rPr>
              <a:t> best theory to study.</a:t>
            </a:r>
          </a:p>
          <a:p>
            <a:pPr marL="342900" indent="-342900">
              <a:buFont typeface="Arial"/>
              <a:buChar char="•"/>
            </a:pPr>
            <a:endParaRPr lang="en-US" dirty="0" smtClean="0">
              <a:solidFill>
                <a:srgbClr val="3333FF"/>
              </a:solidFill>
            </a:endParaRPr>
          </a:p>
        </p:txBody>
      </p:sp>
      <p:sp>
        <p:nvSpPr>
          <p:cNvPr id="678927" name="Text Box 15"/>
          <p:cNvSpPr txBox="1">
            <a:spLocks noChangeArrowheads="1"/>
          </p:cNvSpPr>
          <p:nvPr/>
        </p:nvSpPr>
        <p:spPr bwMode="auto">
          <a:xfrm>
            <a:off x="4437803" y="786658"/>
            <a:ext cx="300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 err="1" smtClean="0">
                <a:solidFill>
                  <a:srgbClr val="FF0000"/>
                </a:solidFill>
              </a:rPr>
              <a:t>Dimensionful</a:t>
            </a:r>
            <a:r>
              <a:rPr lang="en-US" b="0" dirty="0" smtClean="0">
                <a:solidFill>
                  <a:srgbClr val="FF0000"/>
                </a:solidFill>
              </a:rPr>
              <a:t> coupling</a:t>
            </a: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5334000" cy="457200"/>
          </a:xfrm>
          <a:solidFill>
            <a:srgbClr val="FFFF00">
              <a:alpha val="39999"/>
            </a:srgbClr>
          </a:solidFill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UV Behavior of Gravity?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47800"/>
            <a:ext cx="2923443" cy="789104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479964"/>
            <a:ext cx="3200400" cy="8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48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696200" y="6381750"/>
            <a:ext cx="1828800" cy="476250"/>
          </a:xfrm>
        </p:spPr>
        <p:txBody>
          <a:bodyPr/>
          <a:lstStyle/>
          <a:p>
            <a:fld id="{52C5DD7E-2DAB-4F99-88C0-0D976B3CE4C0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>
            <p:custDataLst>
              <p:tags r:id="rId1"/>
            </p:custDataLst>
          </p:nvPr>
        </p:nvSpPr>
        <p:spPr>
          <a:xfrm>
            <a:off x="0" y="7112000"/>
            <a:ext cx="9144000" cy="120032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dirty="0" err="1" smtClean="0"/>
              <a:t>TexPoint</a:t>
            </a:r>
            <a:r>
              <a:rPr lang="en-US" dirty="0" smtClean="0"/>
              <a:t> fonts used in EMF. </a:t>
            </a:r>
          </a:p>
          <a:p>
            <a:r>
              <a:rPr lang="en-US" dirty="0" smtClean="0"/>
              <a:t>Read the </a:t>
            </a:r>
            <a:r>
              <a:rPr lang="en-US" dirty="0" err="1" smtClean="0"/>
              <a:t>TexPoint</a:t>
            </a:r>
            <a:r>
              <a:rPr lang="en-US" dirty="0" smtClean="0"/>
              <a:t> manual before you delete this box</a:t>
            </a:r>
            <a:r>
              <a:rPr lang="en-US" smtClean="0"/>
              <a:t>.: </a:t>
            </a:r>
            <a:r>
              <a:rPr lang="en-US" smtClean="0">
                <a:latin typeface="CMSY10ORIG"/>
              </a:rPr>
              <a:t>A</a:t>
            </a:r>
            <a:r>
              <a:rPr lang="en-US" smtClean="0">
                <a:latin typeface="CMMI10"/>
              </a:rPr>
              <a:t>A</a:t>
            </a:r>
            <a:r>
              <a:rPr lang="en-US" smtClean="0">
                <a:latin typeface="CMR10"/>
              </a:rPr>
              <a:t>A</a:t>
            </a:r>
            <a:r>
              <a:rPr lang="en-US" smtClean="0">
                <a:latin typeface="CMR7"/>
              </a:rPr>
              <a:t>A</a:t>
            </a:r>
            <a:r>
              <a:rPr lang="en-US" smtClean="0">
                <a:latin typeface="CMSY7"/>
              </a:rPr>
              <a:t>A</a:t>
            </a:r>
            <a:r>
              <a:rPr lang="en-US" smtClean="0">
                <a:latin typeface="CMEX10"/>
              </a:rPr>
              <a:t>A</a:t>
            </a:r>
            <a:r>
              <a:rPr lang="en-US" smtClean="0">
                <a:latin typeface="CMMI7"/>
              </a:rPr>
              <a:t>A</a:t>
            </a:r>
            <a:r>
              <a:rPr lang="en-US" smtClean="0">
                <a:latin typeface="CMR5"/>
              </a:rPr>
              <a:t>A</a:t>
            </a:r>
            <a:endParaRPr lang="en-US" dirty="0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4800600" y="12541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800" b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3657600" y="1479395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rgbClr val="FF33CC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745173" y="1752600"/>
            <a:ext cx="3808027" cy="1710567"/>
            <a:chOff x="2514488" y="1663125"/>
            <a:chExt cx="3808027" cy="1710567"/>
          </a:xfrm>
        </p:grpSpPr>
        <p:sp>
          <p:nvSpPr>
            <p:cNvPr id="21" name="TextBox 20"/>
            <p:cNvSpPr txBox="1"/>
            <p:nvPr/>
          </p:nvSpPr>
          <p:spPr>
            <a:xfrm>
              <a:off x="2664915" y="2196525"/>
              <a:ext cx="3276600" cy="58323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200" dirty="0" smtClean="0">
                  <a:solidFill>
                    <a:srgbClr val="3333FF"/>
                  </a:solidFill>
                </a:rPr>
                <a:t>Loops, </a:t>
              </a:r>
              <a:r>
                <a:rPr lang="en-US" sz="2200" dirty="0" smtClean="0">
                  <a:solidFill>
                    <a:srgbClr val="3333FF"/>
                  </a:solidFill>
                </a:rPr>
                <a:t>Legs</a:t>
              </a:r>
              <a:endParaRPr lang="en-US" sz="2200" dirty="0" smtClean="0">
                <a:solidFill>
                  <a:srgbClr val="3333FF"/>
                </a:solidFill>
              </a:endParaRPr>
            </a:p>
            <a:p>
              <a:pPr algn="ctr">
                <a:lnSpc>
                  <a:spcPct val="70000"/>
                </a:lnSpc>
              </a:pPr>
              <a:r>
                <a:rPr lang="en-US" sz="2200" dirty="0">
                  <a:solidFill>
                    <a:srgbClr val="3333FF"/>
                  </a:solidFill>
                </a:rPr>
                <a:t>a</a:t>
              </a:r>
              <a:r>
                <a:rPr lang="en-US" sz="2200" dirty="0" smtClean="0">
                  <a:solidFill>
                    <a:srgbClr val="3333FF"/>
                  </a:solidFill>
                </a:rPr>
                <a:t>nd Phenomeno</a:t>
              </a:r>
              <a:r>
                <a:rPr lang="en-US" sz="2000" dirty="0" smtClean="0">
                  <a:solidFill>
                    <a:srgbClr val="3333FF"/>
                  </a:solidFill>
                </a:rPr>
                <a:t>logy</a:t>
              </a:r>
              <a:endParaRPr lang="en-US" sz="2000" dirty="0">
                <a:solidFill>
                  <a:srgbClr val="3333FF"/>
                </a:solidFill>
              </a:endParaRPr>
            </a:p>
          </p:txBody>
        </p:sp>
        <p:sp>
          <p:nvSpPr>
            <p:cNvPr id="26" name="Explosion 2 25"/>
            <p:cNvSpPr/>
            <p:nvPr/>
          </p:nvSpPr>
          <p:spPr bwMode="auto">
            <a:xfrm rot="858287">
              <a:off x="2514488" y="1663125"/>
              <a:ext cx="3808027" cy="1710567"/>
            </a:xfrm>
            <a:prstGeom prst="irregularSeal2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rgbClr val="FF33CC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096000" y="41148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</a:rPr>
              <a:t>Formal Theory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838200" y="3810000"/>
            <a:ext cx="2819400" cy="990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rgbClr val="FF33CC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5867400" y="3886200"/>
            <a:ext cx="2743200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rgbClr val="FF33CC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97430" y="3886200"/>
            <a:ext cx="20553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3333FF"/>
                </a:solidFill>
              </a:rPr>
              <a:t>Experimental </a:t>
            </a:r>
          </a:p>
          <a:p>
            <a:pPr algn="ctr"/>
            <a:r>
              <a:rPr lang="en-US" dirty="0" smtClean="0">
                <a:solidFill>
                  <a:srgbClr val="3333FF"/>
                </a:solidFill>
              </a:rPr>
              <a:t>Physics</a:t>
            </a:r>
            <a:endParaRPr lang="en-US" dirty="0">
              <a:solidFill>
                <a:srgbClr val="3333FF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 flipH="1">
            <a:off x="2362200" y="3048000"/>
            <a:ext cx="1066800" cy="762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5867400" y="3048000"/>
            <a:ext cx="1066800" cy="838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381000" y="5265003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Important to </a:t>
            </a:r>
            <a:r>
              <a:rPr lang="en-US" dirty="0" smtClean="0">
                <a:solidFill>
                  <a:schemeClr val="tx1"/>
                </a:solidFill>
              </a:rPr>
              <a:t>exchange ideas with </a:t>
            </a:r>
            <a:r>
              <a:rPr lang="en-US" dirty="0" smtClean="0">
                <a:solidFill>
                  <a:schemeClr val="tx1"/>
                </a:solidFill>
              </a:rPr>
              <a:t>other subfields.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Important </a:t>
            </a:r>
            <a:r>
              <a:rPr lang="en-US" dirty="0" smtClean="0">
                <a:solidFill>
                  <a:schemeClr val="tx1"/>
                </a:solidFill>
              </a:rPr>
              <a:t>impact on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formal </a:t>
            </a:r>
            <a:r>
              <a:rPr lang="en-US" dirty="0" smtClean="0">
                <a:solidFill>
                  <a:schemeClr val="tx1"/>
                </a:solidFill>
              </a:rPr>
              <a:t>theory!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2667000" y="152400"/>
            <a:ext cx="3886200" cy="457200"/>
          </a:xfrm>
          <a:prstGeom prst="rect">
            <a:avLst/>
          </a:prstGeom>
          <a:solidFill>
            <a:srgbClr val="FFFF00">
              <a:alpha val="39999"/>
            </a:srgbClr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3200" dirty="0" smtClean="0">
                <a:solidFill>
                  <a:srgbClr val="FF0000"/>
                </a:solidFill>
              </a:rPr>
              <a:t>Links to other fields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447800" y="909935"/>
            <a:ext cx="648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A healthy field should have links to other fields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31151" y="2590800"/>
            <a:ext cx="1759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preaching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to the choir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935601" y="2215837"/>
            <a:ext cx="808733" cy="313316"/>
          </a:xfrm>
          <a:prstGeom prst="rect">
            <a:avLst/>
          </a:prstGeom>
          <a:noFill/>
        </p:spPr>
        <p:txBody>
          <a:bodyPr wrap="none" lIns="51206" tIns="25603" rIns="51206" bIns="25603" rtlCol="0" anchor="ctr">
            <a:spAutoFit/>
          </a:bodyPr>
          <a:lstStyle/>
          <a:p>
            <a:pPr algn="r"/>
            <a:r>
              <a:rPr lang="en-US" sz="17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 loops</a:t>
            </a:r>
            <a:endParaRPr lang="en-US" sz="1700" b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35601" y="4712723"/>
            <a:ext cx="808733" cy="313316"/>
          </a:xfrm>
          <a:prstGeom prst="rect">
            <a:avLst/>
          </a:prstGeom>
          <a:noFill/>
        </p:spPr>
        <p:txBody>
          <a:bodyPr wrap="none" lIns="51206" tIns="25603" rIns="51206" bIns="25603" rtlCol="0" anchor="ctr">
            <a:spAutoFit/>
          </a:bodyPr>
          <a:lstStyle/>
          <a:p>
            <a:pPr algn="r"/>
            <a:r>
              <a:rPr lang="en-US" sz="17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 loops</a:t>
            </a:r>
            <a:endParaRPr lang="en-US" sz="1700" b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84985" y="1976073"/>
            <a:ext cx="2123970" cy="1098146"/>
          </a:xfrm>
          <a:prstGeom prst="rect">
            <a:avLst/>
          </a:prstGeom>
          <a:noFill/>
        </p:spPr>
        <p:txBody>
          <a:bodyPr wrap="square" lIns="51206" tIns="25603" rIns="51206" bIns="25603" rtlCol="0" anchor="ctr">
            <a:spAutoFit/>
          </a:bodyPr>
          <a:lstStyle/>
          <a:p>
            <a:r>
              <a:rPr lang="en-US" sz="1700" b="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No surprise it has never been calculated via Feynman diagrams.</a:t>
            </a:r>
            <a:endParaRPr lang="en-US" sz="1700" b="0" dirty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84984" y="4647037"/>
            <a:ext cx="2101415" cy="574926"/>
          </a:xfrm>
          <a:prstGeom prst="rect">
            <a:avLst/>
          </a:prstGeom>
          <a:noFill/>
        </p:spPr>
        <p:txBody>
          <a:bodyPr wrap="square" lIns="51206" tIns="25603" rIns="51206" bIns="25603" rtlCol="0" anchor="ctr">
            <a:spAutoFit/>
          </a:bodyPr>
          <a:lstStyle/>
          <a:p>
            <a:r>
              <a:rPr lang="en-US" sz="1700" b="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More terms than atoms in your brain!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67063" y="2068124"/>
            <a:ext cx="817922" cy="605704"/>
          </a:xfrm>
          <a:prstGeom prst="rect">
            <a:avLst/>
          </a:prstGeom>
          <a:noFill/>
        </p:spPr>
        <p:txBody>
          <a:bodyPr wrap="square" lIns="51206" tIns="25603" rIns="51206" bIns="25603" rtlCol="0" anchor="ctr">
            <a:sp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~10</a:t>
            </a:r>
            <a:r>
              <a:rPr lang="en-US" sz="2000" b="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TERMS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567063" y="4615384"/>
            <a:ext cx="817922" cy="605704"/>
          </a:xfrm>
          <a:prstGeom prst="rect">
            <a:avLst/>
          </a:prstGeom>
          <a:noFill/>
        </p:spPr>
        <p:txBody>
          <a:bodyPr wrap="square" lIns="51206" tIns="25603" rIns="51206" bIns="25603" rtlCol="0" anchor="ctr">
            <a:sp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~10</a:t>
            </a:r>
            <a:r>
              <a:rPr lang="en-US" sz="2000" b="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31</a:t>
            </a: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br>
              <a:rPr lang="en-US" sz="20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TERMS</a:t>
            </a:r>
            <a:endParaRPr lang="en-US" sz="2000" b="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 Box 3"/>
          <p:cNvSpPr txBox="1">
            <a:spLocks noChangeArrowheads="1"/>
          </p:cNvSpPr>
          <p:nvPr/>
        </p:nvSpPr>
        <p:spPr bwMode="auto">
          <a:xfrm>
            <a:off x="381000" y="990600"/>
            <a:ext cx="8229600" cy="790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51206" tIns="25603" rIns="51206" bIns="25603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Suppose we want to check UV properties of gravity theories</a:t>
            </a:r>
          </a:p>
          <a:p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Using Feynman diagrams: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04413" y="2492689"/>
            <a:ext cx="2529987" cy="1698311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marL="194690" indent="-194690">
              <a:spcAft>
                <a:spcPts val="560"/>
              </a:spcAft>
              <a:buFont typeface="Arial" pitchFamily="34" charset="0"/>
              <a:buChar char="−"/>
            </a:pPr>
            <a:r>
              <a:rPr lang="en-US" sz="17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Calculations to settle this seemed utterly hopeless!</a:t>
            </a:r>
          </a:p>
          <a:p>
            <a:pPr marL="194690" indent="-194690">
              <a:spcAft>
                <a:spcPts val="560"/>
              </a:spcAft>
              <a:buFont typeface="Arial" pitchFamily="34" charset="0"/>
              <a:buChar char="−"/>
            </a:pPr>
            <a:r>
              <a:rPr lang="en-US" sz="17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Seemed destined for dustbin of undecidable questions.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19817" y="3446984"/>
            <a:ext cx="817922" cy="605704"/>
          </a:xfrm>
          <a:prstGeom prst="rect">
            <a:avLst/>
          </a:prstGeom>
          <a:noFill/>
        </p:spPr>
        <p:txBody>
          <a:bodyPr wrap="square" lIns="51206" tIns="25603" rIns="51206" bIns="25603" rtlCol="0" anchor="ctr">
            <a:spAutoFit/>
          </a:bodyPr>
          <a:lstStyle/>
          <a:p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~10</a:t>
            </a:r>
            <a:r>
              <a:rPr lang="en-US" sz="2000" b="0" baseline="30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26</a:t>
            </a:r>
            <a:r>
              <a:rPr lang="en-US" sz="20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br>
              <a:rPr lang="en-US" sz="20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TERMS</a:t>
            </a:r>
            <a:endParaRPr lang="en-US" sz="2000" b="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5859" y="3483065"/>
            <a:ext cx="808733" cy="313316"/>
          </a:xfrm>
          <a:prstGeom prst="rect">
            <a:avLst/>
          </a:prstGeom>
          <a:noFill/>
        </p:spPr>
        <p:txBody>
          <a:bodyPr wrap="none" lIns="51206" tIns="25603" rIns="51206" bIns="25603" rtlCol="0" anchor="ctr">
            <a:spAutoFit/>
          </a:bodyPr>
          <a:lstStyle/>
          <a:p>
            <a:pPr algn="r"/>
            <a:r>
              <a:rPr lang="en-US" sz="1700" b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 loops</a:t>
            </a:r>
            <a:endParaRPr lang="en-US" sz="1700" b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56" descr="TP_tmp.em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600200" y="2037410"/>
            <a:ext cx="902330" cy="867820"/>
          </a:xfrm>
          <a:prstGeom prst="rect">
            <a:avLst/>
          </a:prstGeom>
          <a:noFill/>
          <a:ln/>
          <a:effectLst/>
        </p:spPr>
      </p:pic>
      <p:pic>
        <p:nvPicPr>
          <p:cNvPr id="58" name="Picture 57" descr="TP_tmp.em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591140" y="3271142"/>
            <a:ext cx="902464" cy="86794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P_tmp.em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593266" y="4542184"/>
            <a:ext cx="902536" cy="868016"/>
          </a:xfrm>
          <a:prstGeom prst="rect">
            <a:avLst/>
          </a:prstGeom>
          <a:noFill/>
          <a:ln/>
          <a:effectLst/>
        </p:spPr>
      </p:pic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6019800" cy="579438"/>
          </a:xfrm>
          <a:solidFill>
            <a:srgbClr val="FFFF00">
              <a:alpha val="39999"/>
            </a:srgbClr>
          </a:solidFill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Feynman Diagrams for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Gravity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5867400"/>
            <a:ext cx="30735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3333FF"/>
                </a:solidFill>
              </a:rPr>
              <a:t>Need a better approach.</a:t>
            </a:r>
            <a:endParaRPr lang="en-US" sz="2200" dirty="0" smtClean="0">
              <a:solidFill>
                <a:srgbClr val="3333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1272282"/>
      </p:ext>
    </p:extLst>
  </p:cSld>
  <p:clrMapOvr>
    <a:masterClrMapping/>
  </p:clrMapOvr>
  <p:transition xmlns:p14="http://schemas.microsoft.com/office/powerpoint/2010/main" spd="med" advTm="8675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381750"/>
            <a:ext cx="2133600" cy="476250"/>
          </a:xfrm>
        </p:spPr>
        <p:txBody>
          <a:bodyPr/>
          <a:lstStyle/>
          <a:p>
            <a:fld id="{4741B943-5C52-421C-BBDC-068EB026A06E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6781800" cy="457200"/>
          </a:xfr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Basic Tools for Attacking the Problem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838200"/>
            <a:ext cx="8536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  use following tools for computing scattering amplitudes and </a:t>
            </a: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tudying their UV properties: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981200"/>
            <a:ext cx="9372600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333399"/>
                </a:solidFill>
              </a:rPr>
              <a:t> Generalized </a:t>
            </a:r>
            <a:r>
              <a:rPr lang="en-US" dirty="0" err="1">
                <a:solidFill>
                  <a:srgbClr val="333399"/>
                </a:solidFill>
              </a:rPr>
              <a:t>u</a:t>
            </a:r>
            <a:r>
              <a:rPr lang="en-US" dirty="0" err="1" smtClean="0">
                <a:solidFill>
                  <a:srgbClr val="333399"/>
                </a:solidFill>
              </a:rPr>
              <a:t>nitarity</a:t>
            </a:r>
            <a:r>
              <a:rPr lang="en-US" dirty="0" smtClean="0">
                <a:solidFill>
                  <a:srgbClr val="333399"/>
                </a:solidFill>
              </a:rPr>
              <a:t> method.</a:t>
            </a:r>
          </a:p>
          <a:p>
            <a:pPr>
              <a:lnSpc>
                <a:spcPct val="30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333399"/>
                </a:solidFill>
              </a:rPr>
              <a:t> Duality between color and kinematics.  Gravity scattering </a:t>
            </a:r>
          </a:p>
          <a:p>
            <a:pPr>
              <a:lnSpc>
                <a:spcPct val="60000"/>
              </a:lnSpc>
            </a:pPr>
            <a:r>
              <a:rPr lang="en-US" dirty="0">
                <a:solidFill>
                  <a:srgbClr val="333399"/>
                </a:solidFill>
              </a:rPr>
              <a:t> </a:t>
            </a:r>
            <a:r>
              <a:rPr lang="en-US" dirty="0" smtClean="0">
                <a:solidFill>
                  <a:srgbClr val="333399"/>
                </a:solidFill>
              </a:rPr>
              <a:t>  amplitudes directly from gauge-theory ones.  Double copy.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rgbClr val="333399"/>
                </a:solidFill>
              </a:rPr>
              <a:t> Advanced loop-integration technology.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676400"/>
            <a:ext cx="12954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MaximalCuts"/>
          <p:cNvPicPr>
            <a:picLocks noChangeAspect="1" noChangeArrowheads="1"/>
          </p:cNvPicPr>
          <p:nvPr/>
        </p:nvPicPr>
        <p:blipFill>
          <a:blip r:embed="rId4" cstate="print"/>
          <a:srcRect l="37594" r="36842" b="1916"/>
          <a:stretch>
            <a:fillRect/>
          </a:stretch>
        </p:blipFill>
        <p:spPr bwMode="auto">
          <a:xfrm>
            <a:off x="7696200" y="1600200"/>
            <a:ext cx="990600" cy="932329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752600" y="2290950"/>
            <a:ext cx="297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ZB, Dixon, Dunbar, </a:t>
            </a:r>
            <a:r>
              <a:rPr lang="en-US" sz="1800" b="0" dirty="0" err="1" smtClean="0"/>
              <a:t>Kosower</a:t>
            </a:r>
            <a:endParaRPr lang="en-US" sz="18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1752600" y="25433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ZB, Carrasco, Johansson, </a:t>
            </a:r>
            <a:r>
              <a:rPr lang="en-US" sz="1800" b="0" dirty="0" err="1" smtClean="0"/>
              <a:t>Kosower</a:t>
            </a:r>
            <a:endParaRPr lang="en-US" sz="18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5714010" y="36576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/>
              <a:t>ZB, Carrasco and Johansson (BCJ)</a:t>
            </a:r>
            <a:endParaRPr lang="en-US" sz="18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" y="43434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err="1" smtClean="0"/>
              <a:t>Chetyrkin</a:t>
            </a:r>
            <a:r>
              <a:rPr lang="en-US" sz="1800" b="0" dirty="0" smtClean="0"/>
              <a:t>, </a:t>
            </a:r>
            <a:r>
              <a:rPr lang="en-US" sz="1800" b="0" dirty="0" err="1" smtClean="0"/>
              <a:t>Kataev</a:t>
            </a:r>
            <a:r>
              <a:rPr lang="en-US" sz="1800" b="0" dirty="0" smtClean="0"/>
              <a:t> and </a:t>
            </a:r>
            <a:r>
              <a:rPr lang="en-US" sz="1800" b="0" dirty="0" err="1" smtClean="0"/>
              <a:t>Tkachov</a:t>
            </a:r>
            <a:r>
              <a:rPr lang="en-US" sz="1800" b="0" dirty="0" smtClean="0"/>
              <a:t>; </a:t>
            </a:r>
            <a:r>
              <a:rPr lang="en-US" sz="1800" b="0" dirty="0" err="1" smtClean="0"/>
              <a:t>Laporta</a:t>
            </a:r>
            <a:r>
              <a:rPr lang="en-US" sz="1800" b="0" dirty="0" smtClean="0"/>
              <a:t>; A.V. Smirnov;  V. A. Smirnov;  </a:t>
            </a:r>
            <a:r>
              <a:rPr lang="en-US" sz="1800" b="0" dirty="0" err="1" smtClean="0"/>
              <a:t>Vladimirov</a:t>
            </a:r>
            <a:r>
              <a:rPr lang="en-US" sz="1800" b="0" dirty="0" smtClean="0"/>
              <a:t>;  Marcus, </a:t>
            </a:r>
            <a:r>
              <a:rPr lang="en-US" sz="1800" b="0" dirty="0" err="1" smtClean="0"/>
              <a:t>Sagnotti</a:t>
            </a:r>
            <a:r>
              <a:rPr lang="en-US" sz="1800" b="0" dirty="0" smtClean="0"/>
              <a:t>; </a:t>
            </a:r>
            <a:r>
              <a:rPr lang="en-US" sz="1800" b="0" dirty="0" err="1" smtClean="0"/>
              <a:t>Czakon</a:t>
            </a:r>
            <a:r>
              <a:rPr lang="en-US" sz="1800" b="0" dirty="0" smtClean="0"/>
              <a:t>;  </a:t>
            </a:r>
            <a:r>
              <a:rPr lang="en-US" sz="1800" b="0" dirty="0" err="1" smtClean="0"/>
              <a:t>Laporta</a:t>
            </a:r>
            <a:r>
              <a:rPr lang="en-US" sz="1800" b="0" dirty="0" smtClean="0"/>
              <a:t>; </a:t>
            </a:r>
            <a:r>
              <a:rPr lang="en-US" sz="1800" b="0" dirty="0" err="1" smtClean="0"/>
              <a:t>Kosower</a:t>
            </a:r>
            <a:r>
              <a:rPr lang="en-US" sz="1800" b="0" dirty="0" smtClean="0"/>
              <a:t>; </a:t>
            </a:r>
            <a:r>
              <a:rPr lang="en-US" sz="1800" b="0" dirty="0" err="1" smtClean="0"/>
              <a:t>Ita</a:t>
            </a:r>
            <a:r>
              <a:rPr lang="en-US" sz="1800" b="0" dirty="0" smtClean="0"/>
              <a:t>; Larsen and Zhang;  </a:t>
            </a:r>
            <a:r>
              <a:rPr lang="en-US" sz="1800" b="0" dirty="0" err="1" smtClean="0"/>
              <a:t>Zeng</a:t>
            </a:r>
            <a:r>
              <a:rPr lang="en-US" sz="1800" b="0" dirty="0" smtClean="0"/>
              <a:t>, </a:t>
            </a:r>
            <a:r>
              <a:rPr lang="en-US" sz="1800" b="0" dirty="0" err="1" smtClean="0"/>
              <a:t>etc</a:t>
            </a:r>
            <a:endParaRPr lang="en-US" sz="1800" b="0" dirty="0"/>
          </a:p>
        </p:txBody>
      </p:sp>
      <p:sp>
        <p:nvSpPr>
          <p:cNvPr id="2" name="TextBox 1"/>
          <p:cNvSpPr txBox="1"/>
          <p:nvPr/>
        </p:nvSpPr>
        <p:spPr>
          <a:xfrm>
            <a:off x="1371600" y="5410200"/>
            <a:ext cx="5897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Last item </a:t>
            </a:r>
            <a:r>
              <a:rPr lang="en-US" dirty="0" smtClean="0">
                <a:solidFill>
                  <a:srgbClr val="3333FF"/>
                </a:solidFill>
              </a:rPr>
              <a:t>is </a:t>
            </a:r>
            <a:r>
              <a:rPr lang="en-US" dirty="0" smtClean="0">
                <a:solidFill>
                  <a:srgbClr val="3333FF"/>
                </a:solidFill>
              </a:rPr>
              <a:t>directly connected to </a:t>
            </a:r>
            <a:r>
              <a:rPr lang="en-US" dirty="0" err="1" smtClean="0">
                <a:solidFill>
                  <a:srgbClr val="3333FF"/>
                </a:solidFill>
              </a:rPr>
              <a:t>LoopFest</a:t>
            </a:r>
            <a:r>
              <a:rPr lang="en-US" dirty="0" smtClean="0">
                <a:solidFill>
                  <a:srgbClr val="3333FF"/>
                </a:solidFill>
              </a:rPr>
              <a:t>.  </a:t>
            </a:r>
            <a:endParaRPr lang="en-US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62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10350"/>
            <a:ext cx="2133600" cy="476250"/>
          </a:xfrm>
        </p:spPr>
        <p:txBody>
          <a:bodyPr/>
          <a:lstStyle/>
          <a:p>
            <a:fld id="{A05F4D2E-E99B-46C5-AC39-52E9AC2FFB95}" type="slidenum">
              <a:rPr lang="en-US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7162800" cy="563562"/>
          </a:xfrm>
          <a:solidFill>
            <a:srgbClr val="FFFF00">
              <a:alpha val="39999"/>
            </a:srgbClr>
          </a:solidFill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How is Gravity Connected to  Gauge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Theory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20230" name="Text Box 6"/>
          <p:cNvSpPr txBox="1">
            <a:spLocks noChangeArrowheads="1"/>
          </p:cNvSpPr>
          <p:nvPr/>
        </p:nvSpPr>
        <p:spPr bwMode="auto">
          <a:xfrm>
            <a:off x="228600" y="685800"/>
            <a:ext cx="56275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3333FF"/>
                </a:solidFill>
              </a:rPr>
              <a:t>Consider QCD five</a:t>
            </a:r>
            <a:r>
              <a:rPr lang="en-US" sz="2400" b="1" dirty="0" smtClean="0">
                <a:solidFill>
                  <a:srgbClr val="3333FF"/>
                </a:solidFill>
              </a:rPr>
              <a:t>-</a:t>
            </a:r>
            <a:r>
              <a:rPr lang="en-US" dirty="0" smtClean="0">
                <a:solidFill>
                  <a:srgbClr val="3333FF"/>
                </a:solidFill>
              </a:rPr>
              <a:t>gluon </a:t>
            </a:r>
            <a:r>
              <a:rPr lang="en-US" sz="2400" b="1" dirty="0" smtClean="0">
                <a:solidFill>
                  <a:srgbClr val="3333FF"/>
                </a:solidFill>
              </a:rPr>
              <a:t>tree amplitude:</a:t>
            </a:r>
            <a:endParaRPr lang="en-US" sz="2400" b="1" dirty="0">
              <a:solidFill>
                <a:srgbClr val="3333FF"/>
              </a:solidFill>
            </a:endParaRPr>
          </a:p>
        </p:txBody>
      </p:sp>
      <p:sp>
        <p:nvSpPr>
          <p:cNvPr id="820231" name="Freeform 7"/>
          <p:cNvSpPr>
            <a:spLocks/>
          </p:cNvSpPr>
          <p:nvPr/>
        </p:nvSpPr>
        <p:spPr bwMode="auto">
          <a:xfrm>
            <a:off x="4586288" y="1447800"/>
            <a:ext cx="519112" cy="123825"/>
          </a:xfrm>
          <a:custGeom>
            <a:avLst/>
            <a:gdLst/>
            <a:ahLst/>
            <a:cxnLst>
              <a:cxn ang="0">
                <a:pos x="336" y="16"/>
              </a:cxn>
              <a:cxn ang="0">
                <a:pos x="144" y="16"/>
              </a:cxn>
              <a:cxn ang="0">
                <a:pos x="0" y="112"/>
              </a:cxn>
            </a:cxnLst>
            <a:rect l="0" t="0" r="r" b="b"/>
            <a:pathLst>
              <a:path w="336" h="112">
                <a:moveTo>
                  <a:pt x="336" y="16"/>
                </a:moveTo>
                <a:cubicBezTo>
                  <a:pt x="268" y="8"/>
                  <a:pt x="200" y="0"/>
                  <a:pt x="144" y="16"/>
                </a:cubicBezTo>
                <a:cubicBezTo>
                  <a:pt x="88" y="32"/>
                  <a:pt x="44" y="72"/>
                  <a:pt x="0" y="112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 sz="2400" b="1"/>
          </a:p>
        </p:txBody>
      </p:sp>
      <p:sp>
        <p:nvSpPr>
          <p:cNvPr id="820232" name="Text Box 8"/>
          <p:cNvSpPr txBox="1">
            <a:spLocks noChangeArrowheads="1"/>
          </p:cNvSpPr>
          <p:nvPr/>
        </p:nvSpPr>
        <p:spPr bwMode="auto">
          <a:xfrm>
            <a:off x="5033963" y="1204913"/>
            <a:ext cx="297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 </a:t>
            </a:r>
            <a:r>
              <a:rPr lang="en-US" sz="1800" b="1">
                <a:solidFill>
                  <a:srgbClr val="FF0000"/>
                </a:solidFill>
              </a:rPr>
              <a:t>kinematic numerator factor</a:t>
            </a:r>
          </a:p>
        </p:txBody>
      </p:sp>
      <p:sp>
        <p:nvSpPr>
          <p:cNvPr id="820233" name="Freeform 9"/>
          <p:cNvSpPr>
            <a:spLocks/>
          </p:cNvSpPr>
          <p:nvPr/>
        </p:nvSpPr>
        <p:spPr bwMode="auto">
          <a:xfrm flipV="1">
            <a:off x="4953000" y="1981200"/>
            <a:ext cx="609600" cy="76200"/>
          </a:xfrm>
          <a:custGeom>
            <a:avLst/>
            <a:gdLst/>
            <a:ahLst/>
            <a:cxnLst>
              <a:cxn ang="0">
                <a:pos x="336" y="16"/>
              </a:cxn>
              <a:cxn ang="0">
                <a:pos x="144" y="16"/>
              </a:cxn>
              <a:cxn ang="0">
                <a:pos x="0" y="112"/>
              </a:cxn>
            </a:cxnLst>
            <a:rect l="0" t="0" r="r" b="b"/>
            <a:pathLst>
              <a:path w="336" h="112">
                <a:moveTo>
                  <a:pt x="336" y="16"/>
                </a:moveTo>
                <a:cubicBezTo>
                  <a:pt x="268" y="8"/>
                  <a:pt x="200" y="0"/>
                  <a:pt x="144" y="16"/>
                </a:cubicBezTo>
                <a:cubicBezTo>
                  <a:pt x="88" y="32"/>
                  <a:pt x="44" y="72"/>
                  <a:pt x="0" y="112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 sz="2400" b="1"/>
          </a:p>
        </p:txBody>
      </p:sp>
      <p:sp>
        <p:nvSpPr>
          <p:cNvPr id="820234" name="Text Box 10"/>
          <p:cNvSpPr txBox="1">
            <a:spLocks noChangeArrowheads="1"/>
          </p:cNvSpPr>
          <p:nvPr/>
        </p:nvSpPr>
        <p:spPr bwMode="auto">
          <a:xfrm>
            <a:off x="5499100" y="1752600"/>
            <a:ext cx="2425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/>
              <a:t> </a:t>
            </a:r>
            <a:r>
              <a:rPr lang="en-US" sz="1800" b="1" dirty="0">
                <a:solidFill>
                  <a:srgbClr val="FF0000"/>
                </a:solidFill>
              </a:rPr>
              <a:t>Feynman propagators</a:t>
            </a:r>
          </a:p>
        </p:txBody>
      </p:sp>
      <p:sp>
        <p:nvSpPr>
          <p:cNvPr id="820236" name="Text Box 12"/>
          <p:cNvSpPr txBox="1">
            <a:spLocks noChangeArrowheads="1"/>
          </p:cNvSpPr>
          <p:nvPr/>
        </p:nvSpPr>
        <p:spPr bwMode="auto">
          <a:xfrm>
            <a:off x="838200" y="4945559"/>
            <a:ext cx="76470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srgbClr val="3333FF"/>
                </a:solidFill>
              </a:rPr>
              <a:t>At tree level</a:t>
            </a:r>
            <a:r>
              <a:rPr lang="en-US" sz="2200" b="1" dirty="0" smtClean="0">
                <a:solidFill>
                  <a:srgbClr val="3333FF"/>
                </a:solidFill>
              </a:rPr>
              <a:t> </a:t>
            </a:r>
            <a:r>
              <a:rPr lang="en-US" sz="2200" dirty="0">
                <a:solidFill>
                  <a:srgbClr val="3333FF"/>
                </a:solidFill>
              </a:rPr>
              <a:t>w</a:t>
            </a:r>
            <a:r>
              <a:rPr lang="en-US" sz="2200" b="1" dirty="0" smtClean="0">
                <a:solidFill>
                  <a:srgbClr val="3333FF"/>
                </a:solidFill>
              </a:rPr>
              <a:t>e </a:t>
            </a:r>
            <a:r>
              <a:rPr lang="en-US" sz="2200" b="1" dirty="0">
                <a:solidFill>
                  <a:srgbClr val="3333FF"/>
                </a:solidFill>
              </a:rPr>
              <a:t>can always find a rearrangement so color and </a:t>
            </a:r>
          </a:p>
          <a:p>
            <a:r>
              <a:rPr lang="en-US" sz="2200" b="1" dirty="0">
                <a:solidFill>
                  <a:srgbClr val="3333FF"/>
                </a:solidFill>
              </a:rPr>
              <a:t>  kinematics satisfy the </a:t>
            </a:r>
            <a:r>
              <a:rPr lang="en-US" sz="2200" b="1" i="1" dirty="0">
                <a:solidFill>
                  <a:srgbClr val="3333FF"/>
                </a:solidFill>
              </a:rPr>
              <a:t>same </a:t>
            </a:r>
            <a:r>
              <a:rPr lang="en-US" sz="2200" b="1" dirty="0" smtClean="0">
                <a:solidFill>
                  <a:srgbClr val="3333FF"/>
                </a:solidFill>
              </a:rPr>
              <a:t>algebraic constraint </a:t>
            </a:r>
            <a:r>
              <a:rPr lang="en-US" sz="2200" b="1" dirty="0">
                <a:solidFill>
                  <a:srgbClr val="3333FF"/>
                </a:solidFill>
              </a:rPr>
              <a:t>equations.</a:t>
            </a: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214873" y="1370012"/>
            <a:ext cx="2607641" cy="839748"/>
          </a:xfrm>
          <a:prstGeom prst="rect">
            <a:avLst/>
          </a:prstGeom>
          <a:noFill/>
          <a:ln/>
          <a:effectLst/>
        </p:spPr>
      </p:pic>
      <p:sp>
        <p:nvSpPr>
          <p:cNvPr id="820237" name="Freeform 13"/>
          <p:cNvSpPr>
            <a:spLocks/>
          </p:cNvSpPr>
          <p:nvPr/>
        </p:nvSpPr>
        <p:spPr bwMode="auto">
          <a:xfrm>
            <a:off x="4267200" y="1143000"/>
            <a:ext cx="762000" cy="381000"/>
          </a:xfrm>
          <a:custGeom>
            <a:avLst/>
            <a:gdLst/>
            <a:ahLst/>
            <a:cxnLst>
              <a:cxn ang="0">
                <a:pos x="336" y="16"/>
              </a:cxn>
              <a:cxn ang="0">
                <a:pos x="144" y="16"/>
              </a:cxn>
              <a:cxn ang="0">
                <a:pos x="0" y="112"/>
              </a:cxn>
            </a:cxnLst>
            <a:rect l="0" t="0" r="r" b="b"/>
            <a:pathLst>
              <a:path w="336" h="112">
                <a:moveTo>
                  <a:pt x="336" y="16"/>
                </a:moveTo>
                <a:cubicBezTo>
                  <a:pt x="268" y="8"/>
                  <a:pt x="200" y="0"/>
                  <a:pt x="144" y="16"/>
                </a:cubicBezTo>
                <a:cubicBezTo>
                  <a:pt x="88" y="32"/>
                  <a:pt x="44" y="72"/>
                  <a:pt x="0" y="112"/>
                </a:cubicBezTo>
              </a:path>
            </a:pathLst>
          </a:cu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 sz="2400" b="1"/>
          </a:p>
        </p:txBody>
      </p:sp>
      <p:sp>
        <p:nvSpPr>
          <p:cNvPr id="820238" name="Text Box 14"/>
          <p:cNvSpPr txBox="1">
            <a:spLocks noChangeArrowheads="1"/>
          </p:cNvSpPr>
          <p:nvPr/>
        </p:nvSpPr>
        <p:spPr bwMode="auto">
          <a:xfrm>
            <a:off x="4927600" y="914400"/>
            <a:ext cx="139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/>
              <a:t> </a:t>
            </a:r>
            <a:r>
              <a:rPr lang="en-US" sz="1800" b="1">
                <a:solidFill>
                  <a:srgbClr val="FF0000"/>
                </a:solidFill>
              </a:rPr>
              <a:t>color factor</a:t>
            </a:r>
          </a:p>
        </p:txBody>
      </p:sp>
      <p:sp>
        <p:nvSpPr>
          <p:cNvPr id="820241" name="Rectangle 17"/>
          <p:cNvSpPr>
            <a:spLocks noChangeArrowheads="1"/>
          </p:cNvSpPr>
          <p:nvPr/>
        </p:nvSpPr>
        <p:spPr bwMode="auto">
          <a:xfrm>
            <a:off x="4146550" y="4419600"/>
            <a:ext cx="501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Futura" pitchFamily="16" charset="0"/>
                <a:ea typeface="ＭＳ Ｐゴシック" pitchFamily="16" charset="-128"/>
                <a:sym typeface="Symbol" pitchFamily="18" charset="2"/>
              </a:rPr>
              <a:t></a:t>
            </a:r>
            <a:endParaRPr lang="en-US" sz="1800" b="1" dirty="0">
              <a:solidFill>
                <a:srgbClr val="000000"/>
              </a:solidFill>
              <a:latin typeface="Futura" pitchFamily="16" charset="0"/>
              <a:ea typeface="ＭＳ Ｐゴシック" pitchFamily="16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5943600"/>
            <a:ext cx="7050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BCJ,   </a:t>
            </a:r>
            <a:r>
              <a:rPr lang="en-US" sz="1400" dirty="0" err="1" smtClean="0"/>
              <a:t>Bjerrum</a:t>
            </a:r>
            <a:r>
              <a:rPr lang="en-US" sz="1400" dirty="0" smtClean="0"/>
              <a:t>-Bohr, </a:t>
            </a:r>
            <a:r>
              <a:rPr lang="en-US" sz="1400" dirty="0" err="1" smtClean="0"/>
              <a:t>Feng</a:t>
            </a:r>
            <a:r>
              <a:rPr lang="en-US" sz="1400" dirty="0" smtClean="0"/>
              <a:t>, </a:t>
            </a:r>
            <a:r>
              <a:rPr lang="en-US" sz="1400" dirty="0" err="1" smtClean="0"/>
              <a:t>Damgaard</a:t>
            </a:r>
            <a:r>
              <a:rPr lang="en-US" sz="1400" dirty="0" smtClean="0"/>
              <a:t>, </a:t>
            </a:r>
            <a:r>
              <a:rPr lang="en-US" sz="1400" dirty="0" err="1" smtClean="0"/>
              <a:t>Vanhove</a:t>
            </a:r>
            <a:r>
              <a:rPr lang="en-US" sz="1400" dirty="0" smtClean="0"/>
              <a:t>, ; </a:t>
            </a:r>
            <a:r>
              <a:rPr lang="en-US" sz="1400" dirty="0" err="1" smtClean="0"/>
              <a:t>Mafra</a:t>
            </a:r>
            <a:r>
              <a:rPr lang="en-US" sz="1400" dirty="0" smtClean="0"/>
              <a:t>, </a:t>
            </a:r>
            <a:r>
              <a:rPr lang="en-US" sz="1400" dirty="0" err="1" smtClean="0"/>
              <a:t>Stieberger</a:t>
            </a:r>
            <a:r>
              <a:rPr lang="en-US" sz="1400" dirty="0" smtClean="0"/>
              <a:t>, </a:t>
            </a:r>
            <a:r>
              <a:rPr lang="en-US" sz="1400" dirty="0" err="1" smtClean="0"/>
              <a:t>Schlotterer</a:t>
            </a:r>
            <a:r>
              <a:rPr lang="en-US" sz="1400" dirty="0" smtClean="0"/>
              <a:t>; </a:t>
            </a:r>
          </a:p>
          <a:p>
            <a:r>
              <a:rPr lang="en-US" sz="1400" dirty="0" smtClean="0"/>
              <a:t> </a:t>
            </a:r>
            <a:r>
              <a:rPr lang="en-US" sz="1400" dirty="0" err="1" smtClean="0"/>
              <a:t>Tye</a:t>
            </a:r>
            <a:r>
              <a:rPr lang="en-US" sz="1400" dirty="0" smtClean="0"/>
              <a:t> and Zhang; </a:t>
            </a:r>
            <a:r>
              <a:rPr lang="en-US" sz="1400" dirty="0" err="1" smtClean="0"/>
              <a:t>Feng</a:t>
            </a:r>
            <a:r>
              <a:rPr lang="en-US" sz="1400" dirty="0" smtClean="0"/>
              <a:t>, Huang, </a:t>
            </a:r>
            <a:r>
              <a:rPr lang="en-US" sz="1400" dirty="0" err="1" smtClean="0"/>
              <a:t>Jia</a:t>
            </a:r>
            <a:r>
              <a:rPr lang="en-US" sz="1400" dirty="0" smtClean="0"/>
              <a:t>; Chen, Du, </a:t>
            </a:r>
            <a:r>
              <a:rPr lang="en-US" sz="1400" dirty="0" err="1" smtClean="0"/>
              <a:t>Feng</a:t>
            </a:r>
            <a:r>
              <a:rPr lang="en-US" sz="1400" dirty="0" smtClean="0"/>
              <a:t>; Du, </a:t>
            </a:r>
            <a:r>
              <a:rPr lang="en-US" sz="1400" dirty="0" err="1" smtClean="0"/>
              <a:t>Feng</a:t>
            </a:r>
            <a:r>
              <a:rPr lang="en-US" sz="1400" dirty="0" smtClean="0"/>
              <a:t>, Fu; </a:t>
            </a:r>
            <a:r>
              <a:rPr lang="en-US" sz="1400" dirty="0" err="1" smtClean="0"/>
              <a:t>Naculich</a:t>
            </a:r>
            <a:r>
              <a:rPr lang="en-US" sz="1400" dirty="0" smtClean="0"/>
              <a:t>, </a:t>
            </a:r>
            <a:r>
              <a:rPr lang="en-US" sz="1400" dirty="0" err="1" smtClean="0"/>
              <a:t>Nastase</a:t>
            </a:r>
            <a:r>
              <a:rPr lang="en-US" sz="1400" dirty="0" smtClean="0"/>
              <a:t>, </a:t>
            </a:r>
            <a:r>
              <a:rPr lang="en-US" sz="1400" dirty="0" err="1" smtClean="0"/>
              <a:t>Schnitzer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2324678"/>
            <a:ext cx="5334000" cy="90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2362200" y="2971800"/>
            <a:ext cx="228600" cy="177546"/>
          </a:xfrm>
          <a:prstGeom prst="rect">
            <a:avLst/>
          </a:prstGeom>
          <a:noFill/>
          <a:ln/>
          <a:effectLst/>
        </p:spPr>
      </p:pic>
      <p:pic>
        <p:nvPicPr>
          <p:cNvPr id="31" name="Picture 3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4191000" y="3048000"/>
            <a:ext cx="228600" cy="177546"/>
          </a:xfrm>
          <a:prstGeom prst="rect">
            <a:avLst/>
          </a:prstGeom>
          <a:noFill/>
          <a:ln/>
          <a:effectLst/>
        </p:spPr>
      </p:pic>
      <p:pic>
        <p:nvPicPr>
          <p:cNvPr id="32" name="Picture 3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6324600" y="2971800"/>
            <a:ext cx="228600" cy="177546"/>
          </a:xfrm>
          <a:prstGeom prst="rect">
            <a:avLst/>
          </a:prstGeom>
          <a:noFill/>
          <a:ln/>
          <a:effectLst/>
        </p:spPr>
      </p:pic>
      <p:pic>
        <p:nvPicPr>
          <p:cNvPr id="30" name="Picture 67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3733800"/>
            <a:ext cx="468947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Rectangle 21"/>
          <p:cNvSpPr>
            <a:spLocks noChangeArrowheads="1"/>
          </p:cNvSpPr>
          <p:nvPr/>
        </p:nvSpPr>
        <p:spPr bwMode="auto">
          <a:xfrm>
            <a:off x="1676400" y="4419600"/>
            <a:ext cx="5486400" cy="457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304800" y="5588913"/>
            <a:ext cx="7391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b="1" dirty="0">
                <a:solidFill>
                  <a:srgbClr val="FF0000"/>
                </a:solidFill>
              </a:rPr>
              <a:t>P</a:t>
            </a:r>
            <a:r>
              <a:rPr lang="en-US" sz="2200" b="1" dirty="0" smtClean="0">
                <a:solidFill>
                  <a:srgbClr val="FF0000"/>
                </a:solidFill>
              </a:rPr>
              <a:t>rogress on unraveling relations.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1000" y="6400800"/>
            <a:ext cx="8381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O’Connell and </a:t>
            </a:r>
            <a:r>
              <a:rPr lang="en-US" sz="1400" dirty="0" err="1" smtClean="0"/>
              <a:t>Montiero</a:t>
            </a:r>
            <a:r>
              <a:rPr lang="en-US" sz="1400" dirty="0" smtClean="0"/>
              <a:t>;   </a:t>
            </a:r>
            <a:r>
              <a:rPr lang="en-US" sz="1400" dirty="0" err="1" smtClean="0"/>
              <a:t>Bjerrum</a:t>
            </a:r>
            <a:r>
              <a:rPr lang="en-US" sz="1400" dirty="0" smtClean="0"/>
              <a:t>-Bohr,  </a:t>
            </a:r>
            <a:r>
              <a:rPr lang="en-US" sz="1400" dirty="0" err="1" smtClean="0"/>
              <a:t>Damgaard</a:t>
            </a:r>
            <a:r>
              <a:rPr lang="en-US" sz="1400" dirty="0" smtClean="0"/>
              <a:t>, O’Connell and </a:t>
            </a:r>
            <a:r>
              <a:rPr lang="en-US" sz="1400" dirty="0" err="1" smtClean="0"/>
              <a:t>Montiero</a:t>
            </a:r>
            <a:r>
              <a:rPr lang="en-US" sz="1400" dirty="0" smtClean="0"/>
              <a:t>; O’Connell, </a:t>
            </a:r>
            <a:r>
              <a:rPr lang="en-US" sz="1400" dirty="0" err="1" smtClean="0"/>
              <a:t>Montiero</a:t>
            </a:r>
            <a:r>
              <a:rPr lang="en-US" sz="1400" dirty="0" smtClean="0"/>
              <a:t>, White, etc.</a:t>
            </a: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5946775" y="685800"/>
            <a:ext cx="30448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/>
              <a:t>ZB, Carrasco, </a:t>
            </a:r>
            <a:r>
              <a:rPr lang="en-US" sz="1600" b="1" dirty="0" smtClean="0"/>
              <a:t>Johansson (BCJ)</a:t>
            </a:r>
            <a:endParaRPr lang="en-US" sz="1600" b="1" dirty="0"/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521200"/>
            <a:ext cx="2171700" cy="2794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495800"/>
            <a:ext cx="2336800" cy="279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340100"/>
            <a:ext cx="2654300" cy="317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40100"/>
            <a:ext cx="2654300" cy="317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3263900"/>
            <a:ext cx="2654300" cy="3175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826395" y="3988713"/>
            <a:ext cx="48030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Duality between color and kinematics:</a:t>
            </a:r>
            <a:endParaRPr 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00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fld id="{DB5370EA-382F-43B6-BE27-A0346F982C75}" type="slidenum">
              <a:rPr lang="en-US">
                <a:solidFill>
                  <a:srgbClr val="000000"/>
                </a:solidFill>
                <a:latin typeface="Arial"/>
              </a:rPr>
              <a:pPr/>
              <a:t>33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533400"/>
          </a:xfrm>
          <a:solidFill>
            <a:srgbClr val="FFFF00">
              <a:alpha val="39999"/>
            </a:srgbClr>
          </a:solidFill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How is Gravity Connected to  Gauge Theory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042" y="4572000"/>
            <a:ext cx="75537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There is now a whole zoology of theories that can be obtained </a:t>
            </a:r>
          </a:p>
          <a:p>
            <a:r>
              <a:rPr lang="en-US" sz="2200" dirty="0">
                <a:solidFill>
                  <a:srgbClr val="000000"/>
                </a:solidFill>
              </a:rPr>
              <a:t>v</a:t>
            </a:r>
            <a:r>
              <a:rPr lang="en-US" sz="2200" dirty="0" smtClean="0">
                <a:solidFill>
                  <a:srgbClr val="000000"/>
                </a:solidFill>
              </a:rPr>
              <a:t>ia “double copy” procedure.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0" y="5423118"/>
            <a:ext cx="85468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/>
              <a:t>Anastasiou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Bornsten</a:t>
            </a:r>
            <a:r>
              <a:rPr lang="en-US" sz="1600" b="0" dirty="0" smtClean="0"/>
              <a:t>, Duff;  Duff, </a:t>
            </a:r>
            <a:r>
              <a:rPr lang="en-US" sz="1600" b="0" dirty="0" err="1" smtClean="0"/>
              <a:t>Hughs</a:t>
            </a:r>
            <a:r>
              <a:rPr lang="en-US" sz="1600" b="0" dirty="0" smtClean="0"/>
              <a:t>, Nagy;  Johansson and </a:t>
            </a:r>
            <a:r>
              <a:rPr lang="en-US" sz="1600" b="0" dirty="0" err="1" smtClean="0"/>
              <a:t>Ochirov</a:t>
            </a:r>
            <a:r>
              <a:rPr lang="en-US" sz="1600" b="0" dirty="0" smtClean="0"/>
              <a:t>;</a:t>
            </a:r>
          </a:p>
          <a:p>
            <a:r>
              <a:rPr lang="en-US" sz="1600" b="0" dirty="0" smtClean="0"/>
              <a:t>Carrasco,  </a:t>
            </a:r>
            <a:r>
              <a:rPr lang="en-US" sz="1600" b="0" dirty="0" err="1" smtClean="0"/>
              <a:t>Chiodaroli</a:t>
            </a:r>
            <a:r>
              <a:rPr lang="en-US" sz="1600" b="0" dirty="0" smtClean="0"/>
              <a:t>,  </a:t>
            </a:r>
            <a:r>
              <a:rPr lang="en-US" sz="1600" b="0" dirty="0" err="1" smtClean="0"/>
              <a:t>Günaydin</a:t>
            </a:r>
            <a:r>
              <a:rPr lang="en-US" sz="1600" b="0" dirty="0" smtClean="0"/>
              <a:t> and </a:t>
            </a:r>
            <a:r>
              <a:rPr lang="en-US" sz="1600" b="0" dirty="0" err="1" smtClean="0"/>
              <a:t>Roiban</a:t>
            </a:r>
            <a:r>
              <a:rPr lang="en-US" sz="1600" b="0" dirty="0" smtClean="0"/>
              <a:t>; ZB, Davies, </a:t>
            </a:r>
            <a:r>
              <a:rPr lang="en-US" sz="1600" b="0" dirty="0" err="1" smtClean="0"/>
              <a:t>Dennen</a:t>
            </a:r>
            <a:r>
              <a:rPr lang="en-US" sz="1600" b="0" dirty="0" smtClean="0"/>
              <a:t>,  Huang and </a:t>
            </a:r>
            <a:r>
              <a:rPr lang="en-US" sz="1600" b="0" dirty="0" err="1" smtClean="0"/>
              <a:t>Nohle</a:t>
            </a:r>
            <a:r>
              <a:rPr lang="en-US" sz="1600" b="0" dirty="0" smtClean="0"/>
              <a:t>;</a:t>
            </a:r>
            <a:r>
              <a:rPr lang="en-US" sz="1600" b="0" dirty="0"/>
              <a:t> </a:t>
            </a:r>
            <a:endParaRPr lang="en-US" sz="1600" b="0" dirty="0" smtClean="0"/>
          </a:p>
          <a:p>
            <a:r>
              <a:rPr lang="en-US" sz="1600" b="0" dirty="0" err="1" smtClean="0"/>
              <a:t>Nohle</a:t>
            </a:r>
            <a:r>
              <a:rPr lang="en-US" sz="1600" b="0" dirty="0" smtClean="0"/>
              <a:t>; </a:t>
            </a:r>
            <a:r>
              <a:rPr lang="en-US" sz="1600" b="0" dirty="0" err="1" smtClean="0"/>
              <a:t>Chiodaroli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Günaydin</a:t>
            </a:r>
            <a:r>
              <a:rPr lang="en-US" sz="1600" b="0" dirty="0" smtClean="0"/>
              <a:t>, Johansson, </a:t>
            </a:r>
            <a:r>
              <a:rPr lang="en-US" sz="1600" b="0" dirty="0" err="1" smtClean="0"/>
              <a:t>Roiban</a:t>
            </a:r>
            <a:r>
              <a:rPr lang="en-US" sz="1600" b="0" dirty="0" smtClean="0"/>
              <a:t>. A</a:t>
            </a:r>
            <a:r>
              <a:rPr lang="en-US" sz="1600" b="0" dirty="0"/>
              <a:t>. </a:t>
            </a:r>
            <a:r>
              <a:rPr lang="en-US" sz="1600" b="0" dirty="0" err="1" smtClean="0"/>
              <a:t>Anastasiou</a:t>
            </a:r>
            <a:r>
              <a:rPr lang="en-US" sz="1600" b="0" dirty="0" smtClean="0"/>
              <a:t>, </a:t>
            </a:r>
            <a:r>
              <a:rPr lang="en-US" sz="1600" b="0" dirty="0"/>
              <a:t>L. </a:t>
            </a:r>
            <a:r>
              <a:rPr lang="en-US" sz="1600" b="0" dirty="0" err="1" smtClean="0"/>
              <a:t>Borsten</a:t>
            </a:r>
            <a:r>
              <a:rPr lang="en-US" sz="1600" b="0" dirty="0" smtClean="0"/>
              <a:t>, </a:t>
            </a:r>
            <a:r>
              <a:rPr lang="en-US" sz="1600" b="0" dirty="0"/>
              <a:t>M.J. Duff, M.J. </a:t>
            </a:r>
            <a:r>
              <a:rPr lang="en-US" sz="1600" b="0" dirty="0" smtClean="0"/>
              <a:t>Hughes,</a:t>
            </a:r>
          </a:p>
          <a:p>
            <a:r>
              <a:rPr lang="en-US" sz="1600" b="0" dirty="0" err="1" smtClean="0"/>
              <a:t>Marrani</a:t>
            </a:r>
            <a:r>
              <a:rPr lang="en-US" sz="1600" b="0" dirty="0" smtClean="0"/>
              <a:t>, Nagy, </a:t>
            </a:r>
            <a:r>
              <a:rPr lang="en-US" sz="1600" b="0" dirty="0" err="1" smtClean="0"/>
              <a:t>Zoccali</a:t>
            </a:r>
            <a:r>
              <a:rPr lang="en-US" sz="1600" b="0" dirty="0" smtClean="0"/>
              <a:t>; </a:t>
            </a:r>
            <a:r>
              <a:rPr lang="en-US" sz="1600" b="0" dirty="0" err="1"/>
              <a:t>Cachazo</a:t>
            </a:r>
            <a:r>
              <a:rPr lang="en-US" sz="1600" b="0" dirty="0"/>
              <a:t>, He, Yuan; Chen Du, </a:t>
            </a:r>
            <a:r>
              <a:rPr lang="en-US" sz="1600" b="0" dirty="0" err="1"/>
              <a:t>Broedel</a:t>
            </a:r>
            <a:r>
              <a:rPr lang="en-US" sz="1600" b="0" dirty="0"/>
              <a:t>, </a:t>
            </a:r>
            <a:r>
              <a:rPr lang="en-US" sz="1600" b="0" dirty="0" err="1"/>
              <a:t>Schlotterer</a:t>
            </a:r>
            <a:r>
              <a:rPr lang="en-US" sz="1600" b="0" dirty="0"/>
              <a:t> and </a:t>
            </a:r>
            <a:r>
              <a:rPr lang="en-US" sz="1600" b="0" dirty="0" err="1"/>
              <a:t>Stieberger</a:t>
            </a:r>
            <a:r>
              <a:rPr lang="en-US" sz="1600" b="0" dirty="0"/>
              <a:t>;  Carrasco, </a:t>
            </a:r>
          </a:p>
          <a:p>
            <a:r>
              <a:rPr lang="en-US" sz="1600" b="0" dirty="0" err="1"/>
              <a:t>Mafra</a:t>
            </a:r>
            <a:r>
              <a:rPr lang="en-US" sz="1600" b="0" dirty="0"/>
              <a:t>, </a:t>
            </a:r>
            <a:r>
              <a:rPr lang="en-US" sz="1600" b="0" dirty="0" err="1"/>
              <a:t>Schlotterer</a:t>
            </a:r>
            <a:r>
              <a:rPr lang="en-US" sz="1600" b="0" dirty="0"/>
              <a:t>;</a:t>
            </a:r>
          </a:p>
          <a:p>
            <a:endParaRPr lang="en-US" sz="1600" b="0" dirty="0"/>
          </a:p>
          <a:p>
            <a:endParaRPr lang="en-US" sz="1600" b="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1828800" y="4034135"/>
            <a:ext cx="5605671" cy="461665"/>
            <a:chOff x="1639410" y="2209800"/>
            <a:chExt cx="5605671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1639410" y="2209800"/>
              <a:ext cx="56056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3333FF"/>
                  </a:solidFill>
                </a:rPr>
                <a:t>N</a:t>
              </a:r>
              <a:r>
                <a:rPr lang="en-US" dirty="0" smtClean="0">
                  <a:solidFill>
                    <a:srgbClr val="3333FF"/>
                  </a:solidFill>
                </a:rPr>
                <a:t> = 8 </a:t>
              </a:r>
              <a:r>
                <a:rPr lang="en-US" dirty="0" err="1" smtClean="0">
                  <a:solidFill>
                    <a:srgbClr val="3333FF"/>
                  </a:solidFill>
                </a:rPr>
                <a:t>sugra</a:t>
              </a:r>
              <a:r>
                <a:rPr lang="en-US" dirty="0" smtClean="0">
                  <a:solidFill>
                    <a:srgbClr val="3333FF"/>
                  </a:solidFill>
                </a:rPr>
                <a:t>:   (</a:t>
              </a:r>
              <a:r>
                <a:rPr lang="en-US" i="1" dirty="0" smtClean="0">
                  <a:solidFill>
                    <a:srgbClr val="3333FF"/>
                  </a:solidFill>
                </a:rPr>
                <a:t>N </a:t>
              </a:r>
              <a:r>
                <a:rPr lang="en-US" dirty="0" smtClean="0">
                  <a:solidFill>
                    <a:srgbClr val="3333FF"/>
                  </a:solidFill>
                </a:rPr>
                <a:t>= 4 </a:t>
              </a:r>
              <a:r>
                <a:rPr lang="en-US" dirty="0" err="1" smtClean="0">
                  <a:solidFill>
                    <a:srgbClr val="3333FF"/>
                  </a:solidFill>
                </a:rPr>
                <a:t>sYM</a:t>
              </a:r>
              <a:r>
                <a:rPr lang="en-US" dirty="0" smtClean="0">
                  <a:solidFill>
                    <a:srgbClr val="3333FF"/>
                  </a:solidFill>
                </a:rPr>
                <a:t>)    (</a:t>
              </a:r>
              <a:r>
                <a:rPr lang="en-US" i="1" dirty="0" smtClean="0">
                  <a:solidFill>
                    <a:srgbClr val="3333FF"/>
                  </a:solidFill>
                </a:rPr>
                <a:t>N</a:t>
              </a:r>
              <a:r>
                <a:rPr lang="en-US" dirty="0" smtClean="0">
                  <a:solidFill>
                    <a:srgbClr val="3333FF"/>
                  </a:solidFill>
                </a:rPr>
                <a:t> = 4 </a:t>
              </a:r>
              <a:r>
                <a:rPr lang="en-US" dirty="0" err="1" smtClean="0">
                  <a:solidFill>
                    <a:srgbClr val="3333FF"/>
                  </a:solidFill>
                </a:rPr>
                <a:t>sYM</a:t>
              </a:r>
              <a:r>
                <a:rPr lang="en-US" dirty="0" smtClean="0">
                  <a:solidFill>
                    <a:srgbClr val="3333FF"/>
                  </a:solidFill>
                </a:rPr>
                <a:t>)</a:t>
              </a:r>
            </a:p>
          </p:txBody>
        </p:sp>
        <p:pic>
          <p:nvPicPr>
            <p:cNvPr id="16" name="Picture 15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215209" y="2366665"/>
              <a:ext cx="215464" cy="215464"/>
            </a:xfrm>
            <a:prstGeom prst="rect">
              <a:avLst/>
            </a:prstGeom>
            <a:noFill/>
            <a:ln/>
            <a:effectLst/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1143000"/>
            <a:ext cx="4343400" cy="73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 23"/>
          <p:cNvGrpSpPr/>
          <p:nvPr/>
        </p:nvGrpSpPr>
        <p:grpSpPr>
          <a:xfrm>
            <a:off x="1905000" y="1905000"/>
            <a:ext cx="5486400" cy="480716"/>
            <a:chOff x="1676400" y="4396084"/>
            <a:chExt cx="5486400" cy="480716"/>
          </a:xfrm>
        </p:grpSpPr>
        <p:sp>
          <p:nvSpPr>
            <p:cNvPr id="26" name="Rectangle 17"/>
            <p:cNvSpPr>
              <a:spLocks noChangeArrowheads="1"/>
            </p:cNvSpPr>
            <p:nvPr/>
          </p:nvSpPr>
          <p:spPr bwMode="auto">
            <a:xfrm>
              <a:off x="4111273" y="4396084"/>
              <a:ext cx="5016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000000"/>
                  </a:solidFill>
                  <a:latin typeface="Futura" pitchFamily="16" charset="0"/>
                  <a:ea typeface="ＭＳ Ｐゴシック" pitchFamily="16" charset="-128"/>
                  <a:sym typeface="Symbol" pitchFamily="18" charset="2"/>
                </a:rPr>
                <a:t></a:t>
              </a:r>
              <a:endParaRPr lang="en-US" sz="1800" b="1" dirty="0">
                <a:solidFill>
                  <a:srgbClr val="000000"/>
                </a:solidFill>
                <a:latin typeface="Futura" pitchFamily="16" charset="0"/>
                <a:ea typeface="ＭＳ Ｐゴシック" pitchFamily="16" charset="-128"/>
              </a:endParaRPr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1676400" y="4419600"/>
              <a:ext cx="5486400" cy="4572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 b="1"/>
            </a:p>
          </p:txBody>
        </p:sp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4521200"/>
              <a:ext cx="2171700" cy="279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0" y="4495800"/>
              <a:ext cx="2336800" cy="2794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438400"/>
            <a:ext cx="2734129" cy="7655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600" y="3200400"/>
            <a:ext cx="968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gravity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25667" y="3200400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gauge theory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251575" y="652046"/>
            <a:ext cx="30448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0" dirty="0"/>
              <a:t>ZB, Carrasco, </a:t>
            </a:r>
            <a:r>
              <a:rPr lang="en-US" sz="1600" b="0" dirty="0" smtClean="0"/>
              <a:t>Johansson (BCJ)</a:t>
            </a:r>
            <a:endParaRPr lang="en-US" sz="1600" b="0" dirty="0"/>
          </a:p>
        </p:txBody>
      </p:sp>
      <p:sp>
        <p:nvSpPr>
          <p:cNvPr id="23" name="TextBox 22"/>
          <p:cNvSpPr txBox="1"/>
          <p:nvPr/>
        </p:nvSpPr>
        <p:spPr>
          <a:xfrm>
            <a:off x="228600" y="685800"/>
            <a:ext cx="48030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Duality between color and kinematics: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2" name="Picture 1" descr="latex-image-1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516075"/>
            <a:ext cx="2590800" cy="760525"/>
          </a:xfrm>
          <a:prstGeom prst="rect">
            <a:avLst/>
          </a:prstGeom>
        </p:spPr>
      </p:pic>
      <p:pic>
        <p:nvPicPr>
          <p:cNvPr id="4" name="Picture 3" descr="latex-image-1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352800"/>
            <a:ext cx="1120729" cy="2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3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fld id="{DB5370EA-382F-43B6-BE27-A0346F982C75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2280" name="Text Box 8"/>
          <p:cNvSpPr txBox="1">
            <a:spLocks noChangeArrowheads="1"/>
          </p:cNvSpPr>
          <p:nvPr/>
        </p:nvSpPr>
        <p:spPr bwMode="auto">
          <a:xfrm>
            <a:off x="228600" y="685800"/>
            <a:ext cx="4419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0" dirty="0" smtClean="0"/>
              <a:t>ZB, Carrasco, Johansson (BCJ</a:t>
            </a:r>
            <a:r>
              <a:rPr lang="en-US" sz="1600" b="0" dirty="0"/>
              <a:t>)</a:t>
            </a:r>
          </a:p>
        </p:txBody>
      </p: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533400"/>
          </a:xfrm>
          <a:solidFill>
            <a:srgbClr val="FFFF00">
              <a:alpha val="39999"/>
            </a:srgbClr>
          </a:solidFill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How is Gravity Connected to Gauge Theory?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58" name="Picture 5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6969253" y="1295400"/>
            <a:ext cx="2022347" cy="721804"/>
          </a:xfrm>
          <a:prstGeom prst="rect">
            <a:avLst/>
          </a:prstGeom>
          <a:noFill/>
          <a:ln/>
          <a:effectLst/>
        </p:spPr>
      </p:pic>
      <p:sp>
        <p:nvSpPr>
          <p:cNvPr id="31" name="TextBox 30"/>
          <p:cNvSpPr txBox="1"/>
          <p:nvPr/>
        </p:nvSpPr>
        <p:spPr>
          <a:xfrm>
            <a:off x="457200" y="2551093"/>
            <a:ext cx="79255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sz="2800" b="1" dirty="0" smtClean="0">
                <a:solidFill>
                  <a:srgbClr val="3333CC"/>
                </a:solidFill>
              </a:rPr>
              <a:t>If you have a set of duality satisfying numerators.</a:t>
            </a:r>
          </a:p>
          <a:p>
            <a:r>
              <a:rPr lang="en-US" sz="2800" b="1" dirty="0" smtClean="0">
                <a:solidFill>
                  <a:srgbClr val="3333CC"/>
                </a:solidFill>
              </a:rPr>
              <a:t>                                  Conjecture: </a:t>
            </a:r>
            <a:endParaRPr lang="en-US" sz="2800" b="1" dirty="0">
              <a:solidFill>
                <a:srgbClr val="3333CC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9600" y="3276600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429000" y="4038600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simply take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pSp>
        <p:nvGrpSpPr>
          <p:cNvPr id="2" name="Group 47"/>
          <p:cNvGrpSpPr/>
          <p:nvPr/>
        </p:nvGrpSpPr>
        <p:grpSpPr>
          <a:xfrm>
            <a:off x="1905000" y="4495800"/>
            <a:ext cx="5929828" cy="523220"/>
            <a:chOff x="1447800" y="5715000"/>
            <a:chExt cx="5929828" cy="523220"/>
          </a:xfrm>
        </p:grpSpPr>
        <p:sp>
          <p:nvSpPr>
            <p:cNvPr id="50" name="TextBox 49"/>
            <p:cNvSpPr txBox="1"/>
            <p:nvPr/>
          </p:nvSpPr>
          <p:spPr>
            <a:xfrm>
              <a:off x="1447800" y="5715000"/>
              <a:ext cx="5929828" cy="523220"/>
            </a:xfrm>
            <a:prstGeom prst="rect">
              <a:avLst/>
            </a:prstGeom>
            <a:solidFill>
              <a:srgbClr val="00FF00">
                <a:alpha val="14902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color factor        kinematic numerator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 bwMode="auto">
            <a:xfrm>
              <a:off x="3429000" y="60579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3" name="Group 47"/>
          <p:cNvGrpSpPr/>
          <p:nvPr/>
        </p:nvGrpSpPr>
        <p:grpSpPr>
          <a:xfrm>
            <a:off x="1925762" y="3505200"/>
            <a:ext cx="5160838" cy="523220"/>
            <a:chOff x="1447800" y="5892225"/>
            <a:chExt cx="5160838" cy="523220"/>
          </a:xfrm>
        </p:grpSpPr>
        <p:sp>
          <p:nvSpPr>
            <p:cNvPr id="53" name="TextBox 52"/>
            <p:cNvSpPr txBox="1"/>
            <p:nvPr/>
          </p:nvSpPr>
          <p:spPr>
            <a:xfrm>
              <a:off x="1447800" y="5892225"/>
              <a:ext cx="5160838" cy="523220"/>
            </a:xfrm>
            <a:prstGeom prst="rect">
              <a:avLst/>
            </a:prstGeom>
            <a:solidFill>
              <a:srgbClr val="00FF00">
                <a:alpha val="14902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gauge theory         gravity theory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 bwMode="auto">
            <a:xfrm>
              <a:off x="3657600" y="6195437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55" name="TextBox 54"/>
          <p:cNvSpPr txBox="1"/>
          <p:nvPr/>
        </p:nvSpPr>
        <p:spPr>
          <a:xfrm>
            <a:off x="381000" y="5565338"/>
            <a:ext cx="7504992" cy="1292662"/>
          </a:xfrm>
          <a:prstGeom prst="rect">
            <a:avLst/>
          </a:prstGeom>
          <a:solidFill>
            <a:srgbClr val="FFFF00">
              <a:alpha val="32157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</a:rPr>
              <a:t>G</a:t>
            </a:r>
            <a:r>
              <a:rPr lang="en-US" sz="2600" dirty="0" smtClean="0">
                <a:solidFill>
                  <a:srgbClr val="FF0000"/>
                </a:solidFill>
              </a:rPr>
              <a:t>ravity</a:t>
            </a:r>
            <a:r>
              <a:rPr lang="en-US" sz="2600" b="1" dirty="0" smtClean="0">
                <a:solidFill>
                  <a:srgbClr val="FF0000"/>
                </a:solidFill>
              </a:rPr>
              <a:t> loop integrands follow from gauge theory!</a:t>
            </a:r>
          </a:p>
          <a:p>
            <a:r>
              <a:rPr lang="en-US" sz="2600" dirty="0" smtClean="0">
                <a:solidFill>
                  <a:srgbClr val="FF0000"/>
                </a:solidFill>
              </a:rPr>
              <a:t>The nontrivial part is to find kinematic numerators</a:t>
            </a:r>
          </a:p>
          <a:p>
            <a:r>
              <a:rPr lang="en-US" sz="2600" dirty="0">
                <a:solidFill>
                  <a:srgbClr val="FF0000"/>
                </a:solidFill>
              </a:rPr>
              <a:t>w</a:t>
            </a:r>
            <a:r>
              <a:rPr lang="en-US" sz="2600" b="1" dirty="0" smtClean="0">
                <a:solidFill>
                  <a:srgbClr val="FF0000"/>
                </a:solidFill>
              </a:rPr>
              <a:t>here duality holds.  Double copy is easy to prove.</a:t>
            </a:r>
          </a:p>
        </p:txBody>
      </p:sp>
      <p:pic>
        <p:nvPicPr>
          <p:cNvPr id="56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799" y="1219200"/>
            <a:ext cx="59384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1" name="Group 20"/>
          <p:cNvGrpSpPr/>
          <p:nvPr/>
        </p:nvGrpSpPr>
        <p:grpSpPr>
          <a:xfrm>
            <a:off x="3352800" y="4901625"/>
            <a:ext cx="1676400" cy="584775"/>
            <a:chOff x="3429000" y="5080575"/>
            <a:chExt cx="1828800" cy="584775"/>
          </a:xfrm>
        </p:grpSpPr>
        <p:sp>
          <p:nvSpPr>
            <p:cNvPr id="18" name="TextBox 17"/>
            <p:cNvSpPr txBox="1"/>
            <p:nvPr/>
          </p:nvSpPr>
          <p:spPr>
            <a:xfrm>
              <a:off x="3429000" y="508057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3200" b="1" i="1" dirty="0" smtClean="0">
                  <a:solidFill>
                    <a:srgbClr val="000000"/>
                  </a:solidFill>
                </a:rPr>
                <a:t>c</a:t>
              </a:r>
              <a:r>
                <a:rPr lang="en-US" sz="3200" b="1" i="1" baseline="-25000" dirty="0" smtClean="0">
                  <a:solidFill>
                    <a:srgbClr val="000000"/>
                  </a:solidFill>
                </a:rPr>
                <a:t>k           </a:t>
              </a:r>
              <a:r>
                <a:rPr lang="en-US" sz="3200" b="1" i="1" dirty="0" err="1" smtClean="0">
                  <a:solidFill>
                    <a:srgbClr val="000000"/>
                  </a:solidFill>
                </a:rPr>
                <a:t>n</a:t>
              </a:r>
              <a:r>
                <a:rPr lang="en-US" sz="3200" b="1" i="1" baseline="-25000" dirty="0" err="1" smtClean="0">
                  <a:solidFill>
                    <a:srgbClr val="000000"/>
                  </a:solidFill>
                </a:rPr>
                <a:t>k</a:t>
              </a:r>
              <a:endParaRPr lang="en-US" dirty="0" smtClean="0"/>
            </a:p>
          </p:txBody>
        </p:sp>
        <p:cxnSp>
          <p:nvCxnSpPr>
            <p:cNvPr id="19" name="Straight Arrow Connector 18"/>
            <p:cNvCxnSpPr/>
            <p:nvPr/>
          </p:nvCxnSpPr>
          <p:spPr bwMode="auto">
            <a:xfrm>
              <a:off x="3962400" y="5536187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2" name="TextBox 21"/>
          <p:cNvSpPr txBox="1"/>
          <p:nvPr/>
        </p:nvSpPr>
        <p:spPr>
          <a:xfrm>
            <a:off x="6929166" y="750125"/>
            <a:ext cx="1452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color factor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44520" y="2057400"/>
            <a:ext cx="1366080" cy="598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kinematic</a:t>
            </a:r>
          </a:p>
          <a:p>
            <a:pPr>
              <a:lnSpc>
                <a:spcPct val="6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numerator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5" name="Freeform 24"/>
          <p:cNvSpPr/>
          <p:nvPr/>
        </p:nvSpPr>
        <p:spPr bwMode="auto">
          <a:xfrm flipH="1" flipV="1">
            <a:off x="8305800" y="966850"/>
            <a:ext cx="304800" cy="252350"/>
          </a:xfrm>
          <a:custGeom>
            <a:avLst/>
            <a:gdLst>
              <a:gd name="connsiteX0" fmla="*/ 585952 w 585952"/>
              <a:gd name="connsiteY0" fmla="*/ 472966 h 472966"/>
              <a:gd name="connsiteX1" fmla="*/ 97221 w 585952"/>
              <a:gd name="connsiteY1" fmla="*/ 283780 h 472966"/>
              <a:gd name="connsiteX2" fmla="*/ 2627 w 585952"/>
              <a:gd name="connsiteY2" fmla="*/ 0 h 47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5952" h="472966">
                <a:moveTo>
                  <a:pt x="585952" y="472966"/>
                </a:moveTo>
                <a:cubicBezTo>
                  <a:pt x="390197" y="417787"/>
                  <a:pt x="194442" y="362608"/>
                  <a:pt x="97221" y="283780"/>
                </a:cubicBezTo>
                <a:cubicBezTo>
                  <a:pt x="0" y="204952"/>
                  <a:pt x="1313" y="102476"/>
                  <a:pt x="2627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rgbClr val="FF33CC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6800" y="2209800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i="1" dirty="0" smtClean="0">
                <a:solidFill>
                  <a:schemeClr val="tx1"/>
                </a:solidFill>
              </a:rPr>
              <a:t>k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61084" y="2190690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i="1" dirty="0" err="1" smtClean="0">
                <a:solidFill>
                  <a:schemeClr val="tx1"/>
                </a:solidFill>
              </a:rPr>
              <a:t>i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1200" y="2209800"/>
            <a:ext cx="4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i="1" dirty="0" smtClean="0">
                <a:solidFill>
                  <a:schemeClr val="tx1"/>
                </a:solidFill>
              </a:rPr>
              <a:t>j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Freeform 28"/>
          <p:cNvSpPr/>
          <p:nvPr/>
        </p:nvSpPr>
        <p:spPr bwMode="auto">
          <a:xfrm flipH="1">
            <a:off x="8458200" y="2004950"/>
            <a:ext cx="228600" cy="281050"/>
          </a:xfrm>
          <a:custGeom>
            <a:avLst/>
            <a:gdLst>
              <a:gd name="connsiteX0" fmla="*/ 585952 w 585952"/>
              <a:gd name="connsiteY0" fmla="*/ 472966 h 472966"/>
              <a:gd name="connsiteX1" fmla="*/ 97221 w 585952"/>
              <a:gd name="connsiteY1" fmla="*/ 283780 h 472966"/>
              <a:gd name="connsiteX2" fmla="*/ 2627 w 585952"/>
              <a:gd name="connsiteY2" fmla="*/ 0 h 47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5952" h="472966">
                <a:moveTo>
                  <a:pt x="585952" y="472966"/>
                </a:moveTo>
                <a:cubicBezTo>
                  <a:pt x="390197" y="417787"/>
                  <a:pt x="194442" y="362608"/>
                  <a:pt x="97221" y="283780"/>
                </a:cubicBezTo>
                <a:cubicBezTo>
                  <a:pt x="0" y="204952"/>
                  <a:pt x="1313" y="102476"/>
                  <a:pt x="2627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rgbClr val="FF33CC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29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610350"/>
            <a:ext cx="2133600" cy="476250"/>
          </a:xfrm>
        </p:spPr>
        <p:txBody>
          <a:bodyPr/>
          <a:lstStyle/>
          <a:p>
            <a:fld id="{450176FD-F445-45DC-ADA7-10EEAF928C3A}" type="slidenum">
              <a:rPr lang="en-US">
                <a:solidFill>
                  <a:srgbClr val="000000"/>
                </a:solidFill>
                <a:latin typeface="Arial"/>
              </a:rPr>
              <a:pPr/>
              <a:t>35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077200" cy="457200"/>
          </a:xfrm>
          <a:solidFill>
            <a:srgbClr val="FFFF00">
              <a:alpha val="31000"/>
            </a:srgbClr>
          </a:solidFill>
          <a:ln w="28575">
            <a:solidFill>
              <a:srgbClr val="FF0000"/>
            </a:solidFill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  <p:txBody>
          <a:bodyPr/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</a:rPr>
              <a:t>Supergravity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: Ultraviolet Divergence Status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3400" y="1981200"/>
            <a:ext cx="7650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Key point:  </a:t>
            </a:r>
            <a:r>
              <a:rPr lang="en-US" i="1" dirty="0" smtClean="0">
                <a:solidFill>
                  <a:srgbClr val="3333FF"/>
                </a:solidFill>
              </a:rPr>
              <a:t>all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supersymmetry</a:t>
            </a:r>
            <a:r>
              <a:rPr lang="en-US" dirty="0" smtClean="0">
                <a:solidFill>
                  <a:srgbClr val="3333FF"/>
                </a:solidFill>
              </a:rPr>
              <a:t> cancellations are exposed.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81000" y="2590800"/>
            <a:ext cx="8198719" cy="1200329"/>
          </a:xfrm>
          <a:prstGeom prst="rect">
            <a:avLst/>
          </a:prstGeom>
          <a:solidFill>
            <a:srgbClr val="00FF00">
              <a:alpha val="2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Poor UV behavior, unless new types of cancellations between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diagrams exist that are “not consequences of </a:t>
            </a:r>
            <a:r>
              <a:rPr lang="en-US" dirty="0" err="1" smtClean="0">
                <a:solidFill>
                  <a:srgbClr val="000000"/>
                </a:solidFill>
              </a:rPr>
              <a:t>supersymmetry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in any conventional sense</a:t>
            </a:r>
            <a:r>
              <a:rPr lang="en-US" dirty="0" smtClean="0">
                <a:solidFill>
                  <a:srgbClr val="000000"/>
                </a:solidFill>
              </a:rPr>
              <a:t>”.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4287799"/>
            <a:ext cx="6776214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i="1" dirty="0" smtClean="0">
                <a:solidFill>
                  <a:srgbClr val="3333FF"/>
                </a:solidFill>
              </a:rPr>
              <a:t> </a:t>
            </a:r>
            <a:r>
              <a:rPr lang="en-US" i="1" dirty="0">
                <a:solidFill>
                  <a:srgbClr val="3333FF"/>
                </a:solidFill>
              </a:rPr>
              <a:t>N</a:t>
            </a:r>
            <a:r>
              <a:rPr lang="en-US" dirty="0">
                <a:solidFill>
                  <a:srgbClr val="3333FF"/>
                </a:solidFill>
              </a:rPr>
              <a:t> = 8 </a:t>
            </a:r>
            <a:r>
              <a:rPr lang="en-US" dirty="0" err="1">
                <a:solidFill>
                  <a:srgbClr val="3333FF"/>
                </a:solidFill>
              </a:rPr>
              <a:t>sugra</a:t>
            </a:r>
            <a:r>
              <a:rPr lang="en-US" dirty="0">
                <a:solidFill>
                  <a:srgbClr val="3333FF"/>
                </a:solidFill>
              </a:rPr>
              <a:t> should diverge at 5 loops in </a:t>
            </a:r>
            <a:r>
              <a:rPr lang="en-US" i="1" dirty="0">
                <a:solidFill>
                  <a:srgbClr val="3333FF"/>
                </a:solidFill>
              </a:rPr>
              <a:t>D</a:t>
            </a:r>
            <a:r>
              <a:rPr lang="en-US" dirty="0">
                <a:solidFill>
                  <a:srgbClr val="3333FF"/>
                </a:solidFill>
              </a:rPr>
              <a:t> = 24/5.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>
                <a:solidFill>
                  <a:srgbClr val="3333FF"/>
                </a:solidFill>
              </a:rPr>
              <a:t> N </a:t>
            </a:r>
            <a:r>
              <a:rPr lang="en-US" dirty="0" smtClean="0">
                <a:solidFill>
                  <a:srgbClr val="3333FF"/>
                </a:solidFill>
              </a:rPr>
              <a:t>= 8 </a:t>
            </a:r>
            <a:r>
              <a:rPr lang="en-US" dirty="0" err="1" smtClean="0">
                <a:solidFill>
                  <a:srgbClr val="3333FF"/>
                </a:solidFill>
              </a:rPr>
              <a:t>sugra</a:t>
            </a:r>
            <a:r>
              <a:rPr lang="en-US" dirty="0" smtClean="0">
                <a:solidFill>
                  <a:srgbClr val="3333FF"/>
                </a:solidFill>
              </a:rPr>
              <a:t> should diverge at 7 loops in </a:t>
            </a:r>
            <a:r>
              <a:rPr lang="en-US" i="1" dirty="0" smtClean="0">
                <a:solidFill>
                  <a:srgbClr val="3333FF"/>
                </a:solidFill>
              </a:rPr>
              <a:t>D</a:t>
            </a:r>
            <a:r>
              <a:rPr lang="en-US" dirty="0" smtClean="0">
                <a:solidFill>
                  <a:srgbClr val="3333FF"/>
                </a:solidFill>
              </a:rPr>
              <a:t> = 4.        </a:t>
            </a:r>
          </a:p>
          <a:p>
            <a:pPr>
              <a:buFont typeface="Arial" pitchFamily="34" charset="0"/>
              <a:buChar char="•"/>
            </a:pPr>
            <a:r>
              <a:rPr lang="en-US" i="1" dirty="0" smtClean="0">
                <a:solidFill>
                  <a:srgbClr val="3333FF"/>
                </a:solidFill>
              </a:rPr>
              <a:t> N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>
                <a:solidFill>
                  <a:srgbClr val="3333FF"/>
                </a:solidFill>
              </a:rPr>
              <a:t>= 4 </a:t>
            </a:r>
            <a:r>
              <a:rPr lang="en-US" dirty="0" err="1">
                <a:solidFill>
                  <a:srgbClr val="3333FF"/>
                </a:solidFill>
              </a:rPr>
              <a:t>sugra</a:t>
            </a:r>
            <a:r>
              <a:rPr lang="en-US" dirty="0">
                <a:solidFill>
                  <a:srgbClr val="3333FF"/>
                </a:solidFill>
              </a:rPr>
              <a:t> should diverge at 3 loops in </a:t>
            </a:r>
            <a:r>
              <a:rPr lang="en-US" i="1" dirty="0">
                <a:solidFill>
                  <a:srgbClr val="3333FF"/>
                </a:solidFill>
              </a:rPr>
              <a:t>D</a:t>
            </a:r>
            <a:r>
              <a:rPr lang="en-US" dirty="0">
                <a:solidFill>
                  <a:srgbClr val="3333FF"/>
                </a:solidFill>
              </a:rPr>
              <a:t> = </a:t>
            </a:r>
            <a:r>
              <a:rPr lang="en-US" dirty="0" smtClean="0">
                <a:solidFill>
                  <a:srgbClr val="3333FF"/>
                </a:solidFill>
              </a:rPr>
              <a:t>4.         </a:t>
            </a:r>
            <a:endParaRPr lang="en-US" dirty="0">
              <a:solidFill>
                <a:srgbClr val="3333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i="1" dirty="0" smtClean="0">
                <a:solidFill>
                  <a:srgbClr val="3333FF"/>
                </a:solidFill>
              </a:rPr>
              <a:t>N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>
                <a:solidFill>
                  <a:srgbClr val="3333FF"/>
                </a:solidFill>
              </a:rPr>
              <a:t>= 5 </a:t>
            </a:r>
            <a:r>
              <a:rPr lang="en-US" dirty="0" err="1">
                <a:solidFill>
                  <a:srgbClr val="3333FF"/>
                </a:solidFill>
              </a:rPr>
              <a:t>sugra</a:t>
            </a:r>
            <a:r>
              <a:rPr lang="en-US" dirty="0">
                <a:solidFill>
                  <a:srgbClr val="3333FF"/>
                </a:solidFill>
              </a:rPr>
              <a:t> should diverge at 4 loops in </a:t>
            </a:r>
            <a:r>
              <a:rPr lang="en-US" i="1" dirty="0">
                <a:solidFill>
                  <a:srgbClr val="3333FF"/>
                </a:solidFill>
              </a:rPr>
              <a:t>D</a:t>
            </a:r>
            <a:r>
              <a:rPr lang="en-US" dirty="0">
                <a:solidFill>
                  <a:srgbClr val="3333FF"/>
                </a:solidFill>
              </a:rPr>
              <a:t> = </a:t>
            </a:r>
            <a:r>
              <a:rPr lang="en-US" dirty="0" smtClean="0">
                <a:solidFill>
                  <a:srgbClr val="3333FF"/>
                </a:solidFill>
              </a:rPr>
              <a:t>4.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64989" y="3395246"/>
            <a:ext cx="1917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/>
              <a:t>Bjornsson</a:t>
            </a:r>
            <a:r>
              <a:rPr lang="en-US" sz="1600" b="0" dirty="0" smtClean="0"/>
              <a:t> and Green</a:t>
            </a:r>
            <a:endParaRPr lang="en-US" sz="16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609600"/>
            <a:ext cx="86752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err="1" smtClean="0"/>
              <a:t>Bossard</a:t>
            </a:r>
            <a:r>
              <a:rPr lang="en-US" sz="1600" b="0" dirty="0" smtClean="0"/>
              <a:t>, Howe, </a:t>
            </a:r>
            <a:r>
              <a:rPr lang="en-US" sz="1600" b="0" dirty="0" err="1" smtClean="0"/>
              <a:t>Stelle</a:t>
            </a:r>
            <a:r>
              <a:rPr lang="en-US" sz="1600" b="0" dirty="0" smtClean="0"/>
              <a:t>; </a:t>
            </a:r>
            <a:r>
              <a:rPr lang="en-US" sz="1600" b="0" dirty="0" err="1" smtClean="0"/>
              <a:t>Elvang</a:t>
            </a:r>
            <a:r>
              <a:rPr lang="en-US" sz="1600" b="0" dirty="0" smtClean="0"/>
              <a:t>,  Freedman, </a:t>
            </a:r>
            <a:r>
              <a:rPr lang="en-US" sz="1600" b="0" dirty="0" err="1" smtClean="0"/>
              <a:t>Kiermaier</a:t>
            </a:r>
            <a:r>
              <a:rPr lang="en-US" sz="1600" b="0" dirty="0" smtClean="0"/>
              <a:t>; Green, Russo, </a:t>
            </a:r>
            <a:r>
              <a:rPr lang="en-US" sz="1600" b="0" dirty="0" err="1" smtClean="0"/>
              <a:t>Vanhove</a:t>
            </a:r>
            <a:r>
              <a:rPr lang="en-US" sz="1600" b="0" dirty="0" smtClean="0"/>
              <a:t> ; Green and </a:t>
            </a:r>
            <a:r>
              <a:rPr lang="en-US" sz="1600" b="0" dirty="0" err="1" smtClean="0"/>
              <a:t>Björnsson</a:t>
            </a:r>
            <a:r>
              <a:rPr lang="en-US" sz="1600" b="0" dirty="0" smtClean="0"/>
              <a:t> ;</a:t>
            </a:r>
          </a:p>
          <a:p>
            <a:r>
              <a:rPr lang="en-US" sz="1600" b="0" dirty="0" err="1" smtClean="0"/>
              <a:t>Bossard</a:t>
            </a:r>
            <a:r>
              <a:rPr lang="en-US" sz="1600" b="0" dirty="0" smtClean="0"/>
              <a:t> , </a:t>
            </a:r>
            <a:r>
              <a:rPr lang="en-US" sz="1600" b="0" dirty="0" err="1" smtClean="0"/>
              <a:t>Hillmann</a:t>
            </a:r>
            <a:r>
              <a:rPr lang="en-US" sz="1600" b="0" dirty="0" smtClean="0"/>
              <a:t> and Nicolai;  </a:t>
            </a:r>
            <a:r>
              <a:rPr lang="en-US" sz="1600" b="0" dirty="0" err="1" smtClean="0"/>
              <a:t>Ramond</a:t>
            </a:r>
            <a:r>
              <a:rPr lang="en-US" sz="1600" b="0" dirty="0" smtClean="0"/>
              <a:t> and  </a:t>
            </a:r>
            <a:r>
              <a:rPr lang="en-US" sz="1600" b="0" dirty="0" err="1" smtClean="0"/>
              <a:t>Kallosh</a:t>
            </a:r>
            <a:r>
              <a:rPr lang="en-US" sz="1600" b="0" dirty="0" smtClean="0"/>
              <a:t>;  </a:t>
            </a:r>
            <a:r>
              <a:rPr lang="en-US" sz="1600" b="0" dirty="0" err="1" smtClean="0"/>
              <a:t>Broedel</a:t>
            </a:r>
            <a:r>
              <a:rPr lang="en-US" sz="1600" b="0" dirty="0" smtClean="0"/>
              <a:t>  and Dixon; </a:t>
            </a:r>
            <a:r>
              <a:rPr lang="en-US" sz="1600" b="0" dirty="0" err="1" smtClean="0"/>
              <a:t>Elvang</a:t>
            </a:r>
            <a:r>
              <a:rPr lang="en-US" sz="1600" b="0" dirty="0" smtClean="0"/>
              <a:t> and </a:t>
            </a:r>
            <a:r>
              <a:rPr lang="en-US" sz="1600" b="0" dirty="0" err="1" smtClean="0"/>
              <a:t>Kiermaier</a:t>
            </a:r>
            <a:r>
              <a:rPr lang="en-US" sz="1600" b="0" dirty="0" smtClean="0"/>
              <a:t>;</a:t>
            </a:r>
          </a:p>
          <a:p>
            <a:r>
              <a:rPr lang="en-US" sz="1600" b="0" dirty="0" err="1" smtClean="0"/>
              <a:t>Beisert</a:t>
            </a:r>
            <a:r>
              <a:rPr lang="en-US" sz="1600" b="0" dirty="0" smtClean="0"/>
              <a:t>,  </a:t>
            </a:r>
            <a:r>
              <a:rPr lang="en-US" sz="1600" b="0" dirty="0" err="1" smtClean="0"/>
              <a:t>Elvang</a:t>
            </a:r>
            <a:r>
              <a:rPr lang="en-US" sz="1600" b="0" dirty="0" smtClean="0"/>
              <a:t>, Freedman, </a:t>
            </a:r>
            <a:r>
              <a:rPr lang="en-US" sz="1600" b="0" dirty="0" err="1" smtClean="0"/>
              <a:t>Kiermaier</a:t>
            </a:r>
            <a:r>
              <a:rPr lang="en-US" sz="1600" b="0" dirty="0" smtClean="0"/>
              <a:t>, Morales, </a:t>
            </a:r>
            <a:r>
              <a:rPr lang="en-US" sz="1600" b="0" dirty="0" err="1" smtClean="0"/>
              <a:t>Stieberger</a:t>
            </a:r>
            <a:r>
              <a:rPr lang="en-US" sz="1600" b="0" dirty="0" smtClean="0"/>
              <a:t>; </a:t>
            </a:r>
            <a:r>
              <a:rPr lang="en-US" sz="1600" b="0" dirty="0" err="1" smtClean="0"/>
              <a:t>Bossard</a:t>
            </a:r>
            <a:r>
              <a:rPr lang="en-US" sz="1600" b="0" dirty="0" smtClean="0"/>
              <a:t>, Howe, </a:t>
            </a:r>
            <a:r>
              <a:rPr lang="en-US" sz="1600" b="0" dirty="0" err="1" smtClean="0"/>
              <a:t>Stelle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Vanhove</a:t>
            </a:r>
            <a:r>
              <a:rPr lang="en-US" sz="1600" b="0" dirty="0" smtClean="0"/>
              <a:t>, </a:t>
            </a:r>
            <a:r>
              <a:rPr lang="en-US" sz="1600" b="0" dirty="0" err="1" smtClean="0"/>
              <a:t>etc</a:t>
            </a:r>
            <a:endParaRPr lang="en-US" sz="16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6172200"/>
            <a:ext cx="8314746" cy="400110"/>
          </a:xfrm>
          <a:prstGeom prst="rect">
            <a:avLst/>
          </a:prstGeom>
          <a:solidFill>
            <a:srgbClr val="00FF00">
              <a:alpha val="20000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ew types of cancellations </a:t>
            </a:r>
            <a:r>
              <a:rPr lang="en-US" i="1" dirty="0" smtClean="0">
                <a:solidFill>
                  <a:srgbClr val="FF0000"/>
                </a:solidFill>
              </a:rPr>
              <a:t>do</a:t>
            </a:r>
            <a:r>
              <a:rPr lang="en-US" dirty="0" smtClean="0">
                <a:solidFill>
                  <a:srgbClr val="FF0000"/>
                </a:solidFill>
              </a:rPr>
              <a:t> exist: “enhanced cancellations”.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20000" y="4953000"/>
            <a:ext cx="1066801" cy="990600"/>
            <a:chOff x="7543800" y="2971800"/>
            <a:chExt cx="1066801" cy="990600"/>
          </a:xfrm>
        </p:grpSpPr>
        <p:cxnSp>
          <p:nvCxnSpPr>
            <p:cNvPr id="17" name="Straight Connector 16"/>
            <p:cNvCxnSpPr/>
            <p:nvPr/>
          </p:nvCxnSpPr>
          <p:spPr bwMode="auto">
            <a:xfrm rot="16200000" flipH="1">
              <a:off x="7549896" y="2965704"/>
              <a:ext cx="158496" cy="1706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rot="5400000">
              <a:off x="7377684" y="3467100"/>
              <a:ext cx="673608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7714488" y="3130296"/>
              <a:ext cx="72542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5400000">
              <a:off x="8103108" y="3467100"/>
              <a:ext cx="673608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7714488" y="3803904"/>
              <a:ext cx="72542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rot="5400000">
              <a:off x="7591044" y="3467100"/>
              <a:ext cx="673608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rot="5400000">
              <a:off x="7847076" y="3467100"/>
              <a:ext cx="673608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16200000" flipH="1">
              <a:off x="8446007" y="3797808"/>
              <a:ext cx="158496" cy="1706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5400000" flipH="1" flipV="1">
              <a:off x="8446008" y="2965705"/>
              <a:ext cx="158497" cy="1706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 rot="5400000" flipH="1" flipV="1">
              <a:off x="7549896" y="3797808"/>
              <a:ext cx="158497" cy="1706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flipV="1">
              <a:off x="7927848" y="3368040"/>
              <a:ext cx="256032" cy="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flipV="1">
              <a:off x="7927848" y="3566160"/>
              <a:ext cx="256032" cy="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Rectangle 29"/>
          <p:cNvSpPr/>
          <p:nvPr/>
        </p:nvSpPr>
        <p:spPr>
          <a:xfrm>
            <a:off x="6934200" y="5014794"/>
            <a:ext cx="389850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934200" y="5395794"/>
            <a:ext cx="389850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48393" y="4586883"/>
            <a:ext cx="366807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b="0" dirty="0" smtClean="0">
                <a:solidFill>
                  <a:srgbClr val="FF0000"/>
                </a:solidFill>
                <a:latin typeface="Times New Roman"/>
                <a:ea typeface="Zapf Dingbats"/>
                <a:cs typeface="Times New Roman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934200" y="4215824"/>
            <a:ext cx="366807" cy="58477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3200" b="0" dirty="0" smtClean="0">
                <a:solidFill>
                  <a:srgbClr val="FF0000"/>
                </a:solidFill>
                <a:latin typeface="Times New Roman"/>
                <a:ea typeface="Zapf Dingbats"/>
                <a:cs typeface="Times New Roman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00800" y="6519446"/>
            <a:ext cx="1911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ZB, Davies, </a:t>
            </a:r>
            <a:r>
              <a:rPr lang="en-US" sz="1600" b="0" dirty="0" err="1" smtClean="0"/>
              <a:t>Dennen</a:t>
            </a:r>
            <a:endParaRPr lang="en-US" sz="16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3810000"/>
            <a:ext cx="533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Consensus agreement from all methods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0" y="3962400"/>
            <a:ext cx="1338828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Want to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check this. 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7301007" y="4443095"/>
            <a:ext cx="318993" cy="551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52400" y="1447800"/>
            <a:ext cx="8661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recent years renewed effort to understand UV of </a:t>
            </a:r>
            <a:r>
              <a:rPr lang="en-US" dirty="0" err="1" smtClean="0">
                <a:solidFill>
                  <a:srgbClr val="FF0000"/>
                </a:solidFill>
              </a:rPr>
              <a:t>supergravity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016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/>
      <p:bldP spid="31" grpId="0"/>
      <p:bldP spid="33" grpId="0"/>
      <p:bldP spid="35" grpId="0"/>
      <p:bldP spid="37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fld id="{450176FD-F445-45DC-ADA7-10EEAF928C3A}" type="slidenum">
              <a:rPr lang="en-US">
                <a:solidFill>
                  <a:srgbClr val="000000"/>
                </a:solidFill>
                <a:latin typeface="Arial"/>
              </a:rPr>
              <a:pPr/>
              <a:t>36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76200"/>
            <a:ext cx="5486400" cy="457200"/>
          </a:xfrm>
          <a:solidFill>
            <a:srgbClr val="FFFF00">
              <a:alpha val="31000"/>
            </a:srgbClr>
          </a:solidFill>
          <a:ln w="28575">
            <a:solidFill>
              <a:srgbClr val="FF0000"/>
            </a:solidFill>
          </a:ln>
          <a:effectLst>
            <a:outerShdw dist="12700" dir="8100000" algn="ctr" rotWithShape="0">
              <a:srgbClr val="FFFFFF">
                <a:alpha val="75000"/>
              </a:srgbClr>
            </a:outerShdw>
          </a:effectLst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Enhanced UV Cancellations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37932" y="4403170"/>
            <a:ext cx="4032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diagram is log </a:t>
            </a:r>
            <a:r>
              <a:rPr lang="en-US" dirty="0" smtClean="0">
                <a:solidFill>
                  <a:srgbClr val="FF0000"/>
                </a:solidFill>
              </a:rPr>
              <a:t>divergent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Amplitude is UV finite.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85532" y="3341132"/>
            <a:ext cx="4947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3333FF"/>
                </a:solidFill>
              </a:rPr>
              <a:t>N</a:t>
            </a:r>
            <a:r>
              <a:rPr lang="en-US" dirty="0" smtClean="0">
                <a:solidFill>
                  <a:srgbClr val="3333FF"/>
                </a:solidFill>
              </a:rPr>
              <a:t> = 4 </a:t>
            </a:r>
            <a:r>
              <a:rPr lang="en-US" dirty="0" err="1" smtClean="0">
                <a:solidFill>
                  <a:srgbClr val="3333FF"/>
                </a:solidFill>
              </a:rPr>
              <a:t>sugra</a:t>
            </a:r>
            <a:r>
              <a:rPr lang="en-US" dirty="0" smtClean="0">
                <a:solidFill>
                  <a:srgbClr val="3333FF"/>
                </a:solidFill>
              </a:rPr>
              <a:t>:  pure YM  </a:t>
            </a:r>
            <a:r>
              <a:rPr lang="en-US" b="0" dirty="0" smtClean="0">
                <a:solidFill>
                  <a:srgbClr val="3333FF"/>
                </a:solidFill>
                <a:latin typeface="Arial"/>
              </a:rPr>
              <a:t>x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i="1" dirty="0" smtClean="0">
                <a:solidFill>
                  <a:srgbClr val="3333FF"/>
                </a:solidFill>
              </a:rPr>
              <a:t>N</a:t>
            </a:r>
            <a:r>
              <a:rPr lang="en-US" dirty="0" smtClean="0">
                <a:solidFill>
                  <a:srgbClr val="3333FF"/>
                </a:solidFill>
              </a:rPr>
              <a:t> = 4 </a:t>
            </a:r>
            <a:r>
              <a:rPr lang="en-US" dirty="0" err="1" smtClean="0">
                <a:solidFill>
                  <a:srgbClr val="3333FF"/>
                </a:solidFill>
              </a:rPr>
              <a:t>sYM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52532" y="3048000"/>
            <a:ext cx="227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already log divergent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5638370" y="3273385"/>
            <a:ext cx="378031" cy="207818"/>
          </a:xfrm>
          <a:custGeom>
            <a:avLst/>
            <a:gdLst>
              <a:gd name="connsiteX0" fmla="*/ 320634 w 320634"/>
              <a:gd name="connsiteY0" fmla="*/ 0 h 178130"/>
              <a:gd name="connsiteX1" fmla="*/ 83127 w 320634"/>
              <a:gd name="connsiteY1" fmla="*/ 47502 h 178130"/>
              <a:gd name="connsiteX2" fmla="*/ 0 w 320634"/>
              <a:gd name="connsiteY2" fmla="*/ 178130 h 17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634" h="178130">
                <a:moveTo>
                  <a:pt x="320634" y="0"/>
                </a:moveTo>
                <a:cubicBezTo>
                  <a:pt x="228600" y="8907"/>
                  <a:pt x="136566" y="17814"/>
                  <a:pt x="83127" y="47502"/>
                </a:cubicBezTo>
                <a:cubicBezTo>
                  <a:pt x="29688" y="77190"/>
                  <a:pt x="14844" y="127660"/>
                  <a:pt x="0" y="17813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0" name="TextBox 19"/>
          <p:cNvSpPr txBox="1"/>
          <p:nvPr/>
        </p:nvSpPr>
        <p:spPr>
          <a:xfrm>
            <a:off x="161332" y="3733800"/>
            <a:ext cx="920445" cy="616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i="1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 = 4</a:t>
            </a:r>
          </a:p>
          <a:p>
            <a:pPr>
              <a:lnSpc>
                <a:spcPct val="70000"/>
              </a:lnSpc>
            </a:pPr>
            <a:r>
              <a:rPr lang="en-US" dirty="0" err="1" smtClean="0">
                <a:solidFill>
                  <a:srgbClr val="FF0000"/>
                </a:solidFill>
              </a:rPr>
              <a:t>sugra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501" y="3341132"/>
            <a:ext cx="1646031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477000" y="533400"/>
            <a:ext cx="1859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ZB, Davies, </a:t>
            </a:r>
            <a:r>
              <a:rPr lang="en-US" sz="1600" b="0" dirty="0" err="1" smtClean="0"/>
              <a:t>Dennen</a:t>
            </a:r>
            <a:endParaRPr lang="en-US" sz="1600" b="0" dirty="0"/>
          </a:p>
        </p:txBody>
      </p:sp>
      <p:sp>
        <p:nvSpPr>
          <p:cNvPr id="22" name="TextBox 21"/>
          <p:cNvSpPr txBox="1"/>
          <p:nvPr/>
        </p:nvSpPr>
        <p:spPr>
          <a:xfrm>
            <a:off x="381000" y="5317570"/>
            <a:ext cx="8458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3333FF"/>
                </a:solidFill>
              </a:rPr>
              <a:t>3 loop UV finiteness of </a:t>
            </a:r>
            <a:r>
              <a:rPr lang="en-US" i="1" dirty="0" smtClean="0">
                <a:solidFill>
                  <a:srgbClr val="3333FF"/>
                </a:solidFill>
              </a:rPr>
              <a:t>N</a:t>
            </a:r>
            <a:r>
              <a:rPr lang="en-US" dirty="0" smtClean="0">
                <a:solidFill>
                  <a:srgbClr val="3333FF"/>
                </a:solidFill>
              </a:rPr>
              <a:t> = 4 </a:t>
            </a:r>
            <a:r>
              <a:rPr lang="en-US" dirty="0" err="1" smtClean="0">
                <a:solidFill>
                  <a:srgbClr val="3333FF"/>
                </a:solidFill>
              </a:rPr>
              <a:t>supergravity</a:t>
            </a:r>
            <a:r>
              <a:rPr lang="en-US" dirty="0" smtClean="0">
                <a:solidFill>
                  <a:srgbClr val="3333FF"/>
                </a:solidFill>
              </a:rPr>
              <a:t> proves existence of “enhanced cancellation”</a:t>
            </a:r>
            <a:r>
              <a:rPr lang="en-US" dirty="0">
                <a:solidFill>
                  <a:srgbClr val="3333FF"/>
                </a:solidFill>
              </a:rPr>
              <a:t> </a:t>
            </a:r>
            <a:r>
              <a:rPr lang="en-US" dirty="0" smtClean="0">
                <a:solidFill>
                  <a:srgbClr val="3333FF"/>
                </a:solidFill>
              </a:rPr>
              <a:t>in </a:t>
            </a:r>
            <a:r>
              <a:rPr lang="en-US" dirty="0" err="1" smtClean="0">
                <a:solidFill>
                  <a:srgbClr val="3333FF"/>
                </a:solidFill>
              </a:rPr>
              <a:t>supergravity</a:t>
            </a:r>
            <a:r>
              <a:rPr lang="en-US" dirty="0" smtClean="0">
                <a:solidFill>
                  <a:srgbClr val="3333FF"/>
                </a:solidFill>
              </a:rPr>
              <a:t> theories.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3333FF"/>
                </a:solidFill>
              </a:rPr>
              <a:t>No known standard symmetry explanation.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98" y="4392578"/>
            <a:ext cx="190834" cy="229001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814" y="4367920"/>
            <a:ext cx="143125" cy="229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8968" y="391151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68120" y="36459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33050" y="36459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00"/>
                </a:solidFill>
              </a:rPr>
              <a:t>3</a:t>
            </a:r>
            <a:endParaRPr lang="en-US" sz="1800" b="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40662" y="387453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</a:rPr>
              <a:t>4</a:t>
            </a: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32" y="3921573"/>
            <a:ext cx="5782268" cy="33395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8600" y="114300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Suppose diagrams in </a:t>
            </a:r>
            <a:r>
              <a:rPr lang="en-US" i="1" dirty="0" smtClean="0">
                <a:solidFill>
                  <a:srgbClr val="3333FF"/>
                </a:solidFill>
              </a:rPr>
              <a:t>all</a:t>
            </a:r>
            <a:r>
              <a:rPr lang="en-US" dirty="0" smtClean="0">
                <a:solidFill>
                  <a:srgbClr val="3333FF"/>
                </a:solidFill>
              </a:rPr>
              <a:t> possible Lorentz </a:t>
            </a:r>
            <a:r>
              <a:rPr lang="en-US" dirty="0" smtClean="0">
                <a:solidFill>
                  <a:srgbClr val="3333FF"/>
                </a:solidFill>
              </a:rPr>
              <a:t>covariant </a:t>
            </a:r>
            <a:r>
              <a:rPr lang="en-US" dirty="0" smtClean="0">
                <a:solidFill>
                  <a:srgbClr val="3333FF"/>
                </a:solidFill>
              </a:rPr>
              <a:t>representations are UV divergent</a:t>
            </a:r>
            <a:r>
              <a:rPr lang="en-US" dirty="0" smtClean="0">
                <a:solidFill>
                  <a:srgbClr val="3333FF"/>
                </a:solidFill>
              </a:rPr>
              <a:t>, but amplitude </a:t>
            </a:r>
            <a:r>
              <a:rPr lang="en-US" dirty="0" smtClean="0">
                <a:solidFill>
                  <a:srgbClr val="3333FF"/>
                </a:solidFill>
              </a:rPr>
              <a:t>is well behaved.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286000"/>
            <a:ext cx="6494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By definition this is an enhanced cancellation.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Not the way </a:t>
            </a:r>
            <a:r>
              <a:rPr lang="en-US" dirty="0" err="1" smtClean="0">
                <a:solidFill>
                  <a:srgbClr val="000000"/>
                </a:solidFill>
              </a:rPr>
              <a:t>nonabelian</a:t>
            </a:r>
            <a:r>
              <a:rPr lang="en-US" dirty="0" smtClean="0">
                <a:solidFill>
                  <a:srgbClr val="000000"/>
                </a:solidFill>
              </a:rPr>
              <a:t> gauge theory works.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187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096000" cy="457200"/>
          </a:xfrm>
          <a:solidFill>
            <a:srgbClr val="FFFF00">
              <a:alpha val="34902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5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Supergravity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at Four Loops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800" y="1600200"/>
            <a:ext cx="57647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i="1" dirty="0" smtClean="0">
                <a:solidFill>
                  <a:srgbClr val="000000"/>
                </a:solidFill>
              </a:rPr>
              <a:t>N</a:t>
            </a:r>
            <a:r>
              <a:rPr lang="en-US" sz="2500" dirty="0" smtClean="0">
                <a:solidFill>
                  <a:srgbClr val="000000"/>
                </a:solidFill>
              </a:rPr>
              <a:t> </a:t>
            </a:r>
            <a:r>
              <a:rPr lang="en-US" sz="2500" smtClean="0">
                <a:solidFill>
                  <a:srgbClr val="000000"/>
                </a:solidFill>
              </a:rPr>
              <a:t>= </a:t>
            </a:r>
            <a:r>
              <a:rPr lang="en-US" sz="2500" dirty="0" smtClean="0">
                <a:solidFill>
                  <a:srgbClr val="000000"/>
                </a:solidFill>
              </a:rPr>
              <a:t>5</a:t>
            </a:r>
            <a:r>
              <a:rPr lang="en-US" sz="2500" smtClean="0">
                <a:solidFill>
                  <a:srgbClr val="000000"/>
                </a:solidFill>
              </a:rPr>
              <a:t> </a:t>
            </a:r>
            <a:r>
              <a:rPr lang="en-US" sz="2500" dirty="0" err="1" smtClean="0">
                <a:solidFill>
                  <a:srgbClr val="000000"/>
                </a:solidFill>
              </a:rPr>
              <a:t>sugra</a:t>
            </a:r>
            <a:r>
              <a:rPr lang="en-US" sz="2500" dirty="0" smtClean="0">
                <a:solidFill>
                  <a:srgbClr val="000000"/>
                </a:solidFill>
              </a:rPr>
              <a:t>:  (</a:t>
            </a:r>
            <a:r>
              <a:rPr lang="en-US" sz="2500" i="1" dirty="0" smtClean="0">
                <a:solidFill>
                  <a:srgbClr val="000000"/>
                </a:solidFill>
              </a:rPr>
              <a:t>N</a:t>
            </a:r>
            <a:r>
              <a:rPr lang="en-US" sz="2500" dirty="0" smtClean="0">
                <a:solidFill>
                  <a:srgbClr val="000000"/>
                </a:solidFill>
              </a:rPr>
              <a:t> = 4 </a:t>
            </a:r>
            <a:r>
              <a:rPr lang="en-US" sz="2500" dirty="0" err="1" smtClean="0">
                <a:solidFill>
                  <a:srgbClr val="000000"/>
                </a:solidFill>
              </a:rPr>
              <a:t>sYM</a:t>
            </a:r>
            <a:r>
              <a:rPr lang="en-US" sz="2500" dirty="0" smtClean="0">
                <a:solidFill>
                  <a:srgbClr val="000000"/>
                </a:solidFill>
              </a:rPr>
              <a:t>) </a:t>
            </a:r>
            <a:r>
              <a:rPr lang="en-US" sz="2500" b="0" dirty="0" smtClean="0">
                <a:solidFill>
                  <a:srgbClr val="000000"/>
                </a:solidFill>
                <a:latin typeface="Arial"/>
              </a:rPr>
              <a:t>x</a:t>
            </a:r>
            <a:r>
              <a:rPr lang="en-US" sz="2500" dirty="0" smtClean="0">
                <a:solidFill>
                  <a:srgbClr val="000000"/>
                </a:solidFill>
              </a:rPr>
              <a:t> (</a:t>
            </a:r>
            <a:r>
              <a:rPr lang="en-US" sz="2500" i="1" dirty="0" smtClean="0">
                <a:solidFill>
                  <a:srgbClr val="000000"/>
                </a:solidFill>
              </a:rPr>
              <a:t>N </a:t>
            </a:r>
            <a:r>
              <a:rPr lang="en-US" sz="2500" dirty="0" smtClean="0">
                <a:solidFill>
                  <a:srgbClr val="000000"/>
                </a:solidFill>
              </a:rPr>
              <a:t>= 1 </a:t>
            </a:r>
            <a:r>
              <a:rPr lang="en-US" sz="2500" dirty="0" err="1" smtClean="0">
                <a:solidFill>
                  <a:srgbClr val="000000"/>
                </a:solidFill>
              </a:rPr>
              <a:t>sYM</a:t>
            </a:r>
            <a:r>
              <a:rPr lang="en-US" sz="2500" dirty="0" smtClean="0">
                <a:solidFill>
                  <a:srgbClr val="000000"/>
                </a:solidFill>
              </a:rPr>
              <a:t>)</a:t>
            </a: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76482" y="2209800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 = 4 </a:t>
            </a:r>
            <a:r>
              <a:rPr lang="en-US" dirty="0" err="1" smtClean="0">
                <a:solidFill>
                  <a:srgbClr val="FF0000"/>
                </a:solidFill>
              </a:rPr>
              <a:t>sYM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57600" y="2205335"/>
            <a:ext cx="1600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 = 1 </a:t>
            </a:r>
            <a:r>
              <a:rPr lang="en-US" dirty="0" err="1" smtClean="0">
                <a:solidFill>
                  <a:srgbClr val="FF0000"/>
                </a:solidFill>
              </a:rPr>
              <a:t>sYM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8395" y="2743200"/>
            <a:ext cx="12434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7246" y="2743200"/>
            <a:ext cx="124348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1008635" y="4419600"/>
            <a:ext cx="6916165" cy="461665"/>
          </a:xfrm>
          <a:prstGeom prst="rect">
            <a:avLst/>
          </a:prstGeom>
          <a:solidFill>
            <a:srgbClr val="00FF00">
              <a:alpha val="18039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i="1" dirty="0" smtClean="0">
                <a:solidFill>
                  <a:srgbClr val="FF0000"/>
                </a:solidFill>
              </a:rPr>
              <a:t>N</a:t>
            </a:r>
            <a:r>
              <a:rPr lang="en-US" dirty="0" smtClean="0">
                <a:solidFill>
                  <a:srgbClr val="FF0000"/>
                </a:solidFill>
              </a:rPr>
              <a:t> = 5 </a:t>
            </a:r>
            <a:r>
              <a:rPr lang="en-US" dirty="0" err="1" smtClean="0">
                <a:solidFill>
                  <a:srgbClr val="FF0000"/>
                </a:solidFill>
              </a:rPr>
              <a:t>supergravity</a:t>
            </a:r>
            <a:r>
              <a:rPr lang="en-US" dirty="0" smtClean="0">
                <a:solidFill>
                  <a:srgbClr val="FF0000"/>
                </a:solidFill>
              </a:rPr>
              <a:t> has no divergence at four loops.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47800" y="5105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Nontrivial example of an “enhanced cancellation”.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62600" y="2721114"/>
            <a:ext cx="25186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33FF"/>
                </a:solidFill>
              </a:rPr>
              <a:t>Diagrams necessarily</a:t>
            </a:r>
          </a:p>
          <a:p>
            <a:r>
              <a:rPr lang="en-US" sz="2000" dirty="0" smtClean="0">
                <a:solidFill>
                  <a:srgbClr val="3333FF"/>
                </a:solidFill>
              </a:rPr>
              <a:t>UV divergent.</a:t>
            </a:r>
            <a:endParaRPr lang="en-US" sz="2000" dirty="0">
              <a:solidFill>
                <a:srgbClr val="3333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82840" y="533400"/>
            <a:ext cx="2156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ZB, Davies and </a:t>
            </a:r>
            <a:r>
              <a:rPr lang="en-US" sz="1600" b="0" dirty="0" err="1" smtClean="0"/>
              <a:t>Dennen</a:t>
            </a:r>
            <a:endParaRPr lang="en-US" sz="1600" b="0" dirty="0"/>
          </a:p>
        </p:txBody>
      </p:sp>
      <p:sp>
        <p:nvSpPr>
          <p:cNvPr id="17" name="TextBox 16"/>
          <p:cNvSpPr txBox="1"/>
          <p:nvPr/>
        </p:nvSpPr>
        <p:spPr>
          <a:xfrm>
            <a:off x="6858000" y="1510605"/>
            <a:ext cx="1802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</a:t>
            </a:r>
            <a:r>
              <a:rPr lang="en-US" sz="1800" dirty="0" smtClean="0"/>
              <a:t>rucial help </a:t>
            </a:r>
          </a:p>
          <a:p>
            <a:r>
              <a:rPr lang="en-US" sz="1800" dirty="0"/>
              <a:t>f</a:t>
            </a:r>
            <a:r>
              <a:rPr lang="en-US" sz="1800" dirty="0" smtClean="0"/>
              <a:t>rom (Smirnov)</a:t>
            </a:r>
            <a:r>
              <a:rPr lang="en-US" sz="1800" baseline="30000" dirty="0" smtClean="0"/>
              <a:t>2</a:t>
            </a:r>
            <a:endParaRPr lang="en-US" sz="1800" baseline="30000" dirty="0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610350"/>
            <a:ext cx="2133600" cy="476250"/>
          </a:xfrm>
        </p:spPr>
        <p:txBody>
          <a:bodyPr/>
          <a:lstStyle/>
          <a:p>
            <a:fld id="{65E1B0AB-778C-4F0E-B10F-82B592BD6501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37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" y="707648"/>
            <a:ext cx="8957632" cy="859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solidFill>
                  <a:srgbClr val="3333FF"/>
                </a:solidFill>
              </a:rPr>
              <a:t>We calculated four-loop divergence in </a:t>
            </a:r>
            <a:r>
              <a:rPr lang="en-US" sz="2300" i="1" dirty="0" smtClean="0">
                <a:solidFill>
                  <a:srgbClr val="3333FF"/>
                </a:solidFill>
              </a:rPr>
              <a:t>N</a:t>
            </a:r>
            <a:r>
              <a:rPr lang="en-US" sz="2300" dirty="0" smtClean="0">
                <a:solidFill>
                  <a:srgbClr val="3333FF"/>
                </a:solidFill>
              </a:rPr>
              <a:t> = 5 </a:t>
            </a:r>
            <a:r>
              <a:rPr lang="en-US" sz="2300" dirty="0" err="1" smtClean="0">
                <a:solidFill>
                  <a:srgbClr val="3333FF"/>
                </a:solidFill>
              </a:rPr>
              <a:t>supergravity</a:t>
            </a:r>
            <a:r>
              <a:rPr lang="en-US" sz="2300" dirty="0" smtClean="0">
                <a:solidFill>
                  <a:srgbClr val="3333FF"/>
                </a:solidFill>
              </a:rPr>
              <a:t>.  </a:t>
            </a:r>
          </a:p>
          <a:p>
            <a:pPr>
              <a:lnSpc>
                <a:spcPct val="120000"/>
              </a:lnSpc>
            </a:pPr>
            <a:r>
              <a:rPr lang="en-US" sz="2300" dirty="0" smtClean="0">
                <a:solidFill>
                  <a:srgbClr val="3333FF"/>
                </a:solidFill>
              </a:rPr>
              <a:t>Industrial strength software needed:  FIRE5 and special purpose C++</a:t>
            </a:r>
            <a:endParaRPr lang="en-US" sz="23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01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001000" cy="533400"/>
          </a:xfrm>
          <a:solidFill>
            <a:srgbClr val="FFFF00">
              <a:alpha val="34902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nonvanishing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numerators in BCJ representation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57950"/>
            <a:ext cx="2133600" cy="476250"/>
          </a:xfrm>
        </p:spPr>
        <p:txBody>
          <a:bodyPr/>
          <a:lstStyle/>
          <a:p>
            <a:fld id="{65E1B0AB-778C-4F0E-B10F-82B592BD6501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38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7140" y="2514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685800"/>
            <a:ext cx="4145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ZB, Carrasco, Dixon, Johansson, </a:t>
            </a:r>
            <a:r>
              <a:rPr lang="en-US" sz="1400" b="0" dirty="0" err="1" smtClean="0"/>
              <a:t>Roiban</a:t>
            </a:r>
            <a:r>
              <a:rPr lang="en-US" sz="1400" b="0" dirty="0" smtClean="0"/>
              <a:t> (</a:t>
            </a:r>
            <a:r>
              <a:rPr lang="en-US" sz="1400" b="0" i="1" dirty="0" smtClean="0"/>
              <a:t>N</a:t>
            </a:r>
            <a:r>
              <a:rPr lang="en-US" sz="1400" b="0" dirty="0" smtClean="0"/>
              <a:t> = 4 </a:t>
            </a:r>
            <a:r>
              <a:rPr lang="en-US" sz="1400" b="0" dirty="0" err="1" smtClean="0"/>
              <a:t>sYM</a:t>
            </a:r>
            <a:r>
              <a:rPr lang="en-US" sz="1400" b="0" dirty="0" smtClean="0"/>
              <a:t>) </a:t>
            </a:r>
            <a:endParaRPr lang="en-US" sz="1400" b="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t="1380" r="1075" b="615"/>
          <a:stretch>
            <a:fillRect/>
          </a:stretch>
        </p:blipFill>
        <p:spPr bwMode="auto">
          <a:xfrm>
            <a:off x="1066800" y="1143000"/>
            <a:ext cx="6781800" cy="523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93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6096000" cy="457200"/>
          </a:xfrm>
          <a:solidFill>
            <a:srgbClr val="FFFF00">
              <a:alpha val="34902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5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supergravity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at Four Loops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0" y="609600"/>
            <a:ext cx="2156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ZB, Davies and </a:t>
            </a:r>
            <a:r>
              <a:rPr lang="en-US" sz="1600" b="0" dirty="0" err="1" smtClean="0"/>
              <a:t>Dennen</a:t>
            </a:r>
            <a:endParaRPr lang="en-US" sz="1600" b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b="4633"/>
          <a:stretch>
            <a:fillRect/>
          </a:stretch>
        </p:blipFill>
        <p:spPr bwMode="auto">
          <a:xfrm>
            <a:off x="4343401" y="1066800"/>
            <a:ext cx="4038600" cy="4586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050325"/>
            <a:ext cx="3733800" cy="454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62000" y="5791200"/>
            <a:ext cx="7676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Adds up to zero: no divergence.  Enhanced cancellations!</a:t>
            </a:r>
          </a:p>
          <a:p>
            <a:r>
              <a:rPr lang="en-US" dirty="0" smtClean="0">
                <a:solidFill>
                  <a:srgbClr val="333399"/>
                </a:solidFill>
              </a:rPr>
              <a:t>No standard (super)symmetry explanation exists.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610350"/>
            <a:ext cx="2133600" cy="476250"/>
          </a:xfrm>
        </p:spPr>
        <p:txBody>
          <a:bodyPr/>
          <a:lstStyle/>
          <a:p>
            <a:fld id="{65E1B0AB-778C-4F0E-B10F-82B592BD6501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39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05135"/>
            <a:ext cx="41667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Special purpose C</a:t>
            </a:r>
            <a:r>
              <a:rPr lang="en-US" sz="2200" dirty="0" smtClean="0"/>
              <a:t>++  and FIRE5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09506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4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1371600"/>
            <a:ext cx="2082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XXX talks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0" y="76200"/>
            <a:ext cx="2133600" cy="639762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FF"/>
                </a:solidFill>
              </a:rPr>
              <a:t>From G. Salam</a:t>
            </a:r>
            <a:endParaRPr lang="en-US" sz="2000" b="1" dirty="0">
              <a:solidFill>
                <a:srgbClr val="FF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90600"/>
            <a:ext cx="8950604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77000"/>
            <a:ext cx="2133600" cy="476250"/>
          </a:xfrm>
        </p:spPr>
        <p:txBody>
          <a:bodyPr/>
          <a:lstStyle/>
          <a:p>
            <a:fld id="{4741B943-5C52-421C-BBDC-068EB026A06E}" type="slidenum">
              <a:rPr lang="en-US"/>
              <a:pPr/>
              <a:t>40</a:t>
            </a:fld>
            <a:endParaRPr lang="en-US" dirty="0"/>
          </a:p>
        </p:txBody>
      </p:sp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324600" cy="533400"/>
          </a:xfr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Need Better Loop Integration Methods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3886200"/>
            <a:ext cx="7326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At present there is only one technique available: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Do full calculation including integration to extract UV. </a:t>
            </a:r>
          </a:p>
        </p:txBody>
      </p:sp>
      <p:pic>
        <p:nvPicPr>
          <p:cNvPr id="6" name="Picture 5" descr="FiveLoopExampleGraph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8" t="665" r="25287" b="57351"/>
          <a:stretch/>
        </p:blipFill>
        <p:spPr>
          <a:xfrm>
            <a:off x="3657600" y="5257800"/>
            <a:ext cx="1740314" cy="14832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066800"/>
            <a:ext cx="8558753" cy="2363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Enhanced cancellations: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3333FF"/>
                </a:solidFill>
              </a:rPr>
              <a:t>Standard </a:t>
            </a:r>
            <a:r>
              <a:rPr lang="en-US" dirty="0" err="1" smtClean="0">
                <a:solidFill>
                  <a:srgbClr val="3333FF"/>
                </a:solidFill>
              </a:rPr>
              <a:t>supersymmety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powercounting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smtClean="0">
                <a:solidFill>
                  <a:srgbClr val="3333FF"/>
                </a:solidFill>
              </a:rPr>
              <a:t>arguments fail.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3333FF"/>
                </a:solidFill>
              </a:rPr>
              <a:t>Cancellations visible only after integration.  Not in integrand.</a:t>
            </a:r>
          </a:p>
          <a:p>
            <a:pPr marL="342900" indent="-342900">
              <a:lnSpc>
                <a:spcPct val="13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3333FF"/>
                </a:solidFill>
              </a:rPr>
              <a:t>Supergravity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>
                <a:solidFill>
                  <a:srgbClr val="3333FF"/>
                </a:solidFill>
              </a:rPr>
              <a:t>friends want to help, but no </a:t>
            </a:r>
            <a:r>
              <a:rPr lang="en-US" dirty="0" err="1">
                <a:solidFill>
                  <a:srgbClr val="3333FF"/>
                </a:solidFill>
              </a:rPr>
              <a:t>supersymmetry</a:t>
            </a:r>
            <a:endParaRPr lang="en-US" dirty="0">
              <a:solidFill>
                <a:srgbClr val="3333FF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3333FF"/>
                </a:solidFill>
              </a:rPr>
              <a:t>     </a:t>
            </a:r>
            <a:r>
              <a:rPr lang="en-US" dirty="0" smtClean="0">
                <a:solidFill>
                  <a:srgbClr val="3333FF"/>
                </a:solidFill>
              </a:rPr>
              <a:t>angle </a:t>
            </a:r>
            <a:r>
              <a:rPr lang="en-US" dirty="0">
                <a:solidFill>
                  <a:srgbClr val="3333FF"/>
                </a:solidFill>
              </a:rPr>
              <a:t>available</a:t>
            </a:r>
            <a:r>
              <a:rPr lang="en-US" dirty="0" smtClean="0">
                <a:solidFill>
                  <a:srgbClr val="3333FF"/>
                </a:solidFill>
              </a:rPr>
              <a:t>.  Kind of frustrating</a:t>
            </a:r>
            <a:r>
              <a:rPr lang="en-US" dirty="0">
                <a:solidFill>
                  <a:srgbClr val="3333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705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52600" y="914400"/>
            <a:ext cx="3581400" cy="1066800"/>
            <a:chOff x="2286000" y="914400"/>
            <a:chExt cx="4556760" cy="1524000"/>
          </a:xfrm>
        </p:grpSpPr>
        <p:grpSp>
          <p:nvGrpSpPr>
            <p:cNvPr id="14" name="Group 17"/>
            <p:cNvGrpSpPr/>
            <p:nvPr/>
          </p:nvGrpSpPr>
          <p:grpSpPr>
            <a:xfrm>
              <a:off x="2286000" y="914400"/>
              <a:ext cx="4556760" cy="1524000"/>
              <a:chOff x="2362200" y="685800"/>
              <a:chExt cx="3480270" cy="1143000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62200" y="685800"/>
                <a:ext cx="3480270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15"/>
              <p:cNvSpPr/>
              <p:nvPr/>
            </p:nvSpPr>
            <p:spPr bwMode="auto">
              <a:xfrm>
                <a:off x="2971800" y="1600200"/>
                <a:ext cx="304800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/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4876800" y="1600200"/>
                <a:ext cx="304800" cy="228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/>
              </a:p>
            </p:txBody>
          </p:sp>
        </p:grp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7800" y="1981200"/>
              <a:ext cx="482600" cy="203200"/>
            </a:xfrm>
            <a:prstGeom prst="rect">
              <a:avLst/>
            </a:prstGeom>
          </p:spPr>
        </p:pic>
        <p:pic>
          <p:nvPicPr>
            <p:cNvPr id="25" name="Picture 24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041" y="1981200"/>
              <a:ext cx="482600" cy="2032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1981200"/>
              <a:ext cx="444500" cy="203200"/>
            </a:xfrm>
            <a:prstGeom prst="rect">
              <a:avLst/>
            </a:prstGeom>
          </p:spPr>
        </p:pic>
        <p:pic>
          <p:nvPicPr>
            <p:cNvPr id="28" name="Picture 27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500" y="1981200"/>
              <a:ext cx="444500" cy="2032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781800" cy="533400"/>
          </a:xfrm>
          <a:solidFill>
            <a:srgbClr val="FFFF00">
              <a:alpha val="34902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ultiloop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Enhanced Cancellations</a:t>
            </a:r>
            <a:endParaRPr lang="en-US" sz="3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57950"/>
            <a:ext cx="2133600" cy="476250"/>
          </a:xfrm>
        </p:spPr>
        <p:txBody>
          <a:bodyPr/>
          <a:lstStyle/>
          <a:p>
            <a:fld id="{65E1B0AB-778C-4F0E-B10F-82B592BD6501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41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6096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569183" y="762000"/>
            <a:ext cx="35748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ZB, </a:t>
            </a:r>
            <a:r>
              <a:rPr lang="en-US" sz="1600" b="0" dirty="0" err="1" smtClean="0"/>
              <a:t>Enciso</a:t>
            </a:r>
            <a:r>
              <a:rPr lang="en-US" sz="1600" b="0" dirty="0" smtClean="0"/>
              <a:t>, Parra-Martinez, </a:t>
            </a:r>
            <a:r>
              <a:rPr lang="en-US" sz="1600" b="0" dirty="0" err="1" smtClean="0"/>
              <a:t>Zeng</a:t>
            </a:r>
            <a:r>
              <a:rPr lang="en-US" sz="1600" b="0" dirty="0" smtClean="0"/>
              <a:t> (2017)</a:t>
            </a:r>
            <a:endParaRPr lang="en-US" sz="1600" b="0" dirty="0"/>
          </a:p>
          <a:p>
            <a:r>
              <a:rPr lang="en-US" sz="1600" b="0" dirty="0" smtClean="0"/>
              <a:t> </a:t>
            </a:r>
            <a:endParaRPr lang="en-US" sz="1600" b="0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2133600"/>
            <a:ext cx="8416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Conjecture: At large loop momentum enhanced cancellations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follow from Lorentz symmetry and SL(</a:t>
            </a:r>
            <a:r>
              <a:rPr lang="en-US" i="1" dirty="0" smtClean="0">
                <a:solidFill>
                  <a:srgbClr val="FF0000"/>
                </a:solidFill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) relabeling symmetry</a:t>
            </a:r>
            <a:r>
              <a:rPr lang="en-US" dirty="0" smtClean="0"/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4800" y="3563305"/>
            <a:ext cx="1391013" cy="7073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0000"/>
                </a:solidFill>
              </a:rPr>
              <a:t>Lorentz 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0000"/>
                </a:solidFill>
              </a:rPr>
              <a:t>symmetry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4800" y="4470264"/>
            <a:ext cx="2178025" cy="645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dirty="0" smtClean="0">
                <a:solidFill>
                  <a:srgbClr val="000000"/>
                </a:solidFill>
              </a:rPr>
              <a:t>SL(</a:t>
            </a:r>
            <a:r>
              <a:rPr lang="en-US" sz="2200" i="1" dirty="0" smtClean="0">
                <a:solidFill>
                  <a:srgbClr val="000000"/>
                </a:solidFill>
              </a:rPr>
              <a:t>L</a:t>
            </a:r>
            <a:r>
              <a:rPr lang="en-US" sz="2200" dirty="0" smtClean="0">
                <a:solidFill>
                  <a:srgbClr val="000000"/>
                </a:solidFill>
              </a:rPr>
              <a:t>) relabeling</a:t>
            </a:r>
          </a:p>
          <a:p>
            <a:pPr>
              <a:lnSpc>
                <a:spcPct val="80000"/>
              </a:lnSpc>
            </a:pPr>
            <a:r>
              <a:rPr lang="en-US" sz="2200" dirty="0" smtClean="0">
                <a:solidFill>
                  <a:srgbClr val="000000"/>
                </a:solidFill>
              </a:rPr>
              <a:t>symmetry </a:t>
            </a:r>
          </a:p>
        </p:txBody>
      </p:sp>
      <p:pic>
        <p:nvPicPr>
          <p:cNvPr id="40" name="Picture 39" descr="latex-image-1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401505"/>
            <a:ext cx="4876800" cy="856295"/>
          </a:xfrm>
          <a:prstGeom prst="rect">
            <a:avLst/>
          </a:prstGeom>
        </p:spPr>
      </p:pic>
      <p:pic>
        <p:nvPicPr>
          <p:cNvPr id="41" name="Picture 40" descr="latex-image-1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410905"/>
            <a:ext cx="5943600" cy="8422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24800" y="5105400"/>
            <a:ext cx="965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1" dirty="0" smtClean="0">
                <a:solidFill>
                  <a:srgbClr val="000000"/>
                </a:solidFill>
              </a:rPr>
              <a:t>L</a:t>
            </a:r>
            <a:r>
              <a:rPr lang="en-US" sz="2000" b="0" dirty="0" smtClean="0">
                <a:solidFill>
                  <a:srgbClr val="000000"/>
                </a:solidFill>
              </a:rPr>
              <a:t> loops</a:t>
            </a:r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5638800"/>
            <a:ext cx="870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Symmetries generate a generic set of identities between integrals.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3194" y="6248400"/>
            <a:ext cx="5864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Understanding structures of IBPs is crucial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3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5562600" cy="533400"/>
          </a:xfrm>
          <a:solidFill>
            <a:srgbClr val="FFFF00">
              <a:alpha val="34902"/>
            </a:srgb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Loop </a:t>
            </a:r>
            <a:r>
              <a:rPr lang="en-US" sz="3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8 </a:t>
            </a:r>
            <a:r>
              <a:rPr lang="en-US" sz="3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upergravity</a:t>
            </a:r>
            <a:endParaRPr lang="en-US" sz="3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610350"/>
            <a:ext cx="2133600" cy="476250"/>
          </a:xfrm>
        </p:spPr>
        <p:txBody>
          <a:bodyPr/>
          <a:lstStyle/>
          <a:p>
            <a:fld id="{65E1B0AB-778C-4F0E-B10F-82B592BD6501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42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0" y="6096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4800" y="838200"/>
            <a:ext cx="7924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Finally, after considerable effort we have constructed five-loop integrand. </a:t>
            </a:r>
            <a:r>
              <a:rPr lang="en-US" dirty="0" smtClean="0">
                <a:solidFill>
                  <a:srgbClr val="3333FF"/>
                </a:solidFill>
              </a:rPr>
              <a:t> Modified double copy.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1981200"/>
            <a:ext cx="7733608" cy="523220"/>
          </a:xfrm>
          <a:prstGeom prst="rect">
            <a:avLst/>
          </a:prstGeom>
          <a:solidFill>
            <a:srgbClr val="6AFF56">
              <a:alpha val="2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We have the </a:t>
            </a:r>
            <a:r>
              <a:rPr lang="en-US" sz="2800" i="1" dirty="0" smtClean="0">
                <a:solidFill>
                  <a:srgbClr val="FF0000"/>
                </a:solidFill>
              </a:rPr>
              <a:t>N</a:t>
            </a:r>
            <a:r>
              <a:rPr lang="en-US" sz="2800" dirty="0" smtClean="0">
                <a:solidFill>
                  <a:srgbClr val="FF0000"/>
                </a:solidFill>
              </a:rPr>
              <a:t> = 8 five-loop four point integrand!</a:t>
            </a:r>
          </a:p>
        </p:txBody>
      </p:sp>
      <p:pic>
        <p:nvPicPr>
          <p:cNvPr id="5" name="Picture 4" descr="FiveLoopExampleGraph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16"/>
          <a:stretch/>
        </p:blipFill>
        <p:spPr>
          <a:xfrm>
            <a:off x="457200" y="2667000"/>
            <a:ext cx="3873500" cy="797446"/>
          </a:xfrm>
          <a:prstGeom prst="rect">
            <a:avLst/>
          </a:prstGeom>
        </p:spPr>
      </p:pic>
      <p:pic>
        <p:nvPicPr>
          <p:cNvPr id="6" name="Picture 5" descr="NkMaxContact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69" b="14047"/>
          <a:stretch/>
        </p:blipFill>
        <p:spPr>
          <a:xfrm>
            <a:off x="4724400" y="2590800"/>
            <a:ext cx="4128311" cy="8862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2675" y="3505200"/>
            <a:ext cx="4032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16K </a:t>
            </a:r>
            <a:r>
              <a:rPr lang="en-US" dirty="0" err="1" smtClean="0">
                <a:solidFill>
                  <a:srgbClr val="FF0000"/>
                </a:solidFill>
              </a:rPr>
              <a:t>nonvanishing</a:t>
            </a:r>
            <a:r>
              <a:rPr lang="en-US" dirty="0" smtClean="0">
                <a:solidFill>
                  <a:srgbClr val="FF0000"/>
                </a:solidFill>
              </a:rPr>
              <a:t> diagrams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3962400"/>
            <a:ext cx="82431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We need to extract UV divergence (or lack thereof) from this:</a:t>
            </a:r>
          </a:p>
          <a:p>
            <a:r>
              <a:rPr lang="en-US" dirty="0" smtClean="0">
                <a:solidFill>
                  <a:srgbClr val="3333FF"/>
                </a:solidFill>
              </a:rPr>
              <a:t>Similar five-loop QCD beta function, except: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3333FF"/>
                </a:solidFill>
              </a:rPr>
              <a:t>Nastier tensor integrals—rank 16.</a:t>
            </a:r>
          </a:p>
          <a:p>
            <a:pPr marL="342900" indent="-342900">
              <a:buFont typeface="Arial"/>
              <a:buChar char="•"/>
            </a:pPr>
            <a:r>
              <a:rPr lang="en-US" i="1" dirty="0" smtClean="0">
                <a:solidFill>
                  <a:srgbClr val="3333FF"/>
                </a:solidFill>
              </a:rPr>
              <a:t>D</a:t>
            </a:r>
            <a:r>
              <a:rPr lang="en-US" dirty="0" smtClean="0">
                <a:solidFill>
                  <a:srgbClr val="3333FF"/>
                </a:solidFill>
              </a:rPr>
              <a:t> = 24/5 instead of </a:t>
            </a:r>
            <a:r>
              <a:rPr lang="en-US" i="1" dirty="0" smtClean="0">
                <a:solidFill>
                  <a:srgbClr val="3333FF"/>
                </a:solidFill>
              </a:rPr>
              <a:t>D</a:t>
            </a:r>
            <a:r>
              <a:rPr lang="en-US" dirty="0" smtClean="0">
                <a:solidFill>
                  <a:srgbClr val="3333FF"/>
                </a:solidFill>
              </a:rPr>
              <a:t> = 4. 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5410200"/>
            <a:ext cx="6011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 are currently setting up an </a:t>
            </a:r>
            <a:r>
              <a:rPr lang="en-US" dirty="0" err="1" smtClean="0">
                <a:solidFill>
                  <a:srgbClr val="FF0000"/>
                </a:solidFill>
              </a:rPr>
              <a:t>ibp</a:t>
            </a:r>
            <a:r>
              <a:rPr lang="en-US" dirty="0" smtClean="0">
                <a:solidFill>
                  <a:srgbClr val="FF0000"/>
                </a:solidFill>
              </a:rPr>
              <a:t> program.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9610" y="5791200"/>
            <a:ext cx="445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ZB, Carrasco, Chen, Johansson, </a:t>
            </a:r>
            <a:r>
              <a:rPr lang="en-US" sz="1800" b="0" dirty="0" err="1" smtClean="0"/>
              <a:t>Roiban</a:t>
            </a:r>
            <a:r>
              <a:rPr lang="en-US" sz="1800" b="0" dirty="0" smtClean="0">
                <a:solidFill>
                  <a:srgbClr val="FF0000"/>
                </a:solidFill>
              </a:rPr>
              <a:t>, </a:t>
            </a:r>
            <a:r>
              <a:rPr lang="en-US" sz="1800" b="0" dirty="0" err="1" smtClean="0">
                <a:solidFill>
                  <a:srgbClr val="FF0000"/>
                </a:solidFill>
              </a:rPr>
              <a:t>Zeng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81069" y="1535668"/>
            <a:ext cx="4537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ZB, Carrasco, Chen, Johansson, </a:t>
            </a:r>
            <a:r>
              <a:rPr lang="en-US" sz="1800" b="0" dirty="0" err="1" smtClean="0"/>
              <a:t>Roiban</a:t>
            </a:r>
            <a:r>
              <a:rPr lang="en-US" sz="1800" b="0" dirty="0" smtClean="0"/>
              <a:t> (2017)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6096000"/>
            <a:ext cx="79612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Need high tech </a:t>
            </a:r>
            <a:r>
              <a:rPr lang="en-US" sz="2200" dirty="0" err="1" smtClean="0"/>
              <a:t>ibp</a:t>
            </a:r>
            <a:r>
              <a:rPr lang="en-US" sz="2200" dirty="0" smtClean="0"/>
              <a:t>:  See talks from </a:t>
            </a:r>
            <a:r>
              <a:rPr lang="en-US" sz="2200" dirty="0" err="1" smtClean="0"/>
              <a:t>Ita</a:t>
            </a:r>
            <a:r>
              <a:rPr lang="en-US" sz="2200" dirty="0" smtClean="0"/>
              <a:t>, Page, Zhang and </a:t>
            </a:r>
            <a:r>
              <a:rPr lang="en-US" sz="2200" dirty="0" err="1" smtClean="0"/>
              <a:t>Zeng</a:t>
            </a:r>
            <a:r>
              <a:rPr lang="en-US" sz="2200" dirty="0" smtClean="0"/>
              <a:t>.</a:t>
            </a:r>
          </a:p>
          <a:p>
            <a:r>
              <a:rPr lang="en-US" sz="2200" dirty="0"/>
              <a:t>N</a:t>
            </a:r>
            <a:r>
              <a:rPr lang="en-US" sz="2200" dirty="0" smtClean="0"/>
              <a:t>umerical approaches</a:t>
            </a:r>
            <a:r>
              <a:rPr lang="en-US" sz="2200" dirty="0" smtClean="0"/>
              <a:t> </a:t>
            </a:r>
            <a:r>
              <a:rPr lang="en-US" sz="2200" dirty="0" smtClean="0"/>
              <a:t>for checking.  See talks from </a:t>
            </a:r>
            <a:r>
              <a:rPr lang="en-US" sz="2200" dirty="0" err="1" smtClean="0"/>
              <a:t>Borowka</a:t>
            </a:r>
            <a:r>
              <a:rPr lang="en-US" sz="2200" dirty="0" smtClean="0"/>
              <a:t>, Li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6777187" y="4343400"/>
            <a:ext cx="21382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See </a:t>
            </a:r>
            <a:r>
              <a:rPr lang="en-US" sz="2200" dirty="0" err="1" smtClean="0"/>
              <a:t>Zoller’s</a:t>
            </a:r>
            <a:r>
              <a:rPr lang="en-US" sz="2200" dirty="0" smtClean="0"/>
              <a:t> talk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8115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34150"/>
            <a:ext cx="2133600" cy="476250"/>
          </a:xfrm>
        </p:spPr>
        <p:txBody>
          <a:bodyPr/>
          <a:lstStyle/>
          <a:p>
            <a:fld id="{DB5370EA-382F-43B6-BE27-A0346F982C75}" type="slidenum">
              <a:rPr lang="en-US"/>
              <a:pPr/>
              <a:t>43</a:t>
            </a:fld>
            <a:endParaRPr lang="en-US" dirty="0"/>
          </a:p>
        </p:txBody>
      </p: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>
          <a:xfrm>
            <a:off x="2743200" y="152400"/>
            <a:ext cx="3581400" cy="457200"/>
          </a:xfrm>
          <a:solidFill>
            <a:srgbClr val="FFFF00">
              <a:alpha val="39999"/>
            </a:srgbClr>
          </a:solidFill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Take Home Message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09600" y="2667000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685800"/>
            <a:ext cx="90950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33FF"/>
                </a:solidFill>
              </a:rPr>
              <a:t>The formal and collider phenomenology communities can </a:t>
            </a:r>
          </a:p>
          <a:p>
            <a:r>
              <a:rPr lang="en-US" sz="2800" dirty="0" smtClean="0">
                <a:solidFill>
                  <a:srgbClr val="3333FF"/>
                </a:solidFill>
              </a:rPr>
              <a:t>learn from each other.  Feeds into </a:t>
            </a:r>
            <a:r>
              <a:rPr lang="en-US" sz="2800" dirty="0" err="1" smtClean="0">
                <a:solidFill>
                  <a:srgbClr val="3333FF"/>
                </a:solidFill>
              </a:rPr>
              <a:t>supergravity</a:t>
            </a:r>
            <a:r>
              <a:rPr lang="en-US" sz="2800" dirty="0" smtClean="0">
                <a:solidFill>
                  <a:srgbClr val="3333FF"/>
                </a:solidFill>
              </a:rPr>
              <a:t>.</a:t>
            </a:r>
            <a:endParaRPr lang="en-US" sz="2800" dirty="0">
              <a:solidFill>
                <a:srgbClr val="3333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1638934" y="1905000"/>
            <a:ext cx="1600200" cy="685800"/>
          </a:xfrm>
          <a:prstGeom prst="ellipse">
            <a:avLst/>
          </a:prstGeom>
          <a:noFill/>
          <a:ln w="57150" cap="flat" cmpd="sng" algn="ctr">
            <a:solidFill>
              <a:srgbClr val="3333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FF33CC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867400" y="1981200"/>
            <a:ext cx="1447800" cy="762000"/>
          </a:xfrm>
          <a:prstGeom prst="ellipse">
            <a:avLst/>
          </a:prstGeom>
          <a:noFill/>
          <a:ln w="57150" cap="flat" cmpd="sng" algn="ctr">
            <a:solidFill>
              <a:srgbClr val="3333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FF33CC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1200" y="1981200"/>
            <a:ext cx="8970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rgbClr val="FF0000"/>
                </a:solidFill>
              </a:rPr>
              <a:t>QCD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2200" y="2017693"/>
            <a:ext cx="941922" cy="720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500" i="1" dirty="0" smtClean="0">
                <a:solidFill>
                  <a:srgbClr val="FF0000"/>
                </a:solidFill>
              </a:rPr>
              <a:t>N</a:t>
            </a:r>
            <a:r>
              <a:rPr lang="en-US" sz="2500" dirty="0" smtClean="0">
                <a:solidFill>
                  <a:srgbClr val="FF0000"/>
                </a:solidFill>
              </a:rPr>
              <a:t> = 4 </a:t>
            </a:r>
          </a:p>
          <a:p>
            <a:pPr>
              <a:lnSpc>
                <a:spcPct val="80000"/>
              </a:lnSpc>
            </a:pPr>
            <a:r>
              <a:rPr lang="en-US" sz="2500" dirty="0" err="1" smtClean="0">
                <a:solidFill>
                  <a:srgbClr val="FF0000"/>
                </a:solidFill>
              </a:rPr>
              <a:t>sYM</a:t>
            </a:r>
            <a:endParaRPr lang="en-US" sz="25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3810000" y="2286000"/>
            <a:ext cx="15240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33FF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990600" y="4343400"/>
            <a:ext cx="6816364" cy="892552"/>
          </a:xfrm>
          <a:prstGeom prst="rect">
            <a:avLst/>
          </a:prstGeom>
          <a:solidFill>
            <a:srgbClr val="00FF00">
              <a:alpha val="1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3333FF"/>
                </a:solidFill>
              </a:rPr>
              <a:t>O</a:t>
            </a:r>
            <a:r>
              <a:rPr lang="en-US" sz="2600" dirty="0" smtClean="0">
                <a:solidFill>
                  <a:srgbClr val="3333FF"/>
                </a:solidFill>
              </a:rPr>
              <a:t>ur ability to understand UV of </a:t>
            </a:r>
            <a:r>
              <a:rPr lang="en-US" sz="2600" dirty="0" err="1" smtClean="0">
                <a:solidFill>
                  <a:srgbClr val="3333FF"/>
                </a:solidFill>
              </a:rPr>
              <a:t>supergravity</a:t>
            </a:r>
            <a:endParaRPr lang="en-US" sz="2600" dirty="0" smtClean="0">
              <a:solidFill>
                <a:srgbClr val="3333FF"/>
              </a:solidFill>
            </a:endParaRPr>
          </a:p>
          <a:p>
            <a:r>
              <a:rPr lang="en-US" sz="2600" dirty="0">
                <a:solidFill>
                  <a:srgbClr val="3333FF"/>
                </a:solidFill>
              </a:rPr>
              <a:t>r</a:t>
            </a:r>
            <a:r>
              <a:rPr lang="en-US" sz="2600" dirty="0" smtClean="0">
                <a:solidFill>
                  <a:srgbClr val="3333FF"/>
                </a:solidFill>
              </a:rPr>
              <a:t>elies crucially on loop advances.</a:t>
            </a:r>
            <a:endParaRPr lang="en-US" sz="2600" dirty="0">
              <a:solidFill>
                <a:srgbClr val="3333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5715000"/>
            <a:ext cx="7146533" cy="492443"/>
          </a:xfrm>
          <a:prstGeom prst="rect">
            <a:avLst/>
          </a:prstGeom>
          <a:solidFill>
            <a:srgbClr val="00FF00">
              <a:alpha val="21000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600" dirty="0" smtClean="0">
                <a:solidFill>
                  <a:srgbClr val="FF0000"/>
                </a:solidFill>
              </a:rPr>
              <a:t>Keep up the </a:t>
            </a:r>
            <a:r>
              <a:rPr lang="en-US" sz="2600" dirty="0" smtClean="0">
                <a:solidFill>
                  <a:srgbClr val="FF0000"/>
                </a:solidFill>
              </a:rPr>
              <a:t>great </a:t>
            </a:r>
            <a:r>
              <a:rPr lang="en-US" sz="2600" dirty="0" smtClean="0">
                <a:solidFill>
                  <a:srgbClr val="FF0000"/>
                </a:solidFill>
              </a:rPr>
              <a:t>work!   </a:t>
            </a:r>
            <a:r>
              <a:rPr lang="en-US" sz="2600" dirty="0" err="1" smtClean="0">
                <a:solidFill>
                  <a:srgbClr val="FF0000"/>
                </a:solidFill>
              </a:rPr>
              <a:t>Pheno</a:t>
            </a:r>
            <a:r>
              <a:rPr lang="en-US" sz="2600" dirty="0" smtClean="0">
                <a:solidFill>
                  <a:srgbClr val="FF0000"/>
                </a:solidFill>
              </a:rPr>
              <a:t> not only reason.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5200" y="3241357"/>
            <a:ext cx="20569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</a:rPr>
              <a:t>Supergravity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200400" y="3124200"/>
            <a:ext cx="2743200" cy="838200"/>
          </a:xfrm>
          <a:prstGeom prst="ellipse">
            <a:avLst/>
          </a:prstGeom>
          <a:noFill/>
          <a:ln w="57150" cap="flat" cmpd="sng" algn="ctr">
            <a:solidFill>
              <a:srgbClr val="3333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FF33CC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2514600" y="2743200"/>
            <a:ext cx="609600" cy="533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33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6019800" y="2895600"/>
            <a:ext cx="533400" cy="457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3333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22" name="Picture 21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7467600" y="2667000"/>
            <a:ext cx="1505377" cy="14478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80471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30DCAE0C-02EF-44C6-8C3D-CD0D0623863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34400" y="1447800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 descr="announce-loopfest20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9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24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2133600" cy="365125"/>
          </a:xfrm>
        </p:spPr>
        <p:txBody>
          <a:bodyPr/>
          <a:lstStyle/>
          <a:p>
            <a:fld id="{30DCAE0C-02EF-44C6-8C3D-CD0D0623863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0" y="76200"/>
            <a:ext cx="8382000" cy="2160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Let’s thank the organizers for this great conference:</a:t>
            </a:r>
          </a:p>
          <a:p>
            <a:pPr algn="ctr">
              <a:lnSpc>
                <a:spcPct val="130000"/>
              </a:lnSpc>
            </a:pPr>
            <a:r>
              <a:rPr lang="en-US" dirty="0" smtClean="0">
                <a:solidFill>
                  <a:schemeClr val="tx1"/>
                </a:solidFill>
              </a:rPr>
              <a:t>Local Committee: </a:t>
            </a:r>
            <a:r>
              <a:rPr lang="en-US" dirty="0" err="1" smtClean="0">
                <a:solidFill>
                  <a:srgbClr val="FF0000"/>
                </a:solidFill>
              </a:rPr>
              <a:t>Radja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Boughezal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3333FF"/>
                </a:solidFill>
              </a:rPr>
              <a:t>Andrea </a:t>
            </a:r>
            <a:r>
              <a:rPr lang="en-US" dirty="0" err="1" smtClean="0">
                <a:solidFill>
                  <a:srgbClr val="3333FF"/>
                </a:solidFill>
              </a:rPr>
              <a:t>Isgro</a:t>
            </a:r>
            <a:r>
              <a:rPr lang="en-US" dirty="0" smtClean="0">
                <a:solidFill>
                  <a:srgbClr val="3333FF"/>
                </a:solidFill>
              </a:rPr>
              <a:t>, </a:t>
            </a:r>
          </a:p>
          <a:p>
            <a:pPr algn="ctr"/>
            <a:r>
              <a:rPr lang="en-US" dirty="0" smtClean="0">
                <a:solidFill>
                  <a:srgbClr val="3333FF"/>
                </a:solidFill>
              </a:rPr>
              <a:t>Ulrich Schubert and  </a:t>
            </a:r>
            <a:r>
              <a:rPr lang="en-US" dirty="0" err="1" smtClean="0">
                <a:solidFill>
                  <a:srgbClr val="3333FF"/>
                </a:solidFill>
              </a:rPr>
              <a:t>Hongxi</a:t>
            </a:r>
            <a:r>
              <a:rPr lang="en-US" dirty="0" smtClean="0">
                <a:solidFill>
                  <a:srgbClr val="3333FF"/>
                </a:solidFill>
              </a:rPr>
              <a:t> Xing</a:t>
            </a:r>
            <a:endParaRPr lang="en-US" dirty="0" smtClean="0">
              <a:solidFill>
                <a:srgbClr val="3333FF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dirty="0" smtClean="0">
                <a:solidFill>
                  <a:schemeClr val="tx1"/>
                </a:solidFill>
              </a:rPr>
              <a:t>Advisors: </a:t>
            </a:r>
            <a:r>
              <a:rPr lang="en-US" dirty="0" smtClean="0">
                <a:solidFill>
                  <a:srgbClr val="3333FF"/>
                </a:solidFill>
              </a:rPr>
              <a:t>Sally </a:t>
            </a:r>
            <a:r>
              <a:rPr lang="en-US" dirty="0" smtClean="0">
                <a:solidFill>
                  <a:srgbClr val="3333FF"/>
                </a:solidFill>
              </a:rPr>
              <a:t>Dawson, Lance Dixon, </a:t>
            </a:r>
            <a:r>
              <a:rPr lang="en-US" dirty="0" smtClean="0">
                <a:solidFill>
                  <a:srgbClr val="3333FF"/>
                </a:solidFill>
              </a:rPr>
              <a:t>Frank </a:t>
            </a:r>
            <a:r>
              <a:rPr lang="en-US" dirty="0" err="1" smtClean="0">
                <a:solidFill>
                  <a:srgbClr val="3333FF"/>
                </a:solidFill>
              </a:rPr>
              <a:t>Petriello</a:t>
            </a:r>
            <a:r>
              <a:rPr lang="en-US" dirty="0" smtClean="0">
                <a:solidFill>
                  <a:srgbClr val="3333FF"/>
                </a:solidFill>
              </a:rPr>
              <a:t>, </a:t>
            </a:r>
            <a:endParaRPr lang="en-US" dirty="0" smtClean="0">
              <a:solidFill>
                <a:srgbClr val="3333FF"/>
              </a:solidFill>
            </a:endParaRPr>
          </a:p>
          <a:p>
            <a:pPr algn="ctr"/>
            <a:r>
              <a:rPr lang="en-US" dirty="0" smtClean="0">
                <a:solidFill>
                  <a:srgbClr val="3333FF"/>
                </a:solidFill>
              </a:rPr>
              <a:t>Laura Reina  and Doreen </a:t>
            </a:r>
            <a:r>
              <a:rPr lang="en-US" dirty="0" err="1" smtClean="0">
                <a:solidFill>
                  <a:srgbClr val="3333FF"/>
                </a:solidFill>
              </a:rPr>
              <a:t>Wackeroth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34400" y="1447800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Picture 1" descr="loopfes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2223248"/>
            <a:ext cx="7162799" cy="4634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57950"/>
            <a:ext cx="2133600" cy="476250"/>
          </a:xfrm>
        </p:spPr>
        <p:txBody>
          <a:bodyPr/>
          <a:lstStyle/>
          <a:p>
            <a:fld id="{4741B943-5C52-421C-BBDC-068EB026A06E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0" y="152400"/>
            <a:ext cx="3657600" cy="609600"/>
          </a:xfrm>
          <a:solidFill>
            <a:srgbClr val="FFFF00">
              <a:alpha val="50000"/>
            </a:srgbClr>
          </a:solidFill>
          <a:ln w="38100">
            <a:solidFill>
              <a:srgbClr val="FF0000"/>
            </a:solidFill>
          </a:ln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Many New Results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143000"/>
            <a:ext cx="7225055" cy="560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We heard about many new advances including:</a:t>
            </a:r>
          </a:p>
          <a:p>
            <a:pPr marL="457200" indent="-457200">
              <a:lnSpc>
                <a:spcPct val="140000"/>
              </a:lnSpc>
              <a:buAutoNum type="arabicPeriod"/>
            </a:pPr>
            <a:r>
              <a:rPr lang="en-US" dirty="0" smtClean="0">
                <a:solidFill>
                  <a:srgbClr val="3333FF"/>
                </a:solidFill>
              </a:rPr>
              <a:t>Continued advances in NNLO </a:t>
            </a:r>
          </a:p>
          <a:p>
            <a:pPr marL="457200" indent="-457200">
              <a:lnSpc>
                <a:spcPct val="140000"/>
              </a:lnSpc>
              <a:buAutoNum type="arabicPeriod"/>
            </a:pPr>
            <a:r>
              <a:rPr lang="en-US" dirty="0" smtClean="0">
                <a:solidFill>
                  <a:srgbClr val="3333FF"/>
                </a:solidFill>
              </a:rPr>
              <a:t>NLO including high multiplicity</a:t>
            </a:r>
          </a:p>
          <a:p>
            <a:pPr marL="457200" indent="-457200">
              <a:lnSpc>
                <a:spcPct val="140000"/>
              </a:lnSpc>
              <a:buFontTx/>
              <a:buAutoNum type="arabicPeriod"/>
            </a:pPr>
            <a:r>
              <a:rPr lang="en-US" dirty="0">
                <a:solidFill>
                  <a:srgbClr val="3333FF"/>
                </a:solidFill>
              </a:rPr>
              <a:t>N</a:t>
            </a:r>
            <a:r>
              <a:rPr lang="en-US" baseline="30000" dirty="0">
                <a:solidFill>
                  <a:srgbClr val="3333FF"/>
                </a:solidFill>
              </a:rPr>
              <a:t>3</a:t>
            </a:r>
            <a:r>
              <a:rPr lang="en-US" dirty="0">
                <a:solidFill>
                  <a:srgbClr val="3333FF"/>
                </a:solidFill>
              </a:rPr>
              <a:t>LO </a:t>
            </a:r>
            <a:r>
              <a:rPr lang="en-US" dirty="0" smtClean="0">
                <a:solidFill>
                  <a:srgbClr val="3333FF"/>
                </a:solidFill>
              </a:rPr>
              <a:t>calculations</a:t>
            </a:r>
            <a:endParaRPr lang="en-US" dirty="0">
              <a:solidFill>
                <a:srgbClr val="3333FF"/>
              </a:solidFill>
            </a:endParaRPr>
          </a:p>
          <a:p>
            <a:pPr marL="457200" indent="-457200">
              <a:lnSpc>
                <a:spcPct val="140000"/>
              </a:lnSpc>
              <a:buFontTx/>
              <a:buAutoNum type="arabicPeriod"/>
            </a:pPr>
            <a:r>
              <a:rPr lang="en-US" dirty="0" err="1" smtClean="0">
                <a:solidFill>
                  <a:srgbClr val="3333FF"/>
                </a:solidFill>
              </a:rPr>
              <a:t>N</a:t>
            </a:r>
            <a:r>
              <a:rPr lang="en-US" i="1" baseline="30000" dirty="0" err="1" smtClean="0">
                <a:solidFill>
                  <a:srgbClr val="3333FF"/>
                </a:solidFill>
              </a:rPr>
              <a:t>k</a:t>
            </a:r>
            <a:r>
              <a:rPr lang="en-US" dirty="0" err="1" smtClean="0">
                <a:solidFill>
                  <a:srgbClr val="3333FF"/>
                </a:solidFill>
              </a:rPr>
              <a:t>LL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 err="1" smtClean="0">
                <a:solidFill>
                  <a:srgbClr val="3333FF"/>
                </a:solidFill>
              </a:rPr>
              <a:t>resummation</a:t>
            </a:r>
            <a:r>
              <a:rPr lang="en-US" dirty="0" smtClean="0">
                <a:solidFill>
                  <a:srgbClr val="3333FF"/>
                </a:solidFill>
              </a:rPr>
              <a:t>.</a:t>
            </a:r>
          </a:p>
          <a:p>
            <a:pPr marL="457200" indent="-457200">
              <a:lnSpc>
                <a:spcPct val="140000"/>
              </a:lnSpc>
              <a:buFontTx/>
              <a:buAutoNum type="arabicPeriod"/>
            </a:pPr>
            <a:r>
              <a:rPr lang="en-US" dirty="0" smtClean="0">
                <a:solidFill>
                  <a:srgbClr val="3333FF"/>
                </a:solidFill>
              </a:rPr>
              <a:t>Effective field theory </a:t>
            </a:r>
            <a:r>
              <a:rPr lang="en-US" dirty="0" err="1" smtClean="0">
                <a:solidFill>
                  <a:srgbClr val="3333FF"/>
                </a:solidFill>
              </a:rPr>
              <a:t>appoaches</a:t>
            </a:r>
            <a:r>
              <a:rPr lang="en-US" dirty="0" smtClean="0">
                <a:solidFill>
                  <a:srgbClr val="3333FF"/>
                </a:solidFill>
              </a:rPr>
              <a:t>. </a:t>
            </a:r>
          </a:p>
          <a:p>
            <a:pPr marL="457200" indent="-457200">
              <a:lnSpc>
                <a:spcPct val="140000"/>
              </a:lnSpc>
              <a:buFontTx/>
              <a:buAutoNum type="arabicPeriod"/>
            </a:pPr>
            <a:r>
              <a:rPr lang="en-US" dirty="0" smtClean="0">
                <a:solidFill>
                  <a:srgbClr val="3333FF"/>
                </a:solidFill>
              </a:rPr>
              <a:t>New ideas for multi-loop amplitudes and integrals.</a:t>
            </a:r>
          </a:p>
          <a:p>
            <a:pPr marL="457200" indent="-457200">
              <a:lnSpc>
                <a:spcPct val="140000"/>
              </a:lnSpc>
              <a:buFontTx/>
              <a:buAutoNum type="arabicPeriod"/>
            </a:pPr>
            <a:r>
              <a:rPr lang="en-US" dirty="0" smtClean="0">
                <a:solidFill>
                  <a:srgbClr val="3333FF"/>
                </a:solidFill>
              </a:rPr>
              <a:t>Parton showers</a:t>
            </a:r>
            <a:endParaRPr lang="en-US" dirty="0">
              <a:solidFill>
                <a:srgbClr val="3333FF"/>
              </a:solidFill>
            </a:endParaRPr>
          </a:p>
          <a:p>
            <a:pPr marL="457200" indent="-457200">
              <a:lnSpc>
                <a:spcPct val="140000"/>
              </a:lnSpc>
              <a:buFontTx/>
              <a:buAutoNum type="arabicPeriod"/>
            </a:pPr>
            <a:r>
              <a:rPr lang="en-US" dirty="0" smtClean="0">
                <a:solidFill>
                  <a:srgbClr val="3333FF"/>
                </a:solidFill>
              </a:rPr>
              <a:t> PDFs </a:t>
            </a:r>
          </a:p>
          <a:p>
            <a:pPr marL="457200" indent="-457200">
              <a:lnSpc>
                <a:spcPct val="140000"/>
              </a:lnSpc>
              <a:buFontTx/>
              <a:buAutoNum type="arabicPeriod"/>
            </a:pPr>
            <a:r>
              <a:rPr lang="en-US" dirty="0" smtClean="0">
                <a:solidFill>
                  <a:srgbClr val="3333FF"/>
                </a:solidFill>
              </a:rPr>
              <a:t>4-loop </a:t>
            </a:r>
            <a:r>
              <a:rPr lang="en-US" dirty="0" smtClean="0">
                <a:solidFill>
                  <a:srgbClr val="3333FF"/>
                </a:solidFill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srgbClr val="3333FF"/>
                </a:solidFill>
              </a:rPr>
              <a:t>-</a:t>
            </a:r>
            <a:r>
              <a:rPr lang="en-US" dirty="0" smtClean="0">
                <a:solidFill>
                  <a:srgbClr val="3333FF"/>
                </a:solidFill>
              </a:rPr>
              <a:t>function</a:t>
            </a:r>
          </a:p>
          <a:p>
            <a:pPr marL="457200" indent="-457200">
              <a:lnSpc>
                <a:spcPct val="140000"/>
              </a:lnSpc>
              <a:buFontTx/>
              <a:buAutoNum type="arabicPeriod"/>
            </a:pPr>
            <a:r>
              <a:rPr lang="en-US" dirty="0">
                <a:solidFill>
                  <a:srgbClr val="3333FF"/>
                </a:solidFill>
              </a:rPr>
              <a:t> E</a:t>
            </a:r>
            <a:r>
              <a:rPr lang="en-US" dirty="0" smtClean="0">
                <a:solidFill>
                  <a:srgbClr val="3333FF"/>
                </a:solidFill>
              </a:rPr>
              <a:t>tc.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19600" y="2754868"/>
            <a:ext cx="197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Talks: </a:t>
            </a:r>
            <a:r>
              <a:rPr lang="en-US" sz="1800" b="0" dirty="0" err="1" smtClean="0"/>
              <a:t>Dulat</a:t>
            </a:r>
            <a:r>
              <a:rPr lang="en-US" sz="1800" b="0" dirty="0" smtClean="0"/>
              <a:t>, </a:t>
            </a:r>
            <a:r>
              <a:rPr lang="en-US" sz="1800" b="0" dirty="0" err="1" smtClean="0"/>
              <a:t>Moch</a:t>
            </a:r>
            <a:endParaRPr lang="en-US" sz="1800" b="0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1651337"/>
            <a:ext cx="4261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Talks: </a:t>
            </a:r>
            <a:r>
              <a:rPr lang="en-US" sz="1800" b="0" dirty="0" err="1" smtClean="0"/>
              <a:t>Dulat</a:t>
            </a:r>
            <a:r>
              <a:rPr lang="en-US" sz="1800" b="0" dirty="0"/>
              <a:t>, </a:t>
            </a:r>
            <a:r>
              <a:rPr lang="en-US" sz="1800" b="0" dirty="0" smtClean="0"/>
              <a:t>Dreyer, </a:t>
            </a:r>
            <a:r>
              <a:rPr lang="en-US" sz="1800" b="0" dirty="0" err="1" smtClean="0"/>
              <a:t>Gauld</a:t>
            </a:r>
            <a:r>
              <a:rPr lang="en-US" sz="1800" b="0" dirty="0" smtClean="0"/>
              <a:t>, </a:t>
            </a:r>
            <a:r>
              <a:rPr lang="en-US" sz="1800" b="0" dirty="0" err="1" smtClean="0"/>
              <a:t>Grazzinni</a:t>
            </a:r>
            <a:r>
              <a:rPr lang="en-US" sz="1800" b="0" dirty="0"/>
              <a:t>, </a:t>
            </a:r>
            <a:r>
              <a:rPr lang="en-US" sz="1800" b="0" dirty="0" err="1" smtClean="0"/>
              <a:t>Lui</a:t>
            </a:r>
            <a:r>
              <a:rPr lang="en-US" sz="1800" b="0" dirty="0" smtClean="0"/>
              <a:t>, </a:t>
            </a:r>
          </a:p>
          <a:p>
            <a:r>
              <a:rPr lang="en-US" sz="1800" b="0" dirty="0" err="1" smtClean="0"/>
              <a:t>Moult</a:t>
            </a:r>
            <a:r>
              <a:rPr lang="en-US" sz="1800" b="0" dirty="0" smtClean="0"/>
              <a:t>,  </a:t>
            </a:r>
            <a:r>
              <a:rPr lang="en-US" sz="1800" b="0" dirty="0" err="1" smtClean="0"/>
              <a:t>Mitov</a:t>
            </a:r>
            <a:r>
              <a:rPr lang="en-US" sz="1800" b="0" dirty="0" smtClean="0"/>
              <a:t>, Neumann,</a:t>
            </a:r>
            <a:r>
              <a:rPr lang="en-US" sz="1800" dirty="0" smtClean="0"/>
              <a:t> </a:t>
            </a:r>
            <a:r>
              <a:rPr lang="en-US" sz="1800" b="0" dirty="0" smtClean="0"/>
              <a:t>Page</a:t>
            </a:r>
            <a:r>
              <a:rPr lang="en-US" sz="1800" b="0" dirty="0"/>
              <a:t>, </a:t>
            </a:r>
            <a:r>
              <a:rPr lang="en-US" sz="1800" b="0" dirty="0" smtClean="0"/>
              <a:t> Schubert</a:t>
            </a:r>
            <a:endParaRPr lang="en-US" sz="18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2221468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         Talks: </a:t>
            </a:r>
            <a:r>
              <a:rPr lang="en-US" sz="1800" b="0" dirty="0" err="1" smtClean="0"/>
              <a:t>Buccioni</a:t>
            </a:r>
            <a:r>
              <a:rPr lang="en-US" sz="1800" b="0" dirty="0"/>
              <a:t>, </a:t>
            </a:r>
            <a:r>
              <a:rPr lang="en-US" sz="1800" b="0" dirty="0" err="1" smtClean="0"/>
              <a:t>Deutchmann</a:t>
            </a:r>
            <a:r>
              <a:rPr lang="en-US" sz="1800" b="0" dirty="0" smtClean="0"/>
              <a:t>, </a:t>
            </a:r>
            <a:r>
              <a:rPr lang="en-US" sz="1800" b="0" dirty="0" err="1" smtClean="0"/>
              <a:t>Figy</a:t>
            </a:r>
            <a:r>
              <a:rPr lang="en-US" sz="1800" b="0" dirty="0" smtClean="0"/>
              <a:t>,</a:t>
            </a:r>
          </a:p>
          <a:p>
            <a:r>
              <a:rPr lang="en-US" sz="1800" b="0" dirty="0" smtClean="0"/>
              <a:t> </a:t>
            </a:r>
            <a:r>
              <a:rPr lang="en-US" sz="1800" b="0" dirty="0" err="1" smtClean="0"/>
              <a:t>Frixione</a:t>
            </a:r>
            <a:r>
              <a:rPr lang="en-US" sz="1800" b="0" dirty="0" smtClean="0"/>
              <a:t>. </a:t>
            </a:r>
            <a:r>
              <a:rPr lang="en-US" sz="1800" b="0" dirty="0" err="1" smtClean="0"/>
              <a:t>Wiegand</a:t>
            </a:r>
            <a:r>
              <a:rPr lang="en-US" sz="1800" b="0" dirty="0" smtClean="0"/>
              <a:t>, </a:t>
            </a:r>
            <a:r>
              <a:rPr lang="en-US" sz="1800" b="0" dirty="0" err="1" smtClean="0"/>
              <a:t>Reuchele</a:t>
            </a:r>
            <a:r>
              <a:rPr lang="en-US" sz="1800" b="0" dirty="0" smtClean="0"/>
              <a:t>, Ringer, </a:t>
            </a:r>
            <a:r>
              <a:rPr lang="en-US" sz="1800" b="0" dirty="0" err="1" smtClean="0"/>
              <a:t>Vitev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3886200" y="736906"/>
            <a:ext cx="1571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50 Talks!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2400" y="3223736"/>
            <a:ext cx="3850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Talks: </a:t>
            </a:r>
            <a:r>
              <a:rPr lang="en-US" sz="1800" b="0" dirty="0" err="1" smtClean="0"/>
              <a:t>Banfi</a:t>
            </a:r>
            <a:r>
              <a:rPr lang="en-US" sz="1800" b="0" dirty="0" smtClean="0"/>
              <a:t>, </a:t>
            </a:r>
            <a:r>
              <a:rPr lang="en-US" sz="1800" b="0" dirty="0" err="1" smtClean="0"/>
              <a:t>Monni</a:t>
            </a:r>
            <a:r>
              <a:rPr lang="en-US" sz="1800" b="0" dirty="0" smtClean="0"/>
              <a:t>, </a:t>
            </a:r>
            <a:r>
              <a:rPr lang="en-US" sz="1800" b="0" dirty="0" err="1" smtClean="0"/>
              <a:t>Museli</a:t>
            </a:r>
            <a:r>
              <a:rPr lang="en-US" sz="1800" b="0" dirty="0" smtClean="0"/>
              <a:t>, </a:t>
            </a:r>
            <a:r>
              <a:rPr lang="en-US" sz="1800" b="0" smtClean="0"/>
              <a:t>Theeuwes</a:t>
            </a:r>
            <a:endParaRPr lang="en-US" sz="18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3733800" y="5345668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Talks: </a:t>
            </a:r>
            <a:r>
              <a:rPr lang="en-US" sz="1800" b="0" dirty="0" err="1" smtClean="0"/>
              <a:t>Moch</a:t>
            </a:r>
            <a:r>
              <a:rPr lang="en-US" sz="1800" b="0" dirty="0" smtClean="0"/>
              <a:t>, </a:t>
            </a:r>
            <a:r>
              <a:rPr lang="en-US" sz="1800" b="0" dirty="0" err="1" smtClean="0"/>
              <a:t>Nadolsky</a:t>
            </a:r>
            <a:endParaRPr lang="en-US" sz="18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5032562" y="3757136"/>
            <a:ext cx="2072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Talks: </a:t>
            </a:r>
            <a:r>
              <a:rPr lang="en-US" sz="1800" b="0" dirty="0" err="1" smtClean="0"/>
              <a:t>Deutschmann</a:t>
            </a:r>
            <a:endParaRPr lang="en-US" sz="18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4888468"/>
            <a:ext cx="3370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Talks: </a:t>
            </a:r>
            <a:r>
              <a:rPr lang="en-US" sz="1800" b="0" dirty="0" err="1" smtClean="0"/>
              <a:t>Hoeche,Presetel</a:t>
            </a:r>
            <a:r>
              <a:rPr lang="en-US" sz="1800" b="0" dirty="0"/>
              <a:t>,</a:t>
            </a:r>
            <a:r>
              <a:rPr lang="en-US" sz="1800" b="0" dirty="0" smtClean="0"/>
              <a:t> </a:t>
            </a:r>
            <a:r>
              <a:rPr lang="en-US" sz="1800" b="0" dirty="0" err="1" smtClean="0"/>
              <a:t>Soper</a:t>
            </a:r>
            <a:r>
              <a:rPr lang="en-US" sz="1800" b="0" dirty="0" smtClean="0"/>
              <a:t>, Re</a:t>
            </a:r>
            <a:endParaRPr lang="en-US" sz="18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2667000" y="4507468"/>
            <a:ext cx="5990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Talks: </a:t>
            </a:r>
            <a:r>
              <a:rPr lang="en-US" sz="1800" b="0" dirty="0" err="1" smtClean="0"/>
              <a:t>Bowrowka</a:t>
            </a:r>
            <a:r>
              <a:rPr lang="en-US" sz="1800" b="0" dirty="0" smtClean="0"/>
              <a:t>, </a:t>
            </a:r>
            <a:r>
              <a:rPr lang="en-US" sz="1800" b="0" dirty="0" err="1" smtClean="0"/>
              <a:t>Ita</a:t>
            </a:r>
            <a:r>
              <a:rPr lang="en-US" sz="1800" b="0" dirty="0" smtClean="0"/>
              <a:t>, Li</a:t>
            </a:r>
            <a:r>
              <a:rPr lang="en-US" sz="1800" b="0" dirty="0"/>
              <a:t>, </a:t>
            </a:r>
            <a:r>
              <a:rPr lang="en-US" sz="1800" b="0" dirty="0" err="1" smtClean="0"/>
              <a:t>Mishima</a:t>
            </a:r>
            <a:r>
              <a:rPr lang="en-US" sz="1800" b="0" dirty="0" smtClean="0"/>
              <a:t>, </a:t>
            </a:r>
            <a:r>
              <a:rPr lang="en-US" sz="1800" b="0" dirty="0" err="1" smtClean="0"/>
              <a:t>Schabinger</a:t>
            </a:r>
            <a:r>
              <a:rPr lang="en-US" sz="1800" b="0" dirty="0" smtClean="0"/>
              <a:t>, Zhang, </a:t>
            </a:r>
            <a:r>
              <a:rPr lang="en-US" sz="1800" b="0" dirty="0" err="1" smtClean="0"/>
              <a:t>Zeng</a:t>
            </a:r>
            <a:endParaRPr lang="en-US" sz="18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0" y="5802868"/>
            <a:ext cx="1367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Talks: </a:t>
            </a:r>
            <a:r>
              <a:rPr lang="en-US" sz="1800" b="0" dirty="0" err="1" smtClean="0"/>
              <a:t>Zoller</a:t>
            </a:r>
            <a:endParaRPr lang="en-US" sz="18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6324600"/>
            <a:ext cx="2889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Impressive advances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69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6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0"/>
            <a:ext cx="3429000" cy="381000"/>
          </a:xfrm>
          <a:noFill/>
          <a:ln w="38100">
            <a:noFill/>
          </a:ln>
        </p:spPr>
        <p:txBody>
          <a:bodyPr>
            <a:noAutofit/>
          </a:bodyPr>
          <a:lstStyle/>
          <a:p>
            <a:r>
              <a:rPr lang="en-US" sz="2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Talk from </a:t>
            </a:r>
            <a:r>
              <a:rPr lang="en-US" sz="2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Guald</a:t>
            </a:r>
            <a:endParaRPr lang="en-US" sz="2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590800" y="2667000"/>
            <a:ext cx="3886200" cy="533400"/>
          </a:xfrm>
          <a:prstGeom prst="rect">
            <a:avLst/>
          </a:prstGeom>
          <a:solidFill>
            <a:srgbClr val="00FF00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rgbClr val="FF33CC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34200" y="2743200"/>
            <a:ext cx="1992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NNLO+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78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7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533712" y="76200"/>
            <a:ext cx="2590800" cy="563562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FF"/>
                </a:solidFill>
              </a:rPr>
              <a:t>From </a:t>
            </a:r>
            <a:r>
              <a:rPr lang="en-US" sz="2000" b="1" dirty="0" err="1" smtClean="0">
                <a:solidFill>
                  <a:srgbClr val="FF00FF"/>
                </a:solidFill>
              </a:rPr>
              <a:t>Barberis</a:t>
            </a:r>
            <a:r>
              <a:rPr lang="en-US" sz="2000" b="1" dirty="0" smtClean="0">
                <a:solidFill>
                  <a:srgbClr val="FF00FF"/>
                </a:solidFill>
              </a:rPr>
              <a:t>’ talk</a:t>
            </a:r>
            <a:endParaRPr lang="en-US" sz="2000" b="1" dirty="0">
              <a:solidFill>
                <a:srgbClr val="FF00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562600" y="914400"/>
            <a:ext cx="3200400" cy="5943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3333FF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3333FF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solidFill>
                <a:srgbClr val="3333FF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</a:rPr>
              <a:t>Great example of</a:t>
            </a:r>
            <a:r>
              <a:rPr kumimoji="0" lang="en-US" sz="2400" b="1" i="0" u="none" strike="noStrike" cap="none" normalizeH="0" dirty="0" smtClean="0">
                <a:ln>
                  <a:noFill/>
                </a:ln>
                <a:solidFill>
                  <a:srgbClr val="3333FF"/>
                </a:solidFill>
                <a:effectLst/>
                <a:latin typeface="Times New Roman" pitchFamily="18" charset="0"/>
              </a:rPr>
              <a:t> utility of NNLO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3333FF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75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8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533712" y="76200"/>
            <a:ext cx="2590800" cy="563562"/>
          </a:xfrm>
        </p:spPr>
        <p:txBody>
          <a:bodyPr/>
          <a:lstStyle/>
          <a:p>
            <a:r>
              <a:rPr lang="en-US" sz="2000" b="1" dirty="0" smtClean="0">
                <a:solidFill>
                  <a:srgbClr val="FF00FF"/>
                </a:solidFill>
              </a:rPr>
              <a:t>From </a:t>
            </a:r>
            <a:r>
              <a:rPr lang="en-US" sz="2000" b="1" dirty="0" err="1" smtClean="0">
                <a:solidFill>
                  <a:srgbClr val="FF00FF"/>
                </a:solidFill>
              </a:rPr>
              <a:t>Mitov’s</a:t>
            </a:r>
            <a:r>
              <a:rPr lang="en-US" sz="2000" b="1" dirty="0" smtClean="0">
                <a:solidFill>
                  <a:srgbClr val="FF00FF"/>
                </a:solidFill>
              </a:rPr>
              <a:t> </a:t>
            </a:r>
            <a:r>
              <a:rPr lang="en-US" sz="2000" b="1" dirty="0" smtClean="0">
                <a:solidFill>
                  <a:srgbClr val="FF00FF"/>
                </a:solidFill>
              </a:rPr>
              <a:t>talk</a:t>
            </a:r>
            <a:endParaRPr lang="en-US" sz="2000" b="1" dirty="0">
              <a:solidFill>
                <a:srgbClr val="FF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9" t="-1076" r="51608" b="1076"/>
          <a:stretch/>
        </p:blipFill>
        <p:spPr>
          <a:xfrm>
            <a:off x="1981200" y="1676400"/>
            <a:ext cx="4585964" cy="3276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00600" y="685800"/>
            <a:ext cx="412696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Czakon, Hartland, Mitov,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Nocera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Rojo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2016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990600"/>
            <a:ext cx="10053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8000"/>
              </a:buClr>
              <a:buFont typeface="Wingdings" charset="2"/>
              <a:buChar char="ü"/>
            </a:pPr>
            <a:r>
              <a:rPr lang="en-US" dirty="0" smtClean="0">
                <a:solidFill>
                  <a:schemeClr val="tx1"/>
                </a:solidFill>
              </a:rPr>
              <a:t>Improvement in the gluon PDF after top data is </a:t>
            </a:r>
            <a:r>
              <a:rPr lang="en-US" dirty="0" smtClean="0">
                <a:solidFill>
                  <a:schemeClr val="tx1"/>
                </a:solidFill>
              </a:rPr>
              <a:t>included.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5257800"/>
            <a:ext cx="9139615" cy="421405"/>
          </a:xfrm>
          <a:prstGeom prst="rect">
            <a:avLst/>
          </a:prstGeom>
          <a:noFill/>
        </p:spPr>
        <p:txBody>
          <a:bodyPr wrap="square" lIns="82048" tIns="41025" rIns="82048" bIns="41025" rtlCol="0">
            <a:spAutoFit/>
          </a:bodyPr>
          <a:lstStyle/>
          <a:p>
            <a:pPr marL="256402" indent="-256402" eaLnBrk="1" hangingPunct="1">
              <a:buClr>
                <a:srgbClr val="008000"/>
              </a:buClr>
              <a:buFont typeface="Wingdings" charset="2"/>
              <a:buChar char="ü"/>
            </a:pPr>
            <a:r>
              <a:rPr lang="en-US" sz="2200" dirty="0">
                <a:solidFill>
                  <a:prstClr val="black"/>
                </a:solidFill>
                <a:latin typeface="Times New Roman"/>
                <a:cs typeface="Times New Roman"/>
              </a:rPr>
              <a:t>Very significant reduction of PDF </a:t>
            </a:r>
            <a:r>
              <a:rPr lang="en-US" sz="2200" dirty="0" smtClean="0">
                <a:solidFill>
                  <a:prstClr val="black"/>
                </a:solidFill>
                <a:latin typeface="Times New Roman"/>
                <a:cs typeface="Times New Roman"/>
              </a:rPr>
              <a:t>error.</a:t>
            </a:r>
            <a:endParaRPr lang="en-US" sz="22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143000" y="152400"/>
            <a:ext cx="1005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Fitting PDF from top-pair data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5032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81800" y="6381750"/>
            <a:ext cx="2133600" cy="476250"/>
          </a:xfrm>
        </p:spPr>
        <p:txBody>
          <a:bodyPr/>
          <a:lstStyle/>
          <a:p>
            <a:fld id="{FA66891E-DD3B-4D2D-8CF5-CF4CEE573F9B}" type="slidenum">
              <a:rPr lang="en-US" sz="1200" b="0">
                <a:solidFill>
                  <a:srgbClr val="000000"/>
                </a:solidFill>
              </a:rPr>
              <a:pPr/>
              <a:t>9</a:t>
            </a:fld>
            <a:endParaRPr lang="en-US" sz="1200" b="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0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28600"/>
            <a:ext cx="3581400" cy="381000"/>
          </a:xfrm>
          <a:noFill/>
          <a:ln w="38100">
            <a:noFill/>
          </a:ln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Talk from </a:t>
            </a:r>
            <a:r>
              <a:rPr lang="en-US" sz="24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Gauld</a:t>
            </a:r>
            <a:endParaRPr lang="en-US" sz="24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52400"/>
            <a:ext cx="1447800" cy="462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5334000"/>
            <a:ext cx="3657600" cy="11746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52400"/>
            <a:ext cx="1073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NNLO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53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74"/>
  <p:tag name="DEFAULTHEIGHT" val="442"/>
  <p:tag name="FIRSTOWNER@AYELQZMS7E8FJN77" val="347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usepackage{axodraw4j}&#10;\usepackage{pstricks}&#10;\usepackage{color}&#10;&#10;\begin{document}&#10;&#10;\begin{center}&#10;\fcolorbox{white}{white}{&#10;  \begin{picture}(264,263) (28,-77)&#10;    \SetWidth{5.0}&#10;    \SetColor{Red}&#10;    \Photon(160,55)(240,55){7.5}{4}&#10;    \Photon(80,135)(80,-25){7.5}{8}&#10;    \Photon(80,135)(48,183){7.5}{3}&#10;    \Photon(80,135)(240,135){7.5}{8}&#10;    \Photon(160,135)(160,-25){7.5}{8}&#10;    \Photon(80,-25)(240,-25){7.5}{8}&#10;    \Photon(240,135)(240,-25){7.5}{8}&#10;    \Photon(240,135)(288,183){7.5}{3}&#10;    \Photon(240,-25)(288,-73){7.5}{3}&#10;    \Photon(80,-25)(32,-73){7.5}{3}&#10;  \end{picture}&#10;}&#10;\end{center}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77"/>
  <p:tag name="PICTUREFILESIZE" val="12931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usepackage{axodraw4j}&#10;\usepackage{pstricks}&#10;\usepackage{color}&#10;&#10;\begin{document}&#10;&#10;\begin{center}&#10;\fcolorbox{white}{white}{&#10;  \begin{picture}(264,263) (157,-114)&#10;    \SetWidth{5.0}&#10;    \SetColor{Red}&#10;    \Photon(292,47)(372,47){7.5}{4}&#10;    \Photon(209,98)(209,-62){7.5}{8}&#10;    \Photon(209,98)(177,146){7.5}{3}&#10;    \Photon(209,98)(369,98){7.5}{8}&#10;    \Photon(289,98)(289,-62){7.5}{8}&#10;    \Photon(209,-62)(369,-62){7.5}{8}&#10;    \Photon(369,98)(369,-62){7.5}{8}&#10;    \Photon(369,98)(417,146){7.5}{3}&#10;    \Photon(369,-62)(417,-110){7.5}{3}&#10;    \Photon(209,-62)(161,-110){7.5}{3}&#10;    \Photon(214,-8)(294,-8){7.5}{4}&#10;  \end{picture}&#10;}&#10;\end{center}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77"/>
  <p:tag name="PICTUREFILESIZE" val="1346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usepackage{axodraw4j}&#10;\usepackage{pstricks}&#10;\usepackage{color}&#10;&#10;\begin{document}&#10;&#10;&#10;\begin{center}&#10;\fcolorbox{white}{white}{&#10;  \begin{picture}(264,263) (121,-87)&#10;    \SetWidth{5.0}&#10;    \SetColor{Red}&#10;    \Photon(256,74)(336,74){7.5}{4}&#10;    \Photon(173,125)(173,-35){7.5}{8}&#10;    \Photon(173,125)(141,173){7.5}{3}&#10;    \Photon(173,125)(333,125){7.5}{8}&#10;    \Photon(253,125)(253,-35){7.5}{8}&#10;    \Photon(173,-35)(333,-35){7.5}{8}&#10;    \Photon(333,125)(333,-35){7.5}{8}&#10;    \Photon(333,125)(381,173){7.5}{3}&#10;    \Photon(333,-35)(381,-83){7.5}{3}&#10;    \Photon(173,-35)(125,-83){7.5}{3}&#10;    \Photon(256,18)(336,18){7.5}{4}&#10;    \Photon(175,41)(255,41){7.5}{4}&#10;  \end{picture}&#10;}&#10;\end{center}&#10;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77"/>
  <p:tag name="PICTUREFILESIZE" val="14030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color}&#10;\begin{document}&#10;\color{black}&#10;$${\cal A}_5^{\rm tree} =  \sum_{i=1}^{15} {c_i\, n_i \over \prod_{\alpha_i}p_i^2}$$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177"/>
  <p:tag name="PICTUREFILESIZE" val="244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c_1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"/>
  <p:tag name="PICTUREFILESIZE" val="8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c_2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"/>
  <p:tag name="PICTUREFILESIZE" val="131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c_3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"/>
  <p:tag name="PICTUREFILESIZE" val="13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$ &#10;n_i \sim k_4\cdot k_5 \,k_2\cdot \varepsilon_1 \,&#10;\varepsilon_2 \cdot\varepsilon_3 \, &#10;\varepsilon_4 \cdot\varepsilon_5  + \cdots&#10;$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410"/>
  <p:tag name="BOXFONT" val="10"/>
  <p:tag name="BOXWRAP" val="False"/>
  <p:tag name="WORKAROUNDTRANSPARENCYBUG" val="False"/>
  <p:tag name="ALLOWFONTSUBSTITUTION" val="False"/>
  <p:tag name="BITMAPFORMAT" val="pngmono"/>
  <p:tag name="ORIGWIDTH" val="339"/>
  <p:tag name="PICTUREFILESIZE" val="140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color}&#10;\begin{document}&#10;\color{blue}&#10;$\times$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6"/>
  <p:tag name="PICTUREFILESIZE" val="13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noindent&#10;$c_k = c_i  - c_j $\\&#10;$n_k = n_i - n_j$ &#10;\end{document}&#10;-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349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usepackage{axodraw4j}&#10;\usepackage{pstricks}&#10;\usepackage{color}&#10;&#10;\begin{document}&#10;&#10;&#10;\begin{center}&#10;\fcolorbox{white}{white}{&#10;  \begin{picture}(264,263) (121,-87)&#10;    \SetWidth{5.0}&#10;    \SetColor{Red}&#10;    \Photon(256,74)(336,74){7.5}{4}&#10;    \Photon(173,125)(173,-35){7.5}{8}&#10;    \Photon(173,125)(141,173){7.5}{3}&#10;    \Photon(173,125)(333,125){7.5}{8}&#10;    \Photon(253,125)(253,-35){7.5}{8}&#10;    \Photon(173,-35)(333,-35){7.5}{8}&#10;    \Photon(333,125)(333,-35){7.5}{8}&#10;    \Photon(333,125)(381,173){7.5}{3}&#10;    \Photon(333,-35)(381,-83){7.5}{3}&#10;    \Photon(173,-35)(125,-83){7.5}{3}&#10;    \Photon(256,18)(336,18){7.5}{4}&#10;    \Photon(175,41)(255,41){7.5}{4}&#10;  \end{picture}&#10;}&#10;\end{center}&#10;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77"/>
  <p:tag name="PICTUREFILESIZE" val="14030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xodraw4j}&#10;\usepackage{pstricks}&#10;\usepackage{color}&#10;\begin{document}&#10;&#10;\begin{center}&#10;\fcolorbox{white}{white}{&#10;  \begin{picture}(403,398) (153,-158)&#10;    \SetWidth{5.5}&#10;    \SetColor{Red}&#10;    \GlueArc(357,40)(84.65,-39,321){13.5}{12.96}&#10;    \Gluon(274,93)(190,164){13.5}{2.57}&#10;    \Gluon(523,-85)(439,-14){13.5}{2.57}&#10;  \Gluon(557,40)(456,41){13.5}{2.24}&#10;    \Gluon(283,-25)(200,-99){13.5}{2.62}&#10;    \Gluon(503,190)(420,116){13.5}{2.62}&#10;    \Gluon(360,141)(359,239){13.5}{2.14}&#10;    \Gluon(255,39)(154,40){13.5}{2.24}&#10;   \Gluon(364,-159)(363,-61){13.5}{2.14}&#10;  \end{picture}&#10;}&#10;\end{center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430"/>
  <p:tag name="PICTUREFILESIZE" val="20709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xodraw4j}&#10;\usepackage{pstricks}&#10;\usepackage{color}&#10;\begin{document}&#10;&#10;\begin{center}&#10;\fcolorbox{white}{white}{&#10;  \begin{picture}(403,398) (153,-158)&#10;    \SetWidth{5.5}&#10;    \SetColor{Red}&#10;%    \GluonArc(357,40)(84.65,-39,321){13.5}{12.96}&#10;      \Arc[arrow,arrowpos=0.5,arrowlength=30,arrowwidth=20,arrowinset=.2](357,40)(94.65,-39,341)&#10;&#10; \Gluon(274,93)(190,164){13.5}{2.57}&#10;    \Gluon(523,-85)(439,-14){13.5}{2.57}&#10;  \Gluon(557,40)(456,41){13.5}{2.24}&#10;    \Gluon(283,-25)(200,-99){13.5}{2.62}&#10;    \Gluon(503,190)(420,116){13.5}{2.62}&#10;    \Gluon(360,141)(359,239){13.5}{2.14}&#10;    \Gluon(255,39)(154,40){13.5}{2.24}&#10;   \Gluon(364,-159)(363,-61){13.5}{2.14}&#10;  \end{picture}&#10;}&#10;\end{center}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430"/>
  <p:tag name="PICTUREFILESIZE" val="18049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&#10;\usepackage{axodraw4j}&#10;\usepackage{pstricks}&#10;\usepackage{color}&#10;&#10;\begin{document}&#10;&#10;&#10;\begin{center}&#10;\fcolorbox{white}{white}{&#10;  \begin{picture}(264,263) (121,-87)&#10;    \SetWidth{5.0}&#10;    \SetColor{Red}&#10;    \Photon(256,74)(336,74){7.5}{4}&#10;    \Photon(173,125)(173,-35){7.5}{8}&#10;    \Photon(173,125)(141,173){7.5}{3}&#10;    \Photon(173,125)(333,125){7.5}{8}&#10;    \Photon(253,125)(253,-35){7.5}{8}&#10;    \Photon(173,-35)(333,-35){7.5}{8}&#10;    \Photon(333,125)(333,-35){7.5}{8}&#10;    \Photon(333,125)(381,173){7.5}{3}&#10;    \Photon(333,-35)(381,-83){7.5}{3}&#10;    \Photon(173,-35)(125,-83){7.5}{3}&#10;    \Photon(256,18)(336,18){7.5}{4}&#10;    \Photon(175,41)(255,41){7.5}{4}&#10;  \end{picture}&#10;}&#10;\end{center}&#10;&#10;&#10;\end{document}&#10;"/>
  <p:tag name="FILENAME" val="TP_tmp"/>
  <p:tag name="FORMAT" val="png256"/>
  <p:tag name="RES" val="1200"/>
  <p:tag name="BLEND" val="0"/>
  <p:tag name="TRANSPARENT" val="1"/>
  <p:tag name="TBUG" val="0"/>
  <p:tag name="ALLOWFS" val="0"/>
  <p:tag name="ORIGWIDTH" val="277"/>
  <p:tag name="PICTUREFILESIZE" val="14030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color{blue}&#10;$\kappa = \sqrt{\vphantom{\dot A}32 \pi G_N}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99"/>
  <p:tag name="BOXHEIGHT" val="378"/>
  <p:tag name="BOXFONT" val="10"/>
  <p:tag name="BOXWRAP" val="False"/>
  <p:tag name="WORKAROUNDTRANSPARENCYBUG" val="False"/>
  <p:tag name="ALLOWFONTSUBSTITUTION" val="False"/>
  <p:tag name="BITMAPFORMAT" val="png256"/>
  <p:tag name="ORIGWIDTH" val="130"/>
  <p:tag name="PICTUREFILESIZE" val="1209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xodraw}&#10;\usepackage{pstricks}&#10;\usepackage{color}&#10;\begin{document}&#10;\begin{center}&#10;\fcolorbox{white}{white}{&#10;  \begin{picture}(273,246) (69,-50)&#10;    \SetWidth{3}&#10;    \SetColor{Red}&#10;    \Photon(123,139)(122,5){7.5}{6}&#10;    \Photon(123,140)(285,144){7.5}{8}&#10;    \Photon(287,143)(286,6){7.5}{6}&#10;    \Photon(286,6)(121,4){7.5}{8}&#10;    \Photon(173,140)(174,12){7.5}{6}&#10;    \Photon(231,142)(231,8){7.5}{6}&#10;    \Photon(231,71)(281,73){7.5}{2}&#10;    \Photon(118,6)(77,-41){7.5}{3}&#10;    \Photon(122,74)(170,76){7.5}{2}&#10;    \Photon(331,-44)(284,3){7.5}{3}&#10;    \Photon(292,144)(337,183){7.5}{3}&#10;    \Photon(124,142)(75,189){7.5}{3}&#10;  \end{picture}&#10;}&#10;\end{center}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48"/>
  <p:tag name="BOXHEIGHT" val="250"/>
  <p:tag name="BOXFONT" val="10"/>
  <p:tag name="BOXWRAP" val="False"/>
  <p:tag name="WORKAROUNDTRANSPARENCYBUG" val="False"/>
  <p:tag name="ALLOWFONTSUBSTITUTION" val="False"/>
  <p:tag name="BITMAPFORMAT" val="png256"/>
  <p:tag name="ORIGWIDTH" val="300"/>
  <p:tag name="PICTUREFILESIZE" val="11690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kappa \,p^\mu p^\nu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52"/>
  <p:tag name="BOXHEIGHT" val="312"/>
  <p:tag name="BOXFONT" val="10"/>
  <p:tag name="BOXWRAP" val="False"/>
  <p:tag name="WORKAROUNDTRANSPARENCYBUG" val="False"/>
  <p:tag name="ALLOWFONTSUBSTITUTION" val="False"/>
  <p:tag name="BITMAPFORMAT" val="pngmono"/>
  <p:tag name="ORIGWIDTH" val="57"/>
  <p:tag name="PICTUREFILESIZE" val="350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33CC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33CC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FF33CC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rgbClr val="FF33CC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FF33CC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FF33CC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33CC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33CC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33CC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FF33CC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80558</TotalTime>
  <Words>2849</Words>
  <Application>Microsoft Macintosh PowerPoint</Application>
  <PresentationFormat>On-screen Show (4:3)</PresentationFormat>
  <Paragraphs>485</Paragraphs>
  <Slides>45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Default Design</vt:lpstr>
      <vt:lpstr>Office Theme</vt:lpstr>
      <vt:lpstr>4_Default Design</vt:lpstr>
      <vt:lpstr>5_Default Design</vt:lpstr>
      <vt:lpstr>8_Default Design</vt:lpstr>
      <vt:lpstr>9_Default Design</vt:lpstr>
      <vt:lpstr>1_Office Theme</vt:lpstr>
      <vt:lpstr> Outlook</vt:lpstr>
      <vt:lpstr>Outline</vt:lpstr>
      <vt:lpstr>PowerPoint Presentation</vt:lpstr>
      <vt:lpstr>From G. Salam</vt:lpstr>
      <vt:lpstr>Many New Results</vt:lpstr>
      <vt:lpstr>Talk from Guald</vt:lpstr>
      <vt:lpstr>From Barberis’ talk</vt:lpstr>
      <vt:lpstr>From Mitov’s talk</vt:lpstr>
      <vt:lpstr>Talk from Gauld</vt:lpstr>
      <vt:lpstr>Talk from Lui</vt:lpstr>
      <vt:lpstr>Talk from Grazzini</vt:lpstr>
      <vt:lpstr>From talks of Prestel and Hoche:  NLO Parton Showers</vt:lpstr>
      <vt:lpstr>From talks of Prestel and Hoche:  NLO Parton Showers</vt:lpstr>
      <vt:lpstr>N3LO Teaser From Dulat</vt:lpstr>
      <vt:lpstr>Talk from Moch</vt:lpstr>
      <vt:lpstr>Relation to Formal Issues</vt:lpstr>
      <vt:lpstr>IBP Multiloop Technology</vt:lpstr>
      <vt:lpstr> New or Improved Loop Integration Technologies</vt:lpstr>
      <vt:lpstr>From Ita’s talk</vt:lpstr>
      <vt:lpstr>From Ita’s talk</vt:lpstr>
      <vt:lpstr>FROM YANG ZHANG’S TALK</vt:lpstr>
      <vt:lpstr>From Mao’s Zeng’s talk</vt:lpstr>
      <vt:lpstr>Talk from B. Page</vt:lpstr>
      <vt:lpstr> Formal Topic: Solve N = 4 sYM Theory</vt:lpstr>
      <vt:lpstr>How is QCD Connected to N = 4 sYM?</vt:lpstr>
      <vt:lpstr>N=4 Yang-Mills Amplitudes</vt:lpstr>
      <vt:lpstr> Some Work Related to N = 4 sYM</vt:lpstr>
      <vt:lpstr>Example: Formal Theory Problem Where We Need Improved Loop Integration</vt:lpstr>
      <vt:lpstr>UV Behavior of Gravity?</vt:lpstr>
      <vt:lpstr>Feynman Diagrams for Gravity</vt:lpstr>
      <vt:lpstr> Basic Tools for Attacking the Problem</vt:lpstr>
      <vt:lpstr>How is Gravity Connected to  Gauge Theory</vt:lpstr>
      <vt:lpstr>How is Gravity Connected to  Gauge Theory</vt:lpstr>
      <vt:lpstr>How is Gravity Connected to Gauge Theory?</vt:lpstr>
      <vt:lpstr>Supergravity: Ultraviolet Divergence Status </vt:lpstr>
      <vt:lpstr>Enhanced UV Cancellations</vt:lpstr>
      <vt:lpstr>N = 5 Supergravity at Four Loops</vt:lpstr>
      <vt:lpstr>82 nonvanishing numerators in BCJ representation</vt:lpstr>
      <vt:lpstr>N = 5 supergravity at Four Loops</vt:lpstr>
      <vt:lpstr>Need Better Loop Integration Methods</vt:lpstr>
      <vt:lpstr> Multiloop Enhanced Cancellations</vt:lpstr>
      <vt:lpstr>5 Loop N = 8 Supergravity</vt:lpstr>
      <vt:lpstr>Take Home Message </vt:lpstr>
      <vt:lpstr>PowerPoint Presentation</vt:lpstr>
      <vt:lpstr>PowerPoint Presentation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Zvi Bern</dc:creator>
  <cp:lastModifiedBy>Zvi Bern</cp:lastModifiedBy>
  <cp:revision>1418</cp:revision>
  <cp:lastPrinted>2017-05-30T03:18:21Z</cp:lastPrinted>
  <dcterms:created xsi:type="dcterms:W3CDTF">2006-01-22T02:54:30Z</dcterms:created>
  <dcterms:modified xsi:type="dcterms:W3CDTF">2017-06-02T20:48:50Z</dcterms:modified>
</cp:coreProperties>
</file>