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81" r:id="rId1"/>
  </p:sldMasterIdLst>
  <p:notesMasterIdLst>
    <p:notesMasterId r:id="rId28"/>
  </p:notesMasterIdLst>
  <p:handoutMasterIdLst>
    <p:handoutMasterId r:id="rId29"/>
  </p:handoutMasterIdLst>
  <p:sldIdLst>
    <p:sldId id="537" r:id="rId2"/>
    <p:sldId id="746" r:id="rId3"/>
    <p:sldId id="744" r:id="rId4"/>
    <p:sldId id="745" r:id="rId5"/>
    <p:sldId id="747" r:id="rId6"/>
    <p:sldId id="748" r:id="rId7"/>
    <p:sldId id="749" r:id="rId8"/>
    <p:sldId id="750" r:id="rId9"/>
    <p:sldId id="751" r:id="rId10"/>
    <p:sldId id="752" r:id="rId11"/>
    <p:sldId id="753" r:id="rId12"/>
    <p:sldId id="754" r:id="rId13"/>
    <p:sldId id="755" r:id="rId14"/>
    <p:sldId id="756" r:id="rId15"/>
    <p:sldId id="757" r:id="rId16"/>
    <p:sldId id="758" r:id="rId17"/>
    <p:sldId id="759" r:id="rId18"/>
    <p:sldId id="760" r:id="rId19"/>
    <p:sldId id="761" r:id="rId20"/>
    <p:sldId id="762" r:id="rId21"/>
    <p:sldId id="763" r:id="rId22"/>
    <p:sldId id="764" r:id="rId23"/>
    <p:sldId id="765" r:id="rId24"/>
    <p:sldId id="766" r:id="rId25"/>
    <p:sldId id="767" r:id="rId26"/>
    <p:sldId id="768" r:id="rId27"/>
  </p:sldIdLst>
  <p:sldSz cx="10058400" cy="7772400"/>
  <p:notesSz cx="7315200" cy="96012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509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10183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52752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20366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545871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3055043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564219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4073390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7B47"/>
    <a:srgbClr val="F68A4E"/>
    <a:srgbClr val="FF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1"/>
    <p:restoredTop sz="94607"/>
  </p:normalViewPr>
  <p:slideViewPr>
    <p:cSldViewPr>
      <p:cViewPr varScale="1">
        <p:scale>
          <a:sx n="128" d="100"/>
          <a:sy n="128" d="100"/>
        </p:scale>
        <p:origin x="1832" y="176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tags" Target="tags/tag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2A6C938-6FA7-1E47-BE07-E4521844C812}" type="datetime1">
              <a:rPr lang="en-US"/>
              <a:pPr>
                <a:defRPr/>
              </a:pPr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408DC5-6094-9E43-8E5E-4C82D6B2D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08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7150" y="719138"/>
            <a:ext cx="4660900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AC165642-0AB8-F348-A71E-0818A064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5091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2pPr>
    <a:lvl3pPr marL="101834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3pPr>
    <a:lvl4pPr marL="152752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4pPr>
    <a:lvl5pPr marL="203669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5pPr>
    <a:lvl6pPr marL="2545871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043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4219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3390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10A7D-04B6-0940-BCC7-1906BB26847D}" type="slidenum">
              <a:rPr lang="en-US"/>
              <a:pPr/>
              <a:t>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7150" y="719138"/>
            <a:ext cx="4660900" cy="3602037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7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0" y="7254240"/>
            <a:ext cx="1005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1835" tIns="50917" rIns="101835" bIns="50917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780" y="3540760"/>
            <a:ext cx="7124700" cy="2169363"/>
          </a:xfrm>
        </p:spPr>
        <p:txBody>
          <a:bodyPr lIns="50917" tIns="0" rIns="50917" bIns="0" rtlCol="0" anchor="b">
            <a:noAutofit/>
          </a:bodyPr>
          <a:lstStyle>
            <a:lvl1pPr algn="l" defTabSz="1018348" rtl="0" eaLnBrk="1" latinLnBrk="0" hangingPunct="1">
              <a:lnSpc>
                <a:spcPts val="5570"/>
              </a:lnSpc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780" y="5730853"/>
            <a:ext cx="7124700" cy="1330633"/>
          </a:xfrm>
        </p:spPr>
        <p:txBody>
          <a:bodyPr tIns="0" rIns="50917" bIns="0" rtlCol="0">
            <a:normAutofit/>
          </a:bodyPr>
          <a:lstStyle>
            <a:lvl1pPr marL="0" indent="0" algn="l" defTabSz="1018348" rtl="0" eaLnBrk="1" latinLnBrk="0" hangingPunct="1">
              <a:lnSpc>
                <a:spcPts val="2897"/>
              </a:lnSpc>
              <a:spcBef>
                <a:spcPts val="0"/>
              </a:spcBef>
              <a:buSzPct val="90000"/>
              <a:buFontTx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25" y="7140894"/>
            <a:ext cx="2182813" cy="309457"/>
          </a:xfrm>
        </p:spPr>
        <p:txBody>
          <a:bodyPr/>
          <a:lstStyle>
            <a:lvl1pPr marL="0" algn="l" defTabSz="1018348" rtl="0" eaLnBrk="1" latinLnBrk="0" hangingPunct="1">
              <a:defRPr sz="1200" kern="1200" smtClean="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5152" y="7140894"/>
            <a:ext cx="4194493" cy="309457"/>
          </a:xfrm>
        </p:spPr>
        <p:txBody>
          <a:bodyPr/>
          <a:lstStyle>
            <a:lvl1pPr marL="0" algn="l" defTabSz="1018348" rtl="0" eaLnBrk="1" latinLnBrk="0" hangingPunct="1">
              <a:defRPr sz="1200" kern="1200" smtClean="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3202" y="7140894"/>
            <a:ext cx="754380" cy="309457"/>
          </a:xfrm>
        </p:spPr>
        <p:txBody>
          <a:bodyPr/>
          <a:lstStyle>
            <a:lvl1pPr marL="0" algn="r" defTabSz="1018348" rtl="0" eaLnBrk="1" latinLnBrk="0" hangingPunct="1">
              <a:defRPr sz="12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A30CE7A-2261-2146-82C7-3CE4E044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5109667" y="1966490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5109667" y="4387088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1"/>
            <a:ext cx="3922776" cy="45968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99AA8-2330-EB4D-8B72-E0BB263A3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0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05840" y="4387088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5109667" y="1966490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5109667" y="4387088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B66E6-A706-F149-AA7F-556103A74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1EB6-380D-DB47-A4A0-7F2DBCBC3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B062-D41C-E14C-BA1F-CBFA51DF7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1915388"/>
            <a:ext cx="3920332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3975" y="417622"/>
            <a:ext cx="3922776" cy="63778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38" y="3248170"/>
            <a:ext cx="3920332" cy="2451594"/>
          </a:xfrm>
        </p:spPr>
        <p:txBody>
          <a:bodyPr/>
          <a:lstStyle>
            <a:lvl1pPr marL="0" indent="0"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ACA2-EB7D-C943-A326-07A10C9FA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91520" y="573940"/>
            <a:ext cx="4236403" cy="6250305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1380" y="380868"/>
              <a:ext cx="3657600" cy="4724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301" y="1727200"/>
            <a:ext cx="3922776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9298" y="3059980"/>
            <a:ext cx="3922776" cy="2451594"/>
          </a:xfrm>
        </p:spPr>
        <p:txBody>
          <a:bodyPr/>
          <a:lstStyle>
            <a:lvl1pPr marL="0" indent="0"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89673" y="756573"/>
            <a:ext cx="3815530" cy="5808019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08945-50DA-C24B-A030-3A3DA95B7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44012" y="3990552"/>
            <a:ext cx="4498340" cy="3429212"/>
            <a:chOff x="1524000" y="381000"/>
            <a:chExt cx="3657600" cy="4737978"/>
          </a:xfrm>
        </p:grpSpPr>
        <p:sp>
          <p:nvSpPr>
            <p:cNvPr id="7" name="Rectangle 6"/>
            <p:cNvSpPr/>
            <p:nvPr userDrawn="1"/>
          </p:nvSpPr>
          <p:spPr>
            <a:xfrm>
              <a:off x="1521575" y="380483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86849" y="273477"/>
            <a:ext cx="4496593" cy="34292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540163" y="4173590"/>
            <a:ext cx="4074520" cy="305669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81842" y="456778"/>
            <a:ext cx="4074520" cy="305669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777" y="1727200"/>
            <a:ext cx="3922776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4775" y="3059980"/>
            <a:ext cx="3922776" cy="2451594"/>
          </a:xfrm>
        </p:spPr>
        <p:txBody>
          <a:bodyPr/>
          <a:lstStyle>
            <a:lvl1pPr marL="0" indent="0"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DC166-5499-A145-A238-EDFDFD0E6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264892" y="430003"/>
            <a:ext cx="5535613" cy="3902392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264024"/>
            <a:ext cx="8046720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0" y="5585901"/>
            <a:ext cx="8046720" cy="1119699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472978" y="639839"/>
            <a:ext cx="5118935" cy="34820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231CB-666E-D444-B75D-730AAD41F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25730" y="131345"/>
            <a:ext cx="4365625" cy="4199255"/>
            <a:chOff x="1524000" y="381000"/>
            <a:chExt cx="3657600" cy="4737978"/>
          </a:xfrm>
        </p:grpSpPr>
        <p:sp>
          <p:nvSpPr>
            <p:cNvPr id="7" name="Rectangle 6"/>
            <p:cNvSpPr/>
            <p:nvPr userDrawn="1"/>
          </p:nvSpPr>
          <p:spPr>
            <a:xfrm>
              <a:off x="1521346" y="380797"/>
              <a:ext cx="3657600" cy="472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582165" y="367030"/>
            <a:ext cx="5271929" cy="3902393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264024"/>
            <a:ext cx="8046720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329071" y="345667"/>
            <a:ext cx="3958301" cy="37788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770135" y="575357"/>
            <a:ext cx="4876146" cy="34820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0" y="5582920"/>
            <a:ext cx="8046720" cy="112268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C38EB-ABC9-1F4F-96CA-F8E0DE0F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BB1F-682B-F14C-A70C-2C3AB6E65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F03E8-454C-D146-A7C2-9C09D38DC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855" y="510964"/>
            <a:ext cx="930691" cy="6072187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510964"/>
            <a:ext cx="6537960" cy="6072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1FB8C-35C6-FF4A-8034-F62F5F482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34437" y="3627120"/>
            <a:ext cx="8823960" cy="250444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894" y="4344174"/>
            <a:ext cx="5196840" cy="1371293"/>
          </a:xfrm>
        </p:spPr>
        <p:txBody>
          <a:bodyPr lIns="50917" tIns="0" rIns="50917" bIns="0" anchor="b">
            <a:noAutofit/>
          </a:bodyPr>
          <a:lstStyle>
            <a:lvl1pPr algn="l">
              <a:lnSpc>
                <a:spcPts val="5570"/>
              </a:lnSpc>
              <a:defRPr sz="51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894" y="5731166"/>
            <a:ext cx="5196840" cy="1310797"/>
          </a:xfrm>
        </p:spPr>
        <p:txBody>
          <a:bodyPr tIns="0" rIns="50917" bIns="0">
            <a:normAutofit/>
          </a:bodyPr>
          <a:lstStyle>
            <a:lvl1pPr marL="0" indent="0" algn="l">
              <a:lnSpc>
                <a:spcPts val="2897"/>
              </a:lnSpc>
              <a:spcBef>
                <a:spcPct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5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02920" y="7139093"/>
            <a:ext cx="2179320" cy="309457"/>
          </a:xfrm>
        </p:spPr>
        <p:txBody>
          <a:bodyPr/>
          <a:lstStyle>
            <a:lvl1pPr algn="l">
              <a:defRPr sz="1200" smtClean="0">
                <a:latin typeface="Rockwell" pitchFamily="18" charset="0"/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358640" y="7139093"/>
            <a:ext cx="4191000" cy="309457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090978" y="7153492"/>
            <a:ext cx="754380" cy="300461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B1145A1F-6539-6140-919D-4F4B1993A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487173"/>
            <a:ext cx="8549640" cy="1543685"/>
          </a:xfrm>
        </p:spPr>
        <p:txBody>
          <a:bodyPr lIns="50917" tIns="0" rIns="50917" bIns="0" rtlCol="0" anchor="b">
            <a:noAutofit/>
          </a:bodyPr>
          <a:lstStyle>
            <a:lvl1pPr algn="l" defTabSz="1018348" rtl="0" eaLnBrk="1" latinLnBrk="0" hangingPunct="1">
              <a:lnSpc>
                <a:spcPts val="5570"/>
              </a:lnSpc>
              <a:spcBef>
                <a:spcPct val="0"/>
              </a:spcBef>
              <a:buNone/>
              <a:defRPr sz="51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4031285"/>
            <a:ext cx="8549640" cy="1119226"/>
          </a:xfrm>
        </p:spPr>
        <p:txBody>
          <a:bodyPr tIns="0" rIns="50917" bIns="0" rtlCol="0">
            <a:normAutofit/>
          </a:bodyPr>
          <a:lstStyle>
            <a:lvl1pPr marL="0" indent="0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AE37-AD3C-294D-BBAC-F431CC35D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3967" y="1915160"/>
            <a:ext cx="9274433" cy="250444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489205"/>
            <a:ext cx="5867400" cy="1543685"/>
          </a:xfrm>
        </p:spPr>
        <p:txBody>
          <a:bodyPr lIns="50917" tIns="0" rIns="50917" bIns="0" anchor="b"/>
          <a:lstStyle>
            <a:lvl1pPr algn="l">
              <a:lnSpc>
                <a:spcPts val="5570"/>
              </a:lnSpc>
              <a:defRPr sz="51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4035372"/>
            <a:ext cx="5867400" cy="1114165"/>
          </a:xfrm>
        </p:spPr>
        <p:txBody>
          <a:bodyPr tIns="0" rIns="50917" bIns="0"/>
          <a:lstStyle>
            <a:lvl1pPr marL="0" indent="0">
              <a:spcBef>
                <a:spcPct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509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641F8-CBEC-5245-96E4-D2FA0F445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719455" y="503772"/>
            <a:ext cx="5958205" cy="4114695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2260" y="380607"/>
              <a:ext cx="3657600" cy="472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052" y="4612445"/>
            <a:ext cx="6092667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51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943450" y="716983"/>
            <a:ext cx="5510557" cy="3689299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3929" y="5928365"/>
            <a:ext cx="6086254" cy="980439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5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E9C58-F5EA-0D4D-BF41-43C6C514B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1"/>
            <a:ext cx="3922776" cy="45968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966491"/>
            <a:ext cx="3922776" cy="45968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BC23-47BB-F244-8842-2FF3B4F1B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994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142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994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142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459" y="1608620"/>
            <a:ext cx="3520440" cy="66190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5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7104" y="2464862"/>
            <a:ext cx="3922776" cy="409850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3272" y="1608620"/>
            <a:ext cx="3520440" cy="66190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5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1165" y="2464862"/>
            <a:ext cx="3922776" cy="409850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5038A-D191-DF41-9898-2D6E1B204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0"/>
            <a:ext cx="8046720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05840" y="4387088"/>
            <a:ext cx="8046720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07CA-B816-AC42-BB82-4DEED0E1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5845" y="570336"/>
            <a:ext cx="8044974" cy="98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35" tIns="50917" rIns="101835" bIns="509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5845" y="1966490"/>
            <a:ext cx="8044974" cy="459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35" tIns="50917" rIns="101835" bIns="509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9149" y="7157090"/>
            <a:ext cx="1424940" cy="300461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1200" smtClean="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7479136"/>
            <a:ext cx="10058400" cy="293264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1200" smtClean="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736" y="6207125"/>
            <a:ext cx="1630998" cy="964353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91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>
              <a:defRPr/>
            </a:pPr>
            <a:fld id="{1D6697CD-7E9C-5946-A4CB-9C40BF60A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7426960"/>
            <a:ext cx="1005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1835" tIns="50917" rIns="101835" bIns="50917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46" r:id="rId2"/>
    <p:sldLayoutId id="2147483855" r:id="rId3"/>
    <p:sldLayoutId id="2147483856" r:id="rId4"/>
    <p:sldLayoutId id="2147483857" r:id="rId5"/>
    <p:sldLayoutId id="2147483858" r:id="rId6"/>
    <p:sldLayoutId id="2147483847" r:id="rId7"/>
    <p:sldLayoutId id="2147483859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509174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6pPr>
      <a:lvl7pPr marL="1018348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7pPr>
      <a:lvl8pPr marL="1527523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8pPr>
      <a:lvl9pPr marL="2036696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9pPr>
    </p:titleStyle>
    <p:bodyStyle>
      <a:lvl1pPr marL="516246" indent="-516246" algn="l" rtl="0" eaLnBrk="0" fontAlgn="base" hangingPunct="0">
        <a:spcBef>
          <a:spcPts val="2227"/>
        </a:spcBef>
        <a:spcAft>
          <a:spcPct val="0"/>
        </a:spcAft>
        <a:buSzPct val="90000"/>
        <a:buBlip>
          <a:blip r:embed="rId22"/>
        </a:buBlip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18348" indent="-509174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3"/>
        </a:buBlip>
        <a:defRPr sz="25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398461" indent="-380113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4"/>
        </a:buBlip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778573" indent="-380113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158685" indent="-380113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800457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32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05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978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74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48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23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696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871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043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19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390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0717"/>
            <a:ext cx="10058400" cy="305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/>
              <a:t>Update on top-pair production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a</a:t>
            </a:r>
            <a:r>
              <a:rPr lang="en-US" sz="3200" b="1" dirty="0" smtClean="0"/>
              <a:t>nd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new ideas for treating heavy-flavors in the proton</a:t>
            </a:r>
            <a:endParaRPr lang="en-US" sz="3100" dirty="0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5105400"/>
            <a:ext cx="10058400" cy="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Alexander </a:t>
            </a:r>
            <a:r>
              <a:rPr lang="en-US" dirty="0" smtClean="0"/>
              <a:t>Mitov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Cavendish Laboratory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13" y="6135152"/>
            <a:ext cx="1374987" cy="341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67640" y="4161473"/>
            <a:ext cx="205705" cy="37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352800"/>
            <a:ext cx="1005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Combining NNLO QCD with NLO EW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4672241"/>
            <a:ext cx="48782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</a:t>
            </a:r>
            <a:r>
              <a:rPr lang="en-US" sz="1600" dirty="0" err="1" smtClean="0">
                <a:solidFill>
                  <a:srgbClr val="FF0000"/>
                </a:solidFill>
              </a:rPr>
              <a:t>Heymes</a:t>
            </a:r>
            <a:r>
              <a:rPr lang="en-US" sz="1600" dirty="0" smtClean="0">
                <a:solidFill>
                  <a:srgbClr val="FF0000"/>
                </a:solidFill>
              </a:rPr>
              <a:t>, Mitov, </a:t>
            </a:r>
            <a:r>
              <a:rPr lang="en-US" sz="1600" dirty="0" err="1" smtClean="0">
                <a:solidFill>
                  <a:srgbClr val="FF0000"/>
                </a:solidFill>
              </a:rPr>
              <a:t>Pagani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Tsinikos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Zaro</a:t>
            </a:r>
            <a:r>
              <a:rPr lang="en-US" sz="1600" dirty="0" smtClean="0">
                <a:solidFill>
                  <a:srgbClr val="FF0000"/>
                </a:solidFill>
              </a:rPr>
              <a:t> 2017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NNLO QCD + NLO EW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1092875"/>
            <a:ext cx="100535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NLO EW corrections were computed 20+ years ago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Tiny for total cross-section (1% or less) 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Could be significant differentially, especially for large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tt</a:t>
            </a:r>
            <a:r>
              <a:rPr lang="en-US" dirty="0" smtClean="0"/>
              <a:t> and P</a:t>
            </a:r>
            <a:r>
              <a:rPr lang="en-US" baseline="-25000" dirty="0" smtClean="0"/>
              <a:t>T</a:t>
            </a:r>
            <a:r>
              <a:rPr lang="en-US" dirty="0" smtClean="0"/>
              <a:t>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NLO EW corrections are now automated (several groups). We use </a:t>
            </a:r>
            <a:r>
              <a:rPr lang="en-US" dirty="0" err="1" smtClean="0"/>
              <a:t>aMC@NLO</a:t>
            </a:r>
            <a:r>
              <a:rPr lang="en-US" dirty="0" smtClean="0"/>
              <a:t>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present </a:t>
            </a:r>
            <a:r>
              <a:rPr lang="en-US" dirty="0" err="1" smtClean="0"/>
              <a:t>pheno</a:t>
            </a:r>
            <a:r>
              <a:rPr lang="en-US" dirty="0" smtClean="0"/>
              <a:t> predictions for both 8 and 13 </a:t>
            </a:r>
            <a:r>
              <a:rPr lang="en-US" dirty="0" err="1" smtClean="0"/>
              <a:t>TeV</a:t>
            </a:r>
            <a:r>
              <a:rPr lang="en-US" dirty="0" smtClean="0"/>
              <a:t>. We also tackle 3 issues: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effect of the photon PDF (could be very significant </a:t>
            </a:r>
            <a:r>
              <a:rPr lang="mr-IN" dirty="0" smtClean="0"/>
              <a:t>–</a:t>
            </a:r>
            <a:r>
              <a:rPr lang="en-US" dirty="0" smtClean="0"/>
              <a:t> see next)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difference between additive and multiplicative approaches for combining QCD+EW (not large </a:t>
            </a:r>
            <a:r>
              <a:rPr lang="mr-IN" dirty="0" smtClean="0"/>
              <a:t>–</a:t>
            </a:r>
            <a:r>
              <a:rPr lang="en-US" dirty="0" smtClean="0"/>
              <a:t> except for very large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tt</a:t>
            </a:r>
            <a:r>
              <a:rPr lang="en-US" dirty="0" smtClean="0"/>
              <a:t> and P</a:t>
            </a:r>
            <a:r>
              <a:rPr lang="en-US" baseline="-25000" dirty="0" smtClean="0"/>
              <a:t>T</a:t>
            </a:r>
            <a:r>
              <a:rPr lang="en-US" dirty="0" smtClean="0"/>
              <a:t>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Heavy boson radiation (tiny)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0141" y="609600"/>
            <a:ext cx="48782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</a:t>
            </a:r>
            <a:r>
              <a:rPr lang="en-US" sz="1600" dirty="0" err="1" smtClean="0">
                <a:solidFill>
                  <a:srgbClr val="FF0000"/>
                </a:solidFill>
              </a:rPr>
              <a:t>Heymes</a:t>
            </a:r>
            <a:r>
              <a:rPr lang="en-US" sz="1600" dirty="0" smtClean="0">
                <a:solidFill>
                  <a:srgbClr val="FF0000"/>
                </a:solidFill>
              </a:rPr>
              <a:t>, Mitov, </a:t>
            </a:r>
            <a:r>
              <a:rPr lang="en-US" sz="1600" dirty="0" err="1" smtClean="0">
                <a:solidFill>
                  <a:srgbClr val="FF0000"/>
                </a:solidFill>
              </a:rPr>
              <a:t>Pagani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Tsinikos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Zaro</a:t>
            </a:r>
            <a:r>
              <a:rPr lang="en-US" sz="1600" dirty="0" smtClean="0">
                <a:solidFill>
                  <a:srgbClr val="FF0000"/>
                </a:solidFill>
              </a:rPr>
              <a:t> 2017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945868"/>
            <a:ext cx="918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website: </a:t>
            </a:r>
            <a:r>
              <a:rPr lang="en-US" dirty="0">
                <a:solidFill>
                  <a:srgbClr val="0070C0"/>
                </a:solidFill>
              </a:rPr>
              <a:t>http://</a:t>
            </a:r>
            <a:r>
              <a:rPr lang="en-US" dirty="0" err="1">
                <a:solidFill>
                  <a:srgbClr val="0070C0"/>
                </a:solidFill>
              </a:rPr>
              <a:t>www.precision.hep.phy.cam.ac.uk</a:t>
            </a:r>
            <a:r>
              <a:rPr lang="en-US" dirty="0">
                <a:solidFill>
                  <a:srgbClr val="0070C0"/>
                </a:solidFill>
              </a:rPr>
              <a:t>/results/</a:t>
            </a:r>
            <a:r>
              <a:rPr lang="en-US" dirty="0" err="1">
                <a:solidFill>
                  <a:srgbClr val="0070C0"/>
                </a:solidFill>
              </a:rPr>
              <a:t>ttbar-nnloqcd-nloew</a:t>
            </a:r>
            <a:r>
              <a:rPr lang="en-US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8832" y="3124200"/>
            <a:ext cx="219476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See talk by S. </a:t>
            </a:r>
            <a:r>
              <a:rPr lang="en-US" sz="1600" dirty="0" err="1" smtClean="0">
                <a:solidFill>
                  <a:srgbClr val="FF0000"/>
                </a:solidFill>
              </a:rPr>
              <a:t>Frixione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NNLO QCD + NLO EW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762000"/>
            <a:ext cx="100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Effect of photon PDF can be very significant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0141" y="609600"/>
            <a:ext cx="48782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</a:t>
            </a:r>
            <a:r>
              <a:rPr lang="en-US" sz="1600" dirty="0" err="1" smtClean="0">
                <a:solidFill>
                  <a:srgbClr val="FF0000"/>
                </a:solidFill>
              </a:rPr>
              <a:t>Heymes</a:t>
            </a:r>
            <a:r>
              <a:rPr lang="en-US" sz="1600" dirty="0" smtClean="0">
                <a:solidFill>
                  <a:srgbClr val="FF0000"/>
                </a:solidFill>
              </a:rPr>
              <a:t>, Mitov, </a:t>
            </a:r>
            <a:r>
              <a:rPr lang="en-US" sz="1600" dirty="0" err="1" smtClean="0">
                <a:solidFill>
                  <a:srgbClr val="FF0000"/>
                </a:solidFill>
              </a:rPr>
              <a:t>Pagani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Tsinikos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Zaro</a:t>
            </a:r>
            <a:r>
              <a:rPr lang="en-US" sz="1600" dirty="0" smtClean="0">
                <a:solidFill>
                  <a:srgbClr val="FF0000"/>
                </a:solidFill>
              </a:rPr>
              <a:t> 2017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8509"/>
            <a:ext cx="7239000" cy="5023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48400"/>
            <a:ext cx="1005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two PDF sets above (</a:t>
            </a:r>
            <a:r>
              <a:rPr lang="en-US" dirty="0" err="1" smtClean="0"/>
              <a:t>LUXqed</a:t>
            </a:r>
            <a:r>
              <a:rPr lang="en-US" dirty="0" smtClean="0"/>
              <a:t> and NNPDF3.0qed) have very different photon PDF’s      (but compatible within PDF errors)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Much better understanding of the photon PDF in the last 1 year; will impact future PDF sets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0307" y="6705600"/>
            <a:ext cx="486229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LUXqed</a:t>
            </a:r>
            <a:r>
              <a:rPr lang="en-US" sz="1600" dirty="0" smtClean="0">
                <a:solidFill>
                  <a:srgbClr val="FF0000"/>
                </a:solidFill>
              </a:rPr>
              <a:t> = Manohar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Nason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Salam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Zanderighi</a:t>
            </a:r>
            <a:r>
              <a:rPr lang="en-US" sz="1600" dirty="0" smtClean="0">
                <a:solidFill>
                  <a:srgbClr val="FF0000"/>
                </a:solidFill>
              </a:rPr>
              <a:t> 2016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NNLO QCD + NLO EW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914400"/>
            <a:ext cx="100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/>
              <a:t>Pheno</a:t>
            </a:r>
            <a:r>
              <a:rPr lang="en-US" dirty="0" smtClean="0"/>
              <a:t> predictions (based on </a:t>
            </a:r>
            <a:r>
              <a:rPr lang="en-US" dirty="0" err="1" smtClean="0"/>
              <a:t>LUXqed</a:t>
            </a:r>
            <a:r>
              <a:rPr lang="en-US" dirty="0" smtClean="0"/>
              <a:t> pdf set and multiplicative approach)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0141" y="609600"/>
            <a:ext cx="48782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</a:t>
            </a:r>
            <a:r>
              <a:rPr lang="en-US" sz="1600" dirty="0" err="1" smtClean="0">
                <a:solidFill>
                  <a:srgbClr val="FF0000"/>
                </a:solidFill>
              </a:rPr>
              <a:t>Heymes</a:t>
            </a:r>
            <a:r>
              <a:rPr lang="en-US" sz="1600" dirty="0" smtClean="0">
                <a:solidFill>
                  <a:srgbClr val="FF0000"/>
                </a:solidFill>
              </a:rPr>
              <a:t>, Mitov, </a:t>
            </a:r>
            <a:r>
              <a:rPr lang="en-US" sz="1600" dirty="0" err="1" smtClean="0">
                <a:solidFill>
                  <a:srgbClr val="FF0000"/>
                </a:solidFill>
              </a:rPr>
              <a:t>Pagani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Tsinikos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Zaro</a:t>
            </a:r>
            <a:r>
              <a:rPr lang="en-US" sz="1600" dirty="0" smtClean="0">
                <a:solidFill>
                  <a:srgbClr val="FF0000"/>
                </a:solidFill>
              </a:rPr>
              <a:t> 2017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87652"/>
            <a:ext cx="5810250" cy="59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67640" y="4161473"/>
            <a:ext cx="205705" cy="37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352800"/>
            <a:ext cx="1005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Part II: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New </a:t>
            </a:r>
            <a:r>
              <a:rPr lang="en-US" sz="2400" dirty="0"/>
              <a:t>ideas for treating heavy-flavors in the </a:t>
            </a:r>
            <a:r>
              <a:rPr lang="en-US" sz="2400" dirty="0" smtClean="0"/>
              <a:t>proton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4919246"/>
            <a:ext cx="604620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V. Bertone, </a:t>
            </a:r>
            <a:r>
              <a:rPr lang="en-US" sz="1600" dirty="0" err="1" smtClean="0">
                <a:solidFill>
                  <a:srgbClr val="FF0000"/>
                </a:solidFill>
              </a:rPr>
              <a:t>Glazov</a:t>
            </a:r>
            <a:r>
              <a:rPr lang="en-US" sz="1600" dirty="0" smtClean="0">
                <a:solidFill>
                  <a:srgbClr val="FF0000"/>
                </a:solidFill>
              </a:rPr>
              <a:t>, Mitov, A. Papanastasiou, M. </a:t>
            </a:r>
            <a:r>
              <a:rPr lang="en-US" sz="1600" dirty="0" err="1" smtClean="0">
                <a:solidFill>
                  <a:srgbClr val="FF0000"/>
                </a:solidFill>
              </a:rPr>
              <a:t>Ubiali</a:t>
            </a:r>
            <a:r>
              <a:rPr lang="en-US" sz="1600" dirty="0" smtClean="0">
                <a:solidFill>
                  <a:srgbClr val="FF0000"/>
                </a:solidFill>
              </a:rPr>
              <a:t> , to appear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509" y="1828800"/>
            <a:ext cx="3054491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All that follows </a:t>
            </a:r>
            <a:r>
              <a:rPr lang="en-US" sz="1600" smtClean="0">
                <a:solidFill>
                  <a:srgbClr val="FF0000"/>
                </a:solidFill>
              </a:rPr>
              <a:t>is PRELIMINARY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All in a nutshell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976491"/>
            <a:ext cx="100535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Consider bottom as the only heavy flavor (for simplicity)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 Variable Flavor Number Scheme (FNS) is better than a fixed FNS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/>
              <a:t>H</a:t>
            </a:r>
            <a:r>
              <a:rPr lang="en-US" dirty="0" smtClean="0"/>
              <a:t>ow to construct it? Here are the solid basics: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Can’t </a:t>
            </a:r>
            <a:r>
              <a:rPr lang="en-US" dirty="0"/>
              <a:t>have massive initial </a:t>
            </a:r>
            <a:r>
              <a:rPr lang="en-US" dirty="0" err="1" smtClean="0"/>
              <a:t>partons</a:t>
            </a:r>
            <a:r>
              <a:rPr lang="en-US" dirty="0" smtClean="0"/>
              <a:t> (dictated by factorization)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When quarks are very heavy they decouple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When very light </a:t>
            </a:r>
            <a:r>
              <a:rPr lang="mr-IN" dirty="0" smtClean="0"/>
              <a:t>–</a:t>
            </a:r>
            <a:r>
              <a:rPr lang="en-US" dirty="0" smtClean="0"/>
              <a:t> should be taken massless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However: the intermediate region -- where the theory provides no guidance -- </a:t>
            </a:r>
            <a:r>
              <a:rPr lang="en-US" u="sng" dirty="0"/>
              <a:t>is </a:t>
            </a:r>
            <a:r>
              <a:rPr lang="en-US" u="sng" dirty="0" smtClean="0"/>
              <a:t>large</a:t>
            </a:r>
            <a:endParaRPr lang="en-US" u="sng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/>
              <a:t>I</a:t>
            </a:r>
            <a:r>
              <a:rPr lang="en-US" dirty="0" smtClean="0"/>
              <a:t>n the literature the threshold is taken to be equal to the mass of the heavy quark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Threshold (with/out mass) variation interpreted as uncertainty has been studied in: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question the wisdom for such a choice and propose a rather different 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0727" y="5739825"/>
            <a:ext cx="362567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Stirling</a:t>
            </a:r>
            <a:r>
              <a:rPr lang="en-US" sz="1600" dirty="0" smtClean="0">
                <a:solidFill>
                  <a:srgbClr val="FF0000"/>
                </a:solidFill>
              </a:rPr>
              <a:t> et al ‘11</a:t>
            </a:r>
          </a:p>
          <a:p>
            <a:r>
              <a:rPr lang="en-US" sz="1600" dirty="0" err="1" smtClean="0">
                <a:solidFill>
                  <a:srgbClr val="FF0000"/>
                </a:solidFill>
              </a:rPr>
              <a:t>Bonvini</a:t>
            </a:r>
            <a:r>
              <a:rPr lang="en-US" sz="1600" dirty="0" smtClean="0">
                <a:solidFill>
                  <a:srgbClr val="FF0000"/>
                </a:solidFill>
              </a:rPr>
              <a:t>, Papanastasiou, </a:t>
            </a:r>
            <a:r>
              <a:rPr lang="en-US" sz="1600" dirty="0" err="1" smtClean="0">
                <a:solidFill>
                  <a:srgbClr val="FF0000"/>
                </a:solidFill>
              </a:rPr>
              <a:t>Tackmann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‘15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On the treatment of heavy flavors in the proton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727293"/>
            <a:ext cx="1005357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Why in the past the threshold has been taken equal to the mass of the heavy quark?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Short answer: a pure accident! Based on:</a:t>
            </a: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Many years ago, when NLO was something to dream about, people wanted: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Continuity: it was feared that a discontinuity in the pdf at threshold may induce discontinuities in observables. 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00B050"/>
                </a:solidFill>
              </a:rPr>
              <a:t>Of course, we still want continuity: we observe that at higher orders continuity in observables is restored for a range of thresholds! In other words the discontinuity in PDFs need not be feared.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At LO in QCD, the matching is continuous for any value of the threshold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At NLO the continuity of PDFs is only present if the threshold is chosen to be at the heavy quark mass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mass m is a “natural” scale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However, this continuity at NLO is just an accident and is not a feature that persists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the space-like at higher orders (NNLO and N</a:t>
            </a:r>
            <a:r>
              <a:rPr lang="en-US" baseline="30000" dirty="0" smtClean="0"/>
              <a:t>3</a:t>
            </a:r>
            <a:r>
              <a:rPr lang="en-US" dirty="0" smtClean="0"/>
              <a:t>LO)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the time-like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For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/>
              <a:t>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57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Our proposal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51093"/>
            <a:ext cx="1005357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It is all very simple: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Take the threshold to be significantly higher than the mass (x5 </a:t>
            </a:r>
            <a:r>
              <a:rPr lang="mr-IN" dirty="0" smtClean="0"/>
              <a:t>–</a:t>
            </a:r>
            <a:r>
              <a:rPr lang="en-US" dirty="0" smtClean="0"/>
              <a:t> x10)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Assume the functional form of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 smtClean="0"/>
              <a:t>R</a:t>
            </a:r>
            <a:r>
              <a:rPr lang="en-US" dirty="0" smtClean="0"/>
              <a:t> has been chosen. For simplicity we take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 smtClean="0"/>
              <a:t>F</a:t>
            </a:r>
            <a:r>
              <a:rPr lang="en-US" dirty="0" smtClean="0"/>
              <a:t>=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 smtClean="0"/>
              <a:t>R</a:t>
            </a:r>
            <a:r>
              <a:rPr lang="en-US" dirty="0" smtClean="0"/>
              <a:t>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Below threshold (i.e.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/>
              <a:t>F</a:t>
            </a:r>
            <a:r>
              <a:rPr lang="en-US" baseline="-25000" dirty="0"/>
              <a:t> </a:t>
            </a:r>
            <a:r>
              <a:rPr lang="en-US" dirty="0" smtClean="0"/>
              <a:t>&lt;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 smtClean="0"/>
              <a:t>THR</a:t>
            </a:r>
            <a:r>
              <a:rPr lang="en-US" dirty="0" smtClean="0"/>
              <a:t>) we work in 4FS, as usual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Above </a:t>
            </a:r>
            <a:r>
              <a:rPr lang="en-US" dirty="0"/>
              <a:t>threshold (i.e.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/>
              <a:t>F</a:t>
            </a:r>
            <a:r>
              <a:rPr lang="en-US" baseline="-25000" dirty="0"/>
              <a:t> </a:t>
            </a:r>
            <a:r>
              <a:rPr lang="en-US" dirty="0" smtClean="0"/>
              <a:t>&gt;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/>
              <a:t>THR</a:t>
            </a:r>
            <a:r>
              <a:rPr lang="en-US" dirty="0"/>
              <a:t>) we work in </a:t>
            </a:r>
            <a:r>
              <a:rPr lang="en-US" dirty="0" smtClean="0"/>
              <a:t>5FS with a massless heavy flavor</a:t>
            </a: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/>
              <a:t>M</a:t>
            </a:r>
            <a:r>
              <a:rPr lang="en-US" dirty="0" smtClean="0"/>
              <a:t>assless calculations account for all terms ~</a:t>
            </a:r>
            <a:r>
              <a:rPr lang="en-US" dirty="0" err="1" smtClean="0"/>
              <a:t>ln</a:t>
            </a:r>
            <a:r>
              <a:rPr lang="en-US" baseline="30000" dirty="0" err="1" smtClean="0"/>
              <a:t>n</a:t>
            </a:r>
            <a:r>
              <a:rPr lang="en-US" dirty="0" smtClean="0"/>
              <a:t>(m) and m</a:t>
            </a:r>
            <a:r>
              <a:rPr lang="en-US" baseline="30000" dirty="0" smtClean="0"/>
              <a:t>0</a:t>
            </a:r>
            <a:r>
              <a:rPr lang="en-US" dirty="0" smtClean="0"/>
              <a:t>. They only miss terms of O(m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Our approach involves an approximation; however, unlike the standard case we have </a:t>
            </a:r>
            <a:r>
              <a:rPr lang="en-US" dirty="0"/>
              <a:t>a parameter that controls the </a:t>
            </a:r>
            <a:r>
              <a:rPr lang="en-US" dirty="0" smtClean="0"/>
              <a:t>error: O(m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</a:rPr>
              <a:t>2</a:t>
            </a:r>
            <a:r>
              <a:rPr lang="en-US" baseline="-25000" dirty="0" smtClean="0"/>
              <a:t>THR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If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/>
              <a:t>THR</a:t>
            </a:r>
            <a:r>
              <a:rPr lang="en-US" baseline="-25000" dirty="0"/>
              <a:t> </a:t>
            </a:r>
            <a:r>
              <a:rPr lang="en-US" dirty="0" smtClean="0"/>
              <a:t>= (5</a:t>
            </a:r>
            <a:r>
              <a:rPr lang="mr-IN" dirty="0" smtClean="0"/>
              <a:t>–</a:t>
            </a:r>
            <a:r>
              <a:rPr lang="en-US" dirty="0" smtClean="0"/>
              <a:t>10) x m, then missing power corrections are completely negligible (1%-4%)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Benefits: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No need for complicated and sometimes cumbersome prescriptions</a:t>
            </a: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Use ‘plain’ calculations that are always used in their region of validity</a:t>
            </a: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Control over O(m</a:t>
            </a:r>
            <a:r>
              <a:rPr lang="en-US" baseline="30000" dirty="0" smtClean="0"/>
              <a:t>2</a:t>
            </a:r>
            <a:r>
              <a:rPr lang="en-US" dirty="0" smtClean="0"/>
              <a:t>) type terms</a:t>
            </a: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Threshold should not be taken too high (more than around x10) in order not to spoil collinear resummation.</a:t>
            </a:r>
          </a:p>
        </p:txBody>
      </p:sp>
    </p:spTree>
    <p:extLst>
      <p:ext uri="{BB962C8B-B14F-4D97-AF65-F5344CB8AC3E}">
        <p14:creationId xmlns:p14="http://schemas.microsoft.com/office/powerpoint/2010/main" val="1956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Effect on PDFs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51093"/>
            <a:ext cx="10053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first thing to consider is the effect on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/>
              <a:t>S </a:t>
            </a:r>
            <a:r>
              <a:rPr lang="en-US" dirty="0" smtClean="0"/>
              <a:t>and PDFs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To this end we have generate a family of PDFs, based on NNPDF3.0, with various thresholds spanning the range [1 </a:t>
            </a:r>
            <a:r>
              <a:rPr lang="mr-IN" dirty="0" smtClean="0"/>
              <a:t>–</a:t>
            </a:r>
            <a:r>
              <a:rPr lang="en-US" dirty="0" smtClean="0"/>
              <a:t> 10] x m.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Evolution for each set is done consistently, at LO, NLO and NNLO.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Charm and top are considered here as usual. In principle their thresholds should be increased.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scale dependence of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 smtClean="0"/>
              <a:t>S </a:t>
            </a:r>
            <a:r>
              <a:rPr lang="en-US" dirty="0" smtClean="0"/>
              <a:t>, shown relative to the standard case, looks like: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7" y="3795796"/>
            <a:ext cx="9685903" cy="336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5000" y="1351756"/>
            <a:ext cx="18288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/>
              <a:t>b</a:t>
            </a:r>
            <a:r>
              <a:rPr lang="en-US" sz="2500" b="1" dirty="0" smtClean="0"/>
              <a:t> - PDF</a:t>
            </a:r>
            <a:endParaRPr lang="en-US" sz="2500" b="1" baseline="-25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" y="-74139"/>
            <a:ext cx="5399524" cy="7465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1972015"/>
            <a:ext cx="3015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(left) and NNLO (right)</a:t>
            </a:r>
          </a:p>
          <a:p>
            <a:endParaRPr lang="en-US" dirty="0"/>
          </a:p>
          <a:p>
            <a:r>
              <a:rPr lang="en-US" dirty="0" smtClean="0"/>
              <a:t>for four values of 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08374" y="4114800"/>
            <a:ext cx="4139467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Note the drastic improvement at NNLO</a:t>
            </a:r>
          </a:p>
          <a:p>
            <a:endParaRPr lang="en-US" dirty="0"/>
          </a:p>
          <a:p>
            <a:pPr algn="ctr"/>
            <a:r>
              <a:rPr lang="en-US" dirty="0" smtClean="0"/>
              <a:t>“Discontinuities are good”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67640" y="4161473"/>
            <a:ext cx="205705" cy="37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68436" y="3276600"/>
            <a:ext cx="727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fastNLO</a:t>
            </a:r>
            <a:r>
              <a:rPr lang="en-US" sz="2400" dirty="0" smtClean="0"/>
              <a:t> tables with top-pair differential distributions</a:t>
            </a:r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614" y="4796792"/>
            <a:ext cx="28078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</a:t>
            </a:r>
            <a:r>
              <a:rPr lang="en-US" sz="1600" dirty="0" err="1" smtClean="0">
                <a:solidFill>
                  <a:srgbClr val="FF0000"/>
                </a:solidFill>
              </a:rPr>
              <a:t>Heymes</a:t>
            </a:r>
            <a:r>
              <a:rPr lang="en-US" sz="1600" dirty="0" smtClean="0">
                <a:solidFill>
                  <a:srgbClr val="FF0000"/>
                </a:solidFill>
              </a:rPr>
              <a:t>, Mitov 2017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5000" y="1351756"/>
            <a:ext cx="18288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g - PDF</a:t>
            </a:r>
            <a:endParaRPr lang="en-US" sz="2500" b="1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943600" y="1972015"/>
            <a:ext cx="3015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(left) and NNLO (right)</a:t>
            </a:r>
          </a:p>
          <a:p>
            <a:endParaRPr lang="en-US" dirty="0"/>
          </a:p>
          <a:p>
            <a:r>
              <a:rPr lang="en-US" dirty="0" smtClean="0"/>
              <a:t>for four values of 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62953" y="3886200"/>
            <a:ext cx="4021807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Note the agreement between all sets </a:t>
            </a:r>
          </a:p>
          <a:p>
            <a:r>
              <a:rPr lang="en-US" dirty="0" smtClean="0"/>
              <a:t>at large Q (as desired).</a:t>
            </a:r>
          </a:p>
          <a:p>
            <a:endParaRPr lang="en-US" dirty="0" smtClean="0"/>
          </a:p>
          <a:p>
            <a:r>
              <a:rPr lang="en-US" dirty="0" smtClean="0"/>
              <a:t>NNLO an </a:t>
            </a:r>
            <a:r>
              <a:rPr lang="en-US" dirty="0"/>
              <a:t>improvement </a:t>
            </a:r>
            <a:r>
              <a:rPr lang="en-US" dirty="0" smtClean="0"/>
              <a:t>over NLO</a:t>
            </a:r>
          </a:p>
          <a:p>
            <a:endParaRPr lang="en-US" dirty="0"/>
          </a:p>
          <a:p>
            <a:pPr algn="ctr"/>
            <a:r>
              <a:rPr lang="en-US" dirty="0" smtClean="0"/>
              <a:t>“Discontinuities are good”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5321300" cy="744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5326" y="6183868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</a:t>
            </a:r>
            <a:r>
              <a:rPr lang="en-US" smtClean="0"/>
              <a:t>story for all other PDFs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Effect on observables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51093"/>
            <a:ext cx="100535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discontinuities in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/>
              <a:t>S </a:t>
            </a:r>
            <a:r>
              <a:rPr lang="en-US" dirty="0" smtClean="0"/>
              <a:t>and PDFs are clearly visible. What happens with observables?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study the effect on: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852074" lvl="1" indent="-342900">
              <a:buClr>
                <a:srgbClr val="008000"/>
              </a:buClr>
              <a:buFont typeface="+mj-lt"/>
              <a:buAutoNum type="arabicPeriod"/>
            </a:pPr>
            <a:r>
              <a:rPr lang="en-US" dirty="0" smtClean="0"/>
              <a:t>Standard precision LHC candles (</a:t>
            </a:r>
            <a:r>
              <a:rPr lang="en-US" dirty="0" err="1" smtClean="0"/>
              <a:t>tt</a:t>
            </a:r>
            <a:r>
              <a:rPr lang="en-US" dirty="0" smtClean="0"/>
              <a:t>, single top, Higgs, Z)</a:t>
            </a:r>
          </a:p>
          <a:p>
            <a:pPr marL="852074" lvl="1" indent="-342900">
              <a:buClr>
                <a:srgbClr val="008000"/>
              </a:buClr>
              <a:buFont typeface="+mj-lt"/>
              <a:buAutoNum type="arabicPeriod"/>
            </a:pPr>
            <a:r>
              <a:rPr lang="en-US" dirty="0" smtClean="0"/>
              <a:t>Processes sensitive to b-PDF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(single top, </a:t>
            </a:r>
            <a:r>
              <a:rPr lang="en-US" dirty="0" err="1" smtClean="0">
                <a:sym typeface="Wingdings"/>
              </a:rPr>
              <a:t>bbZ</a:t>
            </a:r>
            <a:r>
              <a:rPr lang="en-US" dirty="0" smtClean="0">
                <a:sym typeface="Wingdings"/>
              </a:rPr>
              <a:t>, b-jet P</a:t>
            </a:r>
            <a:r>
              <a:rPr lang="en-US" baseline="-25000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b+Z</a:t>
            </a:r>
            <a:r>
              <a:rPr lang="en-US" dirty="0" smtClean="0">
                <a:sym typeface="Wingdings"/>
              </a:rPr>
              <a:t>)</a:t>
            </a:r>
          </a:p>
          <a:p>
            <a:pPr marL="852074" lvl="1" indent="-342900">
              <a:buClr>
                <a:srgbClr val="008000"/>
              </a:buClr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Discontinuities in 2) and in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-like and Z-like processes that can be computed through NNLO in both 4FS and 5FS (Z-like means Z production but with modified </a:t>
            </a:r>
            <a:r>
              <a:rPr lang="en-US" dirty="0" err="1" smtClean="0">
                <a:sym typeface="Wingdings"/>
              </a:rPr>
              <a:t>m</a:t>
            </a:r>
            <a:r>
              <a:rPr lang="en-US" baseline="-25000" dirty="0" err="1" smtClean="0">
                <a:sym typeface="Wingdings"/>
              </a:rPr>
              <a:t>Z</a:t>
            </a:r>
            <a:r>
              <a:rPr lang="en-US" dirty="0" smtClean="0">
                <a:sym typeface="Wingdings"/>
              </a:rPr>
              <a:t>; same for top)</a:t>
            </a: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observe the amazing self-consistency of the theory: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</a:t>
            </a:r>
            <a:r>
              <a:rPr lang="en-US" dirty="0"/>
              <a:t>large discontinuities in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/>
              <a:t>S </a:t>
            </a:r>
            <a:r>
              <a:rPr lang="en-US" dirty="0"/>
              <a:t>and PDFs </a:t>
            </a:r>
            <a:r>
              <a:rPr lang="en-US" dirty="0" smtClean="0"/>
              <a:t>are nowhere to be found in observables.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other words, an apparent cancellation takes place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 hint of a possible non-minimal formulation of the theory?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It is absolutely essential to not only look at LO but always at NLO and whenever possible at NNLO.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Huge improvement from the inclusion of higher orders which brings about continuity in observables.</a:t>
            </a:r>
          </a:p>
        </p:txBody>
      </p:sp>
    </p:spTree>
    <p:extLst>
      <p:ext uri="{BB962C8B-B14F-4D97-AF65-F5344CB8AC3E}">
        <p14:creationId xmlns:p14="http://schemas.microsoft.com/office/powerpoint/2010/main" val="2027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24600" y="2590800"/>
            <a:ext cx="36576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Effect on observables</a:t>
            </a:r>
            <a:endParaRPr lang="en-US" sz="2500" b="1" baseline="-25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10"/>
            <a:ext cx="6400800" cy="7375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8974" y="3276600"/>
            <a:ext cx="2902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Drastic improvement from inclusion of higher orders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904734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smtClean="0"/>
              <a:t>Discontinuities in </a:t>
            </a:r>
            <a:r>
              <a:rPr lang="en-US" sz="2500" b="1" dirty="0" smtClean="0"/>
              <a:t>observables</a:t>
            </a:r>
            <a:endParaRPr lang="en-US" sz="2500" b="1" baseline="-25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07982"/>
            <a:ext cx="5252484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286592"/>
            <a:ext cx="9637568" cy="3876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3" y="1972270"/>
            <a:ext cx="1005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/>
              <a:t>Drastic improvement from inclusion of higher orders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/>
              <a:t>Improvement </a:t>
            </a:r>
            <a:r>
              <a:rPr lang="en-US" dirty="0" smtClean="0"/>
              <a:t>with larger thresholds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904734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Standard LHC candles (Z and </a:t>
            </a:r>
            <a:r>
              <a:rPr lang="en-US" sz="2500" b="1" dirty="0" err="1" smtClean="0"/>
              <a:t>tt</a:t>
            </a:r>
            <a:r>
              <a:rPr lang="en-US" sz="2500" b="1" dirty="0" smtClean="0"/>
              <a:t>)</a:t>
            </a:r>
            <a:endParaRPr lang="en-US" sz="2500" b="1" baseline="-25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" y="609600"/>
            <a:ext cx="8700052" cy="65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904734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Standard LHC candles (</a:t>
            </a:r>
            <a:r>
              <a:rPr lang="en-US" sz="2500" b="1" dirty="0" err="1" smtClean="0"/>
              <a:t>ggH</a:t>
            </a:r>
            <a:r>
              <a:rPr lang="en-US" sz="2500" b="1" dirty="0" smtClean="0"/>
              <a:t> and t-</a:t>
            </a:r>
            <a:r>
              <a:rPr lang="en-US" sz="2500" b="1" dirty="0" err="1" smtClean="0"/>
              <a:t>ch</a:t>
            </a:r>
            <a:r>
              <a:rPr lang="en-US" sz="2500" b="1" dirty="0" smtClean="0"/>
              <a:t> top)</a:t>
            </a:r>
            <a:endParaRPr lang="en-US" sz="2500" b="1" baseline="-25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69278"/>
            <a:ext cx="8016675" cy="606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690360"/>
            <a:ext cx="609600" cy="701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8530" y="6865970"/>
            <a:ext cx="148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  <a:r>
              <a:rPr lang="en-US" smtClean="0"/>
              <a:t>s unaffected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Conclusions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51093"/>
            <a:ext cx="100535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Update on new results in precision top-pair production at LHC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Results in new format: first NNLO calculation using </a:t>
            </a:r>
            <a:r>
              <a:rPr lang="en-US" dirty="0" err="1" smtClean="0"/>
              <a:t>fastNLO</a:t>
            </a:r>
            <a:r>
              <a:rPr lang="en-US" dirty="0" smtClean="0"/>
              <a:t> tables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Merged with EW corrections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Applications: PDF extraction: best tool for gluon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New take on how to treat heavy-flavors in proton PDF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Idea very simple: significantly increase the threshold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This is the only parameter which the theory does not specify; has not been explored.</a:t>
            </a: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Discontinuities in coupling and PDFs do not lead to as large discontinuities in observables!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/>
              <a:t>The largest effect we could find is in single top: total x-section lowered by almost 5% </a:t>
            </a:r>
            <a:r>
              <a:rPr lang="en-US" dirty="0" smtClean="0"/>
              <a:t>compared to standard case. This is large compared to NNLO scale error but comparable to (future) experimental error.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Standard candles have small changes.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Approach would be very appropriate for top. So far all top calculations done in 5FS, not 6FS, despite kinematics is in the </a:t>
            </a:r>
            <a:r>
              <a:rPr lang="en-US" dirty="0" err="1" smtClean="0"/>
              <a:t>TeV</a:t>
            </a:r>
            <a:r>
              <a:rPr lang="en-US" dirty="0" smtClean="0"/>
              <a:t> 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 smtClean="0"/>
              <a:t>fastNLO</a:t>
            </a:r>
            <a:r>
              <a:rPr lang="en-US" sz="2500" b="1" dirty="0" smtClean="0"/>
              <a:t> tables for top @ NNLO 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71691"/>
            <a:ext cx="1005357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All distributions computed by us so far are available as files.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But they are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Not as convenient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Computed for specific PDF sets and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/>
              <a:t>Recomputing</a:t>
            </a:r>
            <a:r>
              <a:rPr lang="en-US" dirty="0" smtClean="0"/>
              <a:t> for different parameters is not practical;                                                      the full calculation takes 10</a:t>
            </a:r>
            <a:r>
              <a:rPr lang="en-US" baseline="30000" dirty="0" smtClean="0"/>
              <a:t>4</a:t>
            </a:r>
            <a:r>
              <a:rPr lang="en-US" dirty="0" smtClean="0"/>
              <a:t> - 10</a:t>
            </a:r>
            <a:r>
              <a:rPr lang="en-US" baseline="30000" dirty="0" smtClean="0"/>
              <a:t>5</a:t>
            </a:r>
            <a:r>
              <a:rPr lang="en-US" dirty="0" smtClean="0"/>
              <a:t> CPU hours!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have produced differential distribution in the form of </a:t>
            </a:r>
            <a:r>
              <a:rPr lang="en-US" dirty="0" err="1" smtClean="0"/>
              <a:t>fastNLO</a:t>
            </a:r>
            <a:r>
              <a:rPr lang="en-US" dirty="0" smtClean="0"/>
              <a:t> tables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Basically, the tables are interpolations of </a:t>
            </a:r>
            <a:r>
              <a:rPr lang="en-US" dirty="0" err="1" smtClean="0"/>
              <a:t>partonic</a:t>
            </a:r>
            <a:r>
              <a:rPr lang="en-US" dirty="0" smtClean="0"/>
              <a:t> cross-sections (for a fixed distribution and bins).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Therefore, it is super fast to </a:t>
            </a:r>
            <a:r>
              <a:rPr lang="en-US" dirty="0" err="1" smtClean="0"/>
              <a:t>recompute</a:t>
            </a:r>
            <a:r>
              <a:rPr lang="en-US" dirty="0" smtClean="0"/>
              <a:t> the cross-section ~ O(sec’s) with new PDF set.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This can be used by anybody: PDF fits, experimental and theory studies.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One could also include EW effects by rescaling with K-factor  (also computed by us </a:t>
            </a:r>
            <a:r>
              <a:rPr lang="mr-IN" dirty="0" smtClean="0"/>
              <a:t>–</a:t>
            </a:r>
            <a:r>
              <a:rPr lang="en-US" dirty="0" smtClean="0"/>
              <a:t> see later)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Planning to extend to all future calculations, to 2dim distributions, etc.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43400" y="3886200"/>
            <a:ext cx="551599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Kluge, </a:t>
            </a:r>
            <a:r>
              <a:rPr lang="en-US" sz="1600" dirty="0" err="1" smtClean="0">
                <a:solidFill>
                  <a:srgbClr val="FF0000"/>
                </a:solidFill>
              </a:rPr>
              <a:t>Rabbertz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Wobisch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hep-ph</a:t>
            </a:r>
            <a:r>
              <a:rPr lang="en-US" sz="1600" dirty="0" smtClean="0">
                <a:solidFill>
                  <a:srgbClr val="FF0000"/>
                </a:solidFill>
              </a:rPr>
              <a:t>/0609285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D. </a:t>
            </a:r>
            <a:r>
              <a:rPr lang="en-US" sz="1600" dirty="0" err="1">
                <a:solidFill>
                  <a:srgbClr val="FF0000"/>
                </a:solidFill>
              </a:rPr>
              <a:t>Britzger</a:t>
            </a:r>
            <a:r>
              <a:rPr lang="en-US" sz="1600" dirty="0">
                <a:solidFill>
                  <a:srgbClr val="FF0000"/>
                </a:solidFill>
              </a:rPr>
              <a:t> et al. [</a:t>
            </a:r>
            <a:r>
              <a:rPr lang="en-US" sz="1600" dirty="0" err="1">
                <a:solidFill>
                  <a:srgbClr val="FF0000"/>
                </a:solidFill>
              </a:rPr>
              <a:t>fastNLO</a:t>
            </a:r>
            <a:r>
              <a:rPr lang="en-US" sz="1600" dirty="0">
                <a:solidFill>
                  <a:srgbClr val="FF0000"/>
                </a:solidFill>
              </a:rPr>
              <a:t> Collaboration], </a:t>
            </a:r>
            <a:r>
              <a:rPr lang="en-US" sz="1600" dirty="0" smtClean="0">
                <a:solidFill>
                  <a:srgbClr val="FF0000"/>
                </a:solidFill>
              </a:rPr>
              <a:t>arXiv:1208.3641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Making the results easy to use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926068"/>
            <a:ext cx="1005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/>
              <a:t>fastNLO</a:t>
            </a:r>
            <a:r>
              <a:rPr lang="en-US" dirty="0" smtClean="0"/>
              <a:t> </a:t>
            </a:r>
            <a:r>
              <a:rPr lang="en-US" dirty="0"/>
              <a:t>does not have a utility for estimating MC </a:t>
            </a:r>
            <a:r>
              <a:rPr lang="en-US" dirty="0" smtClean="0"/>
              <a:t>error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estimate the interpolation error to be very small (</a:t>
            </a:r>
            <a:r>
              <a:rPr lang="en-US" dirty="0" err="1" smtClean="0"/>
              <a:t>permil</a:t>
            </a:r>
            <a:r>
              <a:rPr lang="en-US" dirty="0" smtClean="0"/>
              <a:t>). The overall quality is similar to previous calculations we have made public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571500"/>
            <a:ext cx="28078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</a:t>
            </a:r>
            <a:r>
              <a:rPr lang="en-US" sz="1600" dirty="0" err="1" smtClean="0">
                <a:solidFill>
                  <a:srgbClr val="FF0000"/>
                </a:solidFill>
              </a:rPr>
              <a:t>Heymes</a:t>
            </a:r>
            <a:r>
              <a:rPr lang="en-US" sz="1600" dirty="0" smtClean="0">
                <a:solidFill>
                  <a:srgbClr val="FF0000"/>
                </a:solidFill>
              </a:rPr>
              <a:t>, Mitov 2017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" y="2299159"/>
            <a:ext cx="4931522" cy="3568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325374"/>
            <a:ext cx="4846983" cy="3542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5212" y="6107668"/>
            <a:ext cx="205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Interpolation error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3112" y="5974044"/>
            <a:ext cx="311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Absolute error relative to an </a:t>
            </a:r>
          </a:p>
          <a:p>
            <a:r>
              <a:rPr lang="en-US" dirty="0" smtClean="0"/>
              <a:t>old calculation for 3 pdf sets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9043" y="6869537"/>
            <a:ext cx="918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website: </a:t>
            </a:r>
            <a:r>
              <a:rPr lang="en-US" dirty="0" smtClean="0">
                <a:solidFill>
                  <a:srgbClr val="0070C0"/>
                </a:solidFill>
              </a:rPr>
              <a:t>http</a:t>
            </a:r>
            <a:r>
              <a:rPr lang="en-US" dirty="0">
                <a:solidFill>
                  <a:srgbClr val="0070C0"/>
                </a:solidFill>
              </a:rPr>
              <a:t>://</a:t>
            </a:r>
            <a:r>
              <a:rPr lang="en-US" dirty="0" err="1">
                <a:solidFill>
                  <a:srgbClr val="0070C0"/>
                </a:solidFill>
              </a:rPr>
              <a:t>www.precision.hep.phy.cam.ac.uk</a:t>
            </a:r>
            <a:r>
              <a:rPr lang="en-US" dirty="0">
                <a:solidFill>
                  <a:srgbClr val="0070C0"/>
                </a:solidFill>
              </a:rPr>
              <a:t>/results/</a:t>
            </a:r>
            <a:r>
              <a:rPr lang="en-US" dirty="0" err="1">
                <a:solidFill>
                  <a:srgbClr val="0070C0"/>
                </a:solidFill>
              </a:rPr>
              <a:t>ttbar-fastnlo</a:t>
            </a:r>
            <a:r>
              <a:rPr lang="en-US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70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67640" y="4161473"/>
            <a:ext cx="205705" cy="37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352800"/>
            <a:ext cx="1005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Fitting PDF from top-pair data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88436" y="4919246"/>
            <a:ext cx="4126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Hartland, Mitov, </a:t>
            </a:r>
            <a:r>
              <a:rPr lang="en-US" sz="1600" dirty="0" err="1" smtClean="0">
                <a:solidFill>
                  <a:srgbClr val="FF0000"/>
                </a:solidFill>
              </a:rPr>
              <a:t>Nocera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Rojo</a:t>
            </a:r>
            <a:r>
              <a:rPr lang="en-US" sz="1600" dirty="0" smtClean="0">
                <a:solidFill>
                  <a:srgbClr val="FF0000"/>
                </a:solidFill>
              </a:rPr>
              <a:t> 2016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PDF from LHC data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85800"/>
            <a:ext cx="100535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Top production is very sensitive to the gluon PDF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No other process offers such access to the gluon PDF at large x!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New study from Z P</a:t>
            </a:r>
            <a:r>
              <a:rPr lang="en-US" baseline="-25000" dirty="0" smtClean="0"/>
              <a:t>T</a:t>
            </a:r>
            <a:r>
              <a:rPr lang="en-US" dirty="0" smtClean="0"/>
              <a:t> at NNLO has similar sensitivity but not at large x. The two are consistent.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40805"/>
            <a:ext cx="8541221" cy="4415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600" y="5656674"/>
            <a:ext cx="4126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Hartland, Mitov, </a:t>
            </a:r>
            <a:r>
              <a:rPr lang="en-US" sz="1600" dirty="0" err="1" smtClean="0">
                <a:solidFill>
                  <a:srgbClr val="FF0000"/>
                </a:solidFill>
              </a:rPr>
              <a:t>Nocera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Rojo</a:t>
            </a:r>
            <a:r>
              <a:rPr lang="en-US" sz="1600" dirty="0" smtClean="0">
                <a:solidFill>
                  <a:srgbClr val="FF0000"/>
                </a:solidFill>
              </a:rPr>
              <a:t> 2016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7052846"/>
            <a:ext cx="386618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Boughezal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Gufanti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Petriello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Ubiali</a:t>
            </a:r>
            <a:r>
              <a:rPr lang="en-US" sz="1600" dirty="0" smtClean="0">
                <a:solidFill>
                  <a:srgbClr val="FF0000"/>
                </a:solidFill>
              </a:rPr>
              <a:t> 2017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PDF from LHC data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85800"/>
            <a:ext cx="10053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fit: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Our benchmark PDF set is NNPDF3.0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Our fit is global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find: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It is not easy to fit ATLAS and CMS simultaneously (but each one can be fit individually)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distributions chosen minimize the impact of 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EW corrections (not included)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 uncertainty (the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tt</a:t>
            </a:r>
            <a:r>
              <a:rPr lang="en-US" dirty="0" smtClean="0"/>
              <a:t> distributions are least sensitive to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1436" y="495467"/>
            <a:ext cx="4126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Hartland, Mitov, </a:t>
            </a:r>
            <a:r>
              <a:rPr lang="en-US" sz="1600" dirty="0" err="1" smtClean="0">
                <a:solidFill>
                  <a:srgbClr val="FF0000"/>
                </a:solidFill>
              </a:rPr>
              <a:t>Nocera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Rojo</a:t>
            </a:r>
            <a:r>
              <a:rPr lang="en-US" sz="1600" dirty="0" smtClean="0">
                <a:solidFill>
                  <a:srgbClr val="FF0000"/>
                </a:solidFill>
              </a:rPr>
              <a:t> 2016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0"/>
            <a:ext cx="7086600" cy="1843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03614"/>
            <a:ext cx="8291468" cy="10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PDF from LHC data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926068"/>
            <a:ext cx="100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Improvement in the gluon PDF after top data is included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1436" y="495467"/>
            <a:ext cx="4126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Hartland, Mitov, </a:t>
            </a:r>
            <a:r>
              <a:rPr lang="en-US" sz="1600" dirty="0" err="1" smtClean="0">
                <a:solidFill>
                  <a:srgbClr val="FF0000"/>
                </a:solidFill>
              </a:rPr>
              <a:t>Nocera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Rojo</a:t>
            </a:r>
            <a:r>
              <a:rPr lang="en-US" sz="1600" dirty="0" smtClean="0">
                <a:solidFill>
                  <a:srgbClr val="FF0000"/>
                </a:solidFill>
              </a:rPr>
              <a:t> 2016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56" y="1905001"/>
            <a:ext cx="9517744" cy="3276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955268"/>
            <a:ext cx="100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Even jets may not have more constraining power.</a:t>
            </a:r>
          </a:p>
        </p:txBody>
      </p:sp>
    </p:spTree>
    <p:extLst>
      <p:ext uri="{BB962C8B-B14F-4D97-AF65-F5344CB8AC3E}">
        <p14:creationId xmlns:p14="http://schemas.microsoft.com/office/powerpoint/2010/main" val="13485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Recent developments in top pair production                                           Alexander Mitov                                                                  Loopfest, 2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PDF from LHC data</a:t>
            </a:r>
            <a:endParaRPr lang="en-US" sz="2500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926068"/>
            <a:ext cx="1005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Before the fit / after the fit comparison for the effect on the two distributions that have not been fitted: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1436" y="495467"/>
            <a:ext cx="4126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Czakon, Hartland, Mitov, </a:t>
            </a:r>
            <a:r>
              <a:rPr lang="en-US" sz="1600" dirty="0" err="1" smtClean="0">
                <a:solidFill>
                  <a:srgbClr val="FF0000"/>
                </a:solidFill>
              </a:rPr>
              <a:t>Nocera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Rojo</a:t>
            </a:r>
            <a:r>
              <a:rPr lang="en-US" sz="1600" dirty="0" smtClean="0">
                <a:solidFill>
                  <a:srgbClr val="FF0000"/>
                </a:solidFill>
              </a:rPr>
              <a:t> 2016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6607"/>
            <a:ext cx="5004697" cy="3720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14600"/>
            <a:ext cx="4876799" cy="37293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40269"/>
            <a:ext cx="100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Very significant reduction of PDF error!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2630" y="2206823"/>
            <a:ext cx="19488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PDF error only shown!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42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LEXANDER@YFMYQPEFUVWXY5M7" val="2689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30001167.potx</Template>
  <TotalTime>17952</TotalTime>
  <Words>2187</Words>
  <Application>Microsoft Macintosh PowerPoint</Application>
  <PresentationFormat>Custom</PresentationFormat>
  <Paragraphs>334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Goudy Old Style</vt:lpstr>
      <vt:lpstr>Impact</vt:lpstr>
      <vt:lpstr>Lucida Grande</vt:lpstr>
      <vt:lpstr>ＭＳ Ｐゴシック</vt:lpstr>
      <vt:lpstr>Rockwell</vt:lpstr>
      <vt:lpstr>Tahoma</vt:lpstr>
      <vt:lpstr>Wingdings</vt:lpstr>
      <vt:lpstr>Inkwell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 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subject/>
  <dc:creator>Milena Mitova</dc:creator>
  <cp:keywords/>
  <dc:description/>
  <cp:lastModifiedBy>Microsoft Office User</cp:lastModifiedBy>
  <cp:revision>3424</cp:revision>
  <cp:lastPrinted>2015-10-29T12:21:06Z</cp:lastPrinted>
  <dcterms:created xsi:type="dcterms:W3CDTF">2014-02-06T12:07:37Z</dcterms:created>
  <dcterms:modified xsi:type="dcterms:W3CDTF">2017-06-02T16:27:34Z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TC100690451033</vt:lpwstr>
  </property>
</Properties>
</file>