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86"/>
  </p:notesMasterIdLst>
  <p:handoutMasterIdLst>
    <p:handoutMasterId r:id="rId87"/>
  </p:handoutMasterIdLst>
  <p:sldIdLst>
    <p:sldId id="294" r:id="rId2"/>
    <p:sldId id="426" r:id="rId3"/>
    <p:sldId id="428" r:id="rId4"/>
    <p:sldId id="475" r:id="rId5"/>
    <p:sldId id="476" r:id="rId6"/>
    <p:sldId id="477" r:id="rId7"/>
    <p:sldId id="480" r:id="rId8"/>
    <p:sldId id="466" r:id="rId9"/>
    <p:sldId id="470" r:id="rId10"/>
    <p:sldId id="486" r:id="rId11"/>
    <p:sldId id="479" r:id="rId12"/>
    <p:sldId id="450" r:id="rId13"/>
    <p:sldId id="473" r:id="rId14"/>
    <p:sldId id="485" r:id="rId15"/>
    <p:sldId id="481" r:id="rId16"/>
    <p:sldId id="433" r:id="rId17"/>
    <p:sldId id="447" r:id="rId18"/>
    <p:sldId id="448" r:id="rId19"/>
    <p:sldId id="434" r:id="rId20"/>
    <p:sldId id="440" r:id="rId21"/>
    <p:sldId id="458" r:id="rId22"/>
    <p:sldId id="457" r:id="rId23"/>
    <p:sldId id="393" r:id="rId24"/>
    <p:sldId id="449" r:id="rId25"/>
    <p:sldId id="468" r:id="rId26"/>
    <p:sldId id="469" r:id="rId27"/>
    <p:sldId id="451" r:id="rId28"/>
    <p:sldId id="441" r:id="rId29"/>
    <p:sldId id="436" r:id="rId30"/>
    <p:sldId id="437" r:id="rId31"/>
    <p:sldId id="452" r:id="rId32"/>
    <p:sldId id="482" r:id="rId33"/>
    <p:sldId id="483" r:id="rId34"/>
    <p:sldId id="484" r:id="rId35"/>
    <p:sldId id="461" r:id="rId36"/>
    <p:sldId id="463" r:id="rId37"/>
    <p:sldId id="439" r:id="rId38"/>
    <p:sldId id="471" r:id="rId39"/>
    <p:sldId id="442" r:id="rId40"/>
    <p:sldId id="459" r:id="rId41"/>
    <p:sldId id="454" r:id="rId42"/>
    <p:sldId id="462" r:id="rId43"/>
    <p:sldId id="435" r:id="rId44"/>
    <p:sldId id="465" r:id="rId45"/>
    <p:sldId id="346" r:id="rId46"/>
    <p:sldId id="302" r:id="rId47"/>
    <p:sldId id="356" r:id="rId48"/>
    <p:sldId id="358" r:id="rId49"/>
    <p:sldId id="386" r:id="rId50"/>
    <p:sldId id="369" r:id="rId51"/>
    <p:sldId id="396" r:id="rId52"/>
    <p:sldId id="324" r:id="rId53"/>
    <p:sldId id="404" r:id="rId54"/>
    <p:sldId id="379" r:id="rId55"/>
    <p:sldId id="367" r:id="rId56"/>
    <p:sldId id="414" r:id="rId57"/>
    <p:sldId id="423" r:id="rId58"/>
    <p:sldId id="415" r:id="rId59"/>
    <p:sldId id="406" r:id="rId60"/>
    <p:sldId id="407" r:id="rId61"/>
    <p:sldId id="412" r:id="rId62"/>
    <p:sldId id="394" r:id="rId63"/>
    <p:sldId id="395" r:id="rId64"/>
    <p:sldId id="397" r:id="rId65"/>
    <p:sldId id="388" r:id="rId66"/>
    <p:sldId id="416" r:id="rId67"/>
    <p:sldId id="384" r:id="rId68"/>
    <p:sldId id="383" r:id="rId69"/>
    <p:sldId id="306" r:id="rId70"/>
    <p:sldId id="365" r:id="rId71"/>
    <p:sldId id="341" r:id="rId72"/>
    <p:sldId id="342" r:id="rId73"/>
    <p:sldId id="313" r:id="rId74"/>
    <p:sldId id="332" r:id="rId75"/>
    <p:sldId id="362" r:id="rId76"/>
    <p:sldId id="363" r:id="rId77"/>
    <p:sldId id="385" r:id="rId78"/>
    <p:sldId id="419" r:id="rId79"/>
    <p:sldId id="420" r:id="rId80"/>
    <p:sldId id="421" r:id="rId81"/>
    <p:sldId id="422" r:id="rId82"/>
    <p:sldId id="389" r:id="rId83"/>
    <p:sldId id="410" r:id="rId84"/>
    <p:sldId id="418" r:id="rId8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Geneva" charset="0"/>
      </a:defRPr>
    </a:lvl5pPr>
    <a:lvl6pPr marL="2286000" algn="l" defTabSz="457200" rtl="0" eaLnBrk="1" latinLnBrk="0" hangingPunct="1">
      <a:defRPr sz="2400" kern="1200">
        <a:solidFill>
          <a:schemeClr val="tx1"/>
        </a:solidFill>
        <a:latin typeface="Calibri" charset="0"/>
        <a:ea typeface="ＭＳ Ｐゴシック" charset="0"/>
        <a:cs typeface="Geneva" charset="0"/>
      </a:defRPr>
    </a:lvl6pPr>
    <a:lvl7pPr marL="2743200" algn="l" defTabSz="457200" rtl="0" eaLnBrk="1" latinLnBrk="0" hangingPunct="1">
      <a:defRPr sz="2400" kern="1200">
        <a:solidFill>
          <a:schemeClr val="tx1"/>
        </a:solidFill>
        <a:latin typeface="Calibri" charset="0"/>
        <a:ea typeface="ＭＳ Ｐゴシック" charset="0"/>
        <a:cs typeface="Geneva" charset="0"/>
      </a:defRPr>
    </a:lvl7pPr>
    <a:lvl8pPr marL="3200400" algn="l" defTabSz="457200" rtl="0" eaLnBrk="1" latinLnBrk="0" hangingPunct="1">
      <a:defRPr sz="2400" kern="1200">
        <a:solidFill>
          <a:schemeClr val="tx1"/>
        </a:solidFill>
        <a:latin typeface="Calibri" charset="0"/>
        <a:ea typeface="ＭＳ Ｐゴシック" charset="0"/>
        <a:cs typeface="Geneva" charset="0"/>
      </a:defRPr>
    </a:lvl8pPr>
    <a:lvl9pPr marL="3657600" algn="l" defTabSz="457200" rtl="0" eaLnBrk="1" latinLnBrk="0" hangingPunct="1">
      <a:defRPr sz="2400" kern="1200">
        <a:solidFill>
          <a:schemeClr val="tx1"/>
        </a:solidFill>
        <a:latin typeface="Calibri" charset="0"/>
        <a:ea typeface="ＭＳ Ｐゴシック"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7" autoAdjust="0"/>
    <p:restoredTop sz="95290" autoAdjust="0"/>
  </p:normalViewPr>
  <p:slideViewPr>
    <p:cSldViewPr snapToGrid="0" snapToObjects="1">
      <p:cViewPr>
        <p:scale>
          <a:sx n="100" d="100"/>
          <a:sy n="100" d="100"/>
        </p:scale>
        <p:origin x="1088" y="80"/>
      </p:cViewPr>
      <p:guideLst>
        <p:guide orient="horz" pos="2160"/>
        <p:guide pos="2880"/>
      </p:guideLst>
    </p:cSldViewPr>
  </p:slideViewPr>
  <p:outlineViewPr>
    <p:cViewPr>
      <p:scale>
        <a:sx n="33" d="100"/>
        <a:sy n="33" d="100"/>
      </p:scale>
      <p:origin x="0" y="-10234"/>
    </p:cViewPr>
  </p:outlineViewPr>
  <p:notesTextViewPr>
    <p:cViewPr>
      <p:scale>
        <a:sx n="100" d="100"/>
        <a:sy n="100" d="100"/>
      </p:scale>
      <p:origin x="0" y="0"/>
    </p:cViewPr>
  </p:notesTextViewPr>
  <p:sorterViewPr>
    <p:cViewPr>
      <p:scale>
        <a:sx n="97" d="100"/>
        <a:sy n="97"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92"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esProps" Target="presProps.xml"/><Relationship Id="rId8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kaushik:Google%20Drive:work_stuff:talks:2017:Titan_CPU_cons%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9"/>
    </mc:Choice>
    <mc:Fallback>
      <c:style val="39"/>
    </mc:Fallback>
  </mc:AlternateContent>
  <c:clrMapOvr bg1="lt1" tx1="dk1" bg2="lt2" tx2="dk2" accent1="accent1" accent2="accent2" accent3="accent3" accent4="accent4" accent5="accent5" accent6="accent6" hlink="hlink" folHlink="folHlink"/>
  <c:chart>
    <c:title>
      <c:tx>
        <c:rich>
          <a:bodyPr/>
          <a:lstStyle/>
          <a:p>
            <a:pPr>
              <a:defRPr/>
            </a:pPr>
            <a:r>
              <a:rPr lang="en-US" dirty="0"/>
              <a:t>Titan Core </a:t>
            </a:r>
            <a:r>
              <a:rPr lang="en-US" dirty="0" err="1"/>
              <a:t>MHours</a:t>
            </a:r>
            <a:r>
              <a:rPr lang="en-US" dirty="0"/>
              <a:t> Used by ATLAS in 2016</a:t>
            </a:r>
          </a:p>
        </c:rich>
      </c:tx>
      <c:layout>
        <c:manualLayout>
          <c:xMode val="edge"/>
          <c:yMode val="edge"/>
          <c:x val="0.289399502987928"/>
          <c:y val="0.0836466313503906"/>
        </c:manualLayout>
      </c:layout>
      <c:overlay val="0"/>
    </c:title>
    <c:autoTitleDeleted val="0"/>
    <c:plotArea>
      <c:layout>
        <c:manualLayout>
          <c:layoutTarget val="inner"/>
          <c:xMode val="edge"/>
          <c:yMode val="edge"/>
          <c:x val="0.0779509417222323"/>
          <c:y val="0.10518746090498"/>
          <c:w val="0.884065516494324"/>
          <c:h val="0.726868049711162"/>
        </c:manualLayout>
      </c:layout>
      <c:barChart>
        <c:barDir val="col"/>
        <c:grouping val="clustered"/>
        <c:varyColors val="0"/>
        <c:ser>
          <c:idx val="0"/>
          <c:order val="0"/>
          <c:tx>
            <c:strRef>
              <c:f>Sheet1!$A$6</c:f>
              <c:strCache>
                <c:ptCount val="1"/>
                <c:pt idx="0">
                  <c:v>Used Million CPU Hours</c:v>
                </c:pt>
              </c:strCache>
            </c:strRef>
          </c:tx>
          <c:invertIfNegative val="0"/>
          <c:cat>
            <c:numRef>
              <c:f>Sheet1!$B$5:$O$5</c:f>
              <c:numCache>
                <c:formatCode>m/d/yy</c:formatCode>
                <c:ptCount val="14"/>
                <c:pt idx="0">
                  <c:v>40938.0</c:v>
                </c:pt>
                <c:pt idx="1">
                  <c:v>40967.0</c:v>
                </c:pt>
                <c:pt idx="2">
                  <c:v>40998.0</c:v>
                </c:pt>
                <c:pt idx="3">
                  <c:v>41028.0</c:v>
                </c:pt>
                <c:pt idx="4">
                  <c:v>41059.0</c:v>
                </c:pt>
                <c:pt idx="5">
                  <c:v>41089.0</c:v>
                </c:pt>
                <c:pt idx="6">
                  <c:v>41120.0</c:v>
                </c:pt>
                <c:pt idx="7">
                  <c:v>41151.0</c:v>
                </c:pt>
                <c:pt idx="8">
                  <c:v>41181.0</c:v>
                </c:pt>
                <c:pt idx="9">
                  <c:v>41212.0</c:v>
                </c:pt>
                <c:pt idx="10">
                  <c:v>41242.0</c:v>
                </c:pt>
                <c:pt idx="11">
                  <c:v>41273.0</c:v>
                </c:pt>
                <c:pt idx="12">
                  <c:v>41304.0</c:v>
                </c:pt>
                <c:pt idx="13">
                  <c:v>41332.0</c:v>
                </c:pt>
              </c:numCache>
            </c:numRef>
          </c:cat>
          <c:val>
            <c:numRef>
              <c:f>Sheet1!$B$6:$O$6</c:f>
              <c:numCache>
                <c:formatCode>0.0</c:formatCode>
                <c:ptCount val="14"/>
                <c:pt idx="0">
                  <c:v>4.46901</c:v>
                </c:pt>
                <c:pt idx="1">
                  <c:v>3.852384999999999</c:v>
                </c:pt>
                <c:pt idx="2">
                  <c:v>6.969867</c:v>
                </c:pt>
                <c:pt idx="3">
                  <c:v>3.25698</c:v>
                </c:pt>
                <c:pt idx="4">
                  <c:v>3.523286</c:v>
                </c:pt>
                <c:pt idx="5">
                  <c:v>4.446093</c:v>
                </c:pt>
                <c:pt idx="6">
                  <c:v>6.147130999999984</c:v>
                </c:pt>
                <c:pt idx="7">
                  <c:v>9.837436</c:v>
                </c:pt>
                <c:pt idx="8">
                  <c:v>9.358170999999998</c:v>
                </c:pt>
                <c:pt idx="9">
                  <c:v>7.73448</c:v>
                </c:pt>
                <c:pt idx="10">
                  <c:v>7.363575999999986</c:v>
                </c:pt>
                <c:pt idx="11">
                  <c:v>6.798467</c:v>
                </c:pt>
                <c:pt idx="12">
                  <c:v>7.907845</c:v>
                </c:pt>
                <c:pt idx="13">
                  <c:v>14.774265</c:v>
                </c:pt>
              </c:numCache>
            </c:numRef>
          </c:val>
          <c:extLst xmlns:c16r2="http://schemas.microsoft.com/office/drawing/2015/06/chart">
            <c:ext xmlns:c16="http://schemas.microsoft.com/office/drawing/2014/chart" uri="{C3380CC4-5D6E-409C-BE32-E72D297353CC}">
              <c16:uniqueId val="{00000000-59E6-468E-BF53-A2009F989EF7}"/>
            </c:ext>
          </c:extLst>
        </c:ser>
        <c:dLbls>
          <c:showLegendKey val="0"/>
          <c:showVal val="0"/>
          <c:showCatName val="0"/>
          <c:showSerName val="0"/>
          <c:showPercent val="0"/>
          <c:showBubbleSize val="0"/>
        </c:dLbls>
        <c:gapWidth val="150"/>
        <c:axId val="2142940992"/>
        <c:axId val="2142290160"/>
      </c:barChart>
      <c:dateAx>
        <c:axId val="2142940992"/>
        <c:scaling>
          <c:orientation val="minMax"/>
        </c:scaling>
        <c:delete val="1"/>
        <c:axPos val="b"/>
        <c:numFmt formatCode="m/d/yy" sourceLinked="1"/>
        <c:majorTickMark val="out"/>
        <c:minorTickMark val="none"/>
        <c:tickLblPos val="nextTo"/>
        <c:crossAx val="2142290160"/>
        <c:crosses val="autoZero"/>
        <c:auto val="1"/>
        <c:lblOffset val="100"/>
        <c:baseTimeUnit val="months"/>
      </c:dateAx>
      <c:valAx>
        <c:axId val="2142290160"/>
        <c:scaling>
          <c:orientation val="minMax"/>
        </c:scaling>
        <c:delete val="0"/>
        <c:axPos val="l"/>
        <c:majorGridlines/>
        <c:numFmt formatCode="0.0" sourceLinked="1"/>
        <c:majorTickMark val="out"/>
        <c:minorTickMark val="none"/>
        <c:tickLblPos val="nextTo"/>
        <c:crossAx val="2142940992"/>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cs typeface="ＭＳ Ｐゴシック" charset="0"/>
              </a:defRPr>
            </a:lvl1pPr>
          </a:lstStyle>
          <a:p>
            <a:fld id="{A8A5D123-D51F-F242-8860-F1FCC73A6382}" type="datetimeFigureOut">
              <a:rPr lang="en-US"/>
              <a:pPr/>
              <a:t>10/12/17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cs typeface="ＭＳ Ｐゴシック" charset="0"/>
              </a:defRPr>
            </a:lvl1pPr>
          </a:lstStyle>
          <a:p>
            <a:fld id="{587E88CD-EAA0-3041-80A0-915E568BAD57}" type="slidenum">
              <a:rPr lang="en-US"/>
              <a:pPr/>
              <a:t>‹#›</a:t>
            </a:fld>
            <a:endParaRPr lang="en-US"/>
          </a:p>
        </p:txBody>
      </p:sp>
    </p:spTree>
    <p:extLst>
      <p:ext uri="{BB962C8B-B14F-4D97-AF65-F5344CB8AC3E}">
        <p14:creationId xmlns:p14="http://schemas.microsoft.com/office/powerpoint/2010/main" val="216125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cs typeface="ＭＳ Ｐゴシック" charset="0"/>
              </a:defRPr>
            </a:lvl1pPr>
          </a:lstStyle>
          <a:p>
            <a:fld id="{12C1F812-1AD7-5743-B0F6-090958CB7976}" type="datetimeFigureOut">
              <a:rPr lang="en-US"/>
              <a:pPr/>
              <a:t>10/12/17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cs typeface="ＭＳ Ｐゴシック" charset="0"/>
              </a:defRPr>
            </a:lvl1pPr>
          </a:lstStyle>
          <a:p>
            <a:fld id="{50729506-CE89-0A41-B8D2-DEDE77B48E74}" type="slidenum">
              <a:rPr lang="en-US"/>
              <a:pPr/>
              <a:t>‹#›</a:t>
            </a:fld>
            <a:endParaRPr lang="en-US"/>
          </a:p>
        </p:txBody>
      </p:sp>
    </p:spTree>
    <p:extLst>
      <p:ext uri="{BB962C8B-B14F-4D97-AF65-F5344CB8AC3E}">
        <p14:creationId xmlns:p14="http://schemas.microsoft.com/office/powerpoint/2010/main" val="23869785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729506-CE89-0A41-B8D2-DEDE77B48E74}" type="slidenum">
              <a:rPr lang="en-US" smtClean="0"/>
              <a:pPr/>
              <a:t>1</a:t>
            </a:fld>
            <a:endParaRPr lang="en-US"/>
          </a:p>
        </p:txBody>
      </p:sp>
    </p:spTree>
    <p:extLst>
      <p:ext uri="{BB962C8B-B14F-4D97-AF65-F5344CB8AC3E}">
        <p14:creationId xmlns:p14="http://schemas.microsoft.com/office/powerpoint/2010/main" val="370316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46</a:t>
            </a:fld>
            <a:endParaRPr lang="en-US"/>
          </a:p>
        </p:txBody>
      </p:sp>
    </p:spTree>
    <p:extLst>
      <p:ext uri="{BB962C8B-B14F-4D97-AF65-F5344CB8AC3E}">
        <p14:creationId xmlns:p14="http://schemas.microsoft.com/office/powerpoint/2010/main" val="355977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equal balance – Oli</a:t>
            </a:r>
            <a:r>
              <a:rPr lang="en-US" baseline="0" dirty="0"/>
              <a:t> can pull together some </a:t>
            </a:r>
            <a:r>
              <a:rPr lang="en-US" baseline="0" dirty="0" err="1"/>
              <a:t>Ecom</a:t>
            </a:r>
            <a:r>
              <a:rPr lang="en-US" baseline="0" dirty="0"/>
              <a:t> Slides.  </a:t>
            </a:r>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4</a:t>
            </a:fld>
            <a:endParaRPr lang="en-US"/>
          </a:p>
        </p:txBody>
      </p:sp>
    </p:spTree>
    <p:extLst>
      <p:ext uri="{BB962C8B-B14F-4D97-AF65-F5344CB8AC3E}">
        <p14:creationId xmlns:p14="http://schemas.microsoft.com/office/powerpoint/2010/main" val="1038537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Exploit</a:t>
            </a:r>
            <a:r>
              <a:rPr lang="en-US" baseline="0" dirty="0"/>
              <a:t> the pleasingly parallel nature of the problem</a:t>
            </a:r>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5</a:t>
            </a:fld>
            <a:endParaRPr lang="en-US"/>
          </a:p>
        </p:txBody>
      </p:sp>
    </p:spTree>
    <p:extLst>
      <p:ext uri="{BB962C8B-B14F-4D97-AF65-F5344CB8AC3E}">
        <p14:creationId xmlns:p14="http://schemas.microsoft.com/office/powerpoint/2010/main" val="185987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add a note/slide that we are not tackling “user analysis” – the</a:t>
            </a:r>
            <a:r>
              <a:rPr lang="en-US" baseline="0" dirty="0"/>
              <a:t> last mile.  Because the scaling behavior is less dramatic than production.</a:t>
            </a:r>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6</a:t>
            </a:fld>
            <a:endParaRPr lang="en-US"/>
          </a:p>
        </p:txBody>
      </p:sp>
    </p:spTree>
    <p:extLst>
      <p:ext uri="{BB962C8B-B14F-4D97-AF65-F5344CB8AC3E}">
        <p14:creationId xmlns:p14="http://schemas.microsoft.com/office/powerpoint/2010/main" val="433455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Silos of</a:t>
            </a:r>
            <a:r>
              <a:rPr lang="en-US" baseline="0" dirty="0"/>
              <a:t> compute. Silos of storage. Network to tie them all together. Elasticity of compute.</a:t>
            </a:r>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9</a:t>
            </a:fld>
            <a:endParaRPr lang="en-US"/>
          </a:p>
        </p:txBody>
      </p:sp>
    </p:spTree>
    <p:extLst>
      <p:ext uri="{BB962C8B-B14F-4D97-AF65-F5344CB8AC3E}">
        <p14:creationId xmlns:p14="http://schemas.microsoft.com/office/powerpoint/2010/main" val="56473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a:t>
            </a:r>
            <a:r>
              <a:rPr lang="en-US" baseline="0" dirty="0"/>
              <a:t> plot: 256 streams, GEN-SIM. Power of multithreading.  Right plot: RECO -- can only get to 96 threads due to memory limitations.  (Otherwise we </a:t>
            </a:r>
            <a:r>
              <a:rPr lang="en-US" baseline="0" dirty="0" err="1"/>
              <a:t>hitOOM</a:t>
            </a:r>
            <a:r>
              <a:rPr lang="en-US" baseline="0" dirty="0"/>
              <a:t>).  “Amdahl Gaps” that are I/O related -&gt; importance of data</a:t>
            </a:r>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17</a:t>
            </a:fld>
            <a:endParaRPr lang="en-US"/>
          </a:p>
        </p:txBody>
      </p:sp>
    </p:spTree>
    <p:extLst>
      <p:ext uri="{BB962C8B-B14F-4D97-AF65-F5344CB8AC3E}">
        <p14:creationId xmlns:p14="http://schemas.microsoft.com/office/powerpoint/2010/main" val="180977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182937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20</a:t>
            </a:fld>
            <a:endParaRPr lang="en-US"/>
          </a:p>
        </p:txBody>
      </p:sp>
    </p:spTree>
    <p:extLst>
      <p:ext uri="{BB962C8B-B14F-4D97-AF65-F5344CB8AC3E}">
        <p14:creationId xmlns:p14="http://schemas.microsoft.com/office/powerpoint/2010/main" val="162133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later in the talk</a:t>
            </a:r>
          </a:p>
          <a:p>
            <a:endParaRPr lang="en-US" dirty="0"/>
          </a:p>
        </p:txBody>
      </p:sp>
      <p:sp>
        <p:nvSpPr>
          <p:cNvPr id="4" name="Slide Number Placeholder 3"/>
          <p:cNvSpPr>
            <a:spLocks noGrp="1"/>
          </p:cNvSpPr>
          <p:nvPr>
            <p:ph type="sldNum" sz="quarter" idx="10"/>
          </p:nvPr>
        </p:nvSpPr>
        <p:spPr/>
        <p:txBody>
          <a:bodyPr/>
          <a:lstStyle/>
          <a:p>
            <a:fld id="{50729506-CE89-0A41-B8D2-DEDE77B48E74}" type="slidenum">
              <a:rPr lang="en-US" smtClean="0"/>
              <a:pPr/>
              <a:t>25</a:t>
            </a:fld>
            <a:endParaRPr lang="en-US"/>
          </a:p>
        </p:txBody>
      </p:sp>
    </p:spTree>
    <p:extLst>
      <p:ext uri="{BB962C8B-B14F-4D97-AF65-F5344CB8AC3E}">
        <p14:creationId xmlns:p14="http://schemas.microsoft.com/office/powerpoint/2010/main" val="91008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a:off x="-17463" y="0"/>
            <a:ext cx="9190038" cy="896938"/>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11" descr="14-0218-16D.lr.jpg"/>
          <p:cNvPicPr>
            <a:picLocks noChangeAspect="1"/>
          </p:cNvPicPr>
          <p:nvPr/>
        </p:nvPicPr>
        <p:blipFill>
          <a:blip r:embed="rId2">
            <a:extLst>
              <a:ext uri="{28A0092B-C50C-407E-A947-70E740481C1C}">
                <a14:useLocalDpi xmlns:a14="http://schemas.microsoft.com/office/drawing/2010/main" val="0"/>
              </a:ext>
            </a:extLst>
          </a:blip>
          <a:srcRect t="25816" b="25769"/>
          <a:stretch>
            <a:fillRect/>
          </a:stretch>
        </p:blipFill>
        <p:spPr bwMode="auto">
          <a:xfrm>
            <a:off x="-17463" y="817563"/>
            <a:ext cx="9190038" cy="296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6" descr="FermiLogoBar_DOE_KO_horiz.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49238"/>
            <a:ext cx="9010651"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spTree>
    <p:extLst>
      <p:ext uri="{BB962C8B-B14F-4D97-AF65-F5344CB8AC3E}">
        <p14:creationId xmlns:p14="http://schemas.microsoft.com/office/powerpoint/2010/main" val="179054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r>
              <a:rPr lang="en-US"/>
              <a:t>08/04/16</a:t>
            </a:r>
            <a:endParaRPr lang="en-US" dirty="0"/>
          </a:p>
        </p:txBody>
      </p:sp>
      <p:sp>
        <p:nvSpPr>
          <p:cNvPr id="5" name="Footer Placeholder 4"/>
          <p:cNvSpPr>
            <a:spLocks noGrp="1"/>
          </p:cNvSpPr>
          <p:nvPr>
            <p:ph type="ftr" sz="quarter" idx="11"/>
          </p:nvPr>
        </p:nvSpPr>
        <p:spPr>
          <a:xfrm>
            <a:off x="1530350" y="6503988"/>
            <a:ext cx="6262688" cy="242887"/>
          </a:xfrm>
        </p:spPr>
        <p:txBody>
          <a:bodyPr/>
          <a:lstStyle>
            <a:lvl1pPr marL="0" algn="l">
              <a:defRPr sz="1200" dirty="0" smtClean="0">
                <a:solidFill>
                  <a:srgbClr val="004C97"/>
                </a:solidFill>
                <a:latin typeface="Helvetica"/>
                <a:ea typeface="ＭＳ Ｐゴシック" charset="0"/>
                <a:cs typeface="ＭＳ Ｐゴシック" charset="0"/>
              </a:defRPr>
            </a:lvl1p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12"/>
          </p:nvPr>
        </p:nvSpPr>
        <p:spPr/>
        <p:txBody>
          <a:bodyPr/>
          <a:lstStyle>
            <a:lvl1pPr>
              <a:defRPr/>
            </a:lvl1pPr>
          </a:lstStyle>
          <a:p>
            <a:fld id="{558BB0D0-42E9-E84C-9601-2186B95CF90F}" type="slidenum">
              <a:rPr lang="en-US"/>
              <a:pPr/>
              <a:t>‹#›</a:t>
            </a:fld>
            <a:endParaRPr lang="en-US"/>
          </a:p>
        </p:txBody>
      </p:sp>
    </p:spTree>
    <p:extLst>
      <p:ext uri="{BB962C8B-B14F-4D97-AF65-F5344CB8AC3E}">
        <p14:creationId xmlns:p14="http://schemas.microsoft.com/office/powerpoint/2010/main" val="43455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1" name="Date Placeholder 3"/>
          <p:cNvSpPr>
            <a:spLocks noGrp="1"/>
          </p:cNvSpPr>
          <p:nvPr>
            <p:ph type="dt" sz="half" idx="20"/>
          </p:nvPr>
        </p:nvSpPr>
        <p:spPr/>
        <p:txBody>
          <a:bodyPr/>
          <a:lstStyle>
            <a:lvl1pPr marL="0" marR="0" indent="0" algn="l" defTabSz="457200" rtl="0" eaLnBrk="1" fontAlgn="base" latinLnBrk="0" hangingPunct="1">
              <a:lnSpc>
                <a:spcPct val="100000"/>
              </a:lnSpc>
              <a:spcBef>
                <a:spcPct val="0"/>
              </a:spcBef>
              <a:spcAft>
                <a:spcPct val="0"/>
              </a:spcAft>
              <a:buClrTx/>
              <a:buSzTx/>
              <a:buFontTx/>
              <a:buNone/>
              <a:tabLst/>
              <a:defRPr/>
            </a:lvl1pPr>
          </a:lstStyle>
          <a:p>
            <a:r>
              <a:rPr lang="en-US"/>
              <a:t>08/04/16</a:t>
            </a:r>
            <a:endParaRPr lang="en-US" dirty="0"/>
          </a:p>
        </p:txBody>
      </p:sp>
      <p:sp>
        <p:nvSpPr>
          <p:cNvPr id="12" name="Footer Placeholder 4"/>
          <p:cNvSpPr>
            <a:spLocks noGrp="1"/>
          </p:cNvSpPr>
          <p:nvPr>
            <p:ph type="ftr" sz="quarter" idx="21"/>
          </p:nvPr>
        </p:nvSpPr>
        <p:spPr>
          <a:xfrm>
            <a:off x="1530350" y="6503988"/>
            <a:ext cx="6262688" cy="242887"/>
          </a:xfrm>
        </p:spPr>
        <p:txBody>
          <a:bodyPr/>
          <a:lstStyle>
            <a:lvl1pPr marL="0" algn="l">
              <a:defRPr sz="1200" dirty="0" smtClean="0">
                <a:solidFill>
                  <a:srgbClr val="004C97"/>
                </a:solidFill>
                <a:latin typeface="Helvetica"/>
                <a:ea typeface="ＭＳ Ｐゴシック" charset="0"/>
                <a:cs typeface="ＭＳ Ｐゴシック" charset="0"/>
              </a:defRPr>
            </a:lvl1pPr>
          </a:lstStyle>
          <a:p>
            <a:pPr>
              <a:defRPr/>
            </a:pPr>
            <a:r>
              <a:rPr lang="en-US"/>
              <a:t>Burt Holzman | CPAD 11 Oct 2017 | Evolution of Computing Facilities</a:t>
            </a:r>
            <a:endParaRPr lang="en-US" b="1" dirty="0"/>
          </a:p>
        </p:txBody>
      </p:sp>
      <p:sp>
        <p:nvSpPr>
          <p:cNvPr id="13" name="Slide Number Placeholder 5"/>
          <p:cNvSpPr>
            <a:spLocks noGrp="1"/>
          </p:cNvSpPr>
          <p:nvPr>
            <p:ph type="sldNum" sz="quarter" idx="22"/>
          </p:nvPr>
        </p:nvSpPr>
        <p:spPr/>
        <p:txBody>
          <a:bodyPr/>
          <a:lstStyle>
            <a:lvl1pPr>
              <a:defRPr/>
            </a:lvl1pPr>
          </a:lstStyle>
          <a:p>
            <a:fld id="{97EA9833-47FB-C649-A4A3-88D3F59BFE28}" type="slidenum">
              <a:rPr lang="en-US"/>
              <a:pPr/>
              <a:t>‹#›</a:t>
            </a:fld>
            <a:endParaRPr lang="en-US"/>
          </a:p>
        </p:txBody>
      </p:sp>
    </p:spTree>
    <p:extLst>
      <p:ext uri="{BB962C8B-B14F-4D97-AF65-F5344CB8AC3E}">
        <p14:creationId xmlns:p14="http://schemas.microsoft.com/office/powerpoint/2010/main" val="4073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marL="0" marR="0" indent="0" algn="l" defTabSz="457200" rtl="0" eaLnBrk="1" fontAlgn="base" latinLnBrk="0" hangingPunct="1">
              <a:lnSpc>
                <a:spcPct val="100000"/>
              </a:lnSpc>
              <a:spcBef>
                <a:spcPct val="0"/>
              </a:spcBef>
              <a:spcAft>
                <a:spcPct val="0"/>
              </a:spcAft>
              <a:buClrTx/>
              <a:buSzTx/>
              <a:buFontTx/>
              <a:buNone/>
              <a:tabLst/>
              <a:defRPr/>
            </a:lvl1pPr>
          </a:lstStyle>
          <a:p>
            <a:r>
              <a:rPr lang="en-US"/>
              <a:t>08/04/16</a:t>
            </a:r>
            <a:endParaRPr lang="en-US" dirty="0"/>
          </a:p>
        </p:txBody>
      </p:sp>
      <p:sp>
        <p:nvSpPr>
          <p:cNvPr id="6" name="Footer Placeholder 4"/>
          <p:cNvSpPr>
            <a:spLocks noGrp="1"/>
          </p:cNvSpPr>
          <p:nvPr>
            <p:ph type="ftr" sz="quarter" idx="17"/>
          </p:nvPr>
        </p:nvSpPr>
        <p:spPr>
          <a:xfrm>
            <a:off x="1530350" y="6503988"/>
            <a:ext cx="6262688" cy="250825"/>
          </a:xfrm>
        </p:spPr>
        <p:txBody>
          <a:bodyPr/>
          <a:lstStyle>
            <a:lvl1pPr>
              <a:defRPr sz="1200" dirty="0" smtClean="0"/>
            </a:lvl1pPr>
          </a:lstStyle>
          <a:p>
            <a:pPr>
              <a:defRPr/>
            </a:pPr>
            <a:r>
              <a:rPr lang="en-US"/>
              <a:t>Burt Holzman | CPAD 11 Oct 2017 | Evolution of Computing Facilities</a:t>
            </a:r>
            <a:endParaRPr lang="en-US" b="1" dirty="0"/>
          </a:p>
        </p:txBody>
      </p:sp>
      <p:sp>
        <p:nvSpPr>
          <p:cNvPr id="7" name="Slide Number Placeholder 5"/>
          <p:cNvSpPr>
            <a:spLocks noGrp="1"/>
          </p:cNvSpPr>
          <p:nvPr>
            <p:ph type="sldNum" sz="quarter" idx="18"/>
          </p:nvPr>
        </p:nvSpPr>
        <p:spPr/>
        <p:txBody>
          <a:bodyPr/>
          <a:lstStyle>
            <a:lvl1pPr>
              <a:defRPr/>
            </a:lvl1pPr>
          </a:lstStyle>
          <a:p>
            <a:fld id="{78F982C9-DFE4-514F-83B5-A6E1410F292C}" type="slidenum">
              <a:rPr lang="en-US"/>
              <a:pPr/>
              <a:t>‹#›</a:t>
            </a:fld>
            <a:endParaRPr lang="en-US"/>
          </a:p>
        </p:txBody>
      </p:sp>
    </p:spTree>
    <p:extLst>
      <p:ext uri="{BB962C8B-B14F-4D97-AF65-F5344CB8AC3E}">
        <p14:creationId xmlns:p14="http://schemas.microsoft.com/office/powerpoint/2010/main" val="1868238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4"/>
          </p:nvPr>
        </p:nvSpPr>
        <p:spPr/>
        <p:txBody>
          <a:bodyPr/>
          <a:lstStyle>
            <a:lvl1pPr>
              <a:defRPr/>
            </a:lvl1pPr>
          </a:lstStyle>
          <a:p>
            <a:r>
              <a:rPr lang="en-US"/>
              <a:t>08/04/16</a:t>
            </a:r>
            <a:endParaRPr lang="en-US" dirty="0"/>
          </a:p>
        </p:txBody>
      </p:sp>
      <p:sp>
        <p:nvSpPr>
          <p:cNvPr id="6" name="Footer Placeholder 4"/>
          <p:cNvSpPr>
            <a:spLocks noGrp="1"/>
          </p:cNvSpPr>
          <p:nvPr>
            <p:ph type="ftr" sz="quarter" idx="15"/>
          </p:nvPr>
        </p:nvSpPr>
        <p:spPr>
          <a:xfrm>
            <a:off x="1530350" y="6503988"/>
            <a:ext cx="6251575" cy="242887"/>
          </a:xfrm>
        </p:spPr>
        <p:txBody>
          <a:bodyPr/>
          <a:lstStyle>
            <a:lvl1pPr marL="0" algn="l">
              <a:defRPr sz="1200" dirty="0" smtClean="0">
                <a:solidFill>
                  <a:srgbClr val="004C97"/>
                </a:solidFill>
                <a:latin typeface="Helvetica"/>
                <a:ea typeface="ＭＳ Ｐゴシック" charset="0"/>
                <a:cs typeface="ＭＳ Ｐゴシック" charset="0"/>
              </a:defRPr>
            </a:lvl1pPr>
          </a:lstStyle>
          <a:p>
            <a:pPr>
              <a:defRPr/>
            </a:pPr>
            <a:r>
              <a:rPr lang="en-US"/>
              <a:t>Burt Holzman | CPAD 11 Oct 2017 | Evolution of Computing Facilities</a:t>
            </a:r>
            <a:endParaRPr lang="en-US" b="1" dirty="0"/>
          </a:p>
        </p:txBody>
      </p:sp>
      <p:sp>
        <p:nvSpPr>
          <p:cNvPr id="7" name="Slide Number Placeholder 5"/>
          <p:cNvSpPr>
            <a:spLocks noGrp="1"/>
          </p:cNvSpPr>
          <p:nvPr>
            <p:ph type="sldNum" sz="quarter" idx="16"/>
          </p:nvPr>
        </p:nvSpPr>
        <p:spPr/>
        <p:txBody>
          <a:bodyPr/>
          <a:lstStyle>
            <a:lvl1pPr>
              <a:defRPr/>
            </a:lvl1pPr>
          </a:lstStyle>
          <a:p>
            <a:fld id="{072E32B2-12EC-EC4B-886A-A9A9DA1B39AD}" type="slidenum">
              <a:rPr lang="en-US"/>
              <a:pPr/>
              <a:t>‹#›</a:t>
            </a:fld>
            <a:endParaRPr lang="en-US"/>
          </a:p>
        </p:txBody>
      </p:sp>
    </p:spTree>
    <p:extLst>
      <p:ext uri="{BB962C8B-B14F-4D97-AF65-F5344CB8AC3E}">
        <p14:creationId xmlns:p14="http://schemas.microsoft.com/office/powerpoint/2010/main" val="33600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pPr lvl="0"/>
            <a:r>
              <a:rPr lang="en-US" noProof="0"/>
              <a:t>Drag picture to placeholder or click icon to add</a:t>
            </a:r>
          </a:p>
        </p:txBody>
      </p:sp>
      <p:sp>
        <p:nvSpPr>
          <p:cNvPr id="3" name="Date Placeholder 3"/>
          <p:cNvSpPr>
            <a:spLocks noGrp="1"/>
          </p:cNvSpPr>
          <p:nvPr>
            <p:ph type="dt" sz="half" idx="14"/>
          </p:nvPr>
        </p:nvSpPr>
        <p:spPr/>
        <p:txBody>
          <a:bodyPr/>
          <a:lstStyle>
            <a:lvl1pPr marL="0" marR="0" indent="0" algn="l" defTabSz="457200" rtl="0" eaLnBrk="1" fontAlgn="base" latinLnBrk="0" hangingPunct="1">
              <a:lnSpc>
                <a:spcPct val="100000"/>
              </a:lnSpc>
              <a:spcBef>
                <a:spcPct val="0"/>
              </a:spcBef>
              <a:spcAft>
                <a:spcPct val="0"/>
              </a:spcAft>
              <a:buClrTx/>
              <a:buSzTx/>
              <a:buFontTx/>
              <a:buNone/>
              <a:tabLst/>
              <a:defRPr/>
            </a:lvl1pPr>
          </a:lstStyle>
          <a:p>
            <a:r>
              <a:rPr lang="en-US"/>
              <a:t>08/04/16</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a:t>Burt Holzman | CPAD 11 Oct 2017 | Evolution of Computing Facilities</a:t>
            </a:r>
            <a:endParaRPr lang="en-US" b="1" dirty="0"/>
          </a:p>
        </p:txBody>
      </p:sp>
      <p:sp>
        <p:nvSpPr>
          <p:cNvPr id="5" name="Slide Number Placeholder 5"/>
          <p:cNvSpPr>
            <a:spLocks noGrp="1"/>
          </p:cNvSpPr>
          <p:nvPr>
            <p:ph type="sldNum" sz="quarter" idx="16"/>
          </p:nvPr>
        </p:nvSpPr>
        <p:spPr/>
        <p:txBody>
          <a:bodyPr/>
          <a:lstStyle>
            <a:lvl1pPr>
              <a:defRPr/>
            </a:lvl1pPr>
          </a:lstStyle>
          <a:p>
            <a:fld id="{3D82F9F2-CA57-EF45-8619-366B940FEEE1}" type="slidenum">
              <a:rPr lang="en-US"/>
              <a:pPr/>
              <a:t>‹#›</a:t>
            </a:fld>
            <a:endParaRPr lang="en-US"/>
          </a:p>
        </p:txBody>
      </p:sp>
    </p:spTree>
    <p:extLst>
      <p:ext uri="{BB962C8B-B14F-4D97-AF65-F5344CB8AC3E}">
        <p14:creationId xmlns:p14="http://schemas.microsoft.com/office/powerpoint/2010/main" val="149123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pPr lvl="0"/>
            <a:r>
              <a:rPr lang="en-US" noProof="0"/>
              <a:t>Drag picture to placeholder or click icon to add</a:t>
            </a:r>
            <a:endParaRPr lang="en-US" noProof="0" dirty="0"/>
          </a:p>
        </p:txBody>
      </p:sp>
      <p:sp>
        <p:nvSpPr>
          <p:cNvPr id="18" name="Date Placeholder 2"/>
          <p:cNvSpPr>
            <a:spLocks noGrp="1"/>
          </p:cNvSpPr>
          <p:nvPr>
            <p:ph type="dt" sz="half" idx="29"/>
          </p:nvPr>
        </p:nvSpPr>
        <p:spPr/>
        <p:txBody>
          <a:bodyPr/>
          <a:lstStyle>
            <a:lvl1pPr marL="0" marR="0" indent="0" algn="l" defTabSz="457200" rtl="0" eaLnBrk="1" fontAlgn="base" latinLnBrk="0" hangingPunct="1">
              <a:lnSpc>
                <a:spcPct val="100000"/>
              </a:lnSpc>
              <a:spcBef>
                <a:spcPct val="0"/>
              </a:spcBef>
              <a:spcAft>
                <a:spcPct val="0"/>
              </a:spcAft>
              <a:buClrTx/>
              <a:buSzTx/>
              <a:buFontTx/>
              <a:buNone/>
              <a:tabLst/>
              <a:defRPr/>
            </a:lvl1pPr>
          </a:lstStyle>
          <a:p>
            <a:r>
              <a:rPr lang="en-US"/>
              <a:t>08/04/16</a:t>
            </a:r>
            <a:endParaRPr lang="en-US" dirty="0"/>
          </a:p>
        </p:txBody>
      </p:sp>
      <p:sp>
        <p:nvSpPr>
          <p:cNvPr id="19" name="Footer Placeholder 3"/>
          <p:cNvSpPr>
            <a:spLocks noGrp="1"/>
          </p:cNvSpPr>
          <p:nvPr>
            <p:ph type="ftr" sz="quarter" idx="30"/>
          </p:nvPr>
        </p:nvSpPr>
        <p:spPr>
          <a:xfrm>
            <a:off x="1530350" y="6503988"/>
            <a:ext cx="6272213" cy="242887"/>
          </a:xfrm>
        </p:spPr>
        <p:txBody>
          <a:bodyPr/>
          <a:lstStyle>
            <a:lvl1pPr>
              <a:defRPr/>
            </a:lvl1pPr>
          </a:lstStyle>
          <a:p>
            <a:pPr>
              <a:defRPr/>
            </a:pPr>
            <a:r>
              <a:rPr lang="en-US"/>
              <a:t>Burt Holzman | CPAD 11 Oct 2017 | Evolution of Computing Facilities</a:t>
            </a:r>
            <a:endParaRPr lang="en-US" b="1" dirty="0"/>
          </a:p>
        </p:txBody>
      </p:sp>
      <p:sp>
        <p:nvSpPr>
          <p:cNvPr id="20" name="Slide Number Placeholder 4"/>
          <p:cNvSpPr>
            <a:spLocks noGrp="1"/>
          </p:cNvSpPr>
          <p:nvPr>
            <p:ph type="sldNum" sz="quarter" idx="31"/>
          </p:nvPr>
        </p:nvSpPr>
        <p:spPr/>
        <p:txBody>
          <a:bodyPr/>
          <a:lstStyle>
            <a:lvl1pPr>
              <a:defRPr/>
            </a:lvl1pPr>
          </a:lstStyle>
          <a:p>
            <a:fld id="{3EAFD0CE-75EA-6B44-BC5F-14E4014A1866}" type="slidenum">
              <a:rPr lang="en-US"/>
              <a:pPr/>
              <a:t>‹#›</a:t>
            </a:fld>
            <a:endParaRPr lang="en-US"/>
          </a:p>
        </p:txBody>
      </p:sp>
    </p:spTree>
    <p:extLst>
      <p:ext uri="{BB962C8B-B14F-4D97-AF65-F5344CB8AC3E}">
        <p14:creationId xmlns:p14="http://schemas.microsoft.com/office/powerpoint/2010/main" val="195179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736826" y="6495482"/>
            <a:ext cx="793775"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08/04/16</a:t>
            </a:r>
            <a:endParaRPr lang="en-US" dirty="0"/>
          </a:p>
        </p:txBody>
      </p:sp>
      <p:sp>
        <p:nvSpPr>
          <p:cNvPr id="11" name="Footer Placeholder 4"/>
          <p:cNvSpPr>
            <a:spLocks noGrp="1"/>
          </p:cNvSpPr>
          <p:nvPr>
            <p:ph type="ftr" sz="quarter" idx="3"/>
          </p:nvPr>
        </p:nvSpPr>
        <p:spPr>
          <a:xfrm>
            <a:off x="1625600" y="6495482"/>
            <a:ext cx="5365329"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Burt Holzman | CPAD 11 Oct 2017 | Evolution of Computing Facilities</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6408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r>
              <a:rPr lang="en-US"/>
              <a:t>08/04/16</a:t>
            </a:r>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a:t>Burt Holzman | CPAD 11 Oct 2017 | Evolution of Computing Facilities</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215951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600" y="6503988"/>
            <a:ext cx="676275" cy="241300"/>
          </a:xfrm>
          <a:prstGeom prst="rect">
            <a:avLst/>
          </a:prstGeom>
        </p:spPr>
        <p:txBody>
          <a:bodyPr vert="horz" wrap="square" lIns="0" tIns="0" rIns="0" bIns="0" numCol="1" anchor="t" anchorCtr="0" compatLnSpc="1">
            <a:prstTxWarp prst="textNoShape">
              <a:avLst/>
            </a:prstTxWarp>
          </a:bodyPr>
          <a:lstStyle>
            <a:lvl1pPr>
              <a:defRPr sz="1200">
                <a:solidFill>
                  <a:srgbClr val="004C97"/>
                </a:solidFill>
                <a:latin typeface="Helvetica" charset="0"/>
                <a:cs typeface="ＭＳ Ｐゴシック" charset="0"/>
              </a:defRPr>
            </a:lvl1pPr>
          </a:lstStyle>
          <a:p>
            <a:r>
              <a:rPr lang="en-US"/>
              <a:t>08/04/16</a:t>
            </a:r>
            <a:endParaRPr lang="en-US" dirty="0"/>
          </a:p>
        </p:txBody>
      </p:sp>
      <p:sp>
        <p:nvSpPr>
          <p:cNvPr id="15" name="Footer Placeholder 4"/>
          <p:cNvSpPr>
            <a:spLocks noGrp="1"/>
          </p:cNvSpPr>
          <p:nvPr>
            <p:ph type="ftr" sz="quarter" idx="3"/>
          </p:nvPr>
        </p:nvSpPr>
        <p:spPr>
          <a:xfrm>
            <a:off x="1530350" y="6503988"/>
            <a:ext cx="6261100" cy="242887"/>
          </a:xfrm>
          <a:prstGeom prst="rect">
            <a:avLst/>
          </a:prstGeom>
        </p:spPr>
        <p:txBody>
          <a:bodyPr lIns="0" tIns="0" rIns="0" bIns="0" anchor="t" anchorCtr="0"/>
          <a:lstStyle>
            <a:lvl1pPr marL="0" algn="l">
              <a:defRPr sz="1200" dirty="0" smtClean="0">
                <a:solidFill>
                  <a:srgbClr val="004C97"/>
                </a:solidFill>
                <a:latin typeface="Helvetica"/>
                <a:ea typeface="ＭＳ Ｐゴシック" charset="0"/>
                <a:cs typeface="ＭＳ Ｐゴシック" charset="0"/>
              </a:defRPr>
            </a:lvl1pPr>
          </a:lstStyle>
          <a:p>
            <a:pPr>
              <a:defRPr/>
            </a:pPr>
            <a:r>
              <a:rPr lang="en-US"/>
              <a:t>Burt Holzman | CPAD 11 Oct 2017 | Evolution of Computing Facilities</a:t>
            </a:r>
            <a:endParaRPr lang="en-US" b="1" dirty="0"/>
          </a:p>
        </p:txBody>
      </p:sp>
      <p:sp>
        <p:nvSpPr>
          <p:cNvPr id="16" name="Slide Number Placeholder 5"/>
          <p:cNvSpPr>
            <a:spLocks noGrp="1"/>
          </p:cNvSpPr>
          <p:nvPr>
            <p:ph type="sldNum" sz="quarter" idx="4"/>
          </p:nvPr>
        </p:nvSpPr>
        <p:spPr>
          <a:xfrm>
            <a:off x="222250" y="6503988"/>
            <a:ext cx="414338" cy="238125"/>
          </a:xfrm>
          <a:prstGeom prst="rect">
            <a:avLst/>
          </a:prstGeom>
        </p:spPr>
        <p:txBody>
          <a:bodyPr vert="horz" wrap="square" lIns="0" tIns="0" rIns="0" bIns="0" numCol="1" anchor="t" anchorCtr="0" compatLnSpc="1">
            <a:prstTxWarp prst="textNoShape">
              <a:avLst/>
            </a:prstTxWarp>
          </a:bodyPr>
          <a:lstStyle>
            <a:lvl1pPr>
              <a:defRPr sz="1200">
                <a:solidFill>
                  <a:srgbClr val="004C97"/>
                </a:solidFill>
                <a:latin typeface="Helvetica" charset="0"/>
                <a:cs typeface="ＭＳ Ｐゴシック" charset="0"/>
              </a:defRPr>
            </a:lvl1pPr>
          </a:lstStyle>
          <a:p>
            <a:fld id="{E2F512D8-C6B5-1643-8D22-1C9FC154D39F}" type="slidenum">
              <a:rPr lang="en-US"/>
              <a:pPr/>
              <a:t>‹#›</a:t>
            </a:fld>
            <a:endParaRPr lang="en-US"/>
          </a:p>
        </p:txBody>
      </p:sp>
      <p:sp>
        <p:nvSpPr>
          <p:cNvPr id="20" name="Date Placeholder 3"/>
          <p:cNvSpPr txBox="1">
            <a:spLocks/>
          </p:cNvSpPr>
          <p:nvPr/>
        </p:nvSpPr>
        <p:spPr>
          <a:xfrm>
            <a:off x="6450013" y="4476750"/>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030" name="Group 8"/>
          <p:cNvGrpSpPr>
            <a:grpSpLocks noChangeAspect="1"/>
          </p:cNvGrpSpPr>
          <p:nvPr/>
        </p:nvGrpSpPr>
        <p:grpSpPr bwMode="auto">
          <a:xfrm>
            <a:off x="215900" y="6259513"/>
            <a:ext cx="8699500" cy="196850"/>
            <a:chOff x="600217" y="6258863"/>
            <a:chExt cx="8297721" cy="188846"/>
          </a:xfrm>
        </p:grpSpPr>
        <p:cxnSp>
          <p:nvCxnSpPr>
            <p:cNvPr id="10" name="Straight Connector 9"/>
            <p:cNvCxnSpPr/>
            <p:nvPr/>
          </p:nvCxnSpPr>
          <p:spPr>
            <a:xfrm>
              <a:off x="600217" y="6357854"/>
              <a:ext cx="7190854"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032" name="Picture 6" descr="FermiLogo_RGB_NALBlu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29" r:id="rId6"/>
    <p:sldLayoutId id="2147484135" r:id="rId7"/>
    <p:sldLayoutId id="2147484136" r:id="rId8"/>
    <p:sldLayoutId id="2147484137" r:id="rId9"/>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wmf"/><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hyperlink" Target="http://50.fnal.gov/"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1.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wmf"/><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5.tif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oot.cern.ch)/"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8.xml"/><Relationship Id="rId2"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png"/><Relationship Id="rId3"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4.png"/><Relationship Id="rId3"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Placeholder 1"/>
          <p:cNvSpPr>
            <a:spLocks noGrp="1"/>
          </p:cNvSpPr>
          <p:nvPr>
            <p:ph type="body" sz="quarter" idx="10"/>
          </p:nvPr>
        </p:nvSpPr>
        <p:spPr bwMode="auto">
          <a:xfrm>
            <a:off x="341313" y="5045075"/>
            <a:ext cx="8499475" cy="1390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a:latin typeface="Helvetica" charset="0"/>
              </a:rPr>
              <a:t>Dr. Burt Holzman, Fermi National Accelerator Laboratory</a:t>
            </a:r>
          </a:p>
          <a:p>
            <a:r>
              <a:rPr lang="en-US" dirty="0">
                <a:latin typeface="Helvetica" charset="0"/>
              </a:rPr>
              <a:t>Coordinating Panel for Advanced Detectors (DPF/APS)</a:t>
            </a:r>
          </a:p>
          <a:p>
            <a:r>
              <a:rPr lang="en-US" dirty="0">
                <a:latin typeface="Helvetica" charset="0"/>
              </a:rPr>
              <a:t>October 11, 2017</a:t>
            </a:r>
          </a:p>
          <a:p>
            <a:endParaRPr lang="en-US" dirty="0">
              <a:latin typeface="Helvetica" charset="0"/>
            </a:endParaRPr>
          </a:p>
        </p:txBody>
      </p:sp>
      <p:sp>
        <p:nvSpPr>
          <p:cNvPr id="8194" name="Text Placeholder 2"/>
          <p:cNvSpPr>
            <a:spLocks noGrp="1"/>
          </p:cNvSpPr>
          <p:nvPr>
            <p:ph type="body" sz="quarter" idx="11"/>
          </p:nvPr>
        </p:nvSpPr>
        <p:spPr bwMode="auto">
          <a:xfrm>
            <a:off x="341313" y="3951288"/>
            <a:ext cx="8499475" cy="10033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91440" bIns="45720" numCol="1" compatLnSpc="1">
            <a:prstTxWarp prst="textNoShape">
              <a:avLst/>
            </a:prstTxWarp>
            <a:normAutofit/>
          </a:bodyPr>
          <a:lstStyle/>
          <a:p>
            <a:r>
              <a:rPr lang="en-US" dirty="0"/>
              <a:t>Evolution of Computing Facilities</a:t>
            </a:r>
            <a:endParaRPr lang="en-US"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Driver: Scale</a:t>
            </a:r>
            <a:endParaRPr lang="en-US" dirty="0"/>
          </a:p>
        </p:txBody>
      </p:sp>
      <p:sp>
        <p:nvSpPr>
          <p:cNvPr id="4" name="Footer Placeholder 3"/>
          <p:cNvSpPr>
            <a:spLocks noGrp="1"/>
          </p:cNvSpPr>
          <p:nvPr>
            <p:ph type="ftr" sz="quarter" idx="11"/>
          </p:nvPr>
        </p:nvSpPr>
        <p:spPr/>
        <p:txBody>
          <a:bodyPr/>
          <a:lstStyle/>
          <a:p>
            <a:pPr>
              <a:defRPr/>
            </a:pPr>
            <a:r>
              <a:rPr lang="en-US" smtClean="0"/>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10</a:t>
            </a:fld>
            <a:endParaRPr lang="en-US"/>
          </a:p>
        </p:txBody>
      </p:sp>
    </p:spTree>
    <p:extLst>
      <p:ext uri="{BB962C8B-B14F-4D97-AF65-F5344CB8AC3E}">
        <p14:creationId xmlns:p14="http://schemas.microsoft.com/office/powerpoint/2010/main" val="2599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5148539"/>
            <a:ext cx="7888597" cy="484271"/>
          </a:xfrm>
        </p:spPr>
        <p:txBody>
          <a:bodyPr/>
          <a:lstStyle/>
          <a:p>
            <a:pPr marL="0" indent="0">
              <a:buNone/>
            </a:pPr>
            <a:r>
              <a:rPr lang="en-US" sz="2800" b="1" dirty="0">
                <a:solidFill>
                  <a:schemeClr val="accent2"/>
                </a:solidFill>
                <a:latin typeface="+mn-lt"/>
              </a:rPr>
              <a:t>High-throughput</a:t>
            </a:r>
            <a:r>
              <a:rPr lang="en-US" sz="2800" b="1" dirty="0">
                <a:solidFill>
                  <a:schemeClr val="tx1"/>
                </a:solidFill>
                <a:latin typeface="+mn-lt"/>
              </a:rPr>
              <a:t> computing – data-intensive science</a:t>
            </a:r>
            <a:br>
              <a:rPr lang="en-US" sz="2800" b="1" dirty="0">
                <a:solidFill>
                  <a:schemeClr val="tx1"/>
                </a:solidFill>
                <a:latin typeface="+mn-lt"/>
              </a:rPr>
            </a:br>
            <a:endParaRPr lang="en-US" sz="2800" dirty="0">
              <a:solidFill>
                <a:schemeClr val="tx1"/>
              </a:solidFill>
              <a:latin typeface="+mn-lt"/>
            </a:endParaRPr>
          </a:p>
        </p:txBody>
      </p:sp>
      <p:sp>
        <p:nvSpPr>
          <p:cNvPr id="3" name="Title 2"/>
          <p:cNvSpPr>
            <a:spLocks noGrp="1"/>
          </p:cNvSpPr>
          <p:nvPr>
            <p:ph type="title"/>
          </p:nvPr>
        </p:nvSpPr>
        <p:spPr/>
        <p:txBody>
          <a:bodyPr/>
          <a:lstStyle/>
          <a:p>
            <a:r>
              <a:rPr lang="en-US" dirty="0"/>
              <a:t>Scale of CMS computing</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11</a:t>
            </a:fld>
            <a:endParaRPr lang="en-US"/>
          </a:p>
        </p:txBody>
      </p:sp>
      <p:pic>
        <p:nvPicPr>
          <p:cNvPr id="7" name="Shape 899"/>
          <p:cNvPicPr preferRelativeResize="0"/>
          <p:nvPr/>
        </p:nvPicPr>
        <p:blipFill rotWithShape="1">
          <a:blip r:embed="rId2">
            <a:alphaModFix/>
          </a:blip>
          <a:srcRect/>
          <a:stretch/>
        </p:blipFill>
        <p:spPr>
          <a:xfrm>
            <a:off x="85250" y="956139"/>
            <a:ext cx="8830150" cy="3688050"/>
          </a:xfrm>
          <a:prstGeom prst="rect">
            <a:avLst/>
          </a:prstGeom>
          <a:noFill/>
          <a:ln>
            <a:noFill/>
          </a:ln>
        </p:spPr>
      </p:pic>
      <p:sp>
        <p:nvSpPr>
          <p:cNvPr id="9" name="TextBox 8"/>
          <p:cNvSpPr txBox="1"/>
          <p:nvPr/>
        </p:nvSpPr>
        <p:spPr>
          <a:xfrm>
            <a:off x="703263" y="3199455"/>
            <a:ext cx="7242175" cy="1815882"/>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US" sz="1600" dirty="0">
                <a:solidFill>
                  <a:srgbClr val="C00000"/>
                </a:solidFill>
              </a:rPr>
              <a:t>70+ compute clusters</a:t>
            </a:r>
            <a:r>
              <a:rPr lang="en-US" sz="1600" dirty="0"/>
              <a:t> </a:t>
            </a:r>
            <a:r>
              <a:rPr lang="en-US" sz="1600" dirty="0">
                <a:solidFill>
                  <a:schemeClr val="tx1">
                    <a:lumMod val="50000"/>
                  </a:schemeClr>
                </a:solidFill>
              </a:rPr>
              <a:t>(Open Science Grid and Worldwide LHC Computing Grid)</a:t>
            </a:r>
          </a:p>
          <a:p>
            <a:pPr marL="742950" lvl="1" indent="-285750">
              <a:buFont typeface="Arial" panose="020B0604020202020204" pitchFamily="34" charset="0"/>
              <a:buChar char="•"/>
            </a:pPr>
            <a:r>
              <a:rPr lang="en-US" sz="1600" dirty="0"/>
              <a:t>150,000 cores	</a:t>
            </a:r>
          </a:p>
          <a:p>
            <a:pPr marL="742950" lvl="1" indent="-285750">
              <a:buFont typeface="Arial" panose="020B0604020202020204" pitchFamily="34" charset="0"/>
              <a:buChar char="•"/>
            </a:pPr>
            <a:r>
              <a:rPr lang="en-US" sz="1600" dirty="0"/>
              <a:t>~75 Petabyte Disk</a:t>
            </a:r>
          </a:p>
          <a:p>
            <a:pPr marL="742950" lvl="1" indent="-285750">
              <a:buFont typeface="Arial" panose="020B0604020202020204" pitchFamily="34" charset="0"/>
              <a:buChar char="•"/>
            </a:pPr>
            <a:r>
              <a:rPr lang="en-US" sz="1600" dirty="0"/>
              <a:t>~100 PB used tape space</a:t>
            </a:r>
          </a:p>
          <a:p>
            <a:pPr marL="285750" indent="-285750">
              <a:buFont typeface="Arial" panose="020B0604020202020204" pitchFamily="34" charset="0"/>
              <a:buChar char="•"/>
            </a:pPr>
            <a:r>
              <a:rPr lang="en-US" sz="1600" dirty="0">
                <a:solidFill>
                  <a:srgbClr val="C00000"/>
                </a:solidFill>
              </a:rPr>
              <a:t>Strong networks connecting the individual sites</a:t>
            </a:r>
          </a:p>
          <a:p>
            <a:pPr marL="742950" lvl="1" indent="-285750">
              <a:buFont typeface="Arial" panose="020B0604020202020204" pitchFamily="34" charset="0"/>
              <a:buChar char="•"/>
            </a:pPr>
            <a:r>
              <a:rPr lang="en-US" sz="1600" dirty="0"/>
              <a:t>Weekly transfer volume between all sites: 4-6 Petabyte</a:t>
            </a:r>
          </a:p>
          <a:p>
            <a:pPr marL="742950" lvl="1" indent="-285750">
              <a:buFont typeface="Arial" panose="020B0604020202020204" pitchFamily="34" charset="0"/>
              <a:buChar char="•"/>
            </a:pPr>
            <a:r>
              <a:rPr lang="en-US" sz="1600" dirty="0"/>
              <a:t>Total LHC Trans-Atlantic network capacity: 340 Gigabits per second</a:t>
            </a:r>
          </a:p>
        </p:txBody>
      </p:sp>
      <p:sp>
        <p:nvSpPr>
          <p:cNvPr id="6" name="TextBox 5"/>
          <p:cNvSpPr txBox="1"/>
          <p:nvPr/>
        </p:nvSpPr>
        <p:spPr>
          <a:xfrm>
            <a:off x="137977" y="5632810"/>
            <a:ext cx="8724696" cy="523220"/>
          </a:xfrm>
          <a:prstGeom prst="rect">
            <a:avLst/>
          </a:prstGeom>
          <a:noFill/>
        </p:spPr>
        <p:txBody>
          <a:bodyPr wrap="none" rtlCol="0">
            <a:spAutoFit/>
          </a:bodyPr>
          <a:lstStyle/>
          <a:p>
            <a:pPr marL="0" indent="0">
              <a:buNone/>
            </a:pPr>
            <a:r>
              <a:rPr lang="en-US" sz="2800" b="1" dirty="0"/>
              <a:t>Open Science Grid </a:t>
            </a:r>
            <a:r>
              <a:rPr lang="en-US" sz="2800" dirty="0"/>
              <a:t>provides tools, packaging, common ops</a:t>
            </a:r>
          </a:p>
        </p:txBody>
      </p:sp>
    </p:spTree>
    <p:extLst>
      <p:ext uri="{BB962C8B-B14F-4D97-AF65-F5344CB8AC3E}">
        <p14:creationId xmlns:p14="http://schemas.microsoft.com/office/powerpoint/2010/main" val="72371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But that will not be enough </a:t>
            </a:r>
            <a:r>
              <a:rPr lang="is-IS" dirty="0"/>
              <a:t>…</a:t>
            </a:r>
            <a:endParaRPr lang="en-US" dirty="0"/>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12</a:t>
            </a:fld>
            <a:endParaRPr lang="en-US"/>
          </a:p>
        </p:txBody>
      </p:sp>
      <p:pic>
        <p:nvPicPr>
          <p:cNvPr id="8" name="Shape 905" descr="LHC data volume Total.png"/>
          <p:cNvPicPr preferRelativeResize="0"/>
          <p:nvPr/>
        </p:nvPicPr>
        <p:blipFill>
          <a:blip r:embed="rId2">
            <a:alphaModFix/>
          </a:blip>
          <a:stretch>
            <a:fillRect/>
          </a:stretch>
        </p:blipFill>
        <p:spPr>
          <a:xfrm>
            <a:off x="4952572" y="1168245"/>
            <a:ext cx="4177088" cy="3028853"/>
          </a:xfrm>
          <a:prstGeom prst="rect">
            <a:avLst/>
          </a:prstGeom>
          <a:noFill/>
          <a:ln>
            <a:noFill/>
          </a:ln>
        </p:spPr>
      </p:pic>
      <p:sp>
        <p:nvSpPr>
          <p:cNvPr id="9" name="Shape 911"/>
          <p:cNvSpPr txBox="1"/>
          <p:nvPr/>
        </p:nvSpPr>
        <p:spPr>
          <a:xfrm rot="-5400000">
            <a:off x="2793668" y="2136259"/>
            <a:ext cx="4141096" cy="600542"/>
          </a:xfrm>
          <a:prstGeom prst="rect">
            <a:avLst/>
          </a:prstGeom>
          <a:noFill/>
          <a:ln>
            <a:noFill/>
          </a:ln>
        </p:spPr>
        <p:txBody>
          <a:bodyPr lIns="91425" tIns="91425" rIns="91425" bIns="91425" anchor="t" anchorCtr="0">
            <a:noAutofit/>
          </a:bodyPr>
          <a:lstStyle/>
          <a:p>
            <a:pPr lvl="0">
              <a:spcBef>
                <a:spcPts val="0"/>
              </a:spcBef>
              <a:buNone/>
            </a:pPr>
            <a:r>
              <a:rPr lang="en" sz="2000" dirty="0">
                <a:solidFill>
                  <a:srgbClr val="545454"/>
                </a:solidFill>
                <a:latin typeface="+mn-lt"/>
                <a:ea typeface="Roboto"/>
                <a:cs typeface="Roboto"/>
                <a:sym typeface="Roboto"/>
              </a:rPr>
              <a:t>Total Data Volume in Petabytes</a:t>
            </a:r>
          </a:p>
        </p:txBody>
      </p:sp>
      <p:sp>
        <p:nvSpPr>
          <p:cNvPr id="10" name="Shape 915"/>
          <p:cNvSpPr txBox="1">
            <a:spLocks/>
          </p:cNvSpPr>
          <p:nvPr/>
        </p:nvSpPr>
        <p:spPr>
          <a:xfrm>
            <a:off x="230432" y="4974252"/>
            <a:ext cx="9267568" cy="1242521"/>
          </a:xfrm>
          <a:prstGeom prst="rect">
            <a:avLst/>
          </a:prstGeom>
        </p:spPr>
        <p:txBody>
          <a:bodyPr lIns="91425" tIns="91425" rIns="91425" bIns="91425" anchor="t" anchorCtr="0">
            <a:no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0">
              <a:spcBef>
                <a:spcPts val="0"/>
              </a:spcBef>
              <a:buNone/>
            </a:pPr>
            <a:r>
              <a:rPr lang="en" sz="2200" dirty="0"/>
              <a:t>High Energy Physics computing will</a:t>
            </a:r>
            <a:r>
              <a:rPr lang="en-US" sz="2200" dirty="0"/>
              <a:t> </a:t>
            </a:r>
            <a:r>
              <a:rPr lang="en" sz="2200" dirty="0"/>
              <a:t>need </a:t>
            </a:r>
            <a:r>
              <a:rPr lang="en" sz="2200" b="1" dirty="0">
                <a:solidFill>
                  <a:schemeClr val="tx1"/>
                </a:solidFill>
              </a:rPr>
              <a:t>10-100x</a:t>
            </a:r>
            <a:r>
              <a:rPr lang="en" sz="2200" dirty="0"/>
              <a:t> current capacity</a:t>
            </a:r>
          </a:p>
        </p:txBody>
      </p:sp>
      <p:pic>
        <p:nvPicPr>
          <p:cNvPr id="11" name="Picture 10" descr="LHCRun.tiff"/>
          <p:cNvPicPr>
            <a:picLocks noChangeAspect="1"/>
          </p:cNvPicPr>
          <p:nvPr/>
        </p:nvPicPr>
        <p:blipFill rotWithShape="1">
          <a:blip r:embed="rId3">
            <a:extLst>
              <a:ext uri="{28A0092B-C50C-407E-A947-70E740481C1C}">
                <a14:useLocalDpi xmlns:a14="http://schemas.microsoft.com/office/drawing/2010/main" val="0"/>
              </a:ext>
            </a:extLst>
          </a:blip>
          <a:srcRect l="17142" t="7863" r="9625"/>
          <a:stretch/>
        </p:blipFill>
        <p:spPr>
          <a:xfrm>
            <a:off x="431209" y="1096655"/>
            <a:ext cx="4070953" cy="3605370"/>
          </a:xfrm>
          <a:prstGeom prst="rect">
            <a:avLst/>
          </a:prstGeom>
        </p:spPr>
      </p:pic>
      <p:cxnSp>
        <p:nvCxnSpPr>
          <p:cNvPr id="13" name="Straight Arrow Connector 12"/>
          <p:cNvCxnSpPr/>
          <p:nvPr/>
        </p:nvCxnSpPr>
        <p:spPr>
          <a:xfrm flipH="1">
            <a:off x="6734432" y="2641647"/>
            <a:ext cx="24714" cy="108514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773190" y="2205697"/>
            <a:ext cx="2019848" cy="461665"/>
          </a:xfrm>
          <a:prstGeom prst="rect">
            <a:avLst/>
          </a:prstGeom>
          <a:noFill/>
        </p:spPr>
        <p:txBody>
          <a:bodyPr wrap="none" rtlCol="0">
            <a:spAutoFit/>
          </a:bodyPr>
          <a:lstStyle/>
          <a:p>
            <a:r>
              <a:rPr lang="en-US" dirty="0"/>
              <a:t>YOU ARE HERE</a:t>
            </a:r>
          </a:p>
        </p:txBody>
      </p:sp>
      <p:sp>
        <p:nvSpPr>
          <p:cNvPr id="15" name="Shape 911"/>
          <p:cNvSpPr txBox="1"/>
          <p:nvPr/>
        </p:nvSpPr>
        <p:spPr>
          <a:xfrm rot="-5400000">
            <a:off x="-1853110" y="2005062"/>
            <a:ext cx="4141096" cy="600542"/>
          </a:xfrm>
          <a:prstGeom prst="rect">
            <a:avLst/>
          </a:prstGeom>
          <a:noFill/>
          <a:ln>
            <a:noFill/>
          </a:ln>
        </p:spPr>
        <p:txBody>
          <a:bodyPr lIns="91425" tIns="91425" rIns="91425" bIns="91425" anchor="t" anchorCtr="0">
            <a:noAutofit/>
          </a:bodyPr>
          <a:lstStyle/>
          <a:p>
            <a:pPr lvl="0">
              <a:spcBef>
                <a:spcPts val="0"/>
              </a:spcBef>
              <a:buNone/>
            </a:pPr>
            <a:r>
              <a:rPr lang="en-US" sz="2000" dirty="0">
                <a:solidFill>
                  <a:srgbClr val="545454"/>
                </a:solidFill>
                <a:latin typeface="+mn-lt"/>
                <a:ea typeface="Roboto"/>
                <a:cs typeface="Roboto"/>
                <a:sym typeface="Roboto"/>
              </a:rPr>
              <a:t>Number </a:t>
            </a:r>
            <a:r>
              <a:rPr lang="en-US" sz="2000">
                <a:solidFill>
                  <a:srgbClr val="545454"/>
                </a:solidFill>
                <a:latin typeface="+mn-lt"/>
                <a:ea typeface="Roboto"/>
                <a:cs typeface="Roboto"/>
                <a:sym typeface="Roboto"/>
              </a:rPr>
              <a:t>of Particle Collisions</a:t>
            </a:r>
            <a:endParaRPr lang="en" sz="2000" dirty="0">
              <a:solidFill>
                <a:srgbClr val="545454"/>
              </a:solidFill>
              <a:latin typeface="+mn-lt"/>
              <a:ea typeface="Roboto"/>
              <a:cs typeface="Roboto"/>
              <a:sym typeface="Roboto"/>
            </a:endParaRPr>
          </a:p>
        </p:txBody>
      </p:sp>
    </p:spTree>
    <p:extLst>
      <p:ext uri="{BB962C8B-B14F-4D97-AF65-F5344CB8AC3E}">
        <p14:creationId xmlns:p14="http://schemas.microsoft.com/office/powerpoint/2010/main" val="168070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DOE and Industry heavily investing in Cloud, HPC</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13</a:t>
            </a:fld>
            <a:endParaRPr lang="en-US"/>
          </a:p>
        </p:txBody>
      </p:sp>
      <p:pic>
        <p:nvPicPr>
          <p:cNvPr id="6" name="Picture 5">
            <a:extLst>
              <a:ext uri="{FF2B5EF4-FFF2-40B4-BE49-F238E27FC236}">
                <a16:creationId xmlns:a16="http://schemas.microsoft.com/office/drawing/2014/main" xmlns="" id="{F74C792A-E5A9-4D8D-96FB-6D956CADF060}"/>
              </a:ext>
            </a:extLst>
          </p:cNvPr>
          <p:cNvPicPr>
            <a:picLocks noChangeAspect="1"/>
          </p:cNvPicPr>
          <p:nvPr/>
        </p:nvPicPr>
        <p:blipFill rotWithShape="1">
          <a:blip r:embed="rId2"/>
          <a:srcRect t="5105"/>
          <a:stretch/>
        </p:blipFill>
        <p:spPr>
          <a:xfrm>
            <a:off x="453835" y="2555544"/>
            <a:ext cx="4483100" cy="3666352"/>
          </a:xfrm>
          <a:prstGeom prst="rect">
            <a:avLst/>
          </a:prstGeom>
        </p:spPr>
      </p:pic>
      <p:pic>
        <p:nvPicPr>
          <p:cNvPr id="12" name="Picture 11">
            <a:extLst>
              <a:ext uri="{FF2B5EF4-FFF2-40B4-BE49-F238E27FC236}">
                <a16:creationId xmlns:a16="http://schemas.microsoft.com/office/drawing/2014/main" xmlns="" id="{EC610676-959B-4855-8B9E-27EAF4800530}"/>
              </a:ext>
            </a:extLst>
          </p:cNvPr>
          <p:cNvPicPr>
            <a:picLocks noChangeAspect="1"/>
          </p:cNvPicPr>
          <p:nvPr/>
        </p:nvPicPr>
        <p:blipFill rotWithShape="1">
          <a:blip r:embed="rId3"/>
          <a:srcRect l="3451" t="1118" r="1296" b="76102"/>
          <a:stretch/>
        </p:blipFill>
        <p:spPr>
          <a:xfrm>
            <a:off x="222250" y="762000"/>
            <a:ext cx="8562521" cy="15338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xmlns="" id="{AF8D6A59-38CB-4945-9957-3F8DB87F50C3}"/>
              </a:ext>
            </a:extLst>
          </p:cNvPr>
          <p:cNvSpPr txBox="1"/>
          <p:nvPr/>
        </p:nvSpPr>
        <p:spPr>
          <a:xfrm>
            <a:off x="4936935" y="2126622"/>
            <a:ext cx="2856103" cy="338554"/>
          </a:xfrm>
          <a:prstGeom prst="rect">
            <a:avLst/>
          </a:prstGeom>
          <a:noFill/>
        </p:spPr>
        <p:txBody>
          <a:bodyPr wrap="none" rtlCol="0">
            <a:spAutoFit/>
          </a:bodyPr>
          <a:lstStyle/>
          <a:p>
            <a:r>
              <a:rPr lang="en-US" sz="1600" dirty="0"/>
              <a:t>Barb </a:t>
            </a:r>
            <a:r>
              <a:rPr lang="en-US" sz="1600" dirty="0" err="1"/>
              <a:t>Helland</a:t>
            </a:r>
            <a:r>
              <a:rPr lang="en-US" sz="1600" dirty="0"/>
              <a:t> @ ASCAC, 9/26/17</a:t>
            </a:r>
          </a:p>
        </p:txBody>
      </p:sp>
      <p:sp>
        <p:nvSpPr>
          <p:cNvPr id="8" name="TextBox 7">
            <a:extLst>
              <a:ext uri="{FF2B5EF4-FFF2-40B4-BE49-F238E27FC236}">
                <a16:creationId xmlns:a16="http://schemas.microsoft.com/office/drawing/2014/main" xmlns="" id="{170B9552-8B9C-462B-8F93-40FC1805A1BA}"/>
              </a:ext>
            </a:extLst>
          </p:cNvPr>
          <p:cNvSpPr txBox="1"/>
          <p:nvPr/>
        </p:nvSpPr>
        <p:spPr>
          <a:xfrm>
            <a:off x="5520670" y="2959302"/>
            <a:ext cx="3264101" cy="2554545"/>
          </a:xfrm>
          <a:prstGeom prst="rect">
            <a:avLst/>
          </a:prstGeom>
          <a:noFill/>
        </p:spPr>
        <p:txBody>
          <a:bodyPr wrap="square" rtlCol="0">
            <a:spAutoFit/>
          </a:bodyPr>
          <a:lstStyle/>
          <a:p>
            <a:r>
              <a:rPr lang="en-US" sz="3200" dirty="0"/>
              <a:t>Facility evolution must incorporate distributed resources of</a:t>
            </a:r>
            <a:br>
              <a:rPr lang="en-US" sz="3200" dirty="0"/>
            </a:br>
            <a:r>
              <a:rPr lang="en-US" sz="3200" dirty="0"/>
              <a:t>HPC, Cloud</a:t>
            </a:r>
          </a:p>
        </p:txBody>
      </p:sp>
    </p:spTree>
    <p:extLst>
      <p:ext uri="{BB962C8B-B14F-4D97-AF65-F5344CB8AC3E}">
        <p14:creationId xmlns:p14="http://schemas.microsoft.com/office/powerpoint/2010/main" val="174141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Uncertainty in computing hardware trends</a:t>
            </a:r>
          </a:p>
          <a:p>
            <a:pPr lvl="1"/>
            <a:r>
              <a:rPr lang="en-US" dirty="0" smtClean="0"/>
              <a:t>See the next slide</a:t>
            </a:r>
          </a:p>
          <a:p>
            <a:r>
              <a:rPr lang="en-US" dirty="0" smtClean="0"/>
              <a:t>Rapid evolution in hardware</a:t>
            </a:r>
          </a:p>
          <a:p>
            <a:pPr lvl="1"/>
            <a:r>
              <a:rPr lang="en-US" dirty="0" smtClean="0"/>
              <a:t>The next GPU generation happens much faster than machine lifetime on my facility floor</a:t>
            </a:r>
          </a:p>
          <a:p>
            <a:pPr lvl="1"/>
            <a:r>
              <a:rPr lang="en-US" dirty="0" smtClean="0"/>
              <a:t>Can rent the latest and greatest </a:t>
            </a:r>
            <a:r>
              <a:rPr lang="mr-IN" dirty="0" smtClean="0"/>
              <a:t>…</a:t>
            </a:r>
            <a:endParaRPr lang="en-US" dirty="0" smtClean="0"/>
          </a:p>
          <a:p>
            <a:r>
              <a:rPr lang="en-US" dirty="0" smtClean="0"/>
              <a:t>Uncertainty in budgets</a:t>
            </a:r>
          </a:p>
          <a:p>
            <a:pPr lvl="1"/>
            <a:r>
              <a:rPr lang="en-US" dirty="0" smtClean="0"/>
              <a:t>At least it feels that way</a:t>
            </a:r>
          </a:p>
          <a:p>
            <a:r>
              <a:rPr lang="en-US" dirty="0" smtClean="0"/>
              <a:t>The answer is to be flexible and agile </a:t>
            </a:r>
            <a:r>
              <a:rPr lang="mr-IN" dirty="0" smtClean="0"/>
              <a:t>–</a:t>
            </a:r>
            <a:r>
              <a:rPr lang="en-US" dirty="0" smtClean="0"/>
              <a:t> the Open Science Grid model</a:t>
            </a:r>
          </a:p>
          <a:p>
            <a:pPr lvl="1"/>
            <a:r>
              <a:rPr lang="en-US" dirty="0" smtClean="0"/>
              <a:t>Add capability to provision whatever resources (Grid, HPC, Cloud, ?) as we can</a:t>
            </a:r>
          </a:p>
          <a:p>
            <a:endParaRPr lang="en-US" dirty="0"/>
          </a:p>
        </p:txBody>
      </p:sp>
      <p:sp>
        <p:nvSpPr>
          <p:cNvPr id="3" name="Title 2"/>
          <p:cNvSpPr>
            <a:spLocks noGrp="1"/>
          </p:cNvSpPr>
          <p:nvPr>
            <p:ph type="title"/>
          </p:nvPr>
        </p:nvSpPr>
        <p:spPr/>
        <p:txBody>
          <a:bodyPr/>
          <a:lstStyle/>
          <a:p>
            <a:r>
              <a:rPr lang="en-US" dirty="0" smtClean="0"/>
              <a:t>Driver: Flexibility</a:t>
            </a:r>
            <a:endParaRPr lang="en-US" dirty="0"/>
          </a:p>
        </p:txBody>
      </p:sp>
      <p:sp>
        <p:nvSpPr>
          <p:cNvPr id="4" name="Footer Placeholder 3"/>
          <p:cNvSpPr>
            <a:spLocks noGrp="1"/>
          </p:cNvSpPr>
          <p:nvPr>
            <p:ph type="ftr" sz="quarter" idx="11"/>
          </p:nvPr>
        </p:nvSpPr>
        <p:spPr/>
        <p:txBody>
          <a:bodyPr/>
          <a:lstStyle/>
          <a:p>
            <a:pPr>
              <a:defRPr/>
            </a:pPr>
            <a:r>
              <a:rPr lang="en-US" smtClean="0"/>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14</a:t>
            </a:fld>
            <a:endParaRPr lang="en-US"/>
          </a:p>
        </p:txBody>
      </p:sp>
    </p:spTree>
    <p:extLst>
      <p:ext uri="{BB962C8B-B14F-4D97-AF65-F5344CB8AC3E}">
        <p14:creationId xmlns:p14="http://schemas.microsoft.com/office/powerpoint/2010/main" val="2073769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Crystal-ball gazing is a dangerous hobby</a:t>
            </a:r>
          </a:p>
          <a:p>
            <a:endParaRPr lang="en-US" dirty="0"/>
          </a:p>
        </p:txBody>
      </p:sp>
      <p:sp>
        <p:nvSpPr>
          <p:cNvPr id="3" name="Title 2"/>
          <p:cNvSpPr>
            <a:spLocks noGrp="1"/>
          </p:cNvSpPr>
          <p:nvPr>
            <p:ph type="title"/>
          </p:nvPr>
        </p:nvSpPr>
        <p:spPr/>
        <p:txBody>
          <a:bodyPr/>
          <a:lstStyle/>
          <a:p>
            <a:r>
              <a:rPr lang="en-US" dirty="0" smtClean="0"/>
              <a:t>Driver: Flexibility</a:t>
            </a:r>
            <a:endParaRPr lang="en-US" dirty="0"/>
          </a:p>
        </p:txBody>
      </p:sp>
      <p:sp>
        <p:nvSpPr>
          <p:cNvPr id="4" name="Footer Placeholder 3"/>
          <p:cNvSpPr>
            <a:spLocks noGrp="1"/>
          </p:cNvSpPr>
          <p:nvPr>
            <p:ph type="ftr" sz="quarter" idx="11"/>
          </p:nvPr>
        </p:nvSpPr>
        <p:spPr/>
        <p:txBody>
          <a:bodyPr/>
          <a:lstStyle/>
          <a:p>
            <a:pPr>
              <a:defRPr/>
            </a:pPr>
            <a:r>
              <a:rPr lang="en-US" smtClean="0"/>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15</a:t>
            </a:fld>
            <a:endParaRPr lang="en-US"/>
          </a:p>
        </p:txBody>
      </p:sp>
      <p:pic>
        <p:nvPicPr>
          <p:cNvPr id="7" name="Picture 6"/>
          <p:cNvPicPr>
            <a:picLocks noChangeAspect="1"/>
          </p:cNvPicPr>
          <p:nvPr/>
        </p:nvPicPr>
        <p:blipFill rotWithShape="1">
          <a:blip r:embed="rId2"/>
          <a:srcRect l="6684" t="18557" r="14867" b="9830"/>
          <a:stretch/>
        </p:blipFill>
        <p:spPr>
          <a:xfrm>
            <a:off x="2140528" y="1489424"/>
            <a:ext cx="6774872" cy="4638471"/>
          </a:xfrm>
          <a:prstGeom prst="rect">
            <a:avLst/>
          </a:prstGeom>
        </p:spPr>
      </p:pic>
      <p:sp>
        <p:nvSpPr>
          <p:cNvPr id="8" name="Donut 7"/>
          <p:cNvSpPr/>
          <p:nvPr/>
        </p:nvSpPr>
        <p:spPr>
          <a:xfrm>
            <a:off x="3066602" y="3591339"/>
            <a:ext cx="6077398" cy="1406976"/>
          </a:xfrm>
          <a:prstGeom prst="donut">
            <a:avLst>
              <a:gd name="adj" fmla="val 11914"/>
            </a:avLst>
          </a:prstGeom>
          <a:ln w="9525"/>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809802" y="5808110"/>
            <a:ext cx="2140522" cy="338554"/>
          </a:xfrm>
          <a:prstGeom prst="rect">
            <a:avLst/>
          </a:prstGeom>
          <a:noFill/>
        </p:spPr>
        <p:txBody>
          <a:bodyPr wrap="none" rtlCol="0">
            <a:spAutoFit/>
          </a:bodyPr>
          <a:lstStyle/>
          <a:p>
            <a:r>
              <a:rPr lang="en-US" sz="1600" dirty="0" smtClean="0"/>
              <a:t>Jack </a:t>
            </a:r>
            <a:r>
              <a:rPr lang="en-US" sz="1600" dirty="0" err="1" smtClean="0"/>
              <a:t>Dongarra</a:t>
            </a:r>
            <a:r>
              <a:rPr lang="en-US" sz="1600" dirty="0" smtClean="0"/>
              <a:t>, IHPCF17</a:t>
            </a:r>
            <a:endParaRPr lang="en-US" sz="1600" dirty="0"/>
          </a:p>
        </p:txBody>
      </p:sp>
    </p:spTree>
    <p:extLst>
      <p:ext uri="{BB962C8B-B14F-4D97-AF65-F5344CB8AC3E}">
        <p14:creationId xmlns:p14="http://schemas.microsoft.com/office/powerpoint/2010/main" val="966507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number of compute cores </a:t>
            </a:r>
            <a:r>
              <a:rPr lang="en-US" dirty="0" smtClean="0"/>
              <a:t>seems to grow </a:t>
            </a:r>
            <a:r>
              <a:rPr lang="en-US" dirty="0"/>
              <a:t>to be </a:t>
            </a:r>
            <a:r>
              <a:rPr lang="en-US" b="1" dirty="0">
                <a:solidFill>
                  <a:schemeClr val="tx1"/>
                </a:solidFill>
              </a:rPr>
              <a:t>essentially infinite</a:t>
            </a:r>
            <a:r>
              <a:rPr lang="en-US" dirty="0"/>
              <a:t> with little cost</a:t>
            </a:r>
          </a:p>
          <a:p>
            <a:pPr lvl="1"/>
            <a:r>
              <a:rPr lang="en-US" dirty="0"/>
              <a:t>Industry: commercial cloud, </a:t>
            </a:r>
            <a:r>
              <a:rPr lang="en-US" dirty="0" err="1"/>
              <a:t>IoT</a:t>
            </a:r>
            <a:endParaRPr lang="en-US" dirty="0"/>
          </a:p>
          <a:p>
            <a:pPr lvl="1"/>
            <a:r>
              <a:rPr lang="en-US" dirty="0"/>
              <a:t>Research: NSCI,</a:t>
            </a:r>
            <a:br>
              <a:rPr lang="en-US" dirty="0"/>
            </a:br>
            <a:r>
              <a:rPr lang="en-US" dirty="0" err="1"/>
              <a:t>Exascale</a:t>
            </a:r>
            <a:r>
              <a:rPr lang="en-US" dirty="0"/>
              <a:t> program,</a:t>
            </a:r>
            <a:br>
              <a:rPr lang="en-US" dirty="0"/>
            </a:br>
            <a:r>
              <a:rPr lang="en-US" dirty="0"/>
              <a:t>Leadership Computing Facilities</a:t>
            </a:r>
            <a:br>
              <a:rPr lang="en-US" dirty="0"/>
            </a:br>
            <a:endParaRPr lang="en-US" dirty="0"/>
          </a:p>
          <a:p>
            <a:r>
              <a:rPr lang="en-US" dirty="0"/>
              <a:t>Experimental software </a:t>
            </a:r>
            <a:br>
              <a:rPr lang="en-US" dirty="0"/>
            </a:br>
            <a:r>
              <a:rPr lang="en-US" dirty="0"/>
              <a:t>frameworks (with some foresight</a:t>
            </a:r>
            <a:br>
              <a:rPr lang="en-US" dirty="0"/>
            </a:br>
            <a:r>
              <a:rPr lang="en-US" dirty="0"/>
              <a:t>and some luck) have already been refactored for </a:t>
            </a:r>
            <a:r>
              <a:rPr lang="en-US" b="1" dirty="0">
                <a:solidFill>
                  <a:schemeClr val="tx1"/>
                </a:solidFill>
              </a:rPr>
              <a:t>many-core </a:t>
            </a:r>
            <a:br>
              <a:rPr lang="en-US" b="1" dirty="0">
                <a:solidFill>
                  <a:schemeClr val="tx1"/>
                </a:solidFill>
              </a:rPr>
            </a:br>
            <a:r>
              <a:rPr lang="en-US" b="1" dirty="0" smtClean="0">
                <a:solidFill>
                  <a:schemeClr val="tx1"/>
                </a:solidFill>
              </a:rPr>
              <a:t>architectures</a:t>
            </a:r>
          </a:p>
          <a:p>
            <a:endParaRPr lang="en-US" dirty="0">
              <a:solidFill>
                <a:schemeClr val="tx1"/>
              </a:solidFill>
            </a:endParaRP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Moore’s Law (Dennard Scaling) is Dead; but</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16</a:t>
            </a:fld>
            <a:endParaRPr lang="en-US"/>
          </a:p>
        </p:txBody>
      </p:sp>
      <p:pic>
        <p:nvPicPr>
          <p:cNvPr id="6" name="Picture 5"/>
          <p:cNvPicPr>
            <a:picLocks noChangeAspect="1"/>
          </p:cNvPicPr>
          <p:nvPr/>
        </p:nvPicPr>
        <p:blipFill rotWithShape="1">
          <a:blip r:embed="rId2"/>
          <a:srcRect t="7880" r="16436"/>
          <a:stretch/>
        </p:blipFill>
        <p:spPr>
          <a:xfrm>
            <a:off x="5128054" y="1392443"/>
            <a:ext cx="4040659" cy="2720366"/>
          </a:xfrm>
          <a:prstGeom prst="rect">
            <a:avLst/>
          </a:prstGeom>
        </p:spPr>
      </p:pic>
    </p:spTree>
    <p:extLst>
      <p:ext uri="{BB962C8B-B14F-4D97-AF65-F5344CB8AC3E}">
        <p14:creationId xmlns:p14="http://schemas.microsoft.com/office/powerpoint/2010/main" val="206176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CMS on Knights’ Landing</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17</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33" t="8469" r="4414" b="3064"/>
          <a:stretch/>
        </p:blipFill>
        <p:spPr>
          <a:xfrm>
            <a:off x="43246" y="867139"/>
            <a:ext cx="4483698" cy="454511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874" t="8289" r="4775" b="3422"/>
          <a:stretch/>
        </p:blipFill>
        <p:spPr>
          <a:xfrm>
            <a:off x="4441196" y="867139"/>
            <a:ext cx="4702804" cy="4545116"/>
          </a:xfrm>
          <a:prstGeom prst="rect">
            <a:avLst/>
          </a:prstGeom>
        </p:spPr>
      </p:pic>
      <p:grpSp>
        <p:nvGrpSpPr>
          <p:cNvPr id="19" name="Group 18"/>
          <p:cNvGrpSpPr/>
          <p:nvPr/>
        </p:nvGrpSpPr>
        <p:grpSpPr>
          <a:xfrm>
            <a:off x="292274" y="679629"/>
            <a:ext cx="5913049" cy="4732626"/>
            <a:chOff x="292274" y="679629"/>
            <a:chExt cx="5913049" cy="4732626"/>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74" y="679629"/>
              <a:ext cx="4586444" cy="4725791"/>
            </a:xfrm>
            <a:prstGeom prst="ellipse">
              <a:avLst/>
            </a:prstGeom>
          </p:spPr>
        </p:pic>
        <p:sp>
          <p:nvSpPr>
            <p:cNvPr id="9" name="Oval 8"/>
            <p:cNvSpPr/>
            <p:nvPr/>
          </p:nvSpPr>
          <p:spPr>
            <a:xfrm>
              <a:off x="332723" y="679629"/>
              <a:ext cx="4545995" cy="4732626"/>
            </a:xfrm>
            <a:prstGeom prst="ellipse">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endCxn id="16" idx="0"/>
            </p:cNvCxnSpPr>
            <p:nvPr/>
          </p:nvCxnSpPr>
          <p:spPr>
            <a:xfrm>
              <a:off x="3248019" y="769379"/>
              <a:ext cx="2428346" cy="1082324"/>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V="1">
              <a:off x="4441196" y="2953052"/>
              <a:ext cx="1364672" cy="1569522"/>
            </a:xfrm>
            <a:prstGeom prst="line">
              <a:avLst/>
            </a:prstGeom>
          </p:spPr>
          <p:style>
            <a:lnRef idx="2">
              <a:schemeClr val="dk1"/>
            </a:lnRef>
            <a:fillRef idx="0">
              <a:schemeClr val="dk1"/>
            </a:fillRef>
            <a:effectRef idx="1">
              <a:schemeClr val="dk1"/>
            </a:effectRef>
            <a:fontRef idx="minor">
              <a:schemeClr val="tx1"/>
            </a:fontRef>
          </p:style>
        </p:cxnSp>
        <p:sp>
          <p:nvSpPr>
            <p:cNvPr id="16" name="Oval 15"/>
            <p:cNvSpPr/>
            <p:nvPr/>
          </p:nvSpPr>
          <p:spPr>
            <a:xfrm>
              <a:off x="5147406" y="1851703"/>
              <a:ext cx="1057917" cy="1101349"/>
            </a:xfrm>
            <a:prstGeom prst="ellipse">
              <a:avLst/>
            </a:pr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927652" y="5515065"/>
            <a:ext cx="3286797" cy="461665"/>
          </a:xfrm>
          <a:prstGeom prst="rect">
            <a:avLst/>
          </a:prstGeom>
          <a:noFill/>
        </p:spPr>
        <p:txBody>
          <a:bodyPr wrap="none" rtlCol="0">
            <a:spAutoFit/>
          </a:bodyPr>
          <a:lstStyle/>
          <a:p>
            <a:r>
              <a:rPr lang="en-US" b="1" dirty="0"/>
              <a:t>Generation + Simulation</a:t>
            </a:r>
          </a:p>
        </p:txBody>
      </p:sp>
      <p:sp>
        <p:nvSpPr>
          <p:cNvPr id="10" name="Rectangle 9"/>
          <p:cNvSpPr/>
          <p:nvPr/>
        </p:nvSpPr>
        <p:spPr>
          <a:xfrm>
            <a:off x="5938673" y="5515065"/>
            <a:ext cx="2108462" cy="461665"/>
          </a:xfrm>
          <a:prstGeom prst="rect">
            <a:avLst/>
          </a:prstGeom>
        </p:spPr>
        <p:txBody>
          <a:bodyPr wrap="none">
            <a:spAutoFit/>
          </a:bodyPr>
          <a:lstStyle/>
          <a:p>
            <a:r>
              <a:rPr lang="en-US" b="1" dirty="0"/>
              <a:t>Reconstruction</a:t>
            </a:r>
          </a:p>
        </p:txBody>
      </p:sp>
    </p:spTree>
    <p:extLst>
      <p:ext uri="{BB962C8B-B14F-4D97-AF65-F5344CB8AC3E}">
        <p14:creationId xmlns:p14="http://schemas.microsoft.com/office/powerpoint/2010/main" val="59840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7979"/>
            <a:ext cx="8686800" cy="427877"/>
          </a:xfrm>
        </p:spPr>
        <p:txBody>
          <a:bodyPr/>
          <a:lstStyle/>
          <a:p>
            <a:r>
              <a:rPr lang="en-US" dirty="0" smtClean="0"/>
              <a:t>Driver: Elasticity</a:t>
            </a:r>
            <a:endParaRPr lang="en-US" dirty="0"/>
          </a:p>
        </p:txBody>
      </p:sp>
      <p:sp>
        <p:nvSpPr>
          <p:cNvPr id="5" name="Footer Placeholder 4"/>
          <p:cNvSpPr>
            <a:spLocks noGrp="1"/>
          </p:cNvSpPr>
          <p:nvPr>
            <p:ph type="ftr" sz="quarter" idx="3"/>
          </p:nvPr>
        </p:nvSpPr>
        <p:spPr>
          <a:xfrm>
            <a:off x="1625600" y="6495482"/>
            <a:ext cx="5737726" cy="237285"/>
          </a:xfrm>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3" name="Content Placeholder 2"/>
          <p:cNvSpPr>
            <a:spLocks noGrp="1"/>
          </p:cNvSpPr>
          <p:nvPr>
            <p:ph idx="1"/>
          </p:nvPr>
        </p:nvSpPr>
        <p:spPr>
          <a:xfrm>
            <a:off x="222250" y="882600"/>
            <a:ext cx="8672513" cy="1687907"/>
          </a:xfrm>
          <a:solidFill>
            <a:schemeClr val="bg1"/>
          </a:solidFill>
        </p:spPr>
        <p:txBody>
          <a:bodyPr/>
          <a:lstStyle/>
          <a:p>
            <a:r>
              <a:rPr lang="en-US" dirty="0"/>
              <a:t>Usage is not steady-state</a:t>
            </a:r>
          </a:p>
          <a:p>
            <a:r>
              <a:rPr lang="en-US" dirty="0"/>
              <a:t>Computing schedules driven by real-world considerations (detector, accelerator, </a:t>
            </a:r>
            <a:r>
              <a:rPr lang="is-IS" dirty="0"/>
              <a:t>…) but also </a:t>
            </a:r>
            <a:r>
              <a:rPr lang="en-US" dirty="0"/>
              <a:t>ingenuity – this is research and development of cutting-edge science</a:t>
            </a:r>
          </a:p>
        </p:txBody>
      </p:sp>
      <p:pic>
        <p:nvPicPr>
          <p:cNvPr id="48" name="Picture 47" descr="Screenshot 2016-05-02 14.00.03.png"/>
          <p:cNvPicPr>
            <a:picLocks noChangeAspect="1"/>
          </p:cNvPicPr>
          <p:nvPr/>
        </p:nvPicPr>
        <p:blipFill rotWithShape="1">
          <a:blip r:embed="rId3">
            <a:extLst>
              <a:ext uri="{28A0092B-C50C-407E-A947-70E740481C1C}">
                <a14:useLocalDpi xmlns:a14="http://schemas.microsoft.com/office/drawing/2010/main" val="0"/>
              </a:ext>
            </a:extLst>
          </a:blip>
          <a:srcRect t="2508"/>
          <a:stretch/>
        </p:blipFill>
        <p:spPr>
          <a:xfrm>
            <a:off x="503541" y="2798866"/>
            <a:ext cx="8411859" cy="3423291"/>
          </a:xfrm>
          <a:prstGeom prst="rect">
            <a:avLst/>
          </a:prstGeom>
        </p:spPr>
      </p:pic>
      <p:sp>
        <p:nvSpPr>
          <p:cNvPr id="7" name="TextBox 6"/>
          <p:cNvSpPr txBox="1"/>
          <p:nvPr/>
        </p:nvSpPr>
        <p:spPr>
          <a:xfrm>
            <a:off x="1213430" y="2827646"/>
            <a:ext cx="4366381" cy="461665"/>
          </a:xfrm>
          <a:prstGeom prst="rect">
            <a:avLst/>
          </a:prstGeom>
          <a:noFill/>
        </p:spPr>
        <p:txBody>
          <a:bodyPr wrap="square" rtlCol="0">
            <a:spAutoFit/>
          </a:bodyPr>
          <a:lstStyle/>
          <a:p>
            <a:r>
              <a:rPr lang="en-US" dirty="0" err="1">
                <a:solidFill>
                  <a:schemeClr val="accent3"/>
                </a:solidFill>
              </a:rPr>
              <a:t>NOvA</a:t>
            </a:r>
            <a:r>
              <a:rPr lang="en-US" dirty="0">
                <a:solidFill>
                  <a:schemeClr val="accent3"/>
                </a:solidFill>
              </a:rPr>
              <a:t> jobs in the queue at FNAL</a:t>
            </a:r>
          </a:p>
        </p:txBody>
      </p:sp>
      <p:cxnSp>
        <p:nvCxnSpPr>
          <p:cNvPr id="9" name="Straight Connector 8"/>
          <p:cNvCxnSpPr/>
          <p:nvPr/>
        </p:nvCxnSpPr>
        <p:spPr>
          <a:xfrm>
            <a:off x="1016000" y="4160762"/>
            <a:ext cx="7878763" cy="2419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53544" y="3699097"/>
            <a:ext cx="1661856" cy="461665"/>
          </a:xfrm>
          <a:prstGeom prst="rect">
            <a:avLst/>
          </a:prstGeom>
          <a:noFill/>
        </p:spPr>
        <p:txBody>
          <a:bodyPr wrap="square" rtlCol="0">
            <a:spAutoFit/>
          </a:bodyPr>
          <a:lstStyle/>
          <a:p>
            <a:r>
              <a:rPr lang="en-US" dirty="0">
                <a:solidFill>
                  <a:schemeClr val="tx1">
                    <a:lumMod val="40000"/>
                    <a:lumOff val="60000"/>
                  </a:schemeClr>
                </a:solidFill>
              </a:rPr>
              <a:t>Facility size</a:t>
            </a:r>
          </a:p>
        </p:txBody>
      </p:sp>
    </p:spTree>
    <p:extLst>
      <p:ext uri="{BB962C8B-B14F-4D97-AF65-F5344CB8AC3E}">
        <p14:creationId xmlns:p14="http://schemas.microsoft.com/office/powerpoint/2010/main" val="1010411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Inside an elastic facility: “HEPCloud”</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19</a:t>
            </a:fld>
            <a:endParaRPr lang="en-US"/>
          </a:p>
        </p:txBody>
      </p:sp>
      <p:sp>
        <p:nvSpPr>
          <p:cNvPr id="8" name="Content Placeholder 2"/>
          <p:cNvSpPr txBox="1">
            <a:spLocks/>
          </p:cNvSpPr>
          <p:nvPr/>
        </p:nvSpPr>
        <p:spPr>
          <a:xfrm>
            <a:off x="228600" y="1043046"/>
            <a:ext cx="8672513"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Content Placeholder 8"/>
          <p:cNvSpPr>
            <a:spLocks noGrp="1"/>
          </p:cNvSpPr>
          <p:nvPr>
            <p:ph idx="1"/>
          </p:nvPr>
        </p:nvSpPr>
        <p:spPr>
          <a:xfrm>
            <a:off x="242887" y="847569"/>
            <a:ext cx="8672513" cy="5059363"/>
          </a:xfrm>
        </p:spPr>
        <p:txBody>
          <a:bodyPr/>
          <a:lstStyle/>
          <a:p>
            <a:r>
              <a:rPr lang="en-US" dirty="0"/>
              <a:t>Vision Statement</a:t>
            </a:r>
          </a:p>
          <a:p>
            <a:pPr lvl="1"/>
            <a:r>
              <a:rPr lang="en-US" dirty="0"/>
              <a:t>HEPCloud is envisioned as a </a:t>
            </a:r>
            <a:r>
              <a:rPr lang="en-US" b="1" dirty="0">
                <a:solidFill>
                  <a:schemeClr val="tx1"/>
                </a:solidFill>
              </a:rPr>
              <a:t>portal</a:t>
            </a:r>
            <a:r>
              <a:rPr lang="en-US" dirty="0"/>
              <a:t> to an ecosystem of diverse computing resources, commercial or academic</a:t>
            </a:r>
          </a:p>
          <a:p>
            <a:pPr lvl="1"/>
            <a:r>
              <a:rPr lang="en-US" dirty="0"/>
              <a:t>Provides “complete solutions” to users, with agreed upon levels of service</a:t>
            </a:r>
          </a:p>
          <a:p>
            <a:pPr lvl="1"/>
            <a:r>
              <a:rPr lang="en-US" dirty="0"/>
              <a:t>The Facility routes to local or remote resources based on </a:t>
            </a:r>
            <a:r>
              <a:rPr lang="en-US" b="1" dirty="0">
                <a:solidFill>
                  <a:schemeClr val="tx1"/>
                </a:solidFill>
              </a:rPr>
              <a:t>workflow requirements</a:t>
            </a:r>
            <a:r>
              <a:rPr lang="en-US" dirty="0"/>
              <a:t>, cost, and efficiency of accessing various resources</a:t>
            </a:r>
          </a:p>
          <a:p>
            <a:pPr lvl="1"/>
            <a:r>
              <a:rPr lang="en-US" b="1" dirty="0">
                <a:solidFill>
                  <a:schemeClr val="tx1"/>
                </a:solidFill>
              </a:rPr>
              <a:t>Manages allocations of users</a:t>
            </a:r>
            <a:r>
              <a:rPr lang="en-US" dirty="0"/>
              <a:t> to target compute engines </a:t>
            </a:r>
          </a:p>
          <a:p>
            <a:r>
              <a:rPr lang="en-US" dirty="0"/>
              <a:t>Pilot project to explore feasibility, capability of HEPCloud</a:t>
            </a:r>
          </a:p>
          <a:p>
            <a:pPr lvl="1"/>
            <a:r>
              <a:rPr lang="en-US" dirty="0"/>
              <a:t>Goal of moving into production during CY18</a:t>
            </a:r>
          </a:p>
          <a:p>
            <a:pPr lvl="1"/>
            <a:r>
              <a:rPr lang="en-US" dirty="0"/>
              <a:t>Seed money provided by industry</a:t>
            </a:r>
          </a:p>
          <a:p>
            <a:r>
              <a:rPr lang="en-US" dirty="0"/>
              <a:t>Don’t blame for the name, I didn’t name </a:t>
            </a:r>
            <a:r>
              <a:rPr lang="en-US" dirty="0" smtClean="0"/>
              <a:t>it </a:t>
            </a:r>
            <a:r>
              <a:rPr lang="mr-IN" dirty="0" smtClean="0"/>
              <a:t>–</a:t>
            </a:r>
            <a:r>
              <a:rPr lang="en-US" dirty="0" smtClean="0"/>
              <a:t> </a:t>
            </a:r>
            <a:r>
              <a:rPr lang="en-US" b="1" dirty="0" smtClean="0">
                <a:solidFill>
                  <a:schemeClr val="tx1"/>
                </a:solidFill>
              </a:rPr>
              <a:t>not just commercial cloud</a:t>
            </a:r>
            <a:endParaRPr lang="en-US" b="1" dirty="0">
              <a:solidFill>
                <a:schemeClr val="tx1"/>
              </a:solidFill>
            </a:endParaRPr>
          </a:p>
          <a:p>
            <a:endParaRPr lang="en-US" dirty="0"/>
          </a:p>
        </p:txBody>
      </p:sp>
    </p:spTree>
    <p:extLst>
      <p:ext uri="{BB962C8B-B14F-4D97-AF65-F5344CB8AC3E}">
        <p14:creationId xmlns:p14="http://schemas.microsoft.com/office/powerpoint/2010/main" val="280260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1"/>
            <a:ext cx="8672513" cy="2005826"/>
          </a:xfrm>
        </p:spPr>
        <p:txBody>
          <a:bodyPr/>
          <a:lstStyle/>
          <a:p>
            <a:pPr marL="0" indent="0">
              <a:buNone/>
            </a:pPr>
            <a:r>
              <a:rPr lang="en-US" dirty="0">
                <a:latin typeface="+mn-lt"/>
              </a:rPr>
              <a:t>Reference herein to any specific commercial product, process, or service by trade name, trademark, manufacturer, or otherwise, does not necessarily constitute or imply its endorsement, recommendation, or favoring by the Fermilab, the United States Government, or any agency thereof.</a:t>
            </a:r>
            <a:br>
              <a:rPr lang="en-US" dirty="0">
                <a:latin typeface="+mn-lt"/>
              </a:rPr>
            </a:br>
            <a:endParaRPr lang="en-US" dirty="0">
              <a:latin typeface="+mn-lt"/>
            </a:endParaRPr>
          </a:p>
        </p:txBody>
      </p:sp>
      <p:sp>
        <p:nvSpPr>
          <p:cNvPr id="3" name="Title 2"/>
          <p:cNvSpPr>
            <a:spLocks noGrp="1"/>
          </p:cNvSpPr>
          <p:nvPr>
            <p:ph type="title"/>
          </p:nvPr>
        </p:nvSpPr>
        <p:spPr/>
        <p:txBody>
          <a:bodyPr/>
          <a:lstStyle/>
          <a:p>
            <a:r>
              <a:rPr lang="en-US" dirty="0"/>
              <a:t>Disclaimer</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a:t>
            </a:fld>
            <a:endParaRPr lang="en-US"/>
          </a:p>
        </p:txBody>
      </p:sp>
    </p:spTree>
    <p:extLst>
      <p:ext uri="{BB962C8B-B14F-4D97-AF65-F5344CB8AC3E}">
        <p14:creationId xmlns:p14="http://schemas.microsoft.com/office/powerpoint/2010/main" val="1988553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HEPCloud Architecture</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20</a:t>
            </a:fld>
            <a:endParaRPr lang="en-US"/>
          </a:p>
        </p:txBody>
      </p:sp>
      <p:sp>
        <p:nvSpPr>
          <p:cNvPr id="6" name="Shape 939"/>
          <p:cNvSpPr/>
          <p:nvPr/>
        </p:nvSpPr>
        <p:spPr>
          <a:xfrm>
            <a:off x="321276" y="1158733"/>
            <a:ext cx="1732091" cy="1071979"/>
          </a:xfrm>
          <a:prstGeom prst="roundRect">
            <a:avLst>
              <a:gd name="adj" fmla="val 16667"/>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1400" b="1" dirty="0">
                <a:latin typeface="Roboto"/>
                <a:ea typeface="Roboto"/>
                <a:cs typeface="Roboto"/>
                <a:sym typeface="Roboto"/>
              </a:rPr>
              <a:t>Workflow</a:t>
            </a:r>
            <a:br>
              <a:rPr lang="en" sz="1400" b="1" dirty="0">
                <a:latin typeface="Roboto"/>
                <a:ea typeface="Roboto"/>
                <a:cs typeface="Roboto"/>
                <a:sym typeface="Roboto"/>
              </a:rPr>
            </a:br>
            <a:r>
              <a:rPr lang="en" sz="1400" b="1" dirty="0">
                <a:latin typeface="Roboto"/>
                <a:ea typeface="Roboto"/>
                <a:cs typeface="Roboto"/>
                <a:sym typeface="Roboto"/>
              </a:rPr>
              <a:t>(resource provisioning trigger)</a:t>
            </a:r>
          </a:p>
        </p:txBody>
      </p:sp>
      <p:sp>
        <p:nvSpPr>
          <p:cNvPr id="7" name="Shape 940"/>
          <p:cNvSpPr/>
          <p:nvPr/>
        </p:nvSpPr>
        <p:spPr>
          <a:xfrm>
            <a:off x="5206669" y="1273465"/>
            <a:ext cx="932428" cy="858242"/>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1400" b="1" dirty="0">
                <a:solidFill>
                  <a:schemeClr val="accent6"/>
                </a:solidFill>
                <a:latin typeface="Roboto"/>
                <a:ea typeface="Roboto"/>
                <a:cs typeface="Roboto"/>
                <a:sym typeface="Roboto"/>
              </a:rPr>
              <a:t>Facility Interface</a:t>
            </a:r>
          </a:p>
        </p:txBody>
      </p:sp>
      <p:sp>
        <p:nvSpPr>
          <p:cNvPr id="8" name="Shape 941"/>
          <p:cNvSpPr/>
          <p:nvPr/>
        </p:nvSpPr>
        <p:spPr>
          <a:xfrm>
            <a:off x="6844903" y="1273460"/>
            <a:ext cx="1649285" cy="858242"/>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a:solidFill>
                  <a:schemeClr val="accent6"/>
                </a:solidFill>
                <a:latin typeface="Roboto"/>
                <a:ea typeface="Roboto"/>
                <a:cs typeface="Roboto"/>
                <a:sym typeface="Roboto"/>
              </a:rPr>
              <a:t>Authentication and Authorization</a:t>
            </a:r>
          </a:p>
        </p:txBody>
      </p:sp>
      <p:sp>
        <p:nvSpPr>
          <p:cNvPr id="9" name="Shape 942"/>
          <p:cNvSpPr/>
          <p:nvPr/>
        </p:nvSpPr>
        <p:spPr>
          <a:xfrm>
            <a:off x="5001877" y="2413660"/>
            <a:ext cx="1342011" cy="858242"/>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dirty="0">
                <a:solidFill>
                  <a:schemeClr val="accent3"/>
                </a:solidFill>
                <a:latin typeface="Roboto"/>
                <a:ea typeface="Roboto"/>
                <a:cs typeface="Roboto"/>
                <a:sym typeface="Roboto"/>
              </a:rPr>
              <a:t>Decision Engine</a:t>
            </a:r>
          </a:p>
        </p:txBody>
      </p:sp>
      <p:sp>
        <p:nvSpPr>
          <p:cNvPr id="10" name="Shape 943"/>
          <p:cNvSpPr/>
          <p:nvPr/>
        </p:nvSpPr>
        <p:spPr>
          <a:xfrm>
            <a:off x="6919435" y="2413660"/>
            <a:ext cx="1500439" cy="858242"/>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dirty="0">
                <a:latin typeface="Roboto"/>
                <a:ea typeface="Roboto"/>
                <a:cs typeface="Roboto"/>
                <a:sym typeface="Roboto"/>
              </a:rPr>
              <a:t>Facility Pool</a:t>
            </a:r>
          </a:p>
        </p:txBody>
      </p:sp>
      <p:sp>
        <p:nvSpPr>
          <p:cNvPr id="11" name="Shape 944"/>
          <p:cNvSpPr/>
          <p:nvPr/>
        </p:nvSpPr>
        <p:spPr>
          <a:xfrm>
            <a:off x="5132416" y="3532697"/>
            <a:ext cx="1211471" cy="443535"/>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dirty="0" err="1">
                <a:solidFill>
                  <a:schemeClr val="accent6"/>
                </a:solidFill>
                <a:latin typeface="Roboto"/>
                <a:ea typeface="Roboto"/>
                <a:cs typeface="Roboto"/>
                <a:sym typeface="Roboto"/>
              </a:rPr>
              <a:t>Provisioner</a:t>
            </a:r>
            <a:endParaRPr lang="en" sz="1400" b="1" dirty="0">
              <a:solidFill>
                <a:schemeClr val="accent6"/>
              </a:solidFill>
              <a:latin typeface="Roboto"/>
              <a:ea typeface="Roboto"/>
              <a:cs typeface="Roboto"/>
              <a:sym typeface="Roboto"/>
            </a:endParaRPr>
          </a:p>
        </p:txBody>
      </p:sp>
      <p:sp>
        <p:nvSpPr>
          <p:cNvPr id="12" name="Shape 945"/>
          <p:cNvSpPr/>
          <p:nvPr/>
        </p:nvSpPr>
        <p:spPr>
          <a:xfrm>
            <a:off x="6743750" y="4142070"/>
            <a:ext cx="1435082" cy="1072044"/>
          </a:xfrm>
          <a:prstGeom prst="cloud">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1400" b="1">
                <a:latin typeface="Roboto"/>
                <a:ea typeface="Roboto"/>
                <a:cs typeface="Roboto"/>
                <a:sym typeface="Roboto"/>
              </a:rPr>
              <a:t>Cloud Resources</a:t>
            </a:r>
          </a:p>
        </p:txBody>
      </p:sp>
      <p:sp>
        <p:nvSpPr>
          <p:cNvPr id="14" name="Shape 947"/>
          <p:cNvSpPr/>
          <p:nvPr/>
        </p:nvSpPr>
        <p:spPr>
          <a:xfrm>
            <a:off x="2507790" y="4295191"/>
            <a:ext cx="1092660" cy="645658"/>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1400" b="1" dirty="0">
              <a:latin typeface="Roboto"/>
              <a:ea typeface="Roboto"/>
              <a:cs typeface="Roboto"/>
              <a:sym typeface="Roboto"/>
            </a:endParaRPr>
          </a:p>
        </p:txBody>
      </p:sp>
      <p:sp>
        <p:nvSpPr>
          <p:cNvPr id="15" name="Shape 948"/>
          <p:cNvSpPr/>
          <p:nvPr/>
        </p:nvSpPr>
        <p:spPr>
          <a:xfrm>
            <a:off x="2558528" y="4345892"/>
            <a:ext cx="1118121" cy="64574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1400" b="1" dirty="0">
              <a:latin typeface="Roboto"/>
              <a:ea typeface="Roboto"/>
              <a:cs typeface="Roboto"/>
              <a:sym typeface="Roboto"/>
            </a:endParaRPr>
          </a:p>
        </p:txBody>
      </p:sp>
      <p:sp>
        <p:nvSpPr>
          <p:cNvPr id="16" name="Shape 949"/>
          <p:cNvSpPr/>
          <p:nvPr/>
        </p:nvSpPr>
        <p:spPr>
          <a:xfrm>
            <a:off x="2604251" y="4401923"/>
            <a:ext cx="1132302" cy="64574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a:latin typeface="Roboto"/>
                <a:ea typeface="Roboto"/>
                <a:cs typeface="Roboto"/>
                <a:sym typeface="Roboto"/>
              </a:rPr>
              <a:t>Local</a:t>
            </a:r>
            <a:br>
              <a:rPr lang="en" sz="1400" b="1">
                <a:latin typeface="Roboto"/>
                <a:ea typeface="Roboto"/>
                <a:cs typeface="Roboto"/>
                <a:sym typeface="Roboto"/>
              </a:rPr>
            </a:br>
            <a:r>
              <a:rPr lang="en" sz="1400" b="1">
                <a:latin typeface="Roboto"/>
                <a:ea typeface="Roboto"/>
                <a:cs typeface="Roboto"/>
                <a:sym typeface="Roboto"/>
              </a:rPr>
              <a:t>Resources</a:t>
            </a:r>
          </a:p>
        </p:txBody>
      </p:sp>
      <p:sp>
        <p:nvSpPr>
          <p:cNvPr id="18" name="Shape 951"/>
          <p:cNvSpPr/>
          <p:nvPr/>
        </p:nvSpPr>
        <p:spPr>
          <a:xfrm>
            <a:off x="3943743" y="4260015"/>
            <a:ext cx="1027209" cy="64574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1400" b="1" dirty="0">
              <a:latin typeface="Roboto"/>
              <a:ea typeface="Roboto"/>
              <a:cs typeface="Roboto"/>
              <a:sym typeface="Roboto"/>
            </a:endParaRPr>
          </a:p>
        </p:txBody>
      </p:sp>
      <p:sp>
        <p:nvSpPr>
          <p:cNvPr id="19" name="Shape 952"/>
          <p:cNvSpPr/>
          <p:nvPr/>
        </p:nvSpPr>
        <p:spPr>
          <a:xfrm>
            <a:off x="3990273" y="4322951"/>
            <a:ext cx="1027209" cy="64574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1400" b="1" dirty="0">
              <a:latin typeface="Roboto"/>
              <a:ea typeface="Roboto"/>
              <a:cs typeface="Roboto"/>
              <a:sym typeface="Roboto"/>
            </a:endParaRPr>
          </a:p>
        </p:txBody>
      </p:sp>
      <p:sp>
        <p:nvSpPr>
          <p:cNvPr id="20" name="Shape 953"/>
          <p:cNvSpPr/>
          <p:nvPr/>
        </p:nvSpPr>
        <p:spPr>
          <a:xfrm>
            <a:off x="4023845" y="4365726"/>
            <a:ext cx="1114688" cy="64574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dirty="0">
                <a:latin typeface="Roboto"/>
                <a:ea typeface="Roboto"/>
                <a:cs typeface="Roboto"/>
                <a:sym typeface="Roboto"/>
              </a:rPr>
              <a:t>HPC</a:t>
            </a:r>
            <a:br>
              <a:rPr lang="en" sz="1400" b="1" dirty="0">
                <a:latin typeface="Roboto"/>
                <a:ea typeface="Roboto"/>
                <a:cs typeface="Roboto"/>
                <a:sym typeface="Roboto"/>
              </a:rPr>
            </a:br>
            <a:r>
              <a:rPr lang="en" sz="1400" b="1" dirty="0">
                <a:latin typeface="Roboto"/>
                <a:ea typeface="Roboto"/>
                <a:cs typeface="Roboto"/>
                <a:sym typeface="Roboto"/>
              </a:rPr>
              <a:t>Resources</a:t>
            </a:r>
          </a:p>
        </p:txBody>
      </p:sp>
      <p:sp>
        <p:nvSpPr>
          <p:cNvPr id="22" name="Shape 955"/>
          <p:cNvSpPr/>
          <p:nvPr/>
        </p:nvSpPr>
        <p:spPr>
          <a:xfrm>
            <a:off x="5334151" y="4256695"/>
            <a:ext cx="1027210" cy="71575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1400" b="1" dirty="0">
              <a:latin typeface="Roboto"/>
              <a:ea typeface="Roboto"/>
              <a:cs typeface="Roboto"/>
              <a:sym typeface="Roboto"/>
            </a:endParaRPr>
          </a:p>
        </p:txBody>
      </p:sp>
      <p:sp>
        <p:nvSpPr>
          <p:cNvPr id="23" name="Shape 956"/>
          <p:cNvSpPr/>
          <p:nvPr/>
        </p:nvSpPr>
        <p:spPr>
          <a:xfrm>
            <a:off x="5387879" y="4307479"/>
            <a:ext cx="1027210" cy="71575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1400" b="1" dirty="0">
              <a:latin typeface="Roboto"/>
              <a:ea typeface="Roboto"/>
              <a:cs typeface="Roboto"/>
              <a:sym typeface="Roboto"/>
            </a:endParaRPr>
          </a:p>
        </p:txBody>
      </p:sp>
      <p:sp>
        <p:nvSpPr>
          <p:cNvPr id="24" name="Shape 957"/>
          <p:cNvSpPr/>
          <p:nvPr/>
        </p:nvSpPr>
        <p:spPr>
          <a:xfrm>
            <a:off x="5435256" y="4358265"/>
            <a:ext cx="1091879" cy="715751"/>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dirty="0">
                <a:latin typeface="Roboto"/>
                <a:ea typeface="Roboto"/>
                <a:cs typeface="Roboto"/>
                <a:sym typeface="Roboto"/>
              </a:rPr>
              <a:t>Grid Resources</a:t>
            </a:r>
          </a:p>
        </p:txBody>
      </p:sp>
      <p:sp>
        <p:nvSpPr>
          <p:cNvPr id="25" name="Shape 958"/>
          <p:cNvSpPr/>
          <p:nvPr/>
        </p:nvSpPr>
        <p:spPr>
          <a:xfrm>
            <a:off x="6835746" y="4142070"/>
            <a:ext cx="1435083" cy="1072044"/>
          </a:xfrm>
          <a:prstGeom prst="cloud">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a:latin typeface="Roboto"/>
                <a:ea typeface="Roboto"/>
                <a:cs typeface="Roboto"/>
                <a:sym typeface="Roboto"/>
              </a:rPr>
              <a:t>Cloud Resources</a:t>
            </a:r>
          </a:p>
        </p:txBody>
      </p:sp>
      <p:sp>
        <p:nvSpPr>
          <p:cNvPr id="26" name="Shape 959"/>
          <p:cNvSpPr/>
          <p:nvPr/>
        </p:nvSpPr>
        <p:spPr>
          <a:xfrm>
            <a:off x="6836514" y="4200250"/>
            <a:ext cx="1853867" cy="1072045"/>
          </a:xfrm>
          <a:prstGeom prst="cloud">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dirty="0">
                <a:latin typeface="Roboto"/>
                <a:ea typeface="Roboto"/>
                <a:cs typeface="Roboto"/>
                <a:sym typeface="Roboto"/>
              </a:rPr>
              <a:t>Cloud Resources</a:t>
            </a:r>
          </a:p>
        </p:txBody>
      </p:sp>
      <p:cxnSp>
        <p:nvCxnSpPr>
          <p:cNvPr id="27" name="Shape 960"/>
          <p:cNvCxnSpPr/>
          <p:nvPr/>
        </p:nvCxnSpPr>
        <p:spPr>
          <a:xfrm>
            <a:off x="2053367" y="1694723"/>
            <a:ext cx="3153145" cy="7825"/>
          </a:xfrm>
          <a:prstGeom prst="straightConnector1">
            <a:avLst/>
          </a:prstGeom>
          <a:noFill/>
          <a:ln w="9525" cap="flat" cmpd="sng">
            <a:solidFill>
              <a:schemeClr val="dk2"/>
            </a:solidFill>
            <a:prstDash val="solid"/>
            <a:round/>
            <a:headEnd type="none" w="lg" len="lg"/>
            <a:tailEnd type="triangle" w="lg" len="lg"/>
          </a:ln>
        </p:spPr>
      </p:cxnSp>
      <p:cxnSp>
        <p:nvCxnSpPr>
          <p:cNvPr id="28" name="Shape 961"/>
          <p:cNvCxnSpPr/>
          <p:nvPr/>
        </p:nvCxnSpPr>
        <p:spPr>
          <a:xfrm>
            <a:off x="6139096" y="1702586"/>
            <a:ext cx="705908" cy="0"/>
          </a:xfrm>
          <a:prstGeom prst="straightConnector1">
            <a:avLst/>
          </a:prstGeom>
          <a:noFill/>
          <a:ln w="9525" cap="flat" cmpd="sng">
            <a:solidFill>
              <a:schemeClr val="dk2"/>
            </a:solidFill>
            <a:prstDash val="solid"/>
            <a:round/>
            <a:headEnd type="none" w="lg" len="lg"/>
            <a:tailEnd type="triangle" w="lg" len="lg"/>
          </a:ln>
        </p:spPr>
      </p:cxnSp>
      <p:cxnSp>
        <p:nvCxnSpPr>
          <p:cNvPr id="29" name="Shape 962"/>
          <p:cNvCxnSpPr/>
          <p:nvPr/>
        </p:nvCxnSpPr>
        <p:spPr>
          <a:xfrm rot="10800000">
            <a:off x="5672883" y="2131560"/>
            <a:ext cx="0" cy="282100"/>
          </a:xfrm>
          <a:prstGeom prst="straightConnector1">
            <a:avLst/>
          </a:prstGeom>
          <a:noFill/>
          <a:ln w="9525" cap="flat" cmpd="sng">
            <a:solidFill>
              <a:schemeClr val="dk2"/>
            </a:solidFill>
            <a:prstDash val="solid"/>
            <a:round/>
            <a:headEnd type="none" w="lg" len="lg"/>
            <a:tailEnd type="triangle" w="lg" len="lg"/>
          </a:ln>
        </p:spPr>
      </p:cxnSp>
      <p:cxnSp>
        <p:nvCxnSpPr>
          <p:cNvPr id="30" name="Shape 963"/>
          <p:cNvCxnSpPr/>
          <p:nvPr/>
        </p:nvCxnSpPr>
        <p:spPr>
          <a:xfrm>
            <a:off x="6343888" y="2842781"/>
            <a:ext cx="575539" cy="0"/>
          </a:xfrm>
          <a:prstGeom prst="straightConnector1">
            <a:avLst/>
          </a:prstGeom>
          <a:noFill/>
          <a:ln w="9525" cap="flat" cmpd="sng">
            <a:solidFill>
              <a:schemeClr val="dk2"/>
            </a:solidFill>
            <a:prstDash val="solid"/>
            <a:round/>
            <a:headEnd type="none" w="lg" len="lg"/>
            <a:tailEnd type="triangle" w="lg" len="lg"/>
          </a:ln>
        </p:spPr>
      </p:cxnSp>
      <p:cxnSp>
        <p:nvCxnSpPr>
          <p:cNvPr id="31" name="Shape 964"/>
          <p:cNvCxnSpPr/>
          <p:nvPr/>
        </p:nvCxnSpPr>
        <p:spPr>
          <a:xfrm>
            <a:off x="5672883" y="3271741"/>
            <a:ext cx="0" cy="261097"/>
          </a:xfrm>
          <a:prstGeom prst="straightConnector1">
            <a:avLst/>
          </a:prstGeom>
          <a:noFill/>
          <a:ln w="9525" cap="flat" cmpd="sng">
            <a:solidFill>
              <a:schemeClr val="dk2"/>
            </a:solidFill>
            <a:prstDash val="solid"/>
            <a:round/>
            <a:headEnd type="none" w="lg" len="lg"/>
            <a:tailEnd type="triangle" w="lg" len="lg"/>
          </a:ln>
        </p:spPr>
      </p:cxnSp>
      <p:cxnSp>
        <p:nvCxnSpPr>
          <p:cNvPr id="32" name="Shape 965"/>
          <p:cNvCxnSpPr>
            <a:endCxn id="14" idx="0"/>
          </p:cNvCxnSpPr>
          <p:nvPr/>
        </p:nvCxnSpPr>
        <p:spPr>
          <a:xfrm rot="10800000" flipV="1">
            <a:off x="3054121" y="3754465"/>
            <a:ext cx="2078297" cy="540726"/>
          </a:xfrm>
          <a:prstGeom prst="bentConnector2">
            <a:avLst/>
          </a:prstGeom>
          <a:noFill/>
          <a:ln w="9525" cap="flat" cmpd="sng">
            <a:solidFill>
              <a:schemeClr val="dk2"/>
            </a:solidFill>
            <a:prstDash val="solid"/>
            <a:round/>
            <a:headEnd type="none" w="lg" len="lg"/>
            <a:tailEnd type="triangle" w="lg" len="lg"/>
          </a:ln>
        </p:spPr>
      </p:cxnSp>
      <p:cxnSp>
        <p:nvCxnSpPr>
          <p:cNvPr id="33" name="Shape 966"/>
          <p:cNvCxnSpPr>
            <a:endCxn id="18" idx="0"/>
          </p:cNvCxnSpPr>
          <p:nvPr/>
        </p:nvCxnSpPr>
        <p:spPr>
          <a:xfrm rot="10800000" flipV="1">
            <a:off x="4457349" y="3858901"/>
            <a:ext cx="674993" cy="401113"/>
          </a:xfrm>
          <a:prstGeom prst="bentConnector2">
            <a:avLst/>
          </a:prstGeom>
          <a:noFill/>
          <a:ln w="9525" cap="flat" cmpd="sng">
            <a:solidFill>
              <a:schemeClr val="dk2"/>
            </a:solidFill>
            <a:prstDash val="solid"/>
            <a:round/>
            <a:headEnd type="none" w="lg" len="lg"/>
            <a:tailEnd type="triangle" w="lg" len="lg"/>
          </a:ln>
        </p:spPr>
      </p:cxnSp>
      <p:cxnSp>
        <p:nvCxnSpPr>
          <p:cNvPr id="34" name="Shape 967"/>
          <p:cNvCxnSpPr>
            <a:stCxn id="11" idx="3"/>
          </p:cNvCxnSpPr>
          <p:nvPr/>
        </p:nvCxnSpPr>
        <p:spPr>
          <a:xfrm>
            <a:off x="6343887" y="3754465"/>
            <a:ext cx="1315495" cy="448889"/>
          </a:xfrm>
          <a:prstGeom prst="bentConnector3">
            <a:avLst>
              <a:gd name="adj1" fmla="val 99362"/>
            </a:avLst>
          </a:prstGeom>
          <a:noFill/>
          <a:ln w="9525" cap="flat" cmpd="sng">
            <a:solidFill>
              <a:schemeClr val="dk2"/>
            </a:solidFill>
            <a:prstDash val="solid"/>
            <a:round/>
            <a:headEnd type="none" w="lg" len="lg"/>
            <a:tailEnd type="triangle" w="lg" len="lg"/>
          </a:ln>
        </p:spPr>
      </p:cxnSp>
      <p:cxnSp>
        <p:nvCxnSpPr>
          <p:cNvPr id="35" name="Shape 968"/>
          <p:cNvCxnSpPr/>
          <p:nvPr/>
        </p:nvCxnSpPr>
        <p:spPr>
          <a:xfrm rot="16200000">
            <a:off x="6936994" y="3800068"/>
            <a:ext cx="2465594" cy="499918"/>
          </a:xfrm>
          <a:prstGeom prst="bentConnector4">
            <a:avLst>
              <a:gd name="adj1" fmla="val -1241"/>
              <a:gd name="adj2" fmla="val 160117"/>
            </a:avLst>
          </a:prstGeom>
          <a:noFill/>
          <a:ln w="9525" cap="flat" cmpd="sng">
            <a:solidFill>
              <a:schemeClr val="dk2"/>
            </a:solidFill>
            <a:prstDash val="solid"/>
            <a:round/>
            <a:headEnd type="none" w="lg" len="lg"/>
            <a:tailEnd type="triangle" w="lg" len="lg"/>
          </a:ln>
        </p:spPr>
      </p:cxnSp>
      <p:cxnSp>
        <p:nvCxnSpPr>
          <p:cNvPr id="36" name="Shape 969"/>
          <p:cNvCxnSpPr/>
          <p:nvPr/>
        </p:nvCxnSpPr>
        <p:spPr>
          <a:xfrm rot="16200000">
            <a:off x="5941726" y="2621193"/>
            <a:ext cx="2288509" cy="2667941"/>
          </a:xfrm>
          <a:prstGeom prst="bentConnector4">
            <a:avLst>
              <a:gd name="adj1" fmla="val -14361"/>
              <a:gd name="adj2" fmla="val 113500"/>
            </a:avLst>
          </a:prstGeom>
          <a:noFill/>
          <a:ln w="9525" cap="flat" cmpd="sng">
            <a:solidFill>
              <a:schemeClr val="dk2"/>
            </a:solidFill>
            <a:prstDash val="solid"/>
            <a:round/>
            <a:headEnd type="none" w="lg" len="lg"/>
            <a:tailEnd type="triangle" w="lg" len="lg"/>
          </a:ln>
        </p:spPr>
      </p:cxnSp>
      <p:cxnSp>
        <p:nvCxnSpPr>
          <p:cNvPr id="37" name="Shape 970"/>
          <p:cNvCxnSpPr/>
          <p:nvPr/>
        </p:nvCxnSpPr>
        <p:spPr>
          <a:xfrm rot="16200000">
            <a:off x="5283637" y="1896383"/>
            <a:ext cx="2253504" cy="4019190"/>
          </a:xfrm>
          <a:prstGeom prst="bentConnector4">
            <a:avLst>
              <a:gd name="adj1" fmla="val -20486"/>
              <a:gd name="adj2" fmla="val 111669"/>
            </a:avLst>
          </a:prstGeom>
          <a:noFill/>
          <a:ln w="9525" cap="flat" cmpd="sng">
            <a:solidFill>
              <a:schemeClr val="dk2"/>
            </a:solidFill>
            <a:prstDash val="solid"/>
            <a:round/>
            <a:headEnd type="none" w="lg" len="lg"/>
            <a:tailEnd type="triangle" w="lg" len="lg"/>
          </a:ln>
        </p:spPr>
      </p:cxnSp>
      <p:cxnSp>
        <p:nvCxnSpPr>
          <p:cNvPr id="38" name="Shape 971"/>
          <p:cNvCxnSpPr/>
          <p:nvPr/>
        </p:nvCxnSpPr>
        <p:spPr>
          <a:xfrm rot="16200000">
            <a:off x="4636743" y="1265487"/>
            <a:ext cx="2288509" cy="5278054"/>
          </a:xfrm>
          <a:prstGeom prst="bentConnector4">
            <a:avLst>
              <a:gd name="adj1" fmla="val -23460"/>
              <a:gd name="adj2" fmla="val 110741"/>
            </a:avLst>
          </a:prstGeom>
          <a:noFill/>
          <a:ln w="9525" cap="flat" cmpd="sng">
            <a:solidFill>
              <a:schemeClr val="dk2"/>
            </a:solidFill>
            <a:prstDash val="solid"/>
            <a:round/>
            <a:headEnd type="none" w="lg" len="lg"/>
            <a:tailEnd type="triangle" w="lg" len="lg"/>
          </a:ln>
        </p:spPr>
      </p:cxnSp>
      <p:sp>
        <p:nvSpPr>
          <p:cNvPr id="39" name="Shape 972"/>
          <p:cNvSpPr/>
          <p:nvPr/>
        </p:nvSpPr>
        <p:spPr>
          <a:xfrm>
            <a:off x="3171652" y="2546012"/>
            <a:ext cx="1177083" cy="569553"/>
          </a:xfrm>
          <a:prstGeom prst="rect">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b="1">
                <a:solidFill>
                  <a:schemeClr val="accent4"/>
                </a:solidFill>
                <a:latin typeface="Roboto"/>
                <a:ea typeface="Roboto"/>
                <a:cs typeface="Roboto"/>
                <a:sym typeface="Roboto"/>
              </a:rPr>
              <a:t>Monitoring</a:t>
            </a:r>
          </a:p>
        </p:txBody>
      </p:sp>
      <p:cxnSp>
        <p:nvCxnSpPr>
          <p:cNvPr id="40" name="Shape 973"/>
          <p:cNvCxnSpPr/>
          <p:nvPr/>
        </p:nvCxnSpPr>
        <p:spPr>
          <a:xfrm>
            <a:off x="4348735" y="2830789"/>
            <a:ext cx="653213" cy="11943"/>
          </a:xfrm>
          <a:prstGeom prst="straightConnector1">
            <a:avLst/>
          </a:prstGeom>
          <a:noFill/>
          <a:ln w="9525" cap="flat" cmpd="sng">
            <a:solidFill>
              <a:schemeClr val="dk2"/>
            </a:solidFill>
            <a:prstDash val="solid"/>
            <a:round/>
            <a:headEnd type="none" w="lg" len="lg"/>
            <a:tailEnd type="triangle" w="lg" len="lg"/>
          </a:ln>
        </p:spPr>
      </p:cxnSp>
      <p:cxnSp>
        <p:nvCxnSpPr>
          <p:cNvPr id="41" name="Shape 974"/>
          <p:cNvCxnSpPr/>
          <p:nvPr/>
        </p:nvCxnSpPr>
        <p:spPr>
          <a:xfrm rot="10800000" flipH="1">
            <a:off x="6330285" y="2078314"/>
            <a:ext cx="553640" cy="455478"/>
          </a:xfrm>
          <a:prstGeom prst="straightConnector1">
            <a:avLst/>
          </a:prstGeom>
          <a:noFill/>
          <a:ln w="9525" cap="flat" cmpd="sng">
            <a:solidFill>
              <a:schemeClr val="dk2"/>
            </a:solidFill>
            <a:prstDash val="solid"/>
            <a:round/>
            <a:headEnd type="none" w="lg" len="lg"/>
            <a:tailEnd type="triangle" w="lg" len="lg"/>
          </a:ln>
        </p:spPr>
      </p:cxnSp>
      <p:sp>
        <p:nvSpPr>
          <p:cNvPr id="42" name="Shape 975"/>
          <p:cNvSpPr txBox="1"/>
          <p:nvPr/>
        </p:nvSpPr>
        <p:spPr>
          <a:xfrm>
            <a:off x="2839909" y="1775397"/>
            <a:ext cx="1732091" cy="858242"/>
          </a:xfrm>
          <a:prstGeom prst="rect">
            <a:avLst/>
          </a:prstGeom>
          <a:noFill/>
          <a:ln>
            <a:noFill/>
          </a:ln>
        </p:spPr>
        <p:txBody>
          <a:bodyPr lIns="91425" tIns="91425" rIns="91425" bIns="91425" anchor="t" anchorCtr="0">
            <a:noAutofit/>
          </a:bodyPr>
          <a:lstStyle/>
          <a:p>
            <a:pPr lvl="0" algn="ctr">
              <a:spcBef>
                <a:spcPts val="0"/>
              </a:spcBef>
              <a:buNone/>
            </a:pPr>
            <a:r>
              <a:rPr lang="en" sz="1400" b="1" dirty="0">
                <a:solidFill>
                  <a:schemeClr val="accent4"/>
                </a:solidFill>
                <a:latin typeface="Roboto"/>
                <a:ea typeface="Roboto"/>
                <a:cs typeface="Roboto"/>
                <a:sym typeface="Roboto"/>
              </a:rPr>
              <a:t>Monitoring takes input from all components</a:t>
            </a:r>
          </a:p>
        </p:txBody>
      </p:sp>
      <p:cxnSp>
        <p:nvCxnSpPr>
          <p:cNvPr id="43" name="Shape 976"/>
          <p:cNvCxnSpPr/>
          <p:nvPr/>
        </p:nvCxnSpPr>
        <p:spPr>
          <a:xfrm>
            <a:off x="2281859" y="1197672"/>
            <a:ext cx="0" cy="4375225"/>
          </a:xfrm>
          <a:prstGeom prst="straightConnector1">
            <a:avLst/>
          </a:prstGeom>
          <a:noFill/>
          <a:ln w="38100" cap="flat" cmpd="sng">
            <a:solidFill>
              <a:schemeClr val="accent1"/>
            </a:solidFill>
            <a:prstDash val="dash"/>
            <a:round/>
            <a:headEnd type="none" w="lg" len="lg"/>
            <a:tailEnd type="none" w="lg" len="lg"/>
          </a:ln>
        </p:spPr>
      </p:cxnSp>
      <p:cxnSp>
        <p:nvCxnSpPr>
          <p:cNvPr id="44" name="Shape 977"/>
          <p:cNvCxnSpPr/>
          <p:nvPr/>
        </p:nvCxnSpPr>
        <p:spPr>
          <a:xfrm>
            <a:off x="5914172" y="3990716"/>
            <a:ext cx="0" cy="261095"/>
          </a:xfrm>
          <a:prstGeom prst="straightConnector1">
            <a:avLst/>
          </a:prstGeom>
          <a:noFill/>
          <a:ln w="9525"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775316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8" y="204340"/>
            <a:ext cx="8686800" cy="427877"/>
          </a:xfrm>
        </p:spPr>
        <p:txBody>
          <a:bodyPr/>
          <a:lstStyle/>
          <a:p>
            <a:r>
              <a:rPr lang="en-US" dirty="0"/>
              <a:t>HEPCloud – one pilot-based implementation</a:t>
            </a:r>
          </a:p>
        </p:txBody>
      </p:sp>
      <p:sp>
        <p:nvSpPr>
          <p:cNvPr id="5" name="Footer Placeholder 4"/>
          <p:cNvSpPr>
            <a:spLocks noGrp="1"/>
          </p:cNvSpPr>
          <p:nvPr>
            <p:ph type="ftr" sz="quarter" idx="3"/>
          </p:nvPr>
        </p:nvSpPr>
        <p:spPr>
          <a:xfrm>
            <a:off x="1625600" y="6495482"/>
            <a:ext cx="6158832" cy="237285"/>
          </a:xfrm>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pSp>
        <p:nvGrpSpPr>
          <p:cNvPr id="38" name="Group 37"/>
          <p:cNvGrpSpPr/>
          <p:nvPr/>
        </p:nvGrpSpPr>
        <p:grpSpPr>
          <a:xfrm>
            <a:off x="228600" y="942551"/>
            <a:ext cx="8599452" cy="5308245"/>
            <a:chOff x="1269626" y="719466"/>
            <a:chExt cx="6410331" cy="3983582"/>
          </a:xfrm>
        </p:grpSpPr>
        <p:cxnSp>
          <p:nvCxnSpPr>
            <p:cNvPr id="39" name="Elbow Connector 25"/>
            <p:cNvCxnSpPr>
              <a:endCxn id="46" idx="1"/>
            </p:cNvCxnSpPr>
            <p:nvPr/>
          </p:nvCxnSpPr>
          <p:spPr>
            <a:xfrm flipV="1">
              <a:off x="2394645" y="974730"/>
              <a:ext cx="790184" cy="2196"/>
            </a:xfrm>
            <a:prstGeom prst="straightConnector1">
              <a:avLst/>
            </a:prstGeom>
            <a:ln w="25400" cmpd="sng">
              <a:solidFill>
                <a:schemeClr val="accent6">
                  <a:lumMod val="50000"/>
                </a:schemeClr>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sp>
          <p:nvSpPr>
            <p:cNvPr id="40" name="TextBox 39"/>
            <p:cNvSpPr txBox="1"/>
            <p:nvPr/>
          </p:nvSpPr>
          <p:spPr>
            <a:xfrm>
              <a:off x="2429316" y="822418"/>
              <a:ext cx="687760" cy="323360"/>
            </a:xfrm>
            <a:prstGeom prst="rect">
              <a:avLst/>
            </a:prstGeom>
            <a:noFill/>
          </p:spPr>
          <p:txBody>
            <a:bodyPr wrap="square" rtlCol="0">
              <a:spAutoFit/>
            </a:bodyPr>
            <a:lstStyle/>
            <a:p>
              <a:r>
                <a:rPr lang="en-US" sz="1100" b="1" dirty="0"/>
                <a:t>condor submit</a:t>
              </a:r>
            </a:p>
          </p:txBody>
        </p:sp>
        <p:sp>
          <p:nvSpPr>
            <p:cNvPr id="41" name="Rectangle 40"/>
            <p:cNvSpPr/>
            <p:nvPr/>
          </p:nvSpPr>
          <p:spPr bwMode="auto">
            <a:xfrm>
              <a:off x="1879852" y="1909118"/>
              <a:ext cx="1013858" cy="486582"/>
            </a:xfrm>
            <a:prstGeom prst="rect">
              <a:avLst/>
            </a:prstGeom>
            <a:solidFill>
              <a:srgbClr val="FFFF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t" anchorCtr="0"/>
            <a:lstStyle/>
            <a:p>
              <a:pPr algn="ctr" defTabSz="342864"/>
              <a:endParaRPr lang="en-US" sz="1100" b="1" dirty="0">
                <a:cs typeface="Lucida Sans Unicode" charset="0"/>
              </a:endParaRPr>
            </a:p>
          </p:txBody>
        </p:sp>
        <p:cxnSp>
          <p:nvCxnSpPr>
            <p:cNvPr id="42" name="Straight Arrow Connector 41"/>
            <p:cNvCxnSpPr>
              <a:stCxn id="46" idx="3"/>
              <a:endCxn id="44" idx="1"/>
            </p:cNvCxnSpPr>
            <p:nvPr/>
          </p:nvCxnSpPr>
          <p:spPr bwMode="auto">
            <a:xfrm flipV="1">
              <a:off x="3808187" y="972022"/>
              <a:ext cx="410387" cy="2708"/>
            </a:xfrm>
            <a:prstGeom prst="straightConnector1">
              <a:avLst/>
            </a:prstGeom>
            <a:ln w="25400" cmpd="sng">
              <a:solidFill>
                <a:schemeClr val="tx1"/>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sp>
          <p:nvSpPr>
            <p:cNvPr id="43" name="Rectangle 42"/>
            <p:cNvSpPr/>
            <p:nvPr/>
          </p:nvSpPr>
          <p:spPr bwMode="auto">
            <a:xfrm>
              <a:off x="2011608" y="1261487"/>
              <a:ext cx="777755" cy="282174"/>
            </a:xfrm>
            <a:prstGeom prst="rect">
              <a:avLst/>
            </a:prstGeom>
            <a:no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VO Frontend</a:t>
              </a:r>
            </a:p>
          </p:txBody>
        </p:sp>
        <p:sp>
          <p:nvSpPr>
            <p:cNvPr id="44" name="Rectangle 43"/>
            <p:cNvSpPr/>
            <p:nvPr/>
          </p:nvSpPr>
          <p:spPr bwMode="auto">
            <a:xfrm>
              <a:off x="4218574" y="782858"/>
              <a:ext cx="822428" cy="3783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HTCondor </a:t>
              </a:r>
            </a:p>
            <a:p>
              <a:pPr algn="ctr" defTabSz="342864"/>
              <a:r>
                <a:rPr lang="en-US" sz="1100" b="1" dirty="0">
                  <a:cs typeface="Lucida Sans Unicode" charset="0"/>
                </a:rPr>
                <a:t>Central Manager</a:t>
              </a:r>
            </a:p>
          </p:txBody>
        </p:sp>
        <p:sp>
          <p:nvSpPr>
            <p:cNvPr id="45" name="Rectangle 44"/>
            <p:cNvSpPr/>
            <p:nvPr/>
          </p:nvSpPr>
          <p:spPr bwMode="auto">
            <a:xfrm>
              <a:off x="3214505" y="750500"/>
              <a:ext cx="623359" cy="3783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HTCondor Schedulers</a:t>
              </a:r>
            </a:p>
          </p:txBody>
        </p:sp>
        <p:sp>
          <p:nvSpPr>
            <p:cNvPr id="46" name="Rectangle 45"/>
            <p:cNvSpPr/>
            <p:nvPr/>
          </p:nvSpPr>
          <p:spPr bwMode="auto">
            <a:xfrm>
              <a:off x="3184829" y="785567"/>
              <a:ext cx="623359" cy="3783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HTCondor Schedulers</a:t>
              </a:r>
            </a:p>
          </p:txBody>
        </p:sp>
        <p:sp>
          <p:nvSpPr>
            <p:cNvPr id="47" name="Rectangle 46"/>
            <p:cNvSpPr/>
            <p:nvPr/>
          </p:nvSpPr>
          <p:spPr bwMode="auto">
            <a:xfrm>
              <a:off x="1964245" y="1297953"/>
              <a:ext cx="777755" cy="282174"/>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Frontend</a:t>
              </a:r>
            </a:p>
          </p:txBody>
        </p:sp>
        <p:cxnSp>
          <p:nvCxnSpPr>
            <p:cNvPr id="48" name="Straight Arrow Connector 47"/>
            <p:cNvCxnSpPr>
              <a:stCxn id="47" idx="3"/>
            </p:cNvCxnSpPr>
            <p:nvPr/>
          </p:nvCxnSpPr>
          <p:spPr>
            <a:xfrm flipV="1">
              <a:off x="2742000" y="1143708"/>
              <a:ext cx="442829" cy="295332"/>
            </a:xfrm>
            <a:prstGeom prst="straightConnector1">
              <a:avLst/>
            </a:prstGeom>
            <a:ln w="25400" cmpd="sng">
              <a:solidFill>
                <a:schemeClr val="accent6">
                  <a:lumMod val="50000"/>
                </a:schemeClr>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grpSp>
          <p:nvGrpSpPr>
            <p:cNvPr id="49" name="Group 48"/>
            <p:cNvGrpSpPr/>
            <p:nvPr/>
          </p:nvGrpSpPr>
          <p:grpSpPr>
            <a:xfrm>
              <a:off x="1297375" y="3086497"/>
              <a:ext cx="2095726" cy="1616551"/>
              <a:chOff x="305053" y="4025122"/>
              <a:chExt cx="2794301" cy="2155401"/>
            </a:xfrm>
          </p:grpSpPr>
          <p:sp>
            <p:nvSpPr>
              <p:cNvPr id="85" name="Cloud 84"/>
              <p:cNvSpPr/>
              <p:nvPr/>
            </p:nvSpPr>
            <p:spPr bwMode="auto">
              <a:xfrm>
                <a:off x="305053" y="4025122"/>
                <a:ext cx="2794301" cy="2155401"/>
              </a:xfrm>
              <a:prstGeom prst="cloud">
                <a:avLst/>
              </a:prstGeom>
              <a:pattFill prst="pct20">
                <a:fgClr>
                  <a:schemeClr val="accent5">
                    <a:lumMod val="50000"/>
                  </a:schemeClr>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algn="r" defTabSz="342864">
                  <a:defRPr/>
                </a:pPr>
                <a:r>
                  <a:rPr lang="en-US" sz="1100" b="1" dirty="0">
                    <a:solidFill>
                      <a:srgbClr val="000054"/>
                    </a:solidFill>
                    <a:latin typeface="+mn-lt"/>
                    <a:cs typeface="Lucida Sans Unicode" charset="0"/>
                  </a:rPr>
                  <a:t>Grid Site</a:t>
                </a:r>
              </a:p>
            </p:txBody>
          </p:sp>
          <p:sp>
            <p:nvSpPr>
              <p:cNvPr id="86" name="Rectangle 85"/>
              <p:cNvSpPr/>
              <p:nvPr/>
            </p:nvSpPr>
            <p:spPr bwMode="auto">
              <a:xfrm>
                <a:off x="944414" y="4695740"/>
                <a:ext cx="1388978" cy="1008872"/>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87" name="Rectangle 86"/>
              <p:cNvSpPr/>
              <p:nvPr/>
            </p:nvSpPr>
            <p:spPr bwMode="auto">
              <a:xfrm>
                <a:off x="884660" y="4753956"/>
                <a:ext cx="1388978" cy="1008872"/>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endParaRPr lang="en-US" sz="1100" b="1" dirty="0">
                  <a:cs typeface="Lucida Sans Unicode" charset="0"/>
                </a:endParaRPr>
              </a:p>
            </p:txBody>
          </p:sp>
          <p:sp>
            <p:nvSpPr>
              <p:cNvPr id="88" name="Rectangle 87"/>
              <p:cNvSpPr/>
              <p:nvPr/>
            </p:nvSpPr>
            <p:spPr bwMode="auto">
              <a:xfrm>
                <a:off x="951925" y="4821369"/>
                <a:ext cx="1271245" cy="672581"/>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defTabSz="342864">
                  <a:defRPr/>
                </a:pPr>
                <a:endParaRPr lang="en-US" sz="1100" b="1" dirty="0">
                  <a:cs typeface="Lucida Sans Unicode" charset="0"/>
                </a:endParaRPr>
              </a:p>
            </p:txBody>
          </p:sp>
          <p:sp>
            <p:nvSpPr>
              <p:cNvPr id="89" name="Rectangle 88"/>
              <p:cNvSpPr/>
              <p:nvPr/>
            </p:nvSpPr>
            <p:spPr bwMode="auto">
              <a:xfrm>
                <a:off x="1012485" y="5007610"/>
                <a:ext cx="1144220" cy="4352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endParaRPr lang="en-US" sz="1100" b="1" dirty="0">
                  <a:cs typeface="Lucida Sans Unicode" charset="0"/>
                </a:endParaRPr>
              </a:p>
            </p:txBody>
          </p:sp>
          <p:sp>
            <p:nvSpPr>
              <p:cNvPr id="90" name="Rectangle 89"/>
              <p:cNvSpPr/>
              <p:nvPr/>
            </p:nvSpPr>
            <p:spPr bwMode="auto">
              <a:xfrm>
                <a:off x="1091289" y="5100056"/>
                <a:ext cx="404069" cy="251673"/>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grpSp>
          <p:nvGrpSpPr>
            <p:cNvPr id="50" name="Group 49"/>
            <p:cNvGrpSpPr/>
            <p:nvPr/>
          </p:nvGrpSpPr>
          <p:grpSpPr>
            <a:xfrm>
              <a:off x="3452931" y="3080583"/>
              <a:ext cx="2095726" cy="1616551"/>
              <a:chOff x="3486709" y="4025122"/>
              <a:chExt cx="2794301" cy="2155401"/>
            </a:xfrm>
          </p:grpSpPr>
          <p:sp>
            <p:nvSpPr>
              <p:cNvPr id="79" name="Cloud 78"/>
              <p:cNvSpPr/>
              <p:nvPr/>
            </p:nvSpPr>
            <p:spPr bwMode="auto">
              <a:xfrm>
                <a:off x="3486709" y="4025122"/>
                <a:ext cx="2794301" cy="2155401"/>
              </a:xfrm>
              <a:prstGeom prst="cloud">
                <a:avLst/>
              </a:prstGeom>
              <a:pattFill prst="pct20">
                <a:fgClr>
                  <a:schemeClr val="accent5">
                    <a:lumMod val="50000"/>
                  </a:schemeClr>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algn="r" defTabSz="342864">
                  <a:defRPr/>
                </a:pPr>
                <a:r>
                  <a:rPr lang="en-US" sz="1100" b="1" dirty="0">
                    <a:solidFill>
                      <a:srgbClr val="000054"/>
                    </a:solidFill>
                    <a:latin typeface="+mn-lt"/>
                    <a:cs typeface="Lucida Sans Unicode" charset="0"/>
                  </a:rPr>
                  <a:t>Local Resources</a:t>
                </a:r>
              </a:p>
            </p:txBody>
          </p:sp>
          <p:sp>
            <p:nvSpPr>
              <p:cNvPr id="80" name="Rectangle 79"/>
              <p:cNvSpPr/>
              <p:nvPr/>
            </p:nvSpPr>
            <p:spPr bwMode="auto">
              <a:xfrm>
                <a:off x="4126070" y="4695740"/>
                <a:ext cx="1388978" cy="1008872"/>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81" name="Rectangle 80"/>
              <p:cNvSpPr/>
              <p:nvPr/>
            </p:nvSpPr>
            <p:spPr bwMode="auto">
              <a:xfrm>
                <a:off x="4066316" y="4753956"/>
                <a:ext cx="1388978" cy="1008872"/>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endParaRPr lang="en-US" sz="1100" b="1" dirty="0">
                  <a:cs typeface="Lucida Sans Unicode" charset="0"/>
                </a:endParaRPr>
              </a:p>
            </p:txBody>
          </p:sp>
          <p:sp>
            <p:nvSpPr>
              <p:cNvPr id="82" name="Rectangle 81"/>
              <p:cNvSpPr/>
              <p:nvPr/>
            </p:nvSpPr>
            <p:spPr bwMode="auto">
              <a:xfrm>
                <a:off x="4133581" y="4821369"/>
                <a:ext cx="1271245" cy="672581"/>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defTabSz="342864">
                  <a:defRPr/>
                </a:pPr>
                <a:endParaRPr lang="en-US" sz="1100" b="1" dirty="0">
                  <a:cs typeface="Lucida Sans Unicode" charset="0"/>
                </a:endParaRPr>
              </a:p>
            </p:txBody>
          </p:sp>
          <p:sp>
            <p:nvSpPr>
              <p:cNvPr id="83" name="Rectangle 82"/>
              <p:cNvSpPr/>
              <p:nvPr/>
            </p:nvSpPr>
            <p:spPr bwMode="auto">
              <a:xfrm>
                <a:off x="4194141" y="5007610"/>
                <a:ext cx="1144220" cy="4352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endParaRPr lang="en-US" sz="1100" b="1" dirty="0">
                  <a:cs typeface="Lucida Sans Unicode" charset="0"/>
                </a:endParaRPr>
              </a:p>
            </p:txBody>
          </p:sp>
          <p:sp>
            <p:nvSpPr>
              <p:cNvPr id="84" name="Rectangle 83"/>
              <p:cNvSpPr/>
              <p:nvPr/>
            </p:nvSpPr>
            <p:spPr bwMode="auto">
              <a:xfrm>
                <a:off x="4272945" y="5100056"/>
                <a:ext cx="404069" cy="251673"/>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cxnSp>
          <p:nvCxnSpPr>
            <p:cNvPr id="51" name="Straight Arrow Connector 73"/>
            <p:cNvCxnSpPr>
              <a:endCxn id="90" idx="0"/>
            </p:cNvCxnSpPr>
            <p:nvPr/>
          </p:nvCxnSpPr>
          <p:spPr bwMode="auto">
            <a:xfrm flipH="1">
              <a:off x="2038578" y="1161185"/>
              <a:ext cx="1254930" cy="2731512"/>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cxnSp>
          <p:nvCxnSpPr>
            <p:cNvPr id="52" name="Straight Arrow Connector 73"/>
            <p:cNvCxnSpPr>
              <a:endCxn id="84" idx="0"/>
            </p:cNvCxnSpPr>
            <p:nvPr/>
          </p:nvCxnSpPr>
          <p:spPr bwMode="auto">
            <a:xfrm>
              <a:off x="3393101" y="1163894"/>
              <a:ext cx="801033" cy="2722889"/>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sp>
          <p:nvSpPr>
            <p:cNvPr id="53" name="Rectangle 52"/>
            <p:cNvSpPr/>
            <p:nvPr/>
          </p:nvSpPr>
          <p:spPr bwMode="auto">
            <a:xfrm>
              <a:off x="1847600" y="1945581"/>
              <a:ext cx="998448" cy="494919"/>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ctr" defTabSz="342864"/>
              <a:r>
                <a:rPr lang="en-US" sz="1100" b="1" dirty="0">
                  <a:cs typeface="Lucida Sans Unicode" charset="0"/>
                </a:rPr>
                <a:t>GlideinWMS Factory</a:t>
              </a:r>
            </a:p>
          </p:txBody>
        </p:sp>
        <p:sp>
          <p:nvSpPr>
            <p:cNvPr id="54" name="Rectangle 53"/>
            <p:cNvSpPr/>
            <p:nvPr/>
          </p:nvSpPr>
          <p:spPr bwMode="auto">
            <a:xfrm>
              <a:off x="1893989" y="2000616"/>
              <a:ext cx="914252" cy="216396"/>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nchor="ctr" anchorCtr="0"/>
            <a:lstStyle/>
            <a:p>
              <a:pPr algn="ctr" defTabSz="342864"/>
              <a:r>
                <a:rPr lang="en-US" sz="1100" b="1" dirty="0">
                  <a:cs typeface="Lucida Sans Unicode" charset="0"/>
                </a:rPr>
                <a:t>HTCondor-G</a:t>
              </a:r>
            </a:p>
          </p:txBody>
        </p:sp>
        <p:grpSp>
          <p:nvGrpSpPr>
            <p:cNvPr id="55" name="Group 54"/>
            <p:cNvGrpSpPr/>
            <p:nvPr/>
          </p:nvGrpSpPr>
          <p:grpSpPr>
            <a:xfrm>
              <a:off x="5584231" y="3083733"/>
              <a:ext cx="2095726" cy="1616551"/>
              <a:chOff x="3486709" y="4025122"/>
              <a:chExt cx="2794301" cy="2155401"/>
            </a:xfrm>
          </p:grpSpPr>
          <p:sp>
            <p:nvSpPr>
              <p:cNvPr id="73" name="Cloud 72"/>
              <p:cNvSpPr/>
              <p:nvPr/>
            </p:nvSpPr>
            <p:spPr bwMode="auto">
              <a:xfrm>
                <a:off x="3486709" y="4025122"/>
                <a:ext cx="2794301" cy="2155401"/>
              </a:xfrm>
              <a:prstGeom prst="cloud">
                <a:avLst/>
              </a:prstGeom>
              <a:pattFill prst="pct20">
                <a:fgClr>
                  <a:schemeClr val="accent5">
                    <a:lumMod val="50000"/>
                  </a:schemeClr>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algn="r" defTabSz="342864">
                  <a:defRPr/>
                </a:pPr>
                <a:r>
                  <a:rPr lang="en-US" sz="1100" b="1" dirty="0">
                    <a:solidFill>
                      <a:srgbClr val="000054"/>
                    </a:solidFill>
                    <a:latin typeface="+mn-lt"/>
                    <a:cs typeface="Lucida Sans Unicode" charset="0"/>
                  </a:rPr>
                  <a:t>High Performance Computers</a:t>
                </a:r>
              </a:p>
            </p:txBody>
          </p:sp>
          <p:sp>
            <p:nvSpPr>
              <p:cNvPr id="74" name="Rectangle 73"/>
              <p:cNvSpPr/>
              <p:nvPr/>
            </p:nvSpPr>
            <p:spPr bwMode="auto">
              <a:xfrm>
                <a:off x="4126070" y="4695740"/>
                <a:ext cx="1388978" cy="1008872"/>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75" name="Rectangle 74"/>
              <p:cNvSpPr/>
              <p:nvPr/>
            </p:nvSpPr>
            <p:spPr bwMode="auto">
              <a:xfrm>
                <a:off x="4066316" y="4753956"/>
                <a:ext cx="1388978" cy="1008872"/>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endParaRPr lang="en-US" sz="1100" b="1" dirty="0">
                  <a:cs typeface="Lucida Sans Unicode" charset="0"/>
                </a:endParaRPr>
              </a:p>
            </p:txBody>
          </p:sp>
          <p:sp>
            <p:nvSpPr>
              <p:cNvPr id="76" name="Rectangle 75"/>
              <p:cNvSpPr/>
              <p:nvPr/>
            </p:nvSpPr>
            <p:spPr bwMode="auto">
              <a:xfrm>
                <a:off x="4133581" y="4821369"/>
                <a:ext cx="1271245" cy="672581"/>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defTabSz="342864">
                  <a:defRPr/>
                </a:pPr>
                <a:endParaRPr lang="en-US" sz="1100" b="1" dirty="0">
                  <a:cs typeface="Lucida Sans Unicode" charset="0"/>
                </a:endParaRPr>
              </a:p>
            </p:txBody>
          </p:sp>
          <p:sp>
            <p:nvSpPr>
              <p:cNvPr id="77" name="Rectangle 76"/>
              <p:cNvSpPr/>
              <p:nvPr/>
            </p:nvSpPr>
            <p:spPr bwMode="auto">
              <a:xfrm>
                <a:off x="4194141" y="5007610"/>
                <a:ext cx="1144220" cy="4352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endParaRPr lang="en-US" sz="1100" b="1" dirty="0">
                  <a:cs typeface="Lucida Sans Unicode" charset="0"/>
                </a:endParaRPr>
              </a:p>
            </p:txBody>
          </p:sp>
          <p:sp>
            <p:nvSpPr>
              <p:cNvPr id="78" name="Rectangle 77"/>
              <p:cNvSpPr/>
              <p:nvPr/>
            </p:nvSpPr>
            <p:spPr bwMode="auto">
              <a:xfrm>
                <a:off x="4272945" y="5100056"/>
                <a:ext cx="404069" cy="251673"/>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cxnSp>
          <p:nvCxnSpPr>
            <p:cNvPr id="56" name="Straight Arrow Connector 73"/>
            <p:cNvCxnSpPr>
              <a:stCxn id="46" idx="2"/>
              <a:endCxn id="78" idx="1"/>
            </p:cNvCxnSpPr>
            <p:nvPr/>
          </p:nvCxnSpPr>
          <p:spPr bwMode="auto">
            <a:xfrm>
              <a:off x="3496508" y="1163894"/>
              <a:ext cx="2677400" cy="2820418"/>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grpSp>
          <p:nvGrpSpPr>
            <p:cNvPr id="57" name="Group 56"/>
            <p:cNvGrpSpPr/>
            <p:nvPr/>
          </p:nvGrpSpPr>
          <p:grpSpPr>
            <a:xfrm>
              <a:off x="4350531" y="1528779"/>
              <a:ext cx="2095726" cy="1616551"/>
              <a:chOff x="4350531" y="1528779"/>
              <a:chExt cx="2095726" cy="1616551"/>
            </a:xfrm>
          </p:grpSpPr>
          <p:sp>
            <p:nvSpPr>
              <p:cNvPr id="67" name="Cloud 66"/>
              <p:cNvSpPr/>
              <p:nvPr/>
            </p:nvSpPr>
            <p:spPr bwMode="auto">
              <a:xfrm>
                <a:off x="4350531" y="1528779"/>
                <a:ext cx="2095726" cy="1616551"/>
              </a:xfrm>
              <a:prstGeom prst="cloud">
                <a:avLst/>
              </a:prstGeom>
              <a:pattFill prst="pct20">
                <a:fgClr>
                  <a:schemeClr val="accent2"/>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defTabSz="342864">
                  <a:defRPr/>
                </a:pPr>
                <a:r>
                  <a:rPr lang="en-US" sz="1100" b="1" dirty="0">
                    <a:solidFill>
                      <a:srgbClr val="000054"/>
                    </a:solidFill>
                    <a:latin typeface="+mn-lt"/>
                    <a:cs typeface="Lucida Sans Unicode" charset="0"/>
                  </a:rPr>
                  <a:t>Cloud Provider</a:t>
                </a:r>
              </a:p>
            </p:txBody>
          </p:sp>
          <p:sp>
            <p:nvSpPr>
              <p:cNvPr id="68" name="Rectangle 67"/>
              <p:cNvSpPr/>
              <p:nvPr/>
            </p:nvSpPr>
            <p:spPr bwMode="auto">
              <a:xfrm>
                <a:off x="4831619" y="1986490"/>
                <a:ext cx="1041734" cy="756654"/>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69" name="Rectangle 68"/>
              <p:cNvSpPr/>
              <p:nvPr/>
            </p:nvSpPr>
            <p:spPr bwMode="auto">
              <a:xfrm>
                <a:off x="4786804" y="2030152"/>
                <a:ext cx="1041734" cy="756654"/>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r>
                  <a:rPr lang="en-US" sz="1100" b="1" dirty="0">
                    <a:cs typeface="Lucida Sans Unicode" charset="0"/>
                  </a:rPr>
                  <a:t>VM</a:t>
                </a:r>
              </a:p>
            </p:txBody>
          </p:sp>
          <p:sp>
            <p:nvSpPr>
              <p:cNvPr id="70" name="Rectangle 69"/>
              <p:cNvSpPr/>
              <p:nvPr/>
            </p:nvSpPr>
            <p:spPr bwMode="auto">
              <a:xfrm>
                <a:off x="4837253" y="2080712"/>
                <a:ext cx="953434" cy="504436"/>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algn="r" defTabSz="342864">
                  <a:defRPr/>
                </a:pPr>
                <a:r>
                  <a:rPr lang="en-US" sz="1100" b="1" dirty="0">
                    <a:cs typeface="Lucida Sans Unicode" charset="0"/>
                  </a:rPr>
                  <a:t>Glidein</a:t>
                </a:r>
              </a:p>
            </p:txBody>
          </p:sp>
          <p:sp>
            <p:nvSpPr>
              <p:cNvPr id="71" name="Rectangle 70"/>
              <p:cNvSpPr/>
              <p:nvPr/>
            </p:nvSpPr>
            <p:spPr bwMode="auto">
              <a:xfrm>
                <a:off x="4882673" y="2220392"/>
                <a:ext cx="858165" cy="326420"/>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r>
                  <a:rPr lang="en-US" sz="1100" b="1" dirty="0">
                    <a:cs typeface="Lucida Sans Unicode" charset="0"/>
                  </a:rPr>
                  <a:t>HTCondor</a:t>
                </a:r>
              </a:p>
              <a:p>
                <a:pPr algn="r" defTabSz="342864"/>
                <a:r>
                  <a:rPr lang="en-US" sz="1100" b="1" dirty="0">
                    <a:cs typeface="Lucida Sans Unicode" charset="0"/>
                  </a:rPr>
                  <a:t>Startd</a:t>
                </a:r>
              </a:p>
            </p:txBody>
          </p:sp>
          <p:sp>
            <p:nvSpPr>
              <p:cNvPr id="72" name="Rectangle 71"/>
              <p:cNvSpPr/>
              <p:nvPr/>
            </p:nvSpPr>
            <p:spPr bwMode="auto">
              <a:xfrm>
                <a:off x="4941776" y="2289727"/>
                <a:ext cx="303052" cy="188755"/>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cxnSp>
          <p:nvCxnSpPr>
            <p:cNvPr id="58" name="Straight Arrow Connector 73"/>
            <p:cNvCxnSpPr>
              <a:endCxn id="72" idx="0"/>
            </p:cNvCxnSpPr>
            <p:nvPr/>
          </p:nvCxnSpPr>
          <p:spPr bwMode="auto">
            <a:xfrm>
              <a:off x="3648637" y="1161185"/>
              <a:ext cx="1444664" cy="1128542"/>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sp>
          <p:nvSpPr>
            <p:cNvPr id="59" name="TextBox 58"/>
            <p:cNvSpPr txBox="1"/>
            <p:nvPr/>
          </p:nvSpPr>
          <p:spPr>
            <a:xfrm>
              <a:off x="3065110" y="1501052"/>
              <a:ext cx="1090704" cy="346457"/>
            </a:xfrm>
            <a:prstGeom prst="rect">
              <a:avLst/>
            </a:prstGeom>
            <a:noFill/>
          </p:spPr>
          <p:txBody>
            <a:bodyPr wrap="square" rtlCol="0">
              <a:spAutoFit/>
            </a:bodyPr>
            <a:lstStyle/>
            <a:p>
              <a:pPr algn="ctr"/>
              <a:r>
                <a:rPr lang="en-US" dirty="0"/>
                <a:t>Pull Job</a:t>
              </a:r>
            </a:p>
          </p:txBody>
        </p:sp>
        <p:cxnSp>
          <p:nvCxnSpPr>
            <p:cNvPr id="60" name="Straight Arrow Connector 59"/>
            <p:cNvCxnSpPr>
              <a:stCxn id="54" idx="0"/>
              <a:endCxn id="47" idx="2"/>
            </p:cNvCxnSpPr>
            <p:nvPr/>
          </p:nvCxnSpPr>
          <p:spPr>
            <a:xfrm flipV="1">
              <a:off x="2351115" y="1580127"/>
              <a:ext cx="2007" cy="420489"/>
            </a:xfrm>
            <a:prstGeom prst="straightConnector1">
              <a:avLst/>
            </a:prstGeom>
            <a:ln w="25400" cmpd="sng">
              <a:solidFill>
                <a:schemeClr val="accent6">
                  <a:lumMod val="50000"/>
                </a:schemeClr>
              </a:solidFill>
              <a:headEnd type="stealth" w="med" len="lg"/>
              <a:tailEnd type="stealth" w="med" len="lg"/>
            </a:ln>
            <a:effectLst/>
          </p:spPr>
          <p:style>
            <a:lnRef idx="2">
              <a:schemeClr val="accent4"/>
            </a:lnRef>
            <a:fillRef idx="0">
              <a:schemeClr val="accent4"/>
            </a:fillRef>
            <a:effectRef idx="1">
              <a:schemeClr val="accent4"/>
            </a:effectRef>
            <a:fontRef idx="minor">
              <a:schemeClr val="tx1"/>
            </a:fontRef>
          </p:style>
        </p:cxnSp>
        <p:cxnSp>
          <p:nvCxnSpPr>
            <p:cNvPr id="61" name="Elbow Connector 60"/>
            <p:cNvCxnSpPr>
              <a:stCxn id="53" idx="2"/>
              <a:endCxn id="70" idx="2"/>
            </p:cNvCxnSpPr>
            <p:nvPr/>
          </p:nvCxnSpPr>
          <p:spPr>
            <a:xfrm rot="16200000" flipH="1">
              <a:off x="3758074" y="1029250"/>
              <a:ext cx="144647" cy="2967146"/>
            </a:xfrm>
            <a:prstGeom prst="bentConnector3">
              <a:avLst>
                <a:gd name="adj1" fmla="val 184758"/>
              </a:avLst>
            </a:prstGeom>
            <a:ln w="25400" cmpd="sng">
              <a:solidFill>
                <a:schemeClr val="accent6">
                  <a:lumMod val="50000"/>
                </a:schemeClr>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cxnSp>
          <p:nvCxnSpPr>
            <p:cNvPr id="62" name="Straight Arrow Connector 41"/>
            <p:cNvCxnSpPr>
              <a:stCxn id="71" idx="0"/>
              <a:endCxn id="44" idx="3"/>
            </p:cNvCxnSpPr>
            <p:nvPr/>
          </p:nvCxnSpPr>
          <p:spPr bwMode="auto">
            <a:xfrm rot="16200000" flipV="1">
              <a:off x="4552192" y="1460831"/>
              <a:ext cx="1248371" cy="270753"/>
            </a:xfrm>
            <a:prstGeom prst="bentConnector2">
              <a:avLst/>
            </a:prstGeom>
            <a:ln w="25400" cmpd="sng">
              <a:solidFill>
                <a:schemeClr val="tx1"/>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905" y="1978728"/>
              <a:ext cx="428625" cy="428625"/>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626" y="1311704"/>
              <a:ext cx="647321" cy="463914"/>
            </a:xfrm>
            <a:prstGeom prst="rect">
              <a:avLst/>
            </a:prstGeom>
          </p:spPr>
        </p:pic>
        <p:pic>
          <p:nvPicPr>
            <p:cNvPr id="66" name="Picture 4" descr="C:\Program Files\Office 2003\MEDIA\CAGCAT10\j0292020.wmf"/>
            <p:cNvPicPr>
              <a:picLocks noChangeAspect="1" noChangeArrowheads="1"/>
            </p:cNvPicPr>
            <p:nvPr/>
          </p:nvPicPr>
          <p:blipFill>
            <a:blip r:embed="rId4" cstate="print"/>
            <a:srcRect/>
            <a:stretch>
              <a:fillRect/>
            </a:stretch>
          </p:blipFill>
          <p:spPr bwMode="auto">
            <a:xfrm>
              <a:off x="1926680" y="719466"/>
              <a:ext cx="461813" cy="497960"/>
            </a:xfrm>
            <a:prstGeom prst="rect">
              <a:avLst/>
            </a:prstGeom>
            <a:ln>
              <a:noFill/>
              <a:headEnd type="none" w="med" len="med"/>
              <a:tailEnd type="arrow"/>
            </a:ln>
            <a:effectLst/>
          </p:spPr>
        </p:pic>
      </p:grpSp>
    </p:spTree>
    <p:extLst>
      <p:ext uri="{BB962C8B-B14F-4D97-AF65-F5344CB8AC3E}">
        <p14:creationId xmlns:p14="http://schemas.microsoft.com/office/powerpoint/2010/main" val="988359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19" y="482816"/>
            <a:ext cx="8915400" cy="427877"/>
          </a:xfrm>
        </p:spPr>
        <p:txBody>
          <a:bodyPr/>
          <a:lstStyle/>
          <a:p>
            <a:r>
              <a:rPr lang="en-US" dirty="0"/>
              <a:t>Reaching 45k slots on </a:t>
            </a:r>
            <a:r>
              <a:rPr lang="en-US" dirty="0" smtClean="0"/>
              <a:t>Amazon AWS </a:t>
            </a:r>
            <a:r>
              <a:rPr lang="en-US" dirty="0"/>
              <a:t>via Panda</a:t>
            </a:r>
          </a:p>
        </p:txBody>
      </p:sp>
      <p:sp>
        <p:nvSpPr>
          <p:cNvPr id="4" name="Footer Placeholder 3"/>
          <p:cNvSpPr>
            <a:spLocks noGrp="1"/>
          </p:cNvSpPr>
          <p:nvPr>
            <p:ph type="ftr" sz="quarter" idx="3"/>
          </p:nvPr>
        </p:nvSpPr>
        <p:spPr>
          <a:xfrm>
            <a:off x="1625600" y="6495482"/>
            <a:ext cx="6060303" cy="237285"/>
          </a:xfrm>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6" name="Shape 141" descr="bnl_ec2e1_mcore-running-cores-panda-sept-10to20.png"/>
          <p:cNvPicPr preferRelativeResize="0"/>
          <p:nvPr/>
        </p:nvPicPr>
        <p:blipFill>
          <a:blip r:embed="rId2">
            <a:alphaModFix/>
          </a:blip>
          <a:stretch>
            <a:fillRect/>
          </a:stretch>
        </p:blipFill>
        <p:spPr>
          <a:xfrm>
            <a:off x="228601" y="1038353"/>
            <a:ext cx="7580870" cy="5201809"/>
          </a:xfrm>
          <a:prstGeom prst="rect">
            <a:avLst/>
          </a:prstGeom>
          <a:noFill/>
          <a:ln>
            <a:noFill/>
          </a:ln>
        </p:spPr>
      </p:pic>
      <p:sp>
        <p:nvSpPr>
          <p:cNvPr id="7" name="TextBox 6"/>
          <p:cNvSpPr txBox="1"/>
          <p:nvPr/>
        </p:nvSpPr>
        <p:spPr>
          <a:xfrm>
            <a:off x="4967416" y="1544595"/>
            <a:ext cx="2427459" cy="830997"/>
          </a:xfrm>
          <a:prstGeom prst="rect">
            <a:avLst/>
          </a:prstGeom>
          <a:noFill/>
        </p:spPr>
        <p:txBody>
          <a:bodyPr wrap="none" rtlCol="0">
            <a:spAutoFit/>
          </a:bodyPr>
          <a:lstStyle/>
          <a:p>
            <a:r>
              <a:rPr lang="en-US"/>
              <a:t>From John Hover, </a:t>
            </a:r>
            <a:br>
              <a:rPr lang="en-US"/>
            </a:br>
            <a:r>
              <a:rPr lang="en-US"/>
              <a:t>ATLAS and BNL</a:t>
            </a:r>
          </a:p>
        </p:txBody>
      </p:sp>
    </p:spTree>
    <p:extLst>
      <p:ext uri="{BB962C8B-B14F-4D97-AF65-F5344CB8AC3E}">
        <p14:creationId xmlns:p14="http://schemas.microsoft.com/office/powerpoint/2010/main" val="303095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Reaching 60k slots on AWS with FNAL HEPCloud</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8" name="Picture 7" descr="Screenshot 2016-03-11 10.37.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60" y="1274027"/>
            <a:ext cx="8962601" cy="4774470"/>
          </a:xfrm>
          <a:prstGeom prst="rect">
            <a:avLst/>
          </a:prstGeom>
        </p:spPr>
      </p:pic>
      <p:sp>
        <p:nvSpPr>
          <p:cNvPr id="14" name="TextBox 13"/>
          <p:cNvSpPr txBox="1"/>
          <p:nvPr/>
        </p:nvSpPr>
        <p:spPr>
          <a:xfrm>
            <a:off x="1031065" y="5290987"/>
            <a:ext cx="1124802" cy="400110"/>
          </a:xfrm>
          <a:prstGeom prst="rect">
            <a:avLst/>
          </a:prstGeom>
          <a:noFill/>
        </p:spPr>
        <p:txBody>
          <a:bodyPr wrap="none" rtlCol="0">
            <a:spAutoFit/>
          </a:bodyPr>
          <a:lstStyle/>
          <a:p>
            <a:r>
              <a:rPr lang="en-US" sz="2000" dirty="0">
                <a:solidFill>
                  <a:schemeClr val="accent1"/>
                </a:solidFill>
              </a:rPr>
              <a:t>10% Test</a:t>
            </a:r>
          </a:p>
        </p:txBody>
      </p:sp>
      <p:cxnSp>
        <p:nvCxnSpPr>
          <p:cNvPr id="15" name="Straight Arrow Connector 14"/>
          <p:cNvCxnSpPr/>
          <p:nvPr/>
        </p:nvCxnSpPr>
        <p:spPr>
          <a:xfrm flipH="1">
            <a:off x="1457574" y="2451829"/>
            <a:ext cx="7618187"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53378" y="5090932"/>
            <a:ext cx="627996" cy="400110"/>
          </a:xfrm>
          <a:prstGeom prst="rect">
            <a:avLst/>
          </a:prstGeom>
          <a:noFill/>
        </p:spPr>
        <p:txBody>
          <a:bodyPr wrap="none" rtlCol="0">
            <a:spAutoFit/>
          </a:bodyPr>
          <a:lstStyle/>
          <a:p>
            <a:r>
              <a:rPr lang="en-US" sz="2000" dirty="0">
                <a:solidFill>
                  <a:schemeClr val="accent1"/>
                </a:solidFill>
              </a:rPr>
              <a:t>25%</a:t>
            </a:r>
          </a:p>
        </p:txBody>
      </p:sp>
      <p:sp>
        <p:nvSpPr>
          <p:cNvPr id="20" name="TextBox 19"/>
          <p:cNvSpPr txBox="1"/>
          <p:nvPr/>
        </p:nvSpPr>
        <p:spPr>
          <a:xfrm>
            <a:off x="50192" y="2148780"/>
            <a:ext cx="1373268" cy="400110"/>
          </a:xfrm>
          <a:prstGeom prst="rect">
            <a:avLst/>
          </a:prstGeom>
          <a:noFill/>
        </p:spPr>
        <p:txBody>
          <a:bodyPr wrap="none" rtlCol="0">
            <a:spAutoFit/>
          </a:bodyPr>
          <a:lstStyle/>
          <a:p>
            <a:r>
              <a:rPr lang="en-US" sz="2000" dirty="0">
                <a:solidFill>
                  <a:schemeClr val="accent1"/>
                </a:solidFill>
              </a:rPr>
              <a:t>60000 slots</a:t>
            </a:r>
          </a:p>
        </p:txBody>
      </p:sp>
      <p:sp>
        <p:nvSpPr>
          <p:cNvPr id="11"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
        <p:nvSpPr>
          <p:cNvPr id="3" name="TextBox 2">
            <a:extLst>
              <a:ext uri="{FF2B5EF4-FFF2-40B4-BE49-F238E27FC236}">
                <a16:creationId xmlns:a16="http://schemas.microsoft.com/office/drawing/2014/main" xmlns="" id="{CAAEF71F-C353-4971-9EBC-BB4C24CC40FD}"/>
              </a:ext>
            </a:extLst>
          </p:cNvPr>
          <p:cNvSpPr txBox="1"/>
          <p:nvPr/>
        </p:nvSpPr>
        <p:spPr>
          <a:xfrm>
            <a:off x="1932972" y="6215605"/>
            <a:ext cx="4444215" cy="461665"/>
          </a:xfrm>
          <a:prstGeom prst="rect">
            <a:avLst/>
          </a:prstGeom>
          <a:noFill/>
        </p:spPr>
        <p:txBody>
          <a:bodyPr wrap="square" rtlCol="0">
            <a:spAutoFit/>
          </a:bodyPr>
          <a:lstStyle/>
          <a:p>
            <a:endParaRPr lang="en-US" dirty="0"/>
          </a:p>
        </p:txBody>
      </p:sp>
      <p:sp>
        <p:nvSpPr>
          <p:cNvPr id="4" name="Rectangle 1">
            <a:extLst>
              <a:ext uri="{FF2B5EF4-FFF2-40B4-BE49-F238E27FC236}">
                <a16:creationId xmlns:a16="http://schemas.microsoft.com/office/drawing/2014/main" xmlns="" id="{9F26DF7B-3EF2-41FA-B5D2-123448706BDB}"/>
              </a:ext>
            </a:extLst>
          </p:cNvPr>
          <p:cNvSpPr>
            <a:spLocks noChangeArrowheads="1"/>
          </p:cNvSpPr>
          <p:nvPr/>
        </p:nvSpPr>
        <p:spPr bwMode="auto">
          <a:xfrm>
            <a:off x="-210840204" y="-323165"/>
            <a:ext cx="2199842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Holzman, B., Bauerdick, L.A.T., Bockelman, B. et al. Comput Softw Big Sci (2017) 1: 1. https://doi.org/10.1007/s41781-017-0001-9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xmlns="" id="{932830C9-69E7-49A4-8964-CAC17E91D305}"/>
              </a:ext>
            </a:extLst>
          </p:cNvPr>
          <p:cNvSpPr>
            <a:spLocks noChangeArrowheads="1"/>
          </p:cNvSpPr>
          <p:nvPr/>
        </p:nvSpPr>
        <p:spPr bwMode="auto">
          <a:xfrm>
            <a:off x="4896465" y="5196209"/>
            <a:ext cx="376874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Arial" panose="020B0604020202020204" pitchFamily="34" charset="0"/>
              </a:rPr>
              <a:t>BH, </a:t>
            </a:r>
            <a:r>
              <a:rPr kumimoji="0" lang="en-US" altLang="en-US" sz="1400" b="0" i="0" u="none" strike="noStrike" cap="none" normalizeH="0" baseline="0" dirty="0" err="1">
                <a:ln>
                  <a:noFill/>
                </a:ln>
                <a:solidFill>
                  <a:schemeClr val="bg1"/>
                </a:solidFill>
                <a:effectLst/>
                <a:latin typeface="Arial" panose="020B0604020202020204" pitchFamily="34" charset="0"/>
              </a:rPr>
              <a:t>Bauerdick</a:t>
            </a:r>
            <a:r>
              <a:rPr kumimoji="0" lang="en-US" altLang="en-US" sz="1400" b="0" i="0" u="none" strike="noStrike" cap="none" normalizeH="0" baseline="0" dirty="0">
                <a:ln>
                  <a:noFill/>
                </a:ln>
                <a:solidFill>
                  <a:schemeClr val="bg1"/>
                </a:solidFill>
                <a:effectLst/>
                <a:latin typeface="Arial" panose="020B0604020202020204" pitchFamily="34" charset="0"/>
              </a:rPr>
              <a:t>, L.A.T., </a:t>
            </a:r>
            <a:r>
              <a:rPr kumimoji="0" lang="en-US" altLang="en-US" sz="1400" b="0" i="0" u="none" strike="noStrike" cap="none" normalizeH="0" baseline="0" dirty="0" err="1">
                <a:ln>
                  <a:noFill/>
                </a:ln>
                <a:solidFill>
                  <a:schemeClr val="bg1"/>
                </a:solidFill>
                <a:effectLst/>
                <a:latin typeface="Arial" panose="020B0604020202020204" pitchFamily="34" charset="0"/>
              </a:rPr>
              <a:t>Bockelman</a:t>
            </a:r>
            <a:r>
              <a:rPr kumimoji="0" lang="en-US" altLang="en-US" sz="1400" b="0" i="0" u="none" strike="noStrike" cap="none" normalizeH="0" baseline="0" dirty="0">
                <a:ln>
                  <a:noFill/>
                </a:ln>
                <a:solidFill>
                  <a:schemeClr val="bg1"/>
                </a:solidFill>
                <a:effectLst/>
                <a:latin typeface="Arial" panose="020B0604020202020204" pitchFamily="34" charset="0"/>
              </a:rPr>
              <a:t>, B. et al. </a:t>
            </a:r>
            <a:r>
              <a:rPr kumimoji="0" lang="en-US" altLang="en-US" sz="1400" b="0" i="0" u="none" strike="noStrike" cap="none" normalizeH="0" baseline="0" dirty="0" smtClean="0">
                <a:ln>
                  <a:noFill/>
                </a:ln>
                <a:solidFill>
                  <a:schemeClr val="bg1"/>
                </a:solidFill>
                <a:effectLst/>
                <a:latin typeface="Arial" panose="020B0604020202020204" pitchFamily="34" charset="0"/>
              </a:rPr>
              <a:t/>
            </a:r>
            <a:br>
              <a:rPr kumimoji="0" lang="en-US" altLang="en-US" sz="1400" b="0" i="0" u="none" strike="noStrike" cap="none" normalizeH="0" baseline="0" dirty="0" smtClean="0">
                <a:ln>
                  <a:noFill/>
                </a:ln>
                <a:solidFill>
                  <a:schemeClr val="bg1"/>
                </a:solidFill>
                <a:effectLst/>
                <a:latin typeface="Arial" panose="020B0604020202020204" pitchFamily="34" charset="0"/>
              </a:rPr>
            </a:br>
            <a:r>
              <a:rPr kumimoji="0" lang="en-US" altLang="en-US" sz="1400" b="0" i="0" u="none" strike="noStrike" cap="none" normalizeH="0" baseline="0" dirty="0" err="1" smtClean="0">
                <a:ln>
                  <a:noFill/>
                </a:ln>
                <a:solidFill>
                  <a:schemeClr val="bg1"/>
                </a:solidFill>
                <a:effectLst/>
                <a:latin typeface="Arial" panose="020B0604020202020204" pitchFamily="34" charset="0"/>
              </a:rPr>
              <a:t>Comput</a:t>
            </a:r>
            <a:r>
              <a:rPr kumimoji="0" lang="en-US" altLang="en-US" sz="1400" b="0" i="0" u="none" strike="noStrike" cap="none" normalizeH="0" baseline="0" dirty="0" smtClean="0">
                <a:ln>
                  <a:noFill/>
                </a:ln>
                <a:solidFill>
                  <a:schemeClr val="bg1"/>
                </a:solidFill>
                <a:effectLst/>
                <a:latin typeface="Arial" panose="020B0604020202020204" pitchFamily="34" charset="0"/>
              </a:rPr>
              <a:t> </a:t>
            </a:r>
            <a:r>
              <a:rPr kumimoji="0" lang="en-US" altLang="en-US" sz="1400" b="0" i="0" u="none" strike="noStrike" cap="none" normalizeH="0" baseline="0" dirty="0" err="1">
                <a:ln>
                  <a:noFill/>
                </a:ln>
                <a:solidFill>
                  <a:schemeClr val="bg1"/>
                </a:solidFill>
                <a:effectLst/>
                <a:latin typeface="Arial" panose="020B0604020202020204" pitchFamily="34" charset="0"/>
              </a:rPr>
              <a:t>Softw</a:t>
            </a:r>
            <a:r>
              <a:rPr kumimoji="0" lang="en-US" altLang="en-US" sz="1400" b="0" i="0" u="none" strike="noStrike" cap="none" normalizeH="0" baseline="0" dirty="0">
                <a:ln>
                  <a:noFill/>
                </a:ln>
                <a:solidFill>
                  <a:schemeClr val="bg1"/>
                </a:solidFill>
                <a:effectLst/>
                <a:latin typeface="Arial" panose="020B0604020202020204" pitchFamily="34" charset="0"/>
              </a:rPr>
              <a:t> Big Sci (2017) 1: 1</a:t>
            </a:r>
            <a:r>
              <a:rPr kumimoji="0" lang="en-US" altLang="en-US" sz="1400" b="0" i="0" u="none" strike="noStrike" cap="none" normalizeH="0" baseline="0" dirty="0" smtClean="0">
                <a:ln>
                  <a:noFill/>
                </a:ln>
                <a:solidFill>
                  <a:schemeClr val="bg1"/>
                </a:solidFill>
                <a:effectLst/>
                <a:latin typeface="Arial" panose="020B0604020202020204" pitchFamily="34" charset="0"/>
              </a:rPr>
              <a:t>.</a:t>
            </a:r>
            <a:endParaRPr kumimoji="0" lang="en-US" altLang="en-US" sz="14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67043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67888"/>
            <a:ext cx="8686800" cy="427877"/>
          </a:xfrm>
        </p:spPr>
        <p:txBody>
          <a:bodyPr/>
          <a:lstStyle/>
          <a:p>
            <a:r>
              <a:rPr lang="en-US" dirty="0"/>
              <a:t>Doubling CMS’s compute reach @ Google </a:t>
            </a:r>
            <a:br>
              <a:rPr lang="en-US" dirty="0"/>
            </a:br>
            <a:r>
              <a:rPr lang="en-US" dirty="0"/>
              <a:t>	via FNAL HEPCloud</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24</a:t>
            </a:fld>
            <a:endParaRPr lang="en-US"/>
          </a:p>
        </p:txBody>
      </p:sp>
      <p:pic>
        <p:nvPicPr>
          <p:cNvPr id="6" name="Picture 5" descr="cms_dashboard_job_cores.png"/>
          <p:cNvPicPr>
            <a:picLocks noChangeAspect="1"/>
          </p:cNvPicPr>
          <p:nvPr/>
        </p:nvPicPr>
        <p:blipFill rotWithShape="1">
          <a:blip r:embed="rId2">
            <a:extLst>
              <a:ext uri="{28A0092B-C50C-407E-A947-70E740481C1C}">
                <a14:useLocalDpi xmlns:a14="http://schemas.microsoft.com/office/drawing/2010/main" val="0"/>
              </a:ext>
            </a:extLst>
          </a:blip>
          <a:srcRect b="15015"/>
          <a:stretch/>
        </p:blipFill>
        <p:spPr>
          <a:xfrm>
            <a:off x="0" y="966034"/>
            <a:ext cx="9144000" cy="5828261"/>
          </a:xfrm>
          <a:prstGeom prst="rect">
            <a:avLst/>
          </a:prstGeom>
        </p:spPr>
      </p:pic>
      <p:sp>
        <p:nvSpPr>
          <p:cNvPr id="7" name="Shape 1318"/>
          <p:cNvSpPr/>
          <p:nvPr/>
        </p:nvSpPr>
        <p:spPr>
          <a:xfrm flipH="1">
            <a:off x="5124419" y="1725184"/>
            <a:ext cx="734969" cy="257115"/>
          </a:xfrm>
          <a:prstGeom prst="rightArrow">
            <a:avLst>
              <a:gd name="adj1" fmla="val 50000"/>
              <a:gd name="adj2" fmla="val 50000"/>
            </a:avLst>
          </a:prstGeom>
          <a:gradFill>
            <a:gsLst>
              <a:gs pos="0">
                <a:srgbClr val="002A9B"/>
              </a:gs>
              <a:gs pos="100000">
                <a:srgbClr val="A1A8E7"/>
              </a:gs>
            </a:gsLst>
            <a:lin ang="16200038" scaled="0"/>
          </a:gradFill>
          <a:ln w="9525" cap="flat" cmpd="sng">
            <a:solidFill>
              <a:srgbClr val="002D86"/>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 name="Shape 1319"/>
          <p:cNvSpPr txBox="1"/>
          <p:nvPr/>
        </p:nvSpPr>
        <p:spPr>
          <a:xfrm>
            <a:off x="5834668" y="1630007"/>
            <a:ext cx="2589800" cy="4276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000" dirty="0">
                <a:solidFill>
                  <a:srgbClr val="003087"/>
                </a:solidFill>
                <a:latin typeface="Roboto"/>
                <a:ea typeface="Roboto"/>
                <a:cs typeface="Roboto"/>
                <a:sym typeface="Roboto"/>
              </a:rPr>
              <a:t>Cores from Google</a:t>
            </a:r>
          </a:p>
        </p:txBody>
      </p:sp>
    </p:spTree>
    <p:extLst>
      <p:ext uri="{BB962C8B-B14F-4D97-AF65-F5344CB8AC3E}">
        <p14:creationId xmlns:p14="http://schemas.microsoft.com/office/powerpoint/2010/main" val="2110536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131" y="214347"/>
            <a:ext cx="3331737" cy="1799138"/>
          </a:xfrm>
          <a:prstGeom prst="rect">
            <a:avLst/>
          </a:prstGeom>
        </p:spPr>
      </p:pic>
      <p:sp>
        <p:nvSpPr>
          <p:cNvPr id="7" name="Rectangle 6"/>
          <p:cNvSpPr/>
          <p:nvPr/>
        </p:nvSpPr>
        <p:spPr>
          <a:xfrm>
            <a:off x="222250" y="2164969"/>
            <a:ext cx="8375340" cy="4185761"/>
          </a:xfrm>
          <a:prstGeom prst="rect">
            <a:avLst/>
          </a:prstGeom>
        </p:spPr>
        <p:txBody>
          <a:bodyPr wrap="square">
            <a:spAutoFit/>
          </a:bodyPr>
          <a:lstStyle/>
          <a:p>
            <a:r>
              <a:rPr lang="en-US" sz="1400" dirty="0">
                <a:latin typeface="+mn-lt"/>
              </a:rPr>
              <a:t>To support data-driven science, advanced computing hardware and software systems will need adequate data capabilities, in most cases more than is currently provided. Some research will need large-scale data-centric systems with data-handling capabilities that are quite different from traditional high-performance computing systems. For example, data analytics often requires that data reside on disk for extended periods. Several factors suggest that meeting these needs will require one or more large investments, rather than just multiple small projects, including the following: (1) the scale of the largest problems, (2) the opportunities for new science when disparate data sets are </a:t>
            </a:r>
            <a:r>
              <a:rPr lang="en-US" sz="1400" dirty="0" err="1">
                <a:latin typeface="+mn-lt"/>
              </a:rPr>
              <a:t>colocated</a:t>
            </a:r>
            <a:r>
              <a:rPr lang="en-US" sz="1400" dirty="0">
                <a:latin typeface="+mn-lt"/>
              </a:rPr>
              <a:t>, and (3) the cost efficiencies that come from consolidating facilities. </a:t>
            </a:r>
            <a:r>
              <a:rPr lang="en-US" sz="1400" b="1" dirty="0">
                <a:solidFill>
                  <a:srgbClr val="FF0000"/>
                </a:solidFill>
                <a:latin typeface="+mn-lt"/>
              </a:rPr>
              <a:t>Indeed, the growth in data-driven science suggests that investments will ultimately be needed on a scale comparable to those that support modeling and simulation</a:t>
            </a:r>
            <a:r>
              <a:rPr lang="en-US" sz="1400" dirty="0">
                <a:latin typeface="+mn-lt"/>
              </a:rPr>
              <a:t>. At the very least, the systems should be better balanced for data (input/ output and perhaps memory size), thereby allowing the same systems to be used for different problems without needing to double the size of the resources. As data play a growing role in scientific discovery, long-term data management will become an important aspect of all planning for advanced computing. A partnership with a commercial cloud provider could provide access to larger systems than NSF could afford to deploy on its own. Of course, even as it moves to provide better support for data- driven research, NSF cannot neglect simulation and modeling research. </a:t>
            </a:r>
          </a:p>
          <a:p>
            <a:endParaRPr lang="en-US" sz="1400" dirty="0">
              <a:latin typeface="+mn-lt"/>
            </a:endParaRPr>
          </a:p>
          <a:p>
            <a:r>
              <a:rPr lang="en-US" sz="1400" b="1" dirty="0">
                <a:latin typeface="+mn-lt"/>
              </a:rPr>
              <a:t>Recommendation 2.2. </a:t>
            </a:r>
            <a:r>
              <a:rPr lang="en-US" sz="1400" dirty="0">
                <a:latin typeface="+mn-lt"/>
              </a:rPr>
              <a:t>NSF should (a) provide one or more systems for applications that require a single, large, tightly coupled parallel computer and </a:t>
            </a:r>
            <a:r>
              <a:rPr lang="en-US" sz="1400" b="1" dirty="0">
                <a:solidFill>
                  <a:srgbClr val="FF0000"/>
                </a:solidFill>
                <a:latin typeface="+mn-lt"/>
              </a:rPr>
              <a:t>(b) broaden the accessibility and utility of these large-scale platforms by allocating high-throughput as well as high-performance workflows to them. </a:t>
            </a:r>
          </a:p>
        </p:txBody>
      </p:sp>
    </p:spTree>
    <p:extLst>
      <p:ext uri="{BB962C8B-B14F-4D97-AF65-F5344CB8AC3E}">
        <p14:creationId xmlns:p14="http://schemas.microsoft.com/office/powerpoint/2010/main" val="1378854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HEP use of DOE HPC facilities – two examples</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26</a:t>
            </a:fld>
            <a:endParaRPr lang="en-US"/>
          </a:p>
        </p:txBody>
      </p:sp>
      <p:graphicFrame>
        <p:nvGraphicFramePr>
          <p:cNvPr id="6" name="Chart 5"/>
          <p:cNvGraphicFramePr>
            <a:graphicFrameLocks/>
          </p:cNvGraphicFramePr>
          <p:nvPr/>
        </p:nvGraphicFramePr>
        <p:xfrm>
          <a:off x="222250" y="822134"/>
          <a:ext cx="8693149" cy="253858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085375" y="3803245"/>
            <a:ext cx="3891258" cy="461665"/>
          </a:xfrm>
          <a:prstGeom prst="rect">
            <a:avLst/>
          </a:prstGeom>
          <a:noFill/>
        </p:spPr>
        <p:txBody>
          <a:bodyPr wrap="none" rtlCol="0">
            <a:spAutoFit/>
          </a:bodyPr>
          <a:lstStyle/>
          <a:p>
            <a:r>
              <a:rPr lang="en-US" dirty="0">
                <a:solidFill>
                  <a:schemeClr val="bg1"/>
                </a:solidFill>
              </a:rPr>
              <a:t>CMS concurrent cores on Cori</a:t>
            </a:r>
          </a:p>
        </p:txBody>
      </p:sp>
      <p:sp>
        <p:nvSpPr>
          <p:cNvPr id="10" name="TextBox 9"/>
          <p:cNvSpPr txBox="1"/>
          <p:nvPr/>
        </p:nvSpPr>
        <p:spPr>
          <a:xfrm>
            <a:off x="4052272" y="2899053"/>
            <a:ext cx="1033103" cy="461665"/>
          </a:xfrm>
          <a:prstGeom prst="rect">
            <a:avLst/>
          </a:prstGeom>
          <a:noFill/>
        </p:spPr>
        <p:txBody>
          <a:bodyPr wrap="none" rtlCol="0">
            <a:spAutoFit/>
          </a:bodyPr>
          <a:lstStyle/>
          <a:p>
            <a:r>
              <a:rPr lang="en-US"/>
              <a:t>Month</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4258"/>
          <a:stretch/>
        </p:blipFill>
        <p:spPr>
          <a:xfrm>
            <a:off x="200819" y="3551477"/>
            <a:ext cx="8921750" cy="2658823"/>
          </a:xfrm>
          <a:prstGeom prst="rect">
            <a:avLst/>
          </a:prstGeom>
        </p:spPr>
      </p:pic>
      <p:sp>
        <p:nvSpPr>
          <p:cNvPr id="12" name="TextBox 11"/>
          <p:cNvSpPr txBox="1"/>
          <p:nvPr/>
        </p:nvSpPr>
        <p:spPr>
          <a:xfrm>
            <a:off x="2580298" y="3686915"/>
            <a:ext cx="4450706" cy="461665"/>
          </a:xfrm>
          <a:prstGeom prst="rect">
            <a:avLst/>
          </a:prstGeom>
          <a:noFill/>
        </p:spPr>
        <p:txBody>
          <a:bodyPr wrap="none" rtlCol="0">
            <a:spAutoFit/>
          </a:bodyPr>
          <a:lstStyle/>
          <a:p>
            <a:r>
              <a:rPr lang="en-US" b="1" dirty="0" smtClean="0">
                <a:solidFill>
                  <a:schemeClr val="bg1"/>
                </a:solidFill>
              </a:rPr>
              <a:t>CMS Slots @ NERSC via HEPCloud</a:t>
            </a:r>
            <a:endParaRPr lang="en-US" b="1" dirty="0">
              <a:solidFill>
                <a:schemeClr val="bg1"/>
              </a:solidFill>
            </a:endParaRPr>
          </a:p>
        </p:txBody>
      </p:sp>
      <p:cxnSp>
        <p:nvCxnSpPr>
          <p:cNvPr id="14" name="Straight Arrow Connector 13"/>
          <p:cNvCxnSpPr/>
          <p:nvPr/>
        </p:nvCxnSpPr>
        <p:spPr>
          <a:xfrm>
            <a:off x="7031004" y="3994004"/>
            <a:ext cx="644414" cy="230833"/>
          </a:xfrm>
          <a:prstGeom prst="straightConnector1">
            <a:avLst/>
          </a:prstGeom>
          <a:ln w="53975">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892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14"/>
          <p:cNvSpPr/>
          <p:nvPr/>
        </p:nvSpPr>
        <p:spPr>
          <a:xfrm>
            <a:off x="-1" y="881605"/>
            <a:ext cx="4609071" cy="5622383"/>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itle 2"/>
          <p:cNvSpPr>
            <a:spLocks noGrp="1"/>
          </p:cNvSpPr>
          <p:nvPr>
            <p:ph type="title"/>
          </p:nvPr>
        </p:nvSpPr>
        <p:spPr/>
        <p:txBody>
          <a:bodyPr/>
          <a:lstStyle/>
          <a:p>
            <a:r>
              <a:rPr lang="en-US" dirty="0"/>
              <a:t>Bird’s-eye View</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27</a:t>
            </a:fld>
            <a:endParaRPr lang="en-US"/>
          </a:p>
        </p:txBody>
      </p:sp>
      <p:sp>
        <p:nvSpPr>
          <p:cNvPr id="6" name="Can 5"/>
          <p:cNvSpPr/>
          <p:nvPr/>
        </p:nvSpPr>
        <p:spPr>
          <a:xfrm>
            <a:off x="330565" y="2864861"/>
            <a:ext cx="1043931" cy="1717589"/>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Cloud</a:t>
            </a:r>
          </a:p>
        </p:txBody>
      </p:sp>
      <p:sp>
        <p:nvSpPr>
          <p:cNvPr id="7" name="Can 6"/>
          <p:cNvSpPr/>
          <p:nvPr/>
        </p:nvSpPr>
        <p:spPr>
          <a:xfrm>
            <a:off x="1746250" y="1503859"/>
            <a:ext cx="1043931" cy="1717589"/>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On-</a:t>
            </a:r>
            <a:r>
              <a:rPr lang="en-US" dirty="0" err="1"/>
              <a:t>Prem</a:t>
            </a:r>
            <a:endParaRPr lang="en-US" dirty="0"/>
          </a:p>
        </p:txBody>
      </p:sp>
      <p:sp>
        <p:nvSpPr>
          <p:cNvPr id="8" name="Can 7"/>
          <p:cNvSpPr/>
          <p:nvPr/>
        </p:nvSpPr>
        <p:spPr>
          <a:xfrm>
            <a:off x="1746250" y="3694523"/>
            <a:ext cx="1043931" cy="1717589"/>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HPC</a:t>
            </a:r>
          </a:p>
        </p:txBody>
      </p:sp>
      <p:sp>
        <p:nvSpPr>
          <p:cNvPr id="9" name="Can 8"/>
          <p:cNvSpPr/>
          <p:nvPr/>
        </p:nvSpPr>
        <p:spPr>
          <a:xfrm>
            <a:off x="6445700" y="2183481"/>
            <a:ext cx="1549122" cy="87658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On-</a:t>
            </a:r>
            <a:r>
              <a:rPr lang="en-US" dirty="0" err="1"/>
              <a:t>Prem</a:t>
            </a:r>
            <a:endParaRPr lang="en-US" dirty="0"/>
          </a:p>
        </p:txBody>
      </p:sp>
      <p:sp>
        <p:nvSpPr>
          <p:cNvPr id="10" name="Can 9"/>
          <p:cNvSpPr/>
          <p:nvPr/>
        </p:nvSpPr>
        <p:spPr>
          <a:xfrm>
            <a:off x="6458057" y="3275357"/>
            <a:ext cx="1549122" cy="87658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Cloud</a:t>
            </a:r>
          </a:p>
        </p:txBody>
      </p:sp>
      <p:sp>
        <p:nvSpPr>
          <p:cNvPr id="11" name="Can 10"/>
          <p:cNvSpPr/>
          <p:nvPr/>
        </p:nvSpPr>
        <p:spPr>
          <a:xfrm>
            <a:off x="2547653" y="1455183"/>
            <a:ext cx="1228564" cy="5882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sp>
        <p:nvSpPr>
          <p:cNvPr id="12" name="Can 11"/>
          <p:cNvSpPr/>
          <p:nvPr/>
        </p:nvSpPr>
        <p:spPr>
          <a:xfrm>
            <a:off x="2547653" y="5042826"/>
            <a:ext cx="1228564" cy="5882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sp>
        <p:nvSpPr>
          <p:cNvPr id="13" name="Can 12"/>
          <p:cNvSpPr/>
          <p:nvPr/>
        </p:nvSpPr>
        <p:spPr>
          <a:xfrm>
            <a:off x="323716" y="4294578"/>
            <a:ext cx="1228564" cy="5882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grpSp>
        <p:nvGrpSpPr>
          <p:cNvPr id="25" name="Group 24"/>
          <p:cNvGrpSpPr/>
          <p:nvPr/>
        </p:nvGrpSpPr>
        <p:grpSpPr>
          <a:xfrm>
            <a:off x="3035235" y="2823376"/>
            <a:ext cx="3410465" cy="698457"/>
            <a:chOff x="3035235" y="2823376"/>
            <a:chExt cx="3410465" cy="698457"/>
          </a:xfrm>
        </p:grpSpPr>
        <p:cxnSp>
          <p:nvCxnSpPr>
            <p:cNvPr id="17" name="Straight Arrow Connector 16"/>
            <p:cNvCxnSpPr/>
            <p:nvPr/>
          </p:nvCxnSpPr>
          <p:spPr>
            <a:xfrm>
              <a:off x="3035235" y="2823376"/>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a:xfrm>
              <a:off x="3035235" y="2996075"/>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a:off x="3035235" y="317996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3035235" y="3344720"/>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p:nvPr/>
          </p:nvCxnSpPr>
          <p:spPr>
            <a:xfrm>
              <a:off x="3035235" y="352183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grpSp>
      <p:sp>
        <p:nvSpPr>
          <p:cNvPr id="22" name="TextBox 21"/>
          <p:cNvSpPr txBox="1"/>
          <p:nvPr/>
        </p:nvSpPr>
        <p:spPr>
          <a:xfrm>
            <a:off x="1591876" y="774549"/>
            <a:ext cx="1352678" cy="461665"/>
          </a:xfrm>
          <a:prstGeom prst="rect">
            <a:avLst/>
          </a:prstGeom>
          <a:solidFill>
            <a:schemeClr val="bg2"/>
          </a:solidFill>
        </p:spPr>
        <p:txBody>
          <a:bodyPr wrap="none" rtlCol="0">
            <a:spAutoFit/>
          </a:bodyPr>
          <a:lstStyle/>
          <a:p>
            <a:r>
              <a:rPr lang="en-US" b="1" dirty="0">
                <a:effectLst>
                  <a:outerShdw blurRad="38100" dist="38100" dir="2700000" algn="tl">
                    <a:srgbClr val="000000">
                      <a:alpha val="43137"/>
                    </a:srgbClr>
                  </a:outerShdw>
                </a:effectLst>
              </a:rPr>
              <a:t>Compute</a:t>
            </a:r>
          </a:p>
        </p:txBody>
      </p:sp>
      <p:sp>
        <p:nvSpPr>
          <p:cNvPr id="23" name="TextBox 22"/>
          <p:cNvSpPr txBox="1"/>
          <p:nvPr/>
        </p:nvSpPr>
        <p:spPr>
          <a:xfrm>
            <a:off x="6632479" y="774548"/>
            <a:ext cx="1200278" cy="461665"/>
          </a:xfrm>
          <a:prstGeom prst="rect">
            <a:avLst/>
          </a:prstGeom>
          <a:solidFill>
            <a:schemeClr val="bg2"/>
          </a:solidFill>
        </p:spPr>
        <p:txBody>
          <a:bodyPr wrap="square" rtlCol="0">
            <a:spAutoFit/>
          </a:bodyPr>
          <a:lstStyle/>
          <a:p>
            <a:r>
              <a:rPr lang="en-US" b="1" dirty="0">
                <a:solidFill>
                  <a:schemeClr val="accent4"/>
                </a:solidFill>
                <a:effectLst>
                  <a:outerShdw blurRad="38100" dist="38100" dir="2700000" algn="tl">
                    <a:srgbClr val="000000">
                      <a:alpha val="43137"/>
                    </a:srgbClr>
                  </a:outerShdw>
                </a:effectLst>
              </a:rPr>
              <a:t>Storage</a:t>
            </a:r>
          </a:p>
        </p:txBody>
      </p:sp>
      <p:sp>
        <p:nvSpPr>
          <p:cNvPr id="24" name="TextBox 23"/>
          <p:cNvSpPr txBox="1"/>
          <p:nvPr/>
        </p:nvSpPr>
        <p:spPr>
          <a:xfrm>
            <a:off x="4079447" y="774548"/>
            <a:ext cx="1628538" cy="461665"/>
          </a:xfrm>
          <a:prstGeom prst="rect">
            <a:avLst/>
          </a:prstGeom>
          <a:solidFill>
            <a:schemeClr val="bg2"/>
          </a:solid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Network</a:t>
            </a:r>
          </a:p>
        </p:txBody>
      </p:sp>
    </p:spTree>
    <p:extLst>
      <p:ext uri="{BB962C8B-B14F-4D97-AF65-F5344CB8AC3E}">
        <p14:creationId xmlns:p14="http://schemas.microsoft.com/office/powerpoint/2010/main" val="124772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7" grpId="0" animBg="1"/>
      <p:bldP spid="8"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8672513" cy="1685153"/>
          </a:xfrm>
        </p:spPr>
        <p:txBody>
          <a:bodyPr/>
          <a:lstStyle/>
          <a:p>
            <a:r>
              <a:rPr lang="en-US" dirty="0"/>
              <a:t>The community has built experiment-agnostic workflow/provisioning tools based on </a:t>
            </a:r>
            <a:r>
              <a:rPr lang="en-US" b="1" dirty="0">
                <a:solidFill>
                  <a:schemeClr val="tx1"/>
                </a:solidFill>
              </a:rPr>
              <a:t>pilot paradigms</a:t>
            </a:r>
          </a:p>
          <a:p>
            <a:pPr lvl="1"/>
            <a:r>
              <a:rPr lang="en-US" dirty="0"/>
              <a:t>Single-experiment (</a:t>
            </a:r>
            <a:r>
              <a:rPr lang="en-US" dirty="0" err="1"/>
              <a:t>PanDa</a:t>
            </a:r>
            <a:r>
              <a:rPr lang="en-US" dirty="0"/>
              <a:t>)</a:t>
            </a:r>
          </a:p>
          <a:p>
            <a:pPr lvl="1"/>
            <a:r>
              <a:rPr lang="en-US" dirty="0"/>
              <a:t>General purpose (</a:t>
            </a:r>
            <a:r>
              <a:rPr lang="en-US" dirty="0" err="1"/>
              <a:t>glideinWMS</a:t>
            </a:r>
            <a:r>
              <a:rPr lang="en-US" dirty="0"/>
              <a:t>, Dirac)</a:t>
            </a:r>
          </a:p>
          <a:p>
            <a:pPr lvl="1"/>
            <a:endParaRPr lang="en-US" dirty="0"/>
          </a:p>
        </p:txBody>
      </p:sp>
      <p:sp>
        <p:nvSpPr>
          <p:cNvPr id="3" name="Title 2"/>
          <p:cNvSpPr>
            <a:spLocks noGrp="1"/>
          </p:cNvSpPr>
          <p:nvPr>
            <p:ph type="title"/>
          </p:nvPr>
        </p:nvSpPr>
        <p:spPr/>
        <p:txBody>
          <a:bodyPr/>
          <a:lstStyle/>
          <a:p>
            <a:r>
              <a:rPr lang="en-US" dirty="0"/>
              <a:t>Workflow and Data Management</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28</a:t>
            </a:fld>
            <a:endParaRPr lang="en-US"/>
          </a:p>
        </p:txBody>
      </p:sp>
      <p:sp>
        <p:nvSpPr>
          <p:cNvPr id="6" name="Rounded Rectangle 5"/>
          <p:cNvSpPr/>
          <p:nvPr/>
        </p:nvSpPr>
        <p:spPr>
          <a:xfrm>
            <a:off x="912512" y="2656703"/>
            <a:ext cx="6773391" cy="166816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err="1"/>
              <a:t>Vaandering’s</a:t>
            </a:r>
            <a:r>
              <a:rPr lang="en-US" dirty="0"/>
              <a:t> Law: Any discussion of workflow management evolves into a discussion on data management</a:t>
            </a:r>
          </a:p>
        </p:txBody>
      </p:sp>
      <p:sp>
        <p:nvSpPr>
          <p:cNvPr id="7" name="Content Placeholder 1"/>
          <p:cNvSpPr txBox="1">
            <a:spLocks/>
          </p:cNvSpPr>
          <p:nvPr/>
        </p:nvSpPr>
        <p:spPr>
          <a:xfrm>
            <a:off x="222250" y="4526914"/>
            <a:ext cx="8672513" cy="168515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Data management solutions</a:t>
            </a:r>
          </a:p>
          <a:p>
            <a:pPr lvl="1"/>
            <a:r>
              <a:rPr lang="en-US" dirty="0"/>
              <a:t>Do bookkeeping but also data placement/transfers </a:t>
            </a:r>
          </a:p>
          <a:p>
            <a:pPr lvl="1"/>
            <a:r>
              <a:rPr lang="en-US" dirty="0"/>
              <a:t>Often tightly integrated with experiment (DQ2, </a:t>
            </a:r>
            <a:r>
              <a:rPr lang="en-US" dirty="0" err="1"/>
              <a:t>PhEDEx</a:t>
            </a:r>
            <a:r>
              <a:rPr lang="en-US" dirty="0"/>
              <a:t>, …)</a:t>
            </a:r>
          </a:p>
          <a:p>
            <a:pPr lvl="1"/>
            <a:r>
              <a:rPr lang="en-US" dirty="0"/>
              <a:t>General-purpose solutions are advancing (FIFE, </a:t>
            </a:r>
            <a:r>
              <a:rPr lang="en-US" dirty="0" err="1"/>
              <a:t>Rucio</a:t>
            </a:r>
            <a:r>
              <a:rPr lang="en-US" dirty="0"/>
              <a:t>, …)</a:t>
            </a:r>
          </a:p>
          <a:p>
            <a:endParaRPr lang="en-US" dirty="0"/>
          </a:p>
          <a:p>
            <a:pPr lvl="1"/>
            <a:endParaRPr lang="en-US" dirty="0"/>
          </a:p>
        </p:txBody>
      </p:sp>
    </p:spTree>
    <p:extLst>
      <p:ext uri="{BB962C8B-B14F-4D97-AF65-F5344CB8AC3E}">
        <p14:creationId xmlns:p14="http://schemas.microsoft.com/office/powerpoint/2010/main" val="1961112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(HEP scientists) treat networking not as a first-class resource</a:t>
            </a:r>
            <a:br>
              <a:rPr lang="en-US" dirty="0"/>
            </a:br>
            <a:r>
              <a:rPr lang="en-US" dirty="0"/>
              <a:t>but as a utility</a:t>
            </a:r>
          </a:p>
          <a:p>
            <a:r>
              <a:rPr lang="en-US" dirty="0"/>
              <a:t>We try to ensure we</a:t>
            </a:r>
            <a:br>
              <a:rPr lang="en-US" dirty="0"/>
            </a:br>
            <a:r>
              <a:rPr lang="en-US" dirty="0"/>
              <a:t>have enough capacity</a:t>
            </a:r>
            <a:br>
              <a:rPr lang="en-US" dirty="0"/>
            </a:br>
            <a:r>
              <a:rPr lang="en-US" dirty="0"/>
              <a:t>(with added safety</a:t>
            </a:r>
            <a:br>
              <a:rPr lang="en-US" dirty="0"/>
            </a:br>
            <a:r>
              <a:rPr lang="en-US" dirty="0"/>
              <a:t>factors)</a:t>
            </a:r>
            <a:br>
              <a:rPr lang="en-US" dirty="0"/>
            </a:br>
            <a:endParaRPr lang="en-US" dirty="0"/>
          </a:p>
          <a:p>
            <a:r>
              <a:rPr lang="en-US" dirty="0"/>
              <a:t>We only care about the</a:t>
            </a:r>
            <a:br>
              <a:rPr lang="en-US" dirty="0"/>
            </a:br>
            <a:r>
              <a:rPr lang="en-US" dirty="0"/>
              <a:t>size of the pipe when </a:t>
            </a:r>
            <a:br>
              <a:rPr lang="en-US" dirty="0"/>
            </a:br>
            <a:r>
              <a:rPr lang="en-US" dirty="0"/>
              <a:t>it gets clogged</a:t>
            </a:r>
          </a:p>
          <a:p>
            <a:r>
              <a:rPr lang="en-US" dirty="0"/>
              <a:t>And then we </a:t>
            </a:r>
            <a:br>
              <a:rPr lang="en-US" dirty="0"/>
            </a:br>
            <a:r>
              <a:rPr lang="en-US" dirty="0"/>
              <a:t>desperately call </a:t>
            </a:r>
            <a:br>
              <a:rPr lang="en-US" dirty="0"/>
            </a:br>
            <a:r>
              <a:rPr lang="en-US" dirty="0"/>
              <a:t>the experts </a:t>
            </a:r>
            <a:r>
              <a:rPr lang="en-US" b="1" dirty="0"/>
              <a:t>(1-800-ESNet?)</a:t>
            </a:r>
          </a:p>
          <a:p>
            <a:endParaRPr lang="en-US" dirty="0"/>
          </a:p>
          <a:p>
            <a:endParaRPr lang="en-US" dirty="0"/>
          </a:p>
        </p:txBody>
      </p:sp>
      <p:sp>
        <p:nvSpPr>
          <p:cNvPr id="3" name="Title 2"/>
          <p:cNvSpPr>
            <a:spLocks noGrp="1"/>
          </p:cNvSpPr>
          <p:nvPr>
            <p:ph type="title"/>
          </p:nvPr>
        </p:nvSpPr>
        <p:spPr/>
        <p:txBody>
          <a:bodyPr/>
          <a:lstStyle/>
          <a:p>
            <a:r>
              <a:rPr lang="en-US" dirty="0" smtClean="0"/>
              <a:t>Networking</a:t>
            </a:r>
            <a:endParaRPr lang="en-US" dirty="0"/>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29</a:t>
            </a:fld>
            <a:endParaRPr lang="en-US"/>
          </a:p>
        </p:txBody>
      </p:sp>
      <p:pic>
        <p:nvPicPr>
          <p:cNvPr id="7" name="Picture 6"/>
          <p:cNvPicPr>
            <a:picLocks noChangeAspect="1"/>
          </p:cNvPicPr>
          <p:nvPr/>
        </p:nvPicPr>
        <p:blipFill>
          <a:blip r:embed="rId2"/>
          <a:stretch>
            <a:fillRect/>
          </a:stretch>
        </p:blipFill>
        <p:spPr>
          <a:xfrm>
            <a:off x="3991231" y="1450203"/>
            <a:ext cx="5041557" cy="2423200"/>
          </a:xfrm>
          <a:prstGeom prst="rect">
            <a:avLst/>
          </a:prstGeom>
        </p:spPr>
      </p:pic>
      <p:pic>
        <p:nvPicPr>
          <p:cNvPr id="9" name="Picture 8"/>
          <p:cNvPicPr>
            <a:picLocks noChangeAspect="1"/>
          </p:cNvPicPr>
          <p:nvPr/>
        </p:nvPicPr>
        <p:blipFill>
          <a:blip r:embed="rId3"/>
          <a:stretch>
            <a:fillRect/>
          </a:stretch>
        </p:blipFill>
        <p:spPr>
          <a:xfrm>
            <a:off x="3911827" y="1551094"/>
            <a:ext cx="5200364" cy="3900273"/>
          </a:xfrm>
          <a:prstGeom prst="rect">
            <a:avLst/>
          </a:prstGeom>
        </p:spPr>
      </p:pic>
    </p:spTree>
    <p:extLst>
      <p:ext uri="{BB962C8B-B14F-4D97-AF65-F5344CB8AC3E}">
        <p14:creationId xmlns:p14="http://schemas.microsoft.com/office/powerpoint/2010/main" val="6240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CMS Experiment at the Large Hadron Collider</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a:t>
            </a:fld>
            <a:endParaRPr lang="en-US"/>
          </a:p>
        </p:txBody>
      </p:sp>
      <p:sp>
        <p:nvSpPr>
          <p:cNvPr id="6" name="Shape 844"/>
          <p:cNvSpPr txBox="1">
            <a:spLocks/>
          </p:cNvSpPr>
          <p:nvPr/>
        </p:nvSpPr>
        <p:spPr>
          <a:xfrm>
            <a:off x="-1" y="1115999"/>
            <a:ext cx="4423719" cy="3937915"/>
          </a:xfrm>
          <a:prstGeom prst="rect">
            <a:avLst/>
          </a:prstGeom>
        </p:spPr>
        <p:txBody>
          <a:bodyPr lIns="91425" tIns="91425" rIns="91425" bIns="91425" anchor="t" anchorCtr="0">
            <a:no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a:spcBef>
                <a:spcPts val="0"/>
              </a:spcBef>
              <a:buClr>
                <a:schemeClr val="dk1"/>
              </a:buClr>
              <a:buSzPct val="100000"/>
              <a:buFont typeface="Arial" charset="0"/>
              <a:buChar char="●"/>
            </a:pPr>
            <a:r>
              <a:rPr lang="en" sz="2800" b="1" dirty="0">
                <a:latin typeface="+mn-lt"/>
              </a:rPr>
              <a:t>Protons collide</a:t>
            </a:r>
            <a:r>
              <a:rPr lang="en" sz="2800" dirty="0">
                <a:latin typeface="+mn-lt"/>
              </a:rPr>
              <a:t> at the Large Hadron Collider</a:t>
            </a:r>
            <a:r>
              <a:rPr lang="en" sz="2800" dirty="0">
                <a:solidFill>
                  <a:schemeClr val="dk1"/>
                </a:solidFill>
                <a:latin typeface="+mn-lt"/>
              </a:rPr>
              <a:t/>
            </a:r>
            <a:br>
              <a:rPr lang="en" sz="2800" dirty="0">
                <a:solidFill>
                  <a:schemeClr val="dk1"/>
                </a:solidFill>
                <a:latin typeface="+mn-lt"/>
              </a:rPr>
            </a:br>
            <a:r>
              <a:rPr lang="en" sz="2800" b="1" dirty="0">
                <a:solidFill>
                  <a:schemeClr val="accent2"/>
                </a:solidFill>
                <a:latin typeface="+mn-lt"/>
              </a:rPr>
              <a:t>14 million times per second</a:t>
            </a:r>
          </a:p>
          <a:p>
            <a:pPr marL="457200">
              <a:spcBef>
                <a:spcPts val="0"/>
              </a:spcBef>
              <a:buClr>
                <a:schemeClr val="dk1"/>
              </a:buClr>
              <a:buSzPct val="100000"/>
              <a:buFont typeface="Arial" charset="0"/>
              <a:buChar char="●"/>
            </a:pPr>
            <a:r>
              <a:rPr lang="en" sz="2800" b="1" dirty="0">
                <a:solidFill>
                  <a:schemeClr val="tx2"/>
                </a:solidFill>
                <a:latin typeface="+mn-lt"/>
              </a:rPr>
              <a:t>100 Megapixel</a:t>
            </a:r>
            <a:r>
              <a:rPr lang="en" sz="2800" dirty="0">
                <a:solidFill>
                  <a:schemeClr val="tx2"/>
                </a:solidFill>
                <a:latin typeface="+mn-lt"/>
              </a:rPr>
              <a:t> </a:t>
            </a:r>
            <a:r>
              <a:rPr lang="en" sz="2800" dirty="0">
                <a:latin typeface="+mn-lt"/>
              </a:rPr>
              <a:t>“camera” captures energy, position</a:t>
            </a:r>
            <a:endParaRPr lang="en-US" sz="2800" dirty="0">
              <a:latin typeface="+mn-lt"/>
            </a:endParaRPr>
          </a:p>
          <a:p>
            <a:pPr marL="857250" lvl="1">
              <a:spcBef>
                <a:spcPts val="0"/>
              </a:spcBef>
              <a:buClr>
                <a:schemeClr val="dk1"/>
              </a:buClr>
              <a:buSzPct val="100000"/>
              <a:buFont typeface="Arial" charset="0"/>
              <a:buChar char="●"/>
            </a:pPr>
            <a:r>
              <a:rPr lang="en" sz="2600" b="1" dirty="0">
                <a:solidFill>
                  <a:schemeClr val="tx2"/>
                </a:solidFill>
                <a:latin typeface="+mn-lt"/>
              </a:rPr>
              <a:t>1000 times per second</a:t>
            </a:r>
          </a:p>
          <a:p>
            <a:pPr marL="457200">
              <a:spcBef>
                <a:spcPts val="0"/>
              </a:spcBef>
              <a:buClr>
                <a:schemeClr val="dk1"/>
              </a:buClr>
              <a:buSzPct val="100000"/>
              <a:buFont typeface="Arial" charset="0"/>
              <a:buChar char="●"/>
            </a:pPr>
            <a:r>
              <a:rPr lang="en" sz="2800" dirty="0">
                <a:latin typeface="+mn-lt"/>
              </a:rPr>
              <a:t>All measurements of a collision are called an “</a:t>
            </a:r>
            <a:r>
              <a:rPr lang="en" sz="2800" b="1" dirty="0">
                <a:solidFill>
                  <a:schemeClr val="tx2"/>
                </a:solidFill>
                <a:latin typeface="+mn-lt"/>
              </a:rPr>
              <a:t>event</a:t>
            </a:r>
            <a:r>
              <a:rPr lang="en" sz="2800" dirty="0">
                <a:latin typeface="+mn-lt"/>
              </a:rPr>
              <a:t>”</a:t>
            </a:r>
          </a:p>
        </p:txBody>
      </p:sp>
      <p:pic>
        <p:nvPicPr>
          <p:cNvPr id="7" name="Shape 845"/>
          <p:cNvPicPr preferRelativeResize="0"/>
          <p:nvPr/>
        </p:nvPicPr>
        <p:blipFill rotWithShape="1">
          <a:blip r:embed="rId2">
            <a:alphaModFix/>
          </a:blip>
          <a:srcRect r="12526"/>
          <a:stretch/>
        </p:blipFill>
        <p:spPr>
          <a:xfrm>
            <a:off x="4652575" y="1116000"/>
            <a:ext cx="4261800" cy="3247500"/>
          </a:xfrm>
          <a:prstGeom prst="rect">
            <a:avLst/>
          </a:prstGeom>
          <a:noFill/>
          <a:ln>
            <a:noFill/>
          </a:ln>
        </p:spPr>
      </p:pic>
    </p:spTree>
    <p:extLst>
      <p:ext uri="{BB962C8B-B14F-4D97-AF65-F5344CB8AC3E}">
        <p14:creationId xmlns:p14="http://schemas.microsoft.com/office/powerpoint/2010/main" val="321198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defTabSz="914400" fontAlgn="auto">
              <a:spcBef>
                <a:spcPts val="0"/>
              </a:spcBef>
              <a:spcAft>
                <a:spcPts val="0"/>
              </a:spcAft>
            </a:pPr>
            <a:r>
              <a:rPr lang="en-US" dirty="0"/>
              <a:t>Domain scientists should only manage </a:t>
            </a:r>
            <a:r>
              <a:rPr lang="en-US" b="1" dirty="0">
                <a:solidFill>
                  <a:schemeClr val="tx1"/>
                </a:solidFill>
              </a:rPr>
              <a:t>data silos</a:t>
            </a:r>
          </a:p>
          <a:p>
            <a:pPr defTabSz="914400" fontAlgn="auto">
              <a:spcBef>
                <a:spcPts val="0"/>
              </a:spcBef>
              <a:spcAft>
                <a:spcPts val="0"/>
              </a:spcAft>
            </a:pPr>
            <a:r>
              <a:rPr lang="en-US" dirty="0"/>
              <a:t>General solutions for data placement and transfer are a step forward, but</a:t>
            </a:r>
            <a:br>
              <a:rPr lang="en-US" dirty="0"/>
            </a:br>
            <a:endParaRPr lang="en-US" dirty="0"/>
          </a:p>
          <a:p>
            <a:pPr defTabSz="914400" fontAlgn="auto">
              <a:spcBef>
                <a:spcPts val="0"/>
              </a:spcBef>
              <a:spcAft>
                <a:spcPts val="0"/>
              </a:spcAft>
            </a:pPr>
            <a:r>
              <a:rPr lang="en-US" dirty="0"/>
              <a:t>A storage management system should handle</a:t>
            </a:r>
          </a:p>
          <a:p>
            <a:pPr lvl="1" defTabSz="914400" fontAlgn="auto">
              <a:spcBef>
                <a:spcPts val="0"/>
              </a:spcBef>
              <a:spcAft>
                <a:spcPts val="0"/>
              </a:spcAft>
            </a:pPr>
            <a:r>
              <a:rPr lang="en-US" dirty="0"/>
              <a:t>Managing </a:t>
            </a:r>
            <a:r>
              <a:rPr lang="en-US" b="1" dirty="0">
                <a:solidFill>
                  <a:schemeClr val="tx1"/>
                </a:solidFill>
              </a:rPr>
              <a:t>data caches</a:t>
            </a:r>
            <a:r>
              <a:rPr lang="en-US" dirty="0"/>
              <a:t> close to compute silos</a:t>
            </a:r>
          </a:p>
          <a:p>
            <a:pPr lvl="1" defTabSz="914400" fontAlgn="auto">
              <a:spcBef>
                <a:spcPts val="0"/>
              </a:spcBef>
              <a:spcAft>
                <a:spcPts val="0"/>
              </a:spcAft>
            </a:pPr>
            <a:r>
              <a:rPr lang="en-US" dirty="0"/>
              <a:t>Triggering </a:t>
            </a:r>
            <a:r>
              <a:rPr lang="en-US" b="1" dirty="0">
                <a:solidFill>
                  <a:schemeClr val="tx1"/>
                </a:solidFill>
              </a:rPr>
              <a:t>data transfers</a:t>
            </a:r>
            <a:r>
              <a:rPr lang="en-US" dirty="0"/>
              <a:t> and placement</a:t>
            </a:r>
          </a:p>
          <a:p>
            <a:pPr lvl="1" defTabSz="914400" fontAlgn="auto">
              <a:spcBef>
                <a:spcPts val="0"/>
              </a:spcBef>
              <a:spcAft>
                <a:spcPts val="0"/>
              </a:spcAft>
            </a:pPr>
            <a:r>
              <a:rPr lang="en-US" dirty="0"/>
              <a:t>Apportioning network bandwidth (with latency guarantees) – treating </a:t>
            </a:r>
            <a:r>
              <a:rPr lang="en-US" b="1" dirty="0">
                <a:solidFill>
                  <a:schemeClr val="tx1"/>
                </a:solidFill>
              </a:rPr>
              <a:t>network as a first class resource</a:t>
            </a:r>
            <a:r>
              <a:rPr lang="en-US" dirty="0"/>
              <a:t/>
            </a:r>
            <a:br>
              <a:rPr lang="en-US" dirty="0"/>
            </a:br>
            <a:endParaRPr lang="en-US" dirty="0"/>
          </a:p>
          <a:p>
            <a:pPr defTabSz="914400" fontAlgn="auto">
              <a:spcBef>
                <a:spcPts val="0"/>
              </a:spcBef>
              <a:spcAft>
                <a:spcPts val="0"/>
              </a:spcAft>
            </a:pPr>
            <a:r>
              <a:rPr lang="en-US" dirty="0"/>
              <a:t>This imposes requirements on the application side</a:t>
            </a:r>
          </a:p>
          <a:p>
            <a:pPr lvl="1" defTabSz="914400" fontAlgn="auto">
              <a:spcBef>
                <a:spcPts val="0"/>
              </a:spcBef>
              <a:spcAft>
                <a:spcPts val="0"/>
              </a:spcAft>
            </a:pPr>
            <a:r>
              <a:rPr lang="en-US" dirty="0"/>
              <a:t>Need to request </a:t>
            </a:r>
            <a:r>
              <a:rPr lang="en-US" b="1" dirty="0">
                <a:solidFill>
                  <a:schemeClr val="tx1"/>
                </a:solidFill>
              </a:rPr>
              <a:t>network</a:t>
            </a:r>
            <a:r>
              <a:rPr lang="en-US" dirty="0"/>
              <a:t> the same way we request cores, memory, local disk</a:t>
            </a:r>
          </a:p>
          <a:p>
            <a:pPr defTabSz="914400" fontAlgn="auto">
              <a:spcBef>
                <a:spcPts val="0"/>
              </a:spcBef>
              <a:spcAft>
                <a:spcPts val="0"/>
              </a:spcAft>
            </a:pPr>
            <a:r>
              <a:rPr lang="en-US" dirty="0"/>
              <a:t>Could be rolled into “smart” networks?</a:t>
            </a:r>
          </a:p>
          <a:p>
            <a:pPr defTabSz="914400" fontAlgn="auto">
              <a:spcBef>
                <a:spcPts val="0"/>
              </a:spcBef>
              <a:spcAft>
                <a:spcPts val="0"/>
              </a:spcAft>
            </a:pPr>
            <a:endParaRPr lang="en-US" dirty="0"/>
          </a:p>
        </p:txBody>
      </p:sp>
      <p:sp>
        <p:nvSpPr>
          <p:cNvPr id="3" name="Title 2"/>
          <p:cNvSpPr>
            <a:spLocks noGrp="1"/>
          </p:cNvSpPr>
          <p:nvPr>
            <p:ph type="title"/>
          </p:nvPr>
        </p:nvSpPr>
        <p:spPr/>
        <p:txBody>
          <a:bodyPr/>
          <a:lstStyle/>
          <a:p>
            <a:r>
              <a:rPr lang="en-US" dirty="0"/>
              <a:t>Challenge: distributed storage management </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30</a:t>
            </a:fld>
            <a:endParaRPr lang="en-US"/>
          </a:p>
        </p:txBody>
      </p:sp>
    </p:spTree>
    <p:extLst>
      <p:ext uri="{BB962C8B-B14F-4D97-AF65-F5344CB8AC3E}">
        <p14:creationId xmlns:p14="http://schemas.microsoft.com/office/powerpoint/2010/main" val="9317574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28600" y="4231596"/>
            <a:ext cx="8672513" cy="5059363"/>
          </a:xfrm>
        </p:spPr>
        <p:txBody>
          <a:bodyPr/>
          <a:lstStyle/>
          <a:p>
            <a:r>
              <a:rPr lang="en-US" dirty="0"/>
              <a:t>Distributed, reliable, performant storage cache that </a:t>
            </a:r>
            <a:br>
              <a:rPr lang="en-US" dirty="0"/>
            </a:br>
            <a:r>
              <a:rPr lang="en-US" b="1" dirty="0">
                <a:solidFill>
                  <a:schemeClr val="tx1"/>
                </a:solidFill>
              </a:rPr>
              <a:t>scales to the size of the computational resource</a:t>
            </a:r>
          </a:p>
          <a:p>
            <a:r>
              <a:rPr lang="en-US" dirty="0"/>
              <a:t>Good networking between the cache and compute workers</a:t>
            </a:r>
          </a:p>
          <a:p>
            <a:r>
              <a:rPr lang="en-US" dirty="0"/>
              <a:t>Wide networks between the cache and </a:t>
            </a:r>
            <a:r>
              <a:rPr lang="en-US" dirty="0" err="1"/>
              <a:t>ESNet</a:t>
            </a:r>
            <a:endParaRPr lang="en-US" dirty="0"/>
          </a:p>
        </p:txBody>
      </p:sp>
      <p:sp>
        <p:nvSpPr>
          <p:cNvPr id="10" name="Title 9"/>
          <p:cNvSpPr>
            <a:spLocks noGrp="1"/>
          </p:cNvSpPr>
          <p:nvPr>
            <p:ph type="title"/>
          </p:nvPr>
        </p:nvSpPr>
        <p:spPr/>
        <p:txBody>
          <a:bodyPr/>
          <a:lstStyle/>
          <a:p>
            <a:r>
              <a:rPr lang="en-US" dirty="0"/>
              <a:t>Storage and Networking at the Facility</a:t>
            </a:r>
          </a:p>
        </p:txBody>
      </p:sp>
      <p:sp>
        <p:nvSpPr>
          <p:cNvPr id="4" name="Footer Placeholder 3"/>
          <p:cNvSpPr>
            <a:spLocks noGrp="1"/>
          </p:cNvSpPr>
          <p:nvPr>
            <p:ph type="ftr" sz="quarter" idx="11"/>
          </p:nvPr>
        </p:nvSpPr>
        <p:spPr/>
        <p:txBody>
          <a:bodyPr/>
          <a:lstStyle/>
          <a:p>
            <a:r>
              <a:rPr lang="en-US"/>
              <a:t>Burt Holzman | CPAD 11 Oct 2017 | Evolution of Computing Facilities</a:t>
            </a:r>
            <a:endParaRPr lang="en-US"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31</a:t>
            </a:fld>
            <a:endParaRPr lang="en-US"/>
          </a:p>
        </p:txBody>
      </p:sp>
      <p:sp>
        <p:nvSpPr>
          <p:cNvPr id="6" name="Can 5"/>
          <p:cNvSpPr/>
          <p:nvPr/>
        </p:nvSpPr>
        <p:spPr>
          <a:xfrm>
            <a:off x="429419" y="924096"/>
            <a:ext cx="1751620" cy="3063034"/>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HPC</a:t>
            </a:r>
          </a:p>
        </p:txBody>
      </p:sp>
      <p:sp>
        <p:nvSpPr>
          <p:cNvPr id="7" name="Can 6"/>
          <p:cNvSpPr/>
          <p:nvPr/>
        </p:nvSpPr>
        <p:spPr>
          <a:xfrm>
            <a:off x="3541291" y="1931085"/>
            <a:ext cx="2061417" cy="10490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grpSp>
        <p:nvGrpSpPr>
          <p:cNvPr id="12" name="Group 11"/>
          <p:cNvGrpSpPr/>
          <p:nvPr/>
        </p:nvGrpSpPr>
        <p:grpSpPr>
          <a:xfrm>
            <a:off x="1836058" y="2078264"/>
            <a:ext cx="1705233" cy="698457"/>
            <a:chOff x="3035235" y="2823376"/>
            <a:chExt cx="3410465" cy="698457"/>
          </a:xfrm>
        </p:grpSpPr>
        <p:cxnSp>
          <p:nvCxnSpPr>
            <p:cNvPr id="13" name="Straight Arrow Connector 12"/>
            <p:cNvCxnSpPr/>
            <p:nvPr/>
          </p:nvCxnSpPr>
          <p:spPr>
            <a:xfrm>
              <a:off x="3035235" y="2823376"/>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a:xfrm>
              <a:off x="3035235" y="2996075"/>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a:off x="3035235" y="317996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a:xfrm>
              <a:off x="3035235" y="3344720"/>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a:xfrm>
              <a:off x="3035235" y="352183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grpSp>
      <p:grpSp>
        <p:nvGrpSpPr>
          <p:cNvPr id="18" name="Group 17"/>
          <p:cNvGrpSpPr/>
          <p:nvPr/>
        </p:nvGrpSpPr>
        <p:grpSpPr>
          <a:xfrm>
            <a:off x="5602708" y="2085622"/>
            <a:ext cx="3170589" cy="698457"/>
            <a:chOff x="3035235" y="2823376"/>
            <a:chExt cx="3410465" cy="698457"/>
          </a:xfrm>
        </p:grpSpPr>
        <p:cxnSp>
          <p:nvCxnSpPr>
            <p:cNvPr id="19" name="Straight Arrow Connector 18"/>
            <p:cNvCxnSpPr/>
            <p:nvPr/>
          </p:nvCxnSpPr>
          <p:spPr>
            <a:xfrm>
              <a:off x="3035235" y="2823376"/>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3035235" y="2996075"/>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p:nvPr/>
          </p:nvCxnSpPr>
          <p:spPr>
            <a:xfrm>
              <a:off x="3035235" y="317996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p:nvPr/>
          </p:nvCxnSpPr>
          <p:spPr>
            <a:xfrm>
              <a:off x="3035235" y="3344720"/>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3" name="Straight Arrow Connector 22"/>
            <p:cNvCxnSpPr/>
            <p:nvPr/>
          </p:nvCxnSpPr>
          <p:spPr>
            <a:xfrm>
              <a:off x="3035235" y="352183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9840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Offline long-term archival storage</a:t>
            </a:r>
          </a:p>
          <a:p>
            <a:pPr lvl="1"/>
            <a:r>
              <a:rPr lang="en-US" dirty="0" smtClean="0"/>
              <a:t>Demands of high reliability for archival storage (every collision is sacred!)</a:t>
            </a:r>
          </a:p>
          <a:p>
            <a:pPr lvl="1"/>
            <a:r>
              <a:rPr lang="en-US" dirty="0" smtClean="0"/>
              <a:t>Tape continues to be the best bang for the buck</a:t>
            </a:r>
          </a:p>
          <a:p>
            <a:pPr lvl="2"/>
            <a:r>
              <a:rPr lang="en-US" dirty="0" smtClean="0"/>
              <a:t>Roughly 2.5x less in TCO</a:t>
            </a:r>
          </a:p>
          <a:p>
            <a:pPr lvl="1"/>
            <a:r>
              <a:rPr lang="en-US" dirty="0" smtClean="0"/>
              <a:t>But we constantly re-evaluate these assumptions</a:t>
            </a:r>
            <a:endParaRPr lang="en-US" dirty="0"/>
          </a:p>
          <a:p>
            <a:pPr lvl="1"/>
            <a:r>
              <a:rPr lang="en-US" dirty="0" smtClean="0"/>
              <a:t>Recall rates for HL-LHC may be problematic</a:t>
            </a:r>
          </a:p>
        </p:txBody>
      </p:sp>
      <p:sp>
        <p:nvSpPr>
          <p:cNvPr id="3" name="Title 2"/>
          <p:cNvSpPr>
            <a:spLocks noGrp="1"/>
          </p:cNvSpPr>
          <p:nvPr>
            <p:ph type="title"/>
          </p:nvPr>
        </p:nvSpPr>
        <p:spPr/>
        <p:txBody>
          <a:bodyPr/>
          <a:lstStyle/>
          <a:p>
            <a:r>
              <a:rPr lang="en-US" dirty="0" smtClean="0"/>
              <a:t>FNAL experience - archival storage</a:t>
            </a:r>
            <a:endParaRPr lang="en-US" dirty="0"/>
          </a:p>
        </p:txBody>
      </p:sp>
      <p:sp>
        <p:nvSpPr>
          <p:cNvPr id="4" name="Footer Placeholder 3"/>
          <p:cNvSpPr>
            <a:spLocks noGrp="1"/>
          </p:cNvSpPr>
          <p:nvPr>
            <p:ph type="ftr" sz="quarter" idx="11"/>
          </p:nvPr>
        </p:nvSpPr>
        <p:spPr/>
        <p:txBody>
          <a:bodyPr/>
          <a:lstStyle/>
          <a:p>
            <a:pPr>
              <a:defRPr/>
            </a:pPr>
            <a:r>
              <a:rPr lang="en-US" smtClean="0"/>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32</a:t>
            </a:fld>
            <a:endParaRPr lang="en-US"/>
          </a:p>
        </p:txBody>
      </p:sp>
    </p:spTree>
    <p:extLst>
      <p:ext uri="{BB962C8B-B14F-4D97-AF65-F5344CB8AC3E}">
        <p14:creationId xmlns:p14="http://schemas.microsoft.com/office/powerpoint/2010/main" val="1057707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Areal Density for Tape still has room to grow</a:t>
            </a:r>
            <a:endParaRPr lang="en-US" dirty="0"/>
          </a:p>
        </p:txBody>
      </p:sp>
      <p:sp>
        <p:nvSpPr>
          <p:cNvPr id="4" name="Footer Placeholder 3"/>
          <p:cNvSpPr>
            <a:spLocks noGrp="1"/>
          </p:cNvSpPr>
          <p:nvPr>
            <p:ph type="ftr" sz="quarter" idx="11"/>
          </p:nvPr>
        </p:nvSpPr>
        <p:spPr/>
        <p:txBody>
          <a:bodyPr/>
          <a:lstStyle/>
          <a:p>
            <a:pPr>
              <a:defRPr/>
            </a:pPr>
            <a:r>
              <a:rPr lang="en-US" smtClean="0"/>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33</a:t>
            </a:fld>
            <a:endParaRPr lang="en-US"/>
          </a:p>
        </p:txBody>
      </p:sp>
      <p:pic>
        <p:nvPicPr>
          <p:cNvPr id="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956" y="945045"/>
            <a:ext cx="7014714" cy="5059363"/>
          </a:xfrm>
          <a:prstGeom prst="rect">
            <a:avLst/>
          </a:prstGeom>
        </p:spPr>
      </p:pic>
    </p:spTree>
    <p:extLst>
      <p:ext uri="{BB962C8B-B14F-4D97-AF65-F5344CB8AC3E}">
        <p14:creationId xmlns:p14="http://schemas.microsoft.com/office/powerpoint/2010/main" val="12977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At Fermilab</a:t>
            </a:r>
          </a:p>
          <a:p>
            <a:pPr lvl="1"/>
            <a:r>
              <a:rPr lang="en-US" dirty="0" err="1" smtClean="0"/>
              <a:t>dCache</a:t>
            </a:r>
            <a:r>
              <a:rPr lang="en-US" dirty="0" smtClean="0"/>
              <a:t> provides 34 </a:t>
            </a:r>
            <a:r>
              <a:rPr lang="en-US" dirty="0" err="1" smtClean="0"/>
              <a:t>PiB</a:t>
            </a:r>
            <a:r>
              <a:rPr lang="en-US" dirty="0" smtClean="0"/>
              <a:t>, EOS 5 PB</a:t>
            </a:r>
          </a:p>
          <a:p>
            <a:pPr lvl="1"/>
            <a:r>
              <a:rPr lang="en-US" dirty="0" smtClean="0"/>
              <a:t>Storage </a:t>
            </a:r>
            <a:r>
              <a:rPr lang="en-US" dirty="0"/>
              <a:t>servers currently entirely hardware </a:t>
            </a:r>
            <a:r>
              <a:rPr lang="en-US" dirty="0" smtClean="0"/>
              <a:t>RAID (but we are evaluating moving to JBODs under ZFS) - </a:t>
            </a:r>
            <a:r>
              <a:rPr lang="en-US" dirty="0"/>
              <a:t>Longer-term (&gt;5 years) evaluation in </a:t>
            </a:r>
            <a:endParaRPr lang="en-US" dirty="0" smtClean="0"/>
          </a:p>
          <a:p>
            <a:r>
              <a:rPr lang="en-US" dirty="0" smtClean="0"/>
              <a:t>Evolution of near-line </a:t>
            </a:r>
          </a:p>
          <a:p>
            <a:pPr lvl="1"/>
            <a:r>
              <a:rPr lang="en-US" dirty="0" smtClean="0"/>
              <a:t>One component in a multi-level </a:t>
            </a:r>
            <a:r>
              <a:rPr lang="en-US" dirty="0" err="1" smtClean="0"/>
              <a:t>hierarchial</a:t>
            </a:r>
            <a:r>
              <a:rPr lang="en-US" dirty="0" smtClean="0"/>
              <a:t> storage model</a:t>
            </a:r>
          </a:p>
          <a:p>
            <a:pPr lvl="1"/>
            <a:r>
              <a:rPr lang="en-US" dirty="0" smtClean="0"/>
              <a:t>Programmable </a:t>
            </a:r>
            <a:r>
              <a:rPr lang="en-US" dirty="0"/>
              <a:t>(object) </a:t>
            </a:r>
            <a:r>
              <a:rPr lang="en-US" dirty="0" smtClean="0"/>
              <a:t>storage</a:t>
            </a:r>
          </a:p>
          <a:p>
            <a:pPr lvl="2"/>
            <a:r>
              <a:rPr lang="en-US" dirty="0" smtClean="0"/>
              <a:t>Many solutions in industry </a:t>
            </a:r>
            <a:r>
              <a:rPr lang="mr-IN" dirty="0" smtClean="0"/>
              <a:t>–</a:t>
            </a:r>
            <a:r>
              <a:rPr lang="en-US" dirty="0" smtClean="0"/>
              <a:t> complete or just layers (</a:t>
            </a:r>
            <a:r>
              <a:rPr lang="en-US" dirty="0" err="1" smtClean="0"/>
              <a:t>Ceph</a:t>
            </a:r>
            <a:r>
              <a:rPr lang="en-US" dirty="0" smtClean="0"/>
              <a:t>, HDFS, GPFS, etc.) that </a:t>
            </a:r>
            <a:endParaRPr lang="en-US" dirty="0"/>
          </a:p>
        </p:txBody>
      </p:sp>
      <p:sp>
        <p:nvSpPr>
          <p:cNvPr id="3" name="Title 2"/>
          <p:cNvSpPr>
            <a:spLocks noGrp="1"/>
          </p:cNvSpPr>
          <p:nvPr>
            <p:ph type="title"/>
          </p:nvPr>
        </p:nvSpPr>
        <p:spPr/>
        <p:txBody>
          <a:bodyPr/>
          <a:lstStyle/>
          <a:p>
            <a:r>
              <a:rPr lang="en-US" dirty="0" smtClean="0"/>
              <a:t>FNAL experience - near-line storage</a:t>
            </a:r>
            <a:endParaRPr lang="en-US" dirty="0"/>
          </a:p>
        </p:txBody>
      </p:sp>
      <p:sp>
        <p:nvSpPr>
          <p:cNvPr id="4" name="Footer Placeholder 3"/>
          <p:cNvSpPr>
            <a:spLocks noGrp="1"/>
          </p:cNvSpPr>
          <p:nvPr>
            <p:ph type="ftr" sz="quarter" idx="11"/>
          </p:nvPr>
        </p:nvSpPr>
        <p:spPr/>
        <p:txBody>
          <a:bodyPr/>
          <a:lstStyle/>
          <a:p>
            <a:pPr>
              <a:defRPr/>
            </a:pPr>
            <a:r>
              <a:rPr lang="en-US" smtClean="0"/>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34</a:t>
            </a:fld>
            <a:endParaRPr lang="en-US"/>
          </a:p>
        </p:txBody>
      </p:sp>
    </p:spTree>
    <p:extLst>
      <p:ext uri="{BB962C8B-B14F-4D97-AF65-F5344CB8AC3E}">
        <p14:creationId xmlns:p14="http://schemas.microsoft.com/office/powerpoint/2010/main" val="1224977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Analysis – also a conveyor belt</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35</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2" y="769669"/>
            <a:ext cx="3525837" cy="5549595"/>
          </a:xfrm>
          <a:prstGeom prst="rect">
            <a:avLst/>
          </a:prstGeom>
        </p:spPr>
      </p:pic>
      <p:sp>
        <p:nvSpPr>
          <p:cNvPr id="12" name="Content Placeholder 11"/>
          <p:cNvSpPr>
            <a:spLocks noGrp="1"/>
          </p:cNvSpPr>
          <p:nvPr>
            <p:ph idx="1"/>
          </p:nvPr>
        </p:nvSpPr>
        <p:spPr>
          <a:xfrm>
            <a:off x="3897518" y="769669"/>
            <a:ext cx="5017882" cy="5059363"/>
          </a:xfrm>
        </p:spPr>
        <p:txBody>
          <a:bodyPr/>
          <a:lstStyle/>
          <a:p>
            <a:r>
              <a:rPr lang="en-US" dirty="0"/>
              <a:t>New toolkits and systems collectively called “</a:t>
            </a:r>
            <a:r>
              <a:rPr lang="en-US" b="1" dirty="0">
                <a:solidFill>
                  <a:schemeClr val="tx1"/>
                </a:solidFill>
              </a:rPr>
              <a:t>Big Data</a:t>
            </a:r>
            <a:r>
              <a:rPr lang="en-US" dirty="0"/>
              <a:t>” technologies have emerged to support the analysis of petabyte and </a:t>
            </a:r>
            <a:r>
              <a:rPr lang="en-US" dirty="0" err="1"/>
              <a:t>exabyte</a:t>
            </a:r>
            <a:r>
              <a:rPr lang="en-US" dirty="0"/>
              <a:t> datasets in industry. </a:t>
            </a:r>
          </a:p>
          <a:p>
            <a:r>
              <a:rPr lang="en-US" dirty="0"/>
              <a:t>Three-fold goal in HEP using </a:t>
            </a:r>
            <a:br>
              <a:rPr lang="en-US" dirty="0"/>
            </a:br>
            <a:r>
              <a:rPr lang="en-US" dirty="0"/>
              <a:t>Big Data</a:t>
            </a:r>
          </a:p>
          <a:p>
            <a:pPr lvl="1"/>
            <a:r>
              <a:rPr lang="en-US" dirty="0"/>
              <a:t>Reduce time to physics</a:t>
            </a:r>
          </a:p>
          <a:p>
            <a:pPr lvl="1"/>
            <a:r>
              <a:rPr lang="en-US" dirty="0"/>
              <a:t>Educate grad students/postdocs in data science skills</a:t>
            </a:r>
          </a:p>
          <a:p>
            <a:pPr lvl="1"/>
            <a:r>
              <a:rPr lang="en-US" dirty="0"/>
              <a:t>Leverage advances in toolkits outside of HEP</a:t>
            </a:r>
          </a:p>
        </p:txBody>
      </p:sp>
    </p:spTree>
    <p:extLst>
      <p:ext uri="{BB962C8B-B14F-4D97-AF65-F5344CB8AC3E}">
        <p14:creationId xmlns:p14="http://schemas.microsoft.com/office/powerpoint/2010/main" val="790594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Rich landscape of Big Data tools</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7" y="983425"/>
            <a:ext cx="8934379" cy="4621727"/>
          </a:xfrm>
          <a:prstGeom prst="rect">
            <a:avLst/>
          </a:prstGeom>
        </p:spPr>
      </p:pic>
    </p:spTree>
    <p:extLst>
      <p:ext uri="{BB962C8B-B14F-4D97-AF65-F5344CB8AC3E}">
        <p14:creationId xmlns:p14="http://schemas.microsoft.com/office/powerpoint/2010/main" val="958250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Machine Learning</a:t>
            </a:r>
          </a:p>
          <a:p>
            <a:pPr lvl="1"/>
            <a:r>
              <a:rPr lang="en-US" dirty="0"/>
              <a:t>”Cybernetics” (1940s), ”Artificial Neural Networks” (1990s)</a:t>
            </a:r>
          </a:p>
          <a:p>
            <a:pPr lvl="2"/>
            <a:r>
              <a:rPr lang="en-US" dirty="0"/>
              <a:t>Marginal recognition in HEP</a:t>
            </a:r>
            <a:br>
              <a:rPr lang="en-US" dirty="0"/>
            </a:br>
            <a:r>
              <a:rPr lang="en-US" dirty="0">
                <a:solidFill>
                  <a:schemeClr val="tx2"/>
                </a:solidFill>
              </a:rPr>
              <a:t>“Ten years ago there was a great deal of excitation about NN in HEP. Many people felt that a revolution in HEP computing was in the works. It is perhaps a bit disappointing today to see that although NN have gained some measure of acceptance, the networks making their way into physics papers are still simple </a:t>
            </a:r>
            <a:br>
              <a:rPr lang="en-US" dirty="0">
                <a:solidFill>
                  <a:schemeClr val="tx2"/>
                </a:solidFill>
              </a:rPr>
            </a:br>
            <a:r>
              <a:rPr lang="en-US" dirty="0">
                <a:solidFill>
                  <a:schemeClr val="tx2"/>
                </a:solidFill>
              </a:rPr>
              <a:t>[ </a:t>
            </a:r>
            <a:r>
              <a:rPr lang="is-IS" dirty="0">
                <a:solidFill>
                  <a:schemeClr val="tx2"/>
                </a:solidFill>
              </a:rPr>
              <a:t>… ] </a:t>
            </a:r>
            <a:r>
              <a:rPr lang="en-US" dirty="0">
                <a:solidFill>
                  <a:schemeClr val="tx2"/>
                </a:solidFill>
              </a:rPr>
              <a:t>and often quite small ones at that.”</a:t>
            </a:r>
          </a:p>
          <a:p>
            <a:pPr lvl="3"/>
            <a:r>
              <a:rPr lang="en-US" i="1" dirty="0"/>
              <a:t>Neural networks in high energy physics: a ten year perspective.” </a:t>
            </a:r>
            <a:r>
              <a:rPr lang="en-US" dirty="0" err="1"/>
              <a:t>Denby</a:t>
            </a:r>
            <a:r>
              <a:rPr lang="en-US" dirty="0"/>
              <a:t>, B. CPC 199 (1999)</a:t>
            </a:r>
          </a:p>
          <a:p>
            <a:r>
              <a:rPr lang="en-US" dirty="0"/>
              <a:t>Industry has caught up and surpassed us</a:t>
            </a:r>
          </a:p>
          <a:p>
            <a:pPr lvl="1"/>
            <a:r>
              <a:rPr lang="en-US" dirty="0"/>
              <a:t>More data, more compute, more model complexity</a:t>
            </a:r>
          </a:p>
        </p:txBody>
      </p:sp>
      <p:sp>
        <p:nvSpPr>
          <p:cNvPr id="3" name="Title 2"/>
          <p:cNvSpPr>
            <a:spLocks noGrp="1"/>
          </p:cNvSpPr>
          <p:nvPr>
            <p:ph type="title"/>
          </p:nvPr>
        </p:nvSpPr>
        <p:spPr/>
        <p:txBody>
          <a:bodyPr/>
          <a:lstStyle/>
          <a:p>
            <a:r>
              <a:rPr lang="en-US" dirty="0"/>
              <a:t>”New” analysis methodologies</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44" y="5422225"/>
            <a:ext cx="6722205" cy="1370131"/>
          </a:xfrm>
          <a:prstGeom prst="rect">
            <a:avLst/>
          </a:prstGeom>
        </p:spPr>
      </p:pic>
      <p:sp>
        <p:nvSpPr>
          <p:cNvPr id="7" name="Oval 6"/>
          <p:cNvSpPr/>
          <p:nvPr/>
        </p:nvSpPr>
        <p:spPr>
          <a:xfrm>
            <a:off x="2063578" y="6413157"/>
            <a:ext cx="1606379" cy="379199"/>
          </a:xfrm>
          <a:prstGeom prst="ellipse">
            <a:avLst/>
          </a:prstGeom>
          <a:noFill/>
          <a:ln w="57150"/>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854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Quantum Computing</a:t>
            </a:r>
            <a:endParaRPr lang="en-US" dirty="0"/>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38</a:t>
            </a:fld>
            <a:endParaRPr lang="en-US"/>
          </a:p>
        </p:txBody>
      </p:sp>
      <p:sp>
        <p:nvSpPr>
          <p:cNvPr id="9" name="Content Placeholder 5"/>
          <p:cNvSpPr>
            <a:spLocks noGrp="1"/>
          </p:cNvSpPr>
          <p:nvPr>
            <p:ph idx="1"/>
          </p:nvPr>
        </p:nvSpPr>
        <p:spPr>
          <a:xfrm>
            <a:off x="228603" y="894888"/>
            <a:ext cx="7002339" cy="5393840"/>
          </a:xfrm>
        </p:spPr>
        <p:txBody>
          <a:bodyPr>
            <a:normAutofit fontScale="85000" lnSpcReduction="20000"/>
          </a:bodyPr>
          <a:lstStyle/>
          <a:p>
            <a:r>
              <a:rPr lang="en-US" dirty="0" smtClean="0"/>
              <a:t>Quantum </a:t>
            </a:r>
            <a:r>
              <a:rPr lang="en-US" dirty="0"/>
              <a:t>sensors</a:t>
            </a:r>
          </a:p>
          <a:p>
            <a:pPr lvl="1"/>
            <a:r>
              <a:rPr lang="en-US" dirty="0"/>
              <a:t>Adapting quantum devices for use as quantum sensors for particle physics experiments such as direct dark matter </a:t>
            </a:r>
            <a:r>
              <a:rPr lang="en-US" dirty="0" smtClean="0"/>
              <a:t>detection</a:t>
            </a:r>
            <a:endParaRPr lang="en-US" dirty="0"/>
          </a:p>
          <a:p>
            <a:r>
              <a:rPr lang="en-US" dirty="0"/>
              <a:t>Superconducting technologies</a:t>
            </a:r>
          </a:p>
          <a:p>
            <a:pPr lvl="1"/>
            <a:r>
              <a:rPr lang="en-US" dirty="0"/>
              <a:t>Some quantum computers use superconducting cavities similar to those we develop for accelerators</a:t>
            </a:r>
            <a:r>
              <a:rPr lang="en-US" dirty="0" smtClean="0"/>
              <a:t>.</a:t>
            </a:r>
            <a:endParaRPr lang="en-US" dirty="0"/>
          </a:p>
          <a:p>
            <a:r>
              <a:rPr lang="en-US" dirty="0"/>
              <a:t>Quantum networks</a:t>
            </a:r>
          </a:p>
          <a:p>
            <a:pPr lvl="1"/>
            <a:r>
              <a:rPr lang="en-US" dirty="0"/>
              <a:t>We have agreed to host a quantum network on site in collaboration with Caltech and AT&amp;T</a:t>
            </a:r>
          </a:p>
          <a:p>
            <a:r>
              <a:rPr lang="en-US" dirty="0" smtClean="0"/>
              <a:t>Quantum Algorithm development</a:t>
            </a:r>
          </a:p>
          <a:p>
            <a:pPr lvl="1"/>
            <a:r>
              <a:rPr lang="en-US" dirty="0" smtClean="0"/>
              <a:t>Preliminary efforts using quantum optimization, quantum approaches to machine learning and partial differential equations</a:t>
            </a:r>
          </a:p>
          <a:p>
            <a:r>
              <a:rPr lang="en-US" dirty="0" smtClean="0"/>
              <a:t>Quantum Testbed Project with Google</a:t>
            </a:r>
          </a:p>
          <a:p>
            <a:pPr lvl="1"/>
            <a:r>
              <a:rPr lang="en-US" dirty="0" smtClean="0"/>
              <a:t>Use new Google quantum computing hardware</a:t>
            </a:r>
          </a:p>
          <a:p>
            <a:pPr lvl="1"/>
            <a:r>
              <a:rPr lang="en-US" dirty="0" smtClean="0"/>
              <a:t>Provide interface between quantum computing hardware designers and quantum information scientists</a:t>
            </a:r>
          </a:p>
          <a:p>
            <a:pPr lvl="1"/>
            <a:r>
              <a:rPr lang="en-US" dirty="0" smtClean="0"/>
              <a:t>Working toward a true quantum computing user facility</a:t>
            </a:r>
            <a:endParaRPr lang="en-US" dirty="0"/>
          </a:p>
          <a:p>
            <a:endParaRPr lang="en-US" dirty="0"/>
          </a:p>
        </p:txBody>
      </p:sp>
      <p:grpSp>
        <p:nvGrpSpPr>
          <p:cNvPr id="18" name="Group 17"/>
          <p:cNvGrpSpPr/>
          <p:nvPr/>
        </p:nvGrpSpPr>
        <p:grpSpPr>
          <a:xfrm>
            <a:off x="6992136" y="1126126"/>
            <a:ext cx="2461561" cy="4682977"/>
            <a:chOff x="5558978" y="158434"/>
            <a:chExt cx="3663993" cy="8254804"/>
          </a:xfrm>
        </p:grpSpPr>
        <p:pic>
          <p:nvPicPr>
            <p:cNvPr id="19" name="Picture 18" descr="qubit-cav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407" y="281590"/>
              <a:ext cx="813036" cy="1428886"/>
            </a:xfrm>
            <a:prstGeom prst="rect">
              <a:avLst/>
            </a:prstGeom>
          </p:spPr>
        </p:pic>
        <p:pic>
          <p:nvPicPr>
            <p:cNvPr id="20" name="Picture 19" descr="SRF-gro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417" y="1779523"/>
              <a:ext cx="1965741" cy="1312132"/>
            </a:xfrm>
            <a:prstGeom prst="rect">
              <a:avLst/>
            </a:prstGeom>
          </p:spPr>
        </p:pic>
        <p:pic>
          <p:nvPicPr>
            <p:cNvPr id="21" name="Picture 20" descr="att_at_ic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125" y="3679208"/>
              <a:ext cx="1244297" cy="1119710"/>
            </a:xfrm>
            <a:prstGeom prst="rect">
              <a:avLst/>
            </a:prstGeom>
          </p:spPr>
        </p:pic>
        <p:sp>
          <p:nvSpPr>
            <p:cNvPr id="22" name="Rectangle 21"/>
            <p:cNvSpPr/>
            <p:nvPr/>
          </p:nvSpPr>
          <p:spPr>
            <a:xfrm>
              <a:off x="7094067" y="158434"/>
              <a:ext cx="1805480" cy="1627577"/>
            </a:xfrm>
            <a:prstGeom prst="rect">
              <a:avLst/>
            </a:prstGeom>
          </p:spPr>
          <p:txBody>
            <a:bodyPr wrap="square">
              <a:spAutoFit/>
            </a:bodyPr>
            <a:lstStyle/>
            <a:p>
              <a:r>
                <a:rPr lang="en-US" sz="900" dirty="0">
                  <a:latin typeface="Helvetica" charset="0"/>
                  <a:ea typeface="Helvetica" charset="0"/>
                  <a:cs typeface="Helvetica" charset="0"/>
                </a:rPr>
                <a:t>Quantum sensors </a:t>
              </a:r>
              <a:r>
                <a:rPr lang="en-US" sz="900" dirty="0" smtClean="0">
                  <a:latin typeface="Helvetica" charset="0"/>
                  <a:ea typeface="Helvetica" charset="0"/>
                  <a:cs typeface="Helvetica" charset="0"/>
                </a:rPr>
                <a:t>for </a:t>
              </a:r>
              <a:r>
                <a:rPr lang="en-US" sz="900" dirty="0">
                  <a:latin typeface="Helvetica" charset="0"/>
                  <a:ea typeface="Helvetica" charset="0"/>
                  <a:cs typeface="Helvetica" charset="0"/>
                </a:rPr>
                <a:t>axion </a:t>
              </a:r>
              <a:r>
                <a:rPr lang="en-US" sz="900" dirty="0" smtClean="0">
                  <a:latin typeface="Helvetica" charset="0"/>
                  <a:ea typeface="Helvetica" charset="0"/>
                  <a:cs typeface="Helvetica" charset="0"/>
                </a:rPr>
                <a:t>search LDRD </a:t>
              </a:r>
              <a:r>
                <a:rPr lang="en-US" sz="900" dirty="0">
                  <a:latin typeface="Helvetica" charset="0"/>
                  <a:ea typeface="Helvetica" charset="0"/>
                  <a:cs typeface="Helvetica" charset="0"/>
                </a:rPr>
                <a:t>by Aaron Chou, Andrew Sonnenschein, and Dan Bowring</a:t>
              </a:r>
            </a:p>
          </p:txBody>
        </p:sp>
        <p:sp>
          <p:nvSpPr>
            <p:cNvPr id="23" name="Rectangle 22"/>
            <p:cNvSpPr/>
            <p:nvPr/>
          </p:nvSpPr>
          <p:spPr>
            <a:xfrm>
              <a:off x="5651282" y="3113504"/>
              <a:ext cx="3571689" cy="651031"/>
            </a:xfrm>
            <a:prstGeom prst="rect">
              <a:avLst/>
            </a:prstGeom>
          </p:spPr>
          <p:txBody>
            <a:bodyPr wrap="square">
              <a:spAutoFit/>
            </a:bodyPr>
            <a:lstStyle/>
            <a:p>
              <a:r>
                <a:rPr lang="en-US" sz="900" dirty="0" smtClean="0">
                  <a:latin typeface="Helvetica" charset="0"/>
                  <a:ea typeface="Helvetica" charset="0"/>
                  <a:cs typeface="Helvetica" charset="0"/>
                </a:rPr>
                <a:t>Fermilab SRF group is in a R&amp;D collaboration </a:t>
              </a:r>
              <a:r>
                <a:rPr lang="en-US" sz="900" dirty="0">
                  <a:latin typeface="Helvetica" charset="0"/>
                  <a:ea typeface="Helvetica" charset="0"/>
                  <a:cs typeface="Helvetica" charset="0"/>
                </a:rPr>
                <a:t>with U. </a:t>
              </a:r>
              <a:r>
                <a:rPr lang="en-US" sz="900" dirty="0" smtClean="0">
                  <a:latin typeface="Helvetica" charset="0"/>
                  <a:ea typeface="Helvetica" charset="0"/>
                  <a:cs typeface="Helvetica" charset="0"/>
                </a:rPr>
                <a:t>Chicago, ANL</a:t>
              </a:r>
              <a:endParaRPr lang="en-US" sz="900" dirty="0">
                <a:latin typeface="Helvetica" charset="0"/>
                <a:ea typeface="Helvetica" charset="0"/>
                <a:cs typeface="Helvetica" charset="0"/>
              </a:endParaRPr>
            </a:p>
          </p:txBody>
        </p:sp>
        <p:sp>
          <p:nvSpPr>
            <p:cNvPr id="24" name="Rectangle 23"/>
            <p:cNvSpPr/>
            <p:nvPr/>
          </p:nvSpPr>
          <p:spPr>
            <a:xfrm>
              <a:off x="6164532" y="3678847"/>
              <a:ext cx="1411822" cy="1627577"/>
            </a:xfrm>
            <a:prstGeom prst="rect">
              <a:avLst/>
            </a:prstGeom>
          </p:spPr>
          <p:txBody>
            <a:bodyPr wrap="square">
              <a:spAutoFit/>
            </a:bodyPr>
            <a:lstStyle/>
            <a:p>
              <a:r>
                <a:rPr lang="en-US" sz="900" dirty="0">
                  <a:latin typeface="Helvetica" charset="0"/>
                  <a:ea typeface="Helvetica" charset="0"/>
                  <a:cs typeface="Helvetica" charset="0"/>
                </a:rPr>
                <a:t>Quantum networks </a:t>
              </a:r>
              <a:r>
                <a:rPr lang="en-US" sz="900" dirty="0" smtClean="0">
                  <a:latin typeface="Helvetica" charset="0"/>
                  <a:ea typeface="Helvetica" charset="0"/>
                  <a:cs typeface="Helvetica" charset="0"/>
                </a:rPr>
                <a:t>visit with </a:t>
              </a:r>
              <a:r>
                <a:rPr lang="en-US" sz="900" dirty="0">
                  <a:latin typeface="Helvetica" charset="0"/>
                  <a:ea typeface="Helvetica" charset="0"/>
                  <a:cs typeface="Helvetica" charset="0"/>
                </a:rPr>
                <a:t>John Donovan </a:t>
              </a:r>
              <a:r>
                <a:rPr lang="en-US" sz="900" dirty="0" smtClean="0">
                  <a:latin typeface="Helvetica" charset="0"/>
                  <a:ea typeface="Helvetica" charset="0"/>
                  <a:cs typeface="Helvetica" charset="0"/>
                </a:rPr>
                <a:t>of </a:t>
              </a:r>
              <a:r>
                <a:rPr lang="en-US" sz="900" dirty="0">
                  <a:latin typeface="Helvetica" charset="0"/>
                  <a:ea typeface="Helvetica" charset="0"/>
                  <a:cs typeface="Helvetica" charset="0"/>
                </a:rPr>
                <a:t>AT&amp;T</a:t>
              </a:r>
            </a:p>
            <a:p>
              <a:endParaRPr lang="en-US" sz="900" dirty="0">
                <a:latin typeface="Helvetica" charset="0"/>
                <a:ea typeface="Helvetica" charset="0"/>
                <a:cs typeface="Helvetica" charset="0"/>
              </a:endParaRPr>
            </a:p>
          </p:txBody>
        </p:sp>
        <p:sp>
          <p:nvSpPr>
            <p:cNvPr id="25" name="Rectangle 24"/>
            <p:cNvSpPr/>
            <p:nvPr/>
          </p:nvSpPr>
          <p:spPr>
            <a:xfrm>
              <a:off x="5558978" y="7518071"/>
              <a:ext cx="3571689" cy="895167"/>
            </a:xfrm>
            <a:prstGeom prst="rect">
              <a:avLst/>
            </a:prstGeom>
          </p:spPr>
          <p:txBody>
            <a:bodyPr wrap="square">
              <a:spAutoFit/>
            </a:bodyPr>
            <a:lstStyle/>
            <a:p>
              <a:r>
                <a:rPr lang="en-US" sz="900" dirty="0">
                  <a:latin typeface="Helvetica" charset="0"/>
                  <a:ea typeface="Helvetica" charset="0"/>
                  <a:cs typeface="Helvetica" charset="0"/>
                </a:rPr>
                <a:t>Google’s 22 qubit </a:t>
              </a:r>
              <a:r>
                <a:rPr lang="en-US" sz="900" dirty="0" err="1">
                  <a:latin typeface="Helvetica" charset="0"/>
                  <a:ea typeface="Helvetica" charset="0"/>
                  <a:cs typeface="Helvetica" charset="0"/>
                </a:rPr>
                <a:t>Xmon</a:t>
              </a:r>
              <a:r>
                <a:rPr lang="en-US" sz="900" dirty="0">
                  <a:latin typeface="Helvetica" charset="0"/>
                  <a:ea typeface="Helvetica" charset="0"/>
                  <a:cs typeface="Helvetica" charset="0"/>
                </a:rPr>
                <a:t> quantum processing unit (QPU) in its wiring mount, currently in test</a:t>
              </a:r>
            </a:p>
          </p:txBody>
        </p:sp>
      </p:gr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5983" y="4035828"/>
            <a:ext cx="1792181" cy="1242220"/>
          </a:xfrm>
          <a:prstGeom prst="rect">
            <a:avLst/>
          </a:prstGeom>
        </p:spPr>
      </p:pic>
    </p:spTree>
    <p:extLst>
      <p:ext uri="{BB962C8B-B14F-4D97-AF65-F5344CB8AC3E}">
        <p14:creationId xmlns:p14="http://schemas.microsoft.com/office/powerpoint/2010/main" val="1665197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Data, Data, Data!</a:t>
            </a:r>
          </a:p>
          <a:p>
            <a:pPr lvl="1"/>
            <a:r>
              <a:rPr lang="en-US" dirty="0"/>
              <a:t>Facilities must evolve to support </a:t>
            </a:r>
            <a:r>
              <a:rPr lang="en-US" b="1" dirty="0">
                <a:solidFill>
                  <a:schemeClr val="tx1"/>
                </a:solidFill>
              </a:rPr>
              <a:t>high throughput</a:t>
            </a:r>
            <a:r>
              <a:rPr lang="en-US" dirty="0"/>
              <a:t> computing as a key science stakeholder</a:t>
            </a:r>
          </a:p>
          <a:p>
            <a:pPr lvl="1"/>
            <a:r>
              <a:rPr lang="en-US" dirty="0"/>
              <a:t>We need general-purpose </a:t>
            </a:r>
            <a:r>
              <a:rPr lang="en-US" b="1" dirty="0">
                <a:solidFill>
                  <a:schemeClr val="tx1"/>
                </a:solidFill>
              </a:rPr>
              <a:t>robust storage and cache</a:t>
            </a:r>
            <a:r>
              <a:rPr lang="en-US" dirty="0"/>
              <a:t> management solutions across distributed networks </a:t>
            </a:r>
          </a:p>
          <a:p>
            <a:pPr lvl="1"/>
            <a:r>
              <a:rPr lang="en-US" dirty="0"/>
              <a:t>We need </a:t>
            </a:r>
            <a:r>
              <a:rPr lang="en-US" b="1" dirty="0">
                <a:solidFill>
                  <a:schemeClr val="tx1"/>
                </a:solidFill>
              </a:rPr>
              <a:t>smart networks</a:t>
            </a:r>
            <a:r>
              <a:rPr lang="en-US" dirty="0"/>
              <a:t> to interconnect the two as we treat the ”network as a resource”</a:t>
            </a:r>
          </a:p>
          <a:p>
            <a:r>
              <a:rPr lang="en-US" dirty="0"/>
              <a:t>Partnerships in industry will help: “data science” is a field</a:t>
            </a:r>
          </a:p>
          <a:p>
            <a:pPr lvl="1"/>
            <a:r>
              <a:rPr lang="en-US" dirty="0"/>
              <a:t>”New” analysis methodologies</a:t>
            </a:r>
          </a:p>
          <a:p>
            <a:pPr lvl="1"/>
            <a:r>
              <a:rPr lang="en-US" dirty="0"/>
              <a:t>Co-design: </a:t>
            </a:r>
            <a:r>
              <a:rPr lang="en-US" dirty="0" smtClean="0"/>
              <a:t>continue optimizing </a:t>
            </a:r>
            <a:r>
              <a:rPr lang="en-US" dirty="0"/>
              <a:t>hardware and software for each other</a:t>
            </a:r>
          </a:p>
          <a:p>
            <a:pPr lvl="1"/>
            <a:endParaRPr lang="en-US" dirty="0"/>
          </a:p>
          <a:p>
            <a:pPr lvl="1"/>
            <a:endParaRPr lang="en-US" dirty="0"/>
          </a:p>
        </p:txBody>
      </p:sp>
      <p:sp>
        <p:nvSpPr>
          <p:cNvPr id="3" name="Title 2"/>
          <p:cNvSpPr>
            <a:spLocks noGrp="1"/>
          </p:cNvSpPr>
          <p:nvPr>
            <p:ph type="title"/>
          </p:nvPr>
        </p:nvSpPr>
        <p:spPr/>
        <p:txBody>
          <a:bodyPr/>
          <a:lstStyle/>
          <a:p>
            <a:r>
              <a:rPr lang="en-US" dirty="0"/>
              <a:t>Summary</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39</a:t>
            </a:fld>
            <a:endParaRPr lang="en-US"/>
          </a:p>
        </p:txBody>
      </p:sp>
    </p:spTree>
    <p:extLst>
      <p:ext uri="{BB962C8B-B14F-4D97-AF65-F5344CB8AC3E}">
        <p14:creationId xmlns:p14="http://schemas.microsoft.com/office/powerpoint/2010/main" val="32872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759409" y="1949116"/>
            <a:ext cx="3670717" cy="3647801"/>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36588" y="1949116"/>
            <a:ext cx="3670717" cy="3647801"/>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a:xfrm>
            <a:off x="228600" y="971551"/>
            <a:ext cx="8672513" cy="749250"/>
          </a:xfrm>
        </p:spPr>
        <p:txBody>
          <a:bodyPr/>
          <a:lstStyle/>
          <a:p>
            <a:r>
              <a:rPr lang="en-US" dirty="0"/>
              <a:t>Coordinated production of reduced-sized datasets for use by the collaboration in analysis</a:t>
            </a:r>
          </a:p>
        </p:txBody>
      </p:sp>
      <p:sp>
        <p:nvSpPr>
          <p:cNvPr id="3" name="Title 2"/>
          <p:cNvSpPr>
            <a:spLocks noGrp="1"/>
          </p:cNvSpPr>
          <p:nvPr>
            <p:ph type="title"/>
          </p:nvPr>
        </p:nvSpPr>
        <p:spPr/>
        <p:txBody>
          <a:bodyPr/>
          <a:lstStyle/>
          <a:p>
            <a:r>
              <a:rPr lang="en-US" dirty="0"/>
              <a:t>What </a:t>
            </a:r>
            <a:r>
              <a:rPr lang="en-US" dirty="0" smtClean="0"/>
              <a:t>is HEP Computing? Mostly “Production”</a:t>
            </a:r>
            <a:endParaRPr lang="en-US" dirty="0"/>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4</a:t>
            </a:fld>
            <a:endParaRPr lang="en-US"/>
          </a:p>
        </p:txBody>
      </p:sp>
      <p:sp>
        <p:nvSpPr>
          <p:cNvPr id="7" name="Shape 854"/>
          <p:cNvSpPr/>
          <p:nvPr/>
        </p:nvSpPr>
        <p:spPr>
          <a:xfrm>
            <a:off x="927966" y="2079348"/>
            <a:ext cx="3036600" cy="478200"/>
          </a:xfrm>
          <a:prstGeom prst="roundRect">
            <a:avLst>
              <a:gd name="adj" fmla="val 16667"/>
            </a:avLst>
          </a:prstGeom>
          <a:solidFill>
            <a:schemeClr val="tx1"/>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sz="1800" dirty="0">
                <a:solidFill>
                  <a:schemeClr val="lt1"/>
                </a:solidFill>
                <a:latin typeface="Roboto"/>
                <a:ea typeface="Roboto"/>
                <a:cs typeface="Roboto"/>
                <a:sym typeface="Roboto"/>
              </a:rPr>
              <a:t>Event Simulation</a:t>
            </a:r>
          </a:p>
        </p:txBody>
      </p:sp>
      <p:sp>
        <p:nvSpPr>
          <p:cNvPr id="8" name="Shape 855"/>
          <p:cNvSpPr/>
          <p:nvPr/>
        </p:nvSpPr>
        <p:spPr>
          <a:xfrm>
            <a:off x="927966" y="2931123"/>
            <a:ext cx="3036600" cy="478200"/>
          </a:xfrm>
          <a:prstGeom prst="roundRect">
            <a:avLst>
              <a:gd name="adj" fmla="val 16667"/>
            </a:avLst>
          </a:prstGeom>
          <a:solidFill>
            <a:schemeClr val="tx1"/>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sz="1800">
                <a:solidFill>
                  <a:schemeClr val="lt1"/>
                </a:solidFill>
                <a:latin typeface="Roboto"/>
                <a:ea typeface="Roboto"/>
                <a:cs typeface="Roboto"/>
                <a:sym typeface="Roboto"/>
              </a:rPr>
              <a:t>Detector Simulation</a:t>
            </a:r>
          </a:p>
        </p:txBody>
      </p:sp>
      <p:sp>
        <p:nvSpPr>
          <p:cNvPr id="9" name="Shape 856"/>
          <p:cNvSpPr/>
          <p:nvPr/>
        </p:nvSpPr>
        <p:spPr>
          <a:xfrm>
            <a:off x="927966" y="3742123"/>
            <a:ext cx="3036600" cy="478200"/>
          </a:xfrm>
          <a:prstGeom prst="roundRect">
            <a:avLst>
              <a:gd name="adj" fmla="val 16667"/>
            </a:avLst>
          </a:prstGeom>
          <a:solidFill>
            <a:schemeClr val="tx1"/>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sz="1800">
                <a:solidFill>
                  <a:schemeClr val="lt1"/>
                </a:solidFill>
                <a:latin typeface="Roboto"/>
                <a:ea typeface="Roboto"/>
                <a:cs typeface="Roboto"/>
                <a:sym typeface="Roboto"/>
              </a:rPr>
              <a:t>Detector Signal Simulation</a:t>
            </a:r>
          </a:p>
        </p:txBody>
      </p:sp>
      <p:sp>
        <p:nvSpPr>
          <p:cNvPr id="10" name="Shape 857"/>
          <p:cNvSpPr/>
          <p:nvPr/>
        </p:nvSpPr>
        <p:spPr>
          <a:xfrm>
            <a:off x="927966" y="4563462"/>
            <a:ext cx="3036600" cy="478200"/>
          </a:xfrm>
          <a:prstGeom prst="roundRect">
            <a:avLst>
              <a:gd name="adj" fmla="val 16667"/>
            </a:avLst>
          </a:prstGeom>
          <a:solidFill>
            <a:schemeClr val="tx1"/>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sz="1800">
                <a:solidFill>
                  <a:schemeClr val="lt1"/>
                </a:solidFill>
                <a:latin typeface="Roboto"/>
                <a:ea typeface="Roboto"/>
                <a:cs typeface="Roboto"/>
                <a:sym typeface="Roboto"/>
              </a:rPr>
              <a:t>Event Reconstruction</a:t>
            </a:r>
          </a:p>
        </p:txBody>
      </p:sp>
      <p:sp>
        <p:nvSpPr>
          <p:cNvPr id="11" name="Shape 858"/>
          <p:cNvSpPr/>
          <p:nvPr/>
        </p:nvSpPr>
        <p:spPr>
          <a:xfrm>
            <a:off x="2278116" y="2609548"/>
            <a:ext cx="336300" cy="258600"/>
          </a:xfrm>
          <a:prstGeom prst="downArrow">
            <a:avLst>
              <a:gd name="adj1" fmla="val 50000"/>
              <a:gd name="adj2" fmla="val 50000"/>
            </a:avLst>
          </a:prstGeom>
          <a:solidFill>
            <a:schemeClr val="accent4"/>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12" name="Shape 859"/>
          <p:cNvSpPr/>
          <p:nvPr/>
        </p:nvSpPr>
        <p:spPr>
          <a:xfrm>
            <a:off x="2278116" y="3447748"/>
            <a:ext cx="336300" cy="258600"/>
          </a:xfrm>
          <a:prstGeom prst="downArrow">
            <a:avLst>
              <a:gd name="adj1" fmla="val 50000"/>
              <a:gd name="adj2" fmla="val 50000"/>
            </a:avLst>
          </a:prstGeom>
          <a:solidFill>
            <a:schemeClr val="accent4"/>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13" name="Shape 860"/>
          <p:cNvSpPr/>
          <p:nvPr/>
        </p:nvSpPr>
        <p:spPr>
          <a:xfrm>
            <a:off x="2278116" y="4285948"/>
            <a:ext cx="336300" cy="258600"/>
          </a:xfrm>
          <a:prstGeom prst="downArrow">
            <a:avLst>
              <a:gd name="adj1" fmla="val 50000"/>
              <a:gd name="adj2" fmla="val 50000"/>
            </a:avLst>
          </a:prstGeom>
          <a:solidFill>
            <a:schemeClr val="accent4"/>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15" name="Shape 855"/>
          <p:cNvSpPr/>
          <p:nvPr/>
        </p:nvSpPr>
        <p:spPr>
          <a:xfrm>
            <a:off x="5056230" y="3753884"/>
            <a:ext cx="3036600" cy="478200"/>
          </a:xfrm>
          <a:prstGeom prst="roundRect">
            <a:avLst>
              <a:gd name="adj" fmla="val 16667"/>
            </a:avLst>
          </a:prstGeom>
          <a:solidFill>
            <a:schemeClr val="tx1"/>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sz="1800" dirty="0">
                <a:solidFill>
                  <a:schemeClr val="lt1"/>
                </a:solidFill>
                <a:latin typeface="Roboto"/>
                <a:ea typeface="Roboto"/>
                <a:cs typeface="Roboto"/>
                <a:sym typeface="Roboto"/>
              </a:rPr>
              <a:t>Detector Data</a:t>
            </a:r>
          </a:p>
        </p:txBody>
      </p:sp>
      <p:sp>
        <p:nvSpPr>
          <p:cNvPr id="16" name="Shape 857"/>
          <p:cNvSpPr/>
          <p:nvPr/>
        </p:nvSpPr>
        <p:spPr>
          <a:xfrm>
            <a:off x="5056230" y="4581197"/>
            <a:ext cx="3036600" cy="478200"/>
          </a:xfrm>
          <a:prstGeom prst="roundRect">
            <a:avLst>
              <a:gd name="adj" fmla="val 16667"/>
            </a:avLst>
          </a:prstGeom>
          <a:solidFill>
            <a:schemeClr val="tx1"/>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lgn="ctr" rtl="0">
              <a:spcBef>
                <a:spcPts val="0"/>
              </a:spcBef>
              <a:buNone/>
            </a:pPr>
            <a:r>
              <a:rPr lang="en" sz="1800">
                <a:solidFill>
                  <a:schemeClr val="lt1"/>
                </a:solidFill>
                <a:latin typeface="Roboto"/>
                <a:ea typeface="Roboto"/>
                <a:cs typeface="Roboto"/>
                <a:sym typeface="Roboto"/>
              </a:rPr>
              <a:t>Event Reconstruction</a:t>
            </a:r>
          </a:p>
        </p:txBody>
      </p:sp>
      <p:sp>
        <p:nvSpPr>
          <p:cNvPr id="17" name="Shape 860"/>
          <p:cNvSpPr/>
          <p:nvPr/>
        </p:nvSpPr>
        <p:spPr>
          <a:xfrm>
            <a:off x="6406380" y="4303683"/>
            <a:ext cx="336300" cy="258600"/>
          </a:xfrm>
          <a:prstGeom prst="downArrow">
            <a:avLst>
              <a:gd name="adj1" fmla="val 50000"/>
              <a:gd name="adj2" fmla="val 50000"/>
            </a:avLst>
          </a:prstGeom>
          <a:solidFill>
            <a:schemeClr val="accent4"/>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19" name="TextBox 18"/>
          <p:cNvSpPr txBox="1"/>
          <p:nvPr/>
        </p:nvSpPr>
        <p:spPr>
          <a:xfrm>
            <a:off x="1648325" y="5135252"/>
            <a:ext cx="2658980" cy="461665"/>
          </a:xfrm>
          <a:prstGeom prst="rect">
            <a:avLst/>
          </a:prstGeom>
          <a:noFill/>
        </p:spPr>
        <p:txBody>
          <a:bodyPr wrap="square" rtlCol="0">
            <a:spAutoFit/>
          </a:bodyPr>
          <a:lstStyle/>
          <a:p>
            <a:r>
              <a:rPr lang="en-US" b="1" dirty="0">
                <a:solidFill>
                  <a:schemeClr val="accent2"/>
                </a:solidFill>
              </a:rPr>
              <a:t>Simulation</a:t>
            </a:r>
          </a:p>
        </p:txBody>
      </p:sp>
      <p:sp>
        <p:nvSpPr>
          <p:cNvPr id="20" name="TextBox 19"/>
          <p:cNvSpPr txBox="1"/>
          <p:nvPr/>
        </p:nvSpPr>
        <p:spPr>
          <a:xfrm>
            <a:off x="6233926" y="5135252"/>
            <a:ext cx="810127" cy="461665"/>
          </a:xfrm>
          <a:prstGeom prst="rect">
            <a:avLst/>
          </a:prstGeom>
          <a:noFill/>
        </p:spPr>
        <p:txBody>
          <a:bodyPr wrap="square" rtlCol="0">
            <a:spAutoFit/>
          </a:bodyPr>
          <a:lstStyle/>
          <a:p>
            <a:r>
              <a:rPr lang="en-US" b="1" dirty="0"/>
              <a:t>Data</a:t>
            </a:r>
          </a:p>
        </p:txBody>
      </p:sp>
    </p:spTree>
    <p:extLst>
      <p:ext uri="{BB962C8B-B14F-4D97-AF65-F5344CB8AC3E}">
        <p14:creationId xmlns:p14="http://schemas.microsoft.com/office/powerpoint/2010/main" val="33410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2017 is </a:t>
            </a:r>
            <a:r>
              <a:rPr lang="en-US" dirty="0" err="1"/>
              <a:t>Fermilab’s</a:t>
            </a:r>
            <a:r>
              <a:rPr lang="en-US" dirty="0"/>
              <a:t> 50</a:t>
            </a:r>
            <a:r>
              <a:rPr lang="en-US" baseline="30000" dirty="0"/>
              <a:t>th</a:t>
            </a:r>
            <a:r>
              <a:rPr lang="en-US" dirty="0"/>
              <a:t> Anniversary!</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40</a:t>
            </a:fld>
            <a:endParaRPr lang="en-US"/>
          </a:p>
        </p:txBody>
      </p:sp>
      <p:pic>
        <p:nvPicPr>
          <p:cNvPr id="6" name="Shape 1391"/>
          <p:cNvPicPr preferRelativeResize="0">
            <a:picLocks noGrp="1"/>
          </p:cNvPicPr>
          <p:nvPr/>
        </p:nvPicPr>
        <p:blipFill rotWithShape="1">
          <a:blip r:embed="rId2">
            <a:alphaModFix/>
          </a:blip>
          <a:srcRect/>
          <a:stretch/>
        </p:blipFill>
        <p:spPr>
          <a:xfrm>
            <a:off x="4585251" y="1341962"/>
            <a:ext cx="4496591" cy="2893153"/>
          </a:xfrm>
          <a:prstGeom prst="rect">
            <a:avLst/>
          </a:prstGeom>
          <a:noFill/>
          <a:ln>
            <a:noFill/>
          </a:ln>
        </p:spPr>
      </p:pic>
      <p:sp>
        <p:nvSpPr>
          <p:cNvPr id="7" name="Shape 1392"/>
          <p:cNvSpPr txBox="1">
            <a:spLocks noGrp="1"/>
          </p:cNvSpPr>
          <p:nvPr/>
        </p:nvSpPr>
        <p:spPr>
          <a:xfrm>
            <a:off x="222249" y="1989377"/>
            <a:ext cx="4356652" cy="3975995"/>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L="0" marR="0" lvl="0" indent="0" algn="l" rtl="0">
              <a:lnSpc>
                <a:spcPct val="110000"/>
              </a:lnSpc>
              <a:spcBef>
                <a:spcPts val="0"/>
              </a:spcBef>
              <a:spcAft>
                <a:spcPts val="0"/>
              </a:spcAft>
              <a:buClr>
                <a:srgbClr val="545454"/>
              </a:buClr>
              <a:buFont typeface="Arial"/>
              <a:buNone/>
              <a:defRPr sz="1200" b="0" i="0" u="none" strike="noStrike" cap="none">
                <a:solidFill>
                  <a:srgbClr val="545454"/>
                </a:solidFill>
                <a:latin typeface="Roboto"/>
                <a:ea typeface="Roboto"/>
                <a:cs typeface="Roboto"/>
                <a:sym typeface="Roboto"/>
              </a:defRPr>
            </a:lvl1pPr>
            <a:lvl2pPr marL="171450" marR="0" lvl="1" indent="-95250"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2pPr>
            <a:lvl3pPr marL="403225" marR="0" lvl="2" indent="-98425"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3pPr>
            <a:lvl4pPr marL="635000" marR="0" lvl="3" indent="-101600"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4pPr>
            <a:lvl5pPr marL="857250" marR="0" lvl="4" indent="-95250"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5pPr>
            <a:lvl6pPr marL="1885950" marR="0" lvl="5"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6pPr>
            <a:lvl7pPr marL="2228850" marR="0" lvl="6"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7pPr>
            <a:lvl8pPr marL="2571750" marR="0" lvl="7"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8pPr>
            <a:lvl9pPr marL="2914650" marR="0" lvl="8"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9pPr>
          </a:lstStyle>
          <a:p>
            <a:pPr marR="0" lvl="0" algn="l" rtl="0">
              <a:spcBef>
                <a:spcPts val="0"/>
              </a:spcBef>
              <a:spcAft>
                <a:spcPts val="0"/>
              </a:spcAft>
              <a:buNone/>
            </a:pPr>
            <a:r>
              <a:rPr lang="en" sz="2800" b="0" i="0" u="none" strike="noStrike" cap="none" dirty="0">
                <a:solidFill>
                  <a:srgbClr val="505050"/>
                </a:solidFill>
                <a:latin typeface="+mn-lt"/>
              </a:rPr>
              <a:t>Visit </a:t>
            </a:r>
            <a:r>
              <a:rPr lang="en" sz="2800" b="0" i="0" u="sng" strike="noStrike" cap="none" dirty="0">
                <a:solidFill>
                  <a:schemeClr val="hlink"/>
                </a:solidFill>
                <a:latin typeface="+mn-lt"/>
                <a:hlinkClick r:id="rId3"/>
              </a:rPr>
              <a:t>http://50.fnal.gov/</a:t>
            </a:r>
            <a:r>
              <a:rPr lang="en" sz="2800" b="0" i="0" u="none" strike="noStrike" cap="none" dirty="0">
                <a:solidFill>
                  <a:srgbClr val="505050"/>
                </a:solidFill>
                <a:latin typeface="+mn-lt"/>
              </a:rPr>
              <a:t> for anniversary-related events and content</a:t>
            </a:r>
          </a:p>
          <a:p>
            <a:pPr marL="342900" marR="0" lvl="0" indent="-342900" algn="l" rtl="0">
              <a:spcBef>
                <a:spcPts val="480"/>
              </a:spcBef>
              <a:spcAft>
                <a:spcPts val="0"/>
              </a:spcAft>
              <a:buClr>
                <a:srgbClr val="505050"/>
              </a:buClr>
              <a:buSzPct val="100000"/>
              <a:buFont typeface="Arial"/>
              <a:buNone/>
            </a:pPr>
            <a:endParaRPr sz="4400" b="0" i="0" u="none" strike="noStrike" cap="none" dirty="0">
              <a:solidFill>
                <a:srgbClr val="505050"/>
              </a:solidFill>
              <a:latin typeface="+mn-lt"/>
            </a:endParaRPr>
          </a:p>
        </p:txBody>
      </p:sp>
      <p:sp>
        <p:nvSpPr>
          <p:cNvPr id="8" name="Shape 1392"/>
          <p:cNvSpPr txBox="1">
            <a:spLocks noGrp="1"/>
          </p:cNvSpPr>
          <p:nvPr/>
        </p:nvSpPr>
        <p:spPr>
          <a:xfrm>
            <a:off x="222249" y="4565556"/>
            <a:ext cx="8859593" cy="1225647"/>
          </a:xfrm>
          <a:prstGeom prst="rect">
            <a:avLst/>
          </a:prstGeom>
          <a:noFill/>
          <a:ln>
            <a:noFill/>
          </a:ln>
        </p:spPr>
        <p:txBody>
          <a:bodyPr lIns="0" tIns="0" rIns="0" bIns="0" anchor="t" anchorCtr="0">
            <a:noAutofit/>
          </a:bodyPr>
          <a:lstStyle>
            <a:defPPr marR="0" lvl="0" algn="l" rtl="0">
              <a:lnSpc>
                <a:spcPct val="100000"/>
              </a:lnSpc>
              <a:spcBef>
                <a:spcPts val="0"/>
              </a:spcBef>
              <a:spcAft>
                <a:spcPts val="0"/>
              </a:spcAft>
            </a:defPPr>
            <a:lvl1pPr marL="0" marR="0" lvl="0" indent="0" algn="l" rtl="0">
              <a:lnSpc>
                <a:spcPct val="110000"/>
              </a:lnSpc>
              <a:spcBef>
                <a:spcPts val="0"/>
              </a:spcBef>
              <a:spcAft>
                <a:spcPts val="0"/>
              </a:spcAft>
              <a:buClr>
                <a:srgbClr val="545454"/>
              </a:buClr>
              <a:buFont typeface="Arial"/>
              <a:buNone/>
              <a:defRPr sz="1200" b="0" i="0" u="none" strike="noStrike" cap="none">
                <a:solidFill>
                  <a:srgbClr val="545454"/>
                </a:solidFill>
                <a:latin typeface="Roboto"/>
                <a:ea typeface="Roboto"/>
                <a:cs typeface="Roboto"/>
                <a:sym typeface="Roboto"/>
              </a:defRPr>
            </a:lvl1pPr>
            <a:lvl2pPr marL="171450" marR="0" lvl="1" indent="-95250"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2pPr>
            <a:lvl3pPr marL="403225" marR="0" lvl="2" indent="-98425"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3pPr>
            <a:lvl4pPr marL="635000" marR="0" lvl="3" indent="-101600"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4pPr>
            <a:lvl5pPr marL="857250" marR="0" lvl="4" indent="-95250" algn="l" rtl="0">
              <a:lnSpc>
                <a:spcPct val="110000"/>
              </a:lnSpc>
              <a:spcBef>
                <a:spcPts val="0"/>
              </a:spcBef>
              <a:spcAft>
                <a:spcPts val="0"/>
              </a:spcAft>
              <a:buClr>
                <a:srgbClr val="545454"/>
              </a:buClr>
              <a:buSzPct val="100000"/>
              <a:buFont typeface="Arial"/>
              <a:buChar char="•"/>
              <a:defRPr sz="1200" b="0" i="0" u="none" strike="noStrike" cap="none">
                <a:solidFill>
                  <a:srgbClr val="545454"/>
                </a:solidFill>
                <a:latin typeface="Roboto"/>
                <a:ea typeface="Roboto"/>
                <a:cs typeface="Roboto"/>
                <a:sym typeface="Roboto"/>
              </a:defRPr>
            </a:lvl5pPr>
            <a:lvl6pPr marL="1885950" marR="0" lvl="5"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6pPr>
            <a:lvl7pPr marL="2228850" marR="0" lvl="6"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7pPr>
            <a:lvl8pPr marL="2571750" marR="0" lvl="7"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8pPr>
            <a:lvl9pPr marL="2914650" marR="0" lvl="8" indent="-85725" algn="l" rtl="0">
              <a:lnSpc>
                <a:spcPct val="90000"/>
              </a:lnSpc>
              <a:spcBef>
                <a:spcPts val="0"/>
              </a:spcBef>
              <a:spcAft>
                <a:spcPts val="0"/>
              </a:spcAft>
              <a:buClr>
                <a:srgbClr val="545454"/>
              </a:buClr>
              <a:buSzPct val="100000"/>
              <a:buFont typeface="Roboto"/>
              <a:buChar char="•"/>
              <a:defRPr sz="1200" b="0" i="0" u="none" strike="noStrike" cap="none">
                <a:solidFill>
                  <a:srgbClr val="545454"/>
                </a:solidFill>
                <a:latin typeface="Roboto"/>
                <a:ea typeface="Roboto"/>
                <a:cs typeface="Roboto"/>
                <a:sym typeface="Roboto"/>
              </a:defRPr>
            </a:lvl9pPr>
          </a:lstStyle>
          <a:p>
            <a:pPr marL="508000" marR="0" lvl="1" indent="0" algn="l" rtl="0">
              <a:spcBef>
                <a:spcPts val="440"/>
              </a:spcBef>
              <a:spcAft>
                <a:spcPts val="0"/>
              </a:spcAft>
              <a:buClr>
                <a:srgbClr val="505050"/>
              </a:buClr>
              <a:buSzPct val="100000"/>
              <a:buNone/>
            </a:pPr>
            <a:endParaRPr sz="4400" b="0" i="0" u="none" strike="noStrike" cap="none" dirty="0">
              <a:solidFill>
                <a:srgbClr val="505050"/>
              </a:solidFill>
              <a:latin typeface="+mn-lt"/>
            </a:endParaRPr>
          </a:p>
        </p:txBody>
      </p:sp>
    </p:spTree>
    <p:extLst>
      <p:ext uri="{BB962C8B-B14F-4D97-AF65-F5344CB8AC3E}">
        <p14:creationId xmlns:p14="http://schemas.microsoft.com/office/powerpoint/2010/main" val="286185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85054" y="2871385"/>
            <a:ext cx="8686800" cy="427877"/>
          </a:xfrm>
        </p:spPr>
        <p:txBody>
          <a:bodyPr/>
          <a:lstStyle/>
          <a:p>
            <a:r>
              <a:rPr lang="en-US" dirty="0"/>
              <a:t>Backup</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41</a:t>
            </a:fld>
            <a:endParaRPr lang="en-US"/>
          </a:p>
        </p:txBody>
      </p:sp>
    </p:spTree>
    <p:extLst>
      <p:ext uri="{BB962C8B-B14F-4D97-AF65-F5344CB8AC3E}">
        <p14:creationId xmlns:p14="http://schemas.microsoft.com/office/powerpoint/2010/main" val="102239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Analysis - A multi-step process </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42</a:t>
            </a:fld>
            <a:endParaRPr lang="en-US"/>
          </a:p>
        </p:txBody>
      </p:sp>
      <p:sp>
        <p:nvSpPr>
          <p:cNvPr id="6" name="Content Placeholder 1"/>
          <p:cNvSpPr>
            <a:spLocks noGrp="1"/>
          </p:cNvSpPr>
          <p:nvPr>
            <p:ph idx="1"/>
          </p:nvPr>
        </p:nvSpPr>
        <p:spPr>
          <a:xfrm>
            <a:off x="3681351" y="713028"/>
            <a:ext cx="5462649" cy="5521517"/>
          </a:xfrm>
        </p:spPr>
        <p:txBody>
          <a:bodyPr/>
          <a:lstStyle/>
          <a:p>
            <a:r>
              <a:rPr lang="en-US" sz="1400" dirty="0"/>
              <a:t>Interactivity is the key to successful analysis: “Search for the needle in the haystack” </a:t>
            </a:r>
          </a:p>
          <a:p>
            <a:pPr lvl="1"/>
            <a:r>
              <a:rPr lang="en-US" sz="1200" dirty="0"/>
              <a:t>Select events, calculate new properties, train neutral nets, etc. </a:t>
            </a:r>
          </a:p>
          <a:p>
            <a:r>
              <a:rPr lang="en-US" sz="1400" dirty="0"/>
              <a:t>Current Analysis Workflow</a:t>
            </a:r>
          </a:p>
          <a:p>
            <a:pPr lvl="1"/>
            <a:r>
              <a:rPr lang="en-US" sz="1200" dirty="0"/>
              <a:t>Touches only a subset of the total data volume, but subset varies from analysis to analysis</a:t>
            </a:r>
          </a:p>
          <a:p>
            <a:pPr lvl="1"/>
            <a:r>
              <a:rPr lang="en-US" sz="1200" dirty="0"/>
              <a:t>Complicated multi-step workflow because dataset is too large for interactive analysis </a:t>
            </a:r>
          </a:p>
          <a:p>
            <a:pPr lvl="2"/>
            <a:r>
              <a:rPr lang="en-US" sz="1200" dirty="0"/>
              <a:t>Slimming &amp; Skimming, analysis dependent</a:t>
            </a:r>
          </a:p>
          <a:p>
            <a:pPr lvl="2"/>
            <a:r>
              <a:rPr lang="en-US" sz="1200" dirty="0"/>
              <a:t>Calculation of new quantities</a:t>
            </a:r>
          </a:p>
          <a:p>
            <a:pPr lvl="2"/>
            <a:r>
              <a:rPr lang="en-US" sz="1200" dirty="0"/>
              <a:t>Rerun framework code (b-tagging with non-default parameters, etc.)</a:t>
            </a:r>
          </a:p>
          <a:p>
            <a:pPr lvl="2"/>
            <a:r>
              <a:rPr lang="en-US" sz="1200" dirty="0"/>
              <a:t>Recipes on top of centrally produced samples to correct problems/mistakes </a:t>
            </a:r>
          </a:p>
          <a:p>
            <a:pPr lvl="1"/>
            <a:r>
              <a:rPr lang="en-US" sz="1200" dirty="0"/>
              <a:t>Can take weeks using GRID resources and local batch</a:t>
            </a:r>
          </a:p>
          <a:p>
            <a:pPr lvl="1"/>
            <a:r>
              <a:rPr lang="en-US" sz="1200" dirty="0"/>
              <a:t>Not all time spent is actual CPU, a lot of time is bookkeeping, resubmission of failed jobs, etc. </a:t>
            </a:r>
          </a:p>
          <a:p>
            <a:r>
              <a:rPr lang="en-US" sz="1400" dirty="0"/>
              <a:t>Input:</a:t>
            </a:r>
          </a:p>
          <a:p>
            <a:pPr lvl="1"/>
            <a:r>
              <a:rPr lang="en-US" sz="1200" dirty="0"/>
              <a:t>Centrally produced output of reconstruction software, reduced content optimized for analysis </a:t>
            </a:r>
          </a:p>
          <a:p>
            <a:r>
              <a:rPr lang="en-US" sz="1400" dirty="0" err="1"/>
              <a:t>Ntupling</a:t>
            </a:r>
            <a:r>
              <a:rPr lang="en-US" sz="1400" dirty="0"/>
              <a:t>:</a:t>
            </a:r>
          </a:p>
          <a:p>
            <a:pPr lvl="1"/>
            <a:r>
              <a:rPr lang="en-US" sz="1200" dirty="0"/>
              <a:t>Convert into format suited for interactive analysis (still too big for interactive analysis)</a:t>
            </a:r>
          </a:p>
          <a:p>
            <a:r>
              <a:rPr lang="en-US" sz="1400" dirty="0"/>
              <a:t> Skimming &amp; Slimming:</a:t>
            </a:r>
          </a:p>
          <a:p>
            <a:pPr lvl="1"/>
            <a:r>
              <a:rPr lang="en-US" sz="1200" dirty="0"/>
              <a:t>Reduce number of events and information content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2" y="769669"/>
            <a:ext cx="3525837" cy="5549595"/>
          </a:xfrm>
          <a:prstGeom prst="rect">
            <a:avLst/>
          </a:prstGeom>
        </p:spPr>
      </p:pic>
    </p:spTree>
    <p:extLst>
      <p:ext uri="{BB962C8B-B14F-4D97-AF65-F5344CB8AC3E}">
        <p14:creationId xmlns:p14="http://schemas.microsoft.com/office/powerpoint/2010/main" val="510724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Memory and Storage</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43</a:t>
            </a:fld>
            <a:endParaRPr lang="en-US"/>
          </a:p>
        </p:txBody>
      </p:sp>
      <p:pic>
        <p:nvPicPr>
          <p:cNvPr id="6" name="Picture 5"/>
          <p:cNvPicPr>
            <a:picLocks noChangeAspect="1"/>
          </p:cNvPicPr>
          <p:nvPr/>
        </p:nvPicPr>
        <p:blipFill>
          <a:blip r:embed="rId2"/>
          <a:stretch>
            <a:fillRect/>
          </a:stretch>
        </p:blipFill>
        <p:spPr>
          <a:xfrm>
            <a:off x="457200" y="1443853"/>
            <a:ext cx="8229600" cy="4711700"/>
          </a:xfrm>
          <a:prstGeom prst="rect">
            <a:avLst/>
          </a:prstGeom>
        </p:spPr>
      </p:pic>
    </p:spTree>
    <p:extLst>
      <p:ext uri="{BB962C8B-B14F-4D97-AF65-F5344CB8AC3E}">
        <p14:creationId xmlns:p14="http://schemas.microsoft.com/office/powerpoint/2010/main" val="90641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8600" y="971550"/>
            <a:ext cx="4189021" cy="5059363"/>
          </a:xfrm>
        </p:spPr>
        <p:txBody>
          <a:bodyPr/>
          <a:lstStyle/>
          <a:p>
            <a:r>
              <a:rPr lang="en-US" sz="1600" dirty="0" err="1"/>
              <a:t>HTCondor</a:t>
            </a:r>
            <a:endParaRPr lang="en-US" sz="1600" dirty="0"/>
          </a:p>
          <a:p>
            <a:r>
              <a:rPr lang="en-US" sz="1600" dirty="0" err="1"/>
              <a:t>HTCondor</a:t>
            </a:r>
            <a:r>
              <a:rPr lang="en-US" sz="1600" dirty="0"/>
              <a:t>-CE</a:t>
            </a:r>
          </a:p>
          <a:p>
            <a:r>
              <a:rPr lang="en-US" sz="1600" dirty="0"/>
              <a:t>SSH-based Compute Elements (BOSCO)</a:t>
            </a:r>
          </a:p>
          <a:p>
            <a:r>
              <a:rPr lang="en-US" sz="1600" dirty="0"/>
              <a:t>HDFS</a:t>
            </a:r>
          </a:p>
          <a:p>
            <a:r>
              <a:rPr lang="en-US" sz="1600" dirty="0"/>
              <a:t>Load-balanced </a:t>
            </a:r>
            <a:r>
              <a:rPr lang="en-US" sz="1600" dirty="0" err="1"/>
              <a:t>GridFTP</a:t>
            </a:r>
            <a:endParaRPr lang="en-US" sz="1600" dirty="0"/>
          </a:p>
          <a:p>
            <a:r>
              <a:rPr lang="en-US" sz="1600" dirty="0"/>
              <a:t>Squid fallback proxies</a:t>
            </a:r>
          </a:p>
          <a:p>
            <a:r>
              <a:rPr lang="en-US" sz="1600" dirty="0"/>
              <a:t>CVMFS server stratum 1</a:t>
            </a:r>
          </a:p>
          <a:p>
            <a:r>
              <a:rPr lang="en-US" sz="1600" dirty="0"/>
              <a:t>Singularity</a:t>
            </a:r>
          </a:p>
          <a:p>
            <a:r>
              <a:rPr lang="en-US" sz="1600" dirty="0"/>
              <a:t>Worker node client</a:t>
            </a:r>
          </a:p>
          <a:p>
            <a:r>
              <a:rPr lang="en-US" sz="1600" dirty="0"/>
              <a:t>ATLAS, CMS connect</a:t>
            </a:r>
          </a:p>
          <a:p>
            <a:r>
              <a:rPr lang="en-US" sz="1600" dirty="0"/>
              <a:t>T3-in-a-box</a:t>
            </a:r>
          </a:p>
          <a:p>
            <a:r>
              <a:rPr lang="en-US" sz="1600" dirty="0"/>
              <a:t>Parrot</a:t>
            </a:r>
          </a:p>
          <a:p>
            <a:r>
              <a:rPr lang="en-US" sz="1600" dirty="0"/>
              <a:t>Network services</a:t>
            </a:r>
          </a:p>
          <a:p>
            <a:r>
              <a:rPr lang="en-US" sz="1600" dirty="0"/>
              <a:t>End-to-end testing</a:t>
            </a:r>
          </a:p>
          <a:p>
            <a:r>
              <a:rPr lang="en-US" sz="1600" dirty="0"/>
              <a:t>Accounting (GRACC) data and dashboards</a:t>
            </a:r>
          </a:p>
          <a:p>
            <a:endParaRPr lang="en-US" sz="1600" dirty="0"/>
          </a:p>
        </p:txBody>
      </p:sp>
      <p:sp>
        <p:nvSpPr>
          <p:cNvPr id="3" name="Title 2"/>
          <p:cNvSpPr>
            <a:spLocks noGrp="1"/>
          </p:cNvSpPr>
          <p:nvPr>
            <p:ph type="title"/>
          </p:nvPr>
        </p:nvSpPr>
        <p:spPr/>
        <p:txBody>
          <a:bodyPr/>
          <a:lstStyle/>
          <a:p>
            <a:r>
              <a:rPr lang="en-US" dirty="0"/>
              <a:t>Open Science Grid and HEP</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44</a:t>
            </a:fld>
            <a:endParaRPr lang="en-US"/>
          </a:p>
        </p:txBody>
      </p:sp>
      <p:sp>
        <p:nvSpPr>
          <p:cNvPr id="11" name="Content Placeholder 8"/>
          <p:cNvSpPr txBox="1">
            <a:spLocks/>
          </p:cNvSpPr>
          <p:nvPr/>
        </p:nvSpPr>
        <p:spPr>
          <a:xfrm>
            <a:off x="4661694" y="971549"/>
            <a:ext cx="4189021"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Authoritative naming, network meshes</a:t>
            </a:r>
          </a:p>
          <a:p>
            <a:r>
              <a:rPr lang="en-US" sz="1600" dirty="0"/>
              <a:t>WLCG accounting reports</a:t>
            </a:r>
          </a:p>
          <a:p>
            <a:r>
              <a:rPr lang="en-US" sz="1600" dirty="0" err="1"/>
              <a:t>glideinWMS</a:t>
            </a:r>
            <a:r>
              <a:rPr lang="en-US" sz="1600" dirty="0"/>
              <a:t> factories</a:t>
            </a:r>
          </a:p>
          <a:p>
            <a:r>
              <a:rPr lang="en-US" sz="1600" dirty="0"/>
              <a:t>OSG Certificate Authority</a:t>
            </a:r>
          </a:p>
          <a:p>
            <a:r>
              <a:rPr lang="en-US" sz="1600" dirty="0"/>
              <a:t>Globus GSI infrastructure, VOMS, LCMAPS, fetch-</a:t>
            </a:r>
            <a:r>
              <a:rPr lang="en-US" sz="1600" dirty="0" err="1"/>
              <a:t>fcrl</a:t>
            </a:r>
            <a:r>
              <a:rPr lang="en-US" sz="1600" dirty="0"/>
              <a:t>, IGTF CA bundle</a:t>
            </a:r>
          </a:p>
          <a:p>
            <a:r>
              <a:rPr lang="en-US" sz="1600" dirty="0"/>
              <a:t>Security advisories &amp; alerts, 24/7 CSIRT-like response, 24/7 ticketing and ticket exchange with EGI, XSEDE</a:t>
            </a:r>
          </a:p>
          <a:p>
            <a:r>
              <a:rPr lang="en-US" sz="1600" dirty="0"/>
              <a:t>Aggregated network performance data  (</a:t>
            </a:r>
            <a:r>
              <a:rPr lang="en-US" sz="1600" dirty="0" err="1"/>
              <a:t>incuding</a:t>
            </a:r>
            <a:r>
              <a:rPr lang="en-US" sz="1600" dirty="0"/>
              <a:t> archival)</a:t>
            </a:r>
          </a:p>
          <a:p>
            <a:r>
              <a:rPr lang="en-US" sz="1600" dirty="0"/>
              <a:t>Ticketing capabilities for software/support</a:t>
            </a:r>
          </a:p>
          <a:p>
            <a:r>
              <a:rPr lang="en-US" sz="1600" dirty="0"/>
              <a:t>Global compatibility of software (WLCG, GDB)</a:t>
            </a:r>
          </a:p>
          <a:p>
            <a:r>
              <a:rPr lang="en-US" sz="1600" dirty="0"/>
              <a:t>Representation in NSF, DOE, other cybersecurity communities</a:t>
            </a:r>
          </a:p>
          <a:p>
            <a:r>
              <a:rPr lang="en-US" sz="1600" dirty="0"/>
              <a:t>Network analysis and coordination</a:t>
            </a:r>
          </a:p>
        </p:txBody>
      </p:sp>
    </p:spTree>
    <p:extLst>
      <p:ext uri="{BB962C8B-B14F-4D97-AF65-F5344CB8AC3E}">
        <p14:creationId xmlns:p14="http://schemas.microsoft.com/office/powerpoint/2010/main" val="1196637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for Evolving the Facility: Capacity and Cost</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pic>
        <p:nvPicPr>
          <p:cNvPr id="8" name="Picture 7"/>
          <p:cNvPicPr>
            <a:picLocks noChangeAspect="1"/>
          </p:cNvPicPr>
          <p:nvPr/>
        </p:nvPicPr>
        <p:blipFill rotWithShape="1">
          <a:blip r:embed="rId2"/>
          <a:srcRect t="7880" r="16436"/>
          <a:stretch/>
        </p:blipFill>
        <p:spPr>
          <a:xfrm>
            <a:off x="4726870" y="3295382"/>
            <a:ext cx="4281354" cy="2882413"/>
          </a:xfrm>
          <a:prstGeom prst="rect">
            <a:avLst/>
          </a:prstGeom>
        </p:spPr>
      </p:pic>
      <p:sp>
        <p:nvSpPr>
          <p:cNvPr id="9" name="TextBox 8"/>
          <p:cNvSpPr txBox="1"/>
          <p:nvPr/>
        </p:nvSpPr>
        <p:spPr>
          <a:xfrm>
            <a:off x="6460907" y="3211059"/>
            <a:ext cx="2547317" cy="646331"/>
          </a:xfrm>
          <a:prstGeom prst="rect">
            <a:avLst/>
          </a:prstGeom>
          <a:noFill/>
        </p:spPr>
        <p:txBody>
          <a:bodyPr wrap="none" rtlCol="0">
            <a:spAutoFit/>
          </a:bodyPr>
          <a:lstStyle/>
          <a:p>
            <a:r>
              <a:rPr lang="en-US" sz="1800" dirty="0"/>
              <a:t>Price of one core-year on </a:t>
            </a:r>
          </a:p>
          <a:p>
            <a:r>
              <a:rPr lang="en-US" sz="1800" dirty="0"/>
              <a:t>Commercial Cloud</a:t>
            </a:r>
          </a:p>
        </p:txBody>
      </p:sp>
      <p:sp>
        <p:nvSpPr>
          <p:cNvPr id="14" name="Rectangle 13"/>
          <p:cNvSpPr/>
          <p:nvPr/>
        </p:nvSpPr>
        <p:spPr>
          <a:xfrm>
            <a:off x="0" y="5387768"/>
            <a:ext cx="493187" cy="6431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LHCRun.tiff"/>
          <p:cNvPicPr>
            <a:picLocks noChangeAspect="1"/>
          </p:cNvPicPr>
          <p:nvPr/>
        </p:nvPicPr>
        <p:blipFill rotWithShape="1">
          <a:blip r:embed="rId3">
            <a:extLst>
              <a:ext uri="{28A0092B-C50C-407E-A947-70E740481C1C}">
                <a14:useLocalDpi xmlns:a14="http://schemas.microsoft.com/office/drawing/2010/main" val="0"/>
              </a:ext>
            </a:extLst>
          </a:blip>
          <a:srcRect l="17142" t="5149" r="2234"/>
          <a:stretch/>
        </p:blipFill>
        <p:spPr>
          <a:xfrm>
            <a:off x="52043" y="2690768"/>
            <a:ext cx="4424947" cy="3664526"/>
          </a:xfrm>
          <a:prstGeom prst="rect">
            <a:avLst/>
          </a:prstGeom>
        </p:spPr>
      </p:pic>
      <p:sp>
        <p:nvSpPr>
          <p:cNvPr id="11" name="Content Placeholder 10"/>
          <p:cNvSpPr>
            <a:spLocks noGrp="1"/>
          </p:cNvSpPr>
          <p:nvPr>
            <p:ph idx="1"/>
          </p:nvPr>
        </p:nvSpPr>
        <p:spPr>
          <a:xfrm>
            <a:off x="52043" y="1026970"/>
            <a:ext cx="4148437" cy="881685"/>
          </a:xfrm>
        </p:spPr>
        <p:txBody>
          <a:bodyPr/>
          <a:lstStyle/>
          <a:p>
            <a:r>
              <a:rPr lang="en-US" dirty="0"/>
              <a:t>High Energy Physics computing needs will be 10-100x current capacity</a:t>
            </a:r>
          </a:p>
          <a:p>
            <a:pPr lvl="1"/>
            <a:r>
              <a:rPr lang="en-US" sz="1400" dirty="0"/>
              <a:t>Two new programs coming online (DUNE, High-Luminosity LHC), while new physics search programs (Mu2e) will be operating </a:t>
            </a:r>
          </a:p>
          <a:p>
            <a:pPr lvl="1"/>
            <a:endParaRPr lang="en-US" dirty="0"/>
          </a:p>
          <a:p>
            <a:pPr lvl="1"/>
            <a:endParaRPr lang="en-US" dirty="0"/>
          </a:p>
        </p:txBody>
      </p:sp>
      <p:sp>
        <p:nvSpPr>
          <p:cNvPr id="15" name="Content Placeholder 10"/>
          <p:cNvSpPr txBox="1">
            <a:spLocks/>
          </p:cNvSpPr>
          <p:nvPr/>
        </p:nvSpPr>
        <p:spPr>
          <a:xfrm>
            <a:off x="4888619" y="1026970"/>
            <a:ext cx="4148437" cy="204453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Scale of industry at or above R&amp;D</a:t>
            </a:r>
          </a:p>
          <a:p>
            <a:pPr lvl="1"/>
            <a:r>
              <a:rPr lang="en-US" dirty="0"/>
              <a:t>Commercial clouds offering increased </a:t>
            </a:r>
            <a:r>
              <a:rPr lang="en-US" b="1" dirty="0">
                <a:solidFill>
                  <a:schemeClr val="tx1"/>
                </a:solidFill>
              </a:rPr>
              <a:t>value</a:t>
            </a:r>
            <a:r>
              <a:rPr lang="en-US" dirty="0"/>
              <a:t> for decreased </a:t>
            </a:r>
            <a:r>
              <a:rPr lang="en-US" b="1" dirty="0">
                <a:solidFill>
                  <a:srgbClr val="004C97"/>
                </a:solidFill>
              </a:rPr>
              <a:t>cost </a:t>
            </a:r>
            <a:r>
              <a:rPr lang="en-US" dirty="0"/>
              <a:t>compared to the past</a:t>
            </a:r>
            <a:endParaRPr lang="en-US" b="1" dirty="0">
              <a:solidFill>
                <a:srgbClr val="004C97"/>
              </a:solidFill>
            </a:endParaRPr>
          </a:p>
        </p:txBody>
      </p:sp>
    </p:spTree>
    <p:extLst>
      <p:ext uri="{BB962C8B-B14F-4D97-AF65-F5344CB8AC3E}">
        <p14:creationId xmlns:p14="http://schemas.microsoft.com/office/powerpoint/2010/main" val="2036605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for Evolving the Facility: Elasticity</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3" name="Content Placeholder 2"/>
          <p:cNvSpPr>
            <a:spLocks noGrp="1"/>
          </p:cNvSpPr>
          <p:nvPr>
            <p:ph idx="1"/>
          </p:nvPr>
        </p:nvSpPr>
        <p:spPr>
          <a:xfrm>
            <a:off x="222250" y="1110959"/>
            <a:ext cx="8672513" cy="1687907"/>
          </a:xfrm>
          <a:solidFill>
            <a:schemeClr val="bg1"/>
          </a:solidFill>
        </p:spPr>
        <p:txBody>
          <a:bodyPr/>
          <a:lstStyle/>
          <a:p>
            <a:r>
              <a:rPr lang="en-US" dirty="0"/>
              <a:t>Usage is not steady-state</a:t>
            </a:r>
          </a:p>
          <a:p>
            <a:r>
              <a:rPr lang="en-US" dirty="0"/>
              <a:t>Computing schedules driven by real-world considerations (detector, accelerator, </a:t>
            </a:r>
            <a:r>
              <a:rPr lang="is-IS" dirty="0"/>
              <a:t>…) but also </a:t>
            </a:r>
            <a:r>
              <a:rPr lang="en-US" dirty="0"/>
              <a:t>ingenuity – this is research and development of cutting-edge science</a:t>
            </a:r>
          </a:p>
        </p:txBody>
      </p:sp>
      <p:pic>
        <p:nvPicPr>
          <p:cNvPr id="48" name="Picture 47" descr="Screenshot 2016-05-02 14.00.03.png"/>
          <p:cNvPicPr>
            <a:picLocks noChangeAspect="1"/>
          </p:cNvPicPr>
          <p:nvPr/>
        </p:nvPicPr>
        <p:blipFill rotWithShape="1">
          <a:blip r:embed="rId3">
            <a:extLst>
              <a:ext uri="{28A0092B-C50C-407E-A947-70E740481C1C}">
                <a14:useLocalDpi xmlns:a14="http://schemas.microsoft.com/office/drawing/2010/main" val="0"/>
              </a:ext>
            </a:extLst>
          </a:blip>
          <a:srcRect t="2508"/>
          <a:stretch/>
        </p:blipFill>
        <p:spPr>
          <a:xfrm>
            <a:off x="503541" y="2798866"/>
            <a:ext cx="8411859" cy="3423291"/>
          </a:xfrm>
          <a:prstGeom prst="rect">
            <a:avLst/>
          </a:prstGeom>
        </p:spPr>
      </p:pic>
      <p:sp>
        <p:nvSpPr>
          <p:cNvPr id="7" name="TextBox 6"/>
          <p:cNvSpPr txBox="1"/>
          <p:nvPr/>
        </p:nvSpPr>
        <p:spPr>
          <a:xfrm>
            <a:off x="1213430" y="2827646"/>
            <a:ext cx="4366381" cy="461665"/>
          </a:xfrm>
          <a:prstGeom prst="rect">
            <a:avLst/>
          </a:prstGeom>
          <a:noFill/>
        </p:spPr>
        <p:txBody>
          <a:bodyPr wrap="square" rtlCol="0">
            <a:spAutoFit/>
          </a:bodyPr>
          <a:lstStyle/>
          <a:p>
            <a:r>
              <a:rPr lang="en-US" dirty="0" err="1">
                <a:solidFill>
                  <a:schemeClr val="accent3"/>
                </a:solidFill>
              </a:rPr>
              <a:t>NOvA</a:t>
            </a:r>
            <a:r>
              <a:rPr lang="en-US" dirty="0">
                <a:solidFill>
                  <a:schemeClr val="accent3"/>
                </a:solidFill>
              </a:rPr>
              <a:t> jobs in the queue at FNAL</a:t>
            </a:r>
          </a:p>
        </p:txBody>
      </p:sp>
      <p:cxnSp>
        <p:nvCxnSpPr>
          <p:cNvPr id="9" name="Straight Connector 8"/>
          <p:cNvCxnSpPr/>
          <p:nvPr/>
        </p:nvCxnSpPr>
        <p:spPr>
          <a:xfrm>
            <a:off x="1016000" y="4160762"/>
            <a:ext cx="7878763" cy="2419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53544" y="3699097"/>
            <a:ext cx="1661856" cy="461665"/>
          </a:xfrm>
          <a:prstGeom prst="rect">
            <a:avLst/>
          </a:prstGeom>
          <a:noFill/>
        </p:spPr>
        <p:txBody>
          <a:bodyPr wrap="square" rtlCol="0">
            <a:spAutoFit/>
          </a:bodyPr>
          <a:lstStyle/>
          <a:p>
            <a:r>
              <a:rPr lang="en-US" dirty="0">
                <a:solidFill>
                  <a:schemeClr val="tx1">
                    <a:lumMod val="40000"/>
                    <a:lumOff val="60000"/>
                  </a:schemeClr>
                </a:solidFill>
              </a:rPr>
              <a:t>Facility size</a:t>
            </a:r>
          </a:p>
        </p:txBody>
      </p:sp>
    </p:spTree>
    <p:extLst>
      <p:ext uri="{BB962C8B-B14F-4D97-AF65-F5344CB8AC3E}">
        <p14:creationId xmlns:p14="http://schemas.microsoft.com/office/powerpoint/2010/main" val="1558884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the Evolved Facility</a:t>
            </a:r>
          </a:p>
        </p:txBody>
      </p:sp>
      <p:sp>
        <p:nvSpPr>
          <p:cNvPr id="3" name="Content Placeholder 2"/>
          <p:cNvSpPr>
            <a:spLocks noGrp="1"/>
          </p:cNvSpPr>
          <p:nvPr>
            <p:ph idx="1"/>
          </p:nvPr>
        </p:nvSpPr>
        <p:spPr/>
        <p:txBody>
          <a:bodyPr/>
          <a:lstStyle/>
          <a:p>
            <a:r>
              <a:rPr lang="en-US" dirty="0"/>
              <a:t>Vision Statement</a:t>
            </a:r>
          </a:p>
          <a:p>
            <a:pPr lvl="1"/>
            <a:r>
              <a:rPr lang="en-US" dirty="0"/>
              <a:t>HEPCloud is envisioned as a portal to an ecosystem of diverse computing resources commercial or academic</a:t>
            </a:r>
          </a:p>
          <a:p>
            <a:pPr lvl="1"/>
            <a:r>
              <a:rPr lang="en-US" dirty="0"/>
              <a:t>Provides “complete solutions” to users, with agreed upon levels of service</a:t>
            </a:r>
          </a:p>
          <a:p>
            <a:pPr lvl="1"/>
            <a:r>
              <a:rPr lang="en-US" dirty="0"/>
              <a:t>The Facility routes to local or remote resources based on workflow requirements, cost, and efficiency of accessing various resources</a:t>
            </a:r>
          </a:p>
          <a:p>
            <a:pPr lvl="1"/>
            <a:r>
              <a:rPr lang="en-US" dirty="0"/>
              <a:t>Manages allocations of users to target compute engines </a:t>
            </a:r>
          </a:p>
          <a:p>
            <a:r>
              <a:rPr lang="en-US" dirty="0"/>
              <a:t>Pilot project to explore feasibility, capability of HEPCloud</a:t>
            </a:r>
          </a:p>
          <a:p>
            <a:pPr lvl="1"/>
            <a:r>
              <a:rPr lang="en-US" dirty="0"/>
              <a:t>Goal of moving into production during FY18</a:t>
            </a:r>
          </a:p>
          <a:p>
            <a:pPr lvl="1"/>
            <a:r>
              <a:rPr lang="en-US" dirty="0"/>
              <a:t>Seed money provided by industry</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32971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Collaborations</a:t>
            </a:r>
          </a:p>
        </p:txBody>
      </p:sp>
      <p:sp>
        <p:nvSpPr>
          <p:cNvPr id="3" name="Content Placeholder 2"/>
          <p:cNvSpPr>
            <a:spLocks noGrp="1"/>
          </p:cNvSpPr>
          <p:nvPr>
            <p:ph idx="1"/>
          </p:nvPr>
        </p:nvSpPr>
        <p:spPr/>
        <p:txBody>
          <a:bodyPr/>
          <a:lstStyle/>
          <a:p>
            <a:r>
              <a:rPr lang="en-US" dirty="0"/>
              <a:t>Participate in collaboration to leverage tools and experience whenever possible</a:t>
            </a:r>
            <a:br>
              <a:rPr lang="en-US" dirty="0"/>
            </a:br>
            <a:endParaRPr lang="en-US" dirty="0"/>
          </a:p>
          <a:p>
            <a:r>
              <a:rPr lang="en-US" dirty="0"/>
              <a:t>Grid technologies – Worldwide LHC Computing Grid</a:t>
            </a:r>
          </a:p>
          <a:p>
            <a:pPr lvl="1"/>
            <a:r>
              <a:rPr lang="en-US" dirty="0"/>
              <a:t>Preparing communities for distributed computing</a:t>
            </a:r>
          </a:p>
          <a:p>
            <a:r>
              <a:rPr lang="en-US" dirty="0"/>
              <a:t>BNL and ATLAS, ANL – engaged in next HEPCloud phase</a:t>
            </a:r>
          </a:p>
          <a:p>
            <a:r>
              <a:rPr lang="en-US" dirty="0" err="1"/>
              <a:t>HTCondor</a:t>
            </a:r>
            <a:r>
              <a:rPr lang="en-US" dirty="0"/>
              <a:t> – common provisioning interface</a:t>
            </a:r>
          </a:p>
          <a:p>
            <a:r>
              <a:rPr lang="en-US" dirty="0"/>
              <a:t>CMS, IF experiments – collaborative knowledge and tools, cloud-capable workflows</a:t>
            </a:r>
          </a:p>
          <a:p>
            <a:r>
              <a:rPr lang="en-US" dirty="0"/>
              <a:t>CERN faces similar challenges and we are having productive conversations with different facets</a:t>
            </a:r>
          </a:p>
          <a:p>
            <a:pPr lvl="1"/>
            <a:r>
              <a:rPr lang="en-US" dirty="0"/>
              <a:t>For example - CERN </a:t>
            </a:r>
            <a:r>
              <a:rPr lang="en-US" dirty="0" err="1"/>
              <a:t>openlab</a:t>
            </a:r>
            <a:r>
              <a:rPr lang="en-US" dirty="0"/>
              <a:t> CTO is engaged in HEPCloud</a:t>
            </a:r>
            <a:endParaRPr lang="is-I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2502367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79" y="86656"/>
            <a:ext cx="8686800" cy="427877"/>
          </a:xfrm>
        </p:spPr>
        <p:txBody>
          <a:bodyPr/>
          <a:lstStyle/>
          <a:p>
            <a:r>
              <a:rPr lang="en-US" dirty="0"/>
              <a:t>HEPCloud Architecture</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pic>
        <p:nvPicPr>
          <p:cNvPr id="9" name="Picture 8" descr="HEP_Cloud_View_2.png"/>
          <p:cNvPicPr>
            <a:picLocks noChangeAspect="1"/>
          </p:cNvPicPr>
          <p:nvPr/>
        </p:nvPicPr>
        <p:blipFill rotWithShape="1">
          <a:blip r:embed="rId2">
            <a:extLst>
              <a:ext uri="{28A0092B-C50C-407E-A947-70E740481C1C}">
                <a14:useLocalDpi xmlns:a14="http://schemas.microsoft.com/office/drawing/2010/main" val="0"/>
              </a:ext>
            </a:extLst>
          </a:blip>
          <a:srcRect b="22012"/>
          <a:stretch/>
        </p:blipFill>
        <p:spPr>
          <a:xfrm>
            <a:off x="222250" y="500650"/>
            <a:ext cx="6768679" cy="6066195"/>
          </a:xfrm>
          <a:prstGeom prst="rect">
            <a:avLst/>
          </a:prstGeom>
        </p:spPr>
      </p:pic>
      <p:pic>
        <p:nvPicPr>
          <p:cNvPr id="10" name="Picture 9" descr="HEP_Cloud_View_2.png"/>
          <p:cNvPicPr>
            <a:picLocks noChangeAspect="1"/>
          </p:cNvPicPr>
          <p:nvPr/>
        </p:nvPicPr>
        <p:blipFill rotWithShape="1">
          <a:blip r:embed="rId2">
            <a:extLst>
              <a:ext uri="{28A0092B-C50C-407E-A947-70E740481C1C}">
                <a14:useLocalDpi xmlns:a14="http://schemas.microsoft.com/office/drawing/2010/main" val="0"/>
              </a:ext>
            </a:extLst>
          </a:blip>
          <a:srcRect t="87764" r="53155"/>
          <a:stretch/>
        </p:blipFill>
        <p:spPr>
          <a:xfrm>
            <a:off x="6189619" y="5323994"/>
            <a:ext cx="2795620" cy="839158"/>
          </a:xfrm>
          <a:prstGeom prst="rect">
            <a:avLst/>
          </a:prstGeom>
        </p:spPr>
      </p:pic>
      <p:pic>
        <p:nvPicPr>
          <p:cNvPr id="11" name="Picture 10" descr="HEP_Cloud_View_2.png"/>
          <p:cNvPicPr>
            <a:picLocks noChangeAspect="1"/>
          </p:cNvPicPr>
          <p:nvPr/>
        </p:nvPicPr>
        <p:blipFill rotWithShape="1">
          <a:blip r:embed="rId2">
            <a:extLst>
              <a:ext uri="{28A0092B-C50C-407E-A947-70E740481C1C}">
                <a14:useLocalDpi xmlns:a14="http://schemas.microsoft.com/office/drawing/2010/main" val="0"/>
              </a:ext>
            </a:extLst>
          </a:blip>
          <a:srcRect t="77885" r="74689" b="16061"/>
          <a:stretch/>
        </p:blipFill>
        <p:spPr>
          <a:xfrm>
            <a:off x="7278554" y="4908821"/>
            <a:ext cx="1510525" cy="415173"/>
          </a:xfrm>
          <a:prstGeom prst="rect">
            <a:avLst/>
          </a:prstGeom>
        </p:spPr>
      </p:pic>
    </p:spTree>
    <p:extLst>
      <p:ext uri="{BB962C8B-B14F-4D97-AF65-F5344CB8AC3E}">
        <p14:creationId xmlns:p14="http://schemas.microsoft.com/office/powerpoint/2010/main" val="282571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Production is “Production Line”</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5</a:t>
            </a:fld>
            <a:endParaRPr lang="en-US"/>
          </a:p>
        </p:txBody>
      </p:sp>
      <p:pic>
        <p:nvPicPr>
          <p:cNvPr id="9" name="Picture 8"/>
          <p:cNvPicPr>
            <a:picLocks noChangeAspect="1"/>
          </p:cNvPicPr>
          <p:nvPr/>
        </p:nvPicPr>
        <p:blipFill rotWithShape="1">
          <a:blip r:embed="rId3"/>
          <a:srcRect r="32574"/>
          <a:stretch/>
        </p:blipFill>
        <p:spPr>
          <a:xfrm>
            <a:off x="163579" y="2293800"/>
            <a:ext cx="2557849" cy="1896762"/>
          </a:xfrm>
          <a:prstGeom prst="rect">
            <a:avLst/>
          </a:prstGeom>
        </p:spPr>
      </p:pic>
      <p:pic>
        <p:nvPicPr>
          <p:cNvPr id="10" name="Picture 9"/>
          <p:cNvPicPr>
            <a:picLocks noChangeAspect="1"/>
          </p:cNvPicPr>
          <p:nvPr/>
        </p:nvPicPr>
        <p:blipFill rotWithShape="1">
          <a:blip r:embed="rId3"/>
          <a:srcRect l="-1" r="32292"/>
          <a:stretch/>
        </p:blipFill>
        <p:spPr>
          <a:xfrm>
            <a:off x="2651142" y="2293800"/>
            <a:ext cx="2568531" cy="1896762"/>
          </a:xfrm>
          <a:prstGeom prst="rect">
            <a:avLst/>
          </a:prstGeom>
        </p:spPr>
      </p:pic>
      <p:pic>
        <p:nvPicPr>
          <p:cNvPr id="12" name="Picture 11"/>
          <p:cNvPicPr>
            <a:picLocks noChangeAspect="1"/>
          </p:cNvPicPr>
          <p:nvPr/>
        </p:nvPicPr>
        <p:blipFill>
          <a:blip r:embed="rId3"/>
          <a:stretch>
            <a:fillRect/>
          </a:stretch>
        </p:blipFill>
        <p:spPr>
          <a:xfrm>
            <a:off x="5121876" y="2293800"/>
            <a:ext cx="3793524" cy="1896762"/>
          </a:xfrm>
          <a:prstGeom prst="rect">
            <a:avLst/>
          </a:prstGeom>
        </p:spPr>
      </p:pic>
      <p:sp>
        <p:nvSpPr>
          <p:cNvPr id="16" name="Cube 15"/>
          <p:cNvSpPr/>
          <p:nvPr/>
        </p:nvSpPr>
        <p:spPr>
          <a:xfrm>
            <a:off x="2867760" y="2806476"/>
            <a:ext cx="240583" cy="249218"/>
          </a:xfrm>
          <a:prstGeom prst="cub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 name="Cube 16"/>
          <p:cNvSpPr/>
          <p:nvPr/>
        </p:nvSpPr>
        <p:spPr>
          <a:xfrm>
            <a:off x="3424812" y="2809888"/>
            <a:ext cx="240583" cy="249218"/>
          </a:xfrm>
          <a:prstGeom prst="cub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8" name="Cube 17"/>
          <p:cNvSpPr/>
          <p:nvPr/>
        </p:nvSpPr>
        <p:spPr>
          <a:xfrm>
            <a:off x="5366005" y="2821221"/>
            <a:ext cx="240583" cy="249218"/>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Cube 18"/>
          <p:cNvSpPr/>
          <p:nvPr/>
        </p:nvSpPr>
        <p:spPr>
          <a:xfrm>
            <a:off x="5923057" y="2821221"/>
            <a:ext cx="240583" cy="249218"/>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Cube 19"/>
          <p:cNvSpPr/>
          <p:nvPr/>
        </p:nvSpPr>
        <p:spPr>
          <a:xfrm>
            <a:off x="7836325" y="2806476"/>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1" name="Cube 20"/>
          <p:cNvSpPr/>
          <p:nvPr/>
        </p:nvSpPr>
        <p:spPr>
          <a:xfrm>
            <a:off x="8323505" y="2806476"/>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a:clrChange>
              <a:clrFrom>
                <a:srgbClr val="FFFFFF"/>
              </a:clrFrom>
              <a:clrTo>
                <a:srgbClr val="FFFFFF">
                  <a:alpha val="0"/>
                </a:srgbClr>
              </a:clrTo>
            </a:clrChange>
          </a:blip>
          <a:srcRect r="8022"/>
          <a:stretch/>
        </p:blipFill>
        <p:spPr>
          <a:xfrm>
            <a:off x="250694" y="2745117"/>
            <a:ext cx="408086" cy="310577"/>
          </a:xfrm>
          <a:prstGeom prst="rect">
            <a:avLst/>
          </a:prstGeom>
        </p:spPr>
      </p:pic>
      <p:pic>
        <p:nvPicPr>
          <p:cNvPr id="25" name="Picture 24"/>
          <p:cNvPicPr>
            <a:picLocks noChangeAspect="1"/>
          </p:cNvPicPr>
          <p:nvPr/>
        </p:nvPicPr>
        <p:blipFill rotWithShape="1">
          <a:blip r:embed="rId4">
            <a:clrChange>
              <a:clrFrom>
                <a:srgbClr val="FFFFFF"/>
              </a:clrFrom>
              <a:clrTo>
                <a:srgbClr val="FFFFFF">
                  <a:alpha val="0"/>
                </a:srgbClr>
              </a:clrTo>
            </a:clrChange>
          </a:blip>
          <a:srcRect r="8022"/>
          <a:stretch/>
        </p:blipFill>
        <p:spPr>
          <a:xfrm>
            <a:off x="838789" y="2745116"/>
            <a:ext cx="408086" cy="310577"/>
          </a:xfrm>
          <a:prstGeom prst="rect">
            <a:avLst/>
          </a:prstGeom>
        </p:spPr>
      </p:pic>
      <p:sp>
        <p:nvSpPr>
          <p:cNvPr id="26" name="TextBox 25"/>
          <p:cNvSpPr txBox="1"/>
          <p:nvPr/>
        </p:nvSpPr>
        <p:spPr>
          <a:xfrm>
            <a:off x="1165783" y="3959728"/>
            <a:ext cx="1591205" cy="461665"/>
          </a:xfrm>
          <a:prstGeom prst="rect">
            <a:avLst/>
          </a:prstGeom>
          <a:noFill/>
        </p:spPr>
        <p:txBody>
          <a:bodyPr wrap="none" rtlCol="0">
            <a:spAutoFit/>
          </a:bodyPr>
          <a:lstStyle/>
          <a:p>
            <a:r>
              <a:rPr lang="en-US"/>
              <a:t>Generation</a:t>
            </a:r>
          </a:p>
        </p:txBody>
      </p:sp>
      <p:sp>
        <p:nvSpPr>
          <p:cNvPr id="27" name="TextBox 26"/>
          <p:cNvSpPr txBox="1"/>
          <p:nvPr/>
        </p:nvSpPr>
        <p:spPr>
          <a:xfrm>
            <a:off x="3847047" y="3959728"/>
            <a:ext cx="1515608" cy="461665"/>
          </a:xfrm>
          <a:prstGeom prst="rect">
            <a:avLst/>
          </a:prstGeom>
          <a:noFill/>
        </p:spPr>
        <p:txBody>
          <a:bodyPr wrap="none" rtlCol="0">
            <a:spAutoFit/>
          </a:bodyPr>
          <a:lstStyle/>
          <a:p>
            <a:r>
              <a:rPr lang="en-US" dirty="0"/>
              <a:t>Simulation</a:t>
            </a:r>
          </a:p>
        </p:txBody>
      </p:sp>
      <p:sp>
        <p:nvSpPr>
          <p:cNvPr id="28" name="TextBox 27"/>
          <p:cNvSpPr txBox="1"/>
          <p:nvPr/>
        </p:nvSpPr>
        <p:spPr>
          <a:xfrm>
            <a:off x="5955782" y="4005894"/>
            <a:ext cx="2066720" cy="830997"/>
          </a:xfrm>
          <a:prstGeom prst="rect">
            <a:avLst/>
          </a:prstGeom>
          <a:noFill/>
        </p:spPr>
        <p:txBody>
          <a:bodyPr wrap="none" rtlCol="0">
            <a:spAutoFit/>
          </a:bodyPr>
          <a:lstStyle/>
          <a:p>
            <a:r>
              <a:rPr lang="en-US"/>
              <a:t>Digitization &amp;</a:t>
            </a:r>
            <a:br>
              <a:rPr lang="en-US"/>
            </a:br>
            <a:r>
              <a:rPr lang="en-US"/>
              <a:t>Reconstruction</a:t>
            </a:r>
            <a:endParaRPr lang="en-US" dirty="0"/>
          </a:p>
        </p:txBody>
      </p:sp>
      <p:sp>
        <p:nvSpPr>
          <p:cNvPr id="29" name="TextBox 28"/>
          <p:cNvSpPr txBox="1"/>
          <p:nvPr/>
        </p:nvSpPr>
        <p:spPr>
          <a:xfrm>
            <a:off x="2544186" y="1636506"/>
            <a:ext cx="880626" cy="461665"/>
          </a:xfrm>
          <a:prstGeom prst="rect">
            <a:avLst/>
          </a:prstGeom>
          <a:noFill/>
        </p:spPr>
        <p:txBody>
          <a:bodyPr wrap="none" rtlCol="0">
            <a:spAutoFit/>
          </a:bodyPr>
          <a:lstStyle/>
          <a:p>
            <a:r>
              <a:rPr lang="en-US"/>
              <a:t>Event</a:t>
            </a:r>
          </a:p>
        </p:txBody>
      </p:sp>
      <p:cxnSp>
        <p:nvCxnSpPr>
          <p:cNvPr id="31" name="Straight Arrow Connector 30"/>
          <p:cNvCxnSpPr/>
          <p:nvPr/>
        </p:nvCxnSpPr>
        <p:spPr>
          <a:xfrm>
            <a:off x="2988051" y="2062969"/>
            <a:ext cx="0" cy="605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Box 1"/>
          <p:cNvSpPr txBox="1"/>
          <p:nvPr/>
        </p:nvSpPr>
        <p:spPr>
          <a:xfrm>
            <a:off x="2544186" y="5228304"/>
            <a:ext cx="4769062" cy="461665"/>
          </a:xfrm>
          <a:prstGeom prst="rect">
            <a:avLst/>
          </a:prstGeom>
          <a:noFill/>
        </p:spPr>
        <p:txBody>
          <a:bodyPr wrap="none" rtlCol="0">
            <a:spAutoFit/>
          </a:bodyPr>
          <a:lstStyle/>
          <a:p>
            <a:r>
              <a:rPr lang="en-US" b="1" strike="sngStrike" dirty="0" smtClean="0"/>
              <a:t>Embarrassingly</a:t>
            </a:r>
            <a:r>
              <a:rPr lang="en-US" b="1" dirty="0" smtClean="0"/>
              <a:t> “Pleasingly” parallel</a:t>
            </a:r>
            <a:endParaRPr lang="en-US" b="1" dirty="0"/>
          </a:p>
        </p:txBody>
      </p:sp>
    </p:spTree>
    <p:extLst>
      <p:ext uri="{BB962C8B-B14F-4D97-AF65-F5344CB8AC3E}">
        <p14:creationId xmlns:p14="http://schemas.microsoft.com/office/powerpoint/2010/main" val="2099423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 </a:t>
            </a:r>
            <a:r>
              <a:rPr lang="en-US" dirty="0" err="1"/>
              <a:t>glideinWMS</a:t>
            </a:r>
            <a:r>
              <a:rPr lang="en-US" dirty="0"/>
              <a:t> and </a:t>
            </a:r>
            <a:r>
              <a:rPr lang="en-US" dirty="0" err="1"/>
              <a:t>HTCondor</a:t>
            </a:r>
            <a:endParaRPr lang="en-U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grpSp>
        <p:nvGrpSpPr>
          <p:cNvPr id="38" name="Group 37"/>
          <p:cNvGrpSpPr/>
          <p:nvPr/>
        </p:nvGrpSpPr>
        <p:grpSpPr>
          <a:xfrm>
            <a:off x="228600" y="942551"/>
            <a:ext cx="8599452" cy="5308245"/>
            <a:chOff x="1269626" y="719466"/>
            <a:chExt cx="6410331" cy="3983582"/>
          </a:xfrm>
        </p:grpSpPr>
        <p:cxnSp>
          <p:nvCxnSpPr>
            <p:cNvPr id="39" name="Elbow Connector 25"/>
            <p:cNvCxnSpPr>
              <a:endCxn id="46" idx="1"/>
            </p:cNvCxnSpPr>
            <p:nvPr/>
          </p:nvCxnSpPr>
          <p:spPr>
            <a:xfrm flipV="1">
              <a:off x="2394645" y="974730"/>
              <a:ext cx="790184" cy="2196"/>
            </a:xfrm>
            <a:prstGeom prst="straightConnector1">
              <a:avLst/>
            </a:prstGeom>
            <a:ln w="25400" cmpd="sng">
              <a:solidFill>
                <a:schemeClr val="accent6">
                  <a:lumMod val="50000"/>
                </a:schemeClr>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sp>
          <p:nvSpPr>
            <p:cNvPr id="40" name="TextBox 39"/>
            <p:cNvSpPr txBox="1"/>
            <p:nvPr/>
          </p:nvSpPr>
          <p:spPr>
            <a:xfrm>
              <a:off x="2429316" y="822418"/>
              <a:ext cx="687760" cy="323360"/>
            </a:xfrm>
            <a:prstGeom prst="rect">
              <a:avLst/>
            </a:prstGeom>
            <a:noFill/>
          </p:spPr>
          <p:txBody>
            <a:bodyPr wrap="square" rtlCol="0">
              <a:spAutoFit/>
            </a:bodyPr>
            <a:lstStyle/>
            <a:p>
              <a:r>
                <a:rPr lang="en-US" sz="1100" b="1" dirty="0"/>
                <a:t>condor submit</a:t>
              </a:r>
            </a:p>
          </p:txBody>
        </p:sp>
        <p:sp>
          <p:nvSpPr>
            <p:cNvPr id="41" name="Rectangle 40"/>
            <p:cNvSpPr/>
            <p:nvPr/>
          </p:nvSpPr>
          <p:spPr bwMode="auto">
            <a:xfrm>
              <a:off x="1879852" y="1909118"/>
              <a:ext cx="1013858" cy="486582"/>
            </a:xfrm>
            <a:prstGeom prst="rect">
              <a:avLst/>
            </a:prstGeom>
            <a:solidFill>
              <a:srgbClr val="FFFF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t" anchorCtr="0"/>
            <a:lstStyle/>
            <a:p>
              <a:pPr algn="ctr" defTabSz="342864"/>
              <a:endParaRPr lang="en-US" sz="1100" b="1" dirty="0">
                <a:cs typeface="Lucida Sans Unicode" charset="0"/>
              </a:endParaRPr>
            </a:p>
          </p:txBody>
        </p:sp>
        <p:cxnSp>
          <p:nvCxnSpPr>
            <p:cNvPr id="42" name="Straight Arrow Connector 41"/>
            <p:cNvCxnSpPr>
              <a:stCxn id="46" idx="3"/>
              <a:endCxn id="44" idx="1"/>
            </p:cNvCxnSpPr>
            <p:nvPr/>
          </p:nvCxnSpPr>
          <p:spPr bwMode="auto">
            <a:xfrm flipV="1">
              <a:off x="3808187" y="972022"/>
              <a:ext cx="410387" cy="2708"/>
            </a:xfrm>
            <a:prstGeom prst="straightConnector1">
              <a:avLst/>
            </a:prstGeom>
            <a:ln w="25400" cmpd="sng">
              <a:solidFill>
                <a:schemeClr val="tx1"/>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sp>
          <p:nvSpPr>
            <p:cNvPr id="43" name="Rectangle 42"/>
            <p:cNvSpPr/>
            <p:nvPr/>
          </p:nvSpPr>
          <p:spPr bwMode="auto">
            <a:xfrm>
              <a:off x="2011608" y="1261487"/>
              <a:ext cx="777755" cy="282174"/>
            </a:xfrm>
            <a:prstGeom prst="rect">
              <a:avLst/>
            </a:prstGeom>
            <a:no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VO Frontend</a:t>
              </a:r>
            </a:p>
          </p:txBody>
        </p:sp>
        <p:sp>
          <p:nvSpPr>
            <p:cNvPr id="44" name="Rectangle 43"/>
            <p:cNvSpPr/>
            <p:nvPr/>
          </p:nvSpPr>
          <p:spPr bwMode="auto">
            <a:xfrm>
              <a:off x="4218574" y="782858"/>
              <a:ext cx="822428" cy="3783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HTCondor </a:t>
              </a:r>
            </a:p>
            <a:p>
              <a:pPr algn="ctr" defTabSz="342864"/>
              <a:r>
                <a:rPr lang="en-US" sz="1100" b="1" dirty="0">
                  <a:cs typeface="Lucida Sans Unicode" charset="0"/>
                </a:rPr>
                <a:t>Central Manager</a:t>
              </a:r>
            </a:p>
          </p:txBody>
        </p:sp>
        <p:sp>
          <p:nvSpPr>
            <p:cNvPr id="45" name="Rectangle 44"/>
            <p:cNvSpPr/>
            <p:nvPr/>
          </p:nvSpPr>
          <p:spPr bwMode="auto">
            <a:xfrm>
              <a:off x="3214505" y="750500"/>
              <a:ext cx="623359" cy="3783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HTCondor Schedulers</a:t>
              </a:r>
            </a:p>
          </p:txBody>
        </p:sp>
        <p:sp>
          <p:nvSpPr>
            <p:cNvPr id="46" name="Rectangle 45"/>
            <p:cNvSpPr/>
            <p:nvPr/>
          </p:nvSpPr>
          <p:spPr bwMode="auto">
            <a:xfrm>
              <a:off x="3184829" y="785567"/>
              <a:ext cx="623359" cy="3783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HTCondor Schedulers</a:t>
              </a:r>
            </a:p>
          </p:txBody>
        </p:sp>
        <p:sp>
          <p:nvSpPr>
            <p:cNvPr id="47" name="Rectangle 46"/>
            <p:cNvSpPr/>
            <p:nvPr/>
          </p:nvSpPr>
          <p:spPr bwMode="auto">
            <a:xfrm>
              <a:off x="1964245" y="1297953"/>
              <a:ext cx="777755" cy="282174"/>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ctr" anchorCtr="0"/>
            <a:lstStyle/>
            <a:p>
              <a:pPr algn="ctr" defTabSz="342864"/>
              <a:r>
                <a:rPr lang="en-US" sz="1100" b="1" dirty="0">
                  <a:cs typeface="Lucida Sans Unicode" charset="0"/>
                </a:rPr>
                <a:t>Frontend</a:t>
              </a:r>
            </a:p>
          </p:txBody>
        </p:sp>
        <p:cxnSp>
          <p:nvCxnSpPr>
            <p:cNvPr id="48" name="Straight Arrow Connector 47"/>
            <p:cNvCxnSpPr>
              <a:stCxn id="47" idx="3"/>
            </p:cNvCxnSpPr>
            <p:nvPr/>
          </p:nvCxnSpPr>
          <p:spPr>
            <a:xfrm flipV="1">
              <a:off x="2742000" y="1143708"/>
              <a:ext cx="442829" cy="295332"/>
            </a:xfrm>
            <a:prstGeom prst="straightConnector1">
              <a:avLst/>
            </a:prstGeom>
            <a:ln w="25400" cmpd="sng">
              <a:solidFill>
                <a:schemeClr val="accent6">
                  <a:lumMod val="50000"/>
                </a:schemeClr>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grpSp>
          <p:nvGrpSpPr>
            <p:cNvPr id="49" name="Group 48"/>
            <p:cNvGrpSpPr/>
            <p:nvPr/>
          </p:nvGrpSpPr>
          <p:grpSpPr>
            <a:xfrm>
              <a:off x="1297375" y="3086497"/>
              <a:ext cx="2095726" cy="1616551"/>
              <a:chOff x="305053" y="4025122"/>
              <a:chExt cx="2794301" cy="2155401"/>
            </a:xfrm>
          </p:grpSpPr>
          <p:sp>
            <p:nvSpPr>
              <p:cNvPr id="85" name="Cloud 84"/>
              <p:cNvSpPr/>
              <p:nvPr/>
            </p:nvSpPr>
            <p:spPr bwMode="auto">
              <a:xfrm>
                <a:off x="305053" y="4025122"/>
                <a:ext cx="2794301" cy="2155401"/>
              </a:xfrm>
              <a:prstGeom prst="cloud">
                <a:avLst/>
              </a:prstGeom>
              <a:pattFill prst="pct20">
                <a:fgClr>
                  <a:schemeClr val="accent5">
                    <a:lumMod val="50000"/>
                  </a:schemeClr>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algn="r" defTabSz="342864">
                  <a:defRPr/>
                </a:pPr>
                <a:r>
                  <a:rPr lang="en-US" sz="1100" b="1" dirty="0">
                    <a:solidFill>
                      <a:srgbClr val="000054"/>
                    </a:solidFill>
                    <a:latin typeface="+mn-lt"/>
                    <a:cs typeface="Lucida Sans Unicode" charset="0"/>
                  </a:rPr>
                  <a:t>Grid Site</a:t>
                </a:r>
              </a:p>
            </p:txBody>
          </p:sp>
          <p:sp>
            <p:nvSpPr>
              <p:cNvPr id="86" name="Rectangle 85"/>
              <p:cNvSpPr/>
              <p:nvPr/>
            </p:nvSpPr>
            <p:spPr bwMode="auto">
              <a:xfrm>
                <a:off x="944414" y="4695740"/>
                <a:ext cx="1388978" cy="1008872"/>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87" name="Rectangle 86"/>
              <p:cNvSpPr/>
              <p:nvPr/>
            </p:nvSpPr>
            <p:spPr bwMode="auto">
              <a:xfrm>
                <a:off x="884660" y="4753956"/>
                <a:ext cx="1388978" cy="1008872"/>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endParaRPr lang="en-US" sz="1100" b="1" dirty="0">
                  <a:cs typeface="Lucida Sans Unicode" charset="0"/>
                </a:endParaRPr>
              </a:p>
            </p:txBody>
          </p:sp>
          <p:sp>
            <p:nvSpPr>
              <p:cNvPr id="88" name="Rectangle 87"/>
              <p:cNvSpPr/>
              <p:nvPr/>
            </p:nvSpPr>
            <p:spPr bwMode="auto">
              <a:xfrm>
                <a:off x="951925" y="4821369"/>
                <a:ext cx="1271245" cy="672581"/>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defTabSz="342864">
                  <a:defRPr/>
                </a:pPr>
                <a:endParaRPr lang="en-US" sz="1100" b="1" dirty="0">
                  <a:cs typeface="Lucida Sans Unicode" charset="0"/>
                </a:endParaRPr>
              </a:p>
            </p:txBody>
          </p:sp>
          <p:sp>
            <p:nvSpPr>
              <p:cNvPr id="89" name="Rectangle 88"/>
              <p:cNvSpPr/>
              <p:nvPr/>
            </p:nvSpPr>
            <p:spPr bwMode="auto">
              <a:xfrm>
                <a:off x="1012485" y="5007610"/>
                <a:ext cx="1144220" cy="4352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endParaRPr lang="en-US" sz="1100" b="1" dirty="0">
                  <a:cs typeface="Lucida Sans Unicode" charset="0"/>
                </a:endParaRPr>
              </a:p>
            </p:txBody>
          </p:sp>
          <p:sp>
            <p:nvSpPr>
              <p:cNvPr id="90" name="Rectangle 89"/>
              <p:cNvSpPr/>
              <p:nvPr/>
            </p:nvSpPr>
            <p:spPr bwMode="auto">
              <a:xfrm>
                <a:off x="1091289" y="5100056"/>
                <a:ext cx="404069" cy="251673"/>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grpSp>
          <p:nvGrpSpPr>
            <p:cNvPr id="50" name="Group 49"/>
            <p:cNvGrpSpPr/>
            <p:nvPr/>
          </p:nvGrpSpPr>
          <p:grpSpPr>
            <a:xfrm>
              <a:off x="3452931" y="3080583"/>
              <a:ext cx="2095726" cy="1616551"/>
              <a:chOff x="3486709" y="4025122"/>
              <a:chExt cx="2794301" cy="2155401"/>
            </a:xfrm>
          </p:grpSpPr>
          <p:sp>
            <p:nvSpPr>
              <p:cNvPr id="79" name="Cloud 78"/>
              <p:cNvSpPr/>
              <p:nvPr/>
            </p:nvSpPr>
            <p:spPr bwMode="auto">
              <a:xfrm>
                <a:off x="3486709" y="4025122"/>
                <a:ext cx="2794301" cy="2155401"/>
              </a:xfrm>
              <a:prstGeom prst="cloud">
                <a:avLst/>
              </a:prstGeom>
              <a:pattFill prst="pct20">
                <a:fgClr>
                  <a:schemeClr val="accent5">
                    <a:lumMod val="50000"/>
                  </a:schemeClr>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algn="r" defTabSz="342864">
                  <a:defRPr/>
                </a:pPr>
                <a:r>
                  <a:rPr lang="en-US" sz="1100" b="1" dirty="0">
                    <a:solidFill>
                      <a:srgbClr val="000054"/>
                    </a:solidFill>
                    <a:latin typeface="+mn-lt"/>
                    <a:cs typeface="Lucida Sans Unicode" charset="0"/>
                  </a:rPr>
                  <a:t>Local Resources</a:t>
                </a:r>
              </a:p>
            </p:txBody>
          </p:sp>
          <p:sp>
            <p:nvSpPr>
              <p:cNvPr id="80" name="Rectangle 79"/>
              <p:cNvSpPr/>
              <p:nvPr/>
            </p:nvSpPr>
            <p:spPr bwMode="auto">
              <a:xfrm>
                <a:off x="4126070" y="4695740"/>
                <a:ext cx="1388978" cy="1008872"/>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81" name="Rectangle 80"/>
              <p:cNvSpPr/>
              <p:nvPr/>
            </p:nvSpPr>
            <p:spPr bwMode="auto">
              <a:xfrm>
                <a:off x="4066316" y="4753956"/>
                <a:ext cx="1388978" cy="1008872"/>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endParaRPr lang="en-US" sz="1100" b="1" dirty="0">
                  <a:cs typeface="Lucida Sans Unicode" charset="0"/>
                </a:endParaRPr>
              </a:p>
            </p:txBody>
          </p:sp>
          <p:sp>
            <p:nvSpPr>
              <p:cNvPr id="82" name="Rectangle 81"/>
              <p:cNvSpPr/>
              <p:nvPr/>
            </p:nvSpPr>
            <p:spPr bwMode="auto">
              <a:xfrm>
                <a:off x="4133581" y="4821369"/>
                <a:ext cx="1271245" cy="672581"/>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defTabSz="342864">
                  <a:defRPr/>
                </a:pPr>
                <a:endParaRPr lang="en-US" sz="1100" b="1" dirty="0">
                  <a:cs typeface="Lucida Sans Unicode" charset="0"/>
                </a:endParaRPr>
              </a:p>
            </p:txBody>
          </p:sp>
          <p:sp>
            <p:nvSpPr>
              <p:cNvPr id="83" name="Rectangle 82"/>
              <p:cNvSpPr/>
              <p:nvPr/>
            </p:nvSpPr>
            <p:spPr bwMode="auto">
              <a:xfrm>
                <a:off x="4194141" y="5007610"/>
                <a:ext cx="1144220" cy="4352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endParaRPr lang="en-US" sz="1100" b="1" dirty="0">
                  <a:cs typeface="Lucida Sans Unicode" charset="0"/>
                </a:endParaRPr>
              </a:p>
            </p:txBody>
          </p:sp>
          <p:sp>
            <p:nvSpPr>
              <p:cNvPr id="84" name="Rectangle 83"/>
              <p:cNvSpPr/>
              <p:nvPr/>
            </p:nvSpPr>
            <p:spPr bwMode="auto">
              <a:xfrm>
                <a:off x="4272945" y="5100056"/>
                <a:ext cx="404069" cy="251673"/>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cxnSp>
          <p:nvCxnSpPr>
            <p:cNvPr id="51" name="Straight Arrow Connector 73"/>
            <p:cNvCxnSpPr>
              <a:endCxn id="90" idx="0"/>
            </p:cNvCxnSpPr>
            <p:nvPr/>
          </p:nvCxnSpPr>
          <p:spPr bwMode="auto">
            <a:xfrm flipH="1">
              <a:off x="2038578" y="1161185"/>
              <a:ext cx="1254930" cy="2731512"/>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cxnSp>
          <p:nvCxnSpPr>
            <p:cNvPr id="52" name="Straight Arrow Connector 73"/>
            <p:cNvCxnSpPr>
              <a:endCxn id="84" idx="0"/>
            </p:cNvCxnSpPr>
            <p:nvPr/>
          </p:nvCxnSpPr>
          <p:spPr bwMode="auto">
            <a:xfrm>
              <a:off x="3393101" y="1163894"/>
              <a:ext cx="801033" cy="2722889"/>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sp>
          <p:nvSpPr>
            <p:cNvPr id="53" name="Rectangle 52"/>
            <p:cNvSpPr/>
            <p:nvPr/>
          </p:nvSpPr>
          <p:spPr bwMode="auto">
            <a:xfrm>
              <a:off x="1847600" y="1945581"/>
              <a:ext cx="998448" cy="494919"/>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ctr" defTabSz="342864"/>
              <a:r>
                <a:rPr lang="en-US" sz="1100" b="1" dirty="0">
                  <a:cs typeface="Lucida Sans Unicode" charset="0"/>
                </a:rPr>
                <a:t>GlideinWMS Factory</a:t>
              </a:r>
            </a:p>
          </p:txBody>
        </p:sp>
        <p:sp>
          <p:nvSpPr>
            <p:cNvPr id="54" name="Rectangle 53"/>
            <p:cNvSpPr/>
            <p:nvPr/>
          </p:nvSpPr>
          <p:spPr bwMode="auto">
            <a:xfrm>
              <a:off x="1893989" y="2000616"/>
              <a:ext cx="914252" cy="216396"/>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nchor="ctr" anchorCtr="0"/>
            <a:lstStyle/>
            <a:p>
              <a:pPr algn="ctr" defTabSz="342864"/>
              <a:r>
                <a:rPr lang="en-US" sz="1100" b="1" dirty="0">
                  <a:cs typeface="Lucida Sans Unicode" charset="0"/>
                </a:rPr>
                <a:t>HTCondor-G</a:t>
              </a:r>
            </a:p>
          </p:txBody>
        </p:sp>
        <p:grpSp>
          <p:nvGrpSpPr>
            <p:cNvPr id="55" name="Group 54"/>
            <p:cNvGrpSpPr/>
            <p:nvPr/>
          </p:nvGrpSpPr>
          <p:grpSpPr>
            <a:xfrm>
              <a:off x="5584231" y="3083733"/>
              <a:ext cx="2095726" cy="1616551"/>
              <a:chOff x="3486709" y="4025122"/>
              <a:chExt cx="2794301" cy="2155401"/>
            </a:xfrm>
          </p:grpSpPr>
          <p:sp>
            <p:nvSpPr>
              <p:cNvPr id="73" name="Cloud 72"/>
              <p:cNvSpPr/>
              <p:nvPr/>
            </p:nvSpPr>
            <p:spPr bwMode="auto">
              <a:xfrm>
                <a:off x="3486709" y="4025122"/>
                <a:ext cx="2794301" cy="2155401"/>
              </a:xfrm>
              <a:prstGeom prst="cloud">
                <a:avLst/>
              </a:prstGeom>
              <a:pattFill prst="pct20">
                <a:fgClr>
                  <a:schemeClr val="accent5">
                    <a:lumMod val="50000"/>
                  </a:schemeClr>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algn="r" defTabSz="342864">
                  <a:defRPr/>
                </a:pPr>
                <a:r>
                  <a:rPr lang="en-US" sz="1100" b="1" dirty="0">
                    <a:solidFill>
                      <a:srgbClr val="000054"/>
                    </a:solidFill>
                    <a:latin typeface="+mn-lt"/>
                    <a:cs typeface="Lucida Sans Unicode" charset="0"/>
                  </a:rPr>
                  <a:t>High Performance Computers</a:t>
                </a:r>
              </a:p>
            </p:txBody>
          </p:sp>
          <p:sp>
            <p:nvSpPr>
              <p:cNvPr id="74" name="Rectangle 73"/>
              <p:cNvSpPr/>
              <p:nvPr/>
            </p:nvSpPr>
            <p:spPr bwMode="auto">
              <a:xfrm>
                <a:off x="4126070" y="4695740"/>
                <a:ext cx="1388978" cy="1008872"/>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75" name="Rectangle 74"/>
              <p:cNvSpPr/>
              <p:nvPr/>
            </p:nvSpPr>
            <p:spPr bwMode="auto">
              <a:xfrm>
                <a:off x="4066316" y="4753956"/>
                <a:ext cx="1388978" cy="1008872"/>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endParaRPr lang="en-US" sz="1100" b="1" dirty="0">
                  <a:cs typeface="Lucida Sans Unicode" charset="0"/>
                </a:endParaRPr>
              </a:p>
            </p:txBody>
          </p:sp>
          <p:sp>
            <p:nvSpPr>
              <p:cNvPr id="76" name="Rectangle 75"/>
              <p:cNvSpPr/>
              <p:nvPr/>
            </p:nvSpPr>
            <p:spPr bwMode="auto">
              <a:xfrm>
                <a:off x="4133581" y="4821369"/>
                <a:ext cx="1271245" cy="672581"/>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defTabSz="342864">
                  <a:defRPr/>
                </a:pPr>
                <a:endParaRPr lang="en-US" sz="1100" b="1" dirty="0">
                  <a:cs typeface="Lucida Sans Unicode" charset="0"/>
                </a:endParaRPr>
              </a:p>
            </p:txBody>
          </p:sp>
          <p:sp>
            <p:nvSpPr>
              <p:cNvPr id="77" name="Rectangle 76"/>
              <p:cNvSpPr/>
              <p:nvPr/>
            </p:nvSpPr>
            <p:spPr bwMode="auto">
              <a:xfrm>
                <a:off x="4194141" y="5007610"/>
                <a:ext cx="1144220" cy="435227"/>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endParaRPr lang="en-US" sz="1100" b="1" dirty="0">
                  <a:cs typeface="Lucida Sans Unicode" charset="0"/>
                </a:endParaRPr>
              </a:p>
            </p:txBody>
          </p:sp>
          <p:sp>
            <p:nvSpPr>
              <p:cNvPr id="78" name="Rectangle 77"/>
              <p:cNvSpPr/>
              <p:nvPr/>
            </p:nvSpPr>
            <p:spPr bwMode="auto">
              <a:xfrm>
                <a:off x="4272945" y="5100056"/>
                <a:ext cx="404069" cy="251673"/>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cxnSp>
          <p:nvCxnSpPr>
            <p:cNvPr id="56" name="Straight Arrow Connector 73"/>
            <p:cNvCxnSpPr>
              <a:stCxn id="46" idx="2"/>
              <a:endCxn id="78" idx="1"/>
            </p:cNvCxnSpPr>
            <p:nvPr/>
          </p:nvCxnSpPr>
          <p:spPr bwMode="auto">
            <a:xfrm>
              <a:off x="3496508" y="1163894"/>
              <a:ext cx="2677400" cy="2820418"/>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grpSp>
          <p:nvGrpSpPr>
            <p:cNvPr id="57" name="Group 56"/>
            <p:cNvGrpSpPr/>
            <p:nvPr/>
          </p:nvGrpSpPr>
          <p:grpSpPr>
            <a:xfrm>
              <a:off x="4350531" y="1528779"/>
              <a:ext cx="2095726" cy="1616551"/>
              <a:chOff x="4350531" y="1528779"/>
              <a:chExt cx="2095726" cy="1616551"/>
            </a:xfrm>
          </p:grpSpPr>
          <p:sp>
            <p:nvSpPr>
              <p:cNvPr id="67" name="Cloud 66"/>
              <p:cNvSpPr/>
              <p:nvPr/>
            </p:nvSpPr>
            <p:spPr bwMode="auto">
              <a:xfrm>
                <a:off x="4350531" y="1528779"/>
                <a:ext cx="2095726" cy="1616551"/>
              </a:xfrm>
              <a:prstGeom prst="cloud">
                <a:avLst/>
              </a:prstGeom>
              <a:pattFill prst="pct20">
                <a:fgClr>
                  <a:schemeClr val="accent2"/>
                </a:fgClr>
                <a:bgClr>
                  <a:prstClr val="white"/>
                </a:bgClr>
              </a:pattFill>
              <a:ln w="9525"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lIns="0" tIns="0" rIns="0" bIns="0" anchor="t" anchorCtr="0"/>
              <a:lstStyle/>
              <a:p>
                <a:pPr defTabSz="342864">
                  <a:defRPr/>
                </a:pPr>
                <a:r>
                  <a:rPr lang="en-US" sz="1100" b="1" dirty="0">
                    <a:solidFill>
                      <a:srgbClr val="000054"/>
                    </a:solidFill>
                    <a:latin typeface="+mn-lt"/>
                    <a:cs typeface="Lucida Sans Unicode" charset="0"/>
                  </a:rPr>
                  <a:t>Cloud Provider</a:t>
                </a:r>
              </a:p>
            </p:txBody>
          </p:sp>
          <p:sp>
            <p:nvSpPr>
              <p:cNvPr id="68" name="Rectangle 67"/>
              <p:cNvSpPr/>
              <p:nvPr/>
            </p:nvSpPr>
            <p:spPr bwMode="auto">
              <a:xfrm>
                <a:off x="4831619" y="1986490"/>
                <a:ext cx="1041734" cy="756654"/>
              </a:xfrm>
              <a:prstGeom prst="rect">
                <a:avLst/>
              </a:prstGeom>
              <a:solidFill>
                <a:srgbClr val="FFFFFF"/>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1"/>
              <a:lstStyle/>
              <a:p>
                <a:pPr defTabSz="342864"/>
                <a:r>
                  <a:rPr lang="en-US" sz="1100" b="1" dirty="0">
                    <a:cs typeface="Lucida Sans Unicode" charset="0"/>
                  </a:rPr>
                  <a:t>Virtual Machine</a:t>
                </a:r>
              </a:p>
            </p:txBody>
          </p:sp>
          <p:sp>
            <p:nvSpPr>
              <p:cNvPr id="69" name="Rectangle 68"/>
              <p:cNvSpPr/>
              <p:nvPr/>
            </p:nvSpPr>
            <p:spPr bwMode="auto">
              <a:xfrm>
                <a:off x="4786804" y="2030152"/>
                <a:ext cx="1041734" cy="756654"/>
              </a:xfrm>
              <a:prstGeom prst="rect">
                <a:avLst/>
              </a:prstGeom>
              <a:solidFill>
                <a:schemeClr val="accent6">
                  <a:lumMod val="40000"/>
                  <a:lumOff val="60000"/>
                </a:schemeClr>
              </a:solidFill>
              <a:ln>
                <a:solidFill>
                  <a:schemeClr val="accent6">
                    <a:lumMod val="50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34287" rIns="68573" bIns="34287" anchor="b" anchorCtr="0"/>
              <a:lstStyle/>
              <a:p>
                <a:pPr algn="r" defTabSz="342864"/>
                <a:r>
                  <a:rPr lang="en-US" sz="1100" b="1" dirty="0">
                    <a:cs typeface="Lucida Sans Unicode" charset="0"/>
                  </a:rPr>
                  <a:t>VM</a:t>
                </a:r>
              </a:p>
            </p:txBody>
          </p:sp>
          <p:sp>
            <p:nvSpPr>
              <p:cNvPr id="70" name="Rectangle 69"/>
              <p:cNvSpPr/>
              <p:nvPr/>
            </p:nvSpPr>
            <p:spPr bwMode="auto">
              <a:xfrm>
                <a:off x="4837253" y="2080712"/>
                <a:ext cx="953434" cy="504436"/>
              </a:xfrm>
              <a:prstGeom prst="rect">
                <a:avLst/>
              </a:prstGeom>
              <a:solidFill>
                <a:srgbClr val="9595FF"/>
              </a:solidFill>
              <a:ln>
                <a:solidFill>
                  <a:srgbClr val="00009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87"/>
              <a:lstStyle/>
              <a:p>
                <a:pPr algn="r" defTabSz="342864">
                  <a:defRPr/>
                </a:pPr>
                <a:r>
                  <a:rPr lang="en-US" sz="1100" b="1" dirty="0">
                    <a:cs typeface="Lucida Sans Unicode" charset="0"/>
                  </a:rPr>
                  <a:t>Glidein</a:t>
                </a:r>
              </a:p>
            </p:txBody>
          </p:sp>
          <p:sp>
            <p:nvSpPr>
              <p:cNvPr id="71" name="Rectangle 70"/>
              <p:cNvSpPr/>
              <p:nvPr/>
            </p:nvSpPr>
            <p:spPr bwMode="auto">
              <a:xfrm>
                <a:off x="4882673" y="2220392"/>
                <a:ext cx="858165" cy="326420"/>
              </a:xfrm>
              <a:prstGeom prst="rect">
                <a:avLst/>
              </a:prstGeom>
              <a:ln>
                <a:solidFill>
                  <a:schemeClr val="tx2">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80" tIns="34287" rIns="68580" bIns="34287" anchor="ctr" anchorCtr="0"/>
              <a:lstStyle/>
              <a:p>
                <a:pPr algn="r" defTabSz="342864"/>
                <a:r>
                  <a:rPr lang="en-US" sz="1100" b="1" dirty="0">
                    <a:cs typeface="Lucida Sans Unicode" charset="0"/>
                  </a:rPr>
                  <a:t>HTCondor</a:t>
                </a:r>
              </a:p>
              <a:p>
                <a:pPr algn="r" defTabSz="342864"/>
                <a:r>
                  <a:rPr lang="en-US" sz="1100" b="1" dirty="0">
                    <a:cs typeface="Lucida Sans Unicode" charset="0"/>
                  </a:rPr>
                  <a:t>Startd</a:t>
                </a:r>
              </a:p>
            </p:txBody>
          </p:sp>
          <p:sp>
            <p:nvSpPr>
              <p:cNvPr id="72" name="Rectangle 71"/>
              <p:cNvSpPr/>
              <p:nvPr/>
            </p:nvSpPr>
            <p:spPr bwMode="auto">
              <a:xfrm>
                <a:off x="4941776" y="2289727"/>
                <a:ext cx="303052" cy="188755"/>
              </a:xfrm>
              <a:prstGeom prst="rect">
                <a:avLst/>
              </a:prstGeom>
              <a:solidFill>
                <a:schemeClr val="accent3">
                  <a:lumMod val="40000"/>
                  <a:lumOff val="60000"/>
                </a:schemeClr>
              </a:solidFill>
              <a:ln>
                <a:solidFill>
                  <a:schemeClr val="accent3">
                    <a:lumMod val="75000"/>
                  </a:schemeClr>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lIns="68573" tIns="0" rIns="68573" bIns="34290" anchor="ctr"/>
              <a:lstStyle/>
              <a:p>
                <a:pPr algn="ctr" defTabSz="342864">
                  <a:defRPr/>
                </a:pPr>
                <a:r>
                  <a:rPr lang="en-US" sz="1100" b="1" dirty="0">
                    <a:solidFill>
                      <a:schemeClr val="tx1"/>
                    </a:solidFill>
                    <a:cs typeface="Lucida Sans Unicode" charset="0"/>
                  </a:rPr>
                  <a:t>Job</a:t>
                </a:r>
              </a:p>
            </p:txBody>
          </p:sp>
        </p:grpSp>
        <p:cxnSp>
          <p:nvCxnSpPr>
            <p:cNvPr id="58" name="Straight Arrow Connector 73"/>
            <p:cNvCxnSpPr>
              <a:endCxn id="72" idx="0"/>
            </p:cNvCxnSpPr>
            <p:nvPr/>
          </p:nvCxnSpPr>
          <p:spPr bwMode="auto">
            <a:xfrm>
              <a:off x="3648637" y="1161185"/>
              <a:ext cx="1444664" cy="1128542"/>
            </a:xfrm>
            <a:prstGeom prst="straightConnector1">
              <a:avLst/>
            </a:prstGeom>
            <a:ln w="25400" cmpd="sng">
              <a:solidFill>
                <a:schemeClr val="accent4"/>
              </a:solidFill>
              <a:headEnd type="stealth" w="lg" len="lg"/>
              <a:tailEnd type="none" w="med" len="lg"/>
            </a:ln>
            <a:effectLst/>
          </p:spPr>
          <p:style>
            <a:lnRef idx="2">
              <a:schemeClr val="accent4"/>
            </a:lnRef>
            <a:fillRef idx="0">
              <a:schemeClr val="accent4"/>
            </a:fillRef>
            <a:effectRef idx="1">
              <a:schemeClr val="accent4"/>
            </a:effectRef>
            <a:fontRef idx="minor">
              <a:schemeClr val="tx1"/>
            </a:fontRef>
          </p:style>
        </p:cxnSp>
        <p:sp>
          <p:nvSpPr>
            <p:cNvPr id="59" name="TextBox 58"/>
            <p:cNvSpPr txBox="1"/>
            <p:nvPr/>
          </p:nvSpPr>
          <p:spPr>
            <a:xfrm>
              <a:off x="3065110" y="1501052"/>
              <a:ext cx="1090704" cy="346457"/>
            </a:xfrm>
            <a:prstGeom prst="rect">
              <a:avLst/>
            </a:prstGeom>
            <a:noFill/>
          </p:spPr>
          <p:txBody>
            <a:bodyPr wrap="square" rtlCol="0">
              <a:spAutoFit/>
            </a:bodyPr>
            <a:lstStyle/>
            <a:p>
              <a:pPr algn="ctr"/>
              <a:r>
                <a:rPr lang="en-US" dirty="0"/>
                <a:t>Pull Job</a:t>
              </a:r>
            </a:p>
          </p:txBody>
        </p:sp>
        <p:cxnSp>
          <p:nvCxnSpPr>
            <p:cNvPr id="60" name="Straight Arrow Connector 59"/>
            <p:cNvCxnSpPr>
              <a:stCxn id="54" idx="0"/>
              <a:endCxn id="47" idx="2"/>
            </p:cNvCxnSpPr>
            <p:nvPr/>
          </p:nvCxnSpPr>
          <p:spPr>
            <a:xfrm flipV="1">
              <a:off x="2351115" y="1580127"/>
              <a:ext cx="2007" cy="420489"/>
            </a:xfrm>
            <a:prstGeom prst="straightConnector1">
              <a:avLst/>
            </a:prstGeom>
            <a:ln w="25400" cmpd="sng">
              <a:solidFill>
                <a:schemeClr val="accent6">
                  <a:lumMod val="50000"/>
                </a:schemeClr>
              </a:solidFill>
              <a:headEnd type="stealth" w="med" len="lg"/>
              <a:tailEnd type="stealth" w="med" len="lg"/>
            </a:ln>
            <a:effectLst/>
          </p:spPr>
          <p:style>
            <a:lnRef idx="2">
              <a:schemeClr val="accent4"/>
            </a:lnRef>
            <a:fillRef idx="0">
              <a:schemeClr val="accent4"/>
            </a:fillRef>
            <a:effectRef idx="1">
              <a:schemeClr val="accent4"/>
            </a:effectRef>
            <a:fontRef idx="minor">
              <a:schemeClr val="tx1"/>
            </a:fontRef>
          </p:style>
        </p:cxnSp>
        <p:cxnSp>
          <p:nvCxnSpPr>
            <p:cNvPr id="61" name="Elbow Connector 60"/>
            <p:cNvCxnSpPr>
              <a:stCxn id="53" idx="2"/>
              <a:endCxn id="70" idx="2"/>
            </p:cNvCxnSpPr>
            <p:nvPr/>
          </p:nvCxnSpPr>
          <p:spPr>
            <a:xfrm rot="16200000" flipH="1">
              <a:off x="3758074" y="1029250"/>
              <a:ext cx="144647" cy="2967146"/>
            </a:xfrm>
            <a:prstGeom prst="bentConnector3">
              <a:avLst>
                <a:gd name="adj1" fmla="val 184758"/>
              </a:avLst>
            </a:prstGeom>
            <a:ln w="25400" cmpd="sng">
              <a:solidFill>
                <a:schemeClr val="accent6">
                  <a:lumMod val="50000"/>
                </a:schemeClr>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cxnSp>
          <p:nvCxnSpPr>
            <p:cNvPr id="62" name="Straight Arrow Connector 41"/>
            <p:cNvCxnSpPr>
              <a:stCxn id="71" idx="0"/>
              <a:endCxn id="44" idx="3"/>
            </p:cNvCxnSpPr>
            <p:nvPr/>
          </p:nvCxnSpPr>
          <p:spPr bwMode="auto">
            <a:xfrm rot="16200000" flipV="1">
              <a:off x="4552192" y="1460831"/>
              <a:ext cx="1248371" cy="270753"/>
            </a:xfrm>
            <a:prstGeom prst="bentConnector2">
              <a:avLst/>
            </a:prstGeom>
            <a:ln w="25400" cmpd="sng">
              <a:solidFill>
                <a:schemeClr val="tx1"/>
              </a:solidFill>
              <a:headEnd type="none" w="med" len="med"/>
              <a:tailEnd type="stealth" w="med" len="lg"/>
            </a:ln>
            <a:effectLst/>
          </p:spPr>
          <p:style>
            <a:lnRef idx="2">
              <a:schemeClr val="accent4"/>
            </a:lnRef>
            <a:fillRef idx="0">
              <a:schemeClr val="accent4"/>
            </a:fillRef>
            <a:effectRef idx="1">
              <a:schemeClr val="accent4"/>
            </a:effectRef>
            <a:fontRef idx="minor">
              <a:schemeClr val="tx1"/>
            </a:fontRef>
          </p:style>
        </p:cxn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905" y="1978728"/>
              <a:ext cx="428625" cy="428625"/>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626" y="1311704"/>
              <a:ext cx="647321" cy="463914"/>
            </a:xfrm>
            <a:prstGeom prst="rect">
              <a:avLst/>
            </a:prstGeom>
          </p:spPr>
        </p:pic>
        <p:pic>
          <p:nvPicPr>
            <p:cNvPr id="66" name="Picture 4" descr="C:\Program Files\Office 2003\MEDIA\CAGCAT10\j0292020.wmf"/>
            <p:cNvPicPr>
              <a:picLocks noChangeAspect="1" noChangeArrowheads="1"/>
            </p:cNvPicPr>
            <p:nvPr/>
          </p:nvPicPr>
          <p:blipFill>
            <a:blip r:embed="rId4" cstate="print"/>
            <a:srcRect/>
            <a:stretch>
              <a:fillRect/>
            </a:stretch>
          </p:blipFill>
          <p:spPr bwMode="auto">
            <a:xfrm>
              <a:off x="1926680" y="719466"/>
              <a:ext cx="461813" cy="497960"/>
            </a:xfrm>
            <a:prstGeom prst="rect">
              <a:avLst/>
            </a:prstGeom>
            <a:ln>
              <a:noFill/>
              <a:headEnd type="none" w="med" len="med"/>
              <a:tailEnd type="arrow"/>
            </a:ln>
            <a:effectLst/>
          </p:spPr>
        </p:pic>
      </p:grpSp>
    </p:spTree>
    <p:extLst>
      <p:ext uri="{BB962C8B-B14F-4D97-AF65-F5344CB8AC3E}">
        <p14:creationId xmlns:p14="http://schemas.microsoft.com/office/powerpoint/2010/main" val="282472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AWS: 25% of CMS global capacity</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4207"/>
          <a:stretch/>
        </p:blipFill>
        <p:spPr>
          <a:xfrm>
            <a:off x="222250" y="893568"/>
            <a:ext cx="8180048" cy="5263392"/>
          </a:xfrm>
          <a:prstGeom prst="rect">
            <a:avLst/>
          </a:prstGeom>
        </p:spPr>
      </p:pic>
      <p:sp>
        <p:nvSpPr>
          <p:cNvPr id="8" name="TextBox 7"/>
          <p:cNvSpPr txBox="1"/>
          <p:nvPr/>
        </p:nvSpPr>
        <p:spPr>
          <a:xfrm>
            <a:off x="5046617" y="2612267"/>
            <a:ext cx="1589922" cy="461665"/>
          </a:xfrm>
          <a:prstGeom prst="rect">
            <a:avLst/>
          </a:prstGeom>
          <a:noFill/>
        </p:spPr>
        <p:txBody>
          <a:bodyPr wrap="none" rtlCol="0">
            <a:spAutoFit/>
          </a:bodyPr>
          <a:lstStyle/>
          <a:p>
            <a:r>
              <a:rPr lang="en-US" b="1" dirty="0">
                <a:solidFill>
                  <a:schemeClr val="bg1"/>
                </a:solidFill>
              </a:rPr>
              <a:t>Production</a:t>
            </a:r>
          </a:p>
        </p:txBody>
      </p:sp>
      <p:sp>
        <p:nvSpPr>
          <p:cNvPr id="9" name="TextBox 8"/>
          <p:cNvSpPr txBox="1"/>
          <p:nvPr/>
        </p:nvSpPr>
        <p:spPr>
          <a:xfrm>
            <a:off x="5046617" y="3430928"/>
            <a:ext cx="1229504" cy="461665"/>
          </a:xfrm>
          <a:prstGeom prst="rect">
            <a:avLst/>
          </a:prstGeom>
          <a:noFill/>
        </p:spPr>
        <p:txBody>
          <a:bodyPr wrap="none" rtlCol="0">
            <a:spAutoFit/>
          </a:bodyPr>
          <a:lstStyle/>
          <a:p>
            <a:r>
              <a:rPr lang="en-US" b="1" dirty="0">
                <a:solidFill>
                  <a:schemeClr val="bg1"/>
                </a:solidFill>
              </a:rPr>
              <a:t>Analysis</a:t>
            </a:r>
          </a:p>
        </p:txBody>
      </p:sp>
      <p:sp>
        <p:nvSpPr>
          <p:cNvPr id="10" name="TextBox 9"/>
          <p:cNvSpPr txBox="1"/>
          <p:nvPr/>
        </p:nvSpPr>
        <p:spPr>
          <a:xfrm>
            <a:off x="5046617" y="4226438"/>
            <a:ext cx="1861151" cy="461665"/>
          </a:xfrm>
          <a:prstGeom prst="rect">
            <a:avLst/>
          </a:prstGeom>
          <a:noFill/>
        </p:spPr>
        <p:txBody>
          <a:bodyPr wrap="none" rtlCol="0">
            <a:spAutoFit/>
          </a:bodyPr>
          <a:lstStyle/>
          <a:p>
            <a:r>
              <a:rPr lang="en-US" b="1" dirty="0">
                <a:solidFill>
                  <a:schemeClr val="bg1"/>
                </a:solidFill>
              </a:rPr>
              <a:t>Reprocessing</a:t>
            </a:r>
          </a:p>
        </p:txBody>
      </p:sp>
      <p:sp>
        <p:nvSpPr>
          <p:cNvPr id="11" name="TextBox 10"/>
          <p:cNvSpPr txBox="1"/>
          <p:nvPr/>
        </p:nvSpPr>
        <p:spPr>
          <a:xfrm>
            <a:off x="5084382" y="5068251"/>
            <a:ext cx="2655214" cy="830997"/>
          </a:xfrm>
          <a:prstGeom prst="rect">
            <a:avLst/>
          </a:prstGeom>
          <a:noFill/>
        </p:spPr>
        <p:txBody>
          <a:bodyPr wrap="none" rtlCol="0">
            <a:spAutoFit/>
          </a:bodyPr>
          <a:lstStyle/>
          <a:p>
            <a:r>
              <a:rPr lang="en-US" b="1" dirty="0">
                <a:solidFill>
                  <a:schemeClr val="bg1"/>
                </a:solidFill>
              </a:rPr>
              <a:t>Production on AWS</a:t>
            </a:r>
          </a:p>
          <a:p>
            <a:r>
              <a:rPr lang="en-US" b="1" dirty="0">
                <a:solidFill>
                  <a:schemeClr val="bg1"/>
                </a:solidFill>
              </a:rPr>
              <a:t>via FNAL HEPCloud</a:t>
            </a:r>
          </a:p>
        </p:txBody>
      </p:sp>
      <p:sp>
        <p:nvSpPr>
          <p:cNvPr id="12"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2642625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from the Jan 2016 CMS Use Case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pic>
        <p:nvPicPr>
          <p:cNvPr id="7" name="Picture 6"/>
          <p:cNvPicPr>
            <a:picLocks noChangeAspect="1"/>
          </p:cNvPicPr>
          <p:nvPr/>
        </p:nvPicPr>
        <p:blipFill>
          <a:blip r:embed="rId2"/>
          <a:stretch>
            <a:fillRect/>
          </a:stretch>
        </p:blipFill>
        <p:spPr>
          <a:xfrm>
            <a:off x="4582930" y="3245808"/>
            <a:ext cx="4567420" cy="2372917"/>
          </a:xfrm>
          <a:prstGeom prst="rect">
            <a:avLst/>
          </a:prstGeom>
          <a:ln>
            <a:solidFill>
              <a:srgbClr val="004C97"/>
            </a:solidFill>
          </a:ln>
        </p:spPr>
      </p:pic>
      <p:pic>
        <p:nvPicPr>
          <p:cNvPr id="8" name="Picture 7"/>
          <p:cNvPicPr>
            <a:picLocks noChangeAspect="1"/>
          </p:cNvPicPr>
          <p:nvPr/>
        </p:nvPicPr>
        <p:blipFill>
          <a:blip r:embed="rId3"/>
          <a:stretch>
            <a:fillRect/>
          </a:stretch>
        </p:blipFill>
        <p:spPr>
          <a:xfrm>
            <a:off x="228600" y="3442307"/>
            <a:ext cx="4713969" cy="2449054"/>
          </a:xfrm>
          <a:prstGeom prst="rect">
            <a:avLst/>
          </a:prstGeom>
          <a:ln>
            <a:solidFill>
              <a:schemeClr val="tx1"/>
            </a:solidFill>
          </a:ln>
        </p:spPr>
      </p:pic>
      <p:sp>
        <p:nvSpPr>
          <p:cNvPr id="9" name="TextBox 8"/>
          <p:cNvSpPr txBox="1"/>
          <p:nvPr/>
        </p:nvSpPr>
        <p:spPr>
          <a:xfrm>
            <a:off x="5800868" y="1563007"/>
            <a:ext cx="184666" cy="461665"/>
          </a:xfrm>
          <a:prstGeom prst="rect">
            <a:avLst/>
          </a:prstGeom>
          <a:noFill/>
        </p:spPr>
        <p:txBody>
          <a:bodyPr wrap="none" rtlCol="0">
            <a:spAutoFit/>
          </a:bodyPr>
          <a:lstStyle/>
          <a:p>
            <a:endParaRPr lang="en-US" dirty="0"/>
          </a:p>
        </p:txBody>
      </p:sp>
      <p:sp>
        <p:nvSpPr>
          <p:cNvPr id="10" name="Content Placeholder 2"/>
          <p:cNvSpPr txBox="1">
            <a:spLocks/>
          </p:cNvSpPr>
          <p:nvPr/>
        </p:nvSpPr>
        <p:spPr>
          <a:xfrm>
            <a:off x="228599" y="1052939"/>
            <a:ext cx="8576507" cy="238580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All CMS simulation requests fulfilled for conference</a:t>
            </a:r>
          </a:p>
          <a:p>
            <a:pPr lvl="1"/>
            <a:r>
              <a:rPr lang="en-US" sz="2400" b="1" dirty="0"/>
              <a:t>2.9 million jobs, 15.1 million wall hours</a:t>
            </a:r>
          </a:p>
          <a:p>
            <a:pPr lvl="2"/>
            <a:r>
              <a:rPr lang="en-US" dirty="0"/>
              <a:t>9.5% </a:t>
            </a:r>
            <a:r>
              <a:rPr lang="en-US" dirty="0" err="1"/>
              <a:t>badput</a:t>
            </a:r>
            <a:r>
              <a:rPr lang="en-US" dirty="0"/>
              <a:t> – including preemption</a:t>
            </a:r>
          </a:p>
          <a:p>
            <a:pPr lvl="2"/>
            <a:r>
              <a:rPr lang="en-US" dirty="0"/>
              <a:t>87% CPU efficiency</a:t>
            </a:r>
            <a:endParaRPr lang="en-US" sz="2400" b="1" dirty="0"/>
          </a:p>
          <a:p>
            <a:pPr lvl="1"/>
            <a:r>
              <a:rPr lang="en-US" sz="2400" b="1" dirty="0"/>
              <a:t>518 million events generated</a:t>
            </a:r>
          </a:p>
          <a:p>
            <a:pPr lvl="2"/>
            <a:endParaRPr lang="en-US" b="1" dirty="0"/>
          </a:p>
          <a:p>
            <a:endParaRPr lang="en-US" sz="2600" b="1" dirty="0"/>
          </a:p>
          <a:p>
            <a:pPr lvl="1"/>
            <a:endParaRPr lang="en-US" sz="2400" b="1" dirty="0"/>
          </a:p>
        </p:txBody>
      </p:sp>
      <p:sp>
        <p:nvSpPr>
          <p:cNvPr id="12"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
        <p:nvSpPr>
          <p:cNvPr id="14" name="Content Placeholder 2"/>
          <p:cNvSpPr txBox="1">
            <a:spLocks/>
          </p:cNvSpPr>
          <p:nvPr/>
        </p:nvSpPr>
        <p:spPr>
          <a:xfrm>
            <a:off x="171298" y="5638809"/>
            <a:ext cx="8576507" cy="64518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endParaRPr lang="en-US" b="1" dirty="0"/>
          </a:p>
          <a:p>
            <a:endParaRPr lang="en-US" sz="2600" b="1" dirty="0"/>
          </a:p>
          <a:p>
            <a:pPr lvl="1"/>
            <a:endParaRPr lang="en-US" sz="2400" b="1" dirty="0"/>
          </a:p>
        </p:txBody>
      </p:sp>
    </p:spTree>
    <p:extLst>
      <p:ext uri="{BB962C8B-B14F-4D97-AF65-F5344CB8AC3E}">
        <p14:creationId xmlns:p14="http://schemas.microsoft.com/office/powerpoint/2010/main" val="2953880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Orchestration</a:t>
            </a:r>
          </a:p>
        </p:txBody>
      </p:sp>
      <p:sp>
        <p:nvSpPr>
          <p:cNvPr id="3" name="Content Placeholder 2"/>
          <p:cNvSpPr>
            <a:spLocks noGrp="1"/>
          </p:cNvSpPr>
          <p:nvPr>
            <p:ph idx="1"/>
          </p:nvPr>
        </p:nvSpPr>
        <p:spPr/>
        <p:txBody>
          <a:bodyPr/>
          <a:lstStyle/>
          <a:p>
            <a:r>
              <a:rPr lang="en-US" dirty="0"/>
              <a:t>Monitoring and Accounting</a:t>
            </a:r>
          </a:p>
          <a:p>
            <a:pPr lvl="1"/>
            <a:r>
              <a:rPr lang="en-US" dirty="0"/>
              <a:t>Synergies with FIFE monitoring projects</a:t>
            </a:r>
          </a:p>
          <a:p>
            <a:pPr lvl="2"/>
            <a:r>
              <a:rPr lang="en-US" dirty="0"/>
              <a:t>But also monitoring real-time expense</a:t>
            </a:r>
          </a:p>
          <a:p>
            <a:pPr lvl="1"/>
            <a:r>
              <a:rPr lang="en-US" dirty="0"/>
              <a:t>Feedback loop into Decision Engine</a:t>
            </a:r>
          </a:p>
          <a:p>
            <a:endParaRPr lang="en-US" dirty="0"/>
          </a:p>
          <a:p>
            <a:endParaRPr lang="en-US" dirty="0"/>
          </a:p>
          <a:p>
            <a:pPr marL="0" indent="0">
              <a:buNone/>
            </a:pPr>
            <a:endParaRPr lang="en-U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pic>
        <p:nvPicPr>
          <p:cNvPr id="12" name="Picture 11" descr="Screenshot 2016-05-04 16.04.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643972"/>
            <a:ext cx="7859996" cy="3851510"/>
          </a:xfrm>
          <a:prstGeom prst="rect">
            <a:avLst/>
          </a:prstGeom>
        </p:spPr>
      </p:pic>
      <p:pic>
        <p:nvPicPr>
          <p:cNvPr id="14" name="Picture 13" descr="Screenshot 2016-05-04 16.0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236" y="652958"/>
            <a:ext cx="3336719" cy="1991014"/>
          </a:xfrm>
          <a:prstGeom prst="rect">
            <a:avLst/>
          </a:prstGeom>
        </p:spPr>
      </p:pic>
      <p:sp>
        <p:nvSpPr>
          <p:cNvPr id="15" name="TextBox 14"/>
          <p:cNvSpPr txBox="1"/>
          <p:nvPr/>
        </p:nvSpPr>
        <p:spPr>
          <a:xfrm>
            <a:off x="7833639" y="1043046"/>
            <a:ext cx="1458315" cy="1200328"/>
          </a:xfrm>
          <a:prstGeom prst="rect">
            <a:avLst/>
          </a:prstGeom>
          <a:noFill/>
        </p:spPr>
        <p:txBody>
          <a:bodyPr wrap="square" rtlCol="0">
            <a:spAutoFit/>
          </a:bodyPr>
          <a:lstStyle/>
          <a:p>
            <a:r>
              <a:rPr lang="en-US" dirty="0">
                <a:solidFill>
                  <a:srgbClr val="6FB8FF"/>
                </a:solidFill>
              </a:rPr>
              <a:t>Cloud</a:t>
            </a:r>
          </a:p>
          <a:p>
            <a:r>
              <a:rPr lang="en-US" dirty="0">
                <a:solidFill>
                  <a:srgbClr val="6FB8FF"/>
                </a:solidFill>
              </a:rPr>
              <a:t>Instances by type</a:t>
            </a:r>
          </a:p>
        </p:txBody>
      </p:sp>
      <p:sp>
        <p:nvSpPr>
          <p:cNvPr id="16" name="TextBox 15"/>
          <p:cNvSpPr txBox="1"/>
          <p:nvPr/>
        </p:nvSpPr>
        <p:spPr>
          <a:xfrm>
            <a:off x="5879036" y="654604"/>
            <a:ext cx="652643" cy="369332"/>
          </a:xfrm>
          <a:prstGeom prst="rect">
            <a:avLst/>
          </a:prstGeom>
          <a:noFill/>
        </p:spPr>
        <p:txBody>
          <a:bodyPr wrap="none" rtlCol="0">
            <a:spAutoFit/>
          </a:bodyPr>
          <a:lstStyle/>
          <a:p>
            <a:r>
              <a:rPr lang="en-US" sz="1800" dirty="0">
                <a:solidFill>
                  <a:srgbClr val="6FB8FF"/>
                </a:solidFill>
              </a:rPr>
              <a:t>7000</a:t>
            </a:r>
          </a:p>
        </p:txBody>
      </p:sp>
      <p:sp>
        <p:nvSpPr>
          <p:cNvPr id="17" name="TextBox 16"/>
          <p:cNvSpPr txBox="1"/>
          <p:nvPr/>
        </p:nvSpPr>
        <p:spPr>
          <a:xfrm>
            <a:off x="1530601" y="3622763"/>
            <a:ext cx="1022350" cy="461665"/>
          </a:xfrm>
          <a:prstGeom prst="rect">
            <a:avLst/>
          </a:prstGeom>
          <a:noFill/>
        </p:spPr>
        <p:txBody>
          <a:bodyPr wrap="square" rtlCol="0">
            <a:spAutoFit/>
          </a:bodyPr>
          <a:lstStyle/>
          <a:p>
            <a:r>
              <a:rPr lang="en-US" dirty="0">
                <a:solidFill>
                  <a:srgbClr val="6FB8FF"/>
                </a:solidFill>
              </a:rPr>
              <a:t>$/</a:t>
            </a:r>
            <a:r>
              <a:rPr lang="en-US" dirty="0" err="1">
                <a:solidFill>
                  <a:srgbClr val="6FB8FF"/>
                </a:solidFill>
              </a:rPr>
              <a:t>Hr</a:t>
            </a:r>
            <a:endParaRPr lang="en-US" dirty="0">
              <a:solidFill>
                <a:srgbClr val="6FB8FF"/>
              </a:solidFill>
            </a:endParaRPr>
          </a:p>
        </p:txBody>
      </p:sp>
      <p:sp>
        <p:nvSpPr>
          <p:cNvPr id="19" name="TextBox 18"/>
          <p:cNvSpPr txBox="1"/>
          <p:nvPr/>
        </p:nvSpPr>
        <p:spPr>
          <a:xfrm>
            <a:off x="228600" y="3355031"/>
            <a:ext cx="1022350" cy="369332"/>
          </a:xfrm>
          <a:prstGeom prst="rect">
            <a:avLst/>
          </a:prstGeom>
          <a:noFill/>
        </p:spPr>
        <p:txBody>
          <a:bodyPr wrap="square" rtlCol="0">
            <a:spAutoFit/>
          </a:bodyPr>
          <a:lstStyle/>
          <a:p>
            <a:r>
              <a:rPr lang="en-US" sz="1800" dirty="0">
                <a:solidFill>
                  <a:srgbClr val="6FB8FF"/>
                </a:solidFill>
              </a:rPr>
              <a:t>600</a:t>
            </a:r>
          </a:p>
        </p:txBody>
      </p:sp>
    </p:spTree>
    <p:extLst>
      <p:ext uri="{BB962C8B-B14F-4D97-AF65-F5344CB8AC3E}">
        <p14:creationId xmlns:p14="http://schemas.microsoft.com/office/powerpoint/2010/main" val="2589336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from the Jan 2016 CMS Use Case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9" name="TextBox 8"/>
          <p:cNvSpPr txBox="1"/>
          <p:nvPr/>
        </p:nvSpPr>
        <p:spPr>
          <a:xfrm>
            <a:off x="5800868" y="1563007"/>
            <a:ext cx="184666" cy="461665"/>
          </a:xfrm>
          <a:prstGeom prst="rect">
            <a:avLst/>
          </a:prstGeom>
          <a:noFill/>
        </p:spPr>
        <p:txBody>
          <a:bodyPr wrap="none" rtlCol="0">
            <a:spAutoFit/>
          </a:bodyPr>
          <a:lstStyle/>
          <a:p>
            <a:endParaRPr lang="en-US" dirty="0"/>
          </a:p>
        </p:txBody>
      </p:sp>
      <p:sp>
        <p:nvSpPr>
          <p:cNvPr id="10" name="Content Placeholder 2"/>
          <p:cNvSpPr txBox="1">
            <a:spLocks/>
          </p:cNvSpPr>
          <p:nvPr/>
        </p:nvSpPr>
        <p:spPr>
          <a:xfrm>
            <a:off x="228599" y="1052939"/>
            <a:ext cx="8576507" cy="238580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All CMS simulation requests fulfilled for conference</a:t>
            </a:r>
          </a:p>
          <a:p>
            <a:pPr lvl="1"/>
            <a:r>
              <a:rPr lang="en-US" sz="2400" b="1" dirty="0"/>
              <a:t>2.9 million jobs, 15.1 million wall hours</a:t>
            </a:r>
          </a:p>
          <a:p>
            <a:pPr lvl="2"/>
            <a:r>
              <a:rPr lang="en-US" dirty="0"/>
              <a:t>9.5% </a:t>
            </a:r>
            <a:r>
              <a:rPr lang="en-US" dirty="0" err="1"/>
              <a:t>badput</a:t>
            </a:r>
            <a:r>
              <a:rPr lang="en-US" dirty="0"/>
              <a:t> – including preemption</a:t>
            </a:r>
          </a:p>
          <a:p>
            <a:pPr lvl="2"/>
            <a:r>
              <a:rPr lang="en-US" dirty="0"/>
              <a:t>87% CPU efficiency</a:t>
            </a:r>
            <a:endParaRPr lang="en-US" sz="2400" b="1" dirty="0"/>
          </a:p>
          <a:p>
            <a:pPr lvl="1"/>
            <a:r>
              <a:rPr lang="en-US" sz="2400" b="1" dirty="0"/>
              <a:t>518 million events generated</a:t>
            </a:r>
          </a:p>
          <a:p>
            <a:pPr lvl="2"/>
            <a:endParaRPr lang="en-US" b="1" dirty="0"/>
          </a:p>
          <a:p>
            <a:endParaRPr lang="en-US" sz="2600" b="1" dirty="0"/>
          </a:p>
          <a:p>
            <a:r>
              <a:rPr lang="en-US" sz="2600" b="1" dirty="0"/>
              <a:t>Supercomputing 2016</a:t>
            </a:r>
          </a:p>
          <a:p>
            <a:pPr lvl="1"/>
            <a:r>
              <a:rPr lang="en-US" b="1" dirty="0"/>
              <a:t>Aiming to generate* 1 Billion events </a:t>
            </a:r>
            <a:r>
              <a:rPr lang="en-US" b="1" u="sng" dirty="0"/>
              <a:t>in 48 hours</a:t>
            </a:r>
            <a:r>
              <a:rPr lang="en-US" b="1" dirty="0"/>
              <a:t> during Supercomputing 2016</a:t>
            </a:r>
          </a:p>
          <a:p>
            <a:pPr lvl="1"/>
            <a:r>
              <a:rPr lang="en-US" sz="2400" b="1" dirty="0"/>
              <a:t>Double the size of global CMS computing resources</a:t>
            </a:r>
          </a:p>
          <a:p>
            <a:pPr lvl="1"/>
            <a:endParaRPr lang="en-US" sz="2400" b="1" dirty="0"/>
          </a:p>
        </p:txBody>
      </p:sp>
      <p:sp>
        <p:nvSpPr>
          <p:cNvPr id="12"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
        <p:nvSpPr>
          <p:cNvPr id="14" name="Content Placeholder 2"/>
          <p:cNvSpPr txBox="1">
            <a:spLocks/>
          </p:cNvSpPr>
          <p:nvPr/>
        </p:nvSpPr>
        <p:spPr>
          <a:xfrm>
            <a:off x="171298" y="5638809"/>
            <a:ext cx="8576507" cy="64518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endParaRPr lang="en-US" b="1" dirty="0"/>
          </a:p>
          <a:p>
            <a:endParaRPr lang="en-US" sz="2600" b="1" dirty="0"/>
          </a:p>
          <a:p>
            <a:pPr lvl="1"/>
            <a:endParaRPr lang="en-US" sz="2400" b="1" dirty="0"/>
          </a:p>
        </p:txBody>
      </p:sp>
      <p:sp>
        <p:nvSpPr>
          <p:cNvPr id="3" name="Rectangle 2"/>
          <p:cNvSpPr/>
          <p:nvPr/>
        </p:nvSpPr>
        <p:spPr>
          <a:xfrm>
            <a:off x="171298" y="295896"/>
            <a:ext cx="8576507" cy="3142843"/>
          </a:xfrm>
          <a:prstGeom prst="rect">
            <a:avLst/>
          </a:prstGeom>
          <a:solidFill>
            <a:schemeClr val="bg1">
              <a:alpha val="9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p:cNvSpPr txBox="1"/>
          <p:nvPr/>
        </p:nvSpPr>
        <p:spPr>
          <a:xfrm>
            <a:off x="4182326" y="5936155"/>
            <a:ext cx="4622780" cy="338554"/>
          </a:xfrm>
          <a:prstGeom prst="rect">
            <a:avLst/>
          </a:prstGeom>
          <a:noFill/>
        </p:spPr>
        <p:txBody>
          <a:bodyPr wrap="none" rtlCol="0">
            <a:spAutoFit/>
          </a:bodyPr>
          <a:lstStyle/>
          <a:p>
            <a:r>
              <a:rPr lang="en-US" sz="1600" dirty="0"/>
              <a:t>* 35% filter efficiency – 380 million events staged out</a:t>
            </a:r>
          </a:p>
        </p:txBody>
      </p:sp>
    </p:spTree>
    <p:extLst>
      <p:ext uri="{BB962C8B-B14F-4D97-AF65-F5344CB8AC3E}">
        <p14:creationId xmlns:p14="http://schemas.microsoft.com/office/powerpoint/2010/main" val="138601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pic>
        <p:nvPicPr>
          <p:cNvPr id="14" name="Picture 13" descr="Screenshot 2016-11-14 23.5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839"/>
            <a:ext cx="9144000" cy="3679404"/>
          </a:xfrm>
          <a:prstGeom prst="rect">
            <a:avLst/>
          </a:prstGeom>
        </p:spPr>
      </p:pic>
      <p:sp>
        <p:nvSpPr>
          <p:cNvPr id="15" name="Rectangle 14"/>
          <p:cNvSpPr/>
          <p:nvPr/>
        </p:nvSpPr>
        <p:spPr>
          <a:xfrm>
            <a:off x="387229" y="11024"/>
            <a:ext cx="8528171" cy="338554"/>
          </a:xfrm>
          <a:prstGeom prst="rect">
            <a:avLst/>
          </a:prstGeom>
        </p:spPr>
        <p:txBody>
          <a:bodyPr wrap="square">
            <a:spAutoFit/>
          </a:bodyPr>
          <a:lstStyle/>
          <a:p>
            <a:r>
              <a:rPr lang="en-US" sz="1600" dirty="0"/>
              <a:t>https://</a:t>
            </a:r>
            <a:r>
              <a:rPr lang="en-US" sz="1600" dirty="0" err="1"/>
              <a:t>fifemon.fnal.gov</a:t>
            </a:r>
            <a:r>
              <a:rPr lang="en-US" sz="1600" dirty="0"/>
              <a:t>/</a:t>
            </a:r>
            <a:r>
              <a:rPr lang="en-US" sz="1600" dirty="0" err="1"/>
              <a:t>hcf</a:t>
            </a:r>
            <a:r>
              <a:rPr lang="en-US" sz="1600" dirty="0"/>
              <a:t>/dashboard/</a:t>
            </a:r>
            <a:r>
              <a:rPr lang="en-US" sz="1600" dirty="0" err="1"/>
              <a:t>db</a:t>
            </a:r>
            <a:r>
              <a:rPr lang="en-US" sz="1600" dirty="0"/>
              <a:t>/</a:t>
            </a:r>
            <a:r>
              <a:rPr lang="en-US" sz="1600" dirty="0" err="1"/>
              <a:t>hep-cloud-demo?from</a:t>
            </a:r>
            <a:r>
              <a:rPr lang="en-US" sz="1600" dirty="0"/>
              <a:t>=now-12h&amp;to=1479172229000</a:t>
            </a:r>
          </a:p>
        </p:txBody>
      </p:sp>
      <p:pic>
        <p:nvPicPr>
          <p:cNvPr id="16" name="Picture 15" descr="Screenshot 2016-11-15 00.03.23.png"/>
          <p:cNvPicPr>
            <a:picLocks noChangeAspect="1"/>
          </p:cNvPicPr>
          <p:nvPr/>
        </p:nvPicPr>
        <p:blipFill rotWithShape="1">
          <a:blip r:embed="rId3">
            <a:extLst>
              <a:ext uri="{28A0092B-C50C-407E-A947-70E740481C1C}">
                <a14:useLocalDpi xmlns:a14="http://schemas.microsoft.com/office/drawing/2010/main" val="0"/>
              </a:ext>
            </a:extLst>
          </a:blip>
          <a:srcRect t="15200" b="32344"/>
          <a:stretch/>
        </p:blipFill>
        <p:spPr>
          <a:xfrm>
            <a:off x="95127" y="4086804"/>
            <a:ext cx="8945661" cy="1780595"/>
          </a:xfrm>
          <a:prstGeom prst="rect">
            <a:avLst/>
          </a:prstGeom>
        </p:spPr>
      </p:pic>
      <p:sp>
        <p:nvSpPr>
          <p:cNvPr id="17" name="Right Arrow 16"/>
          <p:cNvSpPr/>
          <p:nvPr/>
        </p:nvSpPr>
        <p:spPr>
          <a:xfrm>
            <a:off x="5943600" y="4356100"/>
            <a:ext cx="787400" cy="2413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Right Arrow 17"/>
          <p:cNvSpPr/>
          <p:nvPr/>
        </p:nvSpPr>
        <p:spPr>
          <a:xfrm flipH="1">
            <a:off x="7486229" y="4356100"/>
            <a:ext cx="768771" cy="2413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TextBox 18"/>
          <p:cNvSpPr txBox="1"/>
          <p:nvPr/>
        </p:nvSpPr>
        <p:spPr>
          <a:xfrm>
            <a:off x="6782786" y="4214167"/>
            <a:ext cx="652643" cy="461665"/>
          </a:xfrm>
          <a:prstGeom prst="rect">
            <a:avLst/>
          </a:prstGeom>
          <a:noFill/>
        </p:spPr>
        <p:txBody>
          <a:bodyPr wrap="none" rtlCol="0">
            <a:spAutoFit/>
          </a:bodyPr>
          <a:lstStyle/>
          <a:p>
            <a:r>
              <a:rPr lang="en-US" dirty="0"/>
              <a:t>485</a:t>
            </a:r>
          </a:p>
        </p:txBody>
      </p:sp>
      <p:sp>
        <p:nvSpPr>
          <p:cNvPr id="20" name="Donut 19"/>
          <p:cNvSpPr/>
          <p:nvPr/>
        </p:nvSpPr>
        <p:spPr>
          <a:xfrm>
            <a:off x="5143500" y="1765300"/>
            <a:ext cx="419100" cy="419100"/>
          </a:xfrm>
          <a:prstGeom prst="donut">
            <a:avLst>
              <a:gd name="adj" fmla="val 764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2679926" y="5867399"/>
            <a:ext cx="3122219" cy="461665"/>
          </a:xfrm>
          <a:prstGeom prst="rect">
            <a:avLst/>
          </a:prstGeom>
          <a:noFill/>
        </p:spPr>
        <p:txBody>
          <a:bodyPr wrap="none" rtlCol="0">
            <a:spAutoFit/>
          </a:bodyPr>
          <a:lstStyle/>
          <a:p>
            <a:r>
              <a:rPr lang="en-US" dirty="0"/>
              <a:t>334 on the Top500 list?</a:t>
            </a:r>
          </a:p>
        </p:txBody>
      </p:sp>
    </p:spTree>
    <p:extLst>
      <p:ext uri="{BB962C8B-B14F-4D97-AF65-F5344CB8AC3E}">
        <p14:creationId xmlns:p14="http://schemas.microsoft.com/office/powerpoint/2010/main" val="4184802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pic>
        <p:nvPicPr>
          <p:cNvPr id="7" name="Picture 6" descr="cms_dashboard_job_cores.png"/>
          <p:cNvPicPr>
            <a:picLocks noChangeAspect="1"/>
          </p:cNvPicPr>
          <p:nvPr/>
        </p:nvPicPr>
        <p:blipFill rotWithShape="1">
          <a:blip r:embed="rId2">
            <a:extLst>
              <a:ext uri="{28A0092B-C50C-407E-A947-70E740481C1C}">
                <a14:useLocalDpi xmlns:a14="http://schemas.microsoft.com/office/drawing/2010/main" val="0"/>
              </a:ext>
            </a:extLst>
          </a:blip>
          <a:srcRect b="15015"/>
          <a:stretch/>
        </p:blipFill>
        <p:spPr>
          <a:xfrm>
            <a:off x="0" y="667221"/>
            <a:ext cx="9144000" cy="5828261"/>
          </a:xfrm>
          <a:prstGeom prst="rect">
            <a:avLst/>
          </a:prstGeom>
        </p:spPr>
      </p:pic>
      <p:sp>
        <p:nvSpPr>
          <p:cNvPr id="2" name="Title 1"/>
          <p:cNvSpPr>
            <a:spLocks noGrp="1"/>
          </p:cNvSpPr>
          <p:nvPr>
            <p:ph type="title"/>
          </p:nvPr>
        </p:nvSpPr>
        <p:spPr>
          <a:xfrm>
            <a:off x="222250" y="239344"/>
            <a:ext cx="8686800" cy="427877"/>
          </a:xfrm>
        </p:spPr>
        <p:txBody>
          <a:bodyPr/>
          <a:lstStyle/>
          <a:p>
            <a:r>
              <a:rPr lang="en-US" dirty="0"/>
              <a:t>Doubling CMS compute capacity</a:t>
            </a:r>
          </a:p>
        </p:txBody>
      </p:sp>
      <p:sp>
        <p:nvSpPr>
          <p:cNvPr id="3" name="Right Arrow 2"/>
          <p:cNvSpPr/>
          <p:nvPr/>
        </p:nvSpPr>
        <p:spPr>
          <a:xfrm flipH="1">
            <a:off x="4863923" y="1306873"/>
            <a:ext cx="863078" cy="36987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8" name="TextBox 7"/>
          <p:cNvSpPr txBox="1"/>
          <p:nvPr/>
        </p:nvSpPr>
        <p:spPr>
          <a:xfrm>
            <a:off x="5739331" y="1252065"/>
            <a:ext cx="2527855" cy="461665"/>
          </a:xfrm>
          <a:prstGeom prst="rect">
            <a:avLst/>
          </a:prstGeom>
          <a:noFill/>
        </p:spPr>
        <p:txBody>
          <a:bodyPr wrap="none" rtlCol="0">
            <a:spAutoFit/>
          </a:bodyPr>
          <a:lstStyle/>
          <a:p>
            <a:r>
              <a:rPr lang="en-US" dirty="0"/>
              <a:t>Cores from Google</a:t>
            </a:r>
          </a:p>
        </p:txBody>
      </p:sp>
    </p:spTree>
    <p:extLst>
      <p:ext uri="{BB962C8B-B14F-4D97-AF65-F5344CB8AC3E}">
        <p14:creationId xmlns:p14="http://schemas.microsoft.com/office/powerpoint/2010/main" val="3242564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 Google – preliminary numbers</a:t>
            </a:r>
          </a:p>
        </p:txBody>
      </p:sp>
      <p:sp>
        <p:nvSpPr>
          <p:cNvPr id="3" name="Content Placeholder 2"/>
          <p:cNvSpPr>
            <a:spLocks noGrp="1"/>
          </p:cNvSpPr>
          <p:nvPr>
            <p:ph idx="1"/>
          </p:nvPr>
        </p:nvSpPr>
        <p:spPr/>
        <p:txBody>
          <a:bodyPr/>
          <a:lstStyle/>
          <a:p>
            <a:r>
              <a:rPr lang="en-US" dirty="0"/>
              <a:t>6.35 M </a:t>
            </a:r>
            <a:r>
              <a:rPr lang="en-US" dirty="0" err="1"/>
              <a:t>wallhours</a:t>
            </a:r>
            <a:r>
              <a:rPr lang="en-US" dirty="0"/>
              <a:t> used; 5.42 M </a:t>
            </a:r>
            <a:r>
              <a:rPr lang="en-US" dirty="0" err="1"/>
              <a:t>wallhours</a:t>
            </a:r>
            <a:r>
              <a:rPr lang="en-US" dirty="0"/>
              <a:t> for completed jobs.</a:t>
            </a:r>
          </a:p>
          <a:p>
            <a:pPr lvl="1"/>
            <a:r>
              <a:rPr lang="en-US" dirty="0"/>
              <a:t>730172 simulation jobs submitted; only 47 did not complete through the CMS and HEPCloud fault-tolerant infrastructures</a:t>
            </a:r>
          </a:p>
          <a:p>
            <a:pPr lvl="1"/>
            <a:r>
              <a:rPr lang="en-US" dirty="0"/>
              <a:t>Most wasted hours during ramp-up as we found and eliminated issues; </a:t>
            </a:r>
            <a:r>
              <a:rPr lang="en-US" dirty="0" err="1"/>
              <a:t>goodput</a:t>
            </a:r>
            <a:r>
              <a:rPr lang="en-US" dirty="0"/>
              <a:t> was at 94% during the last 3 days.  </a:t>
            </a:r>
          </a:p>
          <a:p>
            <a:r>
              <a:rPr lang="en-US" dirty="0"/>
              <a:t>Used ~$100k worth of credits on Google Cloud during Supercomputing 2016</a:t>
            </a:r>
          </a:p>
          <a:p>
            <a:pPr lvl="1"/>
            <a:r>
              <a:rPr lang="en-US" dirty="0"/>
              <a:t>$71k virtual machine costs</a:t>
            </a:r>
          </a:p>
          <a:p>
            <a:pPr lvl="1"/>
            <a:r>
              <a:rPr lang="en-US" dirty="0"/>
              <a:t>$8.6k network egress</a:t>
            </a:r>
          </a:p>
          <a:p>
            <a:pPr lvl="1"/>
            <a:r>
              <a:rPr lang="en-US" dirty="0"/>
              <a:t>$8.5k disk attached to VMs</a:t>
            </a:r>
          </a:p>
          <a:p>
            <a:pPr lvl="1"/>
            <a:r>
              <a:rPr lang="en-US" dirty="0"/>
              <a:t>$3.5k cloud storage for input data</a:t>
            </a:r>
          </a:p>
          <a:p>
            <a:r>
              <a:rPr lang="en-US" dirty="0"/>
              <a:t>205 M physics events generated, yielding 81.8 TB of data</a:t>
            </a:r>
          </a:p>
          <a:p>
            <a:pPr lvl="1"/>
            <a:endParaRPr lang="en-US" dirty="0"/>
          </a:p>
          <a:p>
            <a:pPr lvl="1"/>
            <a:endParaRPr lang="en-US" dirty="0"/>
          </a:p>
        </p:txBody>
      </p:sp>
      <p:sp>
        <p:nvSpPr>
          <p:cNvPr id="4" name="Footer Placeholder 3"/>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spTree>
    <p:extLst>
      <p:ext uri="{BB962C8B-B14F-4D97-AF65-F5344CB8AC3E}">
        <p14:creationId xmlns:p14="http://schemas.microsoft.com/office/powerpoint/2010/main" val="2188877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On-premises vs. cloud cost comparison - AWS</a:t>
            </a:r>
          </a:p>
        </p:txBody>
      </p:sp>
      <p:sp>
        <p:nvSpPr>
          <p:cNvPr id="3" name="Content Placeholder 2"/>
          <p:cNvSpPr>
            <a:spLocks noGrp="1"/>
          </p:cNvSpPr>
          <p:nvPr>
            <p:ph idx="1"/>
          </p:nvPr>
        </p:nvSpPr>
        <p:spPr/>
        <p:txBody>
          <a:bodyPr/>
          <a:lstStyle/>
          <a:p>
            <a:r>
              <a:rPr lang="en-US" dirty="0"/>
              <a:t>Average cost per core-hour</a:t>
            </a:r>
          </a:p>
          <a:p>
            <a:pPr lvl="1"/>
            <a:r>
              <a:rPr lang="en-US" dirty="0"/>
              <a:t>On-premises resource: </a:t>
            </a:r>
            <a:r>
              <a:rPr lang="en-US" b="1" dirty="0">
                <a:solidFill>
                  <a:schemeClr val="accent4"/>
                </a:solidFill>
              </a:rPr>
              <a:t>.9</a:t>
            </a:r>
            <a:r>
              <a:rPr lang="en-US" dirty="0"/>
              <a:t> cents per core-hour</a:t>
            </a:r>
          </a:p>
          <a:p>
            <a:pPr lvl="2"/>
            <a:r>
              <a:rPr lang="en-US" dirty="0"/>
              <a:t>Includes power, cooling, staff</a:t>
            </a:r>
          </a:p>
          <a:p>
            <a:pPr lvl="1"/>
            <a:r>
              <a:rPr lang="en-US" dirty="0"/>
              <a:t>Off-premises at AWS: </a:t>
            </a:r>
            <a:r>
              <a:rPr lang="en-US" b="1" dirty="0">
                <a:solidFill>
                  <a:schemeClr val="tx1"/>
                </a:solidFill>
              </a:rPr>
              <a:t>1.4</a:t>
            </a:r>
            <a:r>
              <a:rPr lang="en-US" dirty="0"/>
              <a:t> cents per core-hour</a:t>
            </a:r>
          </a:p>
          <a:p>
            <a:pPr lvl="2"/>
            <a:r>
              <a:rPr lang="en-US" dirty="0"/>
              <a:t>Ranged up to 3 cents per core-hour at smaller scale</a:t>
            </a:r>
          </a:p>
          <a:p>
            <a:r>
              <a:rPr lang="en-US" dirty="0"/>
              <a:t>Benchmarks</a:t>
            </a:r>
          </a:p>
          <a:p>
            <a:pPr lvl="1"/>
            <a:r>
              <a:rPr lang="en-US" dirty="0"/>
              <a:t>Specialized (“</a:t>
            </a:r>
            <a:r>
              <a:rPr lang="en-US" dirty="0" err="1"/>
              <a:t>ttbar</a:t>
            </a:r>
            <a:r>
              <a:rPr lang="en-US" dirty="0"/>
              <a:t>”) benchmark focused on HEP workflows</a:t>
            </a:r>
          </a:p>
          <a:p>
            <a:pPr lvl="2"/>
            <a:r>
              <a:rPr lang="en-US" dirty="0"/>
              <a:t>On-premises: </a:t>
            </a:r>
            <a:r>
              <a:rPr lang="en-US" b="1" dirty="0">
                <a:solidFill>
                  <a:srgbClr val="AF272F"/>
                </a:solidFill>
              </a:rPr>
              <a:t>0.0163 </a:t>
            </a:r>
            <a:r>
              <a:rPr lang="en-US" dirty="0">
                <a:solidFill>
                  <a:schemeClr val="accent6"/>
                </a:solidFill>
              </a:rPr>
              <a:t>(higher = better)</a:t>
            </a:r>
            <a:endParaRPr lang="en-US" dirty="0">
              <a:solidFill>
                <a:srgbClr val="AF272F"/>
              </a:solidFill>
            </a:endParaRPr>
          </a:p>
          <a:p>
            <a:pPr lvl="2"/>
            <a:r>
              <a:rPr lang="en-US" dirty="0"/>
              <a:t>Off-premises: </a:t>
            </a:r>
            <a:r>
              <a:rPr lang="en-US" b="1" dirty="0">
                <a:solidFill>
                  <a:schemeClr val="tx1"/>
                </a:solidFill>
              </a:rPr>
              <a:t>0.0158</a:t>
            </a:r>
            <a:endParaRPr lang="en-US" dirty="0"/>
          </a:p>
          <a:p>
            <a:r>
              <a:rPr lang="en-US" dirty="0"/>
              <a:t>Raw compute performance roughly equivalent</a:t>
            </a:r>
          </a:p>
          <a:p>
            <a:r>
              <a:rPr lang="en-US" dirty="0"/>
              <a:t>Cloud costs larger – but approaching equivalence</a:t>
            </a:r>
          </a:p>
          <a:p>
            <a:pPr lvl="1"/>
            <a:r>
              <a:rPr lang="en-US" sz="1800" dirty="0"/>
              <a:t>Still analyzing Google data; back-of-envelope ~ </a:t>
            </a:r>
            <a:r>
              <a:rPr lang="en-US" sz="1800" b="1" dirty="0"/>
              <a:t>1.6</a:t>
            </a:r>
            <a:r>
              <a:rPr lang="en-US" sz="1800" dirty="0"/>
              <a:t> cents per core-hour</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Tree>
    <p:extLst>
      <p:ext uri="{BB962C8B-B14F-4D97-AF65-F5344CB8AC3E}">
        <p14:creationId xmlns:p14="http://schemas.microsoft.com/office/powerpoint/2010/main" val="1101385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Compute and HPC</a:t>
            </a:r>
          </a:p>
        </p:txBody>
      </p:sp>
      <p:sp>
        <p:nvSpPr>
          <p:cNvPr id="3" name="Content Placeholder 2"/>
          <p:cNvSpPr>
            <a:spLocks noGrp="1"/>
          </p:cNvSpPr>
          <p:nvPr>
            <p:ph idx="1"/>
          </p:nvPr>
        </p:nvSpPr>
        <p:spPr/>
        <p:txBody>
          <a:bodyPr/>
          <a:lstStyle/>
          <a:p>
            <a:r>
              <a:rPr lang="en-US" dirty="0"/>
              <a:t>A very appealing possibility, as we are approaching the </a:t>
            </a:r>
            <a:r>
              <a:rPr lang="en-US" dirty="0" err="1"/>
              <a:t>exascale</a:t>
            </a:r>
            <a:r>
              <a:rPr lang="en-US" dirty="0"/>
              <a:t> era, is to consider HPC facilities as a potential compute resource for HEPCloud</a:t>
            </a:r>
          </a:p>
          <a:p>
            <a:pPr lvl="1"/>
            <a:r>
              <a:rPr lang="en-US" dirty="0"/>
              <a:t>and, in the other direction, consider HEPCloud facility services (e.g. storage) as a potential resource for HPC facilities</a:t>
            </a:r>
          </a:p>
          <a:p>
            <a:r>
              <a:rPr lang="en-US" dirty="0">
                <a:solidFill>
                  <a:srgbClr val="004C97"/>
                </a:solidFill>
              </a:rPr>
              <a:t>Investigate use cases with workflows that will allow such utilization within the constraints of allocation, security and access policy of HPC facilities.</a:t>
            </a:r>
          </a:p>
          <a:p>
            <a:r>
              <a:rPr lang="en-US" dirty="0"/>
              <a:t>Initiate work with HPC facilities to fully understand constraints and requirements that will enable us to develop the HEPCloud process, policies and tools necessary for access of HPC resources </a:t>
            </a:r>
          </a:p>
          <a:p>
            <a:endParaRPr lang="en-U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Tree>
    <p:extLst>
      <p:ext uri="{BB962C8B-B14F-4D97-AF65-F5344CB8AC3E}">
        <p14:creationId xmlns:p14="http://schemas.microsoft.com/office/powerpoint/2010/main" val="149974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a:srcRect l="65947" t="18229"/>
          <a:stretch/>
        </p:blipFill>
        <p:spPr>
          <a:xfrm>
            <a:off x="7148613" y="1647471"/>
            <a:ext cx="1211203" cy="1522090"/>
          </a:xfrm>
          <a:prstGeom prst="rect">
            <a:avLst/>
          </a:prstGeom>
        </p:spPr>
      </p:pic>
      <p:sp>
        <p:nvSpPr>
          <p:cNvPr id="3" name="Title 2"/>
          <p:cNvSpPr>
            <a:spLocks noGrp="1"/>
          </p:cNvSpPr>
          <p:nvPr>
            <p:ph type="title"/>
          </p:nvPr>
        </p:nvSpPr>
        <p:spPr/>
        <p:txBody>
          <a:bodyPr/>
          <a:lstStyle/>
          <a:p>
            <a:r>
              <a:rPr lang="en-US" dirty="0"/>
              <a:t>Production is essentially online</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6</a:t>
            </a:fld>
            <a:endParaRPr lang="en-US"/>
          </a:p>
        </p:txBody>
      </p:sp>
      <p:pic>
        <p:nvPicPr>
          <p:cNvPr id="12" name="Picture 11"/>
          <p:cNvPicPr>
            <a:picLocks noChangeAspect="1"/>
          </p:cNvPicPr>
          <p:nvPr/>
        </p:nvPicPr>
        <p:blipFill>
          <a:blip r:embed="rId4"/>
          <a:stretch>
            <a:fillRect/>
          </a:stretch>
        </p:blipFill>
        <p:spPr>
          <a:xfrm>
            <a:off x="4566293" y="2293800"/>
            <a:ext cx="3793524" cy="1896762"/>
          </a:xfrm>
          <a:prstGeom prst="rect">
            <a:avLst/>
          </a:prstGeom>
        </p:spPr>
      </p:pic>
      <p:sp>
        <p:nvSpPr>
          <p:cNvPr id="18" name="Cube 17"/>
          <p:cNvSpPr/>
          <p:nvPr/>
        </p:nvSpPr>
        <p:spPr>
          <a:xfrm>
            <a:off x="4810422" y="2821221"/>
            <a:ext cx="240583" cy="249218"/>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Cube 18"/>
          <p:cNvSpPr/>
          <p:nvPr/>
        </p:nvSpPr>
        <p:spPr>
          <a:xfrm>
            <a:off x="5367474" y="2821221"/>
            <a:ext cx="240583" cy="249218"/>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Cube 19"/>
          <p:cNvSpPr/>
          <p:nvPr/>
        </p:nvSpPr>
        <p:spPr>
          <a:xfrm>
            <a:off x="7280742" y="2806476"/>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1" name="Cube 20"/>
          <p:cNvSpPr/>
          <p:nvPr/>
        </p:nvSpPr>
        <p:spPr>
          <a:xfrm>
            <a:off x="7767922" y="2806476"/>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TextBox 27"/>
          <p:cNvSpPr txBox="1"/>
          <p:nvPr/>
        </p:nvSpPr>
        <p:spPr>
          <a:xfrm>
            <a:off x="5400199" y="4005894"/>
            <a:ext cx="2066720" cy="461665"/>
          </a:xfrm>
          <a:prstGeom prst="rect">
            <a:avLst/>
          </a:prstGeom>
          <a:noFill/>
        </p:spPr>
        <p:txBody>
          <a:bodyPr wrap="none" rtlCol="0">
            <a:spAutoFit/>
          </a:bodyPr>
          <a:lstStyle/>
          <a:p>
            <a:r>
              <a:rPr lang="en-US" dirty="0"/>
              <a:t>Reconstruction</a:t>
            </a:r>
          </a:p>
        </p:txBody>
      </p:sp>
      <p:pic>
        <p:nvPicPr>
          <p:cNvPr id="22" name="Shape 845"/>
          <p:cNvPicPr preferRelativeResize="0"/>
          <p:nvPr/>
        </p:nvPicPr>
        <p:blipFill rotWithShape="1">
          <a:blip r:embed="rId5">
            <a:alphaModFix/>
          </a:blip>
          <a:srcRect r="12526"/>
          <a:stretch/>
        </p:blipFill>
        <p:spPr>
          <a:xfrm>
            <a:off x="97659" y="1384769"/>
            <a:ext cx="4045647" cy="3082790"/>
          </a:xfrm>
          <a:prstGeom prst="rect">
            <a:avLst/>
          </a:prstGeom>
          <a:noFill/>
          <a:ln>
            <a:noFill/>
          </a:ln>
        </p:spPr>
      </p:pic>
      <p:sp>
        <p:nvSpPr>
          <p:cNvPr id="24" name="Cube 23"/>
          <p:cNvSpPr/>
          <p:nvPr/>
        </p:nvSpPr>
        <p:spPr>
          <a:xfrm>
            <a:off x="8239524" y="2821221"/>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Cube 29"/>
          <p:cNvSpPr/>
          <p:nvPr/>
        </p:nvSpPr>
        <p:spPr>
          <a:xfrm rot="1660642">
            <a:off x="8630701" y="3211177"/>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3" name="Cube 32"/>
          <p:cNvSpPr/>
          <p:nvPr/>
        </p:nvSpPr>
        <p:spPr>
          <a:xfrm rot="4347057">
            <a:off x="8706626" y="3689661"/>
            <a:ext cx="240583" cy="249218"/>
          </a:xfrm>
          <a:prstGeom prst="cub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Compute and HPC</a:t>
            </a:r>
          </a:p>
        </p:txBody>
      </p:sp>
      <p:sp>
        <p:nvSpPr>
          <p:cNvPr id="3" name="Content Placeholder 2"/>
          <p:cNvSpPr>
            <a:spLocks noGrp="1"/>
          </p:cNvSpPr>
          <p:nvPr>
            <p:ph idx="1"/>
          </p:nvPr>
        </p:nvSpPr>
        <p:spPr/>
        <p:txBody>
          <a:bodyPr/>
          <a:lstStyle/>
          <a:p>
            <a:r>
              <a:rPr lang="en-US" sz="2000" b="1" dirty="0">
                <a:solidFill>
                  <a:schemeClr val="tx1"/>
                </a:solidFill>
              </a:rPr>
              <a:t>Early steps</a:t>
            </a:r>
            <a:r>
              <a:rPr lang="en-US" sz="2000" dirty="0"/>
              <a:t>: adapt HTC workflows to HPC facilities</a:t>
            </a:r>
          </a:p>
          <a:p>
            <a:pPr lvl="1"/>
            <a:r>
              <a:rPr lang="en-US" sz="2000" dirty="0" err="1"/>
              <a:t>MicroBooNE</a:t>
            </a:r>
            <a:r>
              <a:rPr lang="en-US" sz="2000" dirty="0"/>
              <a:t> production on Cori @ NERSC</a:t>
            </a:r>
          </a:p>
          <a:p>
            <a:pPr lvl="2"/>
            <a:r>
              <a:rPr lang="en-US" sz="1800" dirty="0"/>
              <a:t>Successfully downloaded the entire </a:t>
            </a:r>
            <a:r>
              <a:rPr lang="en-US" sz="1800" dirty="0" err="1"/>
              <a:t>MicroBooNE</a:t>
            </a:r>
            <a:r>
              <a:rPr lang="en-US" sz="1800" dirty="0"/>
              <a:t> release, including </a:t>
            </a:r>
            <a:r>
              <a:rPr lang="en-US" sz="1800" dirty="0" err="1"/>
              <a:t>LArSoft</a:t>
            </a:r>
            <a:r>
              <a:rPr lang="en-US" sz="1800" dirty="0"/>
              <a:t> and the art framework onto Cori, using Shifter from </a:t>
            </a:r>
            <a:r>
              <a:rPr lang="en-US" sz="1800" dirty="0" err="1"/>
              <a:t>dockerhub</a:t>
            </a:r>
            <a:r>
              <a:rPr lang="en-US" sz="1800" dirty="0"/>
              <a:t>.  </a:t>
            </a:r>
          </a:p>
          <a:p>
            <a:pPr lvl="2"/>
            <a:r>
              <a:rPr lang="en-US" sz="1800" dirty="0"/>
              <a:t>Executed single node tests of </a:t>
            </a:r>
            <a:r>
              <a:rPr lang="en-US" sz="1800" dirty="0" err="1"/>
              <a:t>MicroBooNE</a:t>
            </a:r>
            <a:r>
              <a:rPr lang="en-US" sz="1800" dirty="0"/>
              <a:t> Monte Carlo production, reading from and writing to the global scratch file system through the container</a:t>
            </a:r>
          </a:p>
          <a:p>
            <a:pPr lvl="1"/>
            <a:r>
              <a:rPr lang="en-US" sz="2000" dirty="0" err="1"/>
              <a:t>Pythia</a:t>
            </a:r>
            <a:r>
              <a:rPr lang="en-US" sz="2000" dirty="0"/>
              <a:t> on Mira @ ALCF: multi-parameter tuning of event generators using collider data</a:t>
            </a:r>
          </a:p>
          <a:p>
            <a:pPr lvl="2"/>
            <a:r>
              <a:rPr lang="en-US" sz="1800" dirty="0"/>
              <a:t>MPI + multi-threading to execute 32k instances of </a:t>
            </a:r>
            <a:r>
              <a:rPr lang="en-US" sz="1800" dirty="0" err="1"/>
              <a:t>Pythia</a:t>
            </a:r>
            <a:r>
              <a:rPr lang="en-US" sz="1800" dirty="0"/>
              <a:t> and the Rivet analysis suite</a:t>
            </a:r>
          </a:p>
          <a:p>
            <a:pPr lvl="2"/>
            <a:r>
              <a:rPr lang="en-US" sz="1800" dirty="0"/>
              <a:t>Spirit of code-sharing – leveraged CMS contributions to multi-thread </a:t>
            </a:r>
            <a:r>
              <a:rPr lang="en-US" sz="1800" dirty="0" err="1"/>
              <a:t>Pythia</a:t>
            </a:r>
            <a:endParaRPr lang="en-US" sz="1800" dirty="0"/>
          </a:p>
          <a:p>
            <a:pPr lvl="1"/>
            <a:r>
              <a:rPr lang="en-US" sz="2000" b="1" dirty="0"/>
              <a:t>CMS production on Edison, Cori @ NERSC</a:t>
            </a:r>
            <a:r>
              <a:rPr lang="en-US" sz="2000" dirty="0"/>
              <a:t>: Provisioned resources and executed a variety of different GEN-SIM-DIGI-RECO workflows</a:t>
            </a:r>
          </a:p>
          <a:p>
            <a:pPr lvl="1"/>
            <a:endParaRPr lang="en-US" dirty="0"/>
          </a:p>
          <a:p>
            <a:pPr marL="0" indent="0">
              <a:buNone/>
            </a:pPr>
            <a:endParaRPr lang="en-US" sz="1800"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60</a:t>
            </a:fld>
            <a:endParaRPr lang="en-US" dirty="0"/>
          </a:p>
        </p:txBody>
      </p:sp>
    </p:spTree>
    <p:extLst>
      <p:ext uri="{BB962C8B-B14F-4D97-AF65-F5344CB8AC3E}">
        <p14:creationId xmlns:p14="http://schemas.microsoft.com/office/powerpoint/2010/main" val="1249976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Compute and HPC</a:t>
            </a:r>
          </a:p>
        </p:txBody>
      </p:sp>
      <p:sp>
        <p:nvSpPr>
          <p:cNvPr id="3" name="Content Placeholder 2"/>
          <p:cNvSpPr>
            <a:spLocks noGrp="1"/>
          </p:cNvSpPr>
          <p:nvPr>
            <p:ph idx="1"/>
          </p:nvPr>
        </p:nvSpPr>
        <p:spPr/>
        <p:txBody>
          <a:bodyPr/>
          <a:lstStyle/>
          <a:p>
            <a:r>
              <a:rPr lang="en-US" dirty="0">
                <a:solidFill>
                  <a:srgbClr val="505050"/>
                </a:solidFill>
              </a:rPr>
              <a:t>Early steps: </a:t>
            </a:r>
            <a:r>
              <a:rPr lang="en-US" dirty="0"/>
              <a:t>adapt HTC workflows to HPC facilities</a:t>
            </a:r>
          </a:p>
          <a:p>
            <a:pPr lvl="1"/>
            <a:r>
              <a:rPr lang="en-US" dirty="0" err="1"/>
              <a:t>MicroBooNE</a:t>
            </a:r>
            <a:r>
              <a:rPr lang="en-US" dirty="0"/>
              <a:t> production on Cori @ NERSC</a:t>
            </a:r>
          </a:p>
          <a:p>
            <a:pPr lvl="1"/>
            <a:r>
              <a:rPr lang="en-US" dirty="0" err="1"/>
              <a:t>Pythia</a:t>
            </a:r>
            <a:r>
              <a:rPr lang="en-US" dirty="0"/>
              <a:t> on Mira @ ALCF</a:t>
            </a:r>
          </a:p>
          <a:p>
            <a:pPr lvl="1"/>
            <a:r>
              <a:rPr lang="en-US" dirty="0"/>
              <a:t>CMS production on Edison, Cori @ NERSC</a:t>
            </a:r>
          </a:p>
          <a:p>
            <a:r>
              <a:rPr lang="en-US" b="1" dirty="0">
                <a:solidFill>
                  <a:schemeClr val="tx1"/>
                </a:solidFill>
              </a:rPr>
              <a:t>Plans for 2017</a:t>
            </a:r>
            <a:r>
              <a:rPr lang="en-US" b="1" dirty="0">
                <a:solidFill>
                  <a:schemeClr val="accent6"/>
                </a:solidFill>
              </a:rPr>
              <a:t>: </a:t>
            </a:r>
            <a:r>
              <a:rPr lang="en-US" dirty="0">
                <a:solidFill>
                  <a:schemeClr val="accent6"/>
                </a:solidFill>
              </a:rPr>
              <a:t>HEPCloud provisioning @ NERSC</a:t>
            </a:r>
          </a:p>
          <a:p>
            <a:pPr lvl="1"/>
            <a:r>
              <a:rPr lang="en-US" dirty="0">
                <a:solidFill>
                  <a:schemeClr val="accent6"/>
                </a:solidFill>
              </a:rPr>
              <a:t>HEPCloud allocation granted for 28 million MPP-hours</a:t>
            </a:r>
          </a:p>
          <a:p>
            <a:pPr lvl="2"/>
            <a:r>
              <a:rPr lang="en-US" dirty="0">
                <a:solidFill>
                  <a:schemeClr val="accent6"/>
                </a:solidFill>
              </a:rPr>
              <a:t>16 million MPP-hours for intensity frontier (mu2e, </a:t>
            </a:r>
            <a:r>
              <a:rPr lang="en-US" dirty="0" err="1">
                <a:solidFill>
                  <a:schemeClr val="accent6"/>
                </a:solidFill>
              </a:rPr>
              <a:t>MicroBooNE</a:t>
            </a:r>
            <a:r>
              <a:rPr lang="en-US" dirty="0">
                <a:solidFill>
                  <a:schemeClr val="accent6"/>
                </a:solidFill>
              </a:rPr>
              <a:t>, </a:t>
            </a:r>
            <a:r>
              <a:rPr lang="en-US" dirty="0" err="1">
                <a:solidFill>
                  <a:schemeClr val="accent6"/>
                </a:solidFill>
              </a:rPr>
              <a:t>NOvA</a:t>
            </a:r>
            <a:r>
              <a:rPr lang="en-US" dirty="0">
                <a:solidFill>
                  <a:schemeClr val="accent6"/>
                </a:solidFill>
              </a:rPr>
              <a:t>, </a:t>
            </a:r>
            <a:r>
              <a:rPr lang="is-IS" dirty="0">
                <a:solidFill>
                  <a:schemeClr val="accent6"/>
                </a:solidFill>
              </a:rPr>
              <a:t>…)</a:t>
            </a:r>
          </a:p>
          <a:p>
            <a:pPr lvl="2"/>
            <a:r>
              <a:rPr lang="is-IS" dirty="0">
                <a:solidFill>
                  <a:schemeClr val="accent6"/>
                </a:solidFill>
              </a:rPr>
              <a:t>12 million MPP-hours for CMS</a:t>
            </a:r>
          </a:p>
          <a:p>
            <a:pPr lvl="3"/>
            <a:r>
              <a:rPr lang="is-IS" dirty="0">
                <a:solidFill>
                  <a:schemeClr val="accent6"/>
                </a:solidFill>
              </a:rPr>
              <a:t>CMS production will run Knight’s Landing; experiment is working to optimize and maximize efficiency</a:t>
            </a:r>
            <a:endParaRPr lang="is-IS" dirty="0"/>
          </a:p>
          <a:p>
            <a:pPr lvl="1"/>
            <a:r>
              <a:rPr lang="en-US" dirty="0"/>
              <a:t>Leverage experience with eye on leadership computing facilities</a:t>
            </a:r>
          </a:p>
          <a:p>
            <a:pPr marL="0" indent="0">
              <a:buNone/>
            </a:pPr>
            <a:endParaRPr lang="en-US" sz="1800"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61</a:t>
            </a:fld>
            <a:endParaRPr lang="en-US" dirty="0"/>
          </a:p>
        </p:txBody>
      </p:sp>
    </p:spTree>
    <p:extLst>
      <p:ext uri="{BB962C8B-B14F-4D97-AF65-F5344CB8AC3E}">
        <p14:creationId xmlns:p14="http://schemas.microsoft.com/office/powerpoint/2010/main" val="3075139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AWS slots by Region/Zone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62</a:t>
            </a:fld>
            <a:endParaRPr lang="en-US" dirty="0"/>
          </a:p>
        </p:txBody>
      </p:sp>
      <p:pic>
        <p:nvPicPr>
          <p:cNvPr id="9" name="Picture 8"/>
          <p:cNvPicPr>
            <a:picLocks noChangeAspect="1"/>
          </p:cNvPicPr>
          <p:nvPr/>
        </p:nvPicPr>
        <p:blipFill rotWithShape="1">
          <a:blip r:embed="rId2"/>
          <a:srcRect l="1724" t="35178" r="4454" b="6720"/>
          <a:stretch/>
        </p:blipFill>
        <p:spPr>
          <a:xfrm>
            <a:off x="228600" y="1211938"/>
            <a:ext cx="8382000" cy="3773825"/>
          </a:xfrm>
          <a:prstGeom prst="rect">
            <a:avLst/>
          </a:prstGeom>
        </p:spPr>
      </p:pic>
      <p:sp>
        <p:nvSpPr>
          <p:cNvPr id="10" name="TextBox 9"/>
          <p:cNvSpPr txBox="1"/>
          <p:nvPr/>
        </p:nvSpPr>
        <p:spPr>
          <a:xfrm>
            <a:off x="429419" y="5278957"/>
            <a:ext cx="6389057" cy="461665"/>
          </a:xfrm>
          <a:prstGeom prst="rect">
            <a:avLst/>
          </a:prstGeom>
          <a:noFill/>
        </p:spPr>
        <p:txBody>
          <a:bodyPr wrap="none" rtlCol="0">
            <a:spAutoFit/>
          </a:bodyPr>
          <a:lstStyle/>
          <a:p>
            <a:r>
              <a:rPr lang="en-US" dirty="0"/>
              <a:t>Each color corresponds to a different </a:t>
            </a:r>
            <a:r>
              <a:rPr lang="en-US" dirty="0" err="1"/>
              <a:t>region+zone</a:t>
            </a:r>
            <a:endParaRPr lang="en-US" dirty="0"/>
          </a:p>
        </p:txBody>
      </p:sp>
      <p:sp>
        <p:nvSpPr>
          <p:cNvPr id="8"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3004937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65691"/>
            <a:ext cx="8811127" cy="427877"/>
          </a:xfrm>
        </p:spPr>
        <p:txBody>
          <a:bodyPr/>
          <a:lstStyle/>
          <a:p>
            <a:r>
              <a:rPr lang="en-US" dirty="0"/>
              <a:t>HEPCloud AWS slots by Region/Zone/Type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63</a:t>
            </a:fld>
            <a:endParaRPr lang="en-US" dirty="0"/>
          </a:p>
        </p:txBody>
      </p:sp>
      <p:sp>
        <p:nvSpPr>
          <p:cNvPr id="10" name="TextBox 9"/>
          <p:cNvSpPr txBox="1"/>
          <p:nvPr/>
        </p:nvSpPr>
        <p:spPr>
          <a:xfrm>
            <a:off x="429419" y="5278957"/>
            <a:ext cx="8240526" cy="461665"/>
          </a:xfrm>
          <a:prstGeom prst="rect">
            <a:avLst/>
          </a:prstGeom>
          <a:noFill/>
        </p:spPr>
        <p:txBody>
          <a:bodyPr wrap="none" rtlCol="0">
            <a:spAutoFit/>
          </a:bodyPr>
          <a:lstStyle/>
          <a:p>
            <a:r>
              <a:rPr lang="en-US" dirty="0"/>
              <a:t>Each color corresponds to a different </a:t>
            </a:r>
            <a:r>
              <a:rPr lang="en-US" dirty="0" err="1"/>
              <a:t>region+zone+machine</a:t>
            </a:r>
            <a:r>
              <a:rPr lang="en-US" dirty="0"/>
              <a:t> type</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5026"/>
          <a:stretch/>
        </p:blipFill>
        <p:spPr>
          <a:xfrm>
            <a:off x="183694" y="1175305"/>
            <a:ext cx="8680087" cy="3971882"/>
          </a:xfrm>
          <a:prstGeom prst="rect">
            <a:avLst/>
          </a:prstGeom>
        </p:spPr>
      </p:pic>
      <p:sp>
        <p:nvSpPr>
          <p:cNvPr id="8"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3304133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Fermilab HEPCloud compared to global CMS Tier-1</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64</a:t>
            </a:fld>
            <a:endParaRPr lang="en-US" dirty="0"/>
          </a:p>
        </p:txBody>
      </p:sp>
      <p:pic>
        <p:nvPicPr>
          <p:cNvPr id="7" name="Picture 6" descr="T1_and_HEPCloud_runningjobs-30days-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09" y="1014388"/>
            <a:ext cx="6874010" cy="5155508"/>
          </a:xfrm>
          <a:prstGeom prst="rect">
            <a:avLst/>
          </a:prstGeom>
        </p:spPr>
      </p:pic>
      <p:sp>
        <p:nvSpPr>
          <p:cNvPr id="8"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2911037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 Pricing: using the AWS “Spot Market”</a:t>
            </a:r>
          </a:p>
        </p:txBody>
      </p:sp>
      <p:sp>
        <p:nvSpPr>
          <p:cNvPr id="3" name="Content Placeholder 2"/>
          <p:cNvSpPr>
            <a:spLocks noGrp="1"/>
          </p:cNvSpPr>
          <p:nvPr>
            <p:ph idx="1"/>
          </p:nvPr>
        </p:nvSpPr>
        <p:spPr/>
        <p:txBody>
          <a:bodyPr/>
          <a:lstStyle/>
          <a:p>
            <a:r>
              <a:rPr lang="en-US" dirty="0"/>
              <a:t>AWS has a fixed price per hour (rates vary by machine type)</a:t>
            </a:r>
          </a:p>
          <a:p>
            <a:r>
              <a:rPr lang="en-US" dirty="0"/>
              <a:t>Excess capacity is released to the free (“spot”) market at a fraction of the on-demand price</a:t>
            </a:r>
          </a:p>
          <a:p>
            <a:pPr lvl="1"/>
            <a:r>
              <a:rPr lang="en-US" dirty="0"/>
              <a:t>End user chooses a bid price</a:t>
            </a:r>
          </a:p>
          <a:p>
            <a:pPr lvl="1"/>
            <a:r>
              <a:rPr lang="en-US" dirty="0"/>
              <a:t>If (market price &lt; bid), you pay only market price for the provisioned resource</a:t>
            </a:r>
          </a:p>
          <a:p>
            <a:pPr lvl="2"/>
            <a:r>
              <a:rPr lang="en-US" dirty="0"/>
              <a:t>If (market price &gt; bid), you don’t get the resource</a:t>
            </a:r>
          </a:p>
          <a:p>
            <a:pPr lvl="1"/>
            <a:r>
              <a:rPr lang="en-US" dirty="0"/>
              <a:t>If the price fluctuates while you are running and the market price exceeds your original bid price, you may get kicked off the node (with a 2 minute warning!)</a:t>
            </a:r>
          </a:p>
          <a:p>
            <a:pPr lvl="1"/>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65</a:t>
            </a:fld>
            <a:endParaRPr lang="en-US" dirty="0"/>
          </a:p>
        </p:txBody>
      </p:sp>
      <p:sp>
        <p:nvSpPr>
          <p:cNvPr id="8"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pic>
        <p:nvPicPr>
          <p:cNvPr id="9" name="Picture 8"/>
          <p:cNvPicPr>
            <a:picLocks noChangeAspect="1"/>
          </p:cNvPicPr>
          <p:nvPr/>
        </p:nvPicPr>
        <p:blipFill rotWithShape="1">
          <a:blip r:embed="rId2"/>
          <a:srcRect l="18669" t="13572" r="22021" b="37548"/>
          <a:stretch/>
        </p:blipFill>
        <p:spPr>
          <a:xfrm>
            <a:off x="5409282" y="4565394"/>
            <a:ext cx="3325761" cy="1697803"/>
          </a:xfrm>
          <a:prstGeom prst="rect">
            <a:avLst/>
          </a:prstGeom>
        </p:spPr>
      </p:pic>
    </p:spTree>
    <p:extLst>
      <p:ext uri="{BB962C8B-B14F-4D97-AF65-F5344CB8AC3E}">
        <p14:creationId xmlns:p14="http://schemas.microsoft.com/office/powerpoint/2010/main" val="3854368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 Pricing: using Google </a:t>
            </a:r>
            <a:r>
              <a:rPr lang="en-US" dirty="0" err="1"/>
              <a:t>preemptible</a:t>
            </a:r>
            <a:r>
              <a:rPr lang="en-US" dirty="0"/>
              <a:t> VMs</a:t>
            </a:r>
          </a:p>
        </p:txBody>
      </p:sp>
      <p:sp>
        <p:nvSpPr>
          <p:cNvPr id="3" name="Content Placeholder 2"/>
          <p:cNvSpPr>
            <a:spLocks noGrp="1"/>
          </p:cNvSpPr>
          <p:nvPr>
            <p:ph idx="1"/>
          </p:nvPr>
        </p:nvSpPr>
        <p:spPr/>
        <p:txBody>
          <a:bodyPr/>
          <a:lstStyle/>
          <a:p>
            <a:r>
              <a:rPr lang="en-US" dirty="0"/>
              <a:t>Google VMs have a fixed cost (varies by machine types)</a:t>
            </a:r>
          </a:p>
          <a:p>
            <a:r>
              <a:rPr lang="en-US" dirty="0" err="1"/>
              <a:t>Preemptible</a:t>
            </a:r>
            <a:r>
              <a:rPr lang="en-US" dirty="0"/>
              <a:t> Google VMs are available at a significantly smaller fixed cost – 1 cent per core hour for a “standard candle”</a:t>
            </a:r>
          </a:p>
          <a:p>
            <a:pPr lvl="1"/>
            <a:r>
              <a:rPr lang="en-US" dirty="0"/>
              <a:t>We saved a few percent on cost by using custom VMs (2 GB per core instead of the standard 3.75 GB per core)</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66</a:t>
            </a:fld>
            <a:endParaRPr lang="en-US" dirty="0"/>
          </a:p>
        </p:txBody>
      </p:sp>
      <p:sp>
        <p:nvSpPr>
          <p:cNvPr id="8"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3788257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on Google Cloud - Google Services</a:t>
            </a:r>
          </a:p>
        </p:txBody>
      </p:sp>
      <p:sp>
        <p:nvSpPr>
          <p:cNvPr id="3" name="Content Placeholder 2"/>
          <p:cNvSpPr>
            <a:spLocks noGrp="1"/>
          </p:cNvSpPr>
          <p:nvPr>
            <p:ph idx="1"/>
          </p:nvPr>
        </p:nvSpPr>
        <p:spPr>
          <a:xfrm>
            <a:off x="122594" y="981401"/>
            <a:ext cx="8672513" cy="5309798"/>
          </a:xfrm>
        </p:spPr>
        <p:txBody>
          <a:bodyPr/>
          <a:lstStyle/>
          <a:p>
            <a:r>
              <a:rPr lang="en-US" dirty="0"/>
              <a:t>Distributing experiment code (many versions and codes)</a:t>
            </a:r>
          </a:p>
          <a:p>
            <a:pPr lvl="1"/>
            <a:r>
              <a:rPr lang="en-US" dirty="0"/>
              <a:t>CVMFS: caching layer using squid web caches</a:t>
            </a:r>
          </a:p>
          <a:p>
            <a:pPr lvl="1"/>
            <a:r>
              <a:rPr lang="en-US" dirty="0"/>
              <a:t>Scalable, easy-to-manage software distribution</a:t>
            </a:r>
          </a:p>
          <a:p>
            <a:pPr lvl="1"/>
            <a:r>
              <a:rPr lang="en-US" dirty="0"/>
              <a:t>Good fit for </a:t>
            </a:r>
            <a:r>
              <a:rPr lang="en-US" b="1" dirty="0">
                <a:solidFill>
                  <a:srgbClr val="FF0000"/>
                </a:solidFill>
              </a:rPr>
              <a:t>Google Load Balancing</a:t>
            </a:r>
          </a:p>
          <a:p>
            <a:r>
              <a:rPr lang="en-US" dirty="0"/>
              <a:t>Reading input data</a:t>
            </a:r>
          </a:p>
          <a:p>
            <a:pPr lvl="1"/>
            <a:r>
              <a:rPr lang="en-US" dirty="0"/>
              <a:t>Staged 500 TB of input data to </a:t>
            </a:r>
            <a:r>
              <a:rPr lang="en-US" b="1" dirty="0">
                <a:solidFill>
                  <a:srgbClr val="FF0000"/>
                </a:solidFill>
              </a:rPr>
              <a:t>Google Cloud Storage</a:t>
            </a:r>
          </a:p>
          <a:p>
            <a:pPr lvl="2"/>
            <a:r>
              <a:rPr lang="en-US" dirty="0"/>
              <a:t>Standard HEP and CMS data management tools now speak http!</a:t>
            </a:r>
          </a:p>
          <a:p>
            <a:pPr lvl="2"/>
            <a:r>
              <a:rPr lang="en-US" b="1" dirty="0"/>
              <a:t>Thanks to </a:t>
            </a:r>
            <a:r>
              <a:rPr lang="en-US" b="1" dirty="0" err="1"/>
              <a:t>ESNet</a:t>
            </a:r>
            <a:r>
              <a:rPr lang="en-US" b="1" dirty="0"/>
              <a:t> and Google </a:t>
            </a:r>
            <a:r>
              <a:rPr lang="en-US" dirty="0"/>
              <a:t>for upgraded (100 </a:t>
            </a:r>
            <a:r>
              <a:rPr lang="en-US" dirty="0" err="1"/>
              <a:t>Gbit</a:t>
            </a:r>
            <a:r>
              <a:rPr lang="en-US" dirty="0"/>
              <a:t>+) peering!</a:t>
            </a:r>
          </a:p>
          <a:p>
            <a:pPr lvl="1"/>
            <a:r>
              <a:rPr lang="en-US" dirty="0"/>
              <a:t>Mounted data using </a:t>
            </a:r>
            <a:r>
              <a:rPr lang="en-US" b="1" dirty="0" err="1">
                <a:solidFill>
                  <a:srgbClr val="FF0000"/>
                </a:solidFill>
              </a:rPr>
              <a:t>gcsfuse</a:t>
            </a:r>
            <a:endParaRPr lang="en-US" b="1" dirty="0">
              <a:solidFill>
                <a:srgbClr val="FF0000"/>
              </a:solidFill>
            </a:endParaRPr>
          </a:p>
          <a:p>
            <a:pPr lvl="2"/>
            <a:r>
              <a:rPr lang="en-US" dirty="0"/>
              <a:t>Good for big serial reads</a:t>
            </a:r>
          </a:p>
          <a:p>
            <a:r>
              <a:rPr lang="en-US" dirty="0"/>
              <a:t>Monitoring</a:t>
            </a:r>
          </a:p>
          <a:p>
            <a:pPr lvl="1"/>
            <a:r>
              <a:rPr lang="en-US" b="1" dirty="0" err="1">
                <a:solidFill>
                  <a:srgbClr val="FF0000"/>
                </a:solidFill>
              </a:rPr>
              <a:t>Stackdriver</a:t>
            </a:r>
            <a:r>
              <a:rPr lang="en-US" b="1" dirty="0">
                <a:solidFill>
                  <a:srgbClr val="FF0000"/>
                </a:solidFill>
              </a:rPr>
              <a:t> logging</a:t>
            </a:r>
          </a:p>
          <a:p>
            <a:pPr lvl="2"/>
            <a:r>
              <a:rPr lang="en-US" dirty="0" err="1"/>
              <a:t>Splunk</a:t>
            </a:r>
            <a:r>
              <a:rPr lang="en-US" dirty="0"/>
              <a:t>-like functionality – a big help for troubleshooting</a:t>
            </a:r>
          </a:p>
          <a:p>
            <a:pPr lvl="1"/>
            <a:endParaRPr lang="en-U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67</a:t>
            </a:fld>
            <a:endParaRPr lang="en-US" dirty="0"/>
          </a:p>
        </p:txBody>
      </p:sp>
    </p:spTree>
    <p:extLst>
      <p:ext uri="{BB962C8B-B14F-4D97-AF65-F5344CB8AC3E}">
        <p14:creationId xmlns:p14="http://schemas.microsoft.com/office/powerpoint/2010/main" val="402843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science done?</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68</a:t>
            </a:fld>
            <a:endParaRPr lang="en-US" dirty="0"/>
          </a:p>
        </p:txBody>
      </p:sp>
      <p:sp>
        <p:nvSpPr>
          <p:cNvPr id="7" name="Shape 142"/>
          <p:cNvSpPr txBox="1">
            <a:spLocks/>
          </p:cNvSpPr>
          <p:nvPr/>
        </p:nvSpPr>
        <p:spPr>
          <a:xfrm>
            <a:off x="5835797" y="818283"/>
            <a:ext cx="3141474" cy="5423941"/>
          </a:xfrm>
          <a:prstGeom prst="rect">
            <a:avLst/>
          </a:prstGeom>
        </p:spPr>
        <p:txBody>
          <a:bodyPr lIns="0" tIns="0" rIns="0" bIns="0">
            <a:normAutofit fontScale="47500" lnSpcReduction="20000"/>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2160" indent="-204120" defTabSz="172821">
              <a:spcBef>
                <a:spcPts val="126"/>
              </a:spcBef>
              <a:defRPr sz="6300"/>
            </a:pPr>
            <a:r>
              <a:rPr lang="en-US" sz="6300"/>
              <a:t>Particle Physics: </a:t>
            </a:r>
            <a:r>
              <a:rPr lang="en-US" sz="6300" b="1"/>
              <a:t>Statistical Science</a:t>
            </a:r>
          </a:p>
          <a:p>
            <a:pPr marL="272160" indent="-204120" defTabSz="172821">
              <a:spcBef>
                <a:spcPts val="126"/>
              </a:spcBef>
              <a:defRPr sz="6300"/>
            </a:pPr>
            <a:endParaRPr lang="en-US" sz="6300" b="1"/>
          </a:p>
          <a:p>
            <a:pPr marL="272160" indent="-204120" defTabSz="172821">
              <a:spcBef>
                <a:spcPts val="126"/>
              </a:spcBef>
              <a:defRPr sz="6300"/>
            </a:pPr>
            <a:r>
              <a:rPr lang="en-US" sz="6300"/>
              <a:t>Comparison with what we know (Standard Model)</a:t>
            </a:r>
          </a:p>
          <a:p>
            <a:pPr marL="272160" indent="-204120" defTabSz="172821">
              <a:spcBef>
                <a:spcPts val="126"/>
              </a:spcBef>
              <a:defRPr sz="6300"/>
            </a:pPr>
            <a:endParaRPr lang="en-US" sz="6300"/>
          </a:p>
          <a:p>
            <a:pPr marL="272160" indent="-204120" defTabSz="172821">
              <a:spcBef>
                <a:spcPts val="126"/>
              </a:spcBef>
              <a:defRPr sz="6300"/>
            </a:pPr>
            <a:r>
              <a:rPr lang="en-US" sz="6300"/>
              <a:t>Analyze all data and look for deviations ➜ Needle in the Haystack</a:t>
            </a:r>
          </a:p>
        </p:txBody>
      </p:sp>
      <p:pic>
        <p:nvPicPr>
          <p:cNvPr id="8" name="Picture 7"/>
          <p:cNvPicPr>
            <a:picLocks noChangeAspect="1"/>
          </p:cNvPicPr>
          <p:nvPr/>
        </p:nvPicPr>
        <p:blipFill>
          <a:blip r:embed="rId2"/>
          <a:stretch>
            <a:fillRect/>
          </a:stretch>
        </p:blipFill>
        <p:spPr>
          <a:xfrm>
            <a:off x="166730" y="1009823"/>
            <a:ext cx="5788506" cy="5232400"/>
          </a:xfrm>
          <a:prstGeom prst="rect">
            <a:avLst/>
          </a:prstGeom>
        </p:spPr>
      </p:pic>
    </p:spTree>
    <p:extLst>
      <p:ext uri="{BB962C8B-B14F-4D97-AF65-F5344CB8AC3E}">
        <p14:creationId xmlns:p14="http://schemas.microsoft.com/office/powerpoint/2010/main" val="4113855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7"/>
          </p:nvPr>
        </p:nvSpPr>
        <p:spPr>
          <a:xfrm>
            <a:off x="1620404" y="6495482"/>
            <a:ext cx="5538537" cy="242873"/>
          </a:xfrm>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18"/>
          </p:nvPr>
        </p:nvSpPr>
        <p:spPr/>
        <p:txBody>
          <a:bodyPr/>
          <a:lstStyle/>
          <a:p>
            <a:pPr>
              <a:defRPr/>
            </a:pPr>
            <a:fld id="{148C009B-CB69-E04A-B9B3-34B26D69E9CF}" type="slidenum">
              <a:rPr lang="en-US" smtClean="0"/>
              <a:pPr>
                <a:defRPr/>
              </a:pPr>
              <a:t>69</a:t>
            </a:fld>
            <a:endParaRPr lang="en-US" dirty="0"/>
          </a:p>
        </p:txBody>
      </p:sp>
      <p:sp>
        <p:nvSpPr>
          <p:cNvPr id="2" name="Title 1"/>
          <p:cNvSpPr>
            <a:spLocks noGrp="1"/>
          </p:cNvSpPr>
          <p:nvPr>
            <p:ph type="title"/>
          </p:nvPr>
        </p:nvSpPr>
        <p:spPr/>
        <p:txBody>
          <a:bodyPr/>
          <a:lstStyle/>
          <a:p>
            <a:r>
              <a:rPr lang="en-US" dirty="0"/>
              <a:t>Decision Engine – design &amp; architecture</a:t>
            </a:r>
          </a:p>
        </p:txBody>
      </p:sp>
      <p:sp>
        <p:nvSpPr>
          <p:cNvPr id="11" name="Content Placeholder 9"/>
          <p:cNvSpPr txBox="1">
            <a:spLocks/>
          </p:cNvSpPr>
          <p:nvPr/>
        </p:nvSpPr>
        <p:spPr>
          <a:xfrm>
            <a:off x="6189500" y="2111442"/>
            <a:ext cx="2835828" cy="396501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457200" lvl="1" indent="0">
              <a:buNone/>
            </a:pPr>
            <a:endParaRPr lang="en-US" dirty="0"/>
          </a:p>
          <a:p>
            <a:pPr marL="457200" lvl="1" indent="0">
              <a:buNone/>
            </a:pPr>
            <a:endParaRPr lang="en-US" dirty="0"/>
          </a:p>
        </p:txBody>
      </p:sp>
      <p:sp>
        <p:nvSpPr>
          <p:cNvPr id="14" name="Content Placeholder 9"/>
          <p:cNvSpPr txBox="1">
            <a:spLocks/>
          </p:cNvSpPr>
          <p:nvPr/>
        </p:nvSpPr>
        <p:spPr>
          <a:xfrm>
            <a:off x="3724382" y="1330068"/>
            <a:ext cx="4641558" cy="118149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2000" dirty="0"/>
          </a:p>
        </p:txBody>
      </p:sp>
      <p:sp>
        <p:nvSpPr>
          <p:cNvPr id="12" name="Rounded Rectangle 11"/>
          <p:cNvSpPr/>
          <p:nvPr/>
        </p:nvSpPr>
        <p:spPr>
          <a:xfrm>
            <a:off x="5157315" y="2645894"/>
            <a:ext cx="1694184" cy="2413087"/>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a:lstStyle/>
          <a:p>
            <a:r>
              <a:rPr lang="en-US" dirty="0"/>
              <a:t>Broker/Controller</a:t>
            </a:r>
          </a:p>
        </p:txBody>
      </p:sp>
      <p:sp>
        <p:nvSpPr>
          <p:cNvPr id="13" name="Rounded Rectangle 12"/>
          <p:cNvSpPr/>
          <p:nvPr/>
        </p:nvSpPr>
        <p:spPr>
          <a:xfrm>
            <a:off x="4977492" y="5481928"/>
            <a:ext cx="1874007" cy="850617"/>
          </a:xfrm>
          <a:prstGeom prst="roundRect">
            <a:avLst/>
          </a:prstGeom>
          <a:ln/>
        </p:spPr>
        <p:style>
          <a:lnRef idx="3">
            <a:schemeClr val="lt1"/>
          </a:lnRef>
          <a:fillRef idx="1">
            <a:schemeClr val="accent6"/>
          </a:fillRef>
          <a:effectRef idx="1">
            <a:schemeClr val="accent6"/>
          </a:effectRef>
          <a:fontRef idx="minor">
            <a:schemeClr val="lt1"/>
          </a:fontRef>
        </p:style>
        <p:txBody>
          <a:bodyPr/>
          <a:lstStyle/>
          <a:p>
            <a:r>
              <a:rPr lang="en-US" dirty="0"/>
              <a:t>Match algorithm(s)</a:t>
            </a:r>
          </a:p>
        </p:txBody>
      </p:sp>
      <p:sp>
        <p:nvSpPr>
          <p:cNvPr id="15" name="Rounded Rectangle 14"/>
          <p:cNvSpPr/>
          <p:nvPr/>
        </p:nvSpPr>
        <p:spPr>
          <a:xfrm>
            <a:off x="1123058" y="2645894"/>
            <a:ext cx="1827647" cy="599511"/>
          </a:xfrm>
          <a:prstGeom prst="roundRect">
            <a:avLst/>
          </a:prstGeom>
          <a:ln/>
        </p:spPr>
        <p:style>
          <a:lnRef idx="1">
            <a:schemeClr val="dk1"/>
          </a:lnRef>
          <a:fillRef idx="2">
            <a:schemeClr val="dk1"/>
          </a:fillRef>
          <a:effectRef idx="1">
            <a:schemeClr val="dk1"/>
          </a:effectRef>
          <a:fontRef idx="minor">
            <a:schemeClr val="dk1"/>
          </a:fontRef>
        </p:style>
        <p:txBody>
          <a:bodyPr/>
          <a:lstStyle/>
          <a:p>
            <a:r>
              <a:rPr lang="en-US" dirty="0"/>
              <a:t>Cloud</a:t>
            </a:r>
          </a:p>
        </p:txBody>
      </p:sp>
      <p:sp>
        <p:nvSpPr>
          <p:cNvPr id="16" name="Rounded Rectangle 15"/>
          <p:cNvSpPr/>
          <p:nvPr/>
        </p:nvSpPr>
        <p:spPr>
          <a:xfrm>
            <a:off x="1111261" y="3518505"/>
            <a:ext cx="2148377" cy="983346"/>
          </a:xfrm>
          <a:prstGeom prst="roundRect">
            <a:avLst/>
          </a:prstGeom>
          <a:ln/>
        </p:spPr>
        <p:style>
          <a:lnRef idx="1">
            <a:schemeClr val="dk1"/>
          </a:lnRef>
          <a:fillRef idx="2">
            <a:schemeClr val="dk1"/>
          </a:fillRef>
          <a:effectRef idx="1">
            <a:schemeClr val="dk1"/>
          </a:effectRef>
          <a:fontRef idx="minor">
            <a:schemeClr val="dk1"/>
          </a:fontRef>
        </p:style>
        <p:txBody>
          <a:bodyPr/>
          <a:lstStyle/>
          <a:p>
            <a:r>
              <a:rPr lang="en-US" dirty="0"/>
              <a:t>On-premises resources</a:t>
            </a:r>
          </a:p>
        </p:txBody>
      </p:sp>
      <p:sp>
        <p:nvSpPr>
          <p:cNvPr id="17" name="Rounded Rectangle 16"/>
          <p:cNvSpPr/>
          <p:nvPr/>
        </p:nvSpPr>
        <p:spPr>
          <a:xfrm>
            <a:off x="1091450" y="5707055"/>
            <a:ext cx="1527619" cy="565683"/>
          </a:xfrm>
          <a:prstGeom prst="roundRect">
            <a:avLst/>
          </a:prstGeom>
          <a:ln/>
        </p:spPr>
        <p:style>
          <a:lnRef idx="1">
            <a:schemeClr val="accent2"/>
          </a:lnRef>
          <a:fillRef idx="2">
            <a:schemeClr val="accent2"/>
          </a:fillRef>
          <a:effectRef idx="1">
            <a:schemeClr val="accent2"/>
          </a:effectRef>
          <a:fontRef idx="minor">
            <a:schemeClr val="dk1"/>
          </a:fontRef>
        </p:style>
        <p:txBody>
          <a:bodyPr/>
          <a:lstStyle/>
          <a:p>
            <a:r>
              <a:rPr lang="en-US" dirty="0"/>
              <a:t>Job </a:t>
            </a:r>
          </a:p>
        </p:txBody>
      </p:sp>
      <p:sp>
        <p:nvSpPr>
          <p:cNvPr id="18" name="Rounded Rectangle 17"/>
          <p:cNvSpPr/>
          <p:nvPr/>
        </p:nvSpPr>
        <p:spPr>
          <a:xfrm>
            <a:off x="1091450" y="4762316"/>
            <a:ext cx="1827647" cy="599511"/>
          </a:xfrm>
          <a:prstGeom prst="roundRect">
            <a:avLst/>
          </a:prstGeom>
          <a:ln/>
        </p:spPr>
        <p:style>
          <a:lnRef idx="1">
            <a:schemeClr val="dk1"/>
          </a:lnRef>
          <a:fillRef idx="2">
            <a:schemeClr val="dk1"/>
          </a:fillRef>
          <a:effectRef idx="1">
            <a:schemeClr val="dk1"/>
          </a:effectRef>
          <a:fontRef idx="minor">
            <a:schemeClr val="dk1"/>
          </a:fontRef>
        </p:style>
        <p:txBody>
          <a:bodyPr/>
          <a:lstStyle/>
          <a:p>
            <a:r>
              <a:rPr lang="en-US" dirty="0"/>
              <a:t>HPC</a:t>
            </a:r>
          </a:p>
        </p:txBody>
      </p:sp>
      <p:sp>
        <p:nvSpPr>
          <p:cNvPr id="19" name="Rounded Rectangle 18"/>
          <p:cNvSpPr/>
          <p:nvPr/>
        </p:nvSpPr>
        <p:spPr>
          <a:xfrm>
            <a:off x="1236971" y="2708498"/>
            <a:ext cx="1827647" cy="599511"/>
          </a:xfrm>
          <a:prstGeom prst="roundRect">
            <a:avLst/>
          </a:prstGeom>
          <a:ln/>
        </p:spPr>
        <p:style>
          <a:lnRef idx="1">
            <a:schemeClr val="dk1"/>
          </a:lnRef>
          <a:fillRef idx="2">
            <a:schemeClr val="dk1"/>
          </a:fillRef>
          <a:effectRef idx="1">
            <a:schemeClr val="dk1"/>
          </a:effectRef>
          <a:fontRef idx="minor">
            <a:schemeClr val="dk1"/>
          </a:fontRef>
        </p:style>
        <p:txBody>
          <a:bodyPr/>
          <a:lstStyle/>
          <a:p>
            <a:r>
              <a:rPr lang="en-US" dirty="0"/>
              <a:t>Cloud</a:t>
            </a:r>
          </a:p>
        </p:txBody>
      </p:sp>
      <p:sp>
        <p:nvSpPr>
          <p:cNvPr id="21" name="Rounded Rectangle 20"/>
          <p:cNvSpPr/>
          <p:nvPr/>
        </p:nvSpPr>
        <p:spPr>
          <a:xfrm>
            <a:off x="1199516" y="3581109"/>
            <a:ext cx="2148377" cy="983346"/>
          </a:xfrm>
          <a:prstGeom prst="roundRect">
            <a:avLst/>
          </a:prstGeom>
          <a:ln/>
        </p:spPr>
        <p:style>
          <a:lnRef idx="1">
            <a:schemeClr val="dk1"/>
          </a:lnRef>
          <a:fillRef idx="2">
            <a:schemeClr val="dk1"/>
          </a:fillRef>
          <a:effectRef idx="1">
            <a:schemeClr val="dk1"/>
          </a:effectRef>
          <a:fontRef idx="minor">
            <a:schemeClr val="dk1"/>
          </a:fontRef>
        </p:style>
        <p:txBody>
          <a:bodyPr/>
          <a:lstStyle/>
          <a:p>
            <a:r>
              <a:rPr lang="en-US" dirty="0"/>
              <a:t>On-premises resources</a:t>
            </a:r>
          </a:p>
        </p:txBody>
      </p:sp>
      <p:sp>
        <p:nvSpPr>
          <p:cNvPr id="22" name="Rounded Rectangle 21"/>
          <p:cNvSpPr/>
          <p:nvPr/>
        </p:nvSpPr>
        <p:spPr>
          <a:xfrm>
            <a:off x="1211313" y="4882417"/>
            <a:ext cx="1827647" cy="599511"/>
          </a:xfrm>
          <a:prstGeom prst="roundRect">
            <a:avLst/>
          </a:prstGeom>
          <a:ln/>
        </p:spPr>
        <p:style>
          <a:lnRef idx="1">
            <a:schemeClr val="dk1"/>
          </a:lnRef>
          <a:fillRef idx="2">
            <a:schemeClr val="dk1"/>
          </a:fillRef>
          <a:effectRef idx="1">
            <a:schemeClr val="dk1"/>
          </a:effectRef>
          <a:fontRef idx="minor">
            <a:schemeClr val="dk1"/>
          </a:fontRef>
        </p:style>
        <p:txBody>
          <a:bodyPr/>
          <a:lstStyle/>
          <a:p>
            <a:r>
              <a:rPr lang="en-US" dirty="0"/>
              <a:t>HPC</a:t>
            </a:r>
          </a:p>
        </p:txBody>
      </p:sp>
      <p:sp>
        <p:nvSpPr>
          <p:cNvPr id="23" name="Rounded Rectangle 22"/>
          <p:cNvSpPr/>
          <p:nvPr/>
        </p:nvSpPr>
        <p:spPr>
          <a:xfrm>
            <a:off x="1174374" y="5766863"/>
            <a:ext cx="1527619" cy="565683"/>
          </a:xfrm>
          <a:prstGeom prst="roundRect">
            <a:avLst/>
          </a:prstGeom>
          <a:ln/>
        </p:spPr>
        <p:style>
          <a:lnRef idx="1">
            <a:schemeClr val="accent2"/>
          </a:lnRef>
          <a:fillRef idx="2">
            <a:schemeClr val="accent2"/>
          </a:fillRef>
          <a:effectRef idx="1">
            <a:schemeClr val="accent2"/>
          </a:effectRef>
          <a:fontRef idx="minor">
            <a:schemeClr val="dk1"/>
          </a:fontRef>
        </p:style>
        <p:txBody>
          <a:bodyPr/>
          <a:lstStyle/>
          <a:p>
            <a:r>
              <a:rPr lang="en-US" dirty="0"/>
              <a:t>Job </a:t>
            </a:r>
          </a:p>
        </p:txBody>
      </p:sp>
      <p:sp>
        <p:nvSpPr>
          <p:cNvPr id="9" name="Cloud 8"/>
          <p:cNvSpPr/>
          <p:nvPr/>
        </p:nvSpPr>
        <p:spPr>
          <a:xfrm>
            <a:off x="23432" y="2336398"/>
            <a:ext cx="1176084" cy="67593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Cloud API</a:t>
            </a:r>
            <a:endParaRPr lang="en-US" sz="1800" dirty="0"/>
          </a:p>
        </p:txBody>
      </p:sp>
      <p:cxnSp>
        <p:nvCxnSpPr>
          <p:cNvPr id="32" name="Straight Arrow Connector 31"/>
          <p:cNvCxnSpPr>
            <a:stCxn id="19" idx="3"/>
          </p:cNvCxnSpPr>
          <p:nvPr/>
        </p:nvCxnSpPr>
        <p:spPr>
          <a:xfrm>
            <a:off x="3064618" y="3008254"/>
            <a:ext cx="20926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347893" y="4059954"/>
            <a:ext cx="18094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3064618" y="4297275"/>
            <a:ext cx="2092697" cy="761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3" idx="3"/>
          </p:cNvCxnSpPr>
          <p:nvPr/>
        </p:nvCxnSpPr>
        <p:spPr>
          <a:xfrm flipV="1">
            <a:off x="2701993" y="4762316"/>
            <a:ext cx="2455322" cy="1287389"/>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sp>
        <p:nvSpPr>
          <p:cNvPr id="54" name="TextBox 53"/>
          <p:cNvSpPr txBox="1"/>
          <p:nvPr/>
        </p:nvSpPr>
        <p:spPr>
          <a:xfrm>
            <a:off x="3387928" y="2543270"/>
            <a:ext cx="1769387" cy="1200328"/>
          </a:xfrm>
          <a:prstGeom prst="rect">
            <a:avLst/>
          </a:prstGeom>
          <a:noFill/>
        </p:spPr>
        <p:txBody>
          <a:bodyPr wrap="square" rtlCol="0">
            <a:spAutoFit/>
          </a:bodyPr>
          <a:lstStyle/>
          <a:p>
            <a:r>
              <a:rPr lang="en-US" dirty="0"/>
              <a:t>Price, Usage, </a:t>
            </a:r>
          </a:p>
          <a:p>
            <a:r>
              <a:rPr lang="en-US" dirty="0"/>
              <a:t>Resource Specification</a:t>
            </a:r>
          </a:p>
        </p:txBody>
      </p:sp>
      <p:sp>
        <p:nvSpPr>
          <p:cNvPr id="60" name="TextBox 59"/>
          <p:cNvSpPr txBox="1"/>
          <p:nvPr/>
        </p:nvSpPr>
        <p:spPr>
          <a:xfrm rot="19966788">
            <a:off x="3059002" y="5340902"/>
            <a:ext cx="1769387" cy="461665"/>
          </a:xfrm>
          <a:prstGeom prst="rect">
            <a:avLst/>
          </a:prstGeom>
          <a:noFill/>
        </p:spPr>
        <p:txBody>
          <a:bodyPr wrap="square" rtlCol="0">
            <a:spAutoFit/>
          </a:bodyPr>
          <a:lstStyle/>
          <a:p>
            <a:r>
              <a:rPr lang="en-US" dirty="0">
                <a:solidFill>
                  <a:schemeClr val="accent2"/>
                </a:solidFill>
              </a:rPr>
              <a:t>Job manifest</a:t>
            </a:r>
          </a:p>
        </p:txBody>
      </p:sp>
      <p:cxnSp>
        <p:nvCxnSpPr>
          <p:cNvPr id="62" name="Straight Arrow Connector 61"/>
          <p:cNvCxnSpPr/>
          <p:nvPr/>
        </p:nvCxnSpPr>
        <p:spPr>
          <a:xfrm>
            <a:off x="5500035" y="5058981"/>
            <a:ext cx="0" cy="45128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65" name="Straight Arrow Connector 64"/>
          <p:cNvCxnSpPr/>
          <p:nvPr/>
        </p:nvCxnSpPr>
        <p:spPr>
          <a:xfrm>
            <a:off x="5641953" y="5058981"/>
            <a:ext cx="0" cy="451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523058" y="5058981"/>
            <a:ext cx="0" cy="42294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75" name="Rounded Rectangle 74"/>
          <p:cNvSpPr/>
          <p:nvPr/>
        </p:nvSpPr>
        <p:spPr>
          <a:xfrm>
            <a:off x="7226550" y="3743598"/>
            <a:ext cx="1827647" cy="599511"/>
          </a:xfrm>
          <a:prstGeom prst="roundRect">
            <a:avLst/>
          </a:prstGeom>
          <a:ln/>
        </p:spPr>
        <p:style>
          <a:lnRef idx="3">
            <a:schemeClr val="lt1"/>
          </a:lnRef>
          <a:fillRef idx="1">
            <a:schemeClr val="accent4"/>
          </a:fillRef>
          <a:effectRef idx="1">
            <a:schemeClr val="accent4"/>
          </a:effectRef>
          <a:fontRef idx="minor">
            <a:schemeClr val="lt1"/>
          </a:fontRef>
        </p:style>
        <p:txBody>
          <a:bodyPr/>
          <a:lstStyle/>
          <a:p>
            <a:r>
              <a:rPr lang="en-US" dirty="0" err="1"/>
              <a:t>Provisioner</a:t>
            </a:r>
            <a:endParaRPr lang="en-US" dirty="0"/>
          </a:p>
        </p:txBody>
      </p:sp>
      <p:cxnSp>
        <p:nvCxnSpPr>
          <p:cNvPr id="76" name="Straight Arrow Connector 75"/>
          <p:cNvCxnSpPr>
            <a:endCxn id="75" idx="1"/>
          </p:cNvCxnSpPr>
          <p:nvPr/>
        </p:nvCxnSpPr>
        <p:spPr>
          <a:xfrm flipV="1">
            <a:off x="6851499" y="4043354"/>
            <a:ext cx="375051" cy="166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0" name="Content Placeholder 9"/>
          <p:cNvSpPr>
            <a:spLocks noGrp="1"/>
          </p:cNvSpPr>
          <p:nvPr>
            <p:ph sz="half" idx="15"/>
          </p:nvPr>
        </p:nvSpPr>
        <p:spPr>
          <a:xfrm>
            <a:off x="228600" y="950943"/>
            <a:ext cx="8686800" cy="1132237"/>
          </a:xfrm>
        </p:spPr>
        <p:txBody>
          <a:bodyPr/>
          <a:lstStyle/>
          <a:p>
            <a:r>
              <a:rPr lang="en-US" dirty="0"/>
              <a:t>Decision Engine chooses what to provision next</a:t>
            </a:r>
          </a:p>
          <a:p>
            <a:pPr lvl="1"/>
            <a:r>
              <a:rPr lang="en-US" dirty="0"/>
              <a:t>v1.5 implementation: Strict matching based on processing type</a:t>
            </a:r>
          </a:p>
          <a:p>
            <a:pPr lvl="1"/>
            <a:r>
              <a:rPr lang="en-US" dirty="0"/>
              <a:t>v2.0 implementation: </a:t>
            </a:r>
            <a:r>
              <a:rPr lang="en-US" dirty="0" err="1"/>
              <a:t>Zeroth</a:t>
            </a:r>
            <a:r>
              <a:rPr lang="en-US" dirty="0"/>
              <a:t>-order prioritization based on cost</a:t>
            </a:r>
          </a:p>
          <a:p>
            <a:endParaRPr lang="en-US" dirty="0"/>
          </a:p>
        </p:txBody>
      </p:sp>
      <p:sp>
        <p:nvSpPr>
          <p:cNvPr id="79" name="Rounded Rectangle 78"/>
          <p:cNvSpPr/>
          <p:nvPr/>
        </p:nvSpPr>
        <p:spPr>
          <a:xfrm>
            <a:off x="170934" y="5681399"/>
            <a:ext cx="869200" cy="4746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Batch API</a:t>
            </a:r>
          </a:p>
        </p:txBody>
      </p:sp>
      <p:sp>
        <p:nvSpPr>
          <p:cNvPr id="80" name="Rounded Rectangle 79"/>
          <p:cNvSpPr/>
          <p:nvPr/>
        </p:nvSpPr>
        <p:spPr>
          <a:xfrm>
            <a:off x="7314805" y="3870342"/>
            <a:ext cx="1827647" cy="599511"/>
          </a:xfrm>
          <a:prstGeom prst="roundRect">
            <a:avLst/>
          </a:prstGeom>
          <a:ln/>
        </p:spPr>
        <p:style>
          <a:lnRef idx="3">
            <a:schemeClr val="lt1"/>
          </a:lnRef>
          <a:fillRef idx="1">
            <a:schemeClr val="accent4"/>
          </a:fillRef>
          <a:effectRef idx="1">
            <a:schemeClr val="accent4"/>
          </a:effectRef>
          <a:fontRef idx="minor">
            <a:schemeClr val="lt1"/>
          </a:fontRef>
        </p:style>
        <p:txBody>
          <a:bodyPr/>
          <a:lstStyle/>
          <a:p>
            <a:r>
              <a:rPr lang="en-US" dirty="0" err="1"/>
              <a:t>Provisioner</a:t>
            </a:r>
            <a:endParaRPr lang="en-US" dirty="0"/>
          </a:p>
        </p:txBody>
      </p:sp>
      <p:sp>
        <p:nvSpPr>
          <p:cNvPr id="81" name="Rounded Rectangle 80"/>
          <p:cNvSpPr/>
          <p:nvPr/>
        </p:nvSpPr>
        <p:spPr>
          <a:xfrm>
            <a:off x="1188240" y="2121664"/>
            <a:ext cx="2292391" cy="599511"/>
          </a:xfrm>
          <a:prstGeom prst="roundRect">
            <a:avLst/>
          </a:prstGeom>
          <a:noFill/>
          <a:ln>
            <a:noFill/>
          </a:ln>
        </p:spPr>
        <p:style>
          <a:lnRef idx="1">
            <a:schemeClr val="dk1"/>
          </a:lnRef>
          <a:fillRef idx="2">
            <a:schemeClr val="dk1"/>
          </a:fillRef>
          <a:effectRef idx="1">
            <a:schemeClr val="dk1"/>
          </a:effectRef>
          <a:fontRef idx="minor">
            <a:schemeClr val="dk1"/>
          </a:fontRef>
        </p:style>
        <p:txBody>
          <a:bodyPr/>
          <a:lstStyle/>
          <a:p>
            <a:r>
              <a:rPr lang="en-US" b="1" u="sng" dirty="0"/>
              <a:t>Input Agents</a:t>
            </a:r>
          </a:p>
        </p:txBody>
      </p:sp>
      <p:sp>
        <p:nvSpPr>
          <p:cNvPr id="82" name="Rounded Rectangle 81"/>
          <p:cNvSpPr/>
          <p:nvPr/>
        </p:nvSpPr>
        <p:spPr>
          <a:xfrm>
            <a:off x="899592" y="2121664"/>
            <a:ext cx="6079483" cy="4373818"/>
          </a:xfrm>
          <a:prstGeom prst="roundRect">
            <a:avLst/>
          </a:prstGeom>
          <a:noFill/>
          <a:ln w="762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n 7"/>
          <p:cNvSpPr/>
          <p:nvPr/>
        </p:nvSpPr>
        <p:spPr>
          <a:xfrm>
            <a:off x="5566115" y="4233477"/>
            <a:ext cx="1019540" cy="728319"/>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State</a:t>
            </a:r>
          </a:p>
        </p:txBody>
      </p:sp>
    </p:spTree>
    <p:extLst>
      <p:ext uri="{BB962C8B-B14F-4D97-AF65-F5344CB8AC3E}">
        <p14:creationId xmlns:p14="http://schemas.microsoft.com/office/powerpoint/2010/main" val="696171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term analysis is overloaded</a:t>
            </a:r>
          </a:p>
          <a:p>
            <a:pPr lvl="1"/>
            <a:r>
              <a:rPr lang="en-US" dirty="0"/>
              <a:t>At a recent workshop, we spent more time arguing about</a:t>
            </a:r>
            <a:br>
              <a:rPr lang="en-US" dirty="0"/>
            </a:br>
            <a:r>
              <a:rPr lang="en-US" b="1" dirty="0"/>
              <a:t>the definition of “analysis” </a:t>
            </a:r>
            <a:r>
              <a:rPr lang="en-US" dirty="0"/>
              <a:t>than on technical matters</a:t>
            </a:r>
          </a:p>
          <a:p>
            <a:r>
              <a:rPr lang="en-US" dirty="0"/>
              <a:t>Chaotic and difficult to predict</a:t>
            </a:r>
          </a:p>
          <a:p>
            <a:pPr lvl="1"/>
            <a:r>
              <a:rPr lang="en-US" dirty="0"/>
              <a:t>After production, data is in the hands of analysis groups and users</a:t>
            </a:r>
          </a:p>
          <a:p>
            <a:r>
              <a:rPr lang="en-US" dirty="0"/>
              <a:t>Common tools – but specific to HEP</a:t>
            </a:r>
          </a:p>
          <a:p>
            <a:pPr lvl="1"/>
            <a:r>
              <a:rPr lang="en-US" dirty="0"/>
              <a:t>Cross-experiment frameworks (</a:t>
            </a:r>
            <a:r>
              <a:rPr lang="en-US" i="1" dirty="0"/>
              <a:t>art</a:t>
            </a:r>
            <a:r>
              <a:rPr lang="en-US" dirty="0"/>
              <a:t> ), Gaudi/Athena, CMSSW</a:t>
            </a:r>
          </a:p>
          <a:p>
            <a:pPr lvl="1"/>
            <a:r>
              <a:rPr lang="en-US" dirty="0"/>
              <a:t>ROOT (</a:t>
            </a:r>
            <a:r>
              <a:rPr lang="en-US" dirty="0">
                <a:hlinkClick r:id="rId2"/>
              </a:rPr>
              <a:t>http://root.cern.ch)</a:t>
            </a:r>
            <a:endParaRPr lang="en-US" dirty="0"/>
          </a:p>
          <a:p>
            <a:pPr lvl="1"/>
            <a:r>
              <a:rPr lang="en-US" dirty="0"/>
              <a:t>Some movement towards broader tools: HDF5, R </a:t>
            </a:r>
          </a:p>
          <a:p>
            <a:r>
              <a:rPr lang="en-US" dirty="0"/>
              <a:t>I’ll touch briefly on analysis at the end of the talk</a:t>
            </a:r>
          </a:p>
          <a:p>
            <a:pPr lvl="1"/>
            <a:endParaRPr lang="en-US" dirty="0"/>
          </a:p>
        </p:txBody>
      </p:sp>
      <p:sp>
        <p:nvSpPr>
          <p:cNvPr id="3" name="Title 2"/>
          <p:cNvSpPr>
            <a:spLocks noGrp="1"/>
          </p:cNvSpPr>
          <p:nvPr>
            <p:ph type="title"/>
          </p:nvPr>
        </p:nvSpPr>
        <p:spPr/>
        <p:txBody>
          <a:bodyPr/>
          <a:lstStyle/>
          <a:p>
            <a:r>
              <a:rPr lang="en-US" dirty="0" smtClean="0"/>
              <a:t>User analysis</a:t>
            </a:r>
            <a:endParaRPr lang="en-US" dirty="0"/>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7</a:t>
            </a:fld>
            <a:endParaRPr lang="en-US"/>
          </a:p>
        </p:txBody>
      </p:sp>
    </p:spTree>
    <p:extLst>
      <p:ext uri="{BB962C8B-B14F-4D97-AF65-F5344CB8AC3E}">
        <p14:creationId xmlns:p14="http://schemas.microsoft.com/office/powerpoint/2010/main" val="899554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Pythia</a:t>
            </a:r>
            <a:r>
              <a:rPr lang="en-US" dirty="0"/>
              <a:t> on Mira – Details</a:t>
            </a:r>
          </a:p>
        </p:txBody>
      </p:sp>
      <p:sp>
        <p:nvSpPr>
          <p:cNvPr id="3" name="Content Placeholder 2"/>
          <p:cNvSpPr>
            <a:spLocks noGrp="1"/>
          </p:cNvSpPr>
          <p:nvPr>
            <p:ph idx="1"/>
          </p:nvPr>
        </p:nvSpPr>
        <p:spPr/>
        <p:txBody>
          <a:bodyPr/>
          <a:lstStyle/>
          <a:p>
            <a:r>
              <a:rPr lang="en-US" dirty="0"/>
              <a:t>We incorporated MPI into the main routines, using scatter and broadcast to send out unique parameters.   The plan is to start one process on each node, running 64 threads, each with an instance of the </a:t>
            </a:r>
            <a:r>
              <a:rPr lang="en-US" dirty="0" err="1"/>
              <a:t>pythia</a:t>
            </a:r>
            <a:r>
              <a:rPr lang="en-US" dirty="0"/>
              <a:t>-based analysis.  We will do this in chunk of 128 nodes, where each chunk is a gather collection point for writing to disk.</a:t>
            </a:r>
          </a:p>
          <a:p>
            <a:endParaRPr lang="is-IS" dirty="0"/>
          </a:p>
          <a:p>
            <a:r>
              <a:rPr lang="en-US" dirty="0"/>
              <a:t>Things were running on our x86 cluster - the porting to power PC of the build tools was the challenging part.</a:t>
            </a:r>
          </a:p>
          <a:p>
            <a:endParaRPr lang="is-IS" dirty="0"/>
          </a:p>
          <a:p>
            <a:r>
              <a:rPr lang="en-US" dirty="0"/>
              <a:t>~150 core test</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70</a:t>
            </a:fld>
            <a:endParaRPr lang="en-US" dirty="0"/>
          </a:p>
        </p:txBody>
      </p:sp>
    </p:spTree>
    <p:extLst>
      <p:ext uri="{BB962C8B-B14F-4D97-AF65-F5344CB8AC3E}">
        <p14:creationId xmlns:p14="http://schemas.microsoft.com/office/powerpoint/2010/main" val="1365200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 of CMS workflow</a:t>
            </a:r>
          </a:p>
        </p:txBody>
      </p:sp>
      <p:sp>
        <p:nvSpPr>
          <p:cNvPr id="3" name="Content Placeholder 2"/>
          <p:cNvSpPr>
            <a:spLocks noGrp="1"/>
          </p:cNvSpPr>
          <p:nvPr>
            <p:ph idx="1"/>
          </p:nvPr>
        </p:nvSpPr>
        <p:spPr>
          <a:xfrm>
            <a:off x="228600" y="981991"/>
            <a:ext cx="8672513" cy="4987867"/>
          </a:xfrm>
        </p:spPr>
        <p:txBody>
          <a:bodyPr/>
          <a:lstStyle/>
          <a:p>
            <a:r>
              <a:rPr lang="en-US" dirty="0"/>
              <a:t>Four chained steps (output of step N is input of step N+1)</a:t>
            </a:r>
          </a:p>
          <a:p>
            <a:pPr lvl="1"/>
            <a:r>
              <a:rPr lang="en-US" dirty="0"/>
              <a:t>Step 1 requires few GB input (“</a:t>
            </a:r>
            <a:r>
              <a:rPr lang="en-US" dirty="0" err="1"/>
              <a:t>Gridpack</a:t>
            </a:r>
            <a:r>
              <a:rPr lang="en-US" dirty="0"/>
              <a:t>”) – same files per job</a:t>
            </a:r>
          </a:p>
          <a:p>
            <a:pPr lvl="1"/>
            <a:r>
              <a:rPr lang="en-US" dirty="0"/>
              <a:t>Step 2 requires additional input: “pile-up” data (simulating multiple events per bunch crossing), 5-10 GB</a:t>
            </a:r>
          </a:p>
          <a:p>
            <a:endParaRPr lang="en-US" dirty="0"/>
          </a:p>
          <a:p>
            <a:r>
              <a:rPr lang="en-US" dirty="0"/>
              <a:t>Pile-up data is constructed on-the-fly by random seek and sequential reads into a 500 TB dataset</a:t>
            </a:r>
          </a:p>
          <a:p>
            <a:pPr lvl="2"/>
            <a:r>
              <a:rPr lang="en-US" dirty="0"/>
              <a:t>Staged pile-up datasets to Google Cloud Storage (storage service) ahead-of-time using FTS3 and </a:t>
            </a:r>
            <a:r>
              <a:rPr lang="en-US" dirty="0" err="1"/>
              <a:t>PhEDEx</a:t>
            </a:r>
            <a:r>
              <a:rPr lang="en-US" dirty="0"/>
              <a:t> – standard HEP grid tools and CMS data placement service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71</a:t>
            </a:fld>
            <a:endParaRPr lang="en-US" dirty="0"/>
          </a:p>
        </p:txBody>
      </p:sp>
      <p:sp>
        <p:nvSpPr>
          <p:cNvPr id="7"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1861466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pile-up from Google Cloud Storage</a:t>
            </a:r>
          </a:p>
        </p:txBody>
      </p:sp>
      <p:sp>
        <p:nvSpPr>
          <p:cNvPr id="3" name="Content Placeholder 2"/>
          <p:cNvSpPr>
            <a:spLocks noGrp="1"/>
          </p:cNvSpPr>
          <p:nvPr>
            <p:ph idx="1"/>
          </p:nvPr>
        </p:nvSpPr>
        <p:spPr>
          <a:xfrm>
            <a:off x="228600" y="1043046"/>
            <a:ext cx="8672513" cy="3658187"/>
          </a:xfrm>
        </p:spPr>
        <p:txBody>
          <a:bodyPr/>
          <a:lstStyle/>
          <a:p>
            <a:r>
              <a:rPr lang="en-US" dirty="0"/>
              <a:t>Mounted regional bucket via </a:t>
            </a:r>
            <a:r>
              <a:rPr lang="en-US" dirty="0" err="1"/>
              <a:t>gcsfuse</a:t>
            </a:r>
            <a:r>
              <a:rPr lang="en-US" dirty="0"/>
              <a:t> on glide-in startup to</a:t>
            </a:r>
            <a:br>
              <a:rPr lang="en-US" dirty="0"/>
            </a:br>
            <a:r>
              <a:rPr lang="en-US" dirty="0"/>
              <a:t>/</a:t>
            </a:r>
            <a:r>
              <a:rPr lang="en-US" dirty="0" err="1"/>
              <a:t>gcsfuse</a:t>
            </a:r>
            <a:endParaRPr lang="en-US" dirty="0"/>
          </a:p>
          <a:p>
            <a:r>
              <a:rPr lang="en-US" dirty="0"/>
              <a:t>Used </a:t>
            </a:r>
            <a:r>
              <a:rPr lang="en-US" dirty="0" err="1"/>
              <a:t>HTCondor</a:t>
            </a:r>
            <a:r>
              <a:rPr lang="en-US" dirty="0"/>
              <a:t> “</a:t>
            </a:r>
            <a:r>
              <a:rPr lang="en-US" dirty="0" err="1"/>
              <a:t>additional_json_file</a:t>
            </a:r>
            <a:r>
              <a:rPr lang="en-US" dirty="0"/>
              <a:t>” functionality to specify role tied to image</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72</a:t>
            </a:fld>
            <a:endParaRPr lang="en-US" dirty="0"/>
          </a:p>
        </p:txBody>
      </p:sp>
      <p:sp>
        <p:nvSpPr>
          <p:cNvPr id="8"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3038367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the cost per core-hour</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73</a:t>
            </a:fld>
            <a:endParaRPr lang="en-US" dirty="0"/>
          </a:p>
        </p:txBody>
      </p:sp>
      <p:pic>
        <p:nvPicPr>
          <p:cNvPr id="7" name="Picture 6"/>
          <p:cNvPicPr>
            <a:picLocks noChangeAspect="1"/>
          </p:cNvPicPr>
          <p:nvPr/>
        </p:nvPicPr>
        <p:blipFill>
          <a:blip r:embed="rId2"/>
          <a:stretch>
            <a:fillRect/>
          </a:stretch>
        </p:blipFill>
        <p:spPr>
          <a:xfrm>
            <a:off x="636588" y="1355233"/>
            <a:ext cx="8000460" cy="4678584"/>
          </a:xfrm>
          <a:prstGeom prst="rect">
            <a:avLst/>
          </a:prstGeom>
        </p:spPr>
      </p:pic>
      <p:sp>
        <p:nvSpPr>
          <p:cNvPr id="8" name="TextBox 7"/>
          <p:cNvSpPr txBox="1"/>
          <p:nvPr/>
        </p:nvSpPr>
        <p:spPr>
          <a:xfrm>
            <a:off x="496389" y="893568"/>
            <a:ext cx="3927998" cy="461665"/>
          </a:xfrm>
          <a:prstGeom prst="rect">
            <a:avLst/>
          </a:prstGeom>
          <a:noFill/>
        </p:spPr>
        <p:txBody>
          <a:bodyPr wrap="none" rtlCol="0">
            <a:spAutoFit/>
          </a:bodyPr>
          <a:lstStyle/>
          <a:p>
            <a:r>
              <a:rPr lang="en-US" dirty="0"/>
              <a:t>Based on </a:t>
            </a:r>
            <a:r>
              <a:rPr lang="en-US" dirty="0" err="1"/>
              <a:t>Fermilab</a:t>
            </a:r>
            <a:r>
              <a:rPr lang="en-US" dirty="0"/>
              <a:t> CMS Tier-1</a:t>
            </a:r>
          </a:p>
        </p:txBody>
      </p:sp>
    </p:spTree>
    <p:extLst>
      <p:ext uri="{BB962C8B-B14F-4D97-AF65-F5344CB8AC3E}">
        <p14:creationId xmlns:p14="http://schemas.microsoft.com/office/powerpoint/2010/main" val="2612952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glideinWMS</a:t>
            </a:r>
            <a:r>
              <a:rPr lang="en-US" dirty="0"/>
              <a:t> – Building dynamic </a:t>
            </a:r>
            <a:r>
              <a:rPr lang="en-US" dirty="0" err="1"/>
              <a:t>HTCondor</a:t>
            </a:r>
            <a:r>
              <a:rPr lang="en-US" dirty="0"/>
              <a:t> pools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74</a:t>
            </a:fld>
            <a:endParaRPr lang="en-US" dirty="0"/>
          </a:p>
        </p:txBody>
      </p:sp>
      <p:sp>
        <p:nvSpPr>
          <p:cNvPr id="7" name="Title 1"/>
          <p:cNvSpPr txBox="1">
            <a:spLocks/>
          </p:cNvSpPr>
          <p:nvPr/>
        </p:nvSpPr>
        <p:spPr>
          <a:xfrm>
            <a:off x="320040" y="228600"/>
            <a:ext cx="8503920" cy="1143000"/>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38600" y="2438400"/>
            <a:ext cx="1533955" cy="12678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886200"/>
            <a:ext cx="1420251" cy="239553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975" y="992095"/>
            <a:ext cx="1420251" cy="23955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93568"/>
            <a:ext cx="1599200" cy="1315342"/>
          </a:xfrm>
          <a:prstGeom prst="rect">
            <a:avLst/>
          </a:prstGeom>
        </p:spPr>
      </p:pic>
      <p:sp>
        <p:nvSpPr>
          <p:cNvPr id="12" name="Rounded Rectangle 11"/>
          <p:cNvSpPr/>
          <p:nvPr/>
        </p:nvSpPr>
        <p:spPr>
          <a:xfrm>
            <a:off x="431800" y="1152070"/>
            <a:ext cx="28956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VO Frontend (</a:t>
            </a:r>
            <a:r>
              <a:rPr lang="en-US" sz="2000" dirty="0" err="1"/>
              <a:t>CommandControl</a:t>
            </a:r>
            <a:r>
              <a:rPr lang="en-US" sz="2000" dirty="0"/>
              <a:t>)</a:t>
            </a:r>
          </a:p>
        </p:txBody>
      </p:sp>
      <p:cxnSp>
        <p:nvCxnSpPr>
          <p:cNvPr id="13" name="Straight Arrow Connector 12"/>
          <p:cNvCxnSpPr/>
          <p:nvPr/>
        </p:nvCxnSpPr>
        <p:spPr>
          <a:xfrm>
            <a:off x="2188028" y="2030464"/>
            <a:ext cx="1850572" cy="856258"/>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3"/>
          </p:cNvCxnSpPr>
          <p:nvPr/>
        </p:nvCxnSpPr>
        <p:spPr>
          <a:xfrm flipV="1">
            <a:off x="3327400" y="1583613"/>
            <a:ext cx="711200" cy="25657"/>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0" idx="1"/>
          </p:cNvCxnSpPr>
          <p:nvPr/>
        </p:nvCxnSpPr>
        <p:spPr>
          <a:xfrm>
            <a:off x="5780778" y="1609270"/>
            <a:ext cx="1639197" cy="580590"/>
          </a:xfrm>
          <a:prstGeom prst="straightConnector1">
            <a:avLst/>
          </a:prstGeom>
          <a:ln w="57150">
            <a:solidFill>
              <a:srgbClr val="40404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638800" y="2590800"/>
            <a:ext cx="1676400" cy="591844"/>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638800" y="3276600"/>
            <a:ext cx="1676400" cy="137160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609296">
            <a:off x="5974628" y="4667795"/>
            <a:ext cx="579005" cy="369332"/>
          </a:xfrm>
          <a:prstGeom prst="rect">
            <a:avLst/>
          </a:prstGeom>
          <a:noFill/>
        </p:spPr>
        <p:txBody>
          <a:bodyPr wrap="none" rtlCol="0">
            <a:spAutoFit/>
          </a:bodyPr>
          <a:lstStyle/>
          <a:p>
            <a:r>
              <a:rPr lang="en-US" dirty="0"/>
              <a:t>Pull</a:t>
            </a:r>
          </a:p>
        </p:txBody>
      </p:sp>
      <p:sp>
        <p:nvSpPr>
          <p:cNvPr id="19" name="TextBox 18"/>
          <p:cNvSpPr txBox="1"/>
          <p:nvPr/>
        </p:nvSpPr>
        <p:spPr>
          <a:xfrm rot="20078157">
            <a:off x="5973021" y="2576290"/>
            <a:ext cx="579005" cy="369332"/>
          </a:xfrm>
          <a:prstGeom prst="rect">
            <a:avLst/>
          </a:prstGeom>
          <a:noFill/>
        </p:spPr>
        <p:txBody>
          <a:bodyPr wrap="none" rtlCol="0">
            <a:spAutoFit/>
          </a:bodyPr>
          <a:lstStyle/>
          <a:p>
            <a:r>
              <a:rPr lang="en-US" dirty="0"/>
              <a:t>Pull</a:t>
            </a:r>
          </a:p>
        </p:txBody>
      </p:sp>
      <p:cxnSp>
        <p:nvCxnSpPr>
          <p:cNvPr id="21" name="Straight Arrow Connector 20"/>
          <p:cNvCxnSpPr/>
          <p:nvPr/>
        </p:nvCxnSpPr>
        <p:spPr>
          <a:xfrm flipH="1">
            <a:off x="5638800" y="4800600"/>
            <a:ext cx="1828800" cy="45720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13313" y="4017912"/>
            <a:ext cx="925287" cy="63028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780778" y="1609270"/>
            <a:ext cx="1639197" cy="2353130"/>
          </a:xfrm>
          <a:prstGeom prst="straightConnector1">
            <a:avLst/>
          </a:prstGeom>
          <a:ln w="57150">
            <a:solidFill>
              <a:srgbClr val="40404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397150"/>
            <a:ext cx="2895600"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VO Frontend (Command/Control)</a:t>
            </a:r>
          </a:p>
        </p:txBody>
      </p:sp>
      <p:cxnSp>
        <p:nvCxnSpPr>
          <p:cNvPr id="25" name="Straight Arrow Connector 24"/>
          <p:cNvCxnSpPr/>
          <p:nvPr/>
        </p:nvCxnSpPr>
        <p:spPr>
          <a:xfrm flipV="1">
            <a:off x="3113313" y="1609270"/>
            <a:ext cx="925286" cy="1787880"/>
          </a:xfrm>
          <a:prstGeom prst="straightConnector1">
            <a:avLst/>
          </a:prstGeom>
          <a:ln w="57150">
            <a:solidFill>
              <a:srgbClr val="404040"/>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138" y="4800600"/>
            <a:ext cx="1427261" cy="1173922"/>
          </a:xfrm>
          <a:prstGeom prst="rect">
            <a:avLst/>
          </a:prstGeom>
        </p:spPr>
      </p:pic>
      <p:cxnSp>
        <p:nvCxnSpPr>
          <p:cNvPr id="27" name="Straight Arrow Connector 26"/>
          <p:cNvCxnSpPr>
            <a:stCxn id="26" idx="3"/>
          </p:cNvCxnSpPr>
          <p:nvPr/>
        </p:nvCxnSpPr>
        <p:spPr>
          <a:xfrm>
            <a:off x="3327399" y="5387561"/>
            <a:ext cx="3835401" cy="403639"/>
          </a:xfrm>
          <a:prstGeom prst="straightConnector1">
            <a:avLst/>
          </a:prstGeom>
          <a:ln w="57150">
            <a:solidFill>
              <a:srgbClr val="40404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6" idx="0"/>
          </p:cNvCxnSpPr>
          <p:nvPr/>
        </p:nvCxnSpPr>
        <p:spPr>
          <a:xfrm>
            <a:off x="2402113" y="4218523"/>
            <a:ext cx="211656" cy="582077"/>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85394" y="4413347"/>
            <a:ext cx="1440366" cy="1231706"/>
          </a:xfrm>
          <a:prstGeom prst="rect">
            <a:avLst/>
          </a:prstGeom>
        </p:spPr>
      </p:pic>
      <p:sp>
        <p:nvSpPr>
          <p:cNvPr id="31" name="Cloud Callout 30"/>
          <p:cNvSpPr/>
          <p:nvPr/>
        </p:nvSpPr>
        <p:spPr>
          <a:xfrm>
            <a:off x="4659311" y="2066470"/>
            <a:ext cx="1262511" cy="524330"/>
          </a:xfrm>
          <a:prstGeom prst="cloudCallout">
            <a:avLst>
              <a:gd name="adj1" fmla="val -42467"/>
              <a:gd name="adj2" fmla="val 745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t>CMS</a:t>
            </a:r>
          </a:p>
        </p:txBody>
      </p:sp>
      <p:sp>
        <p:nvSpPr>
          <p:cNvPr id="32" name="Cloud Callout 31"/>
          <p:cNvSpPr/>
          <p:nvPr/>
        </p:nvSpPr>
        <p:spPr>
          <a:xfrm>
            <a:off x="4512663" y="3771284"/>
            <a:ext cx="1583337" cy="524330"/>
          </a:xfrm>
          <a:prstGeom prst="cloudCallout">
            <a:avLst>
              <a:gd name="adj1" fmla="val -42467"/>
              <a:gd name="adj2" fmla="val 745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t>μBooNE</a:t>
            </a:r>
            <a:endParaRPr lang="en-US" sz="1800" dirty="0"/>
          </a:p>
        </p:txBody>
      </p:sp>
      <p:sp>
        <p:nvSpPr>
          <p:cNvPr id="33"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1245260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Networking</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75</a:t>
            </a:fld>
            <a:endParaRPr lang="en-US" dirty="0"/>
          </a:p>
        </p:txBody>
      </p:sp>
      <p:pic>
        <p:nvPicPr>
          <p:cNvPr id="10" name="Picture 9"/>
          <p:cNvPicPr>
            <a:picLocks noChangeAspect="1"/>
          </p:cNvPicPr>
          <p:nvPr/>
        </p:nvPicPr>
        <p:blipFill rotWithShape="1">
          <a:blip r:embed="rId2"/>
          <a:srcRect l="18596" t="6680" r="18942" b="7281"/>
          <a:stretch/>
        </p:blipFill>
        <p:spPr>
          <a:xfrm>
            <a:off x="7325790" y="1043046"/>
            <a:ext cx="1589610" cy="2737036"/>
          </a:xfrm>
          <a:prstGeom prst="rect">
            <a:avLst/>
          </a:prstGeom>
        </p:spPr>
      </p:pic>
      <p:pic>
        <p:nvPicPr>
          <p:cNvPr id="7" name="Picture 6"/>
          <p:cNvPicPr>
            <a:picLocks noChangeAspect="1"/>
          </p:cNvPicPr>
          <p:nvPr/>
        </p:nvPicPr>
        <p:blipFill>
          <a:blip r:embed="rId3"/>
          <a:stretch>
            <a:fillRect/>
          </a:stretch>
        </p:blipFill>
        <p:spPr>
          <a:xfrm>
            <a:off x="6035817" y="3971921"/>
            <a:ext cx="2784025" cy="1305012"/>
          </a:xfrm>
          <a:prstGeom prst="rect">
            <a:avLst/>
          </a:prstGeom>
        </p:spPr>
      </p:pic>
      <p:sp>
        <p:nvSpPr>
          <p:cNvPr id="3" name="Content Placeholder 2"/>
          <p:cNvSpPr>
            <a:spLocks noGrp="1"/>
          </p:cNvSpPr>
          <p:nvPr>
            <p:ph idx="1"/>
          </p:nvPr>
        </p:nvSpPr>
        <p:spPr>
          <a:xfrm>
            <a:off x="228601" y="935470"/>
            <a:ext cx="7097190" cy="4987867"/>
          </a:xfrm>
        </p:spPr>
        <p:txBody>
          <a:bodyPr/>
          <a:lstStyle/>
          <a:p>
            <a:r>
              <a:rPr lang="en-US" dirty="0"/>
              <a:t>All models of distributing computing rely on the performance of the underlying (local and wide-area) network</a:t>
            </a:r>
          </a:p>
          <a:p>
            <a:r>
              <a:rPr lang="en-US" dirty="0" err="1">
                <a:solidFill>
                  <a:schemeClr val="accent6"/>
                </a:solidFill>
              </a:rPr>
              <a:t>Fermilab</a:t>
            </a:r>
            <a:r>
              <a:rPr lang="en-US" dirty="0">
                <a:solidFill>
                  <a:schemeClr val="accent6"/>
                </a:solidFill>
              </a:rPr>
              <a:t> is approaching</a:t>
            </a:r>
            <a:r>
              <a:rPr lang="en-US" b="1" dirty="0">
                <a:solidFill>
                  <a:schemeClr val="accent6"/>
                </a:solidFill>
              </a:rPr>
              <a:t> </a:t>
            </a:r>
            <a:r>
              <a:rPr lang="en-US" b="1" dirty="0">
                <a:solidFill>
                  <a:schemeClr val="tx1"/>
                </a:solidFill>
              </a:rPr>
              <a:t>1 Terabit </a:t>
            </a:r>
            <a:r>
              <a:rPr lang="en-US" dirty="0"/>
              <a:t>data center – connect to Energy Sciences Network (</a:t>
            </a:r>
            <a:r>
              <a:rPr lang="en-US" dirty="0" err="1"/>
              <a:t>ESNet</a:t>
            </a:r>
            <a:r>
              <a:rPr lang="en-US" dirty="0"/>
              <a:t>) at 4*100 Gigabit</a:t>
            </a:r>
          </a:p>
          <a:p>
            <a:pPr lvl="1"/>
            <a:r>
              <a:rPr lang="en-US" sz="2000" dirty="0" err="1"/>
              <a:t>ESNet</a:t>
            </a:r>
            <a:r>
              <a:rPr lang="en-US" sz="2000" dirty="0"/>
              <a:t> enables distributed computing </a:t>
            </a:r>
            <a:br>
              <a:rPr lang="en-US" sz="2000" dirty="0"/>
            </a:br>
            <a:r>
              <a:rPr lang="en-US" sz="2000" dirty="0"/>
              <a:t>beyond </a:t>
            </a:r>
            <a:r>
              <a:rPr lang="en-US" sz="2000" dirty="0" err="1"/>
              <a:t>ESNet</a:t>
            </a:r>
            <a:r>
              <a:rPr lang="en-US" sz="2000" dirty="0"/>
              <a:t> sites: 100 Gigabit peering points with other networks</a:t>
            </a:r>
          </a:p>
          <a:p>
            <a:r>
              <a:rPr lang="en-US" dirty="0"/>
              <a:t>Zone-based security protection of </a:t>
            </a:r>
            <a:br>
              <a:rPr lang="en-US" dirty="0"/>
            </a:br>
            <a:r>
              <a:rPr lang="en-US" dirty="0"/>
              <a:t>network resources</a:t>
            </a:r>
          </a:p>
          <a:p>
            <a:r>
              <a:rPr lang="en-US" dirty="0"/>
              <a:t>On-demand (</a:t>
            </a:r>
            <a:r>
              <a:rPr lang="en-US" b="1" dirty="0">
                <a:solidFill>
                  <a:srgbClr val="004C97"/>
                </a:solidFill>
              </a:rPr>
              <a:t>Software Defined </a:t>
            </a:r>
            <a:br>
              <a:rPr lang="en-US" b="1" dirty="0">
                <a:solidFill>
                  <a:srgbClr val="004C97"/>
                </a:solidFill>
              </a:rPr>
            </a:br>
            <a:r>
              <a:rPr lang="en-US" b="1" dirty="0">
                <a:solidFill>
                  <a:srgbClr val="004C97"/>
                </a:solidFill>
              </a:rPr>
              <a:t>Network</a:t>
            </a:r>
            <a:r>
              <a:rPr lang="en-US" dirty="0"/>
              <a:t>-based) traffic controls</a:t>
            </a:r>
          </a:p>
          <a:p>
            <a:r>
              <a:rPr lang="en-US" dirty="0"/>
              <a:t>Virtualization of network resources</a:t>
            </a:r>
          </a:p>
        </p:txBody>
      </p:sp>
    </p:spTree>
    <p:extLst>
      <p:ext uri="{BB962C8B-B14F-4D97-AF65-F5344CB8AC3E}">
        <p14:creationId xmlns:p14="http://schemas.microsoft.com/office/powerpoint/2010/main" val="2408065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HEPCloud: Storage</a:t>
            </a:r>
          </a:p>
        </p:txBody>
      </p:sp>
      <p:sp>
        <p:nvSpPr>
          <p:cNvPr id="3" name="Content Placeholder 2"/>
          <p:cNvSpPr>
            <a:spLocks noGrp="1"/>
          </p:cNvSpPr>
          <p:nvPr>
            <p:ph idx="1"/>
          </p:nvPr>
        </p:nvSpPr>
        <p:spPr/>
        <p:txBody>
          <a:bodyPr/>
          <a:lstStyle/>
          <a:p>
            <a:r>
              <a:rPr lang="en-US" dirty="0"/>
              <a:t>Data is the lifeblood of science</a:t>
            </a:r>
          </a:p>
          <a:p>
            <a:pPr lvl="1"/>
            <a:r>
              <a:rPr lang="en-US" dirty="0"/>
              <a:t>HEP experiments generate it by the station-wagon-load</a:t>
            </a:r>
          </a:p>
          <a:p>
            <a:pPr lvl="1"/>
            <a:r>
              <a:rPr lang="en-US" dirty="0"/>
              <a:t>Fermilab is a leader in the field in storing and serving petabytes of data to the world</a:t>
            </a:r>
          </a:p>
          <a:p>
            <a:r>
              <a:rPr lang="en-US" dirty="0"/>
              <a:t>We are working with industry and other collaborators to modernize our services</a:t>
            </a:r>
          </a:p>
          <a:p>
            <a:pPr lvl="1"/>
            <a:r>
              <a:rPr lang="en-US" dirty="0"/>
              <a:t>Data storage and retrieval</a:t>
            </a:r>
          </a:p>
          <a:p>
            <a:pPr lvl="1"/>
            <a:r>
              <a:rPr lang="en-US" dirty="0"/>
              <a:t>Data cataloging </a:t>
            </a:r>
          </a:p>
          <a:p>
            <a:pPr lvl="1"/>
            <a:r>
              <a:rPr lang="en-US" dirty="0"/>
              <a:t>Support multiple-layer storage infrastructure approach</a:t>
            </a:r>
          </a:p>
          <a:p>
            <a:r>
              <a:rPr lang="en-US" dirty="0"/>
              <a:t>One part of HEPCloud is to understand how to integrate all of these components – always driven by the experiment needs, both present and future</a:t>
            </a:r>
          </a:p>
          <a:p>
            <a:endParaRPr lang="en-U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76</a:t>
            </a:fld>
            <a:endParaRPr lang="en-US" dirty="0"/>
          </a:p>
        </p:txBody>
      </p:sp>
    </p:spTree>
    <p:extLst>
      <p:ext uri="{BB962C8B-B14F-4D97-AF65-F5344CB8AC3E}">
        <p14:creationId xmlns:p14="http://schemas.microsoft.com/office/powerpoint/2010/main" val="1771222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User’s View of HEPCloud</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77</a:t>
            </a:fld>
            <a:endParaRPr lang="en-US" dirty="0"/>
          </a:p>
        </p:txBody>
      </p:sp>
      <p:pic>
        <p:nvPicPr>
          <p:cNvPr id="7" name="image04.png" descr="HEPCloud_User_View.png"/>
          <p:cNvPicPr/>
          <p:nvPr/>
        </p:nvPicPr>
        <p:blipFill>
          <a:blip r:embed="rId2"/>
          <a:srcRect t="33" b="33"/>
          <a:stretch>
            <a:fillRect/>
          </a:stretch>
        </p:blipFill>
        <p:spPr>
          <a:xfrm>
            <a:off x="222250" y="893568"/>
            <a:ext cx="8693150" cy="5320242"/>
          </a:xfrm>
          <a:prstGeom prst="rect">
            <a:avLst/>
          </a:prstGeom>
          <a:ln/>
        </p:spPr>
      </p:pic>
    </p:spTree>
    <p:extLst>
      <p:ext uri="{BB962C8B-B14F-4D97-AF65-F5344CB8AC3E}">
        <p14:creationId xmlns:p14="http://schemas.microsoft.com/office/powerpoint/2010/main" val="997706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Fermilab HEPCloud: expanding to the Cloud</a:t>
            </a:r>
          </a:p>
        </p:txBody>
      </p:sp>
      <p:sp>
        <p:nvSpPr>
          <p:cNvPr id="3" name="Content Placeholder 2"/>
          <p:cNvSpPr>
            <a:spLocks noGrp="1"/>
          </p:cNvSpPr>
          <p:nvPr>
            <p:ph idx="1"/>
          </p:nvPr>
        </p:nvSpPr>
        <p:spPr>
          <a:xfrm>
            <a:off x="228600" y="1043046"/>
            <a:ext cx="8672513" cy="4224197"/>
          </a:xfrm>
        </p:spPr>
        <p:txBody>
          <a:bodyPr/>
          <a:lstStyle/>
          <a:p>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78</a:t>
            </a:fld>
            <a:endParaRPr lang="en-US" dirty="0"/>
          </a:p>
        </p:txBody>
      </p:sp>
      <p:pic>
        <p:nvPicPr>
          <p:cNvPr id="7" name="Picture 6" descr="Screenshot 2016-03-10 16.4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44" y="1903363"/>
            <a:ext cx="8116839" cy="3903990"/>
          </a:xfrm>
          <a:prstGeom prst="rect">
            <a:avLst/>
          </a:prstGeom>
        </p:spPr>
      </p:pic>
      <p:sp>
        <p:nvSpPr>
          <p:cNvPr id="8" name="Rectangle 7"/>
          <p:cNvSpPr/>
          <p:nvPr/>
        </p:nvSpPr>
        <p:spPr>
          <a:xfrm>
            <a:off x="228600" y="5807353"/>
            <a:ext cx="8763064" cy="461665"/>
          </a:xfrm>
          <a:prstGeom prst="rect">
            <a:avLst/>
          </a:prstGeom>
        </p:spPr>
        <p:txBody>
          <a:bodyPr wrap="square">
            <a:spAutoFit/>
          </a:bodyPr>
          <a:lstStyle/>
          <a:p>
            <a:r>
              <a:rPr lang="en-US" sz="1200" dirty="0"/>
              <a:t>Reference herein to any specific commercial product, process, or service by trade name, trademark, manufacturer, or otherwise, does not necessarily constitute or imply its endorsement, recommendation, or favoring by the United States Government or any agency thereof.</a:t>
            </a:r>
          </a:p>
        </p:txBody>
      </p:sp>
      <p:sp>
        <p:nvSpPr>
          <p:cNvPr id="9"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3339350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AWS topology – three US data centers (“regions”)</a:t>
            </a:r>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79</a:t>
            </a:fld>
            <a:endParaRPr lang="en-US" dirty="0"/>
          </a:p>
        </p:txBody>
      </p:sp>
      <p:pic>
        <p:nvPicPr>
          <p:cNvPr id="14" name="Picture 13" descr="Screenshot 2016-03-10 17.16.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4879"/>
            <a:ext cx="9131300" cy="4711700"/>
          </a:xfrm>
          <a:prstGeom prst="rect">
            <a:avLst/>
          </a:prstGeom>
        </p:spPr>
      </p:pic>
      <p:sp>
        <p:nvSpPr>
          <p:cNvPr id="15" name="TextBox 14"/>
          <p:cNvSpPr txBox="1"/>
          <p:nvPr/>
        </p:nvSpPr>
        <p:spPr>
          <a:xfrm>
            <a:off x="774523" y="4381763"/>
            <a:ext cx="8140878" cy="1200328"/>
          </a:xfrm>
          <a:prstGeom prst="rect">
            <a:avLst/>
          </a:prstGeom>
          <a:solidFill>
            <a:srgbClr val="99D6EA"/>
          </a:solidFill>
        </p:spPr>
        <p:txBody>
          <a:bodyPr wrap="square" rtlCol="0">
            <a:spAutoFit/>
          </a:bodyPr>
          <a:lstStyle/>
          <a:p>
            <a:r>
              <a:rPr lang="en-US" dirty="0"/>
              <a:t>Each Data Center has 3+ different “zones”</a:t>
            </a:r>
          </a:p>
          <a:p>
            <a:r>
              <a:rPr lang="en-US" dirty="0"/>
              <a:t>Each zone has different “instance types” </a:t>
            </a:r>
          </a:p>
          <a:p>
            <a:r>
              <a:rPr lang="en-US" dirty="0"/>
              <a:t>	(analogous to different types of physical machines)</a:t>
            </a:r>
          </a:p>
        </p:txBody>
      </p:sp>
      <p:sp>
        <p:nvSpPr>
          <p:cNvPr id="16" name="TextBox 15"/>
          <p:cNvSpPr txBox="1"/>
          <p:nvPr/>
        </p:nvSpPr>
        <p:spPr>
          <a:xfrm>
            <a:off x="774522" y="1451579"/>
            <a:ext cx="1512160" cy="461665"/>
          </a:xfrm>
          <a:prstGeom prst="rect">
            <a:avLst/>
          </a:prstGeom>
          <a:solidFill>
            <a:srgbClr val="99D6EA"/>
          </a:solidFill>
        </p:spPr>
        <p:txBody>
          <a:bodyPr wrap="square" rtlCol="0">
            <a:spAutoFit/>
          </a:bodyPr>
          <a:lstStyle/>
          <a:p>
            <a:r>
              <a:rPr lang="en-US" dirty="0"/>
              <a:t>US-West-2</a:t>
            </a:r>
          </a:p>
        </p:txBody>
      </p:sp>
      <p:sp>
        <p:nvSpPr>
          <p:cNvPr id="17" name="TextBox 16"/>
          <p:cNvSpPr txBox="1"/>
          <p:nvPr/>
        </p:nvSpPr>
        <p:spPr>
          <a:xfrm>
            <a:off x="1216110" y="2685415"/>
            <a:ext cx="1512160" cy="461665"/>
          </a:xfrm>
          <a:prstGeom prst="rect">
            <a:avLst/>
          </a:prstGeom>
          <a:solidFill>
            <a:srgbClr val="99D6EA"/>
          </a:solidFill>
        </p:spPr>
        <p:txBody>
          <a:bodyPr wrap="square" rtlCol="0">
            <a:spAutoFit/>
          </a:bodyPr>
          <a:lstStyle/>
          <a:p>
            <a:r>
              <a:rPr lang="en-US" dirty="0"/>
              <a:t>US-West-1</a:t>
            </a:r>
          </a:p>
        </p:txBody>
      </p:sp>
      <p:sp>
        <p:nvSpPr>
          <p:cNvPr id="18" name="TextBox 17"/>
          <p:cNvSpPr txBox="1"/>
          <p:nvPr/>
        </p:nvSpPr>
        <p:spPr>
          <a:xfrm>
            <a:off x="5366849" y="3068647"/>
            <a:ext cx="1512160" cy="461665"/>
          </a:xfrm>
          <a:prstGeom prst="rect">
            <a:avLst/>
          </a:prstGeom>
          <a:solidFill>
            <a:srgbClr val="99D6EA"/>
          </a:solidFill>
        </p:spPr>
        <p:txBody>
          <a:bodyPr wrap="square" rtlCol="0">
            <a:spAutoFit/>
          </a:bodyPr>
          <a:lstStyle/>
          <a:p>
            <a:r>
              <a:rPr lang="en-US" dirty="0"/>
              <a:t>US-East-1</a:t>
            </a:r>
          </a:p>
        </p:txBody>
      </p:sp>
      <p:sp>
        <p:nvSpPr>
          <p:cNvPr id="11"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Tree>
    <p:extLst>
      <p:ext uri="{BB962C8B-B14F-4D97-AF65-F5344CB8AC3E}">
        <p14:creationId xmlns:p14="http://schemas.microsoft.com/office/powerpoint/2010/main" val="143232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8</a:t>
            </a:fld>
            <a:endParaRPr lang="en-US"/>
          </a:p>
        </p:txBody>
      </p:sp>
      <p:sp>
        <p:nvSpPr>
          <p:cNvPr id="7" name="TextBox 6"/>
          <p:cNvSpPr txBox="1"/>
          <p:nvPr/>
        </p:nvSpPr>
        <p:spPr>
          <a:xfrm>
            <a:off x="1624263" y="5800080"/>
            <a:ext cx="1152623" cy="461665"/>
          </a:xfrm>
          <a:prstGeom prst="rect">
            <a:avLst/>
          </a:prstGeom>
          <a:solidFill>
            <a:schemeClr val="bg2"/>
          </a:solidFill>
        </p:spPr>
        <p:txBody>
          <a:bodyPr wrap="none" rtlCol="0">
            <a:spAutoFit/>
          </a:bodyPr>
          <a:lstStyle/>
          <a:p>
            <a:r>
              <a:rPr lang="en-US" b="1" dirty="0">
                <a:effectLst>
                  <a:outerShdw blurRad="38100" dist="38100" dir="2700000" algn="tl">
                    <a:srgbClr val="000000">
                      <a:alpha val="43137"/>
                    </a:srgbClr>
                  </a:outerShdw>
                </a:effectLst>
              </a:rPr>
              <a:t>Storage</a:t>
            </a:r>
          </a:p>
        </p:txBody>
      </p:sp>
      <p:sp>
        <p:nvSpPr>
          <p:cNvPr id="8" name="TextBox 7"/>
          <p:cNvSpPr txBox="1"/>
          <p:nvPr/>
        </p:nvSpPr>
        <p:spPr>
          <a:xfrm>
            <a:off x="5662863" y="5721647"/>
            <a:ext cx="1352678" cy="461665"/>
          </a:xfrm>
          <a:prstGeom prst="rect">
            <a:avLst/>
          </a:prstGeom>
          <a:solidFill>
            <a:schemeClr val="bg2"/>
          </a:solidFill>
        </p:spPr>
        <p:txBody>
          <a:bodyPr wrap="none" rtlCol="0">
            <a:spAutoFit/>
          </a:bodyPr>
          <a:lstStyle/>
          <a:p>
            <a:r>
              <a:rPr lang="en-US" b="1" dirty="0">
                <a:effectLst>
                  <a:outerShdw blurRad="38100" dist="38100" dir="2700000" algn="tl">
                    <a:srgbClr val="000000">
                      <a:alpha val="43137"/>
                    </a:srgbClr>
                  </a:outerShdw>
                </a:effectLst>
              </a:rPr>
              <a:t>Compute</a:t>
            </a:r>
          </a:p>
        </p:txBody>
      </p:sp>
      <p:sp>
        <p:nvSpPr>
          <p:cNvPr id="11" name="Content Placeholder 10"/>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2"/>
          <a:srcRect t="2281" b="20702"/>
          <a:stretch/>
        </p:blipFill>
        <p:spPr>
          <a:xfrm>
            <a:off x="0" y="-115710"/>
            <a:ext cx="9144000" cy="6973710"/>
          </a:xfrm>
          <a:prstGeom prst="rect">
            <a:avLst/>
          </a:prstGeom>
        </p:spPr>
      </p:pic>
      <p:sp>
        <p:nvSpPr>
          <p:cNvPr id="9" name="TextBox 8"/>
          <p:cNvSpPr txBox="1"/>
          <p:nvPr/>
        </p:nvSpPr>
        <p:spPr>
          <a:xfrm>
            <a:off x="3540876" y="173319"/>
            <a:ext cx="1681999" cy="461665"/>
          </a:xfrm>
          <a:prstGeom prst="rect">
            <a:avLst/>
          </a:prstGeom>
          <a:solidFill>
            <a:schemeClr val="bg2"/>
          </a:solid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Networking</a:t>
            </a:r>
          </a:p>
        </p:txBody>
      </p:sp>
      <p:sp>
        <p:nvSpPr>
          <p:cNvPr id="12" name="TextBox 11"/>
          <p:cNvSpPr txBox="1"/>
          <p:nvPr/>
        </p:nvSpPr>
        <p:spPr>
          <a:xfrm>
            <a:off x="5522076" y="5021872"/>
            <a:ext cx="1352678" cy="461665"/>
          </a:xfrm>
          <a:prstGeom prst="rect">
            <a:avLst/>
          </a:prstGeom>
          <a:solidFill>
            <a:schemeClr val="bg2"/>
          </a:solidFill>
        </p:spPr>
        <p:txBody>
          <a:bodyPr wrap="none" rtlCol="0">
            <a:spAutoFit/>
          </a:bodyPr>
          <a:lstStyle/>
          <a:p>
            <a:r>
              <a:rPr lang="en-US" b="1" dirty="0">
                <a:effectLst>
                  <a:outerShdw blurRad="38100" dist="38100" dir="2700000" algn="tl">
                    <a:srgbClr val="000000">
                      <a:alpha val="43137"/>
                    </a:srgbClr>
                  </a:outerShdw>
                </a:effectLst>
              </a:rPr>
              <a:t>Compute</a:t>
            </a:r>
          </a:p>
        </p:txBody>
      </p:sp>
      <p:sp>
        <p:nvSpPr>
          <p:cNvPr id="13" name="TextBox 12"/>
          <p:cNvSpPr txBox="1"/>
          <p:nvPr/>
        </p:nvSpPr>
        <p:spPr>
          <a:xfrm>
            <a:off x="1196717" y="5186016"/>
            <a:ext cx="1153393" cy="461665"/>
          </a:xfrm>
          <a:prstGeom prst="rect">
            <a:avLst/>
          </a:prstGeom>
          <a:solidFill>
            <a:schemeClr val="bg2"/>
          </a:solidFill>
        </p:spPr>
        <p:txBody>
          <a:bodyPr wrap="none" rtlCol="0">
            <a:spAutoFit/>
          </a:bodyPr>
          <a:lstStyle/>
          <a:p>
            <a:r>
              <a:rPr lang="en-US" b="1" dirty="0">
                <a:solidFill>
                  <a:schemeClr val="accent4"/>
                </a:solidFill>
                <a:effectLst>
                  <a:outerShdw blurRad="38100" dist="38100" dir="2700000" algn="tl">
                    <a:srgbClr val="000000">
                      <a:alpha val="43137"/>
                    </a:srgbClr>
                  </a:outerShdw>
                </a:effectLst>
              </a:rPr>
              <a:t>Storage</a:t>
            </a:r>
          </a:p>
        </p:txBody>
      </p:sp>
    </p:spTree>
    <p:extLst>
      <p:ext uri="{BB962C8B-B14F-4D97-AF65-F5344CB8AC3E}">
        <p14:creationId xmlns:p14="http://schemas.microsoft.com/office/powerpoint/2010/main" val="16943405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pile-up from AWS S3 (storage)</a:t>
            </a:r>
          </a:p>
        </p:txBody>
      </p:sp>
      <p:sp>
        <p:nvSpPr>
          <p:cNvPr id="3" name="Content Placeholder 2"/>
          <p:cNvSpPr>
            <a:spLocks noGrp="1"/>
          </p:cNvSpPr>
          <p:nvPr>
            <p:ph idx="1"/>
          </p:nvPr>
        </p:nvSpPr>
        <p:spPr>
          <a:xfrm>
            <a:off x="228600" y="1043046"/>
            <a:ext cx="8672513" cy="3658187"/>
          </a:xfrm>
        </p:spPr>
        <p:txBody>
          <a:bodyPr/>
          <a:lstStyle/>
          <a:p>
            <a:r>
              <a:rPr lang="en-US" dirty="0"/>
              <a:t>AWS worker nodes granted permission to read from AWS S3 folder (“bucket”) via AWS Security-Token-Service (STS)</a:t>
            </a:r>
          </a:p>
          <a:p>
            <a:r>
              <a:rPr lang="en-US" dirty="0"/>
              <a:t>ROOT has a TS3WebFile class!</a:t>
            </a:r>
          </a:p>
          <a:p>
            <a:pPr lvl="1"/>
            <a:r>
              <a:rPr lang="en-US" dirty="0"/>
              <a:t>But session key support was missing (needed for STS!)</a:t>
            </a:r>
            <a:br>
              <a:rPr lang="en-US" dirty="0"/>
            </a:br>
            <a:r>
              <a:rPr lang="en-US" dirty="0"/>
              <a:t/>
            </a:r>
            <a:br>
              <a:rPr lang="en-US" dirty="0"/>
            </a:br>
            <a:r>
              <a:rPr lang="en-US" dirty="0"/>
              <a:t/>
            </a:r>
            <a:br>
              <a:rPr lang="en-US" dirty="0"/>
            </a:br>
            <a:r>
              <a:rPr lang="en-US" dirty="0"/>
              <a:t/>
            </a:r>
            <a:br>
              <a:rPr lang="en-US" dirty="0"/>
            </a:br>
            <a:endParaRPr lang="en-US" dirty="0"/>
          </a:p>
          <a:p>
            <a:endParaRPr lang="en-US" dirty="0"/>
          </a:p>
          <a:p>
            <a:r>
              <a:rPr lang="en-US" dirty="0"/>
              <a:t>This worked great, except…</a:t>
            </a:r>
          </a:p>
          <a:p>
            <a:r>
              <a:rPr lang="en-US" dirty="0"/>
              <a:t>This worked great!</a:t>
            </a:r>
          </a:p>
          <a:p>
            <a:pPr lvl="1"/>
            <a:r>
              <a:rPr lang="en-US" dirty="0"/>
              <a:t>Except…</a:t>
            </a:r>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80</a:t>
            </a:fld>
            <a:endParaRPr lang="en-US" dirty="0"/>
          </a:p>
        </p:txBody>
      </p:sp>
      <p:pic>
        <p:nvPicPr>
          <p:cNvPr id="7" name="Picture 6" descr="Screenshot 2016-03-11 14.27.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6725"/>
            <a:ext cx="9144000" cy="1821586"/>
          </a:xfrm>
          <a:prstGeom prst="rect">
            <a:avLst/>
          </a:prstGeom>
        </p:spPr>
      </p:pic>
    </p:spTree>
    <p:extLst>
      <p:ext uri="{BB962C8B-B14F-4D97-AF65-F5344CB8AC3E}">
        <p14:creationId xmlns:p14="http://schemas.microsoft.com/office/powerpoint/2010/main" val="2168153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pile-up from AWS S3 (storage)</a:t>
            </a:r>
          </a:p>
        </p:txBody>
      </p:sp>
      <p:sp>
        <p:nvSpPr>
          <p:cNvPr id="3" name="Content Placeholder 2"/>
          <p:cNvSpPr>
            <a:spLocks noGrp="1"/>
          </p:cNvSpPr>
          <p:nvPr>
            <p:ph idx="1"/>
          </p:nvPr>
        </p:nvSpPr>
        <p:spPr>
          <a:xfrm>
            <a:off x="228600" y="1043047"/>
            <a:ext cx="8672513" cy="2180656"/>
          </a:xfrm>
        </p:spPr>
        <p:txBody>
          <a:bodyPr/>
          <a:lstStyle/>
          <a:p>
            <a:r>
              <a:rPr lang="en-US" dirty="0"/>
              <a:t>Cost of data access was 30% of compute costs</a:t>
            </a:r>
          </a:p>
          <a:p>
            <a:pPr lvl="1"/>
            <a:r>
              <a:rPr lang="en-US" dirty="0"/>
              <a:t>150 million HTTP GETs per hour is a lot!	</a:t>
            </a:r>
          </a:p>
          <a:p>
            <a:r>
              <a:rPr lang="en-US" dirty="0"/>
              <a:t>Wrote a curl wrapper to provide the custom AWS authentication headers</a:t>
            </a:r>
          </a:p>
          <a:p>
            <a:pPr lvl="1"/>
            <a:r>
              <a:rPr lang="en-US" dirty="0"/>
              <a:t>(Not often I can say I reduced costs by 5 orders of magnitude!)</a:t>
            </a:r>
          </a:p>
          <a:p>
            <a:endParaRPr lang="en-US" dirty="0"/>
          </a:p>
          <a:p>
            <a:pPr marL="0" indent="0">
              <a:buNone/>
            </a:pPr>
            <a:endParaRPr lang="en-US" dirty="0"/>
          </a:p>
        </p:txBody>
      </p:sp>
      <p:sp>
        <p:nvSpPr>
          <p:cNvPr id="5" name="Footer Placeholder 4"/>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81</a:t>
            </a:fld>
            <a:endParaRPr lang="en-US" dirty="0"/>
          </a:p>
        </p:txBody>
      </p:sp>
      <p:pic>
        <p:nvPicPr>
          <p:cNvPr id="8" name="Picture 7"/>
          <p:cNvPicPr>
            <a:picLocks noChangeAspect="1"/>
          </p:cNvPicPr>
          <p:nvPr/>
        </p:nvPicPr>
        <p:blipFill>
          <a:blip r:embed="rId2"/>
          <a:stretch>
            <a:fillRect/>
          </a:stretch>
        </p:blipFill>
        <p:spPr>
          <a:xfrm>
            <a:off x="506437" y="3223703"/>
            <a:ext cx="3975684" cy="2981763"/>
          </a:xfrm>
          <a:prstGeom prst="rect">
            <a:avLst/>
          </a:prstGeom>
        </p:spPr>
      </p:pic>
      <p:pic>
        <p:nvPicPr>
          <p:cNvPr id="9" name="Picture 8"/>
          <p:cNvPicPr>
            <a:picLocks noChangeAspect="1"/>
          </p:cNvPicPr>
          <p:nvPr/>
        </p:nvPicPr>
        <p:blipFill>
          <a:blip r:embed="rId3"/>
          <a:stretch>
            <a:fillRect/>
          </a:stretch>
        </p:blipFill>
        <p:spPr>
          <a:xfrm>
            <a:off x="4130735" y="3223703"/>
            <a:ext cx="4579123" cy="3052748"/>
          </a:xfrm>
          <a:prstGeom prst="rect">
            <a:avLst/>
          </a:prstGeom>
        </p:spPr>
      </p:pic>
      <p:sp>
        <p:nvSpPr>
          <p:cNvPr id="10" name="TextBox 9"/>
          <p:cNvSpPr txBox="1"/>
          <p:nvPr/>
        </p:nvSpPr>
        <p:spPr>
          <a:xfrm>
            <a:off x="1219186" y="3663298"/>
            <a:ext cx="1589656" cy="830997"/>
          </a:xfrm>
          <a:prstGeom prst="rect">
            <a:avLst/>
          </a:prstGeom>
          <a:solidFill>
            <a:srgbClr val="FFFFFF"/>
          </a:solidFill>
        </p:spPr>
        <p:txBody>
          <a:bodyPr wrap="square" rtlCol="0">
            <a:spAutoFit/>
          </a:bodyPr>
          <a:lstStyle/>
          <a:p>
            <a:r>
              <a:rPr lang="en-US" dirty="0"/>
              <a:t>Mean:</a:t>
            </a:r>
            <a:br>
              <a:rPr lang="en-US" dirty="0"/>
            </a:br>
            <a:r>
              <a:rPr lang="en-US" dirty="0"/>
              <a:t>  65 MB/s</a:t>
            </a:r>
          </a:p>
        </p:txBody>
      </p:sp>
    </p:spTree>
    <p:extLst>
      <p:ext uri="{BB962C8B-B14F-4D97-AF65-F5344CB8AC3E}">
        <p14:creationId xmlns:p14="http://schemas.microsoft.com/office/powerpoint/2010/main" val="23017412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82</a:t>
            </a:fld>
            <a:endParaRPr lang="en-US" dirty="0"/>
          </a:p>
        </p:txBody>
      </p:sp>
      <p:sp>
        <p:nvSpPr>
          <p:cNvPr id="13" name="Shape 48"/>
          <p:cNvSpPr/>
          <p:nvPr/>
        </p:nvSpPr>
        <p:spPr>
          <a:xfrm>
            <a:off x="249676" y="1121256"/>
            <a:ext cx="4008633" cy="17841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pPr defTabSz="245364">
              <a:lnSpc>
                <a:spcPct val="100000"/>
              </a:lnSpc>
              <a:defRPr sz="1800">
                <a:solidFill>
                  <a:srgbClr val="000000"/>
                </a:solidFill>
                <a:uFillTx/>
              </a:defRPr>
            </a:pPr>
            <a:r>
              <a:rPr sz="2200" b="1" dirty="0">
                <a:solidFill>
                  <a:srgbClr val="0433FF"/>
                </a:solidFill>
                <a:latin typeface="Gill Sans"/>
                <a:ea typeface="Gill Sans"/>
                <a:cs typeface="Gill Sans"/>
                <a:sym typeface="Gill Sans"/>
              </a:rPr>
              <a:t>NoVA Processing</a:t>
            </a:r>
          </a:p>
          <a:p>
            <a:pPr defTabSz="245364">
              <a:lnSpc>
                <a:spcPct val="100000"/>
              </a:lnSpc>
              <a:defRPr sz="1800">
                <a:solidFill>
                  <a:srgbClr val="000000"/>
                </a:solidFill>
                <a:uFillTx/>
              </a:defRPr>
            </a:pPr>
            <a:r>
              <a:rPr sz="1800" dirty="0">
                <a:latin typeface="Gill Sans"/>
                <a:ea typeface="Gill Sans"/>
                <a:cs typeface="Gill Sans"/>
                <a:sym typeface="Gill Sans"/>
              </a:rPr>
              <a:t>Processing the 2014/2015 dataset </a:t>
            </a:r>
          </a:p>
          <a:p>
            <a:pPr defTabSz="245364">
              <a:lnSpc>
                <a:spcPct val="100000"/>
              </a:lnSpc>
              <a:defRPr sz="1800">
                <a:solidFill>
                  <a:srgbClr val="000000"/>
                </a:solidFill>
                <a:uFillTx/>
              </a:defRPr>
            </a:pPr>
            <a:r>
              <a:rPr sz="1800" dirty="0">
                <a:latin typeface="Gill Sans"/>
                <a:ea typeface="Gill Sans"/>
                <a:cs typeface="Gill Sans"/>
                <a:sym typeface="Gill Sans"/>
              </a:rPr>
              <a:t>16 4-day “campaigns” over one year</a:t>
            </a:r>
          </a:p>
          <a:p>
            <a:pPr defTabSz="245364">
              <a:lnSpc>
                <a:spcPct val="100000"/>
              </a:lnSpc>
              <a:defRPr sz="1800">
                <a:solidFill>
                  <a:srgbClr val="000000"/>
                </a:solidFill>
                <a:uFillTx/>
              </a:defRPr>
            </a:pPr>
            <a:r>
              <a:rPr sz="1800" dirty="0">
                <a:latin typeface="Gill Sans"/>
                <a:ea typeface="Gill Sans"/>
                <a:cs typeface="Gill Sans"/>
                <a:sym typeface="Gill Sans"/>
              </a:rPr>
              <a:t>Demonstrates stability, availability, cost-effectiveness</a:t>
            </a:r>
          </a:p>
          <a:p>
            <a:pPr defTabSz="245364">
              <a:lnSpc>
                <a:spcPct val="100000"/>
              </a:lnSpc>
              <a:defRPr sz="1800">
                <a:solidFill>
                  <a:srgbClr val="000000"/>
                </a:solidFill>
                <a:uFillTx/>
              </a:defRPr>
            </a:pPr>
            <a:r>
              <a:rPr sz="1800" dirty="0">
                <a:latin typeface="Gill Sans"/>
                <a:ea typeface="Gill Sans"/>
                <a:cs typeface="Gill Sans"/>
                <a:sym typeface="Gill Sans"/>
              </a:rPr>
              <a:t>Received </a:t>
            </a:r>
            <a:r>
              <a:rPr lang="en-US" sz="1800" dirty="0">
                <a:latin typeface="Gill Sans"/>
                <a:ea typeface="Gill Sans"/>
                <a:cs typeface="Gill Sans"/>
                <a:sym typeface="Gill Sans"/>
              </a:rPr>
              <a:t>AWS </a:t>
            </a:r>
            <a:r>
              <a:rPr sz="1800" dirty="0">
                <a:latin typeface="Gill Sans"/>
                <a:ea typeface="Gill Sans"/>
                <a:cs typeface="Gill Sans"/>
                <a:sym typeface="Gill Sans"/>
              </a:rPr>
              <a:t>academic grant</a:t>
            </a:r>
          </a:p>
        </p:txBody>
      </p:sp>
      <p:sp>
        <p:nvSpPr>
          <p:cNvPr id="15" name="Shape 50"/>
          <p:cNvSpPr/>
          <p:nvPr/>
        </p:nvSpPr>
        <p:spPr>
          <a:xfrm>
            <a:off x="4516281" y="1094768"/>
            <a:ext cx="4399119" cy="206114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pPr defTabSz="245364">
              <a:lnSpc>
                <a:spcPct val="100000"/>
              </a:lnSpc>
              <a:defRPr sz="1800">
                <a:solidFill>
                  <a:srgbClr val="000000"/>
                </a:solidFill>
                <a:uFillTx/>
              </a:defRPr>
            </a:pPr>
            <a:r>
              <a:rPr sz="2200" b="1" dirty="0">
                <a:solidFill>
                  <a:srgbClr val="0433FF"/>
                </a:solidFill>
                <a:latin typeface="Gill Sans"/>
                <a:ea typeface="Gill Sans"/>
                <a:cs typeface="Gill Sans"/>
                <a:sym typeface="Gill Sans"/>
              </a:rPr>
              <a:t>CMS Monte Carlo Simulation</a:t>
            </a:r>
          </a:p>
          <a:p>
            <a:pPr defTabSz="245364">
              <a:lnSpc>
                <a:spcPct val="100000"/>
              </a:lnSpc>
              <a:defRPr sz="1800">
                <a:solidFill>
                  <a:srgbClr val="000000"/>
                </a:solidFill>
                <a:uFillTx/>
              </a:defRPr>
            </a:pPr>
            <a:r>
              <a:rPr sz="1800" dirty="0">
                <a:latin typeface="Gill Sans"/>
                <a:ea typeface="Gill Sans"/>
                <a:cs typeface="Gill Sans"/>
                <a:sym typeface="Gill Sans"/>
              </a:rPr>
              <a:t>Generation (and detector simulation, digitization, reconstruction) of simulated events </a:t>
            </a:r>
            <a:r>
              <a:rPr lang="en-US" sz="1800" dirty="0">
                <a:latin typeface="Gill Sans"/>
                <a:ea typeface="Gill Sans"/>
                <a:cs typeface="Gill Sans"/>
                <a:sym typeface="Gill Sans"/>
              </a:rPr>
              <a:t>in time for Moriond16 conference</a:t>
            </a:r>
            <a:endParaRPr sz="1800" dirty="0">
              <a:latin typeface="Gill Sans"/>
              <a:ea typeface="Gill Sans"/>
              <a:cs typeface="Gill Sans"/>
              <a:sym typeface="Gill Sans"/>
            </a:endParaRPr>
          </a:p>
          <a:p>
            <a:pPr defTabSz="245364">
              <a:lnSpc>
                <a:spcPct val="100000"/>
              </a:lnSpc>
              <a:defRPr sz="1800">
                <a:solidFill>
                  <a:srgbClr val="000000"/>
                </a:solidFill>
                <a:uFillTx/>
              </a:defRPr>
            </a:pPr>
            <a:r>
              <a:rPr sz="1800" dirty="0">
                <a:latin typeface="Gill Sans"/>
                <a:ea typeface="Gill Sans"/>
                <a:cs typeface="Gill Sans"/>
                <a:sym typeface="Gill Sans"/>
              </a:rPr>
              <a:t>56000 compute cores, steady-state</a:t>
            </a:r>
          </a:p>
          <a:p>
            <a:pPr defTabSz="245364">
              <a:lnSpc>
                <a:spcPct val="100000"/>
              </a:lnSpc>
              <a:defRPr sz="1800">
                <a:solidFill>
                  <a:srgbClr val="000000"/>
                </a:solidFill>
                <a:uFillTx/>
              </a:defRPr>
            </a:pPr>
            <a:r>
              <a:rPr sz="1800" dirty="0">
                <a:latin typeface="Gill Sans"/>
                <a:ea typeface="Gill Sans"/>
                <a:cs typeface="Gill Sans"/>
                <a:sym typeface="Gill Sans"/>
              </a:rPr>
              <a:t>Demonstrates scalability</a:t>
            </a:r>
          </a:p>
          <a:p>
            <a:pPr defTabSz="245364">
              <a:lnSpc>
                <a:spcPct val="100000"/>
              </a:lnSpc>
              <a:defRPr sz="1800">
                <a:solidFill>
                  <a:srgbClr val="000000"/>
                </a:solidFill>
                <a:uFillTx/>
              </a:defRPr>
            </a:pPr>
            <a:r>
              <a:rPr sz="1800" dirty="0">
                <a:latin typeface="Gill Sans"/>
                <a:ea typeface="Gill Sans"/>
                <a:cs typeface="Gill Sans"/>
                <a:sym typeface="Gill Sans"/>
              </a:rPr>
              <a:t>Received </a:t>
            </a:r>
            <a:r>
              <a:rPr lang="en-US" sz="1800" dirty="0">
                <a:latin typeface="Gill Sans"/>
                <a:ea typeface="Gill Sans"/>
                <a:cs typeface="Gill Sans"/>
                <a:sym typeface="Gill Sans"/>
              </a:rPr>
              <a:t>AWS </a:t>
            </a:r>
            <a:r>
              <a:rPr sz="1800" dirty="0">
                <a:latin typeface="Gill Sans"/>
                <a:ea typeface="Gill Sans"/>
                <a:cs typeface="Gill Sans"/>
                <a:sym typeface="Gill Sans"/>
              </a:rPr>
              <a:t>academic </a:t>
            </a:r>
            <a:r>
              <a:rPr lang="en-US" sz="1800" dirty="0">
                <a:latin typeface="Gill Sans"/>
                <a:ea typeface="Gill Sans"/>
                <a:cs typeface="Gill Sans"/>
                <a:sym typeface="Gill Sans"/>
              </a:rPr>
              <a:t>grant</a:t>
            </a:r>
            <a:endParaRPr sz="1800" dirty="0">
              <a:latin typeface="Gill Sans"/>
              <a:ea typeface="Gill Sans"/>
              <a:cs typeface="Gill Sans"/>
              <a:sym typeface="Gill Sans"/>
            </a:endParaRPr>
          </a:p>
        </p:txBody>
      </p:sp>
      <p:sp>
        <p:nvSpPr>
          <p:cNvPr id="2" name="Title 1"/>
          <p:cNvSpPr>
            <a:spLocks noGrp="1"/>
          </p:cNvSpPr>
          <p:nvPr>
            <p:ph type="title"/>
          </p:nvPr>
        </p:nvSpPr>
        <p:spPr/>
        <p:txBody>
          <a:bodyPr/>
          <a:lstStyle/>
          <a:p>
            <a:r>
              <a:rPr lang="en-US" dirty="0"/>
              <a:t>Late 2016 HEPCloud Use Cases - Google</a:t>
            </a:r>
          </a:p>
        </p:txBody>
      </p:sp>
      <p:sp>
        <p:nvSpPr>
          <p:cNvPr id="9" name="Footer Placeholder 4"/>
          <p:cNvSpPr>
            <a:spLocks noGrp="1"/>
          </p:cNvSpPr>
          <p:nvPr>
            <p:ph type="ftr" sz="quarter" idx="3"/>
          </p:nvPr>
        </p:nvSpPr>
        <p:spPr>
          <a:xfrm>
            <a:off x="1625600" y="6495482"/>
            <a:ext cx="5779183" cy="237285"/>
          </a:xfrm>
        </p:spPr>
        <p:txBody>
          <a:bodyPr/>
          <a:lstStyle/>
          <a:p>
            <a:pPr>
              <a:defRPr/>
            </a:pPr>
            <a:r>
              <a:rPr lang="en-US"/>
              <a:t>Burt Holzman | CPAD 11 Oct 2017 | Evolution of Computing Facilities</a:t>
            </a:r>
            <a:endParaRPr lang="en-US" b="1" dirty="0"/>
          </a:p>
        </p:txBody>
      </p:sp>
      <p:sp>
        <p:nvSpPr>
          <p:cNvPr id="11" name="Shape 48"/>
          <p:cNvSpPr/>
          <p:nvPr/>
        </p:nvSpPr>
        <p:spPr>
          <a:xfrm>
            <a:off x="4516281" y="3672657"/>
            <a:ext cx="4096493" cy="17841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pPr defTabSz="245364">
              <a:lnSpc>
                <a:spcPct val="100000"/>
              </a:lnSpc>
              <a:defRPr sz="1800">
                <a:solidFill>
                  <a:srgbClr val="000000"/>
                </a:solidFill>
                <a:uFillTx/>
              </a:defRPr>
            </a:pPr>
            <a:r>
              <a:rPr lang="en-US" sz="2200" b="1" dirty="0">
                <a:solidFill>
                  <a:srgbClr val="0433FF"/>
                </a:solidFill>
                <a:latin typeface="Gill Sans"/>
                <a:ea typeface="Gill Sans"/>
                <a:cs typeface="Gill Sans"/>
                <a:sym typeface="Gill Sans"/>
              </a:rPr>
              <a:t>mu2e</a:t>
            </a:r>
            <a:r>
              <a:rPr sz="2200" b="1" dirty="0">
                <a:solidFill>
                  <a:srgbClr val="0433FF"/>
                </a:solidFill>
                <a:latin typeface="Gill Sans"/>
                <a:ea typeface="Gill Sans"/>
                <a:cs typeface="Gill Sans"/>
                <a:sym typeface="Gill Sans"/>
              </a:rPr>
              <a:t> Processing</a:t>
            </a:r>
          </a:p>
          <a:p>
            <a:pPr defTabSz="245364">
              <a:lnSpc>
                <a:spcPct val="100000"/>
              </a:lnSpc>
              <a:defRPr sz="1800">
                <a:solidFill>
                  <a:srgbClr val="000000"/>
                </a:solidFill>
                <a:uFillTx/>
              </a:defRPr>
            </a:pPr>
            <a:r>
              <a:rPr lang="en-US" sz="1800" dirty="0">
                <a:latin typeface="Gill Sans"/>
                <a:ea typeface="Gill Sans"/>
                <a:cs typeface="Gill Sans"/>
                <a:sym typeface="Gill Sans"/>
              </a:rPr>
              <a:t>Simulating cosmic ray veto detector and beam particle backgrounds</a:t>
            </a:r>
          </a:p>
          <a:p>
            <a:pPr defTabSz="245364">
              <a:lnSpc>
                <a:spcPct val="100000"/>
              </a:lnSpc>
              <a:defRPr sz="1800">
                <a:solidFill>
                  <a:srgbClr val="000000"/>
                </a:solidFill>
                <a:uFillTx/>
              </a:defRPr>
            </a:pPr>
            <a:r>
              <a:rPr lang="en-US" sz="1800" dirty="0">
                <a:latin typeface="Gill Sans"/>
                <a:ea typeface="Gill Sans"/>
                <a:cs typeface="Gill Sans"/>
                <a:sym typeface="Gill Sans"/>
              </a:rPr>
              <a:t>3M integrated core-hours </a:t>
            </a:r>
            <a:endParaRPr sz="1800" dirty="0">
              <a:latin typeface="Gill Sans"/>
              <a:ea typeface="Gill Sans"/>
              <a:cs typeface="Gill Sans"/>
              <a:sym typeface="Gill Sans"/>
            </a:endParaRPr>
          </a:p>
          <a:p>
            <a:pPr defTabSz="245364">
              <a:lnSpc>
                <a:spcPct val="100000"/>
              </a:lnSpc>
              <a:defRPr sz="1800">
                <a:solidFill>
                  <a:srgbClr val="000000"/>
                </a:solidFill>
                <a:uFillTx/>
              </a:defRPr>
            </a:pPr>
            <a:r>
              <a:rPr sz="1800" dirty="0">
                <a:latin typeface="Gill Sans"/>
                <a:ea typeface="Gill Sans"/>
                <a:cs typeface="Gill Sans"/>
                <a:sym typeface="Gill Sans"/>
              </a:rPr>
              <a:t>Demonstrates </a:t>
            </a:r>
            <a:r>
              <a:rPr lang="en-US" sz="1800" dirty="0">
                <a:latin typeface="Gill Sans"/>
                <a:ea typeface="Gill Sans"/>
                <a:cs typeface="Gill Sans"/>
                <a:sym typeface="Gill Sans"/>
              </a:rPr>
              <a:t>rapid on-boarding</a:t>
            </a:r>
            <a:endParaRPr sz="1800" dirty="0">
              <a:latin typeface="Gill Sans"/>
              <a:ea typeface="Gill Sans"/>
              <a:cs typeface="Gill Sans"/>
              <a:sym typeface="Gill Sans"/>
            </a:endParaRPr>
          </a:p>
          <a:p>
            <a:pPr defTabSz="245364">
              <a:lnSpc>
                <a:spcPct val="100000"/>
              </a:lnSpc>
              <a:defRPr sz="1800">
                <a:solidFill>
                  <a:srgbClr val="000000"/>
                </a:solidFill>
                <a:uFillTx/>
              </a:defRPr>
            </a:pPr>
            <a:r>
              <a:rPr sz="1800" dirty="0">
                <a:latin typeface="Gill Sans"/>
                <a:ea typeface="Gill Sans"/>
                <a:cs typeface="Gill Sans"/>
                <a:sym typeface="Gill Sans"/>
              </a:rPr>
              <a:t>Received </a:t>
            </a:r>
            <a:r>
              <a:rPr lang="en-US" sz="1800" dirty="0">
                <a:latin typeface="Gill Sans"/>
                <a:ea typeface="Gill Sans"/>
                <a:cs typeface="Gill Sans"/>
                <a:sym typeface="Gill Sans"/>
              </a:rPr>
              <a:t>Google Cloud Platform grant</a:t>
            </a:r>
            <a:endParaRPr sz="1800" dirty="0">
              <a:latin typeface="Gill Sans"/>
              <a:ea typeface="Gill Sans"/>
              <a:cs typeface="Gill Sans"/>
              <a:sym typeface="Gill Sans"/>
            </a:endParaRPr>
          </a:p>
        </p:txBody>
      </p:sp>
      <p:sp>
        <p:nvSpPr>
          <p:cNvPr id="12" name="Shape 50"/>
          <p:cNvSpPr/>
          <p:nvPr/>
        </p:nvSpPr>
        <p:spPr>
          <a:xfrm>
            <a:off x="249677" y="3429849"/>
            <a:ext cx="4163584" cy="26766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30004" tIns="30004" rIns="30004" bIns="30004" anchor="ctr">
            <a:spAutoFit/>
          </a:bodyPr>
          <a:lstStyle/>
          <a:p>
            <a:pPr defTabSz="245364">
              <a:lnSpc>
                <a:spcPct val="100000"/>
              </a:lnSpc>
              <a:defRPr sz="1800">
                <a:solidFill>
                  <a:srgbClr val="000000"/>
                </a:solidFill>
                <a:uFillTx/>
              </a:defRPr>
            </a:pPr>
            <a:r>
              <a:rPr sz="2200" b="1" dirty="0">
                <a:solidFill>
                  <a:srgbClr val="0433FF"/>
                </a:solidFill>
                <a:latin typeface="Gill Sans"/>
                <a:ea typeface="Gill Sans"/>
                <a:cs typeface="Gill Sans"/>
                <a:sym typeface="Gill Sans"/>
              </a:rPr>
              <a:t>CMS Monte Carlo Simulation</a:t>
            </a:r>
          </a:p>
          <a:p>
            <a:pPr defTabSz="245364">
              <a:lnSpc>
                <a:spcPct val="100000"/>
              </a:lnSpc>
              <a:defRPr sz="1800">
                <a:solidFill>
                  <a:srgbClr val="000000"/>
                </a:solidFill>
                <a:uFillTx/>
              </a:defRPr>
            </a:pPr>
            <a:r>
              <a:rPr sz="1800" dirty="0">
                <a:latin typeface="Gill Sans"/>
                <a:ea typeface="Gill Sans"/>
                <a:cs typeface="Gill Sans"/>
                <a:sym typeface="Gill Sans"/>
              </a:rPr>
              <a:t>Generation (and detector simulation, digitization, reconstruction) of simulated events </a:t>
            </a:r>
            <a:r>
              <a:rPr lang="en-US" sz="1800" dirty="0">
                <a:latin typeface="Gill Sans"/>
                <a:ea typeface="Gill Sans"/>
                <a:cs typeface="Gill Sans"/>
                <a:sym typeface="Gill Sans"/>
              </a:rPr>
              <a:t>in time for Moriond17 conference</a:t>
            </a:r>
            <a:endParaRPr sz="1800" dirty="0">
              <a:latin typeface="Gill Sans"/>
              <a:ea typeface="Gill Sans"/>
              <a:cs typeface="Gill Sans"/>
              <a:sym typeface="Gill Sans"/>
            </a:endParaRPr>
          </a:p>
          <a:p>
            <a:pPr defTabSz="245364">
              <a:lnSpc>
                <a:spcPct val="100000"/>
              </a:lnSpc>
              <a:defRPr sz="1800">
                <a:solidFill>
                  <a:srgbClr val="000000"/>
                </a:solidFill>
                <a:uFillTx/>
              </a:defRPr>
            </a:pPr>
            <a:r>
              <a:rPr lang="en-US" sz="1800" dirty="0">
                <a:latin typeface="Gill Sans"/>
                <a:ea typeface="Gill Sans"/>
                <a:cs typeface="Gill Sans"/>
                <a:sym typeface="Gill Sans"/>
              </a:rPr>
              <a:t>160000 </a:t>
            </a:r>
            <a:r>
              <a:rPr sz="1800" dirty="0">
                <a:latin typeface="Gill Sans"/>
                <a:ea typeface="Gill Sans"/>
                <a:cs typeface="Gill Sans"/>
                <a:sym typeface="Gill Sans"/>
              </a:rPr>
              <a:t>compute cores</a:t>
            </a:r>
            <a:r>
              <a:rPr lang="en-US" sz="1800" dirty="0">
                <a:latin typeface="Gill Sans"/>
                <a:ea typeface="Gill Sans"/>
                <a:cs typeface="Gill Sans"/>
                <a:sym typeface="Gill Sans"/>
              </a:rPr>
              <a:t> during Supercomputing 2016 conference (~48 h)</a:t>
            </a:r>
            <a:endParaRPr sz="1800" dirty="0">
              <a:latin typeface="Gill Sans"/>
              <a:ea typeface="Gill Sans"/>
              <a:cs typeface="Gill Sans"/>
              <a:sym typeface="Gill Sans"/>
            </a:endParaRPr>
          </a:p>
          <a:p>
            <a:pPr defTabSz="245364">
              <a:lnSpc>
                <a:spcPct val="100000"/>
              </a:lnSpc>
              <a:defRPr sz="1800">
                <a:solidFill>
                  <a:srgbClr val="000000"/>
                </a:solidFill>
                <a:uFillTx/>
              </a:defRPr>
            </a:pPr>
            <a:r>
              <a:rPr sz="1800" dirty="0">
                <a:latin typeface="Gill Sans"/>
                <a:ea typeface="Gill Sans"/>
                <a:cs typeface="Gill Sans"/>
                <a:sym typeface="Gill Sans"/>
              </a:rPr>
              <a:t>Demonstrates </a:t>
            </a:r>
            <a:r>
              <a:rPr lang="en-US" sz="1800" dirty="0">
                <a:latin typeface="Gill Sans"/>
                <a:ea typeface="Gill Sans"/>
                <a:cs typeface="Gill Sans"/>
                <a:sym typeface="Gill Sans"/>
              </a:rPr>
              <a:t>scalability, capability</a:t>
            </a:r>
            <a:endParaRPr sz="1800" dirty="0">
              <a:latin typeface="Gill Sans"/>
              <a:ea typeface="Gill Sans"/>
              <a:cs typeface="Gill Sans"/>
              <a:sym typeface="Gill Sans"/>
            </a:endParaRPr>
          </a:p>
          <a:p>
            <a:pPr defTabSz="245364">
              <a:lnSpc>
                <a:spcPct val="100000"/>
              </a:lnSpc>
              <a:defRPr sz="1800">
                <a:solidFill>
                  <a:srgbClr val="000000"/>
                </a:solidFill>
                <a:uFillTx/>
              </a:defRPr>
            </a:pPr>
            <a:r>
              <a:rPr sz="1800" dirty="0">
                <a:latin typeface="Gill Sans"/>
                <a:ea typeface="Gill Sans"/>
                <a:cs typeface="Gill Sans"/>
                <a:sym typeface="Gill Sans"/>
              </a:rPr>
              <a:t>Received </a:t>
            </a:r>
            <a:r>
              <a:rPr lang="en-US" sz="1800" dirty="0">
                <a:latin typeface="Gill Sans"/>
                <a:ea typeface="Gill Sans"/>
                <a:cs typeface="Gill Sans"/>
                <a:sym typeface="Gill Sans"/>
              </a:rPr>
              <a:t>Google Cloud Platform grant</a:t>
            </a:r>
            <a:endParaRPr sz="1800" dirty="0">
              <a:latin typeface="Gill Sans"/>
              <a:ea typeface="Gill Sans"/>
              <a:cs typeface="Gill Sans"/>
              <a:sym typeface="Gill Sans"/>
            </a:endParaRPr>
          </a:p>
        </p:txBody>
      </p:sp>
      <p:sp>
        <p:nvSpPr>
          <p:cNvPr id="3" name="Rectangle 2"/>
          <p:cNvSpPr/>
          <p:nvPr/>
        </p:nvSpPr>
        <p:spPr>
          <a:xfrm>
            <a:off x="222250" y="1094768"/>
            <a:ext cx="8693150" cy="2234059"/>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115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Mu2e experiment</a:t>
            </a:r>
          </a:p>
        </p:txBody>
      </p:sp>
      <p:sp>
        <p:nvSpPr>
          <p:cNvPr id="8" name="Content Placeholder 7"/>
          <p:cNvSpPr>
            <a:spLocks noGrp="1"/>
          </p:cNvSpPr>
          <p:nvPr>
            <p:ph idx="1"/>
          </p:nvPr>
        </p:nvSpPr>
        <p:spPr>
          <a:xfrm>
            <a:off x="175589" y="3822749"/>
            <a:ext cx="8672513" cy="2321337"/>
          </a:xfrm>
        </p:spPr>
        <p:txBody>
          <a:bodyPr/>
          <a:lstStyle/>
          <a:p>
            <a:r>
              <a:rPr lang="en-US" dirty="0"/>
              <a:t>Charged Lepton Flavor Violation is a near-universal feature of extensions to the Standard Model of particle physics</a:t>
            </a:r>
          </a:p>
          <a:p>
            <a:r>
              <a:rPr lang="en-US" dirty="0"/>
              <a:t>Rare </a:t>
            </a:r>
            <a:r>
              <a:rPr lang="en-US" dirty="0" err="1"/>
              <a:t>muon</a:t>
            </a:r>
            <a:r>
              <a:rPr lang="en-US" dirty="0"/>
              <a:t> processes offer the best combination of new physics reach and experimental sensitivity</a:t>
            </a:r>
          </a:p>
          <a:p>
            <a:r>
              <a:rPr lang="en-US" b="1" dirty="0"/>
              <a:t>Search for </a:t>
            </a:r>
            <a:r>
              <a:rPr lang="en-US" b="1" dirty="0" err="1"/>
              <a:t>muon</a:t>
            </a:r>
            <a:r>
              <a:rPr lang="en-US" b="1" dirty="0"/>
              <a:t> (in bound state) converting to an electron (“mu” to “e”)</a:t>
            </a:r>
          </a:p>
          <a:p>
            <a:endParaRPr lang="en-US" dirty="0"/>
          </a:p>
          <a:p>
            <a:endParaRPr lang="en-US" dirty="0"/>
          </a:p>
        </p:txBody>
      </p:sp>
      <p:sp>
        <p:nvSpPr>
          <p:cNvPr id="4" name="Footer Placeholder 3"/>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83</a:t>
            </a:fld>
            <a:endParaRPr lang="en-US" dirty="0"/>
          </a:p>
        </p:txBody>
      </p:sp>
      <p:pic>
        <p:nvPicPr>
          <p:cNvPr id="6" name="Picture 5" descr="::Screen shot 2012-01-23 at 11.05.48 AM   Jan 23.png"/>
          <p:cNvPicPr>
            <a:picLocks noChangeAspect="1"/>
          </p:cNvPicPr>
          <p:nvPr/>
        </p:nvPicPr>
        <p:blipFill>
          <a:blip r:embed="rId2"/>
          <a:srcRect/>
          <a:stretch>
            <a:fillRect/>
          </a:stretch>
        </p:blipFill>
        <p:spPr bwMode="auto">
          <a:xfrm>
            <a:off x="228600" y="1042123"/>
            <a:ext cx="7793271" cy="2514600"/>
          </a:xfrm>
          <a:prstGeom prst="rect">
            <a:avLst/>
          </a:prstGeom>
          <a:noFill/>
          <a:ln w="9525">
            <a:noFill/>
            <a:miter lim="800000"/>
            <a:headEnd/>
            <a:tailEnd/>
          </a:ln>
        </p:spPr>
      </p:pic>
    </p:spTree>
    <p:extLst>
      <p:ext uri="{BB962C8B-B14F-4D97-AF65-F5344CB8AC3E}">
        <p14:creationId xmlns:p14="http://schemas.microsoft.com/office/powerpoint/2010/main" val="2199802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Mu2e – executing on Google Cloud</a:t>
            </a:r>
          </a:p>
        </p:txBody>
      </p:sp>
      <p:sp>
        <p:nvSpPr>
          <p:cNvPr id="4" name="Footer Placeholder 3"/>
          <p:cNvSpPr>
            <a:spLocks noGrp="1"/>
          </p:cNvSpPr>
          <p:nvPr>
            <p:ph type="ftr" sz="quarter" idx="3"/>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84</a:t>
            </a:fld>
            <a:endParaRPr lang="en-US" dirty="0"/>
          </a:p>
        </p:txBody>
      </p:sp>
      <p:pic>
        <p:nvPicPr>
          <p:cNvPr id="6" name="Picture 5" descr="Screenshot 2017-01-04 10.43.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 y="1251110"/>
            <a:ext cx="8454246" cy="4666806"/>
          </a:xfrm>
          <a:prstGeom prst="rect">
            <a:avLst/>
          </a:prstGeom>
        </p:spPr>
      </p:pic>
    </p:spTree>
    <p:extLst>
      <p:ext uri="{BB962C8B-B14F-4D97-AF65-F5344CB8AC3E}">
        <p14:creationId xmlns:p14="http://schemas.microsoft.com/office/powerpoint/2010/main" val="255339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14"/>
          <p:cNvSpPr/>
          <p:nvPr/>
        </p:nvSpPr>
        <p:spPr>
          <a:xfrm>
            <a:off x="-1" y="881605"/>
            <a:ext cx="4609071" cy="5622383"/>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itle 2"/>
          <p:cNvSpPr>
            <a:spLocks noGrp="1"/>
          </p:cNvSpPr>
          <p:nvPr>
            <p:ph type="title"/>
          </p:nvPr>
        </p:nvSpPr>
        <p:spPr/>
        <p:txBody>
          <a:bodyPr/>
          <a:lstStyle/>
          <a:p>
            <a:r>
              <a:rPr lang="en-US" dirty="0"/>
              <a:t>Bird’s-eye View</a:t>
            </a:r>
          </a:p>
        </p:txBody>
      </p:sp>
      <p:sp>
        <p:nvSpPr>
          <p:cNvPr id="4" name="Footer Placeholder 3"/>
          <p:cNvSpPr>
            <a:spLocks noGrp="1"/>
          </p:cNvSpPr>
          <p:nvPr>
            <p:ph type="ftr" sz="quarter" idx="11"/>
          </p:nvPr>
        </p:nvSpPr>
        <p:spPr/>
        <p:txBody>
          <a:bodyPr/>
          <a:lstStyle/>
          <a:p>
            <a:pPr>
              <a:defRPr/>
            </a:pPr>
            <a:r>
              <a:rPr lang="en-US"/>
              <a:t>Burt Holzman | CPAD 11 Oct 2017 | Evolution of Computing Facilities</a:t>
            </a:r>
            <a:endParaRPr lang="en-US" b="1" dirty="0"/>
          </a:p>
        </p:txBody>
      </p:sp>
      <p:sp>
        <p:nvSpPr>
          <p:cNvPr id="5" name="Slide Number Placeholder 4"/>
          <p:cNvSpPr>
            <a:spLocks noGrp="1"/>
          </p:cNvSpPr>
          <p:nvPr>
            <p:ph type="sldNum" sz="quarter" idx="12"/>
          </p:nvPr>
        </p:nvSpPr>
        <p:spPr/>
        <p:txBody>
          <a:bodyPr/>
          <a:lstStyle/>
          <a:p>
            <a:fld id="{558BB0D0-42E9-E84C-9601-2186B95CF90F}" type="slidenum">
              <a:rPr lang="en-US" smtClean="0"/>
              <a:pPr/>
              <a:t>9</a:t>
            </a:fld>
            <a:endParaRPr lang="en-US"/>
          </a:p>
        </p:txBody>
      </p:sp>
      <p:sp>
        <p:nvSpPr>
          <p:cNvPr id="6" name="Can 5"/>
          <p:cNvSpPr/>
          <p:nvPr/>
        </p:nvSpPr>
        <p:spPr>
          <a:xfrm>
            <a:off x="330565" y="2864861"/>
            <a:ext cx="1043931" cy="1717589"/>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Cloud</a:t>
            </a:r>
          </a:p>
        </p:txBody>
      </p:sp>
      <p:sp>
        <p:nvSpPr>
          <p:cNvPr id="7" name="Can 6"/>
          <p:cNvSpPr/>
          <p:nvPr/>
        </p:nvSpPr>
        <p:spPr>
          <a:xfrm>
            <a:off x="1746250" y="1503859"/>
            <a:ext cx="1043931" cy="1717589"/>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On-</a:t>
            </a:r>
            <a:r>
              <a:rPr lang="en-US" dirty="0" err="1"/>
              <a:t>Prem</a:t>
            </a:r>
            <a:endParaRPr lang="en-US" dirty="0"/>
          </a:p>
        </p:txBody>
      </p:sp>
      <p:sp>
        <p:nvSpPr>
          <p:cNvPr id="8" name="Can 7"/>
          <p:cNvSpPr/>
          <p:nvPr/>
        </p:nvSpPr>
        <p:spPr>
          <a:xfrm>
            <a:off x="1746250" y="3694523"/>
            <a:ext cx="1043931" cy="1717589"/>
          </a:xfrm>
          <a:prstGeom prst="ca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HPC</a:t>
            </a:r>
          </a:p>
        </p:txBody>
      </p:sp>
      <p:sp>
        <p:nvSpPr>
          <p:cNvPr id="9" name="Can 8"/>
          <p:cNvSpPr/>
          <p:nvPr/>
        </p:nvSpPr>
        <p:spPr>
          <a:xfrm>
            <a:off x="6445700" y="2183481"/>
            <a:ext cx="1549122" cy="87658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On-</a:t>
            </a:r>
            <a:r>
              <a:rPr lang="en-US" dirty="0" err="1"/>
              <a:t>Prem</a:t>
            </a:r>
            <a:endParaRPr lang="en-US" dirty="0"/>
          </a:p>
        </p:txBody>
      </p:sp>
      <p:sp>
        <p:nvSpPr>
          <p:cNvPr id="10" name="Can 9"/>
          <p:cNvSpPr/>
          <p:nvPr/>
        </p:nvSpPr>
        <p:spPr>
          <a:xfrm>
            <a:off x="6458057" y="3275357"/>
            <a:ext cx="1549122" cy="87658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Cloud</a:t>
            </a:r>
          </a:p>
        </p:txBody>
      </p:sp>
      <p:sp>
        <p:nvSpPr>
          <p:cNvPr id="11" name="Can 10"/>
          <p:cNvSpPr/>
          <p:nvPr/>
        </p:nvSpPr>
        <p:spPr>
          <a:xfrm>
            <a:off x="2547653" y="1455183"/>
            <a:ext cx="1228564" cy="5882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sp>
        <p:nvSpPr>
          <p:cNvPr id="12" name="Can 11"/>
          <p:cNvSpPr/>
          <p:nvPr/>
        </p:nvSpPr>
        <p:spPr>
          <a:xfrm>
            <a:off x="2547653" y="5042826"/>
            <a:ext cx="1228564" cy="5882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sp>
        <p:nvSpPr>
          <p:cNvPr id="13" name="Can 12"/>
          <p:cNvSpPr/>
          <p:nvPr/>
        </p:nvSpPr>
        <p:spPr>
          <a:xfrm>
            <a:off x="323716" y="4294578"/>
            <a:ext cx="1228564" cy="588255"/>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Cache</a:t>
            </a:r>
            <a:endParaRPr lang="en-US" dirty="0"/>
          </a:p>
        </p:txBody>
      </p:sp>
      <p:grpSp>
        <p:nvGrpSpPr>
          <p:cNvPr id="25" name="Group 24"/>
          <p:cNvGrpSpPr/>
          <p:nvPr/>
        </p:nvGrpSpPr>
        <p:grpSpPr>
          <a:xfrm>
            <a:off x="3035235" y="2823376"/>
            <a:ext cx="3410465" cy="698457"/>
            <a:chOff x="3035235" y="2823376"/>
            <a:chExt cx="3410465" cy="698457"/>
          </a:xfrm>
        </p:grpSpPr>
        <p:cxnSp>
          <p:nvCxnSpPr>
            <p:cNvPr id="17" name="Straight Arrow Connector 16"/>
            <p:cNvCxnSpPr/>
            <p:nvPr/>
          </p:nvCxnSpPr>
          <p:spPr>
            <a:xfrm>
              <a:off x="3035235" y="2823376"/>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a:xfrm>
              <a:off x="3035235" y="2996075"/>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a:off x="3035235" y="317996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3035235" y="3344720"/>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p:nvPr/>
          </p:nvCxnSpPr>
          <p:spPr>
            <a:xfrm>
              <a:off x="3035235" y="3521833"/>
              <a:ext cx="3410465" cy="0"/>
            </a:xfrm>
            <a:prstGeom prst="straightConnector1">
              <a:avLst/>
            </a:prstGeom>
            <a:ln w="57150">
              <a:headEnd type="triangle"/>
              <a:tailEnd type="triangle"/>
            </a:ln>
          </p:spPr>
          <p:style>
            <a:lnRef idx="2">
              <a:schemeClr val="accent3"/>
            </a:lnRef>
            <a:fillRef idx="0">
              <a:schemeClr val="accent3"/>
            </a:fillRef>
            <a:effectRef idx="1">
              <a:schemeClr val="accent3"/>
            </a:effectRef>
            <a:fontRef idx="minor">
              <a:schemeClr val="tx1"/>
            </a:fontRef>
          </p:style>
        </p:cxnSp>
      </p:grpSp>
      <p:sp>
        <p:nvSpPr>
          <p:cNvPr id="22" name="TextBox 21"/>
          <p:cNvSpPr txBox="1"/>
          <p:nvPr/>
        </p:nvSpPr>
        <p:spPr>
          <a:xfrm>
            <a:off x="1591876" y="774549"/>
            <a:ext cx="1352678" cy="461665"/>
          </a:xfrm>
          <a:prstGeom prst="rect">
            <a:avLst/>
          </a:prstGeom>
          <a:solidFill>
            <a:schemeClr val="bg2"/>
          </a:solidFill>
        </p:spPr>
        <p:txBody>
          <a:bodyPr wrap="none" rtlCol="0">
            <a:spAutoFit/>
          </a:bodyPr>
          <a:lstStyle/>
          <a:p>
            <a:r>
              <a:rPr lang="en-US" b="1" dirty="0">
                <a:effectLst>
                  <a:outerShdw blurRad="38100" dist="38100" dir="2700000" algn="tl">
                    <a:srgbClr val="000000">
                      <a:alpha val="43137"/>
                    </a:srgbClr>
                  </a:outerShdw>
                </a:effectLst>
              </a:rPr>
              <a:t>Compute</a:t>
            </a:r>
          </a:p>
        </p:txBody>
      </p:sp>
      <p:sp>
        <p:nvSpPr>
          <p:cNvPr id="23" name="TextBox 22"/>
          <p:cNvSpPr txBox="1"/>
          <p:nvPr/>
        </p:nvSpPr>
        <p:spPr>
          <a:xfrm>
            <a:off x="6632479" y="774548"/>
            <a:ext cx="1200278" cy="461665"/>
          </a:xfrm>
          <a:prstGeom prst="rect">
            <a:avLst/>
          </a:prstGeom>
          <a:solidFill>
            <a:schemeClr val="bg2"/>
          </a:solidFill>
        </p:spPr>
        <p:txBody>
          <a:bodyPr wrap="square" rtlCol="0">
            <a:spAutoFit/>
          </a:bodyPr>
          <a:lstStyle/>
          <a:p>
            <a:r>
              <a:rPr lang="en-US" b="1" dirty="0">
                <a:solidFill>
                  <a:schemeClr val="accent4"/>
                </a:solidFill>
                <a:effectLst>
                  <a:outerShdw blurRad="38100" dist="38100" dir="2700000" algn="tl">
                    <a:srgbClr val="000000">
                      <a:alpha val="43137"/>
                    </a:srgbClr>
                  </a:outerShdw>
                </a:effectLst>
              </a:rPr>
              <a:t>Storage</a:t>
            </a:r>
          </a:p>
        </p:txBody>
      </p:sp>
      <p:sp>
        <p:nvSpPr>
          <p:cNvPr id="24" name="TextBox 23"/>
          <p:cNvSpPr txBox="1"/>
          <p:nvPr/>
        </p:nvSpPr>
        <p:spPr>
          <a:xfrm>
            <a:off x="4079447" y="774548"/>
            <a:ext cx="1628538" cy="461665"/>
          </a:xfrm>
          <a:prstGeom prst="rect">
            <a:avLst/>
          </a:prstGeom>
          <a:solidFill>
            <a:schemeClr val="bg2"/>
          </a:solid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Network</a:t>
            </a:r>
          </a:p>
        </p:txBody>
      </p:sp>
    </p:spTree>
    <p:extLst>
      <p:ext uri="{BB962C8B-B14F-4D97-AF65-F5344CB8AC3E}">
        <p14:creationId xmlns:p14="http://schemas.microsoft.com/office/powerpoint/2010/main" val="3650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animBg="1"/>
      <p:bldP spid="24" grpId="0" animBg="1"/>
    </p:bldLst>
  </p:timing>
</p:sld>
</file>

<file path=ppt/theme/theme1.xml><?xml version="1.0" encoding="utf-8"?>
<a:theme xmlns:a="http://schemas.openxmlformats.org/drawingml/2006/main" name="FermiTemplate">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a:dk1>
      <a:srgbClr val="000000"/>
    </a:dk1>
    <a:lt1>
      <a:srgbClr val="FFFFFF"/>
    </a:lt1>
    <a:dk2>
      <a:srgbClr val="404040"/>
    </a:dk2>
    <a:lt2>
      <a:srgbClr val="BFBFBF"/>
    </a:lt2>
    <a:accent1>
      <a:srgbClr val="499BC9"/>
    </a:accent1>
    <a:accent2>
      <a:srgbClr val="6EC038"/>
    </a:accent2>
    <a:accent3>
      <a:srgbClr val="F1D130"/>
    </a:accent3>
    <a:accent4>
      <a:srgbClr val="FFA93A"/>
    </a:accent4>
    <a:accent5>
      <a:srgbClr val="FF2D21"/>
    </a:accent5>
    <a:accent6>
      <a:srgbClr val="6C2085"/>
    </a:accent6>
    <a:hlink>
      <a:srgbClr val="0000FF"/>
    </a:hlink>
    <a:folHlink>
      <a:srgbClr val="FF00FF"/>
    </a:folHlink>
  </a:clrScheme>
  <a:fontScheme name="Blank">
    <a:majorFont>
      <a:latin typeface="Helvetica"/>
      <a:ea typeface="Helvetica"/>
      <a:cs typeface="Helvetica"/>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FermiTemplate.pot</Template>
  <TotalTime>31746</TotalTime>
  <Words>5105</Words>
  <Application>Microsoft Macintosh PowerPoint</Application>
  <PresentationFormat>On-screen Show (4:3)</PresentationFormat>
  <Paragraphs>800</Paragraphs>
  <Slides>84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Calibri</vt:lpstr>
      <vt:lpstr>Geneva</vt:lpstr>
      <vt:lpstr>Gill Sans</vt:lpstr>
      <vt:lpstr>Helvetica</vt:lpstr>
      <vt:lpstr>Lucida Sans Unicode</vt:lpstr>
      <vt:lpstr>ＭＳ Ｐゴシック</vt:lpstr>
      <vt:lpstr>Roboto</vt:lpstr>
      <vt:lpstr>Arial</vt:lpstr>
      <vt:lpstr>FermiTemplate</vt:lpstr>
      <vt:lpstr>PowerPoint Presentation</vt:lpstr>
      <vt:lpstr>Disclaimer</vt:lpstr>
      <vt:lpstr>CMS Experiment at the Large Hadron Collider</vt:lpstr>
      <vt:lpstr>What is HEP Computing? Mostly “Production”</vt:lpstr>
      <vt:lpstr>Production is “Production Line”</vt:lpstr>
      <vt:lpstr>Production is essentially online</vt:lpstr>
      <vt:lpstr>User analysis</vt:lpstr>
      <vt:lpstr>PowerPoint Presentation</vt:lpstr>
      <vt:lpstr>Bird’s-eye View</vt:lpstr>
      <vt:lpstr>Driver: Scale</vt:lpstr>
      <vt:lpstr>Scale of CMS computing</vt:lpstr>
      <vt:lpstr>But that will not be enough …</vt:lpstr>
      <vt:lpstr>DOE and Industry heavily investing in Cloud, HPC</vt:lpstr>
      <vt:lpstr>Driver: Flexibility</vt:lpstr>
      <vt:lpstr>Driver: Flexibility</vt:lpstr>
      <vt:lpstr>Moore’s Law (Dennard Scaling) is Dead; but</vt:lpstr>
      <vt:lpstr>Example: CMS on Knights’ Landing</vt:lpstr>
      <vt:lpstr>Driver: Elasticity</vt:lpstr>
      <vt:lpstr>Inside an elastic facility: “HEPCloud”</vt:lpstr>
      <vt:lpstr>HEPCloud Architecture</vt:lpstr>
      <vt:lpstr>HEPCloud – one pilot-based implementation</vt:lpstr>
      <vt:lpstr>Reaching 45k slots on Amazon AWS via Panda</vt:lpstr>
      <vt:lpstr>Reaching 60k slots on AWS with FNAL HEPCloud</vt:lpstr>
      <vt:lpstr>Doubling CMS’s compute reach @ Google   via FNAL HEPCloud</vt:lpstr>
      <vt:lpstr>PowerPoint Presentation</vt:lpstr>
      <vt:lpstr>HEP use of DOE HPC facilities – two examples</vt:lpstr>
      <vt:lpstr>Bird’s-eye View</vt:lpstr>
      <vt:lpstr>Workflow and Data Management</vt:lpstr>
      <vt:lpstr>Networking</vt:lpstr>
      <vt:lpstr>Challenge: distributed storage management </vt:lpstr>
      <vt:lpstr>Storage and Networking at the Facility</vt:lpstr>
      <vt:lpstr>FNAL experience - archival storage</vt:lpstr>
      <vt:lpstr>Areal Density for Tape still has room to grow</vt:lpstr>
      <vt:lpstr>FNAL experience - near-line storage</vt:lpstr>
      <vt:lpstr>Analysis – also a conveyor belt</vt:lpstr>
      <vt:lpstr>Rich landscape of Big Data tools</vt:lpstr>
      <vt:lpstr>”New” analysis methodologies</vt:lpstr>
      <vt:lpstr>Quantum Computing</vt:lpstr>
      <vt:lpstr>Summary</vt:lpstr>
      <vt:lpstr>2017 is Fermilab’s 50th Anniversary!</vt:lpstr>
      <vt:lpstr>Backup</vt:lpstr>
      <vt:lpstr>Analysis - A multi-step process </vt:lpstr>
      <vt:lpstr>Memory and Storage</vt:lpstr>
      <vt:lpstr>Open Science Grid and HEP</vt:lpstr>
      <vt:lpstr>Drivers for Evolving the Facility: Capacity and Cost</vt:lpstr>
      <vt:lpstr>Drivers for Evolving the Facility: Elasticity</vt:lpstr>
      <vt:lpstr>HEPCloud: the Evolved Facility</vt:lpstr>
      <vt:lpstr>HEPCloud Collaborations</vt:lpstr>
      <vt:lpstr>HEPCloud Architecture</vt:lpstr>
      <vt:lpstr>HEPCloud – glideinWMS and HTCondor</vt:lpstr>
      <vt:lpstr>HEPCloud AWS: 25% of CMS global capacity</vt:lpstr>
      <vt:lpstr>Results from the Jan 2016 CMS Use Case</vt:lpstr>
      <vt:lpstr>HEPCloud: Orchestration</vt:lpstr>
      <vt:lpstr>Results from the Jan 2016 CMS Use Case</vt:lpstr>
      <vt:lpstr>PowerPoint Presentation</vt:lpstr>
      <vt:lpstr>Doubling CMS compute capacity</vt:lpstr>
      <vt:lpstr>CMS @ Google – preliminary numbers</vt:lpstr>
      <vt:lpstr>On-premises vs. cloud cost comparison - AWS</vt:lpstr>
      <vt:lpstr>HEPCloud Compute and HPC</vt:lpstr>
      <vt:lpstr>HEPCloud Compute and HPC</vt:lpstr>
      <vt:lpstr>HEPCloud Compute and HPC</vt:lpstr>
      <vt:lpstr>HEPCloud AWS slots by Region/Zone</vt:lpstr>
      <vt:lpstr>HEPCloud AWS slots by Region/Zone/Type</vt:lpstr>
      <vt:lpstr>Fermilab HEPCloud compared to global CMS Tier-1</vt:lpstr>
      <vt:lpstr>VM Pricing: using the AWS “Spot Market”</vt:lpstr>
      <vt:lpstr>VM Pricing: using Google preemptible VMs</vt:lpstr>
      <vt:lpstr>Running on Google Cloud - Google Services</vt:lpstr>
      <vt:lpstr>How is the science done?</vt:lpstr>
      <vt:lpstr>Decision Engine – design &amp; architecture</vt:lpstr>
      <vt:lpstr>Pythia on Mira – Details</vt:lpstr>
      <vt:lpstr>Description of CMS workflow</vt:lpstr>
      <vt:lpstr>Reading pile-up from Google Cloud Storage</vt:lpstr>
      <vt:lpstr>Elements of the cost per core-hour</vt:lpstr>
      <vt:lpstr>glideinWMS – Building dynamic HTCondor pools</vt:lpstr>
      <vt:lpstr>HEPCloud: Networking</vt:lpstr>
      <vt:lpstr>HEPCloud: Storage</vt:lpstr>
      <vt:lpstr>User’s View of HEPCloud</vt:lpstr>
      <vt:lpstr>Fermilab HEPCloud: expanding to the Cloud</vt:lpstr>
      <vt:lpstr>AWS topology – three US data centers (“regions”)</vt:lpstr>
      <vt:lpstr>Reading pile-up from AWS S3 (storage)</vt:lpstr>
      <vt:lpstr>Reading pile-up from AWS S3 (storage)</vt:lpstr>
      <vt:lpstr>Late 2016 HEPCloud Use Cases - Google</vt:lpstr>
      <vt:lpstr>Mu2e experiment</vt:lpstr>
      <vt:lpstr>Mu2e – executing on Google Cloud</vt:lpstr>
    </vt:vector>
  </TitlesOfParts>
  <Company>Sandbox Studio</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Burt Holzman</cp:lastModifiedBy>
  <cp:revision>465</cp:revision>
  <cp:lastPrinted>2017-03-20T20:11:48Z</cp:lastPrinted>
  <dcterms:created xsi:type="dcterms:W3CDTF">2014-01-03T20:18:13Z</dcterms:created>
  <dcterms:modified xsi:type="dcterms:W3CDTF">2017-10-12T19:23:47Z</dcterms:modified>
</cp:coreProperties>
</file>