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7.jpg" ContentType="image/jpeg"/>
  <Override PartName="/ppt/media/image18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9" r:id="rId2"/>
    <p:sldId id="276" r:id="rId3"/>
    <p:sldId id="275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6" r:id="rId13"/>
    <p:sldId id="289" r:id="rId14"/>
    <p:sldId id="287" r:id="rId15"/>
    <p:sldId id="285" r:id="rId16"/>
    <p:sldId id="288" r:id="rId17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295"/>
    <a:srgbClr val="981E32"/>
    <a:srgbClr val="FFFFFF"/>
    <a:srgbClr val="C75B12"/>
    <a:srgbClr val="E17000"/>
    <a:srgbClr val="5B8F22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89563" autoAdjust="0"/>
  </p:normalViewPr>
  <p:slideViewPr>
    <p:cSldViewPr snapToObjects="1" showGuides="1">
      <p:cViewPr varScale="1">
        <p:scale>
          <a:sx n="36" d="100"/>
          <a:sy n="36" d="100"/>
        </p:scale>
        <p:origin x="1238" y="19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0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93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err="1"/>
              <a:t>SMuRF</a:t>
            </a:r>
            <a:r>
              <a:rPr lang="en-CA" dirty="0"/>
              <a:t>: SLAC</a:t>
            </a:r>
            <a:br>
              <a:rPr lang="en-CA" dirty="0"/>
            </a:br>
            <a:r>
              <a:rPr lang="en-CA" dirty="0" err="1"/>
              <a:t>Microresonator</a:t>
            </a:r>
            <a:r>
              <a:rPr lang="en-CA" dirty="0"/>
              <a:t> RF </a:t>
            </a:r>
            <a:br>
              <a:rPr lang="en-CA" dirty="0"/>
            </a:br>
            <a:r>
              <a:rPr lang="en-CA" dirty="0"/>
              <a:t>Readout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5157787" cy="2187702"/>
          </a:xfrm>
        </p:spPr>
        <p:txBody>
          <a:bodyPr/>
          <a:lstStyle/>
          <a:p>
            <a:r>
              <a:rPr lang="en-CA" dirty="0"/>
              <a:t>Josef Frisch for the </a:t>
            </a:r>
            <a:r>
              <a:rPr lang="en-CA" dirty="0" err="1"/>
              <a:t>SMuRF</a:t>
            </a:r>
            <a:r>
              <a:rPr lang="en-CA" dirty="0"/>
              <a:t> group,  </a:t>
            </a:r>
          </a:p>
          <a:p>
            <a:r>
              <a:rPr lang="en-CA" dirty="0"/>
              <a:t>CPAD Instrumentation Frontier Workshop 2017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41A3F-1BAB-4D47-B0DF-38B0DBD6F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778" y="381000"/>
            <a:ext cx="1828800" cy="5598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27702-B276-4445-BD9B-CD5695254B36}"/>
              </a:ext>
            </a:extLst>
          </p:cNvPr>
          <p:cNvSpPr txBox="1"/>
          <p:nvPr/>
        </p:nvSpPr>
        <p:spPr>
          <a:xfrm>
            <a:off x="48401" y="5283223"/>
            <a:ext cx="3087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gency FB" panose="020B0503020202020204" pitchFamily="34" charset="0"/>
              </a:rPr>
              <a:t>Technical Innovation Directorate</a:t>
            </a:r>
          </a:p>
          <a:p>
            <a:r>
              <a:rPr lang="en-US" dirty="0">
                <a:solidFill>
                  <a:schemeClr val="bg2"/>
                </a:solidFill>
                <a:latin typeface="Agency FB" panose="020B0503020202020204" pitchFamily="34" charset="0"/>
              </a:rPr>
              <a:t>Advanced Instrumentation for Research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E07FA4-E92C-4C04-83AB-DEB060F93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430" y="5453033"/>
            <a:ext cx="177338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frisch\Dropbox\Work\Detectors\Pictures\am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" y="4419600"/>
            <a:ext cx="302037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Cards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38430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Daughter Card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0" y="22860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Multiplexer filter</a:t>
            </a:r>
          </a:p>
        </p:txBody>
      </p:sp>
      <p:pic>
        <p:nvPicPr>
          <p:cNvPr id="6150" name="Picture 6" descr="C:\Users\frisch\Dropbox\Work\Detectors\Pictures\IMG_35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82" y="175363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2688500" y="1588017"/>
            <a:ext cx="2721699" cy="10863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43400" y="1384301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1:4 multiplexing filters</a:t>
            </a:r>
          </a:p>
        </p:txBody>
      </p:sp>
      <p:cxnSp>
        <p:nvCxnSpPr>
          <p:cNvPr id="16" name="Straight Arrow Connector 15"/>
          <p:cNvCxnSpPr>
            <a:stCxn id="10" idx="2"/>
          </p:cNvCxnSpPr>
          <p:nvPr/>
        </p:nvCxnSpPr>
        <p:spPr>
          <a:xfrm>
            <a:off x="5545011" y="1753633"/>
            <a:ext cx="855789" cy="7170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209309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ADCs each 2X 2.5Gs/s 14 bit</a:t>
            </a:r>
          </a:p>
        </p:txBody>
      </p:sp>
      <p:cxnSp>
        <p:nvCxnSpPr>
          <p:cNvPr id="20" name="Straight Arrow Connector 19"/>
          <p:cNvCxnSpPr>
            <a:stCxn id="13" idx="3"/>
          </p:cNvCxnSpPr>
          <p:nvPr/>
        </p:nvCxnSpPr>
        <p:spPr>
          <a:xfrm>
            <a:off x="1981200" y="2416265"/>
            <a:ext cx="2590800" cy="7841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4799" y="2962960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DACs each 2X</a:t>
            </a:r>
          </a:p>
          <a:p>
            <a:r>
              <a:rPr lang="en-US" dirty="0"/>
              <a:t>2.5Gs/s 16 bit</a:t>
            </a:r>
          </a:p>
        </p:txBody>
      </p:sp>
      <p:cxnSp>
        <p:nvCxnSpPr>
          <p:cNvPr id="25" name="Straight Arrow Connector 24"/>
          <p:cNvCxnSpPr>
            <a:stCxn id="13" idx="3"/>
          </p:cNvCxnSpPr>
          <p:nvPr/>
        </p:nvCxnSpPr>
        <p:spPr>
          <a:xfrm>
            <a:off x="1981200" y="2416265"/>
            <a:ext cx="2362200" cy="19271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3"/>
          </p:cNvCxnSpPr>
          <p:nvPr/>
        </p:nvCxnSpPr>
        <p:spPr>
          <a:xfrm flipV="1">
            <a:off x="2002700" y="2674382"/>
            <a:ext cx="2721699" cy="6117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</p:cNvCxnSpPr>
          <p:nvPr/>
        </p:nvCxnSpPr>
        <p:spPr>
          <a:xfrm>
            <a:off x="2002700" y="3286126"/>
            <a:ext cx="2569299" cy="4476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48000" y="121868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Mixers</a:t>
            </a:r>
          </a:p>
        </p:txBody>
      </p:sp>
      <p:cxnSp>
        <p:nvCxnSpPr>
          <p:cNvPr id="35" name="Straight Arrow Connector 34"/>
          <p:cNvCxnSpPr>
            <a:stCxn id="27" idx="2"/>
          </p:cNvCxnSpPr>
          <p:nvPr/>
        </p:nvCxnSpPr>
        <p:spPr>
          <a:xfrm>
            <a:off x="3480170" y="1588017"/>
            <a:ext cx="2356912" cy="11514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590800" y="5029200"/>
            <a:ext cx="1321539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068692" y="636853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AMC Card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4799" y="38862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 generators 4X</a:t>
            </a:r>
          </a:p>
        </p:txBody>
      </p:sp>
      <p:cxnSp>
        <p:nvCxnSpPr>
          <p:cNvPr id="48" name="Straight Arrow Connector 47"/>
          <p:cNvCxnSpPr>
            <a:stCxn id="38" idx="2"/>
          </p:cNvCxnSpPr>
          <p:nvPr/>
        </p:nvCxnSpPr>
        <p:spPr>
          <a:xfrm>
            <a:off x="1307638" y="4255532"/>
            <a:ext cx="656590" cy="7736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699634" y="5648325"/>
            <a:ext cx="441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2X (AMC + daughter card) in each carrier</a:t>
            </a:r>
          </a:p>
        </p:txBody>
      </p:sp>
    </p:spTree>
    <p:extLst>
      <p:ext uri="{BB962C8B-B14F-4D97-AF65-F5344CB8AC3E}">
        <p14:creationId xmlns:p14="http://schemas.microsoft.com/office/powerpoint/2010/main" val="2827582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5468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Frequency Systems</a:t>
            </a:r>
          </a:p>
        </p:txBody>
      </p:sp>
      <p:pic>
        <p:nvPicPr>
          <p:cNvPr id="8194" name="Picture 2" descr="C:\Users\frisch\Dropbox\Work\Detectors\Pictures\cryostat_bo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70" y="1276350"/>
            <a:ext cx="366326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frisch\Dropbox\Work\Detectors\Pictures\RTM_board\rt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3676135"/>
            <a:ext cx="887847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50123" y="5715000"/>
            <a:ext cx="203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18 bit DACs (X3) TES bias</a:t>
            </a:r>
          </a:p>
        </p:txBody>
      </p:sp>
      <p:cxnSp>
        <p:nvCxnSpPr>
          <p:cNvPr id="9" name="Straight Arrow Connector 8"/>
          <p:cNvCxnSpPr>
            <a:stCxn id="6" idx="0"/>
          </p:cNvCxnSpPr>
          <p:nvPr/>
        </p:nvCxnSpPr>
        <p:spPr>
          <a:xfrm flipH="1" flipV="1">
            <a:off x="6457952" y="5047736"/>
            <a:ext cx="1508734" cy="6672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775" y="3676135"/>
            <a:ext cx="283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RTM board </a:t>
            </a:r>
            <a:r>
              <a:rPr lang="en-US" dirty="0">
                <a:solidFill>
                  <a:srgbClr val="FF0000"/>
                </a:solidFill>
              </a:rPr>
              <a:t>(ATCA crate)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514600" y="2667000"/>
            <a:ext cx="3429000" cy="13784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1400" y="594360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Communication to FPGA</a:t>
            </a:r>
          </a:p>
        </p:txBody>
      </p:sp>
      <p:cxnSp>
        <p:nvCxnSpPr>
          <p:cNvPr id="18" name="Straight Arrow Connector 17"/>
          <p:cNvCxnSpPr>
            <a:stCxn id="15" idx="0"/>
          </p:cNvCxnSpPr>
          <p:nvPr/>
        </p:nvCxnSpPr>
        <p:spPr>
          <a:xfrm flipH="1" flipV="1">
            <a:off x="2819400" y="5715000"/>
            <a:ext cx="2130324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200" y="1942296"/>
            <a:ext cx="2025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Cryostat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TES Bias resistors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De-latch relays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Mounted to cryostat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2325" y="367613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Flux ramp DAC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962400" y="3962400"/>
            <a:ext cx="1524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C:\Users\frisch\Dropbox\Work\Detectors\Pictures\RTM_board\euro-c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79" y="1276350"/>
            <a:ext cx="286552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 flipV="1">
            <a:off x="4495800" y="2286000"/>
            <a:ext cx="3276600" cy="133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354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Configuration</a:t>
            </a:r>
          </a:p>
        </p:txBody>
      </p:sp>
      <p:pic>
        <p:nvPicPr>
          <p:cNvPr id="9218" name="Picture 2" descr="C:\Users\frisch\Dropbox\Work\Detectors\system_ov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62075"/>
            <a:ext cx="638306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0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309616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ATCA includes RF, TES bias, flux ramp and amplifiers for a 4GHz block of signals</a:t>
            </a:r>
          </a:p>
          <a:p>
            <a:pPr marL="800100" lvl="1" indent="-342900"/>
            <a:r>
              <a:rPr lang="en-US" dirty="0"/>
              <a:t>Baseline is 4-8GHz</a:t>
            </a:r>
          </a:p>
          <a:p>
            <a:pPr marL="800100" lvl="1" indent="-342900"/>
            <a:r>
              <a:rPr lang="en-US" dirty="0"/>
              <a:t>Modification for 2X 2GHz blocks to 8X 500MHz blocks is straightforward</a:t>
            </a:r>
          </a:p>
          <a:p>
            <a:pPr marL="800100" lvl="1" indent="-342900"/>
            <a:r>
              <a:rPr lang="en-US" dirty="0"/>
              <a:t>Frequency changes (below 10GHz) are straightforward</a:t>
            </a:r>
          </a:p>
          <a:p>
            <a:pPr marL="800100" lvl="1" indent="-342900"/>
            <a:r>
              <a:rPr lang="en-US" dirty="0"/>
              <a:t>Synchronization data stream provided on ATCA backplane. Multiple formats supported.  (includes frequency reference)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System density</a:t>
            </a:r>
          </a:p>
          <a:p>
            <a:pPr marL="800100" lvl="1" indent="-342900"/>
            <a:r>
              <a:rPr lang="en-US" dirty="0"/>
              <a:t>Space is approximately 4GHz / rack “U”.</a:t>
            </a:r>
          </a:p>
          <a:p>
            <a:pPr marL="800100" lvl="1" indent="-342900"/>
            <a:r>
              <a:rPr lang="en-US" dirty="0"/>
              <a:t>Power &lt;250W / 4GHz system (doesn’t depend on number of resonators)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Environment: </a:t>
            </a:r>
          </a:p>
          <a:p>
            <a:pPr marL="800100" lvl="1" indent="-342900"/>
            <a:r>
              <a:rPr lang="en-US" dirty="0"/>
              <a:t>ATCA rated for telecom use, up to ~50C (sea level)</a:t>
            </a:r>
          </a:p>
          <a:p>
            <a:pPr marL="800100" lvl="1" indent="-342900"/>
            <a:r>
              <a:rPr lang="en-US" dirty="0"/>
              <a:t>Investigating high altitude operation, expect operation to ~17000’ is OK. </a:t>
            </a:r>
          </a:p>
          <a:p>
            <a:pPr marL="800100" lvl="1" indent="-342900"/>
            <a:r>
              <a:rPr lang="en-US" dirty="0"/>
              <a:t>Temperature stability requirements under investigation but flux-ramp algorithm is insensitive to drifts.</a:t>
            </a:r>
          </a:p>
          <a:p>
            <a:pPr marL="800100" lvl="1" indent="-342900"/>
            <a:r>
              <a:rPr lang="en-US" dirty="0"/>
              <a:t>Resistor bias cards may have high temperature sensitivity – but low power dissipation makes temperature control straightforward. </a:t>
            </a:r>
          </a:p>
          <a:p>
            <a:pPr marL="342900" indent="-34290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82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/ Firmware  (Should be its own talk!)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41883" y="1522604"/>
            <a:ext cx="4800600" cy="5065522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Firmware functions</a:t>
            </a:r>
          </a:p>
          <a:p>
            <a:pPr marL="800100" lvl="1" indent="-342900"/>
            <a:r>
              <a:rPr lang="en-US" dirty="0"/>
              <a:t>Process ADC data into individual channels</a:t>
            </a:r>
          </a:p>
          <a:p>
            <a:pPr marL="800100" lvl="1" indent="-342900"/>
            <a:r>
              <a:rPr lang="en-US" dirty="0"/>
              <a:t>Calculate line resonance frequencies</a:t>
            </a:r>
          </a:p>
          <a:p>
            <a:pPr marL="800100" lvl="1" indent="-342900"/>
            <a:r>
              <a:rPr lang="en-US" dirty="0"/>
              <a:t>Digitally synthesize tones to track the frequencies</a:t>
            </a:r>
          </a:p>
          <a:p>
            <a:pPr marL="800100" lvl="1" indent="-342900"/>
            <a:r>
              <a:rPr lang="en-US" dirty="0"/>
              <a:t>Drive flux ramp and measure line frequency vs. flux ramp phase</a:t>
            </a:r>
          </a:p>
          <a:p>
            <a:pPr marL="800100" lvl="1" indent="-342900"/>
            <a:r>
              <a:rPr lang="en-US" dirty="0"/>
              <a:t>Decode into per-pixel, per-flux ramp data.</a:t>
            </a:r>
          </a:p>
          <a:p>
            <a:pPr marL="800100" lvl="1" indent="-342900"/>
            <a:r>
              <a:rPr lang="en-US" dirty="0"/>
              <a:t>Operation to ~10KHz flux ramp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bandwidth modification for fast sensors with low occupancy</a:t>
            </a:r>
          </a:p>
          <a:p>
            <a:pPr marL="800100" lvl="1" indent="-342900"/>
            <a:r>
              <a:rPr lang="en-US" dirty="0"/>
              <a:t>Feed-forward to predict line motion</a:t>
            </a:r>
          </a:p>
          <a:p>
            <a:pPr marL="800100" lvl="1" indent="-342900"/>
            <a:r>
              <a:rPr lang="en-US" dirty="0"/>
              <a:t>Allow flux ramp to &gt;1MHz</a:t>
            </a:r>
          </a:p>
          <a:p>
            <a:pPr marL="800100" lvl="1" indent="-342900"/>
            <a:r>
              <a:rPr lang="en-US" dirty="0"/>
              <a:t>Energy resolving X-ray detectors</a:t>
            </a:r>
          </a:p>
          <a:p>
            <a:pPr marL="800100" lvl="1" indent="-342900"/>
            <a:r>
              <a:rPr lang="en-US" dirty="0"/>
              <a:t>Cryogenic particle detectors</a:t>
            </a:r>
          </a:p>
          <a:p>
            <a:pPr marL="800100" lvl="1" indent="-342900"/>
            <a:r>
              <a:rPr lang="en-US" dirty="0"/>
              <a:t>Works in simulation, testing soon.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36C6F37-306A-4444-980B-B55BDA793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365711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5FD68CB-FAF0-491E-B7FF-AE6801F69F91}"/>
              </a:ext>
            </a:extLst>
          </p:cNvPr>
          <p:cNvSpPr/>
          <p:nvPr/>
        </p:nvSpPr>
        <p:spPr>
          <a:xfrm>
            <a:off x="6146524" y="2781344"/>
            <a:ext cx="29210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43F62-7CA1-4252-9925-1B7285612C85}"/>
              </a:ext>
            </a:extLst>
          </p:cNvPr>
          <p:cNvSpPr txBox="1"/>
          <p:nvPr/>
        </p:nvSpPr>
        <p:spPr>
          <a:xfrm>
            <a:off x="5410200" y="4648200"/>
            <a:ext cx="35047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 tracking and flux ramp decoding of </a:t>
            </a:r>
            <a:r>
              <a:rPr lang="en-US" dirty="0" err="1"/>
              <a:t>uMUX</a:t>
            </a:r>
            <a:r>
              <a:rPr lang="en-US" dirty="0"/>
              <a:t> resonator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Glitch in data was determined to be a real glitch in the flux ramp drive signal generator!</a:t>
            </a:r>
          </a:p>
        </p:txBody>
      </p:sp>
    </p:spTree>
    <p:extLst>
      <p:ext uri="{BB962C8B-B14F-4D97-AF65-F5344CB8AC3E}">
        <p14:creationId xmlns:p14="http://schemas.microsoft.com/office/powerpoint/2010/main" val="437190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309616"/>
            <a:ext cx="8108950" cy="2559276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Prototype hardware tested for single 500MHz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Designed for 107dBc/Hz spec for 4000 detectors in 4GHz</a:t>
            </a:r>
          </a:p>
          <a:p>
            <a:pPr marL="800100" lvl="1" indent="-342900"/>
            <a:r>
              <a:rPr lang="en-US" dirty="0"/>
              <a:t>ADC, DAC, </a:t>
            </a:r>
            <a:r>
              <a:rPr lang="en-US" dirty="0" err="1"/>
              <a:t>upmix</a:t>
            </a:r>
            <a:r>
              <a:rPr lang="en-US" dirty="0"/>
              <a:t>, downmix, LO generation tested.</a:t>
            </a:r>
          </a:p>
          <a:p>
            <a:pPr marL="800100" lvl="1" indent="-342900"/>
            <a:r>
              <a:rPr lang="en-US" dirty="0"/>
              <a:t>Most lines &gt;110dBc/Hz, Worst case 101 </a:t>
            </a:r>
            <a:r>
              <a:rPr lang="en-US" dirty="0" err="1"/>
              <a:t>dBc</a:t>
            </a:r>
            <a:r>
              <a:rPr lang="en-US" dirty="0"/>
              <a:t>/Hz, expect to fix with tuning.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 bias and flux ramp circuits tested. Boards in fab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Line tracking firmware working using simple DDC/DDS algorithm</a:t>
            </a:r>
          </a:p>
          <a:p>
            <a:pPr marL="800100" lvl="1" indent="-342900"/>
            <a:r>
              <a:rPr lang="en-US" dirty="0"/>
              <a:t>Computationally efficient algorithm works in simulation and fits comfortably in FPGA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Expect full hardware / firmware in prototype stage by end of 2017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07969-62D1-45EC-9D1D-E283208DACF5}"/>
              </a:ext>
            </a:extLst>
          </p:cNvPr>
          <p:cNvSpPr txBox="1"/>
          <p:nvPr/>
        </p:nvSpPr>
        <p:spPr>
          <a:xfrm>
            <a:off x="177848" y="5871196"/>
            <a:ext cx="4394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Generating 2000 randomly space lines in 4-6GHz</a:t>
            </a:r>
          </a:p>
          <a:p>
            <a:r>
              <a:rPr lang="en-US" sz="1400" dirty="0"/>
              <a:t>One full AMC card operating</a:t>
            </a:r>
          </a:p>
          <a:p>
            <a:r>
              <a:rPr lang="en-US" sz="1400" dirty="0"/>
              <a:t>Not that block gain adjustment will level output power</a:t>
            </a:r>
          </a:p>
        </p:txBody>
      </p:sp>
      <p:pic>
        <p:nvPicPr>
          <p:cNvPr id="1027" name="Picture 1" descr="image001">
            <a:extLst>
              <a:ext uri="{FF2B5EF4-FFF2-40B4-BE49-F238E27FC236}">
                <a16:creationId xmlns:a16="http://schemas.microsoft.com/office/drawing/2014/main" id="{C519D0DF-1B1C-4E33-B2F6-DA4D94C7D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446459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DDE33-5FE8-46DA-80FA-D2AF22E30BC2}"/>
              </a:ext>
            </a:extLst>
          </p:cNvPr>
          <p:cNvSpPr txBox="1"/>
          <p:nvPr/>
        </p:nvSpPr>
        <p:spPr>
          <a:xfrm>
            <a:off x="5244747" y="5638799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60 cryogenic resonators in 500MHz read out with prototype electronics</a:t>
            </a:r>
          </a:p>
        </p:txBody>
      </p:sp>
      <p:pic>
        <p:nvPicPr>
          <p:cNvPr id="1026" name="Picture 2" descr="C:\Users\frisch\Dropbox\Work\Detectors\Pictures\2000Lines_2nd_l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" y="4040832"/>
            <a:ext cx="396081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062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43948" y="1447800"/>
            <a:ext cx="8427882" cy="506552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ADCs, DACs, high dynamic range electronics are all advancing</a:t>
            </a:r>
          </a:p>
          <a:p>
            <a:pPr marL="800100" lvl="1" indent="-342900"/>
            <a:r>
              <a:rPr lang="en-US" dirty="0"/>
              <a:t>6.4Gs/s, 12 bit ADC with 10GHz input bandwidth available</a:t>
            </a:r>
          </a:p>
          <a:p>
            <a:pPr marL="800100" lvl="1" indent="-342900"/>
            <a:r>
              <a:rPr lang="en-US" dirty="0"/>
              <a:t>9Gs/s 14 bit DAC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not too long it should be possible to directly digitize and synthesize the 4-8GHz RF with a single DAC / ADC pair.  (not yet!)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Xilinx has announced </a:t>
            </a:r>
            <a:r>
              <a:rPr lang="en-US" dirty="0" err="1"/>
              <a:t>RFSoC</a:t>
            </a:r>
            <a:r>
              <a:rPr lang="en-US" dirty="0"/>
              <a:t> chips with integrated FPGA and RF  A-D and D-A. (not ready for our application 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Expect technology to improve performance, decrease size and cost. </a:t>
            </a:r>
          </a:p>
          <a:p>
            <a:pPr marL="800100" lvl="1" indent="-342900"/>
            <a:r>
              <a:rPr lang="en-US" dirty="0"/>
              <a:t>We are fortunate to be using the same sort of technology that industry is driving</a:t>
            </a:r>
          </a:p>
          <a:p>
            <a:pPr marL="342900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to update designs? Its inevitable that by the time a project is ready for production there will be better cheaper parts available.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best advice on upgrades comes from the late Arthur C. Clarke’s short story </a:t>
            </a:r>
            <a:r>
              <a:rPr lang="en-US" b="1" dirty="0"/>
              <a:t>“Superiority”</a:t>
            </a:r>
          </a:p>
          <a:p>
            <a:pPr marL="800100" lvl="1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16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18902" y="2033155"/>
            <a:ext cx="3338014" cy="38862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Resonators tune with TES current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Flux Ramp eliminates 1/f noise in resonators, SQUIDS and warm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MKID readout systems are similar, but no flux ramp so 1/f noise is important</a:t>
            </a:r>
          </a:p>
        </p:txBody>
      </p:sp>
      <p:pic>
        <p:nvPicPr>
          <p:cNvPr id="2051" name="Picture 3" descr="C:\Users\frisch\Dropbox\Work\Detectors\syste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14" y="1461655"/>
            <a:ext cx="556214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196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SMuRF</a:t>
            </a:r>
            <a:r>
              <a:rPr lang="en-US" dirty="0"/>
              <a:t> system for TES / SQUID resonators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1822" y="1524000"/>
            <a:ext cx="3810000" cy="506552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Generate a set of tones to excite cryogenic micro-resonators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Detect phase shifts due to resonator frequency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Feedback to track resonator frequencies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Drive flux ramp and detect resonator frequency vs flux ramp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Technical challenges</a:t>
            </a:r>
          </a:p>
          <a:p>
            <a:pPr marL="800100" lvl="1" indent="-342900"/>
            <a:r>
              <a:rPr lang="en-US" dirty="0"/>
              <a:t>Noise</a:t>
            </a:r>
          </a:p>
          <a:p>
            <a:pPr marL="800100" lvl="1" indent="-342900"/>
            <a:r>
              <a:rPr lang="en-US" dirty="0"/>
              <a:t>Linearity </a:t>
            </a:r>
          </a:p>
          <a:p>
            <a:pPr marL="800100" lvl="1" indent="-342900"/>
            <a:r>
              <a:rPr lang="en-US" dirty="0"/>
              <a:t>Wide bandwidth</a:t>
            </a:r>
          </a:p>
          <a:p>
            <a:pPr marL="800100" lvl="1" indent="-342900"/>
            <a:r>
              <a:rPr lang="en-US" dirty="0"/>
              <a:t>Computation power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C:\Users\frisch\Dropbox\Work\Detectors\Syste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29" y="1256053"/>
            <a:ext cx="429886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06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and Linearity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371245"/>
            <a:ext cx="8108950" cy="1042416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requirement for low noise in the readout electronics is clear, but for a multi-line system </a:t>
            </a:r>
            <a:r>
              <a:rPr lang="en-US" b="1" dirty="0"/>
              <a:t>linearity</a:t>
            </a:r>
            <a:r>
              <a:rPr lang="en-US" dirty="0"/>
              <a:t> is also critical.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6F2160-690B-4E4C-AC53-1738CF5F507E}"/>
                  </a:ext>
                </a:extLst>
              </p:cNvPr>
              <p:cNvSpPr txBox="1"/>
              <p:nvPr/>
            </p:nvSpPr>
            <p:spPr>
              <a:xfrm>
                <a:off x="1297725" y="2413661"/>
                <a:ext cx="4265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sin</m:t>
                      </m:r>
                      <m:r>
                        <a:rPr lang="en-US" b="0" i="1" smtClean="0">
                          <a:latin typeface="Cambria Math"/>
                        </a:rPr>
                        <m:t>⁡(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06F2160-690B-4E4C-AC53-1738CF5F5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725" y="2413661"/>
                <a:ext cx="4265911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CBC966-A599-4FC2-B660-7ED435BEFD25}"/>
                  </a:ext>
                </a:extLst>
              </p:cNvPr>
              <p:cNvSpPr txBox="1"/>
              <p:nvPr/>
            </p:nvSpPr>
            <p:spPr>
              <a:xfrm>
                <a:off x="524254" y="2893886"/>
                <a:ext cx="6378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5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𝐴𝐵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6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7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7CBC966-A599-4FC2-B660-7ED435BEF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4" y="2893886"/>
                <a:ext cx="637879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2A8FFA6-67CB-4CBE-BB8A-93227CA7F868}"/>
              </a:ext>
            </a:extLst>
          </p:cNvPr>
          <p:cNvSpPr/>
          <p:nvPr/>
        </p:nvSpPr>
        <p:spPr>
          <a:xfrm>
            <a:off x="1057655" y="2810726"/>
            <a:ext cx="1143000" cy="53339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2C6A33-9336-4345-A8FD-B8B27CD70F76}"/>
              </a:ext>
            </a:extLst>
          </p:cNvPr>
          <p:cNvCxnSpPr>
            <a:stCxn id="14" idx="0"/>
            <a:endCxn id="7" idx="4"/>
          </p:cNvCxnSpPr>
          <p:nvPr/>
        </p:nvCxnSpPr>
        <p:spPr>
          <a:xfrm flipV="1">
            <a:off x="966295" y="3344125"/>
            <a:ext cx="662860" cy="1481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D90759D-081A-468B-A770-7D4C9CFBA1CC}"/>
              </a:ext>
            </a:extLst>
          </p:cNvPr>
          <p:cNvSpPr/>
          <p:nvPr/>
        </p:nvSpPr>
        <p:spPr>
          <a:xfrm>
            <a:off x="2353053" y="2852306"/>
            <a:ext cx="1360597" cy="450238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2AF7DD-7032-4CC9-806B-EFA5F1F3C1D8}"/>
              </a:ext>
            </a:extLst>
          </p:cNvPr>
          <p:cNvCxnSpPr>
            <a:stCxn id="15" idx="0"/>
            <a:endCxn id="9" idx="4"/>
          </p:cNvCxnSpPr>
          <p:nvPr/>
        </p:nvCxnSpPr>
        <p:spPr>
          <a:xfrm flipV="1">
            <a:off x="2550842" y="3302544"/>
            <a:ext cx="482510" cy="2701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91ED6A6-35C9-4AA9-AC66-8A09EA756EA3}"/>
              </a:ext>
            </a:extLst>
          </p:cNvPr>
          <p:cNvSpPr/>
          <p:nvPr/>
        </p:nvSpPr>
        <p:spPr>
          <a:xfrm>
            <a:off x="3877055" y="2893887"/>
            <a:ext cx="685800" cy="369332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579516-D151-4195-AB80-7FB2331B3133}"/>
              </a:ext>
            </a:extLst>
          </p:cNvPr>
          <p:cNvCxnSpPr>
            <a:stCxn id="16" idx="0"/>
            <a:endCxn id="11" idx="4"/>
          </p:cNvCxnSpPr>
          <p:nvPr/>
        </p:nvCxnSpPr>
        <p:spPr>
          <a:xfrm flipV="1">
            <a:off x="4156117" y="3263219"/>
            <a:ext cx="63838" cy="3095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572602D-F229-43A9-9C00-2CB7D029C635}"/>
              </a:ext>
            </a:extLst>
          </p:cNvPr>
          <p:cNvSpPr/>
          <p:nvPr/>
        </p:nvSpPr>
        <p:spPr>
          <a:xfrm>
            <a:off x="4715255" y="2810726"/>
            <a:ext cx="1600200" cy="53339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B8C24E-65C5-4E01-9B8E-A40D88E6438E}"/>
                  </a:ext>
                </a:extLst>
              </p:cNvPr>
              <p:cNvSpPr txBox="1"/>
              <p:nvPr/>
            </p:nvSpPr>
            <p:spPr>
              <a:xfrm>
                <a:off x="219455" y="3492311"/>
                <a:ext cx="1493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0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Original tones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6B8C24E-65C5-4E01-9B8E-A40D88E64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55" y="3492311"/>
                <a:ext cx="1493679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3265" r="-1020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42D870-71C3-43A5-A642-1ABA32DF2F8E}"/>
                  </a:ext>
                </a:extLst>
              </p:cNvPr>
              <p:cNvSpPr txBox="1"/>
              <p:nvPr/>
            </p:nvSpPr>
            <p:spPr>
              <a:xfrm>
                <a:off x="1895855" y="3572725"/>
                <a:ext cx="13099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 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Out of band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C42D870-71C3-43A5-A642-1ABA32DF2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855" y="3572725"/>
                <a:ext cx="1309974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3721" r="-883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0CA159-498D-4C94-8896-804EB3843070}"/>
                  </a:ext>
                </a:extLst>
              </p:cNvPr>
              <p:cNvSpPr txBox="1"/>
              <p:nvPr/>
            </p:nvSpPr>
            <p:spPr>
              <a:xfrm>
                <a:off x="3501130" y="3572725"/>
                <a:ext cx="130997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</m:oMath>
                  </m:oMathPara>
                </a14:m>
                <a:endParaRPr lang="en-US" b="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Out of band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0CA159-498D-4C94-8896-804EB3843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130" y="3572725"/>
                <a:ext cx="1309974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3721" r="-9302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FA2B5B5-7DA9-4B7B-9ACC-C6E022C3AE82}"/>
                  </a:ext>
                </a:extLst>
              </p:cNvPr>
              <p:cNvSpPr txBox="1"/>
              <p:nvPr/>
            </p:nvSpPr>
            <p:spPr>
              <a:xfrm>
                <a:off x="5237571" y="3558777"/>
                <a:ext cx="30823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 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𝑜𝑡h𝑒𝑟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In band!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FA2B5B5-7DA9-4B7B-9ACC-C6E022C3A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571" y="3558777"/>
                <a:ext cx="3082382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158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9BDE7B-B345-4931-B991-1D407BE74A6E}"/>
              </a:ext>
            </a:extLst>
          </p:cNvPr>
          <p:cNvCxnSpPr>
            <a:stCxn id="17" idx="0"/>
            <a:endCxn id="13" idx="4"/>
          </p:cNvCxnSpPr>
          <p:nvPr/>
        </p:nvCxnSpPr>
        <p:spPr>
          <a:xfrm flipH="1" flipV="1">
            <a:off x="5515355" y="3344125"/>
            <a:ext cx="1263407" cy="2146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3B9A70-3FBE-4FC2-B1B0-C8AA627D77C7}"/>
              </a:ext>
            </a:extLst>
          </p:cNvPr>
          <p:cNvCxnSpPr>
            <a:cxnSpLocks/>
          </p:cNvCxnSpPr>
          <p:nvPr/>
        </p:nvCxnSpPr>
        <p:spPr>
          <a:xfrm>
            <a:off x="870119" y="6666131"/>
            <a:ext cx="555048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BFDD50-CDC1-4C80-9DB4-04B31D3611C7}"/>
              </a:ext>
            </a:extLst>
          </p:cNvPr>
          <p:cNvCxnSpPr>
            <a:cxnSpLocks/>
          </p:cNvCxnSpPr>
          <p:nvPr/>
        </p:nvCxnSpPr>
        <p:spPr>
          <a:xfrm flipH="1">
            <a:off x="2701440" y="5727004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F8F43D-5CAA-4E5D-9859-02B6F2D7C3C6}"/>
              </a:ext>
            </a:extLst>
          </p:cNvPr>
          <p:cNvCxnSpPr>
            <a:cxnSpLocks/>
          </p:cNvCxnSpPr>
          <p:nvPr/>
        </p:nvCxnSpPr>
        <p:spPr>
          <a:xfrm flipH="1">
            <a:off x="3158639" y="5700606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00E38B-4DB6-4DB2-8A2D-534FDC331D6E}"/>
              </a:ext>
            </a:extLst>
          </p:cNvPr>
          <p:cNvCxnSpPr/>
          <p:nvPr/>
        </p:nvCxnSpPr>
        <p:spPr>
          <a:xfrm flipV="1">
            <a:off x="870119" y="4909494"/>
            <a:ext cx="0" cy="175663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875832-5048-4B20-8103-D75E6869EE43}"/>
              </a:ext>
            </a:extLst>
          </p:cNvPr>
          <p:cNvCxnSpPr>
            <a:cxnSpLocks/>
          </p:cNvCxnSpPr>
          <p:nvPr/>
        </p:nvCxnSpPr>
        <p:spPr>
          <a:xfrm>
            <a:off x="1339610" y="6208931"/>
            <a:ext cx="0" cy="45720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2C4CFB-7E50-4C9B-9CEC-125A67B1B6DA}"/>
              </a:ext>
            </a:extLst>
          </p:cNvPr>
          <p:cNvCxnSpPr>
            <a:cxnSpLocks/>
          </p:cNvCxnSpPr>
          <p:nvPr/>
        </p:nvCxnSpPr>
        <p:spPr>
          <a:xfrm>
            <a:off x="2244240" y="6200701"/>
            <a:ext cx="0" cy="4572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EB11D3-E455-4129-8656-0AD016929552}"/>
              </a:ext>
            </a:extLst>
          </p:cNvPr>
          <p:cNvCxnSpPr>
            <a:cxnSpLocks/>
          </p:cNvCxnSpPr>
          <p:nvPr/>
        </p:nvCxnSpPr>
        <p:spPr>
          <a:xfrm>
            <a:off x="3615839" y="6222400"/>
            <a:ext cx="0" cy="4572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F9A8CD-8901-442A-81A4-D5C6E13E803B}"/>
              </a:ext>
            </a:extLst>
          </p:cNvPr>
          <p:cNvCxnSpPr>
            <a:cxnSpLocks/>
          </p:cNvCxnSpPr>
          <p:nvPr/>
        </p:nvCxnSpPr>
        <p:spPr>
          <a:xfrm>
            <a:off x="4527719" y="6222400"/>
            <a:ext cx="0" cy="45720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8EE00A-931F-4CE7-8FA8-B2A513B7271E}"/>
              </a:ext>
            </a:extLst>
          </p:cNvPr>
          <p:cNvCxnSpPr>
            <a:cxnSpLocks/>
          </p:cNvCxnSpPr>
          <p:nvPr/>
        </p:nvCxnSpPr>
        <p:spPr>
          <a:xfrm>
            <a:off x="5442119" y="6208931"/>
            <a:ext cx="0" cy="45720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61F631-886F-4F61-8765-BFB6029CD895}"/>
              </a:ext>
            </a:extLst>
          </p:cNvPr>
          <p:cNvCxnSpPr>
            <a:cxnSpLocks/>
          </p:cNvCxnSpPr>
          <p:nvPr/>
        </p:nvCxnSpPr>
        <p:spPr>
          <a:xfrm>
            <a:off x="4984919" y="6222400"/>
            <a:ext cx="0" cy="45720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0C95A2F-0625-4F44-A64B-E53713037A30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966295" y="4138642"/>
            <a:ext cx="2135828" cy="1515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4C847C9-2AF2-4A8D-A155-D0CC1FE386F2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966295" y="4138642"/>
            <a:ext cx="1735145" cy="15484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CD43C1-E5E1-4A21-B7FB-407A85FEBC9E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550842" y="4219056"/>
            <a:ext cx="1925909" cy="19775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A07F67-AA5B-47A0-BB58-A2ED70C08B06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550842" y="4219056"/>
            <a:ext cx="2885314" cy="19510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A4F604-484C-4874-950B-D2A0474DE9A6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156117" y="4496055"/>
            <a:ext cx="828802" cy="1699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4AA00E7-14BD-472C-8C4F-724306E71D92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1339611" y="4496055"/>
            <a:ext cx="2816506" cy="17087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D39234D-B22D-4A60-BF25-B4E67686C135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287515" y="4205108"/>
            <a:ext cx="4491247" cy="2017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5675BAC-57F6-4BCE-922F-DE7BD1051066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3606070" y="4205108"/>
            <a:ext cx="3172692" cy="1990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AC3C7D8-373A-478F-9E67-8B2A6520E633}"/>
              </a:ext>
            </a:extLst>
          </p:cNvPr>
          <p:cNvSpPr/>
          <p:nvPr/>
        </p:nvSpPr>
        <p:spPr>
          <a:xfrm>
            <a:off x="1987635" y="5738263"/>
            <a:ext cx="1828800" cy="914400"/>
          </a:xfrm>
          <a:prstGeom prst="rect">
            <a:avLst/>
          </a:prstGeom>
          <a:solidFill>
            <a:schemeClr val="accent4">
              <a:lumMod val="75000"/>
              <a:alpha val="1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D33DA7-FC51-4D7C-A67B-EAEA0DF7DBB9}"/>
              </a:ext>
            </a:extLst>
          </p:cNvPr>
          <p:cNvSpPr txBox="1"/>
          <p:nvPr/>
        </p:nvSpPr>
        <p:spPr>
          <a:xfrm>
            <a:off x="6106376" y="4864508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band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AD781BD-AF93-4B8E-A83D-0F1CD29CB829}"/>
              </a:ext>
            </a:extLst>
          </p:cNvPr>
          <p:cNvCxnSpPr>
            <a:cxnSpLocks/>
            <a:stCxn id="38" idx="2"/>
          </p:cNvCxnSpPr>
          <p:nvPr/>
        </p:nvCxnSpPr>
        <p:spPr>
          <a:xfrm flipH="1">
            <a:off x="3816435" y="5233840"/>
            <a:ext cx="2923288" cy="5539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9BABAC4-6554-4B66-8C3A-A30B314BF373}"/>
              </a:ext>
            </a:extLst>
          </p:cNvPr>
          <p:cNvSpPr txBox="1"/>
          <p:nvPr/>
        </p:nvSpPr>
        <p:spPr>
          <a:xfrm>
            <a:off x="6562154" y="5851009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~N</a:t>
            </a:r>
            <a:r>
              <a:rPr lang="en-US" baseline="30000" dirty="0"/>
              <a:t>3</a:t>
            </a:r>
            <a:r>
              <a:rPr lang="en-US" dirty="0"/>
              <a:t> 3</a:t>
            </a:r>
            <a:r>
              <a:rPr lang="en-US" baseline="30000" dirty="0"/>
              <a:t>rd</a:t>
            </a:r>
            <a:r>
              <a:rPr lang="en-US" dirty="0"/>
              <a:t> order terms!</a:t>
            </a:r>
          </a:p>
        </p:txBody>
      </p:sp>
    </p:spTree>
    <p:extLst>
      <p:ext uri="{BB962C8B-B14F-4D97-AF65-F5344CB8AC3E}">
        <p14:creationId xmlns:p14="http://schemas.microsoft.com/office/powerpoint/2010/main" val="1638777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771118" y="6258739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Linearity: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52399" y="1295400"/>
            <a:ext cx="3201003" cy="5503089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 system bandwidth includes an octave or more bandwidth, 2</a:t>
            </a:r>
            <a:r>
              <a:rPr lang="en-US" baseline="30000" dirty="0"/>
              <a:t>nd</a:t>
            </a:r>
            <a:r>
              <a:rPr lang="en-US" dirty="0"/>
              <a:t> order non-linear products are important (f</a:t>
            </a:r>
            <a:r>
              <a:rPr lang="en-US" baseline="-25000" dirty="0"/>
              <a:t>1</a:t>
            </a:r>
            <a:r>
              <a:rPr lang="en-US" dirty="0"/>
              <a:t>-f</a:t>
            </a:r>
            <a:r>
              <a:rPr lang="en-US" baseline="-25000" dirty="0"/>
              <a:t>2</a:t>
            </a:r>
            <a:r>
              <a:rPr lang="en-US" dirty="0"/>
              <a:t>) is in-band.</a:t>
            </a:r>
          </a:p>
          <a:p>
            <a:pPr marL="800100" lvl="1" indent="-342900"/>
            <a:r>
              <a:rPr lang="en-US" dirty="0"/>
              <a:t>This can still work but requires careful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Otherwise the first important nonlinear terms are 3</a:t>
            </a:r>
            <a:r>
              <a:rPr lang="en-US" baseline="30000" dirty="0"/>
              <a:t>rd</a:t>
            </a:r>
            <a:r>
              <a:rPr lang="en-US" dirty="0"/>
              <a:t> order (f</a:t>
            </a:r>
            <a:r>
              <a:rPr lang="en-US" baseline="-25000" dirty="0"/>
              <a:t>1</a:t>
            </a:r>
            <a:r>
              <a:rPr lang="en-US" dirty="0"/>
              <a:t>+f</a:t>
            </a:r>
            <a:r>
              <a:rPr lang="en-US" baseline="-25000" dirty="0"/>
              <a:t>2</a:t>
            </a:r>
            <a:r>
              <a:rPr lang="en-US" dirty="0"/>
              <a:t>-f</a:t>
            </a:r>
            <a:r>
              <a:rPr lang="en-US" baseline="-25000" dirty="0"/>
              <a:t>3</a:t>
            </a:r>
            <a:r>
              <a:rPr lang="en-US" dirty="0"/>
              <a:t>) which are typically smaller.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Signal levels need to trade off noise vs nonlinearity throughout the design</a:t>
            </a:r>
          </a:p>
          <a:p>
            <a:pPr marL="800100" lvl="1" indent="-342900"/>
            <a:r>
              <a:rPr lang="en-US" dirty="0" err="1"/>
              <a:t>SMuRF</a:t>
            </a:r>
            <a:r>
              <a:rPr lang="en-US" dirty="0"/>
              <a:t> uses a low gain HEMT and 50K amplifier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SMuRF</a:t>
            </a:r>
            <a:r>
              <a:rPr lang="en-US" dirty="0"/>
              <a:t> design avoids octave bandwidths.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390EA-3E86-4D61-B276-10A19133757A}"/>
              </a:ext>
            </a:extLst>
          </p:cNvPr>
          <p:cNvCxnSpPr>
            <a:cxnSpLocks/>
          </p:cNvCxnSpPr>
          <p:nvPr/>
        </p:nvCxnSpPr>
        <p:spPr>
          <a:xfrm>
            <a:off x="3475053" y="5703277"/>
            <a:ext cx="555048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BCC1D5-5CFF-469A-A477-025B3C98F5BD}"/>
              </a:ext>
            </a:extLst>
          </p:cNvPr>
          <p:cNvCxnSpPr>
            <a:cxnSpLocks/>
          </p:cNvCxnSpPr>
          <p:nvPr/>
        </p:nvCxnSpPr>
        <p:spPr>
          <a:xfrm flipH="1">
            <a:off x="4050850" y="4757416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075EF9-00FC-43F1-8D7A-5D57F628FDF4}"/>
              </a:ext>
            </a:extLst>
          </p:cNvPr>
          <p:cNvCxnSpPr>
            <a:cxnSpLocks/>
          </p:cNvCxnSpPr>
          <p:nvPr/>
        </p:nvCxnSpPr>
        <p:spPr>
          <a:xfrm flipH="1">
            <a:off x="4473227" y="4777619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8DB469-2FFE-4985-85FA-0A0D4A15B045}"/>
              </a:ext>
            </a:extLst>
          </p:cNvPr>
          <p:cNvCxnSpPr/>
          <p:nvPr/>
        </p:nvCxnSpPr>
        <p:spPr>
          <a:xfrm flipV="1">
            <a:off x="3475053" y="3887946"/>
            <a:ext cx="0" cy="1828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D4D450-47A4-4527-9D22-E7AF56C7A0AF}"/>
              </a:ext>
            </a:extLst>
          </p:cNvPr>
          <p:cNvCxnSpPr>
            <a:cxnSpLocks/>
          </p:cNvCxnSpPr>
          <p:nvPr/>
        </p:nvCxnSpPr>
        <p:spPr>
          <a:xfrm flipH="1">
            <a:off x="4958178" y="4777619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DBB313-37AC-422B-87BA-5CDB1CDF3638}"/>
              </a:ext>
            </a:extLst>
          </p:cNvPr>
          <p:cNvCxnSpPr>
            <a:cxnSpLocks/>
          </p:cNvCxnSpPr>
          <p:nvPr/>
        </p:nvCxnSpPr>
        <p:spPr>
          <a:xfrm flipH="1">
            <a:off x="5499152" y="4750682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A62FD1-61D9-4268-B6DB-F55DC637B16E}"/>
              </a:ext>
            </a:extLst>
          </p:cNvPr>
          <p:cNvCxnSpPr>
            <a:cxnSpLocks/>
          </p:cNvCxnSpPr>
          <p:nvPr/>
        </p:nvCxnSpPr>
        <p:spPr>
          <a:xfrm flipH="1">
            <a:off x="5852815" y="4777619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6B570-764D-4390-B139-0D7893B6B8E7}"/>
              </a:ext>
            </a:extLst>
          </p:cNvPr>
          <p:cNvCxnSpPr>
            <a:cxnSpLocks/>
          </p:cNvCxnSpPr>
          <p:nvPr/>
        </p:nvCxnSpPr>
        <p:spPr>
          <a:xfrm flipH="1">
            <a:off x="6304129" y="4777619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C609B8-7A02-4314-9E33-64D23453AEF8}"/>
              </a:ext>
            </a:extLst>
          </p:cNvPr>
          <p:cNvCxnSpPr>
            <a:cxnSpLocks/>
          </p:cNvCxnSpPr>
          <p:nvPr/>
        </p:nvCxnSpPr>
        <p:spPr>
          <a:xfrm flipH="1">
            <a:off x="6843921" y="4764150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6694F4-24FF-4D93-8D7B-F668F4129968}"/>
              </a:ext>
            </a:extLst>
          </p:cNvPr>
          <p:cNvCxnSpPr>
            <a:cxnSpLocks/>
          </p:cNvCxnSpPr>
          <p:nvPr/>
        </p:nvCxnSpPr>
        <p:spPr>
          <a:xfrm flipH="1">
            <a:off x="7427365" y="4750682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F280D9-CF11-4440-AB38-0FE8670DDB22}"/>
              </a:ext>
            </a:extLst>
          </p:cNvPr>
          <p:cNvCxnSpPr>
            <a:cxnSpLocks/>
          </p:cNvCxnSpPr>
          <p:nvPr/>
        </p:nvCxnSpPr>
        <p:spPr>
          <a:xfrm>
            <a:off x="3476487" y="3581400"/>
            <a:ext cx="555048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910872-8429-4D4B-8BC2-C5B811A6C7E5}"/>
              </a:ext>
            </a:extLst>
          </p:cNvPr>
          <p:cNvCxnSpPr>
            <a:cxnSpLocks/>
          </p:cNvCxnSpPr>
          <p:nvPr/>
        </p:nvCxnSpPr>
        <p:spPr>
          <a:xfrm flipH="1">
            <a:off x="4017461" y="2642273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9C2490-0C0F-4B25-97EA-3073B0310208}"/>
              </a:ext>
            </a:extLst>
          </p:cNvPr>
          <p:cNvCxnSpPr>
            <a:cxnSpLocks/>
          </p:cNvCxnSpPr>
          <p:nvPr/>
        </p:nvCxnSpPr>
        <p:spPr>
          <a:xfrm flipH="1">
            <a:off x="4474661" y="2655742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F4DA50-00AB-4BD2-81CF-724884A49B3A}"/>
              </a:ext>
            </a:extLst>
          </p:cNvPr>
          <p:cNvCxnSpPr/>
          <p:nvPr/>
        </p:nvCxnSpPr>
        <p:spPr>
          <a:xfrm flipV="1">
            <a:off x="3476487" y="1766069"/>
            <a:ext cx="0" cy="1828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B7E3B1-3868-43E3-B66B-65A420530E31}"/>
              </a:ext>
            </a:extLst>
          </p:cNvPr>
          <p:cNvCxnSpPr/>
          <p:nvPr/>
        </p:nvCxnSpPr>
        <p:spPr>
          <a:xfrm flipV="1">
            <a:off x="5170654" y="548025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1E5454-A7BB-4C8C-906D-71EAAE2ACE89}"/>
              </a:ext>
            </a:extLst>
          </p:cNvPr>
          <p:cNvCxnSpPr/>
          <p:nvPr/>
        </p:nvCxnSpPr>
        <p:spPr>
          <a:xfrm flipV="1">
            <a:off x="5274609" y="548025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FE12E5-1ED3-4839-8190-40766860977B}"/>
              </a:ext>
            </a:extLst>
          </p:cNvPr>
          <p:cNvCxnSpPr>
            <a:cxnSpLocks/>
          </p:cNvCxnSpPr>
          <p:nvPr/>
        </p:nvCxnSpPr>
        <p:spPr>
          <a:xfrm flipV="1">
            <a:off x="5373854" y="548158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EBFDE0-A929-44E9-AF55-115B5A33E6A1}"/>
              </a:ext>
            </a:extLst>
          </p:cNvPr>
          <p:cNvCxnSpPr>
            <a:cxnSpLocks/>
          </p:cNvCxnSpPr>
          <p:nvPr/>
        </p:nvCxnSpPr>
        <p:spPr>
          <a:xfrm flipV="1">
            <a:off x="5477809" y="548158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0923B9-D242-4770-9DE3-DE3C95B13DA6}"/>
              </a:ext>
            </a:extLst>
          </p:cNvPr>
          <p:cNvCxnSpPr/>
          <p:nvPr/>
        </p:nvCxnSpPr>
        <p:spPr>
          <a:xfrm flipV="1">
            <a:off x="5567529" y="547893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961FCD-5DFD-4F11-B948-9FCA98E3CC67}"/>
              </a:ext>
            </a:extLst>
          </p:cNvPr>
          <p:cNvCxnSpPr/>
          <p:nvPr/>
        </p:nvCxnSpPr>
        <p:spPr>
          <a:xfrm flipV="1">
            <a:off x="5671484" y="547893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702BCA-70FF-4173-B4AF-083E6A773BCA}"/>
              </a:ext>
            </a:extLst>
          </p:cNvPr>
          <p:cNvCxnSpPr>
            <a:cxnSpLocks/>
          </p:cNvCxnSpPr>
          <p:nvPr/>
        </p:nvCxnSpPr>
        <p:spPr>
          <a:xfrm flipV="1">
            <a:off x="5770729" y="548025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288F4BB-56D5-4568-A956-6A4891C4763E}"/>
              </a:ext>
            </a:extLst>
          </p:cNvPr>
          <p:cNvCxnSpPr>
            <a:cxnSpLocks/>
          </p:cNvCxnSpPr>
          <p:nvPr/>
        </p:nvCxnSpPr>
        <p:spPr>
          <a:xfrm flipV="1">
            <a:off x="5874684" y="548025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5EEDB1F-2CEB-4913-A282-2F19101C77B8}"/>
              </a:ext>
            </a:extLst>
          </p:cNvPr>
          <p:cNvCxnSpPr/>
          <p:nvPr/>
        </p:nvCxnSpPr>
        <p:spPr>
          <a:xfrm flipV="1">
            <a:off x="5961229" y="547390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6A6041-17DA-4FD9-8FD7-304E7410E78B}"/>
              </a:ext>
            </a:extLst>
          </p:cNvPr>
          <p:cNvCxnSpPr/>
          <p:nvPr/>
        </p:nvCxnSpPr>
        <p:spPr>
          <a:xfrm flipV="1">
            <a:off x="6065184" y="547390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4B12EE-B51F-4BE0-A9DE-BA90B8EF359F}"/>
              </a:ext>
            </a:extLst>
          </p:cNvPr>
          <p:cNvCxnSpPr>
            <a:cxnSpLocks/>
          </p:cNvCxnSpPr>
          <p:nvPr/>
        </p:nvCxnSpPr>
        <p:spPr>
          <a:xfrm flipV="1">
            <a:off x="6164429" y="547523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38F0C7A-19DC-4451-B3C4-538AA1F25E14}"/>
              </a:ext>
            </a:extLst>
          </p:cNvPr>
          <p:cNvCxnSpPr>
            <a:cxnSpLocks/>
          </p:cNvCxnSpPr>
          <p:nvPr/>
        </p:nvCxnSpPr>
        <p:spPr>
          <a:xfrm flipV="1">
            <a:off x="6268384" y="547523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0A618C-5357-4B70-A93F-018EF4E0F8A9}"/>
              </a:ext>
            </a:extLst>
          </p:cNvPr>
          <p:cNvCxnSpPr/>
          <p:nvPr/>
        </p:nvCxnSpPr>
        <p:spPr>
          <a:xfrm flipV="1">
            <a:off x="6358104" y="547258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61574E2-7B48-4D1F-AEF2-F58A0DC4E4BA}"/>
              </a:ext>
            </a:extLst>
          </p:cNvPr>
          <p:cNvCxnSpPr/>
          <p:nvPr/>
        </p:nvCxnSpPr>
        <p:spPr>
          <a:xfrm flipV="1">
            <a:off x="6462059" y="547258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B6283B8-8FE1-4427-BECA-C9F71BC24212}"/>
              </a:ext>
            </a:extLst>
          </p:cNvPr>
          <p:cNvCxnSpPr>
            <a:cxnSpLocks/>
          </p:cNvCxnSpPr>
          <p:nvPr/>
        </p:nvCxnSpPr>
        <p:spPr>
          <a:xfrm flipV="1">
            <a:off x="6561304" y="547390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5726AF2-0A63-4B20-98F5-A400A0230D3D}"/>
              </a:ext>
            </a:extLst>
          </p:cNvPr>
          <p:cNvCxnSpPr>
            <a:cxnSpLocks/>
          </p:cNvCxnSpPr>
          <p:nvPr/>
        </p:nvCxnSpPr>
        <p:spPr>
          <a:xfrm flipV="1">
            <a:off x="6665259" y="547390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6B3349-3DA7-4935-AD8C-AC6F1CB02451}"/>
              </a:ext>
            </a:extLst>
          </p:cNvPr>
          <p:cNvCxnSpPr/>
          <p:nvPr/>
        </p:nvCxnSpPr>
        <p:spPr>
          <a:xfrm flipV="1">
            <a:off x="3599029" y="5486568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C755EAA-E3DB-4E3F-BC19-B894014396F8}"/>
              </a:ext>
            </a:extLst>
          </p:cNvPr>
          <p:cNvCxnSpPr/>
          <p:nvPr/>
        </p:nvCxnSpPr>
        <p:spPr>
          <a:xfrm flipV="1">
            <a:off x="3702984" y="5486568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C5A66C-7213-4F8C-BC13-7DD9A900CA12}"/>
              </a:ext>
            </a:extLst>
          </p:cNvPr>
          <p:cNvCxnSpPr>
            <a:cxnSpLocks/>
          </p:cNvCxnSpPr>
          <p:nvPr/>
        </p:nvCxnSpPr>
        <p:spPr>
          <a:xfrm flipV="1">
            <a:off x="3802229" y="5487893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906A9B-93E3-47E3-B2F7-33F8CA95F978}"/>
              </a:ext>
            </a:extLst>
          </p:cNvPr>
          <p:cNvCxnSpPr>
            <a:cxnSpLocks/>
          </p:cNvCxnSpPr>
          <p:nvPr/>
        </p:nvCxnSpPr>
        <p:spPr>
          <a:xfrm flipV="1">
            <a:off x="3906184" y="5487893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83E94BB-ADCE-42E2-AF51-2380971355D6}"/>
              </a:ext>
            </a:extLst>
          </p:cNvPr>
          <p:cNvCxnSpPr/>
          <p:nvPr/>
        </p:nvCxnSpPr>
        <p:spPr>
          <a:xfrm flipV="1">
            <a:off x="3995904" y="5485243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91DB906-4955-4E2C-BB7B-C31557939944}"/>
              </a:ext>
            </a:extLst>
          </p:cNvPr>
          <p:cNvCxnSpPr/>
          <p:nvPr/>
        </p:nvCxnSpPr>
        <p:spPr>
          <a:xfrm flipV="1">
            <a:off x="4099859" y="5485243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165F11-A60C-40B7-A820-96D37017054C}"/>
              </a:ext>
            </a:extLst>
          </p:cNvPr>
          <p:cNvCxnSpPr>
            <a:cxnSpLocks/>
          </p:cNvCxnSpPr>
          <p:nvPr/>
        </p:nvCxnSpPr>
        <p:spPr>
          <a:xfrm flipV="1">
            <a:off x="4199104" y="5486568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8222CE1-BFCE-4563-97C0-941CBB10E6BA}"/>
              </a:ext>
            </a:extLst>
          </p:cNvPr>
          <p:cNvCxnSpPr>
            <a:cxnSpLocks/>
          </p:cNvCxnSpPr>
          <p:nvPr/>
        </p:nvCxnSpPr>
        <p:spPr>
          <a:xfrm flipV="1">
            <a:off x="4303059" y="5486568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29249F2-EABA-439E-9567-7120B317D0CB}"/>
              </a:ext>
            </a:extLst>
          </p:cNvPr>
          <p:cNvCxnSpPr/>
          <p:nvPr/>
        </p:nvCxnSpPr>
        <p:spPr>
          <a:xfrm flipV="1">
            <a:off x="4389604" y="5480218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B20E2F0-FF8D-4FC8-BA25-02DC8D36EB13}"/>
              </a:ext>
            </a:extLst>
          </p:cNvPr>
          <p:cNvCxnSpPr/>
          <p:nvPr/>
        </p:nvCxnSpPr>
        <p:spPr>
          <a:xfrm flipV="1">
            <a:off x="4493559" y="5480218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4427CBE-3BCA-4088-AEE7-E4998F05C6A7}"/>
              </a:ext>
            </a:extLst>
          </p:cNvPr>
          <p:cNvCxnSpPr>
            <a:cxnSpLocks/>
          </p:cNvCxnSpPr>
          <p:nvPr/>
        </p:nvCxnSpPr>
        <p:spPr>
          <a:xfrm flipV="1">
            <a:off x="4592804" y="5481543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29BD184-E875-4F3B-9418-67D8ACB28F04}"/>
              </a:ext>
            </a:extLst>
          </p:cNvPr>
          <p:cNvCxnSpPr>
            <a:cxnSpLocks/>
          </p:cNvCxnSpPr>
          <p:nvPr/>
        </p:nvCxnSpPr>
        <p:spPr>
          <a:xfrm flipV="1">
            <a:off x="4696759" y="5481543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3CA498-49F3-4A79-9579-F243F4CF9ED5}"/>
              </a:ext>
            </a:extLst>
          </p:cNvPr>
          <p:cNvCxnSpPr/>
          <p:nvPr/>
        </p:nvCxnSpPr>
        <p:spPr>
          <a:xfrm flipV="1">
            <a:off x="4786479" y="5478893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37346EB-29F1-49D4-A1FF-22445EFF0BEA}"/>
              </a:ext>
            </a:extLst>
          </p:cNvPr>
          <p:cNvCxnSpPr/>
          <p:nvPr/>
        </p:nvCxnSpPr>
        <p:spPr>
          <a:xfrm flipV="1">
            <a:off x="4890434" y="5478893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D8B0E29-6A62-4253-8E7C-95AB0A79749A}"/>
              </a:ext>
            </a:extLst>
          </p:cNvPr>
          <p:cNvCxnSpPr>
            <a:cxnSpLocks/>
          </p:cNvCxnSpPr>
          <p:nvPr/>
        </p:nvCxnSpPr>
        <p:spPr>
          <a:xfrm flipV="1">
            <a:off x="4989679" y="5480218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4291DD3-AD18-4ED9-B212-3D1C0FBAC8AC}"/>
              </a:ext>
            </a:extLst>
          </p:cNvPr>
          <p:cNvCxnSpPr>
            <a:cxnSpLocks/>
          </p:cNvCxnSpPr>
          <p:nvPr/>
        </p:nvCxnSpPr>
        <p:spPr>
          <a:xfrm flipV="1">
            <a:off x="5093634" y="5480218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AAB159C-F69A-4F45-BBED-3981C8C5E6A7}"/>
              </a:ext>
            </a:extLst>
          </p:cNvPr>
          <p:cNvCxnSpPr/>
          <p:nvPr/>
        </p:nvCxnSpPr>
        <p:spPr>
          <a:xfrm flipV="1">
            <a:off x="6926429" y="546755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4AFB77F-BE76-4B89-A3A7-FF10B1140A6F}"/>
              </a:ext>
            </a:extLst>
          </p:cNvPr>
          <p:cNvCxnSpPr/>
          <p:nvPr/>
        </p:nvCxnSpPr>
        <p:spPr>
          <a:xfrm flipV="1">
            <a:off x="7030384" y="546755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0DDDFA3-6612-49C3-95E3-EAA83AC1192E}"/>
              </a:ext>
            </a:extLst>
          </p:cNvPr>
          <p:cNvCxnSpPr>
            <a:cxnSpLocks/>
          </p:cNvCxnSpPr>
          <p:nvPr/>
        </p:nvCxnSpPr>
        <p:spPr>
          <a:xfrm flipV="1">
            <a:off x="7129629" y="546888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44388E1-FDE0-439D-A660-ED9E27E208DC}"/>
              </a:ext>
            </a:extLst>
          </p:cNvPr>
          <p:cNvCxnSpPr>
            <a:cxnSpLocks/>
          </p:cNvCxnSpPr>
          <p:nvPr/>
        </p:nvCxnSpPr>
        <p:spPr>
          <a:xfrm flipV="1">
            <a:off x="7233584" y="546888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3DDC47E-7324-428A-8A43-CC04F804529E}"/>
              </a:ext>
            </a:extLst>
          </p:cNvPr>
          <p:cNvCxnSpPr/>
          <p:nvPr/>
        </p:nvCxnSpPr>
        <p:spPr>
          <a:xfrm flipV="1">
            <a:off x="7323304" y="546623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C73E181-18EB-42B0-854F-48E81EDA4128}"/>
              </a:ext>
            </a:extLst>
          </p:cNvPr>
          <p:cNvCxnSpPr/>
          <p:nvPr/>
        </p:nvCxnSpPr>
        <p:spPr>
          <a:xfrm flipV="1">
            <a:off x="7427259" y="546623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5D3FF96-69A4-4198-8D69-8F4B6DFDD6C6}"/>
              </a:ext>
            </a:extLst>
          </p:cNvPr>
          <p:cNvCxnSpPr>
            <a:cxnSpLocks/>
          </p:cNvCxnSpPr>
          <p:nvPr/>
        </p:nvCxnSpPr>
        <p:spPr>
          <a:xfrm flipV="1">
            <a:off x="7526504" y="546755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9D83239-35C1-402E-9C5F-F884877D44B4}"/>
              </a:ext>
            </a:extLst>
          </p:cNvPr>
          <p:cNvCxnSpPr>
            <a:cxnSpLocks/>
          </p:cNvCxnSpPr>
          <p:nvPr/>
        </p:nvCxnSpPr>
        <p:spPr>
          <a:xfrm flipV="1">
            <a:off x="7630459" y="546755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5C85B22-6075-47C2-8B41-AC0C9342A467}"/>
              </a:ext>
            </a:extLst>
          </p:cNvPr>
          <p:cNvCxnSpPr/>
          <p:nvPr/>
        </p:nvCxnSpPr>
        <p:spPr>
          <a:xfrm flipV="1">
            <a:off x="7717004" y="546120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D55602D-FB22-49AA-AA13-B770071A1B87}"/>
              </a:ext>
            </a:extLst>
          </p:cNvPr>
          <p:cNvCxnSpPr/>
          <p:nvPr/>
        </p:nvCxnSpPr>
        <p:spPr>
          <a:xfrm flipV="1">
            <a:off x="7820959" y="546120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A8F23ED-E7C9-4776-8237-4CC21786960B}"/>
              </a:ext>
            </a:extLst>
          </p:cNvPr>
          <p:cNvCxnSpPr>
            <a:cxnSpLocks/>
          </p:cNvCxnSpPr>
          <p:nvPr/>
        </p:nvCxnSpPr>
        <p:spPr>
          <a:xfrm flipV="1">
            <a:off x="7920204" y="546253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F781BFC-B907-4B2A-BB5D-921F6B45D747}"/>
              </a:ext>
            </a:extLst>
          </p:cNvPr>
          <p:cNvCxnSpPr>
            <a:cxnSpLocks/>
          </p:cNvCxnSpPr>
          <p:nvPr/>
        </p:nvCxnSpPr>
        <p:spPr>
          <a:xfrm flipV="1">
            <a:off x="8024159" y="546253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6D3C886-9643-42ED-80E3-BAD9FCDA2F20}"/>
              </a:ext>
            </a:extLst>
          </p:cNvPr>
          <p:cNvCxnSpPr/>
          <p:nvPr/>
        </p:nvCxnSpPr>
        <p:spPr>
          <a:xfrm flipV="1">
            <a:off x="8113879" y="545988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DB76E1F-6B2E-4CB4-8CA7-F62033817332}"/>
              </a:ext>
            </a:extLst>
          </p:cNvPr>
          <p:cNvCxnSpPr/>
          <p:nvPr/>
        </p:nvCxnSpPr>
        <p:spPr>
          <a:xfrm flipV="1">
            <a:off x="8217834" y="5459884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4E48140-A971-45E4-B302-D97DA26622C6}"/>
              </a:ext>
            </a:extLst>
          </p:cNvPr>
          <p:cNvCxnSpPr>
            <a:cxnSpLocks/>
          </p:cNvCxnSpPr>
          <p:nvPr/>
        </p:nvCxnSpPr>
        <p:spPr>
          <a:xfrm flipV="1">
            <a:off x="8317079" y="546120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616909-BC15-432A-B941-E8B0B8A17D9E}"/>
              </a:ext>
            </a:extLst>
          </p:cNvPr>
          <p:cNvCxnSpPr>
            <a:cxnSpLocks/>
          </p:cNvCxnSpPr>
          <p:nvPr/>
        </p:nvCxnSpPr>
        <p:spPr>
          <a:xfrm flipV="1">
            <a:off x="8421034" y="5461209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902E31B-6E11-4A00-BBE3-995869027445}"/>
              </a:ext>
            </a:extLst>
          </p:cNvPr>
          <p:cNvCxnSpPr>
            <a:cxnSpLocks/>
          </p:cNvCxnSpPr>
          <p:nvPr/>
        </p:nvCxnSpPr>
        <p:spPr>
          <a:xfrm flipV="1">
            <a:off x="6745454" y="5467518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EB22325-164D-450A-91E4-30A9D4E7A555}"/>
              </a:ext>
            </a:extLst>
          </p:cNvPr>
          <p:cNvCxnSpPr>
            <a:cxnSpLocks/>
          </p:cNvCxnSpPr>
          <p:nvPr/>
        </p:nvCxnSpPr>
        <p:spPr>
          <a:xfrm flipV="1">
            <a:off x="6849409" y="5467518"/>
            <a:ext cx="0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383DA7B4-A939-4EC5-AECD-3749BBF66897}"/>
              </a:ext>
            </a:extLst>
          </p:cNvPr>
          <p:cNvSpPr txBox="1"/>
          <p:nvPr/>
        </p:nvSpPr>
        <p:spPr>
          <a:xfrm>
            <a:off x="3741211" y="3733800"/>
            <a:ext cx="4757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randomly spaced lines, the intermodulation products look like broadband noise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E0FA506-677B-4AB9-948E-D56E5994D9E4}"/>
              </a:ext>
            </a:extLst>
          </p:cNvPr>
          <p:cNvCxnSpPr>
            <a:cxnSpLocks/>
          </p:cNvCxnSpPr>
          <p:nvPr/>
        </p:nvCxnSpPr>
        <p:spPr>
          <a:xfrm flipH="1">
            <a:off x="4905982" y="2642273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80284EB-B97F-4B3A-8BAE-1992B81EE60B}"/>
              </a:ext>
            </a:extLst>
          </p:cNvPr>
          <p:cNvCxnSpPr>
            <a:cxnSpLocks/>
          </p:cNvCxnSpPr>
          <p:nvPr/>
        </p:nvCxnSpPr>
        <p:spPr>
          <a:xfrm flipH="1">
            <a:off x="5363182" y="2655742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FA5CAEE-5332-4160-9ADD-77CDC7BBAAE8}"/>
              </a:ext>
            </a:extLst>
          </p:cNvPr>
          <p:cNvCxnSpPr>
            <a:cxnSpLocks/>
          </p:cNvCxnSpPr>
          <p:nvPr/>
        </p:nvCxnSpPr>
        <p:spPr>
          <a:xfrm flipH="1">
            <a:off x="5810623" y="2675095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9DB6E14-0EEF-4870-AB42-86C610295691}"/>
              </a:ext>
            </a:extLst>
          </p:cNvPr>
          <p:cNvCxnSpPr>
            <a:cxnSpLocks/>
          </p:cNvCxnSpPr>
          <p:nvPr/>
        </p:nvCxnSpPr>
        <p:spPr>
          <a:xfrm flipH="1">
            <a:off x="6267823" y="2688564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D12F57F-89E6-4DD1-914E-6C876E21E86C}"/>
              </a:ext>
            </a:extLst>
          </p:cNvPr>
          <p:cNvCxnSpPr>
            <a:cxnSpLocks/>
          </p:cNvCxnSpPr>
          <p:nvPr/>
        </p:nvCxnSpPr>
        <p:spPr>
          <a:xfrm flipH="1">
            <a:off x="6699144" y="2675095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E68BDD-64E7-4976-A6EA-8C62ABD0BAE8}"/>
              </a:ext>
            </a:extLst>
          </p:cNvPr>
          <p:cNvCxnSpPr>
            <a:cxnSpLocks/>
          </p:cNvCxnSpPr>
          <p:nvPr/>
        </p:nvCxnSpPr>
        <p:spPr>
          <a:xfrm flipH="1">
            <a:off x="7156344" y="2688564"/>
            <a:ext cx="1" cy="93912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6CA96CF-A30B-4920-A619-276B208488B9}"/>
              </a:ext>
            </a:extLst>
          </p:cNvPr>
          <p:cNvCxnSpPr/>
          <p:nvPr/>
        </p:nvCxnSpPr>
        <p:spPr>
          <a:xfrm flipV="1">
            <a:off x="4017461" y="3206848"/>
            <a:ext cx="0" cy="34991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0B1CD-02FD-4063-87E6-2A07F231F170}"/>
              </a:ext>
            </a:extLst>
          </p:cNvPr>
          <p:cNvCxnSpPr/>
          <p:nvPr/>
        </p:nvCxnSpPr>
        <p:spPr>
          <a:xfrm flipV="1">
            <a:off x="4474661" y="3206848"/>
            <a:ext cx="0" cy="34991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29520AD-5552-4C82-89E0-F3E97F9833C8}"/>
              </a:ext>
            </a:extLst>
          </p:cNvPr>
          <p:cNvCxnSpPr/>
          <p:nvPr/>
        </p:nvCxnSpPr>
        <p:spPr>
          <a:xfrm flipV="1">
            <a:off x="4902375" y="3206848"/>
            <a:ext cx="0" cy="34991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860717F-CE1D-4335-8FD9-5EE42B54678C}"/>
              </a:ext>
            </a:extLst>
          </p:cNvPr>
          <p:cNvCxnSpPr/>
          <p:nvPr/>
        </p:nvCxnSpPr>
        <p:spPr>
          <a:xfrm flipV="1">
            <a:off x="5359575" y="3206848"/>
            <a:ext cx="0" cy="34991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4FB5D56-450C-4681-9C19-3963ED8AD9EC}"/>
              </a:ext>
            </a:extLst>
          </p:cNvPr>
          <p:cNvCxnSpPr/>
          <p:nvPr/>
        </p:nvCxnSpPr>
        <p:spPr>
          <a:xfrm flipV="1">
            <a:off x="5814230" y="3206848"/>
            <a:ext cx="0" cy="34991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2B03E9B-B79A-4CE1-B782-DA8162266EEE}"/>
              </a:ext>
            </a:extLst>
          </p:cNvPr>
          <p:cNvCxnSpPr/>
          <p:nvPr/>
        </p:nvCxnSpPr>
        <p:spPr>
          <a:xfrm flipV="1">
            <a:off x="6271430" y="3206848"/>
            <a:ext cx="0" cy="34991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7971189-30D7-4EC9-95F3-A51F1044C77A}"/>
              </a:ext>
            </a:extLst>
          </p:cNvPr>
          <p:cNvCxnSpPr/>
          <p:nvPr/>
        </p:nvCxnSpPr>
        <p:spPr>
          <a:xfrm flipV="1">
            <a:off x="6699144" y="3206848"/>
            <a:ext cx="0" cy="34991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305EB4E-D871-4EF7-822F-58A6556193F5}"/>
              </a:ext>
            </a:extLst>
          </p:cNvPr>
          <p:cNvCxnSpPr/>
          <p:nvPr/>
        </p:nvCxnSpPr>
        <p:spPr>
          <a:xfrm flipV="1">
            <a:off x="7156344" y="3206848"/>
            <a:ext cx="0" cy="34991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865998E5-CE3B-4025-839F-0ACFD9768C50}"/>
              </a:ext>
            </a:extLst>
          </p:cNvPr>
          <p:cNvSpPr txBox="1"/>
          <p:nvPr/>
        </p:nvSpPr>
        <p:spPr>
          <a:xfrm>
            <a:off x="3715715" y="1447800"/>
            <a:ext cx="4645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evenly spaced lines the intermodulation products are “</a:t>
            </a:r>
            <a:r>
              <a:rPr lang="en-US" b="1" dirty="0"/>
              <a:t>hidden</a:t>
            </a:r>
            <a:r>
              <a:rPr lang="en-US" dirty="0"/>
              <a:t>” underneath the main lines, invisible but still there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617622" y="5894420"/>
            <a:ext cx="300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Linearity needs to be tested with random line spacing</a:t>
            </a:r>
          </a:p>
        </p:txBody>
      </p:sp>
    </p:spTree>
    <p:extLst>
      <p:ext uri="{BB962C8B-B14F-4D97-AF65-F5344CB8AC3E}">
        <p14:creationId xmlns:p14="http://schemas.microsoft.com/office/powerpoint/2010/main" val="1974054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 Design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04800" y="5562600"/>
            <a:ext cx="8108950" cy="1118616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Variety of trade-offs between analog and digital I/Q receivers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Transmitter design concepts very similar to receiver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4" name="Picture 2" descr="C:\Users\frisch\Dropbox\Work\Detectors\rece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99" y="1371600"/>
            <a:ext cx="536304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2039034"/>
            <a:ext cx="283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Analog I/Q scheme used for many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4038599"/>
            <a:ext cx="243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Digital I/Q scheme used in </a:t>
            </a:r>
            <a:r>
              <a:rPr lang="en-US" dirty="0" err="1"/>
              <a:t>SMuRF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17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4299704" y="6370067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Tracking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295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Drive RF tones track resonances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Resonance dips typically 20dB which reduces the power in the receiver system for the same S/N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Same ADC/DAC hardware and bandwidths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3154" y="4257726"/>
                <a:ext cx="4495800" cy="2508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Low sensitivity to amplitude variation: works near a signal null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Always operates were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num>
                      <m:den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𝑑𝑓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is maximum.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Allows use of resonators where the frequency shift &gt; linewidth.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By including reference tones away from the resonances, also insensitive to phase shifts in cables / electronics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54" y="4257726"/>
                <a:ext cx="4495800" cy="2508507"/>
              </a:xfrm>
              <a:prstGeom prst="rect">
                <a:avLst/>
              </a:prstGeom>
              <a:blipFill rotWithShape="1">
                <a:blip r:embed="rId2"/>
                <a:stretch>
                  <a:fillRect l="-813" t="-1214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811" y="2670260"/>
            <a:ext cx="2133600" cy="16002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2972554" y="3470360"/>
            <a:ext cx="761057" cy="145825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4098" name="Picture 2" descr="C:\Users\frisch\Dropbox\Work\Detectors\201611209_tracking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66" y="1639327"/>
            <a:ext cx="415051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24399" y="5050314"/>
            <a:ext cx="4185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Tracking 12 cryogenic resonators with flux ramp using earlier generation hardware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3166" y="3239527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Complex amplitude vs resonator frequency (calculation)</a:t>
            </a:r>
          </a:p>
        </p:txBody>
      </p:sp>
    </p:spTree>
    <p:extLst>
      <p:ext uri="{BB962C8B-B14F-4D97-AF65-F5344CB8AC3E}">
        <p14:creationId xmlns:p14="http://schemas.microsoft.com/office/powerpoint/2010/main" val="3290844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SMuRF</a:t>
            </a:r>
            <a:r>
              <a:rPr lang="en-US" dirty="0"/>
              <a:t> Block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23379-89DD-4CDA-9A21-3A356481F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14" y="1295400"/>
            <a:ext cx="746058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78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4338" y="64706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234978" cy="753033"/>
          </a:xfrm>
        </p:spPr>
        <p:txBody>
          <a:bodyPr/>
          <a:lstStyle/>
          <a:p>
            <a:r>
              <a:rPr lang="en-US" dirty="0"/>
              <a:t>SLAC Hardware Configuration (ATCA common platform)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138023" y="5638800"/>
            <a:ext cx="8686800" cy="109728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Carrier card</a:t>
            </a:r>
            <a:r>
              <a:rPr lang="en-US" dirty="0"/>
              <a:t>:  FPGA, memory, backplane connections</a:t>
            </a:r>
          </a:p>
          <a:p>
            <a:r>
              <a:rPr lang="en-US" b="1" dirty="0"/>
              <a:t>AMC cards</a:t>
            </a:r>
            <a:r>
              <a:rPr lang="en-US" dirty="0"/>
              <a:t>: ADCs, DACs, high performance front end electronics</a:t>
            </a:r>
          </a:p>
          <a:p>
            <a:r>
              <a:rPr lang="en-US" b="1" dirty="0"/>
              <a:t>RTM</a:t>
            </a:r>
            <a:r>
              <a:rPr lang="en-US" dirty="0"/>
              <a:t>: General purpose IO, extra networks, miscellaneous  </a:t>
            </a:r>
          </a:p>
          <a:p>
            <a:endParaRPr lang="en-US" dirty="0"/>
          </a:p>
        </p:txBody>
      </p:sp>
      <p:pic>
        <p:nvPicPr>
          <p:cNvPr id="6" name="Shape 369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8603" y="1662662"/>
            <a:ext cx="397305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211482" y="4343400"/>
            <a:ext cx="49296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1: Carrier Card (Xilinx KU060, 2.7K slices) </a:t>
            </a:r>
          </a:p>
          <a:p>
            <a:r>
              <a:rPr lang="en-US" dirty="0"/>
              <a:t>2: Crate (ATCA, 1-14 slot available) </a:t>
            </a:r>
          </a:p>
          <a:p>
            <a:r>
              <a:rPr lang="en-US" dirty="0"/>
              <a:t>3: RTM</a:t>
            </a:r>
          </a:p>
          <a:p>
            <a:r>
              <a:rPr lang="en-US" dirty="0"/>
              <a:t>Each carrier supports 2 AMC application cards</a:t>
            </a:r>
          </a:p>
        </p:txBody>
      </p:sp>
      <p:pic>
        <p:nvPicPr>
          <p:cNvPr id="8" name="Shape 84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5562" r="2218" b="6657"/>
          <a:stretch/>
        </p:blipFill>
        <p:spPr>
          <a:xfrm rot="10800000">
            <a:off x="5003003" y="1961847"/>
            <a:ext cx="2155263" cy="22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6778441" y="2577062"/>
            <a:ext cx="1173521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778442" y="3643862"/>
            <a:ext cx="1173521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</p:cNvCxnSpPr>
          <p:nvPr/>
        </p:nvCxnSpPr>
        <p:spPr>
          <a:xfrm flipH="1">
            <a:off x="1116803" y="3104847"/>
            <a:ext cx="3886200" cy="9200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frisch\Dropbox\Work\Detectors\Pictures\full_bo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057400"/>
            <a:ext cx="147883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frisch\Dropbox\Work\Detectors\Pictures\full_bo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200400"/>
            <a:ext cx="147883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2225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1044</Words>
  <Application>Microsoft Office PowerPoint</Application>
  <PresentationFormat>On-screen Show (4:3)</PresentationFormat>
  <Paragraphs>162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Agency FB</vt:lpstr>
      <vt:lpstr>Arial</vt:lpstr>
      <vt:lpstr>Calibri</vt:lpstr>
      <vt:lpstr>Cambria Math</vt:lpstr>
      <vt:lpstr>Blank</vt:lpstr>
      <vt:lpstr>SMuRF: SLAC Microresonator RF  Readout</vt:lpstr>
      <vt:lpstr>Cold System</vt:lpstr>
      <vt:lpstr>SMuRF system for TES / SQUID resonators</vt:lpstr>
      <vt:lpstr>Noise and Linearity</vt:lpstr>
      <vt:lpstr>Linearity:</vt:lpstr>
      <vt:lpstr>Receiver Design</vt:lpstr>
      <vt:lpstr>Line Tracking</vt:lpstr>
      <vt:lpstr>SMuRF Block Diagram</vt:lpstr>
      <vt:lpstr>SLAC Hardware Configuration (ATCA common platform)</vt:lpstr>
      <vt:lpstr>RF Cards</vt:lpstr>
      <vt:lpstr>Low Frequency Systems</vt:lpstr>
      <vt:lpstr>System Configuration</vt:lpstr>
      <vt:lpstr>Configuration</vt:lpstr>
      <vt:lpstr>Algorithms / Firmware  (Should be its own talk!)</vt:lpstr>
      <vt:lpstr>Status</vt:lpstr>
      <vt:lpstr>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2012-06-11T23:48:53Z</dcterms:created>
  <dcterms:modified xsi:type="dcterms:W3CDTF">2017-10-13T21:56:01Z</dcterms:modified>
</cp:coreProperties>
</file>