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9" r:id="rId2"/>
    <p:sldId id="310" r:id="rId3"/>
    <p:sldId id="313" r:id="rId4"/>
    <p:sldId id="312" r:id="rId5"/>
    <p:sldId id="315" r:id="rId6"/>
    <p:sldId id="314" r:id="rId7"/>
    <p:sldId id="316" r:id="rId8"/>
    <p:sldId id="318" r:id="rId9"/>
    <p:sldId id="317" r:id="rId10"/>
    <p:sldId id="319" r:id="rId11"/>
    <p:sldId id="322" r:id="rId12"/>
    <p:sldId id="321" r:id="rId13"/>
    <p:sldId id="323" r:id="rId14"/>
    <p:sldId id="320" r:id="rId15"/>
    <p:sldId id="296" r:id="rId16"/>
    <p:sldId id="267" r:id="rId17"/>
    <p:sldId id="275" r:id="rId18"/>
    <p:sldId id="277" r:id="rId19"/>
    <p:sldId id="279" r:id="rId20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88" autoAdjust="0"/>
    <p:restoredTop sz="94833" autoAdjust="0"/>
  </p:normalViewPr>
  <p:slideViewPr>
    <p:cSldViewPr>
      <p:cViewPr varScale="1">
        <p:scale>
          <a:sx n="71" d="100"/>
          <a:sy n="71" d="100"/>
        </p:scale>
        <p:origin x="64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30505C4-7161-4735-8B10-A9B4F5E918A7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C9049BC-6F4E-4C5A-B0F4-5C45ED508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9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5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06A34-D222-4FF2-96F6-BDF32AFB04E0}" type="slidenum">
              <a:rPr lang="en-US">
                <a:ea typeface="ＭＳ Ｐゴシック" pitchFamily="-80" charset="-128"/>
              </a:rPr>
              <a:pPr/>
              <a:t>2</a:t>
            </a:fld>
            <a:endParaRPr lang="en-US">
              <a:ea typeface="ＭＳ Ｐゴシック" pitchFamily="-80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8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(8/18/14 13:43) -----</a:t>
            </a:r>
          </a:p>
          <a:p>
            <a:r>
              <a:rPr lang="en-US" dirty="0"/>
              <a:t>Several monolayers of solid are known to form on metal surfaces immersed in noble liquids</a:t>
            </a:r>
          </a:p>
          <a:p>
            <a:r>
              <a:rPr lang="en-US" dirty="0"/>
              <a:t>Positive ions drift to the surface and are prevented from immediate recombination with </a:t>
            </a:r>
            <a:r>
              <a:rPr lang="en-US" dirty="0" err="1"/>
              <a:t>mettalic</a:t>
            </a:r>
            <a:r>
              <a:rPr lang="en-US" dirty="0"/>
              <a:t> electrons by these layers</a:t>
            </a:r>
          </a:p>
          <a:p>
            <a:r>
              <a:rPr lang="en-US" dirty="0"/>
              <a:t>The positive ion monolayer  lowers the work function on metal surface (similar to the </a:t>
            </a:r>
            <a:r>
              <a:rPr lang="en-US" dirty="0" err="1"/>
              <a:t>Malter</a:t>
            </a:r>
            <a:r>
              <a:rPr lang="en-US" dirty="0"/>
              <a:t> effect , 1936)</a:t>
            </a:r>
          </a:p>
          <a:p>
            <a:r>
              <a:rPr lang="en-US" baseline="0" dirty="0"/>
              <a:t>Mobility increase of solids is not enough to alone explain the long lifetimes of trapped 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4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9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2880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9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1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7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7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ECA97-A0C3-45FD-B23B-ECCC90F6D6BE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D2B3-5170-4872-9AFF-203F157D5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1608.0538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9309" y="381000"/>
            <a:ext cx="7948891" cy="150073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j-lt"/>
              </a:rPr>
              <a:t>Toward detection of coherent scattering  of reactor antineutrinos on nuclei with dual-phase  </a:t>
            </a:r>
            <a:r>
              <a:rPr lang="en-US" dirty="0" err="1">
                <a:latin typeface="+mj-lt"/>
              </a:rPr>
              <a:t>Xe</a:t>
            </a:r>
            <a:r>
              <a:rPr lang="en-US" dirty="0">
                <a:latin typeface="+mj-lt"/>
              </a:rPr>
              <a:t> or </a:t>
            </a:r>
            <a:r>
              <a:rPr lang="en-US" dirty="0" err="1">
                <a:latin typeface="+mj-lt"/>
              </a:rPr>
              <a:t>Ar</a:t>
            </a:r>
            <a:r>
              <a:rPr lang="en-US" dirty="0">
                <a:latin typeface="+mj-lt"/>
              </a:rPr>
              <a:t> detectors.</a:t>
            </a:r>
            <a:r>
              <a:rPr lang="en-US" sz="2400" dirty="0"/>
              <a:t>              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2522234"/>
            <a:ext cx="7101192" cy="477838"/>
          </a:xfrm>
        </p:spPr>
        <p:txBody>
          <a:bodyPr/>
          <a:lstStyle/>
          <a:p>
            <a:r>
              <a:rPr lang="en-US" dirty="0"/>
              <a:t>Sergey Pereverzev, Jingke Xu, Brian Lenardo, Adam Bernstein.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2698569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CPAD 2017  October 12-14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62200" y="2012126"/>
            <a:ext cx="3947808" cy="3698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dirty="0">
                <a:latin typeface="+mj-lt"/>
              </a:rPr>
              <a:t>are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dirty="0">
                <a:latin typeface="+mj-lt"/>
              </a:rPr>
              <a:t>vents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dirty="0">
                <a:latin typeface="+mj-lt"/>
              </a:rPr>
              <a:t>etection  group, LLNL</a:t>
            </a:r>
          </a:p>
        </p:txBody>
      </p:sp>
    </p:spTree>
    <p:extLst>
      <p:ext uri="{BB962C8B-B14F-4D97-AF65-F5344CB8AC3E}">
        <p14:creationId xmlns:p14="http://schemas.microsoft.com/office/powerpoint/2010/main" val="3603604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8F12-9E9C-474C-8565-D80A4B6E3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7" y="73945"/>
            <a:ext cx="8229600" cy="1046621"/>
          </a:xfrm>
        </p:spPr>
        <p:txBody>
          <a:bodyPr>
            <a:normAutofit/>
          </a:bodyPr>
          <a:lstStyle/>
          <a:p>
            <a:r>
              <a:rPr lang="en-US" sz="3200" dirty="0"/>
              <a:t>First run to test purity, drift, HV performance</a:t>
            </a:r>
          </a:p>
        </p:txBody>
      </p:sp>
      <p:pic>
        <p:nvPicPr>
          <p:cNvPr id="2050" name="Picture 2" descr="https://lh5.googleusercontent.com/WJoxIi2N-vpS4l_yx55eQLSR5A-wY1eeffEFcCm2HK1UfSCfnEfAQsF6EhmrQ3QGPyQa17g6EjWi3t7iXBxLlxyAG5zX1PZNYWx4-BRk7_EExQVNMt1LagAbLXbMw096rj2A">
            <a:extLst>
              <a:ext uri="{FF2B5EF4-FFF2-40B4-BE49-F238E27FC236}">
                <a16:creationId xmlns:a16="http://schemas.microsoft.com/office/drawing/2014/main" id="{D4185E9E-4DC3-46BD-864C-C3FAE80F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2" y="1556512"/>
            <a:ext cx="2577013" cy="179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BBrkITNlzg1jFT4r57md43z1VULBcFFvM4ToskLBhkXr5VDis5PKdM5OPVjBlzLrE3FzXty24ztkUvhNBkuKt0ORlZlt0yAs01GTba4vzQhMe5wqjzFx9dowDa_oMGG89M8z">
            <a:extLst>
              <a:ext uri="{FF2B5EF4-FFF2-40B4-BE49-F238E27FC236}">
                <a16:creationId xmlns:a16="http://schemas.microsoft.com/office/drawing/2014/main" id="{793137FE-B7E9-42FF-AE9F-4D321ED7B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234" y="1580324"/>
            <a:ext cx="2573990" cy="17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CC2CBC-EEC1-4020-9607-091EDD566DD1}"/>
              </a:ext>
            </a:extLst>
          </p:cNvPr>
          <p:cNvSpPr/>
          <p:nvPr/>
        </p:nvSpPr>
        <p:spPr>
          <a:xfrm>
            <a:off x="304800" y="3396372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Spike counting and pulse integral give ~30-40% different SE sizes, but both are high; no </a:t>
            </a:r>
            <a:r>
              <a:rPr lang="en-US" sz="1600" dirty="0" err="1"/>
              <a:t>fiducialization</a:t>
            </a:r>
            <a:endParaRPr lang="en-US" dirty="0"/>
          </a:p>
        </p:txBody>
      </p:sp>
      <p:pic>
        <p:nvPicPr>
          <p:cNvPr id="2054" name="Picture 6" descr="https://lh6.googleusercontent.com/KPyHa1hrk8giH1imG0UcAVrr0pQ0S-xUqWjrQbqZMLZ62iBVmDuggWxZXycni6MP0UC0FKFSRjVMNiXy9vs1OA2xZJpIEduuNUPVovgWGYlv6kPGxqGzcC0SQZyB-_F12wVE">
            <a:extLst>
              <a:ext uri="{FF2B5EF4-FFF2-40B4-BE49-F238E27FC236}">
                <a16:creationId xmlns:a16="http://schemas.microsoft.com/office/drawing/2014/main" id="{A1428498-6B06-48A4-AA74-7E8394EB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37" y="1289585"/>
            <a:ext cx="2924248" cy="213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906DC5-C115-48CB-AE76-350F863067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37" y="3413957"/>
            <a:ext cx="2992020" cy="1752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C8553-6DAD-4973-BE68-DEA28792E0AD}"/>
              </a:ext>
            </a:extLst>
          </p:cNvPr>
          <p:cNvSpPr txBox="1"/>
          <p:nvPr/>
        </p:nvSpPr>
        <p:spPr>
          <a:xfrm>
            <a:off x="1676400" y="4182019"/>
            <a:ext cx="4059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Large signals (muons)</a:t>
            </a:r>
          </a:p>
          <a:p>
            <a:r>
              <a:rPr lang="en-US" sz="1600" dirty="0"/>
              <a:t>S3 signals- </a:t>
            </a:r>
            <a:r>
              <a:rPr lang="en-US" sz="1600" dirty="0" err="1"/>
              <a:t>echos</a:t>
            </a:r>
            <a:r>
              <a:rPr lang="en-US" sz="1600" dirty="0"/>
              <a:t> of S2 because of </a:t>
            </a:r>
            <a:r>
              <a:rPr lang="en-US" sz="1600" dirty="0" err="1"/>
              <a:t>photoeffect</a:t>
            </a:r>
            <a:r>
              <a:rPr lang="en-US" sz="1600" dirty="0"/>
              <a:t> </a:t>
            </a:r>
          </a:p>
          <a:p>
            <a:r>
              <a:rPr lang="en-US" sz="1600" dirty="0"/>
              <a:t>On field shaping rings and grids (grids frames).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689A44-1124-4939-A3DE-A105DD726B1C}"/>
              </a:ext>
            </a:extLst>
          </p:cNvPr>
          <p:cNvSpPr txBox="1"/>
          <p:nvPr/>
        </p:nvSpPr>
        <p:spPr>
          <a:xfrm>
            <a:off x="130488" y="1175266"/>
            <a:ext cx="545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amplification (Single electron extracted from liquid)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7751D8-742D-4054-BB61-8788CA819717}"/>
              </a:ext>
            </a:extLst>
          </p:cNvPr>
          <p:cNvSpPr txBox="1"/>
          <p:nvPr/>
        </p:nvSpPr>
        <p:spPr>
          <a:xfrm>
            <a:off x="227402" y="5438723"/>
            <a:ext cx="8420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Detector is currently operating in normal configuration . PLANS: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characterize  few electron background for different drift and amplification fields, possibly for different field on grid surface (by using different transparency grids)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optimize detector performance for neutron scattering experiments (January). </a:t>
            </a:r>
          </a:p>
        </p:txBody>
      </p:sp>
    </p:spTree>
    <p:extLst>
      <p:ext uri="{BB962C8B-B14F-4D97-AF65-F5344CB8AC3E}">
        <p14:creationId xmlns:p14="http://schemas.microsoft.com/office/powerpoint/2010/main" val="328769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A1DC-7ADB-41C6-B12D-045ABF64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832348-6500-4D1D-AE7E-76911EB53459}"/>
              </a:ext>
            </a:extLst>
          </p:cNvPr>
          <p:cNvSpPr txBox="1"/>
          <p:nvPr/>
        </p:nvSpPr>
        <p:spPr>
          <a:xfrm>
            <a:off x="-20595" y="1452649"/>
            <a:ext cx="891539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have designed and build a portable xenon TPC testbed with high electron detection efficiency to measure xenon recoil yield at the lowest energy possible using low energy, pulsed neutron beam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Future rigorous investigation of detector- induced low energy (few electron events)  background  by indirect and direct means should provide understanding  of microscopic noise  mechanisms and  allow predictive models of backgrounds, and possibly background suppression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Small-scale: In the near term, low threshold ~10 kg detectors would offer significant </a:t>
            </a:r>
            <a:r>
              <a:rPr lang="en-US" b="1" dirty="0"/>
              <a:t>new reach into the phase space for dark sector photons and other dark matter channels </a:t>
            </a:r>
            <a:r>
              <a:rPr lang="en-US" dirty="0"/>
              <a:t>(UA’1 proposal, Sorensen, Bernstein, </a:t>
            </a:r>
            <a:r>
              <a:rPr lang="en-US" dirty="0" err="1"/>
              <a:t>Essig</a:t>
            </a:r>
            <a:r>
              <a:rPr lang="en-US" dirty="0"/>
              <a:t> , Lang, Ni)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mid-scale</a:t>
            </a:r>
            <a:r>
              <a:rPr lang="en-US"/>
              <a:t>: next, 100 </a:t>
            </a:r>
            <a:r>
              <a:rPr lang="en-US" dirty="0"/>
              <a:t>kg detectors with single electron sensitivity will enable </a:t>
            </a:r>
            <a:r>
              <a:rPr lang="en-US" b="1" dirty="0"/>
              <a:t>reactor antineutrino detection</a:t>
            </a:r>
            <a:r>
              <a:rPr lang="en-US" dirty="0"/>
              <a:t>, benefiting reactor monitoring regimes for nonproliferation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large-scale: Future multi-ton low threshold </a:t>
            </a:r>
            <a:r>
              <a:rPr lang="en-US" dirty="0" err="1"/>
              <a:t>Xe</a:t>
            </a:r>
            <a:r>
              <a:rPr lang="en-US" dirty="0"/>
              <a:t> and </a:t>
            </a:r>
            <a:r>
              <a:rPr lang="en-US" dirty="0" err="1"/>
              <a:t>Ar</a:t>
            </a:r>
            <a:r>
              <a:rPr lang="en-US" dirty="0"/>
              <a:t>  TPCs will be able to </a:t>
            </a:r>
            <a:r>
              <a:rPr lang="en-US" b="1" dirty="0"/>
              <a:t>monitor flux of low energy solar with high statistics, and look for neutrino signatures of supernova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0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CB62-CE9B-433D-AF2D-6A97642A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in addition</a:t>
            </a:r>
          </a:p>
        </p:txBody>
      </p:sp>
    </p:spTree>
    <p:extLst>
      <p:ext uri="{BB962C8B-B14F-4D97-AF65-F5344CB8AC3E}">
        <p14:creationId xmlns:p14="http://schemas.microsoft.com/office/powerpoint/2010/main" val="288991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7A37-1117-4D80-BC5C-C4B2EFB3C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Discharge traces, discharge suppression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1D894-E566-4B34-8E1F-E7E3E9C62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345440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3942AA-9F40-4E25-A104-5B84F8DDF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3352800" cy="251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B1D234-D5FC-48B4-9084-A5559A9ED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34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D646D-9100-449E-97CD-F36EAE54F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4" y="0"/>
            <a:ext cx="8968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8991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More Examples of low-energy background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97744" y="5627234"/>
            <a:ext cx="89485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800" b="1" dirty="0"/>
              <a:t>•  S3 signals (“anomalous” photo-effect) and High Voltage instabilities  can be connected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b="1" dirty="0"/>
              <a:t>•  Anomalous electron emission can be caused by positive ions (</a:t>
            </a:r>
            <a:r>
              <a:rPr lang="en-US" altLang="en-US" sz="1800" b="1" dirty="0" err="1"/>
              <a:t>Malter</a:t>
            </a:r>
            <a:r>
              <a:rPr lang="en-US" altLang="en-US" sz="1800" b="1" dirty="0"/>
              <a:t> effect)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800" b="1" dirty="0"/>
              <a:t>•  Unexplained rise in low-energy backgrounds – is this due to positive ions ? </a:t>
            </a:r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4349750" y="1154113"/>
            <a:ext cx="478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LLNL Ar detector; T.Joshi and all, PRL 112(2014)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3"/>
          <a:stretch>
            <a:fillRect/>
          </a:stretch>
        </p:blipFill>
        <p:spPr bwMode="auto">
          <a:xfrm>
            <a:off x="236538" y="3802063"/>
            <a:ext cx="54864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"/>
          <p:cNvSpPr>
            <a:spLocks noChangeArrowheads="1"/>
          </p:cNvSpPr>
          <p:nvPr/>
        </p:nvSpPr>
        <p:spPr bwMode="auto">
          <a:xfrm>
            <a:off x="5726113" y="4046538"/>
            <a:ext cx="3192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Xe detector  (R.E.D.) in Moscow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Courtesy of D. Akimov</a:t>
            </a:r>
          </a:p>
        </p:txBody>
      </p:sp>
    </p:spTree>
    <p:extLst>
      <p:ext uri="{BB962C8B-B14F-4D97-AF65-F5344CB8AC3E}">
        <p14:creationId xmlns:p14="http://schemas.microsoft.com/office/powerpoint/2010/main" val="420052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>
            <a:normAutofit/>
          </a:bodyPr>
          <a:lstStyle/>
          <a:p>
            <a:r>
              <a:rPr lang="en-US" altLang="en-US" sz="4000" dirty="0" err="1"/>
              <a:t>Physisorbed</a:t>
            </a:r>
            <a:r>
              <a:rPr lang="en-US" altLang="en-US" sz="4000" dirty="0"/>
              <a:t> solid films of rare gases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080933" y="1219200"/>
            <a:ext cx="495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• </a:t>
            </a:r>
            <a:r>
              <a:rPr lang="en-US" altLang="en-US" sz="1800" b="1" dirty="0" err="1"/>
              <a:t>Ar</a:t>
            </a:r>
            <a:r>
              <a:rPr lang="en-US" altLang="en-US" sz="1800" b="1" dirty="0"/>
              <a:t>, Kr and </a:t>
            </a:r>
            <a:r>
              <a:rPr lang="en-US" altLang="en-US" sz="1800" b="1" dirty="0" err="1"/>
              <a:t>Xe</a:t>
            </a:r>
            <a:r>
              <a:rPr lang="en-US" altLang="en-US" sz="1800" b="1" dirty="0"/>
              <a:t> do form several solid monolayers on metal surface at low temperatures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  </a:t>
            </a:r>
            <a:r>
              <a:rPr lang="en-US" altLang="en-US" sz="1400" b="1" dirty="0"/>
              <a:t>L.W. Brush et al., Rev. Mod. Phys. 79 (2007)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Structure of growing solid films was revealed by X rays diffraction and cold atoms diffraction.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Thickness of </a:t>
            </a:r>
            <a:r>
              <a:rPr lang="en-US" altLang="en-US" sz="1800" dirty="0" err="1"/>
              <a:t>physisorbed</a:t>
            </a:r>
            <a:r>
              <a:rPr lang="en-US" altLang="en-US" sz="1800" dirty="0"/>
              <a:t> film  is rising monotonically with gas pressure.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 film thickness is increasing, re-</a:t>
            </a:r>
            <a:r>
              <a:rPr lang="en-US" altLang="en-US" sz="1800" dirty="0" err="1"/>
              <a:t>entance</a:t>
            </a:r>
            <a:r>
              <a:rPr lang="en-US" altLang="en-US" sz="1800" dirty="0"/>
              <a:t> behavior observed: top monolayer grow as disordered (liquid) film, but became ordered as more then half of the next monolayer is added. Eventually, layers start to add as liquid. </a:t>
            </a:r>
            <a:endParaRPr lang="en-US" altLang="en-US" sz="1400" b="1" dirty="0"/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287337" y="1371600"/>
            <a:ext cx="290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Solid He films on H</a:t>
            </a:r>
            <a:r>
              <a:rPr lang="en-US" altLang="en-US" sz="1800" b="1" baseline="-25000" dirty="0"/>
              <a:t>2</a:t>
            </a:r>
            <a:r>
              <a:rPr lang="en-US" altLang="en-US" sz="1800" b="1" dirty="0"/>
              <a:t> surfaces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278870" y="4185444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• Measured electron surface mobility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peaks at filled He monolayer(s)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  </a:t>
            </a:r>
            <a:r>
              <a:rPr lang="en-US" altLang="en-US" sz="1400" b="1" dirty="0" err="1"/>
              <a:t>Cieslikowski</a:t>
            </a:r>
            <a:r>
              <a:rPr lang="en-US" altLang="en-US" sz="1400" b="1" dirty="0"/>
              <a:t>, </a:t>
            </a:r>
            <a:r>
              <a:rPr lang="en-US" altLang="en-US" sz="1400" b="1" dirty="0" err="1"/>
              <a:t>Leiderer</a:t>
            </a:r>
            <a:r>
              <a:rPr lang="en-US" altLang="en-US" sz="1400" b="1" dirty="0"/>
              <a:t>, PRL 58 (1987)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93700" y="1758156"/>
            <a:ext cx="3581400" cy="2427288"/>
            <a:chOff x="381000" y="2057400"/>
            <a:chExt cx="3581400" cy="2427288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0" b="55077"/>
            <a:stretch>
              <a:fillRect/>
            </a:stretch>
          </p:blipFill>
          <p:spPr bwMode="auto">
            <a:xfrm>
              <a:off x="381000" y="2438400"/>
              <a:ext cx="3570288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66" t="73308" r="7298" b="16180"/>
            <a:stretch>
              <a:fillRect/>
            </a:stretch>
          </p:blipFill>
          <p:spPr bwMode="auto">
            <a:xfrm>
              <a:off x="609600" y="4114800"/>
              <a:ext cx="29146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0" t="9587" r="18286" b="70674"/>
            <a:stretch>
              <a:fillRect/>
            </a:stretch>
          </p:blipFill>
          <p:spPr bwMode="auto">
            <a:xfrm>
              <a:off x="1752600" y="2209800"/>
              <a:ext cx="193833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Box 2"/>
            <p:cNvSpPr txBox="1">
              <a:spLocks noChangeArrowheads="1"/>
            </p:cNvSpPr>
            <p:nvPr/>
          </p:nvSpPr>
          <p:spPr bwMode="auto">
            <a:xfrm>
              <a:off x="2133600" y="2057400"/>
              <a:ext cx="1828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008000"/>
                  </a:solidFill>
                </a:rPr>
                <a:t>Surface electron motion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008000"/>
                </a:solidFill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2771775" y="2530475"/>
              <a:ext cx="457200" cy="0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1752600" y="2743200"/>
              <a:ext cx="3810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2133600"/>
              <a:ext cx="2057400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253" name="TextBox 2"/>
            <p:cNvSpPr txBox="1">
              <a:spLocks noChangeArrowheads="1"/>
            </p:cNvSpPr>
            <p:nvPr/>
          </p:nvSpPr>
          <p:spPr bwMode="auto">
            <a:xfrm>
              <a:off x="685800" y="23622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8000"/>
                  </a:solidFill>
                </a:rPr>
                <a:t>Number of He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8000"/>
                  </a:solidFill>
                </a:rPr>
                <a:t>monolayers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09600" y="6019800"/>
            <a:ext cx="7848600" cy="738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Calibri" charset="0"/>
                <a:ea typeface="ＭＳ Ｐゴシック" charset="0"/>
              </a:rPr>
              <a:t>Noble gases will </a:t>
            </a:r>
            <a:r>
              <a:rPr lang="en-US" b="1" i="1" dirty="0">
                <a:latin typeface="Calibri" charset="0"/>
                <a:ea typeface="ＭＳ Ｐゴシック" charset="0"/>
              </a:rPr>
              <a:t>always</a:t>
            </a:r>
            <a:r>
              <a:rPr lang="en-US" b="1" dirty="0">
                <a:latin typeface="Calibri" charset="0"/>
                <a:ea typeface="ＭＳ Ｐゴシック" charset="0"/>
              </a:rPr>
              <a:t> from </a:t>
            </a:r>
            <a:r>
              <a:rPr lang="en-US" sz="2400" b="1" dirty="0">
                <a:latin typeface="Calibri" charset="0"/>
                <a:ea typeface="ＭＳ Ｐゴシック" charset="0"/>
              </a:rPr>
              <a:t>solid </a:t>
            </a:r>
            <a:r>
              <a:rPr lang="en-US" b="1" dirty="0">
                <a:latin typeface="Calibri" charset="0"/>
                <a:ea typeface="ＭＳ Ｐゴシック" charset="0"/>
              </a:rPr>
              <a:t>dielectric film on metal surfaces at low temperatures.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096470"/>
            <a:ext cx="4736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b="1" dirty="0"/>
              <a:t>• Solid He monolayers form on solid H</a:t>
            </a:r>
            <a:r>
              <a:rPr lang="en-US" altLang="en-US" b="1" baseline="-25000" dirty="0"/>
              <a:t>2</a:t>
            </a:r>
            <a:r>
              <a:rPr lang="en-US" altLang="en-US" b="1" dirty="0"/>
              <a:t> surfaces</a:t>
            </a:r>
          </a:p>
          <a:p>
            <a:pPr>
              <a:spcBef>
                <a:spcPct val="0"/>
              </a:spcBef>
            </a:pPr>
            <a:r>
              <a:rPr lang="en-US" altLang="en-US" b="1" dirty="0"/>
              <a:t>• They will also form on metal surfaces at low T</a:t>
            </a:r>
          </a:p>
        </p:txBody>
      </p:sp>
    </p:spTree>
    <p:extLst>
      <p:ext uri="{BB962C8B-B14F-4D97-AF65-F5344CB8AC3E}">
        <p14:creationId xmlns:p14="http://schemas.microsoft.com/office/powerpoint/2010/main" val="408396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3338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 err="1"/>
              <a:t>Ar</a:t>
            </a:r>
            <a:r>
              <a:rPr lang="en-US" altLang="en-US" sz="4000" dirty="0"/>
              <a:t> ions trapped on Al</a:t>
            </a:r>
            <a:r>
              <a:rPr lang="en-US" altLang="en-US" sz="4000" baseline="-25000" dirty="0"/>
              <a:t>2</a:t>
            </a:r>
            <a:r>
              <a:rPr lang="en-US" altLang="en-US" sz="4000" dirty="0"/>
              <a:t>O</a:t>
            </a:r>
            <a:r>
              <a:rPr lang="en-US" altLang="en-US" sz="4000" baseline="-25000" dirty="0"/>
              <a:t>3</a:t>
            </a:r>
            <a:r>
              <a:rPr lang="en-US" altLang="en-US" sz="4000" dirty="0"/>
              <a:t> layer enhance photo-emission in </a:t>
            </a:r>
            <a:r>
              <a:rPr lang="en-US" altLang="en-US" sz="4000" dirty="0" err="1"/>
              <a:t>Ar</a:t>
            </a:r>
            <a:r>
              <a:rPr lang="en-US" altLang="en-US" sz="4000" dirty="0"/>
              <a:t> gas counter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76400"/>
            <a:ext cx="3425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3" b="53987"/>
          <a:stretch>
            <a:fillRect/>
          </a:stretch>
        </p:blipFill>
        <p:spPr bwMode="auto">
          <a:xfrm>
            <a:off x="5281613" y="1752600"/>
            <a:ext cx="3481387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334963" y="42672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• Al-</a:t>
            </a:r>
            <a:r>
              <a:rPr lang="en-US" altLang="en-US" sz="1800" b="1" dirty="0" err="1"/>
              <a:t>Kapton</a:t>
            </a:r>
            <a:r>
              <a:rPr lang="en-US" altLang="en-US" sz="1800" b="1" dirty="0"/>
              <a:t> “straw-tube” with </a:t>
            </a:r>
            <a:r>
              <a:rPr lang="en-US" altLang="en-US" sz="1800" b="1" dirty="0" err="1"/>
              <a:t>Ar</a:t>
            </a:r>
            <a:r>
              <a:rPr lang="en-US" altLang="en-US" sz="1800" b="1" dirty="0"/>
              <a:t> + </a:t>
            </a:r>
            <a:r>
              <a:rPr lang="en-US" altLang="en-US" sz="1800" b="1" baseline="30000" dirty="0"/>
              <a:t>106</a:t>
            </a:r>
            <a:r>
              <a:rPr lang="en-US" altLang="en-US" sz="1800" b="1" dirty="0"/>
              <a:t>Ru source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• Ions on surface reduce work function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   </a:t>
            </a:r>
            <a:r>
              <a:rPr lang="en-US" altLang="en-US" sz="1400" b="1" dirty="0" err="1"/>
              <a:t>Chirikov-Zorin</a:t>
            </a:r>
            <a:r>
              <a:rPr lang="en-US" altLang="en-US" sz="1400" b="1" dirty="0"/>
              <a:t> et al., NIM A 371, 375 (1996)</a:t>
            </a:r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4611688" y="1219200"/>
            <a:ext cx="455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Cathode Becomes Sensitive to Visible (!) Light</a:t>
            </a:r>
          </a:p>
        </p:txBody>
      </p: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563563" y="1219200"/>
            <a:ext cx="363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Ar Ions Trap on Oxidized Al Cathode</a:t>
            </a:r>
          </a:p>
        </p:txBody>
      </p:sp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6172200" y="1828800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Light off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6934200" y="3200400"/>
            <a:ext cx="95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Light on</a:t>
            </a:r>
          </a:p>
        </p:txBody>
      </p:sp>
      <p:sp>
        <p:nvSpPr>
          <p:cNvPr id="9226" name="TextBox 3"/>
          <p:cNvSpPr txBox="1">
            <a:spLocks noChangeArrowheads="1"/>
          </p:cNvSpPr>
          <p:nvPr/>
        </p:nvSpPr>
        <p:spPr bwMode="auto">
          <a:xfrm>
            <a:off x="5470525" y="42672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• Sensitivity to visible light in presence of positive ions</a:t>
            </a:r>
          </a:p>
        </p:txBody>
      </p:sp>
      <p:sp>
        <p:nvSpPr>
          <p:cNvPr id="9227" name="TextBox 3"/>
          <p:cNvSpPr txBox="1">
            <a:spLocks noChangeArrowheads="1"/>
          </p:cNvSpPr>
          <p:nvPr/>
        </p:nvSpPr>
        <p:spPr bwMode="auto">
          <a:xfrm>
            <a:off x="541793" y="5638800"/>
            <a:ext cx="7513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1800" b="1" dirty="0"/>
              <a:t>Our claim: Even one ion produce locally lowered tunneling barrier. To check one need to look on photo-effect spectra for different ion surface densities.</a:t>
            </a:r>
          </a:p>
        </p:txBody>
      </p:sp>
    </p:spTree>
    <p:extLst>
      <p:ext uri="{BB962C8B-B14F-4D97-AF65-F5344CB8AC3E}">
        <p14:creationId xmlns:p14="http://schemas.microsoft.com/office/powerpoint/2010/main" val="4854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9246" y="184944"/>
            <a:ext cx="8806154" cy="1143000"/>
          </a:xfrm>
        </p:spPr>
        <p:txBody>
          <a:bodyPr/>
          <a:lstStyle/>
          <a:p>
            <a:r>
              <a:rPr lang="en-US" altLang="en-US" sz="4000" dirty="0" err="1">
                <a:ea typeface="ＭＳ Ｐゴシック" pitchFamily="34" charset="-128"/>
              </a:rPr>
              <a:t>Physisorbed</a:t>
            </a:r>
            <a:r>
              <a:rPr lang="en-US" altLang="en-US" sz="4000" dirty="0">
                <a:ea typeface="ＭＳ Ｐゴシック" pitchFamily="34" charset="-128"/>
              </a:rPr>
              <a:t> Helium Films and Ions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769394" y="5657439"/>
            <a:ext cx="358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latin typeface="+mj-lt"/>
              </a:rPr>
              <a:t>S. </a:t>
            </a:r>
            <a:r>
              <a:rPr lang="en-US" sz="1400" b="1" dirty="0" err="1">
                <a:latin typeface="+mj-lt"/>
              </a:rPr>
              <a:t>Pereverzev</a:t>
            </a:r>
            <a:r>
              <a:rPr lang="en-US" sz="1400" b="1" dirty="0">
                <a:latin typeface="+mj-lt"/>
              </a:rPr>
              <a:t>, P. </a:t>
            </a:r>
            <a:r>
              <a:rPr lang="en-US" sz="1400" b="1" dirty="0" err="1">
                <a:latin typeface="+mj-lt"/>
              </a:rPr>
              <a:t>Leiderer</a:t>
            </a:r>
            <a:r>
              <a:rPr lang="en-US" sz="1400" b="1" dirty="0">
                <a:latin typeface="+mj-lt"/>
              </a:rPr>
              <a:t> (1993), unpublished</a:t>
            </a:r>
          </a:p>
        </p:txBody>
      </p:sp>
      <p:sp>
        <p:nvSpPr>
          <p:cNvPr id="44" name="Isosceles Triangle 43"/>
          <p:cNvSpPr/>
          <p:nvPr/>
        </p:nvSpPr>
        <p:spPr bwMode="auto">
          <a:xfrm rot="18827246">
            <a:off x="1573213" y="1679575"/>
            <a:ext cx="579438" cy="42068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13" name="Isosceles Triangle 12"/>
          <p:cNvSpPr/>
          <p:nvPr/>
        </p:nvSpPr>
        <p:spPr bwMode="auto">
          <a:xfrm rot="16200000" flipH="1" flipV="1">
            <a:off x="8068435" y="1745881"/>
            <a:ext cx="320642" cy="250907"/>
          </a:xfrm>
          <a:prstGeom prst="triangle">
            <a:avLst>
              <a:gd name="adj" fmla="val 49724"/>
            </a:avLst>
          </a:prstGeom>
          <a:solidFill>
            <a:srgbClr val="FEF0CE">
              <a:alpha val="49804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90694" y="2506644"/>
            <a:ext cx="1585893" cy="257934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6213930" y="4474908"/>
            <a:ext cx="340450" cy="1582803"/>
          </a:xfrm>
          <a:prstGeom prst="rightBrace">
            <a:avLst>
              <a:gd name="adj1" fmla="val 3967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609230" y="5055692"/>
            <a:ext cx="1548820" cy="7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135458" y="2473464"/>
            <a:ext cx="496364" cy="79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130309" y="2226782"/>
            <a:ext cx="506662" cy="21018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83266" y="4328629"/>
            <a:ext cx="1199718" cy="7212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3696" y="4299778"/>
            <a:ext cx="478857" cy="85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525753" y="2238323"/>
            <a:ext cx="109159" cy="108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139577" y="2235438"/>
            <a:ext cx="102980" cy="99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grpSp>
        <p:nvGrpSpPr>
          <p:cNvPr id="11279" name="Group 18"/>
          <p:cNvGrpSpPr>
            <a:grpSpLocks/>
          </p:cNvGrpSpPr>
          <p:nvPr/>
        </p:nvGrpSpPr>
        <p:grpSpPr bwMode="auto">
          <a:xfrm>
            <a:off x="6131339" y="2614837"/>
            <a:ext cx="501513" cy="36065"/>
            <a:chOff x="2964573" y="1922107"/>
            <a:chExt cx="976055" cy="59093"/>
          </a:xfrm>
        </p:grpSpPr>
        <p:sp>
          <p:nvSpPr>
            <p:cNvPr id="24" name="Rectangle 16"/>
            <p:cNvSpPr/>
            <p:nvPr/>
          </p:nvSpPr>
          <p:spPr>
            <a:xfrm>
              <a:off x="2964573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25" name="Rectangle 17"/>
            <p:cNvSpPr/>
            <p:nvPr/>
          </p:nvSpPr>
          <p:spPr>
            <a:xfrm>
              <a:off x="3762252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</p:grpSp>
      <p:grpSp>
        <p:nvGrpSpPr>
          <p:cNvPr id="11280" name="Group 19"/>
          <p:cNvGrpSpPr>
            <a:grpSpLocks/>
          </p:cNvGrpSpPr>
          <p:nvPr/>
        </p:nvGrpSpPr>
        <p:grpSpPr bwMode="auto">
          <a:xfrm>
            <a:off x="6131339" y="2920666"/>
            <a:ext cx="501513" cy="37507"/>
            <a:chOff x="2964573" y="1922107"/>
            <a:chExt cx="976055" cy="59093"/>
          </a:xfrm>
        </p:grpSpPr>
        <p:sp>
          <p:nvSpPr>
            <p:cNvPr id="27" name="Rectangle 26"/>
            <p:cNvSpPr/>
            <p:nvPr/>
          </p:nvSpPr>
          <p:spPr>
            <a:xfrm>
              <a:off x="2964573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62252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</p:grpSp>
      <p:grpSp>
        <p:nvGrpSpPr>
          <p:cNvPr id="11281" name="Group 22"/>
          <p:cNvGrpSpPr>
            <a:grpSpLocks/>
          </p:cNvGrpSpPr>
          <p:nvPr/>
        </p:nvGrpSpPr>
        <p:grpSpPr bwMode="auto">
          <a:xfrm>
            <a:off x="6131339" y="3229379"/>
            <a:ext cx="501513" cy="36065"/>
            <a:chOff x="2964573" y="1922107"/>
            <a:chExt cx="976055" cy="59093"/>
          </a:xfrm>
        </p:grpSpPr>
        <p:sp>
          <p:nvSpPr>
            <p:cNvPr id="30" name="Rectangle 29"/>
            <p:cNvSpPr/>
            <p:nvPr/>
          </p:nvSpPr>
          <p:spPr>
            <a:xfrm>
              <a:off x="2964573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62252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</p:grpSp>
      <p:grpSp>
        <p:nvGrpSpPr>
          <p:cNvPr id="11282" name="Group 25"/>
          <p:cNvGrpSpPr>
            <a:grpSpLocks/>
          </p:cNvGrpSpPr>
          <p:nvPr/>
        </p:nvGrpSpPr>
        <p:grpSpPr bwMode="auto">
          <a:xfrm>
            <a:off x="6131339" y="3536650"/>
            <a:ext cx="501513" cy="36064"/>
            <a:chOff x="2964573" y="1922107"/>
            <a:chExt cx="976055" cy="59093"/>
          </a:xfrm>
        </p:grpSpPr>
        <p:sp>
          <p:nvSpPr>
            <p:cNvPr id="33" name="Rectangle 32"/>
            <p:cNvSpPr/>
            <p:nvPr/>
          </p:nvSpPr>
          <p:spPr>
            <a:xfrm>
              <a:off x="2964573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762252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</p:grpSp>
      <p:grpSp>
        <p:nvGrpSpPr>
          <p:cNvPr id="11283" name="Group 28"/>
          <p:cNvGrpSpPr>
            <a:grpSpLocks/>
          </p:cNvGrpSpPr>
          <p:nvPr/>
        </p:nvGrpSpPr>
        <p:grpSpPr bwMode="auto">
          <a:xfrm>
            <a:off x="6131339" y="3842478"/>
            <a:ext cx="501513" cy="36064"/>
            <a:chOff x="2964573" y="1922107"/>
            <a:chExt cx="976055" cy="59093"/>
          </a:xfrm>
        </p:grpSpPr>
        <p:sp>
          <p:nvSpPr>
            <p:cNvPr id="36" name="Rectangle 29"/>
            <p:cNvSpPr/>
            <p:nvPr/>
          </p:nvSpPr>
          <p:spPr>
            <a:xfrm>
              <a:off x="2964573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762252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</p:grpSp>
      <p:grpSp>
        <p:nvGrpSpPr>
          <p:cNvPr id="11284" name="Group 31"/>
          <p:cNvGrpSpPr>
            <a:grpSpLocks/>
          </p:cNvGrpSpPr>
          <p:nvPr/>
        </p:nvGrpSpPr>
        <p:grpSpPr bwMode="auto">
          <a:xfrm>
            <a:off x="6131339" y="4149749"/>
            <a:ext cx="501513" cy="36065"/>
            <a:chOff x="2964573" y="1922107"/>
            <a:chExt cx="976055" cy="59093"/>
          </a:xfrm>
        </p:grpSpPr>
        <p:sp>
          <p:nvSpPr>
            <p:cNvPr id="39" name="Rectangle 38"/>
            <p:cNvSpPr/>
            <p:nvPr/>
          </p:nvSpPr>
          <p:spPr>
            <a:xfrm>
              <a:off x="2964573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62252" y="1922107"/>
              <a:ext cx="178376" cy="59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6262302" y="1801649"/>
            <a:ext cx="273233" cy="30246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00336" y="2226782"/>
            <a:ext cx="366609" cy="5193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43" name="Isosceles Triangle 42"/>
          <p:cNvSpPr/>
          <p:nvPr/>
        </p:nvSpPr>
        <p:spPr bwMode="auto">
          <a:xfrm rot="20411935">
            <a:off x="6205484" y="1788236"/>
            <a:ext cx="660102" cy="225043"/>
          </a:xfrm>
          <a:prstGeom prst="triangle">
            <a:avLst>
              <a:gd name="adj" fmla="val 52818"/>
            </a:avLst>
          </a:prstGeom>
          <a:solidFill>
            <a:schemeClr val="tx2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 bwMode="auto">
          <a:xfrm rot="18727446">
            <a:off x="6103268" y="1952388"/>
            <a:ext cx="545297" cy="23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47" name="Isosceles Triangle 46"/>
          <p:cNvSpPr/>
          <p:nvPr/>
        </p:nvSpPr>
        <p:spPr bwMode="auto">
          <a:xfrm rot="13427246">
            <a:off x="6088087" y="4706587"/>
            <a:ext cx="444874" cy="3231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 bwMode="auto">
          <a:xfrm rot="2527446">
            <a:off x="6064402" y="4679178"/>
            <a:ext cx="612731" cy="47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49" name="Isosceles Triangle 48"/>
          <p:cNvSpPr/>
          <p:nvPr/>
        </p:nvSpPr>
        <p:spPr bwMode="auto">
          <a:xfrm rot="16200000">
            <a:off x="7760697" y="1767724"/>
            <a:ext cx="318811" cy="209050"/>
          </a:xfrm>
          <a:prstGeom prst="triangle">
            <a:avLst>
              <a:gd name="adj" fmla="val 49724"/>
            </a:avLst>
          </a:prstGeom>
          <a:solidFill>
            <a:srgbClr val="FEF0CE">
              <a:alpha val="49804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50" name="Chord 49"/>
          <p:cNvSpPr/>
          <p:nvPr/>
        </p:nvSpPr>
        <p:spPr bwMode="auto">
          <a:xfrm>
            <a:off x="8022979" y="1567804"/>
            <a:ext cx="80324" cy="562608"/>
          </a:xfrm>
          <a:prstGeom prst="chord">
            <a:avLst>
              <a:gd name="adj1" fmla="val 5454108"/>
              <a:gd name="adj2" fmla="val 1620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51" name="Chord 50"/>
          <p:cNvSpPr/>
          <p:nvPr/>
        </p:nvSpPr>
        <p:spPr bwMode="auto">
          <a:xfrm flipH="1">
            <a:off x="8022979" y="1546265"/>
            <a:ext cx="80324" cy="562608"/>
          </a:xfrm>
          <a:prstGeom prst="chord">
            <a:avLst>
              <a:gd name="adj1" fmla="val 5454108"/>
              <a:gd name="adj2" fmla="val 1604731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grpSp>
        <p:nvGrpSpPr>
          <p:cNvPr id="11295" name="Group 52"/>
          <p:cNvGrpSpPr>
            <a:grpSpLocks/>
          </p:cNvGrpSpPr>
          <p:nvPr/>
        </p:nvGrpSpPr>
        <p:grpSpPr bwMode="auto">
          <a:xfrm>
            <a:off x="6397027" y="4429610"/>
            <a:ext cx="288344" cy="292845"/>
            <a:chOff x="6260842" y="4591050"/>
            <a:chExt cx="559837" cy="478680"/>
          </a:xfrm>
        </p:grpSpPr>
        <p:sp>
          <p:nvSpPr>
            <p:cNvPr id="53" name="Rectangle 52"/>
            <p:cNvSpPr/>
            <p:nvPr/>
          </p:nvSpPr>
          <p:spPr>
            <a:xfrm rot="2535364">
              <a:off x="6260842" y="4784408"/>
              <a:ext cx="559837" cy="87248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54" name="Flowchart: Connector 107"/>
            <p:cNvSpPr/>
            <p:nvPr/>
          </p:nvSpPr>
          <p:spPr>
            <a:xfrm>
              <a:off x="6712710" y="4975409"/>
              <a:ext cx="83976" cy="943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55" name="Flowchart: Connector 108"/>
            <p:cNvSpPr/>
            <p:nvPr/>
          </p:nvSpPr>
          <p:spPr>
            <a:xfrm>
              <a:off x="6288834" y="4591050"/>
              <a:ext cx="81977" cy="94321"/>
            </a:xfrm>
            <a:prstGeom prst="flowChartConnector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</p:grpSp>
      <p:sp>
        <p:nvSpPr>
          <p:cNvPr id="56" name="Rectangle 55"/>
          <p:cNvSpPr/>
          <p:nvPr/>
        </p:nvSpPr>
        <p:spPr bwMode="auto">
          <a:xfrm rot="18000000">
            <a:off x="6650743" y="4377067"/>
            <a:ext cx="90882" cy="257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 bwMode="auto">
          <a:xfrm rot="2527446">
            <a:off x="6515455" y="4494527"/>
            <a:ext cx="188453" cy="288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58" name="Flowchart: Extract 91"/>
          <p:cNvSpPr/>
          <p:nvPr/>
        </p:nvSpPr>
        <p:spPr bwMode="auto">
          <a:xfrm rot="2577191">
            <a:off x="6562826" y="4384891"/>
            <a:ext cx="182274" cy="135603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8270281" y="1777987"/>
            <a:ext cx="167857" cy="199187"/>
          </a:xfrm>
          <a:prstGeom prst="rect">
            <a:avLst/>
          </a:prstGeom>
          <a:blipFill dpi="0" rotWithShape="1">
            <a:blip r:embed="rId2">
              <a:lum bright="-74000" contrast="100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chemeClr val="lt1"/>
              </a:solidFill>
              <a:latin typeface="+mj-lt"/>
              <a:ea typeface="+mn-ea"/>
            </a:endParaRPr>
          </a:p>
        </p:txBody>
      </p:sp>
      <p:sp>
        <p:nvSpPr>
          <p:cNvPr id="61" name="Chord 60"/>
          <p:cNvSpPr/>
          <p:nvPr/>
        </p:nvSpPr>
        <p:spPr bwMode="auto">
          <a:xfrm rot="17460000" flipH="1">
            <a:off x="6169209" y="4461568"/>
            <a:ext cx="44721" cy="51490"/>
          </a:xfrm>
          <a:prstGeom prst="chord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5989227" y="2365838"/>
            <a:ext cx="211109" cy="2103290"/>
          </a:xfrm>
          <a:custGeom>
            <a:avLst/>
            <a:gdLst>
              <a:gd name="connsiteX0" fmla="*/ 407193 w 416719"/>
              <a:gd name="connsiteY0" fmla="*/ 1614488 h 1614488"/>
              <a:gd name="connsiteX1" fmla="*/ 402431 w 416719"/>
              <a:gd name="connsiteY1" fmla="*/ 1514475 h 1614488"/>
              <a:gd name="connsiteX2" fmla="*/ 321468 w 416719"/>
              <a:gd name="connsiteY2" fmla="*/ 1481138 h 1614488"/>
              <a:gd name="connsiteX3" fmla="*/ 73818 w 416719"/>
              <a:gd name="connsiteY3" fmla="*/ 1481138 h 1614488"/>
              <a:gd name="connsiteX4" fmla="*/ 11906 w 416719"/>
              <a:gd name="connsiteY4" fmla="*/ 1219200 h 1614488"/>
              <a:gd name="connsiteX5" fmla="*/ 2381 w 416719"/>
              <a:gd name="connsiteY5" fmla="*/ 0 h 1614488"/>
              <a:gd name="connsiteX0" fmla="*/ 407193 w 411956"/>
              <a:gd name="connsiteY0" fmla="*/ 1614488 h 1614488"/>
              <a:gd name="connsiteX1" fmla="*/ 378618 w 411956"/>
              <a:gd name="connsiteY1" fmla="*/ 1519237 h 1614488"/>
              <a:gd name="connsiteX2" fmla="*/ 321468 w 411956"/>
              <a:gd name="connsiteY2" fmla="*/ 1481138 h 1614488"/>
              <a:gd name="connsiteX3" fmla="*/ 73818 w 411956"/>
              <a:gd name="connsiteY3" fmla="*/ 1481138 h 1614488"/>
              <a:gd name="connsiteX4" fmla="*/ 11906 w 411956"/>
              <a:gd name="connsiteY4" fmla="*/ 1219200 h 1614488"/>
              <a:gd name="connsiteX5" fmla="*/ 2381 w 411956"/>
              <a:gd name="connsiteY5" fmla="*/ 0 h 1614488"/>
              <a:gd name="connsiteX0" fmla="*/ 407193 w 411956"/>
              <a:gd name="connsiteY0" fmla="*/ 1614488 h 1614488"/>
              <a:gd name="connsiteX1" fmla="*/ 378618 w 411956"/>
              <a:gd name="connsiteY1" fmla="*/ 1519237 h 1614488"/>
              <a:gd name="connsiteX2" fmla="*/ 273843 w 411956"/>
              <a:gd name="connsiteY2" fmla="*/ 1490663 h 1614488"/>
              <a:gd name="connsiteX3" fmla="*/ 73818 w 411956"/>
              <a:gd name="connsiteY3" fmla="*/ 1481138 h 1614488"/>
              <a:gd name="connsiteX4" fmla="*/ 11906 w 411956"/>
              <a:gd name="connsiteY4" fmla="*/ 1219200 h 1614488"/>
              <a:gd name="connsiteX5" fmla="*/ 2381 w 411956"/>
              <a:gd name="connsiteY5" fmla="*/ 0 h 1614488"/>
              <a:gd name="connsiteX0" fmla="*/ 405606 w 410369"/>
              <a:gd name="connsiteY0" fmla="*/ 3443288 h 3599656"/>
              <a:gd name="connsiteX1" fmla="*/ 377031 w 410369"/>
              <a:gd name="connsiteY1" fmla="*/ 3348037 h 3599656"/>
              <a:gd name="connsiteX2" fmla="*/ 272256 w 410369"/>
              <a:gd name="connsiteY2" fmla="*/ 3319463 h 3599656"/>
              <a:gd name="connsiteX3" fmla="*/ 72231 w 410369"/>
              <a:gd name="connsiteY3" fmla="*/ 3309938 h 3599656"/>
              <a:gd name="connsiteX4" fmla="*/ 10319 w 410369"/>
              <a:gd name="connsiteY4" fmla="*/ 3048000 h 3599656"/>
              <a:gd name="connsiteX5" fmla="*/ 10319 w 410369"/>
              <a:gd name="connsiteY5" fmla="*/ 0 h 3599656"/>
              <a:gd name="connsiteX0" fmla="*/ 405606 w 410369"/>
              <a:gd name="connsiteY0" fmla="*/ 3443288 h 3443288"/>
              <a:gd name="connsiteX1" fmla="*/ 377031 w 410369"/>
              <a:gd name="connsiteY1" fmla="*/ 3348037 h 3443288"/>
              <a:gd name="connsiteX2" fmla="*/ 272256 w 410369"/>
              <a:gd name="connsiteY2" fmla="*/ 3319463 h 3443288"/>
              <a:gd name="connsiteX3" fmla="*/ 72231 w 410369"/>
              <a:gd name="connsiteY3" fmla="*/ 3309938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  <a:gd name="connsiteX0" fmla="*/ 405606 w 410369"/>
              <a:gd name="connsiteY0" fmla="*/ 3443288 h 3443288"/>
              <a:gd name="connsiteX1" fmla="*/ 377031 w 410369"/>
              <a:gd name="connsiteY1" fmla="*/ 3348037 h 3443288"/>
              <a:gd name="connsiteX2" fmla="*/ 272256 w 410369"/>
              <a:gd name="connsiteY2" fmla="*/ 3319463 h 3443288"/>
              <a:gd name="connsiteX3" fmla="*/ 81756 w 410369"/>
              <a:gd name="connsiteY3" fmla="*/ 3295651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369" h="3443288">
                <a:moveTo>
                  <a:pt x="405606" y="3443288"/>
                </a:moveTo>
                <a:cubicBezTo>
                  <a:pt x="410369" y="3404394"/>
                  <a:pt x="399256" y="3368674"/>
                  <a:pt x="377031" y="3348037"/>
                </a:cubicBezTo>
                <a:cubicBezTo>
                  <a:pt x="354806" y="3327400"/>
                  <a:pt x="321468" y="3328194"/>
                  <a:pt x="272256" y="3319463"/>
                </a:cubicBezTo>
                <a:cubicBezTo>
                  <a:pt x="223044" y="3310732"/>
                  <a:pt x="125412" y="3340895"/>
                  <a:pt x="81756" y="3295651"/>
                </a:cubicBezTo>
                <a:cubicBezTo>
                  <a:pt x="38100" y="3250407"/>
                  <a:pt x="6351" y="3190081"/>
                  <a:pt x="10319" y="3048000"/>
                </a:cubicBezTo>
                <a:cubicBezTo>
                  <a:pt x="0" y="2496344"/>
                  <a:pt x="9128" y="486172"/>
                  <a:pt x="10319" y="0"/>
                </a:cubicBezTo>
              </a:path>
            </a:pathLst>
          </a:cu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63" name="Freeform 62"/>
          <p:cNvSpPr/>
          <p:nvPr/>
        </p:nvSpPr>
        <p:spPr bwMode="auto">
          <a:xfrm flipH="1">
            <a:off x="6669925" y="2352287"/>
            <a:ext cx="225526" cy="2325448"/>
          </a:xfrm>
          <a:custGeom>
            <a:avLst/>
            <a:gdLst>
              <a:gd name="connsiteX0" fmla="*/ 407193 w 416719"/>
              <a:gd name="connsiteY0" fmla="*/ 1614488 h 1614488"/>
              <a:gd name="connsiteX1" fmla="*/ 402431 w 416719"/>
              <a:gd name="connsiteY1" fmla="*/ 1514475 h 1614488"/>
              <a:gd name="connsiteX2" fmla="*/ 321468 w 416719"/>
              <a:gd name="connsiteY2" fmla="*/ 1481138 h 1614488"/>
              <a:gd name="connsiteX3" fmla="*/ 73818 w 416719"/>
              <a:gd name="connsiteY3" fmla="*/ 1481138 h 1614488"/>
              <a:gd name="connsiteX4" fmla="*/ 11906 w 416719"/>
              <a:gd name="connsiteY4" fmla="*/ 1219200 h 1614488"/>
              <a:gd name="connsiteX5" fmla="*/ 2381 w 416719"/>
              <a:gd name="connsiteY5" fmla="*/ 0 h 1614488"/>
              <a:gd name="connsiteX0" fmla="*/ 407193 w 411956"/>
              <a:gd name="connsiteY0" fmla="*/ 1614488 h 1614488"/>
              <a:gd name="connsiteX1" fmla="*/ 378618 w 411956"/>
              <a:gd name="connsiteY1" fmla="*/ 1519237 h 1614488"/>
              <a:gd name="connsiteX2" fmla="*/ 321468 w 411956"/>
              <a:gd name="connsiteY2" fmla="*/ 1481138 h 1614488"/>
              <a:gd name="connsiteX3" fmla="*/ 73818 w 411956"/>
              <a:gd name="connsiteY3" fmla="*/ 1481138 h 1614488"/>
              <a:gd name="connsiteX4" fmla="*/ 11906 w 411956"/>
              <a:gd name="connsiteY4" fmla="*/ 1219200 h 1614488"/>
              <a:gd name="connsiteX5" fmla="*/ 2381 w 411956"/>
              <a:gd name="connsiteY5" fmla="*/ 0 h 1614488"/>
              <a:gd name="connsiteX0" fmla="*/ 407193 w 411956"/>
              <a:gd name="connsiteY0" fmla="*/ 1614488 h 1614488"/>
              <a:gd name="connsiteX1" fmla="*/ 378618 w 411956"/>
              <a:gd name="connsiteY1" fmla="*/ 1519237 h 1614488"/>
              <a:gd name="connsiteX2" fmla="*/ 273843 w 411956"/>
              <a:gd name="connsiteY2" fmla="*/ 1490663 h 1614488"/>
              <a:gd name="connsiteX3" fmla="*/ 73818 w 411956"/>
              <a:gd name="connsiteY3" fmla="*/ 1481138 h 1614488"/>
              <a:gd name="connsiteX4" fmla="*/ 11906 w 411956"/>
              <a:gd name="connsiteY4" fmla="*/ 1219200 h 1614488"/>
              <a:gd name="connsiteX5" fmla="*/ 2381 w 411956"/>
              <a:gd name="connsiteY5" fmla="*/ 0 h 1614488"/>
              <a:gd name="connsiteX0" fmla="*/ 405606 w 410369"/>
              <a:gd name="connsiteY0" fmla="*/ 3443288 h 3599656"/>
              <a:gd name="connsiteX1" fmla="*/ 377031 w 410369"/>
              <a:gd name="connsiteY1" fmla="*/ 3348037 h 3599656"/>
              <a:gd name="connsiteX2" fmla="*/ 272256 w 410369"/>
              <a:gd name="connsiteY2" fmla="*/ 3319463 h 3599656"/>
              <a:gd name="connsiteX3" fmla="*/ 72231 w 410369"/>
              <a:gd name="connsiteY3" fmla="*/ 3309938 h 3599656"/>
              <a:gd name="connsiteX4" fmla="*/ 10319 w 410369"/>
              <a:gd name="connsiteY4" fmla="*/ 3048000 h 3599656"/>
              <a:gd name="connsiteX5" fmla="*/ 10319 w 410369"/>
              <a:gd name="connsiteY5" fmla="*/ 0 h 3599656"/>
              <a:gd name="connsiteX0" fmla="*/ 405606 w 410369"/>
              <a:gd name="connsiteY0" fmla="*/ 3443288 h 3443288"/>
              <a:gd name="connsiteX1" fmla="*/ 377031 w 410369"/>
              <a:gd name="connsiteY1" fmla="*/ 3348037 h 3443288"/>
              <a:gd name="connsiteX2" fmla="*/ 272256 w 410369"/>
              <a:gd name="connsiteY2" fmla="*/ 3319463 h 3443288"/>
              <a:gd name="connsiteX3" fmla="*/ 72231 w 410369"/>
              <a:gd name="connsiteY3" fmla="*/ 3309938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  <a:gd name="connsiteX0" fmla="*/ 405606 w 410369"/>
              <a:gd name="connsiteY0" fmla="*/ 3443288 h 3443288"/>
              <a:gd name="connsiteX1" fmla="*/ 377031 w 410369"/>
              <a:gd name="connsiteY1" fmla="*/ 3348037 h 3443288"/>
              <a:gd name="connsiteX2" fmla="*/ 272256 w 410369"/>
              <a:gd name="connsiteY2" fmla="*/ 3319463 h 3443288"/>
              <a:gd name="connsiteX3" fmla="*/ 81756 w 410369"/>
              <a:gd name="connsiteY3" fmla="*/ 3295651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  <a:gd name="connsiteX0" fmla="*/ 405606 w 410369"/>
              <a:gd name="connsiteY0" fmla="*/ 3443288 h 3443288"/>
              <a:gd name="connsiteX1" fmla="*/ 350267 w 410369"/>
              <a:gd name="connsiteY1" fmla="*/ 3378204 h 3443288"/>
              <a:gd name="connsiteX2" fmla="*/ 272256 w 410369"/>
              <a:gd name="connsiteY2" fmla="*/ 3319463 h 3443288"/>
              <a:gd name="connsiteX3" fmla="*/ 81756 w 410369"/>
              <a:gd name="connsiteY3" fmla="*/ 3295651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  <a:gd name="connsiteX0" fmla="*/ 405606 w 410369"/>
              <a:gd name="connsiteY0" fmla="*/ 3443288 h 3443288"/>
              <a:gd name="connsiteX1" fmla="*/ 350267 w 410369"/>
              <a:gd name="connsiteY1" fmla="*/ 3378204 h 3443288"/>
              <a:gd name="connsiteX2" fmla="*/ 214269 w 410369"/>
              <a:gd name="connsiteY2" fmla="*/ 3328082 h 3443288"/>
              <a:gd name="connsiteX3" fmla="*/ 81756 w 410369"/>
              <a:gd name="connsiteY3" fmla="*/ 3295651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  <a:gd name="connsiteX0" fmla="*/ 405606 w 410369"/>
              <a:gd name="connsiteY0" fmla="*/ 3443288 h 3443288"/>
              <a:gd name="connsiteX1" fmla="*/ 350267 w 410369"/>
              <a:gd name="connsiteY1" fmla="*/ 3378204 h 3443288"/>
              <a:gd name="connsiteX2" fmla="*/ 214269 w 410369"/>
              <a:gd name="connsiteY2" fmla="*/ 3328082 h 3443288"/>
              <a:gd name="connsiteX3" fmla="*/ 86217 w 410369"/>
              <a:gd name="connsiteY3" fmla="*/ 3274103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  <a:gd name="connsiteX0" fmla="*/ 405606 w 410369"/>
              <a:gd name="connsiteY0" fmla="*/ 3443288 h 3443288"/>
              <a:gd name="connsiteX1" fmla="*/ 350267 w 410369"/>
              <a:gd name="connsiteY1" fmla="*/ 3352347 h 3443288"/>
              <a:gd name="connsiteX2" fmla="*/ 214269 w 410369"/>
              <a:gd name="connsiteY2" fmla="*/ 3328082 h 3443288"/>
              <a:gd name="connsiteX3" fmla="*/ 86217 w 410369"/>
              <a:gd name="connsiteY3" fmla="*/ 3274103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  <a:gd name="connsiteX0" fmla="*/ 405606 w 410369"/>
              <a:gd name="connsiteY0" fmla="*/ 3443288 h 3443288"/>
              <a:gd name="connsiteX1" fmla="*/ 350267 w 410369"/>
              <a:gd name="connsiteY1" fmla="*/ 3352347 h 3443288"/>
              <a:gd name="connsiteX2" fmla="*/ 214269 w 410369"/>
              <a:gd name="connsiteY2" fmla="*/ 3328082 h 3443288"/>
              <a:gd name="connsiteX3" fmla="*/ 63915 w 410369"/>
              <a:gd name="connsiteY3" fmla="*/ 3269794 h 3443288"/>
              <a:gd name="connsiteX4" fmla="*/ 10319 w 410369"/>
              <a:gd name="connsiteY4" fmla="*/ 3048000 h 3443288"/>
              <a:gd name="connsiteX5" fmla="*/ 10319 w 410369"/>
              <a:gd name="connsiteY5" fmla="*/ 0 h 344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0369" h="3443288">
                <a:moveTo>
                  <a:pt x="405606" y="3443288"/>
                </a:moveTo>
                <a:cubicBezTo>
                  <a:pt x="410369" y="3404394"/>
                  <a:pt x="382156" y="3371548"/>
                  <a:pt x="350267" y="3352347"/>
                </a:cubicBezTo>
                <a:cubicBezTo>
                  <a:pt x="318378" y="3333146"/>
                  <a:pt x="261994" y="3341841"/>
                  <a:pt x="214269" y="3328082"/>
                </a:cubicBezTo>
                <a:cubicBezTo>
                  <a:pt x="166544" y="3314323"/>
                  <a:pt x="97907" y="3316474"/>
                  <a:pt x="63915" y="3269794"/>
                </a:cubicBezTo>
                <a:cubicBezTo>
                  <a:pt x="29923" y="3223114"/>
                  <a:pt x="6351" y="3190081"/>
                  <a:pt x="10319" y="3048000"/>
                </a:cubicBezTo>
                <a:cubicBezTo>
                  <a:pt x="0" y="2496344"/>
                  <a:pt x="9128" y="486172"/>
                  <a:pt x="10319" y="0"/>
                </a:cubicBezTo>
              </a:path>
            </a:pathLst>
          </a:custGeom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atin typeface="+mj-lt"/>
            </a:endParaRPr>
          </a:p>
        </p:txBody>
      </p:sp>
      <p:sp>
        <p:nvSpPr>
          <p:cNvPr id="18474" name="TextBox 100"/>
          <p:cNvSpPr txBox="1">
            <a:spLocks noChangeArrowheads="1"/>
          </p:cNvSpPr>
          <p:nvPr/>
        </p:nvSpPr>
        <p:spPr bwMode="auto">
          <a:xfrm>
            <a:off x="7498725" y="3562929"/>
            <a:ext cx="900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latin typeface="+mj-lt"/>
                <a:cs typeface="Times New Roman" charset="0"/>
              </a:rPr>
              <a:t>Wire ring anode</a:t>
            </a:r>
          </a:p>
        </p:txBody>
      </p:sp>
      <p:sp>
        <p:nvSpPr>
          <p:cNvPr id="18475" name="TextBox 101"/>
          <p:cNvSpPr txBox="1">
            <a:spLocks noChangeArrowheads="1"/>
          </p:cNvSpPr>
          <p:nvPr/>
        </p:nvSpPr>
        <p:spPr bwMode="auto">
          <a:xfrm>
            <a:off x="7635017" y="4148083"/>
            <a:ext cx="8562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latin typeface="+mj-lt"/>
                <a:cs typeface="Times New Roman" charset="0"/>
              </a:rPr>
              <a:t>Ag film on glass</a:t>
            </a:r>
          </a:p>
          <a:p>
            <a:pPr algn="ctr" eaLnBrk="1" hangingPunct="1">
              <a:defRPr/>
            </a:pPr>
            <a:r>
              <a:rPr lang="en-US" sz="1400" b="1" dirty="0">
                <a:latin typeface="+mj-lt"/>
                <a:cs typeface="Times New Roman" charset="0"/>
              </a:rPr>
              <a:t>cathode</a:t>
            </a:r>
          </a:p>
        </p:txBody>
      </p:sp>
      <p:sp>
        <p:nvSpPr>
          <p:cNvPr id="18476" name="TextBox 102"/>
          <p:cNvSpPr txBox="1">
            <a:spLocks noChangeArrowheads="1"/>
          </p:cNvSpPr>
          <p:nvPr/>
        </p:nvSpPr>
        <p:spPr bwMode="auto">
          <a:xfrm>
            <a:off x="4846416" y="2090677"/>
            <a:ext cx="1177309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100" b="1" dirty="0" err="1">
                <a:latin typeface="+mj-lt"/>
                <a:cs typeface="Times New Roman" charset="0"/>
              </a:rPr>
              <a:t>Picoammeter</a:t>
            </a:r>
            <a:endParaRPr lang="en-US" sz="1100" b="1" dirty="0">
              <a:latin typeface="+mj-lt"/>
              <a:cs typeface="Times New Roman" charset="0"/>
            </a:endParaRPr>
          </a:p>
        </p:txBody>
      </p:sp>
      <p:grpSp>
        <p:nvGrpSpPr>
          <p:cNvPr id="11307" name="Group 1"/>
          <p:cNvGrpSpPr>
            <a:grpSpLocks/>
          </p:cNvGrpSpPr>
          <p:nvPr/>
        </p:nvGrpSpPr>
        <p:grpSpPr bwMode="auto">
          <a:xfrm>
            <a:off x="6719236" y="2065213"/>
            <a:ext cx="352429" cy="310155"/>
            <a:chOff x="3100874" y="2013764"/>
            <a:chExt cx="457201" cy="369332"/>
          </a:xfrm>
        </p:grpSpPr>
        <p:sp>
          <p:nvSpPr>
            <p:cNvPr id="65" name="Flowchart: Connector 98"/>
            <p:cNvSpPr/>
            <p:nvPr/>
          </p:nvSpPr>
          <p:spPr bwMode="auto">
            <a:xfrm>
              <a:off x="3189514" y="2056709"/>
              <a:ext cx="316259" cy="295466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latin typeface="+mj-lt"/>
              </a:endParaRPr>
            </a:p>
          </p:txBody>
        </p:sp>
        <p:sp>
          <p:nvSpPr>
            <p:cNvPr id="18477" name="TextBox 103"/>
            <p:cNvSpPr txBox="1">
              <a:spLocks noChangeArrowheads="1"/>
            </p:cNvSpPr>
            <p:nvPr/>
          </p:nvSpPr>
          <p:spPr bwMode="auto">
            <a:xfrm>
              <a:off x="3100874" y="2013764"/>
              <a:ext cx="4572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800" b="1" dirty="0">
                  <a:latin typeface="+mj-lt"/>
                  <a:cs typeface="Times New Roman" charset="0"/>
                </a:rPr>
                <a:t>V</a:t>
              </a:r>
            </a:p>
          </p:txBody>
        </p:sp>
      </p:grpSp>
      <p:cxnSp>
        <p:nvCxnSpPr>
          <p:cNvPr id="71" name="Straight Connector 70"/>
          <p:cNvCxnSpPr>
            <a:stCxn id="56" idx="3"/>
          </p:cNvCxnSpPr>
          <p:nvPr/>
        </p:nvCxnSpPr>
        <p:spPr bwMode="auto">
          <a:xfrm flipV="1">
            <a:off x="6716265" y="2340746"/>
            <a:ext cx="13388" cy="2008079"/>
          </a:xfrm>
          <a:prstGeom prst="line">
            <a:avLst/>
          </a:prstGeom>
          <a:ln w="666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02"/>
          <p:cNvSpPr txBox="1">
            <a:spLocks noChangeArrowheads="1"/>
          </p:cNvSpPr>
          <p:nvPr/>
        </p:nvSpPr>
        <p:spPr bwMode="auto">
          <a:xfrm>
            <a:off x="6860111" y="1595189"/>
            <a:ext cx="95546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err="1">
                <a:cs typeface="Times New Roman" charset="0"/>
              </a:rPr>
              <a:t>Monochromator</a:t>
            </a:r>
            <a:endParaRPr lang="en-US" sz="1400" b="1" dirty="0">
              <a:cs typeface="Times New Roman" charset="0"/>
            </a:endParaRPr>
          </a:p>
        </p:txBody>
      </p:sp>
      <p:sp>
        <p:nvSpPr>
          <p:cNvPr id="94" name="TextBox 2"/>
          <p:cNvSpPr txBox="1">
            <a:spLocks noChangeArrowheads="1"/>
          </p:cNvSpPr>
          <p:nvPr/>
        </p:nvSpPr>
        <p:spPr bwMode="auto">
          <a:xfrm>
            <a:off x="1143000" y="1143000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latin typeface="+mj-lt"/>
              </a:rPr>
              <a:t>Measure photocurrent before and after gas discharge in helium at 4K. </a:t>
            </a:r>
          </a:p>
        </p:txBody>
      </p:sp>
      <p:grpSp>
        <p:nvGrpSpPr>
          <p:cNvPr id="11312" name="Group 8"/>
          <p:cNvGrpSpPr>
            <a:grpSpLocks/>
          </p:cNvGrpSpPr>
          <p:nvPr/>
        </p:nvGrpSpPr>
        <p:grpSpPr bwMode="auto">
          <a:xfrm>
            <a:off x="491331" y="1725599"/>
            <a:ext cx="3268663" cy="3798888"/>
            <a:chOff x="4800600" y="2057400"/>
            <a:chExt cx="3268663" cy="3798332"/>
          </a:xfrm>
        </p:grpSpPr>
        <p:sp>
          <p:nvSpPr>
            <p:cNvPr id="18492" name="TextBox 135"/>
            <p:cNvSpPr txBox="1">
              <a:spLocks noChangeArrowheads="1"/>
            </p:cNvSpPr>
            <p:nvPr/>
          </p:nvSpPr>
          <p:spPr bwMode="auto">
            <a:xfrm rot="16200000">
              <a:off x="3956995" y="3662894"/>
              <a:ext cx="205709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1" dirty="0">
                  <a:latin typeface="+mj-lt"/>
                  <a:cs typeface="Times New Roman" charset="0"/>
                </a:rPr>
                <a:t>Photocurrent [</a:t>
              </a:r>
              <a:r>
                <a:rPr lang="en-US" sz="1800" b="1" dirty="0" err="1">
                  <a:latin typeface="+mj-lt"/>
                  <a:cs typeface="Times New Roman" charset="0"/>
                </a:rPr>
                <a:t>a.u</a:t>
              </a:r>
              <a:r>
                <a:rPr lang="en-US" sz="1800" b="1" dirty="0">
                  <a:latin typeface="+mj-lt"/>
                  <a:cs typeface="Times New Roman" charset="0"/>
                </a:rPr>
                <a:t>.]</a:t>
              </a:r>
            </a:p>
          </p:txBody>
        </p:sp>
        <p:grpSp>
          <p:nvGrpSpPr>
            <p:cNvPr id="11314" name="Group 6"/>
            <p:cNvGrpSpPr>
              <a:grpSpLocks/>
            </p:cNvGrpSpPr>
            <p:nvPr/>
          </p:nvGrpSpPr>
          <p:grpSpPr bwMode="auto">
            <a:xfrm>
              <a:off x="5334000" y="3316629"/>
              <a:ext cx="2430463" cy="1107218"/>
              <a:chOff x="5113337" y="3376914"/>
              <a:chExt cx="2430463" cy="1107218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5113337" y="4366844"/>
                <a:ext cx="2049463" cy="0"/>
              </a:xfrm>
              <a:prstGeom prst="straightConnector1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 flipV="1">
                <a:off x="5116512" y="3376389"/>
                <a:ext cx="0" cy="990455"/>
              </a:xfrm>
              <a:prstGeom prst="straightConnector1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Freeform 77"/>
              <p:cNvSpPr/>
              <p:nvPr/>
            </p:nvSpPr>
            <p:spPr>
              <a:xfrm>
                <a:off x="5334000" y="3766857"/>
                <a:ext cx="1517650" cy="595225"/>
              </a:xfrm>
              <a:custGeom>
                <a:avLst/>
                <a:gdLst>
                  <a:gd name="connsiteX0" fmla="*/ 0 w 2659225"/>
                  <a:gd name="connsiteY0" fmla="*/ 1477347 h 1477347"/>
                  <a:gd name="connsiteX1" fmla="*/ 335903 w 2659225"/>
                  <a:gd name="connsiteY1" fmla="*/ 208384 h 1477347"/>
                  <a:gd name="connsiteX2" fmla="*/ 867747 w 2659225"/>
                  <a:gd name="connsiteY2" fmla="*/ 227045 h 1477347"/>
                  <a:gd name="connsiteX3" fmla="*/ 1847462 w 2659225"/>
                  <a:gd name="connsiteY3" fmla="*/ 534956 h 1477347"/>
                  <a:gd name="connsiteX4" fmla="*/ 2659225 w 2659225"/>
                  <a:gd name="connsiteY4" fmla="*/ 553617 h 1477347"/>
                  <a:gd name="connsiteX5" fmla="*/ 2659225 w 2659225"/>
                  <a:gd name="connsiteY5" fmla="*/ 553617 h 1477347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399593 w 2659225"/>
                  <a:gd name="connsiteY3" fmla="*/ 530290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399593 w 2659225"/>
                  <a:gd name="connsiteY3" fmla="*/ 530290 h 1454020"/>
                  <a:gd name="connsiteX4" fmla="*/ 2659225 w 2659225"/>
                  <a:gd name="connsiteY4" fmla="*/ 530290 h 1454020"/>
                  <a:gd name="connsiteX5" fmla="*/ 2649894 w 2659225"/>
                  <a:gd name="connsiteY5" fmla="*/ 1213968 h 1454020"/>
                  <a:gd name="connsiteX0" fmla="*/ 0 w 2649894"/>
                  <a:gd name="connsiteY0" fmla="*/ 1454020 h 1454020"/>
                  <a:gd name="connsiteX1" fmla="*/ 335903 w 2649894"/>
                  <a:gd name="connsiteY1" fmla="*/ 185057 h 1454020"/>
                  <a:gd name="connsiteX2" fmla="*/ 839755 w 2649894"/>
                  <a:gd name="connsiteY2" fmla="*/ 343677 h 1454020"/>
                  <a:gd name="connsiteX3" fmla="*/ 1399593 w 2649894"/>
                  <a:gd name="connsiteY3" fmla="*/ 530290 h 1454020"/>
                  <a:gd name="connsiteX4" fmla="*/ 1940768 w 2649894"/>
                  <a:gd name="connsiteY4" fmla="*/ 674729 h 1454020"/>
                  <a:gd name="connsiteX5" fmla="*/ 2649894 w 2649894"/>
                  <a:gd name="connsiteY5" fmla="*/ 121396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99593 w 2743200"/>
                  <a:gd name="connsiteY3" fmla="*/ 530290 h 1454020"/>
                  <a:gd name="connsiteX4" fmla="*/ 1940768 w 2743200"/>
                  <a:gd name="connsiteY4" fmla="*/ 674729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99593 w 2743200"/>
                  <a:gd name="connsiteY3" fmla="*/ 530290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43609 w 2743200"/>
                  <a:gd name="connsiteY3" fmla="*/ 559178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43609 w 2743200"/>
                  <a:gd name="connsiteY3" fmla="*/ 559178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16952 h 1454020"/>
                  <a:gd name="connsiteX0" fmla="*/ 0 w 2733870"/>
                  <a:gd name="connsiteY0" fmla="*/ 1454020 h 1454020"/>
                  <a:gd name="connsiteX1" fmla="*/ 335903 w 2733870"/>
                  <a:gd name="connsiteY1" fmla="*/ 185057 h 1454020"/>
                  <a:gd name="connsiteX2" fmla="*/ 839755 w 2733870"/>
                  <a:gd name="connsiteY2" fmla="*/ 343677 h 1454020"/>
                  <a:gd name="connsiteX3" fmla="*/ 1343609 w 2733870"/>
                  <a:gd name="connsiteY3" fmla="*/ 559178 h 1454020"/>
                  <a:gd name="connsiteX4" fmla="*/ 1856792 w 2733870"/>
                  <a:gd name="connsiteY4" fmla="*/ 616954 h 1454020"/>
                  <a:gd name="connsiteX5" fmla="*/ 2733870 w 2733870"/>
                  <a:gd name="connsiteY5" fmla="*/ 645840 h 1454020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343609 w 2733870"/>
                  <a:gd name="connsiteY3" fmla="*/ 554363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31397 h 1449205"/>
                  <a:gd name="connsiteX5" fmla="*/ 2733870 w 2733870"/>
                  <a:gd name="connsiteY5" fmla="*/ 641025 h 144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3870" h="1449205">
                    <a:moveTo>
                      <a:pt x="0" y="1449205"/>
                    </a:moveTo>
                    <a:cubicBezTo>
                      <a:pt x="95639" y="918915"/>
                      <a:pt x="199054" y="360485"/>
                      <a:pt x="335903" y="180242"/>
                    </a:cubicBezTo>
                    <a:cubicBezTo>
                      <a:pt x="472752" y="0"/>
                      <a:pt x="569168" y="219118"/>
                      <a:pt x="821094" y="367750"/>
                    </a:cubicBezTo>
                    <a:cubicBezTo>
                      <a:pt x="1054359" y="535341"/>
                      <a:pt x="1087017" y="539310"/>
                      <a:pt x="1259633" y="583251"/>
                    </a:cubicBezTo>
                    <a:cubicBezTo>
                      <a:pt x="1432249" y="627192"/>
                      <a:pt x="1646853" y="631397"/>
                      <a:pt x="1856792" y="631397"/>
                    </a:cubicBezTo>
                    <a:lnTo>
                      <a:pt x="2733870" y="641025"/>
                    </a:ln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atin typeface="+mj-lt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5341937" y="3885902"/>
                <a:ext cx="1516063" cy="480943"/>
              </a:xfrm>
              <a:custGeom>
                <a:avLst/>
                <a:gdLst>
                  <a:gd name="connsiteX0" fmla="*/ 0 w 2659225"/>
                  <a:gd name="connsiteY0" fmla="*/ 1477347 h 1477347"/>
                  <a:gd name="connsiteX1" fmla="*/ 335903 w 2659225"/>
                  <a:gd name="connsiteY1" fmla="*/ 208384 h 1477347"/>
                  <a:gd name="connsiteX2" fmla="*/ 867747 w 2659225"/>
                  <a:gd name="connsiteY2" fmla="*/ 227045 h 1477347"/>
                  <a:gd name="connsiteX3" fmla="*/ 1847462 w 2659225"/>
                  <a:gd name="connsiteY3" fmla="*/ 534956 h 1477347"/>
                  <a:gd name="connsiteX4" fmla="*/ 2659225 w 2659225"/>
                  <a:gd name="connsiteY4" fmla="*/ 553617 h 1477347"/>
                  <a:gd name="connsiteX5" fmla="*/ 2659225 w 2659225"/>
                  <a:gd name="connsiteY5" fmla="*/ 553617 h 1477347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399593 w 2659225"/>
                  <a:gd name="connsiteY3" fmla="*/ 530290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399593 w 2659225"/>
                  <a:gd name="connsiteY3" fmla="*/ 530290 h 1454020"/>
                  <a:gd name="connsiteX4" fmla="*/ 2659225 w 2659225"/>
                  <a:gd name="connsiteY4" fmla="*/ 530290 h 1454020"/>
                  <a:gd name="connsiteX5" fmla="*/ 2649894 w 2659225"/>
                  <a:gd name="connsiteY5" fmla="*/ 1213968 h 1454020"/>
                  <a:gd name="connsiteX0" fmla="*/ 0 w 2649894"/>
                  <a:gd name="connsiteY0" fmla="*/ 1454020 h 1454020"/>
                  <a:gd name="connsiteX1" fmla="*/ 335903 w 2649894"/>
                  <a:gd name="connsiteY1" fmla="*/ 185057 h 1454020"/>
                  <a:gd name="connsiteX2" fmla="*/ 839755 w 2649894"/>
                  <a:gd name="connsiteY2" fmla="*/ 343677 h 1454020"/>
                  <a:gd name="connsiteX3" fmla="*/ 1399593 w 2649894"/>
                  <a:gd name="connsiteY3" fmla="*/ 530290 h 1454020"/>
                  <a:gd name="connsiteX4" fmla="*/ 1940768 w 2649894"/>
                  <a:gd name="connsiteY4" fmla="*/ 674729 h 1454020"/>
                  <a:gd name="connsiteX5" fmla="*/ 2649894 w 2649894"/>
                  <a:gd name="connsiteY5" fmla="*/ 121396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99593 w 2743200"/>
                  <a:gd name="connsiteY3" fmla="*/ 530290 h 1454020"/>
                  <a:gd name="connsiteX4" fmla="*/ 1940768 w 2743200"/>
                  <a:gd name="connsiteY4" fmla="*/ 674729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99593 w 2743200"/>
                  <a:gd name="connsiteY3" fmla="*/ 530290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43609 w 2743200"/>
                  <a:gd name="connsiteY3" fmla="*/ 559178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43609 w 2743200"/>
                  <a:gd name="connsiteY3" fmla="*/ 559178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16952 h 1454020"/>
                  <a:gd name="connsiteX0" fmla="*/ 0 w 2733870"/>
                  <a:gd name="connsiteY0" fmla="*/ 1454020 h 1454020"/>
                  <a:gd name="connsiteX1" fmla="*/ 335903 w 2733870"/>
                  <a:gd name="connsiteY1" fmla="*/ 185057 h 1454020"/>
                  <a:gd name="connsiteX2" fmla="*/ 839755 w 2733870"/>
                  <a:gd name="connsiteY2" fmla="*/ 343677 h 1454020"/>
                  <a:gd name="connsiteX3" fmla="*/ 1343609 w 2733870"/>
                  <a:gd name="connsiteY3" fmla="*/ 559178 h 1454020"/>
                  <a:gd name="connsiteX4" fmla="*/ 1856792 w 2733870"/>
                  <a:gd name="connsiteY4" fmla="*/ 616954 h 1454020"/>
                  <a:gd name="connsiteX5" fmla="*/ 2733870 w 2733870"/>
                  <a:gd name="connsiteY5" fmla="*/ 645840 h 1454020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343609 w 2733870"/>
                  <a:gd name="connsiteY3" fmla="*/ 554363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31397 h 1449205"/>
                  <a:gd name="connsiteX5" fmla="*/ 2733870 w 2733870"/>
                  <a:gd name="connsiteY5" fmla="*/ 641025 h 1449205"/>
                  <a:gd name="connsiteX0" fmla="*/ 0 w 2733870"/>
                  <a:gd name="connsiteY0" fmla="*/ 1333654 h 1333654"/>
                  <a:gd name="connsiteX1" fmla="*/ 335903 w 2733870"/>
                  <a:gd name="connsiteY1" fmla="*/ 180242 h 1333654"/>
                  <a:gd name="connsiteX2" fmla="*/ 821094 w 2733870"/>
                  <a:gd name="connsiteY2" fmla="*/ 252199 h 1333654"/>
                  <a:gd name="connsiteX3" fmla="*/ 1259633 w 2733870"/>
                  <a:gd name="connsiteY3" fmla="*/ 467700 h 1333654"/>
                  <a:gd name="connsiteX4" fmla="*/ 1856792 w 2733870"/>
                  <a:gd name="connsiteY4" fmla="*/ 515846 h 1333654"/>
                  <a:gd name="connsiteX5" fmla="*/ 2733870 w 2733870"/>
                  <a:gd name="connsiteY5" fmla="*/ 525474 h 1333654"/>
                  <a:gd name="connsiteX0" fmla="*/ 0 w 2733870"/>
                  <a:gd name="connsiteY0" fmla="*/ 1324025 h 1324025"/>
                  <a:gd name="connsiteX1" fmla="*/ 335903 w 2733870"/>
                  <a:gd name="connsiteY1" fmla="*/ 170613 h 1324025"/>
                  <a:gd name="connsiteX2" fmla="*/ 802433 w 2733870"/>
                  <a:gd name="connsiteY2" fmla="*/ 300346 h 1324025"/>
                  <a:gd name="connsiteX3" fmla="*/ 1259633 w 2733870"/>
                  <a:gd name="connsiteY3" fmla="*/ 458071 h 1324025"/>
                  <a:gd name="connsiteX4" fmla="*/ 1856792 w 2733870"/>
                  <a:gd name="connsiteY4" fmla="*/ 506217 h 1324025"/>
                  <a:gd name="connsiteX5" fmla="*/ 2733870 w 2733870"/>
                  <a:gd name="connsiteY5" fmla="*/ 515845 h 1324025"/>
                  <a:gd name="connsiteX0" fmla="*/ 0 w 2733870"/>
                  <a:gd name="connsiteY0" fmla="*/ 1324025 h 1324025"/>
                  <a:gd name="connsiteX1" fmla="*/ 335903 w 2733870"/>
                  <a:gd name="connsiteY1" fmla="*/ 170613 h 1324025"/>
                  <a:gd name="connsiteX2" fmla="*/ 802433 w 2733870"/>
                  <a:gd name="connsiteY2" fmla="*/ 300346 h 1324025"/>
                  <a:gd name="connsiteX3" fmla="*/ 1259633 w 2733870"/>
                  <a:gd name="connsiteY3" fmla="*/ 486958 h 1324025"/>
                  <a:gd name="connsiteX4" fmla="*/ 1856792 w 2733870"/>
                  <a:gd name="connsiteY4" fmla="*/ 506217 h 1324025"/>
                  <a:gd name="connsiteX5" fmla="*/ 2733870 w 2733870"/>
                  <a:gd name="connsiteY5" fmla="*/ 515845 h 1324025"/>
                  <a:gd name="connsiteX0" fmla="*/ 0 w 2733870"/>
                  <a:gd name="connsiteY0" fmla="*/ 1172311 h 1172311"/>
                  <a:gd name="connsiteX1" fmla="*/ 289249 w 2733870"/>
                  <a:gd name="connsiteY1" fmla="*/ 221114 h 1172311"/>
                  <a:gd name="connsiteX2" fmla="*/ 802433 w 2733870"/>
                  <a:gd name="connsiteY2" fmla="*/ 148632 h 1172311"/>
                  <a:gd name="connsiteX3" fmla="*/ 1259633 w 2733870"/>
                  <a:gd name="connsiteY3" fmla="*/ 335244 h 1172311"/>
                  <a:gd name="connsiteX4" fmla="*/ 1856792 w 2733870"/>
                  <a:gd name="connsiteY4" fmla="*/ 354503 h 1172311"/>
                  <a:gd name="connsiteX5" fmla="*/ 2733870 w 2733870"/>
                  <a:gd name="connsiteY5" fmla="*/ 364131 h 1172311"/>
                  <a:gd name="connsiteX0" fmla="*/ 0 w 2733870"/>
                  <a:gd name="connsiteY0" fmla="*/ 1172311 h 1172311"/>
                  <a:gd name="connsiteX1" fmla="*/ 261258 w 2733870"/>
                  <a:gd name="connsiteY1" fmla="*/ 230744 h 1172311"/>
                  <a:gd name="connsiteX2" fmla="*/ 802433 w 2733870"/>
                  <a:gd name="connsiteY2" fmla="*/ 148632 h 1172311"/>
                  <a:gd name="connsiteX3" fmla="*/ 1259633 w 2733870"/>
                  <a:gd name="connsiteY3" fmla="*/ 335244 h 1172311"/>
                  <a:gd name="connsiteX4" fmla="*/ 1856792 w 2733870"/>
                  <a:gd name="connsiteY4" fmla="*/ 354503 h 1172311"/>
                  <a:gd name="connsiteX5" fmla="*/ 2733870 w 2733870"/>
                  <a:gd name="connsiteY5" fmla="*/ 364131 h 1172311"/>
                  <a:gd name="connsiteX0" fmla="*/ 0 w 2733870"/>
                  <a:gd name="connsiteY0" fmla="*/ 1172311 h 1172311"/>
                  <a:gd name="connsiteX1" fmla="*/ 261258 w 2733870"/>
                  <a:gd name="connsiteY1" fmla="*/ 230744 h 1172311"/>
                  <a:gd name="connsiteX2" fmla="*/ 765111 w 2733870"/>
                  <a:gd name="connsiteY2" fmla="*/ 148632 h 1172311"/>
                  <a:gd name="connsiteX3" fmla="*/ 1259633 w 2733870"/>
                  <a:gd name="connsiteY3" fmla="*/ 335244 h 1172311"/>
                  <a:gd name="connsiteX4" fmla="*/ 1856792 w 2733870"/>
                  <a:gd name="connsiteY4" fmla="*/ 354503 h 1172311"/>
                  <a:gd name="connsiteX5" fmla="*/ 2733870 w 2733870"/>
                  <a:gd name="connsiteY5" fmla="*/ 364131 h 117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3870" h="1172311">
                    <a:moveTo>
                      <a:pt x="0" y="1172311"/>
                    </a:moveTo>
                    <a:cubicBezTo>
                      <a:pt x="95639" y="642021"/>
                      <a:pt x="133740" y="401357"/>
                      <a:pt x="261258" y="230744"/>
                    </a:cubicBezTo>
                    <a:cubicBezTo>
                      <a:pt x="388776" y="60131"/>
                      <a:pt x="513185" y="0"/>
                      <a:pt x="765111" y="148632"/>
                    </a:cubicBezTo>
                    <a:cubicBezTo>
                      <a:pt x="998376" y="316223"/>
                      <a:pt x="1077686" y="300932"/>
                      <a:pt x="1259633" y="335244"/>
                    </a:cubicBezTo>
                    <a:cubicBezTo>
                      <a:pt x="1441580" y="369556"/>
                      <a:pt x="1646853" y="354503"/>
                      <a:pt x="1856792" y="354503"/>
                    </a:cubicBezTo>
                    <a:lnTo>
                      <a:pt x="2733870" y="364131"/>
                    </a:ln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atin typeface="+mj-lt"/>
                </a:endParaRPr>
              </a:p>
            </p:txBody>
          </p:sp>
          <p:sp>
            <p:nvSpPr>
              <p:cNvPr id="96" name="TextBox 2"/>
              <p:cNvSpPr txBox="1">
                <a:spLocks noChangeArrowheads="1"/>
              </p:cNvSpPr>
              <p:nvPr/>
            </p:nvSpPr>
            <p:spPr bwMode="auto">
              <a:xfrm>
                <a:off x="5334000" y="3428768"/>
                <a:ext cx="2133600" cy="369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b="1" dirty="0">
                    <a:solidFill>
                      <a:srgbClr val="FF0000"/>
                    </a:solidFill>
                    <a:latin typeface="+mj-lt"/>
                  </a:rPr>
                  <a:t>After gas discharge</a:t>
                </a:r>
              </a:p>
            </p:txBody>
          </p:sp>
          <p:sp>
            <p:nvSpPr>
              <p:cNvPr id="98" name="TextBox 138"/>
              <p:cNvSpPr txBox="1">
                <a:spLocks noChangeArrowheads="1"/>
              </p:cNvSpPr>
              <p:nvPr/>
            </p:nvSpPr>
            <p:spPr bwMode="auto">
              <a:xfrm>
                <a:off x="7086600" y="4114468"/>
                <a:ext cx="457200" cy="369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b="1" dirty="0" err="1">
                    <a:latin typeface="+mj-lt"/>
                    <a:cs typeface="Times New Roman" charset="0"/>
                  </a:rPr>
                  <a:t>hν</a:t>
                </a:r>
                <a:endParaRPr lang="en-US" sz="1800" b="1" dirty="0">
                  <a:latin typeface="+mj-lt"/>
                  <a:cs typeface="Times New Roman" charset="0"/>
                </a:endParaRPr>
              </a:p>
            </p:txBody>
          </p:sp>
        </p:grpSp>
        <p:sp>
          <p:nvSpPr>
            <p:cNvPr id="99" name="TextBox 138"/>
            <p:cNvSpPr txBox="1">
              <a:spLocks noChangeArrowheads="1"/>
            </p:cNvSpPr>
            <p:nvPr/>
          </p:nvSpPr>
          <p:spPr bwMode="auto">
            <a:xfrm>
              <a:off x="5715000" y="5485898"/>
              <a:ext cx="1676400" cy="369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="1" dirty="0">
                  <a:latin typeface="+mj-lt"/>
                  <a:cs typeface="Times New Roman" charset="0"/>
                </a:rPr>
                <a:t>Photon energy </a:t>
              </a:r>
            </a:p>
          </p:txBody>
        </p:sp>
        <p:grpSp>
          <p:nvGrpSpPr>
            <p:cNvPr id="11316" name="Group 7"/>
            <p:cNvGrpSpPr>
              <a:grpSpLocks/>
            </p:cNvGrpSpPr>
            <p:nvPr/>
          </p:nvGrpSpPr>
          <p:grpSpPr bwMode="auto">
            <a:xfrm>
              <a:off x="5334000" y="2057400"/>
              <a:ext cx="2735263" cy="1143228"/>
              <a:chOff x="5113337" y="2233914"/>
              <a:chExt cx="2735263" cy="1143228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5113337" y="3229132"/>
                <a:ext cx="2049463" cy="0"/>
              </a:xfrm>
              <a:prstGeom prst="straightConnector1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Freeform 74"/>
              <p:cNvSpPr/>
              <p:nvPr/>
            </p:nvSpPr>
            <p:spPr>
              <a:xfrm>
                <a:off x="5570537" y="2638668"/>
                <a:ext cx="1516063" cy="595225"/>
              </a:xfrm>
              <a:custGeom>
                <a:avLst/>
                <a:gdLst>
                  <a:gd name="connsiteX0" fmla="*/ 0 w 2659225"/>
                  <a:gd name="connsiteY0" fmla="*/ 1477347 h 1477347"/>
                  <a:gd name="connsiteX1" fmla="*/ 335903 w 2659225"/>
                  <a:gd name="connsiteY1" fmla="*/ 208384 h 1477347"/>
                  <a:gd name="connsiteX2" fmla="*/ 867747 w 2659225"/>
                  <a:gd name="connsiteY2" fmla="*/ 227045 h 1477347"/>
                  <a:gd name="connsiteX3" fmla="*/ 1847462 w 2659225"/>
                  <a:gd name="connsiteY3" fmla="*/ 534956 h 1477347"/>
                  <a:gd name="connsiteX4" fmla="*/ 2659225 w 2659225"/>
                  <a:gd name="connsiteY4" fmla="*/ 553617 h 1477347"/>
                  <a:gd name="connsiteX5" fmla="*/ 2659225 w 2659225"/>
                  <a:gd name="connsiteY5" fmla="*/ 553617 h 1477347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399593 w 2659225"/>
                  <a:gd name="connsiteY3" fmla="*/ 530290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399593 w 2659225"/>
                  <a:gd name="connsiteY3" fmla="*/ 530290 h 1454020"/>
                  <a:gd name="connsiteX4" fmla="*/ 2659225 w 2659225"/>
                  <a:gd name="connsiteY4" fmla="*/ 530290 h 1454020"/>
                  <a:gd name="connsiteX5" fmla="*/ 2649894 w 2659225"/>
                  <a:gd name="connsiteY5" fmla="*/ 1213968 h 1454020"/>
                  <a:gd name="connsiteX0" fmla="*/ 0 w 2649894"/>
                  <a:gd name="connsiteY0" fmla="*/ 1454020 h 1454020"/>
                  <a:gd name="connsiteX1" fmla="*/ 335903 w 2649894"/>
                  <a:gd name="connsiteY1" fmla="*/ 185057 h 1454020"/>
                  <a:gd name="connsiteX2" fmla="*/ 839755 w 2649894"/>
                  <a:gd name="connsiteY2" fmla="*/ 343677 h 1454020"/>
                  <a:gd name="connsiteX3" fmla="*/ 1399593 w 2649894"/>
                  <a:gd name="connsiteY3" fmla="*/ 530290 h 1454020"/>
                  <a:gd name="connsiteX4" fmla="*/ 1940768 w 2649894"/>
                  <a:gd name="connsiteY4" fmla="*/ 674729 h 1454020"/>
                  <a:gd name="connsiteX5" fmla="*/ 2649894 w 2649894"/>
                  <a:gd name="connsiteY5" fmla="*/ 121396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99593 w 2743200"/>
                  <a:gd name="connsiteY3" fmla="*/ 530290 h 1454020"/>
                  <a:gd name="connsiteX4" fmla="*/ 1940768 w 2743200"/>
                  <a:gd name="connsiteY4" fmla="*/ 674729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99593 w 2743200"/>
                  <a:gd name="connsiteY3" fmla="*/ 530290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43609 w 2743200"/>
                  <a:gd name="connsiteY3" fmla="*/ 559178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43609 w 2743200"/>
                  <a:gd name="connsiteY3" fmla="*/ 559178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16952 h 1454020"/>
                  <a:gd name="connsiteX0" fmla="*/ 0 w 2733870"/>
                  <a:gd name="connsiteY0" fmla="*/ 1454020 h 1454020"/>
                  <a:gd name="connsiteX1" fmla="*/ 335903 w 2733870"/>
                  <a:gd name="connsiteY1" fmla="*/ 185057 h 1454020"/>
                  <a:gd name="connsiteX2" fmla="*/ 839755 w 2733870"/>
                  <a:gd name="connsiteY2" fmla="*/ 343677 h 1454020"/>
                  <a:gd name="connsiteX3" fmla="*/ 1343609 w 2733870"/>
                  <a:gd name="connsiteY3" fmla="*/ 559178 h 1454020"/>
                  <a:gd name="connsiteX4" fmla="*/ 1856792 w 2733870"/>
                  <a:gd name="connsiteY4" fmla="*/ 616954 h 1454020"/>
                  <a:gd name="connsiteX5" fmla="*/ 2733870 w 2733870"/>
                  <a:gd name="connsiteY5" fmla="*/ 645840 h 1454020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343609 w 2733870"/>
                  <a:gd name="connsiteY3" fmla="*/ 554363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31397 h 1449205"/>
                  <a:gd name="connsiteX5" fmla="*/ 2733870 w 2733870"/>
                  <a:gd name="connsiteY5" fmla="*/ 641025 h 144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3870" h="1449205">
                    <a:moveTo>
                      <a:pt x="0" y="1449205"/>
                    </a:moveTo>
                    <a:cubicBezTo>
                      <a:pt x="95639" y="918915"/>
                      <a:pt x="199054" y="360485"/>
                      <a:pt x="335903" y="180242"/>
                    </a:cubicBezTo>
                    <a:cubicBezTo>
                      <a:pt x="472752" y="0"/>
                      <a:pt x="569168" y="219118"/>
                      <a:pt x="821094" y="367750"/>
                    </a:cubicBezTo>
                    <a:cubicBezTo>
                      <a:pt x="1054359" y="535341"/>
                      <a:pt x="1087017" y="539310"/>
                      <a:pt x="1259633" y="583251"/>
                    </a:cubicBezTo>
                    <a:cubicBezTo>
                      <a:pt x="1432249" y="627192"/>
                      <a:pt x="1646853" y="631397"/>
                      <a:pt x="1856792" y="631397"/>
                    </a:cubicBezTo>
                    <a:lnTo>
                      <a:pt x="2733870" y="641025"/>
                    </a:ln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atin typeface="+mj-lt"/>
                </a:endParaRPr>
              </a:p>
            </p:txBody>
          </p:sp>
          <p:sp>
            <p:nvSpPr>
              <p:cNvPr id="18495" name="TextBox 138"/>
              <p:cNvSpPr txBox="1">
                <a:spLocks noChangeArrowheads="1"/>
              </p:cNvSpPr>
              <p:nvPr/>
            </p:nvSpPr>
            <p:spPr bwMode="auto">
              <a:xfrm>
                <a:off x="7086600" y="3006914"/>
                <a:ext cx="457200" cy="369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b="1" dirty="0" err="1">
                    <a:latin typeface="+mj-lt"/>
                    <a:cs typeface="Times New Roman" charset="0"/>
                  </a:rPr>
                  <a:t>hν</a:t>
                </a:r>
                <a:endParaRPr lang="en-US" sz="1800" b="1" dirty="0">
                  <a:latin typeface="+mj-lt"/>
                  <a:cs typeface="Times New Roman" charset="0"/>
                </a:endParaRPr>
              </a:p>
            </p:txBody>
          </p:sp>
          <p:sp>
            <p:nvSpPr>
              <p:cNvPr id="95" name="TextBox 2"/>
              <p:cNvSpPr txBox="1">
                <a:spLocks noChangeArrowheads="1"/>
              </p:cNvSpPr>
              <p:nvPr/>
            </p:nvSpPr>
            <p:spPr bwMode="auto">
              <a:xfrm>
                <a:off x="5334000" y="2286294"/>
                <a:ext cx="2514600" cy="368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b="1" dirty="0">
                    <a:solidFill>
                      <a:srgbClr val="008000"/>
                    </a:solidFill>
                    <a:latin typeface="+mj-lt"/>
                  </a:rPr>
                  <a:t>Initial (in vacuum at 4K)</a:t>
                </a: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5113337" y="2233914"/>
                <a:ext cx="0" cy="990455"/>
              </a:xfrm>
              <a:prstGeom prst="straightConnector1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7" name="Group 5"/>
            <p:cNvGrpSpPr>
              <a:grpSpLocks/>
            </p:cNvGrpSpPr>
            <p:nvPr/>
          </p:nvGrpSpPr>
          <p:grpSpPr bwMode="auto">
            <a:xfrm>
              <a:off x="5334000" y="4539848"/>
              <a:ext cx="2430463" cy="1139370"/>
              <a:chOff x="5113337" y="4716362"/>
              <a:chExt cx="2430463" cy="1139370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5113337" y="5697332"/>
                <a:ext cx="2049463" cy="0"/>
              </a:xfrm>
              <a:prstGeom prst="straightConnector1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5570537" y="5105282"/>
                <a:ext cx="1516063" cy="595225"/>
              </a:xfrm>
              <a:custGeom>
                <a:avLst/>
                <a:gdLst>
                  <a:gd name="connsiteX0" fmla="*/ 0 w 2659225"/>
                  <a:gd name="connsiteY0" fmla="*/ 1477347 h 1477347"/>
                  <a:gd name="connsiteX1" fmla="*/ 335903 w 2659225"/>
                  <a:gd name="connsiteY1" fmla="*/ 208384 h 1477347"/>
                  <a:gd name="connsiteX2" fmla="*/ 867747 w 2659225"/>
                  <a:gd name="connsiteY2" fmla="*/ 227045 h 1477347"/>
                  <a:gd name="connsiteX3" fmla="*/ 1847462 w 2659225"/>
                  <a:gd name="connsiteY3" fmla="*/ 534956 h 1477347"/>
                  <a:gd name="connsiteX4" fmla="*/ 2659225 w 2659225"/>
                  <a:gd name="connsiteY4" fmla="*/ 553617 h 1477347"/>
                  <a:gd name="connsiteX5" fmla="*/ 2659225 w 2659225"/>
                  <a:gd name="connsiteY5" fmla="*/ 553617 h 1477347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847462 w 2659225"/>
                  <a:gd name="connsiteY3" fmla="*/ 511629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399593 w 2659225"/>
                  <a:gd name="connsiteY3" fmla="*/ 530290 h 1454020"/>
                  <a:gd name="connsiteX4" fmla="*/ 2659225 w 2659225"/>
                  <a:gd name="connsiteY4" fmla="*/ 530290 h 1454020"/>
                  <a:gd name="connsiteX5" fmla="*/ 2659225 w 2659225"/>
                  <a:gd name="connsiteY5" fmla="*/ 530290 h 1454020"/>
                  <a:gd name="connsiteX0" fmla="*/ 0 w 2659225"/>
                  <a:gd name="connsiteY0" fmla="*/ 1454020 h 1454020"/>
                  <a:gd name="connsiteX1" fmla="*/ 335903 w 2659225"/>
                  <a:gd name="connsiteY1" fmla="*/ 185057 h 1454020"/>
                  <a:gd name="connsiteX2" fmla="*/ 839755 w 2659225"/>
                  <a:gd name="connsiteY2" fmla="*/ 343677 h 1454020"/>
                  <a:gd name="connsiteX3" fmla="*/ 1399593 w 2659225"/>
                  <a:gd name="connsiteY3" fmla="*/ 530290 h 1454020"/>
                  <a:gd name="connsiteX4" fmla="*/ 2659225 w 2659225"/>
                  <a:gd name="connsiteY4" fmla="*/ 530290 h 1454020"/>
                  <a:gd name="connsiteX5" fmla="*/ 2649894 w 2659225"/>
                  <a:gd name="connsiteY5" fmla="*/ 1213968 h 1454020"/>
                  <a:gd name="connsiteX0" fmla="*/ 0 w 2649894"/>
                  <a:gd name="connsiteY0" fmla="*/ 1454020 h 1454020"/>
                  <a:gd name="connsiteX1" fmla="*/ 335903 w 2649894"/>
                  <a:gd name="connsiteY1" fmla="*/ 185057 h 1454020"/>
                  <a:gd name="connsiteX2" fmla="*/ 839755 w 2649894"/>
                  <a:gd name="connsiteY2" fmla="*/ 343677 h 1454020"/>
                  <a:gd name="connsiteX3" fmla="*/ 1399593 w 2649894"/>
                  <a:gd name="connsiteY3" fmla="*/ 530290 h 1454020"/>
                  <a:gd name="connsiteX4" fmla="*/ 1940768 w 2649894"/>
                  <a:gd name="connsiteY4" fmla="*/ 674729 h 1454020"/>
                  <a:gd name="connsiteX5" fmla="*/ 2649894 w 2649894"/>
                  <a:gd name="connsiteY5" fmla="*/ 121396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99593 w 2743200"/>
                  <a:gd name="connsiteY3" fmla="*/ 530290 h 1454020"/>
                  <a:gd name="connsiteX4" fmla="*/ 1940768 w 2743200"/>
                  <a:gd name="connsiteY4" fmla="*/ 674729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99593 w 2743200"/>
                  <a:gd name="connsiteY3" fmla="*/ 530290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43609 w 2743200"/>
                  <a:gd name="connsiteY3" fmla="*/ 559178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84358 h 1454020"/>
                  <a:gd name="connsiteX0" fmla="*/ 0 w 2743200"/>
                  <a:gd name="connsiteY0" fmla="*/ 1454020 h 1454020"/>
                  <a:gd name="connsiteX1" fmla="*/ 335903 w 2743200"/>
                  <a:gd name="connsiteY1" fmla="*/ 185057 h 1454020"/>
                  <a:gd name="connsiteX2" fmla="*/ 839755 w 2743200"/>
                  <a:gd name="connsiteY2" fmla="*/ 343677 h 1454020"/>
                  <a:gd name="connsiteX3" fmla="*/ 1343609 w 2743200"/>
                  <a:gd name="connsiteY3" fmla="*/ 559178 h 1454020"/>
                  <a:gd name="connsiteX4" fmla="*/ 1856792 w 2743200"/>
                  <a:gd name="connsiteY4" fmla="*/ 616954 h 1454020"/>
                  <a:gd name="connsiteX5" fmla="*/ 2743200 w 2743200"/>
                  <a:gd name="connsiteY5" fmla="*/ 616952 h 1454020"/>
                  <a:gd name="connsiteX0" fmla="*/ 0 w 2733870"/>
                  <a:gd name="connsiteY0" fmla="*/ 1454020 h 1454020"/>
                  <a:gd name="connsiteX1" fmla="*/ 335903 w 2733870"/>
                  <a:gd name="connsiteY1" fmla="*/ 185057 h 1454020"/>
                  <a:gd name="connsiteX2" fmla="*/ 839755 w 2733870"/>
                  <a:gd name="connsiteY2" fmla="*/ 343677 h 1454020"/>
                  <a:gd name="connsiteX3" fmla="*/ 1343609 w 2733870"/>
                  <a:gd name="connsiteY3" fmla="*/ 559178 h 1454020"/>
                  <a:gd name="connsiteX4" fmla="*/ 1856792 w 2733870"/>
                  <a:gd name="connsiteY4" fmla="*/ 616954 h 1454020"/>
                  <a:gd name="connsiteX5" fmla="*/ 2733870 w 2733870"/>
                  <a:gd name="connsiteY5" fmla="*/ 645840 h 1454020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343609 w 2733870"/>
                  <a:gd name="connsiteY3" fmla="*/ 554363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12139 h 1449205"/>
                  <a:gd name="connsiteX5" fmla="*/ 2733870 w 2733870"/>
                  <a:gd name="connsiteY5" fmla="*/ 641025 h 1449205"/>
                  <a:gd name="connsiteX0" fmla="*/ 0 w 2733870"/>
                  <a:gd name="connsiteY0" fmla="*/ 1449205 h 1449205"/>
                  <a:gd name="connsiteX1" fmla="*/ 335903 w 2733870"/>
                  <a:gd name="connsiteY1" fmla="*/ 180242 h 1449205"/>
                  <a:gd name="connsiteX2" fmla="*/ 821094 w 2733870"/>
                  <a:gd name="connsiteY2" fmla="*/ 367750 h 1449205"/>
                  <a:gd name="connsiteX3" fmla="*/ 1259633 w 2733870"/>
                  <a:gd name="connsiteY3" fmla="*/ 583251 h 1449205"/>
                  <a:gd name="connsiteX4" fmla="*/ 1856792 w 2733870"/>
                  <a:gd name="connsiteY4" fmla="*/ 631397 h 1449205"/>
                  <a:gd name="connsiteX5" fmla="*/ 2733870 w 2733870"/>
                  <a:gd name="connsiteY5" fmla="*/ 641025 h 144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33870" h="1449205">
                    <a:moveTo>
                      <a:pt x="0" y="1449205"/>
                    </a:moveTo>
                    <a:cubicBezTo>
                      <a:pt x="95639" y="918915"/>
                      <a:pt x="199054" y="360485"/>
                      <a:pt x="335903" y="180242"/>
                    </a:cubicBezTo>
                    <a:cubicBezTo>
                      <a:pt x="472752" y="0"/>
                      <a:pt x="569168" y="219118"/>
                      <a:pt x="821094" y="367750"/>
                    </a:cubicBezTo>
                    <a:cubicBezTo>
                      <a:pt x="1054359" y="535341"/>
                      <a:pt x="1087017" y="539310"/>
                      <a:pt x="1259633" y="583251"/>
                    </a:cubicBezTo>
                    <a:cubicBezTo>
                      <a:pt x="1432249" y="627192"/>
                      <a:pt x="1646853" y="631397"/>
                      <a:pt x="1856792" y="631397"/>
                    </a:cubicBezTo>
                    <a:lnTo>
                      <a:pt x="2733870" y="641025"/>
                    </a:lnTo>
                  </a:path>
                </a:pathLst>
              </a:cu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b="1">
                  <a:latin typeface="+mj-lt"/>
                </a:endParaRPr>
              </a:p>
            </p:txBody>
          </p:sp>
          <p:sp>
            <p:nvSpPr>
              <p:cNvPr id="97" name="TextBox 2"/>
              <p:cNvSpPr txBox="1">
                <a:spLocks noChangeArrowheads="1"/>
              </p:cNvSpPr>
              <p:nvPr/>
            </p:nvSpPr>
            <p:spPr bwMode="auto">
              <a:xfrm>
                <a:off x="5334000" y="4776717"/>
                <a:ext cx="1828800" cy="369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b="1" dirty="0">
                    <a:solidFill>
                      <a:srgbClr val="008000"/>
                    </a:solidFill>
                    <a:latin typeface="+mj-lt"/>
                  </a:rPr>
                  <a:t>Final (warm-up)</a:t>
                </a:r>
              </a:p>
            </p:txBody>
          </p:sp>
          <p:sp>
            <p:nvSpPr>
              <p:cNvPr id="100" name="TextBox 138"/>
              <p:cNvSpPr txBox="1">
                <a:spLocks noChangeArrowheads="1"/>
              </p:cNvSpPr>
              <p:nvPr/>
            </p:nvSpPr>
            <p:spPr bwMode="auto">
              <a:xfrm>
                <a:off x="7086600" y="5486226"/>
                <a:ext cx="457200" cy="369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b="1" dirty="0" err="1">
                    <a:latin typeface="+mj-lt"/>
                    <a:cs typeface="Times New Roman" charset="0"/>
                  </a:rPr>
                  <a:t>hν</a:t>
                </a:r>
                <a:endParaRPr lang="en-US" sz="1800" b="1" dirty="0">
                  <a:latin typeface="+mj-lt"/>
                  <a:cs typeface="Times New Roman" charset="0"/>
                </a:endParaRPr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5116512" y="4716401"/>
                <a:ext cx="0" cy="990455"/>
              </a:xfrm>
              <a:prstGeom prst="straightConnector1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" name="Straight Arrow Connector 3"/>
          <p:cNvCxnSpPr/>
          <p:nvPr/>
        </p:nvCxnSpPr>
        <p:spPr>
          <a:xfrm flipH="1">
            <a:off x="6661550" y="3912934"/>
            <a:ext cx="854555" cy="724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567578" y="4689275"/>
            <a:ext cx="1052422" cy="137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82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5"/>
          <p:cNvGrpSpPr>
            <a:grpSpLocks/>
          </p:cNvGrpSpPr>
          <p:nvPr/>
        </p:nvGrpSpPr>
        <p:grpSpPr bwMode="auto">
          <a:xfrm>
            <a:off x="4769624" y="2351334"/>
            <a:ext cx="3433763" cy="2209800"/>
            <a:chOff x="4724400" y="1676400"/>
            <a:chExt cx="3433763" cy="2209800"/>
          </a:xfrm>
        </p:grpSpPr>
        <p:pic>
          <p:nvPicPr>
            <p:cNvPr id="1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676400"/>
              <a:ext cx="343376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" name="Rectangle 132"/>
            <p:cNvSpPr/>
            <p:nvPr/>
          </p:nvSpPr>
          <p:spPr>
            <a:xfrm>
              <a:off x="7010400" y="3505200"/>
              <a:ext cx="838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257800" y="19050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44126" y="2322282"/>
            <a:ext cx="3958158" cy="1828313"/>
            <a:chOff x="1928813" y="2374190"/>
            <a:chExt cx="4521498" cy="2133600"/>
          </a:xfrm>
        </p:grpSpPr>
        <p:grpSp>
          <p:nvGrpSpPr>
            <p:cNvPr id="139" name="Group 138"/>
            <p:cNvGrpSpPr>
              <a:grpSpLocks/>
            </p:cNvGrpSpPr>
            <p:nvPr/>
          </p:nvGrpSpPr>
          <p:grpSpPr bwMode="auto">
            <a:xfrm>
              <a:off x="1928813" y="2374190"/>
              <a:ext cx="4370388" cy="2133600"/>
              <a:chOff x="0" y="1752600"/>
              <a:chExt cx="4371610" cy="2133600"/>
            </a:xfrm>
          </p:grpSpPr>
          <p:pic>
            <p:nvPicPr>
              <p:cNvPr id="156" name="Picture 15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752600"/>
                <a:ext cx="4371610" cy="213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Rectangle 156"/>
              <p:cNvSpPr/>
              <p:nvPr/>
            </p:nvSpPr>
            <p:spPr>
              <a:xfrm>
                <a:off x="762213" y="1981200"/>
                <a:ext cx="304885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2508250" y="2425700"/>
              <a:ext cx="3942061" cy="1725613"/>
              <a:chOff x="2508250" y="2425700"/>
              <a:chExt cx="3942061" cy="1725613"/>
            </a:xfrm>
          </p:grpSpPr>
          <p:grpSp>
            <p:nvGrpSpPr>
              <p:cNvPr id="141" name="Group 58"/>
              <p:cNvGrpSpPr>
                <a:grpSpLocks/>
              </p:cNvGrpSpPr>
              <p:nvPr/>
            </p:nvGrpSpPr>
            <p:grpSpPr bwMode="auto">
              <a:xfrm>
                <a:off x="2515394" y="2425700"/>
                <a:ext cx="3265488" cy="1711325"/>
                <a:chOff x="762000" y="1717105"/>
                <a:chExt cx="3266120" cy="1711895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2270417" y="1717105"/>
                  <a:ext cx="1757703" cy="1518155"/>
                </a:xfrm>
                <a:custGeom>
                  <a:avLst/>
                  <a:gdLst>
                    <a:gd name="connsiteX0" fmla="*/ 1734095 w 1757009"/>
                    <a:gd name="connsiteY0" fmla="*/ 0 h 1518196"/>
                    <a:gd name="connsiteX1" fmla="*/ 1734095 w 1757009"/>
                    <a:gd name="connsiteY1" fmla="*/ 236097 h 1518196"/>
                    <a:gd name="connsiteX2" fmla="*/ 1734095 w 1757009"/>
                    <a:gd name="connsiteY2" fmla="*/ 309369 h 1518196"/>
                    <a:gd name="connsiteX3" fmla="*/ 1424750 w 1757009"/>
                    <a:gd name="connsiteY3" fmla="*/ 472194 h 1518196"/>
                    <a:gd name="connsiteX4" fmla="*/ 1066561 w 1757009"/>
                    <a:gd name="connsiteY4" fmla="*/ 635019 h 1518196"/>
                    <a:gd name="connsiteX5" fmla="*/ 643246 w 1757009"/>
                    <a:gd name="connsiteY5" fmla="*/ 797845 h 1518196"/>
                    <a:gd name="connsiteX6" fmla="*/ 350183 w 1757009"/>
                    <a:gd name="connsiteY6" fmla="*/ 871116 h 1518196"/>
                    <a:gd name="connsiteX7" fmla="*/ 171088 w 1757009"/>
                    <a:gd name="connsiteY7" fmla="*/ 1164202 h 1518196"/>
                    <a:gd name="connsiteX8" fmla="*/ 114103 w 1757009"/>
                    <a:gd name="connsiteY8" fmla="*/ 1343309 h 1518196"/>
                    <a:gd name="connsiteX9" fmla="*/ 16415 w 1757009"/>
                    <a:gd name="connsiteY9" fmla="*/ 1506135 h 1518196"/>
                    <a:gd name="connsiteX10" fmla="*/ 134 w 1757009"/>
                    <a:gd name="connsiteY10" fmla="*/ 1506135 h 151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57009" h="1518196">
                      <a:moveTo>
                        <a:pt x="1734095" y="0"/>
                      </a:moveTo>
                      <a:lnTo>
                        <a:pt x="1734095" y="236097"/>
                      </a:lnTo>
                      <a:cubicBezTo>
                        <a:pt x="1734095" y="287658"/>
                        <a:pt x="1785653" y="270020"/>
                        <a:pt x="1734095" y="309369"/>
                      </a:cubicBezTo>
                      <a:cubicBezTo>
                        <a:pt x="1682537" y="348719"/>
                        <a:pt x="1536006" y="417919"/>
                        <a:pt x="1424750" y="472194"/>
                      </a:cubicBezTo>
                      <a:cubicBezTo>
                        <a:pt x="1313494" y="526469"/>
                        <a:pt x="1196812" y="580744"/>
                        <a:pt x="1066561" y="635019"/>
                      </a:cubicBezTo>
                      <a:cubicBezTo>
                        <a:pt x="936310" y="689294"/>
                        <a:pt x="762642" y="758496"/>
                        <a:pt x="643246" y="797845"/>
                      </a:cubicBezTo>
                      <a:cubicBezTo>
                        <a:pt x="523850" y="837194"/>
                        <a:pt x="428876" y="810057"/>
                        <a:pt x="350183" y="871116"/>
                      </a:cubicBezTo>
                      <a:cubicBezTo>
                        <a:pt x="271490" y="932176"/>
                        <a:pt x="210435" y="1085503"/>
                        <a:pt x="171088" y="1164202"/>
                      </a:cubicBezTo>
                      <a:cubicBezTo>
                        <a:pt x="131741" y="1242901"/>
                        <a:pt x="139882" y="1286320"/>
                        <a:pt x="114103" y="1343309"/>
                      </a:cubicBezTo>
                      <a:cubicBezTo>
                        <a:pt x="88324" y="1400298"/>
                        <a:pt x="35410" y="1478997"/>
                        <a:pt x="16415" y="1506135"/>
                      </a:cubicBezTo>
                      <a:cubicBezTo>
                        <a:pt x="-2580" y="1533273"/>
                        <a:pt x="134" y="1506135"/>
                        <a:pt x="134" y="150613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1" name="Straight Connector 150"/>
                <p:cNvCxnSpPr>
                  <a:endCxn id="150" idx="9"/>
                </p:cNvCxnSpPr>
                <p:nvPr/>
              </p:nvCxnSpPr>
              <p:spPr>
                <a:xfrm flipV="1">
                  <a:off x="762000" y="3224145"/>
                  <a:ext cx="1525883" cy="20485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/>
                <p:nvPr/>
              </p:nvCxnSpPr>
              <p:spPr>
                <a:xfrm>
                  <a:off x="4009066" y="1717105"/>
                  <a:ext cx="0" cy="3049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flipH="1">
                  <a:off x="3040504" y="2361845"/>
                  <a:ext cx="257225" cy="11751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/>
                <p:nvPr/>
              </p:nvCxnSpPr>
              <p:spPr>
                <a:xfrm flipH="1">
                  <a:off x="2402205" y="2658807"/>
                  <a:ext cx="152429" cy="3049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/>
                <p:nvPr/>
              </p:nvCxnSpPr>
              <p:spPr>
                <a:xfrm flipH="1">
                  <a:off x="1166891" y="3317838"/>
                  <a:ext cx="381074" cy="6511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Rectangle 68"/>
              <p:cNvSpPr>
                <a:spLocks noChangeArrowheads="1"/>
              </p:cNvSpPr>
              <p:nvPr/>
            </p:nvSpPr>
            <p:spPr bwMode="auto">
              <a:xfrm>
                <a:off x="5419326" y="2788199"/>
                <a:ext cx="1030985" cy="359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1" dirty="0">
                    <a:solidFill>
                      <a:srgbClr val="FF0000"/>
                    </a:solidFill>
                  </a:rPr>
                  <a:t>Wait…</a:t>
                </a:r>
              </a:p>
            </p:txBody>
          </p:sp>
          <p:grpSp>
            <p:nvGrpSpPr>
              <p:cNvPr id="143" name="Group 58"/>
              <p:cNvGrpSpPr>
                <a:grpSpLocks/>
              </p:cNvGrpSpPr>
              <p:nvPr/>
            </p:nvGrpSpPr>
            <p:grpSpPr bwMode="auto">
              <a:xfrm>
                <a:off x="2508250" y="2439988"/>
                <a:ext cx="3265488" cy="1711325"/>
                <a:chOff x="762000" y="1717105"/>
                <a:chExt cx="3266120" cy="1711895"/>
              </a:xfrm>
            </p:grpSpPr>
            <p:sp>
              <p:nvSpPr>
                <p:cNvPr id="144" name="Freeform 143"/>
                <p:cNvSpPr/>
                <p:nvPr/>
              </p:nvSpPr>
              <p:spPr>
                <a:xfrm>
                  <a:off x="2270417" y="1717105"/>
                  <a:ext cx="1757703" cy="1518155"/>
                </a:xfrm>
                <a:custGeom>
                  <a:avLst/>
                  <a:gdLst>
                    <a:gd name="connsiteX0" fmla="*/ 1734095 w 1757009"/>
                    <a:gd name="connsiteY0" fmla="*/ 0 h 1518196"/>
                    <a:gd name="connsiteX1" fmla="*/ 1734095 w 1757009"/>
                    <a:gd name="connsiteY1" fmla="*/ 236097 h 1518196"/>
                    <a:gd name="connsiteX2" fmla="*/ 1734095 w 1757009"/>
                    <a:gd name="connsiteY2" fmla="*/ 309369 h 1518196"/>
                    <a:gd name="connsiteX3" fmla="*/ 1424750 w 1757009"/>
                    <a:gd name="connsiteY3" fmla="*/ 472194 h 1518196"/>
                    <a:gd name="connsiteX4" fmla="*/ 1066561 w 1757009"/>
                    <a:gd name="connsiteY4" fmla="*/ 635019 h 1518196"/>
                    <a:gd name="connsiteX5" fmla="*/ 643246 w 1757009"/>
                    <a:gd name="connsiteY5" fmla="*/ 797845 h 1518196"/>
                    <a:gd name="connsiteX6" fmla="*/ 350183 w 1757009"/>
                    <a:gd name="connsiteY6" fmla="*/ 871116 h 1518196"/>
                    <a:gd name="connsiteX7" fmla="*/ 171088 w 1757009"/>
                    <a:gd name="connsiteY7" fmla="*/ 1164202 h 1518196"/>
                    <a:gd name="connsiteX8" fmla="*/ 114103 w 1757009"/>
                    <a:gd name="connsiteY8" fmla="*/ 1343309 h 1518196"/>
                    <a:gd name="connsiteX9" fmla="*/ 16415 w 1757009"/>
                    <a:gd name="connsiteY9" fmla="*/ 1506135 h 1518196"/>
                    <a:gd name="connsiteX10" fmla="*/ 134 w 1757009"/>
                    <a:gd name="connsiteY10" fmla="*/ 1506135 h 1518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57009" h="1518196">
                      <a:moveTo>
                        <a:pt x="1734095" y="0"/>
                      </a:moveTo>
                      <a:lnTo>
                        <a:pt x="1734095" y="236097"/>
                      </a:lnTo>
                      <a:cubicBezTo>
                        <a:pt x="1734095" y="287658"/>
                        <a:pt x="1785653" y="270020"/>
                        <a:pt x="1734095" y="309369"/>
                      </a:cubicBezTo>
                      <a:cubicBezTo>
                        <a:pt x="1682537" y="348719"/>
                        <a:pt x="1536006" y="417919"/>
                        <a:pt x="1424750" y="472194"/>
                      </a:cubicBezTo>
                      <a:cubicBezTo>
                        <a:pt x="1313494" y="526469"/>
                        <a:pt x="1196812" y="580744"/>
                        <a:pt x="1066561" y="635019"/>
                      </a:cubicBezTo>
                      <a:cubicBezTo>
                        <a:pt x="936310" y="689294"/>
                        <a:pt x="762642" y="758496"/>
                        <a:pt x="643246" y="797845"/>
                      </a:cubicBezTo>
                      <a:cubicBezTo>
                        <a:pt x="523850" y="837194"/>
                        <a:pt x="428876" y="810057"/>
                        <a:pt x="350183" y="871116"/>
                      </a:cubicBezTo>
                      <a:cubicBezTo>
                        <a:pt x="271490" y="932176"/>
                        <a:pt x="210435" y="1085503"/>
                        <a:pt x="171088" y="1164202"/>
                      </a:cubicBezTo>
                      <a:cubicBezTo>
                        <a:pt x="131741" y="1242901"/>
                        <a:pt x="139882" y="1286320"/>
                        <a:pt x="114103" y="1343309"/>
                      </a:cubicBezTo>
                      <a:cubicBezTo>
                        <a:pt x="88324" y="1400298"/>
                        <a:pt x="35410" y="1478997"/>
                        <a:pt x="16415" y="1506135"/>
                      </a:cubicBezTo>
                      <a:cubicBezTo>
                        <a:pt x="-2580" y="1533273"/>
                        <a:pt x="134" y="1506135"/>
                        <a:pt x="134" y="1506135"/>
                      </a:cubicBezTo>
                    </a:path>
                  </a:pathLst>
                </a:cu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45" name="Straight Connector 144"/>
                <p:cNvCxnSpPr>
                  <a:endCxn id="144" idx="9"/>
                </p:cNvCxnSpPr>
                <p:nvPr/>
              </p:nvCxnSpPr>
              <p:spPr>
                <a:xfrm flipV="1">
                  <a:off x="762000" y="3224145"/>
                  <a:ext cx="1525883" cy="204855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/>
                <p:nvPr/>
              </p:nvCxnSpPr>
              <p:spPr>
                <a:xfrm>
                  <a:off x="4009066" y="1717105"/>
                  <a:ext cx="0" cy="3049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/>
                <p:nvPr/>
              </p:nvCxnSpPr>
              <p:spPr>
                <a:xfrm flipH="1">
                  <a:off x="3040504" y="2361845"/>
                  <a:ext cx="257225" cy="117514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/>
                <p:nvPr/>
              </p:nvCxnSpPr>
              <p:spPr>
                <a:xfrm flipH="1">
                  <a:off x="2402205" y="2658807"/>
                  <a:ext cx="152429" cy="30490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/>
                <p:nvPr/>
              </p:nvCxnSpPr>
              <p:spPr>
                <a:xfrm flipH="1">
                  <a:off x="1166891" y="3317838"/>
                  <a:ext cx="381074" cy="6511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prstDash val="sysDash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58" name="Group 56"/>
          <p:cNvGrpSpPr>
            <a:grpSpLocks/>
          </p:cNvGrpSpPr>
          <p:nvPr/>
        </p:nvGrpSpPr>
        <p:grpSpPr bwMode="auto">
          <a:xfrm>
            <a:off x="360880" y="1592509"/>
            <a:ext cx="1363663" cy="1066800"/>
            <a:chOff x="6332741" y="2209800"/>
            <a:chExt cx="1363459" cy="1066800"/>
          </a:xfrm>
        </p:grpSpPr>
        <p:sp>
          <p:nvSpPr>
            <p:cNvPr id="159" name="Rectangle 158"/>
            <p:cNvSpPr/>
            <p:nvPr/>
          </p:nvSpPr>
          <p:spPr>
            <a:xfrm>
              <a:off x="6781937" y="2438400"/>
              <a:ext cx="914263" cy="6667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1400" b="1" baseline="30000" dirty="0"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>
                <a:defRPr/>
              </a:pPr>
              <a:r>
                <a:rPr lang="en-US" sz="1400" b="1" baseline="30000" dirty="0">
                  <a:latin typeface="Calibri" charset="0"/>
                  <a:ea typeface="ＭＳ Ｐゴシック" charset="0"/>
                  <a:cs typeface="ＭＳ Ｐゴシック" charset="0"/>
                </a:rPr>
                <a:t>4</a:t>
              </a:r>
              <a:r>
                <a:rPr lang="en-US" sz="1400" b="1" dirty="0">
                  <a:latin typeface="Calibri" charset="0"/>
                  <a:ea typeface="ＭＳ Ｐゴシック" charset="0"/>
                  <a:cs typeface="ＭＳ Ｐゴシック" charset="0"/>
                </a:rPr>
                <a:t>He  at 4K</a:t>
              </a:r>
            </a:p>
            <a:p>
              <a:pPr>
                <a:defRPr/>
              </a:pPr>
              <a:endParaRPr lang="en-US" sz="1400" b="1" dirty="0"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6781937" y="2968625"/>
              <a:ext cx="914263" cy="3079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Calibri" charset="0"/>
                  <a:ea typeface="ＭＳ Ｐゴシック" charset="0"/>
                  <a:cs typeface="ＭＳ Ｐゴシック" charset="0"/>
                </a:rPr>
                <a:t>Stainless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781937" y="2209800"/>
              <a:ext cx="914263" cy="3079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Calibri" charset="0"/>
                  <a:ea typeface="ＭＳ Ｐゴシック" charset="0"/>
                  <a:cs typeface="ＭＳ Ｐゴシック" charset="0"/>
                </a:rPr>
                <a:t>Ti</a:t>
              </a:r>
              <a:r>
                <a:rPr lang="en-US" sz="1400" b="1" baseline="30000" dirty="0">
                  <a:latin typeface="Calibri" charset="0"/>
                  <a:ea typeface="ＭＳ Ｐゴシック" charset="0"/>
                  <a:cs typeface="ＭＳ Ｐゴシック" charset="0"/>
                </a:rPr>
                <a:t>3</a:t>
              </a:r>
              <a:r>
                <a:rPr lang="en-US" sz="1400" b="1" dirty="0">
                  <a:latin typeface="Calibri" charset="0"/>
                  <a:ea typeface="ＭＳ Ｐゴシック" charset="0"/>
                  <a:cs typeface="ＭＳ Ｐゴシック" charset="0"/>
                </a:rPr>
                <a:t>H</a:t>
              </a:r>
            </a:p>
          </p:txBody>
        </p:sp>
        <p:pic>
          <p:nvPicPr>
            <p:cNvPr id="162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286000"/>
              <a:ext cx="176749" cy="174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" name="Rectangle 48"/>
            <p:cNvSpPr>
              <a:spLocks noChangeArrowheads="1"/>
            </p:cNvSpPr>
            <p:nvPr/>
          </p:nvSpPr>
          <p:spPr bwMode="auto">
            <a:xfrm>
              <a:off x="7122095" y="2438400"/>
              <a:ext cx="304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en-US" sz="1400" b="1">
                  <a:solidFill>
                    <a:srgbClr val="FF0000"/>
                  </a:solidFill>
                </a:rPr>
                <a:t>I</a:t>
              </a:r>
            </a:p>
          </p:txBody>
        </p:sp>
        <p:cxnSp>
          <p:nvCxnSpPr>
            <p:cNvPr id="164" name="Straight Connector 163"/>
            <p:cNvCxnSpPr>
              <a:stCxn id="161" idx="1"/>
            </p:cNvCxnSpPr>
            <p:nvPr/>
          </p:nvCxnSpPr>
          <p:spPr>
            <a:xfrm flipH="1" flipV="1">
              <a:off x="6477182" y="2362200"/>
              <a:ext cx="304754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 flipV="1">
              <a:off x="6477182" y="3124200"/>
              <a:ext cx="304754" cy="1588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V="1">
              <a:off x="6477182" y="2362200"/>
              <a:ext cx="0" cy="76200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50"/>
            <p:cNvGrpSpPr>
              <a:grpSpLocks/>
            </p:cNvGrpSpPr>
            <p:nvPr/>
          </p:nvGrpSpPr>
          <p:grpSpPr bwMode="auto">
            <a:xfrm>
              <a:off x="6332741" y="2566377"/>
              <a:ext cx="304800" cy="307777"/>
              <a:chOff x="7671777" y="1167423"/>
              <a:chExt cx="304800" cy="307777"/>
            </a:xfrm>
          </p:grpSpPr>
          <p:sp>
            <p:nvSpPr>
              <p:cNvPr id="169" name="Oval 168"/>
              <p:cNvSpPr/>
              <p:nvPr/>
            </p:nvSpPr>
            <p:spPr>
              <a:xfrm>
                <a:off x="7695586" y="1218834"/>
                <a:ext cx="228566" cy="228600"/>
              </a:xfrm>
              <a:prstGeom prst="ellipse">
                <a:avLst/>
              </a:prstGeom>
              <a:solidFill>
                <a:schemeClr val="bg1"/>
              </a:solidFill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0" name="Rectangle 47"/>
              <p:cNvSpPr>
                <a:spLocks noChangeArrowheads="1"/>
              </p:cNvSpPr>
              <p:nvPr/>
            </p:nvSpPr>
            <p:spPr bwMode="auto">
              <a:xfrm>
                <a:off x="7671777" y="1167423"/>
                <a:ext cx="3048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en-US" sz="1400" b="1"/>
                  <a:t>V</a:t>
                </a:r>
              </a:p>
            </p:txBody>
          </p:sp>
        </p:grpSp>
        <p:cxnSp>
          <p:nvCxnSpPr>
            <p:cNvPr id="168" name="Straight Arrow Connector 167"/>
            <p:cNvCxnSpPr/>
            <p:nvPr/>
          </p:nvCxnSpPr>
          <p:spPr>
            <a:xfrm>
              <a:off x="7170816" y="2517775"/>
              <a:ext cx="0" cy="4540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Rectangle 1"/>
          <p:cNvSpPr>
            <a:spLocks noChangeArrowheads="1"/>
          </p:cNvSpPr>
          <p:nvPr/>
        </p:nvSpPr>
        <p:spPr bwMode="auto">
          <a:xfrm>
            <a:off x="6906155" y="446798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dirty="0"/>
              <a:t>S. Pereverzev, A. </a:t>
            </a:r>
            <a:r>
              <a:rPr lang="en-US" altLang="en-US" sz="1400" dirty="0" err="1"/>
              <a:t>Parshin</a:t>
            </a:r>
            <a:endParaRPr lang="en-US" altLang="en-US" sz="1400" dirty="0"/>
          </a:p>
          <a:p>
            <a:pPr eaLnBrk="1" hangingPunct="1"/>
            <a:r>
              <a:rPr lang="en-US" altLang="en-US" sz="1400" dirty="0" err="1"/>
              <a:t>Physica</a:t>
            </a:r>
            <a:r>
              <a:rPr lang="en-US" altLang="en-US" sz="1400" dirty="0"/>
              <a:t> B 197, 347 (1994</a:t>
            </a:r>
            <a:r>
              <a:rPr lang="en-US" altLang="en-US" sz="1400" b="1" dirty="0"/>
              <a:t>)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61358" y="1078468"/>
            <a:ext cx="2516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Observed in </a:t>
            </a:r>
            <a:r>
              <a:rPr lang="en-US" i="1" dirty="0" err="1"/>
              <a:t>liqid</a:t>
            </a:r>
            <a:r>
              <a:rPr lang="en-US" i="1" dirty="0"/>
              <a:t> Helium:</a:t>
            </a:r>
          </a:p>
        </p:txBody>
      </p:sp>
      <p:sp>
        <p:nvSpPr>
          <p:cNvPr id="173" name="TextBox 5"/>
          <p:cNvSpPr txBox="1">
            <a:spLocks noChangeArrowheads="1"/>
          </p:cNvSpPr>
          <p:nvPr/>
        </p:nvSpPr>
        <p:spPr bwMode="auto">
          <a:xfrm>
            <a:off x="558086" y="5257800"/>
            <a:ext cx="690618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dirty="0"/>
              <a:t>•</a:t>
            </a:r>
            <a:r>
              <a:rPr lang="en-US" altLang="en-US" b="1" dirty="0"/>
              <a:t> </a:t>
            </a:r>
            <a:r>
              <a:rPr lang="en-US" altLang="en-US" sz="1400" dirty="0"/>
              <a:t>hysteresis (red) due to electrode surfaces charging (shifts up to 20-30 V)</a:t>
            </a:r>
          </a:p>
          <a:p>
            <a:pPr eaLnBrk="1" hangingPunct="1"/>
            <a:r>
              <a:rPr lang="en-US" altLang="en-US" sz="1400" dirty="0"/>
              <a:t>• Strong (~kV) AC Voltage (at 1 mm gap) remove hysteresis by de-trapping ions</a:t>
            </a:r>
          </a:p>
          <a:p>
            <a:pPr eaLnBrk="1" hangingPunct="1"/>
            <a:r>
              <a:rPr lang="en-US" altLang="en-US" sz="1400" dirty="0"/>
              <a:t>• AC field across 10-20 nm solid layer much less than dielectric strength (layer hold 20-30 V )</a:t>
            </a:r>
          </a:p>
        </p:txBody>
      </p:sp>
      <p:sp>
        <p:nvSpPr>
          <p:cNvPr id="110" name="Title 1"/>
          <p:cNvSpPr txBox="1">
            <a:spLocks/>
          </p:cNvSpPr>
          <p:nvPr/>
        </p:nvSpPr>
        <p:spPr>
          <a:xfrm>
            <a:off x="967331" y="190500"/>
            <a:ext cx="7010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Electrode polarization/ charging</a:t>
            </a:r>
          </a:p>
        </p:txBody>
      </p:sp>
    </p:spTree>
    <p:extLst>
      <p:ext uri="{BB962C8B-B14F-4D97-AF65-F5344CB8AC3E}">
        <p14:creationId xmlns:p14="http://schemas.microsoft.com/office/powerpoint/2010/main" val="381850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20" name="Rectangle 4"/>
          <p:cNvSpPr>
            <a:spLocks noChangeArrowheads="1"/>
          </p:cNvSpPr>
          <p:nvPr/>
        </p:nvSpPr>
        <p:spPr bwMode="auto">
          <a:xfrm>
            <a:off x="423863" y="1619250"/>
            <a:ext cx="2613025" cy="2020888"/>
          </a:xfrm>
          <a:prstGeom prst="rect">
            <a:avLst/>
          </a:prstGeom>
          <a:solidFill>
            <a:srgbClr val="D6DDE9"/>
          </a:solidFill>
          <a:ln w="3175">
            <a:solidFill>
              <a:srgbClr val="B3B3B3"/>
            </a:solidFill>
            <a:miter lim="800000"/>
            <a:headEnd/>
            <a:tailEnd/>
          </a:ln>
          <a:effectLst>
            <a:outerShdw dist="17961" dir="2700000" algn="ctr" rotWithShape="0">
              <a:srgbClr val="B3B3B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1" charset="0"/>
              <a:ea typeface="ＭＳ Ｐゴシック" pitchFamily="1" charset="-128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 l="55838" t="4733" r="9502" b="5409"/>
          <a:stretch>
            <a:fillRect/>
          </a:stretch>
        </p:blipFill>
        <p:spPr bwMode="auto">
          <a:xfrm>
            <a:off x="1208088" y="1676400"/>
            <a:ext cx="1728787" cy="1339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620713" y="3006725"/>
            <a:ext cx="22161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/>
              <a:t>Precision measurement of the final neutrino oscillation angle theta 1–3</a:t>
            </a:r>
            <a:endParaRPr lang="en-US" sz="1200">
              <a:solidFill>
                <a:srgbClr val="009900"/>
              </a:solidFill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200400" y="1905000"/>
            <a:ext cx="2889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solidFill>
                  <a:srgbClr val="B20213"/>
                </a:solidFill>
                <a:latin typeface="Arial" charset="0"/>
              </a:rPr>
              <a:t>Oscillation signal = Monitoring signal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23863" y="1228725"/>
            <a:ext cx="2614612" cy="390525"/>
          </a:xfrm>
          <a:prstGeom prst="rect">
            <a:avLst/>
          </a:prstGeom>
          <a:solidFill>
            <a:srgbClr val="124A91"/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Double Chooz</a:t>
            </a:r>
            <a:endParaRPr lang="en-US">
              <a:solidFill>
                <a:srgbClr val="333399"/>
              </a:solidFill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/>
          <a:srcRect l="36838" t="4733" r="47571" b="5409"/>
          <a:stretch>
            <a:fillRect/>
          </a:stretch>
        </p:blipFill>
        <p:spPr bwMode="auto">
          <a:xfrm>
            <a:off x="528638" y="1676400"/>
            <a:ext cx="755650" cy="13398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470029" name="AutoShape 13"/>
          <p:cNvSpPr>
            <a:spLocks noChangeArrowheads="1"/>
          </p:cNvSpPr>
          <p:nvPr/>
        </p:nvSpPr>
        <p:spPr bwMode="auto">
          <a:xfrm>
            <a:off x="3124200" y="1143000"/>
            <a:ext cx="2857500" cy="712787"/>
          </a:xfrm>
          <a:prstGeom prst="leftRightArrow">
            <a:avLst>
              <a:gd name="adj1" fmla="val 58130"/>
              <a:gd name="adj2" fmla="val 80401"/>
            </a:avLst>
          </a:prstGeom>
          <a:gradFill rotWithShape="0">
            <a:gsLst>
              <a:gs pos="0">
                <a:srgbClr val="004483"/>
              </a:gs>
              <a:gs pos="50000">
                <a:srgbClr val="004483">
                  <a:gamma/>
                  <a:tint val="37255"/>
                  <a:invGamma/>
                </a:srgbClr>
              </a:gs>
              <a:gs pos="100000">
                <a:srgbClr val="004483"/>
              </a:gs>
            </a:gsLst>
            <a:lin ang="0" scaled="1"/>
          </a:gradFill>
          <a:ln w="6350">
            <a:solidFill>
              <a:srgbClr val="B3B3B3"/>
            </a:solidFill>
            <a:miter lim="800000"/>
            <a:headEnd/>
            <a:tailEnd/>
          </a:ln>
          <a:effectLst>
            <a:outerShdw dist="35921" dir="2700000" algn="ctr" rotWithShape="0">
              <a:srgbClr val="888888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</a:rPr>
              <a:t>Inverse Beta 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</a:rPr>
              <a:t>Antineutrino detection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124200" y="3262312"/>
            <a:ext cx="3147819" cy="1007249"/>
            <a:chOff x="3133725" y="5091112"/>
            <a:chExt cx="3147819" cy="1007249"/>
          </a:xfrm>
        </p:grpSpPr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3379788" y="5821362"/>
              <a:ext cx="290175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rgbClr val="B20213"/>
                  </a:solidFill>
                  <a:latin typeface="Arial" charset="0"/>
                </a:rPr>
                <a:t>DM/neutrino background = SNM signal</a:t>
              </a:r>
              <a:r>
                <a:rPr lang="en-US" sz="1000" dirty="0">
                  <a:solidFill>
                    <a:srgbClr val="B20213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70030" name="AutoShape 14"/>
            <p:cNvSpPr>
              <a:spLocks noChangeArrowheads="1"/>
            </p:cNvSpPr>
            <p:nvPr/>
          </p:nvSpPr>
          <p:spPr bwMode="auto">
            <a:xfrm>
              <a:off x="3133725" y="5091112"/>
              <a:ext cx="2857500" cy="712788"/>
            </a:xfrm>
            <a:prstGeom prst="leftRightArrow">
              <a:avLst>
                <a:gd name="adj1" fmla="val 58130"/>
                <a:gd name="adj2" fmla="val 80401"/>
              </a:avLst>
            </a:prstGeom>
            <a:gradFill rotWithShape="0">
              <a:gsLst>
                <a:gs pos="0">
                  <a:srgbClr val="004483"/>
                </a:gs>
                <a:gs pos="50000">
                  <a:srgbClr val="004483">
                    <a:gamma/>
                    <a:tint val="37255"/>
                    <a:invGamma/>
                  </a:srgbClr>
                </a:gs>
                <a:gs pos="100000">
                  <a:srgbClr val="004483"/>
                </a:gs>
              </a:gsLst>
              <a:lin ang="0" scaled="1"/>
            </a:gradFill>
            <a:ln w="6350">
              <a:solidFill>
                <a:srgbClr val="B3B3B3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88888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ea typeface="ＭＳ Ｐゴシック" pitchFamily="1" charset="-128"/>
                </a:rPr>
                <a:t>Neutron/Gamma detection</a:t>
              </a:r>
            </a:p>
          </p:txBody>
        </p:sp>
      </p:grpSp>
      <p:sp>
        <p:nvSpPr>
          <p:cNvPr id="470031" name="Rectangle 15"/>
          <p:cNvSpPr>
            <a:spLocks noChangeArrowheads="1"/>
          </p:cNvSpPr>
          <p:nvPr/>
        </p:nvSpPr>
        <p:spPr bwMode="auto">
          <a:xfrm>
            <a:off x="422275" y="4189413"/>
            <a:ext cx="2613025" cy="1974850"/>
          </a:xfrm>
          <a:prstGeom prst="rect">
            <a:avLst/>
          </a:prstGeom>
          <a:solidFill>
            <a:srgbClr val="D6DDE9"/>
          </a:solidFill>
          <a:ln w="3175">
            <a:solidFill>
              <a:srgbClr val="B3B3B3"/>
            </a:solidFill>
            <a:miter lim="800000"/>
            <a:headEnd/>
            <a:tailEnd/>
          </a:ln>
          <a:effectLst>
            <a:outerShdw dist="17961" dir="2700000" algn="ctr" rotWithShape="0">
              <a:srgbClr val="B3B3B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pitchFamily="1" charset="0"/>
              <a:ea typeface="ＭＳ Ｐゴシック" pitchFamily="1" charset="-128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77863" y="5707063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200"/>
              <a:t>Direct detection of WIMP dark matter </a:t>
            </a: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46344" y="3798941"/>
            <a:ext cx="2614612" cy="390525"/>
          </a:xfrm>
          <a:prstGeom prst="rect">
            <a:avLst/>
          </a:prstGeom>
          <a:solidFill>
            <a:srgbClr val="124A91"/>
          </a:solidFill>
          <a:ln w="3175">
            <a:solidFill>
              <a:srgbClr val="B3B3B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XENON/LUX/LZ</a:t>
            </a:r>
          </a:p>
        </p:txBody>
      </p:sp>
      <p:pic>
        <p:nvPicPr>
          <p:cNvPr id="5138" name="Picture 18" descr="lux-3d-system-v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7425" y="4244975"/>
            <a:ext cx="14795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31"/>
          <p:cNvGrpSpPr/>
          <p:nvPr/>
        </p:nvGrpSpPr>
        <p:grpSpPr>
          <a:xfrm>
            <a:off x="6014244" y="2159958"/>
            <a:ext cx="2779712" cy="2286000"/>
            <a:chOff x="6005513" y="4494212"/>
            <a:chExt cx="2779712" cy="2363788"/>
          </a:xfrm>
        </p:grpSpPr>
        <p:sp>
          <p:nvSpPr>
            <p:cNvPr id="470018" name="Rectangle 2"/>
            <p:cNvSpPr>
              <a:spLocks noChangeArrowheads="1"/>
            </p:cNvSpPr>
            <p:nvPr/>
          </p:nvSpPr>
          <p:spPr bwMode="auto">
            <a:xfrm>
              <a:off x="6172200" y="4883150"/>
              <a:ext cx="2613025" cy="1974850"/>
            </a:xfrm>
            <a:prstGeom prst="rect">
              <a:avLst/>
            </a:prstGeom>
            <a:solidFill>
              <a:srgbClr val="D6DDE9"/>
            </a:solidFill>
            <a:ln w="3175">
              <a:solidFill>
                <a:srgbClr val="B3B3B3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B3B3B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Helvetica" pitchFamily="1" charset="0"/>
                <a:ea typeface="ＭＳ Ｐゴシック" pitchFamily="1" charset="-128"/>
              </a:endParaRPr>
            </a:p>
          </p:txBody>
        </p: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5"/>
            <a:srcRect l="6100" t="4437" r="2773" b="3328"/>
            <a:stretch>
              <a:fillRect/>
            </a:stretch>
          </p:blipFill>
          <p:spPr bwMode="auto">
            <a:xfrm>
              <a:off x="6345238" y="4930775"/>
              <a:ext cx="1938337" cy="14589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6005513" y="6400800"/>
              <a:ext cx="2616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0"/>
                <a:t>Detection of SNM in cargo and</a:t>
              </a:r>
              <a:br>
                <a:rPr lang="en-US" sz="1050"/>
              </a:br>
              <a:r>
                <a:rPr lang="en-US" sz="1050"/>
                <a:t>for nuclear monitoring regimes</a:t>
              </a: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6148387" y="4494212"/>
              <a:ext cx="2614613" cy="390525"/>
            </a:xfrm>
            <a:prstGeom prst="rect">
              <a:avLst/>
            </a:prstGeom>
            <a:solidFill>
              <a:srgbClr val="124A91"/>
            </a:solidFill>
            <a:ln w="3175">
              <a:solidFill>
                <a:srgbClr val="B3B3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LLNL carwash detectors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52354" y="-9525"/>
            <a:ext cx="2452687" cy="2133600"/>
            <a:chOff x="6081713" y="152400"/>
            <a:chExt cx="2616200" cy="2411413"/>
          </a:xfrm>
        </p:grpSpPr>
        <p:sp>
          <p:nvSpPr>
            <p:cNvPr id="470019" name="Rectangle 3"/>
            <p:cNvSpPr>
              <a:spLocks noChangeArrowheads="1"/>
            </p:cNvSpPr>
            <p:nvPr/>
          </p:nvSpPr>
          <p:spPr bwMode="auto">
            <a:xfrm>
              <a:off x="6083300" y="652463"/>
              <a:ext cx="2613025" cy="1911350"/>
            </a:xfrm>
            <a:prstGeom prst="rect">
              <a:avLst/>
            </a:prstGeom>
            <a:solidFill>
              <a:srgbClr val="D6DDE9"/>
            </a:solidFill>
            <a:ln w="3175">
              <a:solidFill>
                <a:srgbClr val="B3B3B3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B3B3B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Helvetica" pitchFamily="1" charset="0"/>
                <a:ea typeface="ＭＳ Ｐゴシック" pitchFamily="1" charset="-128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6081713" y="1930400"/>
              <a:ext cx="2616200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0" dirty="0"/>
                <a:t>Reactor power, operational state, Pu content measured with LLNL/SNL antineutrino detector</a:t>
              </a: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6081713" y="152400"/>
              <a:ext cx="2614612" cy="500063"/>
            </a:xfrm>
            <a:prstGeom prst="rect">
              <a:avLst/>
            </a:prstGeom>
            <a:solidFill>
              <a:srgbClr val="124A91"/>
            </a:solidFill>
            <a:ln w="3175">
              <a:solidFill>
                <a:srgbClr val="B3B3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LLNL/SNL inverse beta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antineutrino detector</a:t>
              </a:r>
            </a:p>
          </p:txBody>
        </p:sp>
        <p:pic>
          <p:nvPicPr>
            <p:cNvPr id="5143" name="Picture 23" descr="BernsteinFig1new"/>
            <p:cNvPicPr>
              <a:picLocks noChangeAspect="1" noChangeArrowheads="1"/>
            </p:cNvPicPr>
            <p:nvPr/>
          </p:nvPicPr>
          <p:blipFill>
            <a:blip r:embed="rId6" cstate="print"/>
            <a:srcRect r="1680"/>
            <a:stretch>
              <a:fillRect/>
            </a:stretch>
          </p:blipFill>
          <p:spPr bwMode="auto">
            <a:xfrm>
              <a:off x="6665913" y="682625"/>
              <a:ext cx="1538287" cy="1377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44" name="Rectangle 24"/>
          <p:cNvSpPr>
            <a:spLocks noGrp="1" noChangeArrowheads="1"/>
          </p:cNvSpPr>
          <p:nvPr>
            <p:ph type="title"/>
          </p:nvPr>
        </p:nvSpPr>
        <p:spPr>
          <a:xfrm>
            <a:off x="109537" y="11939"/>
            <a:ext cx="5681449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/>
              <a:t>Detection of </a:t>
            </a:r>
            <a:r>
              <a:rPr lang="en-US" sz="2800" dirty="0">
                <a:solidFill>
                  <a:srgbClr val="00B0F0"/>
                </a:solidFill>
              </a:rPr>
              <a:t>rare neutral particles </a:t>
            </a:r>
            <a:r>
              <a:rPr lang="en-US" sz="2800" dirty="0"/>
              <a:t>is a common goal of nuclear nonproliferation and nuclear physics</a:t>
            </a: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3124200" y="5181600"/>
            <a:ext cx="2857500" cy="712787"/>
          </a:xfrm>
          <a:prstGeom prst="leftRightArrow">
            <a:avLst>
              <a:gd name="adj1" fmla="val 58130"/>
              <a:gd name="adj2" fmla="val 80401"/>
            </a:avLst>
          </a:prstGeom>
          <a:gradFill rotWithShape="0">
            <a:gsLst>
              <a:gs pos="0">
                <a:srgbClr val="004483"/>
              </a:gs>
              <a:gs pos="50000">
                <a:srgbClr val="004483">
                  <a:gamma/>
                  <a:tint val="37255"/>
                  <a:invGamma/>
                </a:srgbClr>
              </a:gs>
              <a:gs pos="100000">
                <a:srgbClr val="004483"/>
              </a:gs>
            </a:gsLst>
            <a:lin ang="0" scaled="1"/>
          </a:gradFill>
          <a:ln w="6350">
            <a:solidFill>
              <a:srgbClr val="B3B3B3"/>
            </a:solidFill>
            <a:miter lim="800000"/>
            <a:headEnd/>
            <a:tailEnd/>
          </a:ln>
          <a:effectLst>
            <a:outerShdw dist="35921" dir="2700000" algn="ctr" rotWithShape="0">
              <a:srgbClr val="888888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1" charset="-128"/>
              </a:rPr>
              <a:t>Nuclear recoil detection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306458" y="5965423"/>
            <a:ext cx="22381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solidFill>
                  <a:srgbClr val="B20213"/>
                </a:solidFill>
                <a:latin typeface="Arial" charset="0"/>
              </a:rPr>
              <a:t>DM signal  ≈ Monitoring signal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6096000" y="4502150"/>
            <a:ext cx="2690812" cy="2355850"/>
            <a:chOff x="6008687" y="2286000"/>
            <a:chExt cx="2690812" cy="2355850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6086474" y="2730500"/>
              <a:ext cx="2613025" cy="1911350"/>
            </a:xfrm>
            <a:prstGeom prst="rect">
              <a:avLst/>
            </a:prstGeom>
            <a:solidFill>
              <a:srgbClr val="D6DDE9"/>
            </a:solidFill>
            <a:ln w="3175">
              <a:solidFill>
                <a:srgbClr val="B3B3B3"/>
              </a:solidFill>
              <a:miter lim="800000"/>
              <a:headEnd/>
              <a:tailEnd/>
            </a:ln>
            <a:effectLst>
              <a:outerShdw dist="17961" dir="2700000" algn="ctr" rotWithShape="0">
                <a:srgbClr val="B3B3B3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Helvetica" pitchFamily="1" charset="0"/>
                <a:ea typeface="ＭＳ Ｐゴシック" pitchFamily="1" charset="-128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6008687" y="4186535"/>
              <a:ext cx="2616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050" dirty="0"/>
                <a:t>Reactor power, operational state, measured in 10x smaller detector</a:t>
              </a: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6084887" y="2286000"/>
              <a:ext cx="2614612" cy="500063"/>
            </a:xfrm>
            <a:prstGeom prst="rect">
              <a:avLst/>
            </a:prstGeom>
            <a:solidFill>
              <a:srgbClr val="124A91"/>
            </a:solidFill>
            <a:ln w="3175">
              <a:solidFill>
                <a:srgbClr val="B3B3B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LLNL coherent scatter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antineutrino detector</a:t>
              </a:r>
            </a:p>
          </p:txBody>
        </p:sp>
        <p:pic>
          <p:nvPicPr>
            <p:cNvPr id="31" name="Picture 30" descr="dualphaseA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94487" y="2915356"/>
              <a:ext cx="1752600" cy="1428044"/>
            </a:xfrm>
            <a:prstGeom prst="rect">
              <a:avLst/>
            </a:prstGeom>
          </p:spPr>
        </p:pic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D3694-41C0-4046-96A1-CCFC80A2A1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57200" y="3810000"/>
            <a:ext cx="25908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72200" y="4495800"/>
            <a:ext cx="25908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utoShape 13"/>
          <p:cNvSpPr>
            <a:spLocks noChangeArrowheads="1"/>
          </p:cNvSpPr>
          <p:nvPr/>
        </p:nvSpPr>
        <p:spPr bwMode="auto">
          <a:xfrm>
            <a:off x="3124200" y="5181600"/>
            <a:ext cx="2857500" cy="712787"/>
          </a:xfrm>
          <a:prstGeom prst="leftRightArrow">
            <a:avLst>
              <a:gd name="adj1" fmla="val 58130"/>
              <a:gd name="adj2" fmla="val 80401"/>
            </a:avLst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88888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8721E-C15E-40F9-BEE8-6C09F9A284AC}"/>
              </a:ext>
            </a:extLst>
          </p:cNvPr>
          <p:cNvSpPr txBox="1"/>
          <p:nvPr/>
        </p:nvSpPr>
        <p:spPr>
          <a:xfrm>
            <a:off x="590653" y="6227709"/>
            <a:ext cx="491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After COHERENT results, reactor antineutrino detection </a:t>
            </a:r>
          </a:p>
          <a:p>
            <a:r>
              <a:rPr lang="en-US" sz="1600" b="1" i="1" dirty="0">
                <a:solidFill>
                  <a:srgbClr val="FF0000"/>
                </a:solidFill>
              </a:rPr>
              <a:t>is “mostly engineering” problem</a:t>
            </a:r>
          </a:p>
        </p:txBody>
      </p:sp>
    </p:spTree>
    <p:extLst>
      <p:ext uri="{BB962C8B-B14F-4D97-AF65-F5344CB8AC3E}">
        <p14:creationId xmlns:p14="http://schemas.microsoft.com/office/powerpoint/2010/main" val="22642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7FA0-4AA4-4E30-B825-E27C94DC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Ionization yield of low energy nuclear recoils in </a:t>
            </a:r>
            <a:r>
              <a:rPr lang="en-US" sz="3200" dirty="0" err="1"/>
              <a:t>Xe</a:t>
            </a:r>
            <a:r>
              <a:rPr lang="en-US" sz="3200" dirty="0"/>
              <a:t>, LUX measurements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CFFD34-9DEE-4F68-B972-B6DD9DFA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3430362" cy="426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F72207-378E-4F04-B2B1-CD233D61E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133600"/>
            <a:ext cx="4366651" cy="3388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061D28-250E-4596-80F9-0E21B3E67C72}"/>
              </a:ext>
            </a:extLst>
          </p:cNvPr>
          <p:cNvSpPr txBox="1"/>
          <p:nvPr/>
        </p:nvSpPr>
        <p:spPr>
          <a:xfrm>
            <a:off x="5168749" y="6096000"/>
            <a:ext cx="331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hlinkClick r:id="rId4"/>
              </a:rPr>
              <a:t>https://arxiv.org/abs/1608.05381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7900-5DAC-42A5-B314-3B59C4CD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26" y="101724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Estimated response  to reactor antineutrinos and background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DDBF6-4B78-4A65-93FB-789582094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5" y="1282100"/>
            <a:ext cx="2848898" cy="2461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8BE8EC-7D76-48FA-87A0-5D423CDA89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457" y="1275274"/>
            <a:ext cx="2944969" cy="245516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0EA59C4-552D-4F73-886F-25214A1C0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3" t="24731" r="-2" b="2167"/>
          <a:stretch>
            <a:fillRect/>
          </a:stretch>
        </p:blipFill>
        <p:spPr bwMode="auto">
          <a:xfrm>
            <a:off x="152400" y="4221162"/>
            <a:ext cx="3954641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B11E8C88-2FE8-445A-8EEB-FB762114D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480585"/>
            <a:ext cx="350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P. Sorensen et al., arXiv:1011.6439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375C4-36A0-4106-98D2-16A3AE6C47C2}"/>
              </a:ext>
            </a:extLst>
          </p:cNvPr>
          <p:cNvSpPr txBox="1"/>
          <p:nvPr/>
        </p:nvSpPr>
        <p:spPr>
          <a:xfrm>
            <a:off x="3948112" y="4471841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Xenon 10  S2 only analysis; underground data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“few electrons” background is much stronger on surface, and rises with ionization load ( private communication, D. </a:t>
            </a:r>
            <a:r>
              <a:rPr lang="en-US" dirty="0" err="1"/>
              <a:t>Akimov</a:t>
            </a:r>
            <a:r>
              <a:rPr lang="en-US" dirty="0"/>
              <a:t>,  Moscow RED group 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“Synchronous” emission of parasitic electrons is puzzling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4701AE-4BDA-4EC1-86B9-66D681ED0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41" y="1244724"/>
            <a:ext cx="3156770" cy="2370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29D6D-8CE7-40D4-B2B0-6F9BAB40FCCC}"/>
              </a:ext>
            </a:extLst>
          </p:cNvPr>
          <p:cNvSpPr txBox="1"/>
          <p:nvPr/>
        </p:nvSpPr>
        <p:spPr>
          <a:xfrm>
            <a:off x="301872" y="3714661"/>
            <a:ext cx="862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charge yield, expected spectrum of event (in elections)  and counts above threshold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7" y="4023536"/>
            <a:ext cx="792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Colors show range of extrapolated yield curves, all consistent with world yield data</a:t>
            </a:r>
          </a:p>
        </p:txBody>
      </p:sp>
    </p:spTree>
    <p:extLst>
      <p:ext uri="{BB962C8B-B14F-4D97-AF65-F5344CB8AC3E}">
        <p14:creationId xmlns:p14="http://schemas.microsoft.com/office/powerpoint/2010/main" val="248127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69381"/>
            <a:ext cx="8326582" cy="765586"/>
          </a:xfrm>
        </p:spPr>
        <p:txBody>
          <a:bodyPr>
            <a:noAutofit/>
          </a:bodyPr>
          <a:lstStyle/>
          <a:p>
            <a:r>
              <a:rPr lang="en-US" sz="3200" dirty="0"/>
              <a:t>Possible charge trapping (excitons) in solid layers of Nobles on metal surfaces</a:t>
            </a:r>
          </a:p>
        </p:txBody>
      </p:sp>
      <p:sp>
        <p:nvSpPr>
          <p:cNvPr id="10" name="Shape 122"/>
          <p:cNvSpPr txBox="1">
            <a:spLocks/>
          </p:cNvSpPr>
          <p:nvPr/>
        </p:nvSpPr>
        <p:spPr>
          <a:xfrm>
            <a:off x="152400" y="1066800"/>
            <a:ext cx="5562600" cy="4038600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marL="400050" indent="-280988" algn="l" rtl="0" eaLnBrk="1" latinLnBrk="0" hangingPunct="1">
              <a:spcBef>
                <a:spcPts val="1200"/>
              </a:spcBef>
              <a:spcAft>
                <a:spcPts val="600"/>
              </a:spcAft>
              <a:buClr>
                <a:srgbClr val="0D5097"/>
              </a:buClr>
              <a:buSzPct val="90000"/>
              <a:buFont typeface="Wingdings" charset="2"/>
              <a:buChar char="§"/>
              <a:defRPr kumimoji="0"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8650" indent="-215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7113" indent="-342900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90000"/>
              <a:buFont typeface="Lucida Grande"/>
              <a:buChar char="—"/>
              <a:defRPr kumimoji="0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144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Lucida Grande"/>
              <a:buChar char="–"/>
              <a:defRPr kumimoji="0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42888" algn="l" rtl="0" eaLnBrk="1" latinLnBrk="0" hangingPunct="1">
              <a:spcBef>
                <a:spcPts val="0"/>
              </a:spcBef>
              <a:spcAft>
                <a:spcPts val="600"/>
              </a:spcAft>
              <a:buClrTx/>
              <a:buFont typeface="Arial"/>
              <a:buChar char="•"/>
              <a:defRPr kumimoji="0" lang="en-US" sz="1800" kern="120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0">
              <a:spcBef>
                <a:spcPts val="0"/>
              </a:spcBef>
              <a:buSzPct val="100000"/>
              <a:buNone/>
            </a:pPr>
            <a:r>
              <a:rPr lang="en" sz="1400" b="1" dirty="0">
                <a:latin typeface="+mn-lt"/>
              </a:rPr>
              <a:t>Louis </a:t>
            </a:r>
            <a:r>
              <a:rPr lang="en" sz="1400" b="1" dirty="0" err="1">
                <a:latin typeface="+mn-lt"/>
              </a:rPr>
              <a:t>Malter</a:t>
            </a:r>
            <a:r>
              <a:rPr lang="en-US" sz="1400" b="1" dirty="0">
                <a:latin typeface="+mn-lt"/>
              </a:rPr>
              <a:t> observations</a:t>
            </a:r>
            <a:r>
              <a:rPr lang="en" sz="1400" b="1" dirty="0">
                <a:latin typeface="+mn-lt"/>
              </a:rPr>
              <a:t> (1936) </a:t>
            </a:r>
            <a:r>
              <a:rPr lang="en-US" sz="1400" b="1" dirty="0">
                <a:latin typeface="+mn-lt"/>
              </a:rPr>
              <a:t> </a:t>
            </a:r>
          </a:p>
          <a:p>
            <a:pPr marL="342900" indent="-247650">
              <a:spcBef>
                <a:spcPts val="0"/>
              </a:spcBef>
              <a:buSzPct val="100000"/>
            </a:pPr>
            <a:r>
              <a:rPr lang="en" sz="1400" dirty="0">
                <a:latin typeface="+mn-lt"/>
              </a:rPr>
              <a:t>charge</a:t>
            </a:r>
            <a:r>
              <a:rPr lang="en-US" sz="1400" dirty="0">
                <a:latin typeface="+mn-lt"/>
              </a:rPr>
              <a:t> buildup</a:t>
            </a:r>
            <a:r>
              <a:rPr lang="en" sz="1400" dirty="0">
                <a:latin typeface="+mn-lt"/>
              </a:rPr>
              <a:t> on/ in thin </a:t>
            </a:r>
            <a:r>
              <a:rPr lang="en-US" sz="1400" dirty="0">
                <a:latin typeface="+mn-lt"/>
              </a:rPr>
              <a:t>dielectric </a:t>
            </a:r>
            <a:r>
              <a:rPr lang="en" sz="1400" dirty="0">
                <a:latin typeface="+mn-lt"/>
              </a:rPr>
              <a:t>Al</a:t>
            </a:r>
            <a:r>
              <a:rPr lang="en" sz="1400" baseline="-25000" dirty="0">
                <a:latin typeface="+mn-lt"/>
              </a:rPr>
              <a:t>2</a:t>
            </a:r>
            <a:r>
              <a:rPr lang="en" sz="1400" dirty="0">
                <a:latin typeface="+mn-lt"/>
              </a:rPr>
              <a:t>O</a:t>
            </a:r>
            <a:r>
              <a:rPr lang="en" sz="1400" baseline="-25000" dirty="0">
                <a:latin typeface="+mn-lt"/>
              </a:rPr>
              <a:t>3</a:t>
            </a:r>
            <a:r>
              <a:rPr lang="en" sz="1400" dirty="0">
                <a:latin typeface="+mn-lt"/>
              </a:rPr>
              <a:t> layers on metal surfaces greatly enhance</a:t>
            </a:r>
            <a:r>
              <a:rPr lang="en-US" sz="1400" dirty="0">
                <a:latin typeface="+mn-lt"/>
              </a:rPr>
              <a:t>s</a:t>
            </a:r>
            <a:r>
              <a:rPr lang="en" sz="1400" dirty="0">
                <a:latin typeface="+mn-lt"/>
              </a:rPr>
              <a:t> electron emission; surface micro-breakdowns for large charge den</a:t>
            </a:r>
            <a:r>
              <a:rPr lang="en-US" sz="1400" dirty="0">
                <a:latin typeface="+mn-lt"/>
              </a:rPr>
              <a:t>s</a:t>
            </a:r>
            <a:r>
              <a:rPr lang="en" sz="1400" dirty="0">
                <a:latin typeface="+mn-lt"/>
              </a:rPr>
              <a:t>it</a:t>
            </a:r>
            <a:r>
              <a:rPr lang="en-US" sz="1400" dirty="0">
                <a:latin typeface="+mn-lt"/>
              </a:rPr>
              <a:t>y</a:t>
            </a:r>
            <a:r>
              <a:rPr lang="en" sz="1400" dirty="0">
                <a:latin typeface="+mn-lt"/>
              </a:rPr>
              <a:t>. </a:t>
            </a:r>
            <a:endParaRPr lang="en-US" sz="1400" dirty="0">
              <a:latin typeface="+mn-lt"/>
            </a:endParaRPr>
          </a:p>
          <a:p>
            <a:pPr marL="95250" indent="0">
              <a:spcBef>
                <a:spcPts val="0"/>
              </a:spcBef>
              <a:buSzPct val="100000"/>
              <a:buNone/>
            </a:pPr>
            <a:r>
              <a:rPr lang="en-US" sz="1400" b="1" dirty="0">
                <a:latin typeface="+mn-lt"/>
              </a:rPr>
              <a:t>Observations since </a:t>
            </a:r>
            <a:r>
              <a:rPr lang="en-US" sz="1400" b="1" dirty="0" err="1">
                <a:latin typeface="+mn-lt"/>
              </a:rPr>
              <a:t>Malter</a:t>
            </a:r>
            <a:r>
              <a:rPr lang="en-US" sz="1400" b="1" dirty="0">
                <a:latin typeface="+mn-lt"/>
              </a:rPr>
              <a:t>:</a:t>
            </a:r>
            <a:endParaRPr lang="en" sz="1400" b="1" dirty="0">
              <a:latin typeface="+mn-lt"/>
            </a:endParaRPr>
          </a:p>
          <a:p>
            <a:pPr marL="342900" indent="-247650">
              <a:spcBef>
                <a:spcPts val="0"/>
              </a:spcBef>
              <a:buSzPct val="100000"/>
            </a:pPr>
            <a:r>
              <a:rPr lang="en-US" sz="1400" dirty="0">
                <a:latin typeface="+mn-lt"/>
              </a:rPr>
              <a:t>U</a:t>
            </a:r>
            <a:r>
              <a:rPr lang="en" sz="1400" dirty="0">
                <a:latin typeface="+mn-lt"/>
              </a:rPr>
              <a:t>p to 10 mono-layers of solid xenon  (also He, Ne, Ar, Xe, Rn) form on metal surfaces in liquid rare gases </a:t>
            </a:r>
            <a:r>
              <a:rPr lang="en-US" sz="1400" dirty="0">
                <a:latin typeface="+mn-lt"/>
              </a:rPr>
              <a:t>at low temperatures (</a:t>
            </a:r>
            <a:r>
              <a:rPr lang="en-US" altLang="en-US" sz="1400" dirty="0">
                <a:latin typeface="+mn-lt"/>
              </a:rPr>
              <a:t>L.W. Brush et al., Rev. Mod. Phys. 79,  2007)</a:t>
            </a:r>
            <a:endParaRPr lang="en-US" sz="1400" dirty="0">
              <a:latin typeface="+mn-lt"/>
            </a:endParaRPr>
          </a:p>
          <a:p>
            <a:pPr marL="342900" indent="-247650">
              <a:spcBef>
                <a:spcPts val="0"/>
              </a:spcBef>
              <a:buSzPct val="100000"/>
            </a:pPr>
            <a:r>
              <a:rPr lang="en" sz="1400" dirty="0">
                <a:latin typeface="+mn-lt"/>
              </a:rPr>
              <a:t>Thermally induced luminiscence (TIL) and photo-induced exoelectron emission (PIEE) are present in  </a:t>
            </a:r>
            <a:r>
              <a:rPr lang="en-US" sz="1400" dirty="0">
                <a:latin typeface="+mn-lt"/>
              </a:rPr>
              <a:t>bulk </a:t>
            </a:r>
            <a:r>
              <a:rPr lang="en" sz="1400" dirty="0">
                <a:latin typeface="+mn-lt"/>
              </a:rPr>
              <a:t>Al</a:t>
            </a:r>
            <a:r>
              <a:rPr lang="en" sz="1400" baseline="-25000" dirty="0">
                <a:latin typeface="+mn-lt"/>
              </a:rPr>
              <a:t>2</a:t>
            </a:r>
            <a:r>
              <a:rPr lang="en" sz="1400" dirty="0">
                <a:latin typeface="+mn-lt"/>
              </a:rPr>
              <a:t>O</a:t>
            </a:r>
            <a:r>
              <a:rPr lang="en" sz="1400" baseline="-25000" dirty="0">
                <a:latin typeface="+mn-lt"/>
              </a:rPr>
              <a:t>3 </a:t>
            </a:r>
            <a:r>
              <a:rPr lang="en-US" sz="1400" dirty="0">
                <a:latin typeface="+mn-lt"/>
              </a:rPr>
              <a:t>and in </a:t>
            </a:r>
            <a:r>
              <a:rPr lang="en-US" sz="1400" b="1" dirty="0">
                <a:latin typeface="+mn-lt"/>
              </a:rPr>
              <a:t>bulk</a:t>
            </a:r>
            <a:r>
              <a:rPr lang="en-US" sz="1400" dirty="0">
                <a:latin typeface="+mn-lt"/>
              </a:rPr>
              <a:t> in other dielectric, including solid noble elements</a:t>
            </a:r>
            <a:r>
              <a:rPr lang="en" sz="1400" dirty="0">
                <a:latin typeface="+mn-lt"/>
              </a:rPr>
              <a:t> (</a:t>
            </a:r>
            <a:r>
              <a:rPr lang="en-US" sz="1400" dirty="0">
                <a:latin typeface="+mn-lt"/>
              </a:rPr>
              <a:t>Radiation effects in atomic cryogenics solids, E.V. </a:t>
            </a:r>
            <a:r>
              <a:rPr lang="en-US" sz="1400" dirty="0" err="1">
                <a:latin typeface="+mn-lt"/>
              </a:rPr>
              <a:t>Savchenko</a:t>
            </a:r>
            <a:r>
              <a:rPr lang="en-US" sz="1400" dirty="0">
                <a:latin typeface="+mn-lt"/>
              </a:rPr>
              <a:t> </a:t>
            </a:r>
            <a:r>
              <a:rPr lang="en-US" sz="1400" i="1" dirty="0">
                <a:latin typeface="+mn-lt"/>
              </a:rPr>
              <a:t>et al</a:t>
            </a:r>
            <a:r>
              <a:rPr lang="en-US" sz="1400" dirty="0">
                <a:latin typeface="+mn-lt"/>
              </a:rPr>
              <a:t>, NIM B268, 2010)</a:t>
            </a:r>
            <a:endParaRPr lang="en" sz="1400" dirty="0">
              <a:latin typeface="+mn-lt"/>
            </a:endParaRPr>
          </a:p>
          <a:p>
            <a:pPr marL="342900" indent="-247650">
              <a:spcBef>
                <a:spcPts val="0"/>
              </a:spcBef>
              <a:buSzPct val="100000"/>
            </a:pPr>
            <a:r>
              <a:rPr lang="en-US" sz="1400" dirty="0">
                <a:latin typeface="+mn-lt"/>
              </a:rPr>
              <a:t>TIL and </a:t>
            </a:r>
            <a:r>
              <a:rPr lang="en-US" sz="1400" dirty="0" err="1">
                <a:latin typeface="+mn-lt"/>
              </a:rPr>
              <a:t>exoelectron</a:t>
            </a:r>
            <a:r>
              <a:rPr lang="en-US" sz="1400" dirty="0">
                <a:latin typeface="+mn-lt"/>
              </a:rPr>
              <a:t> emission is observable in thin </a:t>
            </a:r>
            <a:r>
              <a:rPr lang="en" sz="1400" dirty="0">
                <a:latin typeface="+mn-lt"/>
              </a:rPr>
              <a:t>Al</a:t>
            </a:r>
            <a:r>
              <a:rPr lang="en" sz="1400" baseline="-25000" dirty="0">
                <a:latin typeface="+mn-lt"/>
              </a:rPr>
              <a:t>2</a:t>
            </a:r>
            <a:r>
              <a:rPr lang="en" sz="1400" dirty="0">
                <a:latin typeface="+mn-lt"/>
              </a:rPr>
              <a:t>O</a:t>
            </a:r>
            <a:r>
              <a:rPr lang="en" sz="1400" baseline="-25000" dirty="0">
                <a:latin typeface="+mn-lt"/>
              </a:rPr>
              <a:t>3 </a:t>
            </a:r>
            <a:r>
              <a:rPr lang="en-US" sz="1400" dirty="0">
                <a:latin typeface="+mn-lt"/>
              </a:rPr>
              <a:t>films on metal surface, as well as for many other </a:t>
            </a:r>
            <a:r>
              <a:rPr lang="en-US" sz="1400" b="1" dirty="0">
                <a:latin typeface="+mn-lt"/>
              </a:rPr>
              <a:t>thin dielectric films </a:t>
            </a:r>
            <a:r>
              <a:rPr lang="en-US" sz="1400" dirty="0">
                <a:latin typeface="+mn-lt"/>
              </a:rPr>
              <a:t>(like SiO</a:t>
            </a:r>
            <a:r>
              <a:rPr lang="en-US" sz="1400" baseline="-25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) on metal surface or metal oxide films on metal surface </a:t>
            </a:r>
          </a:p>
          <a:p>
            <a:pPr marL="342900" indent="-247650">
              <a:spcBef>
                <a:spcPts val="0"/>
              </a:spcBef>
              <a:buSzPct val="100000"/>
            </a:pPr>
            <a:r>
              <a:rPr lang="en-US" sz="1400" b="1" dirty="0">
                <a:latin typeface="+mn-lt"/>
              </a:rPr>
              <a:t>Open question: </a:t>
            </a:r>
          </a:p>
        </p:txBody>
      </p:sp>
      <p:pic>
        <p:nvPicPr>
          <p:cNvPr id="12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00" y="1365587"/>
            <a:ext cx="2831676" cy="297230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828800" y="5519172"/>
            <a:ext cx="7239000" cy="11310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247650">
              <a:buSzPct val="100000"/>
            </a:pPr>
            <a:r>
              <a:rPr lang="en-US" sz="1350" dirty="0"/>
              <a:t>Consequences for dark matter and other detectors</a:t>
            </a:r>
            <a:r>
              <a:rPr lang="en" sz="1350" dirty="0"/>
              <a:t>: </a:t>
            </a:r>
            <a:endParaRPr lang="en-US" sz="1350" dirty="0"/>
          </a:p>
          <a:p>
            <a:pPr marL="381000" indent="-285750">
              <a:buSzPct val="100000"/>
              <a:buFont typeface="Arial" charset="0"/>
              <a:buChar char="•"/>
            </a:pPr>
            <a:r>
              <a:rPr lang="en" sz="1350" dirty="0"/>
              <a:t>positive ions accumulate at the </a:t>
            </a:r>
            <a:r>
              <a:rPr lang="en-US" sz="1350" dirty="0"/>
              <a:t>noble-liquid-</a:t>
            </a:r>
            <a:r>
              <a:rPr lang="en" sz="1350" dirty="0"/>
              <a:t>metal  boundary </a:t>
            </a:r>
            <a:r>
              <a:rPr lang="en-US" sz="1350" dirty="0"/>
              <a:t>enhancing grid </a:t>
            </a:r>
            <a:r>
              <a:rPr lang="en" sz="1350" dirty="0"/>
              <a:t>electron</a:t>
            </a:r>
            <a:r>
              <a:rPr lang="en-US" sz="1350" dirty="0"/>
              <a:t> emission;  </a:t>
            </a:r>
          </a:p>
          <a:p>
            <a:pPr marL="381000" indent="-285750">
              <a:buSzPct val="100000"/>
              <a:buFont typeface="Arial" charset="0"/>
              <a:buChar char="•"/>
            </a:pPr>
            <a:r>
              <a:rPr lang="en-US" sz="1350" dirty="0"/>
              <a:t>may be responsible for correlated emission of few electrons or photons (surface micro-breakdown?);</a:t>
            </a:r>
          </a:p>
          <a:p>
            <a:pPr marL="381000" indent="-285750">
              <a:buSzPct val="100000"/>
              <a:buFont typeface="Arial" charset="0"/>
              <a:buChar char="•"/>
            </a:pPr>
            <a:r>
              <a:rPr lang="en-US" sz="1350" dirty="0"/>
              <a:t> may lead to High Voltage instabilities and electrical breakdowns in detectors.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899" y="4951108"/>
            <a:ext cx="8402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0">
              <a:spcBef>
                <a:spcPts val="0"/>
              </a:spcBef>
              <a:buSzPct val="100000"/>
              <a:buNone/>
            </a:pPr>
            <a:r>
              <a:rPr lang="en-US" dirty="0"/>
              <a:t>Can similar surface effects (resembling </a:t>
            </a:r>
            <a:r>
              <a:rPr lang="en" dirty="0" err="1"/>
              <a:t>Malter</a:t>
            </a:r>
            <a:r>
              <a:rPr lang="en" dirty="0"/>
              <a:t> effect)</a:t>
            </a:r>
            <a:r>
              <a:rPr lang="en-US" dirty="0"/>
              <a:t>  be present for solid noble films ? Probably yes !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7071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Solid Rare Gases trap ions in a manner analogous to personal dosimeters</a:t>
            </a:r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" y="1211612"/>
            <a:ext cx="3511921" cy="229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1612"/>
            <a:ext cx="3429000" cy="21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51" y="1430517"/>
            <a:ext cx="2590800" cy="183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9969" y="3443437"/>
            <a:ext cx="5329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Radiation effects in atomic cryogenics solids, E.V. </a:t>
            </a:r>
            <a:r>
              <a:rPr lang="en-US" sz="1200" dirty="0" err="1"/>
              <a:t>Savchenko</a:t>
            </a:r>
            <a:r>
              <a:rPr lang="en-US" sz="1200" dirty="0"/>
              <a:t> </a:t>
            </a:r>
            <a:r>
              <a:rPr lang="en-US" sz="1200" i="1" dirty="0"/>
              <a:t>et al</a:t>
            </a:r>
            <a:r>
              <a:rPr lang="en-US" sz="1200" dirty="0"/>
              <a:t>, NIM B268, 2010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2672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 dosimeter based on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:C  can be “erased”  due to ion de-trapping by microwaves, by  visible light; possibly by  strong AC field or ultrasound.</a:t>
            </a:r>
          </a:p>
          <a:p>
            <a:endParaRPr lang="en-US" dirty="0"/>
          </a:p>
          <a:p>
            <a:r>
              <a:rPr lang="en-US" dirty="0"/>
              <a:t> Charge trapping effects  in detector should be sensitive to average ionization rate/ ion current density on electrode surface, UV photon flux to the surface,  electric field on the surface; application of AC electric field between grid wires can de-trap 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4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03"/>
          <p:cNvSpPr/>
          <p:nvPr/>
        </p:nvSpPr>
        <p:spPr>
          <a:xfrm>
            <a:off x="0" y="138157"/>
            <a:ext cx="914400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defTabSz="914400">
              <a:defRPr sz="3600" b="1">
                <a:solidFill>
                  <a:srgbClr val="214A8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400" dirty="0"/>
              <a:t>Xenon Recoil Yield Measurement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865" y="775417"/>
            <a:ext cx="312581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/>
              <a:t>Funded Project Summary: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/>
              <a:t>Construct portable xenon TPC testbed with high electron detection efficiency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400" dirty="0"/>
              <a:t>Measure xenon recoil yield at the lowest energy possible using low energy, pulsed neutron beam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3458021" y="1016384"/>
            <a:ext cx="5248070" cy="2431657"/>
            <a:chOff x="3458021" y="1016384"/>
            <a:chExt cx="5248070" cy="24316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8021" y="1016384"/>
              <a:ext cx="5248070" cy="243165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11026" y="2958333"/>
              <a:ext cx="3566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5" y="4552585"/>
            <a:ext cx="8826230" cy="55634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40562" y="3865018"/>
            <a:ext cx="676072" cy="842476"/>
            <a:chOff x="192932" y="4014869"/>
            <a:chExt cx="676072" cy="842476"/>
          </a:xfrm>
        </p:grpSpPr>
        <p:sp>
          <p:nvSpPr>
            <p:cNvPr id="19" name="Shape 305"/>
            <p:cNvSpPr/>
            <p:nvPr/>
          </p:nvSpPr>
          <p:spPr>
            <a:xfrm>
              <a:off x="192932" y="4014869"/>
              <a:ext cx="676072" cy="461661"/>
            </a:xfrm>
            <a:prstGeom prst="rect">
              <a:avLst/>
            </a:prstGeom>
            <a:ln w="12700">
              <a:solidFill>
                <a:srgbClr val="1220C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Proposal Review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92932" y="4476530"/>
              <a:ext cx="0" cy="380815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46954" y="5002340"/>
            <a:ext cx="595008" cy="831908"/>
            <a:chOff x="-402076" y="3631912"/>
            <a:chExt cx="595008" cy="831908"/>
          </a:xfrm>
        </p:grpSpPr>
        <p:sp>
          <p:nvSpPr>
            <p:cNvPr id="29" name="Shape 305"/>
            <p:cNvSpPr/>
            <p:nvPr/>
          </p:nvSpPr>
          <p:spPr>
            <a:xfrm>
              <a:off x="-402076" y="4002159"/>
              <a:ext cx="595008" cy="461661"/>
            </a:xfrm>
            <a:prstGeom prst="rect">
              <a:avLst/>
            </a:prstGeom>
            <a:ln w="12700">
              <a:solidFill>
                <a:srgbClr val="1220C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Funding begins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92932" y="3631912"/>
              <a:ext cx="0" cy="382957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149394" y="3858697"/>
            <a:ext cx="676072" cy="846843"/>
            <a:chOff x="192520" y="4042927"/>
            <a:chExt cx="676072" cy="846843"/>
          </a:xfrm>
        </p:grpSpPr>
        <p:sp>
          <p:nvSpPr>
            <p:cNvPr id="35" name="Shape 305"/>
            <p:cNvSpPr/>
            <p:nvPr/>
          </p:nvSpPr>
          <p:spPr>
            <a:xfrm>
              <a:off x="192520" y="4042927"/>
              <a:ext cx="676072" cy="461661"/>
            </a:xfrm>
            <a:prstGeom prst="rect">
              <a:avLst/>
            </a:prstGeom>
            <a:ln w="12700">
              <a:solidFill>
                <a:srgbClr val="1220C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Vacuum  </a:t>
              </a: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Test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192520" y="4513584"/>
              <a:ext cx="412" cy="376186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139609" y="4989630"/>
            <a:ext cx="1103288" cy="848841"/>
            <a:chOff x="-910356" y="3627689"/>
            <a:chExt cx="1103288" cy="848841"/>
          </a:xfrm>
        </p:grpSpPr>
        <p:sp>
          <p:nvSpPr>
            <p:cNvPr id="38" name="Shape 305"/>
            <p:cNvSpPr/>
            <p:nvPr/>
          </p:nvSpPr>
          <p:spPr>
            <a:xfrm>
              <a:off x="-910356" y="4014869"/>
              <a:ext cx="1103288" cy="461661"/>
            </a:xfrm>
            <a:prstGeom prst="rect">
              <a:avLst/>
            </a:prstGeom>
            <a:ln w="12700">
              <a:solidFill>
                <a:srgbClr val="1220C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Acquisition Development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-427792" y="3627689"/>
              <a:ext cx="0" cy="382957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80161" y="3867693"/>
            <a:ext cx="822797" cy="842476"/>
            <a:chOff x="192931" y="4014869"/>
            <a:chExt cx="822797" cy="842476"/>
          </a:xfrm>
        </p:grpSpPr>
        <p:sp>
          <p:nvSpPr>
            <p:cNvPr id="41" name="Shape 305"/>
            <p:cNvSpPr/>
            <p:nvPr/>
          </p:nvSpPr>
          <p:spPr>
            <a:xfrm>
              <a:off x="192931" y="4014869"/>
              <a:ext cx="822797" cy="461661"/>
            </a:xfrm>
            <a:prstGeom prst="rect">
              <a:avLst/>
            </a:prstGeom>
            <a:ln w="12700">
              <a:solidFill>
                <a:srgbClr val="1220C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Start Fabrication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92932" y="4476530"/>
              <a:ext cx="0" cy="380815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67679" y="5011037"/>
            <a:ext cx="821982" cy="823211"/>
            <a:chOff x="-1227173" y="3592628"/>
            <a:chExt cx="821982" cy="823211"/>
          </a:xfrm>
        </p:grpSpPr>
        <p:sp>
          <p:nvSpPr>
            <p:cNvPr id="48" name="Shape 305"/>
            <p:cNvSpPr/>
            <p:nvPr/>
          </p:nvSpPr>
          <p:spPr>
            <a:xfrm>
              <a:off x="-1227173" y="3954178"/>
              <a:ext cx="821982" cy="461661"/>
            </a:xfrm>
            <a:prstGeom prst="rect">
              <a:avLst/>
            </a:prstGeom>
            <a:ln w="12700">
              <a:solidFill>
                <a:srgbClr val="1220C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Gas </a:t>
              </a:r>
              <a:r>
                <a:rPr lang="en-US" sz="120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System Assembly</a:t>
              </a:r>
              <a:endParaRPr lang="en-US"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-407996" y="3592628"/>
              <a:ext cx="0" cy="382957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352717" y="5039879"/>
            <a:ext cx="981685" cy="910683"/>
            <a:chOff x="194632" y="3624293"/>
            <a:chExt cx="981685" cy="910683"/>
          </a:xfrm>
        </p:grpSpPr>
        <p:sp>
          <p:nvSpPr>
            <p:cNvPr id="54" name="Shape 305"/>
            <p:cNvSpPr/>
            <p:nvPr/>
          </p:nvSpPr>
          <p:spPr>
            <a:xfrm>
              <a:off x="194632" y="3888649"/>
              <a:ext cx="981685" cy="646327"/>
            </a:xfrm>
            <a:prstGeom prst="rect">
              <a:avLst/>
            </a:prstGeom>
            <a:ln w="12700">
              <a:solidFill>
                <a:srgbClr val="1220C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Condensation Circulation, HV leads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408982" y="3624293"/>
              <a:ext cx="7617" cy="264356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4303684" y="3849957"/>
            <a:ext cx="887663" cy="811582"/>
            <a:chOff x="192931" y="4133917"/>
            <a:chExt cx="887663" cy="811582"/>
          </a:xfrm>
        </p:grpSpPr>
        <p:sp>
          <p:nvSpPr>
            <p:cNvPr id="67" name="Shape 305"/>
            <p:cNvSpPr/>
            <p:nvPr/>
          </p:nvSpPr>
          <p:spPr>
            <a:xfrm>
              <a:off x="192931" y="4133917"/>
              <a:ext cx="887663" cy="461661"/>
            </a:xfrm>
            <a:prstGeom prst="rect">
              <a:avLst/>
            </a:prstGeom>
            <a:ln w="12700">
              <a:solidFill>
                <a:srgbClr val="1220CD"/>
              </a:solidFill>
              <a:prstDash val="dash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Scintillation in liquid test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192931" y="4595578"/>
              <a:ext cx="1" cy="349921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761424" y="5033124"/>
            <a:ext cx="817124" cy="1072301"/>
            <a:chOff x="192929" y="3482759"/>
            <a:chExt cx="817124" cy="1072301"/>
          </a:xfrm>
        </p:grpSpPr>
        <p:sp>
          <p:nvSpPr>
            <p:cNvPr id="71" name="Shape 305"/>
            <p:cNvSpPr/>
            <p:nvPr/>
          </p:nvSpPr>
          <p:spPr>
            <a:xfrm>
              <a:off x="192929" y="3908733"/>
              <a:ext cx="817124" cy="646327"/>
            </a:xfrm>
            <a:prstGeom prst="rect">
              <a:avLst/>
            </a:prstGeom>
            <a:ln w="12700">
              <a:solidFill>
                <a:srgbClr val="1220CD"/>
              </a:solidFill>
              <a:prstDash val="dash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Dual Phase TPC Tests  –started 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192930" y="3482759"/>
              <a:ext cx="0" cy="528715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184180" y="5028887"/>
            <a:ext cx="1201773" cy="434377"/>
            <a:chOff x="192929" y="3819636"/>
            <a:chExt cx="1201773" cy="434377"/>
          </a:xfrm>
        </p:grpSpPr>
        <p:sp>
          <p:nvSpPr>
            <p:cNvPr id="75" name="Shape 305"/>
            <p:cNvSpPr/>
            <p:nvPr/>
          </p:nvSpPr>
          <p:spPr>
            <a:xfrm>
              <a:off x="192929" y="3977018"/>
              <a:ext cx="1201773" cy="276995"/>
            </a:xfrm>
            <a:prstGeom prst="rect">
              <a:avLst/>
            </a:prstGeom>
            <a:ln w="12700">
              <a:solidFill>
                <a:srgbClr val="1220CD"/>
              </a:solidFill>
              <a:prstDash val="dash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D-D </a:t>
              </a:r>
              <a:r>
                <a:rPr lang="en-US" sz="120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neutron Test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192929" y="3819636"/>
              <a:ext cx="1" cy="262510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926548" y="3854164"/>
            <a:ext cx="1175029" cy="816868"/>
            <a:chOff x="192931" y="4133917"/>
            <a:chExt cx="1175029" cy="816868"/>
          </a:xfrm>
        </p:grpSpPr>
        <p:sp>
          <p:nvSpPr>
            <p:cNvPr id="78" name="Shape 305"/>
            <p:cNvSpPr/>
            <p:nvPr/>
          </p:nvSpPr>
          <p:spPr>
            <a:xfrm>
              <a:off x="192931" y="4133917"/>
              <a:ext cx="1175029" cy="461661"/>
            </a:xfrm>
            <a:prstGeom prst="rect">
              <a:avLst/>
            </a:prstGeom>
            <a:ln w="12700">
              <a:solidFill>
                <a:srgbClr val="1220CD"/>
              </a:solidFill>
              <a:prstDash val="dash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Beam Neutron Measurement 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 flipH="1">
              <a:off x="192931" y="4595578"/>
              <a:ext cx="1" cy="355207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883460" y="3849957"/>
            <a:ext cx="1014321" cy="811582"/>
            <a:chOff x="-818931" y="4045763"/>
            <a:chExt cx="1014321" cy="811582"/>
          </a:xfrm>
        </p:grpSpPr>
        <p:sp>
          <p:nvSpPr>
            <p:cNvPr id="83" name="Shape 305"/>
            <p:cNvSpPr/>
            <p:nvPr/>
          </p:nvSpPr>
          <p:spPr>
            <a:xfrm>
              <a:off x="-818931" y="4045763"/>
              <a:ext cx="1014321" cy="461661"/>
            </a:xfrm>
            <a:prstGeom prst="rect">
              <a:avLst/>
            </a:prstGeom>
            <a:ln w="12700">
              <a:solidFill>
                <a:srgbClr val="1220CD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Beam Neutron PSD/DAQ test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192306" y="4500333"/>
              <a:ext cx="626" cy="357012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428327" y="5037965"/>
            <a:ext cx="1078758" cy="955920"/>
            <a:chOff x="192930" y="3482759"/>
            <a:chExt cx="1078758" cy="955920"/>
          </a:xfrm>
        </p:grpSpPr>
        <p:sp>
          <p:nvSpPr>
            <p:cNvPr id="88" name="Shape 305"/>
            <p:cNvSpPr/>
            <p:nvPr/>
          </p:nvSpPr>
          <p:spPr>
            <a:xfrm>
              <a:off x="192930" y="3977018"/>
              <a:ext cx="1078758" cy="461661"/>
            </a:xfrm>
            <a:prstGeom prst="rect">
              <a:avLst/>
            </a:prstGeom>
            <a:ln w="12700">
              <a:solidFill>
                <a:srgbClr val="1220CD"/>
              </a:solidFill>
              <a:prstDash val="dash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Beam Neutron Analysis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 flipV="1">
              <a:off x="192930" y="3482759"/>
              <a:ext cx="0" cy="528715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222572" y="3849270"/>
            <a:ext cx="1175029" cy="723428"/>
            <a:chOff x="192931" y="4133917"/>
            <a:chExt cx="1175029" cy="723428"/>
          </a:xfrm>
        </p:grpSpPr>
        <p:sp>
          <p:nvSpPr>
            <p:cNvPr id="91" name="Shape 305"/>
            <p:cNvSpPr/>
            <p:nvPr/>
          </p:nvSpPr>
          <p:spPr>
            <a:xfrm>
              <a:off x="192931" y="4133917"/>
              <a:ext cx="1175029" cy="461661"/>
            </a:xfrm>
            <a:prstGeom prst="rect">
              <a:avLst/>
            </a:prstGeom>
            <a:ln w="12700">
              <a:solidFill>
                <a:srgbClr val="1220CD"/>
              </a:solidFill>
              <a:prstDash val="dash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Publish First Result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>
              <a:off x="192931" y="4410912"/>
              <a:ext cx="1" cy="446433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602431" y="5027599"/>
            <a:ext cx="1175029" cy="903823"/>
            <a:chOff x="192931" y="4061087"/>
            <a:chExt cx="1175029" cy="903823"/>
          </a:xfrm>
        </p:grpSpPr>
        <p:sp>
          <p:nvSpPr>
            <p:cNvPr id="51" name="Shape 305"/>
            <p:cNvSpPr/>
            <p:nvPr/>
          </p:nvSpPr>
          <p:spPr>
            <a:xfrm>
              <a:off x="192931" y="4133917"/>
              <a:ext cx="1175029" cy="830993"/>
            </a:xfrm>
            <a:prstGeom prst="rect">
              <a:avLst/>
            </a:prstGeom>
            <a:ln w="12700">
              <a:solidFill>
                <a:srgbClr val="1220CD"/>
              </a:solidFill>
              <a:prstDash val="dash"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  <a:buClr>
                  <a:schemeClr val="tx2"/>
                </a:buClr>
                <a:buSzPct val="100000"/>
                <a:defRPr sz="2000">
                  <a:solidFill>
                    <a:srgbClr val="01199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lang="en-US" sz="1200" dirty="0">
                  <a:solidFill>
                    <a:srgbClr val="1220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FY18: repeat with lower background and lower threshold</a:t>
              </a:r>
              <a:endParaRPr sz="1200" dirty="0">
                <a:solidFill>
                  <a:srgbClr val="1220C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192931" y="4061087"/>
              <a:ext cx="322632" cy="1862"/>
            </a:xfrm>
            <a:prstGeom prst="straightConnector1">
              <a:avLst/>
            </a:prstGeom>
            <a:ln w="19050" cmpd="sng">
              <a:solidFill>
                <a:srgbClr val="1220CD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B7DC23-C02F-4CF7-8610-E1C5564C3F8A}"/>
              </a:ext>
            </a:extLst>
          </p:cNvPr>
          <p:cNvCxnSpPr>
            <a:cxnSpLocks/>
          </p:cNvCxnSpPr>
          <p:nvPr/>
        </p:nvCxnSpPr>
        <p:spPr>
          <a:xfrm>
            <a:off x="4761424" y="6237829"/>
            <a:ext cx="296959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951DD3-85E9-4251-B436-3F074D8E8651}"/>
              </a:ext>
            </a:extLst>
          </p:cNvPr>
          <p:cNvSpPr txBox="1"/>
          <p:nvPr/>
        </p:nvSpPr>
        <p:spPr>
          <a:xfrm>
            <a:off x="5204199" y="609809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LDRD support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0D38472-8F7C-44B2-B2B3-E7BF7E7B67E8}"/>
              </a:ext>
            </a:extLst>
          </p:cNvPr>
          <p:cNvCxnSpPr>
            <a:cxnSpLocks/>
          </p:cNvCxnSpPr>
          <p:nvPr/>
        </p:nvCxnSpPr>
        <p:spPr>
          <a:xfrm>
            <a:off x="7763747" y="6282763"/>
            <a:ext cx="426198" cy="1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8DD710-81AA-4B0D-B214-CBB51F922A3E}"/>
              </a:ext>
            </a:extLst>
          </p:cNvPr>
          <p:cNvCxnSpPr>
            <a:cxnSpLocks/>
          </p:cNvCxnSpPr>
          <p:nvPr/>
        </p:nvCxnSpPr>
        <p:spPr>
          <a:xfrm flipH="1">
            <a:off x="3842638" y="6237829"/>
            <a:ext cx="904877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E173939-347F-4DD9-A9C0-DD1A3ABA35D1}"/>
              </a:ext>
            </a:extLst>
          </p:cNvPr>
          <p:cNvCxnSpPr>
            <a:cxnSpLocks/>
          </p:cNvCxnSpPr>
          <p:nvPr/>
        </p:nvCxnSpPr>
        <p:spPr>
          <a:xfrm flipH="1">
            <a:off x="7100988" y="6282763"/>
            <a:ext cx="662759" cy="0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7044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39336-4334-4DA8-B1DD-E22AEC4F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LLNL </a:t>
            </a:r>
            <a:r>
              <a:rPr lang="en-US" sz="3200" dirty="0" err="1"/>
              <a:t>Xe</a:t>
            </a:r>
            <a:r>
              <a:rPr lang="en-US" sz="3200" dirty="0"/>
              <a:t> set-up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9F650-5428-433D-8837-F5AFB0D24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5290"/>
            <a:ext cx="4653493" cy="3490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5CD9B-F79E-469F-BF8A-2607318C4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3350" y="1561588"/>
            <a:ext cx="2971798" cy="2228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D37D4-1206-4268-8DEE-78AE78EC2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9248" y="4346575"/>
            <a:ext cx="2540000" cy="22288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BE5C50-ED1D-495F-B006-A9F21E9AD1EA}"/>
              </a:ext>
            </a:extLst>
          </p:cNvPr>
          <p:cNvSpPr txBox="1"/>
          <p:nvPr/>
        </p:nvSpPr>
        <p:spPr>
          <a:xfrm>
            <a:off x="304800" y="4876800"/>
            <a:ext cx="563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align (two flexible hoses to gas circulation cart)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J-T cryocooler (low vibrations), passive  emergency gas recovery (no liquid Nitrogen required). </a:t>
            </a:r>
          </a:p>
        </p:txBody>
      </p:sp>
    </p:spTree>
    <p:extLst>
      <p:ext uri="{BB962C8B-B14F-4D97-AF65-F5344CB8AC3E}">
        <p14:creationId xmlns:p14="http://schemas.microsoft.com/office/powerpoint/2010/main" val="239830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69B9-A999-44BB-8E0A-F559BBE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Detector physics studies capabilities</a:t>
            </a:r>
          </a:p>
        </p:txBody>
      </p:sp>
      <p:pic>
        <p:nvPicPr>
          <p:cNvPr id="1026" name="Picture 2" descr="https://lh4.googleusercontent.com/v8E5RPrRV-xprbq617KU0LHbfraLtGv0-hdInu4j_qrIEJsBGVG5VrZOYnpaDB3j9JCPPRywmOhQVWajvuHlS0cPgFoH5SyYsfeWQnrcaUA5xaluNrzOO8tZvw_ZkiXYcuBu">
            <a:extLst>
              <a:ext uri="{FF2B5EF4-FFF2-40B4-BE49-F238E27FC236}">
                <a16:creationId xmlns:a16="http://schemas.microsoft.com/office/drawing/2014/main" id="{D543151E-7D27-4A9C-A549-0DF65C68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" y="1514168"/>
            <a:ext cx="1600200" cy="43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A7AD51-65EA-4345-A29E-70B773F50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9472" y="2308328"/>
            <a:ext cx="2617020" cy="19627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1A30F-CFE0-4BBE-9494-A0B5240AFC59}"/>
              </a:ext>
            </a:extLst>
          </p:cNvPr>
          <p:cNvSpPr txBox="1"/>
          <p:nvPr/>
        </p:nvSpPr>
        <p:spPr>
          <a:xfrm>
            <a:off x="1771034" y="1514168"/>
            <a:ext cx="5410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Low-capacitance multi-wire high-voltage leads (tested up to 30 kV; can apply modulations to grids wires)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access to detector internal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Modular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 to change grids, electrode configuration, gas amplification length,  PMT block,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range of operation voltages and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PMT in Faraday cage (operational even when glow discharge ignited inside detector)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circulation rate (~2.5 h for total </a:t>
            </a:r>
            <a:r>
              <a:rPr lang="en-US" dirty="0" err="1"/>
              <a:t>Xe</a:t>
            </a:r>
            <a:r>
              <a:rPr lang="en-US" dirty="0"/>
              <a:t> load)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separate </a:t>
            </a:r>
            <a:r>
              <a:rPr lang="en-US" dirty="0" err="1"/>
              <a:t>Xe</a:t>
            </a:r>
            <a:r>
              <a:rPr lang="en-US" dirty="0"/>
              <a:t> cylinders – can have one load with Ar37 for low energy calibration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Provision for optical access (two windows on the 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8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96143</TotalTime>
  <Words>1574</Words>
  <Application>Microsoft Office PowerPoint</Application>
  <PresentationFormat>On-screen Show (4:3)</PresentationFormat>
  <Paragraphs>177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Helvetica</vt:lpstr>
      <vt:lpstr>Lucida Handwriting</vt:lpstr>
      <vt:lpstr>Times</vt:lpstr>
      <vt:lpstr>Times New Roman</vt:lpstr>
      <vt:lpstr>Wingdings</vt:lpstr>
      <vt:lpstr>Office Theme</vt:lpstr>
      <vt:lpstr>Toward detection of coherent scattering  of reactor antineutrinos on nuclei with dual-phase  Xe or Ar detectors.                 </vt:lpstr>
      <vt:lpstr>Detection of rare neutral particles is a common goal of nuclear nonproliferation and nuclear physics</vt:lpstr>
      <vt:lpstr>Ionization yield of low energy nuclear recoils in Xe, LUX measurements</vt:lpstr>
      <vt:lpstr>Estimated response  to reactor antineutrinos and background problem</vt:lpstr>
      <vt:lpstr>Possible charge trapping (excitons) in solid layers of Nobles on metal surfaces</vt:lpstr>
      <vt:lpstr>Solid Rare Gases trap ions in a manner analogous to personal dosimeters</vt:lpstr>
      <vt:lpstr>PowerPoint Presentation</vt:lpstr>
      <vt:lpstr>LLNL Xe set-up</vt:lpstr>
      <vt:lpstr>Detector physics studies capabilities</vt:lpstr>
      <vt:lpstr>First run to test purity, drift, HV performance</vt:lpstr>
      <vt:lpstr>Conclusions</vt:lpstr>
      <vt:lpstr>Slides in addition</vt:lpstr>
      <vt:lpstr>Discharge traces, discharge suppression</vt:lpstr>
      <vt:lpstr>PowerPoint Presentation</vt:lpstr>
      <vt:lpstr>More Examples of low-energy background</vt:lpstr>
      <vt:lpstr>Physisorbed solid films of rare gases</vt:lpstr>
      <vt:lpstr>Ar ions trapped on Al2O3 layer enhance photo-emission in Ar gas counter</vt:lpstr>
      <vt:lpstr>Physisorbed Helium Films and Ions</vt:lpstr>
      <vt:lpstr>PowerPoint Presentation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dots</dc:title>
  <dc:creator>Sergey V. Pereverzev</dc:creator>
  <cp:lastModifiedBy>Pereverzev, Sergey V.</cp:lastModifiedBy>
  <cp:revision>288</cp:revision>
  <cp:lastPrinted>2017-10-11T21:07:26Z</cp:lastPrinted>
  <dcterms:created xsi:type="dcterms:W3CDTF">2016-02-05T19:17:18Z</dcterms:created>
  <dcterms:modified xsi:type="dcterms:W3CDTF">2017-10-14T13:21:10Z</dcterms:modified>
</cp:coreProperties>
</file>