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60" r:id="rId2"/>
    <p:sldId id="257" r:id="rId3"/>
    <p:sldId id="351" r:id="rId4"/>
    <p:sldId id="352" r:id="rId5"/>
    <p:sldId id="287" r:id="rId6"/>
    <p:sldId id="288" r:id="rId7"/>
    <p:sldId id="292" r:id="rId8"/>
    <p:sldId id="289" r:id="rId9"/>
    <p:sldId id="295" r:id="rId10"/>
    <p:sldId id="291" r:id="rId11"/>
    <p:sldId id="293" r:id="rId12"/>
    <p:sldId id="361" r:id="rId13"/>
    <p:sldId id="353" r:id="rId14"/>
    <p:sldId id="364" r:id="rId15"/>
    <p:sldId id="371" r:id="rId16"/>
    <p:sldId id="363" r:id="rId17"/>
    <p:sldId id="354" r:id="rId18"/>
    <p:sldId id="358" r:id="rId19"/>
    <p:sldId id="355" r:id="rId20"/>
    <p:sldId id="356" r:id="rId21"/>
    <p:sldId id="379" r:id="rId22"/>
    <p:sldId id="360" r:id="rId23"/>
    <p:sldId id="320" r:id="rId24"/>
    <p:sldId id="370" r:id="rId25"/>
    <p:sldId id="362" r:id="rId26"/>
    <p:sldId id="369" r:id="rId27"/>
    <p:sldId id="334" r:id="rId28"/>
    <p:sldId id="312" r:id="rId29"/>
    <p:sldId id="372" r:id="rId30"/>
    <p:sldId id="359" r:id="rId31"/>
    <p:sldId id="373" r:id="rId32"/>
    <p:sldId id="327" r:id="rId33"/>
    <p:sldId id="377" r:id="rId34"/>
    <p:sldId id="378" r:id="rId35"/>
    <p:sldId id="376" r:id="rId36"/>
    <p:sldId id="385" r:id="rId37"/>
    <p:sldId id="374" r:id="rId38"/>
    <p:sldId id="380" r:id="rId39"/>
    <p:sldId id="375" r:id="rId40"/>
    <p:sldId id="381" r:id="rId41"/>
    <p:sldId id="304" r:id="rId42"/>
    <p:sldId id="300" r:id="rId43"/>
    <p:sldId id="384" r:id="rId44"/>
    <p:sldId id="383" r:id="rId45"/>
    <p:sldId id="382" r:id="rId46"/>
    <p:sldId id="387" r:id="rId47"/>
    <p:sldId id="331" r:id="rId48"/>
    <p:sldId id="341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0174" autoAdjust="0"/>
  </p:normalViewPr>
  <p:slideViewPr>
    <p:cSldViewPr snapToGrid="0" snapToObjects="1">
      <p:cViewPr>
        <p:scale>
          <a:sx n="100" d="100"/>
          <a:sy n="100" d="100"/>
        </p:scale>
        <p:origin x="318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56"/>
    </p:cViewPr>
  </p:sorterViewPr>
  <p:notesViewPr>
    <p:cSldViewPr snapToGrid="0" snapToObjects="1">
      <p:cViewPr varScale="1">
        <p:scale>
          <a:sx n="109" d="100"/>
          <a:sy n="109" d="100"/>
        </p:scale>
        <p:origin x="-224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/>
              </a:defRPr>
            </a:lvl1pPr>
          </a:lstStyle>
          <a:p>
            <a:fld id="{BFD6D506-486B-E34F-BA6A-F6FF9607806A}" type="datetimeFigureOut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/>
              </a:defRPr>
            </a:lvl1pPr>
          </a:lstStyle>
          <a:p>
            <a:fld id="{AD4DA607-4634-C34D-9D87-D92DA5EAC2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48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F35DF-9EA3-CC46-91A1-4AD304A6B09C}" type="slidenum">
              <a:rPr lang="en-US"/>
              <a:pPr/>
              <a:t>5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6607E-A320-A148-B1E7-EB470A6CC9BC}" type="slidenum">
              <a:rPr lang="en-US"/>
              <a:pPr/>
              <a:t>18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D83110-3FEA-C240-BE8F-15C4577D35BA}" type="slidenum">
              <a:rPr lang="en-US"/>
              <a:pPr/>
              <a:t>23</a:t>
            </a:fld>
            <a:endParaRPr lang="en-US"/>
          </a:p>
        </p:txBody>
      </p:sp>
      <p:sp>
        <p:nvSpPr>
          <p:cNvPr id="788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E5144E-6EF3-184C-BDA0-6CE3637BE8A0}" type="slidenum">
              <a:rPr lang="en-US"/>
              <a:pPr/>
              <a:t>27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C2D4FC-2DC2-2E42-A552-74C402A7EF2F}" type="slidenum">
              <a:rPr lang="en-US"/>
              <a:pPr/>
              <a:t>28</a:t>
            </a:fld>
            <a:endParaRPr lang="en-US"/>
          </a:p>
        </p:txBody>
      </p:sp>
      <p:sp>
        <p:nvSpPr>
          <p:cNvPr id="143362" name="Text Box 1026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Times New Roman"/>
            </a:endParaRPr>
          </a:p>
        </p:txBody>
      </p:sp>
      <p:sp>
        <p:nvSpPr>
          <p:cNvPr id="143363" name="Text Box 1027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8CD61-105B-6541-91F2-F3E9B720DEDA}" type="slidenum">
              <a:rPr lang="en-US"/>
              <a:pPr/>
              <a:t>29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D344CD-62FF-D145-9C31-26A247A9D7F9}" type="slidenum">
              <a:rPr lang="en-US"/>
              <a:pPr/>
              <a:t>32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Considering several ingredients of the gas physics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of clusters, numerical simulations predict scaling relations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30% scatter in amplitude (at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fiducial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mass of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61014Msol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). All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this points toward a mass bias between the true mass and the estimated mass of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(1 - b)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=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0:8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+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0:2-0:1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, and adopting the central value we found constraints on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m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and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8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that are in good agreement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with previous measurements using clusters of galaxies.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Comparing our results with Planck  primary CMB constraints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within the  CDM cosmology indicates some tension. This can be alleviated by permitting a large mass bias (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1-b</a:t>
            </a: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b ~= 0:55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), which is however significantly larger than expected. Alternatively, the tension may motivate an extension of the CDM model that modifies its power spectrum shape. For example the inclusion of non-zero neutrino masses helps in reconciling the primary CMB and cluster constraints, a fit to Planck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CMB + SZ + BAO yielding sum(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m)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=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(0:22  0:09)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DA607-4634-C34D-9D87-D92DA5EAC29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58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Left panel: distribution in the  M– z plane of the  Planck clusters (filled circles) compared with the SPT clusters (open light red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circles)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Reichardt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et al. (2013) and ACT catalogue (open red squares)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Hasselfield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 New Roman"/>
                <a:ea typeface="+mn-ea"/>
                <a:cs typeface="+mn-cs"/>
              </a:rPr>
              <a:t> et al. (2013).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DA607-4634-C34D-9D87-D92DA5EAC29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97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301B7D-C7C2-8F4B-B6DE-BE341AE27C9C}" type="slidenum">
              <a:rPr lang="en-US"/>
              <a:pPr/>
              <a:t>41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9B8756-B308-6646-AF3A-A299B9857812}" type="slidenum">
              <a:rPr lang="en-US"/>
              <a:pPr/>
              <a:t>42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3612F-EA07-B941-BD30-B0FA2EE785DF}" type="slidenum">
              <a:rPr lang="en-US"/>
              <a:pPr/>
              <a:t>6</a:t>
            </a:fld>
            <a:endParaRPr lang="en-US"/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E733A-AC6C-3B43-8A2D-DAB0DB1EF2A8}" type="slidenum">
              <a:rPr lang="en-US"/>
              <a:pPr/>
              <a:t>46</a:t>
            </a:fld>
            <a:endParaRPr lang="en-US"/>
          </a:p>
        </p:txBody>
      </p:sp>
      <p:sp>
        <p:nvSpPr>
          <p:cNvPr id="1351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54F9A-3D85-A643-A4B3-94B976EB7119}" type="slidenum">
              <a:rPr lang="en-US"/>
              <a:pPr/>
              <a:t>47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97E556-803D-DE45-96C8-DFB64DD156C7}" type="slidenum">
              <a:rPr lang="en-US"/>
              <a:pPr/>
              <a:t>48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4BB44-76C5-CF42-A877-24C29E7BDED7}" type="slidenum">
              <a:rPr lang="en-US"/>
              <a:pPr/>
              <a:t>7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E36AB0-F7E6-9548-B3C5-6B543E0A4E60}" type="slidenum">
              <a:rPr lang="en-US"/>
              <a:pPr/>
              <a:t>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481B8-33C5-594F-A769-A94ED58905E2}" type="slidenum">
              <a:rPr lang="en-US"/>
              <a:pPr/>
              <a:t>9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9D713-C724-774A-92B7-7494C07480E4}" type="slidenum">
              <a:rPr lang="en-US"/>
              <a:pPr/>
              <a:t>10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9D5BE-BF9C-554C-A6BD-C00067570545}" type="slidenum">
              <a:rPr lang="en-US"/>
              <a:pPr/>
              <a:t>11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8ECAEF-7CD3-1B49-9AF7-BB7E6CA8C02C}" type="slidenum">
              <a:rPr lang="en-US"/>
              <a:pPr/>
              <a:t>14</a:t>
            </a:fld>
            <a:endParaRPr lang="en-US"/>
          </a:p>
        </p:txBody>
      </p:sp>
      <p:sp>
        <p:nvSpPr>
          <p:cNvPr id="152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E7065-499B-C34C-AE37-AE76D4E47BA9}" type="slidenum">
              <a:rPr lang="en-US"/>
              <a:pPr/>
              <a:t>16</a:t>
            </a:fld>
            <a:endParaRPr lang="en-US"/>
          </a:p>
        </p:txBody>
      </p:sp>
      <p:sp>
        <p:nvSpPr>
          <p:cNvPr id="153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0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5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0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6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1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16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17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0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22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9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B5968-E06F-F54B-9714-464D73D17B1E}" type="datetimeFigureOut">
              <a:rPr lang="en-US" smtClean="0"/>
              <a:t>5/23/2013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C01F8-6191-9144-80C9-A9E32B17F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45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412B5968-E06F-F54B-9714-464D73D17B1E}" type="datetimeFigureOut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CDDC01F8-6191-9144-80C9-A9E32B17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2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mel/LAM_Sept_4_2009/lens0.mpeg" TargetMode="External"/><Relationship Id="rId1" Type="http://schemas.microsoft.com/office/2007/relationships/media" Target="file://localhost/Users/mel/LAM_Sept_4_2009/lens0.mpeg" TargetMode="Externa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mel/talks/phys.wrbb2.smaller.mpg" TargetMode="External"/><Relationship Id="rId1" Type="http://schemas.microsoft.com/office/2007/relationships/media" Target="file://localhost/Users/mel/talks/phys.wrbb2.smaller.mpg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949302"/>
            <a:ext cx="8973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The DAFT/FADA Project: a Study of Clusters of Galaxies and a Forerunner to Much Larger WLT Projects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Mel Ulmer at ANL 23 May 2013</a:t>
            </a: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http:faculty.wcas.northwestern.edu</a:t>
            </a:r>
            <a:r>
              <a:rPr lang="en-US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/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ulmer</a:t>
            </a:r>
            <a:r>
              <a:rPr lang="en-US" sz="3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773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 noChangeAspect="1"/>
          </p:cNvGrpSpPr>
          <p:nvPr/>
        </p:nvGrpSpPr>
        <p:grpSpPr bwMode="auto">
          <a:xfrm>
            <a:off x="976313" y="152400"/>
            <a:ext cx="7388225" cy="4968875"/>
            <a:chOff x="576" y="432"/>
            <a:chExt cx="4608" cy="2774"/>
          </a:xfrm>
        </p:grpSpPr>
        <p:pic>
          <p:nvPicPr>
            <p:cNvPr id="28675" name="Picture 3" descr="CMB-Timel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432"/>
              <a:ext cx="4416" cy="2774"/>
            </a:xfrm>
            <a:prstGeom prst="rect">
              <a:avLst/>
            </a:prstGeom>
            <a:noFill/>
            <a:effectLst>
              <a:outerShdw blurRad="101600" dist="38099" dir="2700000" algn="ctr" rotWithShape="0">
                <a:srgbClr val="000000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76" name="Rectangle 4"/>
            <p:cNvSpPr>
              <a:spLocks noChangeAspect="1" noChangeArrowheads="1"/>
            </p:cNvSpPr>
            <p:nvPr/>
          </p:nvSpPr>
          <p:spPr bwMode="auto">
            <a:xfrm>
              <a:off x="4312" y="1680"/>
              <a:ext cx="240" cy="33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Times New Roman"/>
              </a:endParaRPr>
            </a:p>
          </p:txBody>
        </p:sp>
        <p:sp>
          <p:nvSpPr>
            <p:cNvPr id="28677" name="Rectangle 5"/>
            <p:cNvSpPr>
              <a:spLocks noChangeAspect="1" noChangeArrowheads="1"/>
            </p:cNvSpPr>
            <p:nvPr/>
          </p:nvSpPr>
          <p:spPr bwMode="auto">
            <a:xfrm>
              <a:off x="3693" y="2928"/>
              <a:ext cx="935" cy="144"/>
            </a:xfrm>
            <a:prstGeom prst="rect">
              <a:avLst/>
            </a:pr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Times New Roman"/>
              </a:endParaRPr>
            </a:p>
          </p:txBody>
        </p:sp>
        <p:sp>
          <p:nvSpPr>
            <p:cNvPr id="28678" name="Rectangle 6"/>
            <p:cNvSpPr>
              <a:spLocks noChangeAspect="1" noChangeArrowheads="1"/>
            </p:cNvSpPr>
            <p:nvPr/>
          </p:nvSpPr>
          <p:spPr bwMode="auto">
            <a:xfrm>
              <a:off x="4416" y="1488"/>
              <a:ext cx="768" cy="720"/>
            </a:xfrm>
            <a:prstGeom prst="rect">
              <a:avLst/>
            </a:prstGeom>
            <a:solidFill>
              <a:srgbClr val="020202"/>
            </a:solidFill>
            <a:ln w="9525">
              <a:solidFill>
                <a:srgbClr val="66CC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Times New Roman"/>
              </a:endParaRPr>
            </a:p>
          </p:txBody>
        </p:sp>
        <p:sp>
          <p:nvSpPr>
            <p:cNvPr id="28679" name="Line 7"/>
            <p:cNvSpPr>
              <a:spLocks noChangeAspect="1" noChangeShapeType="1"/>
            </p:cNvSpPr>
            <p:nvPr/>
          </p:nvSpPr>
          <p:spPr bwMode="auto">
            <a:xfrm flipV="1">
              <a:off x="4176" y="2208"/>
              <a:ext cx="240" cy="144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Times New Roman"/>
              </a:endParaRPr>
            </a:p>
          </p:txBody>
        </p:sp>
        <p:pic>
          <p:nvPicPr>
            <p:cNvPr id="28680" name="Picture 8" descr="EarthAS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680"/>
              <a:ext cx="38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28681" name="Rectangle 9"/>
            <p:cNvSpPr>
              <a:spLocks noChangeAspect="1" noChangeArrowheads="1"/>
            </p:cNvSpPr>
            <p:nvPr/>
          </p:nvSpPr>
          <p:spPr bwMode="auto">
            <a:xfrm>
              <a:off x="4080" y="1632"/>
              <a:ext cx="219" cy="2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Times New Roman"/>
              </a:endParaRPr>
            </a:p>
          </p:txBody>
        </p:sp>
        <p:sp>
          <p:nvSpPr>
            <p:cNvPr id="28682" name="Line 10"/>
            <p:cNvSpPr>
              <a:spLocks noChangeAspect="1" noChangeShapeType="1"/>
            </p:cNvSpPr>
            <p:nvPr/>
          </p:nvSpPr>
          <p:spPr bwMode="auto">
            <a:xfrm flipV="1">
              <a:off x="4176" y="1488"/>
              <a:ext cx="240" cy="864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Times New Roman"/>
              </a:endParaRPr>
            </a:p>
          </p:txBody>
        </p:sp>
        <p:pic>
          <p:nvPicPr>
            <p:cNvPr id="28683" name="Picture 11" descr="smgals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" y="1595"/>
              <a:ext cx="217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04800" y="5181600"/>
            <a:ext cx="8610600" cy="1219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sz="100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An artist</a:t>
            </a:r>
            <a:r>
              <a:rPr lang="ja-JP" altLang="en-US" sz="2000" b="1">
                <a:solidFill>
                  <a:srgbClr val="000000"/>
                </a:solidFill>
                <a:latin typeface="Arial"/>
              </a:rPr>
              <a:t>’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s concept depicting the idea behind this quote: </a:t>
            </a:r>
            <a:r>
              <a:rPr lang="ja-JP" altLang="en-US" sz="2000" b="1">
                <a:solidFill>
                  <a:srgbClr val="000000"/>
                </a:solidFill>
                <a:latin typeface="Arial"/>
              </a:rPr>
              <a:t>“</a:t>
            </a:r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21st </a:t>
            </a:r>
            <a:r>
              <a:rPr lang="en-US" sz="2000" b="1" i="1">
                <a:solidFill>
                  <a:srgbClr val="000000"/>
                </a:solidFill>
                <a:latin typeface="Times New Roman" charset="0"/>
              </a:rPr>
              <a:t>Century astronomers should be uniquely positioned to study </a:t>
            </a:r>
            <a:r>
              <a:rPr lang="ja-JP" altLang="en-US" sz="2000" b="1" i="1">
                <a:solidFill>
                  <a:srgbClr val="000000"/>
                </a:solidFill>
                <a:latin typeface="Arial"/>
              </a:rPr>
              <a:t>“</a:t>
            </a:r>
            <a:r>
              <a:rPr lang="en-US" sz="2000" b="1" i="1">
                <a:solidFill>
                  <a:srgbClr val="000000"/>
                </a:solidFill>
                <a:latin typeface="Times New Roman" charset="0"/>
              </a:rPr>
              <a:t>the evolution of the universe in order to relate causally the physical conditions during the Big Bang to the development of RNA and DNA</a:t>
            </a:r>
            <a:r>
              <a:rPr lang="ja-JP" altLang="en-US" sz="2000" b="1" i="1">
                <a:solidFill>
                  <a:srgbClr val="000000"/>
                </a:solidFill>
                <a:latin typeface="Arial"/>
              </a:rPr>
              <a:t>”</a:t>
            </a:r>
            <a:r>
              <a:rPr lang="en-US" sz="2000" b="1" i="1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sz="2000" b="1" i="1">
                <a:solidFill>
                  <a:srgbClr val="000000"/>
                </a:solidFill>
                <a:latin typeface="Arial"/>
              </a:rPr>
              <a:t>–</a:t>
            </a:r>
            <a:r>
              <a:rPr lang="en-US" sz="2000" b="1" i="1">
                <a:solidFill>
                  <a:srgbClr val="000000"/>
                </a:solidFill>
                <a:latin typeface="Times New Roman" charset="0"/>
              </a:rPr>
              <a:t>Riccardo Giacconi 1997</a:t>
            </a:r>
            <a:endParaRPr lang="en-US" sz="1000" i="1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7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ark_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66675"/>
            <a:ext cx="551180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34290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1"/>
                </a:solidFill>
                <a:latin typeface="Times" charset="0"/>
              </a:rPr>
              <a:t>Redshift = about 7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2514600" y="36576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Times New Roman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228600"/>
            <a:ext cx="1600200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" charset="0"/>
              </a:rPr>
              <a:t>Using clusters </a:t>
            </a:r>
            <a:r>
              <a:rPr lang="en-US" dirty="0" smtClean="0">
                <a:latin typeface="Times" charset="0"/>
              </a:rPr>
              <a:t>lenses to explore </a:t>
            </a:r>
            <a:r>
              <a:rPr lang="en-US" dirty="0">
                <a:latin typeface="Times" charset="0"/>
              </a:rPr>
              <a:t>the era or re-ionization =&gt; what is this era?</a:t>
            </a:r>
          </a:p>
        </p:txBody>
      </p:sp>
    </p:spTree>
    <p:extLst>
      <p:ext uri="{BB962C8B-B14F-4D97-AF65-F5344CB8AC3E}">
        <p14:creationId xmlns:p14="http://schemas.microsoft.com/office/powerpoint/2010/main" val="144176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_case 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1" y="1435100"/>
            <a:ext cx="8870058" cy="400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" y="431800"/>
            <a:ext cx="604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Tutorial on lensing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38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70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Weak Lensing Tomography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Shear signal depends on mass in front of the galaxy, and the angular distances between us the the mass, and the mass and the galaxy and us and the galaxy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88900" y="225440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angular distance D</a:t>
            </a:r>
            <a:r>
              <a:rPr lang="en-US" sz="2400" baseline="-25000" dirty="0" smtClean="0">
                <a:latin typeface="Times New Roman"/>
                <a:cs typeface="Times New Roman"/>
              </a:rPr>
              <a:t>a </a:t>
            </a:r>
            <a:r>
              <a:rPr lang="en-US" sz="2400" dirty="0" smtClean="0">
                <a:latin typeface="Times New Roman"/>
                <a:cs typeface="Times New Roman"/>
              </a:rPr>
              <a:t>depends on Ω</a:t>
            </a:r>
            <a:r>
              <a:rPr lang="en-US" sz="2400" baseline="-25000" dirty="0" smtClean="0">
                <a:latin typeface="Times New Roman"/>
                <a:cs typeface="Times New Roman"/>
              </a:rPr>
              <a:t>Λ </a:t>
            </a:r>
            <a:r>
              <a:rPr lang="en-US" sz="2400" dirty="0" smtClean="0">
                <a:latin typeface="Times New Roman"/>
                <a:cs typeface="Times New Roman"/>
              </a:rPr>
              <a:t>(and </a:t>
            </a:r>
            <a:r>
              <a:rPr lang="en-US" sz="2400" i="1" dirty="0" smtClean="0">
                <a:latin typeface="Times New Roman"/>
                <a:cs typeface="Times New Roman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r>
              <a:rPr lang="en-US" sz="2400" baseline="-25000" dirty="0" smtClean="0">
                <a:latin typeface="Times New Roman"/>
                <a:cs typeface="Times New Roman"/>
              </a:rPr>
              <a:t>,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Ω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, H</a:t>
            </a:r>
            <a:r>
              <a:rPr lang="en-US" sz="2400" baseline="-25000" dirty="0" smtClean="0">
                <a:latin typeface="Times New Roman"/>
                <a:cs typeface="Times New Roman"/>
              </a:rPr>
              <a:t>0, </a:t>
            </a:r>
            <a:r>
              <a:rPr lang="en-US" sz="2400" dirty="0" smtClean="0">
                <a:latin typeface="Times New Roman"/>
                <a:cs typeface="Times New Roman"/>
              </a:rPr>
              <a:t> and 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redshift (</a:t>
            </a:r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z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and the mass surface density causing the shear.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100" y="3238500"/>
            <a:ext cx="8712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Assuming we know H</a:t>
            </a:r>
            <a:r>
              <a:rPr lang="en-US" sz="2400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 and 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z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, then we can derive Ω</a:t>
            </a:r>
            <a:r>
              <a:rPr lang="en-US" sz="2400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Λ 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(and 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)</a:t>
            </a:r>
            <a:r>
              <a:rPr lang="en-US" sz="2400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Ω</a:t>
            </a:r>
            <a:r>
              <a:rPr lang="en-US" sz="2400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endParaRPr lang="en-US" sz="2400" baseline="-25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D</a:t>
            </a:r>
            <a:r>
              <a:rPr lang="en-US" sz="2400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 = f(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Ω</a:t>
            </a:r>
            <a:r>
              <a:rPr lang="en-US" sz="2400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Λ,</a:t>
            </a:r>
            <a:r>
              <a:rPr lang="en-US" sz="24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w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,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Ω</a:t>
            </a:r>
            <a:r>
              <a:rPr lang="en-US" sz="2400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, H</a:t>
            </a:r>
            <a:r>
              <a:rPr lang="en-US" sz="2400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) =&gt; f(Ω</a:t>
            </a:r>
            <a:r>
              <a:rPr lang="en-US" sz="2400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Λ,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cs typeface="Times New Roman"/>
              </a:rPr>
              <a:t>Ω</a:t>
            </a:r>
            <a:r>
              <a:rPr lang="en-US" sz="2400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, H</a:t>
            </a:r>
            <a:r>
              <a:rPr lang="en-US" sz="2400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0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) for 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w = −</a:t>
            </a:r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1, and f is still pretty simple if we confine ourselves to a constant value… Otherwise all bets are off as we have no [good?] theory to guide us on how w should vary with </a:t>
            </a:r>
            <a:r>
              <a:rPr lang="en-US" sz="2400" i="1" dirty="0">
                <a:solidFill>
                  <a:prstClr val="black"/>
                </a:solidFill>
                <a:latin typeface="Times New Roman"/>
                <a:cs typeface="Times New Roman"/>
              </a:rPr>
              <a:t>z.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454491"/>
            <a:ext cx="328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 will return to </a:t>
            </a:r>
            <a:r>
              <a:rPr lang="en-US" sz="2400" i="1" dirty="0" smtClean="0">
                <a:latin typeface="Times New Roman"/>
                <a:cs typeface="Times New Roman"/>
              </a:rPr>
              <a:t>z</a:t>
            </a:r>
            <a:r>
              <a:rPr lang="en-US" sz="2400" dirty="0" smtClean="0">
                <a:latin typeface="Times New Roman"/>
                <a:cs typeface="Times New Roman"/>
              </a:rPr>
              <a:t> later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420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Text Box 1028"/>
          <p:cNvSpPr txBox="1">
            <a:spLocks noChangeArrowheads="1"/>
          </p:cNvSpPr>
          <p:nvPr/>
        </p:nvSpPr>
        <p:spPr bwMode="auto">
          <a:xfrm>
            <a:off x="266700" y="990600"/>
            <a:ext cx="7239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In </a:t>
            </a:r>
            <a:r>
              <a:rPr lang="en-US" sz="2400" dirty="0">
                <a:latin typeface="Times New Roman"/>
                <a:cs typeface="Times New Roman"/>
              </a:rPr>
              <a:t>the simplest case: take the shears of two galaxies at different redshifts but at the same radius from a symmetrical cluster.  Take the ratio of the shear signal, and the mass model cancels out , left with something that depends on H</a:t>
            </a:r>
            <a:r>
              <a:rPr lang="en-US" sz="2400" baseline="-25000" dirty="0">
                <a:latin typeface="Times New Roman"/>
                <a:cs typeface="Times New Roman"/>
              </a:rPr>
              <a:t>0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>
                <a:latin typeface="Times New Roman"/>
                <a:cs typeface="Times New Roman"/>
                <a:sym typeface="Symbol" charset="0"/>
              </a:rPr>
              <a:t></a:t>
            </a:r>
            <a:r>
              <a:rPr lang="en-US" sz="2400" baseline="-25000" dirty="0"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Times New Roman"/>
                <a:cs typeface="Times New Roman"/>
              </a:rPr>
              <a:t>, and </a:t>
            </a:r>
            <a:r>
              <a:rPr lang="en-US" sz="2400" dirty="0">
                <a:latin typeface="Times New Roman"/>
                <a:cs typeface="Times New Roman"/>
                <a:sym typeface="Symbol" charset="0"/>
              </a:rPr>
              <a:t></a:t>
            </a:r>
            <a:r>
              <a:rPr lang="en-US" sz="2400" baseline="-25000" dirty="0">
                <a:latin typeface="Times New Roman"/>
                <a:cs typeface="Times New Roman"/>
                <a:sym typeface="Symbol" charset="0"/>
              </a:rPr>
              <a:t></a:t>
            </a:r>
            <a:r>
              <a:rPr lang="en-US" sz="2400" dirty="0">
                <a:latin typeface="Times New Roman"/>
                <a:cs typeface="Times New Roman"/>
              </a:rPr>
              <a:t>, and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z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Times New Roman"/>
                <a:cs typeface="Times New Roman"/>
              </a:rPr>
              <a:t>=&gt; Know z and H</a:t>
            </a:r>
            <a:r>
              <a:rPr lang="en-US" sz="2400" baseline="-25000" dirty="0">
                <a:latin typeface="Times New Roman"/>
                <a:cs typeface="Times New Roman"/>
              </a:rPr>
              <a:t>0</a:t>
            </a:r>
            <a:r>
              <a:rPr lang="en-US" sz="2400" dirty="0">
                <a:latin typeface="Times New Roman"/>
                <a:cs typeface="Times New Roman"/>
              </a:rPr>
              <a:t> can derive </a:t>
            </a:r>
            <a:r>
              <a:rPr lang="en-US" sz="2400" dirty="0">
                <a:latin typeface="Times New Roman"/>
                <a:cs typeface="Times New Roman"/>
                <a:sym typeface="Symbol" charset="0"/>
              </a:rPr>
              <a:t></a:t>
            </a:r>
            <a:r>
              <a:rPr lang="en-US" sz="2400" baseline="-25000" dirty="0"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Times New Roman"/>
                <a:cs typeface="Times New Roman"/>
              </a:rPr>
              <a:t> and </a:t>
            </a:r>
            <a:r>
              <a:rPr lang="en-US" sz="2400" dirty="0">
                <a:latin typeface="Times New Roman"/>
                <a:cs typeface="Times New Roman"/>
                <a:sym typeface="Symbol" charset="0"/>
              </a:rPr>
              <a:t></a:t>
            </a:r>
            <a:r>
              <a:rPr lang="en-US" sz="2400" baseline="-25000" dirty="0">
                <a:latin typeface="Times New Roman"/>
                <a:cs typeface="Times New Roman"/>
                <a:sym typeface="Symbol" charset="0"/>
              </a:rPr>
              <a:t></a:t>
            </a:r>
            <a:r>
              <a:rPr lang="en-US" sz="2400" dirty="0">
                <a:latin typeface="Times New Roman"/>
                <a:cs typeface="Times New Roman"/>
              </a:rPr>
              <a:t>!  With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enough</a:t>
            </a:r>
            <a:r>
              <a:rPr lang="en-US" sz="2400" dirty="0">
                <a:latin typeface="Times New Roman"/>
                <a:cs typeface="Times New Roman"/>
              </a:rPr>
              <a:t> pairs given the result is statistical, can do a great job.  </a:t>
            </a:r>
          </a:p>
        </p:txBody>
      </p:sp>
    </p:spTree>
    <p:extLst>
      <p:ext uri="{BB962C8B-B14F-4D97-AF65-F5344CB8AC3E}">
        <p14:creationId xmlns:p14="http://schemas.microsoft.com/office/powerpoint/2010/main" val="4358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444500"/>
            <a:ext cx="7835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US" sz="2400" dirty="0" smtClean="0">
                <a:latin typeface="Times New Roman"/>
                <a:cs typeface="Times New Roman"/>
              </a:rPr>
              <a:t>Why clusters:  They give well defined masses at well defined locations</a:t>
            </a:r>
          </a:p>
          <a:p>
            <a:pPr marL="285750" indent="-285750">
              <a:buFont typeface="Symbol" charset="0"/>
              <a:buChar char=""/>
            </a:pPr>
            <a:endParaRPr lang="en-US" sz="2400" dirty="0">
              <a:latin typeface="Times New Roman"/>
              <a:cs typeface="Times New Roman"/>
            </a:endParaRPr>
          </a:p>
          <a:p>
            <a:pPr marL="285750" indent="-285750">
              <a:buFont typeface="Symbol" charset="0"/>
              <a:buChar char=""/>
            </a:pPr>
            <a:r>
              <a:rPr lang="en-US" sz="2400" dirty="0" smtClean="0">
                <a:latin typeface="Times New Roman"/>
                <a:cs typeface="Times New Roman"/>
              </a:rPr>
              <a:t>And, they magnify  the shear over the field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00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6" name="Text Box 1028"/>
          <p:cNvSpPr txBox="1">
            <a:spLocks noChangeArrowheads="1"/>
          </p:cNvSpPr>
          <p:nvPr/>
        </p:nvSpPr>
        <p:spPr bwMode="auto">
          <a:xfrm>
            <a:off x="838200" y="736600"/>
            <a:ext cx="79883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Symbol" charset="0"/>
              <a:buChar char=""/>
            </a:pPr>
            <a:r>
              <a:rPr lang="en-US" sz="2400" dirty="0">
                <a:latin typeface="Times New Roman"/>
              </a:rPr>
              <a:t>General Recipe is shear signal and redshifts, but what are the ingredients and </a:t>
            </a:r>
            <a:r>
              <a:rPr lang="en-US" sz="2400" dirty="0" smtClean="0">
                <a:latin typeface="Times New Roman"/>
              </a:rPr>
              <a:t>preparation</a:t>
            </a:r>
            <a:endParaRPr lang="en-US" sz="2400" dirty="0">
              <a:latin typeface="Times New Roman"/>
            </a:endParaRPr>
          </a:p>
          <a:p>
            <a:pPr>
              <a:spcBef>
                <a:spcPct val="50000"/>
              </a:spcBef>
              <a:buFont typeface="Symbol" charset="0"/>
              <a:buChar char=""/>
            </a:pPr>
            <a:r>
              <a:rPr lang="en-US" sz="2400" dirty="0">
                <a:latin typeface="Times New Roman"/>
              </a:rPr>
              <a:t>Accurate as possible shear measurement = HST very carefully, i.e. ever changing PSF corrections, image processing (multi-drizzle)</a:t>
            </a:r>
          </a:p>
          <a:p>
            <a:pPr>
              <a:spcBef>
                <a:spcPct val="50000"/>
              </a:spcBef>
              <a:buFont typeface="Symbol" charset="0"/>
              <a:buChar char=""/>
            </a:pPr>
            <a:r>
              <a:rPr lang="en-US" sz="2400" dirty="0">
                <a:latin typeface="Times New Roman"/>
              </a:rPr>
              <a:t>Galaxies are in general too faint for spectroscopic redshifts </a:t>
            </a:r>
          </a:p>
          <a:p>
            <a:pPr>
              <a:spcBef>
                <a:spcPct val="50000"/>
              </a:spcBef>
              <a:buFont typeface="Symbol" charset="0"/>
              <a:buChar char=""/>
            </a:pPr>
            <a:r>
              <a:rPr lang="en-US" sz="2400" dirty="0">
                <a:latin typeface="Times New Roman"/>
              </a:rPr>
              <a:t>need photo-</a:t>
            </a:r>
            <a:r>
              <a:rPr lang="en-US" sz="2400" dirty="0" err="1">
                <a:latin typeface="Times New Roman"/>
              </a:rPr>
              <a:t>zs</a:t>
            </a:r>
            <a:r>
              <a:rPr lang="en-US" sz="2400" dirty="0">
                <a:latin typeface="Times New Roman"/>
              </a:rPr>
              <a:t> </a:t>
            </a:r>
          </a:p>
          <a:p>
            <a:pPr>
              <a:spcBef>
                <a:spcPct val="50000"/>
              </a:spcBef>
              <a:buFont typeface="Symbol" charset="0"/>
              <a:buNone/>
            </a:pPr>
            <a:r>
              <a:rPr lang="en-US" sz="2400" dirty="0">
                <a:latin typeface="Times New Roman"/>
              </a:rPr>
              <a:t>=&gt; need multi-wavelength ground based coverage of all your HST fields</a:t>
            </a:r>
          </a:p>
          <a:p>
            <a:pPr>
              <a:spcBef>
                <a:spcPct val="50000"/>
              </a:spcBef>
              <a:buFont typeface="Symbol" charset="0"/>
              <a:buChar char=""/>
            </a:pPr>
            <a:r>
              <a:rPr lang="en-US" sz="2400" dirty="0">
                <a:latin typeface="Times New Roman"/>
              </a:rPr>
              <a:t> Need to then measure shear field </a:t>
            </a:r>
          </a:p>
          <a:p>
            <a:pPr>
              <a:spcBef>
                <a:spcPct val="50000"/>
              </a:spcBef>
              <a:buFont typeface="Symbol" charset="0"/>
              <a:buChar char=""/>
            </a:pPr>
            <a:r>
              <a:rPr lang="en-US" sz="2400" dirty="0">
                <a:latin typeface="Times New Roman"/>
              </a:rPr>
              <a:t>Need to carry out the tomography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3200" y="139700"/>
            <a:ext cx="468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To summarize: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13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609600"/>
            <a:ext cx="8140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What is DAFT/FADA?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Use HST archive to carry measure shear signal (WL)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Original target 91 clusters (about 60 with ACS and 30 with WFPC2) in z-range 0.4-0.9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Then determine redshifts of the background sheared galaxies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(all cluster redshifts are known)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Then carry out WLT!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Determine if </a:t>
            </a:r>
            <a:r>
              <a:rPr lang="en-US" sz="2400" i="1" dirty="0" smtClean="0">
                <a:latin typeface="Times New Roman"/>
                <a:cs typeface="Times New Roman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 = −1 is OK (or not)</a:t>
            </a:r>
          </a:p>
        </p:txBody>
      </p:sp>
    </p:spTree>
    <p:extLst>
      <p:ext uri="{BB962C8B-B14F-4D97-AF65-F5344CB8AC3E}">
        <p14:creationId xmlns:p14="http://schemas.microsoft.com/office/powerpoint/2010/main" val="7501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026" descr="RR_OtherProjectInfo-ProjectNarrativeAttachments-8879-Ulmer_DOE_09_final_Page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33425"/>
            <a:ext cx="8458200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1027"/>
          <p:cNvSpPr txBox="1">
            <a:spLocks noChangeArrowheads="1"/>
          </p:cNvSpPr>
          <p:nvPr/>
        </p:nvSpPr>
        <p:spPr bwMode="auto">
          <a:xfrm>
            <a:off x="533400" y="0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latin typeface="Times New Roman"/>
              </a:rPr>
              <a:t>Why we chose our redshift range 0.4-0.9 High end observational, low end we need a steep (enough) dependence</a:t>
            </a:r>
            <a:endParaRPr lang="en-US" sz="24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17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100" y="571500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Now z determination is the “rub”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latin typeface="Times New Roman"/>
                <a:cs typeface="Times New Roman"/>
              </a:rPr>
              <a:t>If we wanted to derive redshifts from spectra, this would take forever on a 10 m class telescope. 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</a:t>
            </a:r>
          </a:p>
          <a:p>
            <a:pPr marL="457200" indent="-457200">
              <a:buAutoNum type="arabicPeriod"/>
            </a:pP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What to do? =&gt; Broad band and derive what are called photo-</a:t>
            </a:r>
            <a:r>
              <a:rPr lang="en-US" sz="2400" i="1" dirty="0" err="1" smtClean="0">
                <a:latin typeface="Times New Roman"/>
                <a:cs typeface="Times New Roman"/>
                <a:sym typeface="Wingdings"/>
              </a:rPr>
              <a:t>z</a:t>
            </a:r>
            <a:r>
              <a:rPr lang="en-US" sz="2400" dirty="0" err="1" smtClean="0">
                <a:latin typeface="Times New Roman"/>
                <a:cs typeface="Times New Roman"/>
                <a:sym typeface="Wingdings"/>
              </a:rPr>
              <a:t>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27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8845" y="2388393"/>
            <a:ext cx="7468426" cy="4330451"/>
            <a:chOff x="828300" y="-96640"/>
            <a:chExt cx="7468426" cy="4330451"/>
          </a:xfrm>
        </p:grpSpPr>
        <p:pic>
          <p:nvPicPr>
            <p:cNvPr id="4" name="Picture 3" descr="Pages 1 THE DAFT-FADAS project_take2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00" y="-96640"/>
              <a:ext cx="7288971" cy="4330451"/>
            </a:xfrm>
            <a:prstGeom prst="rect">
              <a:avLst/>
            </a:prstGeom>
          </p:spPr>
        </p:pic>
        <p:pic>
          <p:nvPicPr>
            <p:cNvPr id="5" name="Picture 4" descr="Page 2 THE DAFT-FADAS project_take2-2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3" r="31520" b="62558"/>
            <a:stretch/>
          </p:blipFill>
          <p:spPr>
            <a:xfrm>
              <a:off x="6791995" y="2486531"/>
              <a:ext cx="1504731" cy="895876"/>
            </a:xfrm>
            <a:prstGeom prst="rect">
              <a:avLst/>
            </a:prstGeom>
          </p:spPr>
        </p:pic>
      </p:grpSp>
      <p:pic>
        <p:nvPicPr>
          <p:cNvPr id="6" name="Picture 5" descr="Page 2 THE DAFT-FADAS project_take2-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4"/>
          <a:stretch/>
        </p:blipFill>
        <p:spPr>
          <a:xfrm>
            <a:off x="1536403" y="-1"/>
            <a:ext cx="6309303" cy="238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31900"/>
            <a:ext cx="7620000" cy="476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957332"/>
            <a:ext cx="298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4000 A break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676400" y="4927600"/>
            <a:ext cx="596900" cy="1029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97000" y="0"/>
            <a:ext cx="5651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Can see that you need high signal to noise to get good CA H&amp;K! Use Photo-</a:t>
            </a:r>
            <a:r>
              <a:rPr lang="en-US" sz="2400" dirty="0" err="1" smtClean="0">
                <a:latin typeface="Times New Roman"/>
                <a:cs typeface="Times New Roman"/>
              </a:rPr>
              <a:t>zs</a:t>
            </a:r>
            <a:r>
              <a:rPr lang="en-US" sz="2400" dirty="0" smtClean="0">
                <a:latin typeface="Times New Roman"/>
                <a:cs typeface="Times New Roman"/>
              </a:rPr>
              <a:t>  (broad band fits with library)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6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tostrophic_plot_examp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533400"/>
            <a:ext cx="5499100" cy="549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7600" y="165100"/>
            <a:ext cx="703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sometimes get more than on answer (or other screw ups)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_vs_ground_highz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8497" r="13726" b="8979"/>
          <a:stretch/>
        </p:blipFill>
        <p:spPr>
          <a:xfrm>
            <a:off x="2755900" y="880764"/>
            <a:ext cx="6388100" cy="5184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" y="1778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example [from literature = unbiased] of why “space is the place” (or HST beats ground)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7800" y="1134765"/>
            <a:ext cx="274955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3: A comparison of the cluster mass</a:t>
            </a:r>
          </a:p>
          <a:p>
            <a:r>
              <a:rPr lang="en-US" dirty="0" smtClean="0"/>
              <a:t>profile fitting </a:t>
            </a:r>
            <a:r>
              <a:rPr lang="en-US" dirty="0"/>
              <a:t>errors from weak lensing data</a:t>
            </a:r>
          </a:p>
          <a:p>
            <a:r>
              <a:rPr lang="en-US" dirty="0"/>
              <a:t>derived based on typical Subaru versus</a:t>
            </a:r>
          </a:p>
          <a:p>
            <a:r>
              <a:rPr lang="en-US" dirty="0"/>
              <a:t>HST/ACS images for a high redshift cluster</a:t>
            </a:r>
          </a:p>
          <a:p>
            <a:r>
              <a:rPr lang="en-US" dirty="0"/>
              <a:t>(</a:t>
            </a:r>
            <a:r>
              <a:rPr lang="en-US" dirty="0" err="1"/>
              <a:t>Kasliwal</a:t>
            </a:r>
            <a:r>
              <a:rPr lang="en-US" dirty="0"/>
              <a:t> et al. 2008). Despite the larger </a:t>
            </a:r>
            <a:r>
              <a:rPr lang="en-US" dirty="0" smtClean="0"/>
              <a:t>field</a:t>
            </a:r>
            <a:r>
              <a:rPr lang="en-US" dirty="0"/>
              <a:t>,</a:t>
            </a:r>
          </a:p>
          <a:p>
            <a:r>
              <a:rPr lang="en-US" dirty="0"/>
              <a:t>the ground-based images have worse mass and</a:t>
            </a:r>
          </a:p>
          <a:p>
            <a:r>
              <a:rPr lang="en-US" dirty="0"/>
              <a:t>concentration errors as one cannot obtain lensing</a:t>
            </a:r>
          </a:p>
          <a:p>
            <a:r>
              <a:rPr lang="en-US" dirty="0"/>
              <a:t>data near the cluster core due to blending issues.</a:t>
            </a:r>
          </a:p>
        </p:txBody>
      </p:sp>
    </p:spTree>
    <p:extLst>
      <p:ext uri="{BB962C8B-B14F-4D97-AF65-F5344CB8AC3E}">
        <p14:creationId xmlns:p14="http://schemas.microsoft.com/office/powerpoint/2010/main" val="332628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Picture 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57200"/>
            <a:ext cx="61912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1143000" y="425450"/>
            <a:ext cx="1663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Georgia" charset="0"/>
              </a:rPr>
              <a:t>Doug</a:t>
            </a:r>
            <a:r>
              <a:rPr lang="ja-JP" altLang="en-US" sz="1800">
                <a:latin typeface="Georgia" charset="0"/>
              </a:rPr>
              <a:t>’</a:t>
            </a:r>
            <a:r>
              <a:rPr lang="en-US" sz="1800">
                <a:latin typeface="Georgia" charset="0"/>
              </a:rPr>
              <a:t>s ground</a:t>
            </a:r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7391400" y="914400"/>
            <a:ext cx="15755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Georgia" charset="0"/>
              </a:rPr>
              <a:t>Our </a:t>
            </a:r>
            <a:r>
              <a:rPr lang="en-US" sz="1800" dirty="0" smtClean="0">
                <a:latin typeface="Georgia" charset="0"/>
              </a:rPr>
              <a:t>ground, </a:t>
            </a:r>
          </a:p>
          <a:p>
            <a:pPr eaLnBrk="1" hangingPunct="1"/>
            <a:r>
              <a:rPr lang="en-US" sz="1800" dirty="0" smtClean="0">
                <a:latin typeface="Georgia" charset="0"/>
              </a:rPr>
              <a:t>improved </a:t>
            </a:r>
          </a:p>
          <a:p>
            <a:pPr eaLnBrk="1" hangingPunct="1"/>
            <a:r>
              <a:rPr lang="en-US" sz="1800" dirty="0" smtClean="0">
                <a:latin typeface="Georgia" charset="0"/>
              </a:rPr>
              <a:t>with photo-</a:t>
            </a:r>
            <a:r>
              <a:rPr lang="en-US" sz="1800" dirty="0" err="1" smtClean="0">
                <a:latin typeface="Georgia" charset="0"/>
              </a:rPr>
              <a:t>zs</a:t>
            </a:r>
            <a:endParaRPr lang="en-US" sz="1800" dirty="0">
              <a:latin typeface="Georgia" charset="0"/>
            </a:endParaRPr>
          </a:p>
        </p:txBody>
      </p:sp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7391400" y="4038600"/>
            <a:ext cx="1752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Georgia" charset="0"/>
              </a:rPr>
              <a:t>Our </a:t>
            </a:r>
            <a:r>
              <a:rPr lang="en-US" sz="1800" dirty="0" smtClean="0">
                <a:latin typeface="Georgia" charset="0"/>
              </a:rPr>
              <a:t>space, including</a:t>
            </a:r>
          </a:p>
          <a:p>
            <a:pPr eaLnBrk="1" hangingPunct="1"/>
            <a:r>
              <a:rPr lang="en-US" sz="1800" dirty="0">
                <a:latin typeface="Georgia" charset="0"/>
              </a:rPr>
              <a:t>p</a:t>
            </a:r>
            <a:r>
              <a:rPr lang="en-US" sz="1800" dirty="0" smtClean="0">
                <a:latin typeface="Georgia" charset="0"/>
              </a:rPr>
              <a:t>hoto-</a:t>
            </a:r>
            <a:r>
              <a:rPr lang="en-US" sz="1800" dirty="0" err="1" smtClean="0">
                <a:latin typeface="Georgia" charset="0"/>
              </a:rPr>
              <a:t>zs</a:t>
            </a:r>
            <a:endParaRPr lang="en-US" sz="1800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200" y="431800"/>
            <a:ext cx="651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What we have found so far? First, in general, then one strong lensed detailed study [for fun]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00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_z_ESO2013_FADA_J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8709" r="12320" b="2592"/>
          <a:stretch/>
        </p:blipFill>
        <p:spPr>
          <a:xfrm>
            <a:off x="1676400" y="774700"/>
            <a:ext cx="5092700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6546" y="63499"/>
            <a:ext cx="6499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We need J-band! (Spitzer looks OK but  the large pixel size leads to source confusion)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89799" y="108090"/>
            <a:ext cx="17399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BTW, our conclusion has been verified in the sense the </a:t>
            </a:r>
            <a:r>
              <a:rPr lang="en-US" sz="2400" dirty="0" smtClean="0">
                <a:solidFill>
                  <a:srgbClr val="FF0000"/>
                </a:solidFill>
              </a:rPr>
              <a:t>EUCLID will have J-band and the LSST is counting on that coverage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6500" y="5689600"/>
            <a:ext cx="7073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Because of the way w “plays” against Ω</a:t>
            </a:r>
            <a:r>
              <a:rPr lang="en-US" baseline="-25000" dirty="0" smtClean="0">
                <a:latin typeface="Times New Roman"/>
                <a:cs typeface="Times New Roman"/>
              </a:rPr>
              <a:t>Λ</a:t>
            </a:r>
            <a:r>
              <a:rPr lang="en-US" dirty="0" smtClean="0">
                <a:latin typeface="Times New Roman"/>
                <a:cs typeface="Times New Roman"/>
              </a:rPr>
              <a:t>, without %  of errors less than 5% and going out to z =1.5 (to get enough galaxies) we find an unbelievable value of </a:t>
            </a:r>
            <a:r>
              <a:rPr lang="en-US" i="1" dirty="0" smtClean="0">
                <a:latin typeface="Times New Roman"/>
                <a:cs typeface="Times New Roman"/>
              </a:rPr>
              <a:t>w</a:t>
            </a:r>
            <a:r>
              <a:rPr lang="en-US" dirty="0" smtClean="0">
                <a:latin typeface="Times New Roman"/>
                <a:cs typeface="Times New Roman"/>
              </a:rPr>
              <a:t> = −2 =&gt; Work in progress with about 50 clusters done! We need to carry out the photo-</a:t>
            </a:r>
            <a:r>
              <a:rPr lang="en-US" dirty="0" err="1" smtClean="0">
                <a:latin typeface="Times New Roman"/>
                <a:cs typeface="Times New Roman"/>
              </a:rPr>
              <a:t>zs</a:t>
            </a:r>
            <a:r>
              <a:rPr lang="en-US" dirty="0" smtClean="0">
                <a:latin typeface="Times New Roman"/>
                <a:cs typeface="Times New Roman"/>
              </a:rPr>
              <a:t> and then WLT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068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"/>
            <a:ext cx="712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And Great Expectations based on simulations from our group if we can ever convert to a dedicated HST project with a dedicated survey </a:t>
            </a:r>
            <a:r>
              <a:rPr lang="en-US" sz="2400" dirty="0" err="1" smtClean="0">
                <a:latin typeface="Times New Roman"/>
                <a:cs typeface="Times New Roman"/>
              </a:rPr>
              <a:t>vs</a:t>
            </a:r>
            <a:r>
              <a:rPr lang="en-US" sz="2400" dirty="0" smtClean="0">
                <a:latin typeface="Times New Roman"/>
                <a:cs typeface="Times New Roman"/>
              </a:rPr>
              <a:t> a grab bag for the HST archive =&gt;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78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tom_fix_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3200400" y="161280"/>
            <a:ext cx="2865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With just 100 </a:t>
            </a:r>
            <a:r>
              <a:rPr lang="en-US" dirty="0">
                <a:latin typeface="Times New Roman"/>
                <a:cs typeface="Times New Roman"/>
              </a:rPr>
              <a:t>clusters</a:t>
            </a:r>
          </a:p>
        </p:txBody>
      </p:sp>
    </p:spTree>
    <p:extLst>
      <p:ext uri="{BB962C8B-B14F-4D97-AF65-F5344CB8AC3E}">
        <p14:creationId xmlns:p14="http://schemas.microsoft.com/office/powerpoint/2010/main" val="10604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6151563" cy="61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2895600" y="381000"/>
            <a:ext cx="4902200" cy="8331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dirty="0" smtClean="0">
                <a:solidFill>
                  <a:srgbClr val="000000"/>
                </a:solidFill>
              </a:rPr>
              <a:t>100,000 [very tough] WLT clusters alone, Flat (Blue)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72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t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36800"/>
            <a:ext cx="79248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3124200" y="315913"/>
            <a:ext cx="2957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Georgia" charset="0"/>
              </a:rPr>
              <a:t>Weak Lensing Tomography</a:t>
            </a:r>
          </a:p>
        </p:txBody>
      </p:sp>
      <p:pic>
        <p:nvPicPr>
          <p:cNvPr id="44036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54244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33400" y="1295400"/>
            <a:ext cx="7543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/>
                <a:cs typeface="Times New Roman"/>
              </a:rPr>
              <a:t>What</a:t>
            </a:r>
            <a:r>
              <a:rPr lang="ja-JP" altLang="en-US" sz="2400" dirty="0">
                <a:latin typeface="Times New Roman"/>
                <a:cs typeface="Times New Roman"/>
              </a:rPr>
              <a:t>’</a:t>
            </a:r>
            <a:r>
              <a:rPr lang="en-US" sz="2400" dirty="0">
                <a:latin typeface="Times New Roman"/>
                <a:cs typeface="Times New Roman"/>
              </a:rPr>
              <a:t>s </a:t>
            </a:r>
            <a:r>
              <a:rPr lang="en-US" sz="2400" dirty="0" smtClean="0">
                <a:latin typeface="Times New Roman"/>
                <a:cs typeface="Times New Roman"/>
              </a:rPr>
              <a:t>next/and </a:t>
            </a:r>
            <a:r>
              <a:rPr lang="en-US" sz="2400" dirty="0">
                <a:latin typeface="Times New Roman"/>
                <a:cs typeface="Times New Roman"/>
              </a:rPr>
              <a:t>how to improve our </a:t>
            </a:r>
            <a:r>
              <a:rPr lang="en-US" sz="2400" dirty="0" smtClean="0">
                <a:latin typeface="Times New Roman"/>
                <a:cs typeface="Times New Roman"/>
              </a:rPr>
              <a:t>results if we can find an independent to normalize… We think. We’re working on it!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64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65100"/>
            <a:ext cx="772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DAFT/FADA Started with 1 </a:t>
            </a:r>
            <a:r>
              <a:rPr lang="en-US" sz="2400" dirty="0" err="1" smtClean="0">
                <a:latin typeface="Times New Roman"/>
                <a:cs typeface="Times New Roman"/>
              </a:rPr>
              <a:t>yr</a:t>
            </a:r>
            <a:r>
              <a:rPr lang="en-US" sz="2400" dirty="0" smtClean="0">
                <a:latin typeface="Times New Roman"/>
                <a:cs typeface="Times New Roman"/>
              </a:rPr>
              <a:t> DOE grant to study the nature on DE with [collaboration of] a DOE lab [FNAL]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Goal to demonstrate that, with  Weak Lensing Tomography in the direction of Rich Clusters of Galaxies, we can set limit to </a:t>
            </a:r>
            <a:r>
              <a:rPr lang="en-US" sz="2400" i="1" dirty="0" smtClean="0">
                <a:latin typeface="Times New Roman"/>
                <a:cs typeface="Times New Roman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 in the equation of state of DE  p = </a:t>
            </a:r>
            <a:r>
              <a:rPr lang="en-US" sz="2400" i="1" dirty="0" err="1" smtClean="0">
                <a:latin typeface="Times New Roman"/>
                <a:cs typeface="Times New Roman"/>
              </a:rPr>
              <a:t>w</a:t>
            </a:r>
            <a:r>
              <a:rPr lang="en-US" sz="2400" dirty="0" err="1" smtClean="0">
                <a:latin typeface="Times New Roman"/>
                <a:cs typeface="Times New Roman"/>
              </a:rPr>
              <a:t>ρc</a:t>
            </a:r>
            <a:r>
              <a:rPr lang="en-US" sz="2400" dirty="0" smtClean="0">
                <a:latin typeface="Times New Roman"/>
                <a:cs typeface="Times New Roman"/>
              </a:rPr>
              <a:t>, where </a:t>
            </a:r>
            <a:r>
              <a:rPr lang="en-US" sz="2400" i="1" dirty="0" smtClean="0">
                <a:latin typeface="Times New Roman"/>
                <a:cs typeface="Times New Roman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 = −1 for  a cosmological constant.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For </a:t>
            </a:r>
            <a:r>
              <a:rPr lang="en-US" sz="2400" dirty="0" err="1" smtClean="0">
                <a:latin typeface="Times New Roman"/>
                <a:cs typeface="Times New Roman"/>
              </a:rPr>
              <a:t>thes</a:t>
            </a:r>
            <a:r>
              <a:rPr lang="en-US" sz="2400" dirty="0" smtClean="0">
                <a:latin typeface="Times New Roman"/>
                <a:cs typeface="Times New Roman"/>
              </a:rPr>
              <a:t> first time this would be done purely by 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geometrical means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 This is a hard problem, because the devil is in the details: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3" name="Picture 1029" descr="sbu005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030339"/>
            <a:ext cx="7721600" cy="533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4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utrinos_m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43000"/>
            <a:ext cx="4775200" cy="477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0" y="177800"/>
            <a:ext cx="615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With about 100-300 clusters, neutrino mass when combined with other approaches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45200" y="1008797"/>
            <a:ext cx="1104900" cy="2915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0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300" y="469900"/>
            <a:ext cx="723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Once you have team of experts (in different things) you can have some fun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One example: a strongly lensed cluster CL1216… It only took us about 3 years to submitting a request to get time to get a redshift of the arcs, but we did it. =&gt; Mass models CMD/baryon ratio and central concentration.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84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Ar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1728452"/>
            <a:ext cx="7264400" cy="500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4100" y="114300"/>
            <a:ext cx="7556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cluster Cl1216-12 (Cl1216 hereafter) redshift 0.8 ! See the arcs?  Case study on mass from strong lens, and redshifts More the “debris” on next slide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01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WImage_GuenBiv.v3.mu.rev1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1473200"/>
            <a:ext cx="4965700" cy="476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100" y="240268"/>
            <a:ext cx="8420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Debris? But photo-z is z = 2 and debris photo-z is different enough from galaxy photo-z, cluster is z = 0.8 we want follow up with HST and Chandra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842000" y="1066800"/>
            <a:ext cx="1600200" cy="597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32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s_models_GuenBiv.v3.mu.rev1 1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291614"/>
            <a:ext cx="6134100" cy="5621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39700"/>
            <a:ext cx="7950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Mass  models of Cl1216 based on velocity dispersion and strong lensing, lots of models, lots of choices. But, the all converge at r of about 1 </a:t>
            </a:r>
            <a:r>
              <a:rPr lang="en-US" sz="2400" dirty="0" err="1" smtClean="0">
                <a:latin typeface="Times New Roman"/>
                <a:cs typeface="Times New Roman"/>
              </a:rPr>
              <a:t>Mpc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8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cuss_from_GuenBiv.v3.mu.rev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9" y="1707297"/>
            <a:ext cx="6994031" cy="4917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5100"/>
            <a:ext cx="866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Weak lensing of z &lt;0.3 versus Cl1216 (square)  Higher z less time for gas to flow back in [r</a:t>
            </a:r>
            <a:r>
              <a:rPr lang="en-US" sz="2400" baseline="-25000" dirty="0" smtClean="0">
                <a:latin typeface="Times New Roman"/>
                <a:cs typeface="Times New Roman"/>
              </a:rPr>
              <a:t>500</a:t>
            </a:r>
            <a:r>
              <a:rPr lang="en-US" sz="2400" dirty="0" smtClean="0">
                <a:latin typeface="Times New Roman"/>
                <a:cs typeface="Times New Roman"/>
              </a:rPr>
              <a:t> = about 1 </a:t>
            </a:r>
            <a:r>
              <a:rPr lang="en-US" sz="2400" dirty="0" err="1" smtClean="0">
                <a:latin typeface="Times New Roman"/>
                <a:cs typeface="Times New Roman"/>
              </a:rPr>
              <a:t>Mpc</a:t>
            </a:r>
            <a:r>
              <a:rPr lang="en-US" sz="2400" dirty="0" smtClean="0">
                <a:latin typeface="Times New Roman"/>
                <a:cs typeface="Times New Roman"/>
              </a:rPr>
              <a:t>] ?, but sample of 1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4100" y="996097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 besides perhaps being low compared to z &lt; 0.3, also low relative to CMB/Planck (Cl1216 the square)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8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DCS0504_allXMM0.3_7.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27100"/>
            <a:ext cx="6705600" cy="591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1500" y="940832"/>
            <a:ext cx="383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X-ray Image of Cl1216 aka LCDCS0504, no AGN there now??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100" y="139700"/>
            <a:ext cx="8394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XMM image showing no evidence of current AGN (active galactic nucleus energy output in X-rays 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 strong enough galactic wind) 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75000" y="1587163"/>
            <a:ext cx="596900" cy="82583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75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ddy1_plus_us_cropped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906942"/>
            <a:ext cx="7289800" cy="5049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" y="177800"/>
            <a:ext cx="871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Fraction of X-ray gas to total mass (via X-rays) apples to apples, now seems pretty normal??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52900" y="906942"/>
            <a:ext cx="2781300" cy="2141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59200" y="640497"/>
            <a:ext cx="26035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0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y_plot_Planck_Mass_tension_with_da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783137"/>
            <a:ext cx="6464300" cy="5286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800" y="27969"/>
            <a:ext cx="8712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Planck prefers b = 0.45 (1-b = 0.55)  but blue is 1-b = 0.8,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Can our sample of 1 can help see next slide)? 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 Also, 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w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e have about 10 more, stay tuned!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627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tio_mass_vs_radius_rev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4700" y="0"/>
            <a:ext cx="5053263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866900" y="4483100"/>
            <a:ext cx="5245100" cy="381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12000" y="1771471"/>
            <a:ext cx="203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1/(1-b)  approximate preferred value for Planck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94500" y="2971800"/>
            <a:ext cx="762000" cy="1511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41500" y="560136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atio for cl1216 is in the right direction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50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177800"/>
            <a:ext cx="744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First a min-tutorial (with apologies to those that remember everything from Doug </a:t>
            </a:r>
            <a:r>
              <a:rPr lang="en-US" sz="2400" dirty="0" err="1" smtClean="0">
                <a:latin typeface="Times New Roman"/>
                <a:cs typeface="Times New Roman"/>
              </a:rPr>
              <a:t>Clowe’s</a:t>
            </a:r>
            <a:r>
              <a:rPr lang="en-US" sz="2400" dirty="0" smtClean="0">
                <a:latin typeface="Times New Roman"/>
                <a:cs typeface="Times New Roman"/>
              </a:rPr>
              <a:t> visit in the Fall):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200" y="1066800"/>
            <a:ext cx="560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What is a cluster of galaxies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" y="2135832"/>
            <a:ext cx="405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What is weak lensing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500" y="264160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What is weak lensing tomography (WLT)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" y="32131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What is DAFT/FADA?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" y="3712865"/>
            <a:ext cx="516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Why Clusters and Why HST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" y="1623367"/>
            <a:ext cx="516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Clusters in Broader Context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15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clusters_vs_redshift_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383419"/>
            <a:ext cx="5892800" cy="5099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800" y="183091"/>
            <a:ext cx="8445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Planck is all Sky, but beam dilution is an issue plus, redshifts </a:t>
            </a:r>
            <a:r>
              <a:rPr lang="en-US" sz="2400" dirty="0" err="1" smtClean="0">
                <a:latin typeface="Times New Roman"/>
                <a:cs typeface="Times New Roman"/>
              </a:rPr>
              <a:t>etc</a:t>
            </a:r>
            <a:r>
              <a:rPr lang="en-US" sz="2400" dirty="0" smtClean="0">
                <a:latin typeface="Times New Roman"/>
                <a:cs typeface="Times New Roman"/>
              </a:rPr>
              <a:t> =&gt; aside the don’t forget X-rays and using lensing to find clusters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Or maybe “tension” is a selection effect problem?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55037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609600" y="990600"/>
            <a:ext cx="6858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/>
                <a:cs typeface="Times New Roman"/>
              </a:rPr>
              <a:t>Can improve result by using clusters to strengthen the </a:t>
            </a:r>
            <a:r>
              <a:rPr lang="en-US" sz="2400" dirty="0" smtClean="0">
                <a:latin typeface="Times New Roman"/>
                <a:cs typeface="Times New Roman"/>
              </a:rPr>
              <a:t>signal =&gt; One more reason to carry out photo-</a:t>
            </a:r>
            <a:r>
              <a:rPr lang="en-US" sz="2400" dirty="0" err="1" smtClean="0">
                <a:latin typeface="Times New Roman"/>
                <a:cs typeface="Times New Roman"/>
              </a:rPr>
              <a:t>zs</a:t>
            </a:r>
            <a:r>
              <a:rPr lang="en-US" sz="2400" dirty="0" smtClean="0">
                <a:latin typeface="Times New Roman"/>
                <a:cs typeface="Times New Roman"/>
              </a:rPr>
              <a:t> and broad band coverage: find high z ( &gt; 6) candidates!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99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lens0.mpeg" descr="/Users/mel/LAM_Sept_4_2009/lens0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633413"/>
            <a:ext cx="8129587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7000" y="0"/>
            <a:ext cx="8889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" charset="0"/>
              </a:rPr>
              <a:t>A </a:t>
            </a:r>
            <a:r>
              <a:rPr lang="en-US" sz="2400" dirty="0" smtClean="0">
                <a:latin typeface="Times" charset="0"/>
              </a:rPr>
              <a:t>cool demo of a cosmic magnifier a work</a:t>
            </a:r>
            <a:endParaRPr lang="en-US" sz="2400" dirty="0">
              <a:latin typeface="Times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572000" y="61722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From Tyson on the web</a:t>
            </a:r>
          </a:p>
        </p:txBody>
      </p:sp>
    </p:spTree>
    <p:extLst>
      <p:ext uri="{BB962C8B-B14F-4D97-AF65-F5344CB8AC3E}">
        <p14:creationId xmlns:p14="http://schemas.microsoft.com/office/powerpoint/2010/main" val="10042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8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092199"/>
            <a:ext cx="7086599" cy="5277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300" y="317500"/>
            <a:ext cx="787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Example 1,  z = about 7 best guess if Lyman break (not dusty)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7154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6" y="889000"/>
            <a:ext cx="7489734" cy="55774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300" y="317500"/>
            <a:ext cx="839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Example 2,  z = about 10! best guess if Lyman break (not dusty)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1141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300" y="12700"/>
            <a:ext cx="8636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Summary and conclusions</a:t>
            </a:r>
            <a:r>
              <a:rPr lang="en-US" dirty="0">
                <a:latin typeface="Times New Roman"/>
                <a:cs typeface="Times New Roman"/>
              </a:rPr>
              <a:t> 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Getting a limit to </a:t>
            </a:r>
            <a:r>
              <a:rPr lang="en-US" i="1" dirty="0" smtClean="0">
                <a:latin typeface="Times New Roman"/>
                <a:cs typeface="Times New Roman"/>
              </a:rPr>
              <a:t>w</a:t>
            </a:r>
            <a:r>
              <a:rPr lang="en-US" dirty="0" smtClean="0">
                <a:latin typeface="Times New Roman"/>
                <a:cs typeface="Times New Roman"/>
              </a:rPr>
              <a:t> even in the ± 0.1-0.3 range will be hard work but will be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geometrical</a:t>
            </a:r>
            <a:r>
              <a:rPr lang="en-US" dirty="0" smtClean="0">
                <a:latin typeface="Times New Roman"/>
                <a:cs typeface="Times New Roman"/>
              </a:rPr>
              <a:t> and hence put the nail in the coffin re those ideas would prefer anything but DE, OR, hope springs eternal, that we’ll find something new 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We have confirmed experimentally what EUCLID has supposed… you need J-band to go with BVRIZ to get the photo-</a:t>
            </a:r>
            <a:r>
              <a:rPr lang="en-US" dirty="0" err="1" smtClean="0">
                <a:latin typeface="Times New Roman"/>
                <a:cs typeface="Times New Roman"/>
              </a:rPr>
              <a:t>zs</a:t>
            </a:r>
            <a:r>
              <a:rPr lang="en-US" dirty="0" smtClean="0">
                <a:latin typeface="Times New Roman"/>
                <a:cs typeface="Times New Roman"/>
              </a:rPr>
              <a:t> right out to z of 1.5  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Space is clearly the place, but we’ll in the US have to make do with the ground (BTW, EULCID has about 1,000 total CO-Is yet the US is limited to 40 total, period [no fair adding on postdocs afterwards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</a:t>
            </a:r>
            <a:r>
              <a:rPr lang="en-US" dirty="0" smtClean="0">
                <a:latin typeface="Times New Roman"/>
                <a:cs typeface="Times New Roman"/>
              </a:rPr>
              <a:t>]</a:t>
            </a:r>
          </a:p>
          <a:p>
            <a:endParaRPr lang="en-US" dirty="0" smtClean="0"/>
          </a:p>
          <a:p>
            <a:r>
              <a:rPr lang="en-US" dirty="0" smtClean="0"/>
              <a:t>By calculating a truly rigorous mass we find hint that the X-ray masses are under-estimated and that this could help Planck. Also, BTW, note Planck has a beam dilution problem.</a:t>
            </a:r>
          </a:p>
          <a:p>
            <a:endParaRPr lang="en-US" dirty="0" smtClean="0"/>
          </a:p>
          <a:p>
            <a:r>
              <a:rPr lang="en-US" dirty="0" smtClean="0"/>
              <a:t>By assembling team of experts, we can carry out many interesting projects related to clusters and lensing, and in particular high z candidates and perhaps even a background high z ( &gt;2) cluster that has been magnified enough to detect.  </a:t>
            </a:r>
          </a:p>
          <a:p>
            <a:endParaRPr lang="en-US" dirty="0" smtClean="0"/>
          </a:p>
          <a:p>
            <a:r>
              <a:rPr lang="en-US" dirty="0" smtClean="0">
                <a:latin typeface="Times New Roman"/>
                <a:cs typeface="Times New Roman"/>
              </a:rPr>
              <a:t>My personal bet: </a:t>
            </a:r>
            <a:r>
              <a:rPr lang="en-US" i="1" dirty="0" smtClean="0">
                <a:latin typeface="Times New Roman"/>
                <a:cs typeface="Times New Roman"/>
              </a:rPr>
              <a:t>w </a:t>
            </a:r>
            <a:r>
              <a:rPr lang="en-US" dirty="0" smtClean="0">
                <a:latin typeface="Times New Roman"/>
                <a:cs typeface="Times New Roman"/>
              </a:rPr>
              <a:t>will turn out to be −1 to whatever limit we can get, but the role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DAFT/FADA  (or CLASH 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)</a:t>
            </a:r>
            <a:r>
              <a:rPr lang="en-US" dirty="0" smtClean="0">
                <a:latin typeface="Times New Roman"/>
                <a:cs typeface="Times New Roman"/>
              </a:rPr>
              <a:t>, DES, LSST and EULCID (and WFIRST??) will be significant in regards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 neutrino mass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CMD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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large scale structure growth </a:t>
            </a:r>
            <a:r>
              <a:rPr lang="en-US" dirty="0" smtClean="0">
                <a:latin typeface="Times New Roman"/>
                <a:cs typeface="Times New Roman"/>
              </a:rPr>
              <a:t>and finding the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highest redshift </a:t>
            </a:r>
            <a:r>
              <a:rPr lang="en-US" dirty="0" smtClean="0">
                <a:latin typeface="Times New Roman"/>
                <a:cs typeface="Times New Roman"/>
              </a:rPr>
              <a:t>objects to lift the veil from the so called “Dark Ages”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03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WordArt 5"/>
          <p:cNvSpPr>
            <a:spLocks noChangeArrowheads="1" noChangeShapeType="1" noTextEdit="1"/>
          </p:cNvSpPr>
          <p:nvPr/>
        </p:nvSpPr>
        <p:spPr bwMode="auto">
          <a:xfrm>
            <a:off x="2527300" y="1714500"/>
            <a:ext cx="3975100" cy="21288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  <a:ea typeface="Impact"/>
                <a:cs typeface="Impact"/>
              </a:rPr>
              <a:t>The End</a:t>
            </a:r>
          </a:p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  <a:ea typeface="Impact"/>
                <a:cs typeface="Impact"/>
              </a:rPr>
              <a:t>Thanks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Impact"/>
              <a:ea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88366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Hulc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4733925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77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808038"/>
            <a:ext cx="6604000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825500" y="152400"/>
            <a:ext cx="815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" charset="0"/>
              </a:rPr>
              <a:t>Where </a:t>
            </a:r>
            <a:r>
              <a:rPr lang="en-US" sz="2400" dirty="0" smtClean="0">
                <a:latin typeface="Times" charset="0"/>
              </a:rPr>
              <a:t>Mel Ulmer cooks up his </a:t>
            </a:r>
            <a:r>
              <a:rPr lang="en-US" sz="2400" dirty="0">
                <a:latin typeface="Times" charset="0"/>
              </a:rPr>
              <a:t>ideas for new </a:t>
            </a:r>
            <a:r>
              <a:rPr lang="en-US" sz="2400" dirty="0" smtClean="0">
                <a:latin typeface="Times" charset="0"/>
              </a:rPr>
              <a:t>projects</a:t>
            </a:r>
            <a:endParaRPr lang="en-US" sz="2400" dirty="0"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6261100"/>
            <a:ext cx="773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Ulm is where Einstein was born and </a:t>
            </a:r>
            <a:r>
              <a:rPr lang="en-US" dirty="0" err="1" smtClean="0"/>
              <a:t>Kepler</a:t>
            </a:r>
            <a:r>
              <a:rPr lang="en-US" dirty="0" smtClean="0"/>
              <a:t> published his famous works, BTW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874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26" descr="coma_11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06608"/>
            <a:ext cx="4330699" cy="502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300" y="63500"/>
            <a:ext cx="8775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The Coma Cluster, A Poster Child Cluster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1,000 galaxies within a radius of about 1 </a:t>
            </a:r>
            <a:r>
              <a:rPr lang="en-US" sz="2400" dirty="0" err="1" smtClean="0">
                <a:latin typeface="Times New Roman"/>
                <a:cs typeface="Times New Roman"/>
              </a:rPr>
              <a:t>Mpc</a:t>
            </a:r>
            <a:r>
              <a:rPr lang="en-US" sz="2400" dirty="0" smtClean="0">
                <a:latin typeface="Times New Roman"/>
                <a:cs typeface="Times New Roman"/>
              </a:rPr>
              <a:t> = 3 million light years</a:t>
            </a:r>
          </a:p>
          <a:p>
            <a:endParaRPr lang="en-US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40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omegas_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672902"/>
            <a:ext cx="7721600" cy="618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Line 4"/>
          <p:cNvSpPr>
            <a:spLocks noChangeShapeType="1"/>
          </p:cNvSpPr>
          <p:nvPr/>
        </p:nvSpPr>
        <p:spPr bwMode="auto">
          <a:xfrm flipV="1">
            <a:off x="3289300" y="8001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Times New Roman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822700" y="1447800"/>
            <a:ext cx="304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/>
              </a:rPr>
              <a:t>Clusters  formed here</a:t>
            </a: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>
            <a:off x="3467100" y="1676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9300" y="188069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Where clusters are in the “scheme of things”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93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phere-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6705600" cy="649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16002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Cluster formation and evolution in a larger context, large scale structure growth</a:t>
            </a:r>
          </a:p>
        </p:txBody>
      </p:sp>
    </p:spTree>
    <p:extLst>
      <p:ext uri="{BB962C8B-B14F-4D97-AF65-F5344CB8AC3E}">
        <p14:creationId xmlns:p14="http://schemas.microsoft.com/office/powerpoint/2010/main" val="40671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hys.wrbb2.smaller.mpg" descr="/Users/mel/LAM_Sept_4_2009/phys.wrbb2.smaller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698500"/>
            <a:ext cx="608330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4500" y="88900"/>
            <a:ext cx="636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</a:rPr>
              <a:t>Simulation of how cluster form</a:t>
            </a:r>
            <a:endParaRPr lang="en-US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00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9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87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ma_11_13_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3810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228600"/>
            <a:ext cx="12954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charset="0"/>
              <a:buChar char=""/>
            </a:pPr>
            <a:r>
              <a:rPr lang="en-US" dirty="0">
                <a:latin typeface="Times" charset="0"/>
              </a:rPr>
              <a:t>We think we may know how to make the Coma </a:t>
            </a:r>
            <a:r>
              <a:rPr lang="en-US" dirty="0" smtClean="0">
                <a:latin typeface="Times" charset="0"/>
              </a:rPr>
              <a:t>cluster!  Rotated 90 deg. to compare with simulation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3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2119</Words>
  <Application>Microsoft Office PowerPoint</Application>
  <PresentationFormat>On-screen Show (4:3)</PresentationFormat>
  <Paragraphs>164</Paragraphs>
  <Slides>48</Slides>
  <Notes>22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 Ulmer</dc:creator>
  <cp:lastModifiedBy>Young, Raquel C.</cp:lastModifiedBy>
  <cp:revision>123</cp:revision>
  <cp:lastPrinted>2013-05-21T14:42:32Z</cp:lastPrinted>
  <dcterms:created xsi:type="dcterms:W3CDTF">2013-03-24T14:09:33Z</dcterms:created>
  <dcterms:modified xsi:type="dcterms:W3CDTF">2013-05-23T20:58:23Z</dcterms:modified>
</cp:coreProperties>
</file>