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08" r:id="rId2"/>
    <p:sldId id="409" r:id="rId3"/>
    <p:sldId id="407" r:id="rId4"/>
    <p:sldId id="381" r:id="rId5"/>
    <p:sldId id="367" r:id="rId6"/>
    <p:sldId id="353" r:id="rId7"/>
    <p:sldId id="361" r:id="rId8"/>
    <p:sldId id="380" r:id="rId9"/>
    <p:sldId id="406" r:id="rId10"/>
    <p:sldId id="411" r:id="rId11"/>
    <p:sldId id="376" r:id="rId12"/>
    <p:sldId id="377" r:id="rId13"/>
    <p:sldId id="378" r:id="rId14"/>
    <p:sldId id="379" r:id="rId15"/>
    <p:sldId id="387" r:id="rId16"/>
    <p:sldId id="388" r:id="rId17"/>
    <p:sldId id="389" r:id="rId18"/>
    <p:sldId id="391" r:id="rId19"/>
    <p:sldId id="394" r:id="rId20"/>
    <p:sldId id="396" r:id="rId21"/>
    <p:sldId id="397" r:id="rId22"/>
    <p:sldId id="398" r:id="rId23"/>
    <p:sldId id="412" r:id="rId24"/>
    <p:sldId id="413" r:id="rId25"/>
    <p:sldId id="395" r:id="rId26"/>
    <p:sldId id="404" r:id="rId27"/>
    <p:sldId id="403" r:id="rId28"/>
    <p:sldId id="401" r:id="rId29"/>
    <p:sldId id="402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0F1"/>
    <a:srgbClr val="EAFEFF"/>
    <a:srgbClr val="259FEA"/>
    <a:srgbClr val="1D3636"/>
    <a:srgbClr val="24C2EB"/>
    <a:srgbClr val="46FFC7"/>
    <a:srgbClr val="52BFAF"/>
    <a:srgbClr val="27FFB8"/>
    <a:srgbClr val="A8FF9C"/>
    <a:srgbClr val="BAF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225" autoAdjust="0"/>
  </p:normalViewPr>
  <p:slideViewPr>
    <p:cSldViewPr snapToGrid="0" snapToObjects="1">
      <p:cViewPr>
        <p:scale>
          <a:sx n="75" d="100"/>
          <a:sy n="75" d="100"/>
        </p:scale>
        <p:origin x="-1768" y="-2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0C05FE-D7D5-C34D-848D-B13F4F54F470}" type="doc">
      <dgm:prSet loTypeId="urn:microsoft.com/office/officeart/2005/8/layout/vList2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6A65C6-501D-1246-8E9D-65E25FA8E1E4}">
      <dgm:prSet/>
      <dgm:spPr/>
      <dgm:t>
        <a:bodyPr/>
        <a:lstStyle/>
        <a:p>
          <a:pPr rtl="0"/>
          <a:r>
            <a:rPr lang="en-US" u="sng" dirty="0" smtClean="0"/>
            <a:t>Generative Modeling</a:t>
          </a:r>
          <a:endParaRPr lang="en-US" u="sng" dirty="0">
            <a:latin typeface="Futura"/>
            <a:cs typeface="Futura"/>
          </a:endParaRPr>
        </a:p>
      </dgm:t>
    </dgm:pt>
    <dgm:pt modelId="{0EDD4255-2F64-7949-B4CE-59773B374A04}" type="parTrans" cxnId="{598C1BF5-6E6E-1445-89C7-EEB1106A95D7}">
      <dgm:prSet/>
      <dgm:spPr/>
      <dgm:t>
        <a:bodyPr/>
        <a:lstStyle/>
        <a:p>
          <a:endParaRPr lang="en-US"/>
        </a:p>
      </dgm:t>
    </dgm:pt>
    <dgm:pt modelId="{329FBBF1-2356-F54F-8726-BCF8E600DE6E}" type="sibTrans" cxnId="{598C1BF5-6E6E-1445-89C7-EEB1106A95D7}">
      <dgm:prSet/>
      <dgm:spPr/>
      <dgm:t>
        <a:bodyPr/>
        <a:lstStyle/>
        <a:p>
          <a:endParaRPr lang="en-US"/>
        </a:p>
      </dgm:t>
    </dgm:pt>
    <dgm:pt modelId="{309D41DD-68FE-6D4F-902E-3F46F669AD0F}">
      <dgm:prSet/>
      <dgm:spPr/>
      <dgm:t>
        <a:bodyPr/>
        <a:lstStyle/>
        <a:p>
          <a:r>
            <a:rPr lang="en-US" u="none" dirty="0" smtClean="0"/>
            <a:t>Generative Adversarial Networks</a:t>
          </a:r>
          <a:endParaRPr lang="en-US" u="none" dirty="0"/>
        </a:p>
      </dgm:t>
    </dgm:pt>
    <dgm:pt modelId="{69CE8F0A-010A-2049-BCDE-405A3B82B48A}" type="parTrans" cxnId="{EDF8E6CF-489E-9542-BC8E-BAD459405147}">
      <dgm:prSet/>
      <dgm:spPr/>
      <dgm:t>
        <a:bodyPr/>
        <a:lstStyle/>
        <a:p>
          <a:endParaRPr lang="en-US"/>
        </a:p>
      </dgm:t>
    </dgm:pt>
    <dgm:pt modelId="{18D22688-6889-E348-904C-0936223FA2BB}" type="sibTrans" cxnId="{EDF8E6CF-489E-9542-BC8E-BAD459405147}">
      <dgm:prSet/>
      <dgm:spPr/>
      <dgm:t>
        <a:bodyPr/>
        <a:lstStyle/>
        <a:p>
          <a:endParaRPr lang="en-US"/>
        </a:p>
      </dgm:t>
    </dgm:pt>
    <dgm:pt modelId="{F26D40C7-7B02-504E-BB2B-37679D0B220D}">
      <dgm:prSet/>
      <dgm:spPr/>
      <dgm:t>
        <a:bodyPr/>
        <a:lstStyle/>
        <a:p>
          <a:r>
            <a:rPr lang="en-US" u="none" dirty="0" smtClean="0"/>
            <a:t>Applications and Extensions</a:t>
          </a:r>
          <a:endParaRPr lang="en-US" u="none" dirty="0"/>
        </a:p>
      </dgm:t>
    </dgm:pt>
    <dgm:pt modelId="{398933A3-0A6A-B949-95CB-C85A86C61FE7}" type="parTrans" cxnId="{0E4F990D-8D48-784C-89EB-83093FBB8B1F}">
      <dgm:prSet/>
      <dgm:spPr/>
      <dgm:t>
        <a:bodyPr/>
        <a:lstStyle/>
        <a:p>
          <a:endParaRPr lang="en-US"/>
        </a:p>
      </dgm:t>
    </dgm:pt>
    <dgm:pt modelId="{FB4D737F-32F6-6A40-9511-172C5961255B}" type="sibTrans" cxnId="{0E4F990D-8D48-784C-89EB-83093FBB8B1F}">
      <dgm:prSet/>
      <dgm:spPr/>
      <dgm:t>
        <a:bodyPr/>
        <a:lstStyle/>
        <a:p>
          <a:endParaRPr lang="en-US"/>
        </a:p>
      </dgm:t>
    </dgm:pt>
    <dgm:pt modelId="{941087C4-B32B-B643-A3CA-BE595DEFE5D5}" type="pres">
      <dgm:prSet presAssocID="{540C05FE-D7D5-C34D-848D-B13F4F54F4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25944-3126-924D-8626-327B0406994B}" type="pres">
      <dgm:prSet presAssocID="{D56A65C6-501D-1246-8E9D-65E25FA8E1E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9C2F7-687C-0E42-88FC-3FA0DA71AF4C}" type="pres">
      <dgm:prSet presAssocID="{329FBBF1-2356-F54F-8726-BCF8E600DE6E}" presName="spacer" presStyleCnt="0"/>
      <dgm:spPr/>
    </dgm:pt>
    <dgm:pt modelId="{84FB990C-7378-CB41-8F52-23043DAF4649}" type="pres">
      <dgm:prSet presAssocID="{309D41DD-68FE-6D4F-902E-3F46F669AD0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DAD6D-A716-C843-B3F1-C6BEBF7292CC}" type="pres">
      <dgm:prSet presAssocID="{18D22688-6889-E348-904C-0936223FA2BB}" presName="spacer" presStyleCnt="0"/>
      <dgm:spPr/>
    </dgm:pt>
    <dgm:pt modelId="{05A3B642-7421-B244-8F1E-0AE65C05C9C4}" type="pres">
      <dgm:prSet presAssocID="{F26D40C7-7B02-504E-BB2B-37679D0B220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75D675-799C-6F41-8778-0011C7AC1A8C}" type="presOf" srcId="{540C05FE-D7D5-C34D-848D-B13F4F54F470}" destId="{941087C4-B32B-B643-A3CA-BE595DEFE5D5}" srcOrd="0" destOrd="0" presId="urn:microsoft.com/office/officeart/2005/8/layout/vList2"/>
    <dgm:cxn modelId="{AECCF6DE-1506-6B48-9814-454BDFAECF0B}" type="presOf" srcId="{309D41DD-68FE-6D4F-902E-3F46F669AD0F}" destId="{84FB990C-7378-CB41-8F52-23043DAF4649}" srcOrd="0" destOrd="0" presId="urn:microsoft.com/office/officeart/2005/8/layout/vList2"/>
    <dgm:cxn modelId="{AF0C640B-F55B-A843-AFD0-3B0CDF4165F4}" type="presOf" srcId="{F26D40C7-7B02-504E-BB2B-37679D0B220D}" destId="{05A3B642-7421-B244-8F1E-0AE65C05C9C4}" srcOrd="0" destOrd="0" presId="urn:microsoft.com/office/officeart/2005/8/layout/vList2"/>
    <dgm:cxn modelId="{A506E30F-8574-C247-A702-E6A2D81A60EA}" type="presOf" srcId="{D56A65C6-501D-1246-8E9D-65E25FA8E1E4}" destId="{2CD25944-3126-924D-8626-327B0406994B}" srcOrd="0" destOrd="0" presId="urn:microsoft.com/office/officeart/2005/8/layout/vList2"/>
    <dgm:cxn modelId="{EDF8E6CF-489E-9542-BC8E-BAD459405147}" srcId="{540C05FE-D7D5-C34D-848D-B13F4F54F470}" destId="{309D41DD-68FE-6D4F-902E-3F46F669AD0F}" srcOrd="1" destOrd="0" parTransId="{69CE8F0A-010A-2049-BCDE-405A3B82B48A}" sibTransId="{18D22688-6889-E348-904C-0936223FA2BB}"/>
    <dgm:cxn modelId="{0E4F990D-8D48-784C-89EB-83093FBB8B1F}" srcId="{540C05FE-D7D5-C34D-848D-B13F4F54F470}" destId="{F26D40C7-7B02-504E-BB2B-37679D0B220D}" srcOrd="2" destOrd="0" parTransId="{398933A3-0A6A-B949-95CB-C85A86C61FE7}" sibTransId="{FB4D737F-32F6-6A40-9511-172C5961255B}"/>
    <dgm:cxn modelId="{598C1BF5-6E6E-1445-89C7-EEB1106A95D7}" srcId="{540C05FE-D7D5-C34D-848D-B13F4F54F470}" destId="{D56A65C6-501D-1246-8E9D-65E25FA8E1E4}" srcOrd="0" destOrd="0" parTransId="{0EDD4255-2F64-7949-B4CE-59773B374A04}" sibTransId="{329FBBF1-2356-F54F-8726-BCF8E600DE6E}"/>
    <dgm:cxn modelId="{1B0CF8AA-22A4-3F45-8B64-E7FB6CA75D86}" type="presParOf" srcId="{941087C4-B32B-B643-A3CA-BE595DEFE5D5}" destId="{2CD25944-3126-924D-8626-327B0406994B}" srcOrd="0" destOrd="0" presId="urn:microsoft.com/office/officeart/2005/8/layout/vList2"/>
    <dgm:cxn modelId="{201D5289-9E8B-A44C-860B-EBEB8D6DFBA2}" type="presParOf" srcId="{941087C4-B32B-B643-A3CA-BE595DEFE5D5}" destId="{ABF9C2F7-687C-0E42-88FC-3FA0DA71AF4C}" srcOrd="1" destOrd="0" presId="urn:microsoft.com/office/officeart/2005/8/layout/vList2"/>
    <dgm:cxn modelId="{D0FF0E10-2F33-624B-84F5-52D16CC0EE84}" type="presParOf" srcId="{941087C4-B32B-B643-A3CA-BE595DEFE5D5}" destId="{84FB990C-7378-CB41-8F52-23043DAF4649}" srcOrd="2" destOrd="0" presId="urn:microsoft.com/office/officeart/2005/8/layout/vList2"/>
    <dgm:cxn modelId="{A3286403-3417-144F-85C6-973EB26FD9C3}" type="presParOf" srcId="{941087C4-B32B-B643-A3CA-BE595DEFE5D5}" destId="{833DAD6D-A716-C843-B3F1-C6BEBF7292CC}" srcOrd="3" destOrd="0" presId="urn:microsoft.com/office/officeart/2005/8/layout/vList2"/>
    <dgm:cxn modelId="{5CF9C5C7-6FDD-9349-ACF9-6E015497A9D1}" type="presParOf" srcId="{941087C4-B32B-B643-A3CA-BE595DEFE5D5}" destId="{05A3B642-7421-B244-8F1E-0AE65C05C9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0C05FE-D7D5-C34D-848D-B13F4F54F470}" type="doc">
      <dgm:prSet loTypeId="urn:microsoft.com/office/officeart/2005/8/layout/vList2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6A65C6-501D-1246-8E9D-65E25FA8E1E4}">
      <dgm:prSet/>
      <dgm:spPr/>
      <dgm:t>
        <a:bodyPr/>
        <a:lstStyle/>
        <a:p>
          <a:pPr rtl="0"/>
          <a:r>
            <a:rPr lang="en-US" u="none" dirty="0" smtClean="0"/>
            <a:t>Generative Modeling</a:t>
          </a:r>
          <a:endParaRPr lang="en-US" u="none" dirty="0">
            <a:latin typeface="Futura"/>
            <a:cs typeface="Futura"/>
          </a:endParaRPr>
        </a:p>
      </dgm:t>
    </dgm:pt>
    <dgm:pt modelId="{0EDD4255-2F64-7949-B4CE-59773B374A04}" type="parTrans" cxnId="{598C1BF5-6E6E-1445-89C7-EEB1106A95D7}">
      <dgm:prSet/>
      <dgm:spPr/>
      <dgm:t>
        <a:bodyPr/>
        <a:lstStyle/>
        <a:p>
          <a:endParaRPr lang="en-US"/>
        </a:p>
      </dgm:t>
    </dgm:pt>
    <dgm:pt modelId="{329FBBF1-2356-F54F-8726-BCF8E600DE6E}" type="sibTrans" cxnId="{598C1BF5-6E6E-1445-89C7-EEB1106A95D7}">
      <dgm:prSet/>
      <dgm:spPr/>
      <dgm:t>
        <a:bodyPr/>
        <a:lstStyle/>
        <a:p>
          <a:endParaRPr lang="en-US"/>
        </a:p>
      </dgm:t>
    </dgm:pt>
    <dgm:pt modelId="{309D41DD-68FE-6D4F-902E-3F46F669AD0F}">
      <dgm:prSet/>
      <dgm:spPr/>
      <dgm:t>
        <a:bodyPr/>
        <a:lstStyle/>
        <a:p>
          <a:r>
            <a:rPr lang="en-US" u="sng" dirty="0" smtClean="0"/>
            <a:t>Generative Adversarial Networks</a:t>
          </a:r>
          <a:endParaRPr lang="en-US" u="sng" dirty="0"/>
        </a:p>
      </dgm:t>
    </dgm:pt>
    <dgm:pt modelId="{69CE8F0A-010A-2049-BCDE-405A3B82B48A}" type="parTrans" cxnId="{EDF8E6CF-489E-9542-BC8E-BAD459405147}">
      <dgm:prSet/>
      <dgm:spPr/>
      <dgm:t>
        <a:bodyPr/>
        <a:lstStyle/>
        <a:p>
          <a:endParaRPr lang="en-US"/>
        </a:p>
      </dgm:t>
    </dgm:pt>
    <dgm:pt modelId="{18D22688-6889-E348-904C-0936223FA2BB}" type="sibTrans" cxnId="{EDF8E6CF-489E-9542-BC8E-BAD459405147}">
      <dgm:prSet/>
      <dgm:spPr/>
      <dgm:t>
        <a:bodyPr/>
        <a:lstStyle/>
        <a:p>
          <a:endParaRPr lang="en-US"/>
        </a:p>
      </dgm:t>
    </dgm:pt>
    <dgm:pt modelId="{F26D40C7-7B02-504E-BB2B-37679D0B220D}">
      <dgm:prSet/>
      <dgm:spPr/>
      <dgm:t>
        <a:bodyPr/>
        <a:lstStyle/>
        <a:p>
          <a:r>
            <a:rPr lang="en-US" u="none" dirty="0" smtClean="0"/>
            <a:t>Applications and Extensions</a:t>
          </a:r>
          <a:endParaRPr lang="en-US" u="none" dirty="0"/>
        </a:p>
      </dgm:t>
    </dgm:pt>
    <dgm:pt modelId="{398933A3-0A6A-B949-95CB-C85A86C61FE7}" type="parTrans" cxnId="{0E4F990D-8D48-784C-89EB-83093FBB8B1F}">
      <dgm:prSet/>
      <dgm:spPr/>
      <dgm:t>
        <a:bodyPr/>
        <a:lstStyle/>
        <a:p>
          <a:endParaRPr lang="en-US"/>
        </a:p>
      </dgm:t>
    </dgm:pt>
    <dgm:pt modelId="{FB4D737F-32F6-6A40-9511-172C5961255B}" type="sibTrans" cxnId="{0E4F990D-8D48-784C-89EB-83093FBB8B1F}">
      <dgm:prSet/>
      <dgm:spPr/>
      <dgm:t>
        <a:bodyPr/>
        <a:lstStyle/>
        <a:p>
          <a:endParaRPr lang="en-US"/>
        </a:p>
      </dgm:t>
    </dgm:pt>
    <dgm:pt modelId="{941087C4-B32B-B643-A3CA-BE595DEFE5D5}" type="pres">
      <dgm:prSet presAssocID="{540C05FE-D7D5-C34D-848D-B13F4F54F4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25944-3126-924D-8626-327B0406994B}" type="pres">
      <dgm:prSet presAssocID="{D56A65C6-501D-1246-8E9D-65E25FA8E1E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9C2F7-687C-0E42-88FC-3FA0DA71AF4C}" type="pres">
      <dgm:prSet presAssocID="{329FBBF1-2356-F54F-8726-BCF8E600DE6E}" presName="spacer" presStyleCnt="0"/>
      <dgm:spPr/>
    </dgm:pt>
    <dgm:pt modelId="{84FB990C-7378-CB41-8F52-23043DAF4649}" type="pres">
      <dgm:prSet presAssocID="{309D41DD-68FE-6D4F-902E-3F46F669AD0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DAD6D-A716-C843-B3F1-C6BEBF7292CC}" type="pres">
      <dgm:prSet presAssocID="{18D22688-6889-E348-904C-0936223FA2BB}" presName="spacer" presStyleCnt="0"/>
      <dgm:spPr/>
    </dgm:pt>
    <dgm:pt modelId="{05A3B642-7421-B244-8F1E-0AE65C05C9C4}" type="pres">
      <dgm:prSet presAssocID="{F26D40C7-7B02-504E-BB2B-37679D0B220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F8E6CF-489E-9542-BC8E-BAD459405147}" srcId="{540C05FE-D7D5-C34D-848D-B13F4F54F470}" destId="{309D41DD-68FE-6D4F-902E-3F46F669AD0F}" srcOrd="1" destOrd="0" parTransId="{69CE8F0A-010A-2049-BCDE-405A3B82B48A}" sibTransId="{18D22688-6889-E348-904C-0936223FA2BB}"/>
    <dgm:cxn modelId="{0E4F990D-8D48-784C-89EB-83093FBB8B1F}" srcId="{540C05FE-D7D5-C34D-848D-B13F4F54F470}" destId="{F26D40C7-7B02-504E-BB2B-37679D0B220D}" srcOrd="2" destOrd="0" parTransId="{398933A3-0A6A-B949-95CB-C85A86C61FE7}" sibTransId="{FB4D737F-32F6-6A40-9511-172C5961255B}"/>
    <dgm:cxn modelId="{D1FE8A87-196B-E74A-BF89-55D7855CED88}" type="presOf" srcId="{F26D40C7-7B02-504E-BB2B-37679D0B220D}" destId="{05A3B642-7421-B244-8F1E-0AE65C05C9C4}" srcOrd="0" destOrd="0" presId="urn:microsoft.com/office/officeart/2005/8/layout/vList2"/>
    <dgm:cxn modelId="{B595A6F3-8E9C-0542-B47A-BA5A0F08E9DC}" type="presOf" srcId="{540C05FE-D7D5-C34D-848D-B13F4F54F470}" destId="{941087C4-B32B-B643-A3CA-BE595DEFE5D5}" srcOrd="0" destOrd="0" presId="urn:microsoft.com/office/officeart/2005/8/layout/vList2"/>
    <dgm:cxn modelId="{598C1BF5-6E6E-1445-89C7-EEB1106A95D7}" srcId="{540C05FE-D7D5-C34D-848D-B13F4F54F470}" destId="{D56A65C6-501D-1246-8E9D-65E25FA8E1E4}" srcOrd="0" destOrd="0" parTransId="{0EDD4255-2F64-7949-B4CE-59773B374A04}" sibTransId="{329FBBF1-2356-F54F-8726-BCF8E600DE6E}"/>
    <dgm:cxn modelId="{A9E70C4D-67DD-6F41-9608-68FA6FF9277F}" type="presOf" srcId="{D56A65C6-501D-1246-8E9D-65E25FA8E1E4}" destId="{2CD25944-3126-924D-8626-327B0406994B}" srcOrd="0" destOrd="0" presId="urn:microsoft.com/office/officeart/2005/8/layout/vList2"/>
    <dgm:cxn modelId="{0E1AB08A-9A60-BA46-A3D3-7F431D0CD999}" type="presOf" srcId="{309D41DD-68FE-6D4F-902E-3F46F669AD0F}" destId="{84FB990C-7378-CB41-8F52-23043DAF4649}" srcOrd="0" destOrd="0" presId="urn:microsoft.com/office/officeart/2005/8/layout/vList2"/>
    <dgm:cxn modelId="{4E17505C-7A9A-434F-892A-15438C182047}" type="presParOf" srcId="{941087C4-B32B-B643-A3CA-BE595DEFE5D5}" destId="{2CD25944-3126-924D-8626-327B0406994B}" srcOrd="0" destOrd="0" presId="urn:microsoft.com/office/officeart/2005/8/layout/vList2"/>
    <dgm:cxn modelId="{7DB40C4E-A044-C743-B6F2-46A1E8E673E2}" type="presParOf" srcId="{941087C4-B32B-B643-A3CA-BE595DEFE5D5}" destId="{ABF9C2F7-687C-0E42-88FC-3FA0DA71AF4C}" srcOrd="1" destOrd="0" presId="urn:microsoft.com/office/officeart/2005/8/layout/vList2"/>
    <dgm:cxn modelId="{B225C339-0EE6-9A46-8EE4-164B7224CC90}" type="presParOf" srcId="{941087C4-B32B-B643-A3CA-BE595DEFE5D5}" destId="{84FB990C-7378-CB41-8F52-23043DAF4649}" srcOrd="2" destOrd="0" presId="urn:microsoft.com/office/officeart/2005/8/layout/vList2"/>
    <dgm:cxn modelId="{E050AA1A-7F77-614F-9F1B-CBC6C054AFEE}" type="presParOf" srcId="{941087C4-B32B-B643-A3CA-BE595DEFE5D5}" destId="{833DAD6D-A716-C843-B3F1-C6BEBF7292CC}" srcOrd="3" destOrd="0" presId="urn:microsoft.com/office/officeart/2005/8/layout/vList2"/>
    <dgm:cxn modelId="{7202D0F9-C71B-3949-9CAD-AE4EA676E474}" type="presParOf" srcId="{941087C4-B32B-B643-A3CA-BE595DEFE5D5}" destId="{05A3B642-7421-B244-8F1E-0AE65C05C9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0C05FE-D7D5-C34D-848D-B13F4F54F470}" type="doc">
      <dgm:prSet loTypeId="urn:microsoft.com/office/officeart/2005/8/layout/vList2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6A65C6-501D-1246-8E9D-65E25FA8E1E4}">
      <dgm:prSet/>
      <dgm:spPr/>
      <dgm:t>
        <a:bodyPr/>
        <a:lstStyle/>
        <a:p>
          <a:pPr rtl="0"/>
          <a:r>
            <a:rPr lang="en-US" u="none" dirty="0" smtClean="0"/>
            <a:t>Generative Modeling</a:t>
          </a:r>
          <a:endParaRPr lang="en-US" u="none" dirty="0">
            <a:latin typeface="Futura"/>
            <a:cs typeface="Futura"/>
          </a:endParaRPr>
        </a:p>
      </dgm:t>
    </dgm:pt>
    <dgm:pt modelId="{0EDD4255-2F64-7949-B4CE-59773B374A04}" type="parTrans" cxnId="{598C1BF5-6E6E-1445-89C7-EEB1106A95D7}">
      <dgm:prSet/>
      <dgm:spPr/>
      <dgm:t>
        <a:bodyPr/>
        <a:lstStyle/>
        <a:p>
          <a:endParaRPr lang="en-US"/>
        </a:p>
      </dgm:t>
    </dgm:pt>
    <dgm:pt modelId="{329FBBF1-2356-F54F-8726-BCF8E600DE6E}" type="sibTrans" cxnId="{598C1BF5-6E6E-1445-89C7-EEB1106A95D7}">
      <dgm:prSet/>
      <dgm:spPr/>
      <dgm:t>
        <a:bodyPr/>
        <a:lstStyle/>
        <a:p>
          <a:endParaRPr lang="en-US"/>
        </a:p>
      </dgm:t>
    </dgm:pt>
    <dgm:pt modelId="{309D41DD-68FE-6D4F-902E-3F46F669AD0F}">
      <dgm:prSet/>
      <dgm:spPr/>
      <dgm:t>
        <a:bodyPr/>
        <a:lstStyle/>
        <a:p>
          <a:r>
            <a:rPr lang="en-US" u="none" dirty="0" smtClean="0"/>
            <a:t>Generative Adversarial Networks</a:t>
          </a:r>
          <a:endParaRPr lang="en-US" u="none" dirty="0"/>
        </a:p>
      </dgm:t>
    </dgm:pt>
    <dgm:pt modelId="{69CE8F0A-010A-2049-BCDE-405A3B82B48A}" type="parTrans" cxnId="{EDF8E6CF-489E-9542-BC8E-BAD459405147}">
      <dgm:prSet/>
      <dgm:spPr/>
      <dgm:t>
        <a:bodyPr/>
        <a:lstStyle/>
        <a:p>
          <a:endParaRPr lang="en-US"/>
        </a:p>
      </dgm:t>
    </dgm:pt>
    <dgm:pt modelId="{18D22688-6889-E348-904C-0936223FA2BB}" type="sibTrans" cxnId="{EDF8E6CF-489E-9542-BC8E-BAD459405147}">
      <dgm:prSet/>
      <dgm:spPr/>
      <dgm:t>
        <a:bodyPr/>
        <a:lstStyle/>
        <a:p>
          <a:endParaRPr lang="en-US"/>
        </a:p>
      </dgm:t>
    </dgm:pt>
    <dgm:pt modelId="{F26D40C7-7B02-504E-BB2B-37679D0B220D}">
      <dgm:prSet/>
      <dgm:spPr/>
      <dgm:t>
        <a:bodyPr/>
        <a:lstStyle/>
        <a:p>
          <a:r>
            <a:rPr lang="en-US" u="sng" dirty="0" smtClean="0"/>
            <a:t>Applications and Extensions</a:t>
          </a:r>
          <a:endParaRPr lang="en-US" u="sng" dirty="0"/>
        </a:p>
      </dgm:t>
    </dgm:pt>
    <dgm:pt modelId="{398933A3-0A6A-B949-95CB-C85A86C61FE7}" type="parTrans" cxnId="{0E4F990D-8D48-784C-89EB-83093FBB8B1F}">
      <dgm:prSet/>
      <dgm:spPr/>
      <dgm:t>
        <a:bodyPr/>
        <a:lstStyle/>
        <a:p>
          <a:endParaRPr lang="en-US"/>
        </a:p>
      </dgm:t>
    </dgm:pt>
    <dgm:pt modelId="{FB4D737F-32F6-6A40-9511-172C5961255B}" type="sibTrans" cxnId="{0E4F990D-8D48-784C-89EB-83093FBB8B1F}">
      <dgm:prSet/>
      <dgm:spPr/>
      <dgm:t>
        <a:bodyPr/>
        <a:lstStyle/>
        <a:p>
          <a:endParaRPr lang="en-US"/>
        </a:p>
      </dgm:t>
    </dgm:pt>
    <dgm:pt modelId="{941087C4-B32B-B643-A3CA-BE595DEFE5D5}" type="pres">
      <dgm:prSet presAssocID="{540C05FE-D7D5-C34D-848D-B13F4F54F4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25944-3126-924D-8626-327B0406994B}" type="pres">
      <dgm:prSet presAssocID="{D56A65C6-501D-1246-8E9D-65E25FA8E1E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9C2F7-687C-0E42-88FC-3FA0DA71AF4C}" type="pres">
      <dgm:prSet presAssocID="{329FBBF1-2356-F54F-8726-BCF8E600DE6E}" presName="spacer" presStyleCnt="0"/>
      <dgm:spPr/>
    </dgm:pt>
    <dgm:pt modelId="{84FB990C-7378-CB41-8F52-23043DAF4649}" type="pres">
      <dgm:prSet presAssocID="{309D41DD-68FE-6D4F-902E-3F46F669AD0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DAD6D-A716-C843-B3F1-C6BEBF7292CC}" type="pres">
      <dgm:prSet presAssocID="{18D22688-6889-E348-904C-0936223FA2BB}" presName="spacer" presStyleCnt="0"/>
      <dgm:spPr/>
    </dgm:pt>
    <dgm:pt modelId="{05A3B642-7421-B244-8F1E-0AE65C05C9C4}" type="pres">
      <dgm:prSet presAssocID="{F26D40C7-7B02-504E-BB2B-37679D0B220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F8E6CF-489E-9542-BC8E-BAD459405147}" srcId="{540C05FE-D7D5-C34D-848D-B13F4F54F470}" destId="{309D41DD-68FE-6D4F-902E-3F46F669AD0F}" srcOrd="1" destOrd="0" parTransId="{69CE8F0A-010A-2049-BCDE-405A3B82B48A}" sibTransId="{18D22688-6889-E348-904C-0936223FA2BB}"/>
    <dgm:cxn modelId="{0E4F990D-8D48-784C-89EB-83093FBB8B1F}" srcId="{540C05FE-D7D5-C34D-848D-B13F4F54F470}" destId="{F26D40C7-7B02-504E-BB2B-37679D0B220D}" srcOrd="2" destOrd="0" parTransId="{398933A3-0A6A-B949-95CB-C85A86C61FE7}" sibTransId="{FB4D737F-32F6-6A40-9511-172C5961255B}"/>
    <dgm:cxn modelId="{BBDCC474-6A02-7443-941E-02C949467477}" type="presOf" srcId="{540C05FE-D7D5-C34D-848D-B13F4F54F470}" destId="{941087C4-B32B-B643-A3CA-BE595DEFE5D5}" srcOrd="0" destOrd="0" presId="urn:microsoft.com/office/officeart/2005/8/layout/vList2"/>
    <dgm:cxn modelId="{598C1BF5-6E6E-1445-89C7-EEB1106A95D7}" srcId="{540C05FE-D7D5-C34D-848D-B13F4F54F470}" destId="{D56A65C6-501D-1246-8E9D-65E25FA8E1E4}" srcOrd="0" destOrd="0" parTransId="{0EDD4255-2F64-7949-B4CE-59773B374A04}" sibTransId="{329FBBF1-2356-F54F-8726-BCF8E600DE6E}"/>
    <dgm:cxn modelId="{C9601F8D-DD66-F34F-9167-04ACE76DB4C4}" type="presOf" srcId="{F26D40C7-7B02-504E-BB2B-37679D0B220D}" destId="{05A3B642-7421-B244-8F1E-0AE65C05C9C4}" srcOrd="0" destOrd="0" presId="urn:microsoft.com/office/officeart/2005/8/layout/vList2"/>
    <dgm:cxn modelId="{192E6DEF-0582-2E4A-ABF2-7E815F8642D8}" type="presOf" srcId="{D56A65C6-501D-1246-8E9D-65E25FA8E1E4}" destId="{2CD25944-3126-924D-8626-327B0406994B}" srcOrd="0" destOrd="0" presId="urn:microsoft.com/office/officeart/2005/8/layout/vList2"/>
    <dgm:cxn modelId="{072F50EF-93E7-8542-A8FE-01B379FD72FC}" type="presOf" srcId="{309D41DD-68FE-6D4F-902E-3F46F669AD0F}" destId="{84FB990C-7378-CB41-8F52-23043DAF4649}" srcOrd="0" destOrd="0" presId="urn:microsoft.com/office/officeart/2005/8/layout/vList2"/>
    <dgm:cxn modelId="{853A495F-849A-A14F-9C6B-2728089BB488}" type="presParOf" srcId="{941087C4-B32B-B643-A3CA-BE595DEFE5D5}" destId="{2CD25944-3126-924D-8626-327B0406994B}" srcOrd="0" destOrd="0" presId="urn:microsoft.com/office/officeart/2005/8/layout/vList2"/>
    <dgm:cxn modelId="{9BF8058B-F4F3-B84F-A375-0B08F83A9AE0}" type="presParOf" srcId="{941087C4-B32B-B643-A3CA-BE595DEFE5D5}" destId="{ABF9C2F7-687C-0E42-88FC-3FA0DA71AF4C}" srcOrd="1" destOrd="0" presId="urn:microsoft.com/office/officeart/2005/8/layout/vList2"/>
    <dgm:cxn modelId="{02C49187-9706-3849-9D4D-8003F3E2A2BF}" type="presParOf" srcId="{941087C4-B32B-B643-A3CA-BE595DEFE5D5}" destId="{84FB990C-7378-CB41-8F52-23043DAF4649}" srcOrd="2" destOrd="0" presId="urn:microsoft.com/office/officeart/2005/8/layout/vList2"/>
    <dgm:cxn modelId="{509B6ED5-2D0D-4D42-8F27-92BD2009D87D}" type="presParOf" srcId="{941087C4-B32B-B643-A3CA-BE595DEFE5D5}" destId="{833DAD6D-A716-C843-B3F1-C6BEBF7292CC}" srcOrd="3" destOrd="0" presId="urn:microsoft.com/office/officeart/2005/8/layout/vList2"/>
    <dgm:cxn modelId="{A6ACC3DC-B0BE-3941-A696-57BFED0002EA}" type="presParOf" srcId="{941087C4-B32B-B643-A3CA-BE595DEFE5D5}" destId="{05A3B642-7421-B244-8F1E-0AE65C05C9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0C05FE-D7D5-C34D-848D-B13F4F54F470}" type="doc">
      <dgm:prSet loTypeId="urn:microsoft.com/office/officeart/2005/8/layout/vList2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6A65C6-501D-1246-8E9D-65E25FA8E1E4}">
      <dgm:prSet/>
      <dgm:spPr/>
      <dgm:t>
        <a:bodyPr/>
        <a:lstStyle/>
        <a:p>
          <a:pPr rtl="0"/>
          <a:r>
            <a:rPr lang="en-US" u="none" dirty="0" smtClean="0"/>
            <a:t>Generative Modeling</a:t>
          </a:r>
          <a:endParaRPr lang="en-US" u="none" dirty="0">
            <a:latin typeface="Futura"/>
            <a:cs typeface="Futura"/>
          </a:endParaRPr>
        </a:p>
      </dgm:t>
    </dgm:pt>
    <dgm:pt modelId="{0EDD4255-2F64-7949-B4CE-59773B374A04}" type="parTrans" cxnId="{598C1BF5-6E6E-1445-89C7-EEB1106A95D7}">
      <dgm:prSet/>
      <dgm:spPr/>
      <dgm:t>
        <a:bodyPr/>
        <a:lstStyle/>
        <a:p>
          <a:endParaRPr lang="en-US"/>
        </a:p>
      </dgm:t>
    </dgm:pt>
    <dgm:pt modelId="{329FBBF1-2356-F54F-8726-BCF8E600DE6E}" type="sibTrans" cxnId="{598C1BF5-6E6E-1445-89C7-EEB1106A95D7}">
      <dgm:prSet/>
      <dgm:spPr/>
      <dgm:t>
        <a:bodyPr/>
        <a:lstStyle/>
        <a:p>
          <a:endParaRPr lang="en-US"/>
        </a:p>
      </dgm:t>
    </dgm:pt>
    <dgm:pt modelId="{309D41DD-68FE-6D4F-902E-3F46F669AD0F}">
      <dgm:prSet/>
      <dgm:spPr/>
      <dgm:t>
        <a:bodyPr/>
        <a:lstStyle/>
        <a:p>
          <a:r>
            <a:rPr lang="en-US" u="none" dirty="0" smtClean="0"/>
            <a:t>Generative Adversarial Networks</a:t>
          </a:r>
          <a:endParaRPr lang="en-US" u="none" dirty="0"/>
        </a:p>
      </dgm:t>
    </dgm:pt>
    <dgm:pt modelId="{69CE8F0A-010A-2049-BCDE-405A3B82B48A}" type="parTrans" cxnId="{EDF8E6CF-489E-9542-BC8E-BAD459405147}">
      <dgm:prSet/>
      <dgm:spPr/>
      <dgm:t>
        <a:bodyPr/>
        <a:lstStyle/>
        <a:p>
          <a:endParaRPr lang="en-US"/>
        </a:p>
      </dgm:t>
    </dgm:pt>
    <dgm:pt modelId="{18D22688-6889-E348-904C-0936223FA2BB}" type="sibTrans" cxnId="{EDF8E6CF-489E-9542-BC8E-BAD459405147}">
      <dgm:prSet/>
      <dgm:spPr/>
      <dgm:t>
        <a:bodyPr/>
        <a:lstStyle/>
        <a:p>
          <a:endParaRPr lang="en-US"/>
        </a:p>
      </dgm:t>
    </dgm:pt>
    <dgm:pt modelId="{F26D40C7-7B02-504E-BB2B-37679D0B220D}">
      <dgm:prSet/>
      <dgm:spPr/>
      <dgm:t>
        <a:bodyPr/>
        <a:lstStyle/>
        <a:p>
          <a:r>
            <a:rPr lang="en-US" u="none" dirty="0" smtClean="0"/>
            <a:t>Applications and Extensions</a:t>
          </a:r>
          <a:endParaRPr lang="en-US" u="none" dirty="0"/>
        </a:p>
      </dgm:t>
    </dgm:pt>
    <dgm:pt modelId="{398933A3-0A6A-B949-95CB-C85A86C61FE7}" type="parTrans" cxnId="{0E4F990D-8D48-784C-89EB-83093FBB8B1F}">
      <dgm:prSet/>
      <dgm:spPr/>
      <dgm:t>
        <a:bodyPr/>
        <a:lstStyle/>
        <a:p>
          <a:endParaRPr lang="en-US"/>
        </a:p>
      </dgm:t>
    </dgm:pt>
    <dgm:pt modelId="{FB4D737F-32F6-6A40-9511-172C5961255B}" type="sibTrans" cxnId="{0E4F990D-8D48-784C-89EB-83093FBB8B1F}">
      <dgm:prSet/>
      <dgm:spPr/>
      <dgm:t>
        <a:bodyPr/>
        <a:lstStyle/>
        <a:p>
          <a:endParaRPr lang="en-US"/>
        </a:p>
      </dgm:t>
    </dgm:pt>
    <dgm:pt modelId="{941087C4-B32B-B643-A3CA-BE595DEFE5D5}" type="pres">
      <dgm:prSet presAssocID="{540C05FE-D7D5-C34D-848D-B13F4F54F4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25944-3126-924D-8626-327B0406994B}" type="pres">
      <dgm:prSet presAssocID="{D56A65C6-501D-1246-8E9D-65E25FA8E1E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9C2F7-687C-0E42-88FC-3FA0DA71AF4C}" type="pres">
      <dgm:prSet presAssocID="{329FBBF1-2356-F54F-8726-BCF8E600DE6E}" presName="spacer" presStyleCnt="0"/>
      <dgm:spPr/>
    </dgm:pt>
    <dgm:pt modelId="{84FB990C-7378-CB41-8F52-23043DAF4649}" type="pres">
      <dgm:prSet presAssocID="{309D41DD-68FE-6D4F-902E-3F46F669AD0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DAD6D-A716-C843-B3F1-C6BEBF7292CC}" type="pres">
      <dgm:prSet presAssocID="{18D22688-6889-E348-904C-0936223FA2BB}" presName="spacer" presStyleCnt="0"/>
      <dgm:spPr/>
    </dgm:pt>
    <dgm:pt modelId="{05A3B642-7421-B244-8F1E-0AE65C05C9C4}" type="pres">
      <dgm:prSet presAssocID="{F26D40C7-7B02-504E-BB2B-37679D0B220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7FFCC2-BD5F-7543-ACEC-9080E18BF79E}" type="presOf" srcId="{D56A65C6-501D-1246-8E9D-65E25FA8E1E4}" destId="{2CD25944-3126-924D-8626-327B0406994B}" srcOrd="0" destOrd="0" presId="urn:microsoft.com/office/officeart/2005/8/layout/vList2"/>
    <dgm:cxn modelId="{B8849562-B099-5342-9521-637C4D295618}" type="presOf" srcId="{540C05FE-D7D5-C34D-848D-B13F4F54F470}" destId="{941087C4-B32B-B643-A3CA-BE595DEFE5D5}" srcOrd="0" destOrd="0" presId="urn:microsoft.com/office/officeart/2005/8/layout/vList2"/>
    <dgm:cxn modelId="{455A6ABE-3419-D149-A7A2-5BF21F97BB78}" type="presOf" srcId="{309D41DD-68FE-6D4F-902E-3F46F669AD0F}" destId="{84FB990C-7378-CB41-8F52-23043DAF4649}" srcOrd="0" destOrd="0" presId="urn:microsoft.com/office/officeart/2005/8/layout/vList2"/>
    <dgm:cxn modelId="{1D0E4AF0-CFC3-2A40-A78A-A2FC9F9E51D0}" type="presOf" srcId="{F26D40C7-7B02-504E-BB2B-37679D0B220D}" destId="{05A3B642-7421-B244-8F1E-0AE65C05C9C4}" srcOrd="0" destOrd="0" presId="urn:microsoft.com/office/officeart/2005/8/layout/vList2"/>
    <dgm:cxn modelId="{EDF8E6CF-489E-9542-BC8E-BAD459405147}" srcId="{540C05FE-D7D5-C34D-848D-B13F4F54F470}" destId="{309D41DD-68FE-6D4F-902E-3F46F669AD0F}" srcOrd="1" destOrd="0" parTransId="{69CE8F0A-010A-2049-BCDE-405A3B82B48A}" sibTransId="{18D22688-6889-E348-904C-0936223FA2BB}"/>
    <dgm:cxn modelId="{0E4F990D-8D48-784C-89EB-83093FBB8B1F}" srcId="{540C05FE-D7D5-C34D-848D-B13F4F54F470}" destId="{F26D40C7-7B02-504E-BB2B-37679D0B220D}" srcOrd="2" destOrd="0" parTransId="{398933A3-0A6A-B949-95CB-C85A86C61FE7}" sibTransId="{FB4D737F-32F6-6A40-9511-172C5961255B}"/>
    <dgm:cxn modelId="{598C1BF5-6E6E-1445-89C7-EEB1106A95D7}" srcId="{540C05FE-D7D5-C34D-848D-B13F4F54F470}" destId="{D56A65C6-501D-1246-8E9D-65E25FA8E1E4}" srcOrd="0" destOrd="0" parTransId="{0EDD4255-2F64-7949-B4CE-59773B374A04}" sibTransId="{329FBBF1-2356-F54F-8726-BCF8E600DE6E}"/>
    <dgm:cxn modelId="{56950B3E-C50D-8341-BDD6-E0304B05FF6F}" type="presParOf" srcId="{941087C4-B32B-B643-A3CA-BE595DEFE5D5}" destId="{2CD25944-3126-924D-8626-327B0406994B}" srcOrd="0" destOrd="0" presId="urn:microsoft.com/office/officeart/2005/8/layout/vList2"/>
    <dgm:cxn modelId="{651C0A69-4578-6E46-BFCD-5793118F2E1D}" type="presParOf" srcId="{941087C4-B32B-B643-A3CA-BE595DEFE5D5}" destId="{ABF9C2F7-687C-0E42-88FC-3FA0DA71AF4C}" srcOrd="1" destOrd="0" presId="urn:microsoft.com/office/officeart/2005/8/layout/vList2"/>
    <dgm:cxn modelId="{0E98A503-D8A6-C845-92A3-4810C30831EC}" type="presParOf" srcId="{941087C4-B32B-B643-A3CA-BE595DEFE5D5}" destId="{84FB990C-7378-CB41-8F52-23043DAF4649}" srcOrd="2" destOrd="0" presId="urn:microsoft.com/office/officeart/2005/8/layout/vList2"/>
    <dgm:cxn modelId="{E0C64AB5-B745-B340-99F8-AA4E99037F43}" type="presParOf" srcId="{941087C4-B32B-B643-A3CA-BE595DEFE5D5}" destId="{833DAD6D-A716-C843-B3F1-C6BEBF7292CC}" srcOrd="3" destOrd="0" presId="urn:microsoft.com/office/officeart/2005/8/layout/vList2"/>
    <dgm:cxn modelId="{E06CCE52-DE2D-5E46-AB14-833061D88C66}" type="presParOf" srcId="{941087C4-B32B-B643-A3CA-BE595DEFE5D5}" destId="{05A3B642-7421-B244-8F1E-0AE65C05C9C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5944-3126-924D-8626-327B0406994B}">
      <dsp:nvSpPr>
        <dsp:cNvPr id="0" name=""/>
        <dsp:cNvSpPr/>
      </dsp:nvSpPr>
      <dsp:spPr>
        <a:xfrm>
          <a:off x="0" y="551638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sng" kern="1200" dirty="0" smtClean="0"/>
            <a:t>Generative Modeling</a:t>
          </a:r>
          <a:endParaRPr lang="en-US" sz="3700" u="sng" kern="1200" dirty="0">
            <a:latin typeface="Futura"/>
            <a:cs typeface="Futura"/>
          </a:endParaRPr>
        </a:p>
      </dsp:txBody>
      <dsp:txXfrm>
        <a:off x="43321" y="594959"/>
        <a:ext cx="6754425" cy="800803"/>
      </dsp:txXfrm>
    </dsp:sp>
    <dsp:sp modelId="{84FB990C-7378-CB41-8F52-23043DAF4649}">
      <dsp:nvSpPr>
        <dsp:cNvPr id="0" name=""/>
        <dsp:cNvSpPr/>
      </dsp:nvSpPr>
      <dsp:spPr>
        <a:xfrm>
          <a:off x="0" y="1545643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2340760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60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60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Adversarial Networks</a:t>
          </a:r>
          <a:endParaRPr lang="en-US" sz="3700" u="none" kern="1200" dirty="0"/>
        </a:p>
      </dsp:txBody>
      <dsp:txXfrm>
        <a:off x="43321" y="1588964"/>
        <a:ext cx="6754425" cy="800803"/>
      </dsp:txXfrm>
    </dsp:sp>
    <dsp:sp modelId="{05A3B642-7421-B244-8F1E-0AE65C05C9C4}">
      <dsp:nvSpPr>
        <dsp:cNvPr id="0" name=""/>
        <dsp:cNvSpPr/>
      </dsp:nvSpPr>
      <dsp:spPr>
        <a:xfrm>
          <a:off x="0" y="2539648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Applications and Extensions</a:t>
          </a:r>
          <a:endParaRPr lang="en-US" sz="3700" u="none" kern="1200" dirty="0"/>
        </a:p>
      </dsp:txBody>
      <dsp:txXfrm>
        <a:off x="43321" y="2582969"/>
        <a:ext cx="6754425" cy="800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5944-3126-924D-8626-327B0406994B}">
      <dsp:nvSpPr>
        <dsp:cNvPr id="0" name=""/>
        <dsp:cNvSpPr/>
      </dsp:nvSpPr>
      <dsp:spPr>
        <a:xfrm>
          <a:off x="0" y="551638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Modeling</a:t>
          </a:r>
          <a:endParaRPr lang="en-US" sz="3700" u="none" kern="1200" dirty="0">
            <a:latin typeface="Futura"/>
            <a:cs typeface="Futura"/>
          </a:endParaRPr>
        </a:p>
      </dsp:txBody>
      <dsp:txXfrm>
        <a:off x="43321" y="594959"/>
        <a:ext cx="6754425" cy="800803"/>
      </dsp:txXfrm>
    </dsp:sp>
    <dsp:sp modelId="{84FB990C-7378-CB41-8F52-23043DAF4649}">
      <dsp:nvSpPr>
        <dsp:cNvPr id="0" name=""/>
        <dsp:cNvSpPr/>
      </dsp:nvSpPr>
      <dsp:spPr>
        <a:xfrm>
          <a:off x="0" y="1545643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2340760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60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60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sng" kern="1200" dirty="0" smtClean="0"/>
            <a:t>Generative Adversarial Networks</a:t>
          </a:r>
          <a:endParaRPr lang="en-US" sz="3700" u="sng" kern="1200" dirty="0"/>
        </a:p>
      </dsp:txBody>
      <dsp:txXfrm>
        <a:off x="43321" y="1588964"/>
        <a:ext cx="6754425" cy="800803"/>
      </dsp:txXfrm>
    </dsp:sp>
    <dsp:sp modelId="{05A3B642-7421-B244-8F1E-0AE65C05C9C4}">
      <dsp:nvSpPr>
        <dsp:cNvPr id="0" name=""/>
        <dsp:cNvSpPr/>
      </dsp:nvSpPr>
      <dsp:spPr>
        <a:xfrm>
          <a:off x="0" y="2539648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Applications and Extensions</a:t>
          </a:r>
          <a:endParaRPr lang="en-US" sz="3700" u="none" kern="1200" dirty="0"/>
        </a:p>
      </dsp:txBody>
      <dsp:txXfrm>
        <a:off x="43321" y="2582969"/>
        <a:ext cx="6754425" cy="800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5944-3126-924D-8626-327B0406994B}">
      <dsp:nvSpPr>
        <dsp:cNvPr id="0" name=""/>
        <dsp:cNvSpPr/>
      </dsp:nvSpPr>
      <dsp:spPr>
        <a:xfrm>
          <a:off x="0" y="551638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Modeling</a:t>
          </a:r>
          <a:endParaRPr lang="en-US" sz="3700" u="none" kern="1200" dirty="0">
            <a:latin typeface="Futura"/>
            <a:cs typeface="Futura"/>
          </a:endParaRPr>
        </a:p>
      </dsp:txBody>
      <dsp:txXfrm>
        <a:off x="43321" y="594959"/>
        <a:ext cx="6754425" cy="800803"/>
      </dsp:txXfrm>
    </dsp:sp>
    <dsp:sp modelId="{84FB990C-7378-CB41-8F52-23043DAF4649}">
      <dsp:nvSpPr>
        <dsp:cNvPr id="0" name=""/>
        <dsp:cNvSpPr/>
      </dsp:nvSpPr>
      <dsp:spPr>
        <a:xfrm>
          <a:off x="0" y="1545643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2340760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60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60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Adversarial Networks</a:t>
          </a:r>
          <a:endParaRPr lang="en-US" sz="3700" u="none" kern="1200" dirty="0"/>
        </a:p>
      </dsp:txBody>
      <dsp:txXfrm>
        <a:off x="43321" y="1588964"/>
        <a:ext cx="6754425" cy="800803"/>
      </dsp:txXfrm>
    </dsp:sp>
    <dsp:sp modelId="{05A3B642-7421-B244-8F1E-0AE65C05C9C4}">
      <dsp:nvSpPr>
        <dsp:cNvPr id="0" name=""/>
        <dsp:cNvSpPr/>
      </dsp:nvSpPr>
      <dsp:spPr>
        <a:xfrm>
          <a:off x="0" y="2539648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sng" kern="1200" dirty="0" smtClean="0"/>
            <a:t>Applications and Extensions</a:t>
          </a:r>
          <a:endParaRPr lang="en-US" sz="3700" u="sng" kern="1200" dirty="0"/>
        </a:p>
      </dsp:txBody>
      <dsp:txXfrm>
        <a:off x="43321" y="2582969"/>
        <a:ext cx="6754425" cy="8008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25944-3126-924D-8626-327B0406994B}">
      <dsp:nvSpPr>
        <dsp:cNvPr id="0" name=""/>
        <dsp:cNvSpPr/>
      </dsp:nvSpPr>
      <dsp:spPr>
        <a:xfrm>
          <a:off x="0" y="551638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Modeling</a:t>
          </a:r>
          <a:endParaRPr lang="en-US" sz="3700" u="none" kern="1200" dirty="0">
            <a:latin typeface="Futura"/>
            <a:cs typeface="Futura"/>
          </a:endParaRPr>
        </a:p>
      </dsp:txBody>
      <dsp:txXfrm>
        <a:off x="43321" y="594959"/>
        <a:ext cx="6754425" cy="800803"/>
      </dsp:txXfrm>
    </dsp:sp>
    <dsp:sp modelId="{84FB990C-7378-CB41-8F52-23043DAF4649}">
      <dsp:nvSpPr>
        <dsp:cNvPr id="0" name=""/>
        <dsp:cNvSpPr/>
      </dsp:nvSpPr>
      <dsp:spPr>
        <a:xfrm>
          <a:off x="0" y="1545643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2340760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60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60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Generative Adversarial Networks</a:t>
          </a:r>
          <a:endParaRPr lang="en-US" sz="3700" u="none" kern="1200" dirty="0"/>
        </a:p>
      </dsp:txBody>
      <dsp:txXfrm>
        <a:off x="43321" y="1588964"/>
        <a:ext cx="6754425" cy="800803"/>
      </dsp:txXfrm>
    </dsp:sp>
    <dsp:sp modelId="{05A3B642-7421-B244-8F1E-0AE65C05C9C4}">
      <dsp:nvSpPr>
        <dsp:cNvPr id="0" name=""/>
        <dsp:cNvSpPr/>
      </dsp:nvSpPr>
      <dsp:spPr>
        <a:xfrm>
          <a:off x="0" y="2539648"/>
          <a:ext cx="6841067" cy="887445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u="none" kern="1200" dirty="0" smtClean="0"/>
            <a:t>Applications and Extensions</a:t>
          </a:r>
          <a:endParaRPr lang="en-US" sz="3700" u="none" kern="1200" dirty="0"/>
        </a:p>
      </dsp:txBody>
      <dsp:txXfrm>
        <a:off x="43321" y="2582969"/>
        <a:ext cx="6754425" cy="800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CBB9E-D7C3-0B44-8D5E-65E9FA858E39}" type="datetimeFigureOut">
              <a:rPr lang="en-US" smtClean="0"/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92122-3092-8D43-8917-F25CC4DF0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588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1335B-A3B4-A44A-B0C5-4DD8991FA0E0}" type="datetimeFigureOut">
              <a:rPr lang="en-US" smtClean="0"/>
              <a:t>7/27/17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470BB-8578-CA44-9EE4-18EAA27B9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401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2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Data</a:t>
            </a:r>
          </a:p>
          <a:p>
            <a:r>
              <a:rPr lang="en-US" smtClean="0"/>
              <a:t>Complexity</a:t>
            </a:r>
          </a:p>
          <a:p>
            <a:r>
              <a:rPr lang="en-US" smtClean="0"/>
              <a:t>Humans</a:t>
            </a:r>
          </a:p>
          <a:p>
            <a:r>
              <a:rPr lang="en-US" smtClean="0"/>
              <a:t>Optimization</a:t>
            </a:r>
          </a:p>
          <a:p>
            <a:r>
              <a:rPr lang="en-US" smtClean="0"/>
              <a:t>Real-time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2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Data</a:t>
            </a:r>
          </a:p>
          <a:p>
            <a:r>
              <a:rPr lang="en-US" smtClean="0"/>
              <a:t>Complexity</a:t>
            </a:r>
          </a:p>
          <a:p>
            <a:r>
              <a:rPr lang="en-US" smtClean="0"/>
              <a:t>Humans</a:t>
            </a:r>
          </a:p>
          <a:p>
            <a:r>
              <a:rPr lang="en-US" smtClean="0"/>
              <a:t>Optimization</a:t>
            </a:r>
          </a:p>
          <a:p>
            <a:r>
              <a:rPr lang="en-US" smtClean="0"/>
              <a:t>Real-time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2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09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lot of training examples </a:t>
            </a:r>
          </a:p>
          <a:p>
            <a:r>
              <a:rPr lang="en-US" dirty="0" smtClean="0"/>
              <a:t>	learn the probability distribution</a:t>
            </a:r>
          </a:p>
          <a:p>
            <a:endParaRPr lang="en-US" dirty="0" smtClean="0"/>
          </a:p>
          <a:p>
            <a:r>
              <a:rPr lang="en-US" dirty="0" smtClean="0"/>
              <a:t>Estimate</a:t>
            </a:r>
            <a:r>
              <a:rPr lang="en-US" baseline="0" dirty="0" smtClean="0"/>
              <a:t> </a:t>
            </a:r>
            <a:r>
              <a:rPr lang="en-US" dirty="0" smtClean="0"/>
              <a:t>of the function of that defines the distribution</a:t>
            </a:r>
          </a:p>
          <a:p>
            <a:r>
              <a:rPr lang="en-US" dirty="0" smtClean="0"/>
              <a:t>New samples from the </a:t>
            </a:r>
            <a:r>
              <a:rPr lang="en-US" dirty="0" err="1" smtClean="0"/>
              <a:t>distributon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33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2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ishmaelbelghazi.github.io</a:t>
            </a:r>
            <a:r>
              <a:rPr lang="en-US" dirty="0" smtClean="0"/>
              <a:t>/ALI/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3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ishmaelbelghazi.github.io</a:t>
            </a:r>
            <a:r>
              <a:rPr lang="en-US" dirty="0" smtClean="0"/>
              <a:t>/ALI/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3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ishmaelbelghazi.github.io</a:t>
            </a:r>
            <a:r>
              <a:rPr lang="en-US" dirty="0" smtClean="0"/>
              <a:t>/ALI/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77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www.rricard.me</a:t>
            </a:r>
            <a:r>
              <a:rPr lang="en-US" dirty="0" smtClean="0"/>
              <a:t>/machine/learning/generative/adversarial/networks/2017/04/05/gans-part1.html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5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arxiv.org</a:t>
            </a:r>
            <a:r>
              <a:rPr lang="en-US" dirty="0" smtClean="0"/>
              <a:t>/</a:t>
            </a:r>
            <a:r>
              <a:rPr lang="en-US" dirty="0" err="1" smtClean="0"/>
              <a:t>pdf</a:t>
            </a:r>
            <a:r>
              <a:rPr lang="en-US" dirty="0" smtClean="0"/>
              <a:t>/1606.03498.pdf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470BB-8578-CA44-9EE4-18EAA27B96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0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95C5-712A-FC4E-A5BA-14F898C9EEBE}" type="datetime1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52F29-F9DF-434B-A2DA-4B5B7F676378}" type="datetime1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27E9D-B4AA-D34D-AFE6-A259BE88EA40}" type="datetime1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DD1B-39B1-CA4D-9261-34C82CCD5EA7}" type="datetime1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A5A7-A6A1-C041-8ED5-3F897AD384C5}" type="datetime1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8E61A-5BAA-AF45-97E3-66853EDDC4B9}" type="datetime1">
              <a:rPr lang="en-US" smtClean="0"/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BFF6E-DE35-0448-BB23-08E47DC0078C}" type="datetime1">
              <a:rPr lang="en-US" smtClean="0"/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AFB0E-70F3-2A49-8043-324EF72CFF41}" type="datetime1">
              <a:rPr lang="en-US" smtClean="0"/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3979-7A48-244E-93CE-5AF104BBD69B}" type="datetime1">
              <a:rPr lang="en-US" smtClean="0"/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C5B2-316D-C840-80BB-454053C1B546}" type="datetime1">
              <a:rPr lang="en-US" smtClean="0"/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179D-6416-CE4B-865D-0EC7CE680CC3}" type="datetime1">
              <a:rPr lang="en-US" smtClean="0"/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503CF-CD6D-5747-AEF0-C05ECF421204}" type="datetime1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shmaelbelghazi.github.io/ALI/" TargetMode="External"/><Relationship Id="rId4" Type="http://schemas.openxmlformats.org/officeDocument/2006/relationships/hyperlink" Target="https://github.com/soumith/ganhacks" TargetMode="External"/><Relationship Id="rId5" Type="http://schemas.openxmlformats.org/officeDocument/2006/relationships/hyperlink" Target="http://www.rricard.me/machine/learning/generative/adversarial/networks/2017/04/05/gans-part1.html" TargetMode="External"/><Relationship Id="rId6" Type="http://schemas.openxmlformats.org/officeDocument/2006/relationships/hyperlink" Target="https://blog.openai.com/generative-model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angoodfellow.com/presentations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1169"/>
            <a:ext cx="7772400" cy="1102519"/>
          </a:xfrm>
        </p:spPr>
        <p:txBody>
          <a:bodyPr/>
          <a:lstStyle/>
          <a:p>
            <a:r>
              <a:rPr lang="en-US" dirty="0" smtClean="0"/>
              <a:t>Generative Adversarial Networks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32518"/>
            <a:ext cx="6400800" cy="175895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Prasanna Balaprakash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Mathematics and Computer Science Division &amp;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Leadership Computing Facility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Argonne National Laboratory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538132"/>
            <a:ext cx="6400800" cy="59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534" y="3962220"/>
            <a:ext cx="7577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Argonne National Laboratory</a:t>
            </a:r>
            <a:endParaRPr lang="en-US" dirty="0" smtClean="0"/>
          </a:p>
          <a:p>
            <a:pPr algn="ctr"/>
            <a:r>
              <a:rPr lang="en-US" dirty="0" smtClean="0"/>
              <a:t>July </a:t>
            </a:r>
            <a:r>
              <a:rPr lang="en-US" dirty="0"/>
              <a:t> </a:t>
            </a:r>
            <a:r>
              <a:rPr lang="en-US" dirty="0" smtClean="0"/>
              <a:t>28</a:t>
            </a:r>
            <a:r>
              <a:rPr lang="en-US" dirty="0" smtClean="0"/>
              <a:t>, </a:t>
            </a:r>
            <a:r>
              <a:rPr lang="en-US" dirty="0" smtClean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79245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03" t="8947" r="3148" b="3427"/>
          <a:stretch/>
        </p:blipFill>
        <p:spPr>
          <a:xfrm>
            <a:off x="457338" y="1202267"/>
            <a:ext cx="8229462" cy="372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4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pic>
        <p:nvPicPr>
          <p:cNvPr id="8" name="Picture 7" descr="gan-simpl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3741"/>
          <a:stretch/>
        </p:blipFill>
        <p:spPr>
          <a:xfrm>
            <a:off x="948268" y="1080162"/>
            <a:ext cx="7213599" cy="3671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07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pic>
        <p:nvPicPr>
          <p:cNvPr id="4" name="Picture 3" descr="gan-prob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r="7778"/>
          <a:stretch/>
        </p:blipFill>
        <p:spPr>
          <a:xfrm>
            <a:off x="4538132" y="1370971"/>
            <a:ext cx="4572002" cy="2241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an-simpl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3741"/>
          <a:stretch/>
        </p:blipFill>
        <p:spPr>
          <a:xfrm>
            <a:off x="50802" y="1354038"/>
            <a:ext cx="4402665" cy="2241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803" y="3813201"/>
            <a:ext cx="90593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GAN pits two neural networks against each other</a:t>
            </a:r>
            <a:r>
              <a:rPr lang="en-US" sz="2400" dirty="0" smtClean="0"/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a discriminator network D(x</a:t>
            </a:r>
            <a:r>
              <a:rPr lang="en-US" sz="2400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generator </a:t>
            </a:r>
            <a:r>
              <a:rPr lang="en-US" sz="2400" dirty="0" smtClean="0"/>
              <a:t>network G(z)</a:t>
            </a:r>
          </a:p>
        </p:txBody>
      </p:sp>
    </p:spTree>
    <p:extLst>
      <p:ext uri="{BB962C8B-B14F-4D97-AF65-F5344CB8AC3E}">
        <p14:creationId xmlns:p14="http://schemas.microsoft.com/office/powerpoint/2010/main" val="338352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66" y="4575641"/>
            <a:ext cx="1583266" cy="567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pic>
        <p:nvPicPr>
          <p:cNvPr id="4" name="Picture 3" descr="minma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1012430"/>
            <a:ext cx="7518401" cy="694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optimal-dis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0714" r="6619" b="14047"/>
          <a:stretch/>
        </p:blipFill>
        <p:spPr>
          <a:xfrm>
            <a:off x="2573869" y="4575641"/>
            <a:ext cx="2013378" cy="567859"/>
          </a:xfrm>
          <a:prstGeom prst="rect">
            <a:avLst/>
          </a:prstGeom>
        </p:spPr>
      </p:pic>
      <p:pic>
        <p:nvPicPr>
          <p:cNvPr id="7" name="Picture 6" descr="Screen Shot 2017-05-09 at 1.41.0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2417948"/>
            <a:ext cx="7484533" cy="21915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5872" y="1711869"/>
            <a:ext cx="2573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Maximize discrimination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841997" y="1711869"/>
            <a:ext cx="2573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Minimize </a:t>
            </a:r>
          </a:p>
          <a:p>
            <a:r>
              <a:rPr lang="en-US" sz="2000" dirty="0" smtClean="0"/>
              <a:t>getting caught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211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pic>
        <p:nvPicPr>
          <p:cNvPr id="10" name="Picture 9" descr="gan-training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8" y="1042509"/>
            <a:ext cx="2167463" cy="4080485"/>
          </a:xfrm>
          <a:prstGeom prst="rect">
            <a:avLst/>
          </a:prstGeom>
        </p:spPr>
      </p:pic>
      <p:pic>
        <p:nvPicPr>
          <p:cNvPr id="11" name="Picture 10" descr="gan-training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96" y="1063228"/>
            <a:ext cx="2194637" cy="40804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99" y="2529231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Step1:</a:t>
            </a:r>
          </a:p>
          <a:p>
            <a:pPr algn="ctr"/>
            <a:r>
              <a:rPr lang="en-US" sz="2000" b="1" dirty="0" smtClean="0"/>
              <a:t>Train the discriminator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01074" y="2519171"/>
            <a:ext cx="2455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Step2:</a:t>
            </a:r>
          </a:p>
          <a:p>
            <a:pPr algn="ctr"/>
            <a:r>
              <a:rPr lang="en-US" sz="2000" b="1" dirty="0" smtClean="0"/>
              <a:t>Train </a:t>
            </a:r>
            <a:r>
              <a:rPr lang="en-US" sz="2000" b="1" dirty="0"/>
              <a:t>the generator </a:t>
            </a:r>
            <a:r>
              <a:rPr lang="en-US" sz="2000" b="1" dirty="0" smtClean="0"/>
              <a:t>via</a:t>
            </a:r>
          </a:p>
          <a:p>
            <a:pPr algn="ctr"/>
            <a:r>
              <a:rPr lang="en-US" sz="2000" b="1" dirty="0" smtClean="0"/>
              <a:t> chained </a:t>
            </a:r>
            <a:r>
              <a:rPr lang="en-US" sz="2000" b="1" dirty="0"/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246659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DCGAN Architecture</a:t>
            </a:r>
            <a:endParaRPr lang="en-US" dirty="0"/>
          </a:p>
        </p:txBody>
      </p:sp>
      <p:pic>
        <p:nvPicPr>
          <p:cNvPr id="5" name="Picture 4" descr="Screen Shot 2017-05-09 at 3.56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6" y="995497"/>
            <a:ext cx="6790268" cy="280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7065" y="3962402"/>
            <a:ext cx="671064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De-convolution: convolution run backwards (with stride &gt; 1)</a:t>
            </a:r>
          </a:p>
          <a:p>
            <a:r>
              <a:rPr lang="en-US" sz="2000" dirty="0" smtClean="0"/>
              <a:t>Batch normalization: faster and stable learning</a:t>
            </a:r>
          </a:p>
          <a:p>
            <a:r>
              <a:rPr lang="en-US" sz="2000" dirty="0" smtClean="0"/>
              <a:t>No pooling layers: because pooling  operation is not invertible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6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DCGAN Architecture</a:t>
            </a:r>
            <a:endParaRPr lang="en-US" dirty="0"/>
          </a:p>
        </p:txBody>
      </p:sp>
      <p:pic>
        <p:nvPicPr>
          <p:cNvPr id="3" name="Picture 2" descr="Screen Shot 2017-05-09 at 4.0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5" y="1130961"/>
            <a:ext cx="3759200" cy="2976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468" y="4290537"/>
            <a:ext cx="8582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Sample </a:t>
            </a:r>
            <a:r>
              <a:rPr lang="en-US" sz="2000" dirty="0"/>
              <a:t>images of bedrooms generated by a DCGAN trained on the LSUN </a:t>
            </a:r>
            <a:r>
              <a:rPr lang="en-US" sz="2000" dirty="0" smtClean="0"/>
              <a:t>dataset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666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Vector Space Arithmetic</a:t>
            </a:r>
            <a:endParaRPr lang="en-US" dirty="0"/>
          </a:p>
        </p:txBody>
      </p:sp>
      <p:pic>
        <p:nvPicPr>
          <p:cNvPr id="5" name="Picture 4" descr="Screen Shot 2017-05-09 at 4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7" y="1110698"/>
            <a:ext cx="7549427" cy="333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5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Imagenet</a:t>
            </a:r>
            <a:r>
              <a:rPr lang="en-US" dirty="0"/>
              <a:t> </a:t>
            </a:r>
            <a:r>
              <a:rPr lang="en-US" dirty="0" smtClean="0"/>
              <a:t>and CIFAR10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027" y="1063230"/>
            <a:ext cx="3509439" cy="3509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93" y="1063229"/>
            <a:ext cx="3509440" cy="35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6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6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utura"/>
                <a:cs typeface="Futura"/>
              </a:rPr>
              <a:t>Outline</a:t>
            </a:r>
            <a:endParaRPr lang="en-US" dirty="0">
              <a:latin typeface="Futura"/>
              <a:cs typeface="Futur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767686"/>
              </p:ext>
            </p:extLst>
          </p:nvPr>
        </p:nvGraphicFramePr>
        <p:xfrm>
          <a:off x="1286933" y="1046296"/>
          <a:ext cx="6841067" cy="397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587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I</a:t>
            </a:r>
            <a:r>
              <a:rPr lang="en-US" dirty="0"/>
              <a:t>. </a:t>
            </a:r>
            <a:r>
              <a:rPr lang="en-US" dirty="0" err="1" smtClean="0"/>
              <a:t>Goodfellow</a:t>
            </a:r>
            <a:r>
              <a:rPr lang="en-US" dirty="0" smtClean="0"/>
              <a:t>, </a:t>
            </a:r>
            <a:r>
              <a:rPr lang="en-US" dirty="0"/>
              <a:t>et al. “Generative adversarial nets.” Advances in neural information processing systems. 2014.</a:t>
            </a:r>
          </a:p>
          <a:p>
            <a:r>
              <a:rPr lang="en-US" dirty="0"/>
              <a:t>T. </a:t>
            </a:r>
            <a:r>
              <a:rPr lang="en-US" dirty="0" err="1"/>
              <a:t>Salimans</a:t>
            </a:r>
            <a:r>
              <a:rPr lang="en-US" dirty="0"/>
              <a:t> et al. “Improved techniques for training </a:t>
            </a:r>
            <a:r>
              <a:rPr lang="en-US" dirty="0" smtClean="0"/>
              <a:t>GANS</a:t>
            </a:r>
            <a:r>
              <a:rPr lang="en-US" dirty="0" smtClean="0"/>
              <a:t>.</a:t>
            </a:r>
            <a:r>
              <a:rPr lang="en-US" dirty="0"/>
              <a:t>” Advances in Neural Information Processing Systems. 2016</a:t>
            </a:r>
            <a:r>
              <a:rPr lang="en-US" dirty="0" smtClean="0"/>
              <a:t>.</a:t>
            </a:r>
          </a:p>
          <a:p>
            <a:r>
              <a:rPr lang="en-US" dirty="0"/>
              <a:t>I. </a:t>
            </a:r>
            <a:r>
              <a:rPr lang="en-US" dirty="0" err="1"/>
              <a:t>Goodfellow</a:t>
            </a:r>
            <a:r>
              <a:rPr lang="en-US" dirty="0"/>
              <a:t>. "NIPS 2016 Tutorial: Generative Adversarial Networks." </a:t>
            </a:r>
            <a:r>
              <a:rPr lang="en-US" dirty="0" err="1"/>
              <a:t>arXiv</a:t>
            </a:r>
            <a:r>
              <a:rPr lang="en-US" dirty="0"/>
              <a:t> preprint arXiv:1701.00160 (2016</a:t>
            </a:r>
            <a:r>
              <a:rPr lang="en-US" dirty="0" smtClean="0"/>
              <a:t>)</a:t>
            </a:r>
          </a:p>
          <a:p>
            <a:r>
              <a:rPr lang="en-US" dirty="0">
                <a:hlinkClick r:id="rId2"/>
              </a:rPr>
              <a:t>http://www.iangoodfellow.com/</a:t>
            </a:r>
            <a:r>
              <a:rPr lang="en-US" dirty="0" smtClean="0">
                <a:hlinkClick r:id="rId2"/>
              </a:rPr>
              <a:t>presentations.html</a:t>
            </a:r>
            <a:endParaRPr lang="en-US" dirty="0"/>
          </a:p>
          <a:p>
            <a:r>
              <a:rPr lang="en-US" dirty="0">
                <a:hlinkClick r:id="rId3"/>
              </a:rPr>
              <a:t>https://ishmaelbelghazi.github.io/ALI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  <a:p>
            <a:r>
              <a:rPr lang="en-US" dirty="0">
                <a:hlinkClick r:id="rId4"/>
              </a:rPr>
              <a:t>https://github.com/soumith/</a:t>
            </a:r>
            <a:r>
              <a:rPr lang="en-US" dirty="0" smtClean="0">
                <a:hlinkClick r:id="rId4"/>
              </a:rPr>
              <a:t>ganhacks</a:t>
            </a:r>
            <a:endParaRPr lang="en-US" dirty="0"/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://www.rricard.me/machine/learning/generative/adversarial/networks/2017/04/05/gans-part1.</a:t>
            </a:r>
            <a:r>
              <a:rPr lang="en-US" dirty="0" smtClean="0">
                <a:hlinkClick r:id="rId5"/>
              </a:rPr>
              <a:t>html</a:t>
            </a:r>
            <a:endParaRPr lang="en-US" dirty="0"/>
          </a:p>
          <a:p>
            <a:r>
              <a:rPr lang="en-US" dirty="0">
                <a:hlinkClick r:id="rId6"/>
              </a:rPr>
              <a:t>https://blog.openai.com/generative-models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51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video frame prediction</a:t>
            </a:r>
            <a:endParaRPr lang="en-US" dirty="0"/>
          </a:p>
        </p:txBody>
      </p:sp>
      <p:sp>
        <p:nvSpPr>
          <p:cNvPr id="6" name="(Lotter et al 2016)"/>
          <p:cNvSpPr/>
          <p:nvPr/>
        </p:nvSpPr>
        <p:spPr>
          <a:xfrm>
            <a:off x="7398855" y="4802104"/>
            <a:ext cx="1745145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r>
              <a:rPr dirty="0"/>
              <a:t>(Lotter et al 2016)</a:t>
            </a:r>
          </a:p>
        </p:txBody>
      </p:sp>
      <p:pic>
        <p:nvPicPr>
          <p:cNvPr id="4" name="Picture 3" descr="Screen Shot 2017-05-09 at 3.41.0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7" y="982002"/>
            <a:ext cx="8568267" cy="37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super</a:t>
            </a:r>
            <a:r>
              <a:rPr lang="en-US" dirty="0"/>
              <a:t> </a:t>
            </a:r>
            <a:r>
              <a:rPr lang="en-US" dirty="0" smtClean="0"/>
              <a:t>resolution</a:t>
            </a:r>
            <a:endParaRPr lang="en-US" dirty="0"/>
          </a:p>
        </p:txBody>
      </p:sp>
      <p:sp>
        <p:nvSpPr>
          <p:cNvPr id="7" name="(Ledig et al 2016)"/>
          <p:cNvSpPr/>
          <p:nvPr/>
        </p:nvSpPr>
        <p:spPr>
          <a:xfrm>
            <a:off x="7464565" y="4802427"/>
            <a:ext cx="1679435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r>
              <a:rPr dirty="0"/>
              <a:t>(Ledig et al 2016)</a:t>
            </a:r>
          </a:p>
        </p:txBody>
      </p:sp>
      <p:pic>
        <p:nvPicPr>
          <p:cNvPr id="4" name="Picture 3" descr="Screen Shot 2017-05-09 at 3.40.03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" y="1073407"/>
            <a:ext cx="9025467" cy="33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5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to image translation</a:t>
            </a:r>
            <a:endParaRPr lang="en-US" dirty="0"/>
          </a:p>
        </p:txBody>
      </p:sp>
      <p:sp>
        <p:nvSpPr>
          <p:cNvPr id="5" name="(Isola et al 2016)"/>
          <p:cNvSpPr/>
          <p:nvPr/>
        </p:nvSpPr>
        <p:spPr>
          <a:xfrm>
            <a:off x="7530377" y="4802104"/>
            <a:ext cx="1618345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r>
              <a:rPr dirty="0"/>
              <a:t>(Isola et al 2016)</a:t>
            </a:r>
          </a:p>
        </p:txBody>
      </p:sp>
      <p:pic>
        <p:nvPicPr>
          <p:cNvPr id="3" name="Picture 2" descr="Screen Shot 2017-05-09 at 3.38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7" y="1063229"/>
            <a:ext cx="7247467" cy="36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8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GANS for Jets </a:t>
            </a:r>
            <a:endParaRPr lang="en-US" dirty="0"/>
          </a:p>
        </p:txBody>
      </p:sp>
      <p:sp>
        <p:nvSpPr>
          <p:cNvPr id="5" name="(Isola et al 2016)"/>
          <p:cNvSpPr/>
          <p:nvPr/>
        </p:nvSpPr>
        <p:spPr>
          <a:xfrm>
            <a:off x="7237452" y="4802104"/>
            <a:ext cx="1906548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r>
              <a:rPr dirty="0" smtClean="0"/>
              <a:t>(</a:t>
            </a:r>
            <a:r>
              <a:rPr lang="en-US" dirty="0"/>
              <a:t>Oliveira</a:t>
            </a:r>
            <a:r>
              <a:rPr dirty="0" smtClean="0"/>
              <a:t> </a:t>
            </a:r>
            <a:r>
              <a:rPr dirty="0"/>
              <a:t>et al </a:t>
            </a:r>
            <a:r>
              <a:rPr dirty="0" smtClean="0"/>
              <a:t>201</a:t>
            </a:r>
            <a:r>
              <a:rPr lang="en-US" dirty="0" smtClean="0"/>
              <a:t>7</a:t>
            </a:r>
            <a:r>
              <a:rPr dirty="0" smtClean="0"/>
              <a:t>)</a:t>
            </a:r>
            <a:endParaRPr dirty="0"/>
          </a:p>
        </p:txBody>
      </p:sp>
      <p:pic>
        <p:nvPicPr>
          <p:cNvPr id="4" name="Picture 3" descr="Screen Shot 2017-07-27 at 11.56.3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629"/>
            <a:ext cx="9144000" cy="293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9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GANS </a:t>
            </a:r>
            <a:r>
              <a:rPr lang="en-US" dirty="0"/>
              <a:t>for Calorimeter Simulation </a:t>
            </a:r>
            <a:endParaRPr lang="en-US" dirty="0"/>
          </a:p>
        </p:txBody>
      </p:sp>
      <p:sp>
        <p:nvSpPr>
          <p:cNvPr id="5" name="(Isola et al 2016)"/>
          <p:cNvSpPr/>
          <p:nvPr/>
        </p:nvSpPr>
        <p:spPr>
          <a:xfrm>
            <a:off x="7237452" y="4802104"/>
            <a:ext cx="1982177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r>
              <a:rPr dirty="0" smtClean="0"/>
              <a:t>(</a:t>
            </a:r>
            <a:r>
              <a:rPr lang="en-US" dirty="0"/>
              <a:t>Paganini</a:t>
            </a:r>
            <a:r>
              <a:rPr dirty="0" smtClean="0"/>
              <a:t> </a:t>
            </a:r>
            <a:r>
              <a:rPr dirty="0"/>
              <a:t>et al </a:t>
            </a:r>
            <a:r>
              <a:rPr dirty="0" smtClean="0"/>
              <a:t>201</a:t>
            </a:r>
            <a:r>
              <a:rPr lang="en-US" dirty="0" smtClean="0"/>
              <a:t>7</a:t>
            </a:r>
            <a:r>
              <a:rPr dirty="0" smtClean="0"/>
              <a:t>)</a:t>
            </a:r>
            <a:endParaRPr dirty="0"/>
          </a:p>
        </p:txBody>
      </p:sp>
      <p:pic>
        <p:nvPicPr>
          <p:cNvPr id="3" name="Picture 2" descr="Screen Shot 2017-07-28 at 12.01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67" y="1074729"/>
            <a:ext cx="5558367" cy="37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7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Adversarial auto encoders</a:t>
            </a:r>
          </a:p>
          <a:p>
            <a:r>
              <a:rPr lang="en-US" dirty="0" smtClean="0"/>
              <a:t>Semi-supervised learning</a:t>
            </a:r>
          </a:p>
          <a:p>
            <a:r>
              <a:rPr lang="en-US" dirty="0" smtClean="0"/>
              <a:t>Transfer learning</a:t>
            </a:r>
          </a:p>
          <a:p>
            <a:r>
              <a:rPr lang="en-US" dirty="0" smtClean="0"/>
              <a:t>Reinforcement learning</a:t>
            </a:r>
          </a:p>
          <a:p>
            <a:r>
              <a:rPr lang="en-US" dirty="0" smtClean="0"/>
              <a:t>Inverse problems</a:t>
            </a:r>
          </a:p>
          <a:p>
            <a:r>
              <a:rPr lang="mr-IN" dirty="0" smtClean="0"/>
              <a:t>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747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6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utura"/>
                <a:cs typeface="Futura"/>
              </a:rPr>
              <a:t>Outline</a:t>
            </a:r>
            <a:endParaRPr lang="en-US" dirty="0">
              <a:latin typeface="Futura"/>
              <a:cs typeface="Futur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6704042"/>
              </p:ext>
            </p:extLst>
          </p:nvPr>
        </p:nvGraphicFramePr>
        <p:xfrm>
          <a:off x="1286933" y="1046296"/>
          <a:ext cx="6841067" cy="397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344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Autofit/>
          </a:bodyPr>
          <a:lstStyle/>
          <a:p>
            <a:r>
              <a:rPr lang="en-US" sz="2000" dirty="0" smtClean="0"/>
              <a:t>GANS </a:t>
            </a:r>
          </a:p>
          <a:p>
            <a:pPr lvl="1"/>
            <a:r>
              <a:rPr lang="en-US" sz="2000" dirty="0" smtClean="0"/>
              <a:t>approximate probability density  </a:t>
            </a:r>
          </a:p>
          <a:p>
            <a:pPr lvl="1"/>
            <a:r>
              <a:rPr lang="en-US" sz="2000" dirty="0" smtClean="0"/>
              <a:t>use </a:t>
            </a:r>
            <a:r>
              <a:rPr lang="en-US" sz="2000" dirty="0"/>
              <a:t>supervised learning to approximate an intractable cost function </a:t>
            </a:r>
            <a:endParaRPr lang="en-US" sz="2000" dirty="0" smtClean="0"/>
          </a:p>
          <a:p>
            <a:pPr lvl="1"/>
            <a:r>
              <a:rPr lang="en-US" sz="2000" dirty="0" smtClean="0"/>
              <a:t>simulate </a:t>
            </a:r>
            <a:r>
              <a:rPr lang="en-US" sz="2000" dirty="0"/>
              <a:t>many cost functions, including the one used for maximum likelihood </a:t>
            </a:r>
            <a:endParaRPr lang="en-US" sz="2000" dirty="0" smtClean="0"/>
          </a:p>
          <a:p>
            <a:pPr lvl="1"/>
            <a:r>
              <a:rPr lang="en-US" sz="2000" dirty="0" smtClean="0"/>
              <a:t>generate  </a:t>
            </a:r>
            <a:r>
              <a:rPr lang="en-US" sz="2000" dirty="0"/>
              <a:t>high resolution samples from diverse image </a:t>
            </a:r>
            <a:r>
              <a:rPr lang="en-US" sz="2000" dirty="0" smtClean="0"/>
              <a:t>classes</a:t>
            </a:r>
          </a:p>
          <a:p>
            <a:r>
              <a:rPr lang="en-US" sz="2000" dirty="0" smtClean="0"/>
              <a:t>Successful in several (image-based) applications</a:t>
            </a:r>
          </a:p>
          <a:p>
            <a:r>
              <a:rPr lang="en-US" sz="2000" dirty="0" smtClean="0"/>
              <a:t>Training is still an art than science </a:t>
            </a:r>
          </a:p>
          <a:p>
            <a:r>
              <a:rPr lang="en-US" sz="2000" dirty="0" smtClean="0"/>
              <a:t>Many interesting research directions and extensions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08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1877487"/>
            <a:ext cx="8111067" cy="20849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i="1" dirty="0" smtClean="0"/>
              <a:t>Adversarial training is the coolest thing since sliced bread</a:t>
            </a:r>
            <a:r>
              <a:rPr lang="en-US" dirty="0" smtClean="0"/>
              <a:t>.”</a:t>
            </a:r>
          </a:p>
          <a:p>
            <a:pPr marL="914400" lvl="2" indent="0">
              <a:buNone/>
            </a:pPr>
            <a:r>
              <a:rPr lang="en-US" dirty="0" err="1" smtClean="0"/>
              <a:t>Yann</a:t>
            </a:r>
            <a:r>
              <a:rPr lang="en-US" dirty="0" smtClean="0"/>
              <a:t> </a:t>
            </a:r>
            <a:r>
              <a:rPr lang="en-US" dirty="0" err="1"/>
              <a:t>LeCun</a:t>
            </a:r>
            <a:r>
              <a:rPr lang="en-US" dirty="0"/>
              <a:t>, Director of AI Research at Facebook and Professor at NYU</a:t>
            </a:r>
          </a:p>
        </p:txBody>
      </p:sp>
    </p:spTree>
    <p:extLst>
      <p:ext uri="{BB962C8B-B14F-4D97-AF65-F5344CB8AC3E}">
        <p14:creationId xmlns:p14="http://schemas.microsoft.com/office/powerpoint/2010/main" val="155084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bots-iStock_000044548962_Medium-1024x614.jpg"/>
          <p:cNvPicPr>
            <a:picLocks noChangeAspect="1"/>
          </p:cNvPicPr>
          <p:nvPr/>
        </p:nvPicPr>
        <p:blipFill>
          <a:blip r:embed="rId3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saturation sat="126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1438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Thank You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825068" y="-33867"/>
            <a:ext cx="3318932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Generator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33859"/>
            <a:ext cx="3335866" cy="677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Discriminator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0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6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utura"/>
                <a:cs typeface="Futura"/>
              </a:rPr>
              <a:t>Outline</a:t>
            </a:r>
            <a:endParaRPr lang="en-US" dirty="0">
              <a:latin typeface="Futura"/>
              <a:cs typeface="Futur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8162621"/>
              </p:ext>
            </p:extLst>
          </p:nvPr>
        </p:nvGraphicFramePr>
        <p:xfrm>
          <a:off x="1286933" y="1046296"/>
          <a:ext cx="6841067" cy="397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866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pic>
        <p:nvPicPr>
          <p:cNvPr id="5" name="Picture 4" descr="DNha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0" y="1317229"/>
            <a:ext cx="3894670" cy="2921003"/>
          </a:xfrm>
          <a:prstGeom prst="rect">
            <a:avLst/>
          </a:prstGeom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8028"/>
            <a:ext cx="2857500" cy="2857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02267" y="4673976"/>
            <a:ext cx="463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odel </a:t>
            </a:r>
            <a:r>
              <a:rPr lang="en-US" sz="2400" dirty="0"/>
              <a:t>how the data was generated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0667" y="4229244"/>
            <a:ext cx="18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ample data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12436" y="4212311"/>
            <a:ext cx="18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istribution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462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62" t="5550" r="8533" b="18116"/>
          <a:stretch/>
        </p:blipFill>
        <p:spPr>
          <a:xfrm>
            <a:off x="5384801" y="1837981"/>
            <a:ext cx="3657601" cy="196355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65" t="6846" r="67446" b="16963"/>
          <a:stretch/>
        </p:blipFill>
        <p:spPr>
          <a:xfrm>
            <a:off x="203200" y="1837981"/>
            <a:ext cx="3657609" cy="1815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00667" y="3653368"/>
            <a:ext cx="18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ample data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505103" y="3801768"/>
            <a:ext cx="18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istribution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102267" y="4673976"/>
            <a:ext cx="463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odel </a:t>
            </a:r>
            <a:r>
              <a:rPr lang="en-US" sz="2400" dirty="0"/>
              <a:t>how the data was generated</a:t>
            </a:r>
          </a:p>
        </p:txBody>
      </p:sp>
    </p:spTree>
    <p:extLst>
      <p:ext uri="{BB962C8B-B14F-4D97-AF65-F5344CB8AC3E}">
        <p14:creationId xmlns:p14="http://schemas.microsoft.com/office/powerpoint/2010/main" val="222071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Generative Models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99" y="1063229"/>
            <a:ext cx="3064933" cy="30649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9997" y="4197007"/>
            <a:ext cx="186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ample data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381" y="1115235"/>
            <a:ext cx="2890373" cy="28903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41995" y="4197007"/>
            <a:ext cx="2370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istribution data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153066" y="4724775"/>
            <a:ext cx="4675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Generate data from the distribution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466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Generative </a:t>
            </a:r>
            <a:r>
              <a:rPr lang="en-US" dirty="0"/>
              <a:t>M</a:t>
            </a:r>
            <a:r>
              <a:rPr lang="en-US" dirty="0" smtClean="0"/>
              <a:t>odels?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8517467" cy="3394472"/>
          </a:xfrm>
        </p:spPr>
        <p:txBody>
          <a:bodyPr>
            <a:noAutofit/>
          </a:bodyPr>
          <a:lstStyle/>
          <a:p>
            <a:pPr defTabSz="348367">
              <a:spcBef>
                <a:spcPts val="2448"/>
              </a:spcBef>
              <a:defRPr sz="3420"/>
            </a:pPr>
            <a:r>
              <a:rPr lang="en-US" sz="2200" dirty="0" smtClean="0"/>
              <a:t>Ability to use </a:t>
            </a:r>
            <a:r>
              <a:rPr lang="en-US" sz="2200" dirty="0"/>
              <a:t>high-dimensional, complicated probability distributions</a:t>
            </a:r>
          </a:p>
          <a:p>
            <a:pPr defTabSz="348367">
              <a:spcBef>
                <a:spcPts val="2448"/>
              </a:spcBef>
              <a:defRPr sz="3420"/>
            </a:pPr>
            <a:r>
              <a:rPr lang="en-US" sz="2200" dirty="0"/>
              <a:t>S</a:t>
            </a:r>
            <a:r>
              <a:rPr lang="en-US" sz="2200" dirty="0" smtClean="0"/>
              <a:t>imulate </a:t>
            </a:r>
            <a:r>
              <a:rPr lang="en-US" sz="2200" dirty="0"/>
              <a:t>possible futures </a:t>
            </a:r>
            <a:r>
              <a:rPr lang="en-US" sz="2200" dirty="0" smtClean="0"/>
              <a:t>or </a:t>
            </a:r>
            <a:r>
              <a:rPr lang="en-US" sz="2200" dirty="0"/>
              <a:t>simulated </a:t>
            </a:r>
            <a:r>
              <a:rPr lang="en-US" sz="2200" dirty="0" smtClean="0"/>
              <a:t>reinforcement learning</a:t>
            </a:r>
            <a:endParaRPr lang="en-US" sz="2200" dirty="0"/>
          </a:p>
          <a:p>
            <a:pPr defTabSz="348367">
              <a:spcBef>
                <a:spcPts val="2448"/>
              </a:spcBef>
              <a:defRPr sz="3420"/>
            </a:pPr>
            <a:r>
              <a:rPr lang="en-US" sz="2200" dirty="0"/>
              <a:t>M</a:t>
            </a:r>
            <a:r>
              <a:rPr lang="en-US" sz="2200" dirty="0" smtClean="0"/>
              <a:t>issing data</a:t>
            </a:r>
          </a:p>
          <a:p>
            <a:pPr lvl="1" defTabSz="348367">
              <a:spcBef>
                <a:spcPts val="2448"/>
              </a:spcBef>
              <a:defRPr sz="3420"/>
            </a:pPr>
            <a:r>
              <a:rPr lang="en-US" sz="2200" dirty="0"/>
              <a:t>s</a:t>
            </a:r>
            <a:r>
              <a:rPr lang="en-US" sz="2200" dirty="0" smtClean="0"/>
              <a:t>emi</a:t>
            </a:r>
            <a:r>
              <a:rPr lang="en-US" sz="2200" dirty="0"/>
              <a:t>-supervised learning</a:t>
            </a:r>
          </a:p>
          <a:p>
            <a:pPr defTabSz="348367">
              <a:spcBef>
                <a:spcPts val="2448"/>
              </a:spcBef>
              <a:defRPr sz="3420"/>
            </a:pPr>
            <a:r>
              <a:rPr lang="en-US" sz="2200" dirty="0"/>
              <a:t>M</a:t>
            </a:r>
            <a:r>
              <a:rPr lang="en-US" sz="2200" dirty="0" smtClean="0"/>
              <a:t>ulti</a:t>
            </a:r>
            <a:r>
              <a:rPr lang="en-US" sz="2200" dirty="0"/>
              <a:t>-modal </a:t>
            </a:r>
            <a:r>
              <a:rPr lang="en-US" sz="2200" dirty="0" smtClean="0"/>
              <a:t>outputs (many outputs for a single input)</a:t>
            </a:r>
            <a:endParaRPr lang="en-US" sz="2200" dirty="0"/>
          </a:p>
          <a:p>
            <a:pPr defTabSz="348367">
              <a:spcBef>
                <a:spcPts val="2448"/>
              </a:spcBef>
              <a:defRPr sz="3420"/>
            </a:pPr>
            <a:r>
              <a:rPr lang="en-US" sz="2200" dirty="0"/>
              <a:t>R</a:t>
            </a:r>
            <a:r>
              <a:rPr lang="en-US" sz="2200" dirty="0" smtClean="0"/>
              <a:t>ealistic </a:t>
            </a:r>
            <a:r>
              <a:rPr lang="en-US" sz="2200" dirty="0"/>
              <a:t>generation of samples</a:t>
            </a:r>
          </a:p>
        </p:txBody>
      </p:sp>
    </p:spTree>
    <p:extLst>
      <p:ext uri="{BB962C8B-B14F-4D97-AF65-F5344CB8AC3E}">
        <p14:creationId xmlns:p14="http://schemas.microsoft.com/office/powerpoint/2010/main" val="214522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Taxonomy of Generative Models</a:t>
            </a:r>
            <a:endParaRPr lang="en-US" dirty="0"/>
          </a:p>
        </p:txBody>
      </p:sp>
      <p:pic>
        <p:nvPicPr>
          <p:cNvPr id="5" name="Picture 4" descr="Screen Shot 2017-05-09 at 3.44.5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r="7053"/>
          <a:stretch/>
        </p:blipFill>
        <p:spPr>
          <a:xfrm>
            <a:off x="1710268" y="1146986"/>
            <a:ext cx="5842000" cy="38271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4745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6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utura"/>
                <a:cs typeface="Futura"/>
              </a:rPr>
              <a:t>Outline</a:t>
            </a:r>
            <a:endParaRPr lang="en-US" dirty="0">
              <a:latin typeface="Futura"/>
              <a:cs typeface="Futur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7183089"/>
              </p:ext>
            </p:extLst>
          </p:nvPr>
        </p:nvGraphicFramePr>
        <p:xfrm>
          <a:off x="1286933" y="1046296"/>
          <a:ext cx="6841067" cy="3978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866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21601</TotalTime>
  <Words>627</Words>
  <Application>Microsoft Macintosh PowerPoint</Application>
  <PresentationFormat>On-screen Show (16:9)</PresentationFormat>
  <Paragraphs>139</Paragraphs>
  <Slides>29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 Black </vt:lpstr>
      <vt:lpstr>Generative Adversarial Networks </vt:lpstr>
      <vt:lpstr>Acknowledgements</vt:lpstr>
      <vt:lpstr>Outline</vt:lpstr>
      <vt:lpstr>Generative Models</vt:lpstr>
      <vt:lpstr>Generative Models</vt:lpstr>
      <vt:lpstr>Generative Models</vt:lpstr>
      <vt:lpstr>Why Generative Models?</vt:lpstr>
      <vt:lpstr>Taxonomy of Generative Models</vt:lpstr>
      <vt:lpstr>Outline</vt:lpstr>
      <vt:lpstr>Generative Adversarial Networks</vt:lpstr>
      <vt:lpstr>Generative Adversarial Networks</vt:lpstr>
      <vt:lpstr>Generative Adversarial Networks</vt:lpstr>
      <vt:lpstr>Generative Adversarial Networks</vt:lpstr>
      <vt:lpstr>Generative Adversarial Networks</vt:lpstr>
      <vt:lpstr>DCGAN Architecture</vt:lpstr>
      <vt:lpstr>DCGAN Architecture</vt:lpstr>
      <vt:lpstr>Vector Space Arithmetic</vt:lpstr>
      <vt:lpstr>Imagenet and CIFAR10</vt:lpstr>
      <vt:lpstr>Outline</vt:lpstr>
      <vt:lpstr>Next video frame prediction</vt:lpstr>
      <vt:lpstr>Image super resolution</vt:lpstr>
      <vt:lpstr>Image to image translation</vt:lpstr>
      <vt:lpstr>GANS for Jets </vt:lpstr>
      <vt:lpstr>GANS for Calorimeter Simulation </vt:lpstr>
      <vt:lpstr>Extensions</vt:lpstr>
      <vt:lpstr>Outline</vt:lpstr>
      <vt:lpstr>Conclusion and summary</vt:lpstr>
      <vt:lpstr>PowerPoint Presentation</vt:lpstr>
      <vt:lpstr>Thank You</vt:lpstr>
    </vt:vector>
  </TitlesOfParts>
  <Manager/>
  <Company>Argonne National Laboratory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Prasanna Balaprakash</dc:creator>
  <cp:keywords/>
  <dc:description/>
  <cp:lastModifiedBy>Prasanna Balaprakash</cp:lastModifiedBy>
  <cp:revision>1014</cp:revision>
  <dcterms:created xsi:type="dcterms:W3CDTF">2017-03-24T03:24:07Z</dcterms:created>
  <dcterms:modified xsi:type="dcterms:W3CDTF">2017-07-28T16:14:06Z</dcterms:modified>
  <cp:category/>
</cp:coreProperties>
</file>