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3"/>
  </p:notesMasterIdLst>
  <p:handoutMasterIdLst>
    <p:handoutMasterId r:id="rId44"/>
  </p:handoutMasterIdLst>
  <p:sldIdLst>
    <p:sldId id="294" r:id="rId2"/>
    <p:sldId id="355" r:id="rId3"/>
    <p:sldId id="400" r:id="rId4"/>
    <p:sldId id="396" r:id="rId5"/>
    <p:sldId id="386" r:id="rId6"/>
    <p:sldId id="388" r:id="rId7"/>
    <p:sldId id="389" r:id="rId8"/>
    <p:sldId id="390" r:id="rId9"/>
    <p:sldId id="398" r:id="rId10"/>
    <p:sldId id="407" r:id="rId11"/>
    <p:sldId id="408" r:id="rId12"/>
    <p:sldId id="410" r:id="rId13"/>
    <p:sldId id="409" r:id="rId14"/>
    <p:sldId id="395" r:id="rId15"/>
    <p:sldId id="356" r:id="rId16"/>
    <p:sldId id="401" r:id="rId17"/>
    <p:sldId id="366" r:id="rId18"/>
    <p:sldId id="379" r:id="rId19"/>
    <p:sldId id="358" r:id="rId20"/>
    <p:sldId id="359" r:id="rId21"/>
    <p:sldId id="383" r:id="rId22"/>
    <p:sldId id="357" r:id="rId23"/>
    <p:sldId id="361" r:id="rId24"/>
    <p:sldId id="381" r:id="rId25"/>
    <p:sldId id="367" r:id="rId26"/>
    <p:sldId id="369" r:id="rId27"/>
    <p:sldId id="368" r:id="rId28"/>
    <p:sldId id="363" r:id="rId29"/>
    <p:sldId id="364" r:id="rId30"/>
    <p:sldId id="371" r:id="rId31"/>
    <p:sldId id="373" r:id="rId32"/>
    <p:sldId id="385" r:id="rId33"/>
    <p:sldId id="375" r:id="rId34"/>
    <p:sldId id="374" r:id="rId35"/>
    <p:sldId id="403" r:id="rId36"/>
    <p:sldId id="404" r:id="rId37"/>
    <p:sldId id="405" r:id="rId38"/>
    <p:sldId id="406" r:id="rId39"/>
    <p:sldId id="399" r:id="rId40"/>
    <p:sldId id="351" r:id="rId41"/>
    <p:sldId id="384" r:id="rId4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 snapToObjects="1" showGuides="1">
      <p:cViewPr>
        <p:scale>
          <a:sx n="115" d="100"/>
          <a:sy n="115" d="100"/>
        </p:scale>
        <p:origin x="872" y="5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en%20local\DRAD_Results\DRAD_Analysis_Sandeep_withThirdIrradCampaign500MRa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Ring Oscillator frequencies 9T_NVT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495096506439"/>
          <c:y val="0.158250640083882"/>
          <c:w val="0.56909112130653"/>
          <c:h val="0.622876115842332"/>
        </c:manualLayout>
      </c:layout>
      <c:lineChart>
        <c:grouping val="standard"/>
        <c:varyColors val="0"/>
        <c:ser>
          <c:idx val="0"/>
          <c:order val="0"/>
          <c:tx>
            <c:strRef>
              <c:f>'9TNVT'!$B$90</c:f>
              <c:strCache>
                <c:ptCount val="1"/>
                <c:pt idx="0">
                  <c:v>Experimental Pre-rad</c:v>
                </c:pt>
              </c:strCache>
            </c:strRef>
          </c:tx>
          <c:spPr>
            <a:ln w="28575">
              <a:solidFill>
                <a:srgbClr val="006600"/>
              </a:solidFill>
            </a:ln>
          </c:spPr>
          <c:marker>
            <c:symbol val="circle"/>
            <c:size val="5"/>
            <c:spPr>
              <a:solidFill>
                <a:srgbClr val="00660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'9TNVT'!$A$82:$A$89</c:f>
              <c:strCache>
                <c:ptCount val="8"/>
                <c:pt idx="0">
                  <c:v>INVD1</c:v>
                </c:pt>
                <c:pt idx="1">
                  <c:v>INVD4</c:v>
                </c:pt>
                <c:pt idx="2">
                  <c:v>ND2D1</c:v>
                </c:pt>
                <c:pt idx="3">
                  <c:v>ND4D1</c:v>
                </c:pt>
                <c:pt idx="4">
                  <c:v>NOR2D1</c:v>
                </c:pt>
                <c:pt idx="5">
                  <c:v>NOR4D1</c:v>
                </c:pt>
                <c:pt idx="6">
                  <c:v>XOR2D1</c:v>
                </c:pt>
                <c:pt idx="7">
                  <c:v>LH_DEL</c:v>
                </c:pt>
              </c:strCache>
            </c:strRef>
          </c:cat>
          <c:val>
            <c:numRef>
              <c:f>'9TNVT'!$B$82:$B$89</c:f>
              <c:numCache>
                <c:formatCode>0.000</c:formatCode>
                <c:ptCount val="8"/>
                <c:pt idx="0">
                  <c:v>6.02525E7</c:v>
                </c:pt>
                <c:pt idx="1">
                  <c:v>7.253E7</c:v>
                </c:pt>
                <c:pt idx="2">
                  <c:v>4.72061E7</c:v>
                </c:pt>
                <c:pt idx="3">
                  <c:v>2.96911E7</c:v>
                </c:pt>
                <c:pt idx="4">
                  <c:v>4.45106E7</c:v>
                </c:pt>
                <c:pt idx="5">
                  <c:v>3.07612E7</c:v>
                </c:pt>
                <c:pt idx="6">
                  <c:v>2.76704E7</c:v>
                </c:pt>
                <c:pt idx="7">
                  <c:v>2.3612E7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D5-4422-8F75-9C3ACC8A319F}"/>
            </c:ext>
          </c:extLst>
        </c:ser>
        <c:ser>
          <c:idx val="3"/>
          <c:order val="1"/>
          <c:tx>
            <c:strRef>
              <c:f>'9TNVT'!$E$90</c:f>
              <c:strCache>
                <c:ptCount val="1"/>
                <c:pt idx="0">
                  <c:v>Simulation Pre-rad</c:v>
                </c:pt>
              </c:strCache>
            </c:strRef>
          </c:tx>
          <c:spPr>
            <a:ln w="28575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val>
            <c:numRef>
              <c:f>'9TNVT'!$E$82:$E$89</c:f>
              <c:numCache>
                <c:formatCode>0.000</c:formatCode>
                <c:ptCount val="8"/>
                <c:pt idx="0">
                  <c:v>6.39611116441204E7</c:v>
                </c:pt>
                <c:pt idx="1">
                  <c:v>7.12829505438889E7</c:v>
                </c:pt>
                <c:pt idx="2">
                  <c:v>4.98055094854593E7</c:v>
                </c:pt>
                <c:pt idx="3">
                  <c:v>3.1212934640115E7</c:v>
                </c:pt>
                <c:pt idx="4">
                  <c:v>4.81533201714258E7</c:v>
                </c:pt>
                <c:pt idx="5">
                  <c:v>3.29532722599354E7</c:v>
                </c:pt>
                <c:pt idx="6">
                  <c:v>2.70626473222864E7</c:v>
                </c:pt>
                <c:pt idx="7">
                  <c:v>2.45248915386672E7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D5-4422-8F75-9C3ACC8A319F}"/>
            </c:ext>
          </c:extLst>
        </c:ser>
        <c:ser>
          <c:idx val="1"/>
          <c:order val="2"/>
          <c:tx>
            <c:strRef>
              <c:f>'9TNVT'!$C$90</c:f>
              <c:strCache>
                <c:ptCount val="1"/>
                <c:pt idx="0">
                  <c:v>Experimental 200MRads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diamond"/>
            <c:size val="5"/>
            <c:spPr>
              <a:solidFill>
                <a:srgbClr val="00B0F0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val>
            <c:numRef>
              <c:f>'9TNVT'!$C$82:$C$89</c:f>
              <c:numCache>
                <c:formatCode>0.000</c:formatCode>
                <c:ptCount val="8"/>
                <c:pt idx="0">
                  <c:v>5.21683E7</c:v>
                </c:pt>
                <c:pt idx="1">
                  <c:v>6.29844E7</c:v>
                </c:pt>
                <c:pt idx="2">
                  <c:v>4.18887E7</c:v>
                </c:pt>
                <c:pt idx="3">
                  <c:v>2.71525E7</c:v>
                </c:pt>
                <c:pt idx="4">
                  <c:v>3.82805E7</c:v>
                </c:pt>
                <c:pt idx="5">
                  <c:v>2.73729E7</c:v>
                </c:pt>
                <c:pt idx="6">
                  <c:v>2.40525E7</c:v>
                </c:pt>
                <c:pt idx="7">
                  <c:v>1.99383E7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D5-4422-8F75-9C3ACC8A319F}"/>
            </c:ext>
          </c:extLst>
        </c:ser>
        <c:ser>
          <c:idx val="4"/>
          <c:order val="3"/>
          <c:tx>
            <c:strRef>
              <c:f>'9TNVT'!$F$90</c:f>
              <c:strCache>
                <c:ptCount val="1"/>
                <c:pt idx="0">
                  <c:v>Simulation 200MRads</c:v>
                </c:pt>
              </c:strCache>
            </c:strRef>
          </c:tx>
          <c:spPr>
            <a:ln w="28575">
              <a:solidFill>
                <a:schemeClr val="tx2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B0F0"/>
                </a:solidFill>
              </a:ln>
            </c:spPr>
          </c:marker>
          <c:val>
            <c:numRef>
              <c:f>'9TNVT'!$F$82:$F$89</c:f>
              <c:numCache>
                <c:formatCode>0.000</c:formatCode>
                <c:ptCount val="8"/>
                <c:pt idx="0">
                  <c:v>3.83890422317854E7</c:v>
                </c:pt>
                <c:pt idx="1">
                  <c:v>4.34046616606624E7</c:v>
                </c:pt>
                <c:pt idx="2">
                  <c:v>2.94299420230142E7</c:v>
                </c:pt>
                <c:pt idx="3">
                  <c:v>1.77892577787977E7</c:v>
                </c:pt>
                <c:pt idx="4">
                  <c:v>2.8310967668875E7</c:v>
                </c:pt>
                <c:pt idx="5">
                  <c:v>1.91558771188795E7</c:v>
                </c:pt>
                <c:pt idx="6">
                  <c:v>1.550108817639E7</c:v>
                </c:pt>
                <c:pt idx="7">
                  <c:v>1.40851021874164E7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FD5-4422-8F75-9C3ACC8A319F}"/>
            </c:ext>
          </c:extLst>
        </c:ser>
        <c:ser>
          <c:idx val="2"/>
          <c:order val="4"/>
          <c:tx>
            <c:strRef>
              <c:f>'9TNVT'!$D$90</c:f>
              <c:strCache>
                <c:ptCount val="1"/>
                <c:pt idx="0">
                  <c:v>Experimental 500MRads</c:v>
                </c:pt>
              </c:strCache>
            </c:strRef>
          </c:tx>
          <c:spPr>
            <a:ln w="28575">
              <a:solidFill>
                <a:srgbClr val="FF9933"/>
              </a:solidFill>
            </a:ln>
          </c:spPr>
          <c:marker>
            <c:symbol val="triang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'9TNVT'!$D$82:$D$89</c:f>
              <c:numCache>
                <c:formatCode>0.000</c:formatCode>
                <c:ptCount val="8"/>
                <c:pt idx="0">
                  <c:v>2.59268E7</c:v>
                </c:pt>
                <c:pt idx="1">
                  <c:v>3.48452E7</c:v>
                </c:pt>
                <c:pt idx="2">
                  <c:v>2.39901E7</c:v>
                </c:pt>
                <c:pt idx="3">
                  <c:v>1.64635E7</c:v>
                </c:pt>
                <c:pt idx="4">
                  <c:v>2.03958E7</c:v>
                </c:pt>
                <c:pt idx="5">
                  <c:v>1.48263E7</c:v>
                </c:pt>
                <c:pt idx="6">
                  <c:v>1.18404E7</c:v>
                </c:pt>
                <c:pt idx="7">
                  <c:v>8.9204E6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FD5-4422-8F75-9C3ACC8A319F}"/>
            </c:ext>
          </c:extLst>
        </c:ser>
        <c:ser>
          <c:idx val="5"/>
          <c:order val="5"/>
          <c:tx>
            <c:strRef>
              <c:f>'9TNVT'!$H$90</c:f>
              <c:strCache>
                <c:ptCount val="1"/>
                <c:pt idx="0">
                  <c:v>Simulation 500MRads</c:v>
                </c:pt>
              </c:strCache>
            </c:strRef>
          </c:tx>
          <c:spPr>
            <a:ln w="15875">
              <a:solidFill>
                <a:srgbClr val="C00000"/>
              </a:solidFill>
            </a:ln>
          </c:spPr>
          <c:marker>
            <c:symbol val="triangle"/>
            <c:size val="5"/>
            <c:spPr>
              <a:solidFill>
                <a:srgbClr val="C000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dPt>
            <c:idx val="7"/>
            <c:bubble3D val="0"/>
            <c:spPr>
              <a:ln w="28575"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FD5-4422-8F75-9C3ACC8A319F}"/>
              </c:ext>
            </c:extLst>
          </c:dPt>
          <c:val>
            <c:numRef>
              <c:f>'9TNVT'!$H$82:$H$89</c:f>
              <c:numCache>
                <c:formatCode>0.000</c:formatCode>
                <c:ptCount val="8"/>
                <c:pt idx="0">
                  <c:v>1.59644949632018E7</c:v>
                </c:pt>
                <c:pt idx="1">
                  <c:v>1.83381929544663E7</c:v>
                </c:pt>
                <c:pt idx="2">
                  <c:v>1.28849375080531E7</c:v>
                </c:pt>
                <c:pt idx="3">
                  <c:v>8.17527795945062E6</c:v>
                </c:pt>
                <c:pt idx="4">
                  <c:v>1.12082492714638E7</c:v>
                </c:pt>
                <c:pt idx="5">
                  <c:v>7.86132620573091E6</c:v>
                </c:pt>
                <c:pt idx="6">
                  <c:v>4.38116100766703E6</c:v>
                </c:pt>
                <c:pt idx="7">
                  <c:v>4.1419358579813E6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FD5-4422-8F75-9C3ACC8A3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32128"/>
        <c:axId val="-213629584"/>
      </c:lineChart>
      <c:catAx>
        <c:axId val="-21363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Test Structure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629584"/>
        <c:crosses val="autoZero"/>
        <c:auto val="1"/>
        <c:lblAlgn val="ctr"/>
        <c:lblOffset val="100"/>
        <c:noMultiLvlLbl val="0"/>
      </c:catAx>
      <c:valAx>
        <c:axId val="-2136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F(Hz)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E+0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632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6591682586197"/>
          <c:y val="0.0442605313377724"/>
          <c:w val="0.248017643647596"/>
          <c:h val="0.95573946866222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8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DA0D-5E17-45A2-89EA-C8613046F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070D-0CCE-490E-8F45-C43A72E1938C}" type="datetime1">
              <a:rPr lang="en-US"/>
              <a:pPr>
                <a:defRPr/>
              </a:pPr>
              <a:t>10/4/17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770404"/>
            <a:ext cx="8499231" cy="139021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1" i="1" dirty="0"/>
              <a:t>Sandeep Miryala</a:t>
            </a:r>
          </a:p>
          <a:p>
            <a:pPr algn="ctr"/>
            <a:r>
              <a:rPr lang="en-US" dirty="0"/>
              <a:t>ASIC Group,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15059"/>
            <a:ext cx="8499232" cy="143818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Rad-Hard Methodology and CAD Tools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Liberate Tool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3" y="890588"/>
            <a:ext cx="870902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29322" y="1825098"/>
            <a:ext cx="228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8600" y="2181492"/>
            <a:ext cx="18265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en-US" sz="2000" dirty="0">
                <a:solidFill>
                  <a:srgbClr val="C00000"/>
                </a:solidFill>
              </a:rPr>
              <a:t>Extracting arcs &amp; indexes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7188" y="895164"/>
            <a:ext cx="2667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71479" y="1881188"/>
            <a:ext cx="2667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12278" y="2286000"/>
            <a:ext cx="266700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81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Define_Cell</a:t>
            </a:r>
            <a:r>
              <a:rPr lang="en-US" dirty="0"/>
              <a:t> and </a:t>
            </a:r>
            <a:r>
              <a:rPr lang="en-US" dirty="0" err="1"/>
              <a:t>Define_Arc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442"/>
            <a:ext cx="9144000" cy="5382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7581" y="3077737"/>
            <a:ext cx="434897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Generate arcs </a:t>
            </a:r>
            <a:r>
              <a:rPr lang="en-US" dirty="0" smtClean="0">
                <a:solidFill>
                  <a:schemeClr val="bg1"/>
                </a:solidFill>
              </a:rPr>
              <a:t>from existing .lib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4832"/>
            <a:ext cx="9144000" cy="710113"/>
          </a:xfrm>
        </p:spPr>
        <p:txBody>
          <a:bodyPr/>
          <a:lstStyle/>
          <a:p>
            <a:r>
              <a:rPr lang="nl-NL" sz="2800" dirty="0" smtClean="0"/>
              <a:t>Library </a:t>
            </a:r>
            <a:r>
              <a:rPr lang="nl-NL" sz="2800" dirty="0" err="1" smtClean="0"/>
              <a:t>Comparison</a:t>
            </a:r>
            <a:r>
              <a:rPr lang="nl-NL" sz="2800" dirty="0" smtClean="0"/>
              <a:t> </a:t>
            </a:r>
            <a:r>
              <a:rPr lang="nl-NL" sz="2800" dirty="0" smtClean="0"/>
              <a:t>(</a:t>
            </a:r>
            <a:r>
              <a:rPr lang="nl-NL" sz="2800" dirty="0" smtClean="0"/>
              <a:t>LC</a:t>
            </a:r>
            <a:r>
              <a:rPr lang="nl-NL" sz="2800" dirty="0" smtClean="0"/>
              <a:t> </a:t>
            </a:r>
            <a:r>
              <a:rPr lang="nl-NL" sz="2800" dirty="0" smtClean="0"/>
              <a:t>Plot)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21DA0D-5E17-45A2-89EA-C8613046FD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224070D-0CCE-490E-8F45-C43A72E1938C}" type="datetime1">
              <a:rPr lang="en-US" smtClean="0"/>
              <a:pPr>
                <a:defRPr/>
              </a:pPr>
              <a:t>10/4/17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51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1752600"/>
            <a:ext cx="32004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Cells (INV and DFD)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200MRad radiation models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Timing includes (Delay, Slew, setup, hold)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648201"/>
            <a:ext cx="3200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X axis</a:t>
            </a:r>
            <a:r>
              <a:rPr lang="en-US" sz="2000" dirty="0" smtClean="0"/>
              <a:t>: pre-</a:t>
            </a:r>
            <a:r>
              <a:rPr lang="en-US" sz="2000" dirty="0"/>
              <a:t>r</a:t>
            </a:r>
            <a:r>
              <a:rPr lang="en-US" sz="2000" dirty="0" smtClean="0"/>
              <a:t>ad Library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Y axis</a:t>
            </a:r>
            <a:r>
              <a:rPr lang="en-US" sz="2000" dirty="0" smtClean="0"/>
              <a:t>: 200Mrad Library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9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Re-characterize cells</a:t>
            </a:r>
          </a:p>
          <a:p>
            <a:pPr lvl="1"/>
            <a:r>
              <a:rPr lang="en-US" dirty="0"/>
              <a:t>New PVT </a:t>
            </a:r>
            <a:r>
              <a:rPr lang="en-US" dirty="0" smtClean="0"/>
              <a:t>corners</a:t>
            </a:r>
            <a:endParaRPr lang="en-US" dirty="0"/>
          </a:p>
          <a:p>
            <a:pPr lvl="1"/>
            <a:r>
              <a:rPr lang="en-US" dirty="0"/>
              <a:t>New Models (Radiation &amp; </a:t>
            </a:r>
            <a:r>
              <a:rPr lang="en-US" dirty="0">
                <a:solidFill>
                  <a:srgbClr val="FF0000"/>
                </a:solidFill>
              </a:rPr>
              <a:t>Cold 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Modify input slew and output load templates</a:t>
            </a:r>
          </a:p>
          <a:p>
            <a:r>
              <a:rPr lang="en-US" dirty="0">
                <a:solidFill>
                  <a:srgbClr val="C00000"/>
                </a:solidFill>
              </a:rPr>
              <a:t>Characterize new cells</a:t>
            </a:r>
          </a:p>
          <a:p>
            <a:pPr lvl="1"/>
            <a:r>
              <a:rPr lang="en-US" dirty="0"/>
              <a:t>Multi-bit latches</a:t>
            </a:r>
          </a:p>
          <a:p>
            <a:pPr lvl="1"/>
            <a:r>
              <a:rPr lang="en-US" dirty="0"/>
              <a:t>Dynamic Flip-Flops, SEU </a:t>
            </a:r>
            <a:r>
              <a:rPr lang="en-US" dirty="0" smtClean="0"/>
              <a:t>DFF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Characterize new standard cell libraries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Liberate Applications for HEP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Sandeep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262" y="2932808"/>
            <a:ext cx="8686800" cy="427877"/>
          </a:xfrm>
        </p:spPr>
        <p:txBody>
          <a:bodyPr/>
          <a:lstStyle/>
          <a:p>
            <a:pPr algn="ctr"/>
            <a:r>
              <a:rPr lang="en-US" sz="3200" dirty="0"/>
              <a:t>Single Event Effects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3379" y="2166151"/>
            <a:ext cx="7430609" cy="88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3378" y="4084432"/>
            <a:ext cx="7430609" cy="88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Effects on Semiconductor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10" y="786161"/>
            <a:ext cx="5776875" cy="5270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57" y="1305017"/>
            <a:ext cx="3475462" cy="2237299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 rot="19076375">
            <a:off x="4438021" y="3555725"/>
            <a:ext cx="1001510" cy="63919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19" y="6009248"/>
            <a:ext cx="547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taken from Introduction to SEU, Altera, white paper, Sep 2013</a:t>
            </a:r>
          </a:p>
        </p:txBody>
      </p:sp>
    </p:spTree>
    <p:extLst>
      <p:ext uri="{BB962C8B-B14F-4D97-AF65-F5344CB8AC3E}">
        <p14:creationId xmlns:p14="http://schemas.microsoft.com/office/powerpoint/2010/main" val="3420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570" y="3601207"/>
            <a:ext cx="8672513" cy="2719542"/>
          </a:xfrm>
        </p:spPr>
        <p:txBody>
          <a:bodyPr/>
          <a:lstStyle/>
          <a:p>
            <a:r>
              <a:rPr lang="en-US" dirty="0"/>
              <a:t>Initial state : A = VDD, B= GND</a:t>
            </a:r>
          </a:p>
          <a:p>
            <a:r>
              <a:rPr lang="en-US" dirty="0"/>
              <a:t>Current spike/charge at drain of M1</a:t>
            </a:r>
          </a:p>
          <a:p>
            <a:r>
              <a:rPr lang="en-US" dirty="0"/>
              <a:t>Transient current changes the state of node A</a:t>
            </a:r>
          </a:p>
          <a:p>
            <a:pPr lvl="1"/>
            <a:r>
              <a:rPr lang="en-US" dirty="0"/>
              <a:t>VDD -&gt; GND</a:t>
            </a:r>
          </a:p>
          <a:p>
            <a:r>
              <a:rPr lang="en-US" dirty="0"/>
              <a:t>The second inverter (M3-M4) switches node B </a:t>
            </a:r>
          </a:p>
          <a:p>
            <a:pPr lvl="1"/>
            <a:r>
              <a:rPr lang="en-US" dirty="0"/>
              <a:t>GND -&gt; VDD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SEUs on SRAM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15558" y="985428"/>
            <a:ext cx="0" cy="470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15558" y="1714880"/>
            <a:ext cx="10352" cy="81330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25910" y="2781195"/>
            <a:ext cx="0" cy="470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515558" y="1313903"/>
            <a:ext cx="630315" cy="532661"/>
            <a:chOff x="2760955" y="1091953"/>
            <a:chExt cx="630315" cy="53266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74019" y="1091953"/>
              <a:ext cx="8878" cy="5326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98307" y="1278384"/>
              <a:ext cx="0" cy="18643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60955" y="1233994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71307" y="1492930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098307" y="1331067"/>
              <a:ext cx="79899" cy="81065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78206" y="1377516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515558" y="2380218"/>
            <a:ext cx="630315" cy="532661"/>
            <a:chOff x="2760955" y="2158268"/>
            <a:chExt cx="630315" cy="53266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74019" y="2158268"/>
              <a:ext cx="8878" cy="5326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98307" y="2344699"/>
              <a:ext cx="0" cy="18643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60955" y="2300309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71307" y="2559245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17542" y="2444316"/>
              <a:ext cx="2737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4145873" y="1599466"/>
            <a:ext cx="0" cy="10668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38510" y="981476"/>
            <a:ext cx="300065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90910" y="3258115"/>
            <a:ext cx="300065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 flipH="1">
            <a:off x="4748177" y="1288166"/>
            <a:ext cx="508986" cy="532661"/>
            <a:chOff x="2760955" y="1091953"/>
            <a:chExt cx="630315" cy="53266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4019" y="1091953"/>
              <a:ext cx="8878" cy="5326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98307" y="1278384"/>
              <a:ext cx="0" cy="18643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760955" y="1233994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71307" y="1492930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3098307" y="1331067"/>
              <a:ext cx="79899" cy="81065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178206" y="1377516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flipH="1">
            <a:off x="4741407" y="2381211"/>
            <a:ext cx="515755" cy="532661"/>
            <a:chOff x="2760955" y="2158268"/>
            <a:chExt cx="630315" cy="53266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974019" y="2158268"/>
              <a:ext cx="8878" cy="5326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98307" y="2344699"/>
              <a:ext cx="0" cy="18643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60955" y="2300309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71307" y="2559245"/>
              <a:ext cx="21306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117542" y="2444316"/>
              <a:ext cx="27372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5238340" y="1696535"/>
            <a:ext cx="10352" cy="81330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41407" y="1580233"/>
            <a:ext cx="6770" cy="10870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25910" y="2103186"/>
            <a:ext cx="12222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0273" y="2354235"/>
            <a:ext cx="110806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38340" y="2782188"/>
            <a:ext cx="0" cy="470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162" y="981476"/>
            <a:ext cx="0" cy="470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993253" y="1991070"/>
            <a:ext cx="424648" cy="257452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0" name="Oval 59"/>
          <p:cNvSpPr/>
          <p:nvPr/>
        </p:nvSpPr>
        <p:spPr>
          <a:xfrm>
            <a:off x="5381626" y="2012600"/>
            <a:ext cx="424648" cy="257452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09009" y="607267"/>
            <a:ext cx="91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VDD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41998" y="2832620"/>
            <a:ext cx="9112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GND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417901" y="2248522"/>
            <a:ext cx="0" cy="3181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326603" y="1846564"/>
            <a:ext cx="0" cy="2749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480785" y="2068944"/>
            <a:ext cx="79899" cy="714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205661" y="2309990"/>
            <a:ext cx="79899" cy="714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090134" y="2319926"/>
            <a:ext cx="79899" cy="714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704038" y="2055315"/>
            <a:ext cx="79899" cy="7143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02779" y="1716784"/>
            <a:ext cx="424648" cy="330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Event Effects (SEE)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8600" y="804285"/>
            <a:ext cx="8672513" cy="524281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Soft Errors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Transient</a:t>
            </a:r>
          </a:p>
          <a:p>
            <a:pPr lvl="2"/>
            <a:r>
              <a:rPr lang="en-US" dirty="0"/>
              <a:t>Single Event Transient (SET)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Static</a:t>
            </a:r>
          </a:p>
          <a:p>
            <a:pPr lvl="2"/>
            <a:r>
              <a:rPr lang="en-US" dirty="0"/>
              <a:t>Single Event Upset (SEU)</a:t>
            </a:r>
          </a:p>
          <a:p>
            <a:r>
              <a:rPr lang="en-US" dirty="0">
                <a:solidFill>
                  <a:srgbClr val="C00000"/>
                </a:solidFill>
              </a:rPr>
              <a:t>Soft Error mitigation</a:t>
            </a:r>
          </a:p>
          <a:p>
            <a:pPr lvl="1"/>
            <a:r>
              <a:rPr lang="en-US" dirty="0"/>
              <a:t>Technology level</a:t>
            </a:r>
          </a:p>
          <a:p>
            <a:pPr lvl="2"/>
            <a:r>
              <a:rPr lang="en-US" dirty="0"/>
              <a:t>Bulk CMOS Vs SOI </a:t>
            </a:r>
          </a:p>
          <a:p>
            <a:pPr lvl="1"/>
            <a:r>
              <a:rPr lang="en-US" dirty="0"/>
              <a:t>Cell level</a:t>
            </a:r>
          </a:p>
          <a:p>
            <a:pPr lvl="2"/>
            <a:r>
              <a:rPr lang="en-US" dirty="0"/>
              <a:t>Dice latch</a:t>
            </a:r>
          </a:p>
          <a:p>
            <a:pPr lvl="1"/>
            <a:r>
              <a:rPr lang="en-US" dirty="0"/>
              <a:t>System level redundancy : </a:t>
            </a:r>
            <a:r>
              <a:rPr lang="en-US" dirty="0">
                <a:solidFill>
                  <a:srgbClr val="FF0000"/>
                </a:solidFill>
              </a:rPr>
              <a:t>Triple Modular Redundancy (TMR)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5668" y="1721469"/>
            <a:ext cx="2725445" cy="7901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Mitigate Soft Errors using TMR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093398" y="1136342"/>
            <a:ext cx="381740" cy="17932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 rot="16200000">
            <a:off x="6292050" y="2067842"/>
            <a:ext cx="479394" cy="47673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19565" y="2032985"/>
            <a:ext cx="470517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04986" y="2633220"/>
            <a:ext cx="798991" cy="143232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0889" y="5070185"/>
            <a:ext cx="543540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SEE tolerance </a:t>
            </a:r>
            <a:r>
              <a:rPr lang="en-US" sz="2000" dirty="0" smtClean="0">
                <a:solidFill>
                  <a:srgbClr val="C00000"/>
                </a:solidFill>
              </a:rPr>
              <a:t>is needed in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/>
              <a:t>Global configuration registers</a:t>
            </a:r>
          </a:p>
          <a:p>
            <a:pPr marL="457200" indent="-457200">
              <a:buAutoNum type="arabicPeriod"/>
            </a:pPr>
            <a:r>
              <a:rPr lang="en-US" sz="2000" dirty="0"/>
              <a:t>Pixel configuration registers</a:t>
            </a:r>
          </a:p>
          <a:p>
            <a:pPr marL="457200" indent="-457200">
              <a:buAutoNum type="arabicPeriod"/>
            </a:pPr>
            <a:r>
              <a:rPr lang="en-US" sz="2000" dirty="0"/>
              <a:t>Data path registers</a:t>
            </a:r>
          </a:p>
        </p:txBody>
      </p:sp>
    </p:spTree>
    <p:extLst>
      <p:ext uri="{BB962C8B-B14F-4D97-AF65-F5344CB8AC3E}">
        <p14:creationId xmlns:p14="http://schemas.microsoft.com/office/powerpoint/2010/main" val="15524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34504"/>
              </p:ext>
            </p:extLst>
          </p:nvPr>
        </p:nvGraphicFramePr>
        <p:xfrm>
          <a:off x="5831852" y="2527530"/>
          <a:ext cx="215135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97">
                  <a:extLst>
                    <a:ext uri="{9D8B030D-6E8A-4147-A177-3AD203B41FA5}">
                      <a16:colId xmlns="" xmlns:a16="http://schemas.microsoft.com/office/drawing/2014/main" val="738484185"/>
                    </a:ext>
                  </a:extLst>
                </a:gridCol>
                <a:gridCol w="550416">
                  <a:extLst>
                    <a:ext uri="{9D8B030D-6E8A-4147-A177-3AD203B41FA5}">
                      <a16:colId xmlns="" xmlns:a16="http://schemas.microsoft.com/office/drawing/2014/main" val="1669018941"/>
                    </a:ext>
                  </a:extLst>
                </a:gridCol>
                <a:gridCol w="479394">
                  <a:extLst>
                    <a:ext uri="{9D8B030D-6E8A-4147-A177-3AD203B41FA5}">
                      <a16:colId xmlns="" xmlns:a16="http://schemas.microsoft.com/office/drawing/2014/main" val="1161868588"/>
                    </a:ext>
                  </a:extLst>
                </a:gridCol>
                <a:gridCol w="577048">
                  <a:extLst>
                    <a:ext uri="{9D8B030D-6E8A-4147-A177-3AD203B41FA5}">
                      <a16:colId xmlns="" xmlns:a16="http://schemas.microsoft.com/office/drawing/2014/main" val="3769404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329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612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534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73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884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6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671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586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7553654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replicated on multiple nodes</a:t>
            </a:r>
          </a:p>
          <a:p>
            <a:r>
              <a:rPr lang="en-US" dirty="0"/>
              <a:t>Additional area and power consumption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Modular Redundancy (TMR)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416" y="2436090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438466" y="3731490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467041" y="5026890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71591" y="4152622"/>
            <a:ext cx="113347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52591" y="4418028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7941" y="312189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57466" y="438548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6516" y="5663124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71729" y="3081468"/>
            <a:ext cx="75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3980" y="5679939"/>
            <a:ext cx="71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05066" y="4392406"/>
            <a:ext cx="72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52423" y="3778954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6616" y="24360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19478" y="40652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33766" y="50385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Q3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47916" y="2855190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2816" y="2845665"/>
            <a:ext cx="5334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8" idx="1"/>
          </p:cNvCxnSpPr>
          <p:nvPr/>
        </p:nvCxnSpPr>
        <p:spPr>
          <a:xfrm>
            <a:off x="4993064" y="4133385"/>
            <a:ext cx="1318498" cy="1934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847916" y="4144756"/>
            <a:ext cx="647700" cy="583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57441" y="5440156"/>
            <a:ext cx="647700" cy="583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19491" y="5426941"/>
            <a:ext cx="523875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311562" y="3733633"/>
            <a:ext cx="6477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Voter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486216" y="3923688"/>
            <a:ext cx="825346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86216" y="2845665"/>
            <a:ext cx="0" cy="107802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17172" y="4372491"/>
            <a:ext cx="794390" cy="125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5266" y="4372491"/>
            <a:ext cx="0" cy="103539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" idx="0"/>
          </p:cNvCxnSpPr>
          <p:nvPr/>
        </p:nvCxnSpPr>
        <p:spPr>
          <a:xfrm flipH="1">
            <a:off x="4705166" y="3535700"/>
            <a:ext cx="9525" cy="1957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30047" y="4854071"/>
            <a:ext cx="3694" cy="1619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9687" y="3376157"/>
            <a:ext cx="74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reset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22922" y="4665693"/>
            <a:ext cx="76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reset</a:t>
            </a:r>
          </a:p>
        </p:txBody>
      </p:sp>
      <p:cxnSp>
        <p:nvCxnSpPr>
          <p:cNvPr id="53" name="Straight Arrow Connector 52"/>
          <p:cNvCxnSpPr>
            <a:stCxn id="38" idx="3"/>
          </p:cNvCxnSpPr>
          <p:nvPr/>
        </p:nvCxnSpPr>
        <p:spPr>
          <a:xfrm flipV="1">
            <a:off x="6959262" y="4144756"/>
            <a:ext cx="391453" cy="79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959262" y="1634296"/>
            <a:ext cx="391453" cy="801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12791" y="741464"/>
            <a:ext cx="315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 = (Q1&amp;Q2)| (Q2&amp;Q3)| (Q3&amp;Q1)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671136" y="2141672"/>
            <a:ext cx="0" cy="3040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650145" y="2045980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reset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839685" y="2855190"/>
            <a:ext cx="14288" cy="2590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594968" y="3303212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55238" y="2760523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828446" y="2625757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213968" y="3018831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361846" y="3009345"/>
            <a:ext cx="65069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165"/>
          <p:cNvSpPr/>
          <p:nvPr/>
        </p:nvSpPr>
        <p:spPr>
          <a:xfrm>
            <a:off x="1426762" y="2476871"/>
            <a:ext cx="1324925" cy="11123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171"/>
          <p:cNvSpPr/>
          <p:nvPr/>
        </p:nvSpPr>
        <p:spPr>
          <a:xfrm rot="2309985">
            <a:off x="3090313" y="3126790"/>
            <a:ext cx="530621" cy="2734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05755" y="2436090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642741" y="3174415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023824" y="2624002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025300" y="3326815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2095361" y="2272687"/>
            <a:ext cx="0" cy="35131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2105717" y="3442229"/>
            <a:ext cx="0" cy="3695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9" idx="4"/>
          </p:cNvCxnSpPr>
          <p:nvPr/>
        </p:nvCxnSpPr>
        <p:spPr>
          <a:xfrm flipH="1" flipV="1">
            <a:off x="4706734" y="3277342"/>
            <a:ext cx="7957" cy="152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8" idx="2"/>
          </p:cNvCxnSpPr>
          <p:nvPr/>
        </p:nvCxnSpPr>
        <p:spPr>
          <a:xfrm flipV="1">
            <a:off x="4705166" y="4569690"/>
            <a:ext cx="0" cy="17986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9" idx="2"/>
          </p:cNvCxnSpPr>
          <p:nvPr/>
        </p:nvCxnSpPr>
        <p:spPr>
          <a:xfrm flipV="1">
            <a:off x="4730047" y="5865090"/>
            <a:ext cx="3694" cy="2066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4644221" y="3735190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645701" y="4464644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682693" y="5025413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675292" y="5772616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7019148" y="3731490"/>
            <a:ext cx="49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Q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722649" y="3166046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724126" y="4445914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10679" y="5877482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059985" y="2154624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reset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077871" y="3496785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TWEPP-17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410538" y="3009953"/>
            <a:ext cx="85725" cy="103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29588" y="3113012"/>
            <a:ext cx="66675" cy="109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38646" y="4289814"/>
            <a:ext cx="85725" cy="103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457696" y="4392873"/>
            <a:ext cx="66675" cy="109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66754" y="5569680"/>
            <a:ext cx="85725" cy="103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485804" y="5672739"/>
            <a:ext cx="66675" cy="109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 </a:t>
            </a:r>
            <a:r>
              <a:rPr lang="en-US" dirty="0" smtClean="0"/>
              <a:t>insertion </a:t>
            </a:r>
            <a:r>
              <a:rPr lang="en-US" dirty="0"/>
              <a:t>by RTL designers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100" y="857130"/>
            <a:ext cx="41013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module TMR (Din, Q,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clk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);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Input Din;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output Q; 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Q1, Q2, Q3;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always @(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posedge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clk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begin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	Q &lt;= Din;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Q1 &lt;= Din;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	Q2 &lt;= Din;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	Q3 &lt;= Din;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end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assign Q = (Q1 &amp; Q2) | (Q2 &amp; Q3) | (Q3 &amp; Q1)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endmodule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3613212" y="3178210"/>
            <a:ext cx="1048450" cy="4295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1106" y="2793499"/>
            <a:ext cx="164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Synthesis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43554" y="4635272"/>
            <a:ext cx="5369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Disadvantages: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1. Redundant logic is removed by synthesis tools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2. Additional don’t touch commands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3. Complex for chips with huge # of registers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97150" y="3287381"/>
            <a:ext cx="15802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391178" y="1452675"/>
            <a:ext cx="3779356" cy="3077698"/>
            <a:chOff x="5391178" y="1452675"/>
            <a:chExt cx="3779356" cy="3077698"/>
          </a:xfrm>
        </p:grpSpPr>
        <p:grpSp>
          <p:nvGrpSpPr>
            <p:cNvPr id="39" name="Group 38"/>
            <p:cNvGrpSpPr/>
            <p:nvPr/>
          </p:nvGrpSpPr>
          <p:grpSpPr>
            <a:xfrm>
              <a:off x="5391178" y="1452675"/>
              <a:ext cx="3779356" cy="3077698"/>
              <a:chOff x="5391178" y="1452675"/>
              <a:chExt cx="3779356" cy="30776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621277" y="1514821"/>
                <a:ext cx="393603" cy="67444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DFF</a:t>
                </a:r>
                <a:endParaRPr lang="en-US" sz="1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35334" y="2557146"/>
                <a:ext cx="393603" cy="67444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DFF</a:t>
                </a:r>
                <a:endParaRPr lang="en-US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56420" y="3599470"/>
                <a:ext cx="393603" cy="67444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DFF</a:t>
                </a:r>
                <a:endParaRPr lang="en-US" sz="160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405324" y="2896003"/>
                <a:ext cx="836407" cy="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5686469" y="3109558"/>
                <a:ext cx="56229" cy="613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347160" y="2066640"/>
                <a:ext cx="2811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54189" y="3047651"/>
                <a:ext cx="2811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68246" y="4089976"/>
                <a:ext cx="28114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217131" y="2034115"/>
                <a:ext cx="558777" cy="37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Clk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57997" y="4068708"/>
                <a:ext cx="717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Clk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15217" y="3088942"/>
                <a:ext cx="660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Clk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91178" y="2533191"/>
                <a:ext cx="652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Din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58651" y="1452675"/>
                <a:ext cx="576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Q1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90279" y="2825716"/>
                <a:ext cx="544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Q2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6199559" y="1852044"/>
                <a:ext cx="435775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014880" y="1844380"/>
                <a:ext cx="393603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31" idx="1"/>
              </p:cNvCxnSpPr>
              <p:nvPr/>
            </p:nvCxnSpPr>
            <p:spPr>
              <a:xfrm flipV="1">
                <a:off x="7044580" y="2864113"/>
                <a:ext cx="972938" cy="1641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6199559" y="2889674"/>
                <a:ext cx="477947" cy="4694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6206588" y="3931999"/>
                <a:ext cx="477947" cy="4694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064081" y="3921365"/>
                <a:ext cx="386575" cy="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8017518" y="2558871"/>
                <a:ext cx="671111" cy="61048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 err="1"/>
                  <a:t>Voter</a:t>
                </a:r>
                <a:endParaRPr lang="en-US" sz="16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7408484" y="2711795"/>
                <a:ext cx="609034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08484" y="1844380"/>
                <a:ext cx="0" cy="86741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7431326" y="3072918"/>
                <a:ext cx="586192" cy="10097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422541" y="3072918"/>
                <a:ext cx="0" cy="833119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1" idx="3"/>
              </p:cNvCxnSpPr>
              <p:nvPr/>
            </p:nvCxnSpPr>
            <p:spPr>
              <a:xfrm>
                <a:off x="8688629" y="2864113"/>
                <a:ext cx="236173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193485" y="1852044"/>
                <a:ext cx="10543" cy="2084649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ight Arrow 171"/>
              <p:cNvSpPr/>
              <p:nvPr/>
            </p:nvSpPr>
            <p:spPr>
              <a:xfrm rot="2309985">
                <a:off x="5640513" y="2070583"/>
                <a:ext cx="391553" cy="220048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601215" y="2495000"/>
                <a:ext cx="569319" cy="37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Q</a:t>
                </a:r>
                <a:endParaRPr lang="en-US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7088102" y="3845651"/>
              <a:ext cx="54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Q3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91729" y="1547259"/>
            <a:ext cx="2223170" cy="895408"/>
            <a:chOff x="3691729" y="1547259"/>
            <a:chExt cx="2223170" cy="895408"/>
          </a:xfrm>
        </p:grpSpPr>
        <p:sp>
          <p:nvSpPr>
            <p:cNvPr id="66" name="TextBox 65"/>
            <p:cNvSpPr txBox="1"/>
            <p:nvPr/>
          </p:nvSpPr>
          <p:spPr>
            <a:xfrm>
              <a:off x="5345580" y="1547259"/>
              <a:ext cx="569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Q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691729" y="1547635"/>
              <a:ext cx="1891397" cy="895032"/>
              <a:chOff x="3691729" y="1547635"/>
              <a:chExt cx="1891397" cy="89503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691729" y="1547635"/>
                <a:ext cx="1891397" cy="895032"/>
                <a:chOff x="3691729" y="1547635"/>
                <a:chExt cx="1891397" cy="895032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4537077" y="2212538"/>
                  <a:ext cx="56229" cy="6131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3691729" y="1633823"/>
                  <a:ext cx="7212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Din</a:t>
                  </a:r>
                  <a:endParaRPr lang="en-US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709363" y="1667434"/>
                  <a:ext cx="393603" cy="674445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600" dirty="0"/>
                    <a:t>DFF</a:t>
                  </a:r>
                  <a:endParaRPr lang="en-US" sz="1600" dirty="0"/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4255931" y="1886057"/>
                  <a:ext cx="435775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5102967" y="1976082"/>
                  <a:ext cx="480159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ounded Rectangle 165"/>
                <p:cNvSpPr/>
                <p:nvPr/>
              </p:nvSpPr>
              <p:spPr>
                <a:xfrm>
                  <a:off x="4412955" y="1547635"/>
                  <a:ext cx="977681" cy="895032"/>
                </a:xfrm>
                <a:prstGeom prst="round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3859001" y="2025166"/>
                <a:ext cx="558777" cy="37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Clk</a:t>
                </a:r>
                <a:endParaRPr lang="en-US" dirty="0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4292290" y="2148756"/>
                <a:ext cx="41707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1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53794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Radiation Effects on Semi-Conductor Devices</a:t>
            </a:r>
          </a:p>
          <a:p>
            <a:r>
              <a:rPr lang="en-US" dirty="0">
                <a:solidFill>
                  <a:srgbClr val="C00000"/>
                </a:solidFill>
              </a:rPr>
              <a:t>TID effects</a:t>
            </a:r>
          </a:p>
          <a:p>
            <a:pPr lvl="1"/>
            <a:r>
              <a:rPr lang="en-US" dirty="0"/>
              <a:t>Device models</a:t>
            </a:r>
          </a:p>
          <a:p>
            <a:pPr lvl="1"/>
            <a:r>
              <a:rPr lang="en-US" dirty="0"/>
              <a:t>Library </a:t>
            </a:r>
            <a:r>
              <a:rPr lang="en-US" dirty="0" smtClean="0"/>
              <a:t>characterization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SEE mitigation using </a:t>
            </a:r>
            <a:r>
              <a:rPr lang="en-US" dirty="0" smtClean="0">
                <a:solidFill>
                  <a:srgbClr val="C00000"/>
                </a:solidFill>
              </a:rPr>
              <a:t>TMR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TMR insertion by RTL engineers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TMR Macro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SEE tolerant Digital </a:t>
            </a:r>
            <a:r>
              <a:rPr lang="en-US" dirty="0">
                <a:solidFill>
                  <a:schemeClr val="accent6"/>
                </a:solidFill>
              </a:rPr>
              <a:t>Logic Synthesis Flow </a:t>
            </a:r>
            <a:r>
              <a:rPr lang="en-US" dirty="0" smtClean="0">
                <a:solidFill>
                  <a:schemeClr val="accent6"/>
                </a:solidFill>
              </a:rPr>
              <a:t>(Genus &amp; </a:t>
            </a:r>
            <a:r>
              <a:rPr lang="en-US" dirty="0" err="1" smtClean="0">
                <a:solidFill>
                  <a:schemeClr val="accent6"/>
                </a:solidFill>
              </a:rPr>
              <a:t>Innovus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</a:t>
            </a:r>
            <a:r>
              <a:rPr lang="en-US" dirty="0" smtClean="0"/>
              <a:t>HEPIC</a:t>
            </a:r>
            <a:r>
              <a:rPr lang="en-US" dirty="0" smtClean="0"/>
              <a:t>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 Macro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928089" y="2958668"/>
            <a:ext cx="6788301" cy="1642369"/>
            <a:chOff x="1459186" y="1903250"/>
            <a:chExt cx="6788301" cy="1642369"/>
          </a:xfrm>
        </p:grpSpPr>
        <p:sp>
          <p:nvSpPr>
            <p:cNvPr id="73" name="TextBox 72"/>
            <p:cNvSpPr txBox="1"/>
            <p:nvPr/>
          </p:nvSpPr>
          <p:spPr>
            <a:xfrm>
              <a:off x="1502336" y="2968877"/>
              <a:ext cx="65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Clk</a:t>
              </a:r>
              <a:endParaRPr lang="en-US" dirty="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459186" y="1903250"/>
              <a:ext cx="6788301" cy="1642369"/>
              <a:chOff x="842283" y="958788"/>
              <a:chExt cx="6788301" cy="164236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146727" y="1326374"/>
                <a:ext cx="533400" cy="8382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DFF</a:t>
                </a:r>
                <a:endParaRPr lang="en-US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20056" y="1343288"/>
                <a:ext cx="533400" cy="8382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DFF</a:t>
                </a:r>
                <a:endParaRPr lang="en-US" sz="16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99922" y="1343288"/>
                <a:ext cx="533400" cy="8382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DFF</a:t>
                </a:r>
                <a:endParaRPr lang="en-US" sz="16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393792" y="1491448"/>
                <a:ext cx="752935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5808770" y="1343288"/>
                <a:ext cx="639929" cy="83820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600" dirty="0"/>
                  <a:t>Voter</a:t>
                </a:r>
                <a:endParaRPr lang="en-US" sz="16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770259" y="1091953"/>
                <a:ext cx="0" cy="39949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0259" y="1091953"/>
                <a:ext cx="1310292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058999" y="1111183"/>
                <a:ext cx="0" cy="3994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058999" y="1510678"/>
                <a:ext cx="242613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3059000" y="1102308"/>
                <a:ext cx="0" cy="39949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059000" y="1093430"/>
                <a:ext cx="1310292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4356618" y="1112660"/>
                <a:ext cx="0" cy="39949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347740" y="1521033"/>
                <a:ext cx="242613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133322" y="1491448"/>
                <a:ext cx="67544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3853456" y="1521033"/>
                <a:ext cx="284482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17" idx="1"/>
              </p:cNvCxnSpPr>
              <p:nvPr/>
            </p:nvCxnSpPr>
            <p:spPr>
              <a:xfrm>
                <a:off x="4137938" y="1762388"/>
                <a:ext cx="167083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123389" y="1512156"/>
                <a:ext cx="0" cy="2718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91962" y="1522510"/>
                <a:ext cx="284482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2970771" y="1540265"/>
                <a:ext cx="5673" cy="4670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965098" y="1998267"/>
                <a:ext cx="2843673" cy="90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6448699" y="1522512"/>
                <a:ext cx="328846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412195" y="2441065"/>
                <a:ext cx="3454423" cy="28108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7" idx="2"/>
              </p:cNvCxnSpPr>
              <p:nvPr/>
            </p:nvCxnSpPr>
            <p:spPr>
              <a:xfrm flipV="1">
                <a:off x="2413427" y="2164574"/>
                <a:ext cx="0" cy="27649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3569002" y="2192682"/>
                <a:ext cx="0" cy="27649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4866618" y="2185282"/>
                <a:ext cx="0" cy="27649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1596307" y="958788"/>
                <a:ext cx="5083261" cy="164236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42283" y="1256188"/>
                <a:ext cx="643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Din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737250" y="1291699"/>
                <a:ext cx="893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629815" y="1245635"/>
                <a:ext cx="592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Q1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794273" y="1247113"/>
                <a:ext cx="592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Q2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091893" y="1213079"/>
                <a:ext cx="592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Q3</a:t>
                </a:r>
              </a:p>
            </p:txBody>
          </p:sp>
        </p:grpSp>
      </p:grpSp>
      <p:sp>
        <p:nvSpPr>
          <p:cNvPr id="79" name="Content Placeholder 1"/>
          <p:cNvSpPr>
            <a:spLocks noGrp="1"/>
          </p:cNvSpPr>
          <p:nvPr>
            <p:ph idx="1"/>
          </p:nvPr>
        </p:nvSpPr>
        <p:spPr>
          <a:xfrm>
            <a:off x="339902" y="926147"/>
            <a:ext cx="8672513" cy="17203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Realize TMR </a:t>
            </a:r>
            <a:r>
              <a:rPr lang="en-US" dirty="0" smtClean="0">
                <a:solidFill>
                  <a:srgbClr val="C00000"/>
                </a:solidFill>
              </a:rPr>
              <a:t>as </a:t>
            </a:r>
            <a:r>
              <a:rPr lang="en-US" dirty="0">
                <a:solidFill>
                  <a:srgbClr val="C00000"/>
                </a:solidFill>
              </a:rPr>
              <a:t>a macro</a:t>
            </a:r>
          </a:p>
          <a:p>
            <a:pPr lvl="1"/>
            <a:r>
              <a:rPr lang="en-US" dirty="0"/>
              <a:t>Single row implementation</a:t>
            </a:r>
          </a:p>
          <a:p>
            <a:pPr lvl="1"/>
            <a:r>
              <a:rPr lang="en-US" dirty="0" smtClean="0"/>
              <a:t>like</a:t>
            </a:r>
            <a:r>
              <a:rPr lang="en-US" dirty="0" smtClean="0"/>
              <a:t> </a:t>
            </a:r>
            <a:r>
              <a:rPr lang="en-US" dirty="0"/>
              <a:t>a standard cell</a:t>
            </a:r>
          </a:p>
          <a:p>
            <a:r>
              <a:rPr lang="en-US" dirty="0">
                <a:solidFill>
                  <a:srgbClr val="C00000"/>
                </a:solidFill>
              </a:rPr>
              <a:t>After synthesis, replace the registers with TMR Macro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6668" y="4856820"/>
            <a:ext cx="610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Disadvantages: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Non-optimal placement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Routing issues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414726" y="4009518"/>
            <a:ext cx="84507" cy="1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99233" y="4009518"/>
            <a:ext cx="93047" cy="1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579176" y="4019876"/>
            <a:ext cx="84507" cy="1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63683" y="4019876"/>
            <a:ext cx="93047" cy="1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867915" y="4021351"/>
            <a:ext cx="84507" cy="1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52422" y="4021351"/>
            <a:ext cx="93047" cy="1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788" y="218299"/>
            <a:ext cx="8686800" cy="427877"/>
          </a:xfrm>
        </p:spPr>
        <p:txBody>
          <a:bodyPr/>
          <a:lstStyle/>
          <a:p>
            <a:r>
              <a:rPr lang="en-US" sz="2000" dirty="0" smtClean="0"/>
              <a:t>SEE Tolerant Semi-Custom </a:t>
            </a:r>
            <a:r>
              <a:rPr lang="en-US" sz="2000" dirty="0"/>
              <a:t>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4548" y="52020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Specification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4544" y="995283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RTL (Verilog)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1512" y="1974249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Synthesis (Genus/RC)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3480" y="2887159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Placement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4546" y="3835477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Clock Tree Distribution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6029" y="4764428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Routing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4545" y="5674224"/>
            <a:ext cx="2290439" cy="585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Physical Verification</a:t>
            </a:r>
          </a:p>
        </p:txBody>
      </p:sp>
      <p:sp>
        <p:nvSpPr>
          <p:cNvPr id="14" name="Arrow: Down 13"/>
          <p:cNvSpPr/>
          <p:nvPr/>
        </p:nvSpPr>
        <p:spPr>
          <a:xfrm>
            <a:off x="5299969" y="656942"/>
            <a:ext cx="159795" cy="3240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5299968" y="1598888"/>
            <a:ext cx="159796" cy="3464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/>
          <p:cNvSpPr/>
          <p:nvPr/>
        </p:nvSpPr>
        <p:spPr>
          <a:xfrm>
            <a:off x="5301442" y="2575632"/>
            <a:ext cx="170153" cy="2935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/>
          <p:cNvSpPr/>
          <p:nvPr/>
        </p:nvSpPr>
        <p:spPr>
          <a:xfrm>
            <a:off x="5328077" y="3485013"/>
            <a:ext cx="143519" cy="316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/>
          <p:cNvSpPr/>
          <p:nvPr/>
        </p:nvSpPr>
        <p:spPr>
          <a:xfrm>
            <a:off x="5310325" y="4430487"/>
            <a:ext cx="177548" cy="3065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/>
          <p:cNvSpPr/>
          <p:nvPr/>
        </p:nvSpPr>
        <p:spPr>
          <a:xfrm>
            <a:off x="5302929" y="5354347"/>
            <a:ext cx="156835" cy="285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637091" y="981464"/>
            <a:ext cx="2191302" cy="1268269"/>
            <a:chOff x="6637091" y="981464"/>
            <a:chExt cx="2191302" cy="1268269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7319189" y="981464"/>
              <a:ext cx="1509204" cy="6655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TMR Insertion</a:t>
              </a:r>
            </a:p>
          </p:txBody>
        </p:sp>
        <p:cxnSp>
          <p:nvCxnSpPr>
            <p:cNvPr id="23" name="Straight Arrow Connector 22"/>
            <p:cNvCxnSpPr>
              <a:stCxn id="20" idx="2"/>
            </p:cNvCxnSpPr>
            <p:nvPr/>
          </p:nvCxnSpPr>
          <p:spPr>
            <a:xfrm flipH="1">
              <a:off x="6637091" y="1647047"/>
              <a:ext cx="1436700" cy="60268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412195" y="1330009"/>
            <a:ext cx="2861285" cy="1850114"/>
            <a:chOff x="1412195" y="1330009"/>
            <a:chExt cx="2861285" cy="1850114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1412195" y="1330009"/>
              <a:ext cx="2672545" cy="1029576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Memory Elements Spatial Separation</a:t>
              </a:r>
            </a:p>
          </p:txBody>
        </p:sp>
        <p:cxnSp>
          <p:nvCxnSpPr>
            <p:cNvPr id="27" name="Straight Arrow Connector 26"/>
            <p:cNvCxnSpPr>
              <a:stCxn id="24" idx="2"/>
              <a:endCxn id="10" idx="1"/>
            </p:cNvCxnSpPr>
            <p:nvPr/>
          </p:nvCxnSpPr>
          <p:spPr>
            <a:xfrm>
              <a:off x="2748468" y="2359585"/>
              <a:ext cx="1525012" cy="82053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604985" y="2175110"/>
            <a:ext cx="2399192" cy="1953331"/>
            <a:chOff x="6604985" y="2175110"/>
            <a:chExt cx="2399192" cy="1953331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6953435" y="2175110"/>
              <a:ext cx="2050742" cy="1000666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Clock Delay/Skew Insertion</a:t>
              </a:r>
            </a:p>
          </p:txBody>
        </p:sp>
        <p:cxnSp>
          <p:nvCxnSpPr>
            <p:cNvPr id="29" name="Straight Arrow Connector 28"/>
            <p:cNvCxnSpPr>
              <a:stCxn id="25" idx="2"/>
              <a:endCxn id="11" idx="3"/>
            </p:cNvCxnSpPr>
            <p:nvPr/>
          </p:nvCxnSpPr>
          <p:spPr>
            <a:xfrm flipH="1">
              <a:off x="6604985" y="3175776"/>
              <a:ext cx="1373821" cy="95266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ight Brace 29"/>
          <p:cNvSpPr/>
          <p:nvPr/>
        </p:nvSpPr>
        <p:spPr>
          <a:xfrm>
            <a:off x="6727054" y="2927451"/>
            <a:ext cx="297403" cy="23203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19635" y="3361754"/>
            <a:ext cx="1575789" cy="1495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Physical Design (Encounter/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Innovus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2250" y="3746667"/>
            <a:ext cx="3809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TMR Insertion methodology with timing /placement aware in semi-custom design flow</a:t>
            </a:r>
          </a:p>
        </p:txBody>
      </p:sp>
    </p:spTree>
    <p:extLst>
      <p:ext uri="{BB962C8B-B14F-4D97-AF65-F5344CB8AC3E}">
        <p14:creationId xmlns:p14="http://schemas.microsoft.com/office/powerpoint/2010/main" val="42159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Synthesis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33" y="6468273"/>
            <a:ext cx="675368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475408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00" y="6472288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78415" y="1044424"/>
            <a:ext cx="1982673" cy="5045928"/>
            <a:chOff x="1837678" y="1312572"/>
            <a:chExt cx="1982673" cy="5045928"/>
          </a:xfrm>
        </p:grpSpPr>
        <p:sp>
          <p:nvSpPr>
            <p:cNvPr id="9" name="Rounded Rectangle 7"/>
            <p:cNvSpPr/>
            <p:nvPr/>
          </p:nvSpPr>
          <p:spPr>
            <a:xfrm>
              <a:off x="1953087" y="1312572"/>
              <a:ext cx="1846556" cy="70265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Load Libs and RTL</a:t>
              </a: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1837678" y="2648174"/>
              <a:ext cx="1982673" cy="1185091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Apply SDC</a:t>
              </a:r>
            </a:p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Set Avoid on undesirable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</a:rPr>
                <a:t>Flipflops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Rounded Rectangle 9"/>
            <p:cNvSpPr/>
            <p:nvPr/>
          </p:nvSpPr>
          <p:spPr>
            <a:xfrm>
              <a:off x="1953087" y="4301234"/>
              <a:ext cx="1804522" cy="717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Synthesize Design</a:t>
              </a:r>
            </a:p>
          </p:txBody>
        </p:sp>
        <p:sp>
          <p:nvSpPr>
            <p:cNvPr id="14" name="Rounded Rectangle 12"/>
            <p:cNvSpPr/>
            <p:nvPr/>
          </p:nvSpPr>
          <p:spPr>
            <a:xfrm>
              <a:off x="1968623" y="5677934"/>
              <a:ext cx="1788986" cy="68056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Write Final Netlist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698810" y="2015231"/>
              <a:ext cx="266330" cy="651028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690256" y="3858826"/>
              <a:ext cx="266330" cy="45128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2979643" y="1044424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2955149" y="2415356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2986210" y="4019689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0" name="Down Arrow 15"/>
          <p:cNvSpPr/>
          <p:nvPr/>
        </p:nvSpPr>
        <p:spPr>
          <a:xfrm>
            <a:off x="2062920" y="4789883"/>
            <a:ext cx="266330" cy="67473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918981" y="5356815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94206" y="1063983"/>
            <a:ext cx="4762247" cy="4710941"/>
            <a:chOff x="3903084" y="1063983"/>
            <a:chExt cx="4762247" cy="4710941"/>
          </a:xfrm>
        </p:grpSpPr>
        <p:sp>
          <p:nvSpPr>
            <p:cNvPr id="62" name="Rectangle 61"/>
            <p:cNvSpPr/>
            <p:nvPr/>
          </p:nvSpPr>
          <p:spPr>
            <a:xfrm>
              <a:off x="4863036" y="1063983"/>
              <a:ext cx="494679" cy="81807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FF1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975198" y="1093230"/>
              <a:ext cx="540056" cy="764813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FF2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92631" y="4964244"/>
              <a:ext cx="569081" cy="81068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FF3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51387" y="5010111"/>
              <a:ext cx="545206" cy="76481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FF4</a:t>
              </a:r>
            </a:p>
          </p:txBody>
        </p:sp>
        <p:sp>
          <p:nvSpPr>
            <p:cNvPr id="66" name="Explosion: 14 Points 65"/>
            <p:cNvSpPr/>
            <p:nvPr/>
          </p:nvSpPr>
          <p:spPr>
            <a:xfrm>
              <a:off x="3903084" y="2123767"/>
              <a:ext cx="4762247" cy="2407027"/>
            </a:xfrm>
            <a:prstGeom prst="irregularSeal2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Combinational Data Path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352889" y="1242396"/>
              <a:ext cx="5707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635764" y="1271034"/>
              <a:ext cx="287899" cy="14864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226039" y="1225749"/>
              <a:ext cx="6369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383642" y="5154133"/>
              <a:ext cx="5089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5818871" y="4287915"/>
              <a:ext cx="185368" cy="8819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04424" y="1256317"/>
              <a:ext cx="500485" cy="10203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515254" y="1225749"/>
              <a:ext cx="72081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7576964" y="5153010"/>
              <a:ext cx="720813" cy="210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66" idx="2"/>
            </p:cNvCxnSpPr>
            <p:nvPr/>
          </p:nvCxnSpPr>
          <p:spPr>
            <a:xfrm flipV="1">
              <a:off x="6284208" y="4223452"/>
              <a:ext cx="179025" cy="9420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854422" y="1607280"/>
              <a:ext cx="85725" cy="103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873472" y="1710339"/>
              <a:ext cx="66675" cy="109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977669" y="1590998"/>
              <a:ext cx="85725" cy="103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7669" y="1694057"/>
              <a:ext cx="85726" cy="109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41289" y="5480899"/>
              <a:ext cx="85725" cy="103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60339" y="5583958"/>
              <a:ext cx="66675" cy="109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894368" y="5464619"/>
              <a:ext cx="85725" cy="103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904540" y="5567678"/>
              <a:ext cx="66675" cy="109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04424" y="1242396"/>
              <a:ext cx="5707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453605" y="5155135"/>
              <a:ext cx="5707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84208" y="5169880"/>
              <a:ext cx="7880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26781" y="1710339"/>
              <a:ext cx="3466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782540" y="1674993"/>
              <a:ext cx="1926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56555" y="5573509"/>
              <a:ext cx="3466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06431" y="5583958"/>
              <a:ext cx="3466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0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 Synthesis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33" y="6468273"/>
            <a:ext cx="675368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475408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TWEPP-17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00" y="6472288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6087" y="271823"/>
            <a:ext cx="8220649" cy="5874124"/>
            <a:chOff x="1743676" y="-103646"/>
            <a:chExt cx="8220649" cy="5874124"/>
          </a:xfrm>
        </p:grpSpPr>
        <p:sp>
          <p:nvSpPr>
            <p:cNvPr id="9" name="Rounded Rectangle 7"/>
            <p:cNvSpPr/>
            <p:nvPr/>
          </p:nvSpPr>
          <p:spPr>
            <a:xfrm>
              <a:off x="1953087" y="1081744"/>
              <a:ext cx="1846556" cy="70265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Load Libs and RTL</a:t>
              </a: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1743676" y="2413244"/>
              <a:ext cx="2076676" cy="112746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Apply SDC</a:t>
              </a:r>
            </a:p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Set Avoid on undesirable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</a:rPr>
                <a:t>Flipflops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Rounded Rectangle 9"/>
            <p:cNvSpPr/>
            <p:nvPr/>
          </p:nvSpPr>
          <p:spPr>
            <a:xfrm>
              <a:off x="1953087" y="3963873"/>
              <a:ext cx="1804522" cy="717617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Synthesize Design</a:t>
              </a:r>
            </a:p>
          </p:txBody>
        </p:sp>
        <p:sp>
          <p:nvSpPr>
            <p:cNvPr id="12" name="Rounded Rectangle 10"/>
            <p:cNvSpPr/>
            <p:nvPr/>
          </p:nvSpPr>
          <p:spPr>
            <a:xfrm>
              <a:off x="4524227" y="1555070"/>
              <a:ext cx="3128332" cy="1173995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read TMR Netlist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Use Change Link to convert desired flops to TMR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1"/>
            <p:cNvSpPr/>
            <p:nvPr/>
          </p:nvSpPr>
          <p:spPr>
            <a:xfrm>
              <a:off x="4507066" y="3404329"/>
              <a:ext cx="2950182" cy="9588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Remove TMR flop design</a:t>
              </a: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Uniquify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2"/>
            <p:cNvSpPr/>
            <p:nvPr/>
          </p:nvSpPr>
          <p:spPr>
            <a:xfrm>
              <a:off x="5219794" y="5095775"/>
              <a:ext cx="1561824" cy="67470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Write Final Netlist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698810" y="1784403"/>
              <a:ext cx="266330" cy="651028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690256" y="3565861"/>
              <a:ext cx="266330" cy="415774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21"/>
            <p:cNvSpPr/>
            <p:nvPr/>
          </p:nvSpPr>
          <p:spPr>
            <a:xfrm>
              <a:off x="5852350" y="887767"/>
              <a:ext cx="255487" cy="71215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22"/>
            <p:cNvSpPr/>
            <p:nvPr/>
          </p:nvSpPr>
          <p:spPr>
            <a:xfrm>
              <a:off x="5852478" y="2712780"/>
              <a:ext cx="255487" cy="71270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23"/>
            <p:cNvSpPr/>
            <p:nvPr/>
          </p:nvSpPr>
          <p:spPr>
            <a:xfrm>
              <a:off x="5843598" y="4370299"/>
              <a:ext cx="255487" cy="748324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>
              <a:stCxn id="11" idx="2"/>
            </p:cNvCxnSpPr>
            <p:nvPr/>
          </p:nvCxnSpPr>
          <p:spPr>
            <a:xfrm>
              <a:off x="2855348" y="4681490"/>
              <a:ext cx="3262" cy="73388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37592" y="5406504"/>
              <a:ext cx="1459190" cy="887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96782" y="878889"/>
              <a:ext cx="0" cy="452761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7" idx="0"/>
            </p:cNvCxnSpPr>
            <p:nvPr/>
          </p:nvCxnSpPr>
          <p:spPr>
            <a:xfrm>
              <a:off x="4287904" y="878889"/>
              <a:ext cx="1692190" cy="887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Vertical Scroll 39"/>
            <p:cNvSpPr/>
            <p:nvPr/>
          </p:nvSpPr>
          <p:spPr>
            <a:xfrm>
              <a:off x="6149187" y="-103646"/>
              <a:ext cx="3815138" cy="1598055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Read_netlist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TMR.v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foreach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I [filter –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regexp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libcell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DFQD* [find /designs/$DESIGN –instance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instances_seq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/*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tmr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*]] {</a:t>
              </a:r>
            </a:p>
            <a:p>
              <a:pPr algn="ctr"/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Change_link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–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inst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$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–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design_name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/designs/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tmr_flop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}</a:t>
              </a:r>
            </a:p>
          </p:txBody>
        </p:sp>
        <p:sp>
          <p:nvSpPr>
            <p:cNvPr id="28" name="Vertical Scroll 40"/>
            <p:cNvSpPr/>
            <p:nvPr/>
          </p:nvSpPr>
          <p:spPr>
            <a:xfrm>
              <a:off x="7173043" y="3101420"/>
              <a:ext cx="2728723" cy="1564674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rm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/designs/LTMR</a:t>
              </a:r>
            </a:p>
            <a:p>
              <a:pPr algn="ctr"/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Uniquify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$DESIGN</a:t>
              </a:r>
            </a:p>
            <a:p>
              <a:pPr algn="ctr"/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Set_attr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preserve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size_ok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[find / -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subdesign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TMR*]</a:t>
              </a:r>
            </a:p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Synth –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to_map</a:t>
              </a: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</a:rPr>
                <a:t>incr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2743060" y="1292723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4" name="Oval 53"/>
          <p:cNvSpPr/>
          <p:nvPr/>
        </p:nvSpPr>
        <p:spPr>
          <a:xfrm>
            <a:off x="2732457" y="2706740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2705465" y="4212454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3560468" y="1811868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7" name="Oval 56"/>
          <p:cNvSpPr/>
          <p:nvPr/>
        </p:nvSpPr>
        <p:spPr>
          <a:xfrm>
            <a:off x="3485610" y="3658476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8" name="Oval 57"/>
          <p:cNvSpPr/>
          <p:nvPr/>
        </p:nvSpPr>
        <p:spPr>
          <a:xfrm>
            <a:off x="4163211" y="5361069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5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 Insertion Automation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4425" y="957451"/>
            <a:ext cx="417251" cy="7648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FF1 C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3181" y="1012193"/>
            <a:ext cx="417251" cy="76481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FF2 A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4020" y="4342807"/>
            <a:ext cx="417251" cy="764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FF3 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1969" y="4459692"/>
            <a:ext cx="417251" cy="76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FF4 A</a:t>
            </a:r>
          </a:p>
        </p:txBody>
      </p:sp>
      <p:sp>
        <p:nvSpPr>
          <p:cNvPr id="11" name="Explosion: 14 Points 10"/>
          <p:cNvSpPr/>
          <p:nvPr/>
        </p:nvSpPr>
        <p:spPr>
          <a:xfrm>
            <a:off x="3259060" y="2064485"/>
            <a:ext cx="1959724" cy="220867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DATA PATH</a:t>
            </a:r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2308519" y="2843315"/>
            <a:ext cx="950541" cy="537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0748" y="790743"/>
            <a:ext cx="22736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6588" y="4142078"/>
            <a:ext cx="2017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  <a:endCxn id="99" idx="3"/>
          </p:cNvCxnSpPr>
          <p:nvPr/>
        </p:nvCxnSpPr>
        <p:spPr>
          <a:xfrm flipH="1">
            <a:off x="2774425" y="5107620"/>
            <a:ext cx="238221" cy="418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2790" y="5992425"/>
            <a:ext cx="1237242" cy="16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50032" y="4269568"/>
            <a:ext cx="180228" cy="1710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81" idx="1"/>
          </p:cNvCxnSpPr>
          <p:nvPr/>
        </p:nvCxnSpPr>
        <p:spPr>
          <a:xfrm>
            <a:off x="5141807" y="1777006"/>
            <a:ext cx="327083" cy="602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61662" y="783345"/>
            <a:ext cx="29642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11917" y="2860083"/>
            <a:ext cx="1086128" cy="359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305348" y="4224248"/>
            <a:ext cx="2151896" cy="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26" idx="1"/>
          </p:cNvCxnSpPr>
          <p:nvPr/>
        </p:nvCxnSpPr>
        <p:spPr>
          <a:xfrm>
            <a:off x="5810595" y="5224505"/>
            <a:ext cx="393592" cy="355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49501" y="6011834"/>
            <a:ext cx="788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549959" y="3852905"/>
            <a:ext cx="1307776" cy="2168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36644" y="967807"/>
            <a:ext cx="417251" cy="7648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FF1 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65831" y="942654"/>
            <a:ext cx="417251" cy="7648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FF1A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065320" y="790743"/>
            <a:ext cx="0" cy="407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65320" y="1172485"/>
            <a:ext cx="300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01302" y="783345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01305" y="1162504"/>
            <a:ext cx="224566" cy="2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39627" y="793702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30756" y="1162504"/>
            <a:ext cx="173264" cy="4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2"/>
            <a:endCxn id="44" idx="1"/>
          </p:cNvCxnSpPr>
          <p:nvPr/>
        </p:nvCxnSpPr>
        <p:spPr>
          <a:xfrm>
            <a:off x="1574457" y="1707467"/>
            <a:ext cx="341658" cy="538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lowchart: Preparation 43"/>
          <p:cNvSpPr/>
          <p:nvPr/>
        </p:nvSpPr>
        <p:spPr>
          <a:xfrm>
            <a:off x="1916115" y="2024262"/>
            <a:ext cx="858310" cy="443618"/>
          </a:xfrm>
          <a:prstGeom prst="flowChartPreparation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cxnSp>
        <p:nvCxnSpPr>
          <p:cNvPr id="47" name="Straight Connector 46"/>
          <p:cNvCxnSpPr>
            <a:stCxn id="26" idx="2"/>
            <a:endCxn id="44" idx="0"/>
          </p:cNvCxnSpPr>
          <p:nvPr/>
        </p:nvCxnSpPr>
        <p:spPr>
          <a:xfrm>
            <a:off x="2345270" y="1732620"/>
            <a:ext cx="0" cy="291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2"/>
            <a:endCxn id="44" idx="3"/>
          </p:cNvCxnSpPr>
          <p:nvPr/>
        </p:nvCxnSpPr>
        <p:spPr>
          <a:xfrm flipH="1">
            <a:off x="2774425" y="1722264"/>
            <a:ext cx="208626" cy="5238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215575" y="679629"/>
            <a:ext cx="2184573" cy="1939284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80383" y="1013674"/>
            <a:ext cx="417251" cy="76481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FF2 B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17538" y="1015152"/>
            <a:ext cx="417251" cy="76481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FF2 C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661662" y="792361"/>
            <a:ext cx="0" cy="407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661662" y="1174103"/>
            <a:ext cx="300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58774" y="811752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458777" y="1190911"/>
            <a:ext cx="224566" cy="2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260323" y="785640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251452" y="1154442"/>
            <a:ext cx="173264" cy="4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4" idx="2"/>
          </p:cNvCxnSpPr>
          <p:nvPr/>
        </p:nvCxnSpPr>
        <p:spPr>
          <a:xfrm>
            <a:off x="2345270" y="2467880"/>
            <a:ext cx="0" cy="392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81" idx="0"/>
          </p:cNvCxnSpPr>
          <p:nvPr/>
        </p:nvCxnSpPr>
        <p:spPr>
          <a:xfrm>
            <a:off x="5897817" y="1778487"/>
            <a:ext cx="228" cy="379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lowchart: Preparation 80"/>
          <p:cNvSpPr/>
          <p:nvPr/>
        </p:nvSpPr>
        <p:spPr>
          <a:xfrm>
            <a:off x="5468890" y="2157646"/>
            <a:ext cx="858310" cy="443618"/>
          </a:xfrm>
          <a:prstGeom prst="flowChartPreparati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cxnSp>
        <p:nvCxnSpPr>
          <p:cNvPr id="82" name="Straight Connector 81"/>
          <p:cNvCxnSpPr>
            <a:endCxn id="81" idx="3"/>
          </p:cNvCxnSpPr>
          <p:nvPr/>
        </p:nvCxnSpPr>
        <p:spPr>
          <a:xfrm flipH="1">
            <a:off x="6327200" y="1777006"/>
            <a:ext cx="306142" cy="602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1" idx="2"/>
          </p:cNvCxnSpPr>
          <p:nvPr/>
        </p:nvCxnSpPr>
        <p:spPr>
          <a:xfrm>
            <a:off x="5898045" y="2601264"/>
            <a:ext cx="0" cy="258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30890" y="724697"/>
            <a:ext cx="2184573" cy="1939284"/>
          </a:xfrm>
          <a:prstGeom prst="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104164" y="4326533"/>
            <a:ext cx="417251" cy="764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FF3 B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359919" y="4310258"/>
            <a:ext cx="417251" cy="764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FF3 A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1075990" y="4161448"/>
            <a:ext cx="0" cy="407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075990" y="4543190"/>
            <a:ext cx="300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903337" y="4139668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903340" y="4518827"/>
            <a:ext cx="224566" cy="2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661200" y="4133461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2652329" y="4502263"/>
            <a:ext cx="173264" cy="4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lowchart: Preparation 98"/>
          <p:cNvSpPr/>
          <p:nvPr/>
        </p:nvSpPr>
        <p:spPr>
          <a:xfrm>
            <a:off x="1916115" y="5304252"/>
            <a:ext cx="858310" cy="443618"/>
          </a:xfrm>
          <a:prstGeom prst="flowChartPreparat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1548282" y="5063504"/>
            <a:ext cx="367833" cy="462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0" idx="2"/>
            <a:endCxn id="99" idx="0"/>
          </p:cNvCxnSpPr>
          <p:nvPr/>
        </p:nvCxnSpPr>
        <p:spPr>
          <a:xfrm>
            <a:off x="2312790" y="5091346"/>
            <a:ext cx="32480" cy="212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348315" y="5747870"/>
            <a:ext cx="0" cy="244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128277" y="4027993"/>
            <a:ext cx="2184573" cy="19392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437953" y="4452296"/>
            <a:ext cx="417251" cy="76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FF4 B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123016" y="4462650"/>
            <a:ext cx="417251" cy="76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FF4 C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305348" y="4211875"/>
            <a:ext cx="0" cy="407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305348" y="4602495"/>
            <a:ext cx="3005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224595" y="4220753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204187" y="4601015"/>
            <a:ext cx="233767" cy="4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943137" y="4232814"/>
            <a:ext cx="3" cy="389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6934266" y="4601616"/>
            <a:ext cx="173264" cy="4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Flowchart: Preparation 125"/>
          <p:cNvSpPr/>
          <p:nvPr/>
        </p:nvSpPr>
        <p:spPr>
          <a:xfrm>
            <a:off x="6204187" y="5358430"/>
            <a:ext cx="858310" cy="443618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cxnSp>
        <p:nvCxnSpPr>
          <p:cNvPr id="129" name="Straight Connector 128"/>
          <p:cNvCxnSpPr>
            <a:stCxn id="113" idx="2"/>
            <a:endCxn id="126" idx="0"/>
          </p:cNvCxnSpPr>
          <p:nvPr/>
        </p:nvCxnSpPr>
        <p:spPr>
          <a:xfrm flipH="1">
            <a:off x="6633342" y="5217109"/>
            <a:ext cx="13237" cy="1413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4" idx="2"/>
            <a:endCxn id="126" idx="3"/>
          </p:cNvCxnSpPr>
          <p:nvPr/>
        </p:nvCxnSpPr>
        <p:spPr>
          <a:xfrm flipH="1">
            <a:off x="7062497" y="5227463"/>
            <a:ext cx="269145" cy="352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6" idx="2"/>
          </p:cNvCxnSpPr>
          <p:nvPr/>
        </p:nvCxnSpPr>
        <p:spPr>
          <a:xfrm>
            <a:off x="6633342" y="5802048"/>
            <a:ext cx="13237" cy="198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5480384" y="3962080"/>
            <a:ext cx="2184573" cy="19392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71291" y="824026"/>
            <a:ext cx="1069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TMR_Hinst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71291" y="2967431"/>
            <a:ext cx="833835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Additional steps in synthesis flow does TMR insertion</a:t>
            </a:r>
          </a:p>
        </p:txBody>
      </p:sp>
    </p:spTree>
    <p:extLst>
      <p:ext uri="{BB962C8B-B14F-4D97-AF65-F5344CB8AC3E}">
        <p14:creationId xmlns:p14="http://schemas.microsoft.com/office/powerpoint/2010/main" val="3538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027" y="2343815"/>
            <a:ext cx="8672513" cy="37906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</a:rPr>
              <a:t>TMR_DFQD.v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module 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TMR_DFQD</a:t>
            </a:r>
            <a:r>
              <a:rPr lang="en-US" sz="1800" dirty="0">
                <a:latin typeface="Arial Rounded MT Bold" panose="020F0704030504030204" pitchFamily="34" charset="0"/>
              </a:rPr>
              <a:t> (CP, D, Q);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input CP, D;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output Q;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wire CP, D1, D2, D3, Q, Q1, Q2, Q3, n_0;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	DFQD1 DFFQ2_reg(.CP (CP), .D (D), .Q (Q2));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	DFQD1 DFFQ1_reg(.CP (CP), .D (D), .Q (Q1));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	DFQD1 DFFQ3_reg(.CP (CP), .D (D), .Q (Q3));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	MAOI222D0 p4324D(.A (Q1), .B (Q2), .C (Q3), .ZN (n_0));</a:t>
            </a:r>
          </a:p>
          <a:p>
            <a:pPr marL="0" indent="0"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	CKND0 Fp4461A(.I (n_0), .ZN (Q));</a:t>
            </a:r>
          </a:p>
          <a:p>
            <a:pPr marL="0" indent="0">
              <a:buNone/>
            </a:pPr>
            <a:r>
              <a:rPr lang="en-US" sz="1800" dirty="0" err="1">
                <a:latin typeface="Arial Rounded MT Bold" panose="020F0704030504030204" pitchFamily="34" charset="0"/>
              </a:rPr>
              <a:t>endmodule</a:t>
            </a:r>
            <a:endParaRPr lang="en-US" sz="18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Vertical Scroll 39"/>
          <p:cNvSpPr/>
          <p:nvPr/>
        </p:nvSpPr>
        <p:spPr>
          <a:xfrm>
            <a:off x="506027" y="275727"/>
            <a:ext cx="8540319" cy="1611689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read_netlist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TMR_DFQD.v</a:t>
            </a:r>
            <a:endParaRPr lang="en-US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foreach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I [filter –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regexp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libcell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DFQD*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[find /designs/$DESIGN –instance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instances_seq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/*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*]] {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Change_link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$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design_name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/designs/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TMR_DFQD</a:t>
            </a: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}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32987" y="683581"/>
            <a:ext cx="1402671" cy="1714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05111" y="1541028"/>
            <a:ext cx="3701988" cy="1198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5820" y="3385460"/>
            <a:ext cx="767187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Each flipflop type must have its corresponding TMR netlist</a:t>
            </a:r>
          </a:p>
        </p:txBody>
      </p:sp>
      <p:sp>
        <p:nvSpPr>
          <p:cNvPr id="10" name="Oval 9"/>
          <p:cNvSpPr/>
          <p:nvPr/>
        </p:nvSpPr>
        <p:spPr>
          <a:xfrm>
            <a:off x="577833" y="242741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9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TWEPP-17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Vertical Scroll 39"/>
          <p:cNvSpPr/>
          <p:nvPr/>
        </p:nvSpPr>
        <p:spPr>
          <a:xfrm>
            <a:off x="222250" y="185649"/>
            <a:ext cx="8540319" cy="1687539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read_netlist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TMR_DFQD.v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foreach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[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filter –</a:t>
            </a:r>
            <a:r>
              <a:rPr lang="en-US" sz="1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regexp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libcell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DFQD* 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[find /designs/$DESIGN/* –instance </a:t>
            </a:r>
            <a:r>
              <a:rPr 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instances_seq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/*</a:t>
            </a:r>
            <a:r>
              <a:rPr 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*]]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{</a:t>
            </a:r>
          </a:p>
          <a:p>
            <a:pPr algn="ctr"/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change_link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$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design_name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/designs/TMR_DFQD</a:t>
            </a: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8054" y="2478988"/>
            <a:ext cx="3143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for all the sequential instances with instance name consisting of *</a:t>
            </a:r>
            <a:r>
              <a:rPr lang="en-US" dirty="0" err="1"/>
              <a:t>reg</a:t>
            </a:r>
            <a:r>
              <a:rPr lang="en-US" dirty="0"/>
              <a:t>*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86" y="2652244"/>
            <a:ext cx="3524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Filter all the *</a:t>
            </a:r>
            <a:r>
              <a:rPr lang="en-US" dirty="0" err="1">
                <a:solidFill>
                  <a:srgbClr val="FF0000"/>
                </a:solidFill>
              </a:rPr>
              <a:t>reg</a:t>
            </a:r>
            <a:r>
              <a:rPr lang="en-US" dirty="0">
                <a:solidFill>
                  <a:srgbClr val="FF0000"/>
                </a:solidFill>
              </a:rPr>
              <a:t>* instances mapped to DFQD cell in the technology library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55241" y="1494436"/>
            <a:ext cx="1434061" cy="94305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63767" y="977633"/>
            <a:ext cx="1571502" cy="134052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9958" y="2437489"/>
            <a:ext cx="3237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Change_link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built-in command in RC compilers which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Replaces the cell with LTMR cell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321180" y="1035134"/>
            <a:ext cx="1300359" cy="151818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Vertical Scroll 40"/>
          <p:cNvSpPr/>
          <p:nvPr/>
        </p:nvSpPr>
        <p:spPr>
          <a:xfrm>
            <a:off x="909462" y="4545250"/>
            <a:ext cx="7165894" cy="1333231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/designs/TMR_DFQD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Uniquify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$DESIGN</a:t>
            </a:r>
          </a:p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Set_attr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preserve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size_ok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[find / -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subdesign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TMR*]</a:t>
            </a:r>
          </a:p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Synth –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to_map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incr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8601" y="153182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003193" y="4485774"/>
            <a:ext cx="317987" cy="296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507720" y="4700643"/>
            <a:ext cx="692458" cy="64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28442" y="4311778"/>
            <a:ext cx="265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Delete independent designs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73470" y="5716147"/>
            <a:ext cx="692458" cy="204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28442" y="5547216"/>
            <a:ext cx="265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Incremental Synthesis</a:t>
            </a:r>
          </a:p>
        </p:txBody>
      </p:sp>
    </p:spTree>
    <p:extLst>
      <p:ext uri="{BB962C8B-B14F-4D97-AF65-F5344CB8AC3E}">
        <p14:creationId xmlns:p14="http://schemas.microsoft.com/office/powerpoint/2010/main" val="124433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24" grpId="0" animBg="1"/>
      <p:bldP spid="14" grpId="0" animBg="1"/>
      <p:bldP spid="2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637496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Triplicating only the registers having *</a:t>
            </a:r>
            <a:r>
              <a:rPr lang="en-US" dirty="0" err="1">
                <a:solidFill>
                  <a:srgbClr val="C00000"/>
                </a:solidFill>
              </a:rPr>
              <a:t>tmr</a:t>
            </a:r>
            <a:r>
              <a:rPr lang="en-US" dirty="0">
                <a:solidFill>
                  <a:srgbClr val="C00000"/>
                </a:solidFill>
              </a:rPr>
              <a:t>* in RTL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Triplicating all the registers in the RTL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Triplicating in one of the hierarchical module in RTL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0938"/>
            <a:ext cx="8686800" cy="427877"/>
          </a:xfrm>
        </p:spPr>
        <p:txBody>
          <a:bodyPr/>
          <a:lstStyle/>
          <a:p>
            <a:r>
              <a:rPr lang="en-US" dirty="0"/>
              <a:t>TMR Insertion Scenarios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4647" y="1119550"/>
            <a:ext cx="3713470" cy="11648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module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TOPModule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();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…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in_tmr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…</a:t>
            </a:r>
          </a:p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endmodule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Vertical Scroll 39"/>
          <p:cNvSpPr/>
          <p:nvPr/>
        </p:nvSpPr>
        <p:spPr>
          <a:xfrm>
            <a:off x="3923930" y="1063538"/>
            <a:ext cx="5220070" cy="1241375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read_netlist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TMR_DFQD.v</a:t>
            </a:r>
            <a:endParaRPr lang="en-US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foreach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I [filter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regexp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libcell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DFQD*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[find /designs/$DESIGN/* –instance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instances_seq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/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tmr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]] {</a:t>
            </a:r>
          </a:p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Change_link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$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design_name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/designs/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TMR_DFQD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930" y="2776558"/>
            <a:ext cx="3713470" cy="1361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module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TOPModule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();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…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in;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…</a:t>
            </a:r>
          </a:p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endmodule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0" name="Vertical Scroll 39"/>
          <p:cNvSpPr/>
          <p:nvPr/>
        </p:nvSpPr>
        <p:spPr>
          <a:xfrm>
            <a:off x="3900828" y="2740301"/>
            <a:ext cx="5220070" cy="1415275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read_netlist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TMR_DFQD.v</a:t>
            </a:r>
            <a:endParaRPr lang="en-US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foreach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I [filter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regexp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libcell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DFQD*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[find /designs/$DESIGN/* –instance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instances_seq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/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]] {</a:t>
            </a:r>
          </a:p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Change_link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$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design_name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/designs/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TMR_DFQD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557" y="4534720"/>
            <a:ext cx="3713470" cy="19264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module submodule();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test;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	….</a:t>
            </a:r>
          </a:p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endmodule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module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TOPModule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();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…</a:t>
            </a:r>
          </a:p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 submodule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hierInst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();</a:t>
            </a:r>
          </a:p>
          <a:p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endmodule</a:t>
            </a:r>
            <a:endParaRPr lang="en-US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3" name="Vertical Scroll 39"/>
          <p:cNvSpPr/>
          <p:nvPr/>
        </p:nvSpPr>
        <p:spPr>
          <a:xfrm>
            <a:off x="3900828" y="4682397"/>
            <a:ext cx="5220070" cy="1520874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read_netlist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TMR_DFQD.v</a:t>
            </a:r>
            <a:endParaRPr lang="en-US" sz="1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foreach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I [filter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regexp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libcell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DFQD*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[find /designs/$DESIGN/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instances_hier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/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hierInst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–instance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instances_seq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/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reg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]] {</a:t>
            </a:r>
          </a:p>
          <a:p>
            <a:pPr algn="ctr"/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Change_link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$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–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design_name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/designs/</a:t>
            </a: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TMR_DFQD</a:t>
            </a:r>
          </a:p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93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590" y="732657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Requirement</a:t>
            </a:r>
          </a:p>
          <a:p>
            <a:pPr lvl="1"/>
            <a:r>
              <a:rPr lang="en-US" dirty="0"/>
              <a:t>Flops within the same TMR module must be at least X um apart</a:t>
            </a:r>
          </a:p>
          <a:p>
            <a:pPr lvl="1"/>
            <a:r>
              <a:rPr lang="en-US" dirty="0"/>
              <a:t>Voter logic can be placed anywhere without any spacing restrictions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1775" y="2392812"/>
            <a:ext cx="417251" cy="7648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FF1 C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5019" y="2447554"/>
            <a:ext cx="417251" cy="76481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FF2 A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6261" y="5059074"/>
            <a:ext cx="417251" cy="764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FF3 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19305" y="5317993"/>
            <a:ext cx="417251" cy="76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FF4 A</a:t>
            </a:r>
          </a:p>
        </p:txBody>
      </p:sp>
      <p:sp>
        <p:nvSpPr>
          <p:cNvPr id="11" name="Explosion: 14 Points 10"/>
          <p:cNvSpPr/>
          <p:nvPr/>
        </p:nvSpPr>
        <p:spPr>
          <a:xfrm>
            <a:off x="3938185" y="3060140"/>
            <a:ext cx="1993047" cy="23047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Data Path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75410" y="3517099"/>
            <a:ext cx="417251" cy="7648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FF1 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66785" y="2160058"/>
            <a:ext cx="417251" cy="7648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FF1A</a:t>
            </a:r>
          </a:p>
        </p:txBody>
      </p:sp>
      <p:sp>
        <p:nvSpPr>
          <p:cNvPr id="34" name="Flowchart: Preparation 33"/>
          <p:cNvSpPr/>
          <p:nvPr/>
        </p:nvSpPr>
        <p:spPr>
          <a:xfrm>
            <a:off x="2650608" y="2834711"/>
            <a:ext cx="851367" cy="294989"/>
          </a:xfrm>
          <a:prstGeom prst="flowChartPreparation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29608" y="1902842"/>
            <a:ext cx="417251" cy="76481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FF2 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76436" y="3879150"/>
            <a:ext cx="417251" cy="76481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FF2 C</a:t>
            </a:r>
          </a:p>
        </p:txBody>
      </p:sp>
      <p:sp>
        <p:nvSpPr>
          <p:cNvPr id="48" name="Flowchart: Preparation 47"/>
          <p:cNvSpPr/>
          <p:nvPr/>
        </p:nvSpPr>
        <p:spPr>
          <a:xfrm>
            <a:off x="6214126" y="2964872"/>
            <a:ext cx="940466" cy="343424"/>
          </a:xfrm>
          <a:prstGeom prst="flowChartPreparati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36405" y="5042800"/>
            <a:ext cx="417251" cy="764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FF3 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92160" y="5026525"/>
            <a:ext cx="417251" cy="764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FF3 A</a:t>
            </a:r>
          </a:p>
        </p:txBody>
      </p:sp>
      <p:sp>
        <p:nvSpPr>
          <p:cNvPr id="60" name="Flowchart: Preparation 59"/>
          <p:cNvSpPr/>
          <p:nvPr/>
        </p:nvSpPr>
        <p:spPr>
          <a:xfrm>
            <a:off x="2448356" y="6020519"/>
            <a:ext cx="858310" cy="443618"/>
          </a:xfrm>
          <a:prstGeom prst="flowChartPreparat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660518" y="4744260"/>
            <a:ext cx="2184573" cy="19392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455289" y="5310597"/>
            <a:ext cx="417251" cy="76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FF4 B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140352" y="5320951"/>
            <a:ext cx="417251" cy="76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FF4 C</a:t>
            </a:r>
          </a:p>
        </p:txBody>
      </p:sp>
      <p:sp>
        <p:nvSpPr>
          <p:cNvPr id="73" name="Flowchart: Preparation 72"/>
          <p:cNvSpPr/>
          <p:nvPr/>
        </p:nvSpPr>
        <p:spPr>
          <a:xfrm>
            <a:off x="6221523" y="6216731"/>
            <a:ext cx="858310" cy="443618"/>
          </a:xfrm>
          <a:prstGeom prst="flowChartPreparat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voter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497720" y="4820381"/>
            <a:ext cx="2184573" cy="193928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503503" y="2924871"/>
            <a:ext cx="0" cy="59174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605609" y="2648585"/>
            <a:ext cx="107182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855257" y="3165619"/>
            <a:ext cx="735542" cy="31348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202270" y="2572093"/>
            <a:ext cx="62341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169161" y="2663380"/>
            <a:ext cx="0" cy="12361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131246" y="3212367"/>
            <a:ext cx="889193" cy="67576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/>
          <p:cNvSpPr/>
          <p:nvPr/>
        </p:nvSpPr>
        <p:spPr>
          <a:xfrm>
            <a:off x="1872569" y="1890941"/>
            <a:ext cx="2450856" cy="2707689"/>
          </a:xfrm>
          <a:custGeom>
            <a:avLst/>
            <a:gdLst>
              <a:gd name="connsiteX0" fmla="*/ 18375 w 2450856"/>
              <a:gd name="connsiteY0" fmla="*/ 1154097 h 2707689"/>
              <a:gd name="connsiteX1" fmla="*/ 27252 w 2450856"/>
              <a:gd name="connsiteY1" fmla="*/ 1056442 h 2707689"/>
              <a:gd name="connsiteX2" fmla="*/ 36130 w 2450856"/>
              <a:gd name="connsiteY2" fmla="*/ 878889 h 2707689"/>
              <a:gd name="connsiteX3" fmla="*/ 45008 w 2450856"/>
              <a:gd name="connsiteY3" fmla="*/ 843378 h 2707689"/>
              <a:gd name="connsiteX4" fmla="*/ 62763 w 2450856"/>
              <a:gd name="connsiteY4" fmla="*/ 736846 h 2707689"/>
              <a:gd name="connsiteX5" fmla="*/ 71641 w 2450856"/>
              <a:gd name="connsiteY5" fmla="*/ 630314 h 2707689"/>
              <a:gd name="connsiteX6" fmla="*/ 98274 w 2450856"/>
              <a:gd name="connsiteY6" fmla="*/ 301840 h 2707689"/>
              <a:gd name="connsiteX7" fmla="*/ 107151 w 2450856"/>
              <a:gd name="connsiteY7" fmla="*/ 275207 h 2707689"/>
              <a:gd name="connsiteX8" fmla="*/ 124907 w 2450856"/>
              <a:gd name="connsiteY8" fmla="*/ 239697 h 2707689"/>
              <a:gd name="connsiteX9" fmla="*/ 142662 w 2450856"/>
              <a:gd name="connsiteY9" fmla="*/ 186431 h 2707689"/>
              <a:gd name="connsiteX10" fmla="*/ 151540 w 2450856"/>
              <a:gd name="connsiteY10" fmla="*/ 159798 h 2707689"/>
              <a:gd name="connsiteX11" fmla="*/ 169295 w 2450856"/>
              <a:gd name="connsiteY11" fmla="*/ 106532 h 2707689"/>
              <a:gd name="connsiteX12" fmla="*/ 187050 w 2450856"/>
              <a:gd name="connsiteY12" fmla="*/ 88776 h 2707689"/>
              <a:gd name="connsiteX13" fmla="*/ 240316 w 2450856"/>
              <a:gd name="connsiteY13" fmla="*/ 71021 h 2707689"/>
              <a:gd name="connsiteX14" fmla="*/ 1190227 w 2450856"/>
              <a:gd name="connsiteY14" fmla="*/ 71021 h 2707689"/>
              <a:gd name="connsiteX15" fmla="*/ 1314514 w 2450856"/>
              <a:gd name="connsiteY15" fmla="*/ 53266 h 2707689"/>
              <a:gd name="connsiteX16" fmla="*/ 1580845 w 2450856"/>
              <a:gd name="connsiteY16" fmla="*/ 44388 h 2707689"/>
              <a:gd name="connsiteX17" fmla="*/ 1758398 w 2450856"/>
              <a:gd name="connsiteY17" fmla="*/ 17755 h 2707689"/>
              <a:gd name="connsiteX18" fmla="*/ 1785031 w 2450856"/>
              <a:gd name="connsiteY18" fmla="*/ 8877 h 2707689"/>
              <a:gd name="connsiteX19" fmla="*/ 1820542 w 2450856"/>
              <a:gd name="connsiteY19" fmla="*/ 0 h 2707689"/>
              <a:gd name="connsiteX20" fmla="*/ 1971462 w 2450856"/>
              <a:gd name="connsiteY20" fmla="*/ 8877 h 2707689"/>
              <a:gd name="connsiteX21" fmla="*/ 2060239 w 2450856"/>
              <a:gd name="connsiteY21" fmla="*/ 53266 h 2707689"/>
              <a:gd name="connsiteX22" fmla="*/ 2086872 w 2450856"/>
              <a:gd name="connsiteY22" fmla="*/ 79899 h 2707689"/>
              <a:gd name="connsiteX23" fmla="*/ 2149015 w 2450856"/>
              <a:gd name="connsiteY23" fmla="*/ 115409 h 2707689"/>
              <a:gd name="connsiteX24" fmla="*/ 2175648 w 2450856"/>
              <a:gd name="connsiteY24" fmla="*/ 142042 h 2707689"/>
              <a:gd name="connsiteX25" fmla="*/ 2211159 w 2450856"/>
              <a:gd name="connsiteY25" fmla="*/ 195308 h 2707689"/>
              <a:gd name="connsiteX26" fmla="*/ 2246670 w 2450856"/>
              <a:gd name="connsiteY26" fmla="*/ 221941 h 2707689"/>
              <a:gd name="connsiteX27" fmla="*/ 2255548 w 2450856"/>
              <a:gd name="connsiteY27" fmla="*/ 257452 h 2707689"/>
              <a:gd name="connsiteX28" fmla="*/ 2282181 w 2450856"/>
              <a:gd name="connsiteY28" fmla="*/ 292963 h 2707689"/>
              <a:gd name="connsiteX29" fmla="*/ 2326569 w 2450856"/>
              <a:gd name="connsiteY29" fmla="*/ 363984 h 2707689"/>
              <a:gd name="connsiteX30" fmla="*/ 2353202 w 2450856"/>
              <a:gd name="connsiteY30" fmla="*/ 443883 h 2707689"/>
              <a:gd name="connsiteX31" fmla="*/ 2379835 w 2450856"/>
              <a:gd name="connsiteY31" fmla="*/ 506027 h 2707689"/>
              <a:gd name="connsiteX32" fmla="*/ 2397590 w 2450856"/>
              <a:gd name="connsiteY32" fmla="*/ 550415 h 2707689"/>
              <a:gd name="connsiteX33" fmla="*/ 2424223 w 2450856"/>
              <a:gd name="connsiteY33" fmla="*/ 630314 h 2707689"/>
              <a:gd name="connsiteX34" fmla="*/ 2433101 w 2450856"/>
              <a:gd name="connsiteY34" fmla="*/ 683580 h 2707689"/>
              <a:gd name="connsiteX35" fmla="*/ 2441979 w 2450856"/>
              <a:gd name="connsiteY35" fmla="*/ 710213 h 2707689"/>
              <a:gd name="connsiteX36" fmla="*/ 2450856 w 2450856"/>
              <a:gd name="connsiteY36" fmla="*/ 772357 h 2707689"/>
              <a:gd name="connsiteX37" fmla="*/ 2433101 w 2450856"/>
              <a:gd name="connsiteY37" fmla="*/ 1393794 h 2707689"/>
              <a:gd name="connsiteX38" fmla="*/ 2424223 w 2450856"/>
              <a:gd name="connsiteY38" fmla="*/ 1420427 h 2707689"/>
              <a:gd name="connsiteX39" fmla="*/ 2370957 w 2450856"/>
              <a:gd name="connsiteY39" fmla="*/ 1491448 h 2707689"/>
              <a:gd name="connsiteX40" fmla="*/ 2326569 w 2450856"/>
              <a:gd name="connsiteY40" fmla="*/ 1518081 h 2707689"/>
              <a:gd name="connsiteX41" fmla="*/ 2211159 w 2450856"/>
              <a:gd name="connsiteY41" fmla="*/ 1544714 h 2707689"/>
              <a:gd name="connsiteX42" fmla="*/ 2122382 w 2450856"/>
              <a:gd name="connsiteY42" fmla="*/ 1597980 h 2707689"/>
              <a:gd name="connsiteX43" fmla="*/ 1971462 w 2450856"/>
              <a:gd name="connsiteY43" fmla="*/ 1615735 h 2707689"/>
              <a:gd name="connsiteX44" fmla="*/ 1900441 w 2450856"/>
              <a:gd name="connsiteY44" fmla="*/ 1633491 h 2707689"/>
              <a:gd name="connsiteX45" fmla="*/ 1696254 w 2450856"/>
              <a:gd name="connsiteY45" fmla="*/ 1669001 h 2707689"/>
              <a:gd name="connsiteX46" fmla="*/ 1625233 w 2450856"/>
              <a:gd name="connsiteY46" fmla="*/ 1704512 h 2707689"/>
              <a:gd name="connsiteX47" fmla="*/ 1580845 w 2450856"/>
              <a:gd name="connsiteY47" fmla="*/ 1713390 h 2707689"/>
              <a:gd name="connsiteX48" fmla="*/ 1305637 w 2450856"/>
              <a:gd name="connsiteY48" fmla="*/ 1731145 h 2707689"/>
              <a:gd name="connsiteX49" fmla="*/ 1279004 w 2450856"/>
              <a:gd name="connsiteY49" fmla="*/ 1740023 h 2707689"/>
              <a:gd name="connsiteX50" fmla="*/ 1234615 w 2450856"/>
              <a:gd name="connsiteY50" fmla="*/ 1784411 h 2707689"/>
              <a:gd name="connsiteX51" fmla="*/ 1225738 w 2450856"/>
              <a:gd name="connsiteY51" fmla="*/ 1811044 h 2707689"/>
              <a:gd name="connsiteX52" fmla="*/ 1199105 w 2450856"/>
              <a:gd name="connsiteY52" fmla="*/ 1828800 h 2707689"/>
              <a:gd name="connsiteX53" fmla="*/ 1181349 w 2450856"/>
              <a:gd name="connsiteY53" fmla="*/ 1855433 h 2707689"/>
              <a:gd name="connsiteX54" fmla="*/ 1172472 w 2450856"/>
              <a:gd name="connsiteY54" fmla="*/ 1953087 h 2707689"/>
              <a:gd name="connsiteX55" fmla="*/ 1154716 w 2450856"/>
              <a:gd name="connsiteY55" fmla="*/ 1979720 h 2707689"/>
              <a:gd name="connsiteX56" fmla="*/ 1136961 w 2450856"/>
              <a:gd name="connsiteY56" fmla="*/ 2015231 h 2707689"/>
              <a:gd name="connsiteX57" fmla="*/ 1101450 w 2450856"/>
              <a:gd name="connsiteY57" fmla="*/ 2059619 h 2707689"/>
              <a:gd name="connsiteX58" fmla="*/ 1083695 w 2450856"/>
              <a:gd name="connsiteY58" fmla="*/ 2112885 h 2707689"/>
              <a:gd name="connsiteX59" fmla="*/ 1074817 w 2450856"/>
              <a:gd name="connsiteY59" fmla="*/ 2139518 h 2707689"/>
              <a:gd name="connsiteX60" fmla="*/ 1065940 w 2450856"/>
              <a:gd name="connsiteY60" fmla="*/ 2192784 h 2707689"/>
              <a:gd name="connsiteX61" fmla="*/ 1057062 w 2450856"/>
              <a:gd name="connsiteY61" fmla="*/ 2219417 h 2707689"/>
              <a:gd name="connsiteX62" fmla="*/ 1039307 w 2450856"/>
              <a:gd name="connsiteY62" fmla="*/ 2290438 h 2707689"/>
              <a:gd name="connsiteX63" fmla="*/ 1012674 w 2450856"/>
              <a:gd name="connsiteY63" fmla="*/ 2414726 h 2707689"/>
              <a:gd name="connsiteX64" fmla="*/ 941652 w 2450856"/>
              <a:gd name="connsiteY64" fmla="*/ 2476869 h 2707689"/>
              <a:gd name="connsiteX65" fmla="*/ 915019 w 2450856"/>
              <a:gd name="connsiteY65" fmla="*/ 2485747 h 2707689"/>
              <a:gd name="connsiteX66" fmla="*/ 852876 w 2450856"/>
              <a:gd name="connsiteY66" fmla="*/ 2539013 h 2707689"/>
              <a:gd name="connsiteX67" fmla="*/ 817365 w 2450856"/>
              <a:gd name="connsiteY67" fmla="*/ 2547891 h 2707689"/>
              <a:gd name="connsiteX68" fmla="*/ 790732 w 2450856"/>
              <a:gd name="connsiteY68" fmla="*/ 2565646 h 2707689"/>
              <a:gd name="connsiteX69" fmla="*/ 746344 w 2450856"/>
              <a:gd name="connsiteY69" fmla="*/ 2574524 h 2707689"/>
              <a:gd name="connsiteX70" fmla="*/ 719711 w 2450856"/>
              <a:gd name="connsiteY70" fmla="*/ 2583401 h 2707689"/>
              <a:gd name="connsiteX71" fmla="*/ 684200 w 2450856"/>
              <a:gd name="connsiteY71" fmla="*/ 2592279 h 2707689"/>
              <a:gd name="connsiteX72" fmla="*/ 622056 w 2450856"/>
              <a:gd name="connsiteY72" fmla="*/ 2618912 h 2707689"/>
              <a:gd name="connsiteX73" fmla="*/ 542157 w 2450856"/>
              <a:gd name="connsiteY73" fmla="*/ 2636667 h 2707689"/>
              <a:gd name="connsiteX74" fmla="*/ 506647 w 2450856"/>
              <a:gd name="connsiteY74" fmla="*/ 2663300 h 2707689"/>
              <a:gd name="connsiteX75" fmla="*/ 408992 w 2450856"/>
              <a:gd name="connsiteY75" fmla="*/ 2689933 h 2707689"/>
              <a:gd name="connsiteX76" fmla="*/ 302460 w 2450856"/>
              <a:gd name="connsiteY76" fmla="*/ 2707689 h 2707689"/>
              <a:gd name="connsiteX77" fmla="*/ 222561 w 2450856"/>
              <a:gd name="connsiteY77" fmla="*/ 2698811 h 2707689"/>
              <a:gd name="connsiteX78" fmla="*/ 204806 w 2450856"/>
              <a:gd name="connsiteY78" fmla="*/ 2672178 h 2707689"/>
              <a:gd name="connsiteX79" fmla="*/ 195928 w 2450856"/>
              <a:gd name="connsiteY79" fmla="*/ 2636667 h 2707689"/>
              <a:gd name="connsiteX80" fmla="*/ 169295 w 2450856"/>
              <a:gd name="connsiteY80" fmla="*/ 2610034 h 2707689"/>
              <a:gd name="connsiteX81" fmla="*/ 142662 w 2450856"/>
              <a:gd name="connsiteY81" fmla="*/ 2494625 h 2707689"/>
              <a:gd name="connsiteX82" fmla="*/ 133784 w 2450856"/>
              <a:gd name="connsiteY82" fmla="*/ 2423603 h 2707689"/>
              <a:gd name="connsiteX83" fmla="*/ 107151 w 2450856"/>
              <a:gd name="connsiteY83" fmla="*/ 2317071 h 2707689"/>
              <a:gd name="connsiteX84" fmla="*/ 98274 w 2450856"/>
              <a:gd name="connsiteY84" fmla="*/ 2281561 h 2707689"/>
              <a:gd name="connsiteX85" fmla="*/ 89396 w 2450856"/>
              <a:gd name="connsiteY85" fmla="*/ 2237172 h 2707689"/>
              <a:gd name="connsiteX86" fmla="*/ 71641 w 2450856"/>
              <a:gd name="connsiteY86" fmla="*/ 2183906 h 2707689"/>
              <a:gd name="connsiteX87" fmla="*/ 45008 w 2450856"/>
              <a:gd name="connsiteY87" fmla="*/ 2112885 h 2707689"/>
              <a:gd name="connsiteX88" fmla="*/ 36130 w 2450856"/>
              <a:gd name="connsiteY88" fmla="*/ 2077374 h 2707689"/>
              <a:gd name="connsiteX89" fmla="*/ 27252 w 2450856"/>
              <a:gd name="connsiteY89" fmla="*/ 2024108 h 2707689"/>
              <a:gd name="connsiteX90" fmla="*/ 18375 w 2450856"/>
              <a:gd name="connsiteY90" fmla="*/ 1997475 h 2707689"/>
              <a:gd name="connsiteX91" fmla="*/ 9497 w 2450856"/>
              <a:gd name="connsiteY91" fmla="*/ 1961965 h 2707689"/>
              <a:gd name="connsiteX92" fmla="*/ 619 w 2450856"/>
              <a:gd name="connsiteY92" fmla="*/ 1890943 h 2707689"/>
              <a:gd name="connsiteX93" fmla="*/ 18375 w 2450856"/>
              <a:gd name="connsiteY93" fmla="*/ 1482570 h 2707689"/>
              <a:gd name="connsiteX94" fmla="*/ 45008 w 2450856"/>
              <a:gd name="connsiteY94" fmla="*/ 1393794 h 2707689"/>
              <a:gd name="connsiteX95" fmla="*/ 53885 w 2450856"/>
              <a:gd name="connsiteY95" fmla="*/ 1367161 h 2707689"/>
              <a:gd name="connsiteX96" fmla="*/ 62763 w 2450856"/>
              <a:gd name="connsiteY96" fmla="*/ 1331650 h 2707689"/>
              <a:gd name="connsiteX97" fmla="*/ 27252 w 2450856"/>
              <a:gd name="connsiteY97" fmla="*/ 1171852 h 2707689"/>
              <a:gd name="connsiteX98" fmla="*/ 18375 w 2450856"/>
              <a:gd name="connsiteY98" fmla="*/ 1154097 h 270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450856" h="2707689">
                <a:moveTo>
                  <a:pt x="18375" y="1154097"/>
                </a:moveTo>
                <a:cubicBezTo>
                  <a:pt x="18375" y="1134862"/>
                  <a:pt x="25148" y="1089060"/>
                  <a:pt x="27252" y="1056442"/>
                </a:cubicBezTo>
                <a:cubicBezTo>
                  <a:pt x="31067" y="997307"/>
                  <a:pt x="31209" y="937943"/>
                  <a:pt x="36130" y="878889"/>
                </a:cubicBezTo>
                <a:cubicBezTo>
                  <a:pt x="37143" y="866730"/>
                  <a:pt x="42825" y="855383"/>
                  <a:pt x="45008" y="843378"/>
                </a:cubicBezTo>
                <a:cubicBezTo>
                  <a:pt x="89036" y="601217"/>
                  <a:pt x="25972" y="920792"/>
                  <a:pt x="62763" y="736846"/>
                </a:cubicBezTo>
                <a:cubicBezTo>
                  <a:pt x="65722" y="701335"/>
                  <a:pt x="69985" y="665909"/>
                  <a:pt x="71641" y="630314"/>
                </a:cubicBezTo>
                <a:cubicBezTo>
                  <a:pt x="85992" y="321762"/>
                  <a:pt x="50499" y="445164"/>
                  <a:pt x="98274" y="301840"/>
                </a:cubicBezTo>
                <a:cubicBezTo>
                  <a:pt x="101233" y="292962"/>
                  <a:pt x="102966" y="283577"/>
                  <a:pt x="107151" y="275207"/>
                </a:cubicBezTo>
                <a:cubicBezTo>
                  <a:pt x="113070" y="263370"/>
                  <a:pt x="119992" y="251984"/>
                  <a:pt x="124907" y="239697"/>
                </a:cubicBezTo>
                <a:cubicBezTo>
                  <a:pt x="131858" y="222320"/>
                  <a:pt x="136744" y="204186"/>
                  <a:pt x="142662" y="186431"/>
                </a:cubicBezTo>
                <a:lnTo>
                  <a:pt x="151540" y="159798"/>
                </a:lnTo>
                <a:lnTo>
                  <a:pt x="169295" y="106532"/>
                </a:lnTo>
                <a:cubicBezTo>
                  <a:pt x="175213" y="100613"/>
                  <a:pt x="179564" y="92519"/>
                  <a:pt x="187050" y="88776"/>
                </a:cubicBezTo>
                <a:cubicBezTo>
                  <a:pt x="203790" y="80406"/>
                  <a:pt x="240316" y="71021"/>
                  <a:pt x="240316" y="71021"/>
                </a:cubicBezTo>
                <a:cubicBezTo>
                  <a:pt x="610337" y="77749"/>
                  <a:pt x="823129" y="87707"/>
                  <a:pt x="1190227" y="71021"/>
                </a:cubicBezTo>
                <a:cubicBezTo>
                  <a:pt x="1232033" y="69121"/>
                  <a:pt x="1273085" y="59184"/>
                  <a:pt x="1314514" y="53266"/>
                </a:cubicBezTo>
                <a:cubicBezTo>
                  <a:pt x="1402448" y="40704"/>
                  <a:pt x="1492068" y="47347"/>
                  <a:pt x="1580845" y="44388"/>
                </a:cubicBezTo>
                <a:cubicBezTo>
                  <a:pt x="1674754" y="6825"/>
                  <a:pt x="1586398" y="36867"/>
                  <a:pt x="1758398" y="17755"/>
                </a:cubicBezTo>
                <a:cubicBezTo>
                  <a:pt x="1767699" y="16722"/>
                  <a:pt x="1776033" y="11448"/>
                  <a:pt x="1785031" y="8877"/>
                </a:cubicBezTo>
                <a:cubicBezTo>
                  <a:pt x="1796763" y="5525"/>
                  <a:pt x="1808705" y="2959"/>
                  <a:pt x="1820542" y="0"/>
                </a:cubicBezTo>
                <a:cubicBezTo>
                  <a:pt x="1870849" y="2959"/>
                  <a:pt x="1921530" y="2068"/>
                  <a:pt x="1971462" y="8877"/>
                </a:cubicBezTo>
                <a:cubicBezTo>
                  <a:pt x="1992809" y="11788"/>
                  <a:pt x="2044481" y="41448"/>
                  <a:pt x="2060239" y="53266"/>
                </a:cubicBezTo>
                <a:cubicBezTo>
                  <a:pt x="2070283" y="60799"/>
                  <a:pt x="2077227" y="71862"/>
                  <a:pt x="2086872" y="79899"/>
                </a:cubicBezTo>
                <a:cubicBezTo>
                  <a:pt x="2137196" y="121836"/>
                  <a:pt x="2088235" y="71994"/>
                  <a:pt x="2149015" y="115409"/>
                </a:cubicBezTo>
                <a:cubicBezTo>
                  <a:pt x="2159231" y="122706"/>
                  <a:pt x="2167940" y="132132"/>
                  <a:pt x="2175648" y="142042"/>
                </a:cubicBezTo>
                <a:cubicBezTo>
                  <a:pt x="2188749" y="158886"/>
                  <a:pt x="2194087" y="182504"/>
                  <a:pt x="2211159" y="195308"/>
                </a:cubicBezTo>
                <a:lnTo>
                  <a:pt x="2246670" y="221941"/>
                </a:lnTo>
                <a:cubicBezTo>
                  <a:pt x="2249629" y="233778"/>
                  <a:pt x="2250091" y="246539"/>
                  <a:pt x="2255548" y="257452"/>
                </a:cubicBezTo>
                <a:cubicBezTo>
                  <a:pt x="2262165" y="270686"/>
                  <a:pt x="2273581" y="280923"/>
                  <a:pt x="2282181" y="292963"/>
                </a:cubicBezTo>
                <a:cubicBezTo>
                  <a:pt x="2292391" y="307257"/>
                  <a:pt x="2322127" y="353620"/>
                  <a:pt x="2326569" y="363984"/>
                </a:cubicBezTo>
                <a:cubicBezTo>
                  <a:pt x="2337628" y="389788"/>
                  <a:pt x="2340647" y="418773"/>
                  <a:pt x="2353202" y="443883"/>
                </a:cubicBezTo>
                <a:cubicBezTo>
                  <a:pt x="2384377" y="506235"/>
                  <a:pt x="2360242" y="453778"/>
                  <a:pt x="2379835" y="506027"/>
                </a:cubicBezTo>
                <a:cubicBezTo>
                  <a:pt x="2385430" y="520948"/>
                  <a:pt x="2392551" y="535297"/>
                  <a:pt x="2397590" y="550415"/>
                </a:cubicBezTo>
                <a:cubicBezTo>
                  <a:pt x="2435818" y="665099"/>
                  <a:pt x="2368652" y="491384"/>
                  <a:pt x="2424223" y="630314"/>
                </a:cubicBezTo>
                <a:cubicBezTo>
                  <a:pt x="2427182" y="648069"/>
                  <a:pt x="2429196" y="666008"/>
                  <a:pt x="2433101" y="683580"/>
                </a:cubicBezTo>
                <a:cubicBezTo>
                  <a:pt x="2435131" y="692715"/>
                  <a:pt x="2440144" y="701037"/>
                  <a:pt x="2441979" y="710213"/>
                </a:cubicBezTo>
                <a:cubicBezTo>
                  <a:pt x="2446083" y="730732"/>
                  <a:pt x="2447897" y="751642"/>
                  <a:pt x="2450856" y="772357"/>
                </a:cubicBezTo>
                <a:cubicBezTo>
                  <a:pt x="2444938" y="979503"/>
                  <a:pt x="2441610" y="1186739"/>
                  <a:pt x="2433101" y="1393794"/>
                </a:cubicBezTo>
                <a:cubicBezTo>
                  <a:pt x="2432717" y="1403144"/>
                  <a:pt x="2428768" y="1412247"/>
                  <a:pt x="2424223" y="1420427"/>
                </a:cubicBezTo>
                <a:cubicBezTo>
                  <a:pt x="2417197" y="1433075"/>
                  <a:pt x="2390809" y="1477268"/>
                  <a:pt x="2370957" y="1491448"/>
                </a:cubicBezTo>
                <a:cubicBezTo>
                  <a:pt x="2356916" y="1501477"/>
                  <a:pt x="2342674" y="1511887"/>
                  <a:pt x="2326569" y="1518081"/>
                </a:cubicBezTo>
                <a:cubicBezTo>
                  <a:pt x="2303373" y="1527003"/>
                  <a:pt x="2240851" y="1538775"/>
                  <a:pt x="2211159" y="1544714"/>
                </a:cubicBezTo>
                <a:cubicBezTo>
                  <a:pt x="2181318" y="1567095"/>
                  <a:pt x="2159969" y="1586415"/>
                  <a:pt x="2122382" y="1597980"/>
                </a:cubicBezTo>
                <a:cubicBezTo>
                  <a:pt x="2103478" y="1603797"/>
                  <a:pt x="1977760" y="1615105"/>
                  <a:pt x="1971462" y="1615735"/>
                </a:cubicBezTo>
                <a:cubicBezTo>
                  <a:pt x="1947788" y="1621654"/>
                  <a:pt x="1924369" y="1628705"/>
                  <a:pt x="1900441" y="1633491"/>
                </a:cubicBezTo>
                <a:cubicBezTo>
                  <a:pt x="1820787" y="1649422"/>
                  <a:pt x="1789388" y="1637955"/>
                  <a:pt x="1696254" y="1669001"/>
                </a:cubicBezTo>
                <a:cubicBezTo>
                  <a:pt x="1567971" y="1711764"/>
                  <a:pt x="1834894" y="1620646"/>
                  <a:pt x="1625233" y="1704512"/>
                </a:cubicBezTo>
                <a:cubicBezTo>
                  <a:pt x="1611223" y="1710116"/>
                  <a:pt x="1595882" y="1712137"/>
                  <a:pt x="1580845" y="1713390"/>
                </a:cubicBezTo>
                <a:cubicBezTo>
                  <a:pt x="1489236" y="1721024"/>
                  <a:pt x="1397373" y="1725227"/>
                  <a:pt x="1305637" y="1731145"/>
                </a:cubicBezTo>
                <a:cubicBezTo>
                  <a:pt x="1296759" y="1734104"/>
                  <a:pt x="1286490" y="1734408"/>
                  <a:pt x="1279004" y="1740023"/>
                </a:cubicBezTo>
                <a:cubicBezTo>
                  <a:pt x="1262264" y="1752578"/>
                  <a:pt x="1234615" y="1784411"/>
                  <a:pt x="1234615" y="1784411"/>
                </a:cubicBezTo>
                <a:cubicBezTo>
                  <a:pt x="1231656" y="1793289"/>
                  <a:pt x="1231584" y="1803737"/>
                  <a:pt x="1225738" y="1811044"/>
                </a:cubicBezTo>
                <a:cubicBezTo>
                  <a:pt x="1219073" y="1819376"/>
                  <a:pt x="1206650" y="1821255"/>
                  <a:pt x="1199105" y="1828800"/>
                </a:cubicBezTo>
                <a:cubicBezTo>
                  <a:pt x="1191560" y="1836345"/>
                  <a:pt x="1187268" y="1846555"/>
                  <a:pt x="1181349" y="1855433"/>
                </a:cubicBezTo>
                <a:cubicBezTo>
                  <a:pt x="1178390" y="1887984"/>
                  <a:pt x="1179321" y="1921127"/>
                  <a:pt x="1172472" y="1953087"/>
                </a:cubicBezTo>
                <a:cubicBezTo>
                  <a:pt x="1170236" y="1963520"/>
                  <a:pt x="1160010" y="1970456"/>
                  <a:pt x="1154716" y="1979720"/>
                </a:cubicBezTo>
                <a:cubicBezTo>
                  <a:pt x="1148150" y="1991210"/>
                  <a:pt x="1143527" y="2003741"/>
                  <a:pt x="1136961" y="2015231"/>
                </a:cubicBezTo>
                <a:cubicBezTo>
                  <a:pt x="1122029" y="2041363"/>
                  <a:pt x="1120894" y="2040176"/>
                  <a:pt x="1101450" y="2059619"/>
                </a:cubicBezTo>
                <a:lnTo>
                  <a:pt x="1083695" y="2112885"/>
                </a:lnTo>
                <a:lnTo>
                  <a:pt x="1074817" y="2139518"/>
                </a:lnTo>
                <a:cubicBezTo>
                  <a:pt x="1071858" y="2157273"/>
                  <a:pt x="1069845" y="2175212"/>
                  <a:pt x="1065940" y="2192784"/>
                </a:cubicBezTo>
                <a:cubicBezTo>
                  <a:pt x="1063910" y="2201919"/>
                  <a:pt x="1059332" y="2210339"/>
                  <a:pt x="1057062" y="2219417"/>
                </a:cubicBezTo>
                <a:cubicBezTo>
                  <a:pt x="1035632" y="2305134"/>
                  <a:pt x="1059602" y="2229550"/>
                  <a:pt x="1039307" y="2290438"/>
                </a:cubicBezTo>
                <a:cubicBezTo>
                  <a:pt x="1035275" y="2322693"/>
                  <a:pt x="1032351" y="2383805"/>
                  <a:pt x="1012674" y="2414726"/>
                </a:cubicBezTo>
                <a:cubicBezTo>
                  <a:pt x="1001875" y="2431696"/>
                  <a:pt x="964721" y="2465334"/>
                  <a:pt x="941652" y="2476869"/>
                </a:cubicBezTo>
                <a:cubicBezTo>
                  <a:pt x="933282" y="2481054"/>
                  <a:pt x="923897" y="2482788"/>
                  <a:pt x="915019" y="2485747"/>
                </a:cubicBezTo>
                <a:cubicBezTo>
                  <a:pt x="897252" y="2503514"/>
                  <a:pt x="875652" y="2527625"/>
                  <a:pt x="852876" y="2539013"/>
                </a:cubicBezTo>
                <a:cubicBezTo>
                  <a:pt x="841963" y="2544470"/>
                  <a:pt x="829202" y="2544932"/>
                  <a:pt x="817365" y="2547891"/>
                </a:cubicBezTo>
                <a:cubicBezTo>
                  <a:pt x="808487" y="2553809"/>
                  <a:pt x="800722" y="2561900"/>
                  <a:pt x="790732" y="2565646"/>
                </a:cubicBezTo>
                <a:cubicBezTo>
                  <a:pt x="776604" y="2570944"/>
                  <a:pt x="760983" y="2570864"/>
                  <a:pt x="746344" y="2574524"/>
                </a:cubicBezTo>
                <a:cubicBezTo>
                  <a:pt x="737266" y="2576794"/>
                  <a:pt x="728709" y="2580830"/>
                  <a:pt x="719711" y="2583401"/>
                </a:cubicBezTo>
                <a:cubicBezTo>
                  <a:pt x="707979" y="2586753"/>
                  <a:pt x="695932" y="2588927"/>
                  <a:pt x="684200" y="2592279"/>
                </a:cubicBezTo>
                <a:cubicBezTo>
                  <a:pt x="622477" y="2609915"/>
                  <a:pt x="697806" y="2590506"/>
                  <a:pt x="622056" y="2618912"/>
                </a:cubicBezTo>
                <a:cubicBezTo>
                  <a:pt x="607720" y="2624288"/>
                  <a:pt x="554219" y="2634255"/>
                  <a:pt x="542157" y="2636667"/>
                </a:cubicBezTo>
                <a:cubicBezTo>
                  <a:pt x="530320" y="2645545"/>
                  <a:pt x="519581" y="2656114"/>
                  <a:pt x="506647" y="2663300"/>
                </a:cubicBezTo>
                <a:cubicBezTo>
                  <a:pt x="469985" y="2683668"/>
                  <a:pt x="450373" y="2683037"/>
                  <a:pt x="408992" y="2689933"/>
                </a:cubicBezTo>
                <a:cubicBezTo>
                  <a:pt x="367321" y="2703824"/>
                  <a:pt x="361926" y="2707689"/>
                  <a:pt x="302460" y="2707689"/>
                </a:cubicBezTo>
                <a:cubicBezTo>
                  <a:pt x="275663" y="2707689"/>
                  <a:pt x="249194" y="2701770"/>
                  <a:pt x="222561" y="2698811"/>
                </a:cubicBezTo>
                <a:cubicBezTo>
                  <a:pt x="216643" y="2689933"/>
                  <a:pt x="209009" y="2681985"/>
                  <a:pt x="204806" y="2672178"/>
                </a:cubicBezTo>
                <a:cubicBezTo>
                  <a:pt x="200000" y="2660963"/>
                  <a:pt x="201982" y="2647261"/>
                  <a:pt x="195928" y="2636667"/>
                </a:cubicBezTo>
                <a:cubicBezTo>
                  <a:pt x="189699" y="2625766"/>
                  <a:pt x="178173" y="2618912"/>
                  <a:pt x="169295" y="2610034"/>
                </a:cubicBezTo>
                <a:cubicBezTo>
                  <a:pt x="149705" y="2512082"/>
                  <a:pt x="161083" y="2549887"/>
                  <a:pt x="142662" y="2494625"/>
                </a:cubicBezTo>
                <a:cubicBezTo>
                  <a:pt x="139703" y="2470951"/>
                  <a:pt x="138463" y="2446998"/>
                  <a:pt x="133784" y="2423603"/>
                </a:cubicBezTo>
                <a:cubicBezTo>
                  <a:pt x="126605" y="2387710"/>
                  <a:pt x="116029" y="2352582"/>
                  <a:pt x="107151" y="2317071"/>
                </a:cubicBezTo>
                <a:cubicBezTo>
                  <a:pt x="104192" y="2305234"/>
                  <a:pt x="100667" y="2293525"/>
                  <a:pt x="98274" y="2281561"/>
                </a:cubicBezTo>
                <a:cubicBezTo>
                  <a:pt x="95315" y="2266765"/>
                  <a:pt x="93366" y="2251730"/>
                  <a:pt x="89396" y="2237172"/>
                </a:cubicBezTo>
                <a:cubicBezTo>
                  <a:pt x="84472" y="2219116"/>
                  <a:pt x="75312" y="2202258"/>
                  <a:pt x="71641" y="2183906"/>
                </a:cubicBezTo>
                <a:cubicBezTo>
                  <a:pt x="60670" y="2129056"/>
                  <a:pt x="71133" y="2152073"/>
                  <a:pt x="45008" y="2112885"/>
                </a:cubicBezTo>
                <a:cubicBezTo>
                  <a:pt x="42049" y="2101048"/>
                  <a:pt x="38523" y="2089338"/>
                  <a:pt x="36130" y="2077374"/>
                </a:cubicBezTo>
                <a:cubicBezTo>
                  <a:pt x="32600" y="2059723"/>
                  <a:pt x="31157" y="2041680"/>
                  <a:pt x="27252" y="2024108"/>
                </a:cubicBezTo>
                <a:cubicBezTo>
                  <a:pt x="25222" y="2014973"/>
                  <a:pt x="20946" y="2006473"/>
                  <a:pt x="18375" y="1997475"/>
                </a:cubicBezTo>
                <a:cubicBezTo>
                  <a:pt x="15023" y="1985743"/>
                  <a:pt x="12456" y="1973802"/>
                  <a:pt x="9497" y="1961965"/>
                </a:cubicBezTo>
                <a:cubicBezTo>
                  <a:pt x="6538" y="1938291"/>
                  <a:pt x="619" y="1914801"/>
                  <a:pt x="619" y="1890943"/>
                </a:cubicBezTo>
                <a:cubicBezTo>
                  <a:pt x="619" y="1784127"/>
                  <a:pt x="-5124" y="1611816"/>
                  <a:pt x="18375" y="1482570"/>
                </a:cubicBezTo>
                <a:cubicBezTo>
                  <a:pt x="23743" y="1453045"/>
                  <a:pt x="35739" y="1421601"/>
                  <a:pt x="45008" y="1393794"/>
                </a:cubicBezTo>
                <a:cubicBezTo>
                  <a:pt x="47967" y="1384916"/>
                  <a:pt x="51615" y="1376239"/>
                  <a:pt x="53885" y="1367161"/>
                </a:cubicBezTo>
                <a:lnTo>
                  <a:pt x="62763" y="1331650"/>
                </a:lnTo>
                <a:cubicBezTo>
                  <a:pt x="51613" y="1153252"/>
                  <a:pt x="93719" y="1221703"/>
                  <a:pt x="27252" y="1171852"/>
                </a:cubicBezTo>
                <a:cubicBezTo>
                  <a:pt x="23904" y="1169341"/>
                  <a:pt x="18375" y="1173332"/>
                  <a:pt x="18375" y="1154097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/>
          <p:cNvSpPr/>
          <p:nvPr/>
        </p:nvSpPr>
        <p:spPr>
          <a:xfrm>
            <a:off x="5545991" y="1722265"/>
            <a:ext cx="2384625" cy="3208858"/>
          </a:xfrm>
          <a:custGeom>
            <a:avLst/>
            <a:gdLst>
              <a:gd name="connsiteX0" fmla="*/ 2553 w 2248603"/>
              <a:gd name="connsiteY0" fmla="*/ 745724 h 3208858"/>
              <a:gd name="connsiteX1" fmla="*/ 55819 w 2248603"/>
              <a:gd name="connsiteY1" fmla="*/ 719091 h 3208858"/>
              <a:gd name="connsiteX2" fmla="*/ 82452 w 2248603"/>
              <a:gd name="connsiteY2" fmla="*/ 692458 h 3208858"/>
              <a:gd name="connsiteX3" fmla="*/ 153473 w 2248603"/>
              <a:gd name="connsiteY3" fmla="*/ 656947 h 3208858"/>
              <a:gd name="connsiteX4" fmla="*/ 188984 w 2248603"/>
              <a:gd name="connsiteY4" fmla="*/ 630314 h 3208858"/>
              <a:gd name="connsiteX5" fmla="*/ 251127 w 2248603"/>
              <a:gd name="connsiteY5" fmla="*/ 612559 h 3208858"/>
              <a:gd name="connsiteX6" fmla="*/ 304393 w 2248603"/>
              <a:gd name="connsiteY6" fmla="*/ 594804 h 3208858"/>
              <a:gd name="connsiteX7" fmla="*/ 331026 w 2248603"/>
              <a:gd name="connsiteY7" fmla="*/ 585926 h 3208858"/>
              <a:gd name="connsiteX8" fmla="*/ 490825 w 2248603"/>
              <a:gd name="connsiteY8" fmla="*/ 559293 h 3208858"/>
              <a:gd name="connsiteX9" fmla="*/ 579601 w 2248603"/>
              <a:gd name="connsiteY9" fmla="*/ 550415 h 3208858"/>
              <a:gd name="connsiteX10" fmla="*/ 1023485 w 2248603"/>
              <a:gd name="connsiteY10" fmla="*/ 523782 h 3208858"/>
              <a:gd name="connsiteX11" fmla="*/ 1050118 w 2248603"/>
              <a:gd name="connsiteY11" fmla="*/ 497149 h 3208858"/>
              <a:gd name="connsiteX12" fmla="*/ 1076751 w 2248603"/>
              <a:gd name="connsiteY12" fmla="*/ 479394 h 3208858"/>
              <a:gd name="connsiteX13" fmla="*/ 1085628 w 2248603"/>
              <a:gd name="connsiteY13" fmla="*/ 443883 h 3208858"/>
              <a:gd name="connsiteX14" fmla="*/ 1103384 w 2248603"/>
              <a:gd name="connsiteY14" fmla="*/ 426128 h 3208858"/>
              <a:gd name="connsiteX15" fmla="*/ 1121139 w 2248603"/>
              <a:gd name="connsiteY15" fmla="*/ 399495 h 3208858"/>
              <a:gd name="connsiteX16" fmla="*/ 1130017 w 2248603"/>
              <a:gd name="connsiteY16" fmla="*/ 372862 h 3208858"/>
              <a:gd name="connsiteX17" fmla="*/ 1165527 w 2248603"/>
              <a:gd name="connsiteY17" fmla="*/ 310718 h 3208858"/>
              <a:gd name="connsiteX18" fmla="*/ 1174405 w 2248603"/>
              <a:gd name="connsiteY18" fmla="*/ 284085 h 3208858"/>
              <a:gd name="connsiteX19" fmla="*/ 1192160 w 2248603"/>
              <a:gd name="connsiteY19" fmla="*/ 248575 h 3208858"/>
              <a:gd name="connsiteX20" fmla="*/ 1201038 w 2248603"/>
              <a:gd name="connsiteY20" fmla="*/ 221942 h 3208858"/>
              <a:gd name="connsiteX21" fmla="*/ 1218793 w 2248603"/>
              <a:gd name="connsiteY21" fmla="*/ 195309 h 3208858"/>
              <a:gd name="connsiteX22" fmla="*/ 1236549 w 2248603"/>
              <a:gd name="connsiteY22" fmla="*/ 142042 h 3208858"/>
              <a:gd name="connsiteX23" fmla="*/ 1245426 w 2248603"/>
              <a:gd name="connsiteY23" fmla="*/ 115409 h 3208858"/>
              <a:gd name="connsiteX24" fmla="*/ 1263182 w 2248603"/>
              <a:gd name="connsiteY24" fmla="*/ 97654 h 3208858"/>
              <a:gd name="connsiteX25" fmla="*/ 1289815 w 2248603"/>
              <a:gd name="connsiteY25" fmla="*/ 53266 h 3208858"/>
              <a:gd name="connsiteX26" fmla="*/ 1316448 w 2248603"/>
              <a:gd name="connsiteY26" fmla="*/ 44388 h 3208858"/>
              <a:gd name="connsiteX27" fmla="*/ 1378592 w 2248603"/>
              <a:gd name="connsiteY27" fmla="*/ 8877 h 3208858"/>
              <a:gd name="connsiteX28" fmla="*/ 1440735 w 2248603"/>
              <a:gd name="connsiteY28" fmla="*/ 0 h 3208858"/>
              <a:gd name="connsiteX29" fmla="*/ 1680432 w 2248603"/>
              <a:gd name="connsiteY29" fmla="*/ 8877 h 3208858"/>
              <a:gd name="connsiteX30" fmla="*/ 1778087 w 2248603"/>
              <a:gd name="connsiteY30" fmla="*/ 71021 h 3208858"/>
              <a:gd name="connsiteX31" fmla="*/ 1822475 w 2248603"/>
              <a:gd name="connsiteY31" fmla="*/ 97654 h 3208858"/>
              <a:gd name="connsiteX32" fmla="*/ 1849108 w 2248603"/>
              <a:gd name="connsiteY32" fmla="*/ 133165 h 3208858"/>
              <a:gd name="connsiteX33" fmla="*/ 1884619 w 2248603"/>
              <a:gd name="connsiteY33" fmla="*/ 266330 h 3208858"/>
              <a:gd name="connsiteX34" fmla="*/ 1893496 w 2248603"/>
              <a:gd name="connsiteY34" fmla="*/ 310718 h 3208858"/>
              <a:gd name="connsiteX35" fmla="*/ 1911252 w 2248603"/>
              <a:gd name="connsiteY35" fmla="*/ 417250 h 3208858"/>
              <a:gd name="connsiteX36" fmla="*/ 1920129 w 2248603"/>
              <a:gd name="connsiteY36" fmla="*/ 532660 h 3208858"/>
              <a:gd name="connsiteX37" fmla="*/ 1937885 w 2248603"/>
              <a:gd name="connsiteY37" fmla="*/ 656947 h 3208858"/>
              <a:gd name="connsiteX38" fmla="*/ 1955640 w 2248603"/>
              <a:gd name="connsiteY38" fmla="*/ 905522 h 3208858"/>
              <a:gd name="connsiteX39" fmla="*/ 1973395 w 2248603"/>
              <a:gd name="connsiteY39" fmla="*/ 1251751 h 3208858"/>
              <a:gd name="connsiteX40" fmla="*/ 1982273 w 2248603"/>
              <a:gd name="connsiteY40" fmla="*/ 1287262 h 3208858"/>
              <a:gd name="connsiteX41" fmla="*/ 2008906 w 2248603"/>
              <a:gd name="connsiteY41" fmla="*/ 1429305 h 3208858"/>
              <a:gd name="connsiteX42" fmla="*/ 2017784 w 2248603"/>
              <a:gd name="connsiteY42" fmla="*/ 1518081 h 3208858"/>
              <a:gd name="connsiteX43" fmla="*/ 2044417 w 2248603"/>
              <a:gd name="connsiteY43" fmla="*/ 1571347 h 3208858"/>
              <a:gd name="connsiteX44" fmla="*/ 2115438 w 2248603"/>
              <a:gd name="connsiteY44" fmla="*/ 1837677 h 3208858"/>
              <a:gd name="connsiteX45" fmla="*/ 2133193 w 2248603"/>
              <a:gd name="connsiteY45" fmla="*/ 1997476 h 3208858"/>
              <a:gd name="connsiteX46" fmla="*/ 2159826 w 2248603"/>
              <a:gd name="connsiteY46" fmla="*/ 2104008 h 3208858"/>
              <a:gd name="connsiteX47" fmla="*/ 2177582 w 2248603"/>
              <a:gd name="connsiteY47" fmla="*/ 2183907 h 3208858"/>
              <a:gd name="connsiteX48" fmla="*/ 2204215 w 2248603"/>
              <a:gd name="connsiteY48" fmla="*/ 2379215 h 3208858"/>
              <a:gd name="connsiteX49" fmla="*/ 2221970 w 2248603"/>
              <a:gd name="connsiteY49" fmla="*/ 2450237 h 3208858"/>
              <a:gd name="connsiteX50" fmla="*/ 2239726 w 2248603"/>
              <a:gd name="connsiteY50" fmla="*/ 2778710 h 3208858"/>
              <a:gd name="connsiteX51" fmla="*/ 2248603 w 2248603"/>
              <a:gd name="connsiteY51" fmla="*/ 2814221 h 3208858"/>
              <a:gd name="connsiteX52" fmla="*/ 2239726 w 2248603"/>
              <a:gd name="connsiteY52" fmla="*/ 3000652 h 3208858"/>
              <a:gd name="connsiteX53" fmla="*/ 2221970 w 2248603"/>
              <a:gd name="connsiteY53" fmla="*/ 3027285 h 3208858"/>
              <a:gd name="connsiteX54" fmla="*/ 2177582 w 2248603"/>
              <a:gd name="connsiteY54" fmla="*/ 3071674 h 3208858"/>
              <a:gd name="connsiteX55" fmla="*/ 2159826 w 2248603"/>
              <a:gd name="connsiteY55" fmla="*/ 3089429 h 3208858"/>
              <a:gd name="connsiteX56" fmla="*/ 2071050 w 2248603"/>
              <a:gd name="connsiteY56" fmla="*/ 3133817 h 3208858"/>
              <a:gd name="connsiteX57" fmla="*/ 2053294 w 2248603"/>
              <a:gd name="connsiteY57" fmla="*/ 3151573 h 3208858"/>
              <a:gd name="connsiteX58" fmla="*/ 1973395 w 2248603"/>
              <a:gd name="connsiteY58" fmla="*/ 3160450 h 3208858"/>
              <a:gd name="connsiteX59" fmla="*/ 1902374 w 2248603"/>
              <a:gd name="connsiteY59" fmla="*/ 3169328 h 3208858"/>
              <a:gd name="connsiteX60" fmla="*/ 1582778 w 2248603"/>
              <a:gd name="connsiteY60" fmla="*/ 3178206 h 3208858"/>
              <a:gd name="connsiteX61" fmla="*/ 1440735 w 2248603"/>
              <a:gd name="connsiteY61" fmla="*/ 3142695 h 3208858"/>
              <a:gd name="connsiteX62" fmla="*/ 1414102 w 2248603"/>
              <a:gd name="connsiteY62" fmla="*/ 3124940 h 3208858"/>
              <a:gd name="connsiteX63" fmla="*/ 1378592 w 2248603"/>
              <a:gd name="connsiteY63" fmla="*/ 3071674 h 3208858"/>
              <a:gd name="connsiteX64" fmla="*/ 1360836 w 2248603"/>
              <a:gd name="connsiteY64" fmla="*/ 2965142 h 3208858"/>
              <a:gd name="connsiteX65" fmla="*/ 1334203 w 2248603"/>
              <a:gd name="connsiteY65" fmla="*/ 2876365 h 3208858"/>
              <a:gd name="connsiteX66" fmla="*/ 1325326 w 2248603"/>
              <a:gd name="connsiteY66" fmla="*/ 2787588 h 3208858"/>
              <a:gd name="connsiteX67" fmla="*/ 1316448 w 2248603"/>
              <a:gd name="connsiteY67" fmla="*/ 2760955 h 3208858"/>
              <a:gd name="connsiteX68" fmla="*/ 1307570 w 2248603"/>
              <a:gd name="connsiteY68" fmla="*/ 2672178 h 3208858"/>
              <a:gd name="connsiteX69" fmla="*/ 1280937 w 2248603"/>
              <a:gd name="connsiteY69" fmla="*/ 2592279 h 3208858"/>
              <a:gd name="connsiteX70" fmla="*/ 1263182 w 2248603"/>
              <a:gd name="connsiteY70" fmla="*/ 2521258 h 3208858"/>
              <a:gd name="connsiteX71" fmla="*/ 1236549 w 2248603"/>
              <a:gd name="connsiteY71" fmla="*/ 2441359 h 3208858"/>
              <a:gd name="connsiteX72" fmla="*/ 1209916 w 2248603"/>
              <a:gd name="connsiteY72" fmla="*/ 2379215 h 3208858"/>
              <a:gd name="connsiteX73" fmla="*/ 1192160 w 2248603"/>
              <a:gd name="connsiteY73" fmla="*/ 2361460 h 3208858"/>
              <a:gd name="connsiteX74" fmla="*/ 1138894 w 2248603"/>
              <a:gd name="connsiteY74" fmla="*/ 2290439 h 3208858"/>
              <a:gd name="connsiteX75" fmla="*/ 1103384 w 2248603"/>
              <a:gd name="connsiteY75" fmla="*/ 2237173 h 3208858"/>
              <a:gd name="connsiteX76" fmla="*/ 1067873 w 2248603"/>
              <a:gd name="connsiteY76" fmla="*/ 2210540 h 3208858"/>
              <a:gd name="connsiteX77" fmla="*/ 987974 w 2248603"/>
              <a:gd name="connsiteY77" fmla="*/ 2157274 h 3208858"/>
              <a:gd name="connsiteX78" fmla="*/ 943586 w 2248603"/>
              <a:gd name="connsiteY78" fmla="*/ 2121763 h 3208858"/>
              <a:gd name="connsiteX79" fmla="*/ 916953 w 2248603"/>
              <a:gd name="connsiteY79" fmla="*/ 2112885 h 3208858"/>
              <a:gd name="connsiteX80" fmla="*/ 872564 w 2248603"/>
              <a:gd name="connsiteY80" fmla="*/ 2068497 h 3208858"/>
              <a:gd name="connsiteX81" fmla="*/ 783788 w 2248603"/>
              <a:gd name="connsiteY81" fmla="*/ 2024109 h 3208858"/>
              <a:gd name="connsiteX82" fmla="*/ 757155 w 2248603"/>
              <a:gd name="connsiteY82" fmla="*/ 2006353 h 3208858"/>
              <a:gd name="connsiteX83" fmla="*/ 668378 w 2248603"/>
              <a:gd name="connsiteY83" fmla="*/ 1970842 h 3208858"/>
              <a:gd name="connsiteX84" fmla="*/ 632867 w 2248603"/>
              <a:gd name="connsiteY84" fmla="*/ 1953087 h 3208858"/>
              <a:gd name="connsiteX85" fmla="*/ 579601 w 2248603"/>
              <a:gd name="connsiteY85" fmla="*/ 1935332 h 3208858"/>
              <a:gd name="connsiteX86" fmla="*/ 517458 w 2248603"/>
              <a:gd name="connsiteY86" fmla="*/ 1899821 h 3208858"/>
              <a:gd name="connsiteX87" fmla="*/ 437559 w 2248603"/>
              <a:gd name="connsiteY87" fmla="*/ 1864310 h 3208858"/>
              <a:gd name="connsiteX88" fmla="*/ 393170 w 2248603"/>
              <a:gd name="connsiteY88" fmla="*/ 1819922 h 3208858"/>
              <a:gd name="connsiteX89" fmla="*/ 322149 w 2248603"/>
              <a:gd name="connsiteY89" fmla="*/ 1784411 h 3208858"/>
              <a:gd name="connsiteX90" fmla="*/ 295516 w 2248603"/>
              <a:gd name="connsiteY90" fmla="*/ 1757778 h 3208858"/>
              <a:gd name="connsiteX91" fmla="*/ 268883 w 2248603"/>
              <a:gd name="connsiteY91" fmla="*/ 1740023 h 3208858"/>
              <a:gd name="connsiteX92" fmla="*/ 206739 w 2248603"/>
              <a:gd name="connsiteY92" fmla="*/ 1677879 h 3208858"/>
              <a:gd name="connsiteX93" fmla="*/ 180106 w 2248603"/>
              <a:gd name="connsiteY93" fmla="*/ 1651246 h 3208858"/>
              <a:gd name="connsiteX94" fmla="*/ 144595 w 2248603"/>
              <a:gd name="connsiteY94" fmla="*/ 1624613 h 3208858"/>
              <a:gd name="connsiteX95" fmla="*/ 100207 w 2248603"/>
              <a:gd name="connsiteY95" fmla="*/ 1571347 h 3208858"/>
              <a:gd name="connsiteX96" fmla="*/ 64696 w 2248603"/>
              <a:gd name="connsiteY96" fmla="*/ 1500326 h 3208858"/>
              <a:gd name="connsiteX97" fmla="*/ 55819 w 2248603"/>
              <a:gd name="connsiteY97" fmla="*/ 1145219 h 3208858"/>
              <a:gd name="connsiteX98" fmla="*/ 38063 w 2248603"/>
              <a:gd name="connsiteY98" fmla="*/ 1091953 h 3208858"/>
              <a:gd name="connsiteX99" fmla="*/ 20308 w 2248603"/>
              <a:gd name="connsiteY99" fmla="*/ 1003176 h 3208858"/>
              <a:gd name="connsiteX100" fmla="*/ 11430 w 2248603"/>
              <a:gd name="connsiteY100" fmla="*/ 861134 h 3208858"/>
              <a:gd name="connsiteX101" fmla="*/ 2553 w 2248603"/>
              <a:gd name="connsiteY101" fmla="*/ 745724 h 32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8603" h="3208858">
                <a:moveTo>
                  <a:pt x="2553" y="745724"/>
                </a:moveTo>
                <a:cubicBezTo>
                  <a:pt x="9951" y="722050"/>
                  <a:pt x="39302" y="730102"/>
                  <a:pt x="55819" y="719091"/>
                </a:cubicBezTo>
                <a:cubicBezTo>
                  <a:pt x="66265" y="712127"/>
                  <a:pt x="72408" y="699991"/>
                  <a:pt x="82452" y="692458"/>
                </a:cubicBezTo>
                <a:cubicBezTo>
                  <a:pt x="115996" y="667300"/>
                  <a:pt x="120704" y="667871"/>
                  <a:pt x="153473" y="656947"/>
                </a:cubicBezTo>
                <a:cubicBezTo>
                  <a:pt x="165310" y="648069"/>
                  <a:pt x="176137" y="637655"/>
                  <a:pt x="188984" y="630314"/>
                </a:cubicBezTo>
                <a:cubicBezTo>
                  <a:pt x="199971" y="624036"/>
                  <a:pt x="242030" y="615288"/>
                  <a:pt x="251127" y="612559"/>
                </a:cubicBezTo>
                <a:cubicBezTo>
                  <a:pt x="269053" y="607181"/>
                  <a:pt x="286638" y="600722"/>
                  <a:pt x="304393" y="594804"/>
                </a:cubicBezTo>
                <a:cubicBezTo>
                  <a:pt x="313271" y="591845"/>
                  <a:pt x="321819" y="587600"/>
                  <a:pt x="331026" y="585926"/>
                </a:cubicBezTo>
                <a:cubicBezTo>
                  <a:pt x="390314" y="575147"/>
                  <a:pt x="433214" y="566071"/>
                  <a:pt x="490825" y="559293"/>
                </a:cubicBezTo>
                <a:cubicBezTo>
                  <a:pt x="520361" y="555818"/>
                  <a:pt x="550009" y="553374"/>
                  <a:pt x="579601" y="550415"/>
                </a:cubicBezTo>
                <a:cubicBezTo>
                  <a:pt x="771206" y="486548"/>
                  <a:pt x="511290" y="567373"/>
                  <a:pt x="1023485" y="523782"/>
                </a:cubicBezTo>
                <a:cubicBezTo>
                  <a:pt x="1035995" y="522717"/>
                  <a:pt x="1040473" y="505186"/>
                  <a:pt x="1050118" y="497149"/>
                </a:cubicBezTo>
                <a:cubicBezTo>
                  <a:pt x="1058315" y="490319"/>
                  <a:pt x="1067873" y="485312"/>
                  <a:pt x="1076751" y="479394"/>
                </a:cubicBezTo>
                <a:cubicBezTo>
                  <a:pt x="1079710" y="467557"/>
                  <a:pt x="1080171" y="454796"/>
                  <a:pt x="1085628" y="443883"/>
                </a:cubicBezTo>
                <a:cubicBezTo>
                  <a:pt x="1089371" y="436397"/>
                  <a:pt x="1098155" y="432664"/>
                  <a:pt x="1103384" y="426128"/>
                </a:cubicBezTo>
                <a:cubicBezTo>
                  <a:pt x="1110049" y="417797"/>
                  <a:pt x="1116367" y="409038"/>
                  <a:pt x="1121139" y="399495"/>
                </a:cubicBezTo>
                <a:cubicBezTo>
                  <a:pt x="1125324" y="391125"/>
                  <a:pt x="1125832" y="381232"/>
                  <a:pt x="1130017" y="372862"/>
                </a:cubicBezTo>
                <a:cubicBezTo>
                  <a:pt x="1174595" y="283706"/>
                  <a:pt x="1118836" y="419665"/>
                  <a:pt x="1165527" y="310718"/>
                </a:cubicBezTo>
                <a:cubicBezTo>
                  <a:pt x="1169213" y="302117"/>
                  <a:pt x="1170719" y="292686"/>
                  <a:pt x="1174405" y="284085"/>
                </a:cubicBezTo>
                <a:cubicBezTo>
                  <a:pt x="1179618" y="271921"/>
                  <a:pt x="1186947" y="260739"/>
                  <a:pt x="1192160" y="248575"/>
                </a:cubicBezTo>
                <a:cubicBezTo>
                  <a:pt x="1195846" y="239974"/>
                  <a:pt x="1196853" y="230312"/>
                  <a:pt x="1201038" y="221942"/>
                </a:cubicBezTo>
                <a:cubicBezTo>
                  <a:pt x="1205810" y="212399"/>
                  <a:pt x="1214460" y="205059"/>
                  <a:pt x="1218793" y="195309"/>
                </a:cubicBezTo>
                <a:cubicBezTo>
                  <a:pt x="1226394" y="178206"/>
                  <a:pt x="1230631" y="159798"/>
                  <a:pt x="1236549" y="142042"/>
                </a:cubicBezTo>
                <a:cubicBezTo>
                  <a:pt x="1239508" y="133164"/>
                  <a:pt x="1238809" y="122026"/>
                  <a:pt x="1245426" y="115409"/>
                </a:cubicBezTo>
                <a:lnTo>
                  <a:pt x="1263182" y="97654"/>
                </a:lnTo>
                <a:cubicBezTo>
                  <a:pt x="1270165" y="76703"/>
                  <a:pt x="1269503" y="65453"/>
                  <a:pt x="1289815" y="53266"/>
                </a:cubicBezTo>
                <a:cubicBezTo>
                  <a:pt x="1297839" y="48451"/>
                  <a:pt x="1308078" y="48573"/>
                  <a:pt x="1316448" y="44388"/>
                </a:cubicBezTo>
                <a:cubicBezTo>
                  <a:pt x="1345371" y="29926"/>
                  <a:pt x="1344355" y="18214"/>
                  <a:pt x="1378592" y="8877"/>
                </a:cubicBezTo>
                <a:cubicBezTo>
                  <a:pt x="1398779" y="3371"/>
                  <a:pt x="1420021" y="2959"/>
                  <a:pt x="1440735" y="0"/>
                </a:cubicBezTo>
                <a:cubicBezTo>
                  <a:pt x="1520634" y="2959"/>
                  <a:pt x="1600827" y="1414"/>
                  <a:pt x="1680432" y="8877"/>
                </a:cubicBezTo>
                <a:cubicBezTo>
                  <a:pt x="1722009" y="12775"/>
                  <a:pt x="1747778" y="48978"/>
                  <a:pt x="1778087" y="71021"/>
                </a:cubicBezTo>
                <a:cubicBezTo>
                  <a:pt x="1792042" y="81170"/>
                  <a:pt x="1807679" y="88776"/>
                  <a:pt x="1822475" y="97654"/>
                </a:cubicBezTo>
                <a:cubicBezTo>
                  <a:pt x="1831353" y="109491"/>
                  <a:pt x="1842908" y="119731"/>
                  <a:pt x="1849108" y="133165"/>
                </a:cubicBezTo>
                <a:cubicBezTo>
                  <a:pt x="1876507" y="192529"/>
                  <a:pt x="1874284" y="209488"/>
                  <a:pt x="1884619" y="266330"/>
                </a:cubicBezTo>
                <a:cubicBezTo>
                  <a:pt x="1887318" y="281176"/>
                  <a:pt x="1891015" y="295834"/>
                  <a:pt x="1893496" y="310718"/>
                </a:cubicBezTo>
                <a:cubicBezTo>
                  <a:pt x="1915513" y="442820"/>
                  <a:pt x="1890335" y="312668"/>
                  <a:pt x="1911252" y="417250"/>
                </a:cubicBezTo>
                <a:cubicBezTo>
                  <a:pt x="1914211" y="455720"/>
                  <a:pt x="1916471" y="494250"/>
                  <a:pt x="1920129" y="532660"/>
                </a:cubicBezTo>
                <a:cubicBezTo>
                  <a:pt x="1938559" y="726181"/>
                  <a:pt x="1919562" y="501200"/>
                  <a:pt x="1937885" y="656947"/>
                </a:cubicBezTo>
                <a:cubicBezTo>
                  <a:pt x="1946870" y="733320"/>
                  <a:pt x="1951710" y="832160"/>
                  <a:pt x="1955640" y="905522"/>
                </a:cubicBezTo>
                <a:cubicBezTo>
                  <a:pt x="1961822" y="1020918"/>
                  <a:pt x="1965352" y="1136470"/>
                  <a:pt x="1973395" y="1251751"/>
                </a:cubicBezTo>
                <a:cubicBezTo>
                  <a:pt x="1974244" y="1263923"/>
                  <a:pt x="1980024" y="1275270"/>
                  <a:pt x="1982273" y="1287262"/>
                </a:cubicBezTo>
                <a:cubicBezTo>
                  <a:pt x="2011915" y="1445352"/>
                  <a:pt x="1987947" y="1345473"/>
                  <a:pt x="2008906" y="1429305"/>
                </a:cubicBezTo>
                <a:cubicBezTo>
                  <a:pt x="2011865" y="1458897"/>
                  <a:pt x="2010571" y="1489229"/>
                  <a:pt x="2017784" y="1518081"/>
                </a:cubicBezTo>
                <a:cubicBezTo>
                  <a:pt x="2022599" y="1537339"/>
                  <a:pt x="2038616" y="1552362"/>
                  <a:pt x="2044417" y="1571347"/>
                </a:cubicBezTo>
                <a:cubicBezTo>
                  <a:pt x="2071266" y="1659216"/>
                  <a:pt x="2102444" y="1746722"/>
                  <a:pt x="2115438" y="1837677"/>
                </a:cubicBezTo>
                <a:cubicBezTo>
                  <a:pt x="2131238" y="1948276"/>
                  <a:pt x="2118829" y="1853836"/>
                  <a:pt x="2133193" y="1997476"/>
                </a:cubicBezTo>
                <a:cubicBezTo>
                  <a:pt x="2142066" y="2086204"/>
                  <a:pt x="2127678" y="2055785"/>
                  <a:pt x="2159826" y="2104008"/>
                </a:cubicBezTo>
                <a:cubicBezTo>
                  <a:pt x="2166896" y="2132285"/>
                  <a:pt x="2173074" y="2154603"/>
                  <a:pt x="2177582" y="2183907"/>
                </a:cubicBezTo>
                <a:cubicBezTo>
                  <a:pt x="2194690" y="2295111"/>
                  <a:pt x="2177752" y="2233667"/>
                  <a:pt x="2204215" y="2379215"/>
                </a:cubicBezTo>
                <a:cubicBezTo>
                  <a:pt x="2208580" y="2403224"/>
                  <a:pt x="2216052" y="2426563"/>
                  <a:pt x="2221970" y="2450237"/>
                </a:cubicBezTo>
                <a:cubicBezTo>
                  <a:pt x="2227889" y="2559728"/>
                  <a:pt x="2231724" y="2669352"/>
                  <a:pt x="2239726" y="2778710"/>
                </a:cubicBezTo>
                <a:cubicBezTo>
                  <a:pt x="2240616" y="2790879"/>
                  <a:pt x="2248603" y="2802020"/>
                  <a:pt x="2248603" y="2814221"/>
                </a:cubicBezTo>
                <a:cubicBezTo>
                  <a:pt x="2248603" y="2876435"/>
                  <a:pt x="2247443" y="2938918"/>
                  <a:pt x="2239726" y="3000652"/>
                </a:cubicBezTo>
                <a:cubicBezTo>
                  <a:pt x="2238403" y="3011239"/>
                  <a:pt x="2228996" y="3019255"/>
                  <a:pt x="2221970" y="3027285"/>
                </a:cubicBezTo>
                <a:cubicBezTo>
                  <a:pt x="2208191" y="3043033"/>
                  <a:pt x="2192378" y="3056878"/>
                  <a:pt x="2177582" y="3071674"/>
                </a:cubicBezTo>
                <a:cubicBezTo>
                  <a:pt x="2171663" y="3077593"/>
                  <a:pt x="2167312" y="3085686"/>
                  <a:pt x="2159826" y="3089429"/>
                </a:cubicBezTo>
                <a:cubicBezTo>
                  <a:pt x="2130234" y="3104225"/>
                  <a:pt x="2094445" y="3110422"/>
                  <a:pt x="2071050" y="3133817"/>
                </a:cubicBezTo>
                <a:cubicBezTo>
                  <a:pt x="2065131" y="3139736"/>
                  <a:pt x="2061369" y="3149371"/>
                  <a:pt x="2053294" y="3151573"/>
                </a:cubicBezTo>
                <a:cubicBezTo>
                  <a:pt x="2027441" y="3158624"/>
                  <a:pt x="2000008" y="3157319"/>
                  <a:pt x="1973395" y="3160450"/>
                </a:cubicBezTo>
                <a:lnTo>
                  <a:pt x="1902374" y="3169328"/>
                </a:lnTo>
                <a:cubicBezTo>
                  <a:pt x="1796227" y="3240091"/>
                  <a:pt x="1870134" y="3198254"/>
                  <a:pt x="1582778" y="3178206"/>
                </a:cubicBezTo>
                <a:cubicBezTo>
                  <a:pt x="1572769" y="3177508"/>
                  <a:pt x="1462400" y="3157138"/>
                  <a:pt x="1440735" y="3142695"/>
                </a:cubicBezTo>
                <a:lnTo>
                  <a:pt x="1414102" y="3124940"/>
                </a:lnTo>
                <a:cubicBezTo>
                  <a:pt x="1402265" y="3107185"/>
                  <a:pt x="1385340" y="3091918"/>
                  <a:pt x="1378592" y="3071674"/>
                </a:cubicBezTo>
                <a:cubicBezTo>
                  <a:pt x="1367208" y="3037521"/>
                  <a:pt x="1367896" y="3000444"/>
                  <a:pt x="1360836" y="2965142"/>
                </a:cubicBezTo>
                <a:cubicBezTo>
                  <a:pt x="1348834" y="2905127"/>
                  <a:pt x="1357563" y="2934763"/>
                  <a:pt x="1334203" y="2876365"/>
                </a:cubicBezTo>
                <a:cubicBezTo>
                  <a:pt x="1331244" y="2846773"/>
                  <a:pt x="1329848" y="2816982"/>
                  <a:pt x="1325326" y="2787588"/>
                </a:cubicBezTo>
                <a:cubicBezTo>
                  <a:pt x="1323903" y="2778339"/>
                  <a:pt x="1317871" y="2770204"/>
                  <a:pt x="1316448" y="2760955"/>
                </a:cubicBezTo>
                <a:cubicBezTo>
                  <a:pt x="1311926" y="2731561"/>
                  <a:pt x="1313697" y="2701280"/>
                  <a:pt x="1307570" y="2672178"/>
                </a:cubicBezTo>
                <a:cubicBezTo>
                  <a:pt x="1301786" y="2644707"/>
                  <a:pt x="1288858" y="2619212"/>
                  <a:pt x="1280937" y="2592279"/>
                </a:cubicBezTo>
                <a:cubicBezTo>
                  <a:pt x="1274052" y="2568868"/>
                  <a:pt x="1270899" y="2544408"/>
                  <a:pt x="1263182" y="2521258"/>
                </a:cubicBezTo>
                <a:lnTo>
                  <a:pt x="1236549" y="2441359"/>
                </a:lnTo>
                <a:cubicBezTo>
                  <a:pt x="1228659" y="2417689"/>
                  <a:pt x="1224540" y="2401151"/>
                  <a:pt x="1209916" y="2379215"/>
                </a:cubicBezTo>
                <a:cubicBezTo>
                  <a:pt x="1205273" y="2372251"/>
                  <a:pt x="1197389" y="2367996"/>
                  <a:pt x="1192160" y="2361460"/>
                </a:cubicBezTo>
                <a:cubicBezTo>
                  <a:pt x="1173674" y="2338353"/>
                  <a:pt x="1155309" y="2315061"/>
                  <a:pt x="1138894" y="2290439"/>
                </a:cubicBezTo>
                <a:cubicBezTo>
                  <a:pt x="1127057" y="2272684"/>
                  <a:pt x="1120455" y="2249976"/>
                  <a:pt x="1103384" y="2237173"/>
                </a:cubicBezTo>
                <a:cubicBezTo>
                  <a:pt x="1091547" y="2228295"/>
                  <a:pt x="1080038" y="2218962"/>
                  <a:pt x="1067873" y="2210540"/>
                </a:cubicBezTo>
                <a:cubicBezTo>
                  <a:pt x="1041556" y="2192320"/>
                  <a:pt x="1010607" y="2179908"/>
                  <a:pt x="987974" y="2157274"/>
                </a:cubicBezTo>
                <a:cubicBezTo>
                  <a:pt x="971458" y="2140758"/>
                  <a:pt x="965986" y="2132963"/>
                  <a:pt x="943586" y="2121763"/>
                </a:cubicBezTo>
                <a:cubicBezTo>
                  <a:pt x="935216" y="2117578"/>
                  <a:pt x="925831" y="2115844"/>
                  <a:pt x="916953" y="2112885"/>
                </a:cubicBezTo>
                <a:cubicBezTo>
                  <a:pt x="902157" y="2098089"/>
                  <a:pt x="890507" y="2079263"/>
                  <a:pt x="872564" y="2068497"/>
                </a:cubicBezTo>
                <a:cubicBezTo>
                  <a:pt x="749092" y="1994413"/>
                  <a:pt x="904614" y="2084523"/>
                  <a:pt x="783788" y="2024109"/>
                </a:cubicBezTo>
                <a:cubicBezTo>
                  <a:pt x="774245" y="2019337"/>
                  <a:pt x="766843" y="2010824"/>
                  <a:pt x="757155" y="2006353"/>
                </a:cubicBezTo>
                <a:cubicBezTo>
                  <a:pt x="728217" y="1992997"/>
                  <a:pt x="696885" y="1985095"/>
                  <a:pt x="668378" y="1970842"/>
                </a:cubicBezTo>
                <a:cubicBezTo>
                  <a:pt x="656541" y="1964924"/>
                  <a:pt x="645155" y="1958002"/>
                  <a:pt x="632867" y="1953087"/>
                </a:cubicBezTo>
                <a:cubicBezTo>
                  <a:pt x="615490" y="1946136"/>
                  <a:pt x="596341" y="1943702"/>
                  <a:pt x="579601" y="1935332"/>
                </a:cubicBezTo>
                <a:cubicBezTo>
                  <a:pt x="472255" y="1881656"/>
                  <a:pt x="605325" y="1950030"/>
                  <a:pt x="517458" y="1899821"/>
                </a:cubicBezTo>
                <a:cubicBezTo>
                  <a:pt x="488433" y="1883235"/>
                  <a:pt x="469261" y="1876992"/>
                  <a:pt x="437559" y="1864310"/>
                </a:cubicBezTo>
                <a:cubicBezTo>
                  <a:pt x="422763" y="1849514"/>
                  <a:pt x="413021" y="1826539"/>
                  <a:pt x="393170" y="1819922"/>
                </a:cubicBezTo>
                <a:cubicBezTo>
                  <a:pt x="360401" y="1808998"/>
                  <a:pt x="355693" y="1809569"/>
                  <a:pt x="322149" y="1784411"/>
                </a:cubicBezTo>
                <a:cubicBezTo>
                  <a:pt x="312105" y="1776878"/>
                  <a:pt x="305161" y="1765815"/>
                  <a:pt x="295516" y="1757778"/>
                </a:cubicBezTo>
                <a:cubicBezTo>
                  <a:pt x="287319" y="1750948"/>
                  <a:pt x="276913" y="1747049"/>
                  <a:pt x="268883" y="1740023"/>
                </a:cubicBezTo>
                <a:cubicBezTo>
                  <a:pt x="268843" y="1739988"/>
                  <a:pt x="219183" y="1690323"/>
                  <a:pt x="206739" y="1677879"/>
                </a:cubicBezTo>
                <a:cubicBezTo>
                  <a:pt x="197861" y="1669001"/>
                  <a:pt x="190150" y="1658779"/>
                  <a:pt x="180106" y="1651246"/>
                </a:cubicBezTo>
                <a:cubicBezTo>
                  <a:pt x="168269" y="1642368"/>
                  <a:pt x="155829" y="1634242"/>
                  <a:pt x="144595" y="1624613"/>
                </a:cubicBezTo>
                <a:cubicBezTo>
                  <a:pt x="125350" y="1608118"/>
                  <a:pt x="112236" y="1593399"/>
                  <a:pt x="100207" y="1571347"/>
                </a:cubicBezTo>
                <a:cubicBezTo>
                  <a:pt x="87533" y="1548111"/>
                  <a:pt x="64696" y="1500326"/>
                  <a:pt x="64696" y="1500326"/>
                </a:cubicBezTo>
                <a:cubicBezTo>
                  <a:pt x="61737" y="1381957"/>
                  <a:pt x="63525" y="1263374"/>
                  <a:pt x="55819" y="1145219"/>
                </a:cubicBezTo>
                <a:cubicBezTo>
                  <a:pt x="54601" y="1126543"/>
                  <a:pt x="42271" y="1110190"/>
                  <a:pt x="38063" y="1091953"/>
                </a:cubicBezTo>
                <a:cubicBezTo>
                  <a:pt x="7460" y="959339"/>
                  <a:pt x="44928" y="1077032"/>
                  <a:pt x="20308" y="1003176"/>
                </a:cubicBezTo>
                <a:cubicBezTo>
                  <a:pt x="17349" y="955829"/>
                  <a:pt x="15370" y="908410"/>
                  <a:pt x="11430" y="861134"/>
                </a:cubicBezTo>
                <a:cubicBezTo>
                  <a:pt x="5611" y="791303"/>
                  <a:pt x="-4845" y="769398"/>
                  <a:pt x="2553" y="745724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694884" y="2225985"/>
            <a:ext cx="11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&gt;=X um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50094" y="3274718"/>
            <a:ext cx="11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&gt;=X um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59014" y="3017849"/>
            <a:ext cx="11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&gt;=X um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92073" y="2184986"/>
            <a:ext cx="11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&gt;=X um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204429" y="2992761"/>
            <a:ext cx="11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&gt;=X um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941246" y="3464362"/>
            <a:ext cx="11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&gt;=X um</a:t>
            </a:r>
          </a:p>
        </p:txBody>
      </p:sp>
    </p:spTree>
    <p:extLst>
      <p:ext uri="{BB962C8B-B14F-4D97-AF65-F5344CB8AC3E}">
        <p14:creationId xmlns:p14="http://schemas.microsoft.com/office/powerpoint/2010/main" val="15930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4536415"/>
            <a:ext cx="8672513" cy="505936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Innovus</a:t>
            </a:r>
            <a:r>
              <a:rPr lang="en-US" dirty="0">
                <a:solidFill>
                  <a:srgbClr val="C00000"/>
                </a:solidFill>
              </a:rPr>
              <a:t> 16.X has native space group constraints</a:t>
            </a:r>
          </a:p>
          <a:p>
            <a:pPr lvl="1"/>
            <a:r>
              <a:rPr lang="en-US" dirty="0"/>
              <a:t>Create space group constraint</a:t>
            </a:r>
          </a:p>
          <a:p>
            <a:pPr lvl="1"/>
            <a:r>
              <a:rPr lang="en-US" dirty="0"/>
              <a:t>Enable space group constraint during placement</a:t>
            </a:r>
          </a:p>
          <a:p>
            <a:pPr lvl="1"/>
            <a:r>
              <a:rPr lang="en-US" dirty="0"/>
              <a:t>Place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16240"/>
            <a:ext cx="8686800" cy="427877"/>
          </a:xfrm>
        </p:spPr>
        <p:txBody>
          <a:bodyPr/>
          <a:lstStyle/>
          <a:p>
            <a:r>
              <a:rPr lang="en-US" dirty="0"/>
              <a:t>Encounter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468699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57" y="677742"/>
            <a:ext cx="6333210" cy="36722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80902" y="1988592"/>
            <a:ext cx="685802" cy="112451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79541" y="2175025"/>
            <a:ext cx="288524" cy="177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1015" y="2380693"/>
            <a:ext cx="288524" cy="177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98159" y="2643973"/>
            <a:ext cx="288524" cy="177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27790" y="3146350"/>
            <a:ext cx="3888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Default placement</a:t>
            </a:r>
          </a:p>
          <a:p>
            <a:r>
              <a:rPr lang="en-US" dirty="0">
                <a:solidFill>
                  <a:schemeClr val="bg2"/>
                </a:solidFill>
              </a:rPr>
              <a:t>Separated by 1 row (1.8 um)</a:t>
            </a:r>
          </a:p>
        </p:txBody>
      </p:sp>
    </p:spTree>
    <p:extLst>
      <p:ext uri="{BB962C8B-B14F-4D97-AF65-F5344CB8AC3E}">
        <p14:creationId xmlns:p14="http://schemas.microsoft.com/office/powerpoint/2010/main" val="34541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Effects on Semi-Conductor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25445" y="930987"/>
            <a:ext cx="3187083" cy="443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Radiation Effects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54423" y="1430364"/>
            <a:ext cx="825624" cy="4872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3841" y="1406333"/>
            <a:ext cx="772357" cy="52012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6883" y="1980887"/>
            <a:ext cx="2135080" cy="6952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Cumulative Effects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1361" y="1998643"/>
            <a:ext cx="2135080" cy="6952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Single Event Effects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12195" y="2693885"/>
            <a:ext cx="718446" cy="61748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58610" y="2731622"/>
            <a:ext cx="435006" cy="5797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5541" y="3359951"/>
            <a:ext cx="1615100" cy="63847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Ionization (TID)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04087" y="3359047"/>
            <a:ext cx="1928215" cy="6384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Displacement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Fluence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>
            <a:off x="4332304" y="2693885"/>
            <a:ext cx="1226597" cy="15269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93616" y="4236960"/>
            <a:ext cx="1846555" cy="5730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Permanent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858610" y="4826174"/>
            <a:ext cx="1206989" cy="68522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23926" y="481005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1" idx="0"/>
          </p:cNvCxnSpPr>
          <p:nvPr/>
        </p:nvCxnSpPr>
        <p:spPr>
          <a:xfrm flipH="1">
            <a:off x="3753258" y="4810058"/>
            <a:ext cx="445136" cy="105356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36914" y="4810058"/>
            <a:ext cx="742588" cy="80523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160737" y="5538185"/>
            <a:ext cx="1305018" cy="392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Single Event Burnout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0749" y="5863626"/>
            <a:ext cx="1305018" cy="392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Single Event Gate Rupture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41278" y="5685172"/>
            <a:ext cx="1305018" cy="392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Single Event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Latchup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endCxn id="47" idx="0"/>
          </p:cNvCxnSpPr>
          <p:nvPr/>
        </p:nvCxnSpPr>
        <p:spPr>
          <a:xfrm>
            <a:off x="5781807" y="2731622"/>
            <a:ext cx="596199" cy="15053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90712" y="4236960"/>
            <a:ext cx="1574588" cy="57668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Transient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81204" y="2693885"/>
            <a:ext cx="2006353" cy="15430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400800" y="4859198"/>
            <a:ext cx="225641" cy="50291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81807" y="5383830"/>
            <a:ext cx="1305018" cy="392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Single Event Transient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340812" y="4282515"/>
            <a:ext cx="1574588" cy="57668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Static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714695" y="4886997"/>
            <a:ext cx="312142" cy="50271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374328" y="5406730"/>
            <a:ext cx="1305018" cy="392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Single Event Upset</a:t>
            </a:r>
          </a:p>
        </p:txBody>
      </p:sp>
      <p:sp>
        <p:nvSpPr>
          <p:cNvPr id="73" name="Oval 72"/>
          <p:cNvSpPr/>
          <p:nvPr/>
        </p:nvSpPr>
        <p:spPr>
          <a:xfrm>
            <a:off x="167931" y="2799579"/>
            <a:ext cx="2175487" cy="20596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558901" y="3711003"/>
            <a:ext cx="3473217" cy="24353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6" grpId="0" animBg="1"/>
      <p:bldP spid="40" grpId="0" animBg="1"/>
      <p:bldP spid="41" grpId="0" animBg="1"/>
      <p:bldP spid="43" grpId="0" animBg="1"/>
      <p:bldP spid="47" grpId="0" animBg="1"/>
      <p:bldP spid="57" grpId="0" animBg="1"/>
      <p:bldP spid="60" grpId="0" animBg="1"/>
      <p:bldP spid="63" grpId="0" animBg="1"/>
      <p:bldP spid="73" grpId="0" animBg="1"/>
      <p:bldP spid="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576" y="758478"/>
            <a:ext cx="3095335" cy="5059363"/>
          </a:xfrm>
        </p:spPr>
        <p:txBody>
          <a:bodyPr/>
          <a:lstStyle/>
          <a:p>
            <a:r>
              <a:rPr lang="en-US" sz="2000" dirty="0"/>
              <a:t>Takes horizontal and vertical spacing during place &amp; route</a:t>
            </a:r>
          </a:p>
          <a:p>
            <a:r>
              <a:rPr lang="en-US" sz="2000" dirty="0" err="1">
                <a:solidFill>
                  <a:schemeClr val="tx2"/>
                </a:solidFill>
              </a:rPr>
              <a:t>create_inst_space_group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tmrSpaceGrp</a:t>
            </a:r>
            <a:r>
              <a:rPr lang="en-US" sz="2000" dirty="0">
                <a:solidFill>
                  <a:schemeClr val="tx2"/>
                </a:solidFill>
              </a:rPr>
              <a:t>${n} -</a:t>
            </a:r>
            <a:r>
              <a:rPr lang="en-US" sz="2000" dirty="0" err="1">
                <a:solidFill>
                  <a:schemeClr val="tx2"/>
                </a:solidFill>
              </a:rPr>
              <a:t>inst</a:t>
            </a:r>
            <a:r>
              <a:rPr lang="en-US" sz="2000" dirty="0">
                <a:solidFill>
                  <a:schemeClr val="tx2"/>
                </a:solidFill>
              </a:rPr>
              <a:t> [ </a:t>
            </a:r>
            <a:r>
              <a:rPr lang="en-US" sz="2000" dirty="0" err="1">
                <a:solidFill>
                  <a:schemeClr val="tx2"/>
                </a:solidFill>
              </a:rPr>
              <a:t>dbget</a:t>
            </a:r>
            <a:r>
              <a:rPr lang="en-US" sz="2000" dirty="0">
                <a:solidFill>
                  <a:schemeClr val="tx2"/>
                </a:solidFill>
              </a:rPr>
              <a:t> [</a:t>
            </a:r>
            <a:r>
              <a:rPr lang="en-US" sz="2000" dirty="0" err="1">
                <a:solidFill>
                  <a:schemeClr val="tx2"/>
                </a:solidFill>
              </a:rPr>
              <a:t>dbget$thPtr.allInsts.cell.isSequential</a:t>
            </a:r>
            <a:r>
              <a:rPr lang="en-US" sz="2000" dirty="0">
                <a:solidFill>
                  <a:schemeClr val="tx2"/>
                </a:solidFill>
              </a:rPr>
              <a:t> 1 -p2].name ] </a:t>
            </a:r>
            <a:r>
              <a:rPr lang="en-US" sz="2000" dirty="0">
                <a:solidFill>
                  <a:srgbClr val="FF0000"/>
                </a:solidFill>
              </a:rPr>
              <a:t>–</a:t>
            </a:r>
            <a:r>
              <a:rPr lang="en-US" sz="2000" dirty="0" err="1">
                <a:solidFill>
                  <a:srgbClr val="FF0000"/>
                </a:solidFill>
              </a:rPr>
              <a:t>spacing_x</a:t>
            </a:r>
            <a:r>
              <a:rPr lang="en-US" sz="2000" dirty="0">
                <a:solidFill>
                  <a:srgbClr val="FF0000"/>
                </a:solidFill>
              </a:rPr>
              <a:t> $</a:t>
            </a:r>
            <a:r>
              <a:rPr lang="en-US" sz="2000" dirty="0" err="1">
                <a:solidFill>
                  <a:srgbClr val="FF0000"/>
                </a:solidFill>
              </a:rPr>
              <a:t>reg_spacing</a:t>
            </a:r>
            <a:r>
              <a:rPr lang="en-US" sz="2000" dirty="0">
                <a:solidFill>
                  <a:srgbClr val="FF0000"/>
                </a:solidFill>
              </a:rPr>
              <a:t> –</a:t>
            </a:r>
            <a:r>
              <a:rPr lang="en-US" sz="2000" dirty="0" err="1">
                <a:solidFill>
                  <a:srgbClr val="FF0000"/>
                </a:solidFill>
              </a:rPr>
              <a:t>spacing_y</a:t>
            </a:r>
            <a:r>
              <a:rPr lang="en-US" sz="2000" dirty="0">
                <a:solidFill>
                  <a:srgbClr val="FF0000"/>
                </a:solidFill>
              </a:rPr>
              <a:t> $</a:t>
            </a:r>
            <a:r>
              <a:rPr lang="en-US" sz="2000" dirty="0" err="1">
                <a:solidFill>
                  <a:srgbClr val="FF0000"/>
                </a:solidFill>
              </a:rPr>
              <a:t>reg_spacing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INNOVUS 16.2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36" y="452826"/>
            <a:ext cx="5766709" cy="55340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4663" y="2352578"/>
            <a:ext cx="292963" cy="106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41656" y="3525910"/>
            <a:ext cx="291482" cy="1065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810189" y="2414722"/>
            <a:ext cx="267846" cy="120884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2520" y="2805534"/>
            <a:ext cx="175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 rows = 16.2uM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5770160" y="3240741"/>
            <a:ext cx="316563" cy="12288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6619" y="4070190"/>
            <a:ext cx="132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15.3 um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33134" y="2423599"/>
            <a:ext cx="1109716" cy="55041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33134" y="3222589"/>
            <a:ext cx="1109716" cy="365463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5581" y="2521253"/>
            <a:ext cx="0" cy="95138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081204" y="2183901"/>
            <a:ext cx="683580" cy="337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682" y="1722263"/>
            <a:ext cx="1796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Triangular placement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70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Mitigation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46918" y="1264347"/>
            <a:ext cx="4068446" cy="2658597"/>
            <a:chOff x="-691594" y="954643"/>
            <a:chExt cx="5233961" cy="3526277"/>
          </a:xfrm>
        </p:grpSpPr>
        <p:sp>
          <p:nvSpPr>
            <p:cNvPr id="19" name="Rectangle 18"/>
            <p:cNvSpPr/>
            <p:nvPr/>
          </p:nvSpPr>
          <p:spPr>
            <a:xfrm>
              <a:off x="1800226" y="1066801"/>
              <a:ext cx="876772" cy="73926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DFFQ1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00225" y="2362200"/>
              <a:ext cx="918148" cy="714375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DFFQ2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0225" y="3657599"/>
              <a:ext cx="876775" cy="69679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DFFQ3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1247" y="2300288"/>
              <a:ext cx="886663" cy="8382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err="1"/>
                <a:t>Voter</a:t>
              </a:r>
              <a:endParaRPr lang="en-US" sz="16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419225" y="1219200"/>
              <a:ext cx="381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09725" y="2514600"/>
              <a:ext cx="1905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09725" y="3810000"/>
              <a:ext cx="1905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00225" y="1676400"/>
              <a:ext cx="762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800225" y="1752600"/>
              <a:ext cx="762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00225" y="2895600"/>
              <a:ext cx="762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800225" y="2971800"/>
              <a:ext cx="762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00225" y="4191000"/>
              <a:ext cx="762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800225" y="4267200"/>
              <a:ext cx="762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19225" y="17526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81025" y="2971800"/>
              <a:ext cx="3048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19225" y="42672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087910" y="2754715"/>
              <a:ext cx="454457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41089" y="1406945"/>
              <a:ext cx="1135331" cy="53669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/>
                <a:t>delay1</a:t>
              </a:r>
              <a:endParaRPr lang="en-US" sz="2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2037" y="2802493"/>
              <a:ext cx="1133387" cy="36933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/>
                <a:t>delay2</a:t>
              </a:r>
              <a:endParaRPr lang="en-US" sz="2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5096" y="4005994"/>
              <a:ext cx="1177003" cy="4749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000" dirty="0"/>
                <a:t>delay3</a:t>
              </a:r>
              <a:endParaRPr lang="en-US" sz="2000" dirty="0"/>
            </a:p>
          </p:txBody>
        </p:sp>
        <p:cxnSp>
          <p:nvCxnSpPr>
            <p:cNvPr id="39" name="Straight Connector 38"/>
            <p:cNvCxnSpPr>
              <a:stCxn id="37" idx="3"/>
            </p:cNvCxnSpPr>
            <p:nvPr/>
          </p:nvCxnSpPr>
          <p:spPr>
            <a:xfrm>
              <a:off x="1495424" y="2987159"/>
              <a:ext cx="3048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9821" y="1705498"/>
              <a:ext cx="316135" cy="9002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9821" y="4267200"/>
              <a:ext cx="325660" cy="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609725" y="1219200"/>
              <a:ext cx="0" cy="25908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-691594" y="2510527"/>
              <a:ext cx="8382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/>
                <a:t>Clk</a:t>
              </a:r>
              <a:endParaRPr lang="en-US" sz="20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9821" y="1705498"/>
              <a:ext cx="0" cy="256170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32077" y="954643"/>
              <a:ext cx="787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/>
                <a:t>Din</a:t>
              </a:r>
              <a:endParaRPr lang="en-US" sz="2000" dirty="0"/>
            </a:p>
          </p:txBody>
        </p:sp>
        <p:cxnSp>
          <p:nvCxnSpPr>
            <p:cNvPr id="46" name="Straight Connector 45"/>
            <p:cNvCxnSpPr>
              <a:endCxn id="37" idx="1"/>
            </p:cNvCxnSpPr>
            <p:nvPr/>
          </p:nvCxnSpPr>
          <p:spPr>
            <a:xfrm>
              <a:off x="-400036" y="2987159"/>
              <a:ext cx="762073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676998" y="1471758"/>
              <a:ext cx="186750" cy="236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75169" y="1474124"/>
              <a:ext cx="0" cy="1040346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863748" y="2524103"/>
              <a:ext cx="346496" cy="214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718373" y="2731164"/>
              <a:ext cx="482874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1" idx="3"/>
            </p:cNvCxnSpPr>
            <p:nvPr/>
          </p:nvCxnSpPr>
          <p:spPr>
            <a:xfrm>
              <a:off x="2677000" y="4005994"/>
              <a:ext cx="231872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24707" y="2948249"/>
              <a:ext cx="0" cy="107632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908872" y="2933126"/>
              <a:ext cx="301371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677193" y="4007319"/>
            <a:ext cx="294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Simplest solution, Different delay values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068499" y="2481172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9776" y="1541170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301977" y="1803717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87499" y="2002835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835377" y="1993347"/>
            <a:ext cx="242805" cy="94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671101" y="1845285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sp>
        <p:nvSpPr>
          <p:cNvPr id="8" name="Isosceles Triangle 7"/>
          <p:cNvSpPr/>
          <p:nvPr/>
        </p:nvSpPr>
        <p:spPr>
          <a:xfrm rot="5400000">
            <a:off x="2095234" y="1892270"/>
            <a:ext cx="221673" cy="22911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Isosceles Triangle 66"/>
          <p:cNvSpPr/>
          <p:nvPr/>
        </p:nvSpPr>
        <p:spPr>
          <a:xfrm rot="5400000">
            <a:off x="2543194" y="1896894"/>
            <a:ext cx="221673" cy="22911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Isosceles Triangle 68"/>
          <p:cNvSpPr/>
          <p:nvPr/>
        </p:nvSpPr>
        <p:spPr>
          <a:xfrm rot="5400000">
            <a:off x="2981919" y="1910754"/>
            <a:ext cx="221673" cy="22911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92573" y="2025679"/>
            <a:ext cx="242805" cy="94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731297" y="2021065"/>
            <a:ext cx="242805" cy="94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197730" y="2034925"/>
            <a:ext cx="510996" cy="94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221940" y="2025679"/>
            <a:ext cx="242805" cy="94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50474" y="1741494"/>
            <a:ext cx="242446" cy="522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0474" y="1627609"/>
            <a:ext cx="363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13977" y="1155102"/>
            <a:ext cx="1" cy="484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413975" y="1145899"/>
            <a:ext cx="383308" cy="9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806428" y="1155102"/>
            <a:ext cx="0" cy="484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06428" y="1639297"/>
            <a:ext cx="409772" cy="1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75538" y="3722834"/>
            <a:ext cx="6366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412195" y="3252786"/>
            <a:ext cx="0" cy="480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389750" y="3256407"/>
            <a:ext cx="6366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007936" y="3285118"/>
            <a:ext cx="0" cy="451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980881" y="3755166"/>
            <a:ext cx="6366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99060" y="3275878"/>
            <a:ext cx="0" cy="451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43871" y="3316103"/>
            <a:ext cx="82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Clk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554182" y="453505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579543" y="3275878"/>
            <a:ext cx="6366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56672" y="4359561"/>
            <a:ext cx="16573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413975" y="4073233"/>
            <a:ext cx="0" cy="286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413975" y="4073233"/>
            <a:ext cx="3546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797283" y="4073233"/>
            <a:ext cx="0" cy="286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798206" y="4354942"/>
            <a:ext cx="16573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596389" y="3777768"/>
            <a:ext cx="21149" cy="105284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66964" y="3921076"/>
            <a:ext cx="82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11" name="Arrow: Down 110"/>
          <p:cNvSpPr/>
          <p:nvPr/>
        </p:nvSpPr>
        <p:spPr>
          <a:xfrm>
            <a:off x="2413976" y="2437388"/>
            <a:ext cx="392452" cy="6383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06963" y="4552521"/>
            <a:ext cx="186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Latching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232516" y="1868506"/>
            <a:ext cx="21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47506" y="1921952"/>
            <a:ext cx="21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615187" y="1871489"/>
            <a:ext cx="21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984809" y="1894683"/>
            <a:ext cx="217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01977" y="3417112"/>
            <a:ext cx="110218" cy="161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12195" y="3417111"/>
            <a:ext cx="118408" cy="161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484367" y="3481397"/>
            <a:ext cx="110218" cy="161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94585" y="3481396"/>
            <a:ext cx="118408" cy="161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141719"/>
            <a:ext cx="8686800" cy="427877"/>
          </a:xfrm>
        </p:spPr>
        <p:txBody>
          <a:bodyPr/>
          <a:lstStyle/>
          <a:p>
            <a:r>
              <a:rPr lang="en-US" dirty="0"/>
              <a:t>SET Mitigation : Clock Delay Insertion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9" y="2387606"/>
            <a:ext cx="914206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set CkDel1 0.50</a:t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>set CkDel2 1</a:t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16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# Clock Insertion Delays on the TMR flops for SET Mitigation</a:t>
            </a:r>
            <a:r>
              <a:rPr lang="en-US" sz="1600" dirty="0">
                <a:latin typeface="Arial Rounded MT Bold" panose="020F0704030504030204" pitchFamily="34" charset="0"/>
              </a:rPr>
              <a:t/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set_ccopt_property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insertion_delay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-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delay_corner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{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av_typ_dc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} $CkDel1  -pin DFFQ2/CP</a:t>
            </a:r>
            <a:r>
              <a:rPr lang="en-US" sz="1600" dirty="0">
                <a:latin typeface="Arial Rounded MT Bold" panose="020F0704030504030204" pitchFamily="34" charset="0"/>
              </a:rPr>
              <a:t/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set_ccopt_property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insertion_delay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-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delay_corner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{</a:t>
            </a:r>
            <a:r>
              <a:rPr lang="en-US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av_typ_dc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} $CkDel2  -pin DFFQ3/CP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109"/>
          <a:stretch/>
        </p:blipFill>
        <p:spPr>
          <a:xfrm>
            <a:off x="282514" y="4225114"/>
            <a:ext cx="8672513" cy="175484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602680" y="5481848"/>
            <a:ext cx="316489" cy="555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11275" y="5415731"/>
            <a:ext cx="474729" cy="652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1802" y="5957092"/>
            <a:ext cx="33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insertion delay of 0.5ns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5213" y="5944667"/>
            <a:ext cx="300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insertion delay of 1ns </a:t>
            </a:r>
          </a:p>
        </p:txBody>
      </p:sp>
      <p:sp>
        <p:nvSpPr>
          <p:cNvPr id="13" name="Oval 12"/>
          <p:cNvSpPr/>
          <p:nvPr/>
        </p:nvSpPr>
        <p:spPr>
          <a:xfrm>
            <a:off x="643306" y="5481847"/>
            <a:ext cx="887024" cy="498110"/>
          </a:xfrm>
          <a:prstGeom prst="ellipse">
            <a:avLst/>
          </a:prstGeom>
          <a:solidFill>
            <a:srgbClr val="004C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1st</a:t>
            </a:r>
          </a:p>
        </p:txBody>
      </p:sp>
      <p:sp>
        <p:nvSpPr>
          <p:cNvPr id="14" name="Oval 13"/>
          <p:cNvSpPr/>
          <p:nvPr/>
        </p:nvSpPr>
        <p:spPr>
          <a:xfrm>
            <a:off x="2702182" y="5481847"/>
            <a:ext cx="986901" cy="501071"/>
          </a:xfrm>
          <a:prstGeom prst="ellipse">
            <a:avLst/>
          </a:prstGeom>
          <a:solidFill>
            <a:srgbClr val="004C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2nd</a:t>
            </a:r>
          </a:p>
        </p:txBody>
      </p:sp>
      <p:sp>
        <p:nvSpPr>
          <p:cNvPr id="15" name="Oval 14"/>
          <p:cNvSpPr/>
          <p:nvPr/>
        </p:nvSpPr>
        <p:spPr>
          <a:xfrm>
            <a:off x="4798058" y="5414147"/>
            <a:ext cx="986901" cy="501071"/>
          </a:xfrm>
          <a:prstGeom prst="ellipse">
            <a:avLst/>
          </a:prstGeom>
          <a:solidFill>
            <a:srgbClr val="004C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685825" y="3439486"/>
            <a:ext cx="1167981" cy="10135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6" idx="0"/>
          </p:cNvCxnSpPr>
          <p:nvPr/>
        </p:nvCxnSpPr>
        <p:spPr>
          <a:xfrm flipV="1">
            <a:off x="6788132" y="3926048"/>
            <a:ext cx="197872" cy="6694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195632" y="658272"/>
            <a:ext cx="2431594" cy="2297653"/>
            <a:chOff x="6268523" y="536999"/>
            <a:chExt cx="2768097" cy="2554915"/>
          </a:xfrm>
        </p:grpSpPr>
        <p:grpSp>
          <p:nvGrpSpPr>
            <p:cNvPr id="71" name="Group 70"/>
            <p:cNvGrpSpPr/>
            <p:nvPr/>
          </p:nvGrpSpPr>
          <p:grpSpPr>
            <a:xfrm>
              <a:off x="6268523" y="536999"/>
              <a:ext cx="2768097" cy="2554915"/>
              <a:chOff x="6396117" y="545284"/>
              <a:chExt cx="2768097" cy="255491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396117" y="545284"/>
                <a:ext cx="2768097" cy="2554915"/>
                <a:chOff x="832077" y="954643"/>
                <a:chExt cx="3561091" cy="3388757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00226" y="1066802"/>
                  <a:ext cx="998742" cy="739262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400" dirty="0"/>
                    <a:t>DFFQ1</a:t>
                  </a:r>
                  <a:endParaRPr lang="en-US" sz="1400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800224" y="2362200"/>
                  <a:ext cx="1048279" cy="714375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400" dirty="0"/>
                    <a:t>DFFQ2</a:t>
                  </a:r>
                  <a:endParaRPr lang="en-US" sz="1400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760103" y="3633472"/>
                  <a:ext cx="1074944" cy="69679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400" dirty="0"/>
                    <a:t>DFFQ3</a:t>
                  </a:r>
                  <a:endParaRPr lang="en-US" sz="1400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201247" y="2300287"/>
                  <a:ext cx="956289" cy="83820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600" dirty="0" err="1"/>
                    <a:t>Voter</a:t>
                  </a:r>
                  <a:endParaRPr lang="en-US" sz="1600" dirty="0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419225" y="1219200"/>
                  <a:ext cx="381000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609725" y="2514600"/>
                  <a:ext cx="190500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609725" y="3810000"/>
                  <a:ext cx="190500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800225" y="1676400"/>
                  <a:ext cx="76200" cy="76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1800225" y="1752600"/>
                  <a:ext cx="76200" cy="76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800225" y="2895600"/>
                  <a:ext cx="76200" cy="76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1800225" y="2971800"/>
                  <a:ext cx="76200" cy="76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00225" y="4191000"/>
                  <a:ext cx="76200" cy="76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1800225" y="4267200"/>
                  <a:ext cx="76200" cy="762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225663" y="1752600"/>
                  <a:ext cx="57456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419225" y="4267200"/>
                  <a:ext cx="381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183540" y="2719389"/>
                  <a:ext cx="209628" cy="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419225" y="2987158"/>
                  <a:ext cx="381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609725" y="1219200"/>
                  <a:ext cx="0" cy="259080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832077" y="954643"/>
                  <a:ext cx="7871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000" dirty="0" err="1"/>
                    <a:t>Din</a:t>
                  </a:r>
                  <a:endParaRPr lang="en-US" sz="2000" dirty="0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807017" y="1484853"/>
                  <a:ext cx="186750" cy="2366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979185" y="1513406"/>
                  <a:ext cx="0" cy="888075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978616" y="2416890"/>
                  <a:ext cx="218625" cy="2463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30" idx="3"/>
                  <a:endCxn id="32" idx="1"/>
                </p:cNvCxnSpPr>
                <p:nvPr/>
              </p:nvCxnSpPr>
              <p:spPr>
                <a:xfrm>
                  <a:off x="2848504" y="2719387"/>
                  <a:ext cx="352743" cy="1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31" idx="3"/>
                </p:cNvCxnSpPr>
                <p:nvPr/>
              </p:nvCxnSpPr>
              <p:spPr>
                <a:xfrm flipV="1">
                  <a:off x="2835046" y="3981866"/>
                  <a:ext cx="189828" cy="1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976714" y="2936474"/>
                  <a:ext cx="2471" cy="1045393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2976714" y="2933126"/>
                  <a:ext cx="233529" cy="334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6852517" y="1146895"/>
                <a:ext cx="0" cy="18958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6420544" y="795095"/>
              <a:ext cx="611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Clk</a:t>
              </a:r>
              <a:endParaRPr lang="en-US" sz="2000" dirty="0"/>
            </a:p>
          </p:txBody>
        </p:sp>
      </p:grpSp>
      <p:sp>
        <p:nvSpPr>
          <p:cNvPr id="85" name="Oval 84"/>
          <p:cNvSpPr/>
          <p:nvPr/>
        </p:nvSpPr>
        <p:spPr>
          <a:xfrm>
            <a:off x="5312963" y="4335146"/>
            <a:ext cx="745724" cy="7812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415270" y="4595534"/>
            <a:ext cx="745724" cy="88631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85" grpId="0" animBg="1"/>
      <p:bldP spid="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TID Effects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Device modeling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Library Characterization using Liberate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Single Event Effects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TMR insertion during synthesis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Specific distance between memory elements during physical design</a:t>
            </a:r>
          </a:p>
          <a:p>
            <a:pPr lvl="1"/>
            <a:r>
              <a:rPr lang="en-US" dirty="0"/>
              <a:t>SET mitigation with clock delay insertion</a:t>
            </a:r>
          </a:p>
          <a:p>
            <a:pPr lvl="1"/>
            <a:r>
              <a:rPr lang="en-US" dirty="0"/>
              <a:t>Timing/Placement aware TMR insertion methodology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900528"/>
            <a:ext cx="8672513" cy="1665119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RD53 Collaboration </a:t>
            </a:r>
          </a:p>
          <a:p>
            <a:r>
              <a:rPr lang="en-US" dirty="0"/>
              <a:t>ASIC group, </a:t>
            </a:r>
            <a:r>
              <a:rPr lang="en-US" dirty="0" err="1"/>
              <a:t>Fermilab</a:t>
            </a:r>
            <a:endParaRPr lang="en-US" dirty="0"/>
          </a:p>
          <a:p>
            <a:r>
              <a:rPr lang="en-US" dirty="0"/>
              <a:t>Cadence Support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</a:t>
            </a:r>
            <a:r>
              <a:rPr lang="en-US" dirty="0" smtClean="0"/>
              <a:t>HEPIC</a:t>
            </a:r>
            <a:r>
              <a:rPr lang="en-US" dirty="0" smtClean="0"/>
              <a:t>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4073" y="3456347"/>
            <a:ext cx="585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!!! THANK YOU FOR YOUR ATTENTION !!!</a:t>
            </a:r>
          </a:p>
        </p:txBody>
      </p:sp>
    </p:spTree>
    <p:extLst>
      <p:ext uri="{BB962C8B-B14F-4D97-AF65-F5344CB8AC3E}">
        <p14:creationId xmlns:p14="http://schemas.microsoft.com/office/powerpoint/2010/main" val="19313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91560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To study the radiation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effects on digital standard cells</a:t>
            </a:r>
          </a:p>
          <a:p>
            <a:r>
              <a:rPr lang="en-US" dirty="0">
                <a:solidFill>
                  <a:srgbClr val="C00000"/>
                </a:solidFill>
              </a:rPr>
              <a:t>7 Track (7T)</a:t>
            </a:r>
          </a:p>
          <a:p>
            <a:pPr lvl="1"/>
            <a:r>
              <a:rPr lang="en-US" dirty="0"/>
              <a:t>High </a:t>
            </a:r>
            <a:r>
              <a:rPr lang="en-US" dirty="0" err="1"/>
              <a:t>Vt</a:t>
            </a:r>
            <a:r>
              <a:rPr lang="en-US" dirty="0"/>
              <a:t> (HVT) </a:t>
            </a:r>
          </a:p>
          <a:p>
            <a:r>
              <a:rPr lang="en-US" dirty="0">
                <a:solidFill>
                  <a:srgbClr val="C00000"/>
                </a:solidFill>
              </a:rPr>
              <a:t>9 Track (9T)</a:t>
            </a:r>
          </a:p>
          <a:p>
            <a:pPr lvl="1"/>
            <a:r>
              <a:rPr lang="en-US" dirty="0"/>
              <a:t>Nominal </a:t>
            </a:r>
            <a:r>
              <a:rPr lang="en-US" dirty="0" err="1"/>
              <a:t>Vt</a:t>
            </a:r>
            <a:r>
              <a:rPr lang="en-US" dirty="0"/>
              <a:t>, High </a:t>
            </a:r>
            <a:r>
              <a:rPr lang="en-US" dirty="0" err="1"/>
              <a:t>Vt</a:t>
            </a:r>
            <a:endParaRPr lang="en-US" dirty="0"/>
          </a:p>
          <a:p>
            <a:pPr lvl="1"/>
            <a:r>
              <a:rPr lang="en-US" dirty="0"/>
              <a:t>Nominal </a:t>
            </a:r>
            <a:r>
              <a:rPr lang="en-US" dirty="0" err="1"/>
              <a:t>Vt</a:t>
            </a:r>
            <a:r>
              <a:rPr lang="en-US" dirty="0"/>
              <a:t> with increased width</a:t>
            </a:r>
          </a:p>
          <a:p>
            <a:r>
              <a:rPr lang="en-US" dirty="0">
                <a:solidFill>
                  <a:srgbClr val="C00000"/>
                </a:solidFill>
              </a:rPr>
              <a:t>12 Track (12T) (Modified)</a:t>
            </a:r>
          </a:p>
          <a:p>
            <a:pPr lvl="1"/>
            <a:r>
              <a:rPr lang="en-US" dirty="0"/>
              <a:t>Nominal </a:t>
            </a:r>
            <a:r>
              <a:rPr lang="en-US" dirty="0" err="1"/>
              <a:t>Vt</a:t>
            </a:r>
            <a:r>
              <a:rPr lang="en-US" dirty="0"/>
              <a:t>, Low </a:t>
            </a:r>
            <a:r>
              <a:rPr lang="en-US" dirty="0" err="1"/>
              <a:t>Vt</a:t>
            </a:r>
            <a:r>
              <a:rPr lang="en-US" dirty="0"/>
              <a:t>, High  </a:t>
            </a:r>
            <a:r>
              <a:rPr lang="en-US" dirty="0" err="1"/>
              <a:t>Vt</a:t>
            </a:r>
            <a:endParaRPr lang="en-US" dirty="0"/>
          </a:p>
          <a:p>
            <a:pPr lvl="1"/>
            <a:r>
              <a:rPr lang="en-US" dirty="0"/>
              <a:t>Nominal </a:t>
            </a:r>
            <a:r>
              <a:rPr lang="en-US" dirty="0" err="1"/>
              <a:t>Vt</a:t>
            </a:r>
            <a:r>
              <a:rPr lang="en-US" dirty="0"/>
              <a:t> with L=130n</a:t>
            </a:r>
          </a:p>
          <a:p>
            <a:r>
              <a:rPr lang="en-US" dirty="0">
                <a:solidFill>
                  <a:srgbClr val="C00000"/>
                </a:solidFill>
              </a:rPr>
              <a:t>18 Track (18T) (Custom)</a:t>
            </a:r>
          </a:p>
          <a:p>
            <a:pPr lvl="1"/>
            <a:r>
              <a:rPr lang="en-US" dirty="0"/>
              <a:t>Enclosed layout transistors, for LPGBT grp.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DRAD Test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626796" y="2059619"/>
            <a:ext cx="384671" cy="163349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13"/>
          </a:p>
        </p:txBody>
      </p:sp>
      <p:sp>
        <p:nvSpPr>
          <p:cNvPr id="10" name="Rectangle 9"/>
          <p:cNvSpPr/>
          <p:nvPr/>
        </p:nvSpPr>
        <p:spPr>
          <a:xfrm>
            <a:off x="6062380" y="3862599"/>
            <a:ext cx="500380" cy="250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nl-NL" sz="1313" dirty="0"/>
              <a:t>9T</a:t>
            </a:r>
            <a:endParaRPr lang="en-US" sz="1313" dirty="0"/>
          </a:p>
        </p:txBody>
      </p:sp>
      <p:sp>
        <p:nvSpPr>
          <p:cNvPr id="11" name="Rectangle 10"/>
          <p:cNvSpPr/>
          <p:nvPr/>
        </p:nvSpPr>
        <p:spPr>
          <a:xfrm>
            <a:off x="6896347" y="3862599"/>
            <a:ext cx="667173" cy="250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nl-NL" sz="1313" dirty="0"/>
              <a:t>12T</a:t>
            </a:r>
            <a:endParaRPr lang="en-US" sz="1313" dirty="0"/>
          </a:p>
        </p:txBody>
      </p:sp>
      <p:sp>
        <p:nvSpPr>
          <p:cNvPr id="12" name="Rectangle 11"/>
          <p:cNvSpPr/>
          <p:nvPr/>
        </p:nvSpPr>
        <p:spPr>
          <a:xfrm>
            <a:off x="8147297" y="3862599"/>
            <a:ext cx="667173" cy="250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nl-NL" sz="1313" dirty="0"/>
              <a:t>18T</a:t>
            </a:r>
            <a:endParaRPr lang="en-US" sz="1313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t="13069" r="10149" b="7120"/>
          <a:stretch/>
        </p:blipFill>
        <p:spPr bwMode="auto">
          <a:xfrm>
            <a:off x="4720503" y="570729"/>
            <a:ext cx="4260760" cy="329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78223" y="3862599"/>
            <a:ext cx="500380" cy="2501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nl-NL" sz="1313" dirty="0"/>
              <a:t>7T</a:t>
            </a:r>
            <a:endParaRPr lang="en-US" sz="1313" dirty="0"/>
          </a:p>
        </p:txBody>
      </p:sp>
      <p:sp>
        <p:nvSpPr>
          <p:cNvPr id="8" name="Rectangle 7"/>
          <p:cNvSpPr/>
          <p:nvPr/>
        </p:nvSpPr>
        <p:spPr>
          <a:xfrm>
            <a:off x="4177554" y="2709571"/>
            <a:ext cx="1417743" cy="3335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nl-NL" sz="1313" dirty="0"/>
              <a:t>FOUNDRY</a:t>
            </a:r>
            <a:endParaRPr lang="en-US" sz="1313" dirty="0"/>
          </a:p>
        </p:txBody>
      </p:sp>
    </p:spTree>
    <p:extLst>
      <p:ext uri="{BB962C8B-B14F-4D97-AF65-F5344CB8AC3E}">
        <p14:creationId xmlns:p14="http://schemas.microsoft.com/office/powerpoint/2010/main" val="5077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894" y="4252308"/>
            <a:ext cx="8672513" cy="134350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Standard Cells</a:t>
            </a:r>
          </a:p>
          <a:p>
            <a:pPr lvl="1"/>
            <a:r>
              <a:rPr lang="en-US" dirty="0"/>
              <a:t>INV, NAND, NOR, XOR, Clock buffers, DFF and latches</a:t>
            </a:r>
          </a:p>
          <a:p>
            <a:r>
              <a:rPr lang="en-US" dirty="0">
                <a:solidFill>
                  <a:srgbClr val="C00000"/>
                </a:solidFill>
              </a:rPr>
              <a:t>Modes of Operation</a:t>
            </a:r>
          </a:p>
          <a:p>
            <a:pPr lvl="1"/>
            <a:r>
              <a:rPr lang="en-US" dirty="0"/>
              <a:t>Delayed Mode</a:t>
            </a:r>
          </a:p>
          <a:p>
            <a:pPr lvl="1"/>
            <a:r>
              <a:rPr lang="en-US" dirty="0"/>
              <a:t>Ring Oscillation Mode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DRAD Test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34" y="789259"/>
            <a:ext cx="3755255" cy="38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4500978"/>
            <a:ext cx="8672513" cy="147369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Simulation results goes in the same direction as irradiation tests </a:t>
            </a:r>
          </a:p>
          <a:p>
            <a:pPr lvl="1"/>
            <a:r>
              <a:rPr lang="en-US" dirty="0"/>
              <a:t>Model overestimates the TID damage level</a:t>
            </a:r>
          </a:p>
          <a:p>
            <a:pPr lvl="1"/>
            <a:r>
              <a:rPr lang="en-US" dirty="0"/>
              <a:t>Models were done for worst case of biasing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DRAD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33165" y="976544"/>
          <a:ext cx="8782235" cy="326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6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6" y="881174"/>
            <a:ext cx="7535759" cy="5079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8432" y="5716030"/>
            <a:ext cx="438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Luis Miguel Jara Cases et.al, Characterization of Radiation Effects in 65nm Digital Circuits with DRAD Digital Radiation Test Chip, </a:t>
            </a:r>
            <a:r>
              <a:rPr lang="en-US" sz="1200" b="1" i="1" dirty="0" err="1"/>
              <a:t>Twepp</a:t>
            </a:r>
            <a:r>
              <a:rPr lang="en-US" sz="1200" b="1" i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9852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Sandeep </a:t>
            </a:r>
            <a:r>
              <a:rPr lang="en-US" dirty="0"/>
              <a:t>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473" y="115409"/>
            <a:ext cx="8842159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### Spacing distance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set LEN 15</a:t>
            </a:r>
          </a:p>
          <a:p>
            <a:endParaRPr lang="en-US" sz="14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### TMR Module Name Prefix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selectInstByCellName</a:t>
            </a:r>
            <a:r>
              <a:rPr lang="en-US" dirty="0">
                <a:latin typeface="Arial Rounded MT Bold" panose="020F0704030504030204" pitchFamily="34" charset="0"/>
              </a:rPr>
              <a:t> TMR*  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sz="1800" dirty="0">
              <a:latin typeface="Arial Rounded MT Bold" panose="020F070403050403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### </a:t>
            </a:r>
            <a:r>
              <a:rPr lang="en-US" sz="14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Foreach</a:t>
            </a:r>
            <a:r>
              <a:rPr lang="en-US" sz="1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TMR Module Create Spacing Group &amp; Assign the Corresponding Flops To The Spacing Group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foreach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thPtr</a:t>
            </a:r>
            <a:r>
              <a:rPr lang="en-US" dirty="0">
                <a:latin typeface="Arial Rounded MT Bold" panose="020F0704030504030204" pitchFamily="34" charset="0"/>
              </a:rPr>
              <a:t> [</a:t>
            </a:r>
            <a:r>
              <a:rPr lang="en-US" dirty="0" err="1">
                <a:latin typeface="Arial Rounded MT Bold" panose="020F0704030504030204" pitchFamily="34" charset="0"/>
              </a:rPr>
              <a:t>dbGet</a:t>
            </a:r>
            <a:r>
              <a:rPr lang="en-US" dirty="0">
                <a:latin typeface="Arial Rounded MT Bold" panose="020F0704030504030204" pitchFamily="34" charset="0"/>
              </a:rPr>
              <a:t> selected] {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create_inst_space_group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tmrSpaceGrp</a:t>
            </a:r>
            <a:r>
              <a:rPr lang="en-US" dirty="0">
                <a:latin typeface="Arial Rounded MT Bold" panose="020F0704030504030204" pitchFamily="34" charset="0"/>
              </a:rPr>
              <a:t>${n} -</a:t>
            </a:r>
            <a:r>
              <a:rPr lang="en-US" dirty="0" err="1">
                <a:latin typeface="Arial Rounded MT Bold" panose="020F0704030504030204" pitchFamily="34" charset="0"/>
              </a:rPr>
              <a:t>inst</a:t>
            </a:r>
            <a:r>
              <a:rPr lang="en-US" dirty="0">
                <a:latin typeface="Arial Rounded MT Bold" panose="020F0704030504030204" pitchFamily="34" charset="0"/>
              </a:rPr>
              <a:t> [ </a:t>
            </a:r>
            <a:r>
              <a:rPr lang="en-US" dirty="0" err="1">
                <a:latin typeface="Arial Rounded MT Bold" panose="020F0704030504030204" pitchFamily="34" charset="0"/>
              </a:rPr>
              <a:t>dbget</a:t>
            </a:r>
            <a:r>
              <a:rPr lang="en-US" dirty="0">
                <a:latin typeface="Arial Rounded MT Bold" panose="020F0704030504030204" pitchFamily="34" charset="0"/>
              </a:rPr>
              <a:t> [</a:t>
            </a:r>
            <a:r>
              <a:rPr lang="en-US" dirty="0" err="1">
                <a:latin typeface="Arial Rounded MT Bold" panose="020F0704030504030204" pitchFamily="34" charset="0"/>
              </a:rPr>
              <a:t>dbget</a:t>
            </a:r>
            <a:r>
              <a:rPr lang="en-US" dirty="0">
                <a:latin typeface="Arial Rounded MT Bold" panose="020F0704030504030204" pitchFamily="34" charset="0"/>
              </a:rPr>
              <a:t> $thPtr.allInsts.cell.name DFQD* -p2].name ] -</a:t>
            </a:r>
            <a:r>
              <a:rPr lang="en-US" dirty="0" err="1">
                <a:latin typeface="Arial Rounded MT Bold" panose="020F0704030504030204" pitchFamily="34" charset="0"/>
              </a:rPr>
              <a:t>spacing_x</a:t>
            </a:r>
            <a:r>
              <a:rPr lang="en-US" dirty="0">
                <a:latin typeface="Arial Rounded MT Bold" panose="020F0704030504030204" pitchFamily="34" charset="0"/>
              </a:rPr>
              <a:t> $LEN -</a:t>
            </a:r>
            <a:r>
              <a:rPr lang="en-US" dirty="0" err="1">
                <a:latin typeface="Arial Rounded MT Bold" panose="020F0704030504030204" pitchFamily="34" charset="0"/>
              </a:rPr>
              <a:t>spacing_y</a:t>
            </a:r>
            <a:r>
              <a:rPr lang="en-US" dirty="0">
                <a:latin typeface="Arial Rounded MT Bold" panose="020F0704030504030204" pitchFamily="34" charset="0"/>
              </a:rPr>
              <a:t> $LEN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sz="1800" dirty="0">
                <a:latin typeface="Arial Rounded MT Bold" panose="020F0704030504030204" pitchFamily="34" charset="0"/>
              </a:rPr>
              <a:t>}</a:t>
            </a:r>
          </a:p>
          <a:p>
            <a:endParaRPr lang="en-US" sz="1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### Enable Spacing Constraint During Placement</a:t>
            </a:r>
          </a:p>
          <a:p>
            <a:r>
              <a:rPr lang="en-US" sz="1800" dirty="0" err="1">
                <a:latin typeface="Arial Rounded MT Bold" panose="020F0704030504030204" pitchFamily="34" charset="0"/>
              </a:rPr>
              <a:t>setPlaceMode</a:t>
            </a:r>
            <a:r>
              <a:rPr lang="en-US" sz="1800" dirty="0">
                <a:latin typeface="Arial Rounded MT Bold" panose="020F0704030504030204" pitchFamily="34" charset="0"/>
              </a:rPr>
              <a:t> –</a:t>
            </a:r>
            <a:r>
              <a:rPr lang="en-US" sz="1800" dirty="0" err="1">
                <a:latin typeface="Arial Rounded MT Bold" panose="020F0704030504030204" pitchFamily="34" charset="0"/>
              </a:rPr>
              <a:t>place_detail_check_inst_space_group</a:t>
            </a:r>
            <a:r>
              <a:rPr lang="en-US" sz="1800" dirty="0">
                <a:latin typeface="Arial Rounded MT Bold" panose="020F0704030504030204" pitchFamily="34" charset="0"/>
              </a:rPr>
              <a:t> true</a:t>
            </a:r>
          </a:p>
          <a:p>
            <a:endParaRPr lang="en-US" sz="1800" dirty="0">
              <a:latin typeface="Arial Rounded MT Bold" panose="020F070403050403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### Place Design</a:t>
            </a:r>
          </a:p>
          <a:p>
            <a:r>
              <a:rPr lang="en-US" sz="1800" dirty="0" err="1">
                <a:latin typeface="Arial Rounded MT Bold" panose="020F0704030504030204" pitchFamily="34" charset="0"/>
              </a:rPr>
              <a:t>place_opt_design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15052" y="1905195"/>
            <a:ext cx="1926455" cy="98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4572" y="1074198"/>
            <a:ext cx="2654423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built-in command in </a:t>
            </a:r>
            <a:r>
              <a:rPr lang="en-US" dirty="0" err="1">
                <a:solidFill>
                  <a:schemeClr val="bg1"/>
                </a:solidFill>
              </a:rPr>
              <a:t>Innovus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262" y="2932808"/>
            <a:ext cx="8686800" cy="427877"/>
          </a:xfrm>
        </p:spPr>
        <p:txBody>
          <a:bodyPr/>
          <a:lstStyle/>
          <a:p>
            <a:pPr algn="ctr"/>
            <a:r>
              <a:rPr lang="en-US" sz="3200" dirty="0"/>
              <a:t>Total Ionizing Dose (TID)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3379" y="2166151"/>
            <a:ext cx="7430609" cy="88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43378" y="4084432"/>
            <a:ext cx="7430609" cy="88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Up: TMR with Correction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83540" y="1974448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902590" y="3269848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931165" y="4565248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35715" y="3690980"/>
            <a:ext cx="113347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16715" y="3956386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2065" y="2660248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21590" y="3879448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0640" y="5174848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5853" y="2619826"/>
            <a:ext cx="75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78715" y="5148416"/>
            <a:ext cx="71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9190" y="3930764"/>
            <a:ext cx="72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6547" y="3317312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0740" y="197444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83602" y="36036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97890" y="457691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Q3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12040" y="2393548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16940" y="2384023"/>
            <a:ext cx="5334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8" idx="1"/>
          </p:cNvCxnSpPr>
          <p:nvPr/>
        </p:nvCxnSpPr>
        <p:spPr>
          <a:xfrm>
            <a:off x="3457188" y="3671743"/>
            <a:ext cx="1318498" cy="1934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312040" y="3683114"/>
            <a:ext cx="647700" cy="583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21565" y="4978514"/>
            <a:ext cx="647700" cy="583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483615" y="4965299"/>
            <a:ext cx="523875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75686" y="3271991"/>
            <a:ext cx="6477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Voter</a:t>
            </a:r>
            <a:endParaRPr lang="en-US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950340" y="3462046"/>
            <a:ext cx="825346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50340" y="2384023"/>
            <a:ext cx="0" cy="107802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81296" y="3910849"/>
            <a:ext cx="794390" cy="125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9390" y="3910849"/>
            <a:ext cx="11906" cy="103539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8" idx="0"/>
          </p:cNvCxnSpPr>
          <p:nvPr/>
        </p:nvCxnSpPr>
        <p:spPr>
          <a:xfrm flipH="1">
            <a:off x="3169290" y="3074058"/>
            <a:ext cx="9525" cy="1957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194171" y="4392429"/>
            <a:ext cx="3694" cy="1619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3"/>
          </p:cNvCxnSpPr>
          <p:nvPr/>
        </p:nvCxnSpPr>
        <p:spPr>
          <a:xfrm flipV="1">
            <a:off x="5423386" y="3683114"/>
            <a:ext cx="391453" cy="79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099536" y="2298881"/>
            <a:ext cx="275101" cy="831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33406" y="1663412"/>
            <a:ext cx="43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Voter = Q1&amp;Q2 + Q2.Q3 + Q3.Q1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135260" y="1680030"/>
            <a:ext cx="0" cy="3040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104593" y="1593187"/>
            <a:ext cx="122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resetMux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2303809" y="2393548"/>
            <a:ext cx="14288" cy="2590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946879" y="1856145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149" y="1313456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1180357" y="1178690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65879" y="1571764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13757" y="1562278"/>
            <a:ext cx="65069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165"/>
          <p:cNvSpPr/>
          <p:nvPr/>
        </p:nvSpPr>
        <p:spPr>
          <a:xfrm>
            <a:off x="778673" y="1029804"/>
            <a:ext cx="1324925" cy="11123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171"/>
          <p:cNvSpPr/>
          <p:nvPr/>
        </p:nvSpPr>
        <p:spPr>
          <a:xfrm rot="2309985">
            <a:off x="2331254" y="1831474"/>
            <a:ext cx="530621" cy="2734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069879" y="1974448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106865" y="2712773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375735" y="1176935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377211" y="1879748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447272" y="825620"/>
            <a:ext cx="0" cy="35131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1457628" y="1995162"/>
            <a:ext cx="0" cy="3695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9" idx="4"/>
          </p:cNvCxnSpPr>
          <p:nvPr/>
        </p:nvCxnSpPr>
        <p:spPr>
          <a:xfrm flipH="1" flipV="1">
            <a:off x="3170858" y="2815700"/>
            <a:ext cx="7957" cy="152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8" idx="2"/>
          </p:cNvCxnSpPr>
          <p:nvPr/>
        </p:nvCxnSpPr>
        <p:spPr>
          <a:xfrm flipV="1">
            <a:off x="3169290" y="4108048"/>
            <a:ext cx="0" cy="17986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9" idx="2"/>
          </p:cNvCxnSpPr>
          <p:nvPr/>
        </p:nvCxnSpPr>
        <p:spPr>
          <a:xfrm flipV="1">
            <a:off x="3194171" y="5403448"/>
            <a:ext cx="3694" cy="2066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108345" y="3273548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109825" y="4003002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146817" y="4563771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139416" y="5310974"/>
            <a:ext cx="127986" cy="1029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5409724" y="3269848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160139" y="2739916"/>
            <a:ext cx="110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setMux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11896" y="707557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reset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243095" y="2287708"/>
            <a:ext cx="8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94923" y="4303281"/>
            <a:ext cx="6477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SEU</a:t>
            </a:r>
          </a:p>
          <a:p>
            <a:pPr algn="ctr"/>
            <a:r>
              <a:rPr lang="nl-NL" sz="1600" dirty="0"/>
              <a:t>Error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41485" y="3462046"/>
            <a:ext cx="6193" cy="10123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98236" y="3649958"/>
            <a:ext cx="26633" cy="10123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175426" y="3900014"/>
            <a:ext cx="26632" cy="9767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47678" y="4474346"/>
            <a:ext cx="34724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315991" y="4644502"/>
            <a:ext cx="48928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93181" y="4876804"/>
            <a:ext cx="61357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420082" y="4203485"/>
            <a:ext cx="61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83" idx="2"/>
          </p:cNvCxnSpPr>
          <p:nvPr/>
        </p:nvCxnSpPr>
        <p:spPr>
          <a:xfrm>
            <a:off x="5442623" y="4665150"/>
            <a:ext cx="28516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rapezoid 45"/>
          <p:cNvSpPr/>
          <p:nvPr/>
        </p:nvSpPr>
        <p:spPr>
          <a:xfrm rot="5400000">
            <a:off x="6479220" y="3699976"/>
            <a:ext cx="939318" cy="35179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endCxn id="46" idx="3"/>
          </p:cNvCxnSpPr>
          <p:nvPr/>
        </p:nvCxnSpPr>
        <p:spPr>
          <a:xfrm flipV="1">
            <a:off x="6948879" y="4301559"/>
            <a:ext cx="0" cy="3136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374779" y="3622450"/>
            <a:ext cx="391453" cy="79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876284" y="4110191"/>
            <a:ext cx="900305" cy="201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7086474" y="3836995"/>
            <a:ext cx="391453" cy="79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695817" y="3208723"/>
            <a:ext cx="127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reset, set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124423" y="5178966"/>
            <a:ext cx="388610" cy="683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100045" y="5862026"/>
            <a:ext cx="355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= Q1Q2Q3+ Q1Q2Q3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368216" y="5940172"/>
            <a:ext cx="30905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742566" y="5941646"/>
            <a:ext cx="31811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170171" y="5938203"/>
            <a:ext cx="253753" cy="34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80583" y="4542964"/>
            <a:ext cx="61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6448438" y="3539266"/>
            <a:ext cx="228835" cy="18336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Isosceles Triangle 69"/>
          <p:cNvSpPr/>
          <p:nvPr/>
        </p:nvSpPr>
        <p:spPr>
          <a:xfrm rot="5400000">
            <a:off x="6316959" y="4152357"/>
            <a:ext cx="233613" cy="27028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736879" y="3731513"/>
            <a:ext cx="41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6562855" y="4294593"/>
            <a:ext cx="244362" cy="462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70" idx="3"/>
          </p:cNvCxnSpPr>
          <p:nvPr/>
        </p:nvCxnSpPr>
        <p:spPr>
          <a:xfrm flipV="1">
            <a:off x="6073279" y="4287500"/>
            <a:ext cx="225344" cy="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73279" y="4088305"/>
            <a:ext cx="0" cy="1762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122229" y="3435412"/>
            <a:ext cx="209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resetMux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setMux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532458" y="4252236"/>
            <a:ext cx="74308" cy="898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Left Brace 131"/>
          <p:cNvSpPr/>
          <p:nvPr/>
        </p:nvSpPr>
        <p:spPr>
          <a:xfrm>
            <a:off x="7121159" y="3509558"/>
            <a:ext cx="103610" cy="278297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Brace 132"/>
          <p:cNvSpPr/>
          <p:nvPr/>
        </p:nvSpPr>
        <p:spPr>
          <a:xfrm>
            <a:off x="9037470" y="3494876"/>
            <a:ext cx="150920" cy="336608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flipH="1">
            <a:off x="7124620" y="3753287"/>
            <a:ext cx="228835" cy="18336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99536" y="5862026"/>
            <a:ext cx="2324388" cy="7617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</a:t>
            </a:r>
            <a:r>
              <a:rPr lang="en-US" dirty="0" smtClean="0"/>
              <a:t>HEPIC</a:t>
            </a:r>
            <a:r>
              <a:rPr lang="en-US" dirty="0" smtClean="0"/>
              <a:t>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66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5236255" y="1918916"/>
            <a:ext cx="1726774" cy="3524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Up: TMR with Correction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</a:t>
            </a:r>
            <a:r>
              <a:rPr lang="en-US" dirty="0" smtClean="0"/>
              <a:t>HEPIC</a:t>
            </a:r>
            <a:r>
              <a:rPr lang="en-US" dirty="0" smtClean="0"/>
              <a:t>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696438" y="2979228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05833" y="3908329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29916" y="2301773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15438" y="2535043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3316" y="2685361"/>
            <a:ext cx="65069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697919" y="3939489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31397" y="3262034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16919" y="3424287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64797" y="3645622"/>
            <a:ext cx="65069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99397" y="4917499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32875" y="4240044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318397" y="4464436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66275" y="4623632"/>
            <a:ext cx="650697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114013" y="2301773"/>
            <a:ext cx="867019" cy="2776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Voter</a:t>
            </a:r>
          </a:p>
        </p:txBody>
      </p:sp>
      <p:sp>
        <p:nvSpPr>
          <p:cNvPr id="44" name="Flowchart: Manual Operation 43"/>
          <p:cNvSpPr/>
          <p:nvPr/>
        </p:nvSpPr>
        <p:spPr>
          <a:xfrm rot="16200000">
            <a:off x="4158490" y="3380170"/>
            <a:ext cx="888996" cy="523782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3"/>
          </p:cNvCxnSpPr>
          <p:nvPr/>
        </p:nvCxnSpPr>
        <p:spPr>
          <a:xfrm flipV="1">
            <a:off x="7981032" y="3681134"/>
            <a:ext cx="1065320" cy="88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69305" y="1637185"/>
            <a:ext cx="1" cy="204431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055696" y="1637185"/>
            <a:ext cx="4413611" cy="480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64575" y="1677393"/>
            <a:ext cx="0" cy="171940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055696" y="3396800"/>
            <a:ext cx="28540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91596" y="3858465"/>
            <a:ext cx="94950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18397" y="2526165"/>
            <a:ext cx="0" cy="193827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4" idx="2"/>
          </p:cNvCxnSpPr>
          <p:nvPr/>
        </p:nvCxnSpPr>
        <p:spPr>
          <a:xfrm flipV="1">
            <a:off x="4864879" y="3633491"/>
            <a:ext cx="429133" cy="857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4" idx="1"/>
          </p:cNvCxnSpPr>
          <p:nvPr/>
        </p:nvCxnSpPr>
        <p:spPr>
          <a:xfrm>
            <a:off x="4602988" y="3997659"/>
            <a:ext cx="0" cy="66148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202764" y="4602168"/>
            <a:ext cx="9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Load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56407" y="2241811"/>
            <a:ext cx="61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Q1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457881" y="3219838"/>
            <a:ext cx="61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Q2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459362" y="4206740"/>
            <a:ext cx="65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981032" y="3262875"/>
            <a:ext cx="5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75183" y="2979228"/>
            <a:ext cx="354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76657" y="3806335"/>
            <a:ext cx="354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569259" y="4846502"/>
            <a:ext cx="354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72956" y="2610356"/>
            <a:ext cx="8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285134" y="3402658"/>
            <a:ext cx="8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273355" y="4460202"/>
            <a:ext cx="8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CLK</a:t>
            </a:r>
            <a:endParaRPr lang="en-US" dirty="0"/>
          </a:p>
        </p:txBody>
      </p:sp>
      <p:sp>
        <p:nvSpPr>
          <p:cNvPr id="82" name="Flowchart: Manual Operation 81"/>
          <p:cNvSpPr/>
          <p:nvPr/>
        </p:nvSpPr>
        <p:spPr>
          <a:xfrm rot="16200000">
            <a:off x="824214" y="1972031"/>
            <a:ext cx="888996" cy="523782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530603" y="2216169"/>
            <a:ext cx="5905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128062" y="1814099"/>
            <a:ext cx="533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DFF</a:t>
            </a:r>
            <a:endParaRPr lang="en-US" sz="16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373499" y="2034236"/>
            <a:ext cx="633322" cy="857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36827" y="2506235"/>
            <a:ext cx="2714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28600" y="2294927"/>
            <a:ext cx="7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373499" y="1003177"/>
            <a:ext cx="0" cy="103105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373501" y="1012536"/>
            <a:ext cx="267087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661462" y="2188551"/>
            <a:ext cx="692894" cy="887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035493" y="1030198"/>
            <a:ext cx="0" cy="115433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268712" y="2605462"/>
            <a:ext cx="0" cy="66148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57464" y="3151989"/>
            <a:ext cx="9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Load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663623" y="2123790"/>
            <a:ext cx="5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  <a:endParaRPr lang="en-US" dirty="0"/>
          </a:p>
        </p:txBody>
      </p:sp>
      <p:cxnSp>
        <p:nvCxnSpPr>
          <p:cNvPr id="107" name="Straight Arrow Connector 106"/>
          <p:cNvCxnSpPr>
            <a:endCxn id="108" idx="2"/>
          </p:cNvCxnSpPr>
          <p:nvPr/>
        </p:nvCxnSpPr>
        <p:spPr>
          <a:xfrm flipV="1">
            <a:off x="6303273" y="1166112"/>
            <a:ext cx="659756" cy="67293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245004" y="704447"/>
            <a:ext cx="143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TMR Cell</a:t>
            </a:r>
          </a:p>
        </p:txBody>
      </p:sp>
      <p:sp>
        <p:nvSpPr>
          <p:cNvPr id="2" name="Arrow: Right 1"/>
          <p:cNvSpPr/>
          <p:nvPr/>
        </p:nvSpPr>
        <p:spPr>
          <a:xfrm rot="2978464">
            <a:off x="3017539" y="2508067"/>
            <a:ext cx="834114" cy="4485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53794"/>
            <a:ext cx="4171590" cy="5233942"/>
          </a:xfrm>
        </p:spPr>
        <p:txBody>
          <a:bodyPr/>
          <a:lstStyle/>
          <a:p>
            <a:r>
              <a:rPr lang="en-US" dirty="0"/>
              <a:t>Ionizing radiation builds up interface trap states</a:t>
            </a:r>
          </a:p>
          <a:p>
            <a:r>
              <a:rPr lang="en-US" dirty="0"/>
              <a:t>TID-induced charge in the oxide decreases with the thickness</a:t>
            </a:r>
          </a:p>
          <a:p>
            <a:r>
              <a:rPr lang="en-US" dirty="0"/>
              <a:t>Thick oxide used for device isolation introduces leakage</a:t>
            </a:r>
          </a:p>
          <a:p>
            <a:r>
              <a:rPr lang="en-US" dirty="0">
                <a:solidFill>
                  <a:srgbClr val="C00000"/>
                </a:solidFill>
              </a:rPr>
              <a:t>Parameters: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Bias</a:t>
            </a:r>
          </a:p>
          <a:p>
            <a:pPr lvl="1"/>
            <a:r>
              <a:rPr lang="en-US" dirty="0"/>
              <a:t>Annealing</a:t>
            </a:r>
          </a:p>
          <a:p>
            <a:pPr lvl="1"/>
            <a:r>
              <a:rPr lang="en-US" dirty="0"/>
              <a:t>Dose 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Ionizing Dose (TID)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190" y="1123425"/>
            <a:ext cx="4512538" cy="47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405" y="3909759"/>
            <a:ext cx="8672513" cy="259445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Narrow Transistors</a:t>
            </a:r>
          </a:p>
          <a:p>
            <a:pPr lvl="1"/>
            <a:r>
              <a:rPr lang="en-US" dirty="0"/>
              <a:t>NMOS less affected by TID</a:t>
            </a:r>
          </a:p>
          <a:p>
            <a:r>
              <a:rPr lang="en-US" dirty="0">
                <a:solidFill>
                  <a:srgbClr val="C00000"/>
                </a:solidFill>
              </a:rPr>
              <a:t>Short Transistors</a:t>
            </a:r>
          </a:p>
          <a:p>
            <a:pPr lvl="1"/>
            <a:r>
              <a:rPr lang="en-US" dirty="0"/>
              <a:t>PMOS and NMOS devices are degraded</a:t>
            </a:r>
          </a:p>
          <a:p>
            <a:r>
              <a:rPr lang="en-US" dirty="0">
                <a:solidFill>
                  <a:srgbClr val="C00000"/>
                </a:solidFill>
              </a:rPr>
              <a:t>Narrow and Short devices</a:t>
            </a:r>
          </a:p>
          <a:p>
            <a:pPr lvl="1"/>
            <a:r>
              <a:rPr lang="en-US" dirty="0"/>
              <a:t>PMOS completely off for 1 Grad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Irradiation (65nm)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3" y="718175"/>
            <a:ext cx="8362765" cy="3179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7209" y="4092606"/>
            <a:ext cx="415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/>
              <a:t>F.Faccio</a:t>
            </a:r>
            <a:r>
              <a:rPr lang="en-US" sz="1200" b="1" i="1" dirty="0"/>
              <a:t> et al., TWEPP 2015, TID effects in 65nm transistors: summary of long irradiation study at the CERN X-rays facility</a:t>
            </a:r>
          </a:p>
        </p:txBody>
      </p:sp>
    </p:spTree>
    <p:extLst>
      <p:ext uri="{BB962C8B-B14F-4D97-AF65-F5344CB8AC3E}">
        <p14:creationId xmlns:p14="http://schemas.microsoft.com/office/powerpoint/2010/main" val="3848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Spectre</a:t>
            </a:r>
            <a:r>
              <a:rPr lang="en-US" dirty="0">
                <a:solidFill>
                  <a:srgbClr val="C00000"/>
                </a:solidFill>
              </a:rPr>
              <a:t> m</a:t>
            </a:r>
            <a:r>
              <a:rPr lang="en-US" dirty="0" smtClean="0">
                <a:solidFill>
                  <a:srgbClr val="C00000"/>
                </a:solidFill>
              </a:rPr>
              <a:t>odel corners </a:t>
            </a:r>
            <a:r>
              <a:rPr lang="en-US" dirty="0">
                <a:solidFill>
                  <a:srgbClr val="C00000"/>
                </a:solidFill>
              </a:rPr>
              <a:t>were developed based on irradiation tests</a:t>
            </a:r>
          </a:p>
          <a:p>
            <a:pPr lvl="1"/>
            <a:r>
              <a:rPr lang="en-US" dirty="0"/>
              <a:t>200Mrad and 500Mrad and the dependence on W and L is included</a:t>
            </a:r>
          </a:p>
          <a:p>
            <a:pPr lvl="1"/>
            <a:r>
              <a:rPr lang="en-US" dirty="0"/>
              <a:t>Threshold voltage increase is included for PMOS and NMOS</a:t>
            </a:r>
          </a:p>
          <a:p>
            <a:pPr lvl="1"/>
            <a:r>
              <a:rPr lang="en-US" dirty="0"/>
              <a:t>Leakage current variations are included for NMOS</a:t>
            </a:r>
          </a:p>
          <a:p>
            <a:r>
              <a:rPr lang="en-US" dirty="0">
                <a:solidFill>
                  <a:srgbClr val="C00000"/>
                </a:solidFill>
              </a:rPr>
              <a:t>Assumptions</a:t>
            </a:r>
          </a:p>
          <a:p>
            <a:pPr lvl="1"/>
            <a:r>
              <a:rPr lang="en-US" dirty="0"/>
              <a:t>Room temperature irradiations and worst case biasing (VDS = VGS = 1.2)</a:t>
            </a:r>
          </a:p>
          <a:p>
            <a:pPr lvl="1"/>
            <a:r>
              <a:rPr lang="en-US" dirty="0" smtClean="0"/>
              <a:t>Does not include annealing</a:t>
            </a:r>
            <a:endParaRPr lang="en-US" dirty="0"/>
          </a:p>
          <a:p>
            <a:r>
              <a:rPr lang="en-US" dirty="0"/>
              <a:t>HVT and LVT models were extrapolated from NVT device measurements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Irradiation Effects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0059" y="5681113"/>
            <a:ext cx="438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Mohsine Menouni et.al, Main results of radiation of CMOS 65nm technology and the impact on the design of RD53A, a large scale pixel chip prototype for HL-LHC</a:t>
            </a:r>
          </a:p>
        </p:txBody>
      </p:sp>
    </p:spTree>
    <p:extLst>
      <p:ext uri="{BB962C8B-B14F-4D97-AF65-F5344CB8AC3E}">
        <p14:creationId xmlns:p14="http://schemas.microsoft.com/office/powerpoint/2010/main" val="12420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45168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Analog Designs</a:t>
            </a:r>
          </a:p>
          <a:p>
            <a:pPr lvl="1"/>
            <a:r>
              <a:rPr lang="en-US" dirty="0"/>
              <a:t>Avoid excessively narrow and short </a:t>
            </a:r>
            <a:r>
              <a:rPr lang="en-US" dirty="0" smtClean="0"/>
              <a:t>transistors</a:t>
            </a:r>
            <a:endParaRPr lang="en-US" dirty="0"/>
          </a:p>
          <a:p>
            <a:pPr lvl="1"/>
            <a:r>
              <a:rPr lang="en-US" dirty="0" smtClean="0"/>
              <a:t>NMOS: L &gt;= 120nm, any W, PMOS: L &gt;= 120nm, W &gt;= 300nm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Digital </a:t>
            </a:r>
            <a:r>
              <a:rPr lang="en-US" dirty="0" smtClean="0">
                <a:solidFill>
                  <a:srgbClr val="C00000"/>
                </a:solidFill>
              </a:rPr>
              <a:t>Designs </a:t>
            </a:r>
            <a:r>
              <a:rPr lang="en-US" dirty="0">
                <a:solidFill>
                  <a:srgbClr val="C00000"/>
                </a:solidFill>
              </a:rPr>
              <a:t>(Semi-Custom Design Flow)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Small size transistors in standard cells </a:t>
            </a:r>
            <a:r>
              <a:rPr lang="en-US" dirty="0" smtClean="0">
                <a:solidFill>
                  <a:schemeClr val="accent6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6"/>
                </a:solidFill>
              </a:rPr>
              <a:t> Speed </a:t>
            </a:r>
            <a:r>
              <a:rPr lang="en-US" dirty="0">
                <a:solidFill>
                  <a:schemeClr val="accent6"/>
                </a:solidFill>
              </a:rPr>
              <a:t>degradation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Generate timing Libraries at 200Mrad and 500Mrad</a:t>
            </a:r>
            <a:endParaRPr lang="en-US" dirty="0">
              <a:solidFill>
                <a:schemeClr val="accent3"/>
              </a:solidFill>
            </a:endParaRPr>
          </a:p>
          <a:p>
            <a:pPr lvl="2"/>
            <a:r>
              <a:rPr lang="en-US" dirty="0"/>
              <a:t>Liberate tool (Cadence)</a:t>
            </a:r>
          </a:p>
          <a:p>
            <a:pPr lvl="2"/>
            <a:r>
              <a:rPr lang="en-US" dirty="0"/>
              <a:t>Used by several cad tools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TID effects on Circuits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lowchart: Document 6"/>
          <p:cNvSpPr/>
          <p:nvPr/>
        </p:nvSpPr>
        <p:spPr>
          <a:xfrm>
            <a:off x="1977348" y="4320330"/>
            <a:ext cx="1140903" cy="805343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>
            <a:off x="2096295" y="4472730"/>
            <a:ext cx="1140903" cy="805343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/>
          <p:cNvSpPr/>
          <p:nvPr/>
        </p:nvSpPr>
        <p:spPr>
          <a:xfrm>
            <a:off x="2270997" y="4602828"/>
            <a:ext cx="1371602" cy="986265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Timing, Power, Signal Integrity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4370664" y="3920138"/>
            <a:ext cx="1983297" cy="3726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Synthesis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4370664" y="4457181"/>
            <a:ext cx="1983297" cy="5055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Floorplanning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338855" y="5110247"/>
            <a:ext cx="2046913" cy="5011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Place &amp; Route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259160" y="5804060"/>
            <a:ext cx="2206304" cy="5956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Timing, Power and Signoffs</a:t>
            </a:r>
          </a:p>
        </p:txBody>
      </p:sp>
      <p:cxnSp>
        <p:nvCxnSpPr>
          <p:cNvPr id="15" name="Straight Connector 14"/>
          <p:cNvCxnSpPr>
            <a:stCxn id="9" idx="3"/>
          </p:cNvCxnSpPr>
          <p:nvPr/>
        </p:nvCxnSpPr>
        <p:spPr>
          <a:xfrm>
            <a:off x="3642599" y="5095961"/>
            <a:ext cx="283449" cy="1428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17660" y="4106488"/>
            <a:ext cx="0" cy="199539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>
            <a:off x="3917658" y="4106488"/>
            <a:ext cx="453006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1"/>
          </p:cNvCxnSpPr>
          <p:nvPr/>
        </p:nvCxnSpPr>
        <p:spPr>
          <a:xfrm flipV="1">
            <a:off x="3926048" y="4709932"/>
            <a:ext cx="444616" cy="468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1"/>
          </p:cNvCxnSpPr>
          <p:nvPr/>
        </p:nvCxnSpPr>
        <p:spPr>
          <a:xfrm>
            <a:off x="3917660" y="5360821"/>
            <a:ext cx="42119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1"/>
          </p:cNvCxnSpPr>
          <p:nvPr/>
        </p:nvCxnSpPr>
        <p:spPr>
          <a:xfrm>
            <a:off x="3917660" y="6101880"/>
            <a:ext cx="3415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2"/>
            <a:endCxn id="11" idx="0"/>
          </p:cNvCxnSpPr>
          <p:nvPr/>
        </p:nvCxnSpPr>
        <p:spPr>
          <a:xfrm>
            <a:off x="5362313" y="4292837"/>
            <a:ext cx="0" cy="1643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2"/>
            <a:endCxn id="12" idx="0"/>
          </p:cNvCxnSpPr>
          <p:nvPr/>
        </p:nvCxnSpPr>
        <p:spPr>
          <a:xfrm flipH="1">
            <a:off x="5362312" y="4962682"/>
            <a:ext cx="1" cy="14756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2"/>
            <a:endCxn id="13" idx="0"/>
          </p:cNvCxnSpPr>
          <p:nvPr/>
        </p:nvCxnSpPr>
        <p:spPr>
          <a:xfrm>
            <a:off x="5362312" y="5611395"/>
            <a:ext cx="0" cy="19266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01804" y="3888331"/>
            <a:ext cx="18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.</a:t>
            </a:r>
            <a:r>
              <a:rPr lang="en-US" smtClean="0"/>
              <a:t>libs (P, V, 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02868"/>
            <a:ext cx="8672513" cy="55326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Timing</a:t>
            </a:r>
          </a:p>
          <a:p>
            <a:pPr lvl="1"/>
            <a:r>
              <a:rPr lang="en-US" dirty="0"/>
              <a:t>Combinational</a:t>
            </a:r>
          </a:p>
          <a:p>
            <a:pPr lvl="2"/>
            <a:r>
              <a:rPr lang="en-US" dirty="0"/>
              <a:t>Delay &amp; Transition Time</a:t>
            </a:r>
          </a:p>
          <a:p>
            <a:pPr lvl="1"/>
            <a:r>
              <a:rPr lang="en-US" dirty="0"/>
              <a:t>Sequential</a:t>
            </a:r>
          </a:p>
          <a:p>
            <a:pPr lvl="2"/>
            <a:r>
              <a:rPr lang="en-US" dirty="0"/>
              <a:t>Delay &amp; Transition Time</a:t>
            </a:r>
          </a:p>
          <a:p>
            <a:pPr lvl="2"/>
            <a:r>
              <a:rPr lang="en-US" dirty="0"/>
              <a:t>Hold and Setup</a:t>
            </a:r>
          </a:p>
          <a:p>
            <a:pPr lvl="2"/>
            <a:r>
              <a:rPr lang="en-US" dirty="0"/>
              <a:t>Recovery and Removal</a:t>
            </a:r>
          </a:p>
          <a:p>
            <a:r>
              <a:rPr lang="en-US" dirty="0">
                <a:solidFill>
                  <a:srgbClr val="C00000"/>
                </a:solidFill>
              </a:rPr>
              <a:t>Power</a:t>
            </a:r>
          </a:p>
          <a:p>
            <a:pPr lvl="1"/>
            <a:r>
              <a:rPr lang="en-US" dirty="0"/>
              <a:t>Leakage</a:t>
            </a:r>
          </a:p>
          <a:p>
            <a:pPr lvl="1"/>
            <a:r>
              <a:rPr lang="en-US" dirty="0"/>
              <a:t>Internal Power</a:t>
            </a:r>
          </a:p>
          <a:p>
            <a:r>
              <a:rPr lang="en-US" dirty="0">
                <a:solidFill>
                  <a:srgbClr val="C00000"/>
                </a:solidFill>
              </a:rPr>
              <a:t>Noise</a:t>
            </a:r>
          </a:p>
          <a:p>
            <a:pPr lvl="1"/>
            <a:r>
              <a:rPr lang="en-US" dirty="0"/>
              <a:t>Signal Integrity analysis</a:t>
            </a:r>
          </a:p>
          <a:p>
            <a:r>
              <a:rPr lang="en-US" dirty="0"/>
              <a:t>Data is arranged in </a:t>
            </a:r>
            <a:r>
              <a:rPr lang="en-US" dirty="0">
                <a:solidFill>
                  <a:srgbClr val="FF0000"/>
                </a:solidFill>
              </a:rPr>
              <a:t>Look Up Table (LUT) </a:t>
            </a:r>
            <a:r>
              <a:rPr lang="en-US" dirty="0"/>
              <a:t>format</a:t>
            </a:r>
          </a:p>
          <a:p>
            <a:pPr lvl="1"/>
            <a:r>
              <a:rPr lang="en-US" dirty="0"/>
              <a:t>Sample 4 x 4 LUT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Contents (.lib)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3329"/>
              </p:ext>
            </p:extLst>
          </p:nvPr>
        </p:nvGraphicFramePr>
        <p:xfrm>
          <a:off x="4374686" y="2928889"/>
          <a:ext cx="4632960" cy="18288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26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65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3"/>
                          </a:solidFill>
                        </a:rPr>
                        <a:t>Index</a:t>
                      </a:r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cl1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cl2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cl3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cl4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Trin1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Trin2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Trin3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Trin4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Sandeep | HEPIC-17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4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56498</TotalTime>
  <Words>2120</Words>
  <Application>Microsoft Macintosh PowerPoint</Application>
  <PresentationFormat>On-screen Show (4:3)</PresentationFormat>
  <Paragraphs>734</Paragraphs>
  <Slides>41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 Rounded MT Bold</vt:lpstr>
      <vt:lpstr>Calibri</vt:lpstr>
      <vt:lpstr>Geneva</vt:lpstr>
      <vt:lpstr>Helvetica</vt:lpstr>
      <vt:lpstr>ＭＳ Ｐゴシック</vt:lpstr>
      <vt:lpstr>Wingdings</vt:lpstr>
      <vt:lpstr>Arial</vt:lpstr>
      <vt:lpstr>FNAL_PowerPoint_4x3_100716</vt:lpstr>
      <vt:lpstr>PowerPoint Presentation</vt:lpstr>
      <vt:lpstr>Outline</vt:lpstr>
      <vt:lpstr>Radiation Effects on Semi-Conductor Devices</vt:lpstr>
      <vt:lpstr>Total Ionizing Dose (TID)</vt:lpstr>
      <vt:lpstr>Total Ionizing Dose (TID)</vt:lpstr>
      <vt:lpstr>Device Irradiation (65nm)</vt:lpstr>
      <vt:lpstr>Irradiation Effects Modeling</vt:lpstr>
      <vt:lpstr>TID effects on Circuits</vt:lpstr>
      <vt:lpstr>Library Contents (.lib) </vt:lpstr>
      <vt:lpstr>Liberate Tool Flow</vt:lpstr>
      <vt:lpstr>Define_Cell and Define_Arc</vt:lpstr>
      <vt:lpstr>Library Comparison (LC Plot)</vt:lpstr>
      <vt:lpstr>Liberate Applications for HEP</vt:lpstr>
      <vt:lpstr>Single Event Effects</vt:lpstr>
      <vt:lpstr>Radiation Effects on Semiconductor Devices</vt:lpstr>
      <vt:lpstr>SEUs on SRAM</vt:lpstr>
      <vt:lpstr>Single Event Effects (SEE) Classification</vt:lpstr>
      <vt:lpstr>Triple Modular Redundancy (TMR)</vt:lpstr>
      <vt:lpstr>TMR insertion by RTL designers</vt:lpstr>
      <vt:lpstr>TMR Macro</vt:lpstr>
      <vt:lpstr>SEE Tolerant Semi-Custom Flow</vt:lpstr>
      <vt:lpstr>Logic Synthesis Flow</vt:lpstr>
      <vt:lpstr>TMR Synthesis</vt:lpstr>
      <vt:lpstr>TMR Insertion Automation</vt:lpstr>
      <vt:lpstr>PowerPoint Presentation</vt:lpstr>
      <vt:lpstr>PowerPoint Presentation</vt:lpstr>
      <vt:lpstr>TMR Insertion Scenarios</vt:lpstr>
      <vt:lpstr>Physical Design</vt:lpstr>
      <vt:lpstr>Encounter Implementation</vt:lpstr>
      <vt:lpstr>INNOVUS 16.2</vt:lpstr>
      <vt:lpstr>SET Mitigation </vt:lpstr>
      <vt:lpstr>SET Mitigation : Clock Delay Insertion </vt:lpstr>
      <vt:lpstr>Summary</vt:lpstr>
      <vt:lpstr>Acknowledgements</vt:lpstr>
      <vt:lpstr>DRAD Test Chip</vt:lpstr>
      <vt:lpstr>DRAD Test Structures</vt:lpstr>
      <vt:lpstr>DRAD Measurements</vt:lpstr>
      <vt:lpstr>Library Comparison</vt:lpstr>
      <vt:lpstr>PowerPoint Presentation</vt:lpstr>
      <vt:lpstr>Back Up: TMR with Correction</vt:lpstr>
      <vt:lpstr>Back Up: TMR with Correction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Sandeep Miryala</dc:creator>
  <cp:lastModifiedBy>sandeepmiryala449@gmail.com</cp:lastModifiedBy>
  <cp:revision>882</cp:revision>
  <cp:lastPrinted>2017-01-17T20:03:10Z</cp:lastPrinted>
  <dcterms:created xsi:type="dcterms:W3CDTF">2016-12-07T00:55:28Z</dcterms:created>
  <dcterms:modified xsi:type="dcterms:W3CDTF">2017-10-05T07:37:22Z</dcterms:modified>
</cp:coreProperties>
</file>