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57"/>
  </p:notesMasterIdLst>
  <p:handoutMasterIdLst>
    <p:handoutMasterId r:id="rId58"/>
  </p:handoutMasterIdLst>
  <p:sldIdLst>
    <p:sldId id="256" r:id="rId2"/>
    <p:sldId id="393" r:id="rId3"/>
    <p:sldId id="394" r:id="rId4"/>
    <p:sldId id="395" r:id="rId5"/>
    <p:sldId id="396" r:id="rId6"/>
    <p:sldId id="376" r:id="rId7"/>
    <p:sldId id="377" r:id="rId8"/>
    <p:sldId id="398" r:id="rId9"/>
    <p:sldId id="403" r:id="rId10"/>
    <p:sldId id="400" r:id="rId11"/>
    <p:sldId id="379" r:id="rId12"/>
    <p:sldId id="401" r:id="rId13"/>
    <p:sldId id="381" r:id="rId14"/>
    <p:sldId id="368" r:id="rId15"/>
    <p:sldId id="290" r:id="rId16"/>
    <p:sldId id="417" r:id="rId17"/>
    <p:sldId id="291" r:id="rId18"/>
    <p:sldId id="292" r:id="rId19"/>
    <p:sldId id="295" r:id="rId20"/>
    <p:sldId id="296" r:id="rId21"/>
    <p:sldId id="427" r:id="rId22"/>
    <p:sldId id="351" r:id="rId23"/>
    <p:sldId id="352" r:id="rId24"/>
    <p:sldId id="353" r:id="rId25"/>
    <p:sldId id="354" r:id="rId26"/>
    <p:sldId id="359" r:id="rId27"/>
    <p:sldId id="428" r:id="rId28"/>
    <p:sldId id="429" r:id="rId29"/>
    <p:sldId id="431" r:id="rId30"/>
    <p:sldId id="432" r:id="rId31"/>
    <p:sldId id="433" r:id="rId32"/>
    <p:sldId id="434" r:id="rId33"/>
    <p:sldId id="435" r:id="rId34"/>
    <p:sldId id="436" r:id="rId35"/>
    <p:sldId id="437" r:id="rId36"/>
    <p:sldId id="438" r:id="rId37"/>
    <p:sldId id="439" r:id="rId38"/>
    <p:sldId id="300" r:id="rId39"/>
    <p:sldId id="284" r:id="rId40"/>
    <p:sldId id="334" r:id="rId41"/>
    <p:sldId id="345" r:id="rId42"/>
    <p:sldId id="336" r:id="rId43"/>
    <p:sldId id="335" r:id="rId44"/>
    <p:sldId id="337" r:id="rId45"/>
    <p:sldId id="341" r:id="rId46"/>
    <p:sldId id="343" r:id="rId47"/>
    <p:sldId id="344" r:id="rId48"/>
    <p:sldId id="419" r:id="rId49"/>
    <p:sldId id="420" r:id="rId50"/>
    <p:sldId id="421" r:id="rId51"/>
    <p:sldId id="422" r:id="rId52"/>
    <p:sldId id="423" r:id="rId53"/>
    <p:sldId id="424" r:id="rId54"/>
    <p:sldId id="425" r:id="rId55"/>
    <p:sldId id="426" r:id="rId56"/>
  </p:sldIdLst>
  <p:sldSz cx="9144000" cy="6858000" type="screen4x3"/>
  <p:notesSz cx="7315200" cy="9601200"/>
  <p:embeddedFontLst>
    <p:embeddedFont>
      <p:font typeface="Verdana" panose="020B0604030504040204" pitchFamily="3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Arial Narrow" panose="020B0606020202030204" pitchFamily="34" charset="0"/>
      <p:regular r:id="rId67"/>
      <p:bold r:id="rId68"/>
      <p:italic r:id="rId69"/>
      <p:boldItalic r:id="rId70"/>
    </p:embeddedFont>
  </p:embeddedFontLst>
  <p:custDataLst>
    <p:tags r:id="rId71"/>
  </p:custDataLst>
  <p:defaultTextStyle>
    <a:defPPr>
      <a:defRPr lang="en-US"/>
    </a:defPPr>
    <a:lvl1pPr algn="ctr" rtl="0" eaLnBrk="0" fontAlgn="base" hangingPunct="0">
      <a:spcBef>
        <a:spcPct val="50000"/>
      </a:spcBef>
      <a:spcAft>
        <a:spcPct val="0"/>
      </a:spcAft>
      <a:defRPr sz="1600" b="1" kern="1200">
        <a:solidFill>
          <a:schemeClr val="tx1"/>
        </a:solidFill>
        <a:latin typeface="Arial" charset="0"/>
        <a:ea typeface="+mn-ea"/>
        <a:cs typeface="+mn-cs"/>
      </a:defRPr>
    </a:lvl1pPr>
    <a:lvl2pPr marL="457200" algn="ctr" rtl="0" eaLnBrk="0" fontAlgn="base" hangingPunct="0">
      <a:spcBef>
        <a:spcPct val="50000"/>
      </a:spcBef>
      <a:spcAft>
        <a:spcPct val="0"/>
      </a:spcAft>
      <a:defRPr sz="1600" b="1" kern="1200">
        <a:solidFill>
          <a:schemeClr val="tx1"/>
        </a:solidFill>
        <a:latin typeface="Arial" charset="0"/>
        <a:ea typeface="+mn-ea"/>
        <a:cs typeface="+mn-cs"/>
      </a:defRPr>
    </a:lvl2pPr>
    <a:lvl3pPr marL="914400" algn="ctr" rtl="0" eaLnBrk="0" fontAlgn="base" hangingPunct="0">
      <a:spcBef>
        <a:spcPct val="50000"/>
      </a:spcBef>
      <a:spcAft>
        <a:spcPct val="0"/>
      </a:spcAft>
      <a:defRPr sz="1600" b="1" kern="1200">
        <a:solidFill>
          <a:schemeClr val="tx1"/>
        </a:solidFill>
        <a:latin typeface="Arial" charset="0"/>
        <a:ea typeface="+mn-ea"/>
        <a:cs typeface="+mn-cs"/>
      </a:defRPr>
    </a:lvl3pPr>
    <a:lvl4pPr marL="1371600" algn="ctr" rtl="0" eaLnBrk="0" fontAlgn="base" hangingPunct="0">
      <a:spcBef>
        <a:spcPct val="50000"/>
      </a:spcBef>
      <a:spcAft>
        <a:spcPct val="0"/>
      </a:spcAft>
      <a:defRPr sz="1600" b="1" kern="1200">
        <a:solidFill>
          <a:schemeClr val="tx1"/>
        </a:solidFill>
        <a:latin typeface="Arial" charset="0"/>
        <a:ea typeface="+mn-ea"/>
        <a:cs typeface="+mn-cs"/>
      </a:defRPr>
    </a:lvl4pPr>
    <a:lvl5pPr marL="1828800" algn="ctr" rtl="0" eaLnBrk="0" fontAlgn="base" hangingPunct="0">
      <a:spcBef>
        <a:spcPct val="50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FFFF"/>
    <a:srgbClr val="CC0000"/>
    <a:srgbClr val="CC66FF"/>
    <a:srgbClr val="FFFF99"/>
    <a:srgbClr val="FFCC99"/>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92" autoAdjust="0"/>
    <p:restoredTop sz="72983" autoAdjust="0"/>
  </p:normalViewPr>
  <p:slideViewPr>
    <p:cSldViewPr snapToGrid="0">
      <p:cViewPr varScale="1">
        <p:scale>
          <a:sx n="168" d="100"/>
          <a:sy n="168" d="100"/>
        </p:scale>
        <p:origin x="1564" y="100"/>
      </p:cViewPr>
      <p:guideLst>
        <p:guide orient="horz" pos="2160"/>
        <p:guide pos="2880"/>
      </p:guideLst>
    </p:cSldViewPr>
  </p:slideViewPr>
  <p:outlineViewPr>
    <p:cViewPr>
      <p:scale>
        <a:sx n="33" d="100"/>
        <a:sy n="33" d="100"/>
      </p:scale>
      <p:origin x="48" y="45888"/>
    </p:cViewPr>
  </p:outlineViewPr>
  <p:notesTextViewPr>
    <p:cViewPr>
      <p:scale>
        <a:sx n="100" d="100"/>
        <a:sy n="100" d="100"/>
      </p:scale>
      <p:origin x="0" y="0"/>
    </p:cViewPr>
  </p:notesTextViewPr>
  <p:sorterViewPr>
    <p:cViewPr>
      <p:scale>
        <a:sx n="170" d="100"/>
        <a:sy n="170" d="100"/>
      </p:scale>
      <p:origin x="0" y="-10760"/>
    </p:cViewPr>
  </p:sorterViewPr>
  <p:notesViewPr>
    <p:cSldViewPr snapToGrid="0">
      <p:cViewPr varScale="1">
        <p:scale>
          <a:sx n="74" d="100"/>
          <a:sy n="74" d="100"/>
        </p:scale>
        <p:origin x="-196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font" Target="fonts/font8.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ftr" sz="quarter" idx="2"/>
          </p:nvPr>
        </p:nvSpPr>
        <p:spPr bwMode="auto">
          <a:xfrm>
            <a:off x="-1588" y="9121776"/>
            <a:ext cx="3171826" cy="479424"/>
          </a:xfrm>
          <a:prstGeom prst="rect">
            <a:avLst/>
          </a:prstGeom>
          <a:noFill/>
          <a:ln w="9525">
            <a:noFill/>
            <a:miter lim="800000"/>
            <a:headEnd/>
            <a:tailEnd/>
          </a:ln>
          <a:effectLst/>
        </p:spPr>
        <p:txBody>
          <a:bodyPr vert="horz" wrap="square" lIns="20032" tIns="0" rIns="20032" bIns="0" numCol="1" anchor="b" anchorCtr="0" compatLnSpc="1">
            <a:prstTxWarp prst="textNoShape">
              <a:avLst/>
            </a:prstTxWarp>
          </a:bodyPr>
          <a:lstStyle>
            <a:lvl1pPr algn="l" defTabSz="947600">
              <a:spcBef>
                <a:spcPct val="0"/>
              </a:spcBef>
              <a:defRPr sz="900" b="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4144963" y="9121776"/>
            <a:ext cx="3171825" cy="479424"/>
          </a:xfrm>
          <a:prstGeom prst="rect">
            <a:avLst/>
          </a:prstGeom>
          <a:noFill/>
          <a:ln w="9525">
            <a:noFill/>
            <a:miter lim="800000"/>
            <a:headEnd/>
            <a:tailEnd/>
          </a:ln>
          <a:effectLst/>
        </p:spPr>
        <p:txBody>
          <a:bodyPr vert="horz" wrap="square" lIns="20032" tIns="0" rIns="20032" bIns="0" numCol="1" anchor="b" anchorCtr="0" compatLnSpc="1">
            <a:prstTxWarp prst="textNoShape">
              <a:avLst/>
            </a:prstTxWarp>
          </a:bodyPr>
          <a:lstStyle>
            <a:lvl1pPr algn="r" defTabSz="947600">
              <a:spcBef>
                <a:spcPct val="0"/>
              </a:spcBef>
              <a:defRPr sz="900" b="0" i="1">
                <a:latin typeface="Times New Roman" pitchFamily="18" charset="0"/>
              </a:defRPr>
            </a:lvl1pPr>
          </a:lstStyle>
          <a:p>
            <a:pPr>
              <a:defRPr/>
            </a:pPr>
            <a:fld id="{CFB0E0A8-0EC5-4C06-A1F7-A8CE4FD84078}" type="slidenum">
              <a:rPr lang="en-US"/>
              <a:pPr>
                <a:defRPr/>
              </a:pPr>
              <a:t>‹#›</a:t>
            </a:fld>
            <a:endParaRPr lang="en-US"/>
          </a:p>
        </p:txBody>
      </p:sp>
    </p:spTree>
    <p:extLst>
      <p:ext uri="{BB962C8B-B14F-4D97-AF65-F5344CB8AC3E}">
        <p14:creationId xmlns:p14="http://schemas.microsoft.com/office/powerpoint/2010/main" val="3536371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1826" cy="479426"/>
          </a:xfrm>
          <a:prstGeom prst="rect">
            <a:avLst/>
          </a:prstGeom>
          <a:noFill/>
          <a:ln w="9525">
            <a:noFill/>
            <a:miter lim="800000"/>
            <a:headEnd/>
            <a:tailEnd/>
          </a:ln>
          <a:effectLst/>
        </p:spPr>
        <p:txBody>
          <a:bodyPr vert="horz" wrap="square" lIns="20032" tIns="0" rIns="20032" bIns="0" numCol="1" anchor="t" anchorCtr="0" compatLnSpc="1">
            <a:prstTxWarp prst="textNoShape">
              <a:avLst/>
            </a:prstTxWarp>
          </a:bodyPr>
          <a:lstStyle>
            <a:lvl1pPr algn="l" defTabSz="949005">
              <a:spcBef>
                <a:spcPct val="0"/>
              </a:spcBef>
              <a:defRPr sz="900" b="0" i="1">
                <a:latin typeface="Times New Roman" pitchFamily="18" charset="0"/>
              </a:defRPr>
            </a:lvl1pPr>
          </a:lstStyle>
          <a:p>
            <a:pPr>
              <a:defRPr/>
            </a:pPr>
            <a:r>
              <a:rPr lang="en-US"/>
              <a:t>EE 313:  </a:t>
            </a:r>
          </a:p>
        </p:txBody>
      </p:sp>
      <p:sp>
        <p:nvSpPr>
          <p:cNvPr id="2051" name="Rectangle 3"/>
          <p:cNvSpPr>
            <a:spLocks noGrp="1" noChangeArrowheads="1"/>
          </p:cNvSpPr>
          <p:nvPr>
            <p:ph type="dt" idx="1"/>
          </p:nvPr>
        </p:nvSpPr>
        <p:spPr bwMode="auto">
          <a:xfrm>
            <a:off x="4144963" y="-1588"/>
            <a:ext cx="3171825" cy="479426"/>
          </a:xfrm>
          <a:prstGeom prst="rect">
            <a:avLst/>
          </a:prstGeom>
          <a:noFill/>
          <a:ln w="9525">
            <a:noFill/>
            <a:miter lim="800000"/>
            <a:headEnd/>
            <a:tailEnd/>
          </a:ln>
          <a:effectLst/>
        </p:spPr>
        <p:txBody>
          <a:bodyPr vert="horz" wrap="square" lIns="20032" tIns="0" rIns="20032" bIns="0" numCol="1" anchor="t" anchorCtr="0" compatLnSpc="1">
            <a:prstTxWarp prst="textNoShape">
              <a:avLst/>
            </a:prstTxWarp>
          </a:bodyPr>
          <a:lstStyle>
            <a:lvl1pPr algn="r" defTabSz="949005">
              <a:spcBef>
                <a:spcPct val="0"/>
              </a:spcBef>
              <a:defRPr sz="900" b="0" i="1">
                <a:latin typeface="Times New Roman" pitchFamily="18" charset="0"/>
              </a:defRPr>
            </a:lvl1pPr>
          </a:lstStyle>
          <a:p>
            <a:pPr>
              <a:defRPr/>
            </a:pPr>
            <a:r>
              <a:rPr lang="en-US"/>
              <a:t>Lecture 7</a:t>
            </a:r>
          </a:p>
        </p:txBody>
      </p:sp>
      <p:sp>
        <p:nvSpPr>
          <p:cNvPr id="2052" name="Rectangle 4"/>
          <p:cNvSpPr>
            <a:spLocks noGrp="1" noChangeArrowheads="1"/>
          </p:cNvSpPr>
          <p:nvPr>
            <p:ph type="ftr" sz="quarter" idx="4"/>
          </p:nvPr>
        </p:nvSpPr>
        <p:spPr bwMode="auto">
          <a:xfrm>
            <a:off x="-1588" y="9121776"/>
            <a:ext cx="3171826" cy="479424"/>
          </a:xfrm>
          <a:prstGeom prst="rect">
            <a:avLst/>
          </a:prstGeom>
          <a:noFill/>
          <a:ln w="9525">
            <a:noFill/>
            <a:miter lim="800000"/>
            <a:headEnd/>
            <a:tailEnd/>
          </a:ln>
          <a:effectLst/>
        </p:spPr>
        <p:txBody>
          <a:bodyPr vert="horz" wrap="square" lIns="20032" tIns="0" rIns="20032" bIns="0" numCol="1" anchor="b" anchorCtr="0" compatLnSpc="1">
            <a:prstTxWarp prst="textNoShape">
              <a:avLst/>
            </a:prstTxWarp>
          </a:bodyPr>
          <a:lstStyle>
            <a:lvl1pPr algn="l" defTabSz="947600">
              <a:spcBef>
                <a:spcPct val="0"/>
              </a:spcBef>
              <a:defRPr sz="9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4963" y="9121776"/>
            <a:ext cx="3171825" cy="479424"/>
          </a:xfrm>
          <a:prstGeom prst="rect">
            <a:avLst/>
          </a:prstGeom>
          <a:noFill/>
          <a:ln w="9525">
            <a:noFill/>
            <a:miter lim="800000"/>
            <a:headEnd/>
            <a:tailEnd/>
          </a:ln>
          <a:effectLst/>
        </p:spPr>
        <p:txBody>
          <a:bodyPr vert="horz" wrap="square" lIns="20032" tIns="0" rIns="20032" bIns="0" numCol="1" anchor="b" anchorCtr="0" compatLnSpc="1">
            <a:prstTxWarp prst="textNoShape">
              <a:avLst/>
            </a:prstTxWarp>
          </a:bodyPr>
          <a:lstStyle>
            <a:lvl1pPr algn="r" defTabSz="947600">
              <a:spcBef>
                <a:spcPct val="0"/>
              </a:spcBef>
              <a:defRPr sz="900" b="0" i="1">
                <a:latin typeface="Times New Roman" pitchFamily="18" charset="0"/>
              </a:defRPr>
            </a:lvl1pPr>
          </a:lstStyle>
          <a:p>
            <a:pPr>
              <a:defRPr/>
            </a:pPr>
            <a:fld id="{370D6198-10BE-4195-A943-6CDA9CD079BA}" type="slidenum">
              <a:rPr lang="en-US"/>
              <a:pPr>
                <a:defRPr/>
              </a:pPr>
              <a:t>‹#›</a:t>
            </a:fld>
            <a:endParaRPr lang="en-US"/>
          </a:p>
        </p:txBody>
      </p:sp>
      <p:sp>
        <p:nvSpPr>
          <p:cNvPr id="2054" name="Rectangle 6"/>
          <p:cNvSpPr>
            <a:spLocks noGrp="1" noChangeArrowheads="1"/>
          </p:cNvSpPr>
          <p:nvPr>
            <p:ph type="body" sz="quarter" idx="3"/>
          </p:nvPr>
        </p:nvSpPr>
        <p:spPr bwMode="auto">
          <a:xfrm>
            <a:off x="976314" y="4559300"/>
            <a:ext cx="5362575" cy="4321176"/>
          </a:xfrm>
          <a:prstGeom prst="rect">
            <a:avLst/>
          </a:prstGeom>
          <a:noFill/>
          <a:ln w="9525">
            <a:noFill/>
            <a:miter lim="800000"/>
            <a:headEnd/>
            <a:tailEnd/>
          </a:ln>
          <a:effectLst/>
        </p:spPr>
        <p:txBody>
          <a:bodyPr vert="horz" wrap="square" lIns="95152" tIns="48410" rIns="95152" bIns="484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7" name="Rectangle 7"/>
          <p:cNvSpPr>
            <a:spLocks noGrp="1" noRot="1" noChangeAspect="1" noChangeArrowheads="1" noTextEdit="1"/>
          </p:cNvSpPr>
          <p:nvPr>
            <p:ph type="sldImg" idx="2"/>
          </p:nvPr>
        </p:nvSpPr>
        <p:spPr bwMode="auto">
          <a:xfrm>
            <a:off x="1262063" y="723900"/>
            <a:ext cx="4787900" cy="35909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996945010"/>
      </p:ext>
    </p:extLst>
  </p:cSld>
  <p:clrMap bg1="lt1" tx1="dk1" bg2="lt2" tx2="dk2" accent1="accent1" accent2="accent2" accent3="accent3" accent4="accent4" accent5="accent5" accent6="accent6" hlink="hlink" folHlink="folHlink"/>
  <p:notesStyle>
    <a:lvl1pPr algn="l" defTabSz="9017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4025" algn="l" defTabSz="9017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8050" algn="l" defTabSz="9017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2075" algn="l" defTabSz="9017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16100" algn="l" defTabSz="9017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0D6198-10BE-4195-A943-6CDA9CD079BA}" type="slidenum">
              <a:rPr lang="en-US" smtClean="0"/>
              <a:pPr>
                <a:defRPr/>
              </a:pPr>
              <a:t>1</a:t>
            </a:fld>
            <a:endParaRPr lang="en-US"/>
          </a:p>
        </p:txBody>
      </p:sp>
    </p:spTree>
    <p:extLst>
      <p:ext uri="{BB962C8B-B14F-4D97-AF65-F5344CB8AC3E}">
        <p14:creationId xmlns:p14="http://schemas.microsoft.com/office/powerpoint/2010/main" val="9833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5"/>
          </p:nvPr>
        </p:nvSpPr>
        <p:spPr>
          <a:ln/>
        </p:spPr>
        <p:txBody>
          <a:bodyPr/>
          <a:lstStyle/>
          <a:p>
            <a:fld id="{DA82EC92-FC36-4EDB-9C57-9971E1357D65}" type="slidenum">
              <a:rPr lang="en-US"/>
              <a:pPr/>
              <a:t>6</a:t>
            </a:fld>
            <a:endParaRPr lang="en-US"/>
          </a:p>
        </p:txBody>
      </p:sp>
      <p:sp>
        <p:nvSpPr>
          <p:cNvPr id="306178" name="Rectangle 2"/>
          <p:cNvSpPr>
            <a:spLocks noGrp="1" noRot="1" noChangeAspect="1" noChangeArrowheads="1" noTextEdit="1"/>
          </p:cNvSpPr>
          <p:nvPr>
            <p:ph type="sldImg"/>
          </p:nvPr>
        </p:nvSpPr>
        <p:spPr>
          <a:xfrm>
            <a:off x="1257300" y="720725"/>
            <a:ext cx="4800600" cy="3600450"/>
          </a:xfrm>
          <a:ln/>
        </p:spPr>
      </p:sp>
      <p:sp>
        <p:nvSpPr>
          <p:cNvPr id="306179" name="Rectangle 3"/>
          <p:cNvSpPr>
            <a:spLocks noGrp="1" noChangeArrowheads="1"/>
          </p:cNvSpPr>
          <p:nvPr>
            <p:ph type="body" idx="1"/>
          </p:nvPr>
        </p:nvSpPr>
        <p:spPr>
          <a:xfrm>
            <a:off x="974035" y="4561226"/>
            <a:ext cx="5367130" cy="4318573"/>
          </a:xfrm>
        </p:spPr>
        <p:txBody>
          <a:bodyPr/>
          <a:lstStyle/>
          <a:p>
            <a:endParaRPr lang="en-US"/>
          </a:p>
        </p:txBody>
      </p:sp>
    </p:spTree>
    <p:extLst>
      <p:ext uri="{BB962C8B-B14F-4D97-AF65-F5344CB8AC3E}">
        <p14:creationId xmlns:p14="http://schemas.microsoft.com/office/powerpoint/2010/main" val="362028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We had is a question whether it’s possible to build analog standard cell libraries like digital standard cells. It might be possible, but it doesn’t make sense economically because building the cells is too expensive. There are too many circuit topologies and the specification requirements are different for different applications. And, it is also true that analog circuit synthesis is too risky because there is no generic electrical rule checks.</a:t>
            </a:r>
          </a:p>
          <a:p>
            <a:r>
              <a:rPr lang="en-US" sz="1200" kern="1200" dirty="0" smtClean="0">
                <a:solidFill>
                  <a:schemeClr val="tx1"/>
                </a:solidFill>
                <a:effectLst/>
                <a:latin typeface="Times New Roman" pitchFamily="18" charset="0"/>
                <a:ea typeface="+mn-ea"/>
                <a:cs typeface="+mn-cs"/>
              </a:rPr>
              <a:t>But, we still need at least analog functional models for system-level validation.</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370D6198-10BE-4195-A943-6CDA9CD079BA}" type="slidenum">
              <a:rPr lang="en-US" smtClean="0"/>
              <a:pPr>
                <a:defRPr/>
              </a:pPr>
              <a:t>8</a:t>
            </a:fld>
            <a:endParaRPr lang="en-US"/>
          </a:p>
        </p:txBody>
      </p:sp>
    </p:spTree>
    <p:extLst>
      <p:ext uri="{BB962C8B-B14F-4D97-AF65-F5344CB8AC3E}">
        <p14:creationId xmlns:p14="http://schemas.microsoft.com/office/powerpoint/2010/main" val="188116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There are tons of analog circuits in the world, but in terms of functionality there are not many circuit classes. For example, there are audio amplifier, low noise amplifier, folded cascade amplifier, one or two stage amplifier. But, the core function of such amplifiers is the same; amplification of a signal. So, if we classify analog circuits in terms of functionality, # of circuits will be less than one or two hundreds which is kind of manageable number.</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370D6198-10BE-4195-A943-6CDA9CD079BA}" type="slidenum">
              <a:rPr lang="en-US" smtClean="0"/>
              <a:pPr>
                <a:defRPr/>
              </a:pPr>
              <a:t>9</a:t>
            </a:fld>
            <a:endParaRPr lang="en-US"/>
          </a:p>
        </p:txBody>
      </p:sp>
    </p:spTree>
    <p:extLst>
      <p:ext uri="{BB962C8B-B14F-4D97-AF65-F5344CB8AC3E}">
        <p14:creationId xmlns:p14="http://schemas.microsoft.com/office/powerpoint/2010/main" val="167359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So, our goal is to provide a library of analog standard models instead of writing models for different circuits. So, the models are available at the very beginning design stage such that it can be used from architecture exploration to chip-level validation. Each of the standard models will have the following characteristics.</a:t>
            </a:r>
          </a:p>
          <a:p>
            <a:r>
              <a:rPr lang="en-US" sz="1200" kern="1200" dirty="0" smtClean="0">
                <a:solidFill>
                  <a:schemeClr val="tx1"/>
                </a:solidFill>
                <a:effectLst/>
                <a:latin typeface="Times New Roman" pitchFamily="18" charset="0"/>
                <a:ea typeface="+mn-ea"/>
                <a:cs typeface="+mn-cs"/>
              </a:rPr>
              <a:t>First, it is generic for reusability. So, a single model can generate multiple models for different circuit topologies and applications.</a:t>
            </a:r>
          </a:p>
          <a:p>
            <a:r>
              <a:rPr lang="en-US" sz="1200" kern="1200" dirty="0" smtClean="0">
                <a:solidFill>
                  <a:schemeClr val="tx1"/>
                </a:solidFill>
                <a:effectLst/>
                <a:latin typeface="Times New Roman" pitchFamily="18" charset="0"/>
                <a:ea typeface="+mn-ea"/>
                <a:cs typeface="+mn-cs"/>
              </a:rPr>
              <a:t>Second, the complexity of the model can be configured by users, such that a simple model can be used for functional checks and a more complicated model can be used for performance evaluation.</a:t>
            </a:r>
          </a:p>
          <a:p>
            <a:r>
              <a:rPr lang="en-US" sz="1200" kern="1200" dirty="0" smtClean="0">
                <a:solidFill>
                  <a:schemeClr val="tx1"/>
                </a:solidFill>
                <a:effectLst/>
                <a:latin typeface="Times New Roman" pitchFamily="18" charset="0"/>
                <a:ea typeface="+mn-ea"/>
                <a:cs typeface="+mn-cs"/>
              </a:rPr>
              <a:t>Lastly, model parameters can be extracted and annotated from circuit netlist to the generated model automatically.</a:t>
            </a:r>
            <a:endParaRPr lang="en-US" dirty="0"/>
          </a:p>
        </p:txBody>
      </p:sp>
      <p:sp>
        <p:nvSpPr>
          <p:cNvPr id="4" name="Slide Number Placeholder 3"/>
          <p:cNvSpPr>
            <a:spLocks noGrp="1"/>
          </p:cNvSpPr>
          <p:nvPr>
            <p:ph type="sldNum" sz="quarter" idx="10"/>
          </p:nvPr>
        </p:nvSpPr>
        <p:spPr/>
        <p:txBody>
          <a:bodyPr/>
          <a:lstStyle/>
          <a:p>
            <a:pPr>
              <a:defRPr/>
            </a:pPr>
            <a:fld id="{370D6198-10BE-4195-A943-6CDA9CD079BA}" type="slidenum">
              <a:rPr lang="en-US" smtClean="0"/>
              <a:pPr>
                <a:defRPr/>
              </a:pPr>
              <a:t>10</a:t>
            </a:fld>
            <a:endParaRPr lang="en-US"/>
          </a:p>
        </p:txBody>
      </p:sp>
    </p:spTree>
    <p:extLst>
      <p:ext uri="{BB962C8B-B14F-4D97-AF65-F5344CB8AC3E}">
        <p14:creationId xmlns:p14="http://schemas.microsoft.com/office/powerpoint/2010/main" val="186926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E0F5F-4A2B-4318-BE5F-1C1F67F9B746}" type="slidenum">
              <a:rPr lang="en-US"/>
              <a:pPr/>
              <a:t>11</a:t>
            </a:fld>
            <a:endParaRPr lang="en-US"/>
          </a:p>
        </p:txBody>
      </p:sp>
      <p:sp>
        <p:nvSpPr>
          <p:cNvPr id="184322" name="Rectangle 2"/>
          <p:cNvSpPr>
            <a:spLocks noGrp="1" noRot="1" noChangeAspect="1" noChangeArrowheads="1" noTextEdit="1"/>
          </p:cNvSpPr>
          <p:nvPr>
            <p:ph type="sldImg"/>
          </p:nvPr>
        </p:nvSpPr>
        <p:spPr>
          <a:xfrm>
            <a:off x="1257300" y="719138"/>
            <a:ext cx="4800600" cy="3600450"/>
          </a:xfrm>
          <a:ln/>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610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To achieve the goals, we have built a framework to generate analog functional models from model and test templates.</a:t>
            </a:r>
          </a:p>
          <a:p>
            <a:r>
              <a:rPr lang="en-US" sz="1200" kern="1200" dirty="0" smtClean="0">
                <a:solidFill>
                  <a:schemeClr val="tx1"/>
                </a:solidFill>
                <a:effectLst/>
                <a:latin typeface="Times New Roman" pitchFamily="18" charset="0"/>
                <a:ea typeface="+mn-ea"/>
                <a:cs typeface="+mn-cs"/>
              </a:rPr>
              <a:t>Using the framework, we’d like to provide a library of the standard models which can be configured by users so that models with different pin configuration and different properties can be generated from a single model.</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370D6198-10BE-4195-A943-6CDA9CD079BA}" type="slidenum">
              <a:rPr lang="en-US" smtClean="0"/>
              <a:pPr>
                <a:defRPr/>
              </a:pPr>
              <a:t>12</a:t>
            </a:fld>
            <a:endParaRPr lang="en-US"/>
          </a:p>
        </p:txBody>
      </p:sp>
    </p:spTree>
    <p:extLst>
      <p:ext uri="{BB962C8B-B14F-4D97-AF65-F5344CB8AC3E}">
        <p14:creationId xmlns:p14="http://schemas.microsoft.com/office/powerpoint/2010/main" val="382799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370D6198-10BE-4195-A943-6CDA9CD079BA}" type="slidenum">
              <a:rPr lang="en-US" smtClean="0"/>
              <a:pPr>
                <a:defRPr/>
              </a:pPr>
              <a:t>25</a:t>
            </a:fld>
            <a:endParaRPr lang="en-US"/>
          </a:p>
        </p:txBody>
      </p:sp>
    </p:spTree>
    <p:extLst>
      <p:ext uri="{BB962C8B-B14F-4D97-AF65-F5344CB8AC3E}">
        <p14:creationId xmlns:p14="http://schemas.microsoft.com/office/powerpoint/2010/main" val="403730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5"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7"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057A6B83-F6B9-4B44-B965-601F10C27852}" type="slidenum">
              <a:rPr lang="en-US" sz="1000" b="0"/>
              <a:pPr algn="r">
                <a:defRPr/>
              </a:pPr>
              <a:t>‹#›</a:t>
            </a:fld>
            <a:endParaRPr lang="en-US" b="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6"/>
          <p:cNvSpPr>
            <a:spLocks noChangeShapeType="1"/>
          </p:cNvSpPr>
          <p:nvPr/>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5"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7"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2955248E-38D2-4E81-AD68-5DDC2B4E615E}" type="slidenum">
              <a:rPr lang="en-US" sz="1000" b="0"/>
              <a:pPr algn="r">
                <a:defRPr/>
              </a:pPr>
              <a:t>‹#›</a:t>
            </a:fld>
            <a:endParaRPr lang="en-US" b="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Box 9"/>
          <p:cNvSpPr txBox="1">
            <a:spLocks noChangeArrowheads="1"/>
          </p:cNvSpPr>
          <p:nvPr userDrawn="1"/>
        </p:nvSpPr>
        <p:spPr bwMode="auto">
          <a:xfrm>
            <a:off x="3196354" y="6248400"/>
            <a:ext cx="2743200" cy="246063"/>
          </a:xfrm>
          <a:prstGeom prst="rect">
            <a:avLst/>
          </a:prstGeom>
          <a:noFill/>
          <a:ln>
            <a:noFill/>
          </a:ln>
          <a:extLst/>
        </p:spPr>
        <p:txBody>
          <a:bodyPr wrap="square">
            <a:spAutoFit/>
          </a:bodyPr>
          <a:lstStyle/>
          <a:p>
            <a:pPr algn="ctr">
              <a:defRPr/>
            </a:pPr>
            <a:r>
              <a:rPr lang="en-US" sz="1000" b="0" dirty="0" smtClean="0"/>
              <a:t>B. Lim &amp; M. Horowitz</a:t>
            </a:r>
            <a:endParaRPr lang="en-US" sz="1000" b="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6"/>
          <p:cNvSpPr>
            <a:spLocks noChangeShapeType="1"/>
          </p:cNvSpPr>
          <p:nvPr/>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5"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7"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798D9F72-B63A-4AE7-B058-8479051AE8AB}" type="slidenum">
              <a:rPr lang="en-US" sz="1000" b="0"/>
              <a:pPr algn="r">
                <a:defRPr/>
              </a:pPr>
              <a:t>‹#›</a:t>
            </a:fld>
            <a:endParaRPr lang="en-US" b="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Text Box 9"/>
          <p:cNvSpPr txBox="1">
            <a:spLocks noChangeArrowheads="1"/>
          </p:cNvSpPr>
          <p:nvPr userDrawn="1"/>
        </p:nvSpPr>
        <p:spPr bwMode="auto">
          <a:xfrm>
            <a:off x="3196354" y="6248400"/>
            <a:ext cx="2743200" cy="246063"/>
          </a:xfrm>
          <a:prstGeom prst="rect">
            <a:avLst/>
          </a:prstGeom>
          <a:noFill/>
          <a:ln>
            <a:noFill/>
          </a:ln>
          <a:extLst/>
        </p:spPr>
        <p:txBody>
          <a:bodyPr wrap="square">
            <a:spAutoFit/>
          </a:bodyPr>
          <a:lstStyle/>
          <a:p>
            <a:pPr algn="ctr">
              <a:defRPr/>
            </a:pPr>
            <a:r>
              <a:rPr lang="en-US" sz="1000" b="0" dirty="0" smtClean="0"/>
              <a:t>B. Lim &amp; M. Horowitz</a:t>
            </a:r>
            <a:endParaRPr lang="en-US" sz="1000" b="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Line 6"/>
          <p:cNvSpPr>
            <a:spLocks noChangeShapeType="1"/>
          </p:cNvSpPr>
          <p:nvPr/>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6"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8"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247F66FC-C8B1-4FC4-B048-D02D4C181537}" type="slidenum">
              <a:rPr lang="en-US" sz="1000" b="0"/>
              <a:pPr algn="r">
                <a:defRPr/>
              </a:pPr>
              <a:t>‹#›</a:t>
            </a:fld>
            <a:endParaRPr lang="en-US" b="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9"/>
          <p:cNvSpPr txBox="1">
            <a:spLocks noChangeArrowheads="1"/>
          </p:cNvSpPr>
          <p:nvPr userDrawn="1"/>
        </p:nvSpPr>
        <p:spPr bwMode="auto">
          <a:xfrm>
            <a:off x="3196354" y="6248400"/>
            <a:ext cx="2743200" cy="246063"/>
          </a:xfrm>
          <a:prstGeom prst="rect">
            <a:avLst/>
          </a:prstGeom>
          <a:noFill/>
          <a:ln>
            <a:noFill/>
          </a:ln>
          <a:extLst/>
        </p:spPr>
        <p:txBody>
          <a:bodyPr wrap="square">
            <a:spAutoFit/>
          </a:bodyPr>
          <a:lstStyle/>
          <a:p>
            <a:pPr algn="ctr">
              <a:defRPr/>
            </a:pPr>
            <a:r>
              <a:rPr lang="en-US" sz="1000" b="0" dirty="0" smtClean="0"/>
              <a:t>B. Lim &amp; M. Horowitz</a:t>
            </a:r>
            <a:endParaRPr lang="en-US" sz="1000" b="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Line 6"/>
          <p:cNvSpPr>
            <a:spLocks noChangeShapeType="1"/>
          </p:cNvSpPr>
          <p:nvPr/>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8"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10"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3DBA47D2-3273-4D72-A3C6-B7A364F4BA83}" type="slidenum">
              <a:rPr lang="en-US" sz="1000" b="0"/>
              <a:pPr algn="r">
                <a:defRPr/>
              </a:pPr>
              <a:t>‹#›</a:t>
            </a:fld>
            <a:endParaRPr lang="en-US" b="0"/>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Box 9"/>
          <p:cNvSpPr txBox="1">
            <a:spLocks noChangeArrowheads="1"/>
          </p:cNvSpPr>
          <p:nvPr userDrawn="1"/>
        </p:nvSpPr>
        <p:spPr bwMode="auto">
          <a:xfrm>
            <a:off x="3196354" y="6248400"/>
            <a:ext cx="2743200" cy="246063"/>
          </a:xfrm>
          <a:prstGeom prst="rect">
            <a:avLst/>
          </a:prstGeom>
          <a:noFill/>
          <a:ln>
            <a:noFill/>
          </a:ln>
          <a:extLst/>
        </p:spPr>
        <p:txBody>
          <a:bodyPr wrap="square">
            <a:spAutoFit/>
          </a:bodyPr>
          <a:lstStyle/>
          <a:p>
            <a:pPr algn="ctr">
              <a:defRPr/>
            </a:pPr>
            <a:r>
              <a:rPr lang="en-US" sz="1000" b="0" dirty="0" smtClean="0"/>
              <a:t>B. Lim &amp; M. Horowitz</a:t>
            </a:r>
            <a:endParaRPr lang="en-US" sz="1000" b="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6"/>
          <p:cNvSpPr>
            <a:spLocks noChangeShapeType="1"/>
          </p:cNvSpPr>
          <p:nvPr/>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4"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6"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16419D0A-A1BB-4C21-97C5-13C0E97FEFD2}" type="slidenum">
              <a:rPr lang="en-US" sz="1000" b="0"/>
              <a:pPr algn="r">
                <a:defRPr/>
              </a:pPr>
              <a:t>‹#›</a:t>
            </a:fld>
            <a:endParaRPr lang="en-US" b="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Box 9"/>
          <p:cNvSpPr txBox="1">
            <a:spLocks noChangeArrowheads="1"/>
          </p:cNvSpPr>
          <p:nvPr userDrawn="1"/>
        </p:nvSpPr>
        <p:spPr bwMode="auto">
          <a:xfrm>
            <a:off x="3196354" y="6248400"/>
            <a:ext cx="2743200" cy="246063"/>
          </a:xfrm>
          <a:prstGeom prst="rect">
            <a:avLst/>
          </a:prstGeom>
          <a:noFill/>
          <a:ln>
            <a:noFill/>
          </a:ln>
          <a:extLst/>
        </p:spPr>
        <p:txBody>
          <a:bodyPr wrap="square">
            <a:spAutoFit/>
          </a:bodyPr>
          <a:lstStyle/>
          <a:p>
            <a:pPr algn="ctr">
              <a:defRPr/>
            </a:pPr>
            <a:r>
              <a:rPr lang="en-US" sz="1000" b="0" dirty="0" smtClean="0"/>
              <a:t>B. Lim &amp; M. Horowitz</a:t>
            </a:r>
            <a:endParaRPr lang="en-US" sz="1000" b="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Line 6"/>
          <p:cNvSpPr>
            <a:spLocks noChangeShapeType="1"/>
          </p:cNvSpPr>
          <p:nvPr/>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3"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5"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EAF176FA-E695-4F4C-B42F-5724C9C52428}" type="slidenum">
              <a:rPr lang="en-US" sz="1000" b="0"/>
              <a:pPr algn="r">
                <a:defRPr/>
              </a:pPr>
              <a:t>‹#›</a:t>
            </a:fld>
            <a:endParaRPr lang="en-US" b="0"/>
          </a:p>
        </p:txBody>
      </p:sp>
      <p:sp>
        <p:nvSpPr>
          <p:cNvPr id="6" name="Text Box 9"/>
          <p:cNvSpPr txBox="1">
            <a:spLocks noChangeArrowheads="1"/>
          </p:cNvSpPr>
          <p:nvPr userDrawn="1"/>
        </p:nvSpPr>
        <p:spPr bwMode="auto">
          <a:xfrm>
            <a:off x="3196354" y="6248400"/>
            <a:ext cx="2743200" cy="246063"/>
          </a:xfrm>
          <a:prstGeom prst="rect">
            <a:avLst/>
          </a:prstGeom>
          <a:noFill/>
          <a:ln>
            <a:noFill/>
          </a:ln>
          <a:extLst/>
        </p:spPr>
        <p:txBody>
          <a:bodyPr wrap="square">
            <a:spAutoFit/>
          </a:bodyPr>
          <a:lstStyle/>
          <a:p>
            <a:pPr algn="ctr">
              <a:defRPr/>
            </a:pPr>
            <a:r>
              <a:rPr lang="en-US" sz="1000" b="0" dirty="0" smtClean="0"/>
              <a:t>B. Lim &amp; M. Horowitz</a:t>
            </a:r>
            <a:endParaRPr lang="en-US" sz="1000" b="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Line 6"/>
          <p:cNvSpPr>
            <a:spLocks noChangeShapeType="1"/>
          </p:cNvSpPr>
          <p:nvPr/>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6"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8"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E0094BBB-1353-44FF-9564-270972494BEA}" type="slidenum">
              <a:rPr lang="en-US" sz="1000" b="0"/>
              <a:pPr algn="r">
                <a:defRPr/>
              </a:pPr>
              <a:t>‹#›</a:t>
            </a:fld>
            <a:endParaRPr lang="en-US" b="0"/>
          </a:p>
        </p:txBody>
      </p:sp>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9"/>
          <p:cNvSpPr txBox="1">
            <a:spLocks noChangeArrowheads="1"/>
          </p:cNvSpPr>
          <p:nvPr userDrawn="1"/>
        </p:nvSpPr>
        <p:spPr bwMode="auto">
          <a:xfrm>
            <a:off x="3196354" y="6248400"/>
            <a:ext cx="2743200" cy="246063"/>
          </a:xfrm>
          <a:prstGeom prst="rect">
            <a:avLst/>
          </a:prstGeom>
          <a:noFill/>
          <a:ln>
            <a:noFill/>
          </a:ln>
          <a:extLst/>
        </p:spPr>
        <p:txBody>
          <a:bodyPr wrap="square">
            <a:spAutoFit/>
          </a:bodyPr>
          <a:lstStyle/>
          <a:p>
            <a:pPr algn="ctr">
              <a:defRPr/>
            </a:pPr>
            <a:r>
              <a:rPr lang="en-US" sz="1000" b="0" dirty="0" smtClean="0"/>
              <a:t>B. Lim &amp; M. Horowitz</a:t>
            </a:r>
            <a:endParaRPr lang="en-US" sz="1000" b="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6"/>
          <p:cNvSpPr>
            <a:spLocks noChangeShapeType="1"/>
          </p:cNvSpPr>
          <p:nvPr/>
        </p:nvSpPr>
        <p:spPr bwMode="auto">
          <a:xfrm>
            <a:off x="152400" y="13716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1030" name="Line 7"/>
          <p:cNvSpPr>
            <a:spLocks noChangeShapeType="1"/>
          </p:cNvSpPr>
          <p:nvPr/>
        </p:nvSpPr>
        <p:spPr bwMode="auto">
          <a:xfrm>
            <a:off x="228600" y="6248400"/>
            <a:ext cx="8763000" cy="0"/>
          </a:xfrm>
          <a:prstGeom prst="line">
            <a:avLst/>
          </a:prstGeom>
          <a:noFill/>
          <a:ln w="50800">
            <a:solidFill>
              <a:srgbClr val="990000"/>
            </a:solidFill>
            <a:round/>
            <a:headEnd type="none" w="sm" len="sm"/>
            <a:tailEnd type="none" w="sm" len="sm"/>
          </a:ln>
        </p:spPr>
        <p:txBody>
          <a:bodyPr wrap="none" anchor="ctr"/>
          <a:lstStyle/>
          <a:p>
            <a:pPr>
              <a:defRPr/>
            </a:pPr>
            <a:endParaRPr lang="en-US"/>
          </a:p>
        </p:txBody>
      </p:sp>
      <p:sp>
        <p:nvSpPr>
          <p:cNvPr id="1032" name="Text Box 10"/>
          <p:cNvSpPr txBox="1">
            <a:spLocks noChangeArrowheads="1"/>
          </p:cNvSpPr>
          <p:nvPr/>
        </p:nvSpPr>
        <p:spPr bwMode="auto">
          <a:xfrm>
            <a:off x="6858000" y="6248400"/>
            <a:ext cx="1600200" cy="244475"/>
          </a:xfrm>
          <a:prstGeom prst="rect">
            <a:avLst/>
          </a:prstGeom>
          <a:noFill/>
          <a:ln>
            <a:noFill/>
          </a:ln>
          <a:extLst/>
        </p:spPr>
        <p:txBody>
          <a:bodyPr>
            <a:spAutoFit/>
          </a:bodyPr>
          <a:lstStyle/>
          <a:p>
            <a:pPr algn="r">
              <a:defRPr/>
            </a:pPr>
            <a:fld id="{1BEB94A4-D09B-4D74-A43E-559A3EC5F8DD}" type="slidenum">
              <a:rPr lang="en-US" sz="1000" b="0"/>
              <a:pPr algn="r">
                <a:defRPr/>
              </a:pPr>
              <a:t>‹#›</a:t>
            </a:fld>
            <a:endParaRPr lang="en-US" b="0"/>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Lst>
  <p:hf sldNum="0" hdr="0" dt="0"/>
  <p:txStyles>
    <p:titleStyle>
      <a:lvl1pPr algn="ctr" rtl="0" eaLnBrk="1" fontAlgn="base" hangingPunct="1">
        <a:spcBef>
          <a:spcPct val="0"/>
        </a:spcBef>
        <a:spcAft>
          <a:spcPct val="0"/>
        </a:spcAft>
        <a:defRPr sz="2800">
          <a:solidFill>
            <a:srgbClr val="000099"/>
          </a:solidFill>
          <a:latin typeface="+mj-lt"/>
          <a:ea typeface="+mj-ea"/>
          <a:cs typeface="+mj-cs"/>
        </a:defRPr>
      </a:lvl1pPr>
      <a:lvl2pPr algn="ctr" rtl="0" eaLnBrk="1" fontAlgn="base" hangingPunct="1">
        <a:spcBef>
          <a:spcPct val="0"/>
        </a:spcBef>
        <a:spcAft>
          <a:spcPct val="0"/>
        </a:spcAft>
        <a:defRPr sz="2800">
          <a:solidFill>
            <a:srgbClr val="000099"/>
          </a:solidFill>
          <a:latin typeface="Arial" charset="0"/>
        </a:defRPr>
      </a:lvl2pPr>
      <a:lvl3pPr algn="ctr" rtl="0" eaLnBrk="1" fontAlgn="base" hangingPunct="1">
        <a:spcBef>
          <a:spcPct val="0"/>
        </a:spcBef>
        <a:spcAft>
          <a:spcPct val="0"/>
        </a:spcAft>
        <a:defRPr sz="2800">
          <a:solidFill>
            <a:srgbClr val="000099"/>
          </a:solidFill>
          <a:latin typeface="Arial" charset="0"/>
        </a:defRPr>
      </a:lvl3pPr>
      <a:lvl4pPr algn="ctr" rtl="0" eaLnBrk="1" fontAlgn="base" hangingPunct="1">
        <a:spcBef>
          <a:spcPct val="0"/>
        </a:spcBef>
        <a:spcAft>
          <a:spcPct val="0"/>
        </a:spcAft>
        <a:defRPr sz="2800">
          <a:solidFill>
            <a:srgbClr val="000099"/>
          </a:solidFill>
          <a:latin typeface="Arial" charset="0"/>
        </a:defRPr>
      </a:lvl4pPr>
      <a:lvl5pPr algn="ctr" rtl="0" eaLnBrk="1" fontAlgn="base" hangingPunct="1">
        <a:spcBef>
          <a:spcPct val="0"/>
        </a:spcBef>
        <a:spcAft>
          <a:spcPct val="0"/>
        </a:spcAft>
        <a:defRPr sz="2800">
          <a:solidFill>
            <a:srgbClr val="000099"/>
          </a:solidFill>
          <a:latin typeface="Arial" charset="0"/>
        </a:defRPr>
      </a:lvl5pPr>
      <a:lvl6pPr marL="457200" algn="ctr" rtl="0" eaLnBrk="1" fontAlgn="base" hangingPunct="1">
        <a:spcBef>
          <a:spcPct val="0"/>
        </a:spcBef>
        <a:spcAft>
          <a:spcPct val="0"/>
        </a:spcAft>
        <a:defRPr sz="2800">
          <a:solidFill>
            <a:srgbClr val="000099"/>
          </a:solidFill>
          <a:latin typeface="Arial" charset="0"/>
        </a:defRPr>
      </a:lvl6pPr>
      <a:lvl7pPr marL="914400" algn="ctr" rtl="0" eaLnBrk="1" fontAlgn="base" hangingPunct="1">
        <a:spcBef>
          <a:spcPct val="0"/>
        </a:spcBef>
        <a:spcAft>
          <a:spcPct val="0"/>
        </a:spcAft>
        <a:defRPr sz="2800">
          <a:solidFill>
            <a:srgbClr val="000099"/>
          </a:solidFill>
          <a:latin typeface="Arial" charset="0"/>
        </a:defRPr>
      </a:lvl7pPr>
      <a:lvl8pPr marL="1371600" algn="ctr" rtl="0" eaLnBrk="1" fontAlgn="base" hangingPunct="1">
        <a:spcBef>
          <a:spcPct val="0"/>
        </a:spcBef>
        <a:spcAft>
          <a:spcPct val="0"/>
        </a:spcAft>
        <a:defRPr sz="2800">
          <a:solidFill>
            <a:srgbClr val="000099"/>
          </a:solidFill>
          <a:latin typeface="Arial" charset="0"/>
        </a:defRPr>
      </a:lvl8pPr>
      <a:lvl9pPr marL="1828800" algn="ctr" rtl="0" eaLnBrk="1" fontAlgn="base" hangingPunct="1">
        <a:spcBef>
          <a:spcPct val="0"/>
        </a:spcBef>
        <a:spcAft>
          <a:spcPct val="0"/>
        </a:spcAft>
        <a:defRPr sz="2800">
          <a:solidFill>
            <a:srgbClr val="000099"/>
          </a:solidFill>
          <a:latin typeface="Arial" charset="0"/>
        </a:defRPr>
      </a:lvl9pPr>
    </p:titleStyle>
    <p:bodyStyle>
      <a:lvl1pPr marL="342900" indent="-342900" algn="l" rtl="0" eaLnBrk="1" fontAlgn="base" hangingPunct="1">
        <a:spcBef>
          <a:spcPct val="20000"/>
        </a:spcBef>
        <a:spcAft>
          <a:spcPct val="0"/>
        </a:spcAft>
        <a:buSzPct val="10000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0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1400">
          <a:solidFill>
            <a:schemeClr val="tx1"/>
          </a:solidFill>
          <a:latin typeface="+mn-lt"/>
        </a:defRPr>
      </a:lvl4pPr>
      <a:lvl5pPr marL="2057400" indent="-228600" algn="l" rtl="0" eaLnBrk="1" fontAlgn="base" hangingPunct="1">
        <a:spcBef>
          <a:spcPct val="20000"/>
        </a:spcBef>
        <a:spcAft>
          <a:spcPct val="0"/>
        </a:spcAft>
        <a:buSzPct val="100000"/>
        <a:buChar char="•"/>
        <a:defRPr sz="1400">
          <a:solidFill>
            <a:schemeClr val="tx1"/>
          </a:solidFill>
          <a:latin typeface="+mn-lt"/>
        </a:defRPr>
      </a:lvl5pPr>
      <a:lvl6pPr marL="2514600" indent="-228600" algn="l" rtl="0" eaLnBrk="1" fontAlgn="base" hangingPunct="1">
        <a:spcBef>
          <a:spcPct val="20000"/>
        </a:spcBef>
        <a:spcAft>
          <a:spcPct val="0"/>
        </a:spcAft>
        <a:buSzPct val="100000"/>
        <a:buChar char="•"/>
        <a:defRPr sz="1400">
          <a:solidFill>
            <a:schemeClr val="tx1"/>
          </a:solidFill>
          <a:latin typeface="+mn-lt"/>
        </a:defRPr>
      </a:lvl6pPr>
      <a:lvl7pPr marL="2971800" indent="-228600" algn="l" rtl="0" eaLnBrk="1" fontAlgn="base" hangingPunct="1">
        <a:spcBef>
          <a:spcPct val="20000"/>
        </a:spcBef>
        <a:spcAft>
          <a:spcPct val="0"/>
        </a:spcAft>
        <a:buSzPct val="100000"/>
        <a:buChar char="•"/>
        <a:defRPr sz="1400">
          <a:solidFill>
            <a:schemeClr val="tx1"/>
          </a:solidFill>
          <a:latin typeface="+mn-lt"/>
        </a:defRPr>
      </a:lvl7pPr>
      <a:lvl8pPr marL="3429000" indent="-228600" algn="l" rtl="0" eaLnBrk="1" fontAlgn="base" hangingPunct="1">
        <a:spcBef>
          <a:spcPct val="20000"/>
        </a:spcBef>
        <a:spcAft>
          <a:spcPct val="0"/>
        </a:spcAft>
        <a:buSzPct val="100000"/>
        <a:buChar char="•"/>
        <a:defRPr sz="1400">
          <a:solidFill>
            <a:schemeClr val="tx1"/>
          </a:solidFill>
          <a:latin typeface="+mn-lt"/>
        </a:defRPr>
      </a:lvl8pPr>
      <a:lvl9pPr marL="3886200" indent="-228600" algn="l" rtl="0" eaLnBrk="1" fontAlgn="base" hangingPunct="1">
        <a:spcBef>
          <a:spcPct val="2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7bbclim@stanfor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horowitz@ee.stanford.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6.bin"/><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oleObject9.bin"/><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09773" y="2130425"/>
            <a:ext cx="8343425" cy="1470025"/>
          </a:xfrm>
        </p:spPr>
        <p:txBody>
          <a:bodyPr/>
          <a:lstStyle/>
          <a:p>
            <a:r>
              <a:rPr lang="en-US" dirty="0" smtClean="0"/>
              <a:t>Digital </a:t>
            </a:r>
            <a:r>
              <a:rPr lang="en-US" dirty="0" smtClean="0"/>
              <a:t>Analog Design:</a:t>
            </a:r>
            <a:br>
              <a:rPr lang="en-US" dirty="0" smtClean="0"/>
            </a:br>
            <a:r>
              <a:rPr lang="en-US" dirty="0" smtClean="0"/>
              <a:t/>
            </a:r>
            <a:br>
              <a:rPr lang="en-US" dirty="0" smtClean="0"/>
            </a:br>
            <a:r>
              <a:rPr lang="en-US" dirty="0" smtClean="0"/>
              <a:t> </a:t>
            </a:r>
            <a:r>
              <a:rPr lang="en-US" dirty="0" smtClean="0"/>
              <a:t>A Digital Centric Approach to Mixed Signal Design</a:t>
            </a:r>
            <a:endParaRPr lang="en-US" dirty="0"/>
          </a:p>
        </p:txBody>
      </p:sp>
      <p:sp>
        <p:nvSpPr>
          <p:cNvPr id="3" name="부제목 2"/>
          <p:cNvSpPr>
            <a:spLocks noGrp="1"/>
          </p:cNvSpPr>
          <p:nvPr>
            <p:ph type="subTitle" idx="1"/>
          </p:nvPr>
        </p:nvSpPr>
        <p:spPr/>
        <p:txBody>
          <a:bodyPr/>
          <a:lstStyle/>
          <a:p>
            <a:r>
              <a:rPr lang="en-US" dirty="0" err="1" smtClean="0"/>
              <a:t>Byong</a:t>
            </a:r>
            <a:r>
              <a:rPr lang="en-US" dirty="0" smtClean="0"/>
              <a:t> Chan Lim and Mark Horowitz</a:t>
            </a:r>
          </a:p>
          <a:p>
            <a:r>
              <a:rPr lang="en-US" dirty="0" smtClean="0">
                <a:hlinkClick r:id="rId3"/>
              </a:rPr>
              <a:t>bclim@stanford.edu</a:t>
            </a:r>
            <a:r>
              <a:rPr lang="en-US" dirty="0" smtClean="0"/>
              <a:t>; </a:t>
            </a:r>
            <a:r>
              <a:rPr lang="en-US" dirty="0" smtClean="0">
                <a:hlinkClick r:id="rId4"/>
              </a:rPr>
              <a:t>horowitz@ee.stanford.edu</a:t>
            </a:r>
            <a:endParaRPr lang="en-US" dirty="0" smtClean="0"/>
          </a:p>
          <a:p>
            <a:endParaRPr lang="en-US" dirty="0" smtClean="0"/>
          </a:p>
          <a:p>
            <a:endParaRPr lang="en-US" dirty="0" smtClean="0"/>
          </a:p>
        </p:txBody>
      </p:sp>
    </p:spTree>
  </p:cSld>
  <p:clrMapOvr>
    <a:masterClrMapping/>
  </p:clrMapOvr>
  <p:transition advTm="6633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Standard Models</a:t>
            </a:r>
            <a:endParaRPr lang="en-US" dirty="0"/>
          </a:p>
        </p:txBody>
      </p:sp>
      <p:sp>
        <p:nvSpPr>
          <p:cNvPr id="3" name="Content Placeholder 2"/>
          <p:cNvSpPr>
            <a:spLocks noGrp="1"/>
          </p:cNvSpPr>
          <p:nvPr>
            <p:ph idx="1"/>
          </p:nvPr>
        </p:nvSpPr>
        <p:spPr>
          <a:xfrm>
            <a:off x="685799" y="1447800"/>
            <a:ext cx="7987683" cy="4648200"/>
          </a:xfrm>
        </p:spPr>
        <p:txBody>
          <a:bodyPr/>
          <a:lstStyle/>
          <a:p>
            <a:endParaRPr lang="en-US" dirty="0" smtClean="0"/>
          </a:p>
          <a:p>
            <a:r>
              <a:rPr lang="en-US" dirty="0" smtClean="0"/>
              <a:t>Think of it as a template (constructor) lib for analog cells</a:t>
            </a:r>
          </a:p>
          <a:p>
            <a:pPr lvl="1"/>
            <a:r>
              <a:rPr lang="en-US" dirty="0" smtClean="0"/>
              <a:t>Flexible in both level of detail, and specific pins</a:t>
            </a:r>
          </a:p>
          <a:p>
            <a:endParaRPr lang="en-US" dirty="0" smtClean="0"/>
          </a:p>
          <a:p>
            <a:r>
              <a:rPr lang="en-US" dirty="0" smtClean="0"/>
              <a:t>Designers use this library to generate</a:t>
            </a:r>
          </a:p>
          <a:p>
            <a:pPr lvl="1"/>
            <a:r>
              <a:rPr lang="en-US" dirty="0" smtClean="0"/>
              <a:t>Models for initial high-level system exploration</a:t>
            </a:r>
          </a:p>
          <a:p>
            <a:pPr lvl="1"/>
            <a:r>
              <a:rPr lang="en-US" dirty="0" smtClean="0"/>
              <a:t>Test collateral for validation of their circuit implementations</a:t>
            </a:r>
          </a:p>
          <a:p>
            <a:pPr lvl="1"/>
            <a:r>
              <a:rPr lang="en-US" dirty="0" smtClean="0"/>
              <a:t>Accurate function models of their implementation</a:t>
            </a:r>
          </a:p>
          <a:p>
            <a:pPr lvl="2"/>
            <a:r>
              <a:rPr lang="en-US" dirty="0" smtClean="0"/>
              <a:t>The model parameters are extracted from circuit validation</a:t>
            </a:r>
          </a:p>
          <a:p>
            <a:pPr lvl="1"/>
            <a:endParaRPr lang="en-US" dirty="0" smtClean="0"/>
          </a:p>
          <a:p>
            <a:r>
              <a:rPr lang="en-US" dirty="0" smtClean="0"/>
              <a:t>Layout is done manually or through another tool</a:t>
            </a:r>
          </a:p>
          <a:p>
            <a:pPr lvl="1"/>
            <a:r>
              <a:rPr lang="en-US" dirty="0" smtClean="0"/>
              <a:t>See B. </a:t>
            </a:r>
            <a:r>
              <a:rPr lang="en-US" dirty="0" err="1" smtClean="0"/>
              <a:t>Murmann’s</a:t>
            </a:r>
            <a:r>
              <a:rPr lang="en-US" dirty="0" smtClean="0"/>
              <a:t> talk (or BAG)</a:t>
            </a:r>
          </a:p>
          <a:p>
            <a:endParaRPr lang="en-US" dirty="0" smtClean="0"/>
          </a:p>
        </p:txBody>
      </p:sp>
    </p:spTree>
    <p:extLst>
      <p:ext uri="{BB962C8B-B14F-4D97-AF65-F5344CB8AC3E}">
        <p14:creationId xmlns:p14="http://schemas.microsoft.com/office/powerpoint/2010/main" val="39405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smtClean="0"/>
              <a:t>Types of Checks</a:t>
            </a:r>
            <a:endParaRPr lang="en-US" dirty="0"/>
          </a:p>
        </p:txBody>
      </p:sp>
      <p:sp>
        <p:nvSpPr>
          <p:cNvPr id="183299" name="Rectangle 3"/>
          <p:cNvSpPr>
            <a:spLocks noGrp="1" noChangeArrowheads="1"/>
          </p:cNvSpPr>
          <p:nvPr>
            <p:ph type="body" idx="1"/>
          </p:nvPr>
        </p:nvSpPr>
        <p:spPr/>
        <p:txBody>
          <a:bodyPr/>
          <a:lstStyle/>
          <a:p>
            <a:endParaRPr lang="en-US" dirty="0" smtClean="0"/>
          </a:p>
          <a:p>
            <a:r>
              <a:rPr lang="en-US" dirty="0" smtClean="0"/>
              <a:t>Test bench: </a:t>
            </a:r>
          </a:p>
          <a:p>
            <a:pPr lvl="1"/>
            <a:r>
              <a:rPr lang="en-US" dirty="0" smtClean="0"/>
              <a:t>Contains stimuli generation and results analysis</a:t>
            </a:r>
          </a:p>
          <a:p>
            <a:pPr lvl="1"/>
            <a:r>
              <a:rPr lang="en-US" dirty="0" smtClean="0"/>
              <a:t>Create for each major piece of the design</a:t>
            </a:r>
          </a:p>
          <a:p>
            <a:pPr lvl="1"/>
            <a:r>
              <a:rPr lang="en-US" dirty="0" smtClean="0"/>
              <a:t>Gets run when you are “checking out” that module</a:t>
            </a:r>
          </a:p>
          <a:p>
            <a:pPr lvl="1"/>
            <a:endParaRPr lang="en-US" dirty="0" smtClean="0"/>
          </a:p>
          <a:p>
            <a:r>
              <a:rPr lang="en-US" dirty="0" smtClean="0"/>
              <a:t>Assertions</a:t>
            </a:r>
          </a:p>
          <a:p>
            <a:pPr lvl="1"/>
            <a:r>
              <a:rPr lang="en-US" dirty="0" smtClean="0"/>
              <a:t>Assumptions made in circuit design (and test bench)</a:t>
            </a:r>
          </a:p>
          <a:p>
            <a:pPr lvl="2"/>
            <a:r>
              <a:rPr lang="en-US" dirty="0" smtClean="0"/>
              <a:t>Common-mode voltage, input range, etc.</a:t>
            </a:r>
          </a:p>
          <a:p>
            <a:pPr lvl="1"/>
            <a:r>
              <a:rPr lang="en-US" dirty="0" smtClean="0"/>
              <a:t>Must be monitored each time the cell is used</a:t>
            </a:r>
          </a:p>
          <a:p>
            <a:pPr lvl="2"/>
            <a:r>
              <a:rPr lang="en-US" dirty="0" smtClean="0"/>
              <a:t>Prevent the circuit from operating outside the constraints</a:t>
            </a:r>
          </a:p>
        </p:txBody>
      </p:sp>
    </p:spTree>
    <p:extLst>
      <p:ext uri="{BB962C8B-B14F-4D97-AF65-F5344CB8AC3E}">
        <p14:creationId xmlns:p14="http://schemas.microsoft.com/office/powerpoint/2010/main" val="2096876590"/>
      </p:ext>
    </p:extLst>
  </p:cSld>
  <p:clrMapOvr>
    <a:masterClrMapping/>
  </p:clrMapOvr>
  <mc:AlternateContent xmlns:mc="http://schemas.openxmlformats.org/markup-compatibility/2006" xmlns:p14="http://schemas.microsoft.com/office/powerpoint/2010/main">
    <mc:Choice Requires="p14">
      <p:transition spd="slow" p14:dur="2000" advTm="39600"/>
    </mc:Choice>
    <mc:Fallback xmlns="">
      <p:transition spd="slow" advTm="396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Turns What We Archive Inside Out</a:t>
            </a:r>
            <a:endParaRPr lang="en-US" dirty="0"/>
          </a:p>
        </p:txBody>
      </p:sp>
      <p:sp>
        <p:nvSpPr>
          <p:cNvPr id="3" name="Content Placeholder 2"/>
          <p:cNvSpPr>
            <a:spLocks noGrp="1"/>
          </p:cNvSpPr>
          <p:nvPr>
            <p:ph idx="1"/>
          </p:nvPr>
        </p:nvSpPr>
        <p:spPr/>
        <p:txBody>
          <a:bodyPr/>
          <a:lstStyle/>
          <a:p>
            <a:endParaRPr lang="en-US" dirty="0" smtClean="0"/>
          </a:p>
          <a:p>
            <a:r>
              <a:rPr lang="en-US" dirty="0" smtClean="0"/>
              <a:t>Currently we archive</a:t>
            </a:r>
          </a:p>
          <a:p>
            <a:pPr lvl="1"/>
            <a:r>
              <a:rPr lang="en-US" dirty="0" smtClean="0"/>
              <a:t>Circuit</a:t>
            </a:r>
          </a:p>
          <a:p>
            <a:pPr lvl="1"/>
            <a:r>
              <a:rPr lang="en-US" dirty="0" smtClean="0"/>
              <a:t>Layout</a:t>
            </a:r>
          </a:p>
          <a:p>
            <a:pPr lvl="1"/>
            <a:endParaRPr lang="en-US" dirty="0"/>
          </a:p>
          <a:p>
            <a:pPr lvl="1"/>
            <a:endParaRPr lang="en-US" dirty="0" smtClean="0"/>
          </a:p>
          <a:p>
            <a:r>
              <a:rPr lang="en-US" dirty="0" smtClean="0"/>
              <a:t>In this system we archive:</a:t>
            </a:r>
          </a:p>
          <a:p>
            <a:pPr lvl="1"/>
            <a:r>
              <a:rPr lang="en-US" dirty="0" smtClean="0"/>
              <a:t>Functional model template for a class of circuits</a:t>
            </a:r>
          </a:p>
          <a:p>
            <a:pPr lvl="1"/>
            <a:r>
              <a:rPr lang="en-US" dirty="0" smtClean="0"/>
              <a:t>Test templates for a class of circuits</a:t>
            </a:r>
          </a:p>
          <a:p>
            <a:endParaRPr lang="en-US" dirty="0" smtClean="0"/>
          </a:p>
          <a:p>
            <a:r>
              <a:rPr lang="en-US" dirty="0" smtClean="0"/>
              <a:t>The validation information is both more valuable and stable!</a:t>
            </a:r>
          </a:p>
        </p:txBody>
      </p:sp>
    </p:spTree>
    <p:extLst>
      <p:ext uri="{BB962C8B-B14F-4D97-AF65-F5344CB8AC3E}">
        <p14:creationId xmlns:p14="http://schemas.microsoft.com/office/powerpoint/2010/main" val="192510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Analog Equivalents For:</a:t>
            </a:r>
            <a:endParaRPr lang="en-US" dirty="0"/>
          </a:p>
        </p:txBody>
      </p:sp>
      <p:sp>
        <p:nvSpPr>
          <p:cNvPr id="3" name="Content Placeholder 2"/>
          <p:cNvSpPr>
            <a:spLocks noGrp="1"/>
          </p:cNvSpPr>
          <p:nvPr>
            <p:ph idx="1"/>
          </p:nvPr>
        </p:nvSpPr>
        <p:spPr/>
        <p:txBody>
          <a:bodyPr/>
          <a:lstStyle/>
          <a:p>
            <a:endParaRPr lang="en-US" dirty="0" smtClean="0"/>
          </a:p>
          <a:p>
            <a:r>
              <a:rPr lang="en-US" strike="sngStrike" dirty="0" err="1" smtClean="0"/>
              <a:t>Std.Cells</a:t>
            </a:r>
            <a:endParaRPr lang="en-US" strike="sngStrike" dirty="0"/>
          </a:p>
          <a:p>
            <a:endParaRPr lang="en-US" dirty="0" smtClean="0"/>
          </a:p>
          <a:p>
            <a:endParaRPr lang="en-US" dirty="0" smtClean="0"/>
          </a:p>
          <a:p>
            <a:r>
              <a:rPr lang="en-US" dirty="0" smtClean="0"/>
              <a:t>Abstraction</a:t>
            </a:r>
            <a:endParaRPr lang="en-US" dirty="0"/>
          </a:p>
          <a:p>
            <a:endParaRPr lang="en-US" dirty="0" smtClean="0"/>
          </a:p>
          <a:p>
            <a:endParaRPr lang="en-US" dirty="0" smtClean="0"/>
          </a:p>
          <a:p>
            <a:r>
              <a:rPr lang="en-US" dirty="0" smtClean="0">
                <a:solidFill>
                  <a:schemeClr val="bg1">
                    <a:lumMod val="65000"/>
                  </a:schemeClr>
                </a:solidFill>
              </a:rPr>
              <a:t>Functional Model</a:t>
            </a:r>
            <a:endParaRPr lang="en-US" dirty="0">
              <a:solidFill>
                <a:schemeClr val="bg1">
                  <a:lumMod val="65000"/>
                </a:schemeClr>
              </a:solidFill>
            </a:endParaRPr>
          </a:p>
          <a:p>
            <a:endParaRPr lang="en-US" dirty="0" smtClean="0">
              <a:solidFill>
                <a:schemeClr val="bg1">
                  <a:lumMod val="65000"/>
                </a:schemeClr>
              </a:solidFill>
            </a:endParaRPr>
          </a:p>
          <a:p>
            <a:endParaRPr lang="en-US" dirty="0" smtClean="0">
              <a:solidFill>
                <a:schemeClr val="bg1">
                  <a:lumMod val="65000"/>
                </a:schemeClr>
              </a:solidFill>
            </a:endParaRPr>
          </a:p>
          <a:p>
            <a:r>
              <a:rPr lang="en-US" dirty="0" smtClean="0">
                <a:solidFill>
                  <a:schemeClr val="bg1">
                    <a:lumMod val="65000"/>
                  </a:schemeClr>
                </a:solidFill>
              </a:rPr>
              <a:t>Equivalence Checking</a:t>
            </a:r>
          </a:p>
          <a:p>
            <a:pPr marL="1371600" lvl="3" indent="0">
              <a:buNone/>
            </a:pPr>
            <a:endParaRPr lang="en-US" dirty="0" smtClean="0"/>
          </a:p>
          <a:p>
            <a:pPr>
              <a:buNone/>
            </a:pPr>
            <a:endParaRPr lang="en-US" dirty="0"/>
          </a:p>
        </p:txBody>
      </p:sp>
    </p:spTree>
    <p:extLst>
      <p:ext uri="{BB962C8B-B14F-4D97-AF65-F5344CB8AC3E}">
        <p14:creationId xmlns:p14="http://schemas.microsoft.com/office/powerpoint/2010/main" val="279567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Abstraction</a:t>
            </a:r>
            <a:br>
              <a:rPr lang="en-US" dirty="0" smtClean="0"/>
            </a:br>
            <a:r>
              <a:rPr lang="en-US" sz="2000" dirty="0" smtClean="0"/>
              <a:t>(the magic behind the template lib)</a:t>
            </a:r>
            <a:endParaRPr lang="en-US" sz="2000" dirty="0"/>
          </a:p>
        </p:txBody>
      </p:sp>
      <p:sp>
        <p:nvSpPr>
          <p:cNvPr id="3" name="Content Placeholder 2"/>
          <p:cNvSpPr>
            <a:spLocks noGrp="1"/>
          </p:cNvSpPr>
          <p:nvPr>
            <p:ph idx="1"/>
          </p:nvPr>
        </p:nvSpPr>
        <p:spPr/>
        <p:txBody>
          <a:bodyPr/>
          <a:lstStyle/>
          <a:p>
            <a:endParaRPr lang="en-US" dirty="0" smtClean="0"/>
          </a:p>
          <a:p>
            <a:r>
              <a:rPr lang="en-US" dirty="0" smtClean="0"/>
              <a:t>Abstraction is key in creating/checking functional models</a:t>
            </a:r>
          </a:p>
          <a:p>
            <a:endParaRPr lang="en-US" dirty="0" smtClean="0"/>
          </a:p>
          <a:p>
            <a:endParaRPr lang="en-US" dirty="0" smtClean="0"/>
          </a:p>
          <a:p>
            <a:r>
              <a:rPr lang="en-US" dirty="0" smtClean="0"/>
              <a:t>Boolean and synchronous nature of digital systems enable</a:t>
            </a:r>
          </a:p>
          <a:p>
            <a:pPr lvl="1"/>
            <a:r>
              <a:rPr lang="en-US" dirty="0" smtClean="0"/>
              <a:t>RTL description, static timing analysis</a:t>
            </a:r>
          </a:p>
          <a:p>
            <a:pPr lvl="1"/>
            <a:r>
              <a:rPr lang="en-US" dirty="0" smtClean="0"/>
              <a:t>Formal verification</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1376" y="4171884"/>
            <a:ext cx="5189220" cy="176593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The Analog Abstraction</a:t>
            </a:r>
            <a:endParaRPr lang="en-US" dirty="0"/>
          </a:p>
        </p:txBody>
      </p:sp>
      <p:sp>
        <p:nvSpPr>
          <p:cNvPr id="3" name="내용 개체 틀 2"/>
          <p:cNvSpPr>
            <a:spLocks noGrp="1"/>
          </p:cNvSpPr>
          <p:nvPr>
            <p:ph idx="1"/>
          </p:nvPr>
        </p:nvSpPr>
        <p:spPr/>
        <p:txBody>
          <a:bodyPr/>
          <a:lstStyle/>
          <a:p>
            <a:endParaRPr lang="en-US" dirty="0" smtClean="0"/>
          </a:p>
          <a:p>
            <a:r>
              <a:rPr lang="en-US" dirty="0" smtClean="0">
                <a:solidFill>
                  <a:srgbClr val="0000FF"/>
                </a:solidFill>
              </a:rPr>
              <a:t>Key Observation</a:t>
            </a:r>
            <a:r>
              <a:rPr lang="en-US" dirty="0" smtClean="0"/>
              <a:t>: Analog response surface is smooth</a:t>
            </a:r>
          </a:p>
          <a:p>
            <a:endParaRPr lang="en-US" dirty="0" smtClean="0"/>
          </a:p>
          <a:p>
            <a:endParaRPr lang="en-US" dirty="0" smtClean="0"/>
          </a:p>
          <a:p>
            <a:endParaRPr lang="en-US" dirty="0"/>
          </a:p>
        </p:txBody>
      </p:sp>
      <p:grpSp>
        <p:nvGrpSpPr>
          <p:cNvPr id="4" name="Group 3"/>
          <p:cNvGrpSpPr/>
          <p:nvPr/>
        </p:nvGrpSpPr>
        <p:grpSpPr>
          <a:xfrm>
            <a:off x="1330779" y="2359479"/>
            <a:ext cx="5216978" cy="3629623"/>
            <a:chOff x="348077" y="1447800"/>
            <a:chExt cx="4223923" cy="2965590"/>
          </a:xfrm>
        </p:grpSpPr>
        <p:pic>
          <p:nvPicPr>
            <p:cNvPr id="5" name="Picture 4" descr="a_vs_d_2_L_orig"/>
            <p:cNvPicPr>
              <a:picLocks noChangeAspect="1" noChangeArrowheads="1"/>
            </p:cNvPicPr>
            <p:nvPr/>
          </p:nvPicPr>
          <p:blipFill>
            <a:blip r:embed="rId2">
              <a:extLst>
                <a:ext uri="{28A0092B-C50C-407E-A947-70E740481C1C}">
                  <a14:useLocalDpi xmlns:a14="http://schemas.microsoft.com/office/drawing/2010/main" val="0"/>
                </a:ext>
              </a:extLst>
            </a:blip>
            <a:srcRect l="2083" t="18034" r="5208" b="1503"/>
            <a:stretch>
              <a:fillRect/>
            </a:stretch>
          </p:blipFill>
          <p:spPr bwMode="auto">
            <a:xfrm>
              <a:off x="425370" y="1789078"/>
              <a:ext cx="4146630" cy="262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_vs_d_2_L"/>
            <p:cNvPicPr>
              <a:picLocks noChangeAspect="1" noChangeArrowheads="1"/>
            </p:cNvPicPr>
            <p:nvPr/>
          </p:nvPicPr>
          <p:blipFill>
            <a:blip r:embed="rId3">
              <a:extLst>
                <a:ext uri="{28A0092B-C50C-407E-A947-70E740481C1C}">
                  <a14:useLocalDpi xmlns:a14="http://schemas.microsoft.com/office/drawing/2010/main" val="0"/>
                </a:ext>
              </a:extLst>
            </a:blip>
            <a:srcRect l="2083" t="6995" r="6250" b="1445"/>
            <a:stretch>
              <a:fillRect/>
            </a:stretch>
          </p:blipFill>
          <p:spPr bwMode="auto">
            <a:xfrm>
              <a:off x="433458" y="1447800"/>
              <a:ext cx="4076531" cy="29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19491" y="1522332"/>
              <a:ext cx="21353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1pPr>
              <a:lvl2pPr marL="742950" indent="-28575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2pPr>
              <a:lvl3pPr marL="11430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3pPr>
              <a:lvl4pPr marL="16002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4pPr>
              <a:lvl5pPr marL="20574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9pPr>
            </a:lstStyle>
            <a:p>
              <a:pPr algn="ctr" eaLnBrk="1" hangingPunct="1">
                <a:spcBef>
                  <a:spcPct val="50000"/>
                </a:spcBef>
              </a:pPr>
              <a:r>
                <a:rPr lang="en-US" altLang="en-US" sz="2000" dirty="0">
                  <a:solidFill>
                    <a:schemeClr val="tx1"/>
                  </a:solidFill>
                  <a:latin typeface="Arial" charset="0"/>
                  <a:ea typeface="Arial" charset="0"/>
                  <a:cs typeface="Arial" charset="0"/>
                </a:rPr>
                <a:t>Operating Point (OP)</a:t>
              </a:r>
            </a:p>
          </p:txBody>
        </p:sp>
        <p:sp>
          <p:nvSpPr>
            <p:cNvPr id="8" name="Line 8"/>
            <p:cNvSpPr>
              <a:spLocks noChangeShapeType="1"/>
            </p:cNvSpPr>
            <p:nvPr/>
          </p:nvSpPr>
          <p:spPr bwMode="auto">
            <a:xfrm>
              <a:off x="1784214" y="2212734"/>
              <a:ext cx="776482" cy="50211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10"/>
            <p:cNvSpPr txBox="1">
              <a:spLocks noChangeArrowheads="1"/>
            </p:cNvSpPr>
            <p:nvPr/>
          </p:nvSpPr>
          <p:spPr bwMode="auto">
            <a:xfrm>
              <a:off x="1550904" y="3891742"/>
              <a:ext cx="323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1pPr>
              <a:lvl2pPr marL="742950" indent="-28575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2pPr>
              <a:lvl3pPr marL="11430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3pPr>
              <a:lvl4pPr marL="16002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4pPr>
              <a:lvl5pPr marL="20574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9pPr>
            </a:lstStyle>
            <a:p>
              <a:pPr eaLnBrk="1" hangingPunct="1">
                <a:spcBef>
                  <a:spcPct val="50000"/>
                </a:spcBef>
              </a:pPr>
              <a:r>
                <a:rPr lang="en-US" altLang="en-US" sz="2000">
                  <a:solidFill>
                    <a:schemeClr val="tx1"/>
                  </a:solidFill>
                  <a:latin typeface="Arial" charset="0"/>
                  <a:ea typeface="Arial" charset="0"/>
                  <a:cs typeface="Arial" charset="0"/>
                </a:rPr>
                <a:t>B</a:t>
              </a:r>
            </a:p>
          </p:txBody>
        </p:sp>
        <p:sp>
          <p:nvSpPr>
            <p:cNvPr id="10" name="Text Box 9"/>
            <p:cNvSpPr txBox="1">
              <a:spLocks noChangeArrowheads="1"/>
            </p:cNvSpPr>
            <p:nvPr/>
          </p:nvSpPr>
          <p:spPr bwMode="auto">
            <a:xfrm>
              <a:off x="3725419" y="3881637"/>
              <a:ext cx="323534" cy="52783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oAutofit/>
            </a:bodyPr>
            <a:lstStyle>
              <a:lvl1pPr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1pPr>
              <a:lvl2pPr marL="742950" indent="-28575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2pPr>
              <a:lvl3pPr marL="11430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3pPr>
              <a:lvl4pPr marL="16002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4pPr>
              <a:lvl5pPr marL="20574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9pPr>
            </a:lstStyle>
            <a:p>
              <a:pPr eaLnBrk="1" hangingPunct="1">
                <a:spcBef>
                  <a:spcPct val="50000"/>
                </a:spcBef>
              </a:pPr>
              <a:r>
                <a:rPr lang="en-US" altLang="en-US" sz="2000" dirty="0">
                  <a:solidFill>
                    <a:schemeClr val="tx1"/>
                  </a:solidFill>
                  <a:latin typeface="Arial" charset="0"/>
                  <a:ea typeface="Arial" charset="0"/>
                  <a:cs typeface="Arial" charset="0"/>
                </a:rPr>
                <a:t>A</a:t>
              </a:r>
            </a:p>
          </p:txBody>
        </p:sp>
        <p:sp>
          <p:nvSpPr>
            <p:cNvPr id="11" name="Text Box 10"/>
            <p:cNvSpPr txBox="1">
              <a:spLocks noChangeArrowheads="1"/>
            </p:cNvSpPr>
            <p:nvPr/>
          </p:nvSpPr>
          <p:spPr bwMode="auto">
            <a:xfrm>
              <a:off x="348077" y="2699162"/>
              <a:ext cx="323534" cy="400110"/>
            </a:xfrm>
            <a:prstGeom prst="rect">
              <a:avLst/>
            </a:prstGeom>
            <a:solidFill>
              <a:schemeClr val="bg1"/>
            </a:solidFill>
            <a:ln>
              <a:noFill/>
            </a:ln>
          </p:spPr>
          <p:txBody>
            <a:bodyPr>
              <a:spAutoFit/>
            </a:bodyPr>
            <a:lstStyle>
              <a:lvl1pPr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1pPr>
              <a:lvl2pPr marL="742950" indent="-28575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2pPr>
              <a:lvl3pPr marL="11430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3pPr>
              <a:lvl4pPr marL="16002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4pPr>
              <a:lvl5pPr marL="2057400" indent="-228600" eaLnBrk="0" hangingPunct="0">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Lucida Sans Unicode" charset="0"/>
                  <a:cs typeface="Lucida Sans Unicode" charset="0"/>
                </a:defRPr>
              </a:lvl9pPr>
            </a:lstStyle>
            <a:p>
              <a:pPr eaLnBrk="1" hangingPunct="1">
                <a:spcBef>
                  <a:spcPct val="50000"/>
                </a:spcBef>
              </a:pPr>
              <a:r>
                <a:rPr lang="en-US" altLang="en-US" sz="2000" smtClean="0">
                  <a:solidFill>
                    <a:schemeClr val="tx1"/>
                  </a:solidFill>
                  <a:latin typeface="Arial" charset="0"/>
                  <a:ea typeface="Arial" charset="0"/>
                  <a:cs typeface="Arial" charset="0"/>
                </a:rPr>
                <a:t>Y</a:t>
              </a:r>
              <a:endParaRPr lang="en-US" altLang="en-US" sz="2000">
                <a:solidFill>
                  <a:schemeClr val="tx1"/>
                </a:solidFill>
                <a:latin typeface="Arial" charset="0"/>
                <a:ea typeface="Arial" charset="0"/>
                <a:cs typeface="Arial" charset="0"/>
              </a:endParaRPr>
            </a:p>
          </p:txBody>
        </p:sp>
      </p:grpSp>
    </p:spTree>
  </p:cSld>
  <p:clrMapOvr>
    <a:masterClrMapping/>
  </p:clrMapOvr>
  <p:transition advTm="62615">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The Analog Abstraction</a:t>
            </a:r>
            <a:endParaRPr lang="en-US" dirty="0"/>
          </a:p>
        </p:txBody>
      </p:sp>
      <p:sp>
        <p:nvSpPr>
          <p:cNvPr id="3" name="내용 개체 틀 2"/>
          <p:cNvSpPr>
            <a:spLocks noGrp="1"/>
          </p:cNvSpPr>
          <p:nvPr>
            <p:ph idx="1"/>
          </p:nvPr>
        </p:nvSpPr>
        <p:spPr/>
        <p:txBody>
          <a:bodyPr/>
          <a:lstStyle/>
          <a:p>
            <a:endParaRPr lang="en-US" dirty="0" smtClean="0"/>
          </a:p>
          <a:p>
            <a:r>
              <a:rPr lang="en-US" dirty="0" smtClean="0"/>
              <a:t>Analog circuit analysis</a:t>
            </a:r>
          </a:p>
          <a:p>
            <a:pPr lvl="1"/>
            <a:r>
              <a:rPr lang="en-US" dirty="0" smtClean="0"/>
              <a:t>Model linear or weakly nonlinear (dynamic) systems </a:t>
            </a:r>
          </a:p>
          <a:p>
            <a:pPr lvl="1"/>
            <a:r>
              <a:rPr lang="en-US" dirty="0" smtClean="0"/>
              <a:t>Analyze circuit’s deviations from the linear model</a:t>
            </a:r>
          </a:p>
          <a:p>
            <a:endParaRPr lang="en-US" dirty="0" smtClean="0"/>
          </a:p>
          <a:p>
            <a:endParaRPr lang="en-US" dirty="0" smtClean="0"/>
          </a:p>
          <a:p>
            <a:r>
              <a:rPr lang="en-US" dirty="0" smtClean="0"/>
              <a:t>We use a “</a:t>
            </a:r>
            <a:r>
              <a:rPr lang="en-US" b="1" i="1" dirty="0" smtClean="0">
                <a:solidFill>
                  <a:srgbClr val="0000FF"/>
                </a:solidFill>
              </a:rPr>
              <a:t>(Piecewise) Linear System Model</a:t>
            </a:r>
            <a:r>
              <a:rPr lang="en-US" dirty="0" smtClean="0"/>
              <a:t>” </a:t>
            </a:r>
          </a:p>
          <a:p>
            <a:pPr lvl="1"/>
            <a:r>
              <a:rPr lang="en-US" dirty="0"/>
              <a:t>A</a:t>
            </a:r>
            <a:r>
              <a:rPr lang="en-US" dirty="0" smtClean="0"/>
              <a:t>s </a:t>
            </a:r>
            <a:r>
              <a:rPr lang="en-US" dirty="0"/>
              <a:t> </a:t>
            </a:r>
            <a:r>
              <a:rPr lang="en-US" dirty="0" smtClean="0"/>
              <a:t>the formal analog model</a:t>
            </a:r>
          </a:p>
          <a:p>
            <a:pPr lvl="2"/>
            <a:r>
              <a:rPr lang="en-US" dirty="0" smtClean="0"/>
              <a:t>(Check all your specs)</a:t>
            </a:r>
          </a:p>
          <a:p>
            <a:endParaRPr lang="en-US" dirty="0" smtClean="0"/>
          </a:p>
          <a:p>
            <a:endParaRPr lang="en-US" dirty="0"/>
          </a:p>
        </p:txBody>
      </p:sp>
    </p:spTree>
    <p:extLst>
      <p:ext uri="{BB962C8B-B14F-4D97-AF65-F5344CB8AC3E}">
        <p14:creationId xmlns:p14="http://schemas.microsoft.com/office/powerpoint/2010/main" val="2597385712"/>
      </p:ext>
    </p:extLst>
  </p:cSld>
  <p:clrMapOvr>
    <a:masterClrMapping/>
  </p:clrMapOvr>
  <p:transition advTm="62615">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Real Circuits are not Linear</a:t>
            </a:r>
            <a:endParaRPr lang="en-US" dirty="0"/>
          </a:p>
        </p:txBody>
      </p:sp>
      <p:sp>
        <p:nvSpPr>
          <p:cNvPr id="3" name="내용 개체 틀 2"/>
          <p:cNvSpPr>
            <a:spLocks noGrp="1"/>
          </p:cNvSpPr>
          <p:nvPr>
            <p:ph idx="1"/>
          </p:nvPr>
        </p:nvSpPr>
        <p:spPr/>
        <p:txBody>
          <a:bodyPr/>
          <a:lstStyle/>
          <a:p>
            <a:endParaRPr lang="en-US" altLang="ko-KR" dirty="0" smtClean="0"/>
          </a:p>
          <a:p>
            <a:r>
              <a:rPr lang="en-US" altLang="ko-KR" dirty="0" smtClean="0"/>
              <a:t>But digital circuits are not Boolean neither</a:t>
            </a:r>
          </a:p>
          <a:p>
            <a:endParaRPr lang="en-US" altLang="ko-KR" dirty="0" smtClean="0"/>
          </a:p>
          <a:p>
            <a:r>
              <a:rPr lang="en-US" altLang="ko-KR" dirty="0" smtClean="0"/>
              <a:t>Model validation is to capture designer’s intent </a:t>
            </a:r>
          </a:p>
          <a:p>
            <a:pPr lvl="1"/>
            <a:r>
              <a:rPr lang="en-US" altLang="ko-KR" dirty="0" smtClean="0"/>
              <a:t>The intent of analog circuits is to operate linearly</a:t>
            </a:r>
          </a:p>
          <a:p>
            <a:endParaRPr lang="en-US" altLang="ko-KR" dirty="0" smtClean="0"/>
          </a:p>
          <a:p>
            <a:r>
              <a:rPr lang="en-US" altLang="ko-KR" dirty="0" smtClean="0"/>
              <a:t>Subtle analog issues are verified through circuit simulation</a:t>
            </a:r>
          </a:p>
          <a:p>
            <a:endParaRPr lang="en-US" altLang="ko-KR" dirty="0" smtClean="0"/>
          </a:p>
          <a:p>
            <a:r>
              <a:rPr lang="en-US" altLang="ko-KR" dirty="0" smtClean="0"/>
              <a:t>Analog circuits that appear </a:t>
            </a:r>
            <a:r>
              <a:rPr lang="en-US" altLang="ko-KR" i="1" dirty="0" smtClean="0"/>
              <a:t>strongly</a:t>
            </a:r>
            <a:r>
              <a:rPr lang="en-US" altLang="ko-KR" dirty="0" smtClean="0"/>
              <a:t> nonlinear</a:t>
            </a:r>
          </a:p>
          <a:p>
            <a:pPr lvl="1"/>
            <a:r>
              <a:rPr lang="en-US" altLang="ko-KR" dirty="0" smtClean="0"/>
              <a:t>Linearization through domain translation</a:t>
            </a:r>
          </a:p>
          <a:p>
            <a:pPr lvl="1"/>
            <a:r>
              <a:rPr lang="en-US" altLang="ko-KR" dirty="0" smtClean="0"/>
              <a:t>Model as coupled linear systems</a:t>
            </a:r>
          </a:p>
          <a:p>
            <a:endParaRPr lang="en-US" dirty="0"/>
          </a:p>
        </p:txBody>
      </p:sp>
    </p:spTree>
  </p:cSld>
  <p:clrMapOvr>
    <a:masterClrMapping/>
  </p:clrMapOvr>
  <p:transition advTm="82743">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Domain Translation</a:t>
            </a:r>
            <a:endParaRPr lang="en-US" dirty="0"/>
          </a:p>
        </p:txBody>
      </p:sp>
      <p:sp>
        <p:nvSpPr>
          <p:cNvPr id="3" name="내용 개체 틀 2"/>
          <p:cNvSpPr>
            <a:spLocks noGrp="1"/>
          </p:cNvSpPr>
          <p:nvPr>
            <p:ph idx="1"/>
          </p:nvPr>
        </p:nvSpPr>
        <p:spPr/>
        <p:txBody>
          <a:bodyPr/>
          <a:lstStyle/>
          <a:p>
            <a:pPr marL="385763" indent="-385763">
              <a:defRPr/>
            </a:pPr>
            <a:r>
              <a:rPr lang="en-US" altLang="ko-KR" dirty="0" smtClean="0">
                <a:ea typeface="굴림" charset="-127"/>
              </a:rPr>
              <a:t>Analog abstraction is revealed in different variable domains</a:t>
            </a:r>
          </a:p>
          <a:p>
            <a:pPr marL="823913" lvl="1" indent="-385763">
              <a:defRPr/>
            </a:pPr>
            <a:r>
              <a:rPr lang="en-US" altLang="ko-KR" dirty="0" smtClean="0">
                <a:ea typeface="굴림" charset="-127"/>
              </a:rPr>
              <a:t>Phase, delay, duty cycle, and etc.</a:t>
            </a:r>
          </a:p>
          <a:p>
            <a:endParaRPr lang="en-US" dirty="0"/>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225" y="2887663"/>
            <a:ext cx="7799388" cy="2970212"/>
          </a:xfrm>
          <a:prstGeom prst="rect">
            <a:avLst/>
          </a:prstGeom>
          <a:noFill/>
          <a:ln w="9525">
            <a:noFill/>
            <a:miter lim="800000"/>
            <a:headEnd/>
            <a:tailEnd/>
          </a:ln>
        </p:spPr>
      </p:pic>
      <p:grpSp>
        <p:nvGrpSpPr>
          <p:cNvPr id="5" name="Group 11"/>
          <p:cNvGrpSpPr>
            <a:grpSpLocks/>
          </p:cNvGrpSpPr>
          <p:nvPr/>
        </p:nvGrpSpPr>
        <p:grpSpPr bwMode="auto">
          <a:xfrm>
            <a:off x="3309938" y="2927350"/>
            <a:ext cx="2286000" cy="1916113"/>
            <a:chOff x="2085" y="2201"/>
            <a:chExt cx="1440" cy="1207"/>
          </a:xfrm>
        </p:grpSpPr>
        <p:sp>
          <p:nvSpPr>
            <p:cNvPr id="6" name="Rectangle 6"/>
            <p:cNvSpPr>
              <a:spLocks noChangeArrowheads="1"/>
            </p:cNvSpPr>
            <p:nvPr/>
          </p:nvSpPr>
          <p:spPr bwMode="auto">
            <a:xfrm>
              <a:off x="2204" y="2256"/>
              <a:ext cx="1183" cy="1152"/>
            </a:xfrm>
            <a:prstGeom prst="rect">
              <a:avLst/>
            </a:prstGeom>
            <a:noFill/>
            <a:ln w="57150">
              <a:solidFill>
                <a:srgbClr val="FF0000"/>
              </a:solidFill>
              <a:prstDash val="sysDot"/>
              <a:miter lim="800000"/>
              <a:headEnd type="none" w="sm" len="sm"/>
              <a:tailEnd type="none" w="sm" len="sm"/>
            </a:ln>
          </p:spPr>
          <p:txBody>
            <a:bodyPr wrap="none" anchor="ctr"/>
            <a:lstStyle/>
            <a:p>
              <a:endParaRPr lang="ko-KR" altLang="ko-KR">
                <a:solidFill>
                  <a:srgbClr val="FF0000"/>
                </a:solidFill>
                <a:ea typeface="굴림" charset="-127"/>
              </a:endParaRPr>
            </a:p>
          </p:txBody>
        </p:sp>
        <p:sp>
          <p:nvSpPr>
            <p:cNvPr id="7" name="Text Box 7"/>
            <p:cNvSpPr txBox="1">
              <a:spLocks noChangeArrowheads="1"/>
            </p:cNvSpPr>
            <p:nvPr/>
          </p:nvSpPr>
          <p:spPr bwMode="auto">
            <a:xfrm>
              <a:off x="2085" y="2201"/>
              <a:ext cx="1440" cy="308"/>
            </a:xfrm>
            <a:prstGeom prst="rect">
              <a:avLst/>
            </a:prstGeom>
            <a:noFill/>
            <a:ln w="12700" cap="sq">
              <a:noFill/>
              <a:miter lim="800000"/>
              <a:headEnd type="none" w="sm" len="sm"/>
              <a:tailEnd type="none" w="sm" len="sm"/>
            </a:ln>
          </p:spPr>
          <p:txBody>
            <a:bodyPr>
              <a:spAutoFit/>
            </a:bodyPr>
            <a:lstStyle/>
            <a:p>
              <a:pPr algn="ctr">
                <a:spcBef>
                  <a:spcPct val="50000"/>
                </a:spcBef>
              </a:pPr>
              <a:r>
                <a:rPr lang="en-US" altLang="ko-KR" sz="2600" b="1" dirty="0">
                  <a:solidFill>
                    <a:srgbClr val="FF0000"/>
                  </a:solidFill>
                  <a:ea typeface="굴림" charset="-127"/>
                </a:rPr>
                <a:t>Non-linear</a:t>
              </a:r>
            </a:p>
          </p:txBody>
        </p:sp>
      </p:grpSp>
      <p:grpSp>
        <p:nvGrpSpPr>
          <p:cNvPr id="8" name="Group 8"/>
          <p:cNvGrpSpPr>
            <a:grpSpLocks/>
          </p:cNvGrpSpPr>
          <p:nvPr/>
        </p:nvGrpSpPr>
        <p:grpSpPr bwMode="auto">
          <a:xfrm>
            <a:off x="1295400" y="2514600"/>
            <a:ext cx="7010400" cy="2328863"/>
            <a:chOff x="816" y="1941"/>
            <a:chExt cx="4416" cy="1467"/>
          </a:xfrm>
        </p:grpSpPr>
        <p:sp>
          <p:nvSpPr>
            <p:cNvPr id="9" name="Rectangle 9"/>
            <p:cNvSpPr>
              <a:spLocks noChangeArrowheads="1"/>
            </p:cNvSpPr>
            <p:nvPr/>
          </p:nvSpPr>
          <p:spPr bwMode="auto">
            <a:xfrm>
              <a:off x="816" y="2256"/>
              <a:ext cx="3840" cy="1152"/>
            </a:xfrm>
            <a:prstGeom prst="rect">
              <a:avLst/>
            </a:prstGeom>
            <a:noFill/>
            <a:ln w="57150">
              <a:solidFill>
                <a:srgbClr val="0000CC"/>
              </a:solidFill>
              <a:prstDash val="sysDot"/>
              <a:miter lim="800000"/>
              <a:headEnd type="none" w="sm" len="sm"/>
              <a:tailEnd type="none" w="sm" len="sm"/>
            </a:ln>
          </p:spPr>
          <p:txBody>
            <a:bodyPr wrap="none" anchor="ctr"/>
            <a:lstStyle/>
            <a:p>
              <a:endParaRPr lang="ko-KR" altLang="ko-KR">
                <a:ea typeface="굴림" charset="-127"/>
              </a:endParaRPr>
            </a:p>
          </p:txBody>
        </p:sp>
        <p:sp>
          <p:nvSpPr>
            <p:cNvPr id="10" name="Text Box 10"/>
            <p:cNvSpPr txBox="1">
              <a:spLocks noChangeArrowheads="1"/>
            </p:cNvSpPr>
            <p:nvPr/>
          </p:nvSpPr>
          <p:spPr bwMode="auto">
            <a:xfrm>
              <a:off x="3792" y="1941"/>
              <a:ext cx="1440" cy="346"/>
            </a:xfrm>
            <a:prstGeom prst="rect">
              <a:avLst/>
            </a:prstGeom>
            <a:noFill/>
            <a:ln w="12700" cap="sq">
              <a:noFill/>
              <a:miter lim="800000"/>
              <a:headEnd type="none" w="sm" len="sm"/>
              <a:tailEnd type="none" w="sm" len="sm"/>
            </a:ln>
          </p:spPr>
          <p:txBody>
            <a:bodyPr>
              <a:spAutoFit/>
            </a:bodyPr>
            <a:lstStyle/>
            <a:p>
              <a:pPr>
                <a:spcBef>
                  <a:spcPct val="50000"/>
                </a:spcBef>
              </a:pPr>
              <a:r>
                <a:rPr lang="en-US" altLang="ko-KR" sz="3000" b="1" dirty="0">
                  <a:solidFill>
                    <a:srgbClr val="0000CC"/>
                  </a:solidFill>
                  <a:ea typeface="굴림" charset="-127"/>
                </a:rPr>
                <a:t>  Linear</a:t>
              </a:r>
            </a:p>
          </p:txBody>
        </p:sp>
      </p:grpSp>
      <p:sp>
        <p:nvSpPr>
          <p:cNvPr id="11" name="직사각형 10"/>
          <p:cNvSpPr/>
          <p:nvPr/>
        </p:nvSpPr>
        <p:spPr>
          <a:xfrm>
            <a:off x="1" y="5366177"/>
            <a:ext cx="9144000" cy="723275"/>
          </a:xfrm>
          <a:prstGeom prst="rect">
            <a:avLst/>
          </a:prstGeom>
          <a:solidFill>
            <a:schemeClr val="bg1"/>
          </a:solidFill>
        </p:spPr>
        <p:txBody>
          <a:bodyPr wrap="square">
            <a:spAutoFit/>
          </a:bodyPr>
          <a:lstStyle/>
          <a:p>
            <a:endParaRPr lang="en-US" sz="800" b="0" i="1" kern="0" dirty="0" smtClean="0">
              <a:solidFill>
                <a:srgbClr val="000000"/>
              </a:solidFill>
              <a:latin typeface="Arial"/>
            </a:endParaRPr>
          </a:p>
          <a:p>
            <a:r>
              <a:rPr lang="en-US" sz="1400" b="0" kern="0" dirty="0" smtClean="0">
                <a:solidFill>
                  <a:srgbClr val="000000"/>
                </a:solidFill>
                <a:latin typeface="Arial"/>
              </a:rPr>
              <a:t>&lt;Domain translation example [Kim07]&gt;</a:t>
            </a:r>
          </a:p>
          <a:p>
            <a:endParaRPr lang="en-US" sz="800" i="1" dirty="0"/>
          </a:p>
        </p:txBody>
      </p:sp>
    </p:spTree>
    <p:custDataLst>
      <p:tags r:id="rId1"/>
    </p:custDataLst>
  </p:cSld>
  <p:clrMapOvr>
    <a:masterClrMapping/>
  </p:clrMapOvr>
  <p:transition advTm="5699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Tunable Circuit</a:t>
            </a:r>
            <a:endParaRPr lang="en-US" dirty="0"/>
          </a:p>
        </p:txBody>
      </p:sp>
      <p:sp>
        <p:nvSpPr>
          <p:cNvPr id="3" name="내용 개체 틀 2"/>
          <p:cNvSpPr>
            <a:spLocks noGrp="1"/>
          </p:cNvSpPr>
          <p:nvPr>
            <p:ph idx="1"/>
          </p:nvPr>
        </p:nvSpPr>
        <p:spPr/>
        <p:txBody>
          <a:bodyPr/>
          <a:lstStyle/>
          <a:p>
            <a:endParaRPr lang="en-US" altLang="ko-KR" dirty="0" smtClean="0"/>
          </a:p>
          <a:p>
            <a:r>
              <a:rPr lang="en-US" altLang="ko-KR" dirty="0" smtClean="0"/>
              <a:t>Some parameters of the system are tuned by control inputs</a:t>
            </a:r>
          </a:p>
          <a:p>
            <a:pPr lvl="1"/>
            <a:r>
              <a:rPr lang="en-US" altLang="ko-KR" dirty="0" smtClean="0"/>
              <a:t>e.g., gain controlled by bias current input</a:t>
            </a:r>
          </a:p>
          <a:p>
            <a:endParaRPr lang="en-US" altLang="ko-KR" dirty="0" smtClean="0"/>
          </a:p>
        </p:txBody>
      </p:sp>
      <p:grpSp>
        <p:nvGrpSpPr>
          <p:cNvPr id="4" name="Group 4"/>
          <p:cNvGrpSpPr/>
          <p:nvPr/>
        </p:nvGrpSpPr>
        <p:grpSpPr>
          <a:xfrm>
            <a:off x="2911389" y="3044447"/>
            <a:ext cx="5927811" cy="2859823"/>
            <a:chOff x="2697027" y="3375321"/>
            <a:chExt cx="7101024" cy="3268370"/>
          </a:xfrm>
        </p:grpSpPr>
        <p:grpSp>
          <p:nvGrpSpPr>
            <p:cNvPr id="5" name="Group 25"/>
            <p:cNvGrpSpPr/>
            <p:nvPr/>
          </p:nvGrpSpPr>
          <p:grpSpPr>
            <a:xfrm>
              <a:off x="2697027" y="3505200"/>
              <a:ext cx="4191250" cy="2514600"/>
              <a:chOff x="451142" y="4495800"/>
              <a:chExt cx="3096967" cy="1828800"/>
            </a:xfrm>
          </p:grpSpPr>
          <p:sp>
            <p:nvSpPr>
              <p:cNvPr id="8" name="Isosceles Triangle 8"/>
              <p:cNvSpPr>
                <a:spLocks noChangeArrowheads="1"/>
              </p:cNvSpPr>
              <p:nvPr/>
            </p:nvSpPr>
            <p:spPr bwMode="auto">
              <a:xfrm rot="5400000">
                <a:off x="1104900" y="4610100"/>
                <a:ext cx="1828800" cy="1600200"/>
              </a:xfrm>
              <a:prstGeom prst="triangle">
                <a:avLst>
                  <a:gd name="adj" fmla="val 50000"/>
                </a:avLst>
              </a:prstGeom>
              <a:noFill/>
              <a:ln w="19050" cap="sq" algn="ctr">
                <a:solidFill>
                  <a:schemeClr val="tx1"/>
                </a:solidFill>
                <a:round/>
                <a:headEnd type="none" w="sm" len="sm"/>
                <a:tailEnd type="none" w="sm" len="sm"/>
              </a:ln>
            </p:spPr>
            <p:txBody>
              <a:bodyPr/>
              <a:lstStyle/>
              <a:p>
                <a:endParaRPr lang="ko-KR" altLang="en-US" b="0">
                  <a:ea typeface="굴림" charset="-127"/>
                </a:endParaRPr>
              </a:p>
            </p:txBody>
          </p:sp>
          <p:cxnSp>
            <p:nvCxnSpPr>
              <p:cNvPr id="9" name="Straight Arrow Connector 10"/>
              <p:cNvCxnSpPr>
                <a:cxnSpLocks noChangeShapeType="1"/>
              </p:cNvCxnSpPr>
              <p:nvPr/>
            </p:nvCxnSpPr>
            <p:spPr bwMode="auto">
              <a:xfrm>
                <a:off x="762000" y="5410200"/>
                <a:ext cx="457200" cy="1588"/>
              </a:xfrm>
              <a:prstGeom prst="straightConnector1">
                <a:avLst/>
              </a:prstGeom>
              <a:noFill/>
              <a:ln w="28575" cap="sq" algn="ctr">
                <a:solidFill>
                  <a:schemeClr val="tx1"/>
                </a:solidFill>
                <a:round/>
                <a:headEnd type="none" w="sm" len="sm"/>
                <a:tailEnd type="arrow" w="med" len="med"/>
              </a:ln>
            </p:spPr>
          </p:cxnSp>
          <p:cxnSp>
            <p:nvCxnSpPr>
              <p:cNvPr id="10" name="Straight Arrow Connector 14"/>
              <p:cNvCxnSpPr>
                <a:cxnSpLocks noChangeShapeType="1"/>
                <a:stCxn id="8" idx="0"/>
              </p:cNvCxnSpPr>
              <p:nvPr/>
            </p:nvCxnSpPr>
            <p:spPr bwMode="auto">
              <a:xfrm>
                <a:off x="2819400" y="5410200"/>
                <a:ext cx="457200" cy="1588"/>
              </a:xfrm>
              <a:prstGeom prst="straightConnector1">
                <a:avLst/>
              </a:prstGeom>
              <a:noFill/>
              <a:ln w="28575" cap="sq" algn="ctr">
                <a:solidFill>
                  <a:schemeClr val="tx1"/>
                </a:solidFill>
                <a:round/>
                <a:headEnd type="none" w="sm" len="sm"/>
                <a:tailEnd type="arrow" w="med" len="med"/>
              </a:ln>
            </p:spPr>
          </p:cxnSp>
          <p:sp>
            <p:nvSpPr>
              <p:cNvPr id="11" name="Rectangle 15"/>
              <p:cNvSpPr>
                <a:spLocks noChangeArrowheads="1"/>
              </p:cNvSpPr>
              <p:nvPr/>
            </p:nvSpPr>
            <p:spPr bwMode="auto">
              <a:xfrm>
                <a:off x="451142" y="4908063"/>
                <a:ext cx="647306" cy="486047"/>
              </a:xfrm>
              <a:prstGeom prst="rect">
                <a:avLst/>
              </a:prstGeom>
              <a:noFill/>
              <a:ln w="9525">
                <a:noFill/>
                <a:miter lim="800000"/>
                <a:headEnd/>
                <a:tailEnd/>
              </a:ln>
            </p:spPr>
            <p:txBody>
              <a:bodyPr wrap="none">
                <a:spAutoFit/>
              </a:bodyPr>
              <a:lstStyle/>
              <a:p>
                <a:r>
                  <a:rPr lang="en-US" altLang="ko-KR" sz="3200" b="0" dirty="0">
                    <a:ea typeface="굴림" charset="-127"/>
                  </a:rPr>
                  <a:t>V</a:t>
                </a:r>
                <a:r>
                  <a:rPr lang="en-US" altLang="ko-KR" sz="3200" b="0" baseline="-25000" dirty="0">
                    <a:ea typeface="굴림" charset="-127"/>
                  </a:rPr>
                  <a:t>IN</a:t>
                </a:r>
                <a:endParaRPr lang="ko-KR" altLang="en-US" sz="3200" b="0" dirty="0">
                  <a:ea typeface="굴림" charset="-127"/>
                </a:endParaRPr>
              </a:p>
            </p:txBody>
          </p:sp>
          <p:sp>
            <p:nvSpPr>
              <p:cNvPr id="12" name="Rectangle 16"/>
              <p:cNvSpPr>
                <a:spLocks noChangeArrowheads="1"/>
              </p:cNvSpPr>
              <p:nvPr/>
            </p:nvSpPr>
            <p:spPr bwMode="auto">
              <a:xfrm>
                <a:off x="2631211" y="4908063"/>
                <a:ext cx="916898" cy="486047"/>
              </a:xfrm>
              <a:prstGeom prst="rect">
                <a:avLst/>
              </a:prstGeom>
              <a:noFill/>
              <a:ln w="9525">
                <a:noFill/>
                <a:miter lim="800000"/>
                <a:headEnd/>
                <a:tailEnd/>
              </a:ln>
            </p:spPr>
            <p:txBody>
              <a:bodyPr wrap="none">
                <a:spAutoFit/>
              </a:bodyPr>
              <a:lstStyle/>
              <a:p>
                <a:r>
                  <a:rPr lang="en-US" altLang="ko-KR" sz="3200" b="0" dirty="0">
                    <a:ea typeface="굴림" charset="-127"/>
                  </a:rPr>
                  <a:t>V</a:t>
                </a:r>
                <a:r>
                  <a:rPr lang="en-US" altLang="ko-KR" sz="3200" b="0" baseline="-25000" dirty="0">
                    <a:ea typeface="굴림" charset="-127"/>
                  </a:rPr>
                  <a:t>OUT</a:t>
                </a:r>
                <a:endParaRPr lang="ko-KR" altLang="en-US" sz="3200" b="0" dirty="0">
                  <a:ea typeface="굴림" charset="-127"/>
                </a:endParaRPr>
              </a:p>
            </p:txBody>
          </p:sp>
          <p:sp>
            <p:nvSpPr>
              <p:cNvPr id="13" name="Rectangle 18"/>
              <p:cNvSpPr>
                <a:spLocks noChangeArrowheads="1"/>
              </p:cNvSpPr>
              <p:nvPr/>
            </p:nvSpPr>
            <p:spPr bwMode="auto">
              <a:xfrm>
                <a:off x="1179075" y="5150263"/>
                <a:ext cx="1463177" cy="434884"/>
              </a:xfrm>
              <a:prstGeom prst="rect">
                <a:avLst/>
              </a:prstGeom>
              <a:noFill/>
              <a:ln w="9525">
                <a:noFill/>
                <a:miter lim="800000"/>
                <a:headEnd/>
                <a:tailEnd/>
              </a:ln>
            </p:spPr>
            <p:txBody>
              <a:bodyPr wrap="none">
                <a:spAutoFit/>
              </a:bodyPr>
              <a:lstStyle/>
              <a:p>
                <a:r>
                  <a:rPr lang="en-US" altLang="ko-KR" sz="2800" b="0" dirty="0">
                    <a:solidFill>
                      <a:srgbClr val="0000CC"/>
                    </a:solidFill>
                    <a:ea typeface="굴림" charset="-127"/>
                    <a:sym typeface="Symbol" pitchFamily="18" charset="2"/>
                  </a:rPr>
                  <a:t></a:t>
                </a:r>
                <a:r>
                  <a:rPr lang="en-US" altLang="ko-KR" sz="2800" b="0" dirty="0">
                    <a:ea typeface="굴림" charset="-127"/>
                    <a:sym typeface="Symbol" pitchFamily="18" charset="2"/>
                  </a:rPr>
                  <a:t>=</a:t>
                </a:r>
                <a:r>
                  <a:rPr lang="en-US" altLang="ko-KR" sz="2800" b="0" i="1" dirty="0">
                    <a:ea typeface="굴림" charset="-127"/>
                    <a:sym typeface="Symbol" pitchFamily="18" charset="2"/>
                  </a:rPr>
                  <a:t>f</a:t>
                </a:r>
                <a:r>
                  <a:rPr lang="en-US" altLang="ko-KR" sz="2800" b="0" dirty="0">
                    <a:ea typeface="굴림" charset="-127"/>
                    <a:sym typeface="Symbol" pitchFamily="18" charset="2"/>
                  </a:rPr>
                  <a:t>(I</a:t>
                </a:r>
                <a:r>
                  <a:rPr lang="en-US" altLang="ko-KR" sz="2800" b="0" baseline="-25000" dirty="0">
                    <a:ea typeface="굴림" charset="-127"/>
                    <a:sym typeface="Symbol" pitchFamily="18" charset="2"/>
                  </a:rPr>
                  <a:t>BIAS</a:t>
                </a:r>
                <a:r>
                  <a:rPr lang="en-US" altLang="ko-KR" sz="2800" b="0" dirty="0">
                    <a:ea typeface="굴림" charset="-127"/>
                    <a:sym typeface="Symbol" pitchFamily="18" charset="2"/>
                  </a:rPr>
                  <a:t>)</a:t>
                </a:r>
                <a:endParaRPr lang="ko-KR" altLang="en-US" sz="2800" b="0" dirty="0">
                  <a:ea typeface="굴림" charset="-127"/>
                </a:endParaRPr>
              </a:p>
            </p:txBody>
          </p:sp>
          <p:cxnSp>
            <p:nvCxnSpPr>
              <p:cNvPr id="14" name="Straight Connector 26"/>
              <p:cNvCxnSpPr>
                <a:cxnSpLocks noChangeShapeType="1"/>
              </p:cNvCxnSpPr>
              <p:nvPr/>
            </p:nvCxnSpPr>
            <p:spPr bwMode="auto">
              <a:xfrm rot="10800000">
                <a:off x="2147888" y="6103938"/>
                <a:ext cx="457200" cy="0"/>
              </a:xfrm>
              <a:prstGeom prst="line">
                <a:avLst/>
              </a:prstGeom>
              <a:noFill/>
              <a:ln w="28575" cap="sq" algn="ctr">
                <a:solidFill>
                  <a:schemeClr val="tx1"/>
                </a:solidFill>
                <a:round/>
                <a:headEnd type="none" w="sm" len="sm"/>
                <a:tailEnd type="none" w="sm" len="sm"/>
              </a:ln>
            </p:spPr>
          </p:cxnSp>
          <p:cxnSp>
            <p:nvCxnSpPr>
              <p:cNvPr id="15" name="Straight Arrow Connector 15"/>
              <p:cNvCxnSpPr>
                <a:cxnSpLocks noChangeShapeType="1"/>
              </p:cNvCxnSpPr>
              <p:nvPr/>
            </p:nvCxnSpPr>
            <p:spPr bwMode="auto">
              <a:xfrm rot="16200000" flipV="1">
                <a:off x="1638300" y="5600700"/>
                <a:ext cx="533400" cy="457200"/>
              </a:xfrm>
              <a:prstGeom prst="straightConnector1">
                <a:avLst/>
              </a:prstGeom>
              <a:noFill/>
              <a:ln w="28575" cap="sq" algn="ctr">
                <a:solidFill>
                  <a:schemeClr val="tx1"/>
                </a:solidFill>
                <a:round/>
                <a:headEnd type="none" w="sm" len="sm"/>
                <a:tailEnd type="arrow" w="med" len="med"/>
              </a:ln>
            </p:spPr>
          </p:cxnSp>
          <p:sp>
            <p:nvSpPr>
              <p:cNvPr id="16" name="Rectangle 16"/>
              <p:cNvSpPr>
                <a:spLocks noChangeArrowheads="1"/>
              </p:cNvSpPr>
              <p:nvPr/>
            </p:nvSpPr>
            <p:spPr bwMode="auto">
              <a:xfrm>
                <a:off x="2218579" y="5636871"/>
                <a:ext cx="816156" cy="486047"/>
              </a:xfrm>
              <a:prstGeom prst="rect">
                <a:avLst/>
              </a:prstGeom>
              <a:noFill/>
              <a:ln w="9525">
                <a:noFill/>
                <a:miter lim="800000"/>
                <a:headEnd/>
                <a:tailEnd/>
              </a:ln>
            </p:spPr>
            <p:txBody>
              <a:bodyPr wrap="none">
                <a:spAutoFit/>
              </a:bodyPr>
              <a:lstStyle/>
              <a:p>
                <a:r>
                  <a:rPr lang="en-US" altLang="ko-KR" sz="3200" b="0" dirty="0">
                    <a:ea typeface="굴림" charset="-127"/>
                  </a:rPr>
                  <a:t>I</a:t>
                </a:r>
                <a:r>
                  <a:rPr lang="en-US" altLang="ko-KR" sz="3200" b="0" baseline="-25000" dirty="0">
                    <a:ea typeface="굴림" charset="-127"/>
                  </a:rPr>
                  <a:t>BIAS</a:t>
                </a:r>
                <a:endParaRPr lang="ko-KR" altLang="en-US" sz="3200" b="0" dirty="0">
                  <a:ea typeface="굴림" charset="-127"/>
                </a:endParaRPr>
              </a:p>
            </p:txBody>
          </p:sp>
        </p:grpSp>
        <p:sp>
          <p:nvSpPr>
            <p:cNvPr id="6" name="TextBox 5"/>
            <p:cNvSpPr txBox="1"/>
            <p:nvPr/>
          </p:nvSpPr>
          <p:spPr>
            <a:xfrm>
              <a:off x="3043238" y="6291946"/>
              <a:ext cx="3657599" cy="351745"/>
            </a:xfrm>
            <a:prstGeom prst="rect">
              <a:avLst/>
            </a:prstGeom>
            <a:noFill/>
          </p:spPr>
          <p:txBody>
            <a:bodyPr wrap="square" rtlCol="0">
              <a:spAutoFit/>
            </a:bodyPr>
            <a:lstStyle/>
            <a:p>
              <a:pPr algn="ctr"/>
              <a:r>
                <a:rPr lang="en-US" sz="1400" b="0" dirty="0" smtClean="0"/>
                <a:t>&lt;Variable Gain Amplifier&gt; </a:t>
              </a:r>
              <a:endParaRPr lang="en-US" sz="1400" b="0" dirty="0"/>
            </a:p>
          </p:txBody>
        </p:sp>
        <p:sp>
          <p:nvSpPr>
            <p:cNvPr id="7" name="TextBox 6"/>
            <p:cNvSpPr txBox="1"/>
            <p:nvPr/>
          </p:nvSpPr>
          <p:spPr>
            <a:xfrm>
              <a:off x="4191000" y="3375321"/>
              <a:ext cx="5607051" cy="597966"/>
            </a:xfrm>
            <a:prstGeom prst="rect">
              <a:avLst/>
            </a:prstGeom>
            <a:noFill/>
          </p:spPr>
          <p:txBody>
            <a:bodyPr wrap="square" rtlCol="0">
              <a:spAutoFit/>
            </a:bodyPr>
            <a:lstStyle/>
            <a:p>
              <a:pPr algn="ctr"/>
              <a:r>
                <a:rPr lang="en-US" sz="2800" b="0" dirty="0" smtClean="0">
                  <a:solidFill>
                    <a:srgbClr val="FF0000"/>
                  </a:solidFill>
                </a:rPr>
                <a:t>V</a:t>
              </a:r>
              <a:r>
                <a:rPr lang="en-US" sz="2800" b="0" baseline="-25000" dirty="0" smtClean="0">
                  <a:solidFill>
                    <a:srgbClr val="FF0000"/>
                  </a:solidFill>
                </a:rPr>
                <a:t>OUT</a:t>
              </a:r>
              <a:r>
                <a:rPr lang="en-US" sz="2800" b="0" dirty="0" smtClean="0">
                  <a:solidFill>
                    <a:srgbClr val="FF0000"/>
                  </a:solidFill>
                </a:rPr>
                <a:t> = f(I</a:t>
              </a:r>
              <a:r>
                <a:rPr lang="en-US" sz="2800" b="0" baseline="-25000" dirty="0" smtClean="0">
                  <a:solidFill>
                    <a:srgbClr val="FF0000"/>
                  </a:solidFill>
                </a:rPr>
                <a:t>BIAS</a:t>
              </a:r>
              <a:r>
                <a:rPr lang="en-US" sz="2800" b="0" dirty="0" smtClean="0">
                  <a:solidFill>
                    <a:srgbClr val="FF0000"/>
                  </a:solidFill>
                </a:rPr>
                <a:t>) </a:t>
              </a:r>
              <a:r>
                <a:rPr lang="en-US" sz="2800" b="0" dirty="0" smtClean="0">
                  <a:solidFill>
                    <a:srgbClr val="FF0000"/>
                  </a:solidFill>
                  <a:latin typeface="Symbol" pitchFamily="18" charset="2"/>
                  <a:sym typeface="Symbol"/>
                </a:rPr>
                <a:t> </a:t>
              </a:r>
              <a:r>
                <a:rPr lang="en-US" sz="2800" b="0" dirty="0" smtClean="0">
                  <a:solidFill>
                    <a:srgbClr val="FF0000"/>
                  </a:solidFill>
                </a:rPr>
                <a:t>V</a:t>
              </a:r>
              <a:r>
                <a:rPr lang="en-US" sz="2800" b="0" baseline="-25000" dirty="0" smtClean="0">
                  <a:solidFill>
                    <a:srgbClr val="FF0000"/>
                  </a:solidFill>
                </a:rPr>
                <a:t>IN</a:t>
              </a:r>
              <a:endParaRPr lang="en-US" sz="2800" b="0" dirty="0">
                <a:solidFill>
                  <a:srgbClr val="FF0000"/>
                </a:solidFill>
              </a:endParaRPr>
            </a:p>
          </p:txBody>
        </p:sp>
      </p:grpSp>
    </p:spTree>
  </p:cSld>
  <p:clrMapOvr>
    <a:masterClrMapping/>
  </p:clrMapOvr>
  <p:transition advTm="45536">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a:t>
            </a:r>
            <a:r>
              <a:rPr lang="en-US" dirty="0" err="1" smtClean="0"/>
              <a:t>SoC</a:t>
            </a:r>
            <a:r>
              <a:rPr lang="en-US" dirty="0" smtClean="0"/>
              <a:t> Verification</a:t>
            </a:r>
            <a:endParaRPr lang="en-US" dirty="0"/>
          </a:p>
        </p:txBody>
      </p:sp>
      <p:sp>
        <p:nvSpPr>
          <p:cNvPr id="3" name="Content Placeholder 2"/>
          <p:cNvSpPr>
            <a:spLocks noGrp="1"/>
          </p:cNvSpPr>
          <p:nvPr>
            <p:ph idx="1"/>
          </p:nvPr>
        </p:nvSpPr>
        <p:spPr/>
        <p:txBody>
          <a:bodyPr/>
          <a:lstStyle/>
          <a:p>
            <a:r>
              <a:rPr lang="en-US" dirty="0" smtClean="0"/>
              <a:t>Regression test at chip level is essential </a:t>
            </a:r>
          </a:p>
          <a:p>
            <a:pPr lvl="1"/>
            <a:r>
              <a:rPr lang="en-US" dirty="0" smtClean="0"/>
              <a:t>It needs faster AMS verification environment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272718"/>
            <a:ext cx="6311900" cy="3914172"/>
          </a:xfrm>
          <a:prstGeom prst="rect">
            <a:avLst/>
          </a:prstGeom>
        </p:spPr>
      </p:pic>
      <p:sp>
        <p:nvSpPr>
          <p:cNvPr id="7" name="TextBox 6"/>
          <p:cNvSpPr txBox="1"/>
          <p:nvPr/>
        </p:nvSpPr>
        <p:spPr>
          <a:xfrm>
            <a:off x="977900" y="5519003"/>
            <a:ext cx="2114551" cy="584775"/>
          </a:xfrm>
          <a:prstGeom prst="rect">
            <a:avLst/>
          </a:prstGeom>
          <a:noFill/>
        </p:spPr>
        <p:txBody>
          <a:bodyPr wrap="square" rtlCol="0">
            <a:spAutoFit/>
          </a:bodyPr>
          <a:lstStyle/>
          <a:p>
            <a:pPr algn="r"/>
            <a:r>
              <a:rPr lang="en-US" b="0" dirty="0" smtClean="0"/>
              <a:t>A. </a:t>
            </a:r>
            <a:r>
              <a:rPr lang="en-US" b="0" dirty="0" err="1" smtClean="0"/>
              <a:t>Klinefelter</a:t>
            </a:r>
            <a:r>
              <a:rPr lang="en-US" b="0" dirty="0" smtClean="0"/>
              <a:t>, et al., ISSCC 2015, pp. 384</a:t>
            </a:r>
            <a:endParaRPr lang="en-US" b="0" dirty="0"/>
          </a:p>
        </p:txBody>
      </p:sp>
      <p:sp>
        <p:nvSpPr>
          <p:cNvPr id="9" name="TextBox 8"/>
          <p:cNvSpPr txBox="1"/>
          <p:nvPr/>
        </p:nvSpPr>
        <p:spPr>
          <a:xfrm>
            <a:off x="228598" y="5103504"/>
            <a:ext cx="2870202" cy="338554"/>
          </a:xfrm>
          <a:prstGeom prst="rect">
            <a:avLst/>
          </a:prstGeom>
          <a:noFill/>
        </p:spPr>
        <p:txBody>
          <a:bodyPr wrap="square" rtlCol="0">
            <a:spAutoFit/>
          </a:bodyPr>
          <a:lstStyle/>
          <a:p>
            <a:pPr algn="r"/>
            <a:r>
              <a:rPr lang="en-US" b="0" dirty="0" smtClean="0"/>
              <a:t>Self-powered </a:t>
            </a:r>
            <a:r>
              <a:rPr lang="en-US" b="0" dirty="0" err="1" smtClean="0"/>
              <a:t>IoT</a:t>
            </a:r>
            <a:r>
              <a:rPr lang="en-US" b="0" dirty="0" smtClean="0"/>
              <a:t> </a:t>
            </a:r>
            <a:r>
              <a:rPr lang="en-US" b="0" dirty="0" err="1" smtClean="0"/>
              <a:t>SoC</a:t>
            </a:r>
            <a:endParaRPr lang="en-US" b="0" dirty="0"/>
          </a:p>
        </p:txBody>
      </p:sp>
    </p:spTree>
    <p:extLst>
      <p:ext uri="{BB962C8B-B14F-4D97-AF65-F5344CB8AC3E}">
        <p14:creationId xmlns:p14="http://schemas.microsoft.com/office/powerpoint/2010/main" val="262026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Coupled Linear System</a:t>
            </a:r>
            <a:endParaRPr lang="en-US" dirty="0"/>
          </a:p>
        </p:txBody>
      </p:sp>
      <p:sp>
        <p:nvSpPr>
          <p:cNvPr id="3" name="내용 개체 틀 2"/>
          <p:cNvSpPr>
            <a:spLocks noGrp="1"/>
          </p:cNvSpPr>
          <p:nvPr>
            <p:ph idx="1"/>
          </p:nvPr>
        </p:nvSpPr>
        <p:spPr/>
        <p:txBody>
          <a:bodyPr/>
          <a:lstStyle/>
          <a:p>
            <a:r>
              <a:rPr lang="en-US" dirty="0" smtClean="0"/>
              <a:t>Tuned parameters are static or slowly time varying</a:t>
            </a:r>
          </a:p>
          <a:p>
            <a:endParaRPr lang="en-US" dirty="0" smtClean="0"/>
          </a:p>
          <a:p>
            <a:endParaRPr lang="en-US" dirty="0" smtClean="0"/>
          </a:p>
          <a:p>
            <a:r>
              <a:rPr lang="en-US" dirty="0" smtClean="0"/>
              <a:t>Decouple the tunable system into multiple linear systems</a:t>
            </a:r>
          </a:p>
          <a:p>
            <a:pPr lvl="1"/>
            <a:endParaRPr lang="en-US" dirty="0" smtClean="0"/>
          </a:p>
          <a:p>
            <a:endParaRPr lang="en-US" dirty="0"/>
          </a:p>
        </p:txBody>
      </p:sp>
      <p:grpSp>
        <p:nvGrpSpPr>
          <p:cNvPr id="4" name="Group 55"/>
          <p:cNvGrpSpPr/>
          <p:nvPr/>
        </p:nvGrpSpPr>
        <p:grpSpPr>
          <a:xfrm>
            <a:off x="829688" y="3372427"/>
            <a:ext cx="3248954" cy="2200275"/>
            <a:chOff x="556127" y="4495800"/>
            <a:chExt cx="2875828" cy="1828800"/>
          </a:xfrm>
        </p:grpSpPr>
        <p:sp>
          <p:nvSpPr>
            <p:cNvPr id="5" name="Isosceles Triangle 8"/>
            <p:cNvSpPr>
              <a:spLocks noChangeArrowheads="1"/>
            </p:cNvSpPr>
            <p:nvPr/>
          </p:nvSpPr>
          <p:spPr bwMode="auto">
            <a:xfrm rot="5400000">
              <a:off x="1104900" y="4610100"/>
              <a:ext cx="1828800" cy="1600200"/>
            </a:xfrm>
            <a:prstGeom prst="triangle">
              <a:avLst>
                <a:gd name="adj" fmla="val 50000"/>
              </a:avLst>
            </a:prstGeom>
            <a:noFill/>
            <a:ln w="19050" cap="sq" algn="ctr">
              <a:solidFill>
                <a:schemeClr val="tx1"/>
              </a:solidFill>
              <a:round/>
              <a:headEnd type="none" w="sm" len="sm"/>
              <a:tailEnd type="none" w="sm" len="sm"/>
            </a:ln>
          </p:spPr>
          <p:txBody>
            <a:bodyPr/>
            <a:lstStyle/>
            <a:p>
              <a:endParaRPr lang="ko-KR" altLang="en-US" b="0">
                <a:ea typeface="굴림" charset="-127"/>
              </a:endParaRPr>
            </a:p>
          </p:txBody>
        </p:sp>
        <p:cxnSp>
          <p:nvCxnSpPr>
            <p:cNvPr id="6" name="Straight Arrow Connector 10"/>
            <p:cNvCxnSpPr>
              <a:cxnSpLocks noChangeShapeType="1"/>
            </p:cNvCxnSpPr>
            <p:nvPr/>
          </p:nvCxnSpPr>
          <p:spPr bwMode="auto">
            <a:xfrm>
              <a:off x="762000" y="5410200"/>
              <a:ext cx="457200" cy="1588"/>
            </a:xfrm>
            <a:prstGeom prst="straightConnector1">
              <a:avLst/>
            </a:prstGeom>
            <a:noFill/>
            <a:ln w="28575" cap="sq" algn="ctr">
              <a:solidFill>
                <a:schemeClr val="tx1"/>
              </a:solidFill>
              <a:round/>
              <a:headEnd type="none" w="sm" len="sm"/>
              <a:tailEnd type="arrow" w="med" len="med"/>
            </a:ln>
          </p:spPr>
        </p:cxnSp>
        <p:cxnSp>
          <p:nvCxnSpPr>
            <p:cNvPr id="7" name="Straight Arrow Connector 18"/>
            <p:cNvCxnSpPr>
              <a:cxnSpLocks noChangeShapeType="1"/>
              <a:stCxn id="5" idx="0"/>
            </p:cNvCxnSpPr>
            <p:nvPr/>
          </p:nvCxnSpPr>
          <p:spPr bwMode="auto">
            <a:xfrm>
              <a:off x="2819400" y="5410200"/>
              <a:ext cx="457200" cy="1588"/>
            </a:xfrm>
            <a:prstGeom prst="straightConnector1">
              <a:avLst/>
            </a:prstGeom>
            <a:noFill/>
            <a:ln w="28575" cap="sq" algn="ctr">
              <a:solidFill>
                <a:schemeClr val="tx1"/>
              </a:solidFill>
              <a:round/>
              <a:headEnd type="none" w="sm" len="sm"/>
              <a:tailEnd type="arrow" w="med" len="med"/>
            </a:ln>
          </p:spPr>
        </p:cxnSp>
        <p:sp>
          <p:nvSpPr>
            <p:cNvPr id="8" name="Rectangle 15"/>
            <p:cNvSpPr>
              <a:spLocks noChangeArrowheads="1"/>
            </p:cNvSpPr>
            <p:nvPr/>
          </p:nvSpPr>
          <p:spPr bwMode="auto">
            <a:xfrm>
              <a:off x="556127" y="4895604"/>
              <a:ext cx="647305" cy="486047"/>
            </a:xfrm>
            <a:prstGeom prst="rect">
              <a:avLst/>
            </a:prstGeom>
            <a:noFill/>
            <a:ln w="9525">
              <a:noFill/>
              <a:miter lim="800000"/>
              <a:headEnd/>
              <a:tailEnd/>
            </a:ln>
          </p:spPr>
          <p:txBody>
            <a:bodyPr wrap="none">
              <a:spAutoFit/>
            </a:bodyPr>
            <a:lstStyle/>
            <a:p>
              <a:r>
                <a:rPr lang="en-US" altLang="ko-KR" sz="3200" b="0" dirty="0">
                  <a:ea typeface="굴림" charset="-127"/>
                </a:rPr>
                <a:t>V</a:t>
              </a:r>
              <a:r>
                <a:rPr lang="en-US" altLang="ko-KR" sz="3200" b="0" baseline="-25000" dirty="0">
                  <a:ea typeface="굴림" charset="-127"/>
                </a:rPr>
                <a:t>IN</a:t>
              </a:r>
              <a:endParaRPr lang="ko-KR" altLang="en-US" sz="3200" b="0" dirty="0">
                <a:ea typeface="굴림" charset="-127"/>
              </a:endParaRPr>
            </a:p>
          </p:txBody>
        </p:sp>
        <p:sp>
          <p:nvSpPr>
            <p:cNvPr id="9" name="Rectangle 20"/>
            <p:cNvSpPr>
              <a:spLocks noChangeArrowheads="1"/>
            </p:cNvSpPr>
            <p:nvPr/>
          </p:nvSpPr>
          <p:spPr bwMode="auto">
            <a:xfrm>
              <a:off x="2515057" y="4895604"/>
              <a:ext cx="916898" cy="486047"/>
            </a:xfrm>
            <a:prstGeom prst="rect">
              <a:avLst/>
            </a:prstGeom>
            <a:noFill/>
            <a:ln w="9525">
              <a:noFill/>
              <a:miter lim="800000"/>
              <a:headEnd/>
              <a:tailEnd/>
            </a:ln>
          </p:spPr>
          <p:txBody>
            <a:bodyPr wrap="none">
              <a:spAutoFit/>
            </a:bodyPr>
            <a:lstStyle/>
            <a:p>
              <a:r>
                <a:rPr lang="en-US" altLang="ko-KR" sz="3200" b="0" dirty="0">
                  <a:ea typeface="굴림" charset="-127"/>
                </a:rPr>
                <a:t>V</a:t>
              </a:r>
              <a:r>
                <a:rPr lang="en-US" altLang="ko-KR" sz="3200" b="0" baseline="-25000" dirty="0">
                  <a:ea typeface="굴림" charset="-127"/>
                </a:rPr>
                <a:t>OUT</a:t>
              </a:r>
              <a:endParaRPr lang="ko-KR" altLang="en-US" sz="3200" b="0" dirty="0">
                <a:ea typeface="굴림" charset="-127"/>
              </a:endParaRPr>
            </a:p>
          </p:txBody>
        </p:sp>
        <p:sp>
          <p:nvSpPr>
            <p:cNvPr id="10" name="Rectangle 18"/>
            <p:cNvSpPr>
              <a:spLocks noChangeArrowheads="1"/>
            </p:cNvSpPr>
            <p:nvPr/>
          </p:nvSpPr>
          <p:spPr bwMode="auto">
            <a:xfrm>
              <a:off x="1231244" y="5084908"/>
              <a:ext cx="1328380" cy="486047"/>
            </a:xfrm>
            <a:prstGeom prst="rect">
              <a:avLst/>
            </a:prstGeom>
            <a:noFill/>
            <a:ln w="9525">
              <a:noFill/>
              <a:miter lim="800000"/>
              <a:headEnd/>
              <a:tailEnd/>
            </a:ln>
          </p:spPr>
          <p:txBody>
            <a:bodyPr wrap="none">
              <a:spAutoFit/>
            </a:bodyPr>
            <a:lstStyle/>
            <a:p>
              <a:r>
                <a:rPr lang="en-US" altLang="ko-KR" sz="3200" b="0" dirty="0" smtClean="0">
                  <a:solidFill>
                    <a:srgbClr val="0000CC"/>
                  </a:solidFill>
                  <a:ea typeface="굴림" charset="-127"/>
                  <a:sym typeface="Symbol" pitchFamily="18" charset="2"/>
                </a:rPr>
                <a:t></a:t>
              </a:r>
              <a:r>
                <a:rPr lang="en-US" altLang="ko-KR" sz="3200" b="0" baseline="-25000" dirty="0" smtClean="0">
                  <a:solidFill>
                    <a:srgbClr val="0000CC"/>
                  </a:solidFill>
                  <a:ea typeface="굴림" charset="-127"/>
                  <a:sym typeface="Symbol" pitchFamily="18" charset="2"/>
                </a:rPr>
                <a:t>IBIAS=C</a:t>
              </a:r>
              <a:endParaRPr lang="ko-KR" altLang="en-US" sz="3200" b="0" baseline="-25000" dirty="0">
                <a:ea typeface="굴림" charset="-127"/>
              </a:endParaRPr>
            </a:p>
          </p:txBody>
        </p:sp>
      </p:grpSp>
      <p:grpSp>
        <p:nvGrpSpPr>
          <p:cNvPr id="11" name="Group 65"/>
          <p:cNvGrpSpPr/>
          <p:nvPr/>
        </p:nvGrpSpPr>
        <p:grpSpPr>
          <a:xfrm>
            <a:off x="4732477" y="3372427"/>
            <a:ext cx="3280032" cy="2200275"/>
            <a:chOff x="373264" y="4495800"/>
            <a:chExt cx="2903336" cy="1828800"/>
          </a:xfrm>
        </p:grpSpPr>
        <p:sp>
          <p:nvSpPr>
            <p:cNvPr id="12" name="Isosceles Triangle 8"/>
            <p:cNvSpPr>
              <a:spLocks noChangeArrowheads="1"/>
            </p:cNvSpPr>
            <p:nvPr/>
          </p:nvSpPr>
          <p:spPr bwMode="auto">
            <a:xfrm rot="5400000">
              <a:off x="1104900" y="4610100"/>
              <a:ext cx="1828800" cy="1600200"/>
            </a:xfrm>
            <a:prstGeom prst="triangle">
              <a:avLst>
                <a:gd name="adj" fmla="val 50000"/>
              </a:avLst>
            </a:prstGeom>
            <a:noFill/>
            <a:ln w="19050" cap="sq" algn="ctr">
              <a:solidFill>
                <a:schemeClr val="tx1"/>
              </a:solidFill>
              <a:round/>
              <a:headEnd type="none" w="sm" len="sm"/>
              <a:tailEnd type="none" w="sm" len="sm"/>
            </a:ln>
          </p:spPr>
          <p:txBody>
            <a:bodyPr/>
            <a:lstStyle/>
            <a:p>
              <a:endParaRPr lang="ko-KR" altLang="en-US" b="0">
                <a:ea typeface="굴림" charset="-127"/>
              </a:endParaRPr>
            </a:p>
          </p:txBody>
        </p:sp>
        <p:cxnSp>
          <p:nvCxnSpPr>
            <p:cNvPr id="13" name="Straight Arrow Connector 10"/>
            <p:cNvCxnSpPr>
              <a:cxnSpLocks noChangeShapeType="1"/>
            </p:cNvCxnSpPr>
            <p:nvPr/>
          </p:nvCxnSpPr>
          <p:spPr bwMode="auto">
            <a:xfrm>
              <a:off x="762000" y="5410200"/>
              <a:ext cx="457200" cy="1588"/>
            </a:xfrm>
            <a:prstGeom prst="straightConnector1">
              <a:avLst/>
            </a:prstGeom>
            <a:noFill/>
            <a:ln w="28575" cap="sq" algn="ctr">
              <a:solidFill>
                <a:schemeClr val="tx1"/>
              </a:solidFill>
              <a:round/>
              <a:headEnd type="none" w="sm" len="sm"/>
              <a:tailEnd type="arrow" w="med" len="med"/>
            </a:ln>
          </p:spPr>
        </p:cxnSp>
        <p:cxnSp>
          <p:nvCxnSpPr>
            <p:cNvPr id="14" name="Straight Arrow Connector 14"/>
            <p:cNvCxnSpPr>
              <a:cxnSpLocks noChangeShapeType="1"/>
              <a:stCxn id="12" idx="0"/>
            </p:cNvCxnSpPr>
            <p:nvPr/>
          </p:nvCxnSpPr>
          <p:spPr bwMode="auto">
            <a:xfrm>
              <a:off x="2819400" y="5410200"/>
              <a:ext cx="457200" cy="1588"/>
            </a:xfrm>
            <a:prstGeom prst="straightConnector1">
              <a:avLst/>
            </a:prstGeom>
            <a:noFill/>
            <a:ln w="28575" cap="sq" algn="ctr">
              <a:solidFill>
                <a:schemeClr val="tx1"/>
              </a:solidFill>
              <a:round/>
              <a:headEnd type="none" w="sm" len="sm"/>
              <a:tailEnd type="arrow" w="med" len="med"/>
            </a:ln>
          </p:spPr>
        </p:cxnSp>
        <p:sp>
          <p:nvSpPr>
            <p:cNvPr id="15" name="Rectangle 15"/>
            <p:cNvSpPr>
              <a:spLocks noChangeArrowheads="1"/>
            </p:cNvSpPr>
            <p:nvPr/>
          </p:nvSpPr>
          <p:spPr bwMode="auto">
            <a:xfrm>
              <a:off x="373264" y="4894207"/>
              <a:ext cx="816155" cy="486047"/>
            </a:xfrm>
            <a:prstGeom prst="rect">
              <a:avLst/>
            </a:prstGeom>
            <a:noFill/>
            <a:ln w="9525">
              <a:noFill/>
              <a:miter lim="800000"/>
              <a:headEnd/>
              <a:tailEnd/>
            </a:ln>
          </p:spPr>
          <p:txBody>
            <a:bodyPr wrap="none">
              <a:spAutoFit/>
            </a:bodyPr>
            <a:lstStyle/>
            <a:p>
              <a:r>
                <a:rPr lang="en-US" altLang="ko-KR" sz="3200" b="0" dirty="0" smtClean="0">
                  <a:ea typeface="굴림" charset="-127"/>
                </a:rPr>
                <a:t>I</a:t>
              </a:r>
              <a:r>
                <a:rPr lang="en-US" altLang="ko-KR" sz="3200" b="0" baseline="-25000" dirty="0" smtClean="0">
                  <a:ea typeface="굴림" charset="-127"/>
                </a:rPr>
                <a:t>BIAS</a:t>
              </a:r>
              <a:endParaRPr lang="ko-KR" altLang="en-US" sz="3200" b="0" baseline="-25000" dirty="0">
                <a:ea typeface="굴림" charset="-127"/>
              </a:endParaRPr>
            </a:p>
          </p:txBody>
        </p:sp>
        <p:sp>
          <p:nvSpPr>
            <p:cNvPr id="16" name="Rectangle 16"/>
            <p:cNvSpPr>
              <a:spLocks noChangeArrowheads="1"/>
            </p:cNvSpPr>
            <p:nvPr/>
          </p:nvSpPr>
          <p:spPr bwMode="auto">
            <a:xfrm>
              <a:off x="2773008" y="4920522"/>
              <a:ext cx="393320" cy="486047"/>
            </a:xfrm>
            <a:prstGeom prst="rect">
              <a:avLst/>
            </a:prstGeom>
            <a:noFill/>
            <a:ln w="9525">
              <a:noFill/>
              <a:miter lim="800000"/>
              <a:headEnd/>
              <a:tailEnd/>
            </a:ln>
          </p:spPr>
          <p:txBody>
            <a:bodyPr wrap="none">
              <a:spAutoFit/>
            </a:bodyPr>
            <a:lstStyle/>
            <a:p>
              <a:r>
                <a:rPr lang="en-US" altLang="ko-KR" sz="3200" b="0" dirty="0" smtClean="0">
                  <a:latin typeface="Symbol" pitchFamily="18" charset="2"/>
                  <a:ea typeface="굴림" charset="-127"/>
                </a:rPr>
                <a:t>a</a:t>
              </a:r>
              <a:endParaRPr lang="ko-KR" altLang="en-US" sz="3200" b="0" dirty="0">
                <a:latin typeface="Symbol" pitchFamily="18" charset="2"/>
                <a:ea typeface="굴림" charset="-127"/>
              </a:endParaRPr>
            </a:p>
          </p:txBody>
        </p:sp>
        <p:sp>
          <p:nvSpPr>
            <p:cNvPr id="17" name="Rectangle 18"/>
            <p:cNvSpPr>
              <a:spLocks noChangeArrowheads="1"/>
            </p:cNvSpPr>
            <p:nvPr/>
          </p:nvSpPr>
          <p:spPr bwMode="auto">
            <a:xfrm>
              <a:off x="1626838" y="5178873"/>
              <a:ext cx="363524" cy="486047"/>
            </a:xfrm>
            <a:prstGeom prst="rect">
              <a:avLst/>
            </a:prstGeom>
            <a:noFill/>
            <a:ln w="9525">
              <a:noFill/>
              <a:miter lim="800000"/>
              <a:headEnd/>
              <a:tailEnd/>
            </a:ln>
          </p:spPr>
          <p:txBody>
            <a:bodyPr wrap="none">
              <a:spAutoFit/>
            </a:bodyPr>
            <a:lstStyle/>
            <a:p>
              <a:r>
                <a:rPr lang="en-US" altLang="ko-KR" sz="3200" b="0" dirty="0" smtClean="0">
                  <a:solidFill>
                    <a:srgbClr val="0000CC"/>
                  </a:solidFill>
                  <a:latin typeface="Symbol" pitchFamily="18" charset="2"/>
                  <a:ea typeface="굴림" charset="-127"/>
                  <a:sym typeface="Symbol" pitchFamily="18" charset="2"/>
                </a:rPr>
                <a:t>b</a:t>
              </a:r>
              <a:endParaRPr lang="ko-KR" altLang="en-US" sz="3200" b="0" baseline="-25000" dirty="0">
                <a:latin typeface="Symbol" pitchFamily="18" charset="2"/>
                <a:ea typeface="굴림" charset="-127"/>
              </a:endParaRPr>
            </a:p>
          </p:txBody>
        </p:sp>
      </p:grpSp>
      <p:sp>
        <p:nvSpPr>
          <p:cNvPr id="18" name="TextBox 17"/>
          <p:cNvSpPr txBox="1"/>
          <p:nvPr/>
        </p:nvSpPr>
        <p:spPr>
          <a:xfrm>
            <a:off x="909099" y="5653120"/>
            <a:ext cx="3053301" cy="307777"/>
          </a:xfrm>
          <a:prstGeom prst="rect">
            <a:avLst/>
          </a:prstGeom>
          <a:noFill/>
        </p:spPr>
        <p:txBody>
          <a:bodyPr wrap="square" rtlCol="0">
            <a:spAutoFit/>
          </a:bodyPr>
          <a:lstStyle/>
          <a:p>
            <a:pPr algn="ctr"/>
            <a:r>
              <a:rPr lang="en-US" sz="1400" b="0" dirty="0" smtClean="0"/>
              <a:t>&lt;between </a:t>
            </a:r>
            <a:r>
              <a:rPr lang="en-US" sz="1400" b="0" dirty="0" err="1" smtClean="0"/>
              <a:t>Input/Output</a:t>
            </a:r>
            <a:r>
              <a:rPr lang="en-US" sz="1400" b="0" dirty="0" smtClean="0"/>
              <a:t>&gt; </a:t>
            </a:r>
            <a:endParaRPr lang="en-US" sz="1400" b="0" dirty="0"/>
          </a:p>
        </p:txBody>
      </p:sp>
      <p:sp>
        <p:nvSpPr>
          <p:cNvPr id="19" name="TextBox 18"/>
          <p:cNvSpPr txBox="1"/>
          <p:nvPr/>
        </p:nvSpPr>
        <p:spPr>
          <a:xfrm>
            <a:off x="3657600" y="5650468"/>
            <a:ext cx="5486400" cy="307777"/>
          </a:xfrm>
          <a:prstGeom prst="rect">
            <a:avLst/>
          </a:prstGeom>
          <a:noFill/>
        </p:spPr>
        <p:txBody>
          <a:bodyPr wrap="square" rtlCol="0">
            <a:spAutoFit/>
          </a:bodyPr>
          <a:lstStyle/>
          <a:p>
            <a:pPr algn="ctr"/>
            <a:r>
              <a:rPr lang="en-US" sz="1400" b="0" dirty="0" smtClean="0"/>
              <a:t>&lt;between Control input/Tuned parameter&gt; </a:t>
            </a:r>
            <a:endParaRPr lang="en-US" sz="1400" b="0" dirty="0"/>
          </a:p>
        </p:txBody>
      </p:sp>
    </p:spTree>
  </p:cSld>
  <p:clrMapOvr>
    <a:masterClrMapping/>
  </p:clrMapOvr>
  <p:transition advTm="49894">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Analog Equivalents For:</a:t>
            </a:r>
            <a:endParaRPr lang="en-US" dirty="0"/>
          </a:p>
        </p:txBody>
      </p:sp>
      <p:sp>
        <p:nvSpPr>
          <p:cNvPr id="3" name="Content Placeholder 2"/>
          <p:cNvSpPr>
            <a:spLocks noGrp="1"/>
          </p:cNvSpPr>
          <p:nvPr>
            <p:ph idx="1"/>
          </p:nvPr>
        </p:nvSpPr>
        <p:spPr/>
        <p:txBody>
          <a:bodyPr/>
          <a:lstStyle/>
          <a:p>
            <a:endParaRPr lang="en-US" dirty="0" smtClean="0"/>
          </a:p>
          <a:p>
            <a:r>
              <a:rPr lang="en-US" strike="sngStrike" dirty="0" err="1" smtClean="0"/>
              <a:t>Std.Cells</a:t>
            </a:r>
            <a:endParaRPr lang="en-US" strike="sngStrike" dirty="0"/>
          </a:p>
          <a:p>
            <a:endParaRPr lang="en-US" dirty="0" smtClean="0"/>
          </a:p>
          <a:p>
            <a:endParaRPr lang="en-US" dirty="0" smtClean="0"/>
          </a:p>
          <a:p>
            <a:r>
              <a:rPr lang="en-US" strike="sngStrike" dirty="0" smtClean="0"/>
              <a:t>Abstraction</a:t>
            </a:r>
            <a:endParaRPr lang="en-US" strike="sngStrike" dirty="0"/>
          </a:p>
          <a:p>
            <a:endParaRPr lang="en-US" dirty="0" smtClean="0"/>
          </a:p>
          <a:p>
            <a:endParaRPr lang="en-US" dirty="0" smtClean="0"/>
          </a:p>
          <a:p>
            <a:r>
              <a:rPr lang="en-US" dirty="0" smtClean="0"/>
              <a:t>Functional Model</a:t>
            </a:r>
            <a:endParaRPr lang="en-US" dirty="0"/>
          </a:p>
          <a:p>
            <a:endParaRPr lang="en-US" dirty="0" smtClean="0">
              <a:solidFill>
                <a:schemeClr val="bg1">
                  <a:lumMod val="65000"/>
                </a:schemeClr>
              </a:solidFill>
            </a:endParaRPr>
          </a:p>
          <a:p>
            <a:endParaRPr lang="en-US" dirty="0" smtClean="0">
              <a:solidFill>
                <a:schemeClr val="bg1">
                  <a:lumMod val="65000"/>
                </a:schemeClr>
              </a:solidFill>
            </a:endParaRPr>
          </a:p>
          <a:p>
            <a:r>
              <a:rPr lang="en-US" dirty="0" smtClean="0">
                <a:solidFill>
                  <a:schemeClr val="bg1">
                    <a:lumMod val="65000"/>
                  </a:schemeClr>
                </a:solidFill>
              </a:rPr>
              <a:t>Equivalence Checking</a:t>
            </a:r>
          </a:p>
          <a:p>
            <a:pPr marL="1371600" lvl="3" indent="0">
              <a:buNone/>
            </a:pPr>
            <a:endParaRPr lang="en-US" dirty="0" smtClean="0"/>
          </a:p>
          <a:p>
            <a:pPr>
              <a:buNone/>
            </a:pPr>
            <a:endParaRPr lang="en-US" dirty="0"/>
          </a:p>
        </p:txBody>
      </p:sp>
    </p:spTree>
    <p:extLst>
      <p:ext uri="{BB962C8B-B14F-4D97-AF65-F5344CB8AC3E}">
        <p14:creationId xmlns:p14="http://schemas.microsoft.com/office/powerpoint/2010/main" val="488208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Two Questions in Analog Modeling</a:t>
            </a:r>
            <a:endParaRPr lang="en-US" dirty="0"/>
          </a:p>
        </p:txBody>
      </p:sp>
      <p:sp>
        <p:nvSpPr>
          <p:cNvPr id="3" name="내용 개체 틀 2"/>
          <p:cNvSpPr>
            <a:spLocks noGrp="1"/>
          </p:cNvSpPr>
          <p:nvPr>
            <p:ph idx="1"/>
          </p:nvPr>
        </p:nvSpPr>
        <p:spPr/>
        <p:txBody>
          <a:bodyPr/>
          <a:lstStyle/>
          <a:p>
            <a:endParaRPr lang="en-US" dirty="0" smtClean="0"/>
          </a:p>
          <a:p>
            <a:endParaRPr lang="en-US" dirty="0" smtClean="0"/>
          </a:p>
          <a:p>
            <a:endParaRPr lang="en-US" dirty="0" smtClean="0"/>
          </a:p>
          <a:p>
            <a:r>
              <a:rPr lang="en-US" dirty="0" smtClean="0"/>
              <a:t>How do you express a continuous-time signal?</a:t>
            </a:r>
          </a:p>
          <a:p>
            <a:endParaRPr lang="en-US" dirty="0" smtClean="0"/>
          </a:p>
          <a:p>
            <a:endParaRPr lang="en-US" dirty="0" smtClean="0"/>
          </a:p>
          <a:p>
            <a:endParaRPr lang="en-US" dirty="0" smtClean="0"/>
          </a:p>
          <a:p>
            <a:endParaRPr lang="en-US" dirty="0" smtClean="0"/>
          </a:p>
          <a:p>
            <a:r>
              <a:rPr lang="en-US" dirty="0" smtClean="0"/>
              <a:t>How do you model system’s dynamic behavior?</a:t>
            </a:r>
          </a:p>
          <a:p>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Works – Oversampling</a:t>
            </a:r>
            <a:endParaRPr lang="en-US" dirty="0"/>
          </a:p>
        </p:txBody>
      </p:sp>
      <p:sp>
        <p:nvSpPr>
          <p:cNvPr id="3" name="Content Placeholder 2"/>
          <p:cNvSpPr>
            <a:spLocks noGrp="1"/>
          </p:cNvSpPr>
          <p:nvPr>
            <p:ph idx="1"/>
          </p:nvPr>
        </p:nvSpPr>
        <p:spPr/>
        <p:txBody>
          <a:bodyPr/>
          <a:lstStyle/>
          <a:p>
            <a:r>
              <a:rPr lang="en-US" dirty="0" smtClean="0"/>
              <a:t>Represents an analog signal as piecewise constant waveform</a:t>
            </a:r>
          </a:p>
          <a:p>
            <a:pPr lvl="1"/>
            <a:r>
              <a:rPr lang="en-US" dirty="0" smtClean="0"/>
              <a:t>a.k.a. “real number modeling”</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circuit is modeled as a linear dynamic system</a:t>
            </a:r>
          </a:p>
          <a:p>
            <a:pPr lvl="1"/>
            <a:r>
              <a:rPr lang="en-US" dirty="0" smtClean="0"/>
              <a:t>It is implemented with IIR/FIR filters with high-speed ticks</a:t>
            </a:r>
          </a:p>
          <a:p>
            <a:endParaRPr lang="en-US" dirty="0" smtClean="0"/>
          </a:p>
          <a:p>
            <a:r>
              <a:rPr lang="en-US" dirty="0" smtClean="0"/>
              <a:t>Simulation speed vs. accuracy trade-off issue</a:t>
            </a:r>
          </a:p>
          <a:p>
            <a:pPr lvl="1"/>
            <a:r>
              <a:rPr lang="en-US" dirty="0" smtClean="0"/>
              <a:t>e.g. modeling sampling clock jitter effect</a:t>
            </a:r>
            <a:endParaRPr lang="en-US" dirty="0"/>
          </a:p>
        </p:txBody>
      </p:sp>
      <p:sp>
        <p:nvSpPr>
          <p:cNvPr id="5" name="TextBox 4"/>
          <p:cNvSpPr txBox="1"/>
          <p:nvPr/>
        </p:nvSpPr>
        <p:spPr>
          <a:xfrm>
            <a:off x="428625" y="3873538"/>
            <a:ext cx="8258175" cy="307777"/>
          </a:xfrm>
          <a:prstGeom prst="rect">
            <a:avLst/>
          </a:prstGeom>
          <a:noFill/>
        </p:spPr>
        <p:txBody>
          <a:bodyPr wrap="square" rtlCol="0">
            <a:spAutoFit/>
          </a:bodyPr>
          <a:lstStyle/>
          <a:p>
            <a:r>
              <a:rPr lang="en-US" sz="1400" b="0" dirty="0" smtClean="0"/>
              <a:t>&lt;Sampled data representation&gt;</a:t>
            </a:r>
            <a:endParaRPr lang="en-US" sz="1400" b="0" dirty="0"/>
          </a:p>
        </p:txBody>
      </p:sp>
      <p:pic>
        <p:nvPicPr>
          <p:cNvPr id="8" name="그림 7" descr="oversampli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2558" y="2225950"/>
            <a:ext cx="4326949" cy="1588227"/>
          </a:xfrm>
          <a:prstGeom prst="rect">
            <a:avLst/>
          </a:prstGeom>
        </p:spPr>
      </p:pic>
      <p:pic>
        <p:nvPicPr>
          <p:cNvPr id="9" name="그림 8" descr="os_jitt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7007" y="2842259"/>
            <a:ext cx="2392685" cy="640081"/>
          </a:xfrm>
          <a:prstGeom prst="rect">
            <a:avLst/>
          </a:prstGeom>
        </p:spPr>
      </p:pic>
      <p:cxnSp>
        <p:nvCxnSpPr>
          <p:cNvPr id="10" name="직선 화살표 연결선 9"/>
          <p:cNvCxnSpPr/>
          <p:nvPr/>
        </p:nvCxnSpPr>
        <p:spPr bwMode="auto">
          <a:xfrm flipV="1">
            <a:off x="3448050" y="3209925"/>
            <a:ext cx="3533775" cy="333375"/>
          </a:xfrm>
          <a:prstGeom prst="straightConnector1">
            <a:avLst/>
          </a:prstGeom>
          <a:pattFill prst="pct25">
            <a:fgClr>
              <a:schemeClr val="accent1"/>
            </a:fgClr>
            <a:bgClr>
              <a:schemeClr val="bg1"/>
            </a:bgClr>
          </a:pattFill>
          <a:ln w="12700" cap="flat" cmpd="sng" algn="ctr">
            <a:solidFill>
              <a:schemeClr val="tx1"/>
            </a:solidFill>
            <a:prstDash val="solid"/>
            <a:round/>
            <a:headEnd type="none" w="med" len="med"/>
            <a:tailEnd type="arrow"/>
          </a:ln>
          <a:effectLst/>
        </p:spPr>
      </p:cxnSp>
    </p:spTree>
  </p:cSld>
  <p:clrMapOvr>
    <a:masterClrMapping/>
  </p:clrMapOvr>
  <p:transition advTm="14062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Works – PWL Approximation (1/2)</a:t>
            </a:r>
            <a:endParaRPr lang="en-US" dirty="0"/>
          </a:p>
        </p:txBody>
      </p:sp>
      <p:sp>
        <p:nvSpPr>
          <p:cNvPr id="3" name="Content Placeholder 2"/>
          <p:cNvSpPr>
            <a:spLocks noGrp="1"/>
          </p:cNvSpPr>
          <p:nvPr>
            <p:ph idx="1"/>
          </p:nvPr>
        </p:nvSpPr>
        <p:spPr>
          <a:xfrm>
            <a:off x="685800" y="1447800"/>
            <a:ext cx="8458200" cy="4648200"/>
          </a:xfrm>
        </p:spPr>
        <p:txBody>
          <a:bodyPr/>
          <a:lstStyle/>
          <a:p>
            <a:r>
              <a:rPr lang="en-US" dirty="0" smtClean="0"/>
              <a:t>Represents an analog signal with offset and slope at uniform intervals</a:t>
            </a:r>
          </a:p>
          <a:p>
            <a:pPr lvl="1"/>
            <a:r>
              <a:rPr lang="en-US" dirty="0" smtClean="0"/>
              <a:t>Interpolate values between samples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Dynamic behavior is represented as a sum of complex exponentials to a ramp input for linear dynamic systems [Park11][Liao14]</a:t>
            </a:r>
          </a:p>
          <a:p>
            <a:endParaRPr lang="en-US" dirty="0" smtClean="0"/>
          </a:p>
          <a:p>
            <a:endParaRPr lang="en-US" dirty="0" smtClean="0"/>
          </a:p>
          <a:p>
            <a:endParaRPr lang="en-US" dirty="0" smtClean="0"/>
          </a:p>
        </p:txBody>
      </p:sp>
      <p:sp>
        <p:nvSpPr>
          <p:cNvPr id="6" name="TextBox 5"/>
          <p:cNvSpPr txBox="1"/>
          <p:nvPr/>
        </p:nvSpPr>
        <p:spPr>
          <a:xfrm>
            <a:off x="428625" y="4038963"/>
            <a:ext cx="4143375" cy="307777"/>
          </a:xfrm>
          <a:prstGeom prst="rect">
            <a:avLst/>
          </a:prstGeom>
          <a:noFill/>
        </p:spPr>
        <p:txBody>
          <a:bodyPr wrap="square" rtlCol="0">
            <a:spAutoFit/>
          </a:bodyPr>
          <a:lstStyle/>
          <a:p>
            <a:r>
              <a:rPr lang="en-US" sz="1400" b="0" dirty="0" smtClean="0"/>
              <a:t>&lt;PWL signal representation&gt;</a:t>
            </a:r>
            <a:endParaRPr lang="en-US" sz="1400" b="0" dirty="0"/>
          </a:p>
        </p:txBody>
      </p:sp>
      <p:graphicFrame>
        <p:nvGraphicFramePr>
          <p:cNvPr id="4098" name="Object 2"/>
          <p:cNvGraphicFramePr>
            <a:graphicFrameLocks noChangeAspect="1"/>
          </p:cNvGraphicFramePr>
          <p:nvPr/>
        </p:nvGraphicFramePr>
        <p:xfrm>
          <a:off x="2835275" y="5524500"/>
          <a:ext cx="3479800" cy="685800"/>
        </p:xfrm>
        <a:graphic>
          <a:graphicData uri="http://schemas.openxmlformats.org/presentationml/2006/ole">
            <mc:AlternateContent xmlns:mc="http://schemas.openxmlformats.org/markup-compatibility/2006">
              <mc:Choice xmlns:v="urn:schemas-microsoft-com:vml" Requires="v">
                <p:oleObj spid="_x0000_s70673" name="수식" r:id="rId3" imgW="1739880" imgH="342720" progId="Equation.3">
                  <p:embed/>
                </p:oleObj>
              </mc:Choice>
              <mc:Fallback>
                <p:oleObj name="수식" r:id="rId3" imgW="173988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275" y="5524500"/>
                        <a:ext cx="3479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그림 6" descr="pwl.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051" y="2353240"/>
            <a:ext cx="4285142" cy="1588227"/>
          </a:xfrm>
          <a:prstGeom prst="rect">
            <a:avLst/>
          </a:prstGeom>
        </p:spPr>
      </p:pic>
      <p:sp>
        <p:nvSpPr>
          <p:cNvPr id="8" name="직사각형 7"/>
          <p:cNvSpPr/>
          <p:nvPr/>
        </p:nvSpPr>
        <p:spPr>
          <a:xfrm>
            <a:off x="5495925" y="2650004"/>
            <a:ext cx="3209925" cy="1169551"/>
          </a:xfrm>
          <a:prstGeom prst="rect">
            <a:avLst/>
          </a:prstGeom>
          <a:ln>
            <a:solidFill>
              <a:srgbClr val="0000FF"/>
            </a:solidFill>
          </a:ln>
        </p:spPr>
        <p:txBody>
          <a:bodyPr wrap="square">
            <a:spAutoFit/>
          </a:bodyPr>
          <a:lstStyle/>
          <a:p>
            <a:pPr algn="l">
              <a:spcBef>
                <a:spcPts val="0"/>
              </a:spcBef>
            </a:pPr>
            <a:r>
              <a:rPr lang="en-US" sz="1400" dirty="0" err="1" smtClean="0">
                <a:solidFill>
                  <a:srgbClr val="0000FF"/>
                </a:solidFill>
                <a:latin typeface="Courier New"/>
              </a:rPr>
              <a:t>typedef</a:t>
            </a:r>
            <a:r>
              <a:rPr lang="en-US" sz="1400" dirty="0" smtClean="0">
                <a:solidFill>
                  <a:srgbClr val="000000"/>
                </a:solidFill>
                <a:latin typeface="Courier New"/>
              </a:rPr>
              <a:t> </a:t>
            </a:r>
            <a:r>
              <a:rPr lang="en-US" sz="1400" dirty="0" err="1" smtClean="0">
                <a:solidFill>
                  <a:srgbClr val="0000FF"/>
                </a:solidFill>
                <a:latin typeface="Courier New"/>
              </a:rPr>
              <a:t>struct</a:t>
            </a:r>
            <a:r>
              <a:rPr lang="en-US" sz="1400" dirty="0" smtClean="0">
                <a:solidFill>
                  <a:srgbClr val="000000"/>
                </a:solidFill>
                <a:latin typeface="Courier New"/>
              </a:rPr>
              <a:t> </a:t>
            </a:r>
            <a:r>
              <a:rPr lang="en-US" sz="1400" dirty="0" smtClean="0">
                <a:solidFill>
                  <a:srgbClr val="000080"/>
                </a:solidFill>
                <a:latin typeface="Courier New"/>
              </a:rPr>
              <a:t>{</a:t>
            </a:r>
            <a:r>
              <a:rPr lang="en-US" sz="1400" dirty="0" smtClean="0">
                <a:solidFill>
                  <a:srgbClr val="000000"/>
                </a:solidFill>
                <a:latin typeface="Courier New"/>
              </a:rPr>
              <a:t> </a:t>
            </a:r>
          </a:p>
          <a:p>
            <a:pPr algn="l">
              <a:spcBef>
                <a:spcPts val="0"/>
              </a:spcBef>
            </a:pPr>
            <a:r>
              <a:rPr lang="en-US" sz="1400" dirty="0" smtClean="0">
                <a:solidFill>
                  <a:srgbClr val="000000"/>
                </a:solidFill>
                <a:latin typeface="Courier New"/>
              </a:rPr>
              <a:t>  </a:t>
            </a:r>
            <a:r>
              <a:rPr lang="en-US" sz="1400" dirty="0" smtClean="0">
                <a:solidFill>
                  <a:srgbClr val="0000FF"/>
                </a:solidFill>
                <a:latin typeface="Courier New"/>
              </a:rPr>
              <a:t>real</a:t>
            </a:r>
            <a:r>
              <a:rPr lang="en-US" sz="1400" dirty="0" smtClean="0">
                <a:solidFill>
                  <a:srgbClr val="000000"/>
                </a:solidFill>
                <a:latin typeface="Courier New"/>
              </a:rPr>
              <a:t> a</a:t>
            </a:r>
            <a:r>
              <a:rPr lang="en-US" sz="1400" dirty="0" smtClean="0">
                <a:solidFill>
                  <a:srgbClr val="000080"/>
                </a:solidFill>
                <a:latin typeface="Courier New"/>
              </a:rPr>
              <a:t>;</a:t>
            </a:r>
            <a:r>
              <a:rPr lang="en-US" sz="1400" dirty="0" smtClean="0">
                <a:solidFill>
                  <a:srgbClr val="000000"/>
                </a:solidFill>
                <a:latin typeface="Courier New"/>
              </a:rPr>
              <a:t> </a:t>
            </a:r>
            <a:r>
              <a:rPr lang="en-US" sz="1400" dirty="0" smtClean="0">
                <a:solidFill>
                  <a:srgbClr val="008000"/>
                </a:solidFill>
                <a:latin typeface="Courier New"/>
              </a:rPr>
              <a:t>// signal offset </a:t>
            </a:r>
          </a:p>
          <a:p>
            <a:pPr algn="l">
              <a:spcBef>
                <a:spcPts val="0"/>
              </a:spcBef>
            </a:pPr>
            <a:r>
              <a:rPr lang="en-US" sz="1400" dirty="0" smtClean="0">
                <a:solidFill>
                  <a:srgbClr val="008000"/>
                </a:solidFill>
                <a:latin typeface="Courier New"/>
              </a:rPr>
              <a:t>  </a:t>
            </a:r>
            <a:r>
              <a:rPr lang="en-US" sz="1400" dirty="0" smtClean="0">
                <a:solidFill>
                  <a:srgbClr val="0000FF"/>
                </a:solidFill>
                <a:latin typeface="Courier New"/>
              </a:rPr>
              <a:t>real</a:t>
            </a:r>
            <a:r>
              <a:rPr lang="en-US" sz="1400" dirty="0" smtClean="0">
                <a:solidFill>
                  <a:srgbClr val="000000"/>
                </a:solidFill>
                <a:latin typeface="Courier New"/>
              </a:rPr>
              <a:t> b</a:t>
            </a:r>
            <a:r>
              <a:rPr lang="en-US" sz="1400" dirty="0" smtClean="0">
                <a:solidFill>
                  <a:srgbClr val="000080"/>
                </a:solidFill>
                <a:latin typeface="Courier New"/>
              </a:rPr>
              <a:t>;</a:t>
            </a:r>
            <a:r>
              <a:rPr lang="en-US" sz="1400" dirty="0" smtClean="0">
                <a:solidFill>
                  <a:srgbClr val="000000"/>
                </a:solidFill>
                <a:latin typeface="Courier New"/>
              </a:rPr>
              <a:t> </a:t>
            </a:r>
            <a:r>
              <a:rPr lang="en-US" sz="1400" dirty="0" smtClean="0">
                <a:solidFill>
                  <a:srgbClr val="008000"/>
                </a:solidFill>
                <a:latin typeface="Courier New"/>
              </a:rPr>
              <a:t>// signal slope </a:t>
            </a:r>
          </a:p>
          <a:p>
            <a:pPr algn="l">
              <a:spcBef>
                <a:spcPts val="0"/>
              </a:spcBef>
            </a:pPr>
            <a:r>
              <a:rPr lang="en-US" sz="1400" dirty="0" smtClean="0">
                <a:solidFill>
                  <a:srgbClr val="008000"/>
                </a:solidFill>
                <a:latin typeface="Courier New"/>
              </a:rPr>
              <a:t>  </a:t>
            </a:r>
            <a:r>
              <a:rPr lang="en-US" sz="1400" dirty="0" smtClean="0">
                <a:solidFill>
                  <a:srgbClr val="0000FF"/>
                </a:solidFill>
                <a:latin typeface="Courier New"/>
              </a:rPr>
              <a:t>real</a:t>
            </a:r>
            <a:r>
              <a:rPr lang="en-US" sz="1400" dirty="0" smtClean="0">
                <a:solidFill>
                  <a:srgbClr val="000000"/>
                </a:solidFill>
                <a:latin typeface="Courier New"/>
              </a:rPr>
              <a:t> t0</a:t>
            </a:r>
            <a:r>
              <a:rPr lang="en-US" sz="1400" dirty="0" smtClean="0">
                <a:solidFill>
                  <a:srgbClr val="000080"/>
                </a:solidFill>
                <a:latin typeface="Courier New"/>
              </a:rPr>
              <a:t>;</a:t>
            </a:r>
            <a:r>
              <a:rPr lang="en-US" sz="1400" dirty="0" smtClean="0">
                <a:solidFill>
                  <a:srgbClr val="000000"/>
                </a:solidFill>
                <a:latin typeface="Courier New"/>
              </a:rPr>
              <a:t> </a:t>
            </a:r>
            <a:r>
              <a:rPr lang="en-US" sz="1400" dirty="0" smtClean="0">
                <a:solidFill>
                  <a:srgbClr val="008000"/>
                </a:solidFill>
                <a:latin typeface="Courier New"/>
              </a:rPr>
              <a:t>// time offset </a:t>
            </a:r>
          </a:p>
          <a:p>
            <a:pPr algn="l">
              <a:spcBef>
                <a:spcPts val="0"/>
              </a:spcBef>
            </a:pPr>
            <a:r>
              <a:rPr lang="en-US" sz="1400" dirty="0" smtClean="0">
                <a:solidFill>
                  <a:srgbClr val="000080"/>
                </a:solidFill>
                <a:latin typeface="Courier New"/>
              </a:rPr>
              <a:t>}</a:t>
            </a:r>
            <a:r>
              <a:rPr lang="en-US" sz="1400" dirty="0" smtClean="0">
                <a:solidFill>
                  <a:srgbClr val="000000"/>
                </a:solidFill>
                <a:latin typeface="Courier New"/>
              </a:rPr>
              <a:t> </a:t>
            </a:r>
            <a:r>
              <a:rPr lang="en-US" sz="1400" dirty="0" err="1" smtClean="0">
                <a:solidFill>
                  <a:srgbClr val="000000"/>
                </a:solidFill>
                <a:latin typeface="Courier New"/>
              </a:rPr>
              <a:t>pwl</a:t>
            </a:r>
            <a:r>
              <a:rPr lang="en-US" sz="1400" dirty="0" smtClean="0">
                <a:solidFill>
                  <a:srgbClr val="000080"/>
                </a:solidFill>
                <a:latin typeface="Courier New"/>
              </a:rPr>
              <a:t>;</a:t>
            </a:r>
            <a:endParaRPr lang="en-US" sz="1400" dirty="0"/>
          </a:p>
        </p:txBody>
      </p:sp>
      <p:sp>
        <p:nvSpPr>
          <p:cNvPr id="9" name="TextBox 8"/>
          <p:cNvSpPr txBox="1"/>
          <p:nvPr/>
        </p:nvSpPr>
        <p:spPr>
          <a:xfrm>
            <a:off x="5048250" y="4040306"/>
            <a:ext cx="4095749" cy="307777"/>
          </a:xfrm>
          <a:prstGeom prst="rect">
            <a:avLst/>
          </a:prstGeom>
          <a:noFill/>
        </p:spPr>
        <p:txBody>
          <a:bodyPr wrap="square" rtlCol="0">
            <a:spAutoFit/>
          </a:bodyPr>
          <a:lstStyle/>
          <a:p>
            <a:r>
              <a:rPr lang="en-US" sz="1400" b="0" dirty="0" smtClean="0"/>
              <a:t>&lt;PWL waveform </a:t>
            </a:r>
            <a:r>
              <a:rPr lang="en-US" sz="1400" b="0" dirty="0" err="1" smtClean="0"/>
              <a:t>datatype</a:t>
            </a:r>
            <a:r>
              <a:rPr lang="en-US" sz="1400" b="0" dirty="0" smtClean="0"/>
              <a:t> in SystemVerilog&gt;</a:t>
            </a:r>
            <a:endParaRPr lang="en-US" sz="1400" b="0" dirty="0"/>
          </a:p>
        </p:txBody>
      </p:sp>
    </p:spTree>
  </p:cSld>
  <p:clrMapOvr>
    <a:masterClrMapping/>
  </p:clrMapOvr>
  <p:transition advTm="1">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Previous Works – PWL Approximation (2/2)</a:t>
            </a:r>
            <a:endParaRPr lang="en-US" dirty="0"/>
          </a:p>
        </p:txBody>
      </p:sp>
      <p:sp>
        <p:nvSpPr>
          <p:cNvPr id="3" name="내용 개체 틀 2"/>
          <p:cNvSpPr>
            <a:spLocks noGrp="1"/>
          </p:cNvSpPr>
          <p:nvPr>
            <p:ph idx="1"/>
          </p:nvPr>
        </p:nvSpPr>
        <p:spPr/>
        <p:txBody>
          <a:bodyPr/>
          <a:lstStyle/>
          <a:p>
            <a:r>
              <a:rPr lang="en-US" dirty="0" smtClean="0"/>
              <a:t>Updating a PWL segment does not involve time integration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But, choosing proper </a:t>
            </a:r>
            <a:r>
              <a:rPr lang="el-GR" dirty="0" smtClean="0"/>
              <a:t>Δ</a:t>
            </a:r>
            <a:r>
              <a:rPr lang="en-US" dirty="0" smtClean="0"/>
              <a:t>T for given </a:t>
            </a:r>
            <a:r>
              <a:rPr lang="en-US" dirty="0" err="1" smtClean="0"/>
              <a:t>e</a:t>
            </a:r>
            <a:r>
              <a:rPr lang="en-US" baseline="-25000" dirty="0" err="1" smtClean="0"/>
              <a:t>tol</a:t>
            </a:r>
            <a:r>
              <a:rPr lang="en-US" dirty="0" smtClean="0"/>
              <a:t> is time consuming</a:t>
            </a:r>
          </a:p>
          <a:p>
            <a:pPr lvl="1"/>
            <a:r>
              <a:rPr lang="en-US" dirty="0" smtClean="0"/>
              <a:t>Depends on systems being modeled, input slope, etc</a:t>
            </a:r>
          </a:p>
          <a:p>
            <a:endParaRPr lang="en-US" dirty="0" smtClean="0"/>
          </a:p>
          <a:p>
            <a:r>
              <a:rPr lang="en-US" dirty="0" smtClean="0"/>
              <a:t>Also, this regular evaluation could be redundant </a:t>
            </a:r>
          </a:p>
          <a:p>
            <a:pPr lvl="1"/>
            <a:r>
              <a:rPr lang="en-US" dirty="0" smtClean="0"/>
              <a:t>e.g. a signal is not steep</a:t>
            </a:r>
            <a:endParaRPr lang="en-US" dirty="0"/>
          </a:p>
        </p:txBody>
      </p:sp>
      <p:graphicFrame>
        <p:nvGraphicFramePr>
          <p:cNvPr id="40961" name="Object 1"/>
          <p:cNvGraphicFramePr>
            <a:graphicFrameLocks noChangeAspect="1"/>
          </p:cNvGraphicFramePr>
          <p:nvPr/>
        </p:nvGraphicFramePr>
        <p:xfrm>
          <a:off x="4935161" y="2094746"/>
          <a:ext cx="2906712" cy="1487488"/>
        </p:xfrm>
        <a:graphic>
          <a:graphicData uri="http://schemas.openxmlformats.org/presentationml/2006/ole">
            <mc:AlternateContent xmlns:mc="http://schemas.openxmlformats.org/markup-compatibility/2006">
              <mc:Choice xmlns:v="urn:schemas-microsoft-com:vml" Requires="v">
                <p:oleObj spid="_x0000_s71697" name="수식" r:id="rId4" imgW="1688760" imgH="863280" progId="Equation.3">
                  <p:embed/>
                </p:oleObj>
              </mc:Choice>
              <mc:Fallback>
                <p:oleObj name="수식" r:id="rId4" imgW="1688760" imgH="8632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5161" y="2094746"/>
                        <a:ext cx="2906712" cy="148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그림 5" descr="pwl.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2197" y="1950291"/>
            <a:ext cx="3398528" cy="1752604"/>
          </a:xfrm>
          <a:prstGeom prst="rect">
            <a:avLst/>
          </a:prstGeom>
        </p:spPr>
      </p:pic>
    </p:spTree>
  </p:cSld>
  <p:clrMapOvr>
    <a:masterClrMapping/>
  </p:clrMapOvr>
  <p:transition advTm="72498">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spf_1m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68" y="2743206"/>
            <a:ext cx="4114800" cy="3086100"/>
          </a:xfrm>
          <a:prstGeom prst="rect">
            <a:avLst/>
          </a:prstGeom>
        </p:spPr>
      </p:pic>
      <p:pic>
        <p:nvPicPr>
          <p:cNvPr id="5" name="그림 4" descr="spf_10mv.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0368" y="2770503"/>
            <a:ext cx="4114800" cy="3086100"/>
          </a:xfrm>
          <a:prstGeom prst="rect">
            <a:avLst/>
          </a:prstGeom>
        </p:spPr>
      </p:pic>
      <p:sp>
        <p:nvSpPr>
          <p:cNvPr id="2" name="제목 1"/>
          <p:cNvSpPr>
            <a:spLocks noGrp="1"/>
          </p:cNvSpPr>
          <p:nvPr>
            <p:ph type="title"/>
          </p:nvPr>
        </p:nvSpPr>
        <p:spPr/>
        <p:txBody>
          <a:bodyPr/>
          <a:lstStyle/>
          <a:p>
            <a:r>
              <a:rPr lang="en-US" dirty="0" smtClean="0"/>
              <a:t>Filter Model – Single-Pole Filter</a:t>
            </a:r>
            <a:endParaRPr lang="en-US" dirty="0"/>
          </a:p>
        </p:txBody>
      </p:sp>
      <p:sp>
        <p:nvSpPr>
          <p:cNvPr id="3" name="내용 개체 틀 2"/>
          <p:cNvSpPr>
            <a:spLocks noGrp="1"/>
          </p:cNvSpPr>
          <p:nvPr>
            <p:ph idx="1"/>
          </p:nvPr>
        </p:nvSpPr>
        <p:spPr/>
        <p:txBody>
          <a:bodyPr/>
          <a:lstStyle/>
          <a:p>
            <a:endParaRPr lang="en-US" dirty="0" smtClean="0"/>
          </a:p>
          <a:p>
            <a:r>
              <a:rPr lang="en-US" dirty="0" smtClean="0"/>
              <a:t>One can trade accuracy for speed with no additional cost</a:t>
            </a:r>
          </a:p>
          <a:p>
            <a:pPr lvl="1"/>
            <a:r>
              <a:rPr lang="en-US" dirty="0" smtClean="0"/>
              <a:t>e.g.) events marked with filled circles below</a:t>
            </a:r>
          </a:p>
          <a:p>
            <a:endParaRPr lang="en-US" dirty="0" smtClean="0"/>
          </a:p>
        </p:txBody>
      </p:sp>
      <p:sp>
        <p:nvSpPr>
          <p:cNvPr id="6" name="TextBox 5"/>
          <p:cNvSpPr txBox="1"/>
          <p:nvPr/>
        </p:nvSpPr>
        <p:spPr>
          <a:xfrm>
            <a:off x="0" y="5773004"/>
            <a:ext cx="9144000" cy="307777"/>
          </a:xfrm>
          <a:prstGeom prst="rect">
            <a:avLst/>
          </a:prstGeom>
          <a:noFill/>
        </p:spPr>
        <p:txBody>
          <a:bodyPr wrap="square" rtlCol="0">
            <a:spAutoFit/>
          </a:bodyPr>
          <a:lstStyle/>
          <a:p>
            <a:r>
              <a:rPr lang="en-US" sz="1400" b="0" dirty="0" smtClean="0"/>
              <a:t>&lt;Ramp response of a single-pole filter model with </a:t>
            </a:r>
            <a:r>
              <a:rPr lang="en-US" sz="1400" b="0" dirty="0" err="1" smtClean="0"/>
              <a:t>e</a:t>
            </a:r>
            <a:r>
              <a:rPr lang="en-US" sz="1400" b="0" baseline="-25000" dirty="0" err="1" smtClean="0"/>
              <a:t>tol</a:t>
            </a:r>
            <a:r>
              <a:rPr lang="en-US" sz="1400" b="0" dirty="0" smtClean="0"/>
              <a:t> = 1 mV (left) and 10 mV (right)&gt;</a:t>
            </a:r>
            <a:endParaRPr lang="en-US" sz="1400" b="0" dirty="0"/>
          </a:p>
        </p:txBody>
      </p:sp>
    </p:spTree>
  </p:cSld>
  <p:clrMapOvr>
    <a:masterClrMapping/>
  </p:clrMapOvr>
  <p:transition advTm="64681">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Analog Equivalents For:</a:t>
            </a:r>
            <a:endParaRPr lang="en-US" dirty="0"/>
          </a:p>
        </p:txBody>
      </p:sp>
      <p:sp>
        <p:nvSpPr>
          <p:cNvPr id="3" name="Content Placeholder 2"/>
          <p:cNvSpPr>
            <a:spLocks noGrp="1"/>
          </p:cNvSpPr>
          <p:nvPr>
            <p:ph idx="1"/>
          </p:nvPr>
        </p:nvSpPr>
        <p:spPr/>
        <p:txBody>
          <a:bodyPr/>
          <a:lstStyle/>
          <a:p>
            <a:endParaRPr lang="en-US" dirty="0" smtClean="0"/>
          </a:p>
          <a:p>
            <a:r>
              <a:rPr lang="en-US" strike="sngStrike" dirty="0" err="1" smtClean="0"/>
              <a:t>Std.Cells</a:t>
            </a:r>
            <a:endParaRPr lang="en-US" strike="sngStrike" dirty="0"/>
          </a:p>
          <a:p>
            <a:endParaRPr lang="en-US" dirty="0" smtClean="0"/>
          </a:p>
          <a:p>
            <a:endParaRPr lang="en-US" dirty="0" smtClean="0"/>
          </a:p>
          <a:p>
            <a:r>
              <a:rPr lang="en-US" strike="sngStrike" dirty="0" smtClean="0"/>
              <a:t>Abstraction</a:t>
            </a:r>
            <a:endParaRPr lang="en-US" strike="sngStrike" dirty="0"/>
          </a:p>
          <a:p>
            <a:endParaRPr lang="en-US" dirty="0" smtClean="0"/>
          </a:p>
          <a:p>
            <a:endParaRPr lang="en-US" dirty="0" smtClean="0"/>
          </a:p>
          <a:p>
            <a:r>
              <a:rPr lang="en-US" strike="sngStrike" dirty="0" smtClean="0"/>
              <a:t>Functional Model</a:t>
            </a:r>
            <a:endParaRPr lang="en-US" strike="sngStrike" dirty="0"/>
          </a:p>
          <a:p>
            <a:endParaRPr lang="en-US" dirty="0" smtClean="0">
              <a:solidFill>
                <a:schemeClr val="bg1">
                  <a:lumMod val="65000"/>
                </a:schemeClr>
              </a:solidFill>
            </a:endParaRPr>
          </a:p>
          <a:p>
            <a:endParaRPr lang="en-US" dirty="0" smtClean="0">
              <a:solidFill>
                <a:schemeClr val="bg1">
                  <a:lumMod val="65000"/>
                </a:schemeClr>
              </a:solidFill>
            </a:endParaRPr>
          </a:p>
          <a:p>
            <a:r>
              <a:rPr lang="en-US" dirty="0" smtClean="0"/>
              <a:t>Equivalence Checking</a:t>
            </a:r>
          </a:p>
          <a:p>
            <a:pPr marL="1371600" lvl="3" indent="0">
              <a:buNone/>
            </a:pPr>
            <a:endParaRPr lang="en-US" dirty="0" smtClean="0"/>
          </a:p>
          <a:p>
            <a:pPr>
              <a:buNone/>
            </a:pPr>
            <a:endParaRPr lang="en-US" dirty="0"/>
          </a:p>
        </p:txBody>
      </p:sp>
    </p:spTree>
    <p:extLst>
      <p:ext uri="{BB962C8B-B14F-4D97-AF65-F5344CB8AC3E}">
        <p14:creationId xmlns:p14="http://schemas.microsoft.com/office/powerpoint/2010/main" val="255645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Equivalence Checking</a:t>
            </a:r>
            <a:endParaRPr lang="en-US" dirty="0"/>
          </a:p>
        </p:txBody>
      </p:sp>
      <p:sp>
        <p:nvSpPr>
          <p:cNvPr id="3" name="Content Placeholder 2"/>
          <p:cNvSpPr>
            <a:spLocks noGrp="1"/>
          </p:cNvSpPr>
          <p:nvPr>
            <p:ph idx="1"/>
          </p:nvPr>
        </p:nvSpPr>
        <p:spPr>
          <a:xfrm>
            <a:off x="685800" y="1447800"/>
            <a:ext cx="7975600" cy="4648200"/>
          </a:xfrm>
        </p:spPr>
        <p:txBody>
          <a:bodyPr/>
          <a:lstStyle/>
          <a:p>
            <a:endParaRPr lang="en-US" dirty="0"/>
          </a:p>
          <a:p>
            <a:r>
              <a:rPr lang="en-US" dirty="0" smtClean="0"/>
              <a:t>Map circuit/Verilog responses to abstract models (transfer matrix)</a:t>
            </a:r>
          </a:p>
          <a:p>
            <a:pPr lvl="1"/>
            <a:r>
              <a:rPr lang="en-US" dirty="0" smtClean="0"/>
              <a:t>e.g., linear model*</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r>
              <a:rPr lang="en-US" dirty="0" smtClean="0"/>
              <a:t>Compare two extracted matrices for equivalence checking</a:t>
            </a:r>
          </a:p>
          <a:p>
            <a:pPr lvl="1"/>
            <a:endParaRPr lang="en-US" dirty="0" smtClean="0"/>
          </a:p>
          <a:p>
            <a:pPr lvl="1"/>
            <a:endParaRPr lang="en-US" dirty="0"/>
          </a:p>
          <a:p>
            <a:pPr lvl="1"/>
            <a:endParaRPr lang="en-US" dirty="0" smtClean="0"/>
          </a:p>
          <a:p>
            <a:pPr lvl="1"/>
            <a:endParaRPr lang="en-US" dirty="0"/>
          </a:p>
          <a:p>
            <a:endParaRPr lang="en-US" dirty="0"/>
          </a:p>
        </p:txBody>
      </p:sp>
      <p:sp>
        <p:nvSpPr>
          <p:cNvPr id="4" name="Text Box 6"/>
          <p:cNvSpPr txBox="1">
            <a:spLocks noChangeArrowheads="1"/>
          </p:cNvSpPr>
          <p:nvPr/>
        </p:nvSpPr>
        <p:spPr bwMode="auto">
          <a:xfrm>
            <a:off x="0" y="3127911"/>
            <a:ext cx="8920162" cy="701675"/>
          </a:xfrm>
          <a:prstGeom prst="rect">
            <a:avLst/>
          </a:prstGeom>
          <a:noFill/>
          <a:ln w="9525">
            <a:noFill/>
            <a:miter lim="800000"/>
            <a:headEnd/>
            <a:tailEnd/>
          </a:ln>
        </p:spPr>
        <p:txBody>
          <a:bodyPr wrap="square">
            <a:spAutoFit/>
          </a:bodyPr>
          <a:lstStyle/>
          <a:p>
            <a:pPr algn="ctr">
              <a:spcBef>
                <a:spcPct val="50000"/>
              </a:spcBef>
            </a:pPr>
            <a:r>
              <a:rPr lang="en-US" altLang="ko-KR" sz="4000" b="1" dirty="0" smtClean="0">
                <a:solidFill>
                  <a:srgbClr val="000099"/>
                </a:solidFill>
                <a:latin typeface="Verdana" pitchFamily="34" charset="0"/>
                <a:ea typeface="굴림" charset="-127"/>
              </a:rPr>
              <a:t> Y</a:t>
            </a:r>
            <a:r>
              <a:rPr lang="en-US" altLang="ko-KR" sz="4000" dirty="0" smtClean="0">
                <a:solidFill>
                  <a:srgbClr val="000099"/>
                </a:solidFill>
                <a:latin typeface="Verdana" pitchFamily="34" charset="0"/>
                <a:ea typeface="굴림" charset="-127"/>
              </a:rPr>
              <a:t>=</a:t>
            </a:r>
            <a:r>
              <a:rPr lang="en-US" altLang="ko-KR" sz="4000" b="1" dirty="0" err="1" smtClean="0">
                <a:solidFill>
                  <a:srgbClr val="000099"/>
                </a:solidFill>
                <a:latin typeface="Verdana" pitchFamily="34" charset="0"/>
                <a:ea typeface="굴림" charset="-127"/>
              </a:rPr>
              <a:t>Gx</a:t>
            </a:r>
            <a:endParaRPr lang="en-US" altLang="ko-KR" sz="4000" b="1" dirty="0">
              <a:solidFill>
                <a:srgbClr val="000099"/>
              </a:solidFill>
              <a:latin typeface="Verdana" pitchFamily="34" charset="0"/>
              <a:ea typeface="굴림" charset="-127"/>
            </a:endParaRPr>
          </a:p>
        </p:txBody>
      </p:sp>
      <p:sp>
        <p:nvSpPr>
          <p:cNvPr id="5" name="AutoShape 7"/>
          <p:cNvSpPr>
            <a:spLocks/>
          </p:cNvSpPr>
          <p:nvPr/>
        </p:nvSpPr>
        <p:spPr bwMode="auto">
          <a:xfrm>
            <a:off x="5576887" y="3023136"/>
            <a:ext cx="254000" cy="990600"/>
          </a:xfrm>
          <a:prstGeom prst="leftBrace">
            <a:avLst>
              <a:gd name="adj1" fmla="val 32500"/>
              <a:gd name="adj2" fmla="val 50000"/>
            </a:avLst>
          </a:prstGeom>
          <a:noFill/>
          <a:ln w="19050">
            <a:solidFill>
              <a:srgbClr val="000099"/>
            </a:solidFill>
            <a:round/>
            <a:headEnd/>
            <a:tailEnd/>
          </a:ln>
        </p:spPr>
        <p:txBody>
          <a:bodyPr wrap="none" anchor="ctr"/>
          <a:lstStyle/>
          <a:p>
            <a:pPr>
              <a:lnSpc>
                <a:spcPct val="85000"/>
              </a:lnSpc>
              <a:spcBef>
                <a:spcPct val="50000"/>
              </a:spcBef>
            </a:pPr>
            <a:endParaRPr lang="ko-KR" altLang="ko-KR" sz="2000">
              <a:solidFill>
                <a:srgbClr val="0000FF"/>
              </a:solidFill>
              <a:ea typeface="굴림" charset="-127"/>
            </a:endParaRPr>
          </a:p>
        </p:txBody>
      </p:sp>
      <p:sp>
        <p:nvSpPr>
          <p:cNvPr id="6" name="Text Box 8"/>
          <p:cNvSpPr txBox="1">
            <a:spLocks noChangeArrowheads="1"/>
          </p:cNvSpPr>
          <p:nvPr/>
        </p:nvSpPr>
        <p:spPr bwMode="auto">
          <a:xfrm>
            <a:off x="5957887" y="2880261"/>
            <a:ext cx="3124200" cy="1200329"/>
          </a:xfrm>
          <a:prstGeom prst="rect">
            <a:avLst/>
          </a:prstGeom>
          <a:noFill/>
          <a:ln w="9525">
            <a:noFill/>
            <a:miter lim="800000"/>
            <a:headEnd/>
            <a:tailEnd/>
          </a:ln>
        </p:spPr>
        <p:txBody>
          <a:bodyPr wrap="square">
            <a:spAutoFit/>
          </a:bodyPr>
          <a:lstStyle/>
          <a:p>
            <a:pPr algn="l">
              <a:spcBef>
                <a:spcPct val="50000"/>
              </a:spcBef>
            </a:pPr>
            <a:r>
              <a:rPr lang="en-US" altLang="ko-KR" sz="1800" b="1" dirty="0">
                <a:solidFill>
                  <a:srgbClr val="000099"/>
                </a:solidFill>
                <a:latin typeface="Verdana" pitchFamily="34" charset="0"/>
                <a:ea typeface="굴림" charset="-127"/>
              </a:rPr>
              <a:t>Y</a:t>
            </a:r>
            <a:r>
              <a:rPr lang="en-US" altLang="ko-KR" sz="1800" dirty="0">
                <a:solidFill>
                  <a:srgbClr val="000099"/>
                </a:solidFill>
                <a:latin typeface="Verdana" pitchFamily="34" charset="0"/>
                <a:ea typeface="굴림" charset="-127"/>
              </a:rPr>
              <a:t>: </a:t>
            </a:r>
            <a:r>
              <a:rPr lang="en-US" altLang="ko-KR" sz="1800" dirty="0" smtClean="0">
                <a:solidFill>
                  <a:srgbClr val="000099"/>
                </a:solidFill>
                <a:latin typeface="Verdana" pitchFamily="34" charset="0"/>
                <a:ea typeface="굴림" charset="-127"/>
              </a:rPr>
              <a:t>Outputs/Properties</a:t>
            </a:r>
            <a:endParaRPr lang="en-US" altLang="ko-KR" sz="1800" dirty="0">
              <a:solidFill>
                <a:srgbClr val="000099"/>
              </a:solidFill>
              <a:latin typeface="Verdana" pitchFamily="34" charset="0"/>
              <a:ea typeface="굴림" charset="-127"/>
            </a:endParaRPr>
          </a:p>
          <a:p>
            <a:pPr algn="l">
              <a:spcBef>
                <a:spcPct val="50000"/>
              </a:spcBef>
            </a:pPr>
            <a:r>
              <a:rPr lang="en-US" altLang="ko-KR" sz="1800" b="1" dirty="0">
                <a:solidFill>
                  <a:srgbClr val="000099"/>
                </a:solidFill>
                <a:latin typeface="Verdana" pitchFamily="34" charset="0"/>
                <a:ea typeface="굴림" charset="-127"/>
              </a:rPr>
              <a:t>x</a:t>
            </a:r>
            <a:r>
              <a:rPr lang="en-US" altLang="ko-KR" sz="1800" dirty="0">
                <a:solidFill>
                  <a:srgbClr val="000099"/>
                </a:solidFill>
                <a:latin typeface="Verdana" pitchFamily="34" charset="0"/>
                <a:ea typeface="굴림" charset="-127"/>
              </a:rPr>
              <a:t>: Inputs</a:t>
            </a:r>
          </a:p>
          <a:p>
            <a:pPr algn="l">
              <a:spcBef>
                <a:spcPct val="50000"/>
              </a:spcBef>
            </a:pPr>
            <a:r>
              <a:rPr lang="en-US" altLang="ko-KR" sz="1800" b="1" dirty="0">
                <a:solidFill>
                  <a:srgbClr val="000099"/>
                </a:solidFill>
                <a:latin typeface="Verdana" pitchFamily="34" charset="0"/>
                <a:ea typeface="굴림" charset="-127"/>
              </a:rPr>
              <a:t>G</a:t>
            </a:r>
            <a:r>
              <a:rPr lang="en-US" altLang="ko-KR" sz="1800" dirty="0">
                <a:solidFill>
                  <a:srgbClr val="000099"/>
                </a:solidFill>
                <a:latin typeface="Verdana" pitchFamily="34" charset="0"/>
                <a:ea typeface="굴림" charset="-127"/>
              </a:rPr>
              <a:t>: Gain matrix</a:t>
            </a:r>
          </a:p>
        </p:txBody>
      </p:sp>
      <p:sp>
        <p:nvSpPr>
          <p:cNvPr id="7" name="TextBox 6"/>
          <p:cNvSpPr txBox="1"/>
          <p:nvPr/>
        </p:nvSpPr>
        <p:spPr>
          <a:xfrm>
            <a:off x="88900" y="5765800"/>
            <a:ext cx="8589962" cy="338554"/>
          </a:xfrm>
          <a:prstGeom prst="rect">
            <a:avLst/>
          </a:prstGeom>
          <a:noFill/>
        </p:spPr>
        <p:txBody>
          <a:bodyPr wrap="square" rtlCol="0">
            <a:spAutoFit/>
          </a:bodyPr>
          <a:lstStyle/>
          <a:p>
            <a:r>
              <a:rPr lang="en-US" b="0" dirty="0" smtClean="0"/>
              <a:t>* It can be generalized to ”linear regression model” to include higher-order terms</a:t>
            </a:r>
            <a:endParaRPr lang="en-US" b="0" dirty="0"/>
          </a:p>
        </p:txBody>
      </p:sp>
    </p:spTree>
    <p:extLst>
      <p:ext uri="{BB962C8B-B14F-4D97-AF65-F5344CB8AC3E}">
        <p14:creationId xmlns:p14="http://schemas.microsoft.com/office/powerpoint/2010/main" val="3185545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Coverage</a:t>
            </a:r>
            <a:endParaRPr lang="en-US" dirty="0"/>
          </a:p>
        </p:txBody>
      </p:sp>
      <p:sp>
        <p:nvSpPr>
          <p:cNvPr id="3" name="Content Placeholder 2"/>
          <p:cNvSpPr>
            <a:spLocks noGrp="1"/>
          </p:cNvSpPr>
          <p:nvPr>
            <p:ph idx="1"/>
          </p:nvPr>
        </p:nvSpPr>
        <p:spPr/>
        <p:txBody>
          <a:bodyPr/>
          <a:lstStyle/>
          <a:p>
            <a:endParaRPr lang="en-US" dirty="0" smtClean="0"/>
          </a:p>
          <a:p>
            <a:r>
              <a:rPr lang="en-US" dirty="0"/>
              <a:t>Check </a:t>
            </a:r>
            <a:r>
              <a:rPr lang="en-US" dirty="0" smtClean="0"/>
              <a:t>coupled systems</a:t>
            </a:r>
            <a:endParaRPr lang="en-US" dirty="0"/>
          </a:p>
          <a:p>
            <a:pPr lvl="1"/>
            <a:r>
              <a:rPr lang="en-US" dirty="0" smtClean="0"/>
              <a:t>Linear system from </a:t>
            </a:r>
            <a:r>
              <a:rPr lang="en-US" dirty="0"/>
              <a:t>analog inputs to analog </a:t>
            </a:r>
            <a:r>
              <a:rPr lang="en-US" dirty="0" smtClean="0"/>
              <a:t>outputs</a:t>
            </a:r>
          </a:p>
          <a:p>
            <a:pPr lvl="1"/>
            <a:r>
              <a:rPr lang="en-US" dirty="0" smtClean="0"/>
              <a:t>Linear system from (control) inputs to controlled parameters</a:t>
            </a:r>
          </a:p>
          <a:p>
            <a:endParaRPr lang="en-US" dirty="0" smtClean="0"/>
          </a:p>
          <a:p>
            <a:endParaRPr lang="en-US" dirty="0" smtClean="0"/>
          </a:p>
          <a:p>
            <a:r>
              <a:rPr lang="en-US" dirty="0" smtClean="0"/>
              <a:t>Dynamics are checked by observing TF parameters</a:t>
            </a:r>
          </a:p>
          <a:p>
            <a:pPr lvl="1"/>
            <a:r>
              <a:rPr lang="en-US" dirty="0" smtClean="0"/>
              <a:t>Poles, </a:t>
            </a:r>
            <a:r>
              <a:rPr lang="en-US" dirty="0" err="1" smtClean="0"/>
              <a:t>zeros</a:t>
            </a:r>
            <a:endParaRPr lang="en-US" dirty="0" smtClean="0"/>
          </a:p>
          <a:p>
            <a:pPr lvl="1"/>
            <a:endParaRPr lang="en-US" dirty="0" smtClean="0"/>
          </a:p>
          <a:p>
            <a:pPr lvl="1"/>
            <a:endParaRPr lang="en-US" dirty="0" smtClean="0"/>
          </a:p>
          <a:p>
            <a:r>
              <a:rPr lang="en-US" dirty="0" smtClean="0"/>
              <a:t>But, no universal checks for analog circuits</a:t>
            </a:r>
          </a:p>
          <a:p>
            <a:pPr lvl="1"/>
            <a:r>
              <a:rPr lang="en-US" dirty="0" smtClean="0"/>
              <a:t>Need archived test (benches) for each analog cell type</a:t>
            </a:r>
          </a:p>
          <a:p>
            <a:endParaRPr lang="en-US" dirty="0" smtClean="0"/>
          </a:p>
        </p:txBody>
      </p:sp>
    </p:spTree>
    <p:extLst>
      <p:ext uri="{BB962C8B-B14F-4D97-AF65-F5344CB8AC3E}">
        <p14:creationId xmlns:p14="http://schemas.microsoft.com/office/powerpoint/2010/main" val="409020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Accurate Analog Models</a:t>
            </a:r>
            <a:endParaRPr lang="en-US" dirty="0"/>
          </a:p>
        </p:txBody>
      </p:sp>
      <p:sp>
        <p:nvSpPr>
          <p:cNvPr id="3" name="Content Placeholder 2"/>
          <p:cNvSpPr>
            <a:spLocks noGrp="1"/>
          </p:cNvSpPr>
          <p:nvPr>
            <p:ph idx="1"/>
          </p:nvPr>
        </p:nvSpPr>
        <p:spPr/>
        <p:txBody>
          <a:bodyPr/>
          <a:lstStyle/>
          <a:p>
            <a:r>
              <a:rPr lang="en-US" dirty="0" smtClean="0"/>
              <a:t>We demonstrated on several mixed-signal IPs and chips</a:t>
            </a:r>
            <a:endParaRPr lang="en-US" dirty="0"/>
          </a:p>
        </p:txBody>
      </p:sp>
      <p:pic>
        <p:nvPicPr>
          <p:cNvPr id="4" name="그림 5" descr="hslink.png"/>
          <p:cNvPicPr>
            <a:picLocks noChangeAspect="1"/>
          </p:cNvPicPr>
          <p:nvPr/>
        </p:nvPicPr>
        <p:blipFill>
          <a:blip r:embed="rId2" cstate="print"/>
          <a:stretch>
            <a:fillRect/>
          </a:stretch>
        </p:blipFill>
        <p:spPr>
          <a:xfrm>
            <a:off x="1181100" y="3829353"/>
            <a:ext cx="6781800" cy="1997183"/>
          </a:xfrm>
          <a:prstGeom prst="rect">
            <a:avLst/>
          </a:prstGeom>
        </p:spPr>
      </p:pic>
      <p:sp>
        <p:nvSpPr>
          <p:cNvPr id="5" name="TextBox 4"/>
          <p:cNvSpPr txBox="1"/>
          <p:nvPr/>
        </p:nvSpPr>
        <p:spPr>
          <a:xfrm>
            <a:off x="29535" y="5882374"/>
            <a:ext cx="9114465" cy="307777"/>
          </a:xfrm>
          <a:prstGeom prst="rect">
            <a:avLst/>
          </a:prstGeom>
          <a:noFill/>
        </p:spPr>
        <p:txBody>
          <a:bodyPr wrap="square" rtlCol="0">
            <a:spAutoFit/>
          </a:bodyPr>
          <a:lstStyle/>
          <a:p>
            <a:pPr algn="ctr"/>
            <a:r>
              <a:rPr lang="en-US" sz="1400" b="0" dirty="0" smtClean="0"/>
              <a:t>&lt;Complete wireline link running at 5 </a:t>
            </a:r>
            <a:r>
              <a:rPr lang="en-US" sz="1400" b="0" dirty="0" err="1" smtClean="0"/>
              <a:t>Gbps</a:t>
            </a:r>
            <a:r>
              <a:rPr lang="en-US" sz="1400" b="0" dirty="0" smtClean="0"/>
              <a:t>. CPU time is ~ 10 sec for collecting 50k symbols).&gt;</a:t>
            </a:r>
            <a:endParaRPr lang="en-US" sz="1400" b="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030" y="2129761"/>
            <a:ext cx="1828800" cy="1632253"/>
          </a:xfrm>
          <a:prstGeom prst="rect">
            <a:avLst/>
          </a:prstGeom>
        </p:spPr>
      </p:pic>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07463" y="2074763"/>
            <a:ext cx="1828800" cy="16367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6655" y="2150313"/>
            <a:ext cx="1636776" cy="1636776"/>
          </a:xfrm>
          <a:prstGeom prst="rect">
            <a:avLst/>
          </a:prstGeom>
        </p:spPr>
      </p:pic>
      <p:cxnSp>
        <p:nvCxnSpPr>
          <p:cNvPr id="9" name="Straight Arrow Connector 8"/>
          <p:cNvCxnSpPr/>
          <p:nvPr/>
        </p:nvCxnSpPr>
        <p:spPr bwMode="auto">
          <a:xfrm>
            <a:off x="4107463" y="3494572"/>
            <a:ext cx="271512" cy="632928"/>
          </a:xfrm>
          <a:prstGeom prst="straightConnector1">
            <a:avLst/>
          </a:prstGeom>
          <a:noFill/>
          <a:ln w="22225">
            <a:solidFill>
              <a:srgbClr val="000099"/>
            </a:solidFill>
            <a:round/>
            <a:headEnd/>
            <a:tailEnd type="triangle"/>
          </a:ln>
          <a:extLst>
            <a:ext uri="{909E8E84-426E-40DD-AFC4-6F175D3DCCD1}">
              <a14:hiddenFill xmlns:a14="http://schemas.microsoft.com/office/drawing/2010/main">
                <a:noFill/>
              </a14:hiddenFill>
            </a:ext>
          </a:extLst>
        </p:spPr>
      </p:cxnSp>
      <p:cxnSp>
        <p:nvCxnSpPr>
          <p:cNvPr id="10" name="Straight Arrow Connector 9"/>
          <p:cNvCxnSpPr/>
          <p:nvPr/>
        </p:nvCxnSpPr>
        <p:spPr bwMode="auto">
          <a:xfrm>
            <a:off x="5124752" y="3677378"/>
            <a:ext cx="38566" cy="522242"/>
          </a:xfrm>
          <a:prstGeom prst="straightConnector1">
            <a:avLst/>
          </a:prstGeom>
          <a:noFill/>
          <a:ln w="22225">
            <a:solidFill>
              <a:srgbClr val="000099"/>
            </a:solidFill>
            <a:round/>
            <a:headEnd/>
            <a:tailEnd type="triangle"/>
          </a:ln>
          <a:extLst>
            <a:ext uri="{909E8E84-426E-40DD-AFC4-6F175D3DCCD1}">
              <a14:hiddenFill xmlns:a14="http://schemas.microsoft.com/office/drawing/2010/main">
                <a:noFill/>
              </a14:hiddenFill>
            </a:ext>
          </a:extLst>
        </p:spPr>
      </p:cxnSp>
      <p:cxnSp>
        <p:nvCxnSpPr>
          <p:cNvPr id="11" name="Straight Arrow Connector 10"/>
          <p:cNvCxnSpPr/>
          <p:nvPr/>
        </p:nvCxnSpPr>
        <p:spPr bwMode="auto">
          <a:xfrm flipH="1">
            <a:off x="5767603" y="3701944"/>
            <a:ext cx="427119" cy="512225"/>
          </a:xfrm>
          <a:prstGeom prst="straightConnector1">
            <a:avLst/>
          </a:prstGeom>
          <a:noFill/>
          <a:ln w="22225">
            <a:solidFill>
              <a:srgbClr val="000099"/>
            </a:solidFill>
            <a:round/>
            <a:headEnd/>
            <a:tailEnd type="triangle"/>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08008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Analog State </a:t>
            </a:r>
            <a:r>
              <a:rPr lang="en-US" altLang="ko-KR" dirty="0" smtClean="0"/>
              <a:t>Exploration</a:t>
            </a:r>
            <a:endParaRPr lang="en-US" dirty="0"/>
          </a:p>
        </p:txBody>
      </p:sp>
      <p:sp>
        <p:nvSpPr>
          <p:cNvPr id="3" name="Content Placeholder 2"/>
          <p:cNvSpPr>
            <a:spLocks noGrp="1"/>
          </p:cNvSpPr>
          <p:nvPr>
            <p:ph idx="1"/>
          </p:nvPr>
        </p:nvSpPr>
        <p:spPr/>
        <p:txBody>
          <a:bodyPr/>
          <a:lstStyle/>
          <a:p>
            <a:r>
              <a:rPr lang="en-US" altLang="ko-KR" dirty="0" smtClean="0"/>
              <a:t>Analog surface is smooth</a:t>
            </a:r>
          </a:p>
          <a:p>
            <a:endParaRPr lang="en-US" altLang="ko-KR" dirty="0" smtClean="0"/>
          </a:p>
          <a:p>
            <a:r>
              <a:rPr lang="en-US" altLang="ko-KR" dirty="0" smtClean="0"/>
              <a:t>Smaller # of </a:t>
            </a:r>
            <a:r>
              <a:rPr lang="en-US" altLang="ko-KR" dirty="0"/>
              <a:t>samples are needed for analog models</a:t>
            </a:r>
          </a:p>
          <a:p>
            <a:pPr lvl="1"/>
            <a:r>
              <a:rPr lang="en-US" altLang="ko-KR" dirty="0"/>
              <a:t>e.g., </a:t>
            </a:r>
            <a:r>
              <a:rPr lang="en-US" altLang="ko-KR" i="1" dirty="0"/>
              <a:t>Superposition</a:t>
            </a:r>
            <a:r>
              <a:rPr lang="en-US" altLang="ko-KR" dirty="0"/>
              <a:t> holds for </a:t>
            </a:r>
            <a:r>
              <a:rPr lang="en-US" altLang="ko-KR" dirty="0" smtClean="0"/>
              <a:t>a </a:t>
            </a:r>
            <a:r>
              <a:rPr lang="en-US" altLang="ko-KR" dirty="0"/>
              <a:t>completely linear system</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07888" y="3416300"/>
            <a:ext cx="2861652" cy="2240518"/>
          </a:xfrm>
          <a:prstGeom prst="rect">
            <a:avLst/>
          </a:prstGeom>
          <a:noFill/>
          <a:ln w="9525">
            <a:noFill/>
            <a:miter lim="800000"/>
            <a:headEnd/>
            <a:tailEnd/>
          </a:ln>
        </p:spPr>
      </p:pic>
      <p:sp>
        <p:nvSpPr>
          <p:cNvPr id="5" name="TextBox 4"/>
          <p:cNvSpPr txBox="1"/>
          <p:nvPr/>
        </p:nvSpPr>
        <p:spPr>
          <a:xfrm>
            <a:off x="0" y="5764442"/>
            <a:ext cx="4572000" cy="338554"/>
          </a:xfrm>
          <a:prstGeom prst="rect">
            <a:avLst/>
          </a:prstGeom>
          <a:noFill/>
        </p:spPr>
        <p:txBody>
          <a:bodyPr wrap="square" rtlCol="0">
            <a:spAutoFit/>
          </a:bodyPr>
          <a:lstStyle/>
          <a:p>
            <a:pPr algn="ctr"/>
            <a:r>
              <a:rPr lang="en-US" b="0" dirty="0" smtClean="0"/>
              <a:t>&lt;</a:t>
            </a:r>
            <a:r>
              <a:rPr lang="en-US" b="0" i="1" dirty="0" smtClean="0"/>
              <a:t>Digital response&gt;</a:t>
            </a:r>
            <a:r>
              <a:rPr lang="en-US" b="0" dirty="0" smtClean="0"/>
              <a:t> </a:t>
            </a:r>
            <a:endParaRPr lang="en-US" b="0" dirty="0"/>
          </a:p>
        </p:txBody>
      </p:sp>
      <p:sp>
        <p:nvSpPr>
          <p:cNvPr id="7" name="TextBox 6"/>
          <p:cNvSpPr txBox="1"/>
          <p:nvPr/>
        </p:nvSpPr>
        <p:spPr>
          <a:xfrm>
            <a:off x="4572000" y="5764442"/>
            <a:ext cx="4572000" cy="338554"/>
          </a:xfrm>
          <a:prstGeom prst="rect">
            <a:avLst/>
          </a:prstGeom>
          <a:noFill/>
        </p:spPr>
        <p:txBody>
          <a:bodyPr wrap="square" rtlCol="0">
            <a:spAutoFit/>
          </a:bodyPr>
          <a:lstStyle/>
          <a:p>
            <a:pPr algn="ctr"/>
            <a:r>
              <a:rPr lang="en-US" b="0" dirty="0" smtClean="0"/>
              <a:t>&lt;</a:t>
            </a:r>
            <a:r>
              <a:rPr lang="en-US" b="0" i="1" dirty="0" smtClean="0"/>
              <a:t>Analog response&gt;</a:t>
            </a:r>
            <a:r>
              <a:rPr lang="en-US" b="0" dirty="0" smtClean="0"/>
              <a:t> </a:t>
            </a:r>
            <a:endParaRPr lang="en-US" b="0" dirty="0"/>
          </a:p>
        </p:txBody>
      </p:sp>
      <p:pic>
        <p:nvPicPr>
          <p:cNvPr id="8" name="Picture 7"/>
          <p:cNvPicPr>
            <a:picLocks noChangeAspect="1"/>
          </p:cNvPicPr>
          <p:nvPr/>
        </p:nvPicPr>
        <p:blipFill>
          <a:blip r:embed="rId3"/>
          <a:stretch>
            <a:fillRect/>
          </a:stretch>
        </p:blipFill>
        <p:spPr>
          <a:xfrm>
            <a:off x="4702136" y="3644900"/>
            <a:ext cx="3870364" cy="2031620"/>
          </a:xfrm>
          <a:prstGeom prst="rect">
            <a:avLst/>
          </a:prstGeom>
        </p:spPr>
      </p:pic>
    </p:spTree>
    <p:extLst>
      <p:ext uri="{BB962C8B-B14F-4D97-AF65-F5344CB8AC3E}">
        <p14:creationId xmlns:p14="http://schemas.microsoft.com/office/powerpoint/2010/main" val="1445937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Classification</a:t>
            </a:r>
            <a:endParaRPr lang="en-US" dirty="0"/>
          </a:p>
        </p:txBody>
      </p:sp>
      <p:sp>
        <p:nvSpPr>
          <p:cNvPr id="3" name="Content Placeholder 2"/>
          <p:cNvSpPr>
            <a:spLocks noGrp="1"/>
          </p:cNvSpPr>
          <p:nvPr>
            <p:ph idx="1"/>
          </p:nvPr>
        </p:nvSpPr>
        <p:spPr/>
        <p:txBody>
          <a:bodyPr/>
          <a:lstStyle/>
          <a:p>
            <a:r>
              <a:rPr lang="en-US" dirty="0" smtClean="0"/>
              <a:t>Ports are I/O of a linear system model</a:t>
            </a:r>
          </a:p>
          <a:p>
            <a:pPr lvl="1"/>
            <a:r>
              <a:rPr lang="en-US" dirty="0" smtClean="0"/>
              <a:t>c.f., pins of a DUT</a:t>
            </a:r>
          </a:p>
          <a:p>
            <a:pPr lvl="1"/>
            <a:endParaRPr lang="en-US" dirty="0"/>
          </a:p>
          <a:p>
            <a:pPr lvl="1"/>
            <a:endParaRPr lang="en-US" dirty="0" smtClean="0"/>
          </a:p>
          <a:p>
            <a:pPr lvl="1"/>
            <a:endParaRPr lang="en-US" dirty="0"/>
          </a:p>
          <a:p>
            <a:endParaRPr lang="en-US" dirty="0"/>
          </a:p>
          <a:p>
            <a:r>
              <a:rPr lang="en-US" dirty="0" smtClean="0"/>
              <a:t>Data type &amp; intent classify port type</a:t>
            </a:r>
            <a:endParaRPr lang="en-US" dirty="0"/>
          </a:p>
        </p:txBody>
      </p:sp>
      <p:graphicFrame>
        <p:nvGraphicFramePr>
          <p:cNvPr id="4" name="Table 3"/>
          <p:cNvGraphicFramePr>
            <a:graphicFrameLocks noGrp="1"/>
          </p:cNvGraphicFramePr>
          <p:nvPr>
            <p:extLst/>
          </p:nvPr>
        </p:nvGraphicFramePr>
        <p:xfrm>
          <a:off x="584521" y="4321980"/>
          <a:ext cx="7974958" cy="1608590"/>
        </p:xfrm>
        <a:graphic>
          <a:graphicData uri="http://schemas.openxmlformats.org/drawingml/2006/table">
            <a:tbl>
              <a:tblPr firstRow="1" bandRow="1">
                <a:tableStyleId>{5C22544A-7EE6-4342-B048-85BDC9FD1C3A}</a:tableStyleId>
              </a:tblPr>
              <a:tblGrid>
                <a:gridCol w="1972622">
                  <a:extLst>
                    <a:ext uri="{9D8B030D-6E8A-4147-A177-3AD203B41FA5}">
                      <a16:colId xmlns:a16="http://schemas.microsoft.com/office/drawing/2014/main" val="20000"/>
                    </a:ext>
                  </a:extLst>
                </a:gridCol>
                <a:gridCol w="1770726">
                  <a:extLst>
                    <a:ext uri="{9D8B030D-6E8A-4147-A177-3AD203B41FA5}">
                      <a16:colId xmlns:a16="http://schemas.microsoft.com/office/drawing/2014/main" val="20001"/>
                    </a:ext>
                  </a:extLst>
                </a:gridCol>
                <a:gridCol w="2115805">
                  <a:extLst>
                    <a:ext uri="{9D8B030D-6E8A-4147-A177-3AD203B41FA5}">
                      <a16:colId xmlns:a16="http://schemas.microsoft.com/office/drawing/2014/main" val="20002"/>
                    </a:ext>
                  </a:extLst>
                </a:gridCol>
                <a:gridCol w="2115805">
                  <a:extLst>
                    <a:ext uri="{9D8B030D-6E8A-4147-A177-3AD203B41FA5}">
                      <a16:colId xmlns:a16="http://schemas.microsoft.com/office/drawing/2014/main" val="20003"/>
                    </a:ext>
                  </a:extLst>
                </a:gridCol>
              </a:tblGrid>
              <a:tr h="419203">
                <a:tc>
                  <a:txBody>
                    <a:bodyPr/>
                    <a:lstStyle/>
                    <a:p>
                      <a:pPr algn="ctr"/>
                      <a:endParaRPr lang="en-US" sz="1800" b="0"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ysClr val="windowText" lastClr="000000"/>
                          </a:solidFill>
                        </a:rPr>
                        <a:t>Port Intent</a:t>
                      </a:r>
                      <a:endParaRPr lang="en-US" sz="1800" b="0" dirty="0">
                        <a:solidFill>
                          <a:sysClr val="windowText" lastClr="000000"/>
                        </a:solidFill>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noFill/>
                  </a:tcPr>
                </a:tc>
                <a:tc rowSpan="2">
                  <a:txBody>
                    <a:bodyPr/>
                    <a:lstStyle/>
                    <a:p>
                      <a:pPr algn="ctr"/>
                      <a:r>
                        <a:rPr lang="en-US" sz="1800" b="1" dirty="0" smtClean="0">
                          <a:solidFill>
                            <a:sysClr val="windowText" lastClr="000000"/>
                          </a:solidFill>
                        </a:rPr>
                        <a:t>Analog</a:t>
                      </a:r>
                      <a:endParaRPr lang="en-US" sz="1800" b="1"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lang="en-US" sz="1800" b="1" dirty="0" smtClean="0">
                          <a:solidFill>
                            <a:sysClr val="windowText" lastClr="000000"/>
                          </a:solidFill>
                        </a:rPr>
                        <a:t>Digital</a:t>
                      </a:r>
                      <a:endParaRPr lang="en-US" sz="18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7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ysClr val="windowText" lastClr="000000"/>
                          </a:solidFill>
                        </a:rPr>
                        <a:t>Port Data type</a:t>
                      </a:r>
                      <a:endParaRPr lang="en-US" sz="1800" b="0"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endParaRPr lang="en-US" sz="1800" b="0" dirty="0">
                        <a:solidFill>
                          <a:sysClr val="windowText" lastClr="000000"/>
                        </a:solidFill>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14281">
                <a:tc gridSpan="2">
                  <a:txBody>
                    <a:bodyPr/>
                    <a:lstStyle/>
                    <a:p>
                      <a:pPr algn="ctr"/>
                      <a:r>
                        <a:rPr lang="en-US" sz="1800" b="1" dirty="0" smtClean="0">
                          <a:solidFill>
                            <a:sysClr val="windowText" lastClr="000000"/>
                          </a:solidFill>
                        </a:rPr>
                        <a:t>Real</a:t>
                      </a:r>
                      <a:endParaRPr lang="en-US" sz="1800" b="1"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sz="1800" b="0" dirty="0" smtClean="0">
                          <a:solidFill>
                            <a:sysClr val="windowText" lastClr="000000"/>
                          </a:solidFill>
                        </a:rPr>
                        <a:t>Analog</a:t>
                      </a:r>
                      <a:endParaRPr lang="en-US" sz="1800" b="0"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2"/>
                  </a:ext>
                </a:extLst>
              </a:tr>
              <a:tr h="387553">
                <a:tc gridSpan="2">
                  <a:txBody>
                    <a:bodyPr/>
                    <a:lstStyle/>
                    <a:p>
                      <a:pPr algn="ctr"/>
                      <a:r>
                        <a:rPr lang="en-US" sz="1800" b="1" dirty="0" smtClean="0">
                          <a:solidFill>
                            <a:sysClr val="windowText" lastClr="000000"/>
                          </a:solidFill>
                        </a:rPr>
                        <a:t>Logic</a:t>
                      </a:r>
                      <a:endParaRPr lang="en-US" sz="1800" b="1"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sz="1800" b="0" dirty="0" smtClean="0">
                          <a:solidFill>
                            <a:sysClr val="windowText" lastClr="000000"/>
                          </a:solidFill>
                        </a:rPr>
                        <a:t>Quantized</a:t>
                      </a:r>
                      <a:r>
                        <a:rPr lang="en-US" sz="1800" b="0" baseline="0" dirty="0" smtClean="0">
                          <a:solidFill>
                            <a:sysClr val="windowText" lastClr="000000"/>
                          </a:solidFill>
                        </a:rPr>
                        <a:t> Analog</a:t>
                      </a:r>
                      <a:endParaRPr lang="en-US" sz="1800" b="0"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b="0" dirty="0" smtClean="0">
                          <a:solidFill>
                            <a:sysClr val="windowText" lastClr="000000"/>
                          </a:solidFill>
                        </a:rPr>
                        <a:t>True Digital</a:t>
                      </a:r>
                      <a:endParaRPr lang="en-US" sz="18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5" name="Object 6"/>
          <p:cNvGraphicFramePr>
            <a:graphicFrameLocks noChangeAspect="1"/>
          </p:cNvGraphicFramePr>
          <p:nvPr>
            <p:extLst/>
          </p:nvPr>
        </p:nvGraphicFramePr>
        <p:xfrm>
          <a:off x="3877710" y="1852796"/>
          <a:ext cx="4976923" cy="1633907"/>
        </p:xfrm>
        <a:graphic>
          <a:graphicData uri="http://schemas.openxmlformats.org/presentationml/2006/ole">
            <mc:AlternateContent xmlns:mc="http://schemas.openxmlformats.org/markup-compatibility/2006">
              <mc:Choice xmlns:v="urn:schemas-microsoft-com:vml" Requires="v">
                <p:oleObj spid="_x0000_s149509" name="Visio" r:id="rId3" imgW="8308467" imgH="2728627" progId="Visio.Drawing.11">
                  <p:embed/>
                </p:oleObj>
              </mc:Choice>
              <mc:Fallback>
                <p:oleObj name="Visio" r:id="rId3" imgW="8308467" imgH="2728627" progId="Visio.Drawing.11">
                  <p:embed/>
                  <p:pic>
                    <p:nvPicPr>
                      <p:cNvPr id="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710" y="1852796"/>
                        <a:ext cx="4976923" cy="1633907"/>
                      </a:xfrm>
                      <a:prstGeom prst="rect">
                        <a:avLst/>
                      </a:prstGeom>
                      <a:noFill/>
                      <a:effectLst/>
                    </p:spPr>
                  </p:pic>
                </p:oleObj>
              </mc:Fallback>
            </mc:AlternateContent>
          </a:graphicData>
        </a:graphic>
      </p:graphicFrame>
    </p:spTree>
    <p:extLst>
      <p:ext uri="{BB962C8B-B14F-4D97-AF65-F5344CB8AC3E}">
        <p14:creationId xmlns:p14="http://schemas.microsoft.com/office/powerpoint/2010/main" val="2571295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Analog Port – Example</a:t>
            </a:r>
          </a:p>
        </p:txBody>
      </p:sp>
      <p:sp>
        <p:nvSpPr>
          <p:cNvPr id="3" name="Content Placeholder 2"/>
          <p:cNvSpPr>
            <a:spLocks noGrp="1"/>
          </p:cNvSpPr>
          <p:nvPr>
            <p:ph idx="1"/>
          </p:nvPr>
        </p:nvSpPr>
        <p:spPr/>
        <p:txBody>
          <a:bodyPr/>
          <a:lstStyle/>
          <a:p>
            <a:endParaRPr lang="en-US"/>
          </a:p>
        </p:txBody>
      </p:sp>
      <p:grpSp>
        <p:nvGrpSpPr>
          <p:cNvPr id="21" name="Group 20"/>
          <p:cNvGrpSpPr/>
          <p:nvPr/>
        </p:nvGrpSpPr>
        <p:grpSpPr>
          <a:xfrm>
            <a:off x="472720" y="1953668"/>
            <a:ext cx="8336619" cy="3873142"/>
            <a:chOff x="472720" y="1953668"/>
            <a:chExt cx="8336619" cy="3873142"/>
          </a:xfrm>
        </p:grpSpPr>
        <p:graphicFrame>
          <p:nvGraphicFramePr>
            <p:cNvPr id="4" name="Object 7"/>
            <p:cNvGraphicFramePr>
              <a:graphicFrameLocks noChangeAspect="1"/>
            </p:cNvGraphicFramePr>
            <p:nvPr>
              <p:extLst/>
            </p:nvPr>
          </p:nvGraphicFramePr>
          <p:xfrm>
            <a:off x="4334063" y="3758946"/>
            <a:ext cx="3580510" cy="745361"/>
          </p:xfrm>
          <a:graphic>
            <a:graphicData uri="http://schemas.openxmlformats.org/presentationml/2006/ole">
              <mc:AlternateContent xmlns:mc="http://schemas.openxmlformats.org/markup-compatibility/2006">
                <mc:Choice xmlns:v="urn:schemas-microsoft-com:vml" Requires="v">
                  <p:oleObj spid="_x0000_s150539" name="Equation" r:id="rId3" imgW="2438280" imgH="469800" progId="Equation.3">
                    <p:embed/>
                  </p:oleObj>
                </mc:Choice>
                <mc:Fallback>
                  <p:oleObj name="Equation" r:id="rId3" imgW="2438280" imgH="469800" progId="Equation.3">
                    <p:embed/>
                    <p:pic>
                      <p:nvPicPr>
                        <p:cNvPr id="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063" y="3758946"/>
                          <a:ext cx="3580510" cy="7453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0"/>
            <p:cNvGraphicFramePr>
              <a:graphicFrameLocks noChangeAspect="1"/>
            </p:cNvGraphicFramePr>
            <p:nvPr>
              <p:extLst/>
            </p:nvPr>
          </p:nvGraphicFramePr>
          <p:xfrm>
            <a:off x="5884817" y="4635599"/>
            <a:ext cx="1118514" cy="341909"/>
          </p:xfrm>
          <a:graphic>
            <a:graphicData uri="http://schemas.openxmlformats.org/presentationml/2006/ole">
              <mc:AlternateContent xmlns:mc="http://schemas.openxmlformats.org/markup-compatibility/2006">
                <mc:Choice xmlns:v="urn:schemas-microsoft-com:vml" Requires="v">
                  <p:oleObj spid="_x0000_s150540" name="Equation" r:id="rId5" imgW="761760" imgH="215640" progId="Equation.3">
                    <p:embed/>
                  </p:oleObj>
                </mc:Choice>
                <mc:Fallback>
                  <p:oleObj name="Equation" r:id="rId5" imgW="761760" imgH="215640" progId="Equation.3">
                    <p:embed/>
                    <p:pic>
                      <p:nvPicPr>
                        <p:cNvPr id="5"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4817" y="4635599"/>
                          <a:ext cx="1118514" cy="341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nvPr>
          </p:nvGraphicFramePr>
          <p:xfrm>
            <a:off x="472720" y="1953668"/>
            <a:ext cx="3598424" cy="3873142"/>
          </p:xfrm>
          <a:graphic>
            <a:graphicData uri="http://schemas.openxmlformats.org/presentationml/2006/ole">
              <mc:AlternateContent xmlns:mc="http://schemas.openxmlformats.org/markup-compatibility/2006">
                <mc:Choice xmlns:v="urn:schemas-microsoft-com:vml" Requires="v">
                  <p:oleObj spid="_x0000_s150541" name="Visio" r:id="rId7" imgW="2877360" imgH="2862786" progId="Visio.Drawing.11">
                    <p:embed/>
                  </p:oleObj>
                </mc:Choice>
                <mc:Fallback>
                  <p:oleObj name="Visio" r:id="rId7" imgW="2877360" imgH="2862786" progId="Visio.Drawing.11">
                    <p:embed/>
                    <p:pic>
                      <p:nvPicPr>
                        <p:cNvPr id="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20" y="1953668"/>
                          <a:ext cx="3598424" cy="387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Line 8"/>
            <p:cNvSpPr>
              <a:spLocks noChangeShapeType="1"/>
            </p:cNvSpPr>
            <p:nvPr/>
          </p:nvSpPr>
          <p:spPr bwMode="auto">
            <a:xfrm>
              <a:off x="7185327" y="2905542"/>
              <a:ext cx="545987" cy="919051"/>
            </a:xfrm>
            <a:prstGeom prst="line">
              <a:avLst/>
            </a:prstGeom>
            <a:noFill/>
            <a:ln w="38100">
              <a:solidFill>
                <a:srgbClr val="000099"/>
              </a:solidFill>
              <a:prstDash val="sysDot"/>
              <a:round/>
              <a:headEnd/>
              <a:tailEnd type="triangle" w="med" len="med"/>
            </a:ln>
          </p:spPr>
          <p:txBody>
            <a:bodyPr wrap="square">
              <a:spAutoFit/>
            </a:bodyPr>
            <a:lstStyle/>
            <a:p>
              <a:endParaRPr lang="en-US"/>
            </a:p>
          </p:txBody>
        </p:sp>
        <p:sp>
          <p:nvSpPr>
            <p:cNvPr id="8" name="Text Box 8"/>
            <p:cNvSpPr txBox="1">
              <a:spLocks noChangeArrowheads="1"/>
            </p:cNvSpPr>
            <p:nvPr/>
          </p:nvSpPr>
          <p:spPr bwMode="auto">
            <a:xfrm>
              <a:off x="5427301" y="2446017"/>
              <a:ext cx="2607338" cy="461665"/>
            </a:xfrm>
            <a:prstGeom prst="rect">
              <a:avLst/>
            </a:prstGeom>
            <a:noFill/>
            <a:ln w="12700">
              <a:noFill/>
              <a:miter lim="800000"/>
              <a:headEnd/>
              <a:tailEnd/>
            </a:ln>
          </p:spPr>
          <p:txBody>
            <a:bodyPr>
              <a:spAutoFit/>
            </a:bodyPr>
            <a:lstStyle/>
            <a:p>
              <a:pPr algn="ctr">
                <a:spcBef>
                  <a:spcPct val="50000"/>
                </a:spcBef>
              </a:pPr>
              <a:r>
                <a:rPr lang="en-US" altLang="ko-KR" sz="2400" b="1" dirty="0" smtClean="0">
                  <a:solidFill>
                    <a:srgbClr val="000099"/>
                  </a:solidFill>
                  <a:ea typeface="굴림" charset="-127"/>
                </a:rPr>
                <a:t>Analog Inputs</a:t>
              </a:r>
              <a:endParaRPr lang="en-US" altLang="ko-KR" sz="2400" b="1" dirty="0">
                <a:solidFill>
                  <a:srgbClr val="000099"/>
                </a:solidFill>
                <a:ea typeface="굴림" charset="-127"/>
              </a:endParaRPr>
            </a:p>
          </p:txBody>
        </p:sp>
        <p:sp>
          <p:nvSpPr>
            <p:cNvPr id="9" name="Line 8"/>
            <p:cNvSpPr>
              <a:spLocks noChangeShapeType="1"/>
            </p:cNvSpPr>
            <p:nvPr/>
          </p:nvSpPr>
          <p:spPr bwMode="auto">
            <a:xfrm flipH="1">
              <a:off x="4576724" y="3562007"/>
              <a:ext cx="303326" cy="262586"/>
            </a:xfrm>
            <a:prstGeom prst="line">
              <a:avLst/>
            </a:prstGeom>
            <a:noFill/>
            <a:ln w="38100">
              <a:solidFill>
                <a:srgbClr val="000099"/>
              </a:solidFill>
              <a:prstDash val="sysDot"/>
              <a:round/>
              <a:headEnd/>
              <a:tailEnd type="triangle" w="med" len="med"/>
            </a:ln>
          </p:spPr>
          <p:txBody>
            <a:bodyPr wrap="square">
              <a:spAutoFit/>
            </a:bodyPr>
            <a:lstStyle/>
            <a:p>
              <a:endParaRPr lang="en-US"/>
            </a:p>
          </p:txBody>
        </p:sp>
        <p:sp>
          <p:nvSpPr>
            <p:cNvPr id="10" name="Text Box 8"/>
            <p:cNvSpPr txBox="1">
              <a:spLocks noChangeArrowheads="1"/>
            </p:cNvSpPr>
            <p:nvPr/>
          </p:nvSpPr>
          <p:spPr bwMode="auto">
            <a:xfrm>
              <a:off x="4394728" y="3168128"/>
              <a:ext cx="2849999" cy="461665"/>
            </a:xfrm>
            <a:prstGeom prst="rect">
              <a:avLst/>
            </a:prstGeom>
            <a:noFill/>
            <a:ln w="12700">
              <a:noFill/>
              <a:miter lim="800000"/>
              <a:headEnd/>
              <a:tailEnd/>
            </a:ln>
          </p:spPr>
          <p:txBody>
            <a:bodyPr wrap="square">
              <a:spAutoFit/>
            </a:bodyPr>
            <a:lstStyle/>
            <a:p>
              <a:pPr>
                <a:spcBef>
                  <a:spcPct val="50000"/>
                </a:spcBef>
              </a:pPr>
              <a:r>
                <a:rPr lang="en-US" altLang="ko-KR" sz="2400" b="1" dirty="0" smtClean="0">
                  <a:solidFill>
                    <a:srgbClr val="000099"/>
                  </a:solidFill>
                  <a:ea typeface="굴림" charset="-127"/>
                </a:rPr>
                <a:t>Analog Outputs</a:t>
              </a:r>
              <a:endParaRPr lang="en-US" altLang="ko-KR" sz="2400" b="1" dirty="0">
                <a:solidFill>
                  <a:srgbClr val="000099"/>
                </a:solidFill>
                <a:ea typeface="굴림" charset="-127"/>
              </a:endParaRPr>
            </a:p>
          </p:txBody>
        </p:sp>
        <p:sp>
          <p:nvSpPr>
            <p:cNvPr id="11" name="Oval 11"/>
            <p:cNvSpPr>
              <a:spLocks noChangeArrowheads="1"/>
            </p:cNvSpPr>
            <p:nvPr/>
          </p:nvSpPr>
          <p:spPr bwMode="auto">
            <a:xfrm>
              <a:off x="6639340" y="4504306"/>
              <a:ext cx="573791" cy="547054"/>
            </a:xfrm>
            <a:prstGeom prst="ellipse">
              <a:avLst/>
            </a:prstGeom>
            <a:noFill/>
            <a:ln w="38100">
              <a:solidFill>
                <a:srgbClr val="000099"/>
              </a:solidFill>
              <a:prstDash val="sysDot"/>
              <a:round/>
              <a:headEnd/>
              <a:tailEnd/>
            </a:ln>
          </p:spPr>
          <p:txBody>
            <a:bodyPr anchor="ctr">
              <a:noAutofit/>
            </a:bodyPr>
            <a:lstStyle/>
            <a:p>
              <a:endParaRPr lang="ko-KR" altLang="ko-KR">
                <a:ea typeface="굴림" charset="-127"/>
              </a:endParaRPr>
            </a:p>
          </p:txBody>
        </p:sp>
        <p:sp>
          <p:nvSpPr>
            <p:cNvPr id="12" name="Line 8"/>
            <p:cNvSpPr>
              <a:spLocks noChangeShapeType="1"/>
            </p:cNvSpPr>
            <p:nvPr/>
          </p:nvSpPr>
          <p:spPr bwMode="auto">
            <a:xfrm flipV="1">
              <a:off x="6396679" y="5029478"/>
              <a:ext cx="303326" cy="328232"/>
            </a:xfrm>
            <a:prstGeom prst="line">
              <a:avLst/>
            </a:prstGeom>
            <a:noFill/>
            <a:ln w="38100">
              <a:solidFill>
                <a:srgbClr val="000099"/>
              </a:solidFill>
              <a:prstDash val="sysDot"/>
              <a:round/>
              <a:headEnd/>
              <a:tailEnd type="triangle" w="med" len="med"/>
            </a:ln>
          </p:spPr>
          <p:txBody>
            <a:bodyPr wrap="square">
              <a:spAutoFit/>
            </a:bodyPr>
            <a:lstStyle/>
            <a:p>
              <a:endParaRPr lang="en-US"/>
            </a:p>
          </p:txBody>
        </p:sp>
        <p:sp>
          <p:nvSpPr>
            <p:cNvPr id="13" name="Text Box 8"/>
            <p:cNvSpPr txBox="1">
              <a:spLocks noChangeArrowheads="1"/>
            </p:cNvSpPr>
            <p:nvPr/>
          </p:nvSpPr>
          <p:spPr bwMode="auto">
            <a:xfrm>
              <a:off x="5465611" y="5281511"/>
              <a:ext cx="3343728" cy="461665"/>
            </a:xfrm>
            <a:prstGeom prst="rect">
              <a:avLst/>
            </a:prstGeom>
            <a:noFill/>
            <a:ln w="12700">
              <a:noFill/>
              <a:miter lim="800000"/>
              <a:headEnd/>
              <a:tailEnd/>
            </a:ln>
          </p:spPr>
          <p:txBody>
            <a:bodyPr wrap="square">
              <a:spAutoFit/>
            </a:bodyPr>
            <a:lstStyle/>
            <a:p>
              <a:pPr algn="ctr">
                <a:spcBef>
                  <a:spcPct val="50000"/>
                </a:spcBef>
              </a:pPr>
              <a:r>
                <a:rPr lang="en-US" altLang="ko-KR" sz="2400" b="1" dirty="0" smtClean="0">
                  <a:solidFill>
                    <a:srgbClr val="000099"/>
                  </a:solidFill>
                  <a:ea typeface="굴림" charset="-127"/>
                </a:rPr>
                <a:t>Analog Control Input</a:t>
              </a:r>
              <a:endParaRPr lang="en-US" altLang="ko-KR" sz="2400" b="1" dirty="0">
                <a:solidFill>
                  <a:srgbClr val="000099"/>
                </a:solidFill>
                <a:ea typeface="굴림" charset="-127"/>
              </a:endParaRPr>
            </a:p>
          </p:txBody>
        </p:sp>
        <p:sp>
          <p:nvSpPr>
            <p:cNvPr id="14" name="Oval 13"/>
            <p:cNvSpPr>
              <a:spLocks noChangeArrowheads="1"/>
            </p:cNvSpPr>
            <p:nvPr/>
          </p:nvSpPr>
          <p:spPr bwMode="auto">
            <a:xfrm>
              <a:off x="5790027" y="4590151"/>
              <a:ext cx="424656" cy="447422"/>
            </a:xfrm>
            <a:prstGeom prst="ellipse">
              <a:avLst/>
            </a:prstGeom>
            <a:noFill/>
            <a:ln w="38100">
              <a:solidFill>
                <a:srgbClr val="000099"/>
              </a:solidFill>
              <a:prstDash val="sysDot"/>
              <a:round/>
              <a:headEnd/>
              <a:tailEnd/>
            </a:ln>
          </p:spPr>
          <p:txBody>
            <a:bodyPr wrap="square" anchor="ctr">
              <a:noAutofit/>
            </a:bodyPr>
            <a:lstStyle/>
            <a:p>
              <a:endParaRPr lang="ko-KR" altLang="ko-KR">
                <a:ea typeface="굴림" charset="-127"/>
              </a:endParaRPr>
            </a:p>
          </p:txBody>
        </p:sp>
        <p:sp>
          <p:nvSpPr>
            <p:cNvPr id="15" name="Text Box 8"/>
            <p:cNvSpPr txBox="1">
              <a:spLocks noChangeArrowheads="1"/>
            </p:cNvSpPr>
            <p:nvPr/>
          </p:nvSpPr>
          <p:spPr bwMode="auto">
            <a:xfrm>
              <a:off x="3181425" y="4963832"/>
              <a:ext cx="2607338" cy="461665"/>
            </a:xfrm>
            <a:prstGeom prst="rect">
              <a:avLst/>
            </a:prstGeom>
            <a:noFill/>
            <a:ln w="12700">
              <a:noFill/>
              <a:miter lim="800000"/>
              <a:headEnd/>
              <a:tailEnd/>
            </a:ln>
          </p:spPr>
          <p:txBody>
            <a:bodyPr>
              <a:spAutoFit/>
            </a:bodyPr>
            <a:lstStyle/>
            <a:p>
              <a:pPr algn="ctr">
                <a:spcBef>
                  <a:spcPct val="50000"/>
                </a:spcBef>
              </a:pPr>
              <a:r>
                <a:rPr lang="en-US" altLang="ko-KR" sz="2400" b="1" dirty="0" smtClean="0">
                  <a:solidFill>
                    <a:srgbClr val="000099"/>
                  </a:solidFill>
                  <a:ea typeface="굴림" charset="-127"/>
                </a:rPr>
                <a:t>Pseudo Output</a:t>
              </a:r>
              <a:endParaRPr lang="en-US" altLang="ko-KR" sz="2400" b="1" dirty="0">
                <a:solidFill>
                  <a:srgbClr val="000099"/>
                </a:solidFill>
                <a:ea typeface="굴림" charset="-127"/>
              </a:endParaRPr>
            </a:p>
          </p:txBody>
        </p:sp>
        <p:sp>
          <p:nvSpPr>
            <p:cNvPr id="16" name="Line 8"/>
            <p:cNvSpPr>
              <a:spLocks noChangeShapeType="1"/>
            </p:cNvSpPr>
            <p:nvPr/>
          </p:nvSpPr>
          <p:spPr bwMode="auto">
            <a:xfrm flipV="1">
              <a:off x="5183376" y="4876921"/>
              <a:ext cx="545987" cy="131293"/>
            </a:xfrm>
            <a:prstGeom prst="line">
              <a:avLst/>
            </a:prstGeom>
            <a:noFill/>
            <a:ln w="38100">
              <a:solidFill>
                <a:srgbClr val="000099"/>
              </a:solidFill>
              <a:prstDash val="sysDot"/>
              <a:round/>
              <a:headEnd/>
              <a:tailEnd type="triangle" w="med" len="med"/>
            </a:ln>
          </p:spPr>
          <p:txBody>
            <a:bodyPr wrap="square">
              <a:spAutoFit/>
            </a:bodyPr>
            <a:lstStyle/>
            <a:p>
              <a:endParaRPr lang="en-US"/>
            </a:p>
          </p:txBody>
        </p:sp>
        <p:sp>
          <p:nvSpPr>
            <p:cNvPr id="17" name="Oval 11"/>
            <p:cNvSpPr>
              <a:spLocks noChangeArrowheads="1"/>
            </p:cNvSpPr>
            <p:nvPr/>
          </p:nvSpPr>
          <p:spPr bwMode="auto">
            <a:xfrm>
              <a:off x="7597539" y="3890239"/>
              <a:ext cx="424656" cy="447422"/>
            </a:xfrm>
            <a:prstGeom prst="ellipse">
              <a:avLst/>
            </a:prstGeom>
            <a:noFill/>
            <a:ln w="38100">
              <a:solidFill>
                <a:srgbClr val="000099"/>
              </a:solidFill>
              <a:prstDash val="sysDot"/>
              <a:round/>
              <a:headEnd/>
              <a:tailEnd/>
            </a:ln>
          </p:spPr>
          <p:txBody>
            <a:bodyPr wrap="square" anchor="ctr">
              <a:noAutofit/>
            </a:bodyPr>
            <a:lstStyle/>
            <a:p>
              <a:endParaRPr lang="ko-KR" altLang="ko-KR">
                <a:ea typeface="굴림" charset="-127"/>
              </a:endParaRPr>
            </a:p>
          </p:txBody>
        </p:sp>
        <p:sp>
          <p:nvSpPr>
            <p:cNvPr id="18" name="Oval 11"/>
            <p:cNvSpPr>
              <a:spLocks noChangeArrowheads="1"/>
            </p:cNvSpPr>
            <p:nvPr/>
          </p:nvSpPr>
          <p:spPr bwMode="auto">
            <a:xfrm>
              <a:off x="4212733" y="3890239"/>
              <a:ext cx="606652" cy="447422"/>
            </a:xfrm>
            <a:prstGeom prst="ellipse">
              <a:avLst/>
            </a:prstGeom>
            <a:noFill/>
            <a:ln w="38100">
              <a:solidFill>
                <a:srgbClr val="000099"/>
              </a:solidFill>
              <a:prstDash val="sysDot"/>
              <a:round/>
              <a:headEnd/>
              <a:tailEnd/>
            </a:ln>
          </p:spPr>
          <p:txBody>
            <a:bodyPr wrap="square" anchor="ctr">
              <a:noAutofit/>
            </a:bodyPr>
            <a:lstStyle/>
            <a:p>
              <a:endParaRPr lang="ko-KR" altLang="ko-KR">
                <a:ea typeface="굴림" charset="-127"/>
              </a:endParaRPr>
            </a:p>
          </p:txBody>
        </p:sp>
      </p:grpSp>
      <p:graphicFrame>
        <p:nvGraphicFramePr>
          <p:cNvPr id="22" name="Table 21"/>
          <p:cNvGraphicFramePr>
            <a:graphicFrameLocks noGrp="1"/>
          </p:cNvGraphicFramePr>
          <p:nvPr>
            <p:extLst/>
          </p:nvPr>
        </p:nvGraphicFramePr>
        <p:xfrm>
          <a:off x="5991725" y="16042"/>
          <a:ext cx="3136233" cy="1280160"/>
        </p:xfrm>
        <a:graphic>
          <a:graphicData uri="http://schemas.openxmlformats.org/drawingml/2006/table">
            <a:tbl>
              <a:tblPr firstRow="1" bandRow="1"/>
              <a:tblGrid>
                <a:gridCol w="774032">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152400">
                <a:tc>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ysClr val="windowText" lastClr="000000"/>
                          </a:solidFill>
                        </a:rPr>
                        <a:t>Intent</a:t>
                      </a:r>
                      <a:endParaRPr lang="en-US" sz="1200" b="1" dirty="0">
                        <a:solidFill>
                          <a:sysClr val="windowText" lastClr="000000"/>
                        </a:solidFill>
                      </a:endParaRP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c rowSpan="2">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r>
                        <a:rPr lang="en-US" sz="1200" b="1" dirty="0" smtClean="0">
                          <a:solidFill>
                            <a:sysClr val="windowText" lastClr="000000"/>
                          </a:solidFill>
                        </a:rPr>
                        <a:t>Analog</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r>
                        <a:rPr lang="en-US" sz="1200" b="1" dirty="0" smtClean="0">
                          <a:solidFill>
                            <a:sysClr val="windowText" lastClr="000000"/>
                          </a:solidFill>
                        </a:rPr>
                        <a:t>Digital</a:t>
                      </a:r>
                      <a:endParaRPr lang="en-US" sz="1200" b="1"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52400">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smtClean="0">
                          <a:solidFill>
                            <a:sysClr val="windowText" lastClr="000000"/>
                          </a:solidFill>
                        </a:rPr>
                        <a:t>Datatype</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endParaRPr lang="en-US" sz="1200" b="1" dirty="0">
                        <a:solidFill>
                          <a:sysClr val="windowText" lastClr="000000"/>
                        </a:solidFill>
                      </a:endParaRP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mpd="sng">
                      <a:noFill/>
                      <a:prstDash val="solid"/>
                    </a:lnBlToTr>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37160">
                <a:tc gridSpan="2">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Real</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Analog</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endParaRPr lang="en-US" sz="1200" b="1"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ap="flat" cmpd="sng" algn="ctr">
                      <a:solidFill>
                        <a:srgbClr val="000000"/>
                      </a:solidFill>
                      <a:prstDash val="solid"/>
                      <a:round/>
                      <a:headEnd type="none" w="med" len="med"/>
                      <a:tailEnd type="none" w="med" len="med"/>
                    </a:lnBlToTr>
                    <a:solidFill>
                      <a:srgbClr val="FFFFFF"/>
                    </a:solidFill>
                  </a:tcPr>
                </a:tc>
                <a:extLst>
                  <a:ext uri="{0D108BD9-81ED-4DB2-BD59-A6C34878D82A}">
                    <a16:rowId xmlns:a16="http://schemas.microsoft.com/office/drawing/2014/main" val="10002"/>
                  </a:ext>
                </a:extLst>
              </a:tr>
              <a:tr h="370840">
                <a:tc gridSpan="2">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Logic</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0" dirty="0" smtClean="0">
                          <a:solidFill>
                            <a:sysClr val="windowText" lastClr="000000"/>
                          </a:solidFill>
                        </a:rPr>
                        <a:t>Quantized</a:t>
                      </a:r>
                      <a:r>
                        <a:rPr lang="en-US" sz="1200" b="0" baseline="0" dirty="0" smtClean="0">
                          <a:solidFill>
                            <a:sysClr val="windowText" lastClr="000000"/>
                          </a:solidFill>
                        </a:rPr>
                        <a:t> Analog</a:t>
                      </a:r>
                      <a:endParaRPr lang="en-US" sz="1200" b="0"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0" dirty="0" smtClean="0">
                          <a:solidFill>
                            <a:sysClr val="windowText" lastClr="000000"/>
                          </a:solidFill>
                        </a:rPr>
                        <a:t>True </a:t>
                      </a:r>
                      <a:br>
                        <a:rPr lang="en-US" sz="1200" b="0" dirty="0" smtClean="0">
                          <a:solidFill>
                            <a:sysClr val="windowText" lastClr="000000"/>
                          </a:solidFill>
                        </a:rPr>
                      </a:br>
                      <a:r>
                        <a:rPr lang="en-US" sz="1200" b="0" dirty="0" smtClean="0">
                          <a:solidFill>
                            <a:sysClr val="windowText" lastClr="000000"/>
                          </a:solidFill>
                        </a:rPr>
                        <a:t>Digital</a:t>
                      </a:r>
                      <a:endParaRPr lang="en-US" sz="1200" b="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453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152400"/>
            <a:ext cx="8025063" cy="1143000"/>
          </a:xfrm>
        </p:spPr>
        <p:txBody>
          <a:bodyPr/>
          <a:lstStyle/>
          <a:p>
            <a:pPr algn="l"/>
            <a:r>
              <a:rPr lang="en-US" dirty="0"/>
              <a:t>Quantized Analog Port – Example</a:t>
            </a:r>
          </a:p>
        </p:txBody>
      </p:sp>
      <p:sp>
        <p:nvSpPr>
          <p:cNvPr id="3" name="Content Placeholder 2"/>
          <p:cNvSpPr>
            <a:spLocks noGrp="1"/>
          </p:cNvSpPr>
          <p:nvPr>
            <p:ph idx="1"/>
          </p:nvPr>
        </p:nvSpPr>
        <p:spPr/>
        <p:txBody>
          <a:bodyPr/>
          <a:lstStyle/>
          <a:p>
            <a:endParaRPr lang="en-US" dirty="0"/>
          </a:p>
        </p:txBody>
      </p:sp>
      <p:grpSp>
        <p:nvGrpSpPr>
          <p:cNvPr id="13" name="Group 12"/>
          <p:cNvGrpSpPr/>
          <p:nvPr/>
        </p:nvGrpSpPr>
        <p:grpSpPr>
          <a:xfrm>
            <a:off x="282649" y="1553684"/>
            <a:ext cx="8578702" cy="4500230"/>
            <a:chOff x="-201197" y="1461247"/>
            <a:chExt cx="9726774" cy="5015753"/>
          </a:xfrm>
        </p:grpSpPr>
        <p:sp>
          <p:nvSpPr>
            <p:cNvPr id="4" name="Rectangle 8"/>
            <p:cNvSpPr>
              <a:spLocks noChangeArrowheads="1"/>
            </p:cNvSpPr>
            <p:nvPr/>
          </p:nvSpPr>
          <p:spPr bwMode="auto">
            <a:xfrm>
              <a:off x="-201197" y="5936791"/>
              <a:ext cx="9726774" cy="427869"/>
            </a:xfrm>
            <a:prstGeom prst="rect">
              <a:avLst/>
            </a:prstGeom>
            <a:noFill/>
            <a:ln w="9525">
              <a:noFill/>
              <a:miter lim="800000"/>
              <a:headEnd/>
              <a:tailEnd/>
            </a:ln>
          </p:spPr>
          <p:txBody>
            <a:bodyPr wrap="square">
              <a:spAutoFit/>
            </a:bodyPr>
            <a:lstStyle/>
            <a:p>
              <a:pPr algn="ctr">
                <a:lnSpc>
                  <a:spcPct val="85000"/>
                </a:lnSpc>
                <a:spcBef>
                  <a:spcPct val="50000"/>
                </a:spcBef>
              </a:pPr>
              <a:r>
                <a:rPr lang="en-US" altLang="ko-KR" sz="2400" dirty="0">
                  <a:ea typeface="굴림" charset="-127"/>
                </a:rPr>
                <a:t>Delay(</a:t>
              </a:r>
              <a:r>
                <a:rPr lang="en-US" altLang="ko-KR" sz="2400" i="1" dirty="0" err="1">
                  <a:ea typeface="굴림" charset="-127"/>
                </a:rPr>
                <a:t>CLKo-CLKa</a:t>
              </a:r>
              <a:r>
                <a:rPr lang="en-US" altLang="ko-KR" sz="2400" dirty="0">
                  <a:ea typeface="굴림" charset="-127"/>
                </a:rPr>
                <a:t>) =</a:t>
              </a:r>
              <a:r>
                <a:rPr lang="en-US" altLang="ko-KR" sz="2400" dirty="0">
                  <a:ea typeface="굴림" charset="-127"/>
                  <a:sym typeface="Symbol" pitchFamily="18" charset="2"/>
                </a:rPr>
                <a:t>[</a:t>
              </a:r>
              <a:r>
                <a:rPr lang="en-US" altLang="ko-KR" sz="2400" dirty="0" smtClean="0">
                  <a:ea typeface="굴림" charset="-127"/>
                  <a:sym typeface="Symbol" pitchFamily="18" charset="2"/>
                </a:rPr>
                <a:t>1-</a:t>
              </a:r>
              <a:r>
                <a:rPr lang="en-US" altLang="ko-KR" sz="2400" i="1" dirty="0" smtClean="0">
                  <a:ea typeface="굴림" charset="-127"/>
                  <a:sym typeface="Symbol" pitchFamily="18" charset="2"/>
                </a:rPr>
                <a:t>a</a:t>
              </a:r>
              <a:r>
                <a:rPr lang="en-US" altLang="ko-KR" sz="2400" baseline="-25000" dirty="0" smtClean="0">
                  <a:ea typeface="굴림" charset="-127"/>
                  <a:sym typeface="Symbol" pitchFamily="18" charset="2"/>
                </a:rPr>
                <a:t>k</a:t>
              </a:r>
              <a:r>
                <a:rPr lang="en-US" altLang="ko-KR" sz="2400" dirty="0" smtClean="0">
                  <a:ea typeface="굴림" charset="-127"/>
                  <a:sym typeface="Symbol" pitchFamily="18" charset="2"/>
                </a:rPr>
                <a:t>·</a:t>
              </a:r>
              <a:r>
                <a:rPr lang="en-US" altLang="ko-KR" sz="2400" i="1" dirty="0" smtClean="0">
                  <a:ea typeface="굴림" charset="-127"/>
                  <a:sym typeface="Symbol" pitchFamily="18" charset="2"/>
                </a:rPr>
                <a:t>wgt</a:t>
              </a:r>
              <a:r>
                <a:rPr lang="en-US" altLang="ko-KR" sz="2400" baseline="-25000" dirty="0" smtClean="0">
                  <a:ea typeface="굴림" charset="-127"/>
                  <a:sym typeface="Symbol" pitchFamily="18" charset="2"/>
                </a:rPr>
                <a:t>k</a:t>
              </a:r>
              <a:r>
                <a:rPr lang="en-US" altLang="ko-KR" sz="2400" dirty="0">
                  <a:ea typeface="굴림" charset="-127"/>
                  <a:sym typeface="Symbol" pitchFamily="18" charset="2"/>
                </a:rPr>
                <a:t>)]</a:t>
              </a:r>
              <a:r>
                <a:rPr lang="en-US" altLang="ko-KR" sz="2400" dirty="0">
                  <a:ea typeface="굴림" charset="-127"/>
                </a:rPr>
                <a:t>·Delay(</a:t>
              </a:r>
              <a:r>
                <a:rPr lang="en-US" altLang="ko-KR" sz="2400" i="1" dirty="0" err="1">
                  <a:ea typeface="굴림" charset="-127"/>
                </a:rPr>
                <a:t>CLKb-CLKa</a:t>
              </a:r>
              <a:r>
                <a:rPr lang="en-US" altLang="ko-KR" sz="2400" dirty="0">
                  <a:ea typeface="굴림" charset="-127"/>
                </a:rPr>
                <a:t>) + c </a:t>
              </a:r>
            </a:p>
          </p:txBody>
        </p:sp>
        <p:sp>
          <p:nvSpPr>
            <p:cNvPr id="5" name="Oval 6"/>
            <p:cNvSpPr>
              <a:spLocks noChangeArrowheads="1"/>
            </p:cNvSpPr>
            <p:nvPr/>
          </p:nvSpPr>
          <p:spPr bwMode="auto">
            <a:xfrm>
              <a:off x="3276600" y="5791200"/>
              <a:ext cx="2286000" cy="685800"/>
            </a:xfrm>
            <a:prstGeom prst="ellipse">
              <a:avLst/>
            </a:prstGeom>
            <a:noFill/>
            <a:ln w="38100" cap="sq" algn="ctr">
              <a:solidFill>
                <a:srgbClr val="000099"/>
              </a:solidFill>
              <a:prstDash val="sysDot"/>
              <a:round/>
              <a:headEnd type="none" w="sm" len="sm"/>
              <a:tailEnd type="none" w="sm" len="sm"/>
            </a:ln>
          </p:spPr>
          <p:txBody>
            <a:bodyPr/>
            <a:lstStyle/>
            <a:p>
              <a:endParaRPr lang="ko-KR" altLang="ko-KR" dirty="0">
                <a:solidFill>
                  <a:srgbClr val="000099"/>
                </a:solidFill>
                <a:ea typeface="굴림" charset="-127"/>
              </a:endParaRPr>
            </a:p>
          </p:txBody>
        </p:sp>
        <p:graphicFrame>
          <p:nvGraphicFramePr>
            <p:cNvPr id="6" name="Object 5"/>
            <p:cNvGraphicFramePr>
              <a:graphicFrameLocks noChangeAspect="1"/>
            </p:cNvGraphicFramePr>
            <p:nvPr>
              <p:extLst/>
            </p:nvPr>
          </p:nvGraphicFramePr>
          <p:xfrm>
            <a:off x="279400" y="1655763"/>
            <a:ext cx="8329612" cy="3678237"/>
          </p:xfrm>
          <a:graphic>
            <a:graphicData uri="http://schemas.openxmlformats.org/presentationml/2006/ole">
              <mc:AlternateContent xmlns:mc="http://schemas.openxmlformats.org/markup-compatibility/2006">
                <mc:Choice xmlns:v="urn:schemas-microsoft-com:vml" Requires="v">
                  <p:oleObj spid="_x0000_s151560" name="Visio" r:id="rId3" imgW="5831360" imgH="2489130" progId="Visio.Drawing.11">
                    <p:embed/>
                  </p:oleObj>
                </mc:Choice>
                <mc:Fallback>
                  <p:oleObj name="Visio" r:id="rId3" imgW="5831360" imgH="2489130" progId="Visio.Drawing.11">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655763"/>
                          <a:ext cx="8329612" cy="36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nvPr>
          </p:nvGraphicFramePr>
          <p:xfrm>
            <a:off x="4926012" y="3581400"/>
            <a:ext cx="3989388" cy="2208213"/>
          </p:xfrm>
          <a:graphic>
            <a:graphicData uri="http://schemas.openxmlformats.org/presentationml/2006/ole">
              <mc:AlternateContent xmlns:mc="http://schemas.openxmlformats.org/markup-compatibility/2006">
                <mc:Choice xmlns:v="urn:schemas-microsoft-com:vml" Requires="v">
                  <p:oleObj spid="_x0000_s151561" name="Visio" r:id="rId5" imgW="3989642" imgH="2207419" progId="Visio.Drawing.11">
                    <p:embed/>
                  </p:oleObj>
                </mc:Choice>
                <mc:Fallback>
                  <p:oleObj name="Visio" r:id="rId5" imgW="3989642" imgH="2207419" progId="Visio.Drawing.11">
                    <p:embed/>
                    <p:pic>
                      <p:nvPicPr>
                        <p:cNvPr id="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6012" y="3581400"/>
                          <a:ext cx="3989388"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Oval 11"/>
            <p:cNvSpPr>
              <a:spLocks noChangeArrowheads="1"/>
            </p:cNvSpPr>
            <p:nvPr/>
          </p:nvSpPr>
          <p:spPr bwMode="auto">
            <a:xfrm>
              <a:off x="3200400" y="1828800"/>
              <a:ext cx="1143000" cy="635000"/>
            </a:xfrm>
            <a:prstGeom prst="ellipse">
              <a:avLst/>
            </a:prstGeom>
            <a:noFill/>
            <a:ln w="38100">
              <a:solidFill>
                <a:srgbClr val="000099"/>
              </a:solidFill>
              <a:prstDash val="sysDot"/>
              <a:round/>
              <a:headEnd/>
              <a:tailEnd/>
            </a:ln>
          </p:spPr>
          <p:txBody>
            <a:bodyPr anchor="ctr">
              <a:noAutofit/>
            </a:bodyPr>
            <a:lstStyle/>
            <a:p>
              <a:endParaRPr lang="ko-KR" altLang="ko-KR">
                <a:solidFill>
                  <a:srgbClr val="000099"/>
                </a:solidFill>
                <a:ea typeface="굴림" charset="-127"/>
              </a:endParaRPr>
            </a:p>
          </p:txBody>
        </p:sp>
        <p:sp>
          <p:nvSpPr>
            <p:cNvPr id="9" name="Oval 11"/>
            <p:cNvSpPr>
              <a:spLocks noChangeArrowheads="1"/>
            </p:cNvSpPr>
            <p:nvPr/>
          </p:nvSpPr>
          <p:spPr bwMode="auto">
            <a:xfrm>
              <a:off x="1039906" y="3429000"/>
              <a:ext cx="1143000" cy="635000"/>
            </a:xfrm>
            <a:prstGeom prst="ellipse">
              <a:avLst/>
            </a:prstGeom>
            <a:noFill/>
            <a:ln w="38100">
              <a:solidFill>
                <a:srgbClr val="000099"/>
              </a:solidFill>
              <a:prstDash val="sysDot"/>
              <a:round/>
              <a:headEnd/>
              <a:tailEnd/>
            </a:ln>
          </p:spPr>
          <p:txBody>
            <a:bodyPr anchor="ctr">
              <a:noAutofit/>
            </a:bodyPr>
            <a:lstStyle/>
            <a:p>
              <a:endParaRPr lang="ko-KR" altLang="ko-KR">
                <a:solidFill>
                  <a:srgbClr val="000099"/>
                </a:solidFill>
                <a:ea typeface="굴림" charset="-127"/>
              </a:endParaRPr>
            </a:p>
          </p:txBody>
        </p:sp>
        <p:sp>
          <p:nvSpPr>
            <p:cNvPr id="10" name="Line 8"/>
            <p:cNvSpPr>
              <a:spLocks noChangeShapeType="1"/>
            </p:cNvSpPr>
            <p:nvPr/>
          </p:nvSpPr>
          <p:spPr bwMode="auto">
            <a:xfrm flipH="1">
              <a:off x="4267200" y="1905000"/>
              <a:ext cx="685800" cy="76200"/>
            </a:xfrm>
            <a:prstGeom prst="line">
              <a:avLst/>
            </a:prstGeom>
            <a:noFill/>
            <a:ln w="38100">
              <a:solidFill>
                <a:srgbClr val="000099"/>
              </a:solidFill>
              <a:prstDash val="sysDot"/>
              <a:round/>
              <a:headEnd/>
              <a:tailEnd type="triangle" w="med" len="med"/>
            </a:ln>
          </p:spPr>
          <p:txBody>
            <a:bodyPr wrap="square">
              <a:spAutoFit/>
            </a:bodyPr>
            <a:lstStyle/>
            <a:p>
              <a:endParaRPr lang="en-US">
                <a:solidFill>
                  <a:srgbClr val="000099"/>
                </a:solidFill>
              </a:endParaRPr>
            </a:p>
          </p:txBody>
        </p:sp>
        <p:sp>
          <p:nvSpPr>
            <p:cNvPr id="11" name="Text Box 8"/>
            <p:cNvSpPr txBox="1">
              <a:spLocks noChangeArrowheads="1"/>
            </p:cNvSpPr>
            <p:nvPr/>
          </p:nvSpPr>
          <p:spPr bwMode="auto">
            <a:xfrm>
              <a:off x="4343400" y="1461247"/>
              <a:ext cx="4419600" cy="486215"/>
            </a:xfrm>
            <a:prstGeom prst="rect">
              <a:avLst/>
            </a:prstGeom>
            <a:noFill/>
            <a:ln w="12700">
              <a:noFill/>
              <a:miter lim="800000"/>
              <a:headEnd/>
              <a:tailEnd/>
            </a:ln>
          </p:spPr>
          <p:txBody>
            <a:bodyPr wrap="square">
              <a:spAutoFit/>
            </a:bodyPr>
            <a:lstStyle/>
            <a:p>
              <a:pPr algn="ctr">
                <a:spcBef>
                  <a:spcPct val="50000"/>
                </a:spcBef>
              </a:pPr>
              <a:r>
                <a:rPr lang="en-US" altLang="ko-KR" sz="2400" b="1" dirty="0" smtClean="0">
                  <a:solidFill>
                    <a:srgbClr val="000099"/>
                  </a:solidFill>
                  <a:ea typeface="굴림" charset="-127"/>
                </a:rPr>
                <a:t>Quantized Analog Inputs</a:t>
              </a:r>
              <a:endParaRPr lang="en-US" altLang="ko-KR" sz="2400" b="1" dirty="0">
                <a:solidFill>
                  <a:srgbClr val="000099"/>
                </a:solidFill>
                <a:ea typeface="굴림" charset="-127"/>
              </a:endParaRPr>
            </a:p>
          </p:txBody>
        </p:sp>
        <p:sp>
          <p:nvSpPr>
            <p:cNvPr id="12" name="Line 8"/>
            <p:cNvSpPr>
              <a:spLocks noChangeShapeType="1"/>
            </p:cNvSpPr>
            <p:nvPr/>
          </p:nvSpPr>
          <p:spPr bwMode="auto">
            <a:xfrm flipH="1">
              <a:off x="2209800" y="1905000"/>
              <a:ext cx="2743200" cy="1752600"/>
            </a:xfrm>
            <a:prstGeom prst="line">
              <a:avLst/>
            </a:prstGeom>
            <a:noFill/>
            <a:ln w="38100">
              <a:solidFill>
                <a:srgbClr val="000099"/>
              </a:solidFill>
              <a:prstDash val="sysDot"/>
              <a:round/>
              <a:headEnd/>
              <a:tailEnd type="triangle" w="med" len="med"/>
            </a:ln>
          </p:spPr>
          <p:txBody>
            <a:bodyPr wrap="square">
              <a:spAutoFit/>
            </a:bodyPr>
            <a:lstStyle/>
            <a:p>
              <a:endParaRPr lang="en-US">
                <a:solidFill>
                  <a:srgbClr val="000099"/>
                </a:solidFill>
              </a:endParaRPr>
            </a:p>
          </p:txBody>
        </p:sp>
      </p:grpSp>
      <p:graphicFrame>
        <p:nvGraphicFramePr>
          <p:cNvPr id="14" name="Table 13"/>
          <p:cNvGraphicFramePr>
            <a:graphicFrameLocks noGrp="1"/>
          </p:cNvGraphicFramePr>
          <p:nvPr>
            <p:extLst/>
          </p:nvPr>
        </p:nvGraphicFramePr>
        <p:xfrm>
          <a:off x="5991725" y="16042"/>
          <a:ext cx="3136233" cy="1280160"/>
        </p:xfrm>
        <a:graphic>
          <a:graphicData uri="http://schemas.openxmlformats.org/drawingml/2006/table">
            <a:tbl>
              <a:tblPr firstRow="1" bandRow="1"/>
              <a:tblGrid>
                <a:gridCol w="774032">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152400">
                <a:tc>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ysClr val="windowText" lastClr="000000"/>
                          </a:solidFill>
                        </a:rPr>
                        <a:t>Intent</a:t>
                      </a:r>
                      <a:endParaRPr lang="en-US" sz="1200" b="1" dirty="0">
                        <a:solidFill>
                          <a:sysClr val="windowText" lastClr="000000"/>
                        </a:solidFill>
                      </a:endParaRP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c rowSpan="2">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r>
                        <a:rPr lang="en-US" sz="1200" b="1" dirty="0" smtClean="0">
                          <a:solidFill>
                            <a:sysClr val="windowText" lastClr="000000"/>
                          </a:solidFill>
                        </a:rPr>
                        <a:t>Analog</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r>
                        <a:rPr lang="en-US" sz="1200" b="1" dirty="0" smtClean="0">
                          <a:solidFill>
                            <a:sysClr val="windowText" lastClr="000000"/>
                          </a:solidFill>
                        </a:rPr>
                        <a:t>Digital</a:t>
                      </a:r>
                      <a:endParaRPr lang="en-US" sz="1200" b="1"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52400">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smtClean="0">
                          <a:solidFill>
                            <a:sysClr val="windowText" lastClr="000000"/>
                          </a:solidFill>
                        </a:rPr>
                        <a:t>Datatype</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endParaRPr lang="en-US" sz="1200" b="1" dirty="0">
                        <a:solidFill>
                          <a:sysClr val="windowText" lastClr="000000"/>
                        </a:solidFill>
                      </a:endParaRP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mpd="sng">
                      <a:noFill/>
                      <a:prstDash val="solid"/>
                    </a:lnBlToTr>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37160">
                <a:tc gridSpan="2">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Real</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0" dirty="0" smtClean="0">
                          <a:solidFill>
                            <a:sysClr val="windowText" lastClr="000000"/>
                          </a:solidFill>
                        </a:rPr>
                        <a:t>Analog</a:t>
                      </a:r>
                      <a:endParaRPr lang="en-US" sz="1200" b="0"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endParaRPr lang="en-US" sz="1200" b="1"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ap="flat" cmpd="sng" algn="ctr">
                      <a:solidFill>
                        <a:srgbClr val="000000"/>
                      </a:solidFill>
                      <a:prstDash val="solid"/>
                      <a:round/>
                      <a:headEnd type="none" w="med" len="med"/>
                      <a:tailEnd type="none" w="med" len="med"/>
                    </a:lnBlToTr>
                    <a:solidFill>
                      <a:srgbClr val="FFFFFF"/>
                    </a:solidFill>
                  </a:tcPr>
                </a:tc>
                <a:extLst>
                  <a:ext uri="{0D108BD9-81ED-4DB2-BD59-A6C34878D82A}">
                    <a16:rowId xmlns:a16="http://schemas.microsoft.com/office/drawing/2014/main" val="10002"/>
                  </a:ext>
                </a:extLst>
              </a:tr>
              <a:tr h="370840">
                <a:tc gridSpan="2">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Logic</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Quantized</a:t>
                      </a:r>
                      <a:r>
                        <a:rPr lang="en-US" sz="1200" b="1" baseline="0" dirty="0" smtClean="0">
                          <a:solidFill>
                            <a:sysClr val="windowText" lastClr="000000"/>
                          </a:solidFill>
                        </a:rPr>
                        <a:t> Analog</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0" dirty="0" smtClean="0">
                          <a:solidFill>
                            <a:sysClr val="windowText" lastClr="000000"/>
                          </a:solidFill>
                        </a:rPr>
                        <a:t>True </a:t>
                      </a:r>
                      <a:br>
                        <a:rPr lang="en-US" sz="1200" b="0" dirty="0" smtClean="0">
                          <a:solidFill>
                            <a:sysClr val="windowText" lastClr="000000"/>
                          </a:solidFill>
                        </a:rPr>
                      </a:br>
                      <a:r>
                        <a:rPr lang="en-US" sz="1200" b="0" dirty="0" smtClean="0">
                          <a:solidFill>
                            <a:sysClr val="windowText" lastClr="000000"/>
                          </a:solidFill>
                        </a:rPr>
                        <a:t>Digital</a:t>
                      </a:r>
                      <a:endParaRPr lang="en-US" sz="1200" b="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4235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ko-KR" dirty="0">
                <a:ea typeface="굴림" charset="-127"/>
              </a:rPr>
              <a:t>True Digital Port – Example</a:t>
            </a:r>
            <a:endParaRPr lang="en-US" dirty="0"/>
          </a:p>
        </p:txBody>
      </p:sp>
      <p:sp>
        <p:nvSpPr>
          <p:cNvPr id="3" name="Content Placeholder 2"/>
          <p:cNvSpPr>
            <a:spLocks noGrp="1"/>
          </p:cNvSpPr>
          <p:nvPr>
            <p:ph idx="1"/>
          </p:nvPr>
        </p:nvSpPr>
        <p:spPr/>
        <p:txBody>
          <a:bodyPr/>
          <a:lstStyle/>
          <a:p>
            <a:r>
              <a:rPr lang="en-US" dirty="0"/>
              <a:t>{</a:t>
            </a:r>
            <a:r>
              <a:rPr lang="en-US" dirty="0" err="1"/>
              <a:t>calib_en</a:t>
            </a:r>
            <a:r>
              <a:rPr lang="en-US" dirty="0"/>
              <a:t>, /</a:t>
            </a:r>
            <a:r>
              <a:rPr lang="en-US" dirty="0" err="1"/>
              <a:t>pwrdn</a:t>
            </a:r>
            <a:r>
              <a:rPr lang="en-US" dirty="0"/>
              <a:t>} creates 4(2</a:t>
            </a:r>
            <a:r>
              <a:rPr lang="en-US" baseline="30000" dirty="0"/>
              <a:t>2</a:t>
            </a:r>
            <a:r>
              <a:rPr lang="en-US" dirty="0"/>
              <a:t>) linear </a:t>
            </a:r>
            <a:r>
              <a:rPr lang="en-US" dirty="0" smtClean="0"/>
              <a:t>systems</a:t>
            </a:r>
            <a:endParaRPr lang="en-US" dirty="0"/>
          </a:p>
        </p:txBody>
      </p:sp>
      <p:grpSp>
        <p:nvGrpSpPr>
          <p:cNvPr id="13" name="Group 12"/>
          <p:cNvGrpSpPr/>
          <p:nvPr/>
        </p:nvGrpSpPr>
        <p:grpSpPr>
          <a:xfrm>
            <a:off x="522287" y="1916113"/>
            <a:ext cx="8621713" cy="4203776"/>
            <a:chOff x="53975" y="1598613"/>
            <a:chExt cx="9603528" cy="4966630"/>
          </a:xfrm>
        </p:grpSpPr>
        <p:graphicFrame>
          <p:nvGraphicFramePr>
            <p:cNvPr id="4" name="Object 7"/>
            <p:cNvGraphicFramePr>
              <a:graphicFrameLocks noChangeAspect="1"/>
            </p:cNvGraphicFramePr>
            <p:nvPr>
              <p:extLst/>
            </p:nvPr>
          </p:nvGraphicFramePr>
          <p:xfrm>
            <a:off x="53975" y="1598613"/>
            <a:ext cx="9021763" cy="4572000"/>
          </p:xfrm>
          <a:graphic>
            <a:graphicData uri="http://schemas.openxmlformats.org/presentationml/2006/ole">
              <mc:AlternateContent xmlns:mc="http://schemas.openxmlformats.org/markup-compatibility/2006">
                <mc:Choice xmlns:v="urn:schemas-microsoft-com:vml" Requires="v">
                  <p:oleObj spid="_x0000_s152581" name="Visio" r:id="rId3" imgW="6895719" imgH="3493722" progId="Visio.Drawing.11">
                    <p:embed/>
                  </p:oleObj>
                </mc:Choice>
                <mc:Fallback>
                  <p:oleObj name="Visio" r:id="rId3" imgW="6895719" imgH="3493722" progId="Visio.Drawing.11">
                    <p:embed/>
                    <p:pic>
                      <p:nvPicPr>
                        <p:cNvPr id="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598613"/>
                          <a:ext cx="902176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Oval 6"/>
            <p:cNvSpPr>
              <a:spLocks noChangeArrowheads="1"/>
            </p:cNvSpPr>
            <p:nvPr/>
          </p:nvSpPr>
          <p:spPr bwMode="auto">
            <a:xfrm>
              <a:off x="2286000" y="2005013"/>
              <a:ext cx="720725" cy="1119187"/>
            </a:xfrm>
            <a:prstGeom prst="ellipse">
              <a:avLst/>
            </a:prstGeom>
            <a:noFill/>
            <a:ln w="38100">
              <a:solidFill>
                <a:srgbClr val="0000CC"/>
              </a:solidFill>
              <a:prstDash val="sysDot"/>
              <a:round/>
              <a:headEnd/>
              <a:tailEnd/>
            </a:ln>
          </p:spPr>
          <p:txBody>
            <a:bodyPr wrap="none" anchor="ctr"/>
            <a:lstStyle/>
            <a:p>
              <a:endParaRPr lang="ko-KR" altLang="ko-KR">
                <a:ea typeface="굴림" charset="-127"/>
              </a:endParaRPr>
            </a:p>
          </p:txBody>
        </p:sp>
        <p:sp>
          <p:nvSpPr>
            <p:cNvPr id="6" name="Text Box 8"/>
            <p:cNvSpPr txBox="1">
              <a:spLocks noChangeArrowheads="1"/>
            </p:cNvSpPr>
            <p:nvPr/>
          </p:nvSpPr>
          <p:spPr bwMode="auto">
            <a:xfrm>
              <a:off x="4191000" y="6019800"/>
              <a:ext cx="5466503" cy="545443"/>
            </a:xfrm>
            <a:prstGeom prst="rect">
              <a:avLst/>
            </a:prstGeom>
            <a:noFill/>
            <a:ln w="12700">
              <a:noFill/>
              <a:miter lim="800000"/>
              <a:headEnd/>
              <a:tailEnd/>
            </a:ln>
          </p:spPr>
          <p:txBody>
            <a:bodyPr wrap="square">
              <a:spAutoFit/>
            </a:bodyPr>
            <a:lstStyle/>
            <a:p>
              <a:pPr algn="ctr">
                <a:spcBef>
                  <a:spcPct val="50000"/>
                </a:spcBef>
              </a:pPr>
              <a:r>
                <a:rPr lang="en-US" altLang="ko-KR" sz="2400" b="1" dirty="0">
                  <a:solidFill>
                    <a:srgbClr val="000099"/>
                  </a:solidFill>
                  <a:ea typeface="굴림" charset="-127"/>
                </a:rPr>
                <a:t>: Linear system’s analog ports</a:t>
              </a:r>
            </a:p>
          </p:txBody>
        </p:sp>
        <p:sp>
          <p:nvSpPr>
            <p:cNvPr id="7" name="Oval 6"/>
            <p:cNvSpPr>
              <a:spLocks noChangeArrowheads="1"/>
            </p:cNvSpPr>
            <p:nvPr/>
          </p:nvSpPr>
          <p:spPr bwMode="auto">
            <a:xfrm>
              <a:off x="2057400" y="3505200"/>
              <a:ext cx="949325" cy="1119188"/>
            </a:xfrm>
            <a:prstGeom prst="ellipse">
              <a:avLst/>
            </a:prstGeom>
            <a:noFill/>
            <a:ln w="38100">
              <a:solidFill>
                <a:srgbClr val="0000CC"/>
              </a:solidFill>
              <a:prstDash val="sysDot"/>
              <a:round/>
              <a:headEnd/>
              <a:tailEnd/>
            </a:ln>
          </p:spPr>
          <p:txBody>
            <a:bodyPr wrap="none" anchor="ctr"/>
            <a:lstStyle/>
            <a:p>
              <a:endParaRPr lang="ko-KR" altLang="ko-KR">
                <a:ea typeface="굴림" charset="-127"/>
              </a:endParaRPr>
            </a:p>
          </p:txBody>
        </p:sp>
        <p:sp>
          <p:nvSpPr>
            <p:cNvPr id="8" name="Oval 6"/>
            <p:cNvSpPr>
              <a:spLocks noChangeArrowheads="1"/>
            </p:cNvSpPr>
            <p:nvPr/>
          </p:nvSpPr>
          <p:spPr bwMode="auto">
            <a:xfrm>
              <a:off x="8042275" y="3505200"/>
              <a:ext cx="949325" cy="1119188"/>
            </a:xfrm>
            <a:prstGeom prst="ellipse">
              <a:avLst/>
            </a:prstGeom>
            <a:noFill/>
            <a:ln w="38100">
              <a:solidFill>
                <a:srgbClr val="0000CC"/>
              </a:solidFill>
              <a:prstDash val="sysDot"/>
              <a:round/>
              <a:headEnd/>
              <a:tailEnd/>
            </a:ln>
          </p:spPr>
          <p:txBody>
            <a:bodyPr wrap="none" anchor="ctr"/>
            <a:lstStyle/>
            <a:p>
              <a:endParaRPr lang="ko-KR" altLang="ko-KR">
                <a:ea typeface="굴림" charset="-127"/>
              </a:endParaRPr>
            </a:p>
          </p:txBody>
        </p:sp>
        <p:sp>
          <p:nvSpPr>
            <p:cNvPr id="9" name="Oval 8"/>
            <p:cNvSpPr>
              <a:spLocks noChangeArrowheads="1"/>
            </p:cNvSpPr>
            <p:nvPr/>
          </p:nvSpPr>
          <p:spPr bwMode="auto">
            <a:xfrm>
              <a:off x="8077200" y="2005013"/>
              <a:ext cx="720725" cy="1119187"/>
            </a:xfrm>
            <a:prstGeom prst="ellipse">
              <a:avLst/>
            </a:prstGeom>
            <a:noFill/>
            <a:ln w="38100">
              <a:solidFill>
                <a:srgbClr val="0000CC"/>
              </a:solidFill>
              <a:prstDash val="sysDot"/>
              <a:round/>
              <a:headEnd/>
              <a:tailEnd/>
            </a:ln>
          </p:spPr>
          <p:txBody>
            <a:bodyPr wrap="none" anchor="ctr"/>
            <a:lstStyle/>
            <a:p>
              <a:endParaRPr lang="ko-KR" altLang="ko-KR">
                <a:ea typeface="굴림" charset="-127"/>
              </a:endParaRPr>
            </a:p>
          </p:txBody>
        </p:sp>
        <p:sp>
          <p:nvSpPr>
            <p:cNvPr id="10" name="Oval 6"/>
            <p:cNvSpPr>
              <a:spLocks noChangeArrowheads="1"/>
            </p:cNvSpPr>
            <p:nvPr/>
          </p:nvSpPr>
          <p:spPr bwMode="auto">
            <a:xfrm>
              <a:off x="1066800" y="3003550"/>
              <a:ext cx="720725" cy="685800"/>
            </a:xfrm>
            <a:prstGeom prst="ellipse">
              <a:avLst/>
            </a:prstGeom>
            <a:noFill/>
            <a:ln w="38100">
              <a:solidFill>
                <a:srgbClr val="0000CC"/>
              </a:solidFill>
              <a:prstDash val="sysDot"/>
              <a:round/>
              <a:headEnd/>
              <a:tailEnd/>
            </a:ln>
          </p:spPr>
          <p:txBody>
            <a:bodyPr wrap="none" anchor="ctr"/>
            <a:lstStyle/>
            <a:p>
              <a:endParaRPr lang="ko-KR" altLang="ko-KR">
                <a:ea typeface="굴림" charset="-127"/>
              </a:endParaRPr>
            </a:p>
          </p:txBody>
        </p:sp>
        <p:sp>
          <p:nvSpPr>
            <p:cNvPr id="11" name="Oval 6"/>
            <p:cNvSpPr>
              <a:spLocks noChangeArrowheads="1"/>
            </p:cNvSpPr>
            <p:nvPr/>
          </p:nvSpPr>
          <p:spPr bwMode="auto">
            <a:xfrm>
              <a:off x="3886200" y="6086475"/>
              <a:ext cx="339725" cy="381000"/>
            </a:xfrm>
            <a:prstGeom prst="ellipse">
              <a:avLst/>
            </a:prstGeom>
            <a:noFill/>
            <a:ln w="38100">
              <a:solidFill>
                <a:srgbClr val="000099"/>
              </a:solidFill>
              <a:prstDash val="sysDot"/>
              <a:round/>
              <a:headEnd/>
              <a:tailEnd/>
            </a:ln>
          </p:spPr>
          <p:txBody>
            <a:bodyPr wrap="none" anchor="ctr"/>
            <a:lstStyle/>
            <a:p>
              <a:endParaRPr lang="ko-KR" altLang="ko-KR">
                <a:ea typeface="굴림" charset="-127"/>
              </a:endParaRPr>
            </a:p>
          </p:txBody>
        </p:sp>
        <p:sp>
          <p:nvSpPr>
            <p:cNvPr id="12" name="Oval 6"/>
            <p:cNvSpPr>
              <a:spLocks noChangeArrowheads="1"/>
            </p:cNvSpPr>
            <p:nvPr/>
          </p:nvSpPr>
          <p:spPr bwMode="auto">
            <a:xfrm>
              <a:off x="4114800" y="3352800"/>
              <a:ext cx="2895600" cy="533400"/>
            </a:xfrm>
            <a:prstGeom prst="ellipse">
              <a:avLst/>
            </a:prstGeom>
            <a:noFill/>
            <a:ln w="38100">
              <a:solidFill>
                <a:srgbClr val="0000CC"/>
              </a:solidFill>
              <a:prstDash val="sysDot"/>
              <a:round/>
              <a:headEnd/>
              <a:tailEnd/>
            </a:ln>
          </p:spPr>
          <p:txBody>
            <a:bodyPr wrap="none" anchor="ctr"/>
            <a:lstStyle/>
            <a:p>
              <a:endParaRPr lang="ko-KR" altLang="ko-KR">
                <a:ea typeface="굴림" charset="-127"/>
              </a:endParaRPr>
            </a:p>
          </p:txBody>
        </p:sp>
      </p:grpSp>
      <p:graphicFrame>
        <p:nvGraphicFramePr>
          <p:cNvPr id="14" name="Table 13"/>
          <p:cNvGraphicFramePr>
            <a:graphicFrameLocks noGrp="1"/>
          </p:cNvGraphicFramePr>
          <p:nvPr>
            <p:extLst/>
          </p:nvPr>
        </p:nvGraphicFramePr>
        <p:xfrm>
          <a:off x="5991725" y="16042"/>
          <a:ext cx="3136233" cy="1280160"/>
        </p:xfrm>
        <a:graphic>
          <a:graphicData uri="http://schemas.openxmlformats.org/drawingml/2006/table">
            <a:tbl>
              <a:tblPr firstRow="1" bandRow="1"/>
              <a:tblGrid>
                <a:gridCol w="774032">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152400">
                <a:tc>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ysClr val="windowText" lastClr="000000"/>
                          </a:solidFill>
                        </a:rPr>
                        <a:t>Intent</a:t>
                      </a:r>
                      <a:endParaRPr lang="en-US" sz="1200" b="1" dirty="0">
                        <a:solidFill>
                          <a:sysClr val="windowText" lastClr="000000"/>
                        </a:solidFill>
                      </a:endParaRP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c rowSpan="2">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r>
                        <a:rPr lang="en-US" sz="1200" b="1" dirty="0" smtClean="0">
                          <a:solidFill>
                            <a:sysClr val="windowText" lastClr="000000"/>
                          </a:solidFill>
                        </a:rPr>
                        <a:t>Analog</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b="1" kern="1200">
                          <a:solidFill>
                            <a:schemeClr val="lt1"/>
                          </a:solidFill>
                          <a:latin typeface="Arial Narrow"/>
                          <a:ea typeface=""/>
                          <a:cs typeface="Arial"/>
                        </a:defRPr>
                      </a:lvl1pPr>
                      <a:lvl2pPr marL="457200" algn="l" defTabSz="914400" rtl="0" eaLnBrk="1" latinLnBrk="0" hangingPunct="1">
                        <a:defRPr sz="1800" b="1" kern="1200">
                          <a:solidFill>
                            <a:schemeClr val="lt1"/>
                          </a:solidFill>
                          <a:latin typeface="Arial Narrow"/>
                          <a:ea typeface=""/>
                          <a:cs typeface="Arial"/>
                        </a:defRPr>
                      </a:lvl2pPr>
                      <a:lvl3pPr marL="914400" algn="l" defTabSz="914400" rtl="0" eaLnBrk="1" latinLnBrk="0" hangingPunct="1">
                        <a:defRPr sz="1800" b="1" kern="1200">
                          <a:solidFill>
                            <a:schemeClr val="lt1"/>
                          </a:solidFill>
                          <a:latin typeface="Arial Narrow"/>
                          <a:ea typeface=""/>
                          <a:cs typeface="Arial"/>
                        </a:defRPr>
                      </a:lvl3pPr>
                      <a:lvl4pPr marL="1371600" algn="l" defTabSz="914400" rtl="0" eaLnBrk="1" latinLnBrk="0" hangingPunct="1">
                        <a:defRPr sz="1800" b="1" kern="1200">
                          <a:solidFill>
                            <a:schemeClr val="lt1"/>
                          </a:solidFill>
                          <a:latin typeface="Arial Narrow"/>
                          <a:ea typeface=""/>
                          <a:cs typeface="Arial"/>
                        </a:defRPr>
                      </a:lvl4pPr>
                      <a:lvl5pPr marL="1828800" algn="l" defTabSz="914400" rtl="0" eaLnBrk="1" latinLnBrk="0" hangingPunct="1">
                        <a:defRPr sz="1800" b="1" kern="1200">
                          <a:solidFill>
                            <a:schemeClr val="lt1"/>
                          </a:solidFill>
                          <a:latin typeface="Arial Narrow"/>
                          <a:ea typeface=""/>
                          <a:cs typeface="Arial"/>
                        </a:defRPr>
                      </a:lvl5pPr>
                      <a:lvl6pPr marL="2286000" algn="l" defTabSz="914400" rtl="0" eaLnBrk="1" latinLnBrk="0" hangingPunct="1">
                        <a:defRPr sz="1800" b="1" kern="1200">
                          <a:solidFill>
                            <a:schemeClr val="lt1"/>
                          </a:solidFill>
                          <a:latin typeface="Arial Narrow"/>
                          <a:ea typeface=""/>
                          <a:cs typeface="Arial"/>
                        </a:defRPr>
                      </a:lvl6pPr>
                      <a:lvl7pPr marL="2743200" algn="l" defTabSz="914400" rtl="0" eaLnBrk="1" latinLnBrk="0" hangingPunct="1">
                        <a:defRPr sz="1800" b="1" kern="1200">
                          <a:solidFill>
                            <a:schemeClr val="lt1"/>
                          </a:solidFill>
                          <a:latin typeface="Arial Narrow"/>
                          <a:ea typeface=""/>
                          <a:cs typeface="Arial"/>
                        </a:defRPr>
                      </a:lvl7pPr>
                      <a:lvl8pPr marL="3200400" algn="l" defTabSz="914400" rtl="0" eaLnBrk="1" latinLnBrk="0" hangingPunct="1">
                        <a:defRPr sz="1800" b="1" kern="1200">
                          <a:solidFill>
                            <a:schemeClr val="lt1"/>
                          </a:solidFill>
                          <a:latin typeface="Arial Narrow"/>
                          <a:ea typeface=""/>
                          <a:cs typeface="Arial"/>
                        </a:defRPr>
                      </a:lvl8pPr>
                      <a:lvl9pPr marL="3657600" algn="l" defTabSz="914400" rtl="0" eaLnBrk="1" latinLnBrk="0" hangingPunct="1">
                        <a:defRPr sz="1800" b="1" kern="1200">
                          <a:solidFill>
                            <a:schemeClr val="lt1"/>
                          </a:solidFill>
                          <a:latin typeface="Arial Narrow"/>
                          <a:ea typeface=""/>
                          <a:cs typeface="Arial"/>
                        </a:defRPr>
                      </a:lvl9pPr>
                    </a:lstStyle>
                    <a:p>
                      <a:pPr algn="ctr"/>
                      <a:r>
                        <a:rPr lang="en-US" sz="1200" b="1" dirty="0" smtClean="0">
                          <a:solidFill>
                            <a:sysClr val="windowText" lastClr="000000"/>
                          </a:solidFill>
                        </a:rPr>
                        <a:t>Digital</a:t>
                      </a:r>
                      <a:endParaRPr lang="en-US" sz="1200" b="1"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52400">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smtClean="0">
                          <a:solidFill>
                            <a:sysClr val="windowText" lastClr="000000"/>
                          </a:solidFill>
                        </a:rPr>
                        <a:t>Datatype</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endParaRPr lang="en-US" sz="1200" b="1" dirty="0">
                        <a:solidFill>
                          <a:sysClr val="windowText" lastClr="000000"/>
                        </a:solidFill>
                      </a:endParaRP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mpd="sng">
                      <a:noFill/>
                      <a:prstDash val="solid"/>
                    </a:lnBlToTr>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37160">
                <a:tc gridSpan="2">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Real</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0" dirty="0" smtClean="0">
                          <a:solidFill>
                            <a:sysClr val="windowText" lastClr="000000"/>
                          </a:solidFill>
                        </a:rPr>
                        <a:t>Analog</a:t>
                      </a:r>
                      <a:endParaRPr lang="en-US" sz="1200" b="0"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endParaRPr lang="en-US" sz="1200" b="1"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w="12700" cap="flat" cmpd="sng" algn="ctr">
                      <a:solidFill>
                        <a:srgbClr val="000000"/>
                      </a:solidFill>
                      <a:prstDash val="solid"/>
                      <a:round/>
                      <a:headEnd type="none" w="med" len="med"/>
                      <a:tailEnd type="none" w="med" len="med"/>
                    </a:lnBlToTr>
                    <a:solidFill>
                      <a:srgbClr val="FFFFFF"/>
                    </a:solidFill>
                  </a:tcPr>
                </a:tc>
                <a:extLst>
                  <a:ext uri="{0D108BD9-81ED-4DB2-BD59-A6C34878D82A}">
                    <a16:rowId xmlns:a16="http://schemas.microsoft.com/office/drawing/2014/main" val="10002"/>
                  </a:ext>
                </a:extLst>
              </a:tr>
              <a:tr h="370840">
                <a:tc gridSpan="2">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Logic</a:t>
                      </a:r>
                      <a:endParaRPr lang="en-US" sz="1200" b="1" dirty="0">
                        <a:solidFill>
                          <a:sysClr val="windowText" lastClr="000000"/>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0" dirty="0" smtClean="0">
                          <a:solidFill>
                            <a:sysClr val="windowText" lastClr="000000"/>
                          </a:solidFill>
                        </a:rPr>
                        <a:t>Quantized</a:t>
                      </a:r>
                      <a:r>
                        <a:rPr lang="en-US" sz="1200" b="0" baseline="0" dirty="0" smtClean="0">
                          <a:solidFill>
                            <a:sysClr val="windowText" lastClr="000000"/>
                          </a:solidFill>
                        </a:rPr>
                        <a:t> Analog</a:t>
                      </a:r>
                      <a:endParaRPr lang="en-US" sz="1200" b="0" dirty="0">
                        <a:solidFill>
                          <a:sysClr val="windowText" lastClr="00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Narrow"/>
                          <a:ea typeface=""/>
                          <a:cs typeface="Arial"/>
                        </a:defRPr>
                      </a:lvl1pPr>
                      <a:lvl2pPr marL="457200" algn="l" defTabSz="914400" rtl="0" eaLnBrk="1" latinLnBrk="0" hangingPunct="1">
                        <a:defRPr sz="1800" kern="1200">
                          <a:solidFill>
                            <a:schemeClr val="dk1"/>
                          </a:solidFill>
                          <a:latin typeface="Arial Narrow"/>
                          <a:ea typeface=""/>
                          <a:cs typeface="Arial"/>
                        </a:defRPr>
                      </a:lvl2pPr>
                      <a:lvl3pPr marL="914400" algn="l" defTabSz="914400" rtl="0" eaLnBrk="1" latinLnBrk="0" hangingPunct="1">
                        <a:defRPr sz="1800" kern="1200">
                          <a:solidFill>
                            <a:schemeClr val="dk1"/>
                          </a:solidFill>
                          <a:latin typeface="Arial Narrow"/>
                          <a:ea typeface=""/>
                          <a:cs typeface="Arial"/>
                        </a:defRPr>
                      </a:lvl3pPr>
                      <a:lvl4pPr marL="1371600" algn="l" defTabSz="914400" rtl="0" eaLnBrk="1" latinLnBrk="0" hangingPunct="1">
                        <a:defRPr sz="1800" kern="1200">
                          <a:solidFill>
                            <a:schemeClr val="dk1"/>
                          </a:solidFill>
                          <a:latin typeface="Arial Narrow"/>
                          <a:ea typeface=""/>
                          <a:cs typeface="Arial"/>
                        </a:defRPr>
                      </a:lvl4pPr>
                      <a:lvl5pPr marL="1828800" algn="l" defTabSz="914400" rtl="0" eaLnBrk="1" latinLnBrk="0" hangingPunct="1">
                        <a:defRPr sz="1800" kern="1200">
                          <a:solidFill>
                            <a:schemeClr val="dk1"/>
                          </a:solidFill>
                          <a:latin typeface="Arial Narrow"/>
                          <a:ea typeface=""/>
                          <a:cs typeface="Arial"/>
                        </a:defRPr>
                      </a:lvl5pPr>
                      <a:lvl6pPr marL="2286000" algn="l" defTabSz="914400" rtl="0" eaLnBrk="1" latinLnBrk="0" hangingPunct="1">
                        <a:defRPr sz="1800" kern="1200">
                          <a:solidFill>
                            <a:schemeClr val="dk1"/>
                          </a:solidFill>
                          <a:latin typeface="Arial Narrow"/>
                          <a:ea typeface=""/>
                          <a:cs typeface="Arial"/>
                        </a:defRPr>
                      </a:lvl6pPr>
                      <a:lvl7pPr marL="2743200" algn="l" defTabSz="914400" rtl="0" eaLnBrk="1" latinLnBrk="0" hangingPunct="1">
                        <a:defRPr sz="1800" kern="1200">
                          <a:solidFill>
                            <a:schemeClr val="dk1"/>
                          </a:solidFill>
                          <a:latin typeface="Arial Narrow"/>
                          <a:ea typeface=""/>
                          <a:cs typeface="Arial"/>
                        </a:defRPr>
                      </a:lvl7pPr>
                      <a:lvl8pPr marL="3200400" algn="l" defTabSz="914400" rtl="0" eaLnBrk="1" latinLnBrk="0" hangingPunct="1">
                        <a:defRPr sz="1800" kern="1200">
                          <a:solidFill>
                            <a:schemeClr val="dk1"/>
                          </a:solidFill>
                          <a:latin typeface="Arial Narrow"/>
                          <a:ea typeface=""/>
                          <a:cs typeface="Arial"/>
                        </a:defRPr>
                      </a:lvl8pPr>
                      <a:lvl9pPr marL="3657600" algn="l" defTabSz="914400" rtl="0" eaLnBrk="1" latinLnBrk="0" hangingPunct="1">
                        <a:defRPr sz="1800" kern="1200">
                          <a:solidFill>
                            <a:schemeClr val="dk1"/>
                          </a:solidFill>
                          <a:latin typeface="Arial Narrow"/>
                          <a:ea typeface=""/>
                          <a:cs typeface="Arial"/>
                        </a:defRPr>
                      </a:lvl9pPr>
                    </a:lstStyle>
                    <a:p>
                      <a:pPr algn="ctr"/>
                      <a:r>
                        <a:rPr lang="en-US" sz="1200" b="1" dirty="0" smtClean="0">
                          <a:solidFill>
                            <a:sysClr val="windowText" lastClr="000000"/>
                          </a:solidFill>
                        </a:rPr>
                        <a:t>True </a:t>
                      </a:r>
                      <a:br>
                        <a:rPr lang="en-US" sz="1200" b="1" dirty="0" smtClean="0">
                          <a:solidFill>
                            <a:sysClr val="windowText" lastClr="000000"/>
                          </a:solidFill>
                        </a:rPr>
                      </a:br>
                      <a:r>
                        <a:rPr lang="en-US" sz="1200" b="1" dirty="0" smtClean="0">
                          <a:solidFill>
                            <a:sysClr val="windowText" lastClr="000000"/>
                          </a:solidFill>
                        </a:rPr>
                        <a:t>Digital</a:t>
                      </a:r>
                      <a:endParaRPr lang="en-US" sz="1200" b="1" dirty="0">
                        <a:solidFill>
                          <a:sysClr val="windowText" lastClr="00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15541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Vector Generation</a:t>
            </a:r>
            <a:endParaRPr lang="en-US" dirty="0"/>
          </a:p>
        </p:txBody>
      </p:sp>
      <p:sp>
        <p:nvSpPr>
          <p:cNvPr id="3" name="Content Placeholder 2"/>
          <p:cNvSpPr>
            <a:spLocks noGrp="1"/>
          </p:cNvSpPr>
          <p:nvPr>
            <p:ph idx="1"/>
          </p:nvPr>
        </p:nvSpPr>
        <p:spPr>
          <a:xfrm>
            <a:off x="685799" y="1447800"/>
            <a:ext cx="8099385" cy="4648200"/>
          </a:xfrm>
        </p:spPr>
        <p:txBody>
          <a:bodyPr/>
          <a:lstStyle/>
          <a:p>
            <a:r>
              <a:rPr lang="en-US" dirty="0" smtClean="0"/>
              <a:t>Generate test vectors of (quantized) analog ports</a:t>
            </a:r>
          </a:p>
          <a:p>
            <a:pPr lvl="1"/>
            <a:r>
              <a:rPr lang="en-US" dirty="0" smtClean="0"/>
              <a:t>Ideally, N+1 test vectors for N inputs</a:t>
            </a:r>
          </a:p>
          <a:p>
            <a:endParaRPr lang="en-US" dirty="0"/>
          </a:p>
          <a:p>
            <a:r>
              <a:rPr lang="en-US" dirty="0" smtClean="0"/>
              <a:t>Oversample analog vectors for checking linearity assumption</a:t>
            </a:r>
          </a:p>
          <a:p>
            <a:pPr lvl="1"/>
            <a:r>
              <a:rPr lang="en-US" dirty="0" smtClean="0"/>
              <a:t>Wrong signal domain, port labeling, invalid input range, etc.</a:t>
            </a:r>
            <a:endParaRPr lang="en-US" dirty="0"/>
          </a:p>
        </p:txBody>
      </p:sp>
      <p:grpSp>
        <p:nvGrpSpPr>
          <p:cNvPr id="31" name="Group 30"/>
          <p:cNvGrpSpPr/>
          <p:nvPr/>
        </p:nvGrpSpPr>
        <p:grpSpPr>
          <a:xfrm>
            <a:off x="1274825" y="3427837"/>
            <a:ext cx="6594349" cy="2668163"/>
            <a:chOff x="1274825" y="3427837"/>
            <a:chExt cx="6594349" cy="2668163"/>
          </a:xfrm>
        </p:grpSpPr>
        <p:sp>
          <p:nvSpPr>
            <p:cNvPr id="4" name="Rounded Rectangle 3"/>
            <p:cNvSpPr/>
            <p:nvPr/>
          </p:nvSpPr>
          <p:spPr bwMode="auto">
            <a:xfrm>
              <a:off x="1274825" y="4802028"/>
              <a:ext cx="2176507" cy="919401"/>
            </a:xfrm>
            <a:prstGeom prst="round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Test vectors of </a:t>
              </a:r>
              <a:r>
                <a:rPr lang="en-US" dirty="0"/>
                <a:t/>
              </a:r>
              <a:br>
                <a:rPr lang="en-US" dirty="0"/>
              </a:br>
              <a:r>
                <a:rPr lang="en-US" dirty="0" smtClean="0"/>
                <a:t>analog + quantized </a:t>
              </a:r>
              <a:br>
                <a:rPr lang="en-US" dirty="0" smtClean="0"/>
              </a:br>
              <a:r>
                <a:rPr lang="en-US" dirty="0" smtClean="0"/>
                <a:t>analog ports</a:t>
              </a:r>
              <a:endParaRPr kumimoji="0" lang="en-US" sz="1600" b="1"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5942230" y="4356259"/>
              <a:ext cx="1828782" cy="374571"/>
            </a:xfrm>
            <a:prstGeom prst="round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Linear circuit I</a:t>
              </a:r>
            </a:p>
          </p:txBody>
        </p:sp>
        <p:sp>
          <p:nvSpPr>
            <p:cNvPr id="6" name="Rectangle 5"/>
            <p:cNvSpPr/>
            <p:nvPr/>
          </p:nvSpPr>
          <p:spPr>
            <a:xfrm>
              <a:off x="5844065" y="3427837"/>
              <a:ext cx="2025109" cy="830997"/>
            </a:xfrm>
            <a:prstGeom prst="rect">
              <a:avLst/>
            </a:prstGeom>
          </p:spPr>
          <p:txBody>
            <a:bodyPr wrap="square">
              <a:spAutoFit/>
            </a:bodyPr>
            <a:lstStyle/>
            <a:p>
              <a:r>
                <a:rPr lang="en-US" dirty="0" smtClean="0">
                  <a:solidFill>
                    <a:srgbClr val="000099"/>
                  </a:solidFill>
                </a:rPr>
                <a:t>Enumerate 2</a:t>
              </a:r>
              <a:r>
                <a:rPr lang="en-US" baseline="30000" dirty="0" smtClean="0">
                  <a:solidFill>
                    <a:srgbClr val="000099"/>
                  </a:solidFill>
                </a:rPr>
                <a:t>k</a:t>
              </a:r>
              <a:r>
                <a:rPr lang="en-US" dirty="0" smtClean="0">
                  <a:solidFill>
                    <a:srgbClr val="000099"/>
                  </a:solidFill>
                </a:rPr>
                <a:t> linear circuits by true digital ports</a:t>
              </a:r>
              <a:endParaRPr lang="en-US" dirty="0">
                <a:solidFill>
                  <a:srgbClr val="000099"/>
                </a:solidFill>
              </a:endParaRPr>
            </a:p>
          </p:txBody>
        </p:sp>
        <p:sp>
          <p:nvSpPr>
            <p:cNvPr id="7" name="Rectangle 6"/>
            <p:cNvSpPr/>
            <p:nvPr/>
          </p:nvSpPr>
          <p:spPr>
            <a:xfrm>
              <a:off x="1350523" y="4149255"/>
              <a:ext cx="2025109" cy="584775"/>
            </a:xfrm>
            <a:prstGeom prst="rect">
              <a:avLst/>
            </a:prstGeom>
          </p:spPr>
          <p:txBody>
            <a:bodyPr wrap="square">
              <a:spAutoFit/>
            </a:bodyPr>
            <a:lstStyle/>
            <a:p>
              <a:r>
                <a:rPr lang="en-US" dirty="0" smtClean="0">
                  <a:solidFill>
                    <a:srgbClr val="000099"/>
                  </a:solidFill>
                </a:rPr>
                <a:t>Generate analog vectors </a:t>
              </a:r>
              <a:endParaRPr lang="en-US" dirty="0">
                <a:solidFill>
                  <a:srgbClr val="000099"/>
                </a:solidFill>
              </a:endParaRPr>
            </a:p>
          </p:txBody>
        </p:sp>
        <p:sp>
          <p:nvSpPr>
            <p:cNvPr id="8" name="Rounded Rectangle 7"/>
            <p:cNvSpPr/>
            <p:nvPr/>
          </p:nvSpPr>
          <p:spPr bwMode="auto">
            <a:xfrm>
              <a:off x="5942229" y="5721429"/>
              <a:ext cx="1828783" cy="374571"/>
            </a:xfrm>
            <a:prstGeom prst="round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Linear circuit 2</a:t>
              </a:r>
              <a:r>
                <a:rPr kumimoji="0" lang="en-US" sz="1600" b="1" i="0" u="none" strike="noStrike" cap="none" normalizeH="0" baseline="30000" dirty="0" smtClean="0">
                  <a:ln>
                    <a:noFill/>
                  </a:ln>
                  <a:solidFill>
                    <a:schemeClr val="tx1"/>
                  </a:solidFill>
                  <a:effectLst/>
                  <a:latin typeface="Arial" charset="0"/>
                </a:rPr>
                <a:t>N</a:t>
              </a:r>
            </a:p>
          </p:txBody>
        </p:sp>
        <p:sp>
          <p:nvSpPr>
            <p:cNvPr id="9" name="Oval 8"/>
            <p:cNvSpPr/>
            <p:nvPr/>
          </p:nvSpPr>
          <p:spPr bwMode="auto">
            <a:xfrm>
              <a:off x="6781383" y="4927761"/>
              <a:ext cx="150471" cy="150471"/>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Oval 9"/>
            <p:cNvSpPr/>
            <p:nvPr/>
          </p:nvSpPr>
          <p:spPr bwMode="auto">
            <a:xfrm>
              <a:off x="6781383" y="5136713"/>
              <a:ext cx="150471" cy="150471"/>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Oval 10"/>
            <p:cNvSpPr/>
            <p:nvPr/>
          </p:nvSpPr>
          <p:spPr bwMode="auto">
            <a:xfrm>
              <a:off x="6781383" y="5345665"/>
              <a:ext cx="150471" cy="150471"/>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15" name="Elbow Connector 14"/>
            <p:cNvCxnSpPr>
              <a:stCxn id="4" idx="3"/>
              <a:endCxn id="5" idx="1"/>
            </p:cNvCxnSpPr>
            <p:nvPr/>
          </p:nvCxnSpPr>
          <p:spPr bwMode="auto">
            <a:xfrm flipV="1">
              <a:off x="3451332" y="4543545"/>
              <a:ext cx="2490898" cy="718184"/>
            </a:xfrm>
            <a:prstGeom prst="bentConnector3">
              <a:avLst/>
            </a:prstGeom>
            <a:pattFill prst="pct25">
              <a:fgClr>
                <a:schemeClr val="accent1"/>
              </a:fgClr>
              <a:bgClr>
                <a:schemeClr val="bg1"/>
              </a:bgClr>
            </a:pattFill>
            <a:ln w="12700" cap="flat" cmpd="sng" algn="ctr">
              <a:solidFill>
                <a:schemeClr val="tx1"/>
              </a:solidFill>
              <a:prstDash val="solid"/>
              <a:round/>
              <a:headEnd type="none" w="med" len="med"/>
              <a:tailEnd type="triangle"/>
            </a:ln>
            <a:effectLst/>
          </p:spPr>
        </p:cxnSp>
        <p:cxnSp>
          <p:nvCxnSpPr>
            <p:cNvPr id="17" name="Elbow Connector 16"/>
            <p:cNvCxnSpPr>
              <a:stCxn id="4" idx="3"/>
              <a:endCxn id="8" idx="1"/>
            </p:cNvCxnSpPr>
            <p:nvPr/>
          </p:nvCxnSpPr>
          <p:spPr bwMode="auto">
            <a:xfrm>
              <a:off x="3451332" y="5261729"/>
              <a:ext cx="2490897" cy="646986"/>
            </a:xfrm>
            <a:prstGeom prst="bentConnector3">
              <a:avLst/>
            </a:prstGeom>
            <a:pattFill prst="pct25">
              <a:fgClr>
                <a:schemeClr val="accent1"/>
              </a:fgClr>
              <a:bgClr>
                <a:schemeClr val="bg1"/>
              </a:bgClr>
            </a:pattFill>
            <a:ln w="12700" cap="flat" cmpd="sng" algn="ctr">
              <a:solidFill>
                <a:schemeClr val="tx1"/>
              </a:solidFill>
              <a:prstDash val="solid"/>
              <a:round/>
              <a:headEnd type="none" w="med" len="med"/>
              <a:tailEnd type="triangle"/>
            </a:ln>
            <a:effectLst/>
          </p:spPr>
        </p:cxnSp>
        <p:grpSp>
          <p:nvGrpSpPr>
            <p:cNvPr id="27" name="Group 26"/>
            <p:cNvGrpSpPr/>
            <p:nvPr/>
          </p:nvGrpSpPr>
          <p:grpSpPr>
            <a:xfrm>
              <a:off x="5242561" y="4939782"/>
              <a:ext cx="118872" cy="536776"/>
              <a:chOff x="5067653" y="4973352"/>
              <a:chExt cx="118872" cy="536776"/>
            </a:xfrm>
          </p:grpSpPr>
          <p:sp>
            <p:nvSpPr>
              <p:cNvPr id="18" name="Oval 17"/>
              <p:cNvSpPr/>
              <p:nvPr/>
            </p:nvSpPr>
            <p:spPr bwMode="auto">
              <a:xfrm>
                <a:off x="5067653" y="4973352"/>
                <a:ext cx="118872" cy="11887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9" name="Oval 18"/>
              <p:cNvSpPr/>
              <p:nvPr/>
            </p:nvSpPr>
            <p:spPr bwMode="auto">
              <a:xfrm>
                <a:off x="5067653" y="5182304"/>
                <a:ext cx="118872" cy="11887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0" name="Oval 19"/>
              <p:cNvSpPr/>
              <p:nvPr/>
            </p:nvSpPr>
            <p:spPr bwMode="auto">
              <a:xfrm>
                <a:off x="5067653" y="5391256"/>
                <a:ext cx="118872" cy="11887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25" name="Rectangle 24"/>
            <p:cNvSpPr/>
            <p:nvPr/>
          </p:nvSpPr>
          <p:spPr>
            <a:xfrm>
              <a:off x="3597294" y="3864560"/>
              <a:ext cx="2025109" cy="338554"/>
            </a:xfrm>
            <a:prstGeom prst="rect">
              <a:avLst/>
            </a:prstGeom>
          </p:spPr>
          <p:txBody>
            <a:bodyPr wrap="square">
              <a:spAutoFit/>
            </a:bodyPr>
            <a:lstStyle/>
            <a:p>
              <a:r>
                <a:rPr lang="en-US" dirty="0" smtClean="0">
                  <a:solidFill>
                    <a:srgbClr val="000099"/>
                  </a:solidFill>
                </a:rPr>
                <a:t>Apply test vectors</a:t>
              </a:r>
              <a:endParaRPr lang="en-US" dirty="0">
                <a:solidFill>
                  <a:srgbClr val="000099"/>
                </a:solidFill>
              </a:endParaRPr>
            </a:p>
          </p:txBody>
        </p:sp>
      </p:grpSp>
    </p:spTree>
    <p:extLst>
      <p:ext uri="{BB962C8B-B14F-4D97-AF65-F5344CB8AC3E}">
        <p14:creationId xmlns:p14="http://schemas.microsoft.com/office/powerpoint/2010/main" val="2321623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mProbo</a:t>
            </a:r>
            <a:r>
              <a:rPr lang="en-US" dirty="0" smtClean="0"/>
              <a:t>: AMS Equivalence Checker</a:t>
            </a:r>
            <a:endParaRPr lang="en-US" dirty="0"/>
          </a:p>
        </p:txBody>
      </p:sp>
      <p:sp>
        <p:nvSpPr>
          <p:cNvPr id="3" name="Content Placeholder 2"/>
          <p:cNvSpPr>
            <a:spLocks noGrp="1"/>
          </p:cNvSpPr>
          <p:nvPr>
            <p:ph idx="1"/>
          </p:nvPr>
        </p:nvSpPr>
        <p:spPr/>
        <p:txBody>
          <a:bodyPr/>
          <a:lstStyle/>
          <a:p>
            <a:r>
              <a:rPr lang="en-US" dirty="0"/>
              <a:t>We have developed an AMS equivalence checker, </a:t>
            </a:r>
            <a:r>
              <a:rPr lang="en-US" i="1" dirty="0" err="1"/>
              <a:t>mPobo</a:t>
            </a:r>
            <a:endParaRPr lang="en-US" i="1" dirty="0"/>
          </a:p>
          <a:p>
            <a:endParaRPr lang="en-US" dirty="0"/>
          </a:p>
          <a:p>
            <a:r>
              <a:rPr lang="en-US" dirty="0"/>
              <a:t>Supported models</a:t>
            </a:r>
          </a:p>
          <a:p>
            <a:pPr lvl="1"/>
            <a:r>
              <a:rPr lang="en-US" dirty="0"/>
              <a:t>Circuit </a:t>
            </a:r>
            <a:r>
              <a:rPr lang="en-US" dirty="0" err="1"/>
              <a:t>netlist</a:t>
            </a:r>
            <a:r>
              <a:rPr lang="en-US" dirty="0"/>
              <a:t>, (System)Verilog, Verilog-AMS</a:t>
            </a:r>
          </a:p>
          <a:p>
            <a:endParaRPr lang="en-US" dirty="0"/>
          </a:p>
          <a:p>
            <a:r>
              <a:rPr lang="en-US" dirty="0"/>
              <a:t>Test configuration file</a:t>
            </a:r>
          </a:p>
          <a:p>
            <a:pPr lvl="1"/>
            <a:r>
              <a:rPr lang="en-US" dirty="0"/>
              <a:t>Checker control option</a:t>
            </a:r>
          </a:p>
          <a:p>
            <a:pPr lvl="1"/>
            <a:r>
              <a:rPr lang="en-US" dirty="0"/>
              <a:t>Port specification</a:t>
            </a:r>
          </a:p>
          <a:p>
            <a:pPr lvl="1"/>
            <a:r>
              <a:rPr lang="en-US" dirty="0" smtClean="0"/>
              <a:t>Test bench</a:t>
            </a:r>
            <a:endParaRPr lang="en-US" dirty="0"/>
          </a:p>
          <a:p>
            <a:endParaRPr lang="en-US" dirty="0"/>
          </a:p>
          <a:p>
            <a:r>
              <a:rPr lang="en-US" dirty="0"/>
              <a:t>Simulator configuration file</a:t>
            </a:r>
          </a:p>
          <a:p>
            <a:pPr lvl="1"/>
            <a:r>
              <a:rPr lang="en-US" dirty="0"/>
              <a:t>Simulator option</a:t>
            </a:r>
          </a:p>
          <a:p>
            <a:endParaRPr lang="en-US" dirty="0"/>
          </a:p>
        </p:txBody>
      </p:sp>
      <p:pic>
        <p:nvPicPr>
          <p:cNvPr id="4" name="그림 4" descr="checker_dataprep.png"/>
          <p:cNvPicPr>
            <a:picLocks noChangeAspect="1"/>
          </p:cNvPicPr>
          <p:nvPr/>
        </p:nvPicPr>
        <p:blipFill>
          <a:blip r:embed="rId2" cstate="print"/>
          <a:stretch>
            <a:fillRect/>
          </a:stretch>
        </p:blipFill>
        <p:spPr>
          <a:xfrm>
            <a:off x="4471988" y="3146413"/>
            <a:ext cx="4555994" cy="2565966"/>
          </a:xfrm>
          <a:prstGeom prst="rect">
            <a:avLst/>
          </a:prstGeom>
        </p:spPr>
      </p:pic>
      <p:sp>
        <p:nvSpPr>
          <p:cNvPr id="5" name="Rectangle 4"/>
          <p:cNvSpPr>
            <a:spLocks noChangeArrowheads="1"/>
          </p:cNvSpPr>
          <p:nvPr/>
        </p:nvSpPr>
        <p:spPr bwMode="auto">
          <a:xfrm>
            <a:off x="4270918" y="5843239"/>
            <a:ext cx="4873082" cy="275460"/>
          </a:xfrm>
          <a:prstGeom prst="rect">
            <a:avLst/>
          </a:prstGeom>
          <a:noFill/>
          <a:ln w="25400">
            <a:noFill/>
            <a:miter lim="800000"/>
            <a:headEnd/>
            <a:tailEnd/>
          </a:ln>
        </p:spPr>
        <p:txBody>
          <a:bodyPr wrap="square">
            <a:spAutoFit/>
          </a:bodyPr>
          <a:lstStyle/>
          <a:p>
            <a:pPr algn="ctr">
              <a:lnSpc>
                <a:spcPct val="85000"/>
              </a:lnSpc>
              <a:spcBef>
                <a:spcPct val="50000"/>
              </a:spcBef>
            </a:pPr>
            <a:r>
              <a:rPr lang="en-US" altLang="ko-KR" sz="1400" b="0" dirty="0" smtClean="0">
                <a:ea typeface="굴림" charset="-127"/>
              </a:rPr>
              <a:t>&lt;Checker data preparation&gt;</a:t>
            </a:r>
            <a:endParaRPr lang="en-US" altLang="ko-KR" sz="1400" b="0" dirty="0">
              <a:ea typeface="굴림" charset="-127"/>
            </a:endParaRPr>
          </a:p>
        </p:txBody>
      </p:sp>
    </p:spTree>
    <p:extLst>
      <p:ext uri="{BB962C8B-B14F-4D97-AF65-F5344CB8AC3E}">
        <p14:creationId xmlns:p14="http://schemas.microsoft.com/office/powerpoint/2010/main" val="585007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Checker Data Flow</a:t>
            </a:r>
            <a:endParaRPr lang="en-US" dirty="0"/>
          </a:p>
        </p:txBody>
      </p:sp>
      <p:sp>
        <p:nvSpPr>
          <p:cNvPr id="3" name="Content Placeholder 2"/>
          <p:cNvSpPr>
            <a:spLocks noGrp="1"/>
          </p:cNvSpPr>
          <p:nvPr>
            <p:ph idx="1"/>
          </p:nvPr>
        </p:nvSpPr>
        <p:spPr/>
        <p:txBody>
          <a:bodyPr/>
          <a:lstStyle/>
          <a:p>
            <a:endParaRPr lang="en-US"/>
          </a:p>
        </p:txBody>
      </p:sp>
      <p:pic>
        <p:nvPicPr>
          <p:cNvPr id="4" name="내용 개체 틀 4" descr="checker_dataflow.png"/>
          <p:cNvPicPr>
            <a:picLocks noChangeAspect="1"/>
          </p:cNvPicPr>
          <p:nvPr/>
        </p:nvPicPr>
        <p:blipFill>
          <a:blip r:embed="rId2" cstate="print"/>
          <a:stretch>
            <a:fillRect/>
          </a:stretch>
        </p:blipFill>
        <p:spPr bwMode="auto">
          <a:xfrm>
            <a:off x="96130" y="2083383"/>
            <a:ext cx="8920903" cy="3639319"/>
          </a:xfrm>
          <a:prstGeom prst="rect">
            <a:avLst/>
          </a:prstGeom>
          <a:noFill/>
          <a:ln w="9525">
            <a:noFill/>
            <a:miter lim="800000"/>
            <a:headEnd/>
            <a:tailEnd/>
          </a:ln>
        </p:spPr>
      </p:pic>
    </p:spTree>
    <p:extLst>
      <p:ext uri="{BB962C8B-B14F-4D97-AF65-F5344CB8AC3E}">
        <p14:creationId xmlns:p14="http://schemas.microsoft.com/office/powerpoint/2010/main" val="2548035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Conclusion</a:t>
            </a:r>
            <a:endParaRPr lang="en-US" dirty="0"/>
          </a:p>
        </p:txBody>
      </p:sp>
      <p:sp>
        <p:nvSpPr>
          <p:cNvPr id="3" name="내용 개체 틀 2"/>
          <p:cNvSpPr>
            <a:spLocks noGrp="1"/>
          </p:cNvSpPr>
          <p:nvPr>
            <p:ph idx="1"/>
          </p:nvPr>
        </p:nvSpPr>
        <p:spPr/>
        <p:txBody>
          <a:bodyPr/>
          <a:lstStyle/>
          <a:p>
            <a:r>
              <a:rPr lang="en-US" dirty="0" smtClean="0"/>
              <a:t>Full-chip validation of mixed-signal systems:</a:t>
            </a:r>
          </a:p>
          <a:p>
            <a:pPr lvl="1"/>
            <a:r>
              <a:rPr lang="en-US" dirty="0" smtClean="0"/>
              <a:t>Needs fast, high-fidelity analog functional models</a:t>
            </a:r>
          </a:p>
          <a:p>
            <a:endParaRPr lang="en-US" dirty="0" smtClean="0"/>
          </a:p>
          <a:p>
            <a:r>
              <a:rPr lang="en-US" dirty="0" smtClean="0"/>
              <a:t>Piecewise linear model</a:t>
            </a:r>
          </a:p>
          <a:p>
            <a:pPr lvl="1"/>
            <a:r>
              <a:rPr lang="en-US" dirty="0" smtClean="0"/>
              <a:t>Can serve as a formal model of analog circuits</a:t>
            </a:r>
          </a:p>
          <a:p>
            <a:endParaRPr lang="en-US" dirty="0" smtClean="0"/>
          </a:p>
          <a:p>
            <a:r>
              <a:rPr lang="en-US" dirty="0" smtClean="0"/>
              <a:t>The linear abstraction guides writing a concise analog models </a:t>
            </a:r>
          </a:p>
          <a:p>
            <a:pPr lvl="1"/>
            <a:r>
              <a:rPr lang="en-US" dirty="0" smtClean="0"/>
              <a:t>Captures both linear and nonlinear behaviors</a:t>
            </a:r>
          </a:p>
          <a:p>
            <a:endParaRPr lang="en-US" dirty="0" smtClean="0"/>
          </a:p>
          <a:p>
            <a:r>
              <a:rPr lang="en-US" dirty="0" smtClean="0"/>
              <a:t>The linear model also helps in checking models</a:t>
            </a:r>
          </a:p>
          <a:p>
            <a:pPr lvl="1"/>
            <a:r>
              <a:rPr lang="en-US" dirty="0" smtClean="0"/>
              <a:t>Validate model parameters are the same</a:t>
            </a:r>
          </a:p>
          <a:p>
            <a:endParaRPr lang="en-US" dirty="0"/>
          </a:p>
        </p:txBody>
      </p:sp>
    </p:spTree>
  </p:cSld>
  <p:clrMapOvr>
    <a:masterClrMapping/>
  </p:clrMapOvr>
  <p:transition advTm="33899">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References</a:t>
            </a:r>
            <a:endParaRPr lang="en-US" dirty="0"/>
          </a:p>
        </p:txBody>
      </p:sp>
      <p:sp>
        <p:nvSpPr>
          <p:cNvPr id="3" name="내용 개체 틀 2"/>
          <p:cNvSpPr>
            <a:spLocks noGrp="1"/>
          </p:cNvSpPr>
          <p:nvPr>
            <p:ph idx="1"/>
          </p:nvPr>
        </p:nvSpPr>
        <p:spPr/>
        <p:txBody>
          <a:bodyPr/>
          <a:lstStyle/>
          <a:p>
            <a:pPr indent="0">
              <a:spcBef>
                <a:spcPts val="0"/>
              </a:spcBef>
              <a:buNone/>
            </a:pPr>
            <a:r>
              <a:rPr lang="en-US" sz="1100" dirty="0" smtClean="0"/>
              <a:t>[Cottrell90] Event-driven behavioral simulation of analogue transfer functions, EDAC, Mar. 1990.</a:t>
            </a:r>
          </a:p>
          <a:p>
            <a:pPr indent="0">
              <a:spcBef>
                <a:spcPts val="0"/>
              </a:spcBef>
              <a:buNone/>
            </a:pPr>
            <a:endParaRPr lang="en-US" sz="1100" dirty="0" smtClean="0"/>
          </a:p>
          <a:p>
            <a:pPr indent="0">
              <a:spcBef>
                <a:spcPts val="0"/>
              </a:spcBef>
              <a:buNone/>
            </a:pPr>
            <a:r>
              <a:rPr lang="en-US" sz="1100" dirty="0" smtClean="0"/>
              <a:t>[Kim07] </a:t>
            </a:r>
            <a:r>
              <a:rPr lang="en-US" sz="1100" dirty="0" smtClean="0">
                <a:solidFill>
                  <a:srgbClr val="000000"/>
                </a:solidFill>
              </a:rPr>
              <a:t>Variable Domain Transformation for Linear PAC analysis of Mixed-Signal Systems, ICCAD, Nov., 2007.</a:t>
            </a:r>
          </a:p>
          <a:p>
            <a:pPr indent="0">
              <a:spcBef>
                <a:spcPts val="0"/>
              </a:spcBef>
              <a:buNone/>
            </a:pPr>
            <a:endParaRPr lang="en-US" sz="1100" dirty="0" smtClean="0"/>
          </a:p>
          <a:p>
            <a:pPr indent="0">
              <a:spcBef>
                <a:spcPts val="0"/>
              </a:spcBef>
              <a:buNone/>
            </a:pPr>
            <a:r>
              <a:rPr lang="en-US" sz="1100" dirty="0" smtClean="0"/>
              <a:t>[Horowitz10] Fortifying Analog Models with Equivalence Checking and Coverage Analysis, DAC, June, 2010.</a:t>
            </a:r>
          </a:p>
          <a:p>
            <a:pPr indent="0">
              <a:spcBef>
                <a:spcPts val="0"/>
              </a:spcBef>
              <a:buNone/>
            </a:pPr>
            <a:endParaRPr lang="en-US" sz="1100" dirty="0" smtClean="0"/>
          </a:p>
          <a:p>
            <a:pPr indent="0">
              <a:spcBef>
                <a:spcPts val="0"/>
              </a:spcBef>
              <a:buNone/>
            </a:pPr>
            <a:r>
              <a:rPr lang="en-US" sz="1100" dirty="0" smtClean="0"/>
              <a:t>[Lim10] An efficient test vector generation for checking analog/mixed-signal functional models, DAC, June, 2010.</a:t>
            </a:r>
          </a:p>
          <a:p>
            <a:pPr indent="0">
              <a:spcBef>
                <a:spcPts val="0"/>
              </a:spcBef>
              <a:buNone/>
            </a:pPr>
            <a:endParaRPr lang="en-US" sz="1100" dirty="0" smtClean="0"/>
          </a:p>
          <a:p>
            <a:pPr>
              <a:buNone/>
            </a:pPr>
            <a:r>
              <a:rPr lang="en-US" sz="1100" dirty="0" smtClean="0"/>
              <a:t>	[Park11] Fast and accurate event-driven simulation of mixed-signal systems with data supplementation, CICC, Sept. 2011.</a:t>
            </a:r>
          </a:p>
          <a:p>
            <a:pPr indent="0">
              <a:spcBef>
                <a:spcPts val="0"/>
              </a:spcBef>
              <a:buNone/>
            </a:pPr>
            <a:endParaRPr lang="en-US" sz="1100" dirty="0" smtClean="0"/>
          </a:p>
          <a:p>
            <a:pPr indent="0">
              <a:spcBef>
                <a:spcPts val="0"/>
              </a:spcBef>
              <a:buNone/>
            </a:pPr>
            <a:r>
              <a:rPr lang="en-US" sz="1100" dirty="0" smtClean="0"/>
              <a:t>[Jang12] True Event-Driven Simulation of Analog/Mixed-Signal Behaviors in SystemVerilog: A Decision-Feedback Equalizing (DFE) Receiver Example, CICC, Sept. 2012.</a:t>
            </a:r>
          </a:p>
          <a:p>
            <a:pPr indent="0">
              <a:spcBef>
                <a:spcPts val="0"/>
              </a:spcBef>
              <a:buNone/>
            </a:pPr>
            <a:endParaRPr lang="en-US" sz="1100" dirty="0" smtClean="0"/>
          </a:p>
          <a:p>
            <a:pPr indent="0">
              <a:spcBef>
                <a:spcPts val="0"/>
              </a:spcBef>
              <a:buNone/>
            </a:pPr>
            <a:r>
              <a:rPr lang="en-US" sz="1100" dirty="0" smtClean="0"/>
              <a:t>[Lim12] Model Validation of Mixed-Signal Systems, PhD thesis, Stanford university, 2012.</a:t>
            </a:r>
          </a:p>
          <a:p>
            <a:pPr indent="0">
              <a:spcBef>
                <a:spcPts val="0"/>
              </a:spcBef>
              <a:buNone/>
            </a:pPr>
            <a:endParaRPr lang="en-US" sz="1100" dirty="0" smtClean="0"/>
          </a:p>
          <a:p>
            <a:pPr indent="0">
              <a:spcBef>
                <a:spcPts val="0"/>
              </a:spcBef>
              <a:buNone/>
            </a:pPr>
            <a:r>
              <a:rPr lang="en-US" sz="1100" dirty="0" smtClean="0"/>
              <a:t>[Liao14]  Verilog Piecewise Linear Behavioral Modeling for Mixed-Signal Validation, PhD thesis, Stanford university, 2014.</a:t>
            </a:r>
          </a:p>
          <a:p>
            <a:pPr indent="0">
              <a:spcBef>
                <a:spcPts val="0"/>
              </a:spcBef>
              <a:buNone/>
            </a:pPr>
            <a:endParaRPr lang="en-US" sz="1100" dirty="0" smtClean="0"/>
          </a:p>
          <a:p>
            <a:pPr indent="0">
              <a:spcBef>
                <a:spcPts val="0"/>
              </a:spcBef>
              <a:buNone/>
            </a:pPr>
            <a:r>
              <a:rPr lang="en-US" sz="1100" dirty="0" smtClean="0"/>
              <a:t>[Nothaft14] </a:t>
            </a:r>
            <a:r>
              <a:rPr lang="en-US" sz="1100" dirty="0" err="1" smtClean="0"/>
              <a:t>Pragma</a:t>
            </a:r>
            <a:r>
              <a:rPr lang="en-US" sz="1100" dirty="0" smtClean="0"/>
              <a:t>-based floating-to-fixed point conversion for the emulation of analog behavioral models, ICCAD, Nov., 2014.</a:t>
            </a:r>
          </a:p>
          <a:p>
            <a:pPr indent="0">
              <a:spcBef>
                <a:spcPts val="0"/>
              </a:spcBef>
              <a:buNone/>
            </a:pPr>
            <a:endParaRPr lang="en-US" sz="1100" dirty="0" smtClean="0"/>
          </a:p>
          <a:p>
            <a:pPr indent="0">
              <a:spcBef>
                <a:spcPts val="0"/>
              </a:spcBef>
              <a:buNone/>
            </a:pPr>
            <a:r>
              <a:rPr lang="en-US" sz="1100" dirty="0" smtClean="0"/>
              <a:t>[Lim 15] Digital Analog Design: Enabling Mixed-Signal System Validation,” IEEE design and test magazine, Feb. 2015.</a:t>
            </a:r>
          </a:p>
        </p:txBody>
      </p:sp>
    </p:spTree>
  </p:cSld>
  <p:clrMapOvr>
    <a:masterClrMapping/>
  </p:clrMapOvr>
  <p:transition advTm="46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Accurate Analog Models</a:t>
            </a:r>
          </a:p>
        </p:txBody>
      </p:sp>
      <p:sp>
        <p:nvSpPr>
          <p:cNvPr id="3" name="Content Placeholder 2"/>
          <p:cNvSpPr>
            <a:spLocks noGrp="1"/>
          </p:cNvSpPr>
          <p:nvPr>
            <p:ph idx="1"/>
          </p:nvPr>
        </p:nvSpPr>
        <p:spPr/>
        <p:txBody>
          <a:bodyPr/>
          <a:lstStyle/>
          <a:p>
            <a:endParaRPr lang="en-US" dirty="0" smtClean="0"/>
          </a:p>
          <a:p>
            <a:r>
              <a:rPr lang="en-US" dirty="0" smtClean="0"/>
              <a:t>Circuit impairments can be easily handled</a:t>
            </a:r>
          </a:p>
          <a:p>
            <a:pPr lvl="1"/>
            <a:r>
              <a:rPr lang="en-US" dirty="0" smtClean="0"/>
              <a:t>Nonlinearity, noise, jitter, mismatches, etc.</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741278" y="2011501"/>
            <a:ext cx="2386584" cy="178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34651" y="3959637"/>
            <a:ext cx="2393211" cy="17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6"/>
          <p:cNvGrpSpPr/>
          <p:nvPr/>
        </p:nvGrpSpPr>
        <p:grpSpPr>
          <a:xfrm>
            <a:off x="115527" y="3269898"/>
            <a:ext cx="6804182" cy="2238593"/>
            <a:chOff x="115527" y="3056129"/>
            <a:chExt cx="6804182" cy="2238593"/>
          </a:xfrm>
        </p:grpSpPr>
        <p:sp>
          <p:nvSpPr>
            <p:cNvPr id="8" name="TextBox 7"/>
            <p:cNvSpPr txBox="1"/>
            <p:nvPr/>
          </p:nvSpPr>
          <p:spPr>
            <a:xfrm>
              <a:off x="172169" y="3056129"/>
              <a:ext cx="2324020" cy="811232"/>
            </a:xfrm>
            <a:prstGeom prst="rect">
              <a:avLst/>
            </a:prstGeom>
            <a:noFill/>
          </p:spPr>
          <p:txBody>
            <a:bodyPr wrap="square" rtlCol="0" anchor="ctr">
              <a:spAutoFit/>
            </a:bodyPr>
            <a:lstStyle/>
            <a:p>
              <a:r>
                <a:rPr lang="en-US" sz="1000" dirty="0" smtClean="0">
                  <a:solidFill>
                    <a:srgbClr val="000099"/>
                  </a:solidFill>
                  <a:latin typeface="Calibri" panose="020F0502020204030204" pitchFamily="34" charset="0"/>
                </a:rPr>
                <a:t>Finite BW, nonlinear switch resistance,</a:t>
              </a:r>
              <a:br>
                <a:rPr lang="en-US" sz="1000" dirty="0" smtClean="0">
                  <a:solidFill>
                    <a:srgbClr val="000099"/>
                  </a:solidFill>
                  <a:latin typeface="Calibri" panose="020F0502020204030204" pitchFamily="34" charset="0"/>
                </a:rPr>
              </a:br>
              <a:r>
                <a:rPr lang="en-US" sz="1000" dirty="0" smtClean="0">
                  <a:solidFill>
                    <a:srgbClr val="000099"/>
                  </a:solidFill>
                  <a:latin typeface="Calibri" panose="020F0502020204030204" pitchFamily="34" charset="0"/>
                </a:rPr>
                <a:t>thermal noise, pedestal error, </a:t>
              </a:r>
              <a:br>
                <a:rPr lang="en-US" sz="1000" dirty="0" smtClean="0">
                  <a:solidFill>
                    <a:srgbClr val="000099"/>
                  </a:solidFill>
                  <a:latin typeface="Calibri" panose="020F0502020204030204" pitchFamily="34" charset="0"/>
                </a:rPr>
              </a:br>
              <a:r>
                <a:rPr lang="en-US" sz="1000" dirty="0" smtClean="0">
                  <a:solidFill>
                    <a:srgbClr val="000099"/>
                  </a:solidFill>
                  <a:latin typeface="Calibri" panose="020F0502020204030204" pitchFamily="34" charset="0"/>
                </a:rPr>
                <a:t>clock jitter effect, sampling aperture</a:t>
              </a:r>
            </a:p>
          </p:txBody>
        </p:sp>
        <p:sp>
          <p:nvSpPr>
            <p:cNvPr id="9" name="TextBox 8"/>
            <p:cNvSpPr txBox="1"/>
            <p:nvPr/>
          </p:nvSpPr>
          <p:spPr>
            <a:xfrm>
              <a:off x="854162" y="4488493"/>
              <a:ext cx="1680685" cy="458523"/>
            </a:xfrm>
            <a:prstGeom prst="rect">
              <a:avLst/>
            </a:prstGeom>
            <a:noFill/>
          </p:spPr>
          <p:txBody>
            <a:bodyPr wrap="square" rtlCol="0" anchor="ctr">
              <a:spAutoFit/>
            </a:bodyPr>
            <a:lstStyle/>
            <a:p>
              <a:r>
                <a:rPr lang="en-US" sz="1000" dirty="0" smtClean="0">
                  <a:solidFill>
                    <a:srgbClr val="0E0EBC"/>
                  </a:solidFill>
                  <a:latin typeface="Calibri" panose="020F0502020204030204" pitchFamily="34" charset="0"/>
                </a:rPr>
                <a:t>Capacitance mismatch,</a:t>
              </a:r>
              <a:br>
                <a:rPr lang="en-US" sz="1000" dirty="0" smtClean="0">
                  <a:solidFill>
                    <a:srgbClr val="0E0EBC"/>
                  </a:solidFill>
                  <a:latin typeface="Calibri" panose="020F0502020204030204" pitchFamily="34" charset="0"/>
                </a:rPr>
              </a:br>
              <a:r>
                <a:rPr lang="en-US" sz="1000" dirty="0" smtClean="0">
                  <a:solidFill>
                    <a:srgbClr val="0E0EBC"/>
                  </a:solidFill>
                  <a:latin typeface="Calibri" panose="020F0502020204030204" pitchFamily="34" charset="0"/>
                </a:rPr>
                <a:t>finite switching time</a:t>
              </a:r>
            </a:p>
          </p:txBody>
        </p:sp>
        <p:sp>
          <p:nvSpPr>
            <p:cNvPr id="10" name="TextBox 9"/>
            <p:cNvSpPr txBox="1"/>
            <p:nvPr/>
          </p:nvSpPr>
          <p:spPr>
            <a:xfrm>
              <a:off x="2635402" y="3283446"/>
              <a:ext cx="2084352" cy="458522"/>
            </a:xfrm>
            <a:prstGeom prst="rect">
              <a:avLst/>
            </a:prstGeom>
            <a:noFill/>
          </p:spPr>
          <p:txBody>
            <a:bodyPr wrap="square" rtlCol="0" anchor="ctr">
              <a:spAutoFit/>
            </a:bodyPr>
            <a:lstStyle/>
            <a:p>
              <a:r>
                <a:rPr lang="en-US" sz="1000" dirty="0" smtClean="0">
                  <a:solidFill>
                    <a:srgbClr val="000099"/>
                  </a:solidFill>
                  <a:latin typeface="Calibri" panose="020F0502020204030204" pitchFamily="34" charset="0"/>
                </a:rPr>
                <a:t>Finite GBW, input offset, </a:t>
              </a:r>
              <a:br>
                <a:rPr lang="en-US" sz="1000" dirty="0" smtClean="0">
                  <a:solidFill>
                    <a:srgbClr val="000099"/>
                  </a:solidFill>
                  <a:latin typeface="Calibri" panose="020F0502020204030204" pitchFamily="34" charset="0"/>
                </a:rPr>
              </a:br>
              <a:r>
                <a:rPr lang="en-US" sz="1000" dirty="0" smtClean="0">
                  <a:solidFill>
                    <a:srgbClr val="000099"/>
                  </a:solidFill>
                  <a:latin typeface="Calibri" panose="020F0502020204030204" pitchFamily="34" charset="0"/>
                </a:rPr>
                <a:t>gain compression, thermal noise </a:t>
              </a:r>
            </a:p>
          </p:txBody>
        </p:sp>
        <p:sp>
          <p:nvSpPr>
            <p:cNvPr id="11" name="TextBox 10"/>
            <p:cNvSpPr txBox="1"/>
            <p:nvPr/>
          </p:nvSpPr>
          <p:spPr>
            <a:xfrm>
              <a:off x="4416141" y="3326197"/>
              <a:ext cx="2503568" cy="458523"/>
            </a:xfrm>
            <a:prstGeom prst="rect">
              <a:avLst/>
            </a:prstGeom>
            <a:noFill/>
          </p:spPr>
          <p:txBody>
            <a:bodyPr wrap="square" rtlCol="0" anchor="ctr">
              <a:spAutoFit/>
            </a:bodyPr>
            <a:lstStyle/>
            <a:p>
              <a:r>
                <a:rPr lang="en-US" sz="1000" dirty="0" smtClean="0">
                  <a:solidFill>
                    <a:srgbClr val="000099"/>
                  </a:solidFill>
                  <a:latin typeface="Calibri" panose="020F0502020204030204" pitchFamily="34" charset="0"/>
                </a:rPr>
                <a:t>Finite regeneration time, input offset, </a:t>
              </a:r>
              <a:r>
                <a:rPr lang="en-US" sz="1000" dirty="0">
                  <a:solidFill>
                    <a:srgbClr val="000099"/>
                  </a:solidFill>
                  <a:latin typeface="Calibri" panose="020F0502020204030204" pitchFamily="34" charset="0"/>
                </a:rPr>
                <a:t>sampling </a:t>
              </a:r>
              <a:r>
                <a:rPr lang="en-US" sz="1000" dirty="0" smtClean="0">
                  <a:solidFill>
                    <a:srgbClr val="000099"/>
                  </a:solidFill>
                  <a:latin typeface="Calibri" panose="020F0502020204030204" pitchFamily="34" charset="0"/>
                </a:rPr>
                <a:t>aperture, thermal noise</a:t>
              </a:r>
              <a:endParaRPr lang="en-US" sz="1000" dirty="0">
                <a:solidFill>
                  <a:srgbClr val="000099"/>
                </a:solidFill>
                <a:latin typeface="Calibri" panose="020F0502020204030204" pitchFamily="34" charset="0"/>
              </a:endParaRPr>
            </a:p>
          </p:txBody>
        </p:sp>
        <p:sp>
          <p:nvSpPr>
            <p:cNvPr id="12" name="TextBox 11"/>
            <p:cNvSpPr txBox="1"/>
            <p:nvPr/>
          </p:nvSpPr>
          <p:spPr>
            <a:xfrm>
              <a:off x="4478942" y="5012555"/>
              <a:ext cx="1025555" cy="282167"/>
            </a:xfrm>
            <a:prstGeom prst="rect">
              <a:avLst/>
            </a:prstGeom>
            <a:noFill/>
          </p:spPr>
          <p:txBody>
            <a:bodyPr wrap="square" rtlCol="0" anchor="ctr">
              <a:spAutoFit/>
            </a:bodyPr>
            <a:lstStyle/>
            <a:p>
              <a:pPr algn="ctr"/>
              <a:r>
                <a:rPr lang="en-US" sz="1000" smtClean="0">
                  <a:solidFill>
                    <a:srgbClr val="0E0EBC"/>
                  </a:solidFill>
                  <a:latin typeface="Calibri" panose="020F0502020204030204" pitchFamily="34" charset="0"/>
                </a:rPr>
                <a:t>Finite delay</a:t>
              </a:r>
              <a:endParaRPr lang="en-US" sz="1000" dirty="0">
                <a:solidFill>
                  <a:srgbClr val="0E0EBC"/>
                </a:solidFill>
                <a:latin typeface="Calibri" panose="020F0502020204030204" pitchFamily="34" charset="0"/>
              </a:endParaRPr>
            </a:p>
          </p:txBody>
        </p:sp>
        <p:sp>
          <p:nvSpPr>
            <p:cNvPr id="13" name="Rectangle 12"/>
            <p:cNvSpPr/>
            <p:nvPr/>
          </p:nvSpPr>
          <p:spPr>
            <a:xfrm>
              <a:off x="861533" y="3943743"/>
              <a:ext cx="1106440" cy="358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Sample-Hold</a:t>
              </a:r>
            </a:p>
          </p:txBody>
        </p:sp>
        <p:sp>
          <p:nvSpPr>
            <p:cNvPr id="14" name="Rectangle 13"/>
            <p:cNvSpPr/>
            <p:nvPr/>
          </p:nvSpPr>
          <p:spPr>
            <a:xfrm>
              <a:off x="2352083" y="3943743"/>
              <a:ext cx="999149" cy="358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C-DAC</a:t>
              </a:r>
            </a:p>
          </p:txBody>
        </p:sp>
        <p:sp>
          <p:nvSpPr>
            <p:cNvPr id="15" name="Rectangle 14"/>
            <p:cNvSpPr/>
            <p:nvPr/>
          </p:nvSpPr>
          <p:spPr>
            <a:xfrm>
              <a:off x="3747917" y="3942918"/>
              <a:ext cx="1157153" cy="358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Pre-amplifier</a:t>
              </a:r>
            </a:p>
          </p:txBody>
        </p:sp>
        <p:sp>
          <p:nvSpPr>
            <p:cNvPr id="16" name="Rectangle 15"/>
            <p:cNvSpPr/>
            <p:nvPr/>
          </p:nvSpPr>
          <p:spPr>
            <a:xfrm>
              <a:off x="4905070" y="3942918"/>
              <a:ext cx="1198854" cy="358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Regenerative</a:t>
              </a:r>
              <a:br>
                <a:rPr lang="en-US" sz="1000" dirty="0" smtClean="0">
                  <a:solidFill>
                    <a:schemeClr val="tx1"/>
                  </a:solidFill>
                </a:rPr>
              </a:br>
              <a:r>
                <a:rPr lang="en-US" sz="1000" dirty="0" smtClean="0">
                  <a:solidFill>
                    <a:schemeClr val="tx1"/>
                  </a:solidFill>
                </a:rPr>
                <a:t>Latch</a:t>
              </a:r>
            </a:p>
          </p:txBody>
        </p:sp>
        <p:sp>
          <p:nvSpPr>
            <p:cNvPr id="17" name="Rectangle 16"/>
            <p:cNvSpPr/>
            <p:nvPr/>
          </p:nvSpPr>
          <p:spPr>
            <a:xfrm>
              <a:off x="3747917" y="4569343"/>
              <a:ext cx="2356007" cy="358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Data capture &amp; timing logic</a:t>
              </a:r>
            </a:p>
          </p:txBody>
        </p:sp>
        <p:cxnSp>
          <p:nvCxnSpPr>
            <p:cNvPr id="18" name="Straight Arrow Connector 17"/>
            <p:cNvCxnSpPr>
              <a:stCxn id="8" idx="3"/>
              <a:endCxn id="18" idx="1"/>
            </p:cNvCxnSpPr>
            <p:nvPr/>
          </p:nvCxnSpPr>
          <p:spPr bwMode="auto">
            <a:xfrm>
              <a:off x="1967973" y="4123180"/>
              <a:ext cx="384110" cy="0"/>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19" name="Straight Arrow Connector 18"/>
            <p:cNvCxnSpPr/>
            <p:nvPr/>
          </p:nvCxnSpPr>
          <p:spPr bwMode="auto">
            <a:xfrm>
              <a:off x="3351233" y="4121868"/>
              <a:ext cx="384110" cy="0"/>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20" name="Straight Arrow Connector 19"/>
            <p:cNvCxnSpPr>
              <a:stCxn id="24" idx="3"/>
            </p:cNvCxnSpPr>
            <p:nvPr/>
          </p:nvCxnSpPr>
          <p:spPr bwMode="auto">
            <a:xfrm flipV="1">
              <a:off x="6103923" y="4748779"/>
              <a:ext cx="541279" cy="1"/>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21" name="Straight Connector 20"/>
            <p:cNvCxnSpPr/>
            <p:nvPr/>
          </p:nvCxnSpPr>
          <p:spPr bwMode="auto">
            <a:xfrm flipH="1">
              <a:off x="6346402" y="4709522"/>
              <a:ext cx="59072" cy="8944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2" name="Rectangle 21"/>
            <p:cNvSpPr/>
            <p:nvPr/>
          </p:nvSpPr>
          <p:spPr>
            <a:xfrm>
              <a:off x="6236683" y="4459384"/>
              <a:ext cx="505699" cy="282167"/>
            </a:xfrm>
            <a:prstGeom prst="rect">
              <a:avLst/>
            </a:prstGeom>
          </p:spPr>
          <p:txBody>
            <a:bodyPr wrap="none">
              <a:spAutoFit/>
            </a:bodyPr>
            <a:lstStyle/>
            <a:p>
              <a:r>
                <a:rPr lang="en-US" sz="1000" dirty="0" err="1" smtClean="0"/>
                <a:t>Dout</a:t>
              </a:r>
              <a:endParaRPr lang="en-US" sz="1000" dirty="0"/>
            </a:p>
          </p:txBody>
        </p:sp>
        <p:cxnSp>
          <p:nvCxnSpPr>
            <p:cNvPr id="23" name="Straight Arrow Connector 22"/>
            <p:cNvCxnSpPr/>
            <p:nvPr/>
          </p:nvCxnSpPr>
          <p:spPr bwMode="auto">
            <a:xfrm>
              <a:off x="563547" y="4127377"/>
              <a:ext cx="291700" cy="1"/>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sp>
          <p:nvSpPr>
            <p:cNvPr id="24" name="Rectangle 23"/>
            <p:cNvSpPr/>
            <p:nvPr/>
          </p:nvSpPr>
          <p:spPr>
            <a:xfrm>
              <a:off x="115527" y="4004506"/>
              <a:ext cx="402495" cy="282167"/>
            </a:xfrm>
            <a:prstGeom prst="rect">
              <a:avLst/>
            </a:prstGeom>
          </p:spPr>
          <p:txBody>
            <a:bodyPr wrap="none">
              <a:spAutoFit/>
            </a:bodyPr>
            <a:lstStyle/>
            <a:p>
              <a:r>
                <a:rPr lang="en-US" sz="1000" smtClean="0"/>
                <a:t>Vin</a:t>
              </a:r>
              <a:endParaRPr lang="en-US" sz="1000" dirty="0"/>
            </a:p>
          </p:txBody>
        </p:sp>
        <p:cxnSp>
          <p:nvCxnSpPr>
            <p:cNvPr id="25" name="Straight Arrow Connector 24"/>
            <p:cNvCxnSpPr/>
            <p:nvPr/>
          </p:nvCxnSpPr>
          <p:spPr bwMode="auto">
            <a:xfrm>
              <a:off x="5524613" y="4301791"/>
              <a:ext cx="0" cy="259320"/>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26" name="Straight Arrow Connector 25"/>
            <p:cNvCxnSpPr/>
            <p:nvPr/>
          </p:nvCxnSpPr>
          <p:spPr bwMode="auto">
            <a:xfrm flipV="1">
              <a:off x="5156533" y="4301791"/>
              <a:ext cx="0" cy="259320"/>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27" name="Straight Arrow Connector 26"/>
            <p:cNvCxnSpPr/>
            <p:nvPr/>
          </p:nvCxnSpPr>
          <p:spPr bwMode="auto">
            <a:xfrm flipV="1">
              <a:off x="4329846" y="4310023"/>
              <a:ext cx="0" cy="259320"/>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28" name="Elbow Connector 27"/>
            <p:cNvCxnSpPr>
              <a:stCxn id="24" idx="1"/>
              <a:endCxn id="18" idx="2"/>
            </p:cNvCxnSpPr>
            <p:nvPr/>
          </p:nvCxnSpPr>
          <p:spPr bwMode="auto">
            <a:xfrm rot="10800000">
              <a:off x="2851659" y="4302616"/>
              <a:ext cx="896258" cy="446164"/>
            </a:xfrm>
            <a:prstGeom prst="bent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29" name="Straight Connector 28"/>
            <p:cNvCxnSpPr/>
            <p:nvPr/>
          </p:nvCxnSpPr>
          <p:spPr bwMode="auto">
            <a:xfrm flipH="1">
              <a:off x="3307323" y="4701079"/>
              <a:ext cx="59072" cy="8944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0" name="Straight Arrow Connector 29"/>
            <p:cNvCxnSpPr/>
            <p:nvPr/>
          </p:nvCxnSpPr>
          <p:spPr bwMode="auto">
            <a:xfrm>
              <a:off x="1069718" y="3711021"/>
              <a:ext cx="208159" cy="148411"/>
            </a:xfrm>
            <a:prstGeom prst="straightConnector1">
              <a:avLst/>
            </a:prstGeom>
            <a:noFill/>
            <a:ln w="22225">
              <a:solidFill>
                <a:srgbClr val="000099"/>
              </a:solidFill>
              <a:round/>
              <a:headEnd type="triangle" w="med" len="med"/>
              <a:tailEnd type="none" w="med" len="med"/>
            </a:ln>
            <a:extLst>
              <a:ext uri="{909E8E84-426E-40DD-AFC4-6F175D3DCCD1}">
                <a14:hiddenFill xmlns:a14="http://schemas.microsoft.com/office/drawing/2010/main">
                  <a:noFill/>
                </a14:hiddenFill>
              </a:ext>
            </a:extLst>
          </p:spPr>
        </p:cxnSp>
        <p:cxnSp>
          <p:nvCxnSpPr>
            <p:cNvPr id="31" name="Straight Arrow Connector 30"/>
            <p:cNvCxnSpPr/>
            <p:nvPr/>
          </p:nvCxnSpPr>
          <p:spPr bwMode="auto">
            <a:xfrm flipV="1">
              <a:off x="2198552" y="4357657"/>
              <a:ext cx="236477" cy="203454"/>
            </a:xfrm>
            <a:prstGeom prst="straightConnector1">
              <a:avLst/>
            </a:prstGeom>
            <a:noFill/>
            <a:ln w="22225">
              <a:solidFill>
                <a:srgbClr val="000099"/>
              </a:solidFill>
              <a:round/>
              <a:headEnd type="triangle" w="med" len="med"/>
              <a:tailEnd type="none" w="med" len="med"/>
            </a:ln>
            <a:extLst>
              <a:ext uri="{909E8E84-426E-40DD-AFC4-6F175D3DCCD1}">
                <a14:hiddenFill xmlns:a14="http://schemas.microsoft.com/office/drawing/2010/main">
                  <a:noFill/>
                </a14:hiddenFill>
              </a:ext>
            </a:extLst>
          </p:spPr>
        </p:cxnSp>
        <p:cxnSp>
          <p:nvCxnSpPr>
            <p:cNvPr id="32" name="Straight Arrow Connector 31"/>
            <p:cNvCxnSpPr/>
            <p:nvPr/>
          </p:nvCxnSpPr>
          <p:spPr bwMode="auto">
            <a:xfrm>
              <a:off x="3747916" y="3707416"/>
              <a:ext cx="405262" cy="187062"/>
            </a:xfrm>
            <a:prstGeom prst="straightConnector1">
              <a:avLst/>
            </a:prstGeom>
            <a:noFill/>
            <a:ln w="22225">
              <a:solidFill>
                <a:srgbClr val="000099"/>
              </a:solidFill>
              <a:round/>
              <a:headEnd type="triangle" w="med" len="med"/>
              <a:tailEnd type="none" w="med" len="med"/>
            </a:ln>
            <a:extLst>
              <a:ext uri="{909E8E84-426E-40DD-AFC4-6F175D3DCCD1}">
                <a14:hiddenFill xmlns:a14="http://schemas.microsoft.com/office/drawing/2010/main">
                  <a:noFill/>
                </a14:hiddenFill>
              </a:ext>
            </a:extLst>
          </p:spPr>
        </p:cxnSp>
        <p:cxnSp>
          <p:nvCxnSpPr>
            <p:cNvPr id="33" name="Straight Arrow Connector 32"/>
            <p:cNvCxnSpPr/>
            <p:nvPr/>
          </p:nvCxnSpPr>
          <p:spPr bwMode="auto">
            <a:xfrm flipH="1">
              <a:off x="5582582" y="3719727"/>
              <a:ext cx="71920" cy="198456"/>
            </a:xfrm>
            <a:prstGeom prst="straightConnector1">
              <a:avLst/>
            </a:prstGeom>
            <a:noFill/>
            <a:ln w="22225">
              <a:solidFill>
                <a:srgbClr val="000099"/>
              </a:solidFill>
              <a:round/>
              <a:headEnd type="triangle" w="med" len="med"/>
              <a:tailEnd type="none" w="med" len="med"/>
            </a:ln>
            <a:extLst>
              <a:ext uri="{909E8E84-426E-40DD-AFC4-6F175D3DCCD1}">
                <a14:hiddenFill xmlns:a14="http://schemas.microsoft.com/office/drawing/2010/main">
                  <a:noFill/>
                </a14:hiddenFill>
              </a:ext>
            </a:extLst>
          </p:spPr>
        </p:cxnSp>
        <p:cxnSp>
          <p:nvCxnSpPr>
            <p:cNvPr id="34" name="Straight Arrow Connector 33"/>
            <p:cNvCxnSpPr/>
            <p:nvPr/>
          </p:nvCxnSpPr>
          <p:spPr bwMode="auto">
            <a:xfrm flipV="1">
              <a:off x="4911540" y="4955220"/>
              <a:ext cx="80179" cy="150346"/>
            </a:xfrm>
            <a:prstGeom prst="straightConnector1">
              <a:avLst/>
            </a:prstGeom>
            <a:noFill/>
            <a:ln w="22225">
              <a:solidFill>
                <a:srgbClr val="000099"/>
              </a:solidFill>
              <a:round/>
              <a:headEnd type="triangle" w="med" len="med"/>
              <a:tailEnd type="none" w="med" len="med"/>
            </a:ln>
            <a:extLst>
              <a:ext uri="{909E8E84-426E-40DD-AFC4-6F175D3DCCD1}">
                <a14:hiddenFill xmlns:a14="http://schemas.microsoft.com/office/drawing/2010/main">
                  <a:noFill/>
                </a14:hiddenFill>
              </a:ext>
            </a:extLst>
          </p:spPr>
        </p:cxnSp>
      </p:grpSp>
      <p:sp>
        <p:nvSpPr>
          <p:cNvPr id="35" name="TextBox 34"/>
          <p:cNvSpPr txBox="1"/>
          <p:nvPr/>
        </p:nvSpPr>
        <p:spPr>
          <a:xfrm>
            <a:off x="29535" y="5510540"/>
            <a:ext cx="9114465" cy="307777"/>
          </a:xfrm>
          <a:prstGeom prst="rect">
            <a:avLst/>
          </a:prstGeom>
          <a:noFill/>
        </p:spPr>
        <p:txBody>
          <a:bodyPr wrap="square" rtlCol="0">
            <a:spAutoFit/>
          </a:bodyPr>
          <a:lstStyle/>
          <a:p>
            <a:pPr algn="l"/>
            <a:r>
              <a:rPr lang="en-US" sz="1400" b="0" dirty="0" smtClean="0"/>
              <a:t>                  &lt;8-bit SAR-ADC: 8100x speed-up compared with </a:t>
            </a:r>
            <a:r>
              <a:rPr lang="en-US" sz="1400" b="0" dirty="0" err="1" smtClean="0"/>
              <a:t>Spectre</a:t>
            </a:r>
            <a:r>
              <a:rPr lang="en-US" sz="1400" b="0" dirty="0" smtClean="0"/>
              <a:t> APS).&gt;</a:t>
            </a:r>
            <a:endParaRPr lang="en-US" sz="1400" b="0" dirty="0"/>
          </a:p>
        </p:txBody>
      </p:sp>
    </p:spTree>
    <p:extLst>
      <p:ext uri="{BB962C8B-B14F-4D97-AF65-F5344CB8AC3E}">
        <p14:creationId xmlns:p14="http://schemas.microsoft.com/office/powerpoint/2010/main" val="2531302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Backup</a:t>
            </a:r>
            <a:endParaRPr lang="en-US" dirty="0"/>
          </a:p>
        </p:txBody>
      </p:sp>
      <p:sp>
        <p:nvSpPr>
          <p:cNvPr id="3" name="텍스트 개체 틀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What Else ?</a:t>
            </a:r>
            <a:endParaRPr lang="en-US" dirty="0"/>
          </a:p>
        </p:txBody>
      </p:sp>
      <p:sp>
        <p:nvSpPr>
          <p:cNvPr id="3" name="내용 개체 틀 2"/>
          <p:cNvSpPr>
            <a:spLocks noGrp="1"/>
          </p:cNvSpPr>
          <p:nvPr>
            <p:ph idx="1"/>
          </p:nvPr>
        </p:nvSpPr>
        <p:spPr/>
        <p:txBody>
          <a:bodyPr/>
          <a:lstStyle/>
          <a:p>
            <a:r>
              <a:rPr lang="en-US" dirty="0" smtClean="0"/>
              <a:t>Process variation analysis with analog functional models</a:t>
            </a:r>
          </a:p>
          <a:p>
            <a:pPr lvl="1"/>
            <a:r>
              <a:rPr lang="en-US" dirty="0" smtClean="0"/>
              <a:t>Process corner analysis</a:t>
            </a:r>
          </a:p>
          <a:p>
            <a:pPr lvl="1"/>
            <a:r>
              <a:rPr lang="en-US" dirty="0" smtClean="0"/>
              <a:t>Device mismatch analysis</a:t>
            </a:r>
          </a:p>
          <a:p>
            <a:pPr lvl="1"/>
            <a:r>
              <a:rPr lang="en-US" dirty="0" smtClean="0"/>
              <a:t>Assertion checks</a:t>
            </a:r>
          </a:p>
          <a:p>
            <a:pPr lvl="1"/>
            <a:endParaRPr lang="en-US" dirty="0" smtClean="0"/>
          </a:p>
          <a:p>
            <a:endParaRPr lang="en-US" dirty="0" smtClean="0"/>
          </a:p>
          <a:p>
            <a:r>
              <a:rPr lang="en-US" dirty="0" smtClean="0"/>
              <a:t>ATPG for analog fault modeling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Limit Cycle in Analog Feedback Loop</a:t>
            </a:r>
            <a:endParaRPr lang="en-US" dirty="0"/>
          </a:p>
        </p:txBody>
      </p:sp>
      <p:sp>
        <p:nvSpPr>
          <p:cNvPr id="3" name="내용 개체 틀 2"/>
          <p:cNvSpPr>
            <a:spLocks noGrp="1"/>
          </p:cNvSpPr>
          <p:nvPr>
            <p:ph idx="1"/>
          </p:nvPr>
        </p:nvSpPr>
        <p:spPr/>
        <p:txBody>
          <a:bodyPr/>
          <a:lstStyle/>
          <a:p>
            <a:r>
              <a:rPr lang="en-US" dirty="0" smtClean="0"/>
              <a:t>A gatekeeper on feedback path prevents the possible limit cycle oscillations</a:t>
            </a:r>
          </a:p>
          <a:p>
            <a:pPr lvl="1"/>
            <a:r>
              <a:rPr lang="en-US" dirty="0" smtClean="0"/>
              <a:t>Otherwise, it slows down simulation</a:t>
            </a:r>
            <a:endParaRPr lang="en-US" dirty="0"/>
          </a:p>
        </p:txBody>
      </p:sp>
      <p:pic>
        <p:nvPicPr>
          <p:cNvPr id="4" name="그림 3" descr="lc_wav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848" y="2620377"/>
            <a:ext cx="4114800" cy="3086100"/>
          </a:xfrm>
          <a:prstGeom prst="rect">
            <a:avLst/>
          </a:prstGeom>
        </p:spPr>
      </p:pic>
      <p:pic>
        <p:nvPicPr>
          <p:cNvPr id="5" name="그림 4" descr="lc_wave_fix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7536" y="2634023"/>
            <a:ext cx="4114800" cy="3086100"/>
          </a:xfrm>
          <a:prstGeom prst="rect">
            <a:avLst/>
          </a:prstGeom>
        </p:spPr>
      </p:pic>
      <p:sp>
        <p:nvSpPr>
          <p:cNvPr id="6" name="TextBox 5"/>
          <p:cNvSpPr txBox="1"/>
          <p:nvPr/>
        </p:nvSpPr>
        <p:spPr>
          <a:xfrm>
            <a:off x="0" y="5759356"/>
            <a:ext cx="9144000" cy="307777"/>
          </a:xfrm>
          <a:prstGeom prst="rect">
            <a:avLst/>
          </a:prstGeom>
          <a:noFill/>
        </p:spPr>
        <p:txBody>
          <a:bodyPr wrap="square" rtlCol="0">
            <a:spAutoFit/>
          </a:bodyPr>
          <a:lstStyle/>
          <a:p>
            <a:r>
              <a:rPr lang="en-US" sz="1400" b="0" dirty="0" smtClean="0"/>
              <a:t>&lt;Transient response of a unity-gain amplifier: with/without limit cycle oscillations&gt;</a:t>
            </a:r>
            <a:endParaRPr lang="en-US" sz="1400" b="0" dirty="0"/>
          </a:p>
        </p:txBody>
      </p:sp>
    </p:spTree>
  </p:cSld>
  <p:clrMapOvr>
    <a:masterClrMapping/>
  </p:clrMapOvr>
  <p:transition advTm="1949">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Generators</a:t>
            </a:r>
            <a:endParaRPr lang="en-US" dirty="0"/>
          </a:p>
        </p:txBody>
      </p:sp>
      <p:sp>
        <p:nvSpPr>
          <p:cNvPr id="3" name="Content Placeholder 2"/>
          <p:cNvSpPr>
            <a:spLocks noGrp="1"/>
          </p:cNvSpPr>
          <p:nvPr>
            <p:ph idx="1"/>
          </p:nvPr>
        </p:nvSpPr>
        <p:spPr/>
        <p:txBody>
          <a:bodyPr/>
          <a:lstStyle/>
          <a:p>
            <a:endParaRPr lang="en-US" dirty="0" smtClean="0"/>
          </a:p>
          <a:p>
            <a:r>
              <a:rPr lang="en-US" dirty="0" smtClean="0"/>
              <a:t>We implement a few of model generators in </a:t>
            </a:r>
            <a:r>
              <a:rPr lang="en-US" dirty="0" err="1" smtClean="0"/>
              <a:t>SystemVerilog</a:t>
            </a:r>
            <a:endParaRPr lang="en-US" dirty="0" smtClean="0"/>
          </a:p>
          <a:p>
            <a:endParaRPr lang="en-US" dirty="0" smtClean="0"/>
          </a:p>
          <a:p>
            <a:r>
              <a:rPr lang="en-US" dirty="0" smtClean="0"/>
              <a:t>Analog filter generator</a:t>
            </a:r>
          </a:p>
          <a:p>
            <a:pPr lvl="1"/>
            <a:r>
              <a:rPr lang="en-US" dirty="0" smtClean="0"/>
              <a:t>Take a s-domain transfer function and generate the corresponding time-domain model</a:t>
            </a:r>
          </a:p>
          <a:p>
            <a:pPr lvl="1"/>
            <a:endParaRPr lang="en-US" dirty="0" smtClean="0"/>
          </a:p>
          <a:p>
            <a:r>
              <a:rPr lang="en-US" dirty="0" smtClean="0"/>
              <a:t>Look-up table model generator from circuit simulation results</a:t>
            </a:r>
          </a:p>
          <a:p>
            <a:pPr lvl="1"/>
            <a:r>
              <a:rPr lang="en-US" dirty="0" smtClean="0"/>
              <a:t>This is useful for modeling nonlinearity</a:t>
            </a:r>
          </a:p>
          <a:p>
            <a:pPr lvl="1"/>
            <a:endParaRPr lang="en-US" dirty="0" smtClean="0"/>
          </a:p>
          <a:p>
            <a:r>
              <a:rPr lang="en-US" dirty="0" smtClean="0"/>
              <a:t>In addition, many primitive models are also available</a:t>
            </a:r>
          </a:p>
        </p:txBody>
      </p:sp>
    </p:spTree>
  </p:cSld>
  <p:clrMapOvr>
    <a:masterClrMapping/>
  </p:clrMapOvr>
  <p:transition advTm="34308">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Simulation-Based Checker</a:t>
            </a:r>
            <a:endParaRPr lang="en-US" dirty="0"/>
          </a:p>
        </p:txBody>
      </p:sp>
      <p:sp>
        <p:nvSpPr>
          <p:cNvPr id="3" name="내용 개체 틀 2"/>
          <p:cNvSpPr>
            <a:spLocks noGrp="1"/>
          </p:cNvSpPr>
          <p:nvPr>
            <p:ph idx="1"/>
          </p:nvPr>
        </p:nvSpPr>
        <p:spPr/>
        <p:txBody>
          <a:bodyPr/>
          <a:lstStyle/>
          <a:p>
            <a:endParaRPr lang="en-US" dirty="0" smtClean="0"/>
          </a:p>
          <a:p>
            <a:r>
              <a:rPr lang="en-US" dirty="0" smtClean="0"/>
              <a:t>Responses are sampled through simulations</a:t>
            </a:r>
          </a:p>
          <a:p>
            <a:endParaRPr lang="en-US" dirty="0" smtClean="0"/>
          </a:p>
          <a:p>
            <a:r>
              <a:rPr lang="en-US" dirty="0" err="1" smtClean="0"/>
              <a:t>Testbench</a:t>
            </a:r>
            <a:r>
              <a:rPr lang="en-US" dirty="0" smtClean="0"/>
              <a:t> in “test configuration” is translated in Verilog</a:t>
            </a:r>
          </a:p>
          <a:p>
            <a:pPr lvl="1"/>
            <a:r>
              <a:rPr lang="en-US" dirty="0" smtClean="0"/>
              <a:t>Verilog-AMS for either circuit netlist, Verilog-AMS model</a:t>
            </a:r>
          </a:p>
          <a:p>
            <a:pPr lvl="1"/>
            <a:r>
              <a:rPr lang="en-US" dirty="0" smtClean="0"/>
              <a:t>SystemVerilog for (System)Verilog</a:t>
            </a:r>
          </a:p>
          <a:p>
            <a:pPr lvl="1"/>
            <a:r>
              <a:rPr lang="en-US" dirty="0" smtClean="0"/>
              <a:t>Otherwise, the </a:t>
            </a:r>
            <a:r>
              <a:rPr lang="en-US" dirty="0" err="1" smtClean="0"/>
              <a:t>testbench</a:t>
            </a:r>
            <a:r>
              <a:rPr lang="en-US" dirty="0" smtClean="0"/>
              <a:t> is prone to errors</a:t>
            </a:r>
          </a:p>
          <a:p>
            <a:pPr lvl="1"/>
            <a:endParaRPr lang="en-US" dirty="0" smtClean="0"/>
          </a:p>
          <a:p>
            <a:r>
              <a:rPr lang="en-US" dirty="0" smtClean="0"/>
              <a:t>This means that a </a:t>
            </a:r>
            <a:r>
              <a:rPr lang="en-US" dirty="0" err="1" smtClean="0"/>
              <a:t>testbench</a:t>
            </a:r>
            <a:r>
              <a:rPr lang="en-US" dirty="0" smtClean="0"/>
              <a:t> should be structural </a:t>
            </a:r>
          </a:p>
          <a:p>
            <a:pPr lvl="1"/>
            <a:r>
              <a:rPr lang="en-US" dirty="0" smtClean="0"/>
              <a:t>So, stimulus drivers, measurements, domain translation needs Verilog/-AMS module libraries</a:t>
            </a:r>
          </a:p>
          <a:p>
            <a:pPr lvl="1"/>
            <a:r>
              <a:rPr lang="en-US" dirty="0" smtClean="0"/>
              <a:t>We support primitive libraries for PWC &amp; PWL models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Is Writing </a:t>
            </a:r>
            <a:r>
              <a:rPr lang="en-US" dirty="0" err="1" smtClean="0"/>
              <a:t>Testbenches</a:t>
            </a:r>
            <a:r>
              <a:rPr lang="en-US" dirty="0" smtClean="0"/>
              <a:t> Bothersome ?</a:t>
            </a:r>
            <a:endParaRPr lang="en-US" dirty="0"/>
          </a:p>
        </p:txBody>
      </p:sp>
      <p:sp>
        <p:nvSpPr>
          <p:cNvPr id="3" name="내용 개체 틀 2"/>
          <p:cNvSpPr>
            <a:spLocks noGrp="1"/>
          </p:cNvSpPr>
          <p:nvPr>
            <p:ph idx="1"/>
          </p:nvPr>
        </p:nvSpPr>
        <p:spPr>
          <a:xfrm>
            <a:off x="685799" y="1447800"/>
            <a:ext cx="7922941" cy="4648200"/>
          </a:xfrm>
        </p:spPr>
        <p:txBody>
          <a:bodyPr/>
          <a:lstStyle/>
          <a:p>
            <a:endParaRPr lang="en-US" dirty="0" smtClean="0"/>
          </a:p>
          <a:p>
            <a:endParaRPr lang="en-US" dirty="0" smtClean="0"/>
          </a:p>
          <a:p>
            <a:r>
              <a:rPr lang="en-US" dirty="0" smtClean="0"/>
              <a:t>Building test libraries/infrastructure needs some efforts</a:t>
            </a:r>
          </a:p>
          <a:p>
            <a:endParaRPr lang="en-US" dirty="0" smtClean="0"/>
          </a:p>
          <a:p>
            <a:endParaRPr lang="en-US" dirty="0" smtClean="0"/>
          </a:p>
          <a:p>
            <a:endParaRPr lang="en-US" dirty="0" smtClean="0"/>
          </a:p>
          <a:p>
            <a:r>
              <a:rPr lang="en-US" dirty="0" smtClean="0"/>
              <a:t>Fortunately, the number of primitive analog functions is not many</a:t>
            </a:r>
          </a:p>
          <a:p>
            <a:endParaRPr lang="en-US" dirty="0" smtClean="0"/>
          </a:p>
          <a:p>
            <a:endParaRPr lang="en-US" dirty="0" smtClean="0"/>
          </a:p>
          <a:p>
            <a:endParaRPr lang="en-US" dirty="0" smtClean="0"/>
          </a:p>
          <a:p>
            <a:r>
              <a:rPr lang="en-US" dirty="0" smtClean="0"/>
              <a:t>They are reusable</a:t>
            </a:r>
          </a:p>
          <a:p>
            <a:pPr lvl="1"/>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Equivalence Checker – GUI Environment</a:t>
            </a:r>
            <a:endParaRPr lang="en-US" dirty="0"/>
          </a:p>
        </p:txBody>
      </p:sp>
      <p:sp>
        <p:nvSpPr>
          <p:cNvPr id="3" name="Content Placeholder 2"/>
          <p:cNvSpPr>
            <a:spLocks noGrp="1"/>
          </p:cNvSpPr>
          <p:nvPr>
            <p:ph idx="1"/>
          </p:nvPr>
        </p:nvSpPr>
        <p:spPr/>
        <p:txBody>
          <a:bodyPr/>
          <a:lstStyle/>
          <a:p>
            <a:r>
              <a:rPr lang="en-US" dirty="0" smtClean="0"/>
              <a:t>Test/simulator configuration editor, </a:t>
            </a:r>
          </a:p>
          <a:p>
            <a:endParaRPr lang="en-US" dirty="0" smtClean="0"/>
          </a:p>
          <a:p>
            <a:r>
              <a:rPr lang="en-US" dirty="0" err="1" smtClean="0"/>
              <a:t>Testbench</a:t>
            </a:r>
            <a:r>
              <a:rPr lang="en-US" dirty="0" smtClean="0"/>
              <a:t> editor in Cadence’ virtuoso</a:t>
            </a:r>
          </a:p>
          <a:p>
            <a:endParaRPr lang="en-US" dirty="0" smtClean="0"/>
          </a:p>
        </p:txBody>
      </p:sp>
      <p:pic>
        <p:nvPicPr>
          <p:cNvPr id="6" name="Picture 5" descr="mChecker - Test Configuration Editor - -home-bclim-proj-DaVE-examples-comparator-test.cfg_07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5861" y="3173565"/>
            <a:ext cx="3962400" cy="2655570"/>
          </a:xfrm>
          <a:prstGeom prst="rect">
            <a:avLst/>
          </a:prstGeom>
        </p:spPr>
      </p:pic>
      <p:pic>
        <p:nvPicPr>
          <p:cNvPr id="5" name="Picture 4" descr="mChecker - Test Configuration Editor - -home-bclim-proj-DaVE-examples-comparator-test.cfg_07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083" y="3173919"/>
            <a:ext cx="3962400" cy="2655570"/>
          </a:xfrm>
          <a:prstGeom prst="rect">
            <a:avLst/>
          </a:prstGeom>
        </p:spPr>
      </p:pic>
      <p:sp>
        <p:nvSpPr>
          <p:cNvPr id="7" name="Rectangle 4"/>
          <p:cNvSpPr>
            <a:spLocks noChangeArrowheads="1"/>
          </p:cNvSpPr>
          <p:nvPr/>
        </p:nvSpPr>
        <p:spPr bwMode="auto">
          <a:xfrm>
            <a:off x="0" y="5903911"/>
            <a:ext cx="9144000" cy="275460"/>
          </a:xfrm>
          <a:prstGeom prst="rect">
            <a:avLst/>
          </a:prstGeom>
          <a:noFill/>
          <a:ln w="25400">
            <a:noFill/>
            <a:miter lim="800000"/>
            <a:headEnd/>
            <a:tailEnd/>
          </a:ln>
        </p:spPr>
        <p:txBody>
          <a:bodyPr wrap="square">
            <a:spAutoFit/>
          </a:bodyPr>
          <a:lstStyle/>
          <a:p>
            <a:pPr algn="ctr">
              <a:lnSpc>
                <a:spcPct val="85000"/>
              </a:lnSpc>
              <a:spcBef>
                <a:spcPct val="50000"/>
              </a:spcBef>
            </a:pPr>
            <a:r>
              <a:rPr lang="en-US" altLang="ko-KR" sz="1400" b="0" dirty="0" smtClean="0">
                <a:ea typeface="굴림" charset="-127"/>
              </a:rPr>
              <a:t>&lt;Test configuration GUI editor&gt;</a:t>
            </a:r>
            <a:endParaRPr lang="en-US" altLang="ko-KR" sz="1400" b="0" dirty="0">
              <a:ea typeface="굴림" charset="-127"/>
            </a:endParaRPr>
          </a:p>
        </p:txBody>
      </p:sp>
    </p:spTree>
  </p:cSld>
  <p:clrMapOvr>
    <a:masterClrMapping/>
  </p:clrMapOvr>
  <p:transition advTm="8143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Future Plan</a:t>
            </a:r>
            <a:endParaRPr lang="en-US" dirty="0"/>
          </a:p>
        </p:txBody>
      </p:sp>
      <p:sp>
        <p:nvSpPr>
          <p:cNvPr id="3" name="내용 개체 틀 2"/>
          <p:cNvSpPr>
            <a:spLocks noGrp="1"/>
          </p:cNvSpPr>
          <p:nvPr>
            <p:ph idx="1"/>
          </p:nvPr>
        </p:nvSpPr>
        <p:spPr/>
        <p:txBody>
          <a:bodyPr/>
          <a:lstStyle/>
          <a:p>
            <a:r>
              <a:rPr lang="en-US" dirty="0" smtClean="0"/>
              <a:t>Automatic </a:t>
            </a:r>
            <a:r>
              <a:rPr lang="en-US" dirty="0" err="1" smtClean="0"/>
              <a:t>testbench</a:t>
            </a:r>
            <a:r>
              <a:rPr lang="en-US" dirty="0" smtClean="0"/>
              <a:t> generation</a:t>
            </a:r>
          </a:p>
          <a:p>
            <a:pPr lvl="1"/>
            <a:r>
              <a:rPr lang="en-US" dirty="0" smtClean="0"/>
              <a:t>Extracts transfer functions (gain, poles, zeros) from port specification with variable domain information</a:t>
            </a:r>
          </a:p>
          <a:p>
            <a:endParaRPr lang="en-US" dirty="0" smtClean="0"/>
          </a:p>
          <a:p>
            <a:endParaRPr lang="en-US" dirty="0" smtClean="0"/>
          </a:p>
          <a:p>
            <a:r>
              <a:rPr lang="en-US" dirty="0" smtClean="0"/>
              <a:t>Calibration of piecewise segmentation of linear models</a:t>
            </a:r>
          </a:p>
          <a:p>
            <a:pPr lvl="1"/>
            <a:r>
              <a:rPr lang="en-US" dirty="0" smtClean="0"/>
              <a:t>For given analog input ranges, creating sub-regions where each region forms a linear model</a:t>
            </a:r>
          </a:p>
          <a:p>
            <a:pPr lvl="1"/>
            <a:r>
              <a:rPr lang="en-US" dirty="0" smtClean="0"/>
              <a:t>Use the information for checking equivalence for each region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descr="buck_si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0449" y="2945218"/>
            <a:ext cx="3886200" cy="2914650"/>
          </a:xfrm>
          <a:prstGeom prst="rect">
            <a:avLst/>
          </a:prstGeom>
        </p:spPr>
      </p:pic>
      <p:sp>
        <p:nvSpPr>
          <p:cNvPr id="2" name="제목 1"/>
          <p:cNvSpPr>
            <a:spLocks noGrp="1"/>
          </p:cNvSpPr>
          <p:nvPr>
            <p:ph type="title"/>
          </p:nvPr>
        </p:nvSpPr>
        <p:spPr/>
        <p:txBody>
          <a:bodyPr/>
          <a:lstStyle/>
          <a:p>
            <a:r>
              <a:rPr lang="en-US" dirty="0" smtClean="0"/>
              <a:t>Example – Buck Converter</a:t>
            </a:r>
            <a:endParaRPr lang="en-US" dirty="0"/>
          </a:p>
        </p:txBody>
      </p:sp>
      <p:sp>
        <p:nvSpPr>
          <p:cNvPr id="3" name="내용 개체 틀 2"/>
          <p:cNvSpPr>
            <a:spLocks noGrp="1"/>
          </p:cNvSpPr>
          <p:nvPr>
            <p:ph idx="1"/>
          </p:nvPr>
        </p:nvSpPr>
        <p:spPr/>
        <p:txBody>
          <a:bodyPr/>
          <a:lstStyle/>
          <a:p>
            <a:r>
              <a:rPr lang="en-US" dirty="0" smtClean="0"/>
              <a:t>Buck converter with analog PWM feedback control</a:t>
            </a:r>
          </a:p>
          <a:p>
            <a:pPr lvl="1"/>
            <a:r>
              <a:rPr lang="en-US" dirty="0" smtClean="0"/>
              <a:t>4.2 sec runtime for 100 </a:t>
            </a:r>
            <a:r>
              <a:rPr lang="en-US" dirty="0" err="1" smtClean="0"/>
              <a:t>msec</a:t>
            </a:r>
            <a:r>
              <a:rPr lang="en-US" dirty="0" smtClean="0"/>
              <a:t> transient simulation</a:t>
            </a:r>
          </a:p>
          <a:p>
            <a:pPr lvl="1"/>
            <a:endParaRPr lang="en-US" dirty="0" smtClean="0"/>
          </a:p>
          <a:p>
            <a:r>
              <a:rPr lang="en-US" dirty="0" smtClean="0"/>
              <a:t>Switches configure two linear systems in the converter core</a:t>
            </a:r>
            <a:endParaRPr lang="en-US" dirty="0"/>
          </a:p>
        </p:txBody>
      </p:sp>
      <p:pic>
        <p:nvPicPr>
          <p:cNvPr id="5" name="그림 4" descr="buck_convert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553" y="3153537"/>
            <a:ext cx="3652730" cy="2899263"/>
          </a:xfrm>
          <a:prstGeom prst="rect">
            <a:avLst/>
          </a:prstGeom>
        </p:spPr>
      </p:pic>
      <p:sp>
        <p:nvSpPr>
          <p:cNvPr id="7" name="TextBox 6"/>
          <p:cNvSpPr txBox="1"/>
          <p:nvPr/>
        </p:nvSpPr>
        <p:spPr>
          <a:xfrm>
            <a:off x="4544704" y="5887303"/>
            <a:ext cx="4599296" cy="307777"/>
          </a:xfrm>
          <a:prstGeom prst="rect">
            <a:avLst/>
          </a:prstGeom>
          <a:noFill/>
        </p:spPr>
        <p:txBody>
          <a:bodyPr wrap="square" rtlCol="0">
            <a:spAutoFit/>
          </a:bodyPr>
          <a:lstStyle/>
          <a:p>
            <a:r>
              <a:rPr lang="en-US" sz="1400" b="0" dirty="0" smtClean="0"/>
              <a:t>&lt;Transient simulation with I</a:t>
            </a:r>
            <a:r>
              <a:rPr lang="en-US" sz="1400" b="0" baseline="-25000" dirty="0" smtClean="0"/>
              <a:t>LOAD</a:t>
            </a:r>
            <a:r>
              <a:rPr lang="en-US" sz="1400" b="0" dirty="0" smtClean="0"/>
              <a:t> = 100 </a:t>
            </a:r>
            <a:r>
              <a:rPr lang="en-US" sz="1400" b="0" dirty="0" err="1" smtClean="0"/>
              <a:t>mA</a:t>
            </a:r>
            <a:r>
              <a:rPr lang="en-US" sz="1400" b="0" dirty="0" smtClean="0"/>
              <a:t>&gt;</a:t>
            </a:r>
            <a:endParaRPr lang="en-US" sz="1400" b="0" dirty="0"/>
          </a:p>
        </p:txBody>
      </p:sp>
    </p:spTree>
    <p:extLst>
      <p:ext uri="{BB962C8B-B14F-4D97-AF65-F5344CB8AC3E}">
        <p14:creationId xmlns:p14="http://schemas.microsoft.com/office/powerpoint/2010/main" val="1339260220"/>
      </p:ext>
    </p:extLst>
  </p:cSld>
  <p:clrMapOvr>
    <a:masterClrMapping/>
  </p:clrMapOvr>
  <p:transition advTm="77934">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l_vctr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5294" y="2832911"/>
            <a:ext cx="4023368" cy="3017526"/>
          </a:xfrm>
          <a:prstGeom prst="rect">
            <a:avLst/>
          </a:prstGeom>
        </p:spPr>
      </p:pic>
      <p:sp>
        <p:nvSpPr>
          <p:cNvPr id="2" name="Title 1"/>
          <p:cNvSpPr>
            <a:spLocks noGrp="1"/>
          </p:cNvSpPr>
          <p:nvPr>
            <p:ph type="title"/>
          </p:nvPr>
        </p:nvSpPr>
        <p:spPr/>
        <p:txBody>
          <a:bodyPr/>
          <a:lstStyle/>
          <a:p>
            <a:r>
              <a:rPr lang="en-US" dirty="0" smtClean="0"/>
              <a:t>Example – Phase-Locked Loop</a:t>
            </a:r>
            <a:endParaRPr lang="en-US" dirty="0"/>
          </a:p>
        </p:txBody>
      </p:sp>
      <p:sp>
        <p:nvSpPr>
          <p:cNvPr id="3" name="Content Placeholder 2"/>
          <p:cNvSpPr>
            <a:spLocks noGrp="1"/>
          </p:cNvSpPr>
          <p:nvPr>
            <p:ph idx="1"/>
          </p:nvPr>
        </p:nvSpPr>
        <p:spPr/>
        <p:txBody>
          <a:bodyPr/>
          <a:lstStyle/>
          <a:p>
            <a:r>
              <a:rPr lang="en-US" dirty="0" smtClean="0"/>
              <a:t>A charge-pump PLL with 2</a:t>
            </a:r>
            <a:r>
              <a:rPr lang="en-US" baseline="30000" dirty="0" smtClean="0"/>
              <a:t>nd</a:t>
            </a:r>
            <a:r>
              <a:rPr lang="en-US" dirty="0" smtClean="0"/>
              <a:t> order passive loop filter</a:t>
            </a:r>
          </a:p>
          <a:p>
            <a:pPr lvl="1"/>
            <a:r>
              <a:rPr lang="en-US" dirty="0" smtClean="0"/>
              <a:t>Reference clock frequency: 2.1 GHz</a:t>
            </a:r>
          </a:p>
          <a:p>
            <a:pPr lvl="1"/>
            <a:r>
              <a:rPr lang="en-US" dirty="0" smtClean="0"/>
              <a:t>Feedback divider ratio: 1 </a:t>
            </a:r>
          </a:p>
          <a:p>
            <a:endParaRPr lang="en-US" dirty="0" smtClean="0"/>
          </a:p>
          <a:p>
            <a:endParaRPr lang="en-US" dirty="0" smtClean="0"/>
          </a:p>
          <a:p>
            <a:r>
              <a:rPr lang="en-US" dirty="0" smtClean="0"/>
              <a:t>Filter models in this PLL</a:t>
            </a:r>
          </a:p>
          <a:p>
            <a:pPr lvl="1"/>
            <a:r>
              <a:rPr lang="en-US" dirty="0" smtClean="0"/>
              <a:t>Phase-domain VCO model</a:t>
            </a:r>
          </a:p>
          <a:p>
            <a:pPr lvl="1"/>
            <a:r>
              <a:rPr lang="en-US" dirty="0" smtClean="0"/>
              <a:t>Passive loop filter</a:t>
            </a:r>
          </a:p>
          <a:p>
            <a:endParaRPr lang="en-US" dirty="0" smtClean="0"/>
          </a:p>
          <a:p>
            <a:endParaRPr lang="en-US" dirty="0" smtClean="0"/>
          </a:p>
          <a:p>
            <a:r>
              <a:rPr lang="en-US" dirty="0" smtClean="0"/>
              <a:t>Runtime is 1.3 sec for</a:t>
            </a:r>
            <a:br>
              <a:rPr lang="en-US" dirty="0" smtClean="0"/>
            </a:br>
            <a:r>
              <a:rPr lang="en-US" dirty="0" smtClean="0"/>
              <a:t>10 </a:t>
            </a:r>
            <a:r>
              <a:rPr lang="en-US" dirty="0" err="1" smtClean="0"/>
              <a:t>usec</a:t>
            </a:r>
            <a:r>
              <a:rPr lang="en-US" dirty="0" smtClean="0"/>
              <a:t> transient simulation </a:t>
            </a:r>
            <a:endParaRPr lang="en-US" dirty="0"/>
          </a:p>
        </p:txBody>
      </p:sp>
      <p:sp>
        <p:nvSpPr>
          <p:cNvPr id="5" name="TextBox 4"/>
          <p:cNvSpPr txBox="1"/>
          <p:nvPr/>
        </p:nvSpPr>
        <p:spPr>
          <a:xfrm>
            <a:off x="4991100" y="5803156"/>
            <a:ext cx="3990975" cy="307777"/>
          </a:xfrm>
          <a:prstGeom prst="rect">
            <a:avLst/>
          </a:prstGeom>
          <a:noFill/>
        </p:spPr>
        <p:txBody>
          <a:bodyPr wrap="square" rtlCol="0">
            <a:spAutoFit/>
          </a:bodyPr>
          <a:lstStyle/>
          <a:p>
            <a:r>
              <a:rPr lang="en-US" sz="1400" b="0" dirty="0" smtClean="0"/>
              <a:t>&lt;Loop filter voltage&gt;</a:t>
            </a:r>
            <a:endParaRPr lang="en-US" sz="1400" b="0" dirty="0"/>
          </a:p>
        </p:txBody>
      </p:sp>
    </p:spTree>
    <p:extLst>
      <p:ext uri="{BB962C8B-B14F-4D97-AF65-F5344CB8AC3E}">
        <p14:creationId xmlns:p14="http://schemas.microsoft.com/office/powerpoint/2010/main" val="1535857868"/>
      </p:ext>
    </p:extLst>
  </p:cSld>
  <p:clrMapOvr>
    <a:masterClrMapping/>
  </p:clrMapOvr>
  <p:transition advTm="53187">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Validation</a:t>
            </a:r>
            <a:endParaRPr lang="en-US" dirty="0"/>
          </a:p>
        </p:txBody>
      </p:sp>
      <p:sp>
        <p:nvSpPr>
          <p:cNvPr id="3" name="Content Placeholder 2"/>
          <p:cNvSpPr>
            <a:spLocks noGrp="1"/>
          </p:cNvSpPr>
          <p:nvPr>
            <p:ph idx="1"/>
          </p:nvPr>
        </p:nvSpPr>
        <p:spPr>
          <a:xfrm>
            <a:off x="685800" y="1447800"/>
            <a:ext cx="8458200" cy="4648200"/>
          </a:xfrm>
        </p:spPr>
        <p:txBody>
          <a:bodyPr/>
          <a:lstStyle/>
          <a:p>
            <a:r>
              <a:rPr lang="en-US" dirty="0" smtClean="0"/>
              <a:t>Have developed a way to formally check equivalence</a:t>
            </a:r>
          </a:p>
          <a:p>
            <a:pPr lvl="1"/>
            <a:r>
              <a:rPr lang="en-US" dirty="0" smtClean="0"/>
              <a:t>Between functional model and implementation</a:t>
            </a:r>
          </a:p>
          <a:p>
            <a:pPr lvl="7"/>
            <a:endParaRPr lang="en-US" altLang="ko-KR" dirty="0" smtClean="0"/>
          </a:p>
          <a:p>
            <a:r>
              <a:rPr lang="en-US" altLang="ko-KR" dirty="0" smtClean="0"/>
              <a:t>Prevents many bugs slipping in mostly because of trivial errors</a:t>
            </a:r>
          </a:p>
          <a:p>
            <a:pPr lvl="1"/>
            <a:r>
              <a:rPr lang="en-US" altLang="ko-KR" dirty="0" smtClean="0"/>
              <a:t>Mislabeled </a:t>
            </a:r>
            <a:r>
              <a:rPr lang="en-US" altLang="ko-KR" dirty="0"/>
              <a:t>pins, inverted polarity, </a:t>
            </a:r>
            <a:r>
              <a:rPr lang="en-US" altLang="ko-KR" dirty="0" smtClean="0"/>
              <a:t>missing </a:t>
            </a:r>
            <a:r>
              <a:rPr lang="en-US" altLang="ko-KR" dirty="0"/>
              <a:t>connections, etc.</a:t>
            </a:r>
          </a:p>
          <a:p>
            <a:pPr lvl="1"/>
            <a:endParaRPr lang="en-US" altLang="ko-KR" dirty="0"/>
          </a:p>
        </p:txBody>
      </p:sp>
      <p:grpSp>
        <p:nvGrpSpPr>
          <p:cNvPr id="10" name="Group 9"/>
          <p:cNvGrpSpPr/>
          <p:nvPr/>
        </p:nvGrpSpPr>
        <p:grpSpPr>
          <a:xfrm>
            <a:off x="546100" y="3443767"/>
            <a:ext cx="8001000" cy="2472985"/>
            <a:chOff x="546100" y="3326804"/>
            <a:chExt cx="8001000" cy="2472985"/>
          </a:xfrm>
        </p:grpSpPr>
        <p:sp>
          <p:nvSpPr>
            <p:cNvPr id="7" name="Rectangle 13"/>
            <p:cNvSpPr>
              <a:spLocks noChangeArrowheads="1"/>
            </p:cNvSpPr>
            <p:nvPr/>
          </p:nvSpPr>
          <p:spPr bwMode="auto">
            <a:xfrm>
              <a:off x="546100" y="3326804"/>
              <a:ext cx="3352800" cy="2472985"/>
            </a:xfrm>
            <a:prstGeom prst="rect">
              <a:avLst/>
            </a:prstGeom>
            <a:noFill/>
            <a:ln w="25400">
              <a:solidFill>
                <a:srgbClr val="000099"/>
              </a:solidFill>
              <a:miter lim="800000"/>
              <a:headEnd/>
              <a:tailEnd/>
            </a:ln>
          </p:spPr>
          <p:txBody>
            <a:bodyPr wrap="square">
              <a:spAutoFit/>
            </a:bodyPr>
            <a:lstStyle/>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module PI (input </a:t>
              </a:r>
              <a:r>
                <a:rPr lang="en-US" altLang="ko-KR" sz="1300" b="0" dirty="0" err="1">
                  <a:solidFill>
                    <a:srgbClr val="000000"/>
                  </a:solidFill>
                  <a:latin typeface="Verdana" charset="0"/>
                  <a:ea typeface="Verdana" charset="0"/>
                  <a:cs typeface="Verdana" charset="0"/>
                </a:rPr>
                <a:t>CLKa</a:t>
              </a:r>
              <a:r>
                <a:rPr lang="en-US" altLang="ko-KR" sz="1300" b="0" dirty="0">
                  <a:solidFill>
                    <a:srgbClr val="000000"/>
                  </a:solidFill>
                  <a:latin typeface="Verdana" charset="0"/>
                  <a:ea typeface="Verdana" charset="0"/>
                  <a:cs typeface="Verdana" charset="0"/>
                </a:rPr>
                <a:t>, </a:t>
              </a:r>
              <a:r>
                <a:rPr lang="en-US" altLang="ko-KR" sz="1300" b="0" dirty="0" err="1">
                  <a:solidFill>
                    <a:srgbClr val="000000"/>
                  </a:solidFill>
                  <a:latin typeface="Verdana" charset="0"/>
                  <a:ea typeface="Verdana" charset="0"/>
                  <a:cs typeface="Verdana" charset="0"/>
                </a:rPr>
                <a:t>CLKb</a:t>
              </a:r>
              <a:r>
                <a:rPr lang="en-US" altLang="ko-KR" sz="1300" b="0" dirty="0">
                  <a:solidFill>
                    <a:srgbClr val="000000"/>
                  </a:solidFill>
                  <a:latin typeface="Verdana" charset="0"/>
                  <a:ea typeface="Verdana" charset="0"/>
                  <a:cs typeface="Verdana" charset="0"/>
                </a:rPr>
                <a:t>, </a:t>
              </a:r>
              <a:br>
                <a:rPr lang="en-US" altLang="ko-KR" sz="1300" b="0" dirty="0">
                  <a:solidFill>
                    <a:srgbClr val="000000"/>
                  </a:solidFill>
                  <a:latin typeface="Verdana" charset="0"/>
                  <a:ea typeface="Verdana" charset="0"/>
                  <a:cs typeface="Verdana" charset="0"/>
                </a:rPr>
              </a:br>
              <a:r>
                <a:rPr lang="en-US" altLang="ko-KR" sz="1300" b="0" dirty="0">
                  <a:solidFill>
                    <a:srgbClr val="000000"/>
                  </a:solidFill>
                  <a:latin typeface="Verdana" charset="0"/>
                  <a:ea typeface="Verdana" charset="0"/>
                  <a:cs typeface="Verdana" charset="0"/>
                </a:rPr>
                <a:t>input [3:0] </a:t>
              </a:r>
              <a:r>
                <a:rPr lang="en-US" altLang="ko-KR" sz="1300" b="0" dirty="0" err="1">
                  <a:solidFill>
                    <a:srgbClr val="000000"/>
                  </a:solidFill>
                  <a:latin typeface="Verdana" charset="0"/>
                  <a:ea typeface="Verdana" charset="0"/>
                  <a:cs typeface="Verdana" charset="0"/>
                </a:rPr>
                <a:t>wgt</a:t>
              </a:r>
              <a:r>
                <a:rPr lang="en-US" altLang="ko-KR" sz="1300" b="0" dirty="0">
                  <a:solidFill>
                    <a:srgbClr val="000000"/>
                  </a:solidFill>
                  <a:latin typeface="Verdana" charset="0"/>
                  <a:ea typeface="Verdana" charset="0"/>
                  <a:cs typeface="Verdana" charset="0"/>
                </a:rPr>
                <a:t>, output </a:t>
              </a:r>
              <a:r>
                <a:rPr lang="en-US" altLang="ko-KR" sz="1300" b="0" dirty="0" err="1">
                  <a:solidFill>
                    <a:srgbClr val="000000"/>
                  </a:solidFill>
                  <a:latin typeface="Verdana" charset="0"/>
                  <a:ea typeface="Verdana" charset="0"/>
                  <a:cs typeface="Verdana" charset="0"/>
                </a:rPr>
                <a:t>reg</a:t>
              </a:r>
              <a:r>
                <a:rPr lang="en-US" altLang="ko-KR" sz="1300" b="0" dirty="0">
                  <a:solidFill>
                    <a:srgbClr val="000000"/>
                  </a:solidFill>
                  <a:latin typeface="Verdana" charset="0"/>
                  <a:ea typeface="Verdana" charset="0"/>
                  <a:cs typeface="Verdana" charset="0"/>
                </a:rPr>
                <a:t> </a:t>
              </a:r>
              <a:r>
                <a:rPr lang="en-US" altLang="ko-KR" sz="1300" b="0" dirty="0" err="1">
                  <a:solidFill>
                    <a:srgbClr val="000000"/>
                  </a:solidFill>
                  <a:latin typeface="Verdana" charset="0"/>
                  <a:ea typeface="Verdana" charset="0"/>
                  <a:cs typeface="Verdana" charset="0"/>
                </a:rPr>
                <a:t>CLKo</a:t>
              </a:r>
              <a:r>
                <a:rPr lang="en-US" altLang="ko-KR" sz="1300" b="0" dirty="0">
                  <a:solidFill>
                    <a:srgbClr val="000000"/>
                  </a:solidFill>
                  <a:latin typeface="Verdana" charset="0"/>
                  <a:ea typeface="Verdana" charset="0"/>
                  <a:cs typeface="Verdana" charset="0"/>
                </a:rPr>
                <a:t>);</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always @(</a:t>
              </a:r>
              <a:r>
                <a:rPr lang="en-US" altLang="ko-KR" sz="1300" b="0" dirty="0" err="1">
                  <a:solidFill>
                    <a:srgbClr val="000000"/>
                  </a:solidFill>
                  <a:latin typeface="Verdana" charset="0"/>
                  <a:ea typeface="Verdana" charset="0"/>
                  <a:cs typeface="Verdana" charset="0"/>
                </a:rPr>
                <a:t>CLKa</a:t>
              </a:r>
              <a:r>
                <a:rPr lang="en-US" altLang="ko-KR" sz="1300" b="0" dirty="0">
                  <a:solidFill>
                    <a:srgbClr val="000000"/>
                  </a:solidFill>
                  <a:latin typeface="Verdana" charset="0"/>
                  <a:ea typeface="Verdana" charset="0"/>
                  <a:cs typeface="Verdana" charset="0"/>
                </a:rPr>
                <a:t> or </a:t>
              </a:r>
              <a:r>
                <a:rPr lang="en-US" altLang="ko-KR" sz="1300" b="0" dirty="0" err="1">
                  <a:solidFill>
                    <a:srgbClr val="000000"/>
                  </a:solidFill>
                  <a:latin typeface="Verdana" charset="0"/>
                  <a:ea typeface="Verdana" charset="0"/>
                  <a:cs typeface="Verdana" charset="0"/>
                </a:rPr>
                <a:t>CLKb</a:t>
              </a:r>
              <a:r>
                <a:rPr lang="en-US" altLang="ko-KR" sz="1300" b="0" dirty="0">
                  <a:solidFill>
                    <a:srgbClr val="000000"/>
                  </a:solidFill>
                  <a:latin typeface="Verdana" charset="0"/>
                  <a:ea typeface="Verdana" charset="0"/>
                  <a:cs typeface="Verdana" charset="0"/>
                </a:rPr>
                <a:t>)</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    if (</a:t>
              </a:r>
              <a:r>
                <a:rPr lang="en-US" altLang="ko-KR" sz="1300" b="0" dirty="0" err="1">
                  <a:solidFill>
                    <a:srgbClr val="000000"/>
                  </a:solidFill>
                  <a:latin typeface="Verdana" charset="0"/>
                  <a:ea typeface="Verdana" charset="0"/>
                  <a:cs typeface="Verdana" charset="0"/>
                </a:rPr>
                <a:t>CLKa</a:t>
              </a:r>
              <a:r>
                <a:rPr lang="en-US" altLang="ko-KR" sz="1300" b="0" dirty="0">
                  <a:solidFill>
                    <a:srgbClr val="000000"/>
                  </a:solidFill>
                  <a:latin typeface="Verdana" charset="0"/>
                  <a:ea typeface="Verdana" charset="0"/>
                  <a:cs typeface="Verdana" charset="0"/>
                </a:rPr>
                <a:t> ^ </a:t>
              </a:r>
              <a:r>
                <a:rPr lang="en-US" altLang="ko-KR" sz="1300" b="0" dirty="0" err="1">
                  <a:solidFill>
                    <a:srgbClr val="000000"/>
                  </a:solidFill>
                  <a:latin typeface="Verdana" charset="0"/>
                  <a:ea typeface="Verdana" charset="0"/>
                  <a:cs typeface="Verdana" charset="0"/>
                </a:rPr>
                <a:t>CLKb</a:t>
              </a:r>
              <a:r>
                <a:rPr lang="en-US" altLang="ko-KR" sz="1300" b="0" dirty="0">
                  <a:solidFill>
                    <a:srgbClr val="000000"/>
                  </a:solidFill>
                  <a:latin typeface="Verdana" charset="0"/>
                  <a:ea typeface="Verdana" charset="0"/>
                  <a:cs typeface="Verdana" charset="0"/>
                </a:rPr>
                <a:t>) t1 = $</a:t>
              </a:r>
              <a:r>
                <a:rPr lang="en-US" altLang="ko-KR" sz="1300" b="0" dirty="0" err="1">
                  <a:solidFill>
                    <a:srgbClr val="000000"/>
                  </a:solidFill>
                  <a:latin typeface="Verdana" charset="0"/>
                  <a:ea typeface="Verdana" charset="0"/>
                  <a:cs typeface="Verdana" charset="0"/>
                </a:rPr>
                <a:t>realtime</a:t>
              </a:r>
              <a:r>
                <a:rPr lang="en-US" altLang="ko-KR" sz="1300" b="0" dirty="0">
                  <a:solidFill>
                    <a:srgbClr val="000000"/>
                  </a:solidFill>
                  <a:latin typeface="Verdana" charset="0"/>
                  <a:ea typeface="Verdana" charset="0"/>
                  <a:cs typeface="Verdana" charset="0"/>
                </a:rPr>
                <a:t>;</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    else begin</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        t2 = $</a:t>
              </a:r>
              <a:r>
                <a:rPr lang="en-US" altLang="ko-KR" sz="1300" b="0" dirty="0" err="1">
                  <a:solidFill>
                    <a:srgbClr val="000000"/>
                  </a:solidFill>
                  <a:latin typeface="Verdana" charset="0"/>
                  <a:ea typeface="Verdana" charset="0"/>
                  <a:cs typeface="Verdana" charset="0"/>
                </a:rPr>
                <a:t>realtime</a:t>
              </a:r>
              <a:r>
                <a:rPr lang="en-US" altLang="ko-KR" sz="1300" b="0" dirty="0">
                  <a:solidFill>
                    <a:srgbClr val="000000"/>
                  </a:solidFill>
                  <a:latin typeface="Verdana" charset="0"/>
                  <a:ea typeface="Verdana" charset="0"/>
                  <a:cs typeface="Verdana" charset="0"/>
                </a:rPr>
                <a:t>;</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        </a:t>
              </a:r>
              <a:r>
                <a:rPr lang="en-US" altLang="ko-KR" sz="1300" b="0" dirty="0" err="1">
                  <a:solidFill>
                    <a:srgbClr val="000000"/>
                  </a:solidFill>
                  <a:latin typeface="Verdana" charset="0"/>
                  <a:ea typeface="Verdana" charset="0"/>
                  <a:cs typeface="Verdana" charset="0"/>
                </a:rPr>
                <a:t>t_diff</a:t>
              </a:r>
              <a:r>
                <a:rPr lang="en-US" altLang="ko-KR" sz="1300" b="0" dirty="0">
                  <a:solidFill>
                    <a:srgbClr val="000000"/>
                  </a:solidFill>
                  <a:latin typeface="Verdana" charset="0"/>
                  <a:ea typeface="Verdana" charset="0"/>
                  <a:cs typeface="Verdana" charset="0"/>
                </a:rPr>
                <a:t> = t2-t1;</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        </a:t>
              </a:r>
              <a:r>
                <a:rPr lang="en-US" altLang="ko-KR" sz="1300" b="0" dirty="0" err="1">
                  <a:solidFill>
                    <a:srgbClr val="000000"/>
                  </a:solidFill>
                  <a:latin typeface="Verdana" charset="0"/>
                  <a:ea typeface="Verdana" charset="0"/>
                  <a:cs typeface="Verdana" charset="0"/>
                </a:rPr>
                <a:t>tdly</a:t>
              </a:r>
              <a:r>
                <a:rPr lang="en-US" altLang="ko-KR" sz="1300" b="0" dirty="0">
                  <a:solidFill>
                    <a:srgbClr val="000000"/>
                  </a:solidFill>
                  <a:latin typeface="Verdana" charset="0"/>
                  <a:ea typeface="Verdana" charset="0"/>
                  <a:cs typeface="Verdana" charset="0"/>
                </a:rPr>
                <a:t> = </a:t>
              </a:r>
              <a:r>
                <a:rPr lang="en-US" altLang="ko-KR" sz="1300" b="0" dirty="0" err="1">
                  <a:solidFill>
                    <a:srgbClr val="000000"/>
                  </a:solidFill>
                  <a:latin typeface="Verdana" charset="0"/>
                  <a:ea typeface="Verdana" charset="0"/>
                  <a:cs typeface="Verdana" charset="0"/>
                </a:rPr>
                <a:t>Tdelay</a:t>
              </a:r>
              <a:r>
                <a:rPr lang="en-US" altLang="ko-KR" sz="1300" b="0" dirty="0">
                  <a:solidFill>
                    <a:srgbClr val="000000"/>
                  </a:solidFill>
                  <a:latin typeface="Verdana" charset="0"/>
                  <a:ea typeface="Verdana" charset="0"/>
                  <a:cs typeface="Verdana" charset="0"/>
                </a:rPr>
                <a:t> + (1-weight)*</a:t>
              </a:r>
              <a:r>
                <a:rPr lang="en-US" altLang="ko-KR" sz="1300" b="0" dirty="0" err="1">
                  <a:solidFill>
                    <a:srgbClr val="000000"/>
                  </a:solidFill>
                  <a:latin typeface="Verdana" charset="0"/>
                  <a:ea typeface="Verdana" charset="0"/>
                  <a:cs typeface="Verdana" charset="0"/>
                </a:rPr>
                <a:t>t_diff</a:t>
              </a:r>
              <a:r>
                <a:rPr lang="en-US" altLang="ko-KR" sz="1300" b="0" dirty="0">
                  <a:solidFill>
                    <a:srgbClr val="000000"/>
                  </a:solidFill>
                  <a:latin typeface="Verdana" charset="0"/>
                  <a:ea typeface="Verdana" charset="0"/>
                  <a:cs typeface="Verdana" charset="0"/>
                </a:rPr>
                <a:t>;</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        </a:t>
              </a:r>
              <a:r>
                <a:rPr lang="en-US" altLang="ko-KR" sz="1300" b="0" dirty="0" err="1">
                  <a:solidFill>
                    <a:srgbClr val="000000"/>
                  </a:solidFill>
                  <a:latin typeface="Verdana" charset="0"/>
                  <a:ea typeface="Verdana" charset="0"/>
                  <a:cs typeface="Verdana" charset="0"/>
                </a:rPr>
                <a:t>CLKo</a:t>
              </a:r>
              <a:r>
                <a:rPr lang="en-US" altLang="ko-KR" sz="1300" b="0" dirty="0">
                  <a:solidFill>
                    <a:srgbClr val="000000"/>
                  </a:solidFill>
                  <a:latin typeface="Verdana" charset="0"/>
                  <a:ea typeface="Verdana" charset="0"/>
                  <a:cs typeface="Verdana" charset="0"/>
                </a:rPr>
                <a:t> = #(</a:t>
              </a:r>
              <a:r>
                <a:rPr lang="en-US" altLang="ko-KR" sz="1300" b="0" dirty="0" err="1">
                  <a:solidFill>
                    <a:srgbClr val="000000"/>
                  </a:solidFill>
                  <a:latin typeface="Verdana" charset="0"/>
                  <a:ea typeface="Verdana" charset="0"/>
                  <a:cs typeface="Verdana" charset="0"/>
                </a:rPr>
                <a:t>tdly</a:t>
              </a:r>
              <a:r>
                <a:rPr lang="en-US" altLang="ko-KR" sz="1300" b="0" dirty="0">
                  <a:solidFill>
                    <a:srgbClr val="000000"/>
                  </a:solidFill>
                  <a:latin typeface="Verdana" charset="0"/>
                  <a:ea typeface="Verdana" charset="0"/>
                  <a:cs typeface="Verdana" charset="0"/>
                </a:rPr>
                <a:t>) </a:t>
              </a:r>
              <a:r>
                <a:rPr lang="en-US" altLang="ko-KR" sz="1300" b="0" dirty="0" err="1">
                  <a:solidFill>
                    <a:srgbClr val="000000"/>
                  </a:solidFill>
                  <a:latin typeface="Verdana" charset="0"/>
                  <a:ea typeface="Verdana" charset="0"/>
                  <a:cs typeface="Verdana" charset="0"/>
                </a:rPr>
                <a:t>CLKa</a:t>
              </a:r>
              <a:r>
                <a:rPr lang="en-US" altLang="ko-KR" sz="1300" b="0" dirty="0">
                  <a:solidFill>
                    <a:srgbClr val="000000"/>
                  </a:solidFill>
                  <a:latin typeface="Verdana" charset="0"/>
                  <a:ea typeface="Verdana" charset="0"/>
                  <a:cs typeface="Verdana" charset="0"/>
                </a:rPr>
                <a:t>;</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        t1=t2;</a:t>
              </a:r>
            </a:p>
            <a:p>
              <a:pPr algn="l" eaLnBrk="1" hangingPunct="1">
                <a:lnSpc>
                  <a:spcPct val="85000"/>
                </a:lnSpc>
                <a:spcBef>
                  <a:spcPct val="0"/>
                </a:spcBef>
              </a:pPr>
              <a:r>
                <a:rPr lang="en-US" altLang="ko-KR" sz="1300" b="0" dirty="0">
                  <a:solidFill>
                    <a:srgbClr val="000000"/>
                  </a:solidFill>
                  <a:latin typeface="Verdana" charset="0"/>
                  <a:ea typeface="Verdana" charset="0"/>
                  <a:cs typeface="Verdana" charset="0"/>
                </a:rPr>
                <a:t>    end</a:t>
              </a:r>
            </a:p>
            <a:p>
              <a:pPr algn="l" eaLnBrk="1" hangingPunct="1">
                <a:lnSpc>
                  <a:spcPct val="85000"/>
                </a:lnSpc>
                <a:spcBef>
                  <a:spcPct val="0"/>
                </a:spcBef>
              </a:pPr>
              <a:r>
                <a:rPr lang="en-US" altLang="ko-KR" sz="1300" b="0" dirty="0" err="1">
                  <a:solidFill>
                    <a:srgbClr val="000000"/>
                  </a:solidFill>
                  <a:latin typeface="Verdana" charset="0"/>
                  <a:ea typeface="Verdana" charset="0"/>
                  <a:cs typeface="Verdana" charset="0"/>
                </a:rPr>
                <a:t>endmodule</a:t>
              </a:r>
              <a:endParaRPr lang="en-US" altLang="ko-KR" sz="1300" b="0" dirty="0">
                <a:solidFill>
                  <a:srgbClr val="000000"/>
                </a:solidFill>
                <a:latin typeface="Verdana" charset="0"/>
                <a:ea typeface="Verdana" charset="0"/>
                <a:cs typeface="Verdana" charset="0"/>
              </a:endParaRPr>
            </a:p>
          </p:txBody>
        </p:sp>
        <p:graphicFrame>
          <p:nvGraphicFramePr>
            <p:cNvPr id="8" name="Object 7"/>
            <p:cNvGraphicFramePr>
              <a:graphicFrameLocks noChangeAspect="1"/>
            </p:cNvGraphicFramePr>
            <p:nvPr>
              <p:extLst/>
            </p:nvPr>
          </p:nvGraphicFramePr>
          <p:xfrm>
            <a:off x="5016879" y="3348070"/>
            <a:ext cx="3530221" cy="2438400"/>
          </p:xfrm>
          <a:graphic>
            <a:graphicData uri="http://schemas.openxmlformats.org/presentationml/2006/ole">
              <mc:AlternateContent xmlns:mc="http://schemas.openxmlformats.org/markup-compatibility/2006">
                <mc:Choice xmlns:v="urn:schemas-microsoft-com:vml" Requires="v">
                  <p:oleObj spid="_x0000_s147462" name="Visio" r:id="rId3" imgW="3319701" imgH="2292715" progId="Visio.Drawing.11">
                    <p:embed/>
                  </p:oleObj>
                </mc:Choice>
                <mc:Fallback>
                  <p:oleObj name="Visio" r:id="rId3" imgW="3319701" imgH="2292715" progId="Visio.Drawing.11">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879" y="3348070"/>
                          <a:ext cx="353022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Equal 8"/>
            <p:cNvSpPr/>
            <p:nvPr/>
          </p:nvSpPr>
          <p:spPr bwMode="auto">
            <a:xfrm>
              <a:off x="4203700" y="4292600"/>
              <a:ext cx="762000" cy="533400"/>
            </a:xfrm>
            <a:prstGeom prst="mathEqual">
              <a:avLst/>
            </a:prstGeom>
            <a:solidFill>
              <a:srgbClr val="000099"/>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Tree>
    <p:extLst>
      <p:ext uri="{BB962C8B-B14F-4D97-AF65-F5344CB8AC3E}">
        <p14:creationId xmlns:p14="http://schemas.microsoft.com/office/powerpoint/2010/main" val="4227824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High-Speed Link</a:t>
            </a:r>
            <a:endParaRPr lang="en-US" dirty="0"/>
          </a:p>
        </p:txBody>
      </p:sp>
      <p:sp>
        <p:nvSpPr>
          <p:cNvPr id="3" name="Content Placeholder 2"/>
          <p:cNvSpPr>
            <a:spLocks noGrp="1"/>
          </p:cNvSpPr>
          <p:nvPr>
            <p:ph idx="1"/>
          </p:nvPr>
        </p:nvSpPr>
        <p:spPr/>
        <p:txBody>
          <a:bodyPr/>
          <a:lstStyle/>
          <a:p>
            <a:r>
              <a:rPr lang="en-US" dirty="0" smtClean="0"/>
              <a:t>SERDES running at 5 </a:t>
            </a:r>
            <a:r>
              <a:rPr lang="en-US" dirty="0" err="1" smtClean="0"/>
              <a:t>Gbps</a:t>
            </a:r>
            <a:endParaRPr lang="en-US" dirty="0" smtClean="0"/>
          </a:p>
          <a:p>
            <a:pPr lvl="1"/>
            <a:r>
              <a:rPr lang="en-US" dirty="0" smtClean="0"/>
              <a:t>Random jitter (1 </a:t>
            </a:r>
            <a:r>
              <a:rPr lang="en-US" dirty="0" err="1" smtClean="0"/>
              <a:t>psec</a:t>
            </a:r>
            <a:r>
              <a:rPr lang="en-US" dirty="0" smtClean="0"/>
              <a:t> </a:t>
            </a:r>
            <a:r>
              <a:rPr lang="en-US" dirty="0" err="1" smtClean="0"/>
              <a:t>rms</a:t>
            </a:r>
            <a:r>
              <a:rPr lang="en-US" dirty="0" smtClean="0"/>
              <a:t>) is added to VCO output</a:t>
            </a:r>
          </a:p>
        </p:txBody>
      </p:sp>
      <p:sp>
        <p:nvSpPr>
          <p:cNvPr id="5" name="TextBox 4"/>
          <p:cNvSpPr txBox="1"/>
          <p:nvPr/>
        </p:nvSpPr>
        <p:spPr>
          <a:xfrm>
            <a:off x="893135" y="5789515"/>
            <a:ext cx="7325833" cy="307777"/>
          </a:xfrm>
          <a:prstGeom prst="rect">
            <a:avLst/>
          </a:prstGeom>
          <a:noFill/>
        </p:spPr>
        <p:txBody>
          <a:bodyPr wrap="square" rtlCol="0">
            <a:spAutoFit/>
          </a:bodyPr>
          <a:lstStyle/>
          <a:p>
            <a:r>
              <a:rPr lang="en-US" sz="1400" b="0" dirty="0" smtClean="0"/>
              <a:t>&lt;SERDES example&gt;</a:t>
            </a:r>
            <a:endParaRPr lang="en-US" sz="1400" b="0" dirty="0"/>
          </a:p>
        </p:txBody>
      </p:sp>
      <p:pic>
        <p:nvPicPr>
          <p:cNvPr id="6" name="그림 5" descr="hslin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232" y="2939150"/>
            <a:ext cx="8631954" cy="2542037"/>
          </a:xfrm>
          <a:prstGeom prst="rect">
            <a:avLst/>
          </a:prstGeom>
        </p:spPr>
      </p:pic>
    </p:spTree>
    <p:extLst>
      <p:ext uri="{BB962C8B-B14F-4D97-AF65-F5344CB8AC3E}">
        <p14:creationId xmlns:p14="http://schemas.microsoft.com/office/powerpoint/2010/main" val="3636481718"/>
      </p:ext>
    </p:extLst>
  </p:cSld>
  <p:clrMapOvr>
    <a:masterClrMapping/>
  </p:clrMapOvr>
  <p:transition advTm="66684">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ch_ou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75802"/>
            <a:ext cx="3291846" cy="2468884"/>
          </a:xfrm>
          <a:prstGeom prst="rect">
            <a:avLst/>
          </a:prstGeom>
        </p:spPr>
      </p:pic>
      <p:sp>
        <p:nvSpPr>
          <p:cNvPr id="2" name="Title 1"/>
          <p:cNvSpPr>
            <a:spLocks noGrp="1"/>
          </p:cNvSpPr>
          <p:nvPr>
            <p:ph type="title"/>
          </p:nvPr>
        </p:nvSpPr>
        <p:spPr/>
        <p:txBody>
          <a:bodyPr/>
          <a:lstStyle/>
          <a:p>
            <a:r>
              <a:rPr lang="en-US" dirty="0" smtClean="0"/>
              <a:t>Example – High-Speed Link</a:t>
            </a:r>
            <a:endParaRPr lang="en-US" dirty="0"/>
          </a:p>
        </p:txBody>
      </p:sp>
      <p:sp>
        <p:nvSpPr>
          <p:cNvPr id="3" name="Content Placeholder 2"/>
          <p:cNvSpPr>
            <a:spLocks noGrp="1"/>
          </p:cNvSpPr>
          <p:nvPr>
            <p:ph idx="1"/>
          </p:nvPr>
        </p:nvSpPr>
        <p:spPr/>
        <p:txBody>
          <a:bodyPr/>
          <a:lstStyle/>
          <a:p>
            <a:r>
              <a:rPr lang="en-US" dirty="0" smtClean="0"/>
              <a:t>Exercise 50k symbols running at 5 </a:t>
            </a:r>
            <a:r>
              <a:rPr lang="en-US" dirty="0" err="1" smtClean="0"/>
              <a:t>Gbps</a:t>
            </a:r>
            <a:r>
              <a:rPr lang="en-US" dirty="0" smtClean="0"/>
              <a:t>: runtime is ~12.4 sec </a:t>
            </a:r>
            <a:endParaRPr lang="en-US" dirty="0"/>
          </a:p>
        </p:txBody>
      </p:sp>
      <p:sp>
        <p:nvSpPr>
          <p:cNvPr id="6" name="TextBox 5"/>
          <p:cNvSpPr txBox="1"/>
          <p:nvPr/>
        </p:nvSpPr>
        <p:spPr>
          <a:xfrm>
            <a:off x="3467099" y="5765801"/>
            <a:ext cx="5676901" cy="307777"/>
          </a:xfrm>
          <a:prstGeom prst="rect">
            <a:avLst/>
          </a:prstGeom>
          <a:noFill/>
        </p:spPr>
        <p:txBody>
          <a:bodyPr wrap="square" rtlCol="0">
            <a:spAutoFit/>
          </a:bodyPr>
          <a:lstStyle/>
          <a:p>
            <a:r>
              <a:rPr lang="en-US" sz="1400" b="0" dirty="0" smtClean="0"/>
              <a:t>&lt;Eye diagram: Channel output, CTLE output, and DFE output&gt;</a:t>
            </a:r>
            <a:endParaRPr lang="en-US" sz="1400" b="0" dirty="0"/>
          </a:p>
        </p:txBody>
      </p:sp>
      <p:pic>
        <p:nvPicPr>
          <p:cNvPr id="10" name="그림 9" descr="eq_ou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49415"/>
            <a:ext cx="3291846" cy="2468884"/>
          </a:xfrm>
          <a:prstGeom prst="rect">
            <a:avLst/>
          </a:prstGeom>
        </p:spPr>
      </p:pic>
      <p:pic>
        <p:nvPicPr>
          <p:cNvPr id="11" name="그림 10" descr="dfe_ou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0440" y="2011342"/>
            <a:ext cx="4937760" cy="3703320"/>
          </a:xfrm>
          <a:prstGeom prst="rect">
            <a:avLst/>
          </a:prstGeom>
        </p:spPr>
      </p:pic>
    </p:spTree>
    <p:extLst>
      <p:ext uri="{BB962C8B-B14F-4D97-AF65-F5344CB8AC3E}">
        <p14:creationId xmlns:p14="http://schemas.microsoft.com/office/powerpoint/2010/main" val="1500854186"/>
      </p:ext>
    </p:extLst>
  </p:cSld>
  <p:clrMapOvr>
    <a:masterClrMapping/>
  </p:clrMapOvr>
  <p:transition advTm="49842">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Example – Pseudo Class-AB OTA</a:t>
            </a:r>
            <a:endParaRPr lang="en-US" dirty="0"/>
          </a:p>
        </p:txBody>
      </p:sp>
      <p:sp>
        <p:nvSpPr>
          <p:cNvPr id="3" name="내용 개체 틀 2"/>
          <p:cNvSpPr>
            <a:spLocks noGrp="1"/>
          </p:cNvSpPr>
          <p:nvPr>
            <p:ph idx="1"/>
          </p:nvPr>
        </p:nvSpPr>
        <p:spPr/>
        <p:txBody>
          <a:bodyPr/>
          <a:lstStyle/>
          <a:p>
            <a:r>
              <a:rPr lang="en-US" dirty="0" smtClean="0"/>
              <a:t>It exhibits strongly nonlinear behavior</a:t>
            </a:r>
          </a:p>
          <a:p>
            <a:pPr lvl="1"/>
            <a:r>
              <a:rPr lang="en-US" dirty="0" smtClean="0"/>
              <a:t>Bias current dynamically changes when the input rises</a:t>
            </a:r>
          </a:p>
          <a:p>
            <a:endParaRPr lang="en-US" dirty="0" smtClean="0"/>
          </a:p>
          <a:p>
            <a:r>
              <a:rPr lang="en-US" dirty="0" smtClean="0"/>
              <a:t>Two piecewise linear systems are modeled</a:t>
            </a:r>
          </a:p>
          <a:p>
            <a:pPr lvl="1"/>
            <a:r>
              <a:rPr lang="en-US" dirty="0" smtClean="0"/>
              <a:t>Main OTA and dynamic bias </a:t>
            </a:r>
          </a:p>
          <a:p>
            <a:endParaRPr lang="en-US" dirty="0" smtClean="0"/>
          </a:p>
          <a:p>
            <a:r>
              <a:rPr lang="en-US" dirty="0" smtClean="0"/>
              <a:t>The circuit is formed w/</a:t>
            </a:r>
            <a:br>
              <a:rPr lang="en-US" dirty="0" smtClean="0"/>
            </a:br>
            <a:r>
              <a:rPr lang="en-US" dirty="0" smtClean="0"/>
              <a:t>two external feedback loops</a:t>
            </a:r>
          </a:p>
          <a:p>
            <a:pPr lvl="1"/>
            <a:endParaRPr lang="en-US" dirty="0" smtClean="0"/>
          </a:p>
        </p:txBody>
      </p:sp>
      <p:pic>
        <p:nvPicPr>
          <p:cNvPr id="5" name="그림 4" descr="classAB_OT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9232" y="3595947"/>
            <a:ext cx="4779273" cy="2318923"/>
          </a:xfrm>
          <a:prstGeom prst="rect">
            <a:avLst/>
          </a:prstGeom>
        </p:spPr>
      </p:pic>
      <p:sp>
        <p:nvSpPr>
          <p:cNvPr id="6" name="TextBox 5"/>
          <p:cNvSpPr txBox="1"/>
          <p:nvPr/>
        </p:nvSpPr>
        <p:spPr>
          <a:xfrm>
            <a:off x="4571999" y="5894269"/>
            <a:ext cx="4572001" cy="307777"/>
          </a:xfrm>
          <a:prstGeom prst="rect">
            <a:avLst/>
          </a:prstGeom>
          <a:noFill/>
        </p:spPr>
        <p:txBody>
          <a:bodyPr wrap="square" rtlCol="0">
            <a:spAutoFit/>
          </a:bodyPr>
          <a:lstStyle/>
          <a:p>
            <a:r>
              <a:rPr lang="en-US" sz="1400" b="0" dirty="0" smtClean="0"/>
              <a:t>&lt;Pseudo class-AB OTA&gt;</a:t>
            </a:r>
            <a:endParaRPr lang="en-US" sz="1400" b="0" dirty="0"/>
          </a:p>
        </p:txBody>
      </p:sp>
    </p:spTree>
    <p:extLst>
      <p:ext uri="{BB962C8B-B14F-4D97-AF65-F5344CB8AC3E}">
        <p14:creationId xmlns:p14="http://schemas.microsoft.com/office/powerpoint/2010/main" val="2958780582"/>
      </p:ext>
    </p:extLst>
  </p:cSld>
  <p:clrMapOvr>
    <a:masterClrMapping/>
  </p:clrMapOvr>
  <p:transition advTm="42908">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Example – Pseudo Class-AB OTA</a:t>
            </a:r>
            <a:endParaRPr lang="en-US" dirty="0"/>
          </a:p>
        </p:txBody>
      </p:sp>
      <p:sp>
        <p:nvSpPr>
          <p:cNvPr id="3" name="내용 개체 틀 2"/>
          <p:cNvSpPr>
            <a:spLocks noGrp="1"/>
          </p:cNvSpPr>
          <p:nvPr>
            <p:ph idx="1"/>
          </p:nvPr>
        </p:nvSpPr>
        <p:spPr/>
        <p:txBody>
          <a:bodyPr/>
          <a:lstStyle/>
          <a:p>
            <a:r>
              <a:rPr lang="en-US" dirty="0" smtClean="0"/>
              <a:t>System’s parameters vary with inputs’ operating points</a:t>
            </a:r>
          </a:p>
          <a:p>
            <a:pPr lvl="1"/>
            <a:r>
              <a:rPr lang="en-US" dirty="0" smtClean="0"/>
              <a:t>It still shows 14x speed improvement</a:t>
            </a:r>
          </a:p>
        </p:txBody>
      </p:sp>
      <p:pic>
        <p:nvPicPr>
          <p:cNvPr id="4" name="그림 3" descr="dota_ris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 y="2259525"/>
            <a:ext cx="4572000" cy="3429000"/>
          </a:xfrm>
          <a:prstGeom prst="rect">
            <a:avLst/>
          </a:prstGeom>
        </p:spPr>
      </p:pic>
      <p:pic>
        <p:nvPicPr>
          <p:cNvPr id="5" name="그림 4" descr="dota_f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6275" y="2210984"/>
            <a:ext cx="4572000" cy="3429000"/>
          </a:xfrm>
          <a:prstGeom prst="rect">
            <a:avLst/>
          </a:prstGeom>
        </p:spPr>
      </p:pic>
      <p:sp>
        <p:nvSpPr>
          <p:cNvPr id="6" name="TextBox 5"/>
          <p:cNvSpPr txBox="1"/>
          <p:nvPr/>
        </p:nvSpPr>
        <p:spPr>
          <a:xfrm>
            <a:off x="1" y="5827594"/>
            <a:ext cx="9144000" cy="307777"/>
          </a:xfrm>
          <a:prstGeom prst="rect">
            <a:avLst/>
          </a:prstGeom>
          <a:noFill/>
        </p:spPr>
        <p:txBody>
          <a:bodyPr wrap="square" rtlCol="0">
            <a:spAutoFit/>
          </a:bodyPr>
          <a:lstStyle/>
          <a:p>
            <a:r>
              <a:rPr lang="en-US" sz="1400" b="0" dirty="0" smtClean="0"/>
              <a:t>&lt;Transient waveforms of the pseudo class-AB OTA: circuit vs. Verilog&gt;</a:t>
            </a:r>
            <a:endParaRPr lang="en-US" sz="1400" b="0" dirty="0"/>
          </a:p>
        </p:txBody>
      </p:sp>
    </p:spTree>
    <p:extLst>
      <p:ext uri="{BB962C8B-B14F-4D97-AF65-F5344CB8AC3E}">
        <p14:creationId xmlns:p14="http://schemas.microsoft.com/office/powerpoint/2010/main" val="577532724"/>
      </p:ext>
    </p:extLst>
  </p:cSld>
  <p:clrMapOvr>
    <a:masterClrMapping/>
  </p:clrMapOvr>
  <p:transition advTm="2">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Models From Schematics</a:t>
            </a:r>
            <a:endParaRPr lang="en-US" dirty="0"/>
          </a:p>
        </p:txBody>
      </p:sp>
      <p:sp>
        <p:nvSpPr>
          <p:cNvPr id="3" name="Content Placeholder 2"/>
          <p:cNvSpPr>
            <a:spLocks noGrp="1"/>
          </p:cNvSpPr>
          <p:nvPr>
            <p:ph idx="1"/>
          </p:nvPr>
        </p:nvSpPr>
        <p:spPr/>
        <p:txBody>
          <a:bodyPr/>
          <a:lstStyle/>
          <a:p>
            <a:endParaRPr lang="en-US" dirty="0" smtClean="0"/>
          </a:p>
          <a:p>
            <a:r>
              <a:rPr lang="en-US" dirty="0" smtClean="0"/>
              <a:t>All models are approximations</a:t>
            </a:r>
          </a:p>
          <a:p>
            <a:pPr lvl="1"/>
            <a:r>
              <a:rPr lang="en-US" dirty="0" smtClean="0"/>
              <a:t>Need to include the critical factors for accuracy</a:t>
            </a:r>
          </a:p>
          <a:p>
            <a:pPr lvl="1"/>
            <a:r>
              <a:rPr lang="en-US" dirty="0" smtClean="0"/>
              <a:t>But need to leave out many details that are not critical</a:t>
            </a:r>
          </a:p>
          <a:p>
            <a:endParaRPr lang="en-US" dirty="0"/>
          </a:p>
          <a:p>
            <a:r>
              <a:rPr lang="en-US" dirty="0" smtClean="0"/>
              <a:t>Is very hard</a:t>
            </a:r>
          </a:p>
          <a:p>
            <a:pPr lvl="1"/>
            <a:r>
              <a:rPr lang="en-US" dirty="0" smtClean="0"/>
              <a:t>Unless you know a lot about the circuit function</a:t>
            </a:r>
          </a:p>
          <a:p>
            <a:pPr lvl="2"/>
            <a:r>
              <a:rPr lang="en-US" dirty="0" smtClean="0"/>
              <a:t>Which domain is the circuit smooth?</a:t>
            </a:r>
            <a:endParaRPr lang="en-US" dirty="0"/>
          </a:p>
          <a:p>
            <a:pPr lvl="1"/>
            <a:r>
              <a:rPr lang="en-US" dirty="0" smtClean="0"/>
              <a:t>And the prior errors with this circuit</a:t>
            </a:r>
          </a:p>
          <a:p>
            <a:pPr lvl="1"/>
            <a:endParaRPr lang="en-US" dirty="0"/>
          </a:p>
          <a:p>
            <a:r>
              <a:rPr lang="en-US" dirty="0" smtClean="0"/>
              <a:t>Most extracted models are not good</a:t>
            </a:r>
          </a:p>
          <a:p>
            <a:pPr lvl="1"/>
            <a:r>
              <a:rPr lang="en-US" dirty="0" smtClean="0"/>
              <a:t>Essentially fast simulators</a:t>
            </a:r>
            <a:endParaRPr lang="en-US" dirty="0"/>
          </a:p>
        </p:txBody>
      </p:sp>
    </p:spTree>
    <p:extLst>
      <p:ext uri="{BB962C8B-B14F-4D97-AF65-F5344CB8AC3E}">
        <p14:creationId xmlns:p14="http://schemas.microsoft.com/office/powerpoint/2010/main" val="21336848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Based Models</a:t>
            </a:r>
            <a:endParaRPr lang="en-US" dirty="0"/>
          </a:p>
        </p:txBody>
      </p:sp>
      <p:sp>
        <p:nvSpPr>
          <p:cNvPr id="3" name="Content Placeholder 2"/>
          <p:cNvSpPr>
            <a:spLocks noGrp="1"/>
          </p:cNvSpPr>
          <p:nvPr>
            <p:ph idx="1"/>
          </p:nvPr>
        </p:nvSpPr>
        <p:spPr/>
        <p:txBody>
          <a:bodyPr/>
          <a:lstStyle/>
          <a:p>
            <a:endParaRPr lang="en-US" dirty="0" smtClean="0"/>
          </a:p>
          <a:p>
            <a:r>
              <a:rPr lang="en-US" dirty="0" smtClean="0"/>
              <a:t>If you know the function of the circuit</a:t>
            </a:r>
          </a:p>
          <a:p>
            <a:pPr lvl="1"/>
            <a:r>
              <a:rPr lang="en-US" dirty="0" smtClean="0"/>
              <a:t>It is easy to extract its parameters</a:t>
            </a:r>
          </a:p>
          <a:p>
            <a:pPr lvl="1"/>
            <a:endParaRPr lang="en-US" dirty="0"/>
          </a:p>
          <a:p>
            <a:r>
              <a:rPr lang="en-US" dirty="0" smtClean="0"/>
              <a:t>If you know the previous errors</a:t>
            </a:r>
          </a:p>
          <a:p>
            <a:pPr lvl="1"/>
            <a:r>
              <a:rPr lang="en-US" dirty="0" smtClean="0"/>
              <a:t>Can ensure that you model those effects</a:t>
            </a:r>
          </a:p>
          <a:p>
            <a:pPr lvl="1"/>
            <a:endParaRPr lang="en-US" dirty="0"/>
          </a:p>
          <a:p>
            <a:r>
              <a:rPr lang="en-US" dirty="0" smtClean="0"/>
              <a:t>Create templates for circuit classes</a:t>
            </a:r>
          </a:p>
          <a:p>
            <a:pPr lvl="1"/>
            <a:r>
              <a:rPr lang="en-US" dirty="0" smtClean="0"/>
              <a:t>Part of the </a:t>
            </a:r>
            <a:r>
              <a:rPr lang="en-US" dirty="0" err="1" smtClean="0"/>
              <a:t>circuitbook</a:t>
            </a:r>
            <a:r>
              <a:rPr lang="en-US" dirty="0" smtClean="0"/>
              <a:t> framework</a:t>
            </a:r>
          </a:p>
          <a:p>
            <a:pPr lvl="1"/>
            <a:r>
              <a:rPr lang="en-US" dirty="0" smtClean="0"/>
              <a:t>These can automatically extract models from schematics</a:t>
            </a:r>
          </a:p>
          <a:p>
            <a:pPr lvl="2"/>
            <a:r>
              <a:rPr lang="en-US" dirty="0" smtClean="0"/>
              <a:t>Actually just extracting the model parameters</a:t>
            </a:r>
          </a:p>
        </p:txBody>
      </p:sp>
    </p:spTree>
    <p:extLst>
      <p:ext uri="{BB962C8B-B14F-4D97-AF65-F5344CB8AC3E}">
        <p14:creationId xmlns:p14="http://schemas.microsoft.com/office/powerpoint/2010/main" val="3074697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dirty="0" smtClean="0"/>
              <a:t>Digital </a:t>
            </a:r>
            <a:r>
              <a:rPr lang="en-US" dirty="0"/>
              <a:t>Analog </a:t>
            </a:r>
            <a:r>
              <a:rPr lang="en-US" dirty="0" smtClean="0"/>
              <a:t>Design</a:t>
            </a:r>
            <a:br>
              <a:rPr lang="en-US" dirty="0" smtClean="0"/>
            </a:br>
            <a:r>
              <a:rPr lang="en-US" sz="2000" dirty="0" smtClean="0"/>
              <a:t>(how we accomplished this)</a:t>
            </a:r>
            <a:endParaRPr lang="en-US" sz="2000" dirty="0"/>
          </a:p>
        </p:txBody>
      </p:sp>
      <p:sp>
        <p:nvSpPr>
          <p:cNvPr id="305155" name="Rectangle 3"/>
          <p:cNvSpPr>
            <a:spLocks noGrp="1" noChangeArrowheads="1"/>
          </p:cNvSpPr>
          <p:nvPr>
            <p:ph type="body" idx="1"/>
          </p:nvPr>
        </p:nvSpPr>
        <p:spPr/>
        <p:txBody>
          <a:bodyPr/>
          <a:lstStyle/>
          <a:p>
            <a:endParaRPr lang="en-US" dirty="0" smtClean="0"/>
          </a:p>
          <a:p>
            <a:r>
              <a:rPr lang="en-US" dirty="0" smtClean="0"/>
              <a:t>Don’t </a:t>
            </a:r>
            <a:r>
              <a:rPr lang="en-US" dirty="0"/>
              <a:t>just use more digital gates</a:t>
            </a:r>
          </a:p>
          <a:p>
            <a:pPr lvl="4"/>
            <a:endParaRPr lang="en-US" dirty="0"/>
          </a:p>
          <a:p>
            <a:r>
              <a:rPr lang="en-US" dirty="0"/>
              <a:t>Make analog design more like digital</a:t>
            </a:r>
          </a:p>
          <a:p>
            <a:pPr lvl="1"/>
            <a:r>
              <a:rPr lang="en-US" dirty="0"/>
              <a:t>Better encapsulation of function</a:t>
            </a:r>
          </a:p>
          <a:p>
            <a:pPr lvl="1"/>
            <a:r>
              <a:rPr lang="en-US" dirty="0"/>
              <a:t>Methods for system validation</a:t>
            </a:r>
          </a:p>
          <a:p>
            <a:pPr lvl="1"/>
            <a:r>
              <a:rPr lang="en-US" dirty="0"/>
              <a:t>Automatic electrical rules checking</a:t>
            </a:r>
          </a:p>
          <a:p>
            <a:pPr lvl="1"/>
            <a:r>
              <a:rPr lang="en-US" dirty="0"/>
              <a:t>Better reuse of components</a:t>
            </a:r>
          </a:p>
          <a:p>
            <a:pPr lvl="4"/>
            <a:endParaRPr lang="en-US" dirty="0"/>
          </a:p>
          <a:p>
            <a:r>
              <a:rPr lang="en-US" dirty="0"/>
              <a:t>Reduce time to port </a:t>
            </a:r>
            <a:r>
              <a:rPr lang="en-US" dirty="0" smtClean="0"/>
              <a:t>design</a:t>
            </a:r>
          </a:p>
          <a:p>
            <a:pPr lvl="1"/>
            <a:r>
              <a:rPr lang="en-US" dirty="0" smtClean="0"/>
              <a:t>Fewer “stupid” mistakes</a:t>
            </a:r>
          </a:p>
          <a:p>
            <a:pPr lvl="1"/>
            <a:endParaRPr lang="en-US" dirty="0" smtClean="0"/>
          </a:p>
          <a:p>
            <a:pPr marL="0" indent="0" algn="ctr">
              <a:buNone/>
            </a:pPr>
            <a:r>
              <a:rPr lang="en-US" sz="2800" dirty="0" smtClean="0">
                <a:solidFill>
                  <a:srgbClr val="0000FF"/>
                </a:solidFill>
              </a:rPr>
              <a:t>Never allow the same error to occur twice</a:t>
            </a:r>
          </a:p>
        </p:txBody>
      </p:sp>
    </p:spTree>
    <p:extLst>
      <p:ext uri="{BB962C8B-B14F-4D97-AF65-F5344CB8AC3E}">
        <p14:creationId xmlns:p14="http://schemas.microsoft.com/office/powerpoint/2010/main" val="332425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Analog Equivalents For:</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Std.Cells</a:t>
            </a:r>
            <a:endParaRPr lang="en-US" dirty="0"/>
          </a:p>
          <a:p>
            <a:endParaRPr lang="en-US" dirty="0" smtClean="0"/>
          </a:p>
          <a:p>
            <a:endParaRPr lang="en-US" dirty="0" smtClean="0"/>
          </a:p>
          <a:p>
            <a:r>
              <a:rPr lang="en-US" dirty="0"/>
              <a:t>Abstraction</a:t>
            </a:r>
          </a:p>
          <a:p>
            <a:endParaRPr lang="en-US" dirty="0" smtClean="0"/>
          </a:p>
          <a:p>
            <a:endParaRPr lang="en-US" dirty="0" smtClean="0"/>
          </a:p>
          <a:p>
            <a:r>
              <a:rPr lang="en-US" dirty="0"/>
              <a:t>Functional Model</a:t>
            </a:r>
          </a:p>
          <a:p>
            <a:endParaRPr lang="en-US" dirty="0" smtClean="0"/>
          </a:p>
          <a:p>
            <a:endParaRPr lang="en-US" dirty="0" smtClean="0"/>
          </a:p>
          <a:p>
            <a:r>
              <a:rPr lang="en-US" dirty="0" smtClean="0"/>
              <a:t>Equivalence Checking</a:t>
            </a:r>
          </a:p>
          <a:p>
            <a:pPr marL="1371600" lvl="3" indent="0">
              <a:buNone/>
            </a:pPr>
            <a:endParaRPr lang="en-US" dirty="0" smtClean="0"/>
          </a:p>
          <a:p>
            <a:pPr>
              <a:buNone/>
            </a:pPr>
            <a:endParaRPr lang="en-US" dirty="0"/>
          </a:p>
        </p:txBody>
      </p:sp>
    </p:spTree>
    <p:extLst>
      <p:ext uri="{BB962C8B-B14F-4D97-AF65-F5344CB8AC3E}">
        <p14:creationId xmlns:p14="http://schemas.microsoft.com/office/powerpoint/2010/main" val="409917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Analog Standard Cell ?</a:t>
            </a:r>
            <a:endParaRPr lang="en-US" dirty="0"/>
          </a:p>
        </p:txBody>
      </p:sp>
      <p:sp>
        <p:nvSpPr>
          <p:cNvPr id="3" name="내용 개체 틀 2"/>
          <p:cNvSpPr>
            <a:spLocks noGrp="1"/>
          </p:cNvSpPr>
          <p:nvPr>
            <p:ph idx="1"/>
          </p:nvPr>
        </p:nvSpPr>
        <p:spPr/>
        <p:txBody>
          <a:bodyPr/>
          <a:lstStyle/>
          <a:p>
            <a:endParaRPr lang="en-US" dirty="0" smtClean="0"/>
          </a:p>
          <a:p>
            <a:r>
              <a:rPr lang="en-US" dirty="0" smtClean="0"/>
              <a:t>Building analog standard cell library is too costly</a:t>
            </a:r>
          </a:p>
          <a:p>
            <a:pPr lvl="1"/>
            <a:r>
              <a:rPr lang="en-US" dirty="0" smtClean="0"/>
              <a:t>Many circuit topologies/technologies</a:t>
            </a:r>
          </a:p>
          <a:p>
            <a:pPr lvl="1"/>
            <a:r>
              <a:rPr lang="en-US" dirty="0" smtClean="0"/>
              <a:t>Different specification requirements for different applications</a:t>
            </a:r>
          </a:p>
          <a:p>
            <a:endParaRPr lang="en-US" dirty="0" smtClean="0"/>
          </a:p>
          <a:p>
            <a:r>
              <a:rPr lang="en-US" dirty="0" smtClean="0"/>
              <a:t>Building analog circuit constructors </a:t>
            </a:r>
            <a:r>
              <a:rPr lang="en-US" dirty="0"/>
              <a:t>is </a:t>
            </a:r>
            <a:r>
              <a:rPr lang="en-US" dirty="0" smtClean="0"/>
              <a:t>risky</a:t>
            </a:r>
            <a:endParaRPr lang="en-US" dirty="0"/>
          </a:p>
          <a:p>
            <a:pPr lvl="1"/>
            <a:r>
              <a:rPr lang="en-US" dirty="0" smtClean="0"/>
              <a:t>Circuit designers do come up with clever solutions</a:t>
            </a:r>
          </a:p>
          <a:p>
            <a:pPr lvl="1"/>
            <a:r>
              <a:rPr lang="en-US" dirty="0" smtClean="0"/>
              <a:t>These systems are basically optimizers</a:t>
            </a:r>
          </a:p>
          <a:p>
            <a:pPr lvl="2"/>
            <a:r>
              <a:rPr lang="en-US" dirty="0" smtClean="0"/>
              <a:t>Require explicit circuit constraints and opt. objective</a:t>
            </a:r>
            <a:endParaRPr lang="en-US" dirty="0"/>
          </a:p>
          <a:p>
            <a:endParaRPr lang="en-US" dirty="0" smtClean="0"/>
          </a:p>
          <a:p>
            <a:r>
              <a:rPr lang="en-US" dirty="0" smtClean="0"/>
              <a:t>Turns out we are thinking about the problem backwards</a:t>
            </a:r>
          </a:p>
          <a:p>
            <a:pPr lvl="1"/>
            <a:r>
              <a:rPr lang="en-US" dirty="0" smtClean="0"/>
              <a:t>We don’t really need the implementation</a:t>
            </a:r>
            <a:endParaRPr lang="en-US" dirty="0"/>
          </a:p>
        </p:txBody>
      </p:sp>
    </p:spTree>
    <p:extLst>
      <p:ext uri="{BB962C8B-B14F-4D97-AF65-F5344CB8AC3E}">
        <p14:creationId xmlns:p14="http://schemas.microsoft.com/office/powerpoint/2010/main" val="293279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Analog Circuits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There are not many circuit classes in terms of functionality</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767" y="1467463"/>
            <a:ext cx="5229494" cy="4337908"/>
          </a:xfrm>
          <a:prstGeom prst="rect">
            <a:avLst/>
          </a:prstGeom>
        </p:spPr>
      </p:pic>
    </p:spTree>
    <p:extLst>
      <p:ext uri="{BB962C8B-B14F-4D97-AF65-F5344CB8AC3E}">
        <p14:creationId xmlns:p14="http://schemas.microsoft.com/office/powerpoint/2010/main" val="13382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DINESH@YOUKKNPFUVWXY5MJ" val="4007"/>
  <p:tag name="DEFAULTDISPLAYSOURCE" val="\documentclass{article}\pagestyle{empty}&#10;\usepackage{amsmath}&#10;&#10;\begin{document}&#10;&#10;\end{document}&#10;"/>
  <p:tag name="EMBEDFONTS" val="1"/>
  <p:tag name="PREVIOUS_ACTIVE_SLIDE" val="320"/>
</p:tagLst>
</file>

<file path=ppt/tags/tag2.xml><?xml version="1.0" encoding="utf-8"?>
<p:tagLst xmlns:a="http://schemas.openxmlformats.org/drawingml/2006/main" xmlns:r="http://schemas.openxmlformats.org/officeDocument/2006/relationships" xmlns:p="http://schemas.openxmlformats.org/presentationml/2006/main">
  <p:tag name="TIMING" val="|32.1|15.6"/>
</p:tagLst>
</file>

<file path=ppt/theme/theme1.xml><?xml version="1.0" encoding="utf-8"?>
<a:theme xmlns:a="http://schemas.openxmlformats.org/drawingml/2006/main" name="VLSI_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ec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pct25">
          <a:fgClr>
            <a:schemeClr val="accent1"/>
          </a:fgClr>
          <a:bgClr>
            <a:schemeClr val="bg1"/>
          </a:bgClr>
        </a:patt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pattFill prst="pct25">
          <a:fgClr>
            <a:schemeClr val="accent1"/>
          </a:fgClr>
          <a:bgClr>
            <a:schemeClr val="bg1"/>
          </a:bgClr>
        </a:patt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lec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c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c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VLSI_template</Template>
  <TotalTime>13668</TotalTime>
  <Pages>9</Pages>
  <Words>2538</Words>
  <Application>Microsoft Office PowerPoint</Application>
  <PresentationFormat>On-screen Show (4:3)</PresentationFormat>
  <Paragraphs>599</Paragraphs>
  <Slides>55</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67" baseType="lpstr">
      <vt:lpstr>Verdana</vt:lpstr>
      <vt:lpstr>Calibri</vt:lpstr>
      <vt:lpstr>Times New Roman</vt:lpstr>
      <vt:lpstr>Courier New</vt:lpstr>
      <vt:lpstr>Symbol</vt:lpstr>
      <vt:lpstr>굴림</vt:lpstr>
      <vt:lpstr>Arial</vt:lpstr>
      <vt:lpstr>Arial Narrow</vt:lpstr>
      <vt:lpstr>VLSI_template</vt:lpstr>
      <vt:lpstr>Visio</vt:lpstr>
      <vt:lpstr>수식</vt:lpstr>
      <vt:lpstr>Equation</vt:lpstr>
      <vt:lpstr>Digital Analog Design:   A Digital Centric Approach to Mixed Signal Design</vt:lpstr>
      <vt:lpstr>MS-SoC Verification</vt:lpstr>
      <vt:lpstr>Fast, Accurate Analog Models</vt:lpstr>
      <vt:lpstr>Fast, Accurate Analog Models</vt:lpstr>
      <vt:lpstr>Model Validation</vt:lpstr>
      <vt:lpstr>Digital Analog Design (how we accomplished this)</vt:lpstr>
      <vt:lpstr>Provide Analog Equivalents For:</vt:lpstr>
      <vt:lpstr>Analog Standard Cell ?</vt:lpstr>
      <vt:lpstr>Types of Analog Circuits</vt:lpstr>
      <vt:lpstr>Analog Standard Models</vt:lpstr>
      <vt:lpstr>Types of Checks</vt:lpstr>
      <vt:lpstr>Turns What We Archive Inside Out</vt:lpstr>
      <vt:lpstr>Provide Analog Equivalents For:</vt:lpstr>
      <vt:lpstr>Circuit Abstraction (the magic behind the template lib)</vt:lpstr>
      <vt:lpstr>The Analog Abstraction</vt:lpstr>
      <vt:lpstr>The Analog Abstraction</vt:lpstr>
      <vt:lpstr>Real Circuits are not Linear</vt:lpstr>
      <vt:lpstr>Domain Translation</vt:lpstr>
      <vt:lpstr>Tunable Circuit</vt:lpstr>
      <vt:lpstr>Coupled Linear System</vt:lpstr>
      <vt:lpstr>Provide Analog Equivalents For:</vt:lpstr>
      <vt:lpstr>Two Questions in Analog Modeling</vt:lpstr>
      <vt:lpstr>Previous Works – Oversampling</vt:lpstr>
      <vt:lpstr>Previous Works – PWL Approximation (1/2)</vt:lpstr>
      <vt:lpstr>Previous Works – PWL Approximation (2/2)</vt:lpstr>
      <vt:lpstr>Filter Model – Single-Pole Filter</vt:lpstr>
      <vt:lpstr>Provide Analog Equivalents For:</vt:lpstr>
      <vt:lpstr>Analog Equivalence Checking</vt:lpstr>
      <vt:lpstr>Functional Coverage</vt:lpstr>
      <vt:lpstr>Analog State Exploration</vt:lpstr>
      <vt:lpstr>Port Classification</vt:lpstr>
      <vt:lpstr>Analog Port – Example</vt:lpstr>
      <vt:lpstr>Quantized Analog Port – Example</vt:lpstr>
      <vt:lpstr>True Digital Port – Example</vt:lpstr>
      <vt:lpstr>Test Vector Generation</vt:lpstr>
      <vt:lpstr>mProbo: AMS Equivalence Checker</vt:lpstr>
      <vt:lpstr>Checker Data Flow</vt:lpstr>
      <vt:lpstr>Conclusion</vt:lpstr>
      <vt:lpstr>References</vt:lpstr>
      <vt:lpstr>Backup</vt:lpstr>
      <vt:lpstr>What Else ?</vt:lpstr>
      <vt:lpstr>Limit Cycle in Analog Feedback Loop</vt:lpstr>
      <vt:lpstr>Model Generators</vt:lpstr>
      <vt:lpstr>Simulation-Based Checker</vt:lpstr>
      <vt:lpstr>Is Writing Testbenches Bothersome ?</vt:lpstr>
      <vt:lpstr>Equivalence Checker – GUI Environment</vt:lpstr>
      <vt:lpstr>Future Plan</vt:lpstr>
      <vt:lpstr>Example – Buck Converter</vt:lpstr>
      <vt:lpstr>Example – Phase-Locked Loop</vt:lpstr>
      <vt:lpstr>Example – High-Speed Link</vt:lpstr>
      <vt:lpstr>Example – High-Speed Link</vt:lpstr>
      <vt:lpstr>Example – Pseudo Class-AB OTA</vt:lpstr>
      <vt:lpstr>Example – Pseudo Class-AB OTA</vt:lpstr>
      <vt:lpstr>Extracting Models From Schematics</vt:lpstr>
      <vt:lpstr>Template Based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Analog Cell Design in SAGE Chip</dc:title>
  <dc:subject>EE313 Lecture Notes</dc:subject>
  <dc:creator>bclim</dc:creator>
  <cp:keywords/>
  <dc:description/>
  <cp:lastModifiedBy>Mark Horowitz</cp:lastModifiedBy>
  <cp:revision>695</cp:revision>
  <cp:lastPrinted>2012-01-13T15:17:30Z</cp:lastPrinted>
  <dcterms:created xsi:type="dcterms:W3CDTF">2014-06-18T04:34:13Z</dcterms:created>
  <dcterms:modified xsi:type="dcterms:W3CDTF">2017-10-05T06:25:50Z</dcterms:modified>
</cp:coreProperties>
</file>