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sldIdLst>
    <p:sldId id="258" r:id="rId2"/>
    <p:sldId id="259" r:id="rId3"/>
    <p:sldId id="260" r:id="rId4"/>
    <p:sldId id="261" r:id="rId5"/>
    <p:sldId id="266" r:id="rId6"/>
    <p:sldId id="262" r:id="rId7"/>
    <p:sldId id="263" r:id="rId8"/>
    <p:sldId id="264" r:id="rId9"/>
    <p:sldId id="265" r:id="rId10"/>
  </p:sldIdLst>
  <p:sldSz cx="10160000" cy="76200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727272"/>
        </a:solidFill>
        <a:latin typeface="Futura" charset="0"/>
        <a:ea typeface="+mn-ea"/>
        <a:cs typeface="+mn-cs"/>
        <a:sym typeface="Futura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727272"/>
        </a:solidFill>
        <a:latin typeface="Futura" charset="0"/>
        <a:ea typeface="+mn-ea"/>
        <a:cs typeface="+mn-cs"/>
        <a:sym typeface="Futura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727272"/>
        </a:solidFill>
        <a:latin typeface="Futura" charset="0"/>
        <a:ea typeface="+mn-ea"/>
        <a:cs typeface="+mn-cs"/>
        <a:sym typeface="Futura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727272"/>
        </a:solidFill>
        <a:latin typeface="Futura" charset="0"/>
        <a:ea typeface="+mn-ea"/>
        <a:cs typeface="+mn-cs"/>
        <a:sym typeface="Futura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727272"/>
        </a:solidFill>
        <a:latin typeface="Futura" charset="0"/>
        <a:ea typeface="+mn-ea"/>
        <a:cs typeface="+mn-cs"/>
        <a:sym typeface="Futura" charset="0"/>
      </a:defRPr>
    </a:lvl5pPr>
    <a:lvl6pPr marL="2286000" algn="l" defTabSz="914400" rtl="0" eaLnBrk="1" latinLnBrk="0" hangingPunct="1">
      <a:defRPr sz="3000" kern="1200">
        <a:solidFill>
          <a:srgbClr val="727272"/>
        </a:solidFill>
        <a:latin typeface="Futura" charset="0"/>
        <a:ea typeface="+mn-ea"/>
        <a:cs typeface="+mn-cs"/>
        <a:sym typeface="Futura" charset="0"/>
      </a:defRPr>
    </a:lvl6pPr>
    <a:lvl7pPr marL="2743200" algn="l" defTabSz="914400" rtl="0" eaLnBrk="1" latinLnBrk="0" hangingPunct="1">
      <a:defRPr sz="3000" kern="1200">
        <a:solidFill>
          <a:srgbClr val="727272"/>
        </a:solidFill>
        <a:latin typeface="Futura" charset="0"/>
        <a:ea typeface="+mn-ea"/>
        <a:cs typeface="+mn-cs"/>
        <a:sym typeface="Futura" charset="0"/>
      </a:defRPr>
    </a:lvl7pPr>
    <a:lvl8pPr marL="3200400" algn="l" defTabSz="914400" rtl="0" eaLnBrk="1" latinLnBrk="0" hangingPunct="1">
      <a:defRPr sz="3000" kern="1200">
        <a:solidFill>
          <a:srgbClr val="727272"/>
        </a:solidFill>
        <a:latin typeface="Futura" charset="0"/>
        <a:ea typeface="+mn-ea"/>
        <a:cs typeface="+mn-cs"/>
        <a:sym typeface="Futura" charset="0"/>
      </a:defRPr>
    </a:lvl8pPr>
    <a:lvl9pPr marL="3657600" algn="l" defTabSz="914400" rtl="0" eaLnBrk="1" latinLnBrk="0" hangingPunct="1">
      <a:defRPr sz="3000" kern="1200">
        <a:solidFill>
          <a:srgbClr val="727272"/>
        </a:solidFill>
        <a:latin typeface="Futura" charset="0"/>
        <a:ea typeface="+mn-ea"/>
        <a:cs typeface="+mn-cs"/>
        <a:sym typeface="Futur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2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38" autoAdjust="0"/>
  </p:normalViewPr>
  <p:slideViewPr>
    <p:cSldViewPr>
      <p:cViewPr>
        <p:scale>
          <a:sx n="66" d="100"/>
          <a:sy n="66" d="100"/>
        </p:scale>
        <p:origin x="-1902" y="-1476"/>
      </p:cViewPr>
      <p:guideLst>
        <p:guide orient="horz" pos="24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7908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3522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1320800"/>
            <a:ext cx="23114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20800"/>
            <a:ext cx="67818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1678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0800"/>
            <a:ext cx="9245600" cy="7366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9245600" cy="5359400"/>
          </a:xfrm>
        </p:spPr>
        <p:txBody>
          <a:bodyPr/>
          <a:lstStyle>
            <a:lvl1pPr marL="525780" indent="-342900">
              <a:spcBef>
                <a:spcPts val="600"/>
              </a:spcBef>
              <a:buFont typeface="Arial" panose="020B0604020202020204" pitchFamily="34" charset="0"/>
              <a:buChar char="•"/>
              <a:defRPr sz="2400"/>
            </a:lvl1pPr>
            <a:lvl2pPr marL="685800" indent="-274320">
              <a:spcBef>
                <a:spcPts val="400"/>
              </a:spcBef>
              <a:defRPr sz="1800"/>
            </a:lvl2pPr>
            <a:lvl3pPr marL="822960" indent="-182880">
              <a:spcBef>
                <a:spcPts val="0"/>
              </a:spcBef>
              <a:defRPr sz="1600"/>
            </a:lvl3pPr>
            <a:lvl4pPr marL="914400" indent="-182880">
              <a:spcBef>
                <a:spcPts val="0"/>
              </a:spcBef>
              <a:defRPr sz="1600"/>
            </a:lvl4pPr>
            <a:lvl5pPr marL="1005840" indent="-91440">
              <a:spcBef>
                <a:spcPts val="0"/>
              </a:spcBef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6374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930214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24100"/>
            <a:ext cx="4546600" cy="524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2324100"/>
            <a:ext cx="4546600" cy="524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063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2142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200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876539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816680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Palatino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037600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24100"/>
            <a:ext cx="9245600" cy="524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x-none" dirty="0" smtClean="0">
              <a:sym typeface="Palatino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20800"/>
            <a:ext cx="9245600" cy="876300"/>
          </a:xfrm>
          <a:prstGeom prst="rect">
            <a:avLst/>
          </a:prstGeom>
          <a:noFill/>
          <a:ln>
            <a:noFill/>
          </a:ln>
          <a:effectLst>
            <a:outerShdw blurRad="25400" dist="25399" dir="2700000" algn="ctr" rotWithShape="0">
              <a:schemeClr val="bg2">
                <a:alpha val="29999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 smtClean="0">
                <a:sym typeface="Palatino" charset="0"/>
              </a:rPr>
              <a:t>Click to edit Master title style</a:t>
            </a:r>
          </a:p>
        </p:txBody>
      </p:sp>
      <p:pic>
        <p:nvPicPr>
          <p:cNvPr id="1028" name="Picture 3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4"/>
          <p:cNvSpPr>
            <a:spLocks/>
          </p:cNvSpPr>
          <p:nvPr/>
        </p:nvSpPr>
        <p:spPr bwMode="auto">
          <a:xfrm>
            <a:off x="4064000" y="508000"/>
            <a:ext cx="64262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000">
                <a:solidFill>
                  <a:srgbClr val="727272"/>
                </a:solidFill>
                <a:latin typeface="Futura" charset="0"/>
                <a:sym typeface="Futura" charset="0"/>
              </a:defRPr>
            </a:lvl1pPr>
            <a:lvl2pPr marL="742950" indent="-285750" eaLnBrk="0" hangingPunct="0">
              <a:defRPr sz="3000">
                <a:solidFill>
                  <a:srgbClr val="727272"/>
                </a:solidFill>
                <a:latin typeface="Futura" charset="0"/>
                <a:sym typeface="Futura" charset="0"/>
              </a:defRPr>
            </a:lvl2pPr>
            <a:lvl3pPr marL="1143000" indent="-228600" eaLnBrk="0" hangingPunct="0">
              <a:defRPr sz="3000">
                <a:solidFill>
                  <a:srgbClr val="727272"/>
                </a:solidFill>
                <a:latin typeface="Futura" charset="0"/>
                <a:sym typeface="Futura" charset="0"/>
              </a:defRPr>
            </a:lvl3pPr>
            <a:lvl4pPr marL="1600200" indent="-228600" eaLnBrk="0" hangingPunct="0">
              <a:defRPr sz="3000">
                <a:solidFill>
                  <a:srgbClr val="727272"/>
                </a:solidFill>
                <a:latin typeface="Futura" charset="0"/>
                <a:sym typeface="Futura" charset="0"/>
              </a:defRPr>
            </a:lvl4pPr>
            <a:lvl5pPr marL="2057400" indent="-228600" eaLnBrk="0" hangingPunct="0">
              <a:defRPr sz="3000">
                <a:solidFill>
                  <a:srgbClr val="727272"/>
                </a:solidFill>
                <a:latin typeface="Futura" charset="0"/>
                <a:sym typeface="Futur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727272"/>
                </a:solidFill>
                <a:latin typeface="Futura" charset="0"/>
                <a:sym typeface="Futur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727272"/>
                </a:solidFill>
                <a:latin typeface="Futura" charset="0"/>
                <a:sym typeface="Futur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727272"/>
                </a:solidFill>
                <a:latin typeface="Futura" charset="0"/>
                <a:sym typeface="Futur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727272"/>
                </a:solidFill>
                <a:latin typeface="Futura" charset="0"/>
                <a:sym typeface="Futura" charset="0"/>
              </a:defRPr>
            </a:lvl9pPr>
          </a:lstStyle>
          <a:p>
            <a:pPr eaLnBrk="1" hangingPunct="1"/>
            <a:r>
              <a:rPr lang="en-US" altLang="x-none" sz="2400">
                <a:solidFill>
                  <a:srgbClr val="FFFFFF"/>
                </a:solidFill>
                <a:latin typeface="Euphemia UCAS Italic" charset="0"/>
                <a:sym typeface="Euphemia UCAS Italic" charset="0"/>
              </a:rPr>
              <a:t>University of California, Santa Barbara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4080"/>
          </a:solidFill>
          <a:latin typeface="+mj-lt"/>
          <a:ea typeface="+mj-ea"/>
          <a:cs typeface="+mj-cs"/>
          <a:sym typeface="Palatino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4080"/>
          </a:solidFill>
          <a:latin typeface="Palatino" charset="0"/>
          <a:ea typeface="ヒラギノ角ゴ Pro W3" charset="0"/>
          <a:cs typeface="ヒラギノ角ゴ Pro W3" charset="0"/>
          <a:sym typeface="Palatino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4080"/>
          </a:solidFill>
          <a:latin typeface="Palatino" charset="0"/>
          <a:ea typeface="ヒラギノ角ゴ Pro W3" charset="0"/>
          <a:cs typeface="ヒラギノ角ゴ Pro W3" charset="0"/>
          <a:sym typeface="Palatino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4080"/>
          </a:solidFill>
          <a:latin typeface="Palatino" charset="0"/>
          <a:ea typeface="ヒラギノ角ゴ Pro W3" charset="0"/>
          <a:cs typeface="ヒラギノ角ゴ Pro W3" charset="0"/>
          <a:sym typeface="Palatino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4080"/>
          </a:solidFill>
          <a:latin typeface="Palatino" charset="0"/>
          <a:ea typeface="ヒラギノ角ゴ Pro W3" charset="0"/>
          <a:cs typeface="ヒラギノ角ゴ Pro W3" charset="0"/>
          <a:sym typeface="Palatino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04080"/>
          </a:solidFill>
          <a:latin typeface="Palatino" charset="0"/>
          <a:ea typeface="ヒラギノ角ゴ Pro W3" charset="0"/>
          <a:cs typeface="ヒラギノ角ゴ Pro W3" charset="0"/>
          <a:sym typeface="Palatino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04080"/>
          </a:solidFill>
          <a:latin typeface="Palatino" charset="0"/>
          <a:ea typeface="ヒラギノ角ゴ Pro W3" charset="0"/>
          <a:cs typeface="ヒラギノ角ゴ Pro W3" charset="0"/>
          <a:sym typeface="Palatino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04080"/>
          </a:solidFill>
          <a:latin typeface="Palatino" charset="0"/>
          <a:ea typeface="ヒラギノ角ゴ Pro W3" charset="0"/>
          <a:cs typeface="ヒラギノ角ゴ Pro W3" charset="0"/>
          <a:sym typeface="Palatino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04080"/>
          </a:solidFill>
          <a:latin typeface="Palatino" charset="0"/>
          <a:ea typeface="ヒラギノ角ゴ Pro W3" charset="0"/>
          <a:cs typeface="ヒラギノ角ゴ Pro W3" charset="0"/>
          <a:sym typeface="Palatino" charset="0"/>
        </a:defRPr>
      </a:lvl9pPr>
    </p:titleStyle>
    <p:bodyStyle>
      <a:lvl1pPr marL="91440" indent="0" algn="l" rtl="0" eaLnBrk="0" fontAlgn="base" hangingPunct="0">
        <a:spcBef>
          <a:spcPts val="600"/>
        </a:spcBef>
        <a:spcAft>
          <a:spcPct val="0"/>
        </a:spcAft>
        <a:buClr>
          <a:srgbClr val="004080"/>
        </a:buClr>
        <a:buSzPct val="100000"/>
        <a:buFont typeface="Arial" panose="020B0604020202020204" pitchFamily="34" charset="0"/>
        <a:buNone/>
        <a:defRPr sz="2400">
          <a:solidFill>
            <a:srgbClr val="4C4C4C"/>
          </a:solidFill>
          <a:latin typeface="+mn-lt"/>
          <a:ea typeface="+mn-ea"/>
          <a:cs typeface="+mn-cs"/>
          <a:sym typeface="Palatino" charset="0"/>
        </a:defRPr>
      </a:lvl1pPr>
      <a:lvl2pPr marL="1236663" indent="-525463" algn="l" rtl="0" eaLnBrk="0" fontAlgn="base" hangingPunct="0">
        <a:spcBef>
          <a:spcPts val="1000"/>
        </a:spcBef>
        <a:spcAft>
          <a:spcPct val="0"/>
        </a:spcAft>
        <a:buClr>
          <a:srgbClr val="004080"/>
        </a:buClr>
        <a:buSzPct val="100000"/>
        <a:buFont typeface="Palatino" charset="0"/>
        <a:buChar char="-"/>
        <a:defRPr sz="2400">
          <a:solidFill>
            <a:srgbClr val="4C4C4C"/>
          </a:solidFill>
          <a:latin typeface="+mn-lt"/>
          <a:ea typeface="+mn-ea"/>
          <a:cs typeface="+mn-cs"/>
          <a:sym typeface="Palatino" charset="0"/>
        </a:defRPr>
      </a:lvl2pPr>
      <a:lvl3pPr marL="1681163" indent="-525463" algn="l" rtl="0" eaLnBrk="0" fontAlgn="base" hangingPunct="0">
        <a:spcBef>
          <a:spcPts val="1000"/>
        </a:spcBef>
        <a:spcAft>
          <a:spcPct val="0"/>
        </a:spcAft>
        <a:buClr>
          <a:srgbClr val="004080"/>
        </a:buClr>
        <a:buSzPct val="75000"/>
        <a:buFont typeface="Palatino" charset="0"/>
        <a:buChar char="•"/>
        <a:defRPr sz="2200">
          <a:solidFill>
            <a:srgbClr val="4C4C4C"/>
          </a:solidFill>
          <a:latin typeface="+mn-lt"/>
          <a:ea typeface="+mn-ea"/>
          <a:cs typeface="+mn-cs"/>
          <a:sym typeface="Palatino" charset="0"/>
        </a:defRPr>
      </a:lvl3pPr>
      <a:lvl4pPr marL="2125663" indent="-525463" algn="l" rtl="0" eaLnBrk="0" fontAlgn="base" hangingPunct="0">
        <a:spcBef>
          <a:spcPts val="1000"/>
        </a:spcBef>
        <a:spcAft>
          <a:spcPct val="0"/>
        </a:spcAft>
        <a:buClr>
          <a:srgbClr val="004080"/>
        </a:buClr>
        <a:buSzPct val="75000"/>
        <a:buFont typeface="Palatino" charset="0"/>
        <a:buChar char="-"/>
        <a:defRPr sz="2000">
          <a:solidFill>
            <a:srgbClr val="4C4C4C"/>
          </a:solidFill>
          <a:latin typeface="+mn-lt"/>
          <a:ea typeface="+mn-ea"/>
          <a:cs typeface="+mn-cs"/>
          <a:sym typeface="Palatino" charset="0"/>
        </a:defRPr>
      </a:lvl4pPr>
      <a:lvl5pPr marL="2570163" indent="-525463" algn="l" rtl="0" eaLnBrk="0" fontAlgn="base" hangingPunct="0">
        <a:spcBef>
          <a:spcPts val="800"/>
        </a:spcBef>
        <a:spcAft>
          <a:spcPct val="0"/>
        </a:spcAft>
        <a:buClr>
          <a:srgbClr val="004080"/>
        </a:buClr>
        <a:buSzPct val="50000"/>
        <a:buFont typeface="Palatino" charset="0"/>
        <a:buChar char="•"/>
        <a:defRPr>
          <a:solidFill>
            <a:srgbClr val="4C4C4C"/>
          </a:solidFill>
          <a:latin typeface="+mn-lt"/>
          <a:ea typeface="+mn-ea"/>
          <a:cs typeface="+mn-cs"/>
          <a:sym typeface="Palatino" charset="0"/>
        </a:defRPr>
      </a:lvl5pPr>
      <a:lvl6pPr marL="3027363" indent="-525463" algn="l" rtl="0" fontAlgn="base">
        <a:spcBef>
          <a:spcPts val="800"/>
        </a:spcBef>
        <a:spcAft>
          <a:spcPct val="0"/>
        </a:spcAft>
        <a:buClr>
          <a:srgbClr val="004080"/>
        </a:buClr>
        <a:buSzPct val="50000"/>
        <a:buFont typeface="Palatino" charset="0"/>
        <a:buChar char="•"/>
        <a:defRPr>
          <a:solidFill>
            <a:srgbClr val="4C4C4C"/>
          </a:solidFill>
          <a:latin typeface="+mn-lt"/>
          <a:ea typeface="+mn-ea"/>
          <a:cs typeface="+mn-cs"/>
          <a:sym typeface="Palatino" charset="0"/>
        </a:defRPr>
      </a:lvl6pPr>
      <a:lvl7pPr marL="3484563" indent="-525463" algn="l" rtl="0" fontAlgn="base">
        <a:spcBef>
          <a:spcPts val="800"/>
        </a:spcBef>
        <a:spcAft>
          <a:spcPct val="0"/>
        </a:spcAft>
        <a:buClr>
          <a:srgbClr val="004080"/>
        </a:buClr>
        <a:buSzPct val="50000"/>
        <a:buFont typeface="Palatino" charset="0"/>
        <a:buChar char="•"/>
        <a:defRPr>
          <a:solidFill>
            <a:srgbClr val="4C4C4C"/>
          </a:solidFill>
          <a:latin typeface="+mn-lt"/>
          <a:ea typeface="+mn-ea"/>
          <a:cs typeface="+mn-cs"/>
          <a:sym typeface="Palatino" charset="0"/>
        </a:defRPr>
      </a:lvl7pPr>
      <a:lvl8pPr marL="3941763" indent="-525463" algn="l" rtl="0" fontAlgn="base">
        <a:spcBef>
          <a:spcPts val="800"/>
        </a:spcBef>
        <a:spcAft>
          <a:spcPct val="0"/>
        </a:spcAft>
        <a:buClr>
          <a:srgbClr val="004080"/>
        </a:buClr>
        <a:buSzPct val="50000"/>
        <a:buFont typeface="Palatino" charset="0"/>
        <a:buChar char="•"/>
        <a:defRPr>
          <a:solidFill>
            <a:srgbClr val="4C4C4C"/>
          </a:solidFill>
          <a:latin typeface="+mn-lt"/>
          <a:ea typeface="+mn-ea"/>
          <a:cs typeface="+mn-cs"/>
          <a:sym typeface="Palatino" charset="0"/>
        </a:defRPr>
      </a:lvl8pPr>
      <a:lvl9pPr marL="4398963" indent="-525463" algn="l" rtl="0" fontAlgn="base">
        <a:spcBef>
          <a:spcPts val="800"/>
        </a:spcBef>
        <a:spcAft>
          <a:spcPct val="0"/>
        </a:spcAft>
        <a:buClr>
          <a:srgbClr val="004080"/>
        </a:buClr>
        <a:buSzPct val="50000"/>
        <a:buFont typeface="Palatino" charset="0"/>
        <a:buChar char="•"/>
        <a:defRPr>
          <a:solidFill>
            <a:srgbClr val="4C4C4C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701800"/>
            <a:ext cx="9245600" cy="1498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x-none" sz="4800" dirty="0" smtClean="0"/>
              <a:t>HEP IP development and sharing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idx="1"/>
          </p:nvPr>
        </p:nvSpPr>
        <p:spPr>
          <a:xfrm>
            <a:off x="203200" y="3505200"/>
            <a:ext cx="9817100" cy="1752600"/>
          </a:xfrm>
        </p:spPr>
        <p:txBody>
          <a:bodyPr anchor="ctr"/>
          <a:lstStyle/>
          <a:p>
            <a:pPr marL="266700" indent="0" algn="ctr" eaLnBrk="1" hangingPunct="1">
              <a:buFont typeface="Palatino" charset="0"/>
              <a:buNone/>
            </a:pPr>
            <a:r>
              <a:rPr lang="de-DE" altLang="x-none" sz="2400" dirty="0" smtClean="0"/>
              <a:t>F.Brewer, M. Miller</a:t>
            </a:r>
            <a:endParaRPr lang="de-DE" altLang="x-none" sz="2000" i="1" dirty="0" smtClean="0"/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306388" y="5410200"/>
            <a:ext cx="98171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>
            <a:lvl1pPr marL="266700" eaLnBrk="0" hangingPunct="0">
              <a:defRPr sz="3000">
                <a:solidFill>
                  <a:srgbClr val="727272"/>
                </a:solidFill>
                <a:latin typeface="Futura" charset="0"/>
                <a:sym typeface="Futura" charset="0"/>
              </a:defRPr>
            </a:lvl1pPr>
            <a:lvl2pPr marL="742950" indent="-285750" eaLnBrk="0" hangingPunct="0">
              <a:defRPr sz="3000">
                <a:solidFill>
                  <a:srgbClr val="727272"/>
                </a:solidFill>
                <a:latin typeface="Futura" charset="0"/>
                <a:sym typeface="Futura" charset="0"/>
              </a:defRPr>
            </a:lvl2pPr>
            <a:lvl3pPr marL="1143000" indent="-228600" eaLnBrk="0" hangingPunct="0">
              <a:defRPr sz="3000">
                <a:solidFill>
                  <a:srgbClr val="727272"/>
                </a:solidFill>
                <a:latin typeface="Futura" charset="0"/>
                <a:sym typeface="Futura" charset="0"/>
              </a:defRPr>
            </a:lvl3pPr>
            <a:lvl4pPr marL="1600200" indent="-228600" eaLnBrk="0" hangingPunct="0">
              <a:defRPr sz="3000">
                <a:solidFill>
                  <a:srgbClr val="727272"/>
                </a:solidFill>
                <a:latin typeface="Futura" charset="0"/>
                <a:sym typeface="Futura" charset="0"/>
              </a:defRPr>
            </a:lvl4pPr>
            <a:lvl5pPr marL="2057400" indent="-228600" eaLnBrk="0" hangingPunct="0">
              <a:defRPr sz="3000">
                <a:solidFill>
                  <a:srgbClr val="727272"/>
                </a:solidFill>
                <a:latin typeface="Futura" charset="0"/>
                <a:sym typeface="Futur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727272"/>
                </a:solidFill>
                <a:latin typeface="Futura" charset="0"/>
                <a:sym typeface="Futur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727272"/>
                </a:solidFill>
                <a:latin typeface="Futura" charset="0"/>
                <a:sym typeface="Futur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727272"/>
                </a:solidFill>
                <a:latin typeface="Futura" charset="0"/>
                <a:sym typeface="Futur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727272"/>
                </a:solidFill>
                <a:latin typeface="Futura" charset="0"/>
                <a:sym typeface="Futura" charset="0"/>
              </a:defRPr>
            </a:lvl9pPr>
          </a:lstStyle>
          <a:p>
            <a:pPr eaLnBrk="1" hangingPunct="1">
              <a:spcBef>
                <a:spcPts val="1000"/>
              </a:spcBef>
              <a:buClr>
                <a:srgbClr val="004080"/>
              </a:buClr>
              <a:buSzPct val="100000"/>
              <a:buFont typeface="Palatino" charset="0"/>
              <a:buNone/>
            </a:pPr>
            <a:r>
              <a:rPr lang="de-DE" altLang="x-none" sz="2000" i="1" dirty="0">
                <a:solidFill>
                  <a:srgbClr val="4C4C4C"/>
                </a:solidFill>
                <a:latin typeface="Palatino" charset="0"/>
                <a:sym typeface="Palatino" charset="0"/>
              </a:rPr>
              <a:t>Supported by </a:t>
            </a:r>
            <a:r>
              <a:rPr lang="de-DE" altLang="x-none" sz="2000" i="1" dirty="0" smtClean="0">
                <a:solidFill>
                  <a:srgbClr val="4C4C4C"/>
                </a:solidFill>
                <a:latin typeface="Palatino" charset="0"/>
                <a:sym typeface="Palatino" charset="0"/>
              </a:rPr>
              <a:t>UCSB Academic Senate,DOE</a:t>
            </a:r>
            <a:r>
              <a:rPr lang="de-DE" altLang="x-none" sz="2000" i="1" dirty="0">
                <a:solidFill>
                  <a:srgbClr val="4C4C4C"/>
                </a:solidFill>
                <a:latin typeface="Palatino" charset="0"/>
                <a:sym typeface="Palatino" charset="0"/>
              </a:rPr>
              <a:t>, CERN Exploratory Funding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UCSB HEP 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Pulse-gate standard-cell library</a:t>
            </a:r>
          </a:p>
          <a:p>
            <a:pPr lvl="1"/>
            <a:r>
              <a:rPr lang="en-US" dirty="0" smtClean="0"/>
              <a:t>Very high performance, variance tolerant, timing BB</a:t>
            </a:r>
          </a:p>
          <a:p>
            <a:r>
              <a:rPr lang="en-US" dirty="0" smtClean="0"/>
              <a:t>Rad-Hard* Clocks, Small Footprint Hardened Clocks</a:t>
            </a:r>
          </a:p>
          <a:p>
            <a:pPr lvl="1"/>
            <a:r>
              <a:rPr lang="en-US" dirty="0" err="1" smtClean="0"/>
              <a:t>polyphase</a:t>
            </a:r>
            <a:r>
              <a:rPr lang="en-US" dirty="0" smtClean="0"/>
              <a:t> clock</a:t>
            </a:r>
          </a:p>
          <a:p>
            <a:r>
              <a:rPr lang="en-US" dirty="0" smtClean="0"/>
              <a:t>Rad-Hard (TD and SEU) SERDES</a:t>
            </a:r>
          </a:p>
          <a:p>
            <a:r>
              <a:rPr lang="en-US" dirty="0" smtClean="0"/>
              <a:t>Parallel PRBS sources/checker </a:t>
            </a:r>
          </a:p>
          <a:p>
            <a:r>
              <a:rPr lang="en-US" dirty="0" smtClean="0"/>
              <a:t>Pads</a:t>
            </a:r>
          </a:p>
          <a:p>
            <a:pPr lvl="1"/>
            <a:r>
              <a:rPr lang="en-US" dirty="0" smtClean="0"/>
              <a:t>HSTL/SSTL 2.5+GHz single ended</a:t>
            </a:r>
          </a:p>
          <a:p>
            <a:pPr lvl="1"/>
            <a:r>
              <a:rPr lang="en-US" dirty="0" smtClean="0"/>
              <a:t>Differential edge (7+Gb/s)</a:t>
            </a:r>
          </a:p>
          <a:p>
            <a:pPr lvl="1"/>
            <a:r>
              <a:rPr lang="en-US" dirty="0" err="1" smtClean="0"/>
              <a:t>Trinary</a:t>
            </a:r>
            <a:r>
              <a:rPr lang="en-US" dirty="0" smtClean="0"/>
              <a:t> pulse (&gt;4Gb/s)</a:t>
            </a:r>
          </a:p>
          <a:p>
            <a:pPr marL="266700" indent="0">
              <a:buNone/>
            </a:pPr>
            <a:r>
              <a:rPr lang="en-US" dirty="0" smtClean="0"/>
              <a:t>Vast majority of IP is specific to 8rf (130nm CMOS), also pad and some cell designs in TSMC 65nm.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6393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IP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Majority of designs are high speed – require tuning for correct operation:</a:t>
            </a:r>
          </a:p>
          <a:p>
            <a:pPr lvl="1"/>
            <a:r>
              <a:rPr lang="en-US" dirty="0" smtClean="0"/>
              <a:t>Pulse gates are standard cells so can use P&amp;R tools with very tight interconnect constraints for medium scale IP.</a:t>
            </a:r>
          </a:p>
          <a:p>
            <a:pPr lvl="1"/>
            <a:r>
              <a:rPr lang="en-US" dirty="0" smtClean="0"/>
              <a:t>Pads are very technology specific, but likely needed for any high speed design (&gt;300MHz IO/pin).</a:t>
            </a:r>
          </a:p>
          <a:p>
            <a:r>
              <a:rPr lang="en-US" dirty="0" smtClean="0"/>
              <a:t>Link IP is tough in practice, needs tuning for environment.</a:t>
            </a:r>
          </a:p>
          <a:p>
            <a:pPr lvl="1"/>
            <a:r>
              <a:rPr lang="en-US" dirty="0" smtClean="0"/>
              <a:t>Cable Mass and attenuation/distortion</a:t>
            </a:r>
          </a:p>
          <a:p>
            <a:pPr lvl="2"/>
            <a:r>
              <a:rPr lang="en-US" dirty="0" smtClean="0"/>
              <a:t>Pre-emphasis essential</a:t>
            </a:r>
          </a:p>
          <a:p>
            <a:pPr lvl="1"/>
            <a:r>
              <a:rPr lang="en-US" dirty="0" smtClean="0"/>
              <a:t>Fiber is potentially much easier if willing to go slower than cots</a:t>
            </a:r>
          </a:p>
          <a:p>
            <a:pPr lvl="2"/>
            <a:r>
              <a:rPr lang="en-US" dirty="0" err="1" smtClean="0"/>
              <a:t>Vcel</a:t>
            </a:r>
            <a:r>
              <a:rPr lang="en-US" dirty="0" smtClean="0"/>
              <a:t> and APD TID is likely serious problem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Rad-Hard EDA Tools</a:t>
            </a:r>
          </a:p>
          <a:p>
            <a:pPr lvl="1"/>
            <a:r>
              <a:rPr lang="en-US" dirty="0" smtClean="0"/>
              <a:t>Hierarchical Mitigation Analysis</a:t>
            </a:r>
          </a:p>
          <a:p>
            <a:pPr lvl="1"/>
            <a:r>
              <a:rPr lang="en-US" dirty="0" smtClean="0"/>
              <a:t>TID compensation flow</a:t>
            </a:r>
          </a:p>
          <a:p>
            <a:pPr lvl="1"/>
            <a:r>
              <a:rPr lang="en-US" dirty="0" smtClean="0"/>
              <a:t>Cell optimization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97861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Interoperability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0">
              <a:buNone/>
            </a:pPr>
            <a:r>
              <a:rPr lang="en-US" dirty="0" smtClean="0"/>
              <a:t>Given a Technology Choice— </a:t>
            </a:r>
            <a:r>
              <a:rPr lang="en-US" dirty="0" smtClean="0">
                <a:solidFill>
                  <a:srgbClr val="0070C0"/>
                </a:solidFill>
              </a:rPr>
              <a:t>Hard or Soft IP Re-use</a:t>
            </a:r>
          </a:p>
          <a:p>
            <a:r>
              <a:rPr lang="en-US" dirty="0" smtClean="0"/>
              <a:t>Design documentation and assumptions</a:t>
            </a:r>
          </a:p>
          <a:p>
            <a:pPr lvl="1"/>
            <a:r>
              <a:rPr lang="en-US" dirty="0" smtClean="0"/>
              <a:t>Nobody pays for decent documentation of university IP</a:t>
            </a:r>
          </a:p>
          <a:p>
            <a:pPr lvl="1"/>
            <a:r>
              <a:rPr lang="en-US" dirty="0" smtClean="0"/>
              <a:t>Verilog-A or equivalent drop-in model: verified co-simulation in realistic test environment</a:t>
            </a:r>
          </a:p>
          <a:p>
            <a:pPr lvl="1"/>
            <a:r>
              <a:rPr lang="en-US" dirty="0" smtClean="0"/>
              <a:t>Pin state timing, Impedance, load, power noise model, level assumptions, defaults</a:t>
            </a:r>
          </a:p>
          <a:p>
            <a:r>
              <a:rPr lang="en-US" dirty="0" smtClean="0"/>
              <a:t>Need simulation (or verification) based use validation</a:t>
            </a:r>
          </a:p>
          <a:p>
            <a:pPr lvl="1"/>
            <a:r>
              <a:rPr lang="en-US" dirty="0" err="1" smtClean="0"/>
              <a:t>Atrenta</a:t>
            </a:r>
            <a:r>
              <a:rPr lang="en-US" dirty="0" smtClean="0"/>
              <a:t> </a:t>
            </a:r>
            <a:r>
              <a:rPr lang="en-US" dirty="0" err="1" smtClean="0"/>
              <a:t>SpyGlass</a:t>
            </a:r>
            <a:r>
              <a:rPr lang="en-US" dirty="0" smtClean="0"/>
              <a:t>: Started as Verilog “Lint” tool, but added cell interface and timing, analog sense and </a:t>
            </a:r>
            <a:r>
              <a:rPr lang="en-US" dirty="0" err="1" smtClean="0"/>
              <a:t>impeadance</a:t>
            </a:r>
            <a:r>
              <a:rPr lang="en-US" dirty="0" smtClean="0"/>
              <a:t>/load etc. Currently owned by Synopsys, so available to universities – potential for inexpensive or free access</a:t>
            </a:r>
          </a:p>
          <a:p>
            <a:endParaRPr lang="en-US" dirty="0" smtClean="0"/>
          </a:p>
          <a:p>
            <a:r>
              <a:rPr lang="en-US" dirty="0" smtClean="0"/>
              <a:t>Need to specify and share Experiment Environment Model!</a:t>
            </a:r>
          </a:p>
          <a:p>
            <a:pPr lvl="1"/>
            <a:r>
              <a:rPr lang="en-US" dirty="0" smtClean="0"/>
              <a:t>Physical/Voltage/Radiation Suite</a:t>
            </a:r>
          </a:p>
          <a:p>
            <a:pPr lvl="1"/>
            <a:r>
              <a:rPr lang="en-US" dirty="0" smtClean="0"/>
              <a:t>Mitigation strategy and allowable failure modes and 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07435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Spares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755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Rad-Hardness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Radiation effect modeling/testing is expensive</a:t>
            </a:r>
          </a:p>
          <a:p>
            <a:r>
              <a:rPr lang="en-US" dirty="0" smtClean="0"/>
              <a:t>Need baseline test strategy and target environment</a:t>
            </a:r>
          </a:p>
          <a:p>
            <a:r>
              <a:rPr lang="en-US" dirty="0" smtClean="0"/>
              <a:t>Need requirement level of hardness</a:t>
            </a:r>
          </a:p>
          <a:p>
            <a:pPr lvl="1"/>
            <a:r>
              <a:rPr lang="en-US" dirty="0" smtClean="0"/>
              <a:t>No point in huge expense if can be dithered out of measurements, but if IP fails permanently…</a:t>
            </a:r>
          </a:p>
          <a:p>
            <a:r>
              <a:rPr lang="en-US" dirty="0" smtClean="0"/>
              <a:t>Design Centering Tools?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49656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HEP 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Whenever possible, use COTS parts! But:</a:t>
            </a:r>
          </a:p>
          <a:p>
            <a:pPr lvl="1"/>
            <a:r>
              <a:rPr lang="en-US" dirty="0" smtClean="0"/>
              <a:t>Total Dose Hardness</a:t>
            </a:r>
            <a:endParaRPr lang="en-US" dirty="0"/>
          </a:p>
          <a:p>
            <a:pPr lvl="2"/>
            <a:r>
              <a:rPr lang="en-US" dirty="0" err="1" smtClean="0"/>
              <a:t>Geosync</a:t>
            </a:r>
            <a:r>
              <a:rPr lang="en-US" dirty="0" smtClean="0"/>
              <a:t> </a:t>
            </a:r>
            <a:r>
              <a:rPr lang="en-US" dirty="0" err="1" smtClean="0"/>
              <a:t>Satelite</a:t>
            </a:r>
            <a:r>
              <a:rPr lang="en-US" dirty="0" smtClean="0"/>
              <a:t>/Reactor Electronics may see similar total dose but small market segment, very high prices and often limited distribution (ITAR and other restrictions)</a:t>
            </a:r>
            <a:endParaRPr lang="en-US" dirty="0"/>
          </a:p>
          <a:p>
            <a:pPr lvl="1"/>
            <a:r>
              <a:rPr lang="en-US" dirty="0" smtClean="0"/>
              <a:t>SEU/MEU Event Hardness</a:t>
            </a:r>
          </a:p>
          <a:p>
            <a:pPr lvl="2"/>
            <a:r>
              <a:rPr lang="en-US" dirty="0" smtClean="0"/>
              <a:t>Highly variable fault model, most COTS parts assume Elder or LEO Dose rates</a:t>
            </a:r>
          </a:p>
          <a:p>
            <a:pPr lvl="1"/>
            <a:r>
              <a:rPr lang="en-US" dirty="0" smtClean="0"/>
              <a:t>Triggered </a:t>
            </a:r>
            <a:r>
              <a:rPr lang="en-US" dirty="0" err="1" smtClean="0"/>
              <a:t>Latchup</a:t>
            </a:r>
            <a:r>
              <a:rPr lang="en-US" dirty="0" smtClean="0"/>
              <a:t>/Catastrophic Failure</a:t>
            </a:r>
          </a:p>
          <a:p>
            <a:pPr lvl="2"/>
            <a:r>
              <a:rPr lang="en-US" dirty="0" smtClean="0"/>
              <a:t>COTS parts often operated close to stress limits to make specs at lowest cost</a:t>
            </a:r>
            <a:endParaRPr lang="en-US" dirty="0"/>
          </a:p>
          <a:p>
            <a:r>
              <a:rPr lang="en-US" dirty="0" smtClean="0"/>
              <a:t>Adopt standards when possible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) JES204b signaling supported by many parts</a:t>
            </a:r>
          </a:p>
          <a:p>
            <a:pPr lvl="1"/>
            <a:r>
              <a:rPr lang="en-US" dirty="0" smtClean="0"/>
              <a:t>Exploit inexpensive surround/communication/filter parts and cables</a:t>
            </a:r>
          </a:p>
          <a:p>
            <a:r>
              <a:rPr lang="en-US" dirty="0" smtClean="0"/>
              <a:t>Still need custom ICs</a:t>
            </a:r>
          </a:p>
          <a:p>
            <a:pPr lvl="1"/>
            <a:r>
              <a:rPr lang="en-US" dirty="0" smtClean="0"/>
              <a:t>High resolution ADC w. time-scale pulse filtering</a:t>
            </a:r>
          </a:p>
          <a:p>
            <a:pPr lvl="1"/>
            <a:r>
              <a:rPr lang="en-US" dirty="0" err="1" smtClean="0"/>
              <a:t>pS</a:t>
            </a:r>
            <a:r>
              <a:rPr lang="en-US" dirty="0" smtClean="0"/>
              <a:t> scale Time of arrival, data marking</a:t>
            </a:r>
          </a:p>
          <a:p>
            <a:pPr lvl="1"/>
            <a:r>
              <a:rPr lang="en-US" dirty="0" smtClean="0"/>
              <a:t>Avoid BJT/</a:t>
            </a:r>
            <a:r>
              <a:rPr lang="en-US" dirty="0" err="1" smtClean="0"/>
              <a:t>Varactor</a:t>
            </a:r>
            <a:r>
              <a:rPr lang="en-US" dirty="0" smtClean="0"/>
              <a:t>/Diode radiation pitfalls (ADC is CMOS but voltage/bias source?) </a:t>
            </a:r>
          </a:p>
        </p:txBody>
      </p:sp>
    </p:spTree>
    <p:extLst>
      <p:ext uri="{BB962C8B-B14F-4D97-AF65-F5344CB8AC3E}">
        <p14:creationId xmlns:p14="http://schemas.microsoft.com/office/powerpoint/2010/main" val="336411036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Parts of HEP 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– likely biggest design issue</a:t>
            </a:r>
          </a:p>
          <a:p>
            <a:pPr lvl="1"/>
            <a:r>
              <a:rPr lang="en-US" dirty="0" smtClean="0"/>
              <a:t>COTS Memory IP Radiation issues</a:t>
            </a:r>
            <a:endParaRPr lang="en-US" dirty="0"/>
          </a:p>
          <a:p>
            <a:pPr lvl="2"/>
            <a:r>
              <a:rPr lang="en-US" dirty="0" smtClean="0"/>
              <a:t>TD problems with soft fuses/redundant selectors</a:t>
            </a:r>
          </a:p>
          <a:p>
            <a:pPr lvl="2"/>
            <a:r>
              <a:rPr lang="en-US" dirty="0" smtClean="0"/>
              <a:t>SEU hits multiple cells at once (strike lambda is 1-2x cell pitch)</a:t>
            </a:r>
          </a:p>
          <a:p>
            <a:pPr lvl="1"/>
            <a:r>
              <a:rPr lang="en-US" dirty="0" smtClean="0"/>
              <a:t>Memories usually escape foundry rules</a:t>
            </a:r>
          </a:p>
          <a:p>
            <a:pPr lvl="2"/>
            <a:r>
              <a:rPr lang="en-US" dirty="0" smtClean="0"/>
              <a:t>RAD-Hard mitigation must be weighed against area/performance/power overhead</a:t>
            </a:r>
          </a:p>
          <a:p>
            <a:pPr lvl="2"/>
            <a:r>
              <a:rPr lang="en-US" dirty="0" smtClean="0"/>
              <a:t>Need realistic expectation of error rates</a:t>
            </a:r>
          </a:p>
          <a:p>
            <a:r>
              <a:rPr lang="en-US" dirty="0" smtClean="0"/>
              <a:t>Logic (Soft IP)</a:t>
            </a:r>
          </a:p>
          <a:p>
            <a:pPr lvl="1"/>
            <a:r>
              <a:rPr lang="en-US" dirty="0" smtClean="0"/>
              <a:t>Total Dose Degradation added to variance model (Relax timing, stiff clock)</a:t>
            </a:r>
          </a:p>
          <a:p>
            <a:pPr lvl="1"/>
            <a:r>
              <a:rPr lang="en-US" dirty="0" smtClean="0"/>
              <a:t>Hierarchical error mitigation strategy (High Dose Rates vs. Error Persistence)</a:t>
            </a:r>
          </a:p>
          <a:p>
            <a:pPr lvl="1"/>
            <a:r>
              <a:rPr lang="en-US" dirty="0" smtClean="0"/>
              <a:t>Strategy for error sensitivity analysis/Fault simulation</a:t>
            </a:r>
          </a:p>
          <a:p>
            <a:r>
              <a:rPr lang="en-US" dirty="0" smtClean="0"/>
              <a:t>Triggering/Timing Sensitive (Hard IP)</a:t>
            </a:r>
          </a:p>
          <a:p>
            <a:pPr lvl="1"/>
            <a:r>
              <a:rPr lang="en-US" dirty="0" smtClean="0"/>
              <a:t>Modular Construction</a:t>
            </a:r>
          </a:p>
          <a:p>
            <a:pPr lvl="1"/>
            <a:r>
              <a:rPr lang="en-US" dirty="0" smtClean="0"/>
              <a:t>Variance Mitigation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543388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Digital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Triggering/Timing Sensitive (Hard IP)</a:t>
            </a:r>
          </a:p>
          <a:p>
            <a:pPr lvl="1"/>
            <a:r>
              <a:rPr lang="en-US" dirty="0"/>
              <a:t>Modular Construction</a:t>
            </a:r>
          </a:p>
          <a:p>
            <a:pPr lvl="1"/>
            <a:r>
              <a:rPr lang="en-US" dirty="0"/>
              <a:t>Variance </a:t>
            </a:r>
            <a:r>
              <a:rPr lang="en-US" dirty="0" smtClean="0"/>
              <a:t>Mitigation</a:t>
            </a:r>
          </a:p>
          <a:p>
            <a:pPr lvl="1"/>
            <a:r>
              <a:rPr lang="en-US" dirty="0" smtClean="0"/>
              <a:t>Clock Hardness</a:t>
            </a:r>
          </a:p>
          <a:p>
            <a:pPr lvl="2"/>
            <a:r>
              <a:rPr lang="en-US" dirty="0" smtClean="0"/>
              <a:t>PLL losing sync for 10uS</a:t>
            </a:r>
          </a:p>
          <a:p>
            <a:pPr lvl="1"/>
            <a:r>
              <a:rPr lang="en-US" dirty="0" smtClean="0"/>
              <a:t>Clock Distribution hardness</a:t>
            </a:r>
            <a:endParaRPr lang="en-US" dirty="0"/>
          </a:p>
          <a:p>
            <a:r>
              <a:rPr lang="en-US" dirty="0" smtClean="0"/>
              <a:t>Interface (Pads)</a:t>
            </a:r>
          </a:p>
          <a:p>
            <a:pPr lvl="1"/>
            <a:r>
              <a:rPr lang="en-US" dirty="0" smtClean="0"/>
              <a:t>Unavoidable high voltage regions</a:t>
            </a:r>
          </a:p>
          <a:p>
            <a:pPr lvl="2"/>
            <a:r>
              <a:rPr lang="en-US" dirty="0" err="1" smtClean="0"/>
              <a:t>Latchup</a:t>
            </a:r>
            <a:r>
              <a:rPr lang="en-US" dirty="0" smtClean="0"/>
              <a:t> Quenching/Dissipation</a:t>
            </a:r>
          </a:p>
          <a:p>
            <a:pPr lvl="1"/>
            <a:r>
              <a:rPr lang="en-US" dirty="0" smtClean="0"/>
              <a:t>Redundant Driver Segments</a:t>
            </a:r>
          </a:p>
          <a:p>
            <a:pPr lvl="2"/>
            <a:r>
              <a:rPr lang="en-US" dirty="0" smtClean="0"/>
              <a:t>Converts SEU to level noise</a:t>
            </a:r>
          </a:p>
          <a:p>
            <a:pPr lvl="1"/>
            <a:r>
              <a:rPr lang="en-US" dirty="0" smtClean="0"/>
              <a:t>ESD protection TD tolerance?</a:t>
            </a:r>
          </a:p>
          <a:p>
            <a:pPr lvl="2"/>
            <a:r>
              <a:rPr lang="en-US" dirty="0" smtClean="0"/>
              <a:t>Low impedance analog</a:t>
            </a:r>
          </a:p>
          <a:p>
            <a:pPr lvl="1"/>
            <a:r>
              <a:rPr lang="en-US" dirty="0" smtClean="0"/>
              <a:t>RC clamp stability vs. Heavy Ion?</a:t>
            </a:r>
          </a:p>
          <a:p>
            <a:pPr marL="41148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761854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itle &amp; Bullets - 2 Column">
  <a:themeElements>
    <a:clrScheme name="">
      <a:dk1>
        <a:srgbClr val="727272"/>
      </a:dk1>
      <a:lt1>
        <a:srgbClr val="FFFFFF"/>
      </a:lt1>
      <a:dk2>
        <a:srgbClr val="000000"/>
      </a:dk2>
      <a:lt2>
        <a:srgbClr val="000000"/>
      </a:lt2>
      <a:accent1>
        <a:srgbClr val="418DD9"/>
      </a:accent1>
      <a:accent2>
        <a:srgbClr val="333399"/>
      </a:accent2>
      <a:accent3>
        <a:srgbClr val="FFFFFF"/>
      </a:accent3>
      <a:accent4>
        <a:srgbClr val="606060"/>
      </a:accent4>
      <a:accent5>
        <a:srgbClr val="B0C5E9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Palatino"/>
        <a:ea typeface="ヒラギノ角ゴ Pro W3"/>
        <a:cs typeface="ヒラギノ角ゴ Pro W3"/>
      </a:majorFont>
      <a:minorFont>
        <a:latin typeface="Palatino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18DD9">
            <a:alpha val="69803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ADADAD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x-none" sz="3000" b="0" i="0" u="none" strike="noStrike" cap="none" normalizeH="0" baseline="0" smtClean="0">
            <a:ln>
              <a:noFill/>
            </a:ln>
            <a:solidFill>
              <a:srgbClr val="727272"/>
            </a:solidFill>
            <a:effectLst/>
            <a:latin typeface="Futura" charset="0"/>
            <a:ea typeface="ヒラギノ角ゴ Pro W3" charset="0"/>
            <a:cs typeface="ヒラギノ角ゴ Pro W3" charset="0"/>
            <a:sym typeface="Futur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18DD9">
            <a:alpha val="69803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ADADAD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x-none" sz="3000" b="0" i="0" u="none" strike="noStrike" cap="none" normalizeH="0" baseline="0" smtClean="0">
            <a:ln>
              <a:noFill/>
            </a:ln>
            <a:solidFill>
              <a:srgbClr val="727272"/>
            </a:solidFill>
            <a:effectLst/>
            <a:latin typeface="Futura" charset="0"/>
            <a:ea typeface="ヒラギノ角ゴ Pro W3" charset="0"/>
            <a:cs typeface="ヒラギノ角ゴ Pro W3" charset="0"/>
            <a:sym typeface="Futura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Pages>0</Pages>
  <Words>645</Words>
  <Characters>0</Characters>
  <Application>Microsoft Office PowerPoint</Application>
  <PresentationFormat>Custom</PresentationFormat>
  <Lines>0</Lines>
  <Paragraphs>92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Title &amp; Bullets - 2 Column</vt:lpstr>
      <vt:lpstr>HEP IP development and sharing</vt:lpstr>
      <vt:lpstr>UCSB HEP IP</vt:lpstr>
      <vt:lpstr>Sharing IP Experience</vt:lpstr>
      <vt:lpstr>Interoperability Models</vt:lpstr>
      <vt:lpstr>Discussion Spares</vt:lpstr>
      <vt:lpstr>Rad-Hardness Issues</vt:lpstr>
      <vt:lpstr>HEP IC?</vt:lpstr>
      <vt:lpstr>Digital Parts of HEP IC</vt:lpstr>
      <vt:lpstr>More Digital Parts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Understanding Architectural Tradeoffs in MEMS Closed-Loop Feedback Control </dc:title>
  <dc:subject/>
  <dc:creator/>
  <cp:keywords/>
  <dc:description/>
  <cp:lastModifiedBy>forrest</cp:lastModifiedBy>
  <cp:revision>78</cp:revision>
  <dcterms:modified xsi:type="dcterms:W3CDTF">2017-10-03T22:55:01Z</dcterms:modified>
</cp:coreProperties>
</file>