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8" r:id="rId1"/>
  </p:sldMasterIdLst>
  <p:notesMasterIdLst>
    <p:notesMasterId r:id="rId5"/>
  </p:notesMasterIdLst>
  <p:handoutMasterIdLst>
    <p:handoutMasterId r:id="rId6"/>
  </p:handoutMasterIdLst>
  <p:sldIdLst>
    <p:sldId id="1190" r:id="rId2"/>
    <p:sldId id="1232" r:id="rId3"/>
    <p:sldId id="1233" r:id="rId4"/>
  </p:sldIdLst>
  <p:sldSz cx="9144000" cy="5715000" type="screen16x10"/>
  <p:notesSz cx="7010400" cy="9296400"/>
  <p:defaultTextStyle>
    <a:defPPr>
      <a:defRPr lang="en-US"/>
    </a:defPPr>
    <a:lvl1pPr algn="l" defTabSz="45620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6208" algn="l" defTabSz="45620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418" algn="l" defTabSz="45620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68624" algn="l" defTabSz="45620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4833" algn="l" defTabSz="45620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1044" algn="l" defTabSz="91241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37252" algn="l" defTabSz="91241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3461" algn="l" defTabSz="91241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49669" algn="l" defTabSz="91241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351A9"/>
    <a:srgbClr val="99CCFF"/>
    <a:srgbClr val="6699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243" autoAdjust="0"/>
    <p:restoredTop sz="93284" autoAdjust="0"/>
  </p:normalViewPr>
  <p:slideViewPr>
    <p:cSldViewPr snapToObjects="1">
      <p:cViewPr>
        <p:scale>
          <a:sx n="85" d="100"/>
          <a:sy n="85" d="100"/>
        </p:scale>
        <p:origin x="-2022" y="-2082"/>
      </p:cViewPr>
      <p:guideLst>
        <p:guide orient="horz" pos="2160"/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4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302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defTabSz="457436"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735" y="3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algn="r" defTabSz="457436">
              <a:defRPr sz="1200">
                <a:latin typeface="Calibri" pitchFamily="34" charset="0"/>
              </a:defRPr>
            </a:lvl1pPr>
          </a:lstStyle>
          <a:p>
            <a:fld id="{77D031B2-74E4-4A4F-8396-E65B3322A905}" type="datetimeFigureOut">
              <a:rPr lang="en-US"/>
              <a:pPr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83066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defTabSz="457436"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735" y="883066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algn="r" defTabSz="457436">
              <a:defRPr sz="1200">
                <a:latin typeface="Calibri" pitchFamily="34" charset="0"/>
              </a:defRPr>
            </a:lvl1pPr>
          </a:lstStyle>
          <a:p>
            <a:fld id="{DE89E6E7-C27A-466E-9E11-30D98E4B9A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1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8145" cy="464205"/>
          </a:xfrm>
          <a:prstGeom prst="rect">
            <a:avLst/>
          </a:prstGeom>
        </p:spPr>
        <p:txBody>
          <a:bodyPr vert="horz" lIns="88121" tIns="44062" rIns="88121" bIns="440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5" y="3"/>
            <a:ext cx="3038145" cy="464205"/>
          </a:xfrm>
          <a:prstGeom prst="rect">
            <a:avLst/>
          </a:prstGeom>
        </p:spPr>
        <p:txBody>
          <a:bodyPr vert="horz" lIns="88121" tIns="44062" rIns="88121" bIns="44062" rtlCol="0"/>
          <a:lstStyle>
            <a:lvl1pPr algn="r">
              <a:defRPr sz="1200"/>
            </a:lvl1pPr>
          </a:lstStyle>
          <a:p>
            <a:fld id="{2CBBE780-E02B-40B6-AF4E-DB589DE9F15C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698500"/>
            <a:ext cx="55753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21" tIns="44062" rIns="88121" bIns="440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16101"/>
            <a:ext cx="5607711" cy="4182457"/>
          </a:xfrm>
          <a:prstGeom prst="rect">
            <a:avLst/>
          </a:prstGeom>
        </p:spPr>
        <p:txBody>
          <a:bodyPr vert="horz" lIns="88121" tIns="44062" rIns="88121" bIns="440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61"/>
            <a:ext cx="3038145" cy="464205"/>
          </a:xfrm>
          <a:prstGeom prst="rect">
            <a:avLst/>
          </a:prstGeom>
        </p:spPr>
        <p:txBody>
          <a:bodyPr vert="horz" lIns="88121" tIns="44062" rIns="88121" bIns="440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5" y="8830661"/>
            <a:ext cx="3038145" cy="464205"/>
          </a:xfrm>
          <a:prstGeom prst="rect">
            <a:avLst/>
          </a:prstGeom>
        </p:spPr>
        <p:txBody>
          <a:bodyPr vert="horz" lIns="88121" tIns="44062" rIns="88121" bIns="44062" rtlCol="0" anchor="b"/>
          <a:lstStyle>
            <a:lvl1pPr algn="r">
              <a:defRPr sz="1200"/>
            </a:lvl1pPr>
          </a:lstStyle>
          <a:p>
            <a:fld id="{05BB86F9-A0F8-4925-8F20-9FF57BB0B7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81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4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208" algn="l" defTabSz="9124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418" algn="l" defTabSz="9124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624" algn="l" defTabSz="9124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833" algn="l" defTabSz="9124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044" algn="l" defTabSz="9124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252" algn="l" defTabSz="9124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3461" algn="l" defTabSz="9124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9669" algn="l" defTabSz="9124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A4008FF-44F9-4EE7-B123-1C18A82E3F95}" type="datetime1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61EF12-5B3F-407F-A18A-61DF18C3F41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7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5334000"/>
            <a:ext cx="9144000" cy="381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242" tIns="45620" rIns="91242" bIns="45620"/>
          <a:lstStyle/>
          <a:p>
            <a:pPr defTabSz="912418"/>
            <a:endParaRPr lang="en-US" sz="240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pic>
        <p:nvPicPr>
          <p:cNvPr id="6" name="Picture 5" descr="B lyle Schengin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27" y="5362886"/>
            <a:ext cx="2590775" cy="3018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 txBox="1">
            <a:spLocks noChangeArrowheads="1"/>
          </p:cNvSpPr>
          <p:nvPr userDrawn="1"/>
        </p:nvSpPr>
        <p:spPr>
          <a:xfrm>
            <a:off x="8550632" y="5315417"/>
            <a:ext cx="13716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defTabSz="4562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208" algn="l" defTabSz="4562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418" algn="l" defTabSz="4562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68624" algn="l" defTabSz="4562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4833" algn="l" defTabSz="4562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1044" algn="l" defTabSz="91241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37252" algn="l" defTabSz="91241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3461" algn="l" defTabSz="91241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49669" algn="l" defTabSz="91241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A89BDB4-A416-EE44-A632-8B7F179763F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095500"/>
            <a:ext cx="7772400" cy="1143000"/>
          </a:xfrm>
        </p:spPr>
        <p:txBody>
          <a:bodyPr lIns="137160" rIns="137160" bIns="91440" anchor="b" anchorCtr="1"/>
          <a:lstStyle>
            <a:lvl1pPr algn="ctr">
              <a:defRPr sz="28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035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56000"/>
            <a:ext cx="6400800" cy="1143000"/>
          </a:xfrm>
          <a:ln>
            <a:noFill/>
          </a:ln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style.</a:t>
            </a:r>
          </a:p>
        </p:txBody>
      </p:sp>
    </p:spTree>
    <p:extLst>
      <p:ext uri="{BB962C8B-B14F-4D97-AF65-F5344CB8AC3E}">
        <p14:creationId xmlns:p14="http://schemas.microsoft.com/office/powerpoint/2010/main" val="60843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8" y="45680"/>
            <a:ext cx="8229600" cy="952500"/>
          </a:xfrm>
          <a:prstGeom prst="rect">
            <a:avLst/>
          </a:prstGeom>
        </p:spPr>
        <p:txBody>
          <a:bodyPr vert="horz" lIns="91242" tIns="45620" rIns="91242" bIns="456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8" y="1225815"/>
            <a:ext cx="8229600" cy="3879338"/>
          </a:xfrm>
          <a:prstGeom prst="rect">
            <a:avLst/>
          </a:prstGeom>
        </p:spPr>
        <p:txBody>
          <a:bodyPr vert="horz" lIns="91242" tIns="45620" rIns="91242" bIns="456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299"/>
            <a:ext cx="2133600" cy="304271"/>
          </a:xfrm>
          <a:prstGeom prst="rect">
            <a:avLst/>
          </a:prstGeom>
        </p:spPr>
        <p:txBody>
          <a:bodyPr vert="horz" lIns="91242" tIns="45620" rIns="91242" bIns="456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418"/>
            <a:endParaRPr lang="en-US">
              <a:solidFill>
                <a:prstClr val="black">
                  <a:tint val="75000"/>
                </a:prstClr>
              </a:solidFill>
              <a:cs typeface="Arial" charset="0"/>
              <a:sym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299"/>
            <a:ext cx="2895600" cy="304271"/>
          </a:xfrm>
          <a:prstGeom prst="rect">
            <a:avLst/>
          </a:prstGeom>
        </p:spPr>
        <p:txBody>
          <a:bodyPr vert="horz" lIns="91242" tIns="45620" rIns="91242" bIns="456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418"/>
            <a:endParaRPr lang="en-US">
              <a:solidFill>
                <a:prstClr val="black">
                  <a:tint val="75000"/>
                </a:prstClr>
              </a:solidFill>
              <a:cs typeface="Arial" charset="0"/>
              <a:sym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299"/>
            <a:ext cx="2133600" cy="304271"/>
          </a:xfrm>
          <a:prstGeom prst="rect">
            <a:avLst/>
          </a:prstGeom>
        </p:spPr>
        <p:txBody>
          <a:bodyPr vert="horz" lIns="91242" tIns="45620" rIns="91242" bIns="456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418"/>
            <a:fld id="{AC772D7E-03FB-4095-8969-6E29B316B4FF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  <a:sym typeface="Arial" charset="0"/>
              </a:rPr>
              <a:pPr defTabSz="912418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  <a:sym typeface="Arial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5334000"/>
            <a:ext cx="9144000" cy="381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242" tIns="45620" rIns="91242" bIns="45620"/>
          <a:lstStyle/>
          <a:p>
            <a:pPr defTabSz="912418"/>
            <a:endParaRPr lang="en-US" sz="240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0" y="5294987"/>
            <a:ext cx="9144000" cy="132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</p:spPr>
        <p:txBody>
          <a:bodyPr lIns="91242" tIns="45620" rIns="91242" bIns="45620"/>
          <a:lstStyle/>
          <a:p>
            <a:pPr defTabSz="912418"/>
            <a:endParaRPr lang="en-US" sz="240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154" y="1037167"/>
            <a:ext cx="9144000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</p:spPr>
        <p:txBody>
          <a:bodyPr lIns="91242" tIns="45620" rIns="91242" bIns="45620"/>
          <a:lstStyle/>
          <a:p>
            <a:pPr defTabSz="912418"/>
            <a:endParaRPr lang="en-US" sz="240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pic>
        <p:nvPicPr>
          <p:cNvPr id="11" name="Picture 10" descr="B lyle Schengin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44" y="5362907"/>
            <a:ext cx="3115425" cy="3018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ctangle 1"/>
          <p:cNvSpPr>
            <a:spLocks noChangeArrowheads="1"/>
          </p:cNvSpPr>
          <p:nvPr userDrawn="1"/>
        </p:nvSpPr>
        <p:spPr bwMode="auto">
          <a:xfrm>
            <a:off x="0" y="5334000"/>
            <a:ext cx="9144000" cy="381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242" tIns="45620" rIns="91242" bIns="45620"/>
          <a:lstStyle/>
          <a:p>
            <a:pPr defTabSz="912418"/>
            <a:endParaRPr lang="en-US" sz="240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pic>
        <p:nvPicPr>
          <p:cNvPr id="13" name="Picture 12" descr="B lyle Schengin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27" y="5362886"/>
            <a:ext cx="2590775" cy="3018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6"/>
          <p:cNvSpPr txBox="1">
            <a:spLocks noChangeArrowheads="1"/>
          </p:cNvSpPr>
          <p:nvPr userDrawn="1"/>
        </p:nvSpPr>
        <p:spPr>
          <a:xfrm>
            <a:off x="8550632" y="5315417"/>
            <a:ext cx="13716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defTabSz="4562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208" algn="l" defTabSz="4562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418" algn="l" defTabSz="4562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68624" algn="l" defTabSz="4562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4833" algn="l" defTabSz="4562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1044" algn="l" defTabSz="91241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37252" algn="l" defTabSz="91241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3461" algn="l" defTabSz="91241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49669" algn="l" defTabSz="91241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A89BDB4-A416-EE44-A632-8B7F179763F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2418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Times"/>
          <a:ea typeface="+mj-ea"/>
          <a:cs typeface="Times"/>
        </a:defRPr>
      </a:lvl1pPr>
    </p:titleStyle>
    <p:bodyStyle>
      <a:lvl1pPr marL="228106" indent="-228106" algn="l" defTabSz="912418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684317" indent="-228106" algn="l" defTabSz="912418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0524" indent="-228106" algn="l" defTabSz="912418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596728" indent="-228106" algn="l" defTabSz="912418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2939" indent="-228106" algn="l" defTabSz="912418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Font typeface="Arial" pitchFamily="34" charset="0"/>
        <a:buChar char="»"/>
        <a:defRPr sz="14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09148" indent="-228106" algn="l" defTabSz="912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355" indent="-228106" algn="l" defTabSz="912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567" indent="-228106" algn="l" defTabSz="912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775" indent="-228106" algn="l" defTabSz="912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08" algn="l" defTabSz="912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418" algn="l" defTabSz="912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624" algn="l" defTabSz="912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833" algn="l" defTabSz="912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044" algn="l" defTabSz="912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252" algn="l" defTabSz="912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461" algn="l" defTabSz="912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669" algn="l" defTabSz="912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533400" y="3162300"/>
            <a:ext cx="7540624" cy="17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200" tIns="38100" rIns="76200" bIns="38100" numCol="1" anchor="t" anchorCtr="1" compatLnSpc="1">
            <a:prstTxWarp prst="textNoShape">
              <a:avLst/>
            </a:prstTxWarp>
            <a:noAutofit/>
          </a:bodyPr>
          <a:lstStyle>
            <a:lvl1pPr marL="0" indent="0" algn="ctr" defTabSz="137636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None/>
              <a:defRPr sz="3000" b="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1pPr>
            <a:lvl2pPr marL="401638" indent="-174625" algn="l" defTabSz="137636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l"/>
              <a:defRPr sz="27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573088" indent="-169863" algn="l" defTabSz="137636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4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739775" indent="-165100" algn="l" defTabSz="137636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l"/>
              <a:defRPr sz="2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863600" indent="-122238" algn="l" defTabSz="137636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Symbol" pitchFamily="18" charset="2"/>
              <a:buChar char="-"/>
              <a:defRPr sz="2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320800" indent="-122238" algn="l" defTabSz="137636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Symbol" pitchFamily="18" charset="2"/>
              <a:buChar char="-"/>
              <a:defRPr sz="1600">
                <a:solidFill>
                  <a:schemeClr val="bg2"/>
                </a:solidFill>
                <a:latin typeface="+mn-lt"/>
              </a:defRPr>
            </a:lvl6pPr>
            <a:lvl7pPr marL="1778000" indent="-122238" algn="l" defTabSz="137636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Symbol" pitchFamily="18" charset="2"/>
              <a:buChar char="-"/>
              <a:defRPr sz="1600">
                <a:solidFill>
                  <a:schemeClr val="bg2"/>
                </a:solidFill>
                <a:latin typeface="+mn-lt"/>
              </a:defRPr>
            </a:lvl7pPr>
            <a:lvl8pPr marL="2235200" indent="-122238" algn="l" defTabSz="137636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Symbol" pitchFamily="18" charset="2"/>
              <a:buChar char="-"/>
              <a:defRPr sz="1600">
                <a:solidFill>
                  <a:schemeClr val="bg2"/>
                </a:solidFill>
                <a:latin typeface="+mn-lt"/>
              </a:defRPr>
            </a:lvl8pPr>
            <a:lvl9pPr marL="2692400" indent="-122238" algn="l" defTabSz="137636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Symbol" pitchFamily="18" charset="2"/>
              <a:buChar char="-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US" sz="1800" b="1" dirty="0" smtClean="0">
                <a:solidFill>
                  <a:srgbClr val="38579B"/>
                </a:solidFill>
                <a:latin typeface="+mn-lt"/>
                <a:cs typeface="Arial" pitchFamily="34" charset="0"/>
              </a:rPr>
              <a:t>Ping </a:t>
            </a:r>
            <a:r>
              <a:rPr lang="en-US" sz="1800" b="1" dirty="0">
                <a:solidFill>
                  <a:srgbClr val="38579B"/>
                </a:solidFill>
                <a:latin typeface="+mn-lt"/>
                <a:cs typeface="Arial" pitchFamily="34" charset="0"/>
              </a:rPr>
              <a:t>Gui, Professor</a:t>
            </a:r>
          </a:p>
          <a:p>
            <a:r>
              <a:rPr lang="en-US" sz="1800" b="1" dirty="0">
                <a:solidFill>
                  <a:srgbClr val="38579B"/>
                </a:solidFill>
                <a:latin typeface="+mn-lt"/>
                <a:cs typeface="Arial" pitchFamily="34" charset="0"/>
              </a:rPr>
              <a:t>Department of Electrical Engineering</a:t>
            </a:r>
          </a:p>
          <a:p>
            <a:r>
              <a:rPr lang="en-US" sz="1800" b="1" dirty="0">
                <a:solidFill>
                  <a:srgbClr val="38579B"/>
                </a:solidFill>
                <a:latin typeface="+mn-lt"/>
                <a:cs typeface="Arial" pitchFamily="34" charset="0"/>
              </a:rPr>
              <a:t>Lyle School of Engineering</a:t>
            </a:r>
          </a:p>
          <a:p>
            <a:r>
              <a:rPr lang="en-US" sz="1800" b="1" dirty="0">
                <a:solidFill>
                  <a:srgbClr val="38579B"/>
                </a:solidFill>
                <a:latin typeface="+mn-lt"/>
                <a:cs typeface="Arial" pitchFamily="34" charset="0"/>
              </a:rPr>
              <a:t>Southern Methodist University</a:t>
            </a:r>
          </a:p>
          <a:p>
            <a:endParaRPr lang="en-US" sz="1800" b="1" dirty="0">
              <a:solidFill>
                <a:srgbClr val="38579B"/>
              </a:solidFill>
              <a:latin typeface="+mn-lt"/>
              <a:cs typeface="Arial" pitchFamily="34" charset="0"/>
            </a:endParaRPr>
          </a:p>
          <a:p>
            <a:r>
              <a:rPr lang="en-US" sz="1800" b="1" dirty="0">
                <a:solidFill>
                  <a:srgbClr val="38579B"/>
                </a:solidFill>
                <a:cs typeface="Arial" pitchFamily="34" charset="0"/>
              </a:rPr>
              <a:t>HEPIC 2017</a:t>
            </a:r>
          </a:p>
          <a:p>
            <a:r>
              <a:rPr lang="en-US" sz="1800" b="1" dirty="0">
                <a:solidFill>
                  <a:srgbClr val="38579B"/>
                </a:solidFill>
                <a:cs typeface="Arial" pitchFamily="34" charset="0"/>
              </a:rPr>
              <a:t>Oct. 4-6, 2017</a:t>
            </a:r>
          </a:p>
          <a:p>
            <a:endParaRPr lang="en-US" sz="1800" b="1" dirty="0">
              <a:solidFill>
                <a:srgbClr val="38579B"/>
              </a:solidFill>
              <a:latin typeface="+mn-lt"/>
              <a:cs typeface="Arial" pitchFamily="34" charset="0"/>
            </a:endParaRPr>
          </a:p>
          <a:p>
            <a:endParaRPr lang="en-US" sz="1800" b="1" dirty="0">
              <a:solidFill>
                <a:srgbClr val="38579B"/>
              </a:solidFill>
              <a:latin typeface="+mn-lt"/>
              <a:cs typeface="Arial" pitchFamily="34" charset="0"/>
            </a:endParaRPr>
          </a:p>
          <a:p>
            <a:endParaRPr lang="en-US" sz="1800" b="1" i="1" dirty="0">
              <a:solidFill>
                <a:srgbClr val="38579B"/>
              </a:solidFill>
              <a:latin typeface="+mn-lt"/>
              <a:cs typeface="Arial" pitchFamily="34" charset="0"/>
            </a:endParaRPr>
          </a:p>
          <a:p>
            <a:endParaRPr lang="en-US" sz="1800" b="1" dirty="0">
              <a:solidFill>
                <a:srgbClr val="38579B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8" name="Picture 7" descr="23741D_006_RT_Final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107"/>
          <a:stretch/>
        </p:blipFill>
        <p:spPr>
          <a:xfrm>
            <a:off x="1431713" y="1155621"/>
            <a:ext cx="2871999" cy="2006679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762000" y="14574"/>
            <a:ext cx="7493000" cy="1090326"/>
          </a:xfrm>
          <a:prstGeom prst="rect">
            <a:avLst/>
          </a:prstGeom>
        </p:spPr>
        <p:txBody>
          <a:bodyPr vert="horz" lIns="137160" tIns="45620" rIns="137160" bIns="91440" rtlCol="0" anchor="b" anchorCtr="1">
            <a:normAutofit/>
          </a:bodyPr>
          <a:lstStyle>
            <a:lvl1pPr algn="ctr" defTabSz="912418" rtl="0" eaLnBrk="1" latinLnBrk="0" hangingPunct="1">
              <a:spcBef>
                <a:spcPct val="0"/>
              </a:spcBef>
              <a:buNone/>
              <a:defRPr sz="2833" b="1" kern="1200">
                <a:solidFill>
                  <a:schemeClr val="tx2"/>
                </a:solidFill>
                <a:latin typeface="Times"/>
                <a:ea typeface="+mj-ea"/>
                <a:cs typeface="Time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i="1" dirty="0" smtClean="0">
                <a:solidFill>
                  <a:schemeClr val="accent2"/>
                </a:solidFill>
                <a:latin typeface="+mj-lt"/>
                <a:ea typeface="宋体" charset="-122"/>
              </a:rPr>
              <a:t>Design Database Sharing by SMU/EE</a:t>
            </a:r>
            <a:endParaRPr lang="en-US" sz="2400" i="1" dirty="0">
              <a:solidFill>
                <a:schemeClr val="accent2"/>
              </a:solidFill>
              <a:latin typeface="+mj-lt"/>
              <a:ea typeface="宋体" charset="-122"/>
            </a:endParaRPr>
          </a:p>
          <a:p>
            <a:pPr fontAlgn="auto">
              <a:spcAft>
                <a:spcPts val="0"/>
              </a:spcAft>
            </a:pPr>
            <a:endParaRPr lang="en-US" sz="2333" i="1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6" name="Picture 5" descr="23661D_00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472" y="1104900"/>
            <a:ext cx="1305278" cy="202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141" y="157037"/>
            <a:ext cx="7620000" cy="4803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i="1" dirty="0" smtClean="0">
                <a:latin typeface="+mj-lt"/>
              </a:rPr>
              <a:t>Past Design Database Sharing Experience by SMU/EE</a:t>
            </a:r>
            <a:endParaRPr lang="en-US" sz="2400" i="1" dirty="0">
              <a:latin typeface="+mj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28600" y="1257300"/>
            <a:ext cx="8610600" cy="3429000"/>
          </a:xfrm>
          <a:prstGeom prst="rect">
            <a:avLst/>
          </a:prstGeom>
        </p:spPr>
        <p:txBody>
          <a:bodyPr vert="horz" lIns="91242" tIns="45620" rIns="91242" bIns="45620" rtlCol="0">
            <a:noAutofit/>
          </a:bodyPr>
          <a:lstStyle>
            <a:lvl1pPr marL="228106" indent="-228106" algn="l" defTabSz="912418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684317" indent="-228106" algn="l" defTabSz="912418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0524" indent="-228106" algn="l" defTabSz="912418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96728" indent="-228106" algn="l" defTabSz="912418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2939" indent="-228106" algn="l" defTabSz="912418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09148" indent="-228106" algn="l" defTabSz="9124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5355" indent="-228106" algn="l" defTabSz="9124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1567" indent="-228106" algn="l" defTabSz="9124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7775" indent="-228106" algn="l" defTabSz="9124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7847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In the past, the SMU EE group and CERN shared the following design libraries</a:t>
            </a:r>
          </a:p>
          <a:p>
            <a:pPr marL="644058" lvl="1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Bandgap reference design in 0.13um CMOS (provided by CERN)</a:t>
            </a:r>
          </a:p>
          <a:p>
            <a:pPr marL="644058" lvl="1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5 Gb/s limiting amplifier and CML driver design in 0.13um IBM CMOS (provided by SMU/EE)</a:t>
            </a:r>
          </a:p>
          <a:p>
            <a:pPr marL="644058" lvl="1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2 Gb/s line driver design with equalization in 65nm CMOS (provided by SMU/EE)</a:t>
            </a:r>
          </a:p>
          <a:p>
            <a:pPr marL="644058" lvl="1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Phase shifter design in 0.13um CMOS (provided by SMU/EE)</a:t>
            </a:r>
          </a:p>
          <a:p>
            <a:pPr marL="187847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 Use as it is or make some modifications </a:t>
            </a:r>
          </a:p>
        </p:txBody>
      </p:sp>
    </p:spTree>
    <p:extLst>
      <p:ext uri="{BB962C8B-B14F-4D97-AF65-F5344CB8AC3E}">
        <p14:creationId xmlns:p14="http://schemas.microsoft.com/office/powerpoint/2010/main" val="204449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66700"/>
            <a:ext cx="7620000" cy="480391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Thoughts on Design Database Sharing</a:t>
            </a:r>
            <a:endParaRPr lang="en-US" sz="2400" i="1" dirty="0">
              <a:latin typeface="+mj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04800" y="1181100"/>
            <a:ext cx="8610600" cy="3352800"/>
          </a:xfrm>
          <a:prstGeom prst="rect">
            <a:avLst/>
          </a:prstGeom>
        </p:spPr>
        <p:txBody>
          <a:bodyPr vert="horz" lIns="91242" tIns="45620" rIns="91242" bIns="45620" rtlCol="0">
            <a:noAutofit/>
          </a:bodyPr>
          <a:lstStyle>
            <a:lvl1pPr marL="228106" indent="-228106" algn="l" defTabSz="912418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684317" indent="-228106" algn="l" defTabSz="912418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0524" indent="-228106" algn="l" defTabSz="912418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96728" indent="-228106" algn="l" defTabSz="912418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2939" indent="-228106" algn="l" defTabSz="912418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09148" indent="-228106" algn="l" defTabSz="9124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5355" indent="-228106" algn="l" defTabSz="9124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1567" indent="-228106" algn="l" defTabSz="9124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7775" indent="-228106" algn="l" defTabSz="9124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7847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 There are many common IC building blocks that can be shared between institutes. </a:t>
            </a:r>
          </a:p>
          <a:p>
            <a:pPr marL="644058" lvl="1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Bandgap reference, Op-amp, PLL, CML driver, LDO, etc.</a:t>
            </a:r>
          </a:p>
          <a:p>
            <a:pPr marL="644058" lvl="1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Database sharing can reduce overlapping efforts</a:t>
            </a:r>
          </a:p>
          <a:p>
            <a:pPr marL="187847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 The issues might be:</a:t>
            </a:r>
          </a:p>
          <a:p>
            <a:pPr marL="644058" lvl="1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Patented design?</a:t>
            </a:r>
          </a:p>
          <a:p>
            <a:pPr marL="644058" lvl="1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Limited technical support if it is a design done a couple of years ago (students graduated)</a:t>
            </a:r>
          </a:p>
          <a:p>
            <a:pPr marL="644058" lvl="1" indent="-187847" defTabSz="1146923" eaLnBrk="0" hangingPunct="0">
              <a:buSzPct val="70000"/>
              <a:buFont typeface="Wingdings" pitchFamily="2" charset="2"/>
              <a:buChar char="u"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Acknowledgement of the work provided by other institutes </a:t>
            </a:r>
          </a:p>
        </p:txBody>
      </p:sp>
    </p:spTree>
    <p:extLst>
      <p:ext uri="{BB962C8B-B14F-4D97-AF65-F5344CB8AC3E}">
        <p14:creationId xmlns:p14="http://schemas.microsoft.com/office/powerpoint/2010/main" val="32000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MU New 3">
  <a:themeElements>
    <a:clrScheme name="SMU">
      <a:dk1>
        <a:sysClr val="windowText" lastClr="000000"/>
      </a:dk1>
      <a:lt1>
        <a:sysClr val="window" lastClr="FFFFFF"/>
      </a:lt1>
      <a:dk2>
        <a:srgbClr val="032B66"/>
      </a:dk2>
      <a:lt2>
        <a:srgbClr val="E8E1C7"/>
      </a:lt2>
      <a:accent1>
        <a:srgbClr val="B10000"/>
      </a:accent1>
      <a:accent2>
        <a:srgbClr val="032B66"/>
      </a:accent2>
      <a:accent3>
        <a:srgbClr val="E8E1C7"/>
      </a:accent3>
      <a:accent4>
        <a:srgbClr val="0B2B58"/>
      </a:accent4>
      <a:accent5>
        <a:srgbClr val="5D6C93"/>
      </a:accent5>
      <a:accent6>
        <a:srgbClr val="F79646"/>
      </a:accent6>
      <a:hlink>
        <a:srgbClr val="0038A8"/>
      </a:hlink>
      <a:folHlink>
        <a:srgbClr val="B10000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SMU New 3.thmx</Template>
  <TotalTime>32391</TotalTime>
  <Words>189</Words>
  <Application>Microsoft Office PowerPoint</Application>
  <PresentationFormat>On-screen Show (16:10)</PresentationFormat>
  <Paragraphs>27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2_SMU New 3</vt:lpstr>
      <vt:lpstr>PowerPoint Presentation</vt:lpstr>
      <vt:lpstr>Past Design Database Sharing Experience by SMU/EE</vt:lpstr>
      <vt:lpstr>Thoughts on Design Database Sharing</vt:lpstr>
    </vt:vector>
  </TitlesOfParts>
  <Company>SMU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VanDyke</dc:creator>
  <cp:lastModifiedBy>Carl R. Grace</cp:lastModifiedBy>
  <cp:revision>1039</cp:revision>
  <cp:lastPrinted>2017-09-20T16:25:06Z</cp:lastPrinted>
  <dcterms:created xsi:type="dcterms:W3CDTF">2009-12-04T00:24:29Z</dcterms:created>
  <dcterms:modified xsi:type="dcterms:W3CDTF">2017-10-03T16:58:03Z</dcterms:modified>
</cp:coreProperties>
</file>