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4" r:id="rId3"/>
    <p:sldId id="282" r:id="rId4"/>
  </p:sldIdLst>
  <p:sldSz cx="10058400" cy="7772400"/>
  <p:notesSz cx="6858000" cy="9144000"/>
  <p:defaultTextStyle>
    <a:defPPr>
      <a:defRPr lang="en-US"/>
    </a:defPPr>
    <a:lvl1pPr marL="0" algn="l" defTabSz="5093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352" algn="l" defTabSz="5093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705" algn="l" defTabSz="5093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058" algn="l" defTabSz="5093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411" algn="l" defTabSz="5093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6764" algn="l" defTabSz="5093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116" algn="l" defTabSz="5093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469" algn="l" defTabSz="5093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4821" algn="l" defTabSz="5093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2F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02"/>
    <p:restoredTop sz="95434" autoAdjust="0"/>
  </p:normalViewPr>
  <p:slideViewPr>
    <p:cSldViewPr snapToGrid="0" snapToObjects="1">
      <p:cViewPr>
        <p:scale>
          <a:sx n="95" d="100"/>
          <a:sy n="95" d="100"/>
        </p:scale>
        <p:origin x="584" y="144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435E8-A035-5F4D-946E-6D52A8FADCD8}" type="datetimeFigureOut">
              <a:rPr lang="en-US" smtClean="0"/>
              <a:t>10/3/17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FB0FA-0C38-5D42-9CB9-FE396B0A2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243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F5FE3-B14E-944A-AA1B-7E1FD36828DB}" type="datetimeFigureOut">
              <a:rPr lang="en-US" smtClean="0"/>
              <a:t>10/3/17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E3D81-BA70-DB4B-B7A2-90D4E11D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720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093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352" algn="l" defTabSz="5093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705" algn="l" defTabSz="5093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058" algn="l" defTabSz="5093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411" algn="l" defTabSz="5093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6764" algn="l" defTabSz="5093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116" algn="l" defTabSz="5093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469" algn="l" defTabSz="5093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4821" algn="l" defTabSz="5093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5-Oct-17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Sharing IP Block - HEPIC 2017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36498" y="7203864"/>
            <a:ext cx="1467522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 smtClean="0"/>
              <a:t>H. </a:t>
            </a:r>
            <a:r>
              <a:rPr lang="en-US" dirty="0" err="1" smtClean="0"/>
              <a:t>Grabas</a:t>
            </a:r>
            <a:r>
              <a:rPr lang="en-US" dirty="0" smtClean="0"/>
              <a:t>       </a:t>
            </a:r>
            <a:fld id="{5076C421-3EC5-9F40-A773-941530D3B1EF}" type="slidenum">
              <a:rPr lang="en-US" smtClean="0"/>
              <a:pPr algn="l"/>
              <a:t>‹#›</a:t>
            </a:fld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A.A. Grillo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0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5-Oct-17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Sharing IP Block - HEPIC 2017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5-Oct-17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Sharing IP Block - HEPIC 2017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7"/>
            <a:ext cx="9052560" cy="59078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099752"/>
            <a:ext cx="9052560" cy="58432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5-Oct-17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Sharing IP Block - HEPIC 2017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87480" y="7203864"/>
            <a:ext cx="1900361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 dirty="0" smtClean="0"/>
              <a:t> A.A. </a:t>
            </a:r>
            <a:r>
              <a:rPr lang="en-US" dirty="0" err="1" smtClean="0"/>
              <a:t>Grillo</a:t>
            </a:r>
            <a:r>
              <a:rPr lang="en-US" dirty="0" smtClean="0"/>
              <a:t>      </a:t>
            </a:r>
            <a:fld id="{265B74C1-F52E-3E4D-83CD-8144C39578B2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674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8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5-Oct-17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Sharing IP Block - HEPIC 2017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39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2"/>
            <a:ext cx="4442460" cy="51294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2"/>
            <a:ext cx="4442460" cy="51294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5-Oct-17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Sharing IP Block - HEPIC 2017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56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739795"/>
            <a:ext cx="4444207" cy="725064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464859"/>
            <a:ext cx="4444207" cy="44781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9" y="1739795"/>
            <a:ext cx="4445953" cy="725064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9" y="2464859"/>
            <a:ext cx="4445953" cy="44781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5-Oct-17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Sharing IP Block - HEPIC 2017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5-Oct-17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Sharing IP Block - HEPIC 2017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1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5-Oct-17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Sharing IP Block - HEPIC 2017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9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2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2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5-Oct-17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Sharing IP Block - HEPIC 2017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1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5-Oct-17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Sharing IP Block - HEPIC 2017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7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725064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266615"/>
            <a:ext cx="9052560" cy="5676371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5-Oct-17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Sharing IP Block - HEPIC 2017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2363" y="6403005"/>
            <a:ext cx="628592" cy="124869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36498" y="7203864"/>
            <a:ext cx="1467522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 smtClean="0"/>
              <a:t>H. </a:t>
            </a:r>
            <a:r>
              <a:rPr lang="en-US" dirty="0" err="1" smtClean="0"/>
              <a:t>Grabas</a:t>
            </a:r>
            <a:r>
              <a:rPr lang="en-US" dirty="0" smtClean="0"/>
              <a:t>         </a:t>
            </a:r>
            <a:fld id="{191DD2C6-2DB4-F047-A800-48DAD14CD427}" type="slidenum">
              <a:rPr lang="en-US" smtClean="0"/>
              <a:pPr algn="l"/>
              <a:t>‹#›</a:t>
            </a:fld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A.A. Grillo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77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509412" rtl="0" eaLnBrk="1" latinLnBrk="0" hangingPunct="1">
        <a:spcBef>
          <a:spcPct val="0"/>
        </a:spcBef>
        <a:buNone/>
        <a:defRPr sz="3200" b="1" i="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2400" b="1" i="0" kern="1200">
          <a:solidFill>
            <a:srgbClr val="000090"/>
          </a:solidFill>
          <a:latin typeface="Times New Roman"/>
          <a:ea typeface="+mn-ea"/>
          <a:cs typeface="Times New Roman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2000" b="1" i="0" kern="1200">
          <a:solidFill>
            <a:srgbClr val="000090"/>
          </a:solidFill>
          <a:latin typeface="Times New Roman"/>
          <a:ea typeface="+mn-ea"/>
          <a:cs typeface="Times New Roman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1800" b="1" i="0" kern="1200">
          <a:solidFill>
            <a:srgbClr val="000090"/>
          </a:solidFill>
          <a:latin typeface="Times New Roman"/>
          <a:ea typeface="+mn-ea"/>
          <a:cs typeface="Times New Roman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1800" b="1" i="0" kern="1200">
          <a:solidFill>
            <a:srgbClr val="000090"/>
          </a:solidFill>
          <a:latin typeface="Times New Roman"/>
          <a:ea typeface="+mn-ea"/>
          <a:cs typeface="Times New Roman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1800" b="1" i="0" kern="1200">
          <a:solidFill>
            <a:srgbClr val="000090"/>
          </a:solidFill>
          <a:latin typeface="Times New Roman"/>
          <a:ea typeface="+mn-ea"/>
          <a:cs typeface="Times New Roman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IP Sharing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400" dirty="0" smtClean="0"/>
              <a:t>4-Oct-17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90"/>
                </a:solidFill>
              </a:rPr>
              <a:t>A.A. </a:t>
            </a:r>
            <a:r>
              <a:rPr lang="en-US" b="1" dirty="0" smtClean="0">
                <a:solidFill>
                  <a:srgbClr val="000090"/>
                </a:solidFill>
              </a:rPr>
              <a:t>Grillo</a:t>
            </a:r>
            <a:br>
              <a:rPr lang="en-US" b="1" dirty="0" smtClean="0">
                <a:solidFill>
                  <a:srgbClr val="000090"/>
                </a:solidFill>
              </a:rPr>
            </a:br>
            <a:r>
              <a:rPr lang="en-US" b="1" dirty="0" smtClean="0">
                <a:solidFill>
                  <a:srgbClr val="000090"/>
                </a:solidFill>
              </a:rPr>
              <a:t>H. </a:t>
            </a:r>
            <a:r>
              <a:rPr lang="en-US" b="1" dirty="0" err="1" smtClean="0">
                <a:solidFill>
                  <a:srgbClr val="000090"/>
                </a:solidFill>
              </a:rPr>
              <a:t>Grabas</a:t>
            </a:r>
            <a:r>
              <a:rPr lang="en-US" b="1" dirty="0" smtClean="0">
                <a:solidFill>
                  <a:srgbClr val="000090"/>
                </a:solidFill>
              </a:rPr>
              <a:t> </a:t>
            </a:r>
            <a:endParaRPr lang="en-US" b="1" dirty="0" smtClean="0">
              <a:solidFill>
                <a:srgbClr val="000090"/>
              </a:solidFill>
            </a:endParaRPr>
          </a:p>
          <a:p>
            <a:r>
              <a:rPr lang="en-US" b="1" dirty="0" smtClean="0">
                <a:solidFill>
                  <a:srgbClr val="000090"/>
                </a:solidFill>
              </a:rPr>
              <a:t>SCIPP - UCSC</a:t>
            </a:r>
            <a:endParaRPr lang="en-US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5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Sharing of 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29553"/>
            <a:ext cx="9601200" cy="6141546"/>
          </a:xfrm>
        </p:spPr>
        <p:txBody>
          <a:bodyPr>
            <a:normAutofit/>
          </a:bodyPr>
          <a:lstStyle/>
          <a:p>
            <a:r>
              <a:rPr lang="en-US" dirty="0" smtClean="0"/>
              <a:t>SCIPP designers have not contributed to any IP database or provided IP as a “black box” with sufficient documentation such that another designer could just drop the circuit into his or hers.  </a:t>
            </a:r>
          </a:p>
          <a:p>
            <a:r>
              <a:rPr lang="en-US" dirty="0" smtClean="0"/>
              <a:t>We have shared circuit design concepts with collaborators from other institutions.  </a:t>
            </a:r>
          </a:p>
          <a:p>
            <a:pPr lvl="1"/>
            <a:r>
              <a:rPr lang="en-US" dirty="0" smtClean="0"/>
              <a:t>Examples of this include:</a:t>
            </a:r>
          </a:p>
          <a:p>
            <a:pPr lvl="2"/>
            <a:r>
              <a:rPr lang="en-US" dirty="0"/>
              <a:t>L</a:t>
            </a:r>
            <a:r>
              <a:rPr lang="en-US" dirty="0" smtClean="0"/>
              <a:t>ow noise, fast amplifiers on a bipolar technology for silicon sensor readout.</a:t>
            </a:r>
          </a:p>
          <a:p>
            <a:pPr lvl="2"/>
            <a:r>
              <a:rPr lang="en-US" dirty="0" smtClean="0"/>
              <a:t>A phase lock loop circuit for testing high speed transmission.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dirty="0"/>
          </a:p>
          <a:p>
            <a:r>
              <a:rPr lang="en-US" dirty="0" smtClean="0"/>
              <a:t>While the concept of these circuits was typically very dependent upon the specific technology, the conceptual circuit can we a good place to start for the designer needing a new circuit block.  </a:t>
            </a:r>
            <a:endParaRPr lang="en-US" dirty="0"/>
          </a:p>
          <a:p>
            <a:r>
              <a:rPr lang="en-US" dirty="0" smtClean="0"/>
              <a:t> The “sharing” </a:t>
            </a:r>
            <a:r>
              <a:rPr lang="en-US" smtClean="0"/>
              <a:t>included detailed schematic </a:t>
            </a:r>
            <a:r>
              <a:rPr lang="en-US" dirty="0" smtClean="0"/>
              <a:t>and some personal discussion.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5-Oct-17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Sharing IP Block - HEPIC 2017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36498" y="7203864"/>
            <a:ext cx="1467522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 smtClean="0"/>
              <a:t>H. </a:t>
            </a:r>
            <a:r>
              <a:rPr lang="en-US" dirty="0" err="1" smtClean="0"/>
              <a:t>Grabas</a:t>
            </a:r>
            <a:r>
              <a:rPr lang="en-US" dirty="0" smtClean="0"/>
              <a:t>         2</a:t>
            </a:r>
            <a:br>
              <a:rPr lang="en-US" dirty="0" smtClean="0"/>
            </a:br>
            <a:r>
              <a:rPr lang="en-US" dirty="0" smtClean="0"/>
              <a:t>A.A. Grillo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7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Thoughts on Circuit &amp; Technology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062318"/>
            <a:ext cx="9152068" cy="6141546"/>
          </a:xfrm>
        </p:spPr>
        <p:txBody>
          <a:bodyPr>
            <a:normAutofit/>
          </a:bodyPr>
          <a:lstStyle/>
          <a:p>
            <a:r>
              <a:rPr lang="en-US" dirty="0" smtClean="0"/>
              <a:t>Sharing IP via a database implies providing the IP that is self contained and well documented </a:t>
            </a:r>
            <a:r>
              <a:rPr lang="mr-IN" dirty="0" smtClean="0"/>
              <a:t>–</a:t>
            </a:r>
            <a:r>
              <a:rPr lang="en-US" dirty="0" smtClean="0"/>
              <a:t> something the designer can walk away from. </a:t>
            </a:r>
          </a:p>
          <a:p>
            <a:pPr lvl="1"/>
            <a:r>
              <a:rPr lang="en-US" dirty="0" smtClean="0"/>
              <a:t>This requires considerable documentation.</a:t>
            </a:r>
          </a:p>
          <a:p>
            <a:pPr lvl="1"/>
            <a:r>
              <a:rPr lang="en-US" dirty="0" smtClean="0"/>
              <a:t>Assumes the circuit has been fully checked out as to its performance range.  </a:t>
            </a:r>
          </a:p>
          <a:p>
            <a:pPr lvl="1"/>
            <a:r>
              <a:rPr lang="en-US" dirty="0" smtClean="0"/>
              <a:t>This will require considerable effort by the designer beyond what is required for the original application of the circuit.</a:t>
            </a:r>
          </a:p>
          <a:p>
            <a:pPr lvl="1"/>
            <a:r>
              <a:rPr lang="en-US" dirty="0" smtClean="0"/>
              <a:t>It is not clear the effort will be available.</a:t>
            </a:r>
          </a:p>
          <a:p>
            <a:r>
              <a:rPr lang="en-US" dirty="0" smtClean="0"/>
              <a:t>Sharing a circuit concept with some personal discussion and warnings as to how the circuit has been used and tested seems more appropriate.</a:t>
            </a:r>
          </a:p>
          <a:p>
            <a:pPr lvl="1"/>
            <a:r>
              <a:rPr lang="en-US" dirty="0" smtClean="0"/>
              <a:t>By concept, we mean a detailed schematic and a few notes.</a:t>
            </a:r>
          </a:p>
          <a:p>
            <a:pPr lvl="1"/>
            <a:r>
              <a:rPr lang="en-US" dirty="0" smtClean="0"/>
              <a:t>This could be listed in some database along with contact information allowing a short discussion for someone interested.  </a:t>
            </a:r>
          </a:p>
          <a:p>
            <a:r>
              <a:rPr lang="en-US" dirty="0" smtClean="0"/>
              <a:t>What is really important for HEP applications is a detailed characterization of a new technology. </a:t>
            </a:r>
          </a:p>
          <a:p>
            <a:pPr lvl="1"/>
            <a:r>
              <a:rPr lang="en-US" dirty="0" smtClean="0"/>
              <a:t>Radiation studies looking for subtle problems.</a:t>
            </a:r>
          </a:p>
          <a:p>
            <a:pPr lvl="2"/>
            <a:r>
              <a:rPr lang="en-US" dirty="0" smtClean="0"/>
              <a:t>We have learned that these take much effort </a:t>
            </a:r>
            <a:r>
              <a:rPr lang="mr-IN" dirty="0" smtClean="0"/>
              <a:t>–</a:t>
            </a:r>
            <a:r>
              <a:rPr lang="en-US" dirty="0" smtClean="0"/>
              <a:t> beyond what one institution can support.</a:t>
            </a:r>
          </a:p>
          <a:p>
            <a:pPr lvl="1"/>
            <a:r>
              <a:rPr lang="en-US" dirty="0" smtClean="0"/>
              <a:t>Organizing such an effort and distributing the results to those interested is a service that the community requires to advance the field.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5-Oct-17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Sharing IP Block - HEPIC 2017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36498" y="7203864"/>
            <a:ext cx="1467522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dirty="0" smtClean="0"/>
              <a:t>H. </a:t>
            </a:r>
            <a:r>
              <a:rPr lang="en-US" dirty="0" err="1" smtClean="0"/>
              <a:t>Grabas</a:t>
            </a:r>
            <a:r>
              <a:rPr lang="en-US" dirty="0" smtClean="0"/>
              <a:t>         3</a:t>
            </a:r>
            <a:br>
              <a:rPr lang="en-US" dirty="0" smtClean="0"/>
            </a:br>
            <a:r>
              <a:rPr lang="en-US" dirty="0" smtClean="0"/>
              <a:t>A.A. Grillo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388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6179</TotalTime>
  <Words>352</Words>
  <Application>Microsoft Macintosh PowerPoint</Application>
  <PresentationFormat>Custom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Arial</vt:lpstr>
      <vt:lpstr>Office Theme</vt:lpstr>
      <vt:lpstr>IP Sharing  4-Oct-17</vt:lpstr>
      <vt:lpstr>Sharing of IP</vt:lpstr>
      <vt:lpstr>Thoughts on Circuit &amp; Technology Sharing</vt:lpstr>
    </vt:vector>
  </TitlesOfParts>
  <Company>University of California Santa Cruz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Grillo</dc:creator>
  <cp:lastModifiedBy>Alexander  A Grillo</cp:lastModifiedBy>
  <cp:revision>231</cp:revision>
  <cp:lastPrinted>2017-10-03T00:22:21Z</cp:lastPrinted>
  <dcterms:created xsi:type="dcterms:W3CDTF">2013-08-04T03:44:42Z</dcterms:created>
  <dcterms:modified xsi:type="dcterms:W3CDTF">2017-10-04T10:49:10Z</dcterms:modified>
</cp:coreProperties>
</file>