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57"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52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79F994-C354-E341-8FD6-703AA1E6FC87}" type="datetimeFigureOut">
              <a:rPr lang="en-US" smtClean="0"/>
              <a:t>10/4/17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B4D97-5199-0F4B-93F0-CB9A3B393581}" type="slidenum">
              <a:rPr lang="en-US" smtClean="0"/>
              <a:t>‹#›</a:t>
            </a:fld>
            <a:endParaRPr lang="en-US"/>
          </a:p>
        </p:txBody>
      </p:sp>
    </p:spTree>
    <p:extLst>
      <p:ext uri="{BB962C8B-B14F-4D97-AF65-F5344CB8AC3E}">
        <p14:creationId xmlns:p14="http://schemas.microsoft.com/office/powerpoint/2010/main" val="451564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79F994-C354-E341-8FD6-703AA1E6FC87}" type="datetimeFigureOut">
              <a:rPr lang="en-US" smtClean="0"/>
              <a:t>10/4/17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B4D97-5199-0F4B-93F0-CB9A3B393581}" type="slidenum">
              <a:rPr lang="en-US" smtClean="0"/>
              <a:t>‹#›</a:t>
            </a:fld>
            <a:endParaRPr lang="en-US"/>
          </a:p>
        </p:txBody>
      </p:sp>
    </p:spTree>
    <p:extLst>
      <p:ext uri="{BB962C8B-B14F-4D97-AF65-F5344CB8AC3E}">
        <p14:creationId xmlns:p14="http://schemas.microsoft.com/office/powerpoint/2010/main" val="1052688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79F994-C354-E341-8FD6-703AA1E6FC87}" type="datetimeFigureOut">
              <a:rPr lang="en-US" smtClean="0"/>
              <a:t>10/4/17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B4D97-5199-0F4B-93F0-CB9A3B393581}" type="slidenum">
              <a:rPr lang="en-US" smtClean="0"/>
              <a:t>‹#›</a:t>
            </a:fld>
            <a:endParaRPr lang="en-US"/>
          </a:p>
        </p:txBody>
      </p:sp>
    </p:spTree>
    <p:extLst>
      <p:ext uri="{BB962C8B-B14F-4D97-AF65-F5344CB8AC3E}">
        <p14:creationId xmlns:p14="http://schemas.microsoft.com/office/powerpoint/2010/main" val="320471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79F994-C354-E341-8FD6-703AA1E6FC87}" type="datetimeFigureOut">
              <a:rPr lang="en-US" smtClean="0"/>
              <a:t>10/4/17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B4D97-5199-0F4B-93F0-CB9A3B393581}" type="slidenum">
              <a:rPr lang="en-US" smtClean="0"/>
              <a:t>‹#›</a:t>
            </a:fld>
            <a:endParaRPr lang="en-US"/>
          </a:p>
        </p:txBody>
      </p:sp>
    </p:spTree>
    <p:extLst>
      <p:ext uri="{BB962C8B-B14F-4D97-AF65-F5344CB8AC3E}">
        <p14:creationId xmlns:p14="http://schemas.microsoft.com/office/powerpoint/2010/main" val="4043735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79F994-C354-E341-8FD6-703AA1E6FC87}" type="datetimeFigureOut">
              <a:rPr lang="en-US" smtClean="0"/>
              <a:t>10/4/17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B4D97-5199-0F4B-93F0-CB9A3B393581}" type="slidenum">
              <a:rPr lang="en-US" smtClean="0"/>
              <a:t>‹#›</a:t>
            </a:fld>
            <a:endParaRPr lang="en-US"/>
          </a:p>
        </p:txBody>
      </p:sp>
    </p:spTree>
    <p:extLst>
      <p:ext uri="{BB962C8B-B14F-4D97-AF65-F5344CB8AC3E}">
        <p14:creationId xmlns:p14="http://schemas.microsoft.com/office/powerpoint/2010/main" val="2688907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79F994-C354-E341-8FD6-703AA1E6FC87}" type="datetimeFigureOut">
              <a:rPr lang="en-US" smtClean="0"/>
              <a:t>10/4/17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B4D97-5199-0F4B-93F0-CB9A3B393581}" type="slidenum">
              <a:rPr lang="en-US" smtClean="0"/>
              <a:t>‹#›</a:t>
            </a:fld>
            <a:endParaRPr lang="en-US"/>
          </a:p>
        </p:txBody>
      </p:sp>
    </p:spTree>
    <p:extLst>
      <p:ext uri="{BB962C8B-B14F-4D97-AF65-F5344CB8AC3E}">
        <p14:creationId xmlns:p14="http://schemas.microsoft.com/office/powerpoint/2010/main" val="2892447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79F994-C354-E341-8FD6-703AA1E6FC87}" type="datetimeFigureOut">
              <a:rPr lang="en-US" smtClean="0"/>
              <a:t>10/4/17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2B4D97-5199-0F4B-93F0-CB9A3B393581}" type="slidenum">
              <a:rPr lang="en-US" smtClean="0"/>
              <a:t>‹#›</a:t>
            </a:fld>
            <a:endParaRPr lang="en-US"/>
          </a:p>
        </p:txBody>
      </p:sp>
    </p:spTree>
    <p:extLst>
      <p:ext uri="{BB962C8B-B14F-4D97-AF65-F5344CB8AC3E}">
        <p14:creationId xmlns:p14="http://schemas.microsoft.com/office/powerpoint/2010/main" val="3471498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79F994-C354-E341-8FD6-703AA1E6FC87}" type="datetimeFigureOut">
              <a:rPr lang="en-US" smtClean="0"/>
              <a:t>10/4/17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2B4D97-5199-0F4B-93F0-CB9A3B393581}" type="slidenum">
              <a:rPr lang="en-US" smtClean="0"/>
              <a:t>‹#›</a:t>
            </a:fld>
            <a:endParaRPr lang="en-US"/>
          </a:p>
        </p:txBody>
      </p:sp>
    </p:spTree>
    <p:extLst>
      <p:ext uri="{BB962C8B-B14F-4D97-AF65-F5344CB8AC3E}">
        <p14:creationId xmlns:p14="http://schemas.microsoft.com/office/powerpoint/2010/main" val="2698317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79F994-C354-E341-8FD6-703AA1E6FC87}" type="datetimeFigureOut">
              <a:rPr lang="en-US" smtClean="0"/>
              <a:t>10/4/17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2B4D97-5199-0F4B-93F0-CB9A3B393581}" type="slidenum">
              <a:rPr lang="en-US" smtClean="0"/>
              <a:t>‹#›</a:t>
            </a:fld>
            <a:endParaRPr lang="en-US"/>
          </a:p>
        </p:txBody>
      </p:sp>
    </p:spTree>
    <p:extLst>
      <p:ext uri="{BB962C8B-B14F-4D97-AF65-F5344CB8AC3E}">
        <p14:creationId xmlns:p14="http://schemas.microsoft.com/office/powerpoint/2010/main" val="3532989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79F994-C354-E341-8FD6-703AA1E6FC87}" type="datetimeFigureOut">
              <a:rPr lang="en-US" smtClean="0"/>
              <a:t>10/4/17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B4D97-5199-0F4B-93F0-CB9A3B393581}" type="slidenum">
              <a:rPr lang="en-US" smtClean="0"/>
              <a:t>‹#›</a:t>
            </a:fld>
            <a:endParaRPr lang="en-US"/>
          </a:p>
        </p:txBody>
      </p:sp>
    </p:spTree>
    <p:extLst>
      <p:ext uri="{BB962C8B-B14F-4D97-AF65-F5344CB8AC3E}">
        <p14:creationId xmlns:p14="http://schemas.microsoft.com/office/powerpoint/2010/main" val="1644065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79F994-C354-E341-8FD6-703AA1E6FC87}" type="datetimeFigureOut">
              <a:rPr lang="en-US" smtClean="0"/>
              <a:t>10/4/17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B4D97-5199-0F4B-93F0-CB9A3B393581}" type="slidenum">
              <a:rPr lang="en-US" smtClean="0"/>
              <a:t>‹#›</a:t>
            </a:fld>
            <a:endParaRPr lang="en-US"/>
          </a:p>
        </p:txBody>
      </p:sp>
    </p:spTree>
    <p:extLst>
      <p:ext uri="{BB962C8B-B14F-4D97-AF65-F5344CB8AC3E}">
        <p14:creationId xmlns:p14="http://schemas.microsoft.com/office/powerpoint/2010/main" val="294043796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79F994-C354-E341-8FD6-703AA1E6FC87}" type="datetimeFigureOut">
              <a:rPr lang="en-US" smtClean="0"/>
              <a:t>10/4/17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2B4D97-5199-0F4B-93F0-CB9A3B393581}" type="slidenum">
              <a:rPr lang="en-US" smtClean="0"/>
              <a:t>‹#›</a:t>
            </a:fld>
            <a:endParaRPr lang="en-US"/>
          </a:p>
        </p:txBody>
      </p:sp>
    </p:spTree>
    <p:extLst>
      <p:ext uri="{BB962C8B-B14F-4D97-AF65-F5344CB8AC3E}">
        <p14:creationId xmlns:p14="http://schemas.microsoft.com/office/powerpoint/2010/main" val="4019235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haller@slac.stanford.edu" TargetMode="External"/><Relationship Id="rId4" Type="http://schemas.openxmlformats.org/officeDocument/2006/relationships/hyperlink" Target="mailto:mib@slac.stanford.edu" TargetMode="External"/><Relationship Id="rId5" Type="http://schemas.openxmlformats.org/officeDocument/2006/relationships/hyperlink" Target="mailto:pietroc@slac.stanford.edu" TargetMode="External"/><Relationship Id="rId6" Type="http://schemas.openxmlformats.org/officeDocument/2006/relationships/hyperlink" Target="mailto:markovic@slac.stanford.edu" TargetMode="External"/><Relationship Id="rId7" Type="http://schemas.openxmlformats.org/officeDocument/2006/relationships/hyperlink" Target="mailto:husseina@slac.stanford.edu" TargetMode="External"/><Relationship Id="rId8" Type="http://schemas.openxmlformats.org/officeDocument/2006/relationships/hyperlink" Target="mailto:traci@slac.stanford.edu" TargetMode="External"/><Relationship Id="rId1" Type="http://schemas.openxmlformats.org/officeDocument/2006/relationships/slideLayout" Target="../slideLayouts/slideLayout2.xml"/><Relationship Id="rId2" Type="http://schemas.openxmlformats.org/officeDocument/2006/relationships/hyperlink" Target="mailto:dragone@slac.stanford.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HEP-IC 2017</a:t>
            </a:r>
            <a:endParaRPr lang="en-US" dirty="0"/>
          </a:p>
        </p:txBody>
      </p:sp>
      <p:sp>
        <p:nvSpPr>
          <p:cNvPr id="3" name="Subtitle 2"/>
          <p:cNvSpPr>
            <a:spLocks noGrp="1"/>
          </p:cNvSpPr>
          <p:nvPr>
            <p:ph type="subTitle" idx="1"/>
          </p:nvPr>
        </p:nvSpPr>
        <p:spPr/>
        <p:txBody>
          <a:bodyPr/>
          <a:lstStyle/>
          <a:p>
            <a:r>
              <a:rPr lang="en-US" dirty="0" smtClean="0"/>
              <a:t>Natalie Roe, LBNL</a:t>
            </a:r>
          </a:p>
          <a:p>
            <a:r>
              <a:rPr lang="en-US" dirty="0" smtClean="0"/>
              <a:t>October 4, 2017</a:t>
            </a:r>
          </a:p>
          <a:p>
            <a:endParaRPr lang="en-US" dirty="0"/>
          </a:p>
        </p:txBody>
      </p:sp>
    </p:spTree>
    <p:extLst>
      <p:ext uri="{BB962C8B-B14F-4D97-AF65-F5344CB8AC3E}">
        <p14:creationId xmlns:p14="http://schemas.microsoft.com/office/powerpoint/2010/main" val="248907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this Meeting</a:t>
            </a:r>
            <a:endParaRPr lang="en-US" dirty="0"/>
          </a:p>
        </p:txBody>
      </p:sp>
      <p:sp>
        <p:nvSpPr>
          <p:cNvPr id="3" name="Content Placeholder 2"/>
          <p:cNvSpPr>
            <a:spLocks noGrp="1"/>
          </p:cNvSpPr>
          <p:nvPr>
            <p:ph idx="1"/>
          </p:nvPr>
        </p:nvSpPr>
        <p:spPr>
          <a:xfrm>
            <a:off x="253624" y="1417638"/>
            <a:ext cx="8433176" cy="4998350"/>
          </a:xfrm>
        </p:spPr>
        <p:txBody>
          <a:bodyPr>
            <a:normAutofit fontScale="62500" lnSpcReduction="20000"/>
          </a:bodyPr>
          <a:lstStyle/>
          <a:p>
            <a:r>
              <a:rPr lang="en-US" dirty="0" smtClean="0"/>
              <a:t>HEP-IC Workshop 2017 is the first in a series of workshops designed to bring together US scientists and engineers involved in developing integrated circuit electronics for particle physics and related applications.</a:t>
            </a:r>
          </a:p>
          <a:p>
            <a:endParaRPr lang="en-US" dirty="0"/>
          </a:p>
          <a:p>
            <a:r>
              <a:rPr lang="en-US" dirty="0" smtClean="0"/>
              <a:t> Participants from US Laboratories and Universities will have an opportunity to learn about the latest activities and developments of the various groups, trends in IC design and fabrication, and new technologies that will be needed to enable future scientific goals. </a:t>
            </a:r>
          </a:p>
          <a:p>
            <a:pPr marL="0" indent="0">
              <a:buNone/>
            </a:pPr>
            <a:r>
              <a:rPr lang="en-US" dirty="0" smtClean="0"/>
              <a:t> </a:t>
            </a:r>
          </a:p>
          <a:p>
            <a:r>
              <a:rPr lang="en-US" dirty="0" smtClean="0"/>
              <a:t>The workshop will also promote collaborations, exchange of ideas on innovative circuit techniques, and provide a forum to discuss new approaches to partnerships and optimizing the use of technical resources.</a:t>
            </a:r>
          </a:p>
          <a:p>
            <a:endParaRPr lang="en-US" dirty="0"/>
          </a:p>
          <a:p>
            <a:r>
              <a:rPr lang="en-US" dirty="0" smtClean="0"/>
              <a:t> This workshop is not meant to be redundant with existing topical conferences such as Vertex, IEEE or SPIE, but instead should provide a high level overview of activities, together with opportunities for discussions and exploration of new ideas and partnerships to address the technical challenges posed by the next generation of HEP experiments.</a:t>
            </a:r>
            <a:endParaRPr lang="en-US" dirty="0"/>
          </a:p>
        </p:txBody>
      </p:sp>
    </p:spTree>
    <p:extLst>
      <p:ext uri="{BB962C8B-B14F-4D97-AF65-F5344CB8AC3E}">
        <p14:creationId xmlns:p14="http://schemas.microsoft.com/office/powerpoint/2010/main" val="3466590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background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DOE OHEP initiated an “optimization” process for the HEP labs – outcome is still TBA</a:t>
            </a:r>
          </a:p>
          <a:p>
            <a:r>
              <a:rPr lang="en-US" dirty="0" smtClean="0"/>
              <a:t>HEP labs decided to be proactive and take a closer look at optimization of IC engineering</a:t>
            </a:r>
          </a:p>
          <a:p>
            <a:pPr lvl="1"/>
            <a:r>
              <a:rPr lang="en-US" dirty="0" smtClean="0"/>
              <a:t>Good example of a key HEP capability where expertise is distributed among several labs and universities</a:t>
            </a:r>
          </a:p>
          <a:p>
            <a:r>
              <a:rPr lang="en-US" dirty="0" smtClean="0"/>
              <a:t>Lab POCs were identified to survey lab IC capabilities and put together a </a:t>
            </a:r>
            <a:r>
              <a:rPr lang="en-US" dirty="0" smtClean="0"/>
              <a:t>summary</a:t>
            </a:r>
          </a:p>
          <a:p>
            <a:pPr lvl="1"/>
            <a:r>
              <a:rPr lang="en-US" dirty="0" smtClean="0"/>
              <a:t>University capabilities need to be included as well; one of the purposes of this meeting</a:t>
            </a:r>
            <a:endParaRPr lang="en-US" dirty="0"/>
          </a:p>
        </p:txBody>
      </p:sp>
    </p:spTree>
    <p:extLst>
      <p:ext uri="{BB962C8B-B14F-4D97-AF65-F5344CB8AC3E}">
        <p14:creationId xmlns:p14="http://schemas.microsoft.com/office/powerpoint/2010/main" val="2411198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IC Capability Summary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Four HEP labs have IC </a:t>
            </a:r>
            <a:r>
              <a:rPr lang="en-US" dirty="0" smtClean="0"/>
              <a:t>groups, </a:t>
            </a:r>
            <a:r>
              <a:rPr lang="en-US" dirty="0" smtClean="0"/>
              <a:t>with a total of ~26 </a:t>
            </a:r>
            <a:r>
              <a:rPr lang="en-US" dirty="0" smtClean="0"/>
              <a:t>IC engineers</a:t>
            </a:r>
            <a:endParaRPr lang="en-US" dirty="0" smtClean="0"/>
          </a:p>
          <a:p>
            <a:pPr lvl="1"/>
            <a:r>
              <a:rPr lang="en-US" dirty="0" smtClean="0"/>
              <a:t>9 FTE supported by HEP funds in 2017</a:t>
            </a:r>
          </a:p>
          <a:p>
            <a:pPr lvl="1"/>
            <a:r>
              <a:rPr lang="en-US" dirty="0" smtClean="0"/>
              <a:t>Significant “work for others” activity (BES, NNSA, </a:t>
            </a:r>
            <a:r>
              <a:rPr lang="en-US" dirty="0" err="1" smtClean="0"/>
              <a:t>etc</a:t>
            </a:r>
            <a:r>
              <a:rPr lang="en-US" dirty="0" smtClean="0"/>
              <a:t>)</a:t>
            </a:r>
          </a:p>
          <a:p>
            <a:pPr lvl="1"/>
            <a:r>
              <a:rPr lang="en-US" dirty="0" smtClean="0"/>
              <a:t>Highly leveraged capability; CAD tool costs distributed</a:t>
            </a:r>
          </a:p>
          <a:p>
            <a:r>
              <a:rPr lang="en-US" dirty="0" smtClean="0"/>
              <a:t>In-house IC engineering has many advantages over outside contractors</a:t>
            </a:r>
          </a:p>
          <a:p>
            <a:pPr lvl="1"/>
            <a:r>
              <a:rPr lang="en-US" dirty="0" smtClean="0"/>
              <a:t>Strong connection to physics and experiments</a:t>
            </a:r>
          </a:p>
          <a:p>
            <a:pPr lvl="1"/>
            <a:r>
              <a:rPr lang="en-US" dirty="0" smtClean="0"/>
              <a:t>Re-use of building blocks by multiple projects</a:t>
            </a:r>
          </a:p>
          <a:p>
            <a:pPr lvl="1"/>
            <a:r>
              <a:rPr lang="en-US" dirty="0" smtClean="0"/>
              <a:t>Economical relative to commercial ASIC </a:t>
            </a:r>
            <a:r>
              <a:rPr lang="en-US" dirty="0" smtClean="0"/>
              <a:t>design firms</a:t>
            </a:r>
          </a:p>
          <a:p>
            <a:r>
              <a:rPr lang="en-US" dirty="0" smtClean="0"/>
              <a:t>Re-iterated recommendations of 2013 IC workshop </a:t>
            </a:r>
            <a:endParaRPr lang="en-US" dirty="0" smtClean="0"/>
          </a:p>
        </p:txBody>
      </p:sp>
    </p:spTree>
    <p:extLst>
      <p:ext uri="{BB962C8B-B14F-4D97-AF65-F5344CB8AC3E}">
        <p14:creationId xmlns:p14="http://schemas.microsoft.com/office/powerpoint/2010/main" val="1118009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Recommendations from 2013 IC Workshop</a:t>
            </a:r>
            <a:endParaRPr lang="en-US" dirty="0"/>
          </a:p>
        </p:txBody>
      </p:sp>
      <p:sp>
        <p:nvSpPr>
          <p:cNvPr id="3" name="Content Placeholder 2"/>
          <p:cNvSpPr>
            <a:spLocks noGrp="1"/>
          </p:cNvSpPr>
          <p:nvPr>
            <p:ph idx="1"/>
          </p:nvPr>
        </p:nvSpPr>
        <p:spPr>
          <a:xfrm>
            <a:off x="457199" y="1600200"/>
            <a:ext cx="8464153" cy="4967371"/>
          </a:xfrm>
        </p:spPr>
        <p:txBody>
          <a:bodyPr>
            <a:normAutofit fontScale="55000" lnSpcReduction="20000"/>
          </a:bodyPr>
          <a:lstStyle/>
          <a:p>
            <a:pPr marL="514350" indent="-514350">
              <a:buFont typeface="+mj-lt"/>
              <a:buAutoNum type="arabicPeriod"/>
            </a:pPr>
            <a:r>
              <a:rPr lang="en-US" dirty="0" smtClean="0"/>
              <a:t>Continue </a:t>
            </a:r>
            <a:r>
              <a:rPr lang="en-US" dirty="0"/>
              <a:t>to encourage the strong physicist-IC designer links in the US. This is a vital part of innovation and also important to the educational/training mission. </a:t>
            </a:r>
          </a:p>
          <a:p>
            <a:pPr marL="514350" indent="-514350">
              <a:buFont typeface="+mj-lt"/>
              <a:buAutoNum type="arabicPeriod"/>
            </a:pPr>
            <a:r>
              <a:rPr lang="en-US" dirty="0" smtClean="0"/>
              <a:t>Seek </a:t>
            </a:r>
            <a:r>
              <a:rPr lang="en-US" dirty="0"/>
              <a:t>to increase generic ASIC R&amp;D to keep up with technology. </a:t>
            </a:r>
          </a:p>
          <a:p>
            <a:pPr marL="514350" indent="-514350">
              <a:buFont typeface="+mj-lt"/>
              <a:buAutoNum type="arabicPeriod"/>
            </a:pPr>
            <a:r>
              <a:rPr lang="en-US" dirty="0" smtClean="0"/>
              <a:t>Basic </a:t>
            </a:r>
            <a:r>
              <a:rPr lang="en-US" dirty="0"/>
              <a:t>literacy on IC technology should be included in the education of physics students to facilitate the communication between physicists and engineers, which is especially true for analog circuits for detectors. </a:t>
            </a:r>
          </a:p>
          <a:p>
            <a:pPr marL="514350" indent="-514350">
              <a:buFont typeface="+mj-lt"/>
              <a:buAutoNum type="arabicPeriod"/>
            </a:pPr>
            <a:r>
              <a:rPr lang="en-US" dirty="0" smtClean="0"/>
              <a:t>To </a:t>
            </a:r>
            <a:r>
              <a:rPr lang="en-US" dirty="0"/>
              <a:t>facilitate communication among designers, hold a yearly workshop of US IC designers. Include technical training to keep up with industry developments. </a:t>
            </a:r>
          </a:p>
          <a:p>
            <a:pPr marL="514350" indent="-514350">
              <a:buFont typeface="+mj-lt"/>
              <a:buAutoNum type="arabicPeriod"/>
            </a:pPr>
            <a:r>
              <a:rPr lang="en-US" dirty="0" smtClean="0"/>
              <a:t>A point</a:t>
            </a:r>
            <a:r>
              <a:rPr lang="en-US" dirty="0"/>
              <a:t>-of-contact for each institute should be identified to facilitate communication between groups and to follow up on recommendations in this report. </a:t>
            </a:r>
            <a:endParaRPr lang="en-US" dirty="0" smtClean="0"/>
          </a:p>
          <a:p>
            <a:pPr marL="514350" indent="-514350">
              <a:buFont typeface="+mj-lt"/>
              <a:buAutoNum type="arabicPeriod"/>
            </a:pPr>
            <a:r>
              <a:rPr lang="en-US" dirty="0" smtClean="0"/>
              <a:t> </a:t>
            </a:r>
            <a:r>
              <a:rPr lang="en-US" dirty="0"/>
              <a:t>Investigate practical options for a designer at institute A to work a small fraction of time on a project at institute B on which institute A is not involved. This would be very helpful for load balancing in small groups- particularly universities. </a:t>
            </a:r>
          </a:p>
          <a:p>
            <a:pPr marL="514350" indent="-514350">
              <a:buFont typeface="+mj-lt"/>
              <a:buAutoNum type="arabicPeriod"/>
            </a:pPr>
            <a:r>
              <a:rPr lang="en-US" dirty="0" smtClean="0"/>
              <a:t>Complete </a:t>
            </a:r>
            <a:r>
              <a:rPr lang="en-US" dirty="0"/>
              <a:t>and maintain an up-to-date catalog of existing ASICs as shown in the appendix 6.4. </a:t>
            </a:r>
          </a:p>
          <a:p>
            <a:pPr marL="514350" indent="-514350">
              <a:buFont typeface="+mj-lt"/>
              <a:buAutoNum type="arabicPeriod"/>
            </a:pPr>
            <a:r>
              <a:rPr lang="en-US" dirty="0" smtClean="0"/>
              <a:t>Consider </a:t>
            </a:r>
            <a:r>
              <a:rPr lang="en-US" dirty="0"/>
              <a:t>a scientific ASIC design stewardship role for HEP, analogous to the particle accelerator stewardship role. </a:t>
            </a:r>
          </a:p>
          <a:p>
            <a:endParaRPr lang="en-US" dirty="0"/>
          </a:p>
          <a:p>
            <a:endParaRPr lang="en-US" dirty="0"/>
          </a:p>
        </p:txBody>
      </p:sp>
      <p:sp>
        <p:nvSpPr>
          <p:cNvPr id="4" name="Right Arrow 3"/>
          <p:cNvSpPr/>
          <p:nvPr/>
        </p:nvSpPr>
        <p:spPr>
          <a:xfrm>
            <a:off x="147430" y="3144379"/>
            <a:ext cx="348781" cy="247833"/>
          </a:xfrm>
          <a:prstGeom prst="rightArrow">
            <a:avLst/>
          </a:prstGeom>
          <a:solidFill>
            <a:srgbClr val="C0504D"/>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ight Arrow 4"/>
          <p:cNvSpPr/>
          <p:nvPr/>
        </p:nvSpPr>
        <p:spPr>
          <a:xfrm>
            <a:off x="147430" y="3544612"/>
            <a:ext cx="348781" cy="247833"/>
          </a:xfrm>
          <a:prstGeom prst="rightArrow">
            <a:avLst/>
          </a:prstGeom>
          <a:solidFill>
            <a:srgbClr val="C0504D"/>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ight Arrow 5"/>
          <p:cNvSpPr/>
          <p:nvPr/>
        </p:nvSpPr>
        <p:spPr>
          <a:xfrm>
            <a:off x="139395" y="5039611"/>
            <a:ext cx="348781" cy="247833"/>
          </a:xfrm>
          <a:prstGeom prst="rightArrow">
            <a:avLst/>
          </a:prstGeom>
          <a:solidFill>
            <a:srgbClr val="C0504D"/>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65212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to the Organizers</a:t>
            </a:r>
            <a:endParaRPr lang="en-US" dirty="0"/>
          </a:p>
        </p:txBody>
      </p:sp>
      <p:sp>
        <p:nvSpPr>
          <p:cNvPr id="3" name="Content Placeholder 2"/>
          <p:cNvSpPr>
            <a:spLocks noGrp="1"/>
          </p:cNvSpPr>
          <p:nvPr>
            <p:ph idx="1"/>
          </p:nvPr>
        </p:nvSpPr>
        <p:spPr>
          <a:xfrm>
            <a:off x="457199" y="1600200"/>
            <a:ext cx="8464153" cy="4982860"/>
          </a:xfrm>
        </p:spPr>
        <p:txBody>
          <a:bodyPr numCol="3">
            <a:normAutofit fontScale="70000" lnSpcReduction="20000"/>
          </a:bodyPr>
          <a:lstStyle/>
          <a:p>
            <a:r>
              <a:rPr lang="en-US" b="1" dirty="0"/>
              <a:t>Local Organizing Committee</a:t>
            </a:r>
          </a:p>
          <a:p>
            <a:pPr lvl="1"/>
            <a:r>
              <a:rPr lang="en-US" b="1" dirty="0" smtClean="0">
                <a:hlinkClick r:id="rId2"/>
              </a:rPr>
              <a:t>Angelo Dragone</a:t>
            </a:r>
            <a:r>
              <a:rPr lang="en-US" b="1" dirty="0" smtClean="0"/>
              <a:t>,</a:t>
            </a:r>
            <a:r>
              <a:rPr lang="en-US" dirty="0" smtClean="0"/>
              <a:t> SLAC </a:t>
            </a:r>
            <a:r>
              <a:rPr lang="en-US" b="1" dirty="0" smtClean="0"/>
              <a:t>(Chair)</a:t>
            </a:r>
            <a:endParaRPr lang="en-US" dirty="0" smtClean="0"/>
          </a:p>
          <a:p>
            <a:pPr lvl="1"/>
            <a:r>
              <a:rPr lang="en-US" b="1" dirty="0" smtClean="0">
                <a:hlinkClick r:id="rId3"/>
              </a:rPr>
              <a:t>Gunther Haller</a:t>
            </a:r>
            <a:r>
              <a:rPr lang="en-US" dirty="0" smtClean="0"/>
              <a:t>, SLAC</a:t>
            </a:r>
            <a:r>
              <a:rPr lang="en-US" b="1" dirty="0" smtClean="0"/>
              <a:t> </a:t>
            </a:r>
            <a:endParaRPr lang="en-US" dirty="0" smtClean="0"/>
          </a:p>
          <a:p>
            <a:pPr lvl="1"/>
            <a:r>
              <a:rPr lang="en-US" b="1" dirty="0" smtClean="0">
                <a:hlinkClick r:id="rId4"/>
              </a:rPr>
              <a:t>Marty Bredeinbach</a:t>
            </a:r>
            <a:r>
              <a:rPr lang="en-US" dirty="0" smtClean="0"/>
              <a:t>, SLAC</a:t>
            </a:r>
          </a:p>
          <a:p>
            <a:pPr lvl="1"/>
            <a:r>
              <a:rPr lang="en-US" b="1" dirty="0" smtClean="0">
                <a:hlinkClick r:id="rId5"/>
              </a:rPr>
              <a:t>Pietro Caragiulo</a:t>
            </a:r>
            <a:r>
              <a:rPr lang="en-US" dirty="0" smtClean="0"/>
              <a:t>, SLAC</a:t>
            </a:r>
          </a:p>
          <a:p>
            <a:pPr lvl="1"/>
            <a:r>
              <a:rPr lang="en-US" b="1" dirty="0" smtClean="0">
                <a:hlinkClick r:id="rId6"/>
              </a:rPr>
              <a:t>Bojan Markovic</a:t>
            </a:r>
            <a:r>
              <a:rPr lang="en-US" dirty="0" smtClean="0"/>
              <a:t>, SLAC</a:t>
            </a:r>
          </a:p>
          <a:p>
            <a:pPr lvl="1"/>
            <a:r>
              <a:rPr lang="en-US" b="1" dirty="0" smtClean="0">
                <a:hlinkClick r:id="rId7"/>
              </a:rPr>
              <a:t>Hussein Ali</a:t>
            </a:r>
            <a:r>
              <a:rPr lang="en-US" dirty="0" smtClean="0"/>
              <a:t>, SLAC</a:t>
            </a:r>
          </a:p>
          <a:p>
            <a:pPr lvl="1"/>
            <a:r>
              <a:rPr lang="en-US" b="1" dirty="0" smtClean="0">
                <a:hlinkClick r:id="rId8"/>
              </a:rPr>
              <a:t>Traci Kawakami</a:t>
            </a:r>
            <a:r>
              <a:rPr lang="en-US" b="1" dirty="0" smtClean="0"/>
              <a:t>,</a:t>
            </a:r>
            <a:r>
              <a:rPr lang="en-US" dirty="0" smtClean="0"/>
              <a:t> SLAC</a:t>
            </a:r>
          </a:p>
          <a:p>
            <a:endParaRPr lang="en-US" dirty="0"/>
          </a:p>
          <a:p>
            <a:pPr marL="0" indent="0">
              <a:buNone/>
            </a:pPr>
            <a:endParaRPr lang="en-US" dirty="0" smtClean="0"/>
          </a:p>
          <a:p>
            <a:r>
              <a:rPr lang="en-US" b="1" dirty="0"/>
              <a:t>Organizing Committee</a:t>
            </a:r>
          </a:p>
          <a:p>
            <a:pPr lvl="1"/>
            <a:r>
              <a:rPr lang="en-US" dirty="0" smtClean="0"/>
              <a:t>Gary Drake, ANL</a:t>
            </a:r>
          </a:p>
          <a:p>
            <a:pPr lvl="1"/>
            <a:r>
              <a:rPr lang="en-US" dirty="0" smtClean="0"/>
              <a:t>Paul O'Connor, BNL</a:t>
            </a:r>
          </a:p>
          <a:p>
            <a:pPr lvl="1"/>
            <a:r>
              <a:rPr lang="en-US" dirty="0" err="1" smtClean="0"/>
              <a:t>Grzegorz</a:t>
            </a:r>
            <a:r>
              <a:rPr lang="en-US" dirty="0" smtClean="0"/>
              <a:t> </a:t>
            </a:r>
            <a:r>
              <a:rPr lang="en-US" dirty="0" err="1" smtClean="0"/>
              <a:t>Deputch</a:t>
            </a:r>
            <a:r>
              <a:rPr lang="en-US" dirty="0" smtClean="0"/>
              <a:t>, FNAL</a:t>
            </a:r>
          </a:p>
          <a:p>
            <a:pPr lvl="1"/>
            <a:r>
              <a:rPr lang="en-US" dirty="0" smtClean="0"/>
              <a:t>Angelo </a:t>
            </a:r>
            <a:r>
              <a:rPr lang="en-US" dirty="0" err="1" smtClean="0"/>
              <a:t>Dragone</a:t>
            </a:r>
            <a:r>
              <a:rPr lang="en-US" dirty="0" smtClean="0"/>
              <a:t>, SLAC </a:t>
            </a:r>
            <a:r>
              <a:rPr lang="en-US" b="1" dirty="0" smtClean="0"/>
              <a:t>(Chair)</a:t>
            </a:r>
            <a:endParaRPr lang="en-US" dirty="0" smtClean="0"/>
          </a:p>
          <a:p>
            <a:pPr lvl="1"/>
            <a:r>
              <a:rPr lang="en-US" dirty="0" smtClean="0"/>
              <a:t>Carl Grace, LBNL</a:t>
            </a:r>
          </a:p>
          <a:p>
            <a:pPr lvl="1"/>
            <a:r>
              <a:rPr lang="en-US" dirty="0" smtClean="0"/>
              <a:t>Mitch Newcomer, </a:t>
            </a:r>
            <a:r>
              <a:rPr lang="en-US" dirty="0" err="1" smtClean="0"/>
              <a:t>UPenn</a:t>
            </a:r>
            <a:endParaRPr lang="en-US" dirty="0" smtClean="0"/>
          </a:p>
          <a:p>
            <a:endParaRPr lang="en-US" dirty="0"/>
          </a:p>
          <a:p>
            <a:endParaRPr lang="en-US" dirty="0" smtClean="0"/>
          </a:p>
          <a:p>
            <a:endParaRPr lang="en-US" dirty="0"/>
          </a:p>
          <a:p>
            <a:endParaRPr lang="en-US" dirty="0" smtClean="0"/>
          </a:p>
          <a:p>
            <a:pPr marL="0" indent="0">
              <a:buNone/>
            </a:pPr>
            <a:endParaRPr lang="en-US" dirty="0" smtClean="0"/>
          </a:p>
          <a:p>
            <a:r>
              <a:rPr lang="en-US" b="1" dirty="0"/>
              <a:t>Advisory Committee</a:t>
            </a:r>
          </a:p>
          <a:p>
            <a:pPr lvl="1"/>
            <a:r>
              <a:rPr lang="en-US" dirty="0" smtClean="0"/>
              <a:t>Natalie Roe, LBNL </a:t>
            </a:r>
            <a:r>
              <a:rPr lang="en-US" b="1" dirty="0" smtClean="0"/>
              <a:t>(Chair)</a:t>
            </a:r>
            <a:endParaRPr lang="en-US" dirty="0" smtClean="0"/>
          </a:p>
          <a:p>
            <a:pPr lvl="1"/>
            <a:r>
              <a:rPr lang="en-US" dirty="0" smtClean="0"/>
              <a:t>Maurice Garcia-</a:t>
            </a:r>
            <a:r>
              <a:rPr lang="en-US" dirty="0" err="1" smtClean="0"/>
              <a:t>Sciveres</a:t>
            </a:r>
            <a:r>
              <a:rPr lang="en-US" dirty="0" smtClean="0"/>
              <a:t>, LBNL</a:t>
            </a:r>
          </a:p>
          <a:p>
            <a:pPr lvl="1"/>
            <a:r>
              <a:rPr lang="en-US" dirty="0" smtClean="0"/>
              <a:t>Robert S </a:t>
            </a:r>
            <a:r>
              <a:rPr lang="en-US" dirty="0" err="1" smtClean="0"/>
              <a:t>Tschirhart</a:t>
            </a:r>
            <a:r>
              <a:rPr lang="en-US" dirty="0" smtClean="0"/>
              <a:t>, FNAL</a:t>
            </a:r>
          </a:p>
          <a:p>
            <a:pPr lvl="1"/>
            <a:r>
              <a:rPr lang="en-US" smtClean="0"/>
              <a:t>Gary </a:t>
            </a:r>
            <a:r>
              <a:rPr lang="en-US" smtClean="0"/>
              <a:t>Drake, </a:t>
            </a:r>
            <a:r>
              <a:rPr lang="en-US" dirty="0" smtClean="0"/>
              <a:t>ANL</a:t>
            </a:r>
          </a:p>
          <a:p>
            <a:pPr lvl="1"/>
            <a:r>
              <a:rPr lang="en-US" dirty="0" err="1" smtClean="0"/>
              <a:t>Hucheng</a:t>
            </a:r>
            <a:r>
              <a:rPr lang="en-US" dirty="0" smtClean="0"/>
              <a:t> Chen, BNL</a:t>
            </a:r>
          </a:p>
          <a:p>
            <a:pPr lvl="1"/>
            <a:r>
              <a:rPr lang="en-US" dirty="0" smtClean="0"/>
              <a:t>Marty </a:t>
            </a:r>
            <a:r>
              <a:rPr lang="en-US" dirty="0" err="1" smtClean="0"/>
              <a:t>Bredeinbach</a:t>
            </a:r>
            <a:r>
              <a:rPr lang="en-US" dirty="0" smtClean="0"/>
              <a:t>, SLAC</a:t>
            </a:r>
          </a:p>
          <a:p>
            <a:pPr lvl="1"/>
            <a:r>
              <a:rPr lang="en-US" dirty="0" smtClean="0"/>
              <a:t>Klaus </a:t>
            </a:r>
            <a:r>
              <a:rPr lang="en-US" dirty="0" err="1" smtClean="0"/>
              <a:t>Honscheid</a:t>
            </a:r>
            <a:r>
              <a:rPr lang="en-US" dirty="0" smtClean="0"/>
              <a:t>, OSU</a:t>
            </a:r>
          </a:p>
          <a:p>
            <a:endParaRPr lang="en-US" dirty="0"/>
          </a:p>
        </p:txBody>
      </p:sp>
      <p:sp>
        <p:nvSpPr>
          <p:cNvPr id="4" name="TextBox 3"/>
          <p:cNvSpPr txBox="1"/>
          <p:nvPr/>
        </p:nvSpPr>
        <p:spPr>
          <a:xfrm>
            <a:off x="1610801" y="6059840"/>
            <a:ext cx="6555927" cy="523220"/>
          </a:xfrm>
          <a:prstGeom prst="rect">
            <a:avLst/>
          </a:prstGeom>
          <a:noFill/>
        </p:spPr>
        <p:txBody>
          <a:bodyPr wrap="none" rtlCol="0">
            <a:spAutoFit/>
          </a:bodyPr>
          <a:lstStyle/>
          <a:p>
            <a:r>
              <a:rPr lang="en-US" sz="2800" i="1" dirty="0" smtClean="0"/>
              <a:t>Have an enjoyable and productive meeting!</a:t>
            </a:r>
            <a:endParaRPr lang="en-US" sz="2800" i="1" dirty="0"/>
          </a:p>
        </p:txBody>
      </p:sp>
    </p:spTree>
    <p:extLst>
      <p:ext uri="{BB962C8B-B14F-4D97-AF65-F5344CB8AC3E}">
        <p14:creationId xmlns:p14="http://schemas.microsoft.com/office/powerpoint/2010/main" val="15106393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TotalTime>
  <Words>596</Words>
  <Application>Microsoft Macintosh PowerPoint</Application>
  <PresentationFormat>On-screen Show (4:3)</PresentationFormat>
  <Paragraphs>68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Introduction to HEP-IC 2017</vt:lpstr>
      <vt:lpstr>Purpose of this Meeting</vt:lpstr>
      <vt:lpstr>Some background</vt:lpstr>
      <vt:lpstr>Lab IC Capability Summary</vt:lpstr>
      <vt:lpstr>Recommendations from 2013 IC Workshop</vt:lpstr>
      <vt:lpstr>Thanks to the Organizers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Roe</dc:creator>
  <cp:lastModifiedBy>Natalie  Roe</cp:lastModifiedBy>
  <cp:revision>5</cp:revision>
  <dcterms:created xsi:type="dcterms:W3CDTF">2017-10-04T02:33:45Z</dcterms:created>
  <dcterms:modified xsi:type="dcterms:W3CDTF">2017-10-04T14:38:14Z</dcterms:modified>
</cp:coreProperties>
</file>