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709" r:id="rId2"/>
    <p:sldMasterId id="2147483696" r:id="rId3"/>
    <p:sldMasterId id="2147483752" r:id="rId4"/>
  </p:sldMasterIdLst>
  <p:notesMasterIdLst>
    <p:notesMasterId r:id="rId26"/>
  </p:notesMasterIdLst>
  <p:handoutMasterIdLst>
    <p:handoutMasterId r:id="rId27"/>
  </p:handoutMasterIdLst>
  <p:sldIdLst>
    <p:sldId id="343" r:id="rId5"/>
    <p:sldId id="571" r:id="rId6"/>
    <p:sldId id="574" r:id="rId7"/>
    <p:sldId id="542" r:id="rId8"/>
    <p:sldId id="422" r:id="rId9"/>
    <p:sldId id="541" r:id="rId10"/>
    <p:sldId id="567" r:id="rId11"/>
    <p:sldId id="579" r:id="rId12"/>
    <p:sldId id="477" r:id="rId13"/>
    <p:sldId id="569" r:id="rId14"/>
    <p:sldId id="550" r:id="rId15"/>
    <p:sldId id="575" r:id="rId16"/>
    <p:sldId id="576" r:id="rId17"/>
    <p:sldId id="577" r:id="rId18"/>
    <p:sldId id="543" r:id="rId19"/>
    <p:sldId id="562" r:id="rId20"/>
    <p:sldId id="572" r:id="rId21"/>
    <p:sldId id="573" r:id="rId22"/>
    <p:sldId id="547" r:id="rId23"/>
    <p:sldId id="578" r:id="rId24"/>
    <p:sldId id="325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FFFF00"/>
    <a:srgbClr val="006600"/>
    <a:srgbClr val="A50021"/>
    <a:srgbClr val="660033"/>
    <a:srgbClr val="000099"/>
    <a:srgbClr val="003300"/>
    <a:srgbClr val="00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6667" autoAdjust="0"/>
  </p:normalViewPr>
  <p:slideViewPr>
    <p:cSldViewPr snapToGrid="0">
      <p:cViewPr varScale="1">
        <p:scale>
          <a:sx n="80" d="100"/>
          <a:sy n="80" d="100"/>
        </p:scale>
        <p:origin x="-5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-2796" y="-9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5" tIns="46573" rIns="93145" bIns="4657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5" tIns="46573" rIns="93145" bIns="4657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CFBB8904-882A-429D-B430-6CF4A1896FEF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5" tIns="46573" rIns="93145" bIns="4657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5" tIns="46573" rIns="93145" bIns="4657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1CE09B08-E5CE-46F7-BEA0-9410F12F5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5" tIns="46573" rIns="93145" bIns="4657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5" tIns="46573" rIns="93145" bIns="4657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C301479-80A4-4FFE-80FA-14411B8A94A6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5" tIns="46573" rIns="93145" bIns="46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5" tIns="46573" rIns="93145" bIns="4657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5" tIns="46573" rIns="93145" bIns="4657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1F32A4AD-058C-49C4-95B2-D270233A9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763569-51DF-4A81-A0A3-8D099F85F1D6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7B4322C4-4D43-4930-BCFB-E3C6436C4806}" type="slidenum">
              <a:rPr lang="en-US" sz="1200" b="0">
                <a:solidFill>
                  <a:srgbClr val="000000"/>
                </a:solidFill>
              </a:rPr>
              <a:pPr algn="r" defTabSz="931863"/>
              <a:t>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54" tIns="46578" rIns="93154" bIns="46578" anchor="b"/>
          <a:lstStyle/>
          <a:p>
            <a:pPr algn="r" defTabSz="915988"/>
            <a:fld id="{506B8B64-4154-449E-A4D2-94B34BEE5EB0}" type="slidenum">
              <a:rPr lang="en-US" sz="1200" b="0">
                <a:solidFill>
                  <a:srgbClr val="000000"/>
                </a:solidFill>
              </a:rPr>
              <a:pPr algn="r" defTabSz="915988"/>
              <a:t>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</p:spPr>
        <p:txBody>
          <a:bodyPr lIns="93154" tIns="46578" rIns="93154" bIns="46578"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6" rIns="93172" bIns="46586" anchor="b"/>
          <a:lstStyle/>
          <a:p>
            <a:pPr algn="r" defTabSz="915988" eaLnBrk="0" hangingPunct="0"/>
            <a:fld id="{73DDA0E5-0304-4485-BB0A-916A65597CAC}" type="slidenum">
              <a:rPr lang="en-US" sz="1200" b="0">
                <a:latin typeface="Arial" charset="0"/>
              </a:rPr>
              <a:pPr algn="r" defTabSz="915988" eaLnBrk="0" hangingPunct="0"/>
              <a:t>3</a:t>
            </a:fld>
            <a:endParaRPr lang="en-US" sz="1200" b="0">
              <a:latin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72" tIns="46586" rIns="93172" bIns="46586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A15CA0-8AC6-4D73-9015-38FDFC6D4239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4516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15BF6-62A1-4CFC-AFCB-EAD9040DE278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2" tIns="46586" rIns="93172" bIns="46586"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3731" name="Slide Number Placeholder 3"/>
          <p:cNvSpPr txBox="1">
            <a:spLocks noGrp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6" rIns="93172" bIns="46586" anchor="b"/>
          <a:lstStyle/>
          <a:p>
            <a:pPr algn="r" eaLnBrk="0" hangingPunct="0"/>
            <a:fld id="{61362D2D-69E5-45A8-8716-EE25EB6BFC45}" type="slidenum">
              <a:rPr lang="en-US" sz="1200" b="0">
                <a:latin typeface="Arial" charset="0"/>
              </a:rPr>
              <a:pPr algn="r" eaLnBrk="0" hangingPunct="0"/>
              <a:t>12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D9B36ED7-CEE7-4BE2-B5B5-9AE4B4C744F4}" type="slidenum">
              <a:rPr lang="en-US" altLang="en-US" sz="1200" b="0">
                <a:solidFill>
                  <a:srgbClr val="000000"/>
                </a:solidFill>
                <a:latin typeface="Arial" charset="0"/>
              </a:rPr>
              <a:pPr algn="r" defTabSz="931863"/>
              <a:t>14</a:t>
            </a:fld>
            <a:endParaRPr lang="en-US" altLang="en-US" sz="12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 lIns="93163" tIns="46582" rIns="93163" bIns="46582"/>
          <a:lstStyle/>
          <a:p>
            <a:pPr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42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58" tIns="46580" rIns="93158" bIns="46580"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94275" name="Slide Number Placeholder 3"/>
          <p:cNvSpPr txBox="1">
            <a:spLocks noGrp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58" tIns="46580" rIns="93158" bIns="46580" anchor="b"/>
          <a:lstStyle/>
          <a:p>
            <a:pPr algn="r" eaLnBrk="0" hangingPunct="0"/>
            <a:fld id="{6B683952-1573-47C9-8836-8AA331E2E050}" type="slidenum">
              <a:rPr lang="en-US" sz="1200" b="0">
                <a:latin typeface="Arial" charset="0"/>
              </a:rPr>
              <a:pPr algn="r" eaLnBrk="0" hangingPunct="0"/>
              <a:t>18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58" tIns="46580" rIns="93158" bIns="46580"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96323" name="Slide Number Placeholder 3"/>
          <p:cNvSpPr txBox="1">
            <a:spLocks noGrp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58" tIns="46580" rIns="93158" bIns="46580" anchor="b"/>
          <a:lstStyle/>
          <a:p>
            <a:pPr algn="r" eaLnBrk="0" hangingPunct="0"/>
            <a:fld id="{B0D84374-3454-4662-B2E4-49C097AEDA81}" type="slidenum">
              <a:rPr lang="en-US" sz="1200" b="0">
                <a:latin typeface="Arial" charset="0"/>
              </a:rPr>
              <a:pPr algn="r" eaLnBrk="0" hangingPunct="0"/>
              <a:t>19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381DE-329D-49E5-872E-B93EEB11BB10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56C1B-4BE8-480F-96AF-4BD866FD9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CCE03-B1AC-41DD-AB83-6B92BF3658D7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68363-36BD-4A22-BEBF-0EF2FFDF0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D4C84-008F-4D2B-A6FA-2A833F38B089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6E4B-4BA6-4D11-A1AA-E047A392E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58013" y="646112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BF486C0-BEA7-4753-AF67-A2AE8EA624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7011A-353C-4B29-A7A7-93E24C068BF9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A045A-75D8-48B4-A09C-D3558FC3B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A7DAF-CB8E-4E1B-8F1E-A9B92AFA0D0A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D7664-7F60-415B-8050-ADBF3F1CC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59660-BB73-4156-80D3-F78250892F7B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A32B4-2E15-4346-B910-4A0985039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E20C2-824D-49F7-8E50-4D30CC511C90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63E70-ADCF-48E5-B48C-D82640B11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408BC-820F-41ED-98EE-375D0B4AB982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CDA9B-BBA3-4BAB-B9AE-8B342D296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85034-00AA-4B44-9AD6-C9F928D8E595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AB738-8571-4898-B139-E1E3AA325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58BC8-D078-4C4F-A0BF-F61C824D03CC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E93E3-515C-42EE-9F7A-DD1DFBD77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7EF3A-4502-4A17-B836-1C3E00A93EFC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5717-9B79-4239-8902-6F7F88A6F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A4916-6AB7-4DE2-8C96-33214F144053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3B9C0-0F82-4A6E-AA7F-39B43CA47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27A07-0068-4D36-9B92-C533908C55D8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82BD9-B109-4362-92E6-2CE625A22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2A96-7DE8-42F2-B888-0BF67D2860D8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2BE9D-536E-4FF2-8803-B17D93C4B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DG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58013" y="64611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50843-5C30-4A3E-B6ED-66F4BE22C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FFF05-BED7-42B0-A77A-F58ED26116AB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593AB-BE07-4418-8FDF-7437EE81F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81E89-3D7D-43FA-BA4E-2313030766C1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DF5E2-C0FC-4344-9203-B0FD2BA1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3B7E9-DEF8-425B-8334-D557DC25AA68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F8AB4-59DA-4355-BB3F-9F2B5B343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42198-F634-495F-B61C-02D8231A8D56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F8333-2F00-4859-8289-1015339B6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C9271-05C5-4D86-99A6-B53EFE580955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5B719-6520-417A-A2C3-A1BA605C7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5AF57-8D41-4680-9A65-6EF3F8BE8856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10F21-C5D5-44E8-AD69-9512101AF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1D392-013F-4F2E-AFA8-C315664A49D5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FD058-A1CA-4D6F-8314-C2994F28A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CBD97-F753-4BCD-BE02-A84D55BBBF08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8562F-5089-49B2-9753-630D61101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36C80-1EEB-43B6-BC0C-81A8B5B24818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36020-245B-4998-A9DD-BFA85505B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E2227-FA0C-44C0-AC4A-FC9BECC3FA04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F7C1C-1057-4F60-AF2D-700811401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98E94-A13F-4D15-BC0F-39385321ECE9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0B167-DA84-44AD-A47A-08331E1EC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DF00E-47F0-4386-9A18-F4E55CBAE300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CAE4E-E99D-4A2B-901B-F7DFD836C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F5D03-3A04-4520-B0DA-1E3FC608F3C0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152C0-241A-4D2D-A317-45C38E7C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8429D-D383-4B52-9B6E-5C7F0BB95C9B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B3AAE-D744-49D0-A49E-215C1F76C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4CA09-3CE1-4523-9417-F65E9DC57997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FEBBD-BF2D-4580-BFE1-A60D3CE53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E5230-C815-478F-A287-FE53F2D15C67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CC43B-639F-48E1-914B-C3C41038A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0B6C7-C3FE-4239-A489-66BDA256A3AB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D1381-80F6-4E4E-A5A7-710CB3B7D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8FEA0-B702-487F-A9DC-7E487AA6AA46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9D038-C2E2-4260-BC75-39C405721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F6CD8-557F-4F09-B122-9C3F9912BFDF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5B186-C025-45AC-9968-CD3308FE3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7746D-7FE4-45C3-B782-E71228F9D63F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F8DF3-ED48-4DB9-A817-12FE3E4B7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37601-AE71-44AD-BEF6-76E75B266203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96D15-20E3-46EB-9B1A-DAD86309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3BA9E-CD3D-4425-BE97-E963EF4E2BCE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F2B83-B73C-4913-8974-D2F6D8F1C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7867D-A198-4375-9DB9-66BF2EC59FED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FD405-D79E-4079-AA25-A00204592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B9A97-417C-4811-B1BE-9A6E7E909189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D32DE-B3EE-42A0-BB7A-1F58A5F5B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C958E-4A4A-4FF5-9670-BAB4C2ED96CC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42A99-0210-429C-BF00-E46B25E75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F2C3E-45E1-48F6-AC37-9F509799544E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44A75-7E98-4A19-B2EE-191557936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F7F9F-535B-4871-A610-4AD7FA34F5B6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4008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502D5-446D-45C9-9FE6-BA1275C6E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388F3-DCB1-4672-B2AD-4A40A450CDCF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F3BB0-5979-462C-87AC-5913B1D68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34382-3B8C-4E83-B15A-82ABC9D308DC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68C4-7DAD-401E-9668-CB26B505B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12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fld id="{976E5724-8FC2-4ADC-BA71-ED13196EE4BE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51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84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42B7F"/>
                </a:solidFill>
                <a:latin typeface="Arial" charset="0"/>
              </a:defRPr>
            </a:lvl1pPr>
          </a:lstStyle>
          <a:p>
            <a:pPr>
              <a:defRPr/>
            </a:pPr>
            <a:fld id="{1C5D6D42-ABF4-43C4-A909-12805EEB4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802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80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8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12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fld id="{04EDB02B-FDC2-44A1-8FA6-946B517A6A81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51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84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42B7F"/>
                </a:solidFill>
                <a:latin typeface="Arial" charset="0"/>
              </a:defRPr>
            </a:lvl1pPr>
          </a:lstStyle>
          <a:p>
            <a:pPr>
              <a:defRPr/>
            </a:pPr>
            <a:fld id="{AC9D09AE-154D-47DF-9539-4001E207A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80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12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fld id="{2A142DD8-CA13-4079-9B18-E1ABD3A781C7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51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84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42B7F"/>
                </a:solidFill>
                <a:latin typeface="Arial" charset="0"/>
              </a:defRPr>
            </a:lvl1pPr>
          </a:lstStyle>
          <a:p>
            <a:pPr>
              <a:defRPr/>
            </a:pPr>
            <a:fld id="{5B1A34C6-058D-471B-9F51-A3CD43CC8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BD78A9-2D03-46FA-8F80-A865A633637B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823A944-FA0D-49BD-88ED-086DC49A9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0967" name="Picture 18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wmf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891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smtClean="0"/>
              <a:t>Developing Low-Noise Front-End ASICs </a:t>
            </a:r>
            <a:br>
              <a:rPr lang="en-US" sz="3200" smtClean="0"/>
            </a:br>
            <a:r>
              <a:rPr lang="en-US" sz="3200" i="1" smtClean="0"/>
              <a:t>-Microelectronics at BNL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697038"/>
            <a:ext cx="8978900" cy="990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b="1" smtClean="0"/>
              <a:t>Shaorui Li, Mietek Dabrowski, Alessio D’Andragora, Yuan Mei, Emerson Vernon </a:t>
            </a:r>
            <a:endParaRPr lang="en-US" altLang="zh-CN" sz="1800" b="1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b="1" i="0" smtClean="0"/>
              <a:t>Instrumentation Division, Brookhaven National Lab</a:t>
            </a:r>
            <a:r>
              <a:rPr lang="en-US" altLang="zh-CN" sz="1600" b="1" smtClean="0"/>
              <a:t>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CN" sz="800" b="1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b="1" smtClean="0"/>
              <a:t>Wenbin Hou,</a:t>
            </a:r>
            <a:r>
              <a:rPr lang="en-US" altLang="zh-CN" sz="1800" b="1" smtClean="0"/>
              <a:t> </a:t>
            </a:r>
            <a:r>
              <a:rPr lang="en-US" sz="1800" b="1" smtClean="0"/>
              <a:t>Krithika Yethiraj, Gianluigi de Geronimo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zh-CN" sz="1600" b="1" i="0" smtClean="0"/>
              <a:t>Stony Brook University</a:t>
            </a:r>
            <a:endParaRPr lang="en-US" sz="1600" b="1" i="0" smtClean="0"/>
          </a:p>
        </p:txBody>
      </p:sp>
      <p:pic>
        <p:nvPicPr>
          <p:cNvPr id="5632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3" y="2798763"/>
            <a:ext cx="4052887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57250" y="4017963"/>
            <a:ext cx="2732088" cy="762000"/>
          </a:xfrm>
          <a:prstGeom prst="roundRect">
            <a:avLst/>
          </a:prstGeom>
          <a:solidFill>
            <a:srgbClr val="006600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None/>
              <a:defRPr/>
            </a:pPr>
            <a:r>
              <a:rPr lang="en-US" sz="2400" i="1" kern="0" dirty="0">
                <a:solidFill>
                  <a:schemeClr val="bg1"/>
                </a:solidFill>
                <a:latin typeface="Monotype Corsiva" pitchFamily="66" charset="0"/>
                <a:ea typeface="+mn-ea"/>
              </a:rPr>
              <a:t>Microelectronics at BNL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3F390A-73B8-4EBE-A8AA-21E7B190E4D6}" type="slidenum">
              <a:rPr lang="en-US" smtClean="0"/>
              <a:pPr/>
              <a:t>10</a:t>
            </a:fld>
            <a:endParaRPr lang="en-US" smtClean="0"/>
          </a:p>
        </p:txBody>
      </p:sp>
      <p:pic>
        <p:nvPicPr>
          <p:cNvPr id="70658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6988" y="679450"/>
            <a:ext cx="5307012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Slide Number Placeholder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fld id="{AF68CDC6-61DE-4755-8CB2-4F34673AADB1}" type="slidenum">
              <a:rPr lang="en-US" sz="1200">
                <a:solidFill>
                  <a:srgbClr val="898989"/>
                </a:solidFill>
              </a:rPr>
              <a:pPr algn="r" eaLnBrk="0" hangingPunct="0"/>
              <a:t>10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9075" y="0"/>
            <a:ext cx="6113463" cy="461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SAR (Successive Approximation Register) ADC</a:t>
            </a:r>
          </a:p>
        </p:txBody>
      </p:sp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266700" y="2995613"/>
            <a:ext cx="45164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To achieve &gt;10-bit resolution, DAC </a:t>
            </a:r>
            <a:r>
              <a:rPr lang="en-US">
                <a:solidFill>
                  <a:srgbClr val="FF0000"/>
                </a:solidFill>
              </a:rPr>
              <a:t>redundancy and calibration </a:t>
            </a:r>
            <a:r>
              <a:rPr lang="en-US"/>
              <a:t>are necessary! </a:t>
            </a:r>
          </a:p>
        </p:txBody>
      </p:sp>
      <p:pic>
        <p:nvPicPr>
          <p:cNvPr id="70662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8700" y="3975100"/>
            <a:ext cx="384333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" y="4006850"/>
            <a:ext cx="3802063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TextBox 17"/>
          <p:cNvSpPr txBox="1">
            <a:spLocks noChangeArrowheads="1"/>
          </p:cNvSpPr>
          <p:nvPr/>
        </p:nvSpPr>
        <p:spPr bwMode="auto">
          <a:xfrm>
            <a:off x="5986463" y="4267200"/>
            <a:ext cx="17097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No missing codes!</a:t>
            </a:r>
          </a:p>
        </p:txBody>
      </p:sp>
      <p:sp>
        <p:nvSpPr>
          <p:cNvPr id="70665" name="TextBox 18"/>
          <p:cNvSpPr txBox="1">
            <a:spLocks noChangeArrowheads="1"/>
          </p:cNvSpPr>
          <p:nvPr/>
        </p:nvSpPr>
        <p:spPr bwMode="auto">
          <a:xfrm>
            <a:off x="1493838" y="4552950"/>
            <a:ext cx="2301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A lot missing codes!</a:t>
            </a:r>
          </a:p>
        </p:txBody>
      </p:sp>
      <p:sp>
        <p:nvSpPr>
          <p:cNvPr id="70666" name="TextBox 19"/>
          <p:cNvSpPr txBox="1">
            <a:spLocks noChangeArrowheads="1"/>
          </p:cNvSpPr>
          <p:nvPr/>
        </p:nvSpPr>
        <p:spPr bwMode="auto">
          <a:xfrm>
            <a:off x="636588" y="3729038"/>
            <a:ext cx="3209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Without Calibration</a:t>
            </a:r>
          </a:p>
        </p:txBody>
      </p:sp>
      <p:sp>
        <p:nvSpPr>
          <p:cNvPr id="70667" name="TextBox 20"/>
          <p:cNvSpPr txBox="1">
            <a:spLocks noChangeArrowheads="1"/>
          </p:cNvSpPr>
          <p:nvPr/>
        </p:nvSpPr>
        <p:spPr bwMode="auto">
          <a:xfrm>
            <a:off x="5037138" y="3743325"/>
            <a:ext cx="32115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With Calibration</a:t>
            </a:r>
          </a:p>
        </p:txBody>
      </p:sp>
      <p:sp>
        <p:nvSpPr>
          <p:cNvPr id="70668" name="Rectangle 21"/>
          <p:cNvSpPr>
            <a:spLocks noChangeArrowheads="1"/>
          </p:cNvSpPr>
          <p:nvPr/>
        </p:nvSpPr>
        <p:spPr bwMode="auto">
          <a:xfrm>
            <a:off x="101600" y="565150"/>
            <a:ext cx="38385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Most blocks are passive components </a:t>
            </a:r>
          </a:p>
          <a:p>
            <a:r>
              <a:rPr lang="en-US" sz="1600"/>
              <a:t>-&gt; less risk in cold environment</a:t>
            </a:r>
          </a:p>
          <a:p>
            <a:endParaRPr lang="en-US" sz="1600"/>
          </a:p>
          <a:p>
            <a:pPr>
              <a:buFont typeface="Arial" charset="0"/>
              <a:buChar char="•"/>
            </a:pPr>
            <a:r>
              <a:rPr lang="en-US" sz="1600"/>
              <a:t> Major linearity error come from DAC capacitor mismatch </a:t>
            </a:r>
          </a:p>
          <a:p>
            <a:r>
              <a:rPr lang="en-US" sz="1600"/>
              <a:t> -&gt; </a:t>
            </a:r>
            <a:r>
              <a:rPr lang="en-US" altLang="zh-CN" sz="1600"/>
              <a:t>calibrated to obtain high resolution</a:t>
            </a:r>
          </a:p>
          <a:p>
            <a:pPr>
              <a:buFont typeface="Arial" charset="0"/>
              <a:buChar char="•"/>
            </a:pPr>
            <a:endParaRPr lang="en-US" altLang="zh-CN" sz="1600"/>
          </a:p>
          <a:p>
            <a:pPr>
              <a:buFont typeface="Arial" charset="0"/>
              <a:buChar char="•"/>
            </a:pPr>
            <a:r>
              <a:rPr lang="en-US" sz="1600"/>
              <a:t> MIM capacitor mismatch is NOT sensitive to temperature</a:t>
            </a:r>
            <a:endParaRPr lang="en-US" altLang="zh-CN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4722FD-BFD2-4015-A0BF-A1E2255D28D1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71682" name="Slide Number Placeholder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fld id="{C31F8228-81EC-4157-A0DD-226CC4EDEA6A}" type="slidenum">
              <a:rPr lang="en-US" sz="1200">
                <a:solidFill>
                  <a:srgbClr val="898989"/>
                </a:solidFill>
              </a:rPr>
              <a:pPr algn="r" eaLnBrk="0" hangingPunct="0"/>
              <a:t>11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71683" name="Line 11"/>
          <p:cNvSpPr>
            <a:spLocks noChangeShapeType="1"/>
          </p:cNvSpPr>
          <p:nvPr/>
        </p:nvSpPr>
        <p:spPr bwMode="auto">
          <a:xfrm flipH="1">
            <a:off x="2362200" y="1641475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4" name="Line 12"/>
          <p:cNvSpPr>
            <a:spLocks noChangeShapeType="1"/>
          </p:cNvSpPr>
          <p:nvPr/>
        </p:nvSpPr>
        <p:spPr bwMode="auto">
          <a:xfrm flipV="1">
            <a:off x="906463" y="2014538"/>
            <a:ext cx="7010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1685" name="AutoShape 13"/>
          <p:cNvGrpSpPr>
            <a:grpSpLocks/>
          </p:cNvGrpSpPr>
          <p:nvPr/>
        </p:nvGrpSpPr>
        <p:grpSpPr bwMode="auto">
          <a:xfrm>
            <a:off x="2487613" y="1812925"/>
            <a:ext cx="304800" cy="382588"/>
            <a:chOff x="1267968" y="3066288"/>
            <a:chExt cx="304800" cy="384048"/>
          </a:xfrm>
        </p:grpSpPr>
        <p:pic>
          <p:nvPicPr>
            <p:cNvPr id="71781" name="AutoShape 1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67968" y="3066288"/>
              <a:ext cx="304800" cy="384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82" name="Text Box 12"/>
            <p:cNvSpPr txBox="1">
              <a:spLocks noChangeArrowheads="1"/>
            </p:cNvSpPr>
            <p:nvPr/>
          </p:nvSpPr>
          <p:spPr bwMode="auto">
            <a:xfrm rot="5400000">
              <a:off x="1276332" y="3219197"/>
              <a:ext cx="152436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047844" y="1945643"/>
            <a:ext cx="228600" cy="15240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50800" contourW="12700" prstMaterial="matte">
            <a:bevelT prst="angle"/>
            <a:bevelB w="0" h="0" prst="angle"/>
            <a:extrusionClr>
              <a:srgbClr val="FFFF00"/>
            </a:extrusionClr>
            <a:contourClr>
              <a:srgbClr val="FFC000"/>
            </a:contourClr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514444" y="1564643"/>
            <a:ext cx="228600" cy="150812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50800" contourW="12700" prstMaterial="matte">
            <a:bevelT prst="angle"/>
            <a:bevelB w="0" h="0" prst="angle"/>
            <a:extrusionClr>
              <a:srgbClr val="FFFF00"/>
            </a:extrusionClr>
            <a:contourClr>
              <a:srgbClr val="FFC000"/>
            </a:contourClr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71688" name="Line 16"/>
          <p:cNvSpPr>
            <a:spLocks noChangeShapeType="1"/>
          </p:cNvSpPr>
          <p:nvPr/>
        </p:nvSpPr>
        <p:spPr bwMode="auto">
          <a:xfrm>
            <a:off x="2362200" y="1641475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689" name="Line 17"/>
          <p:cNvSpPr>
            <a:spLocks noChangeShapeType="1"/>
          </p:cNvSpPr>
          <p:nvPr/>
        </p:nvSpPr>
        <p:spPr bwMode="auto">
          <a:xfrm>
            <a:off x="2895600" y="1641475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690" name="Line 18"/>
          <p:cNvSpPr>
            <a:spLocks noChangeShapeType="1"/>
          </p:cNvSpPr>
          <p:nvPr/>
        </p:nvSpPr>
        <p:spPr bwMode="auto">
          <a:xfrm flipH="1">
            <a:off x="3429000" y="1641475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1691" name="AutoShape 19"/>
          <p:cNvGrpSpPr>
            <a:grpSpLocks/>
          </p:cNvGrpSpPr>
          <p:nvPr/>
        </p:nvGrpSpPr>
        <p:grpSpPr bwMode="auto">
          <a:xfrm>
            <a:off x="3554413" y="1824038"/>
            <a:ext cx="298450" cy="371475"/>
            <a:chOff x="2334768" y="3078480"/>
            <a:chExt cx="298704" cy="371856"/>
          </a:xfrm>
        </p:grpSpPr>
        <p:pic>
          <p:nvPicPr>
            <p:cNvPr id="71779" name="AutoShape 1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34768" y="3078480"/>
              <a:ext cx="298704" cy="371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80" name="Text Box 24"/>
            <p:cNvSpPr txBox="1">
              <a:spLocks noChangeArrowheads="1"/>
            </p:cNvSpPr>
            <p:nvPr/>
          </p:nvSpPr>
          <p:spPr bwMode="auto">
            <a:xfrm rot="5400000">
              <a:off x="2343132" y="3219197"/>
              <a:ext cx="152436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4114644" y="1945643"/>
            <a:ext cx="228600" cy="15240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50800" contourW="12700" prstMaterial="matte">
            <a:bevelT prst="angle"/>
            <a:bevelB w="0" h="0" prst="angle"/>
            <a:extrusionClr>
              <a:srgbClr val="FFFF00"/>
            </a:extrusionClr>
            <a:contourClr>
              <a:srgbClr val="FFC000"/>
            </a:contourClr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71693" name="Line 21"/>
          <p:cNvSpPr>
            <a:spLocks noChangeShapeType="1"/>
          </p:cNvSpPr>
          <p:nvPr/>
        </p:nvSpPr>
        <p:spPr bwMode="auto">
          <a:xfrm>
            <a:off x="3429000" y="1641475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694" name="Line 22"/>
          <p:cNvSpPr>
            <a:spLocks noChangeShapeType="1"/>
          </p:cNvSpPr>
          <p:nvPr/>
        </p:nvSpPr>
        <p:spPr bwMode="auto">
          <a:xfrm>
            <a:off x="3962400" y="1641475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1695" name="AutoShape 29"/>
          <p:cNvGrpSpPr>
            <a:grpSpLocks/>
          </p:cNvGrpSpPr>
          <p:nvPr/>
        </p:nvGrpSpPr>
        <p:grpSpPr bwMode="auto">
          <a:xfrm>
            <a:off x="5402263" y="1862138"/>
            <a:ext cx="298450" cy="292100"/>
            <a:chOff x="4084320" y="2542032"/>
            <a:chExt cx="298704" cy="377952"/>
          </a:xfrm>
        </p:grpSpPr>
        <p:pic>
          <p:nvPicPr>
            <p:cNvPr id="71777" name="AutoShape 2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84320" y="2542032"/>
              <a:ext cx="298704" cy="377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78" name="Text Box 40"/>
            <p:cNvSpPr txBox="1">
              <a:spLocks noChangeArrowheads="1"/>
            </p:cNvSpPr>
            <p:nvPr/>
          </p:nvSpPr>
          <p:spPr bwMode="auto">
            <a:xfrm rot="5400000">
              <a:off x="4095732" y="2685671"/>
              <a:ext cx="152436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26" name="Rectangle 45"/>
          <p:cNvSpPr>
            <a:spLocks noChangeArrowheads="1"/>
          </p:cNvSpPr>
          <p:nvPr/>
        </p:nvSpPr>
        <p:spPr bwMode="auto">
          <a:xfrm>
            <a:off x="4595657" y="1875793"/>
            <a:ext cx="381000" cy="303212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50800" contourW="12700" prstMaterial="legacyMatte">
            <a:bevelT prst="angle"/>
            <a:bevelB w="0" h="0" prst="angle"/>
            <a:extrusionClr>
              <a:srgbClr val="FFFF00"/>
            </a:extrusionClr>
            <a:contourClr>
              <a:srgbClr val="FFC000"/>
            </a:contourClr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8" name="Rectangle 47"/>
          <p:cNvSpPr>
            <a:spLocks noChangeArrowheads="1"/>
          </p:cNvSpPr>
          <p:nvPr/>
        </p:nvSpPr>
        <p:spPr bwMode="auto">
          <a:xfrm>
            <a:off x="3581244" y="1564643"/>
            <a:ext cx="228600" cy="150812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50800" contourW="12700" prstMaterial="matte">
            <a:bevelT prst="angle"/>
            <a:bevelB w="0" h="0" prst="angle"/>
            <a:extrusionClr>
              <a:srgbClr val="FFFF00"/>
            </a:extrusionClr>
            <a:contourClr>
              <a:srgbClr val="FFC000"/>
            </a:contourClr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71698" name="Text Box 59"/>
          <p:cNvSpPr txBox="1">
            <a:spLocks noChangeArrowheads="1"/>
          </p:cNvSpPr>
          <p:nvPr/>
        </p:nvSpPr>
        <p:spPr bwMode="auto">
          <a:xfrm>
            <a:off x="906463" y="2205038"/>
            <a:ext cx="35814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/>
              <a:t>Three-stage Charge Amplifier (CA)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400"/>
              <a:t> (charge gain = 5000)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400"/>
              <a:t>*with adaptive continuous reset</a:t>
            </a:r>
          </a:p>
        </p:txBody>
      </p:sp>
      <p:sp>
        <p:nvSpPr>
          <p:cNvPr id="71699" name="Text Box 60"/>
          <p:cNvSpPr txBox="1">
            <a:spLocks noChangeArrowheads="1"/>
          </p:cNvSpPr>
          <p:nvPr/>
        </p:nvSpPr>
        <p:spPr bwMode="auto">
          <a:xfrm>
            <a:off x="4487863" y="2205038"/>
            <a:ext cx="6318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/>
              <a:t>Anti-Aliasing Filter (AAF)</a:t>
            </a:r>
          </a:p>
        </p:txBody>
      </p:sp>
      <p:sp>
        <p:nvSpPr>
          <p:cNvPr id="71700" name="Rectangle 79"/>
          <p:cNvSpPr>
            <a:spLocks noChangeArrowheads="1"/>
          </p:cNvSpPr>
          <p:nvPr/>
        </p:nvSpPr>
        <p:spPr bwMode="auto">
          <a:xfrm>
            <a:off x="601663" y="1477963"/>
            <a:ext cx="5257800" cy="16795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1701" name="Text Box 80"/>
          <p:cNvSpPr txBox="1">
            <a:spLocks noChangeArrowheads="1"/>
          </p:cNvSpPr>
          <p:nvPr/>
        </p:nvSpPr>
        <p:spPr bwMode="auto">
          <a:xfrm>
            <a:off x="263525" y="0"/>
            <a:ext cx="85804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/>
              <a:t>Very Low Noise ASIC for Germanium Point-Contact </a:t>
            </a:r>
            <a:r>
              <a:rPr lang="en-US" altLang="zh-CN" sz="2400"/>
              <a:t>D</a:t>
            </a:r>
            <a:r>
              <a:rPr lang="en-US" sz="2400"/>
              <a:t>etector</a:t>
            </a:r>
            <a:r>
              <a:rPr lang="en-US" altLang="zh-CN" sz="2400"/>
              <a:t> in LAr</a:t>
            </a:r>
            <a:r>
              <a:rPr lang="en-US" sz="2400"/>
              <a:t> </a:t>
            </a:r>
          </a:p>
        </p:txBody>
      </p:sp>
      <p:sp>
        <p:nvSpPr>
          <p:cNvPr id="71702" name="Text Box 64"/>
          <p:cNvSpPr txBox="1">
            <a:spLocks noChangeArrowheads="1"/>
          </p:cNvSpPr>
          <p:nvPr/>
        </p:nvSpPr>
        <p:spPr bwMode="auto">
          <a:xfrm>
            <a:off x="1768475" y="1924050"/>
            <a:ext cx="381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i="1"/>
              <a:t>in</a:t>
            </a:r>
          </a:p>
        </p:txBody>
      </p:sp>
      <p:sp>
        <p:nvSpPr>
          <p:cNvPr id="71703" name="Text Box 63"/>
          <p:cNvSpPr txBox="1">
            <a:spLocks noChangeArrowheads="1"/>
          </p:cNvSpPr>
          <p:nvPr/>
        </p:nvSpPr>
        <p:spPr bwMode="auto">
          <a:xfrm>
            <a:off x="5251450" y="2173288"/>
            <a:ext cx="555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/>
              <a:t>Buffer</a:t>
            </a:r>
          </a:p>
        </p:txBody>
      </p:sp>
      <p:sp>
        <p:nvSpPr>
          <p:cNvPr id="85" name="Rectangle 45"/>
          <p:cNvSpPr>
            <a:spLocks noChangeArrowheads="1"/>
          </p:cNvSpPr>
          <p:nvPr/>
        </p:nvSpPr>
        <p:spPr bwMode="auto">
          <a:xfrm>
            <a:off x="6392707" y="1861506"/>
            <a:ext cx="533400" cy="304800"/>
          </a:xfrm>
          <a:prstGeom prst="rect">
            <a:avLst/>
          </a:prstGeom>
          <a:gradFill flip="none" rotWithShape="1">
            <a:gsLst>
              <a:gs pos="25000">
                <a:srgbClr val="FFFF00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  <a:tileRect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50800" contourW="6350" prstMaterial="legacyMatte">
            <a:bevelT prst="angle"/>
            <a:bevelB w="0" h="0" prst="angle"/>
            <a:extrusionClr>
              <a:srgbClr val="FFFF00"/>
            </a:extrusionClr>
            <a:contourClr>
              <a:schemeClr val="accent6"/>
            </a:contourClr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71705" name="Text Box 60"/>
          <p:cNvSpPr txBox="1">
            <a:spLocks noChangeArrowheads="1"/>
          </p:cNvSpPr>
          <p:nvPr/>
        </p:nvSpPr>
        <p:spPr bwMode="auto">
          <a:xfrm>
            <a:off x="5976938" y="2243138"/>
            <a:ext cx="11430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400"/>
              <a:t>ADC</a:t>
            </a:r>
          </a:p>
          <a:p>
            <a:pPr algn="ctr" eaLnBrk="0" hangingPunct="0"/>
            <a:r>
              <a:rPr lang="en-US" sz="1400"/>
              <a:t>100-250 MS/s</a:t>
            </a:r>
          </a:p>
        </p:txBody>
      </p:sp>
      <p:sp>
        <p:nvSpPr>
          <p:cNvPr id="96" name="Rectangle 45"/>
          <p:cNvSpPr>
            <a:spLocks noChangeArrowheads="1"/>
          </p:cNvSpPr>
          <p:nvPr/>
        </p:nvSpPr>
        <p:spPr bwMode="auto">
          <a:xfrm>
            <a:off x="7230907" y="1861506"/>
            <a:ext cx="381000" cy="303212"/>
          </a:xfrm>
          <a:prstGeom prst="rect">
            <a:avLst/>
          </a:prstGeom>
          <a:solidFill>
            <a:srgbClr val="6EA8FF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50800" contourW="12700" prstMaterial="legacyMatte">
            <a:bevelT prst="angle"/>
            <a:bevelB w="0" h="0" prst="angle"/>
            <a:extrusionClr>
              <a:srgbClr val="FFFF00"/>
            </a:extrusionClr>
            <a:contourClr>
              <a:srgbClr val="FFC000"/>
            </a:contourClr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71707" name="Text Box 60"/>
          <p:cNvSpPr txBox="1">
            <a:spLocks noChangeArrowheads="1"/>
          </p:cNvSpPr>
          <p:nvPr/>
        </p:nvSpPr>
        <p:spPr bwMode="auto">
          <a:xfrm>
            <a:off x="7113588" y="2243138"/>
            <a:ext cx="7620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400"/>
              <a:t>Digital</a:t>
            </a:r>
          </a:p>
          <a:p>
            <a:pPr algn="ctr" eaLnBrk="0" hangingPunct="0"/>
            <a:r>
              <a:rPr lang="en-US" sz="1400"/>
              <a:t>Shaper</a:t>
            </a:r>
          </a:p>
        </p:txBody>
      </p:sp>
      <p:sp>
        <p:nvSpPr>
          <p:cNvPr id="71708" name="Line 261"/>
          <p:cNvSpPr>
            <a:spLocks noChangeShapeType="1"/>
          </p:cNvSpPr>
          <p:nvPr/>
        </p:nvSpPr>
        <p:spPr bwMode="auto">
          <a:xfrm flipV="1">
            <a:off x="7404100" y="2087563"/>
            <a:ext cx="15875" cy="6699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6289675" y="2757488"/>
            <a:ext cx="2368550" cy="12239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400">
              <a:solidFill>
                <a:srgbClr val="FFFFFF"/>
              </a:solidFill>
              <a:ea typeface="MS PGothic" pitchFamily="34" charset="-128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204075" y="3138488"/>
            <a:ext cx="44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7648575" y="3138488"/>
            <a:ext cx="317500" cy="685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648575" y="3138488"/>
            <a:ext cx="0" cy="685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3" name="TextBox 108"/>
          <p:cNvSpPr txBox="1">
            <a:spLocks noChangeArrowheads="1"/>
          </p:cNvSpPr>
          <p:nvPr/>
        </p:nvSpPr>
        <p:spPr bwMode="auto">
          <a:xfrm>
            <a:off x="6242050" y="2757488"/>
            <a:ext cx="2424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/>
              <a:t>Trapezoidal weighting function</a:t>
            </a:r>
          </a:p>
        </p:txBody>
      </p:sp>
      <p:cxnSp>
        <p:nvCxnSpPr>
          <p:cNvPr id="112" name="Straight Connector 111"/>
          <p:cNvCxnSpPr/>
          <p:nvPr/>
        </p:nvCxnSpPr>
        <p:spPr>
          <a:xfrm>
            <a:off x="7204075" y="3138488"/>
            <a:ext cx="0" cy="685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6899275" y="3138488"/>
            <a:ext cx="304800" cy="685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6442075" y="3824288"/>
            <a:ext cx="457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7966075" y="3824288"/>
            <a:ext cx="44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8" name="TextBox 120"/>
          <p:cNvSpPr txBox="1">
            <a:spLocks noChangeArrowheads="1"/>
          </p:cNvSpPr>
          <p:nvPr/>
        </p:nvSpPr>
        <p:spPr bwMode="auto">
          <a:xfrm>
            <a:off x="6899275" y="3671888"/>
            <a:ext cx="296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200" i="1"/>
              <a:t>τ</a:t>
            </a:r>
            <a:r>
              <a:rPr lang="en-US" sz="1200" i="1" baseline="-25000"/>
              <a:t>p</a:t>
            </a:r>
          </a:p>
        </p:txBody>
      </p:sp>
      <p:sp>
        <p:nvSpPr>
          <p:cNvPr id="71719" name="TextBox 124"/>
          <p:cNvSpPr txBox="1">
            <a:spLocks noChangeArrowheads="1"/>
          </p:cNvSpPr>
          <p:nvPr/>
        </p:nvSpPr>
        <p:spPr bwMode="auto">
          <a:xfrm>
            <a:off x="7231063" y="3074988"/>
            <a:ext cx="468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i="1"/>
              <a:t>τ </a:t>
            </a:r>
            <a:r>
              <a:rPr lang="en-US" sz="1200" i="1" baseline="-25000"/>
              <a:t>c</a:t>
            </a:r>
          </a:p>
        </p:txBody>
      </p:sp>
      <p:sp>
        <p:nvSpPr>
          <p:cNvPr id="71720" name="TextBox 76"/>
          <p:cNvSpPr txBox="1">
            <a:spLocks noChangeArrowheads="1"/>
          </p:cNvSpPr>
          <p:nvPr/>
        </p:nvSpPr>
        <p:spPr bwMode="auto">
          <a:xfrm>
            <a:off x="169863" y="333375"/>
            <a:ext cx="8731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sz="1600" b="0"/>
              <a:t> </a:t>
            </a:r>
            <a:r>
              <a:rPr lang="en-US" sz="1600"/>
              <a:t>Large gain</a:t>
            </a:r>
            <a:r>
              <a:rPr lang="en-US" sz="1600" b="0"/>
              <a:t> (~5000) of charge amplifier to lower noise contributions from later stages</a:t>
            </a:r>
          </a:p>
          <a:p>
            <a:pPr eaLnBrk="0" hangingPunct="0">
              <a:buFont typeface="Arial" charset="0"/>
              <a:buChar char="•"/>
            </a:pPr>
            <a:r>
              <a:rPr lang="en-US" sz="1600" b="0"/>
              <a:t> </a:t>
            </a:r>
            <a:r>
              <a:rPr lang="en-US" sz="1600"/>
              <a:t>Adaptive continuous reset</a:t>
            </a:r>
            <a:r>
              <a:rPr lang="en-US" sz="1600" b="0"/>
              <a:t> successfully avoid dead-time and switching noise in charge amplifier, and automatically adjusts to detector leakage current.  </a:t>
            </a:r>
          </a:p>
          <a:p>
            <a:pPr eaLnBrk="0" hangingPunct="0">
              <a:buFont typeface="Arial" charset="0"/>
              <a:buChar char="•"/>
            </a:pPr>
            <a:r>
              <a:rPr lang="en-US" sz="1600" b="0"/>
              <a:t> </a:t>
            </a:r>
            <a:r>
              <a:rPr lang="en-US" sz="1600"/>
              <a:t>Large bandwidth</a:t>
            </a:r>
            <a:r>
              <a:rPr lang="en-US" sz="1600" b="0"/>
              <a:t> of anti-alias filter (AAF) to preserve 50ns pulse rise time </a:t>
            </a:r>
          </a:p>
        </p:txBody>
      </p:sp>
      <p:sp>
        <p:nvSpPr>
          <p:cNvPr id="71721" name="TextBox 79"/>
          <p:cNvSpPr txBox="1">
            <a:spLocks noChangeArrowheads="1"/>
          </p:cNvSpPr>
          <p:nvPr/>
        </p:nvSpPr>
        <p:spPr bwMode="auto">
          <a:xfrm>
            <a:off x="7661275" y="3671888"/>
            <a:ext cx="296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200" i="1"/>
              <a:t>τ</a:t>
            </a:r>
            <a:r>
              <a:rPr lang="en-US" sz="1200" i="1" baseline="-25000"/>
              <a:t>p</a:t>
            </a:r>
          </a:p>
        </p:txBody>
      </p:sp>
      <p:sp>
        <p:nvSpPr>
          <p:cNvPr id="71722" name="Line 11"/>
          <p:cNvSpPr>
            <a:spLocks noChangeShapeType="1"/>
          </p:cNvSpPr>
          <p:nvPr/>
        </p:nvSpPr>
        <p:spPr bwMode="auto">
          <a:xfrm flipH="1">
            <a:off x="1211263" y="1633538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1723" name="AutoShape 13"/>
          <p:cNvGrpSpPr>
            <a:grpSpLocks/>
          </p:cNvGrpSpPr>
          <p:nvPr/>
        </p:nvGrpSpPr>
        <p:grpSpPr bwMode="auto">
          <a:xfrm>
            <a:off x="1336675" y="1804988"/>
            <a:ext cx="304800" cy="382587"/>
            <a:chOff x="1267968" y="3066288"/>
            <a:chExt cx="304800" cy="384048"/>
          </a:xfrm>
        </p:grpSpPr>
        <p:pic>
          <p:nvPicPr>
            <p:cNvPr id="71775" name="AutoShape 1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67968" y="3066288"/>
              <a:ext cx="304800" cy="384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76" name="Text Box 12"/>
            <p:cNvSpPr txBox="1">
              <a:spLocks noChangeArrowheads="1"/>
            </p:cNvSpPr>
            <p:nvPr/>
          </p:nvSpPr>
          <p:spPr bwMode="auto">
            <a:xfrm rot="5400000">
              <a:off x="1276332" y="3219197"/>
              <a:ext cx="152436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89" name="Rectangle 14"/>
          <p:cNvSpPr>
            <a:spLocks noChangeArrowheads="1"/>
          </p:cNvSpPr>
          <p:nvPr/>
        </p:nvSpPr>
        <p:spPr bwMode="auto">
          <a:xfrm>
            <a:off x="1896907" y="1937706"/>
            <a:ext cx="228600" cy="15240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50800" contourW="12700" prstMaterial="matte">
            <a:bevelT prst="angle"/>
            <a:bevelB w="0" h="0" prst="angle"/>
            <a:extrusionClr>
              <a:srgbClr val="FFFF00"/>
            </a:extrusionClr>
            <a:contourClr>
              <a:srgbClr val="FFC000"/>
            </a:contourClr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0" name="Rectangle 15"/>
          <p:cNvSpPr>
            <a:spLocks noChangeArrowheads="1"/>
          </p:cNvSpPr>
          <p:nvPr/>
        </p:nvSpPr>
        <p:spPr bwMode="auto">
          <a:xfrm>
            <a:off x="1363507" y="1556706"/>
            <a:ext cx="228600" cy="150812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50800" contourW="12700" prstMaterial="matte">
            <a:bevelT prst="angle"/>
            <a:bevelB w="0" h="0" prst="angle"/>
            <a:extrusionClr>
              <a:srgbClr val="FFFF00"/>
            </a:extrusionClr>
            <a:contourClr>
              <a:srgbClr val="FFC000"/>
            </a:contourClr>
          </a:sp3d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71726" name="Line 16"/>
          <p:cNvSpPr>
            <a:spLocks noChangeShapeType="1"/>
          </p:cNvSpPr>
          <p:nvPr/>
        </p:nvSpPr>
        <p:spPr bwMode="auto">
          <a:xfrm>
            <a:off x="1211263" y="1633538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727" name="Line 17"/>
          <p:cNvSpPr>
            <a:spLocks noChangeShapeType="1"/>
          </p:cNvSpPr>
          <p:nvPr/>
        </p:nvSpPr>
        <p:spPr bwMode="auto">
          <a:xfrm>
            <a:off x="1744663" y="1633538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1728" name="Text Box 64"/>
          <p:cNvSpPr txBox="1">
            <a:spLocks noChangeArrowheads="1"/>
          </p:cNvSpPr>
          <p:nvPr/>
        </p:nvSpPr>
        <p:spPr bwMode="auto">
          <a:xfrm>
            <a:off x="617538" y="1916113"/>
            <a:ext cx="3810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i="1"/>
              <a:t>in</a:t>
            </a:r>
          </a:p>
        </p:txBody>
      </p:sp>
      <p:sp>
        <p:nvSpPr>
          <p:cNvPr id="71729" name="Slide Number Placeholder 96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fld id="{4AC43A86-F73E-4C6D-9488-D1580FFAF863}" type="slidenum">
              <a:rPr lang="en-US" sz="1200">
                <a:solidFill>
                  <a:srgbClr val="898989"/>
                </a:solidFill>
              </a:rPr>
              <a:pPr algn="r" eaLnBrk="0" hangingPunct="0"/>
              <a:t>11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71730" name="Text Box 41"/>
          <p:cNvSpPr txBox="1">
            <a:spLocks noChangeArrowheads="1"/>
          </p:cNvSpPr>
          <p:nvPr/>
        </p:nvSpPr>
        <p:spPr bwMode="auto">
          <a:xfrm>
            <a:off x="209550" y="3492500"/>
            <a:ext cx="2217738" cy="520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Ge Point-Contact detector</a:t>
            </a:r>
          </a:p>
          <a:p>
            <a:pPr eaLnBrk="0" hangingPunct="0"/>
            <a:r>
              <a:rPr lang="en-US" sz="1400"/>
              <a:t>C &lt; 1 pF [P. Barton_LBNL]</a:t>
            </a:r>
          </a:p>
        </p:txBody>
      </p:sp>
      <p:grpSp>
        <p:nvGrpSpPr>
          <p:cNvPr id="71731" name="Group 86"/>
          <p:cNvGrpSpPr>
            <a:grpSpLocks/>
          </p:cNvGrpSpPr>
          <p:nvPr/>
        </p:nvGrpSpPr>
        <p:grpSpPr bwMode="auto">
          <a:xfrm>
            <a:off x="2144713" y="3260725"/>
            <a:ext cx="1792287" cy="1130300"/>
            <a:chOff x="199561" y="3443822"/>
            <a:chExt cx="2328862" cy="1489075"/>
          </a:xfrm>
        </p:grpSpPr>
        <p:sp>
          <p:nvSpPr>
            <p:cNvPr id="71762" name="Rectangle 42"/>
            <p:cNvSpPr>
              <a:spLocks noChangeArrowheads="1"/>
            </p:cNvSpPr>
            <p:nvPr/>
          </p:nvSpPr>
          <p:spPr bwMode="auto">
            <a:xfrm>
              <a:off x="845673" y="3685122"/>
              <a:ext cx="1682750" cy="1246187"/>
            </a:xfrm>
            <a:prstGeom prst="rect">
              <a:avLst/>
            </a:prstGeom>
            <a:solidFill>
              <a:srgbClr val="DDDDDD"/>
            </a:solidFill>
            <a:ln w="28575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71763" name="Line 43"/>
            <p:cNvSpPr>
              <a:spLocks noChangeShapeType="1"/>
            </p:cNvSpPr>
            <p:nvPr/>
          </p:nvSpPr>
          <p:spPr bwMode="auto">
            <a:xfrm>
              <a:off x="848848" y="3670834"/>
              <a:ext cx="0" cy="125730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64" name="Line 44"/>
            <p:cNvSpPr>
              <a:spLocks noChangeShapeType="1"/>
            </p:cNvSpPr>
            <p:nvPr/>
          </p:nvSpPr>
          <p:spPr bwMode="auto">
            <a:xfrm>
              <a:off x="2525248" y="3675597"/>
              <a:ext cx="0" cy="125730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65" name="Line 45"/>
            <p:cNvSpPr>
              <a:spLocks noChangeShapeType="1"/>
            </p:cNvSpPr>
            <p:nvPr/>
          </p:nvSpPr>
          <p:spPr bwMode="auto">
            <a:xfrm>
              <a:off x="850436" y="4926547"/>
              <a:ext cx="1671637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66" name="Line 47"/>
            <p:cNvSpPr>
              <a:spLocks noChangeShapeType="1"/>
            </p:cNvSpPr>
            <p:nvPr/>
          </p:nvSpPr>
          <p:spPr bwMode="auto">
            <a:xfrm flipV="1">
              <a:off x="863136" y="3677184"/>
              <a:ext cx="760412" cy="0"/>
            </a:xfrm>
            <a:prstGeom prst="line">
              <a:avLst/>
            </a:prstGeom>
            <a:noFill/>
            <a:ln w="19050">
              <a:solidFill>
                <a:srgbClr val="0000A2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67" name="Line 48"/>
            <p:cNvSpPr>
              <a:spLocks noChangeShapeType="1"/>
            </p:cNvSpPr>
            <p:nvPr/>
          </p:nvSpPr>
          <p:spPr bwMode="auto">
            <a:xfrm flipV="1">
              <a:off x="1748961" y="3677184"/>
              <a:ext cx="760412" cy="0"/>
            </a:xfrm>
            <a:prstGeom prst="line">
              <a:avLst/>
            </a:prstGeom>
            <a:noFill/>
            <a:ln w="19050">
              <a:solidFill>
                <a:srgbClr val="0000A2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68" name="Oval 51"/>
            <p:cNvSpPr>
              <a:spLocks noChangeArrowheads="1"/>
            </p:cNvSpPr>
            <p:nvPr/>
          </p:nvSpPr>
          <p:spPr bwMode="auto">
            <a:xfrm>
              <a:off x="1631486" y="3640672"/>
              <a:ext cx="100012" cy="71437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71769" name="Arc 50"/>
            <p:cNvSpPr>
              <a:spLocks/>
            </p:cNvSpPr>
            <p:nvPr/>
          </p:nvSpPr>
          <p:spPr bwMode="auto">
            <a:xfrm rot="5400000">
              <a:off x="1663236" y="3642259"/>
              <a:ext cx="47625" cy="111125"/>
            </a:xfrm>
            <a:custGeom>
              <a:avLst/>
              <a:gdLst>
                <a:gd name="T0" fmla="*/ 135159 w 25597"/>
                <a:gd name="T1" fmla="*/ 4108402 h 43200"/>
                <a:gd name="T2" fmla="*/ 0 w 25597"/>
                <a:gd name="T3" fmla="*/ 543248442 h 43200"/>
                <a:gd name="T4" fmla="*/ 1987055 w 25597"/>
                <a:gd name="T5" fmla="*/ 273992417 h 43200"/>
                <a:gd name="T6" fmla="*/ 0 60000 65536"/>
                <a:gd name="T7" fmla="*/ 0 60000 65536"/>
                <a:gd name="T8" fmla="*/ 0 60000 65536"/>
                <a:gd name="T9" fmla="*/ 0 w 25597"/>
                <a:gd name="T10" fmla="*/ 0 h 43200"/>
                <a:gd name="T11" fmla="*/ 25597 w 25597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597" h="43200" fill="none" extrusionOk="0">
                  <a:moveTo>
                    <a:pt x="271" y="323"/>
                  </a:moveTo>
                  <a:cubicBezTo>
                    <a:pt x="1501" y="108"/>
                    <a:pt x="2748" y="-1"/>
                    <a:pt x="3997" y="0"/>
                  </a:cubicBezTo>
                  <a:cubicBezTo>
                    <a:pt x="15926" y="0"/>
                    <a:pt x="25597" y="9670"/>
                    <a:pt x="25597" y="21600"/>
                  </a:cubicBezTo>
                  <a:cubicBezTo>
                    <a:pt x="25597" y="33529"/>
                    <a:pt x="15926" y="43200"/>
                    <a:pt x="3997" y="43200"/>
                  </a:cubicBezTo>
                  <a:cubicBezTo>
                    <a:pt x="2655" y="43200"/>
                    <a:pt x="1317" y="43075"/>
                    <a:pt x="0" y="42826"/>
                  </a:cubicBezTo>
                </a:path>
                <a:path w="25597" h="43200" stroke="0" extrusionOk="0">
                  <a:moveTo>
                    <a:pt x="271" y="323"/>
                  </a:moveTo>
                  <a:cubicBezTo>
                    <a:pt x="1501" y="108"/>
                    <a:pt x="2748" y="-1"/>
                    <a:pt x="3997" y="0"/>
                  </a:cubicBezTo>
                  <a:cubicBezTo>
                    <a:pt x="15926" y="0"/>
                    <a:pt x="25597" y="9670"/>
                    <a:pt x="25597" y="21600"/>
                  </a:cubicBezTo>
                  <a:cubicBezTo>
                    <a:pt x="25597" y="33529"/>
                    <a:pt x="15926" y="43200"/>
                    <a:pt x="3997" y="43200"/>
                  </a:cubicBezTo>
                  <a:cubicBezTo>
                    <a:pt x="2655" y="43200"/>
                    <a:pt x="1317" y="43075"/>
                    <a:pt x="0" y="42826"/>
                  </a:cubicBezTo>
                  <a:lnTo>
                    <a:pt x="3997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0" name="Line 52"/>
            <p:cNvSpPr>
              <a:spLocks noChangeShapeType="1"/>
            </p:cNvSpPr>
            <p:nvPr/>
          </p:nvSpPr>
          <p:spPr bwMode="auto">
            <a:xfrm flipV="1">
              <a:off x="1683873" y="3448584"/>
              <a:ext cx="0" cy="2619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71" name="Line 53"/>
            <p:cNvSpPr>
              <a:spLocks noChangeShapeType="1"/>
            </p:cNvSpPr>
            <p:nvPr/>
          </p:nvSpPr>
          <p:spPr bwMode="auto">
            <a:xfrm>
              <a:off x="1679111" y="3443822"/>
              <a:ext cx="2095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72" name="Text Box 58"/>
            <p:cNvSpPr txBox="1">
              <a:spLocks noChangeArrowheads="1"/>
            </p:cNvSpPr>
            <p:nvPr/>
          </p:nvSpPr>
          <p:spPr bwMode="auto">
            <a:xfrm>
              <a:off x="199561" y="4504272"/>
              <a:ext cx="385762" cy="27463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 V</a:t>
              </a:r>
              <a:r>
                <a:rPr lang="en-US" sz="1200" baseline="-25000"/>
                <a:t>b</a:t>
              </a:r>
            </a:p>
          </p:txBody>
        </p:sp>
        <p:sp>
          <p:nvSpPr>
            <p:cNvPr id="71773" name="Line 59"/>
            <p:cNvSpPr>
              <a:spLocks noChangeShapeType="1"/>
            </p:cNvSpPr>
            <p:nvPr/>
          </p:nvSpPr>
          <p:spPr bwMode="auto">
            <a:xfrm flipH="1">
              <a:off x="572623" y="4663022"/>
              <a:ext cx="2381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74" name="Oval 60"/>
            <p:cNvSpPr>
              <a:spLocks noChangeArrowheads="1"/>
            </p:cNvSpPr>
            <p:nvPr/>
          </p:nvSpPr>
          <p:spPr bwMode="auto">
            <a:xfrm>
              <a:off x="801223" y="4639209"/>
              <a:ext cx="42863" cy="4286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71732" name="Picture 1" descr="C:\Users\shaoruili\Documents\GePPC\VHX_000000.jpg"/>
          <p:cNvPicPr>
            <a:picLocks noChangeAspect="1" noChangeArrowheads="1"/>
          </p:cNvPicPr>
          <p:nvPr/>
        </p:nvPicPr>
        <p:blipFill>
          <a:blip r:embed="rId5"/>
          <a:srcRect l="10126" t="38800" r="6149" b="36301"/>
          <a:stretch>
            <a:fillRect/>
          </a:stretch>
        </p:blipFill>
        <p:spPr bwMode="auto">
          <a:xfrm>
            <a:off x="4948238" y="4135438"/>
            <a:ext cx="398621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" name="Content Placeholder 3"/>
          <p:cNvGraphicFramePr>
            <a:graphicFrameLocks/>
          </p:cNvGraphicFramePr>
          <p:nvPr/>
        </p:nvGraphicFramePr>
        <p:xfrm>
          <a:off x="130175" y="4522788"/>
          <a:ext cx="4676775" cy="2293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623"/>
                <a:gridCol w="988803"/>
                <a:gridCol w="1157161"/>
                <a:gridCol w="1108609"/>
              </a:tblGrid>
              <a:tr h="7341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Cdet</a:t>
                      </a:r>
                      <a:r>
                        <a:rPr lang="en-US" sz="1400" b="1" dirty="0" smtClean="0"/>
                        <a:t> </a:t>
                      </a:r>
                    </a:p>
                    <a:p>
                      <a:pPr algn="ctr"/>
                      <a:r>
                        <a:rPr lang="en-US" sz="1400" b="1" dirty="0" smtClean="0"/>
                        <a:t>(</a:t>
                      </a:r>
                      <a:r>
                        <a:rPr lang="en-US" sz="1400" b="1" dirty="0" err="1" smtClean="0"/>
                        <a:t>fF</a:t>
                      </a:r>
                      <a:r>
                        <a:rPr lang="en-US" sz="1400" b="1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ENC_total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ENC _m1&amp;lk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(e-)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ENC_m1-1/f</a:t>
                      </a:r>
                    </a:p>
                    <a:p>
                      <a:pPr algn="ctr"/>
                      <a:r>
                        <a:rPr lang="en-US" sz="1400" dirty="0" smtClean="0"/>
                        <a:t> (e-)</a:t>
                      </a:r>
                      <a:endParaRPr lang="en-US" sz="1400" dirty="0"/>
                    </a:p>
                  </a:txBody>
                  <a:tcPr/>
                </a:tc>
              </a:tr>
              <a:tr h="51999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(possible load)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5.3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4.8 </a:t>
                      </a:r>
                    </a:p>
                    <a:p>
                      <a:r>
                        <a:rPr lang="en-US" sz="1400" baseline="0" dirty="0" smtClean="0"/>
                        <a:t>(~82%)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4.5 </a:t>
                      </a:r>
                    </a:p>
                    <a:p>
                      <a:r>
                        <a:rPr lang="en-US" sz="1400" dirty="0" smtClean="0"/>
                        <a:t>(~71%)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1999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100 (</a:t>
                      </a:r>
                      <a:r>
                        <a:rPr lang="en-US" sz="1400" b="1" baseline="0" dirty="0" smtClean="0"/>
                        <a:t>t</a:t>
                      </a:r>
                      <a:r>
                        <a:rPr lang="en-US" sz="1400" b="1" dirty="0" smtClean="0"/>
                        <a:t>arget load)</a:t>
                      </a:r>
                      <a:endParaRPr lang="en-US" sz="1400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3.9</a:t>
                      </a:r>
                      <a:endParaRPr lang="en-US" sz="1400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r>
                        <a:rPr lang="en-US" sz="1400" baseline="0" dirty="0" smtClean="0"/>
                        <a:t>(~78%)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3.2 </a:t>
                      </a:r>
                    </a:p>
                    <a:p>
                      <a:r>
                        <a:rPr lang="en-US" sz="1400" dirty="0" smtClean="0"/>
                        <a:t>(~65%)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1999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(</a:t>
                      </a:r>
                      <a:r>
                        <a:rPr lang="en-US" sz="1400" b="1" dirty="0" smtClean="0"/>
                        <a:t>without load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2.6</a:t>
                      </a:r>
                      <a:endParaRPr lang="en-US" sz="1400" b="1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2.1 </a:t>
                      </a:r>
                    </a:p>
                    <a:p>
                      <a:r>
                        <a:rPr lang="en-US" sz="1400" baseline="0" dirty="0" smtClean="0"/>
                        <a:t>(~68%)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1.9 </a:t>
                      </a:r>
                    </a:p>
                    <a:p>
                      <a:r>
                        <a:rPr lang="en-US" sz="1400" dirty="0" smtClean="0"/>
                        <a:t>(~48%)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760" name="Picture 92" descr="BGE1_bonded1.jpg"/>
          <p:cNvPicPr>
            <a:picLocks noChangeAspect="1" noChangeArrowheads="1"/>
          </p:cNvPicPr>
          <p:nvPr/>
        </p:nvPicPr>
        <p:blipFill>
          <a:blip r:embed="rId6"/>
          <a:srcRect l="7031" t="48438" r="63281" b="40625"/>
          <a:stretch>
            <a:fillRect/>
          </a:stretch>
        </p:blipFill>
        <p:spPr bwMode="auto">
          <a:xfrm>
            <a:off x="4984750" y="5153025"/>
            <a:ext cx="39243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1" name="TextBox 17"/>
          <p:cNvSpPr txBox="1">
            <a:spLocks noChangeArrowheads="1"/>
          </p:cNvSpPr>
          <p:nvPr/>
        </p:nvSpPr>
        <p:spPr bwMode="auto">
          <a:xfrm>
            <a:off x="4856163" y="6521450"/>
            <a:ext cx="3462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[</a:t>
            </a:r>
            <a:r>
              <a:rPr lang="en-US" altLang="zh-CN" sz="1600" b="0"/>
              <a:t>S. Li &amp; G. De </a:t>
            </a:r>
            <a:r>
              <a:rPr lang="en-US" sz="1600" b="0"/>
              <a:t>Geronimo</a:t>
            </a:r>
            <a:r>
              <a:rPr lang="en-US" altLang="zh-CN" sz="1600" b="0"/>
              <a:t>, IEEE NSS</a:t>
            </a:r>
            <a:r>
              <a:rPr lang="en-US" sz="1600" b="0"/>
              <a:t> 201</a:t>
            </a:r>
            <a:r>
              <a:rPr lang="en-US" altLang="zh-CN" sz="1600" b="0"/>
              <a:t>7</a:t>
            </a:r>
            <a:r>
              <a:rPr lang="en-US" sz="1600" b="0"/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2C0D4B3-C72B-4187-8F73-A6C529BD198D}" type="slidenum">
              <a:rPr lang="en-US" smtClean="0"/>
              <a:pPr/>
              <a:t>12</a:t>
            </a:fld>
            <a:endParaRPr lang="en-US" smtClean="0"/>
          </a:p>
        </p:txBody>
      </p:sp>
      <p:grpSp>
        <p:nvGrpSpPr>
          <p:cNvPr id="72706" name="Group 11"/>
          <p:cNvGrpSpPr>
            <a:grpSpLocks/>
          </p:cNvGrpSpPr>
          <p:nvPr/>
        </p:nvGrpSpPr>
        <p:grpSpPr bwMode="auto">
          <a:xfrm>
            <a:off x="5210175" y="2995613"/>
            <a:ext cx="3933825" cy="1622425"/>
            <a:chOff x="2661" y="340"/>
            <a:chExt cx="3085" cy="1332"/>
          </a:xfrm>
        </p:grpSpPr>
        <p:pic>
          <p:nvPicPr>
            <p:cNvPr id="72717" name="Picture 3" descr="C:\Users\degeronimo\Desktop\Course\MMFE8photo.jpg"/>
            <p:cNvPicPr>
              <a:picLocks noChangeAspect="1" noChangeArrowheads="1"/>
            </p:cNvPicPr>
            <p:nvPr/>
          </p:nvPicPr>
          <p:blipFill>
            <a:blip r:embed="rId3"/>
            <a:srcRect t="23399" r="4050" b="36600"/>
            <a:stretch>
              <a:fillRect/>
            </a:stretch>
          </p:blipFill>
          <p:spPr bwMode="auto">
            <a:xfrm>
              <a:off x="2661" y="340"/>
              <a:ext cx="3085" cy="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5" descr="EpiphanyIII_004.jpg"/>
            <p:cNvPicPr>
              <a:picLocks noChangeAspect="1"/>
            </p:cNvPicPr>
            <p:nvPr/>
          </p:nvPicPr>
          <p:blipFill>
            <a:blip r:embed="rId4"/>
            <a:srcRect l="1440"/>
            <a:stretch>
              <a:fillRect/>
            </a:stretch>
          </p:blipFill>
          <p:spPr>
            <a:xfrm>
              <a:off x="3215" y="791"/>
              <a:ext cx="1091" cy="88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719" name="Picture 3" descr="C:\Documents and Settings\Gianluigi\Desktop\VMM2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27" y="1057"/>
              <a:ext cx="96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2707" name="Picture 1" descr="C:\Documents and Settings\degeronimo.BNL\Desktop\Atlas_Gold_display_rev.jpg"/>
          <p:cNvPicPr>
            <a:picLocks noChangeArrowheads="1"/>
          </p:cNvPicPr>
          <p:nvPr/>
        </p:nvPicPr>
        <p:blipFill>
          <a:blip r:embed="rId6"/>
          <a:srcRect l="1875" t="13750" b="16251"/>
          <a:stretch>
            <a:fillRect/>
          </a:stretch>
        </p:blipFill>
        <p:spPr bwMode="auto">
          <a:xfrm>
            <a:off x="107950" y="584200"/>
            <a:ext cx="4773613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4867275" y="496888"/>
            <a:ext cx="4151313" cy="522287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/>
          </a:ln>
        </p:spPr>
        <p:txBody>
          <a:bodyPr tIns="0" bIns="0">
            <a:spAutoFit/>
          </a:bodyPr>
          <a:lstStyle/>
          <a:p>
            <a:pPr eaLnBrk="0" hangingPunct="0"/>
            <a:r>
              <a:rPr lang="en-US">
                <a:solidFill>
                  <a:srgbClr val="C00000"/>
                </a:solidFill>
              </a:rPr>
              <a:t>  New Small Wheels: </a:t>
            </a:r>
            <a:r>
              <a:rPr lang="en-US"/>
              <a:t>2.3M channels,</a:t>
            </a:r>
          </a:p>
          <a:p>
            <a:pPr eaLnBrk="0" hangingPunct="0"/>
            <a:r>
              <a:rPr lang="en-US" sz="1600" b="0"/>
              <a:t>2pC @ &lt; </a:t>
            </a:r>
            <a:r>
              <a:rPr lang="en-US" sz="1600"/>
              <a:t>1fC </a:t>
            </a:r>
            <a:r>
              <a:rPr lang="en-US" sz="1600" b="0"/>
              <a:t>rms, 100ns @ &lt; </a:t>
            </a:r>
            <a:r>
              <a:rPr lang="en-US" sz="1600"/>
              <a:t>1ns</a:t>
            </a:r>
            <a:r>
              <a:rPr lang="en-US" sz="1600" b="0"/>
              <a:t> rms, 30pF-</a:t>
            </a:r>
            <a:r>
              <a:rPr lang="en-US" sz="1600"/>
              <a:t>2nF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306638" y="641350"/>
            <a:ext cx="2633662" cy="1054100"/>
          </a:xfrm>
          <a:prstGeom prst="line">
            <a:avLst/>
          </a:prstGeom>
          <a:ln w="31750" cap="rnd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502025" y="641350"/>
            <a:ext cx="1438275" cy="1003300"/>
          </a:xfrm>
          <a:prstGeom prst="line">
            <a:avLst/>
          </a:prstGeom>
          <a:ln w="31750" cap="rnd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11" name="Picture 16" descr="ATLAS_Transparent_600x720_0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538" y="590550"/>
            <a:ext cx="4921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>
                <a:solidFill>
                  <a:srgbClr val="042B7F"/>
                </a:solidFill>
                <a:latin typeface="Arial" charset="0"/>
              </a:rPr>
              <a:t>FE-SOC: ASIC for ATLAS Muon Spectrometer</a:t>
            </a:r>
          </a:p>
        </p:txBody>
      </p:sp>
      <p:sp>
        <p:nvSpPr>
          <p:cNvPr id="72713" name="Slide Number Placeholder 6"/>
          <p:cNvSpPr txBox="1">
            <a:spLocks noGrp="1"/>
          </p:cNvSpPr>
          <p:nvPr/>
        </p:nvSpPr>
        <p:spPr bwMode="auto">
          <a:xfrm>
            <a:off x="0" y="6561138"/>
            <a:ext cx="3730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fld id="{7D38C836-9DCD-4C3F-B7D5-2B1ECC2862BF}" type="slidenum">
              <a:rPr lang="en-US" sz="1400">
                <a:solidFill>
                  <a:srgbClr val="504C4C"/>
                </a:solidFill>
              </a:rPr>
              <a:pPr eaLnBrk="0" hangingPunct="0"/>
              <a:t>12</a:t>
            </a:fld>
            <a:endParaRPr lang="en-US" sz="1400">
              <a:solidFill>
                <a:srgbClr val="504C4C"/>
              </a:solidFill>
            </a:endParaRPr>
          </a:p>
        </p:txBody>
      </p:sp>
      <p:sp>
        <p:nvSpPr>
          <p:cNvPr id="72714" name="Text Box 3"/>
          <p:cNvSpPr txBox="1">
            <a:spLocks noChangeArrowheads="1"/>
          </p:cNvSpPr>
          <p:nvPr/>
        </p:nvSpPr>
        <p:spPr bwMode="auto">
          <a:xfrm>
            <a:off x="4918075" y="1017588"/>
            <a:ext cx="4167188" cy="1938337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/>
          </a:ln>
        </p:spPr>
        <p:txBody>
          <a:bodyPr tIns="0" bIns="0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>
                <a:solidFill>
                  <a:srgbClr val="003300"/>
                </a:solidFill>
              </a:rPr>
              <a:t> 64 channels: low-noise amplification, peak, timing, discrimination, 3 ADCs, timestamp, FIFO, L0 handling</a:t>
            </a:r>
          </a:p>
          <a:p>
            <a:pPr eaLnBrk="0" hangingPunct="0">
              <a:buFont typeface="Arial" charset="0"/>
              <a:buChar char="•"/>
            </a:pPr>
            <a:r>
              <a:rPr lang="en-US">
                <a:solidFill>
                  <a:srgbClr val="003300"/>
                </a:solidFill>
              </a:rPr>
              <a:t> real-time address, sub-hysteresis, direct outputs, fully digital interface</a:t>
            </a:r>
          </a:p>
          <a:p>
            <a:pPr eaLnBrk="0" hangingPunct="0">
              <a:buFont typeface="Arial" charset="0"/>
              <a:buChar char="•"/>
            </a:pPr>
            <a:r>
              <a:rPr lang="en-US">
                <a:solidFill>
                  <a:srgbClr val="003300"/>
                </a:solidFill>
              </a:rPr>
              <a:t> CMOS 130nm, 13.5 mm x 8.4 mm, </a:t>
            </a:r>
          </a:p>
          <a:p>
            <a:pPr eaLnBrk="0" hangingPunct="0">
              <a:buFont typeface="Arial" charset="0"/>
              <a:buChar char="•"/>
            </a:pPr>
            <a:r>
              <a:rPr lang="en-US">
                <a:solidFill>
                  <a:srgbClr val="003300"/>
                </a:solidFill>
              </a:rPr>
              <a:t> </a:t>
            </a:r>
            <a:r>
              <a:rPr lang="en-US">
                <a:solidFill>
                  <a:srgbClr val="C00000"/>
                </a:solidFill>
              </a:rPr>
              <a:t>transistor count/ch.: &gt; 100,000</a:t>
            </a:r>
          </a:p>
        </p:txBody>
      </p:sp>
      <p:pic>
        <p:nvPicPr>
          <p:cNvPr id="72715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167063"/>
            <a:ext cx="7024688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6" name="TextBox 49"/>
          <p:cNvSpPr txBox="1">
            <a:spLocks noChangeArrowheads="1"/>
          </p:cNvSpPr>
          <p:nvPr/>
        </p:nvSpPr>
        <p:spPr bwMode="auto">
          <a:xfrm>
            <a:off x="2749550" y="6500813"/>
            <a:ext cx="3854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>
                <a:latin typeface="Arial" charset="0"/>
              </a:rPr>
              <a:t>G. De Geronimo et al., IEEE TNS</a:t>
            </a:r>
            <a:r>
              <a:rPr lang="en-US" altLang="zh-CN" sz="1200">
                <a:latin typeface="Arial" charset="0"/>
              </a:rPr>
              <a:t> June </a:t>
            </a:r>
            <a:r>
              <a:rPr lang="en-US" sz="1200">
                <a:latin typeface="Arial" charset="0"/>
              </a:rPr>
              <a:t>201</a:t>
            </a:r>
            <a:r>
              <a:rPr lang="en-US" altLang="zh-CN" sz="1200">
                <a:latin typeface="Arial" charset="0"/>
              </a:rPr>
              <a:t>3</a:t>
            </a:r>
            <a:endParaRPr lang="en-US" sz="12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802D28-B7B8-442F-9808-8ACD0A6BCFD7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747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0"/>
            <a:ext cx="8740775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Box 17"/>
          <p:cNvSpPr txBox="1">
            <a:spLocks noChangeArrowheads="1"/>
          </p:cNvSpPr>
          <p:nvPr/>
        </p:nvSpPr>
        <p:spPr bwMode="auto">
          <a:xfrm>
            <a:off x="4095750" y="6043613"/>
            <a:ext cx="2909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[</a:t>
            </a:r>
            <a:r>
              <a:rPr lang="en-US" altLang="zh-CN" sz="1600" b="0"/>
              <a:t>G. De </a:t>
            </a:r>
            <a:r>
              <a:rPr lang="en-US" sz="1600" b="0"/>
              <a:t>Geronimo</a:t>
            </a:r>
            <a:r>
              <a:rPr lang="en-US" altLang="zh-CN" sz="1600" b="0"/>
              <a:t>, IEEE NSS</a:t>
            </a:r>
            <a:r>
              <a:rPr lang="en-US" sz="1600" b="0"/>
              <a:t> 201</a:t>
            </a:r>
            <a:r>
              <a:rPr lang="en-US" altLang="zh-CN" sz="1600" b="0"/>
              <a:t>7</a:t>
            </a:r>
            <a:r>
              <a:rPr lang="en-US" sz="1600" b="0"/>
              <a:t>]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D014A3-5D01-4009-A977-8C73D3210A9F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75778" name="Rectangle 6"/>
          <p:cNvSpPr txBox="1">
            <a:spLocks noGrp="1" noChangeArrowheads="1"/>
          </p:cNvSpPr>
          <p:nvPr/>
        </p:nvSpPr>
        <p:spPr bwMode="auto">
          <a:xfrm>
            <a:off x="5053013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3B48FF7-9EF4-4F79-B384-3D9FF67E3554}" type="slidenum">
              <a:rPr lang="en-US" altLang="en-US" sz="1400" b="0">
                <a:solidFill>
                  <a:srgbClr val="000000"/>
                </a:solidFill>
                <a:latin typeface="Arial" charset="0"/>
              </a:rPr>
              <a:pPr algn="r"/>
              <a:t>14</a:t>
            </a:fld>
            <a:endParaRPr lang="en-US" altLang="en-US" sz="14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79" name="Rectangle 5"/>
          <p:cNvSpPr>
            <a:spLocks noChangeArrowheads="1"/>
          </p:cNvSpPr>
          <p:nvPr/>
        </p:nvSpPr>
        <p:spPr bwMode="auto">
          <a:xfrm>
            <a:off x="381000" y="76200"/>
            <a:ext cx="84820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</a:pPr>
            <a:r>
              <a:rPr lang="en-US" altLang="en-US" sz="2400" u="sng">
                <a:solidFill>
                  <a:srgbClr val="0033CC"/>
                </a:solidFill>
                <a:latin typeface="Comic Sans MS" pitchFamily="66" charset="0"/>
              </a:rPr>
              <a:t>Two-Dimensional, Pad Detector for Neutron Scattering</a:t>
            </a:r>
          </a:p>
        </p:txBody>
      </p:sp>
      <p:pic>
        <p:nvPicPr>
          <p:cNvPr id="75780" name="Picture 17" descr="Anode_Pad_Board_Pad_side (Medium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8" y="542925"/>
            <a:ext cx="21177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18" descr="Anode_Pad_Board_ASIC_side (Medium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78013"/>
            <a:ext cx="2414588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Text Box 20"/>
          <p:cNvSpPr txBox="1">
            <a:spLocks noChangeArrowheads="1"/>
          </p:cNvSpPr>
          <p:nvPr/>
        </p:nvSpPr>
        <p:spPr bwMode="auto">
          <a:xfrm>
            <a:off x="4175125" y="1176338"/>
            <a:ext cx="49688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>
                <a:solidFill>
                  <a:srgbClr val="000000"/>
                </a:solidFill>
              </a:rPr>
              <a:t>Array of 4 </a:t>
            </a:r>
            <a:r>
              <a:rPr lang="en-US" altLang="en-US" sz="160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altLang="en-US" sz="1600">
                <a:solidFill>
                  <a:srgbClr val="000000"/>
                </a:solidFill>
              </a:rPr>
              <a:t> 4 pad boards, comprising 37 k independent channels. Operation in ionization mode, i.e. unity gas gain, would not be not feasible without ASICs</a:t>
            </a:r>
          </a:p>
        </p:txBody>
      </p:sp>
      <p:sp>
        <p:nvSpPr>
          <p:cNvPr id="75783" name="Text Box 21"/>
          <p:cNvSpPr txBox="1">
            <a:spLocks noChangeArrowheads="1"/>
          </p:cNvSpPr>
          <p:nvPr/>
        </p:nvSpPr>
        <p:spPr bwMode="auto">
          <a:xfrm>
            <a:off x="531813" y="1989138"/>
            <a:ext cx="14763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5000"/>
              </a:spcBef>
            </a:pPr>
            <a:r>
              <a:rPr lang="en-US" altLang="en-US" sz="1200">
                <a:solidFill>
                  <a:srgbClr val="A50021"/>
                </a:solidFill>
                <a:latin typeface="Arial" charset="0"/>
              </a:rPr>
              <a:t>ASIC side</a:t>
            </a:r>
          </a:p>
        </p:txBody>
      </p:sp>
      <p:sp>
        <p:nvSpPr>
          <p:cNvPr id="75784" name="Text Box 23"/>
          <p:cNvSpPr txBox="1">
            <a:spLocks noChangeArrowheads="1"/>
          </p:cNvSpPr>
          <p:nvPr/>
        </p:nvSpPr>
        <p:spPr bwMode="auto">
          <a:xfrm>
            <a:off x="352425" y="1298575"/>
            <a:ext cx="3205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Arial" charset="0"/>
              </a:rPr>
              <a:t>24 cm </a:t>
            </a:r>
            <a:r>
              <a:rPr lang="en-US" altLang="en-US" sz="120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</a:t>
            </a:r>
            <a:r>
              <a:rPr lang="en-US" altLang="en-US" sz="1200">
                <a:solidFill>
                  <a:srgbClr val="000000"/>
                </a:solidFill>
                <a:latin typeface="Arial" charset="0"/>
              </a:rPr>
              <a:t> 24 cm anode pad board, with 5mm </a:t>
            </a:r>
            <a:r>
              <a:rPr lang="en-US" altLang="en-US" sz="120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</a:t>
            </a:r>
            <a:r>
              <a:rPr lang="en-US" altLang="en-US" sz="1200">
                <a:solidFill>
                  <a:srgbClr val="000000"/>
                </a:solidFill>
                <a:latin typeface="Arial" charset="0"/>
              </a:rPr>
              <a:t> 5mm pads → 2304 pixels</a:t>
            </a:r>
          </a:p>
        </p:txBody>
      </p:sp>
      <p:sp>
        <p:nvSpPr>
          <p:cNvPr id="75785" name="Text Box 26"/>
          <p:cNvSpPr txBox="1">
            <a:spLocks noChangeArrowheads="1"/>
          </p:cNvSpPr>
          <p:nvPr/>
        </p:nvSpPr>
        <p:spPr bwMode="auto">
          <a:xfrm>
            <a:off x="2230438" y="2217738"/>
            <a:ext cx="130175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000000"/>
                </a:solidFill>
                <a:latin typeface="Arial" charset="0"/>
              </a:rPr>
              <a:t>SNS ASIC</a:t>
            </a:r>
          </a:p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64 channel  2mW</a:t>
            </a:r>
            <a:r>
              <a:rPr lang="en-US" altLang="zh-CN" sz="140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ch</a:t>
            </a:r>
          </a:p>
        </p:txBody>
      </p:sp>
      <p:sp>
        <p:nvSpPr>
          <p:cNvPr id="75786" name="TextBox 29"/>
          <p:cNvSpPr txBox="1">
            <a:spLocks noChangeArrowheads="1"/>
          </p:cNvSpPr>
          <p:nvPr/>
        </p:nvSpPr>
        <p:spPr bwMode="auto">
          <a:xfrm>
            <a:off x="727075" y="904875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Arial" charset="0"/>
              </a:rPr>
              <a:t>PAD side</a:t>
            </a:r>
          </a:p>
        </p:txBody>
      </p:sp>
      <p:pic>
        <p:nvPicPr>
          <p:cNvPr id="75787" name="Picture 9" descr="C:\Users\gsmith\Desktop\Quokka_Construction\Quokka_16_Pad_Planes_Support_Frame (Custom) (2).jpg"/>
          <p:cNvPicPr>
            <a:picLocks noChangeAspect="1" noChangeArrowheads="1"/>
          </p:cNvPicPr>
          <p:nvPr/>
        </p:nvPicPr>
        <p:blipFill>
          <a:blip r:embed="rId5"/>
          <a:srcRect l="21985" t="7033" r="22610" b="926"/>
          <a:stretch>
            <a:fillRect/>
          </a:stretch>
        </p:blipFill>
        <p:spPr bwMode="auto">
          <a:xfrm>
            <a:off x="3259138" y="2212975"/>
            <a:ext cx="3419475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8" name="TextBox 2"/>
          <p:cNvSpPr txBox="1">
            <a:spLocks noChangeArrowheads="1"/>
          </p:cNvSpPr>
          <p:nvPr/>
        </p:nvSpPr>
        <p:spPr bwMode="auto">
          <a:xfrm>
            <a:off x="4316413" y="537845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b="0">
                <a:solidFill>
                  <a:srgbClr val="000000"/>
                </a:solidFill>
                <a:latin typeface="Arial" charset="0"/>
              </a:rPr>
              <a:t>1 m </a:t>
            </a:r>
            <a:r>
              <a:rPr lang="en-US" altLang="en-US" b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</a:t>
            </a:r>
            <a:r>
              <a:rPr lang="en-US" altLang="en-US" b="0">
                <a:solidFill>
                  <a:srgbClr val="000000"/>
                </a:solidFill>
                <a:latin typeface="Arial" charset="0"/>
              </a:rPr>
              <a:t> 1 m Detector for ANSTO</a:t>
            </a:r>
            <a:endParaRPr lang="en-US" b="0">
              <a:latin typeface="Arial" charset="0"/>
            </a:endParaRPr>
          </a:p>
        </p:txBody>
      </p:sp>
      <p:sp>
        <p:nvSpPr>
          <p:cNvPr id="75789" name="TextBox 3"/>
          <p:cNvSpPr txBox="1">
            <a:spLocks noChangeArrowheads="1"/>
          </p:cNvSpPr>
          <p:nvPr/>
        </p:nvSpPr>
        <p:spPr bwMode="auto">
          <a:xfrm>
            <a:off x="2549525" y="609600"/>
            <a:ext cx="579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0" baseline="30000">
                <a:latin typeface="Arial" charset="0"/>
              </a:rPr>
              <a:t>3</a:t>
            </a:r>
            <a:r>
              <a:rPr lang="en-US" b="0">
                <a:latin typeface="Arial" charset="0"/>
              </a:rPr>
              <a:t>He + n </a:t>
            </a:r>
            <a:r>
              <a:rPr lang="en-US" b="0">
                <a:latin typeface="Arial" charset="0"/>
                <a:sym typeface="Symbol" pitchFamily="18" charset="2"/>
              </a:rPr>
              <a:t> </a:t>
            </a:r>
            <a:r>
              <a:rPr lang="en-US" b="0" baseline="30000">
                <a:latin typeface="Arial" charset="0"/>
                <a:sym typeface="Symbol" pitchFamily="18" charset="2"/>
              </a:rPr>
              <a:t>3</a:t>
            </a:r>
            <a:r>
              <a:rPr lang="en-US" b="0">
                <a:latin typeface="Arial" charset="0"/>
                <a:sym typeface="Symbol" pitchFamily="18" charset="2"/>
              </a:rPr>
              <a:t>H + p +764keV ( 5 fC, or  30k electrons)</a:t>
            </a:r>
            <a:endParaRPr lang="en-US" b="0" baseline="30000">
              <a:latin typeface="Arial" charset="0"/>
            </a:endParaRPr>
          </a:p>
        </p:txBody>
      </p:sp>
      <p:grpSp>
        <p:nvGrpSpPr>
          <p:cNvPr id="75790" name="Group 25"/>
          <p:cNvGrpSpPr>
            <a:grpSpLocks/>
          </p:cNvGrpSpPr>
          <p:nvPr/>
        </p:nvGrpSpPr>
        <p:grpSpPr bwMode="auto">
          <a:xfrm>
            <a:off x="6635750" y="2239963"/>
            <a:ext cx="2508250" cy="3148012"/>
            <a:chOff x="755" y="942"/>
            <a:chExt cx="1585" cy="2114"/>
          </a:xfrm>
        </p:grpSpPr>
        <p:pic>
          <p:nvPicPr>
            <p:cNvPr id="75792" name="Picture 23" descr="P408009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" y="942"/>
              <a:ext cx="1585" cy="2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93" name="Text Box 24"/>
            <p:cNvSpPr txBox="1">
              <a:spLocks noChangeArrowheads="1"/>
            </p:cNvSpPr>
            <p:nvPr/>
          </p:nvSpPr>
          <p:spPr bwMode="auto">
            <a:xfrm>
              <a:off x="1646" y="1970"/>
              <a:ext cx="420" cy="144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buFont typeface="Arial" charset="0"/>
                <a:buNone/>
              </a:pPr>
              <a:r>
                <a:rPr lang="en-US" altLang="ko-KR" sz="1000" b="0">
                  <a:latin typeface="Times New Roman" pitchFamily="18" charset="0"/>
                  <a:ea typeface="Batang" pitchFamily="18" charset="-127"/>
                </a:rPr>
                <a:t>Window</a:t>
              </a:r>
              <a:endParaRPr lang="en-US" altLang="en-US" sz="2800" b="0"/>
            </a:p>
          </p:txBody>
        </p:sp>
      </p:grpSp>
      <p:pic>
        <p:nvPicPr>
          <p:cNvPr id="75791" name="Picture 21"/>
          <p:cNvPicPr>
            <a:picLocks noChangeAspect="1" noChangeArrowheads="1"/>
          </p:cNvPicPr>
          <p:nvPr/>
        </p:nvPicPr>
        <p:blipFill>
          <a:blip r:embed="rId7"/>
          <a:srcRect l="4948" t="11201" r="4948" b="8002"/>
          <a:stretch>
            <a:fillRect/>
          </a:stretch>
        </p:blipFill>
        <p:spPr bwMode="auto">
          <a:xfrm>
            <a:off x="0" y="3419475"/>
            <a:ext cx="4716463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2688EB-EEC0-4F01-AEF8-F8A266472EBA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05187" name="Text Box 4"/>
          <p:cNvSpPr txBox="1">
            <a:spLocks noChangeArrowheads="1"/>
          </p:cNvSpPr>
          <p:nvPr/>
        </p:nvSpPr>
        <p:spPr bwMode="auto">
          <a:xfrm>
            <a:off x="127000" y="527050"/>
            <a:ext cx="617378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>
                <a:cs typeface="Arial" charset="0"/>
              </a:rPr>
              <a:t> ~700,000 transistors in CMOS 130nm technology (1.2 V supply)</a:t>
            </a:r>
          </a:p>
          <a:p>
            <a:pPr>
              <a:buFont typeface="Arial" charset="0"/>
              <a:buChar char="•"/>
            </a:pPr>
            <a:r>
              <a:rPr lang="en-US" sz="1400">
                <a:cs typeface="Arial" charset="0"/>
              </a:rPr>
              <a:t> </a:t>
            </a:r>
            <a:r>
              <a:rPr lang="en-US" sz="1400">
                <a:ea typeface="宋体" pitchFamily="2" charset="-122"/>
              </a:rPr>
              <a:t>256</a:t>
            </a:r>
            <a:r>
              <a:rPr lang="en-US" altLang="zh-CN" sz="1400">
                <a:ea typeface="宋体" pitchFamily="2" charset="-122"/>
              </a:rPr>
              <a:t> hexagonal channels at 250 </a:t>
            </a:r>
            <a:r>
              <a:rPr lang="en-US" sz="1400">
                <a:ea typeface="宋体" pitchFamily="2" charset="-122"/>
              </a:rPr>
              <a:t>µ</a:t>
            </a:r>
            <a:r>
              <a:rPr lang="en-US" altLang="zh-CN" sz="1400">
                <a:ea typeface="宋体" pitchFamily="2" charset="-122"/>
              </a:rPr>
              <a:t>m pitch</a:t>
            </a:r>
            <a:r>
              <a:rPr lang="en-US" sz="1400">
                <a:cs typeface="Arial" charset="0"/>
              </a:rPr>
              <a:t> </a:t>
            </a:r>
          </a:p>
          <a:p>
            <a:pPr marL="0" lvl="1">
              <a:buFont typeface="Arial" charset="0"/>
              <a:buChar char="•"/>
            </a:pPr>
            <a:r>
              <a:rPr lang="en-US" sz="1400">
                <a:cs typeface="Arial" charset="0"/>
              </a:rPr>
              <a:t> 3-side abuttable, with 33 I/O pins only on the right side</a:t>
            </a:r>
          </a:p>
          <a:p>
            <a:pPr>
              <a:buFont typeface="Arial" charset="0"/>
              <a:buChar char="•"/>
            </a:pPr>
            <a:r>
              <a:rPr lang="en-US" sz="1400">
                <a:cs typeface="Arial" charset="0"/>
              </a:rPr>
              <a:t> </a:t>
            </a:r>
            <a:r>
              <a:rPr lang="en-US" sz="1400"/>
              <a:t>Each channel includes:</a:t>
            </a:r>
          </a:p>
          <a:p>
            <a:r>
              <a:rPr lang="en-US" sz="1400"/>
              <a:t>   -low-noise charge amplifier (adjustable gain: 0.25, 0.5, 1 V/fC) </a:t>
            </a:r>
          </a:p>
          <a:p>
            <a:r>
              <a:rPr lang="en-US" sz="1400"/>
              <a:t>   -shaper (adjustable peaking time: 125, 250, 500, and 1000 ns)</a:t>
            </a:r>
          </a:p>
          <a:p>
            <a:r>
              <a:rPr lang="en-US" sz="1400"/>
              <a:t>   -baseline stabilizer </a:t>
            </a:r>
          </a:p>
          <a:p>
            <a:r>
              <a:rPr lang="en-US" sz="1400"/>
              <a:t>   -discriminator and peak-detector</a:t>
            </a:r>
            <a:endParaRPr lang="en-US" sz="140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400">
                <a:cs typeface="Arial" charset="0"/>
              </a:rPr>
              <a:t>  ~0.6 mW/channel </a:t>
            </a:r>
          </a:p>
          <a:p>
            <a:pPr>
              <a:buFont typeface="Arial" charset="0"/>
              <a:buChar char="•"/>
            </a:pPr>
            <a:r>
              <a:rPr lang="en-US" sz="1400">
                <a:cs typeface="Arial" charset="0"/>
              </a:rPr>
              <a:t>  Simulated ENC: ~ 11 electrons  (@ 60 fF det. cap. &amp; 6pA leakage per pixel)</a:t>
            </a:r>
          </a:p>
        </p:txBody>
      </p:sp>
      <p:sp>
        <p:nvSpPr>
          <p:cNvPr id="40" name="Text Box 196"/>
          <p:cNvSpPr txBox="1">
            <a:spLocks noChangeArrowheads="1"/>
          </p:cNvSpPr>
          <p:nvPr/>
        </p:nvSpPr>
        <p:spPr bwMode="auto">
          <a:xfrm>
            <a:off x="1508125" y="100013"/>
            <a:ext cx="624046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>
            <a:spAutoFit/>
          </a:bodyPr>
          <a:lstStyle/>
          <a:p>
            <a:pPr algn="ctr">
              <a:defRPr/>
            </a:pPr>
            <a:r>
              <a:rPr lang="en-US" sz="2800" dirty="0">
                <a:cs typeface="Arial" charset="0"/>
              </a:rPr>
              <a:t>2-D ASIC Hi-Resolution X-ray Imager </a:t>
            </a:r>
          </a:p>
        </p:txBody>
      </p:sp>
      <p:pic>
        <p:nvPicPr>
          <p:cNvPr id="605189" name="Picture 5" descr="HEXIDwb2.jpg"/>
          <p:cNvPicPr>
            <a:picLocks noChangeAspect="1"/>
          </p:cNvPicPr>
          <p:nvPr/>
        </p:nvPicPr>
        <p:blipFill>
          <a:blip r:embed="rId3"/>
          <a:srcRect l="751" t="20000" r="2251" b="9000"/>
          <a:stretch>
            <a:fillRect/>
          </a:stretch>
        </p:blipFill>
        <p:spPr bwMode="auto">
          <a:xfrm>
            <a:off x="5930900" y="838200"/>
            <a:ext cx="3074988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5185" name="Object 1"/>
          <p:cNvGraphicFramePr>
            <a:graphicFrameLocks noChangeAspect="1"/>
          </p:cNvGraphicFramePr>
          <p:nvPr/>
        </p:nvGraphicFramePr>
        <p:xfrm>
          <a:off x="4502150" y="3233738"/>
          <a:ext cx="4478338" cy="3422650"/>
        </p:xfrm>
        <a:graphic>
          <a:graphicData uri="http://schemas.openxmlformats.org/presentationml/2006/ole">
            <p:oleObj spid="_x0000_s605185" name="Graph" r:id="rId4" imgW="3896563" imgH="2977286" progId="">
              <p:embed/>
            </p:oleObj>
          </a:graphicData>
        </a:graphic>
      </p:graphicFrame>
      <p:pic>
        <p:nvPicPr>
          <p:cNvPr id="605190" name="Picture 4" descr="HEXIDch1w.png"/>
          <p:cNvPicPr>
            <a:picLocks noChangeAspect="1"/>
          </p:cNvPicPr>
          <p:nvPr/>
        </p:nvPicPr>
        <p:blipFill>
          <a:blip r:embed="rId5"/>
          <a:srcRect l="29375" t="23334" r="29375" b="11111"/>
          <a:stretch>
            <a:fillRect/>
          </a:stretch>
        </p:blipFill>
        <p:spPr bwMode="auto">
          <a:xfrm>
            <a:off x="7253288" y="2668588"/>
            <a:ext cx="17621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5191" name="Oval 8"/>
          <p:cNvSpPr>
            <a:spLocks noChangeAspect="1" noChangeArrowheads="1"/>
          </p:cNvSpPr>
          <p:nvPr/>
        </p:nvSpPr>
        <p:spPr bwMode="auto">
          <a:xfrm>
            <a:off x="7489825" y="2071688"/>
            <a:ext cx="185738" cy="168275"/>
          </a:xfrm>
          <a:prstGeom prst="ellipse">
            <a:avLst/>
          </a:prstGeom>
          <a:noFill/>
          <a:ln w="222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605192" name="Line 15"/>
          <p:cNvSpPr>
            <a:spLocks noChangeShapeType="1"/>
          </p:cNvSpPr>
          <p:nvPr/>
        </p:nvSpPr>
        <p:spPr bwMode="auto">
          <a:xfrm flipH="1">
            <a:off x="7269163" y="2232025"/>
            <a:ext cx="209550" cy="449263"/>
          </a:xfrm>
          <a:prstGeom prst="line">
            <a:avLst/>
          </a:prstGeom>
          <a:noFill/>
          <a:ln w="19050">
            <a:solidFill>
              <a:srgbClr val="66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5193" name="Line 15"/>
          <p:cNvSpPr>
            <a:spLocks noChangeShapeType="1"/>
          </p:cNvSpPr>
          <p:nvPr/>
        </p:nvSpPr>
        <p:spPr bwMode="auto">
          <a:xfrm>
            <a:off x="7656513" y="2200275"/>
            <a:ext cx="1347787" cy="457200"/>
          </a:xfrm>
          <a:prstGeom prst="line">
            <a:avLst/>
          </a:prstGeom>
          <a:noFill/>
          <a:ln w="19050">
            <a:solidFill>
              <a:srgbClr val="66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5194" name="Rectangle 24"/>
          <p:cNvSpPr>
            <a:spLocks noChangeArrowheads="1"/>
          </p:cNvSpPr>
          <p:nvPr/>
        </p:nvSpPr>
        <p:spPr bwMode="auto">
          <a:xfrm>
            <a:off x="325438" y="2773363"/>
            <a:ext cx="6656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>
                <a:solidFill>
                  <a:srgbClr val="FF0000"/>
                </a:solidFill>
                <a:cs typeface="Arial" charset="0"/>
              </a:rPr>
              <a:t>Limited area for low-noise low-power readout chain </a:t>
            </a:r>
          </a:p>
          <a:p>
            <a:pPr>
              <a:buFont typeface="Symbol" pitchFamily="18" charset="2"/>
              <a:buChar char="Þ"/>
            </a:pPr>
            <a:r>
              <a:rPr lang="en-US">
                <a:solidFill>
                  <a:srgbClr val="FF0000"/>
                </a:solidFill>
                <a:cs typeface="Arial" charset="0"/>
              </a:rPr>
              <a:t>No direct address control of each pixel, relying on token passing</a:t>
            </a:r>
          </a:p>
        </p:txBody>
      </p:sp>
      <p:pic>
        <p:nvPicPr>
          <p:cNvPr id="605195" name="Picture 25" descr="Pictur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850" y="3595688"/>
            <a:ext cx="4211638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5196" name="TextBox 17"/>
          <p:cNvSpPr txBox="1">
            <a:spLocks noChangeArrowheads="1"/>
          </p:cNvSpPr>
          <p:nvPr/>
        </p:nvSpPr>
        <p:spPr bwMode="auto">
          <a:xfrm>
            <a:off x="3497263" y="6407150"/>
            <a:ext cx="3462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[</a:t>
            </a:r>
            <a:r>
              <a:rPr lang="en-US" altLang="zh-CN" sz="1600" b="0"/>
              <a:t>S. Li &amp; G. De </a:t>
            </a:r>
            <a:r>
              <a:rPr lang="en-US" sz="1600" b="0"/>
              <a:t>Geronimo</a:t>
            </a:r>
            <a:r>
              <a:rPr lang="en-US" altLang="zh-CN" sz="1600" b="0"/>
              <a:t>, IEEE NSS</a:t>
            </a:r>
            <a:r>
              <a:rPr lang="en-US" sz="1600" b="0"/>
              <a:t> 201</a:t>
            </a:r>
            <a:r>
              <a:rPr lang="en-US" altLang="zh-CN" sz="1600" b="0"/>
              <a:t>7</a:t>
            </a:r>
            <a:r>
              <a:rPr lang="en-US" sz="1600" b="0"/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2A877E-FECB-49EF-A523-574C33A0EAE8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6" name="Text Box 196"/>
          <p:cNvSpPr txBox="1">
            <a:spLocks noChangeArrowheads="1"/>
          </p:cNvSpPr>
          <p:nvPr/>
        </p:nvSpPr>
        <p:spPr bwMode="auto">
          <a:xfrm>
            <a:off x="20638" y="-26988"/>
            <a:ext cx="9074150" cy="60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>
            <a:spAutoFit/>
          </a:bodyPr>
          <a:lstStyle/>
          <a:p>
            <a:pPr algn="ctr">
              <a:defRPr/>
            </a:pPr>
            <a:r>
              <a:rPr lang="en-US" sz="3600" dirty="0">
                <a:latin typeface="+mn-lt"/>
                <a:ea typeface="+mn-ea"/>
                <a:cs typeface="Arial" charset="0"/>
              </a:rPr>
              <a:t>ASIC for High Resolution X-ray Spectrometers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2897188" y="584200"/>
            <a:ext cx="2030412" cy="2185988"/>
            <a:chOff x="2217493" y="3496473"/>
            <a:chExt cx="3242820" cy="3339721"/>
          </a:xfrm>
        </p:grpSpPr>
        <p:pic>
          <p:nvPicPr>
            <p:cNvPr id="69121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41942" y="3496473"/>
              <a:ext cx="2462533" cy="2873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30"/>
            <p:cNvSpPr txBox="1">
              <a:spLocks noChangeArrowheads="1"/>
            </p:cNvSpPr>
            <p:nvPr/>
          </p:nvSpPr>
          <p:spPr bwMode="auto">
            <a:xfrm>
              <a:off x="2217493" y="6365674"/>
              <a:ext cx="3242820" cy="470520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defRPr/>
              </a:pPr>
              <a:r>
                <a:rPr lang="en-US" sz="1400" i="1" dirty="0">
                  <a:latin typeface="+mn-lt"/>
                  <a:ea typeface="+mn-ea"/>
                  <a:cs typeface="Arial" charset="0"/>
                </a:rPr>
                <a:t>16 x 20mm² SDD pixels</a:t>
              </a: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138113" y="679450"/>
            <a:ext cx="2790825" cy="2055813"/>
            <a:chOff x="429121" y="1546860"/>
            <a:chExt cx="8275921" cy="3134601"/>
          </a:xfrm>
        </p:grpSpPr>
        <p:pic>
          <p:nvPicPr>
            <p:cNvPr id="691214" name="Picture 18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9121" y="1546860"/>
              <a:ext cx="8275921" cy="312420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 type="none" w="sm" len="sm"/>
              <a:tailEnd/>
            </a:ln>
          </p:spPr>
        </p:pic>
        <p:sp>
          <p:nvSpPr>
            <p:cNvPr id="23" name="Text Box 196"/>
            <p:cNvSpPr txBox="1">
              <a:spLocks noChangeArrowheads="1"/>
            </p:cNvSpPr>
            <p:nvPr/>
          </p:nvSpPr>
          <p:spPr bwMode="auto">
            <a:xfrm>
              <a:off x="433827" y="4323221"/>
              <a:ext cx="8210015" cy="35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latin typeface="+mn-lt"/>
                  <a:ea typeface="+mn-ea"/>
                  <a:cs typeface="Arial" charset="0"/>
                </a:rPr>
                <a:t>[</a:t>
              </a:r>
              <a:r>
                <a:rPr lang="en-US" sz="1400" dirty="0" err="1">
                  <a:latin typeface="+mn-lt"/>
                  <a:ea typeface="+mn-ea"/>
                  <a:cs typeface="Arial" charset="0"/>
                </a:rPr>
                <a:t>Rehak</a:t>
              </a:r>
              <a:r>
                <a:rPr lang="en-US" sz="1400" dirty="0">
                  <a:latin typeface="+mn-lt"/>
                  <a:ea typeface="+mn-ea"/>
                  <a:cs typeface="Arial" charset="0"/>
                </a:rPr>
                <a:t> &amp; </a:t>
              </a:r>
              <a:r>
                <a:rPr lang="en-US" sz="1400" dirty="0" err="1">
                  <a:latin typeface="+mn-lt"/>
                  <a:ea typeface="+mn-ea"/>
                  <a:cs typeface="Arial" charset="0"/>
                </a:rPr>
                <a:t>Gatti</a:t>
              </a:r>
              <a:r>
                <a:rPr lang="en-US" sz="1400" dirty="0">
                  <a:latin typeface="+mn-lt"/>
                  <a:ea typeface="+mn-ea"/>
                  <a:cs typeface="Arial" charset="0"/>
                </a:rPr>
                <a:t> _1983]</a:t>
              </a:r>
            </a:p>
          </p:txBody>
        </p:sp>
      </p:grpSp>
      <p:grpSp>
        <p:nvGrpSpPr>
          <p:cNvPr id="685077" name="Group 25"/>
          <p:cNvGrpSpPr>
            <a:grpSpLocks/>
          </p:cNvGrpSpPr>
          <p:nvPr/>
        </p:nvGrpSpPr>
        <p:grpSpPr bwMode="auto">
          <a:xfrm>
            <a:off x="0" y="2786063"/>
            <a:ext cx="4992688" cy="3636962"/>
            <a:chOff x="6898350" y="1626964"/>
            <a:chExt cx="6694526" cy="4762471"/>
          </a:xfrm>
        </p:grpSpPr>
        <p:pic>
          <p:nvPicPr>
            <p:cNvPr id="691212" name="Picture 2"/>
            <p:cNvPicPr>
              <a:picLocks noChangeAspect="1" noChangeArrowheads="1"/>
            </p:cNvPicPr>
            <p:nvPr/>
          </p:nvPicPr>
          <p:blipFill>
            <a:blip r:embed="rId5"/>
            <a:srcRect r="11539" b="6000"/>
            <a:stretch>
              <a:fillRect/>
            </a:stretch>
          </p:blipFill>
          <p:spPr bwMode="auto">
            <a:xfrm>
              <a:off x="6898350" y="1626964"/>
              <a:ext cx="6639293" cy="47624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691213" name="Text Box 28"/>
            <p:cNvSpPr txBox="1">
              <a:spLocks noChangeArrowheads="1"/>
            </p:cNvSpPr>
            <p:nvPr/>
          </p:nvSpPr>
          <p:spPr bwMode="auto">
            <a:xfrm>
              <a:off x="7249573" y="1749612"/>
              <a:ext cx="6343303" cy="3596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i="1">
                  <a:solidFill>
                    <a:srgbClr val="CC0000"/>
                  </a:solidFill>
                  <a:cs typeface="Arial" charset="0"/>
                </a:rPr>
                <a:t>~11 e</a:t>
              </a:r>
              <a:r>
                <a:rPr lang="en-US" i="1" baseline="30000">
                  <a:solidFill>
                    <a:srgbClr val="CC0000"/>
                  </a:solidFill>
                  <a:cs typeface="Arial" charset="0"/>
                </a:rPr>
                <a:t>-</a:t>
              </a:r>
              <a:r>
                <a:rPr lang="en-US" i="1">
                  <a:solidFill>
                    <a:srgbClr val="CC0000"/>
                  </a:solidFill>
                  <a:cs typeface="Arial" charset="0"/>
                </a:rPr>
                <a:t> resolution (93 eV) with 20 mm² SDD pixel</a:t>
              </a:r>
            </a:p>
          </p:txBody>
        </p:sp>
      </p:grp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4645025" y="515938"/>
            <a:ext cx="449897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cs typeface="Arial" charset="0"/>
              </a:rPr>
              <a:t>Improving Radiation Resistance</a:t>
            </a:r>
            <a:r>
              <a:rPr lang="en-US" sz="1600" b="0">
                <a:ea typeface="宋体" pitchFamily="2" charset="-122"/>
                <a:cs typeface="Arial" charset="0"/>
              </a:rPr>
              <a:t>:</a:t>
            </a:r>
            <a:endParaRPr lang="en-US" altLang="zh-CN" sz="1600" b="0">
              <a:ea typeface="宋体" pitchFamily="2" charset="-122"/>
              <a:cs typeface="Arial" charset="0"/>
            </a:endParaRPr>
          </a:p>
          <a:p>
            <a:r>
              <a:rPr lang="en-US" altLang="zh-CN" sz="1600">
                <a:ea typeface="宋体" pitchFamily="2" charset="-122"/>
                <a:cs typeface="Arial" charset="0"/>
              </a:rPr>
              <a:t>- Radiation degradation due to </a:t>
            </a:r>
            <a:r>
              <a:rPr lang="en-US" altLang="zh-CN" sz="1600">
                <a:solidFill>
                  <a:srgbClr val="A50021"/>
                </a:solidFill>
                <a:ea typeface="宋体" pitchFamily="2" charset="-122"/>
                <a:cs typeface="Arial" charset="0"/>
              </a:rPr>
              <a:t>leakage current of NMOS↑</a:t>
            </a:r>
            <a:r>
              <a:rPr lang="en-US" altLang="zh-CN" sz="1600">
                <a:ea typeface="宋体" pitchFamily="2" charset="-122"/>
                <a:cs typeface="Arial" charset="0"/>
              </a:rPr>
              <a:t> </a:t>
            </a:r>
          </a:p>
          <a:p>
            <a:pPr>
              <a:buFontTx/>
              <a:buChar char="-"/>
            </a:pPr>
            <a:r>
              <a:rPr lang="en-US" altLang="zh-CN" sz="1600">
                <a:ea typeface="宋体" pitchFamily="2" charset="-122"/>
                <a:cs typeface="Arial" charset="0"/>
              </a:rPr>
              <a:t>ENC degradation: </a:t>
            </a:r>
            <a:r>
              <a:rPr lang="en-US" altLang="zh-CN" sz="1600">
                <a:solidFill>
                  <a:srgbClr val="A50021"/>
                </a:solidFill>
                <a:ea typeface="宋体" pitchFamily="2" charset="-122"/>
                <a:cs typeface="Arial" charset="0"/>
              </a:rPr>
              <a:t>peak at around 2 Mrad</a:t>
            </a:r>
          </a:p>
          <a:p>
            <a:pPr>
              <a:buFontTx/>
              <a:buChar char="-"/>
            </a:pPr>
            <a:r>
              <a:rPr lang="en-US" altLang="zh-CN" sz="1600">
                <a:ea typeface="宋体" pitchFamily="2" charset="-122"/>
                <a:cs typeface="Arial" charset="0"/>
              </a:rPr>
              <a:t>Modified design to improve radiation resistance: </a:t>
            </a:r>
            <a:r>
              <a:rPr lang="en-US" altLang="zh-CN" sz="1600">
                <a:solidFill>
                  <a:srgbClr val="A50021"/>
                </a:solidFill>
                <a:ea typeface="宋体" pitchFamily="2" charset="-122"/>
                <a:cs typeface="Arial" charset="0"/>
              </a:rPr>
              <a:t>replacing NMOS switch with PMOS switch</a:t>
            </a:r>
            <a:r>
              <a:rPr lang="en-US" altLang="zh-CN" sz="1600">
                <a:ea typeface="宋体" pitchFamily="2" charset="-122"/>
                <a:cs typeface="Arial" charset="0"/>
              </a:rPr>
              <a:t>; </a:t>
            </a:r>
            <a:r>
              <a:rPr lang="en-US" altLang="zh-CN" sz="1600">
                <a:solidFill>
                  <a:srgbClr val="A50021"/>
                </a:solidFill>
                <a:ea typeface="宋体" pitchFamily="2" charset="-122"/>
                <a:cs typeface="Arial" charset="0"/>
              </a:rPr>
              <a:t>insert PMOS switch</a:t>
            </a:r>
            <a:r>
              <a:rPr lang="en-US" altLang="zh-CN" sz="1600">
                <a:ea typeface="宋体" pitchFamily="2" charset="-122"/>
                <a:cs typeface="Arial" charset="0"/>
              </a:rPr>
              <a:t> between NMOS current source and charge amp. input; </a:t>
            </a:r>
            <a:r>
              <a:rPr lang="en-US" altLang="zh-CN" sz="1600">
                <a:solidFill>
                  <a:srgbClr val="A50021"/>
                </a:solidFill>
                <a:ea typeface="宋体" pitchFamily="2" charset="-122"/>
                <a:cs typeface="Arial" charset="0"/>
              </a:rPr>
              <a:t>increase device length</a:t>
            </a:r>
            <a:r>
              <a:rPr lang="en-US" altLang="zh-CN" sz="1600">
                <a:ea typeface="宋体" pitchFamily="2" charset="-122"/>
                <a:cs typeface="Arial" charset="0"/>
              </a:rPr>
              <a:t>; </a:t>
            </a:r>
            <a:r>
              <a:rPr lang="en-US" altLang="zh-CN" sz="1600">
                <a:solidFill>
                  <a:srgbClr val="A50021"/>
                </a:solidFill>
                <a:ea typeface="宋体" pitchFamily="2" charset="-122"/>
                <a:cs typeface="Arial" charset="0"/>
              </a:rPr>
              <a:t>gate-enclosed layout</a:t>
            </a:r>
            <a:r>
              <a:rPr lang="en-US" altLang="zh-CN" sz="1600">
                <a:ea typeface="宋体" pitchFamily="2" charset="-122"/>
                <a:cs typeface="Arial" charset="0"/>
              </a:rPr>
              <a:t>.</a:t>
            </a:r>
            <a:endParaRPr lang="en-US" sz="1600">
              <a:ea typeface="宋体" pitchFamily="2" charset="-122"/>
              <a:cs typeface="Arial" charset="0"/>
            </a:endParaRPr>
          </a:p>
          <a:p>
            <a:pPr>
              <a:buFontTx/>
              <a:buChar char="-"/>
            </a:pPr>
            <a:endParaRPr lang="en-US" altLang="zh-CN" sz="1600">
              <a:ea typeface="宋体" pitchFamily="2" charset="-122"/>
              <a:cs typeface="Arial" charset="0"/>
            </a:endParaRPr>
          </a:p>
          <a:p>
            <a:pPr>
              <a:buFontTx/>
              <a:buChar char="-"/>
            </a:pPr>
            <a:endParaRPr lang="en-US" altLang="zh-CN" sz="1600">
              <a:ea typeface="宋体" pitchFamily="2" charset="-122"/>
              <a:cs typeface="Arial" charset="0"/>
            </a:endParaRPr>
          </a:p>
        </p:txBody>
      </p:sp>
      <p:graphicFrame>
        <p:nvGraphicFramePr>
          <p:cNvPr id="691201" name="Object 1"/>
          <p:cNvGraphicFramePr>
            <a:graphicFrameLocks noGrp="1" noChangeAspect="1"/>
          </p:cNvGraphicFramePr>
          <p:nvPr/>
        </p:nvGraphicFramePr>
        <p:xfrm>
          <a:off x="5988050" y="4576763"/>
          <a:ext cx="3155950" cy="2281237"/>
        </p:xfrm>
        <a:graphic>
          <a:graphicData uri="http://schemas.openxmlformats.org/presentationml/2006/ole">
            <p:oleObj spid="_x0000_s691201" name="Chart" r:id="rId6" imgW="5191006" imgH="3752969" progId="Excel.Sheet.8">
              <p:embed/>
            </p:oleObj>
          </a:graphicData>
        </a:graphic>
      </p:graphicFrame>
      <p:pic>
        <p:nvPicPr>
          <p:cNvPr id="691208" name="Picture 5" descr="ENCv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888" y="2540000"/>
            <a:ext cx="305911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1209" name="Text Box 8"/>
          <p:cNvSpPr txBox="1">
            <a:spLocks noChangeArrowheads="1"/>
          </p:cNvSpPr>
          <p:nvPr/>
        </p:nvSpPr>
        <p:spPr bwMode="auto">
          <a:xfrm>
            <a:off x="5324475" y="2901950"/>
            <a:ext cx="2871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 i="1">
                <a:solidFill>
                  <a:schemeClr val="accent1"/>
                </a:solidFill>
                <a:latin typeface="Arial" charset="0"/>
                <a:cs typeface="Arial" charset="0"/>
              </a:rPr>
              <a:t>ENC b</a:t>
            </a:r>
            <a:r>
              <a:rPr lang="en-US" sz="1400" i="1">
                <a:solidFill>
                  <a:schemeClr val="accent1"/>
                </a:solidFill>
                <a:latin typeface="Arial" charset="0"/>
                <a:cs typeface="Arial" charset="0"/>
              </a:rPr>
              <a:t>efore design modification</a:t>
            </a:r>
          </a:p>
        </p:txBody>
      </p:sp>
      <p:sp>
        <p:nvSpPr>
          <p:cNvPr id="691210" name="Text Box 9"/>
          <p:cNvSpPr txBox="1">
            <a:spLocks noChangeArrowheads="1"/>
          </p:cNvSpPr>
          <p:nvPr/>
        </p:nvSpPr>
        <p:spPr bwMode="auto">
          <a:xfrm>
            <a:off x="5397500" y="4738688"/>
            <a:ext cx="2714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 i="1">
                <a:solidFill>
                  <a:schemeClr val="accent1"/>
                </a:solidFill>
                <a:latin typeface="Arial" charset="0"/>
                <a:cs typeface="Arial" charset="0"/>
              </a:rPr>
              <a:t>ENC a</a:t>
            </a:r>
            <a:r>
              <a:rPr lang="en-US" sz="1400" i="1">
                <a:solidFill>
                  <a:schemeClr val="accent1"/>
                </a:solidFill>
                <a:latin typeface="Arial" charset="0"/>
                <a:cs typeface="Arial" charset="0"/>
              </a:rPr>
              <a:t>fter design modification</a:t>
            </a:r>
          </a:p>
        </p:txBody>
      </p:sp>
      <p:sp>
        <p:nvSpPr>
          <p:cNvPr id="691211" name="TextBox 17"/>
          <p:cNvSpPr txBox="1">
            <a:spLocks noChangeArrowheads="1"/>
          </p:cNvSpPr>
          <p:nvPr/>
        </p:nvSpPr>
        <p:spPr bwMode="auto">
          <a:xfrm>
            <a:off x="2571750" y="6521450"/>
            <a:ext cx="3467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[</a:t>
            </a:r>
            <a:r>
              <a:rPr lang="en-US" altLang="zh-CN" sz="1600" b="0"/>
              <a:t>S. Li &amp; G. De </a:t>
            </a:r>
            <a:r>
              <a:rPr lang="en-US" sz="1600" b="0"/>
              <a:t>Geronimo</a:t>
            </a:r>
            <a:r>
              <a:rPr lang="en-US" altLang="zh-CN" sz="1600" b="0"/>
              <a:t>, IEEE TNS</a:t>
            </a:r>
            <a:r>
              <a:rPr lang="en-US" sz="1600" b="0"/>
              <a:t> 201</a:t>
            </a:r>
            <a:r>
              <a:rPr lang="en-US" altLang="zh-CN" sz="1600" b="0"/>
              <a:t>3</a:t>
            </a:r>
            <a:r>
              <a:rPr lang="en-US" sz="1600" b="0"/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E96806-E097-4E3A-8B32-1DAFF891A366}" type="slidenum">
              <a:rPr lang="en-US" smtClean="0"/>
              <a:pPr/>
              <a:t>17</a:t>
            </a:fld>
            <a:endParaRPr lang="en-US" smtClean="0"/>
          </a:p>
        </p:txBody>
      </p:sp>
      <p:pic>
        <p:nvPicPr>
          <p:cNvPr id="6922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8338"/>
            <a:ext cx="91440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2227" name="Text Box 5"/>
          <p:cNvSpPr txBox="1">
            <a:spLocks noChangeArrowheads="1"/>
          </p:cNvSpPr>
          <p:nvPr/>
        </p:nvSpPr>
        <p:spPr bwMode="auto">
          <a:xfrm>
            <a:off x="2744788" y="6280150"/>
            <a:ext cx="2563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/>
              <a:t>[G. De Geronimo_Sept2016]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4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DFD697-C591-4845-839B-D584E5C71B4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49645" y="5588000"/>
            <a:ext cx="79797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>
            <a:spAutoFit/>
          </a:bodyPr>
          <a:lstStyle/>
          <a:p>
            <a:pPr eaLnBrk="0" hangingPunct="0">
              <a:buSzPct val="60000"/>
              <a:buFont typeface="Arial" charset="0"/>
              <a:buChar char="•"/>
              <a:defRPr/>
            </a:pPr>
            <a:r>
              <a:rPr lang="en-US" sz="2800">
                <a:solidFill>
                  <a:srgbClr val="A50021"/>
                </a:solidFill>
              </a:rPr>
              <a:t> Developed in close collaboration with scientists</a:t>
            </a:r>
          </a:p>
          <a:p>
            <a:pPr eaLnBrk="0" hangingPunct="0">
              <a:buSzPct val="60000"/>
              <a:buFont typeface="Arial" charset="0"/>
              <a:buChar char="•"/>
              <a:defRPr/>
            </a:pPr>
            <a:r>
              <a:rPr lang="en-US" sz="2800">
                <a:solidFill>
                  <a:srgbClr val="A50021"/>
                </a:solidFill>
              </a:rPr>
              <a:t> Require concentration of resources and expertise</a:t>
            </a:r>
          </a:p>
        </p:txBody>
      </p:sp>
      <p:sp>
        <p:nvSpPr>
          <p:cNvPr id="693253" name="Text Box 3"/>
          <p:cNvSpPr txBox="1">
            <a:spLocks noChangeArrowheads="1"/>
          </p:cNvSpPr>
          <p:nvPr/>
        </p:nvSpPr>
        <p:spPr bwMode="auto">
          <a:xfrm>
            <a:off x="1355725" y="2382838"/>
            <a:ext cx="7550150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>
            <a:spAutoFit/>
          </a:bodyPr>
          <a:lstStyle/>
          <a:p>
            <a:pPr eaLnBrk="0" hangingPunct="0">
              <a:spcBef>
                <a:spcPts val="300"/>
              </a:spcBef>
              <a:buSzPct val="60000"/>
            </a:pPr>
            <a:r>
              <a:rPr lang="en-US" sz="2800" b="0"/>
              <a:t>Scientists</a:t>
            </a:r>
          </a:p>
          <a:p>
            <a:pPr eaLnBrk="0" hangingPunct="0">
              <a:spcBef>
                <a:spcPts val="300"/>
              </a:spcBef>
              <a:buSzPct val="60000"/>
            </a:pPr>
            <a:r>
              <a:rPr lang="en-US" sz="2800" b="0"/>
              <a:t>Sensors (solid-state, gas, liquid, cryo, ...) </a:t>
            </a:r>
          </a:p>
          <a:p>
            <a:pPr eaLnBrk="0" hangingPunct="0">
              <a:spcBef>
                <a:spcPts val="300"/>
              </a:spcBef>
              <a:buSzPct val="60000"/>
            </a:pPr>
            <a:r>
              <a:rPr lang="en-US" sz="2800" b="0"/>
              <a:t>Interconnects and assembly </a:t>
            </a:r>
            <a:r>
              <a:rPr lang="en-US" sz="1600" b="0">
                <a:solidFill>
                  <a:srgbClr val="003300"/>
                </a:solidFill>
              </a:rPr>
              <a:t>D. Pinelli, </a:t>
            </a:r>
            <a:r>
              <a:rPr lang="en-US" altLang="zh-CN" sz="1600" b="0">
                <a:solidFill>
                  <a:srgbClr val="003300"/>
                </a:solidFill>
              </a:rPr>
              <a:t>K. Luong</a:t>
            </a:r>
            <a:endParaRPr lang="en-US" sz="1600" b="0">
              <a:solidFill>
                <a:srgbClr val="003300"/>
              </a:solidFill>
            </a:endParaRPr>
          </a:p>
          <a:p>
            <a:pPr eaLnBrk="0" hangingPunct="0">
              <a:spcBef>
                <a:spcPts val="300"/>
              </a:spcBef>
              <a:buSzPct val="60000"/>
            </a:pPr>
            <a:r>
              <a:rPr lang="en-US" sz="2800" b="0"/>
              <a:t>Printed circuit board </a:t>
            </a:r>
            <a:r>
              <a:rPr lang="en-US" sz="1600" b="0">
                <a:solidFill>
                  <a:srgbClr val="003300"/>
                </a:solidFill>
              </a:rPr>
              <a:t>K. Wolniewicz, K. Ackley, </a:t>
            </a:r>
            <a:r>
              <a:rPr lang="en-US" altLang="zh-CN" sz="1600" b="0">
                <a:solidFill>
                  <a:srgbClr val="003300"/>
                </a:solidFill>
              </a:rPr>
              <a:t>I. Gonzalez</a:t>
            </a:r>
            <a:endParaRPr lang="en-US" sz="1600" b="0">
              <a:solidFill>
                <a:srgbClr val="003300"/>
              </a:solidFill>
            </a:endParaRPr>
          </a:p>
          <a:p>
            <a:pPr eaLnBrk="0" hangingPunct="0">
              <a:spcBef>
                <a:spcPts val="300"/>
              </a:spcBef>
              <a:buSzPct val="60000"/>
            </a:pPr>
            <a:r>
              <a:rPr lang="en-US" sz="2800" b="0"/>
              <a:t>Data acquisition and processing </a:t>
            </a:r>
            <a:r>
              <a:rPr lang="en-US" sz="1600" b="0">
                <a:solidFill>
                  <a:srgbClr val="003300"/>
                </a:solidFill>
              </a:rPr>
              <a:t>J. Fried, J. Mead</a:t>
            </a:r>
          </a:p>
          <a:p>
            <a:pPr eaLnBrk="0" hangingPunct="0">
              <a:spcBef>
                <a:spcPts val="300"/>
              </a:spcBef>
              <a:buSzPct val="60000"/>
            </a:pPr>
            <a:r>
              <a:rPr lang="en-US" sz="2800" b="0"/>
              <a:t>CAD tools and compuing </a:t>
            </a:r>
            <a:r>
              <a:rPr lang="en-US" sz="1600" b="0">
                <a:solidFill>
                  <a:srgbClr val="003300"/>
                </a:solidFill>
              </a:rPr>
              <a:t>A. Kandasamy</a:t>
            </a:r>
          </a:p>
          <a:p>
            <a:pPr eaLnBrk="0" hangingPunct="0">
              <a:spcBef>
                <a:spcPts val="300"/>
              </a:spcBef>
              <a:buSzPct val="60000"/>
            </a:pPr>
            <a:r>
              <a:rPr lang="en-US" sz="2800" b="0"/>
              <a:t>SEM laboratory, Optical metrology</a:t>
            </a:r>
            <a:r>
              <a:rPr lang="en-US" sz="1600" b="0"/>
              <a:t> </a:t>
            </a:r>
            <a:r>
              <a:rPr lang="en-US" sz="1600" b="0">
                <a:solidFill>
                  <a:srgbClr val="003300"/>
                </a:solidFill>
              </a:rPr>
              <a:t>J. Warren, P. Takacs</a:t>
            </a:r>
          </a:p>
        </p:txBody>
      </p:sp>
      <p:sp>
        <p:nvSpPr>
          <p:cNvPr id="693254" name="Text Box 3"/>
          <p:cNvSpPr txBox="1">
            <a:spLocks noChangeArrowheads="1"/>
          </p:cNvSpPr>
          <p:nvPr/>
        </p:nvSpPr>
        <p:spPr bwMode="auto">
          <a:xfrm>
            <a:off x="3236913" y="411163"/>
            <a:ext cx="61293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>
            <a:spAutoFit/>
          </a:bodyPr>
          <a:lstStyle/>
          <a:p>
            <a:pPr eaLnBrk="0" hangingPunct="0">
              <a:lnSpc>
                <a:spcPct val="120000"/>
              </a:lnSpc>
              <a:buSzPct val="60000"/>
            </a:pPr>
            <a:r>
              <a:rPr lang="en-US" sz="1600" i="1">
                <a:solidFill>
                  <a:srgbClr val="003300"/>
                </a:solidFill>
              </a:rPr>
              <a:t>Mietek Dabrowski</a:t>
            </a:r>
            <a:r>
              <a:rPr lang="en-US" altLang="zh-CN" sz="1600" i="1">
                <a:solidFill>
                  <a:srgbClr val="003300"/>
                </a:solidFill>
              </a:rPr>
              <a:t> </a:t>
            </a:r>
            <a:r>
              <a:rPr lang="en-US" sz="1600">
                <a:solidFill>
                  <a:srgbClr val="003300"/>
                </a:solidFill>
              </a:rPr>
              <a:t>(Cryo FE</a:t>
            </a:r>
            <a:r>
              <a:rPr lang="en-US" altLang="zh-CN" sz="1600">
                <a:solidFill>
                  <a:srgbClr val="003300"/>
                </a:solidFill>
              </a:rPr>
              <a:t>)</a:t>
            </a:r>
          </a:p>
          <a:p>
            <a:pPr eaLnBrk="0" hangingPunct="0">
              <a:lnSpc>
                <a:spcPct val="120000"/>
              </a:lnSpc>
              <a:buSzPct val="60000"/>
            </a:pPr>
            <a:r>
              <a:rPr lang="en-US" sz="1600">
                <a:solidFill>
                  <a:srgbClr val="003300"/>
                </a:solidFill>
              </a:rPr>
              <a:t>Alessio D’Andragora (Cryo FE, H3D</a:t>
            </a:r>
            <a:r>
              <a:rPr lang="en-US" altLang="zh-CN" sz="1600">
                <a:solidFill>
                  <a:srgbClr val="003300"/>
                </a:solidFill>
              </a:rPr>
              <a:t>D</a:t>
            </a:r>
            <a:r>
              <a:rPr lang="en-US" sz="1600">
                <a:solidFill>
                  <a:srgbClr val="003300"/>
                </a:solidFill>
              </a:rPr>
              <a:t>)</a:t>
            </a:r>
          </a:p>
          <a:p>
            <a:pPr eaLnBrk="0" hangingPunct="0">
              <a:lnSpc>
                <a:spcPct val="120000"/>
              </a:lnSpc>
              <a:buSzPct val="60000"/>
            </a:pPr>
            <a:r>
              <a:rPr lang="en-US" sz="1600">
                <a:solidFill>
                  <a:srgbClr val="003300"/>
                </a:solidFill>
              </a:rPr>
              <a:t>Shaorui Li (Cryo FE, </a:t>
            </a:r>
            <a:r>
              <a:rPr lang="en-US" altLang="zh-CN" sz="1600">
                <a:solidFill>
                  <a:srgbClr val="003300"/>
                </a:solidFill>
              </a:rPr>
              <a:t>LDO_REG, HEXID</a:t>
            </a:r>
            <a:r>
              <a:rPr lang="en-US" sz="1600">
                <a:solidFill>
                  <a:srgbClr val="003300"/>
                </a:solidFill>
              </a:rPr>
              <a:t>, </a:t>
            </a:r>
            <a:r>
              <a:rPr lang="en-US" altLang="zh-CN" sz="1600">
                <a:solidFill>
                  <a:srgbClr val="003300"/>
                </a:solidFill>
              </a:rPr>
              <a:t>GE, </a:t>
            </a:r>
            <a:r>
              <a:rPr lang="en-US" sz="1600">
                <a:solidFill>
                  <a:srgbClr val="003300"/>
                </a:solidFill>
              </a:rPr>
              <a:t>LUNAR) </a:t>
            </a:r>
            <a:endParaRPr lang="en-US" altLang="zh-CN" sz="1600">
              <a:solidFill>
                <a:srgbClr val="003300"/>
              </a:solidFill>
            </a:endParaRPr>
          </a:p>
          <a:p>
            <a:pPr eaLnBrk="0" hangingPunct="0">
              <a:lnSpc>
                <a:spcPct val="120000"/>
              </a:lnSpc>
              <a:buSzPct val="60000"/>
            </a:pPr>
            <a:r>
              <a:rPr lang="en-US" altLang="zh-CN" sz="1600">
                <a:solidFill>
                  <a:srgbClr val="003300"/>
                </a:solidFill>
              </a:rPr>
              <a:t>Yuan Mei (SAR_ADC)</a:t>
            </a:r>
            <a:endParaRPr lang="en-US" sz="1600">
              <a:solidFill>
                <a:srgbClr val="003300"/>
              </a:solidFill>
            </a:endParaRPr>
          </a:p>
          <a:p>
            <a:pPr eaLnBrk="0" hangingPunct="0">
              <a:lnSpc>
                <a:spcPct val="120000"/>
              </a:lnSpc>
              <a:buSzPct val="60000"/>
            </a:pPr>
            <a:r>
              <a:rPr lang="en-US" sz="1600">
                <a:solidFill>
                  <a:srgbClr val="003300"/>
                </a:solidFill>
              </a:rPr>
              <a:t>Emerson Vernon (</a:t>
            </a:r>
            <a:r>
              <a:rPr lang="en-US" altLang="zh-CN" sz="1600">
                <a:solidFill>
                  <a:srgbClr val="003300"/>
                </a:solidFill>
              </a:rPr>
              <a:t>SAR_</a:t>
            </a:r>
            <a:r>
              <a:rPr lang="en-US" sz="1600">
                <a:solidFill>
                  <a:srgbClr val="003300"/>
                </a:solidFill>
              </a:rPr>
              <a:t>ADC, MARS, H3D)  </a:t>
            </a:r>
            <a:endParaRPr lang="en-US" altLang="zh-CN" sz="1600">
              <a:solidFill>
                <a:srgbClr val="003300"/>
              </a:solidFill>
            </a:endParaRPr>
          </a:p>
          <a:p>
            <a:pPr eaLnBrk="0" hangingPunct="0">
              <a:lnSpc>
                <a:spcPct val="120000"/>
              </a:lnSpc>
              <a:buSzPct val="60000"/>
            </a:pPr>
            <a:r>
              <a:rPr lang="en-US" altLang="zh-CN" sz="1600">
                <a:solidFill>
                  <a:srgbClr val="003300"/>
                </a:solidFill>
              </a:rPr>
              <a:t>*</a:t>
            </a:r>
            <a:r>
              <a:rPr lang="en-US" sz="1600">
                <a:solidFill>
                  <a:srgbClr val="003300"/>
                </a:solidFill>
              </a:rPr>
              <a:t>W</a:t>
            </a:r>
            <a:r>
              <a:rPr lang="en-US" altLang="zh-CN" sz="1600">
                <a:solidFill>
                  <a:srgbClr val="003300"/>
                </a:solidFill>
              </a:rPr>
              <a:t>enbin</a:t>
            </a:r>
            <a:r>
              <a:rPr lang="en-US" sz="1600">
                <a:solidFill>
                  <a:srgbClr val="003300"/>
                </a:solidFill>
              </a:rPr>
              <a:t> Hou  (</a:t>
            </a:r>
            <a:r>
              <a:rPr lang="en-US" altLang="zh-CN" sz="1600">
                <a:solidFill>
                  <a:srgbClr val="003300"/>
                </a:solidFill>
              </a:rPr>
              <a:t>SBU PhD, LDO_REG</a:t>
            </a:r>
            <a:r>
              <a:rPr lang="en-US" sz="1600">
                <a:solidFill>
                  <a:srgbClr val="003300"/>
                </a:solidFill>
              </a:rPr>
              <a:t>)</a:t>
            </a:r>
          </a:p>
          <a:p>
            <a:pPr eaLnBrk="0" hangingPunct="0">
              <a:lnSpc>
                <a:spcPct val="120000"/>
              </a:lnSpc>
              <a:buSzPct val="60000"/>
            </a:pPr>
            <a:r>
              <a:rPr lang="en-US" altLang="zh-CN" sz="1600">
                <a:solidFill>
                  <a:srgbClr val="003300"/>
                </a:solidFill>
              </a:rPr>
              <a:t>*</a:t>
            </a:r>
            <a:r>
              <a:rPr lang="en-US" sz="1600">
                <a:solidFill>
                  <a:srgbClr val="003300"/>
                </a:solidFill>
              </a:rPr>
              <a:t>K</a:t>
            </a:r>
            <a:r>
              <a:rPr lang="en-US" altLang="zh-CN" sz="1600">
                <a:solidFill>
                  <a:srgbClr val="003300"/>
                </a:solidFill>
              </a:rPr>
              <a:t>rithika</a:t>
            </a:r>
            <a:r>
              <a:rPr lang="en-US" sz="1600">
                <a:solidFill>
                  <a:srgbClr val="003300"/>
                </a:solidFill>
              </a:rPr>
              <a:t> Yethiraj</a:t>
            </a:r>
            <a:r>
              <a:rPr lang="en-US" altLang="zh-CN" sz="1600">
                <a:solidFill>
                  <a:srgbClr val="003300"/>
                </a:solidFill>
              </a:rPr>
              <a:t> (SBU PhD, SAR_ADC)</a:t>
            </a:r>
          </a:p>
          <a:p>
            <a:pPr eaLnBrk="0" hangingPunct="0">
              <a:lnSpc>
                <a:spcPct val="120000"/>
              </a:lnSpc>
              <a:buSzPct val="60000"/>
            </a:pPr>
            <a:r>
              <a:rPr lang="en-US" altLang="zh-CN" sz="1600">
                <a:solidFill>
                  <a:srgbClr val="003300"/>
                </a:solidFill>
              </a:rPr>
              <a:t>*</a:t>
            </a:r>
            <a:r>
              <a:rPr lang="en-US" sz="1600">
                <a:solidFill>
                  <a:srgbClr val="003300"/>
                </a:solidFill>
              </a:rPr>
              <a:t>Gianluigi De Geronimo</a:t>
            </a:r>
            <a:r>
              <a:rPr lang="en-US" altLang="zh-CN" sz="1600">
                <a:solidFill>
                  <a:srgbClr val="003300"/>
                </a:solidFill>
              </a:rPr>
              <a:t> (SBU, VMM, HLC, H3DD, Cryo FE&amp;ADC, etc.)</a:t>
            </a:r>
          </a:p>
        </p:txBody>
      </p:sp>
      <p:sp>
        <p:nvSpPr>
          <p:cNvPr id="693255" name="Left Brace 9"/>
          <p:cNvSpPr>
            <a:spLocks/>
          </p:cNvSpPr>
          <p:nvPr/>
        </p:nvSpPr>
        <p:spPr bwMode="auto">
          <a:xfrm>
            <a:off x="3030538" y="533400"/>
            <a:ext cx="228600" cy="2093913"/>
          </a:xfrm>
          <a:prstGeom prst="leftBrace">
            <a:avLst>
              <a:gd name="adj1" fmla="val 0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i="1">
              <a:latin typeface="Arial" charset="0"/>
              <a:cs typeface="Arial" charset="0"/>
            </a:endParaRPr>
          </a:p>
        </p:txBody>
      </p:sp>
      <p:sp>
        <p:nvSpPr>
          <p:cNvPr id="693256" name="Left Brace 14"/>
          <p:cNvSpPr>
            <a:spLocks/>
          </p:cNvSpPr>
          <p:nvPr/>
        </p:nvSpPr>
        <p:spPr bwMode="auto">
          <a:xfrm>
            <a:off x="1168400" y="1571625"/>
            <a:ext cx="198438" cy="3738563"/>
          </a:xfrm>
          <a:prstGeom prst="leftBrace">
            <a:avLst>
              <a:gd name="adj1" fmla="val 8373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i="1">
              <a:latin typeface="Arial" charset="0"/>
              <a:cs typeface="Arial" charset="0"/>
            </a:endParaRPr>
          </a:p>
        </p:txBody>
      </p:sp>
      <p:sp>
        <p:nvSpPr>
          <p:cNvPr id="693257" name="Text Box 3"/>
          <p:cNvSpPr txBox="1">
            <a:spLocks noChangeArrowheads="1"/>
          </p:cNvSpPr>
          <p:nvPr/>
        </p:nvSpPr>
        <p:spPr bwMode="auto">
          <a:xfrm>
            <a:off x="185738" y="3135313"/>
            <a:ext cx="10715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buSzPct val="60000"/>
            </a:pPr>
            <a:r>
              <a:rPr lang="en-US" sz="3200" b="0"/>
              <a:t>ASICs</a:t>
            </a:r>
          </a:p>
        </p:txBody>
      </p:sp>
      <p:sp>
        <p:nvSpPr>
          <p:cNvPr id="693258" name="Text Box 3"/>
          <p:cNvSpPr txBox="1">
            <a:spLocks noChangeArrowheads="1"/>
          </p:cNvSpPr>
          <p:nvPr/>
        </p:nvSpPr>
        <p:spPr bwMode="auto">
          <a:xfrm>
            <a:off x="1319213" y="1331913"/>
            <a:ext cx="277971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>
            <a:spAutoFit/>
          </a:bodyPr>
          <a:lstStyle/>
          <a:p>
            <a:pPr eaLnBrk="0" hangingPunct="0">
              <a:buSzPct val="60000"/>
            </a:pPr>
            <a:r>
              <a:rPr lang="en-US" sz="2800" b="0"/>
              <a:t>ASIC design</a:t>
            </a:r>
          </a:p>
        </p:txBody>
      </p:sp>
      <p:sp>
        <p:nvSpPr>
          <p:cNvPr id="693259" name="Rectangle 2"/>
          <p:cNvSpPr txBox="1">
            <a:spLocks noChangeArrowheads="1"/>
          </p:cNvSpPr>
          <p:nvPr/>
        </p:nvSpPr>
        <p:spPr bwMode="auto">
          <a:xfrm>
            <a:off x="381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200">
                <a:solidFill>
                  <a:srgbClr val="042B7F"/>
                </a:solidFill>
                <a:latin typeface="Arial" charset="0"/>
              </a:rPr>
              <a:t>Resources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1835150" y="2911475"/>
            <a:ext cx="3703638" cy="2674938"/>
            <a:chOff x="604935" y="2085824"/>
            <a:chExt cx="3822578" cy="2943376"/>
          </a:xfrm>
        </p:grpSpPr>
        <p:pic>
          <p:nvPicPr>
            <p:cNvPr id="693268" name="Picture 16" descr="v2-second damaged area_e.bmp"/>
            <p:cNvPicPr>
              <a:picLocks noChangeAspect="1"/>
            </p:cNvPicPr>
            <p:nvPr/>
          </p:nvPicPr>
          <p:blipFill>
            <a:blip r:embed="rId3"/>
            <a:srcRect b="-529"/>
            <a:stretch>
              <a:fillRect/>
            </a:stretch>
          </p:blipFill>
          <p:spPr bwMode="auto">
            <a:xfrm>
              <a:off x="609600" y="2085824"/>
              <a:ext cx="3817913" cy="28057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6" name="Text Box 159"/>
            <p:cNvSpPr txBox="1">
              <a:spLocks noChangeArrowheads="1"/>
            </p:cNvSpPr>
            <p:nvPr/>
          </p:nvSpPr>
          <p:spPr bwMode="auto">
            <a:xfrm>
              <a:off x="609600" y="4241618"/>
              <a:ext cx="3810000" cy="464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lIns="0" tIns="0" rIns="0" bIns="0" anchor="ctr">
              <a:spAutoFit/>
            </a:bodyPr>
            <a:lstStyle/>
            <a:p>
              <a:pPr marL="520700" indent="-403225" eaLnBrk="0" hangingPunct="0">
                <a:lnSpc>
                  <a:spcPct val="0"/>
                </a:lnSpc>
                <a:buSzPct val="125000"/>
                <a:buFont typeface="Arial" charset="0"/>
                <a:buChar char="•"/>
                <a:defRPr/>
              </a:pPr>
              <a:endParaRPr lang="en-US" sz="2000" b="0">
                <a:solidFill>
                  <a:srgbClr val="28289C"/>
                </a:solidFill>
                <a:latin typeface="Arial" charset="0"/>
              </a:endParaRPr>
            </a:p>
            <a:p>
              <a:pPr marL="0" lvl="1" algn="ctr" eaLnBrk="0" hangingPunct="0">
                <a:lnSpc>
                  <a:spcPts val="3400"/>
                </a:lnSpc>
                <a:defRPr/>
              </a:pPr>
              <a:r>
                <a:rPr lang="en-US" sz="2000">
                  <a:solidFill>
                    <a:srgbClr val="FFFF00"/>
                  </a:solidFill>
                </a:rPr>
                <a:t>Defect in LAr ASIC capacitor</a:t>
              </a:r>
            </a:p>
          </p:txBody>
        </p:sp>
        <p:cxnSp>
          <p:nvCxnSpPr>
            <p:cNvPr id="693272" name="Straight Connector 29"/>
            <p:cNvCxnSpPr>
              <a:cxnSpLocks noChangeShapeType="1"/>
            </p:cNvCxnSpPr>
            <p:nvPr/>
          </p:nvCxnSpPr>
          <p:spPr bwMode="auto">
            <a:xfrm flipV="1">
              <a:off x="2438400" y="4891589"/>
              <a:ext cx="80157" cy="137611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oval" w="med" len="med"/>
            </a:ln>
          </p:spPr>
        </p:cxn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5492750" y="2919413"/>
            <a:ext cx="3651250" cy="2705100"/>
            <a:chOff x="4334077" y="1951642"/>
            <a:chExt cx="3824436" cy="3023305"/>
          </a:xfrm>
        </p:grpSpPr>
        <p:pic>
          <p:nvPicPr>
            <p:cNvPr id="693263" name="Picture 24" descr="Chip01-S1,1_R0,0_cloud.tiff"/>
            <p:cNvPicPr>
              <a:picLocks noChangeAspect="1"/>
            </p:cNvPicPr>
            <p:nvPr/>
          </p:nvPicPr>
          <p:blipFill>
            <a:blip r:embed="rId4"/>
            <a:srcRect l="-3091" t="-3999" r="-3091" b="-10001"/>
            <a:stretch>
              <a:fillRect/>
            </a:stretch>
          </p:blipFill>
          <p:spPr bwMode="auto">
            <a:xfrm>
              <a:off x="4495801" y="1951642"/>
              <a:ext cx="3525558" cy="2925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8" name="Text Box 159"/>
            <p:cNvSpPr txBox="1">
              <a:spLocks noChangeArrowheads="1"/>
            </p:cNvSpPr>
            <p:nvPr/>
          </p:nvSpPr>
          <p:spPr bwMode="auto">
            <a:xfrm>
              <a:off x="4343400" y="4459812"/>
              <a:ext cx="3810000" cy="47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lIns="0" tIns="0" rIns="0" bIns="0" anchor="ctr">
              <a:spAutoFit/>
            </a:bodyPr>
            <a:lstStyle/>
            <a:p>
              <a:pPr marL="520700" indent="-403225" eaLnBrk="0" hangingPunct="0">
                <a:lnSpc>
                  <a:spcPct val="0"/>
                </a:lnSpc>
                <a:buSzPct val="125000"/>
                <a:buFont typeface="Arial" charset="0"/>
                <a:buChar char="•"/>
                <a:defRPr/>
              </a:pPr>
              <a:endParaRPr lang="en-US" sz="2000" b="0">
                <a:solidFill>
                  <a:srgbClr val="28289C"/>
                </a:solidFill>
                <a:latin typeface="Arial" charset="0"/>
              </a:endParaRPr>
            </a:p>
            <a:p>
              <a:pPr marL="0" lvl="1" algn="ctr" eaLnBrk="0" hangingPunct="0">
                <a:lnSpc>
                  <a:spcPts val="3400"/>
                </a:lnSpc>
                <a:defRPr/>
              </a:pPr>
              <a:r>
                <a:rPr lang="en-US" sz="2000">
                  <a:solidFill>
                    <a:srgbClr val="042B7F"/>
                  </a:solidFill>
                </a:rPr>
                <a:t>BGA package curvature in VMM</a:t>
              </a:r>
            </a:p>
          </p:txBody>
        </p:sp>
        <p:cxnSp>
          <p:nvCxnSpPr>
            <p:cNvPr id="693267" name="Straight Connector 33"/>
            <p:cNvCxnSpPr>
              <a:cxnSpLocks noChangeShapeType="1"/>
            </p:cNvCxnSpPr>
            <p:nvPr/>
          </p:nvCxnSpPr>
          <p:spPr bwMode="auto">
            <a:xfrm flipV="1">
              <a:off x="6222026" y="4876801"/>
              <a:ext cx="254973" cy="98146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oval" w="med" len="med"/>
            </a:ln>
          </p:spPr>
        </p:cxnSp>
      </p:grpSp>
      <p:sp>
        <p:nvSpPr>
          <p:cNvPr id="693262" name="Slide Number Placeholder 6"/>
          <p:cNvSpPr txBox="1">
            <a:spLocks noGrp="1"/>
          </p:cNvSpPr>
          <p:nvPr/>
        </p:nvSpPr>
        <p:spPr bwMode="auto">
          <a:xfrm>
            <a:off x="0" y="6561138"/>
            <a:ext cx="3730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fld id="{5BFB5235-3AD5-49F8-85FB-EEE1696E8C39}" type="slidenum">
              <a:rPr lang="en-US" sz="1400"/>
              <a:pPr eaLnBrk="0" hangingPunct="0"/>
              <a:t>18</a:t>
            </a:fld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6E0EE2-F148-49AE-8BA9-41E258C64690}" type="slidenum">
              <a:rPr lang="en-US" smtClean="0"/>
              <a:pPr/>
              <a:t>19</a:t>
            </a:fld>
            <a:endParaRPr lang="en-US" smtClean="0"/>
          </a:p>
        </p:txBody>
      </p:sp>
      <p:grpSp>
        <p:nvGrpSpPr>
          <p:cNvPr id="18" name="Text Box 3"/>
          <p:cNvGrpSpPr>
            <a:grpSpLocks/>
          </p:cNvGrpSpPr>
          <p:nvPr/>
        </p:nvGrpSpPr>
        <p:grpSpPr bwMode="auto">
          <a:xfrm>
            <a:off x="476250" y="646113"/>
            <a:ext cx="8129588" cy="6035675"/>
            <a:chOff x="108" y="407"/>
            <a:chExt cx="5483" cy="3802"/>
          </a:xfrm>
        </p:grpSpPr>
        <p:pic>
          <p:nvPicPr>
            <p:cNvPr id="695301" name="Text Box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8" y="407"/>
              <a:ext cx="5483" cy="3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5302" name="Text Box 2"/>
            <p:cNvSpPr txBox="1">
              <a:spLocks noChangeArrowheads="1"/>
            </p:cNvSpPr>
            <p:nvPr/>
          </p:nvSpPr>
          <p:spPr bwMode="auto">
            <a:xfrm>
              <a:off x="117" y="418"/>
              <a:ext cx="5467" cy="3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buSzPct val="60000"/>
              </a:pPr>
              <a:r>
                <a:rPr lang="en-US" altLang="zh-CN" sz="2400"/>
                <a:t>List of</a:t>
              </a:r>
              <a:r>
                <a:rPr lang="en-US" sz="2400"/>
                <a:t> collaborations</a:t>
              </a:r>
              <a:r>
                <a:rPr lang="en-US" sz="2400" b="0"/>
                <a:t>:</a:t>
              </a:r>
              <a:endParaRPr lang="en-US" altLang="zh-CN" sz="2400" b="0"/>
            </a:p>
            <a:p>
              <a:pPr eaLnBrk="0" hangingPunct="0">
                <a:buSzPct val="60000"/>
              </a:pPr>
              <a:endParaRPr lang="en-US" sz="800" b="0"/>
            </a:p>
            <a:p>
              <a:pPr eaLnBrk="0" hangingPunct="0">
                <a:buSzPct val="60000"/>
                <a:buFont typeface="Arial" charset="0"/>
                <a:buChar char="•"/>
              </a:pPr>
              <a:r>
                <a:rPr lang="en-US" sz="2000" b="0"/>
                <a:t> SBND/DUNE:  FermiLab, LBNL</a:t>
              </a:r>
            </a:p>
            <a:p>
              <a:pPr eaLnBrk="0" hangingPunct="0">
                <a:buSzPct val="60000"/>
                <a:buFont typeface="Arial" charset="0"/>
                <a:buChar char="•"/>
              </a:pPr>
              <a:r>
                <a:rPr lang="en-US" sz="2000" b="0"/>
                <a:t> ATLAS upgrade: UPenn, CERN</a:t>
              </a:r>
              <a:endParaRPr lang="en-US" altLang="zh-CN" sz="2000" b="0"/>
            </a:p>
            <a:p>
              <a:pPr eaLnBrk="0" hangingPunct="0">
                <a:buSzPct val="60000"/>
                <a:buFont typeface="Arial" charset="0"/>
                <a:buChar char="•"/>
              </a:pPr>
              <a:r>
                <a:rPr lang="en-US"/>
                <a:t> </a:t>
              </a:r>
              <a:r>
                <a:rPr lang="en-US" sz="2000" b="0"/>
                <a:t>nEXO: SLAC, Stanford, LLNL, TRIUMF, IHEP</a:t>
              </a:r>
              <a:endParaRPr lang="en-US" altLang="zh-CN" sz="2000" b="0"/>
            </a:p>
            <a:p>
              <a:pPr eaLnBrk="0" hangingPunct="0">
                <a:buSzPct val="60000"/>
                <a:buFont typeface="Arial" charset="0"/>
                <a:buChar char="•"/>
              </a:pPr>
              <a:r>
                <a:rPr lang="en-US" altLang="zh-CN" sz="2000" b="0"/>
                <a:t> Neutron Detector: ORNL, LANL, ANSTO</a:t>
              </a:r>
              <a:endParaRPr lang="en-US" sz="2000" b="0"/>
            </a:p>
            <a:p>
              <a:pPr eaLnBrk="0" hangingPunct="0">
                <a:buSzPct val="60000"/>
                <a:buFont typeface="Arial" charset="0"/>
                <a:buChar char="•"/>
              </a:pPr>
              <a:r>
                <a:rPr lang="en-US" sz="2000" b="0"/>
                <a:t> </a:t>
              </a:r>
              <a:r>
                <a:rPr lang="en-US" altLang="zh-CN" sz="2000" b="0"/>
                <a:t>X-ray imager</a:t>
              </a:r>
              <a:r>
                <a:rPr lang="en-US" sz="2000" b="0"/>
                <a:t>: NASA, WUSL, SBU, LANL</a:t>
              </a:r>
            </a:p>
            <a:p>
              <a:pPr eaLnBrk="0" hangingPunct="0">
                <a:buSzPct val="60000"/>
                <a:buFont typeface="Arial" charset="0"/>
                <a:buChar char="•"/>
              </a:pPr>
              <a:r>
                <a:rPr lang="en-US" sz="2000" b="0"/>
                <a:t> </a:t>
              </a:r>
              <a:r>
                <a:rPr lang="en-US" altLang="zh-CN" sz="2000" b="0"/>
                <a:t>Germanium detector</a:t>
              </a:r>
              <a:r>
                <a:rPr lang="en-US" sz="2000" b="0"/>
                <a:t>: LBNL, LANL</a:t>
              </a:r>
            </a:p>
            <a:p>
              <a:pPr eaLnBrk="0" hangingPunct="0">
                <a:buSzPct val="60000"/>
                <a:buFont typeface="Arial" charset="0"/>
                <a:buChar char="•"/>
              </a:pPr>
              <a:r>
                <a:rPr lang="en-US" sz="2000" b="0"/>
                <a:t> CZT </a:t>
              </a:r>
              <a:r>
                <a:rPr lang="en-US" altLang="zh-CN" sz="2000" b="0"/>
                <a:t>detector</a:t>
              </a:r>
              <a:r>
                <a:rPr lang="en-US" sz="2000" b="0"/>
                <a:t>: UMich, D</a:t>
              </a:r>
              <a:r>
                <a:rPr lang="en-US" altLang="zh-CN" sz="2000" b="0"/>
                <a:t>oD</a:t>
              </a:r>
              <a:endParaRPr lang="en-US" sz="2000" b="0"/>
            </a:p>
            <a:p>
              <a:pPr eaLnBrk="0" hangingPunct="0">
                <a:buSzPct val="60000"/>
                <a:buFont typeface="Arial" charset="0"/>
                <a:buChar char="•"/>
              </a:pPr>
              <a:r>
                <a:rPr lang="en-US" sz="2000" b="0"/>
                <a:t> </a:t>
              </a:r>
              <a:r>
                <a:rPr lang="en-US" altLang="zh-CN" sz="2000" b="0"/>
                <a:t>Compton </a:t>
              </a:r>
              <a:r>
                <a:rPr lang="en-US" sz="2000" b="0"/>
                <a:t>I</a:t>
              </a:r>
              <a:r>
                <a:rPr lang="en-US" altLang="zh-CN" sz="2000" b="0"/>
                <a:t>mager</a:t>
              </a:r>
              <a:r>
                <a:rPr lang="en-US" sz="2000" b="0"/>
                <a:t>: NASA/NRL, SWRI, WUSL</a:t>
              </a:r>
            </a:p>
            <a:p>
              <a:endParaRPr lang="en-US" sz="2400" b="0"/>
            </a:p>
            <a:p>
              <a:r>
                <a:rPr lang="en-US" sz="2400"/>
                <a:t>Suggestion</a:t>
              </a:r>
              <a:r>
                <a:rPr lang="en-US" sz="2400" b="0"/>
                <a:t>:</a:t>
              </a:r>
              <a:endParaRPr lang="en-US" altLang="zh-CN" sz="2400" b="0"/>
            </a:p>
            <a:p>
              <a:endParaRPr lang="en-US" sz="800" b="0"/>
            </a:p>
            <a:p>
              <a:pPr>
                <a:buFont typeface="Arial" charset="0"/>
                <a:buChar char="•"/>
              </a:pPr>
              <a:r>
                <a:rPr lang="en-US" sz="2000" b="0"/>
                <a:t> In the past we have </a:t>
              </a:r>
              <a:r>
                <a:rPr lang="en-US" altLang="zh-CN" sz="2000" b="0"/>
                <a:t>successfully</a:t>
              </a:r>
              <a:r>
                <a:rPr lang="en-US" sz="2000" b="0"/>
                <a:t> collaborated with physicists and engineers within the community;  </a:t>
              </a:r>
            </a:p>
            <a:p>
              <a:pPr>
                <a:buFont typeface="Arial" charset="0"/>
                <a:buChar char="•"/>
              </a:pPr>
              <a:r>
                <a:rPr lang="en-US" sz="2000" b="0"/>
                <a:t> As the scope and functionality of ASICs getting more complicated, collaborating with IC design </a:t>
              </a:r>
              <a:r>
                <a:rPr lang="en-US" altLang="zh-CN" sz="2000" b="0"/>
                <a:t>experts</a:t>
              </a:r>
              <a:r>
                <a:rPr lang="en-US" sz="2000" b="0" i="1">
                  <a:solidFill>
                    <a:srgbClr val="C00000"/>
                  </a:solidFill>
                </a:rPr>
                <a:t> </a:t>
              </a:r>
              <a:r>
                <a:rPr lang="en-US" sz="2000" b="0"/>
                <a:t>would be greatly beneficial to our R&amp;D.   </a:t>
              </a:r>
            </a:p>
            <a:p>
              <a:pPr eaLnBrk="0" hangingPunct="0">
                <a:buSzPct val="60000"/>
              </a:pPr>
              <a:r>
                <a:rPr lang="en-US" sz="2400" b="0"/>
                <a:t> </a:t>
              </a:r>
            </a:p>
          </p:txBody>
        </p:sp>
      </p:grpSp>
      <p:sp>
        <p:nvSpPr>
          <p:cNvPr id="695299" name="Rectangle 2"/>
          <p:cNvSpPr txBox="1">
            <a:spLocks noChangeArrowheads="1"/>
          </p:cNvSpPr>
          <p:nvPr/>
        </p:nvSpPr>
        <p:spPr bwMode="auto">
          <a:xfrm>
            <a:off x="381000" y="14605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200">
                <a:solidFill>
                  <a:srgbClr val="042B7F"/>
                </a:solidFill>
                <a:latin typeface="Arial" charset="0"/>
              </a:rPr>
              <a:t>Collaborations</a:t>
            </a:r>
          </a:p>
        </p:txBody>
      </p:sp>
      <p:sp>
        <p:nvSpPr>
          <p:cNvPr id="695300" name="Slide Number Placeholder 6"/>
          <p:cNvSpPr txBox="1">
            <a:spLocks noGrp="1"/>
          </p:cNvSpPr>
          <p:nvPr/>
        </p:nvSpPr>
        <p:spPr bwMode="auto">
          <a:xfrm>
            <a:off x="0" y="6561138"/>
            <a:ext cx="3730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fld id="{9F0A3124-3BA6-4081-8D12-D6FA9F85CAAD}" type="slidenum">
              <a:rPr lang="en-US" sz="1400"/>
              <a:pPr eaLnBrk="0" hangingPunct="0"/>
              <a:t>19</a:t>
            </a:fld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91CD85-4E94-40AB-B38A-DBFEC4E0D93F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837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en-US" sz="1200" b="0">
              <a:solidFill>
                <a:srgbClr val="898989"/>
              </a:solidFill>
            </a:endParaRPr>
          </a:p>
        </p:txBody>
      </p:sp>
      <p:sp>
        <p:nvSpPr>
          <p:cNvPr id="58371" name="Text Box 8"/>
          <p:cNvSpPr txBox="1">
            <a:spLocks noChangeArrowheads="1"/>
          </p:cNvSpPr>
          <p:nvPr/>
        </p:nvSpPr>
        <p:spPr bwMode="auto">
          <a:xfrm>
            <a:off x="182563" y="5556250"/>
            <a:ext cx="8793162" cy="641350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333399"/>
                </a:solidFill>
              </a:rPr>
              <a:t>Mission:</a:t>
            </a:r>
            <a:r>
              <a:rPr lang="en-US" b="0">
                <a:solidFill>
                  <a:srgbClr val="333399"/>
                </a:solidFill>
              </a:rPr>
              <a:t> </a:t>
            </a:r>
            <a:endParaRPr lang="en-US" altLang="zh-CN" b="0">
              <a:solidFill>
                <a:srgbClr val="333399"/>
              </a:solidFill>
            </a:endParaRPr>
          </a:p>
          <a:p>
            <a:r>
              <a:rPr lang="en-US" b="0">
                <a:solidFill>
                  <a:srgbClr val="333399"/>
                </a:solidFill>
              </a:rPr>
              <a:t>To develop state-of-the art instrumentation required for experimental research programs</a:t>
            </a:r>
            <a:r>
              <a:rPr lang="en-US" altLang="zh-CN" b="0">
                <a:solidFill>
                  <a:srgbClr val="333399"/>
                </a:solidFill>
              </a:rPr>
              <a:t>.</a:t>
            </a:r>
            <a:endParaRPr lang="en-US" b="0">
              <a:solidFill>
                <a:srgbClr val="333399"/>
              </a:solidFill>
            </a:endParaRPr>
          </a:p>
        </p:txBody>
      </p:sp>
      <p:sp>
        <p:nvSpPr>
          <p:cNvPr id="58372" name="Text Box 8"/>
          <p:cNvSpPr txBox="1">
            <a:spLocks noChangeArrowheads="1"/>
          </p:cNvSpPr>
          <p:nvPr/>
        </p:nvSpPr>
        <p:spPr bwMode="auto">
          <a:xfrm>
            <a:off x="1524000" y="168275"/>
            <a:ext cx="6096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>
                <a:solidFill>
                  <a:srgbClr val="000000"/>
                </a:solidFill>
                <a:latin typeface="Comic Sans MS" pitchFamily="66" charset="0"/>
              </a:rPr>
              <a:t>Instrumentation Division at BNL</a:t>
            </a:r>
          </a:p>
        </p:txBody>
      </p:sp>
      <p:sp>
        <p:nvSpPr>
          <p:cNvPr id="58373" name="TextBox 1"/>
          <p:cNvSpPr txBox="1">
            <a:spLocks noChangeArrowheads="1"/>
          </p:cNvSpPr>
          <p:nvPr/>
        </p:nvSpPr>
        <p:spPr bwMode="auto">
          <a:xfrm>
            <a:off x="1704975" y="1854200"/>
            <a:ext cx="591343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u="sng">
                <a:solidFill>
                  <a:srgbClr val="000000"/>
                </a:solidFill>
              </a:rPr>
              <a:t>Semiconductor Detectors</a:t>
            </a:r>
            <a:r>
              <a:rPr lang="en-US" sz="1400" b="0">
                <a:solidFill>
                  <a:srgbClr val="000000"/>
                </a:solidFill>
              </a:rPr>
              <a:t>: Silicon X- and gamma-ray detectors, silicon charged particle detectors, Si CCDs, germanium X- and gamma-ray detectors.</a:t>
            </a:r>
          </a:p>
          <a:p>
            <a:endParaRPr lang="en-US" sz="1400" b="0">
              <a:solidFill>
                <a:srgbClr val="000000"/>
              </a:solidFill>
            </a:endParaRPr>
          </a:p>
          <a:p>
            <a:r>
              <a:rPr lang="en-US" sz="1400" u="sng">
                <a:solidFill>
                  <a:srgbClr val="000000"/>
                </a:solidFill>
              </a:rPr>
              <a:t>Gas and Noble Liquid Detectors</a:t>
            </a:r>
            <a:r>
              <a:rPr lang="en-US" sz="1400" b="0">
                <a:solidFill>
                  <a:srgbClr val="000000"/>
                </a:solidFill>
              </a:rPr>
              <a:t>: Micropattern gas detectors, noble liquid TPCs, noble liquid calorimetry, </a:t>
            </a:r>
            <a:r>
              <a:rPr lang="en-US" sz="1400" b="0" baseline="30000">
                <a:solidFill>
                  <a:srgbClr val="000000"/>
                </a:solidFill>
              </a:rPr>
              <a:t>3</a:t>
            </a:r>
            <a:r>
              <a:rPr lang="en-US" sz="1400" b="0">
                <a:solidFill>
                  <a:srgbClr val="000000"/>
                </a:solidFill>
              </a:rPr>
              <a:t>He based thermal neutron detectors</a:t>
            </a:r>
            <a:r>
              <a:rPr lang="en-US" altLang="zh-CN" sz="1400" b="0">
                <a:solidFill>
                  <a:srgbClr val="000000"/>
                </a:solidFill>
              </a:rPr>
              <a:t>.</a:t>
            </a:r>
            <a:endParaRPr lang="en-US" sz="1400" b="0">
              <a:solidFill>
                <a:srgbClr val="000000"/>
              </a:solidFill>
            </a:endParaRPr>
          </a:p>
          <a:p>
            <a:endParaRPr lang="en-US" sz="1400" b="0">
              <a:solidFill>
                <a:srgbClr val="000000"/>
              </a:solidFill>
            </a:endParaRPr>
          </a:p>
          <a:p>
            <a:r>
              <a:rPr lang="en-US" sz="1400" u="sng">
                <a:solidFill>
                  <a:srgbClr val="000000"/>
                </a:solidFill>
              </a:rPr>
              <a:t>Electronics</a:t>
            </a:r>
            <a:r>
              <a:rPr lang="en-US" sz="1400" b="0">
                <a:solidFill>
                  <a:srgbClr val="000000"/>
                </a:solidFill>
              </a:rPr>
              <a:t>: Low Noise ASICs, </a:t>
            </a:r>
            <a:r>
              <a:rPr lang="en-US" altLang="zh-CN" sz="1400" b="0">
                <a:solidFill>
                  <a:srgbClr val="000000"/>
                </a:solidFill>
              </a:rPr>
              <a:t>r</a:t>
            </a:r>
            <a:r>
              <a:rPr lang="en-US" sz="1400" b="0">
                <a:solidFill>
                  <a:srgbClr val="000000"/>
                </a:solidFill>
              </a:rPr>
              <a:t>ad-hard electronics, digital signal processing, special printed circuit boards, </a:t>
            </a:r>
            <a:r>
              <a:rPr lang="en-US" altLang="zh-CN" sz="1400" b="0">
                <a:solidFill>
                  <a:srgbClr val="000000"/>
                </a:solidFill>
              </a:rPr>
              <a:t>hi</a:t>
            </a:r>
            <a:r>
              <a:rPr lang="en-US" sz="1400" b="0">
                <a:solidFill>
                  <a:srgbClr val="000000"/>
                </a:solidFill>
              </a:rPr>
              <a:t>gh</a:t>
            </a:r>
            <a:r>
              <a:rPr lang="en-US" altLang="zh-CN" sz="1400" b="0">
                <a:solidFill>
                  <a:srgbClr val="000000"/>
                </a:solidFill>
              </a:rPr>
              <a:t>-d</a:t>
            </a:r>
            <a:r>
              <a:rPr lang="en-US" sz="1400" b="0">
                <a:solidFill>
                  <a:srgbClr val="000000"/>
                </a:solidFill>
              </a:rPr>
              <a:t>ensity </a:t>
            </a:r>
            <a:r>
              <a:rPr lang="en-US" altLang="zh-CN" sz="1400" b="0">
                <a:solidFill>
                  <a:srgbClr val="000000"/>
                </a:solidFill>
              </a:rPr>
              <a:t>i</a:t>
            </a:r>
            <a:r>
              <a:rPr lang="en-US" sz="1400" b="0">
                <a:solidFill>
                  <a:srgbClr val="000000"/>
                </a:solidFill>
              </a:rPr>
              <a:t>nterconnect </a:t>
            </a:r>
            <a:r>
              <a:rPr lang="en-US" altLang="zh-CN" sz="1400" b="0">
                <a:solidFill>
                  <a:srgbClr val="000000"/>
                </a:solidFill>
              </a:rPr>
              <a:t>l</a:t>
            </a:r>
            <a:r>
              <a:rPr lang="en-US" sz="1400" b="0">
                <a:solidFill>
                  <a:srgbClr val="000000"/>
                </a:solidFill>
              </a:rPr>
              <a:t>aboratory</a:t>
            </a:r>
            <a:r>
              <a:rPr lang="en-US" altLang="zh-CN" sz="1400" b="0">
                <a:solidFill>
                  <a:srgbClr val="000000"/>
                </a:solidFill>
              </a:rPr>
              <a:t>.</a:t>
            </a:r>
            <a:endParaRPr lang="en-US" sz="1400" b="0">
              <a:solidFill>
                <a:srgbClr val="000000"/>
              </a:solidFill>
            </a:endParaRPr>
          </a:p>
          <a:p>
            <a:endParaRPr lang="en-US" sz="1400" b="0">
              <a:solidFill>
                <a:srgbClr val="000000"/>
              </a:solidFill>
            </a:endParaRPr>
          </a:p>
          <a:p>
            <a:r>
              <a:rPr lang="en-US" sz="1400" u="sng">
                <a:solidFill>
                  <a:srgbClr val="000000"/>
                </a:solidFill>
              </a:rPr>
              <a:t>Lasers and Optics</a:t>
            </a:r>
            <a:r>
              <a:rPr lang="en-US" sz="1400" b="0">
                <a:solidFill>
                  <a:srgbClr val="000000"/>
                </a:solidFill>
              </a:rPr>
              <a:t>: Ultra-short photon and electron sources and measurements, photocathodes, optics and optical metrology.</a:t>
            </a:r>
          </a:p>
        </p:txBody>
      </p:sp>
      <p:sp>
        <p:nvSpPr>
          <p:cNvPr id="58374" name="Slide Number Placeholder 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DBD4B469-D1D4-4E2B-9FBD-41E31624F77A}" type="slidenum">
              <a:rPr lang="en-US" sz="1200" b="0">
                <a:solidFill>
                  <a:srgbClr val="898989"/>
                </a:solidFill>
              </a:rPr>
              <a:pPr algn="r"/>
              <a:t>2</a:t>
            </a:fld>
            <a:endParaRPr lang="en-US" sz="1200" b="0">
              <a:solidFill>
                <a:srgbClr val="898989"/>
              </a:solidFill>
            </a:endParaRP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609600" y="1436688"/>
            <a:ext cx="335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solidFill>
                  <a:srgbClr val="000000"/>
                </a:solidFill>
                <a:latin typeface="Comic Sans MS" pitchFamily="66" charset="0"/>
              </a:rPr>
              <a:t>Core Competencies:</a:t>
            </a: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8376" name="TextBox 8"/>
          <p:cNvSpPr txBox="1">
            <a:spLocks noChangeArrowheads="1"/>
          </p:cNvSpPr>
          <p:nvPr/>
        </p:nvSpPr>
        <p:spPr bwMode="auto">
          <a:xfrm>
            <a:off x="619125" y="690563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solidFill>
                  <a:srgbClr val="000000"/>
                </a:solidFill>
                <a:latin typeface="Comic Sans MS" pitchFamily="66" charset="0"/>
              </a:rPr>
              <a:t>Staff:</a:t>
            </a:r>
          </a:p>
        </p:txBody>
      </p:sp>
      <p:sp>
        <p:nvSpPr>
          <p:cNvPr id="58377" name="TextBox 4"/>
          <p:cNvSpPr txBox="1">
            <a:spLocks noChangeArrowheads="1"/>
          </p:cNvSpPr>
          <p:nvPr/>
        </p:nvSpPr>
        <p:spPr bwMode="auto">
          <a:xfrm>
            <a:off x="847725" y="1060450"/>
            <a:ext cx="5781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solidFill>
                  <a:srgbClr val="000000"/>
                </a:solidFill>
              </a:rPr>
              <a:t>Approximately 45 total. About 14 scientists, 12 engineers, 11 technical.</a:t>
            </a:r>
          </a:p>
        </p:txBody>
      </p:sp>
      <p:pic>
        <p:nvPicPr>
          <p:cNvPr id="58378" name="Picture 12" descr="silicondet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2124075"/>
            <a:ext cx="14287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4" descr="gasdetecto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3297238"/>
            <a:ext cx="14287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16" descr="microelectronic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4468813"/>
            <a:ext cx="14287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1" name="Picture 18" descr="laserla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4325" y="4479925"/>
            <a:ext cx="14287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2" name="Picture 20" descr="microfa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14663" y="4479925"/>
            <a:ext cx="14287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3" name="Picture 22" descr="semicond_cleanroo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38650" y="4481513"/>
            <a:ext cx="13604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4" name="Picture 7" descr="MR_Oct2011_03_HybridTestBonding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02313" y="4489450"/>
            <a:ext cx="142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6" name="Picture 18" descr="20170111_16103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51700" y="4487863"/>
            <a:ext cx="1892300" cy="1065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051A6C-946A-4E6D-B0DE-8B76632744F9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80988" y="276225"/>
            <a:ext cx="8382000" cy="6096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3600" kern="0" dirty="0">
                <a:solidFill>
                  <a:srgbClr val="042B7F"/>
                </a:solidFill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697347" name="Text Box 196"/>
          <p:cNvSpPr txBox="1">
            <a:spLocks noChangeArrowheads="1"/>
          </p:cNvSpPr>
          <p:nvPr/>
        </p:nvSpPr>
        <p:spPr bwMode="auto">
          <a:xfrm>
            <a:off x="282575" y="881063"/>
            <a:ext cx="8535988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eaLnBrk="0" hangingPunct="0">
              <a:spcBef>
                <a:spcPts val="1800"/>
              </a:spcBef>
              <a:buFont typeface="Arial" charset="0"/>
              <a:buChar char="•"/>
            </a:pPr>
            <a:r>
              <a:rPr lang="en-US" sz="2400" b="0"/>
              <a:t> Advancements in radiation detectors are made possible due to advances in front-end ASICs, which are rapidly becoming </a:t>
            </a:r>
            <a:r>
              <a:rPr lang="en-US" sz="2400">
                <a:solidFill>
                  <a:srgbClr val="660033"/>
                </a:solidFill>
              </a:rPr>
              <a:t>systems-on-chip</a:t>
            </a:r>
            <a:r>
              <a:rPr lang="en-US" sz="2400" b="0"/>
              <a:t> (FE-SOC)</a:t>
            </a:r>
            <a:endParaRPr lang="en-US" sz="2400"/>
          </a:p>
          <a:p>
            <a:pPr eaLnBrk="0" hangingPunct="0">
              <a:spcBef>
                <a:spcPts val="1800"/>
              </a:spcBef>
              <a:buFont typeface="Arial" charset="0"/>
              <a:buChar char="•"/>
            </a:pPr>
            <a:r>
              <a:rPr lang="en-US" sz="2400" b="0"/>
              <a:t> Successful ASIC developments require </a:t>
            </a:r>
            <a:r>
              <a:rPr lang="en-US" sz="2400">
                <a:solidFill>
                  <a:srgbClr val="660033"/>
                </a:solidFill>
              </a:rPr>
              <a:t>concentration</a:t>
            </a:r>
            <a:r>
              <a:rPr lang="en-US" sz="2400" b="0"/>
              <a:t> of </a:t>
            </a:r>
            <a:r>
              <a:rPr lang="en-US" sz="2400">
                <a:solidFill>
                  <a:srgbClr val="660033"/>
                </a:solidFill>
              </a:rPr>
              <a:t>resources and expertise</a:t>
            </a:r>
            <a:r>
              <a:rPr lang="en-US" sz="2400" b="0"/>
              <a:t>, and close</a:t>
            </a:r>
            <a:r>
              <a:rPr lang="en-US" sz="2400" b="0">
                <a:solidFill>
                  <a:srgbClr val="660033"/>
                </a:solidFill>
              </a:rPr>
              <a:t> </a:t>
            </a:r>
            <a:r>
              <a:rPr lang="en-US" sz="2400">
                <a:solidFill>
                  <a:srgbClr val="660033"/>
                </a:solidFill>
              </a:rPr>
              <a:t>collaboration</a:t>
            </a:r>
            <a:r>
              <a:rPr lang="en-US" sz="2400" b="0"/>
              <a:t> with </a:t>
            </a:r>
            <a:r>
              <a:rPr lang="en-US" sz="2400">
                <a:solidFill>
                  <a:srgbClr val="660033"/>
                </a:solidFill>
              </a:rPr>
              <a:t>experimental teams</a:t>
            </a:r>
          </a:p>
          <a:p>
            <a:pPr marL="0" lvl="1" eaLnBrk="0" hangingPunct="0">
              <a:spcBef>
                <a:spcPts val="1800"/>
              </a:spcBef>
              <a:buFont typeface="Arial" charset="0"/>
              <a:buChar char="•"/>
            </a:pPr>
            <a:r>
              <a:rPr lang="en-US" sz="2400" b="0"/>
              <a:t> Front-end ASIC designs are dealing with an </a:t>
            </a:r>
            <a:r>
              <a:rPr lang="en-US" sz="2400">
                <a:solidFill>
                  <a:srgbClr val="660033"/>
                </a:solidFill>
              </a:rPr>
              <a:t>increase</a:t>
            </a:r>
            <a:r>
              <a:rPr lang="en-US" sz="2400" b="0"/>
              <a:t> in </a:t>
            </a:r>
            <a:r>
              <a:rPr lang="en-US" sz="2400">
                <a:solidFill>
                  <a:srgbClr val="660033"/>
                </a:solidFill>
              </a:rPr>
              <a:t>demand</a:t>
            </a:r>
            <a:r>
              <a:rPr lang="en-US" sz="2400" b="0"/>
              <a:t>, </a:t>
            </a:r>
            <a:r>
              <a:rPr lang="en-US" sz="2400">
                <a:solidFill>
                  <a:srgbClr val="660033"/>
                </a:solidFill>
              </a:rPr>
              <a:t>complexity</a:t>
            </a:r>
            <a:r>
              <a:rPr lang="en-US" sz="2400" b="0"/>
              <a:t>, and </a:t>
            </a:r>
            <a:r>
              <a:rPr lang="en-US" sz="2400">
                <a:solidFill>
                  <a:srgbClr val="660033"/>
                </a:solidFill>
              </a:rPr>
              <a:t>functionality</a:t>
            </a:r>
            <a:r>
              <a:rPr lang="en-US" sz="2400" b="0"/>
              <a:t> - and deal with the </a:t>
            </a:r>
            <a:r>
              <a:rPr lang="en-US" sz="2400" b="0" i="1"/>
              <a:t>rapid progress of IC technologies</a:t>
            </a:r>
            <a:r>
              <a:rPr lang="en-US" sz="2400" b="0"/>
              <a:t> (e.g. 0.5um-&gt;250nm-&gt;180nm-&gt;130nm-&gt;65nm) </a:t>
            </a:r>
          </a:p>
          <a:p>
            <a:pPr eaLnBrk="0" hangingPunct="0">
              <a:spcBef>
                <a:spcPts val="1800"/>
              </a:spcBef>
              <a:buFont typeface="Arial" charset="0"/>
              <a:buChar char="•"/>
            </a:pPr>
            <a:r>
              <a:rPr lang="en-US" sz="2400" b="0"/>
              <a:t> ASIC capability for advanced detectors requires an </a:t>
            </a:r>
            <a:r>
              <a:rPr lang="en-US" sz="2400">
                <a:solidFill>
                  <a:srgbClr val="660033"/>
                </a:solidFill>
              </a:rPr>
              <a:t>increase in resources</a:t>
            </a:r>
            <a:r>
              <a:rPr lang="en-US" sz="2400" b="0">
                <a:solidFill>
                  <a:srgbClr val="660033"/>
                </a:solidFill>
              </a:rPr>
              <a:t> </a:t>
            </a:r>
            <a:r>
              <a:rPr lang="en-US" sz="2400" b="0"/>
              <a:t>(designers, CAD tools), and an </a:t>
            </a:r>
            <a:r>
              <a:rPr lang="en-US" sz="2400">
                <a:solidFill>
                  <a:srgbClr val="660033"/>
                </a:solidFill>
              </a:rPr>
              <a:t>R&amp;D</a:t>
            </a:r>
            <a:r>
              <a:rPr lang="en-US" sz="2400" b="0"/>
              <a:t> program aligned with the </a:t>
            </a:r>
            <a:r>
              <a:rPr lang="en-US" altLang="zh-CN" sz="2400" b="0"/>
              <a:t>HEP and BNL</a:t>
            </a:r>
            <a:r>
              <a:rPr lang="en-US" sz="2400" b="0"/>
              <a:t> mission</a:t>
            </a:r>
            <a:r>
              <a:rPr lang="en-US" altLang="zh-CN" sz="2400" b="0"/>
              <a:t>s</a:t>
            </a:r>
            <a:endParaRPr lang="en-US" sz="240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EE263C-D6EB-4C0A-BB15-AEEE70CF1EC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98370" name="Rectangle 6"/>
          <p:cNvSpPr txBox="1">
            <a:spLocks noGrp="1" noChangeArrowheads="1"/>
          </p:cNvSpPr>
          <p:nvPr/>
        </p:nvSpPr>
        <p:spPr bwMode="auto">
          <a:xfrm>
            <a:off x="0" y="64008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fld id="{0B881CE7-09F5-48AC-8E93-AE8F46D55047}" type="slidenum">
              <a:rPr lang="en-US" sz="1400" b="0">
                <a:solidFill>
                  <a:srgbClr val="042B7F"/>
                </a:solidFill>
                <a:latin typeface="Arial" charset="0"/>
              </a:rPr>
              <a:pPr eaLnBrk="0" hangingPunct="0"/>
              <a:t>21</a:t>
            </a:fld>
            <a:endParaRPr lang="en-US" sz="1400" b="0">
              <a:solidFill>
                <a:srgbClr val="042B7F"/>
              </a:solidFill>
              <a:latin typeface="Arial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81000" y="2667000"/>
            <a:ext cx="8382000" cy="6096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3600" kern="0" dirty="0">
                <a:solidFill>
                  <a:srgbClr val="042B7F"/>
                </a:solidFill>
                <a:latin typeface="+mj-lt"/>
                <a:ea typeface="+mj-ea"/>
                <a:cs typeface="+mj-cs"/>
              </a:rPr>
              <a:t>Backup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E42F55-99C0-4BC8-B270-99EC250D886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2588" y="173038"/>
            <a:ext cx="8382000" cy="647700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Microelectronics at BNL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4294967295"/>
          </p:nvPr>
        </p:nvSpPr>
        <p:spPr>
          <a:xfrm>
            <a:off x="214313" y="935038"/>
            <a:ext cx="8929687" cy="5599112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mtClean="0">
                <a:latin typeface="Calibri" pitchFamily="34" charset="0"/>
              </a:rPr>
              <a:t>Since early '90, microelectronics at BNL successfully developed </a:t>
            </a:r>
            <a:r>
              <a:rPr lang="en-US" b="1" smtClean="0">
                <a:latin typeface="Calibri" pitchFamily="34" charset="0"/>
              </a:rPr>
              <a:t>over 50 state-of-the-art ASICs</a:t>
            </a:r>
            <a:r>
              <a:rPr lang="en-US" smtClean="0">
                <a:latin typeface="Calibri" pitchFamily="34" charset="0"/>
              </a:rPr>
              <a:t> with a wide range of impact and is especially renowned on: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2400" b="1" smtClean="0">
                <a:latin typeface="Calibri" pitchFamily="34" charset="0"/>
              </a:rPr>
              <a:t>Low-noise low-power </a:t>
            </a:r>
            <a:r>
              <a:rPr lang="en-US" sz="2400" smtClean="0">
                <a:latin typeface="Calibri" pitchFamily="34" charset="0"/>
              </a:rPr>
              <a:t>front-end</a:t>
            </a:r>
            <a:r>
              <a:rPr lang="en-US" sz="2400" b="1" smtClean="0">
                <a:latin typeface="Calibri" pitchFamily="34" charset="0"/>
              </a:rPr>
              <a:t> </a:t>
            </a:r>
            <a:r>
              <a:rPr lang="en-US" sz="2400" smtClean="0">
                <a:latin typeface="Calibri" pitchFamily="34" charset="0"/>
              </a:rPr>
              <a:t>optimized for </a:t>
            </a:r>
            <a:r>
              <a:rPr lang="en-US" sz="2400" b="1" i="1" smtClean="0">
                <a:latin typeface="Calibri" pitchFamily="34" charset="0"/>
              </a:rPr>
              <a:t>high charge- and timing-resolution</a:t>
            </a:r>
            <a:r>
              <a:rPr lang="en-US" sz="2400" i="1" smtClean="0">
                <a:latin typeface="Calibri" pitchFamily="34" charset="0"/>
              </a:rPr>
              <a:t> </a:t>
            </a:r>
            <a:endParaRPr lang="en-US" sz="2400" b="1" smtClean="0">
              <a:latin typeface="Calibri" pitchFamily="34" charset="0"/>
            </a:endParaRPr>
          </a:p>
          <a:p>
            <a:pPr lvl="1" eaLnBrk="1" hangingPunct="1">
              <a:spcBef>
                <a:spcPts val="600"/>
              </a:spcBef>
            </a:pPr>
            <a:r>
              <a:rPr lang="en-US" sz="2400" b="1" smtClean="0">
                <a:latin typeface="Calibri" pitchFamily="34" charset="0"/>
              </a:rPr>
              <a:t>Cold electronics </a:t>
            </a:r>
            <a:r>
              <a:rPr lang="en-US" sz="2400" smtClean="0">
                <a:latin typeface="Calibri" pitchFamily="34" charset="0"/>
              </a:rPr>
              <a:t>(enabling HEP </a:t>
            </a:r>
            <a:r>
              <a:rPr lang="en-US" altLang="zh-CN" sz="2400" smtClean="0">
                <a:latin typeface="Calibri" pitchFamily="34" charset="0"/>
              </a:rPr>
              <a:t>large-scale </a:t>
            </a:r>
            <a:r>
              <a:rPr lang="en-US" sz="2400" smtClean="0">
                <a:latin typeface="Calibri" pitchFamily="34" charset="0"/>
              </a:rPr>
              <a:t>cryogenic detectors)</a:t>
            </a:r>
            <a:r>
              <a:rPr lang="en-US" sz="2400" b="1" smtClean="0">
                <a:latin typeface="Calibri" pitchFamily="34" charset="0"/>
              </a:rPr>
              <a:t> 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zh-CN" sz="2400" b="1" smtClean="0">
                <a:latin typeface="Calibri" pitchFamily="34" charset="0"/>
              </a:rPr>
              <a:t>H</a:t>
            </a:r>
            <a:r>
              <a:rPr lang="en-US" sz="2400" b="1" smtClean="0">
                <a:latin typeface="Calibri" pitchFamily="34" charset="0"/>
              </a:rPr>
              <a:t>igh functionality front-end ASICs </a:t>
            </a:r>
            <a:r>
              <a:rPr lang="en-US" sz="2400" smtClean="0">
                <a:latin typeface="Calibri" pitchFamily="34" charset="0"/>
              </a:rPr>
              <a:t>(&gt; 100,000 transistors per channel for A</a:t>
            </a:r>
            <a:r>
              <a:rPr lang="en-US" altLang="zh-CN" sz="2400" smtClean="0">
                <a:latin typeface="Calibri" pitchFamily="34" charset="0"/>
              </a:rPr>
              <a:t>TLAS</a:t>
            </a:r>
            <a:r>
              <a:rPr lang="en-US" sz="2400" smtClean="0">
                <a:latin typeface="Calibri" pitchFamily="34" charset="0"/>
              </a:rPr>
              <a:t> upgrade)</a:t>
            </a:r>
          </a:p>
          <a:p>
            <a:pPr eaLnBrk="1" hangingPunct="1">
              <a:spcBef>
                <a:spcPts val="2400"/>
              </a:spcBef>
            </a:pPr>
            <a:r>
              <a:rPr lang="en-US" smtClean="0">
                <a:latin typeface="Calibri" pitchFamily="34" charset="0"/>
              </a:rPr>
              <a:t>A </a:t>
            </a:r>
            <a:r>
              <a:rPr lang="en-US" b="1" smtClean="0">
                <a:latin typeface="Calibri" pitchFamily="34" charset="0"/>
              </a:rPr>
              <a:t>major challenge</a:t>
            </a:r>
            <a:r>
              <a:rPr lang="en-US" smtClean="0">
                <a:latin typeface="Calibri" pitchFamily="34" charset="0"/>
              </a:rPr>
              <a:t> is how to efficiently respond to the increase in </a:t>
            </a:r>
            <a:r>
              <a:rPr lang="en-US" b="1" smtClean="0">
                <a:latin typeface="Calibri" pitchFamily="34" charset="0"/>
              </a:rPr>
              <a:t>demand</a:t>
            </a:r>
            <a:r>
              <a:rPr lang="en-US" smtClean="0">
                <a:latin typeface="Calibri" pitchFamily="34" charset="0"/>
              </a:rPr>
              <a:t>, </a:t>
            </a:r>
            <a:r>
              <a:rPr lang="en-US" b="1" smtClean="0">
                <a:latin typeface="Calibri" pitchFamily="34" charset="0"/>
              </a:rPr>
              <a:t>functionality</a:t>
            </a:r>
            <a:r>
              <a:rPr lang="en-US" smtClean="0">
                <a:latin typeface="Calibri" pitchFamily="34" charset="0"/>
              </a:rPr>
              <a:t> and </a:t>
            </a:r>
            <a:r>
              <a:rPr lang="en-US" b="1" smtClean="0">
                <a:latin typeface="Calibri" pitchFamily="34" charset="0"/>
              </a:rPr>
              <a:t>complexity</a:t>
            </a:r>
          </a:p>
          <a:p>
            <a:pPr eaLnBrk="1" hangingPunct="1">
              <a:spcBef>
                <a:spcPts val="2400"/>
              </a:spcBef>
              <a:buFont typeface="Wingdings" pitchFamily="2" charset="2"/>
              <a:buNone/>
            </a:pPr>
            <a:r>
              <a:rPr lang="en-US" smtClean="0">
                <a:latin typeface="Calibri" pitchFamily="34" charset="0"/>
              </a:rPr>
              <a:t>      -&gt; </a:t>
            </a:r>
            <a:r>
              <a:rPr lang="en-US" b="1" i="1" smtClean="0">
                <a:solidFill>
                  <a:srgbClr val="A50021"/>
                </a:solidFill>
                <a:latin typeface="Calibri" pitchFamily="34" charset="0"/>
              </a:rPr>
              <a:t>ASIC design resources (designers and CAD tools) </a:t>
            </a:r>
            <a:r>
              <a:rPr lang="en-US" altLang="zh-CN" b="1" i="1" smtClean="0">
                <a:solidFill>
                  <a:srgbClr val="A50021"/>
                </a:solidFill>
                <a:latin typeface="Calibri" pitchFamily="34" charset="0"/>
              </a:rPr>
              <a:t>need</a:t>
            </a:r>
            <a:r>
              <a:rPr lang="en-US" b="1" i="1" smtClean="0">
                <a:solidFill>
                  <a:srgbClr val="A50021"/>
                </a:solidFill>
                <a:latin typeface="Calibri" pitchFamily="34" charset="0"/>
              </a:rPr>
              <a:t> be increased</a:t>
            </a:r>
          </a:p>
          <a:p>
            <a:pPr eaLnBrk="1" hangingPunct="1"/>
            <a:endParaRPr lang="en-US" smtClean="0">
              <a:solidFill>
                <a:srgbClr val="A50021"/>
              </a:solidFill>
              <a:latin typeface="Calibri" pitchFamily="34" charset="0"/>
            </a:endParaRPr>
          </a:p>
          <a:p>
            <a:pPr eaLnBrk="1" hangingPunct="1"/>
            <a:endParaRPr lang="en-US" sz="200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DFF25A-FE98-45D5-87A6-83045154D8F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2466" name="Rectangle 2"/>
          <p:cNvSpPr txBox="1">
            <a:spLocks noChangeArrowheads="1"/>
          </p:cNvSpPr>
          <p:nvPr/>
        </p:nvSpPr>
        <p:spPr bwMode="auto">
          <a:xfrm>
            <a:off x="381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>
                <a:solidFill>
                  <a:srgbClr val="042B7F"/>
                </a:solidFill>
                <a:latin typeface="Arial" charset="0"/>
              </a:rPr>
              <a:t>Review of ASIC</a:t>
            </a:r>
            <a:r>
              <a:rPr lang="en-US" altLang="zh-CN" sz="2800">
                <a:solidFill>
                  <a:srgbClr val="042B7F"/>
                </a:solidFill>
                <a:latin typeface="Arial" charset="0"/>
              </a:rPr>
              <a:t>s</a:t>
            </a:r>
            <a:r>
              <a:rPr lang="en-US" sz="2800">
                <a:solidFill>
                  <a:srgbClr val="042B7F"/>
                </a:solidFill>
                <a:latin typeface="Arial" charset="0"/>
              </a:rPr>
              <a:t> Developed at BNL</a:t>
            </a:r>
          </a:p>
        </p:txBody>
      </p:sp>
      <p:graphicFrame>
        <p:nvGraphicFramePr>
          <p:cNvPr id="60583" name="Group 167"/>
          <p:cNvGraphicFramePr>
            <a:graphicFrameLocks noGrp="1"/>
          </p:cNvGraphicFramePr>
          <p:nvPr/>
        </p:nvGraphicFramePr>
        <p:xfrm>
          <a:off x="381000" y="484188"/>
          <a:ext cx="8593138" cy="6207125"/>
        </p:xfrm>
        <a:graphic>
          <a:graphicData uri="http://schemas.openxmlformats.org/drawingml/2006/table">
            <a:tbl>
              <a:tblPr/>
              <a:tblGrid>
                <a:gridCol w="1155700"/>
                <a:gridCol w="1730375"/>
                <a:gridCol w="1316038"/>
                <a:gridCol w="933450"/>
                <a:gridCol w="3457575"/>
              </a:tblGrid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Year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ASIC Families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Collaborator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Publications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Impact areas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1996-1999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ATLAS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ATLAS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Particle 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1996-1999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RHIC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RHIC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Nuclear 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1997-2001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CreV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eV Products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Nonproliferation, Medical Imaging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2000-2004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HERMES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NSLS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Energy Sciences, Light Sources, Medical Imaging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2001-2009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PDD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eV Products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Energy Sciences, Light Sources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2002-2003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CPG1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LANL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Nonproliferation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2003-2004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LEGS TPC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Nuclear &amp; Particle 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2005-2008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CPG2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eV Products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Nonproliferation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2005-2007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SNS He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3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ORNL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Energy Sciences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2005-2007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Multiwindow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eV Products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Nonproliferation, Medical Imaging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2005-2008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RATCAP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Medical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Medical Imaging, Neuroscience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2006-2011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H3D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DoD</a:t>
                      </a: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, UMich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Nonproliferation, Medical Imaging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2006-2009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Compton Imager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NRL, NASA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Nonproliferation, Energy Sciences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2006-2010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LUNAR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NSLS, NASA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Energy Sciences, Light Sources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2010</a:t>
                      </a: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-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DUNE front-end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Particle 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2011</a:t>
                      </a: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-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41313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DUNE ADC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Particle 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2011-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ATLAS 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VMM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Particle &amp; Nuclear 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2014-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MARS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NSLS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Energy Sciences, Light Sources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2014-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HEXID 2D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NSLS</a:t>
                      </a: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, NASA, SBU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Energy Sciences, Light Sources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2015-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Ge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LBNL</a:t>
                      </a: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, LANL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Particle Physics, Energy Sciences, Nonproliferation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2015-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H3DD family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DoD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Nonproliferation, Particle &amp; Nuclear 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2015-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ATLAS HLC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*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Particle 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2016-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SAR ADC ASIC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Particle Physics</a:t>
                      </a: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, Energy Sciences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5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2016-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LDO regulator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Physics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Particle Physics</a:t>
                      </a: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, Energy Sciences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</a:tbl>
          </a:graphicData>
        </a:graphic>
      </p:graphicFrame>
      <p:sp>
        <p:nvSpPr>
          <p:cNvPr id="62625" name="Slide Number Placeholder 6"/>
          <p:cNvSpPr txBox="1">
            <a:spLocks noGrp="1"/>
          </p:cNvSpPr>
          <p:nvPr/>
        </p:nvSpPr>
        <p:spPr bwMode="auto">
          <a:xfrm>
            <a:off x="0" y="6561138"/>
            <a:ext cx="373063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fld id="{F3EF7538-6450-4834-AC64-C220445F7CE0}" type="slidenum">
              <a:rPr lang="en-US" sz="1400"/>
              <a:pPr eaLnBrk="0" hangingPunct="0"/>
              <a:t>4</a:t>
            </a:fld>
            <a:endParaRPr lang="en-US" sz="1400"/>
          </a:p>
        </p:txBody>
      </p:sp>
      <p:sp>
        <p:nvSpPr>
          <p:cNvPr id="62626" name="Oval 4"/>
          <p:cNvSpPr>
            <a:spLocks noChangeArrowheads="1"/>
          </p:cNvSpPr>
          <p:nvPr/>
        </p:nvSpPr>
        <p:spPr bwMode="auto">
          <a:xfrm>
            <a:off x="1281113" y="4170363"/>
            <a:ext cx="1581150" cy="706437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 b="0">
              <a:latin typeface="Arial" charset="0"/>
            </a:endParaRPr>
          </a:p>
        </p:txBody>
      </p:sp>
      <p:sp>
        <p:nvSpPr>
          <p:cNvPr id="62627" name="Oval 6"/>
          <p:cNvSpPr>
            <a:spLocks noChangeArrowheads="1"/>
          </p:cNvSpPr>
          <p:nvPr/>
        </p:nvSpPr>
        <p:spPr bwMode="auto">
          <a:xfrm>
            <a:off x="1281113" y="5948363"/>
            <a:ext cx="1581150" cy="733425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AEF1A-D797-4806-9876-A6BB2C5188C2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06" name="Rectangle 105"/>
          <p:cNvSpPr/>
          <p:nvPr/>
        </p:nvSpPr>
        <p:spPr>
          <a:xfrm>
            <a:off x="465138" y="1966913"/>
            <a:ext cx="7620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491" name="Text Box 104"/>
          <p:cNvSpPr txBox="1">
            <a:spLocks noChangeArrowheads="1"/>
          </p:cNvSpPr>
          <p:nvPr/>
        </p:nvSpPr>
        <p:spPr bwMode="auto">
          <a:xfrm>
            <a:off x="465138" y="-9525"/>
            <a:ext cx="820896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20700" indent="-403225">
              <a:lnSpc>
                <a:spcPct val="0"/>
              </a:lnSpc>
              <a:buSzPct val="125000"/>
            </a:pPr>
            <a:endParaRPr lang="en-US" sz="2400">
              <a:solidFill>
                <a:srgbClr val="002060"/>
              </a:solidFill>
            </a:endParaRPr>
          </a:p>
          <a:p>
            <a:pPr marL="520700" indent="-403225" algn="ctr">
              <a:spcBef>
                <a:spcPct val="30000"/>
              </a:spcBef>
              <a:buSzPct val="125000"/>
            </a:pPr>
            <a:r>
              <a:rPr lang="en-US" sz="2800">
                <a:solidFill>
                  <a:srgbClr val="002060"/>
                </a:solidFill>
              </a:rPr>
              <a:t>Developing Front-End Readout ASICs: </a:t>
            </a:r>
          </a:p>
          <a:p>
            <a:pPr marL="520700" indent="-403225" algn="ctr">
              <a:spcBef>
                <a:spcPct val="30000"/>
              </a:spcBef>
              <a:buSzPct val="125000"/>
            </a:pPr>
            <a:r>
              <a:rPr lang="en-US" sz="2800">
                <a:solidFill>
                  <a:srgbClr val="002060"/>
                </a:solidFill>
              </a:rPr>
              <a:t>Increased Functionality and Complexity </a:t>
            </a:r>
          </a:p>
        </p:txBody>
      </p:sp>
      <p:sp>
        <p:nvSpPr>
          <p:cNvPr id="63492" name="Line 2"/>
          <p:cNvSpPr>
            <a:spLocks noChangeShapeType="1"/>
          </p:cNvSpPr>
          <p:nvPr/>
        </p:nvSpPr>
        <p:spPr bwMode="auto">
          <a:xfrm flipV="1">
            <a:off x="6764338" y="3013075"/>
            <a:ext cx="33496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3" name="Text Box 36"/>
          <p:cNvSpPr txBox="1">
            <a:spLocks noChangeArrowheads="1"/>
          </p:cNvSpPr>
          <p:nvPr/>
        </p:nvSpPr>
        <p:spPr bwMode="auto">
          <a:xfrm>
            <a:off x="195263" y="3871913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400" u="sng">
                <a:solidFill>
                  <a:srgbClr val="000000"/>
                </a:solidFill>
              </a:rPr>
              <a:t>Detector </a:t>
            </a:r>
            <a:r>
              <a:rPr lang="en-US" sz="1400">
                <a:solidFill>
                  <a:srgbClr val="000000"/>
                </a:solidFill>
              </a:rPr>
              <a:t>(capacitive source)</a:t>
            </a:r>
          </a:p>
        </p:txBody>
      </p:sp>
      <p:sp>
        <p:nvSpPr>
          <p:cNvPr id="63494" name="Line 2"/>
          <p:cNvSpPr>
            <a:spLocks noChangeShapeType="1"/>
          </p:cNvSpPr>
          <p:nvPr/>
        </p:nvSpPr>
        <p:spPr bwMode="auto">
          <a:xfrm flipV="1">
            <a:off x="6297613" y="3019425"/>
            <a:ext cx="5032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5" name="Line 3"/>
          <p:cNvSpPr>
            <a:spLocks noChangeShapeType="1"/>
          </p:cNvSpPr>
          <p:nvPr/>
        </p:nvSpPr>
        <p:spPr bwMode="auto">
          <a:xfrm flipV="1">
            <a:off x="4845050" y="3032125"/>
            <a:ext cx="5032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6" name="Line 4"/>
          <p:cNvSpPr>
            <a:spLocks noChangeShapeType="1"/>
          </p:cNvSpPr>
          <p:nvPr/>
        </p:nvSpPr>
        <p:spPr bwMode="auto">
          <a:xfrm>
            <a:off x="3319463" y="3027363"/>
            <a:ext cx="54927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3611563" y="2620963"/>
            <a:ext cx="1425575" cy="773112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Perspectiv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498" name="Line 9"/>
          <p:cNvSpPr>
            <a:spLocks noChangeShapeType="1"/>
          </p:cNvSpPr>
          <p:nvPr/>
        </p:nvSpPr>
        <p:spPr bwMode="auto">
          <a:xfrm flipH="1">
            <a:off x="788988" y="3032125"/>
            <a:ext cx="11493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9" name="Line 10"/>
          <p:cNvSpPr>
            <a:spLocks noChangeShapeType="1"/>
          </p:cNvSpPr>
          <p:nvPr/>
        </p:nvSpPr>
        <p:spPr bwMode="auto">
          <a:xfrm flipV="1">
            <a:off x="1314450" y="2357438"/>
            <a:ext cx="0" cy="674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0" name="Line 11"/>
          <p:cNvSpPr>
            <a:spLocks noChangeShapeType="1"/>
          </p:cNvSpPr>
          <p:nvPr/>
        </p:nvSpPr>
        <p:spPr bwMode="auto">
          <a:xfrm>
            <a:off x="1314450" y="2357438"/>
            <a:ext cx="365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sm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1" name="Line 12"/>
          <p:cNvSpPr>
            <a:spLocks noChangeShapeType="1"/>
          </p:cNvSpPr>
          <p:nvPr/>
        </p:nvSpPr>
        <p:spPr bwMode="auto">
          <a:xfrm>
            <a:off x="1695450" y="2241550"/>
            <a:ext cx="0" cy="2397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2" name="Line 13"/>
          <p:cNvSpPr>
            <a:spLocks noChangeShapeType="1"/>
          </p:cNvSpPr>
          <p:nvPr/>
        </p:nvSpPr>
        <p:spPr bwMode="auto">
          <a:xfrm>
            <a:off x="1773238" y="2241550"/>
            <a:ext cx="0" cy="2397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3" name="Line 14"/>
          <p:cNvSpPr>
            <a:spLocks noChangeShapeType="1"/>
          </p:cNvSpPr>
          <p:nvPr/>
        </p:nvSpPr>
        <p:spPr bwMode="auto">
          <a:xfrm flipV="1">
            <a:off x="1787525" y="2363788"/>
            <a:ext cx="36671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504" name="Line 15"/>
          <p:cNvSpPr>
            <a:spLocks noChangeShapeType="1"/>
          </p:cNvSpPr>
          <p:nvPr/>
        </p:nvSpPr>
        <p:spPr bwMode="auto">
          <a:xfrm>
            <a:off x="1920875" y="3033713"/>
            <a:ext cx="99377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5" name="Line 16"/>
          <p:cNvSpPr>
            <a:spLocks noChangeShapeType="1"/>
          </p:cNvSpPr>
          <p:nvPr/>
        </p:nvSpPr>
        <p:spPr bwMode="auto">
          <a:xfrm>
            <a:off x="2162175" y="2363788"/>
            <a:ext cx="1588" cy="669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oval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07" name="AutoShape 17"/>
          <p:cNvSpPr>
            <a:spLocks noChangeArrowheads="1"/>
          </p:cNvSpPr>
          <p:nvPr/>
        </p:nvSpPr>
        <p:spPr bwMode="auto">
          <a:xfrm rot="5400000">
            <a:off x="1373981" y="2743994"/>
            <a:ext cx="703263" cy="5873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ObliqueTopRight"/>
            <a:lightRig rig="legacyFlat4" dir="t"/>
          </a:scene3d>
          <a:sp3d extrusionH="746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08" name="Rectangle 29"/>
          <p:cNvSpPr>
            <a:spLocks noChangeArrowheads="1"/>
          </p:cNvSpPr>
          <p:nvPr/>
        </p:nvSpPr>
        <p:spPr bwMode="auto">
          <a:xfrm>
            <a:off x="647700" y="3184525"/>
            <a:ext cx="266700" cy="457200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PerspectiveFront">
              <a:rot lat="300000" lon="6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800000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508" name="Line 30"/>
          <p:cNvSpPr>
            <a:spLocks noChangeShapeType="1"/>
          </p:cNvSpPr>
          <p:nvPr/>
        </p:nvSpPr>
        <p:spPr bwMode="auto">
          <a:xfrm>
            <a:off x="788988" y="3048000"/>
            <a:ext cx="1587" cy="182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09" name="Line 31"/>
          <p:cNvSpPr>
            <a:spLocks noChangeShapeType="1"/>
          </p:cNvSpPr>
          <p:nvPr/>
        </p:nvSpPr>
        <p:spPr bwMode="auto">
          <a:xfrm>
            <a:off x="788988" y="3230563"/>
            <a:ext cx="1587" cy="904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10" name="Line 32"/>
          <p:cNvSpPr>
            <a:spLocks noChangeShapeType="1"/>
          </p:cNvSpPr>
          <p:nvPr/>
        </p:nvSpPr>
        <p:spPr bwMode="auto">
          <a:xfrm>
            <a:off x="674688" y="3327400"/>
            <a:ext cx="2047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11" name="Line 33"/>
          <p:cNvSpPr>
            <a:spLocks noChangeShapeType="1"/>
          </p:cNvSpPr>
          <p:nvPr/>
        </p:nvSpPr>
        <p:spPr bwMode="auto">
          <a:xfrm>
            <a:off x="674688" y="3413125"/>
            <a:ext cx="204787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12" name="Line 34"/>
          <p:cNvSpPr>
            <a:spLocks noChangeShapeType="1"/>
          </p:cNvSpPr>
          <p:nvPr/>
        </p:nvSpPr>
        <p:spPr bwMode="auto">
          <a:xfrm>
            <a:off x="788988" y="3413125"/>
            <a:ext cx="0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4" name="Rectangle 37"/>
          <p:cNvSpPr>
            <a:spLocks noChangeArrowheads="1"/>
          </p:cNvSpPr>
          <p:nvPr/>
        </p:nvSpPr>
        <p:spPr bwMode="auto">
          <a:xfrm>
            <a:off x="2378335" y="2634931"/>
            <a:ext cx="1009700" cy="823912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PerspectiveTopRight"/>
            <a:lightRig rig="legacyFlat3" dir="b"/>
          </a:scene3d>
          <a:sp3d extrusionH="176200" prstMaterial="legacyMatte">
            <a:bevelB w="13500" h="13500" prst="angle"/>
            <a:extrusionClr>
              <a:srgbClr val="008000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516" name="Text Box 40"/>
          <p:cNvSpPr txBox="1">
            <a:spLocks noChangeArrowheads="1"/>
          </p:cNvSpPr>
          <p:nvPr/>
        </p:nvSpPr>
        <p:spPr bwMode="auto">
          <a:xfrm>
            <a:off x="2327275" y="2613025"/>
            <a:ext cx="11652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20000"/>
              </a:lnSpc>
            </a:pPr>
            <a:r>
              <a:rPr lang="en-US" sz="1300">
                <a:solidFill>
                  <a:srgbClr val="000000"/>
                </a:solidFill>
              </a:rPr>
              <a:t>Anti-aliasing filtering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1300">
                <a:solidFill>
                  <a:srgbClr val="000000"/>
                </a:solidFill>
              </a:rPr>
              <a:t>(shaping)</a:t>
            </a:r>
          </a:p>
          <a:p>
            <a:pPr algn="ctr" eaLnBrk="0" hangingPunct="0">
              <a:lnSpc>
                <a:spcPct val="120000"/>
              </a:lnSpc>
            </a:pP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63517" name="Text Box 41"/>
          <p:cNvSpPr txBox="1">
            <a:spLocks noChangeArrowheads="1"/>
          </p:cNvSpPr>
          <p:nvPr/>
        </p:nvSpPr>
        <p:spPr bwMode="auto">
          <a:xfrm>
            <a:off x="3562350" y="2573338"/>
            <a:ext cx="16398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20000"/>
              </a:lnSpc>
            </a:pPr>
            <a:r>
              <a:rPr lang="en-US" sz="1300">
                <a:solidFill>
                  <a:srgbClr val="000000"/>
                </a:solidFill>
              </a:rPr>
              <a:t>-ADC </a:t>
            </a:r>
          </a:p>
          <a:p>
            <a:pPr eaLnBrk="0" hangingPunct="0">
              <a:lnSpc>
                <a:spcPct val="120000"/>
              </a:lnSpc>
            </a:pPr>
            <a:r>
              <a:rPr lang="en-US" sz="1300">
                <a:solidFill>
                  <a:srgbClr val="000000"/>
                </a:solidFill>
              </a:rPr>
              <a:t>-amplitude/time </a:t>
            </a:r>
          </a:p>
          <a:p>
            <a:pPr eaLnBrk="0" hangingPunct="0">
              <a:lnSpc>
                <a:spcPct val="120000"/>
              </a:lnSpc>
            </a:pPr>
            <a:r>
              <a:rPr lang="en-US" sz="1300">
                <a:solidFill>
                  <a:srgbClr val="000000"/>
                </a:solidFill>
              </a:rPr>
              <a:t>-waveform sampling</a:t>
            </a:r>
          </a:p>
        </p:txBody>
      </p:sp>
      <p:grpSp>
        <p:nvGrpSpPr>
          <p:cNvPr id="63518" name="Group 42"/>
          <p:cNvGrpSpPr>
            <a:grpSpLocks/>
          </p:cNvGrpSpPr>
          <p:nvPr/>
        </p:nvGrpSpPr>
        <p:grpSpPr bwMode="auto">
          <a:xfrm>
            <a:off x="1506538" y="1739900"/>
            <a:ext cx="533400" cy="381000"/>
            <a:chOff x="2160" y="1200"/>
            <a:chExt cx="336" cy="240"/>
          </a:xfrm>
        </p:grpSpPr>
        <p:sp>
          <p:nvSpPr>
            <p:cNvPr id="63570" name="Line 43"/>
            <p:cNvSpPr>
              <a:spLocks noChangeShapeType="1"/>
            </p:cNvSpPr>
            <p:nvPr/>
          </p:nvSpPr>
          <p:spPr bwMode="auto">
            <a:xfrm flipV="1">
              <a:off x="2256" y="1200"/>
              <a:ext cx="0" cy="24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1" name="Line 44"/>
            <p:cNvSpPr>
              <a:spLocks noChangeShapeType="1"/>
            </p:cNvSpPr>
            <p:nvPr/>
          </p:nvSpPr>
          <p:spPr bwMode="auto">
            <a:xfrm flipH="1">
              <a:off x="2160" y="1440"/>
              <a:ext cx="96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2" name="Freeform 45"/>
            <p:cNvSpPr>
              <a:spLocks/>
            </p:cNvSpPr>
            <p:nvPr/>
          </p:nvSpPr>
          <p:spPr bwMode="auto">
            <a:xfrm>
              <a:off x="2256" y="1200"/>
              <a:ext cx="240" cy="240"/>
            </a:xfrm>
            <a:custGeom>
              <a:avLst/>
              <a:gdLst>
                <a:gd name="T0" fmla="*/ 0 w 240"/>
                <a:gd name="T1" fmla="*/ 0 h 240"/>
                <a:gd name="T2" fmla="*/ 96 w 240"/>
                <a:gd name="T3" fmla="*/ 192 h 240"/>
                <a:gd name="T4" fmla="*/ 240 w 240"/>
                <a:gd name="T5" fmla="*/ 240 h 240"/>
                <a:gd name="T6" fmla="*/ 0 60000 65536"/>
                <a:gd name="T7" fmla="*/ 0 60000 65536"/>
                <a:gd name="T8" fmla="*/ 0 60000 65536"/>
                <a:gd name="T9" fmla="*/ 0 w 240"/>
                <a:gd name="T10" fmla="*/ 0 h 240"/>
                <a:gd name="T11" fmla="*/ 240 w 240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240">
                  <a:moveTo>
                    <a:pt x="0" y="0"/>
                  </a:moveTo>
                  <a:cubicBezTo>
                    <a:pt x="28" y="76"/>
                    <a:pt x="56" y="152"/>
                    <a:pt x="96" y="192"/>
                  </a:cubicBezTo>
                  <a:cubicBezTo>
                    <a:pt x="136" y="232"/>
                    <a:pt x="188" y="236"/>
                    <a:pt x="240" y="2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19" name="Freeform 46"/>
          <p:cNvSpPr>
            <a:spLocks/>
          </p:cNvSpPr>
          <p:nvPr/>
        </p:nvSpPr>
        <p:spPr bwMode="auto">
          <a:xfrm>
            <a:off x="2543175" y="1800225"/>
            <a:ext cx="728663" cy="398463"/>
          </a:xfrm>
          <a:custGeom>
            <a:avLst/>
            <a:gdLst>
              <a:gd name="T0" fmla="*/ 0 w 576"/>
              <a:gd name="T1" fmla="*/ 2147483647 h 456"/>
              <a:gd name="T2" fmla="*/ 2147483647 w 576"/>
              <a:gd name="T3" fmla="*/ 2147483647 h 456"/>
              <a:gd name="T4" fmla="*/ 2147483647 w 576"/>
              <a:gd name="T5" fmla="*/ 2147483647 h 456"/>
              <a:gd name="T6" fmla="*/ 2147483647 w 576"/>
              <a:gd name="T7" fmla="*/ 2147483647 h 456"/>
              <a:gd name="T8" fmla="*/ 2147483647 w 576"/>
              <a:gd name="T9" fmla="*/ 2147483647 h 456"/>
              <a:gd name="T10" fmla="*/ 2147483647 w 576"/>
              <a:gd name="T11" fmla="*/ 2147483647 h 456"/>
              <a:gd name="T12" fmla="*/ 2147483647 w 576"/>
              <a:gd name="T13" fmla="*/ 2147483647 h 456"/>
              <a:gd name="T14" fmla="*/ 2147483647 w 576"/>
              <a:gd name="T15" fmla="*/ 2147483647 h 4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456"/>
              <a:gd name="T26" fmla="*/ 576 w 576"/>
              <a:gd name="T27" fmla="*/ 456 h 4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456">
                <a:moveTo>
                  <a:pt x="0" y="440"/>
                </a:moveTo>
                <a:cubicBezTo>
                  <a:pt x="72" y="448"/>
                  <a:pt x="144" y="456"/>
                  <a:pt x="192" y="392"/>
                </a:cubicBezTo>
                <a:cubicBezTo>
                  <a:pt x="240" y="328"/>
                  <a:pt x="264" y="112"/>
                  <a:pt x="288" y="56"/>
                </a:cubicBezTo>
                <a:cubicBezTo>
                  <a:pt x="312" y="0"/>
                  <a:pt x="320" y="16"/>
                  <a:pt x="336" y="56"/>
                </a:cubicBezTo>
                <a:cubicBezTo>
                  <a:pt x="352" y="96"/>
                  <a:pt x="368" y="240"/>
                  <a:pt x="384" y="296"/>
                </a:cubicBezTo>
                <a:cubicBezTo>
                  <a:pt x="400" y="352"/>
                  <a:pt x="416" y="368"/>
                  <a:pt x="432" y="392"/>
                </a:cubicBezTo>
                <a:cubicBezTo>
                  <a:pt x="448" y="416"/>
                  <a:pt x="456" y="432"/>
                  <a:pt x="480" y="440"/>
                </a:cubicBezTo>
                <a:cubicBezTo>
                  <a:pt x="504" y="448"/>
                  <a:pt x="540" y="444"/>
                  <a:pt x="576" y="4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9" name="Rectangle 47"/>
          <p:cNvSpPr>
            <a:spLocks noChangeArrowheads="1"/>
          </p:cNvSpPr>
          <p:nvPr/>
        </p:nvSpPr>
        <p:spPr bwMode="auto">
          <a:xfrm>
            <a:off x="5221288" y="2633663"/>
            <a:ext cx="1203325" cy="555625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Perspectiv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521" name="Text Box 48"/>
          <p:cNvSpPr txBox="1">
            <a:spLocks noChangeArrowheads="1"/>
          </p:cNvSpPr>
          <p:nvPr/>
        </p:nvSpPr>
        <p:spPr bwMode="auto">
          <a:xfrm>
            <a:off x="5175250" y="2603500"/>
            <a:ext cx="13192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20000"/>
              </a:lnSpc>
            </a:pPr>
            <a:r>
              <a:rPr lang="en-US" sz="1300">
                <a:solidFill>
                  <a:srgbClr val="000000"/>
                </a:solidFill>
              </a:rPr>
              <a:t>buffering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1300">
                <a:solidFill>
                  <a:srgbClr val="000000"/>
                </a:solidFill>
              </a:rPr>
              <a:t>multiplexing</a:t>
            </a:r>
          </a:p>
        </p:txBody>
      </p:sp>
      <p:grpSp>
        <p:nvGrpSpPr>
          <p:cNvPr id="63522" name="Group 49"/>
          <p:cNvGrpSpPr>
            <a:grpSpLocks/>
          </p:cNvGrpSpPr>
          <p:nvPr/>
        </p:nvGrpSpPr>
        <p:grpSpPr bwMode="auto">
          <a:xfrm>
            <a:off x="3724275" y="1524000"/>
            <a:ext cx="1058863" cy="831850"/>
            <a:chOff x="3257" y="718"/>
            <a:chExt cx="667" cy="763"/>
          </a:xfrm>
        </p:grpSpPr>
        <p:grpSp>
          <p:nvGrpSpPr>
            <p:cNvPr id="63558" name="Group 50"/>
            <p:cNvGrpSpPr>
              <a:grpSpLocks/>
            </p:cNvGrpSpPr>
            <p:nvPr/>
          </p:nvGrpSpPr>
          <p:grpSpPr bwMode="auto">
            <a:xfrm>
              <a:off x="3257" y="718"/>
              <a:ext cx="667" cy="763"/>
              <a:chOff x="3792" y="768"/>
              <a:chExt cx="667" cy="763"/>
            </a:xfrm>
          </p:grpSpPr>
          <p:sp>
            <p:nvSpPr>
              <p:cNvPr id="63562" name="Freeform 51"/>
              <p:cNvSpPr>
                <a:spLocks/>
              </p:cNvSpPr>
              <p:nvPr/>
            </p:nvSpPr>
            <p:spPr bwMode="auto">
              <a:xfrm>
                <a:off x="3792" y="1008"/>
                <a:ext cx="576" cy="456"/>
              </a:xfrm>
              <a:custGeom>
                <a:avLst/>
                <a:gdLst>
                  <a:gd name="T0" fmla="*/ 0 w 576"/>
                  <a:gd name="T1" fmla="*/ 440 h 456"/>
                  <a:gd name="T2" fmla="*/ 192 w 576"/>
                  <a:gd name="T3" fmla="*/ 392 h 456"/>
                  <a:gd name="T4" fmla="*/ 288 w 576"/>
                  <a:gd name="T5" fmla="*/ 56 h 456"/>
                  <a:gd name="T6" fmla="*/ 336 w 576"/>
                  <a:gd name="T7" fmla="*/ 56 h 456"/>
                  <a:gd name="T8" fmla="*/ 384 w 576"/>
                  <a:gd name="T9" fmla="*/ 296 h 456"/>
                  <a:gd name="T10" fmla="*/ 432 w 576"/>
                  <a:gd name="T11" fmla="*/ 392 h 456"/>
                  <a:gd name="T12" fmla="*/ 480 w 576"/>
                  <a:gd name="T13" fmla="*/ 440 h 456"/>
                  <a:gd name="T14" fmla="*/ 576 w 576"/>
                  <a:gd name="T15" fmla="*/ 440 h 4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6"/>
                  <a:gd name="T25" fmla="*/ 0 h 456"/>
                  <a:gd name="T26" fmla="*/ 576 w 576"/>
                  <a:gd name="T27" fmla="*/ 456 h 4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6" h="456">
                    <a:moveTo>
                      <a:pt x="0" y="440"/>
                    </a:moveTo>
                    <a:cubicBezTo>
                      <a:pt x="72" y="448"/>
                      <a:pt x="144" y="456"/>
                      <a:pt x="192" y="392"/>
                    </a:cubicBezTo>
                    <a:cubicBezTo>
                      <a:pt x="240" y="328"/>
                      <a:pt x="264" y="112"/>
                      <a:pt x="288" y="56"/>
                    </a:cubicBezTo>
                    <a:cubicBezTo>
                      <a:pt x="312" y="0"/>
                      <a:pt x="320" y="16"/>
                      <a:pt x="336" y="56"/>
                    </a:cubicBezTo>
                    <a:cubicBezTo>
                      <a:pt x="352" y="96"/>
                      <a:pt x="368" y="240"/>
                      <a:pt x="384" y="296"/>
                    </a:cubicBezTo>
                    <a:cubicBezTo>
                      <a:pt x="400" y="352"/>
                      <a:pt x="416" y="368"/>
                      <a:pt x="432" y="392"/>
                    </a:cubicBezTo>
                    <a:cubicBezTo>
                      <a:pt x="448" y="416"/>
                      <a:pt x="456" y="432"/>
                      <a:pt x="480" y="440"/>
                    </a:cubicBezTo>
                    <a:cubicBezTo>
                      <a:pt x="504" y="448"/>
                      <a:pt x="540" y="444"/>
                      <a:pt x="576" y="440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63" name="Line 52"/>
              <p:cNvSpPr>
                <a:spLocks noChangeShapeType="1"/>
              </p:cNvSpPr>
              <p:nvPr/>
            </p:nvSpPr>
            <p:spPr bwMode="auto">
              <a:xfrm>
                <a:off x="4112" y="1023"/>
                <a:ext cx="261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64" name="Rectangle 53"/>
              <p:cNvSpPr>
                <a:spLocks noChangeArrowheads="1"/>
              </p:cNvSpPr>
              <p:nvPr/>
            </p:nvSpPr>
            <p:spPr bwMode="auto">
              <a:xfrm>
                <a:off x="4101" y="1040"/>
                <a:ext cx="358" cy="491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65" name="Line 54"/>
              <p:cNvSpPr>
                <a:spLocks noChangeShapeType="1"/>
              </p:cNvSpPr>
              <p:nvPr/>
            </p:nvSpPr>
            <p:spPr bwMode="auto">
              <a:xfrm>
                <a:off x="3984" y="912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66" name="Line 55"/>
              <p:cNvSpPr>
                <a:spLocks noChangeShapeType="1"/>
              </p:cNvSpPr>
              <p:nvPr/>
            </p:nvSpPr>
            <p:spPr bwMode="auto">
              <a:xfrm flipV="1">
                <a:off x="4080" y="768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67" name="Line 56"/>
              <p:cNvSpPr>
                <a:spLocks noChangeShapeType="1"/>
              </p:cNvSpPr>
              <p:nvPr/>
            </p:nvSpPr>
            <p:spPr bwMode="auto">
              <a:xfrm>
                <a:off x="4080" y="768"/>
                <a:ext cx="4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68" name="Line 57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69" name="Line 58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59" name="Line 59"/>
            <p:cNvSpPr>
              <a:spLocks noChangeShapeType="1"/>
            </p:cNvSpPr>
            <p:nvPr/>
          </p:nvSpPr>
          <p:spPr bwMode="auto">
            <a:xfrm>
              <a:off x="3334" y="1295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0" name="Line 60"/>
            <p:cNvSpPr>
              <a:spLocks noChangeShapeType="1"/>
            </p:cNvSpPr>
            <p:nvPr/>
          </p:nvSpPr>
          <p:spPr bwMode="auto">
            <a:xfrm>
              <a:off x="3334" y="1199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1" name="Line 61"/>
            <p:cNvSpPr>
              <a:spLocks noChangeShapeType="1"/>
            </p:cNvSpPr>
            <p:nvPr/>
          </p:nvSpPr>
          <p:spPr bwMode="auto">
            <a:xfrm>
              <a:off x="3334" y="110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523" name="Group 62"/>
          <p:cNvGrpSpPr>
            <a:grpSpLocks/>
          </p:cNvGrpSpPr>
          <p:nvPr/>
        </p:nvGrpSpPr>
        <p:grpSpPr bwMode="auto">
          <a:xfrm>
            <a:off x="5143500" y="1589088"/>
            <a:ext cx="533400" cy="723900"/>
            <a:chOff x="4449" y="716437"/>
            <a:chExt cx="336" cy="723900"/>
          </a:xfrm>
        </p:grpSpPr>
        <p:sp>
          <p:nvSpPr>
            <p:cNvPr id="63551" name="Line 63"/>
            <p:cNvSpPr>
              <a:spLocks noChangeShapeType="1"/>
            </p:cNvSpPr>
            <p:nvPr/>
          </p:nvSpPr>
          <p:spPr bwMode="auto">
            <a:xfrm>
              <a:off x="4641" y="10752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2" name="Freeform 64"/>
            <p:cNvSpPr>
              <a:spLocks/>
            </p:cNvSpPr>
            <p:nvPr/>
          </p:nvSpPr>
          <p:spPr bwMode="auto">
            <a:xfrm>
              <a:off x="4545" y="716437"/>
              <a:ext cx="123" cy="723900"/>
            </a:xfrm>
            <a:custGeom>
              <a:avLst/>
              <a:gdLst>
                <a:gd name="T0" fmla="*/ 0 w 369"/>
                <a:gd name="T1" fmla="*/ 0 h 2037"/>
                <a:gd name="T2" fmla="*/ 0 w 369"/>
                <a:gd name="T3" fmla="*/ 2147483647 h 2037"/>
                <a:gd name="T4" fmla="*/ 0 w 369"/>
                <a:gd name="T5" fmla="*/ 2147483647 h 2037"/>
                <a:gd name="T6" fmla="*/ 0 w 369"/>
                <a:gd name="T7" fmla="*/ 0 h 2037"/>
                <a:gd name="T8" fmla="*/ 0 w 369"/>
                <a:gd name="T9" fmla="*/ 0 h 20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9"/>
                <a:gd name="T16" fmla="*/ 0 h 2037"/>
                <a:gd name="T17" fmla="*/ 369 w 369"/>
                <a:gd name="T18" fmla="*/ 2037 h 20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9" h="2037">
                  <a:moveTo>
                    <a:pt x="369" y="406"/>
                  </a:moveTo>
                  <a:lnTo>
                    <a:pt x="369" y="1631"/>
                  </a:lnTo>
                  <a:lnTo>
                    <a:pt x="0" y="2037"/>
                  </a:lnTo>
                  <a:lnTo>
                    <a:pt x="0" y="0"/>
                  </a:lnTo>
                  <a:lnTo>
                    <a:pt x="369" y="406"/>
                  </a:lnTo>
                  <a:close/>
                </a:path>
              </a:pathLst>
            </a:custGeom>
            <a:solidFill>
              <a:srgbClr val="31EFDD"/>
            </a:solidFill>
            <a:ln w="482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3" name="Line 65"/>
            <p:cNvSpPr>
              <a:spLocks noChangeShapeType="1"/>
            </p:cNvSpPr>
            <p:nvPr/>
          </p:nvSpPr>
          <p:spPr bwMode="auto">
            <a:xfrm>
              <a:off x="4449" y="870425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4" name="Line 66"/>
            <p:cNvSpPr>
              <a:spLocks noChangeShapeType="1"/>
            </p:cNvSpPr>
            <p:nvPr/>
          </p:nvSpPr>
          <p:spPr bwMode="auto">
            <a:xfrm>
              <a:off x="4449" y="972025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5" name="Line 67"/>
            <p:cNvSpPr>
              <a:spLocks noChangeShapeType="1"/>
            </p:cNvSpPr>
            <p:nvPr/>
          </p:nvSpPr>
          <p:spPr bwMode="auto">
            <a:xfrm>
              <a:off x="4449" y="107521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6" name="Line 68"/>
            <p:cNvSpPr>
              <a:spLocks noChangeShapeType="1"/>
            </p:cNvSpPr>
            <p:nvPr/>
          </p:nvSpPr>
          <p:spPr bwMode="auto">
            <a:xfrm>
              <a:off x="4449" y="117681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7" name="Line 69"/>
            <p:cNvSpPr>
              <a:spLocks noChangeShapeType="1"/>
            </p:cNvSpPr>
            <p:nvPr/>
          </p:nvSpPr>
          <p:spPr bwMode="auto">
            <a:xfrm>
              <a:off x="4449" y="1283175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3524" name="Picture 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9413" y="1266825"/>
            <a:ext cx="1636712" cy="125730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/>
          </a:ln>
        </p:spPr>
      </p:pic>
      <p:sp>
        <p:nvSpPr>
          <p:cNvPr id="63525" name="Text Box 87"/>
          <p:cNvSpPr txBox="1">
            <a:spLocks noChangeArrowheads="1"/>
          </p:cNvSpPr>
          <p:nvPr/>
        </p:nvSpPr>
        <p:spPr bwMode="auto">
          <a:xfrm>
            <a:off x="1117600" y="3370263"/>
            <a:ext cx="1587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20000"/>
              </a:lnSpc>
            </a:pPr>
            <a:r>
              <a:rPr lang="en-US" sz="1300">
                <a:solidFill>
                  <a:srgbClr val="000000"/>
                </a:solidFill>
              </a:rPr>
              <a:t>low-noise</a:t>
            </a:r>
          </a:p>
          <a:p>
            <a:pPr eaLnBrk="0" hangingPunct="0">
              <a:lnSpc>
                <a:spcPct val="120000"/>
              </a:lnSpc>
            </a:pPr>
            <a:r>
              <a:rPr lang="en-US" sz="1300">
                <a:solidFill>
                  <a:srgbClr val="000000"/>
                </a:solidFill>
              </a:rPr>
              <a:t>charge amplification</a:t>
            </a:r>
          </a:p>
        </p:txBody>
      </p:sp>
      <p:sp>
        <p:nvSpPr>
          <p:cNvPr id="63526" name="AutoShape 35"/>
          <p:cNvSpPr>
            <a:spLocks noChangeArrowheads="1"/>
          </p:cNvSpPr>
          <p:nvPr/>
        </p:nvSpPr>
        <p:spPr bwMode="auto">
          <a:xfrm flipV="1">
            <a:off x="696913" y="3752850"/>
            <a:ext cx="182562" cy="9207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3527" name="Group 104"/>
          <p:cNvGrpSpPr>
            <a:grpSpLocks/>
          </p:cNvGrpSpPr>
          <p:nvPr/>
        </p:nvGrpSpPr>
        <p:grpSpPr bwMode="auto">
          <a:xfrm>
            <a:off x="974725" y="4630738"/>
            <a:ext cx="7804150" cy="0"/>
            <a:chOff x="975323" y="4621451"/>
            <a:chExt cx="7803957" cy="0"/>
          </a:xfrm>
        </p:grpSpPr>
        <p:sp>
          <p:nvSpPr>
            <p:cNvPr id="63549" name="Line 72"/>
            <p:cNvSpPr>
              <a:spLocks noChangeShapeType="1"/>
            </p:cNvSpPr>
            <p:nvPr/>
          </p:nvSpPr>
          <p:spPr bwMode="auto">
            <a:xfrm>
              <a:off x="1235667" y="4621451"/>
              <a:ext cx="7543613" cy="0"/>
            </a:xfrm>
            <a:prstGeom prst="line">
              <a:avLst/>
            </a:prstGeom>
            <a:noFill/>
            <a:ln w="76200">
              <a:solidFill>
                <a:srgbClr val="4D771F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50" name="Line 73"/>
            <p:cNvSpPr>
              <a:spLocks noChangeShapeType="1"/>
            </p:cNvSpPr>
            <p:nvPr/>
          </p:nvSpPr>
          <p:spPr bwMode="auto">
            <a:xfrm>
              <a:off x="975323" y="4621451"/>
              <a:ext cx="6665748" cy="0"/>
            </a:xfrm>
            <a:prstGeom prst="line">
              <a:avLst/>
            </a:prstGeom>
            <a:noFill/>
            <a:ln w="76200">
              <a:solidFill>
                <a:srgbClr val="4D771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528" name="Group 122"/>
          <p:cNvGrpSpPr>
            <a:grpSpLocks/>
          </p:cNvGrpSpPr>
          <p:nvPr/>
        </p:nvGrpSpPr>
        <p:grpSpPr bwMode="auto">
          <a:xfrm>
            <a:off x="2705100" y="3419475"/>
            <a:ext cx="2070100" cy="2370138"/>
            <a:chOff x="1789" y="2070"/>
            <a:chExt cx="1304" cy="1493"/>
          </a:xfrm>
        </p:grpSpPr>
        <p:sp>
          <p:nvSpPr>
            <p:cNvPr id="63545" name="Oval 78"/>
            <p:cNvSpPr>
              <a:spLocks noChangeArrowheads="1"/>
            </p:cNvSpPr>
            <p:nvPr/>
          </p:nvSpPr>
          <p:spPr bwMode="auto">
            <a:xfrm>
              <a:off x="2256" y="2770"/>
              <a:ext cx="96" cy="96"/>
            </a:xfrm>
            <a:prstGeom prst="ellipse">
              <a:avLst/>
            </a:prstGeom>
            <a:solidFill>
              <a:srgbClr val="003366"/>
            </a:solidFill>
            <a:ln w="19050">
              <a:solidFill>
                <a:srgbClr val="4D771F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6" name="Line 89"/>
            <p:cNvSpPr>
              <a:spLocks noChangeShapeType="1"/>
            </p:cNvSpPr>
            <p:nvPr/>
          </p:nvSpPr>
          <p:spPr bwMode="auto">
            <a:xfrm flipV="1">
              <a:off x="2304" y="2070"/>
              <a:ext cx="0" cy="70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7" name="Text Box 100"/>
            <p:cNvSpPr txBox="1">
              <a:spLocks noChangeArrowheads="1"/>
            </p:cNvSpPr>
            <p:nvPr/>
          </p:nvSpPr>
          <p:spPr bwMode="auto">
            <a:xfrm>
              <a:off x="1789" y="2879"/>
              <a:ext cx="1222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03225" indent="-403225">
                <a:lnSpc>
                  <a:spcPct val="0"/>
                </a:lnSpc>
                <a:buSzPct val="125000"/>
              </a:pPr>
              <a:endParaRPr lang="en-US" sz="2000">
                <a:solidFill>
                  <a:srgbClr val="28289C"/>
                </a:solidFill>
              </a:endParaRPr>
            </a:p>
            <a:p>
              <a:pPr marL="403225" indent="-403225">
                <a:buSzPct val="125000"/>
              </a:pPr>
              <a:r>
                <a:rPr lang="en-US" sz="1400" u="sng">
                  <a:solidFill>
                    <a:srgbClr val="000099"/>
                  </a:solidFill>
                </a:rPr>
                <a:t>year 2000</a:t>
              </a:r>
            </a:p>
            <a:p>
              <a:pPr marL="403225" indent="-403225">
                <a:lnSpc>
                  <a:spcPct val="85000"/>
                </a:lnSpc>
                <a:spcBef>
                  <a:spcPct val="20000"/>
                </a:spcBef>
              </a:pPr>
              <a:r>
                <a:rPr lang="en-US" sz="1400">
                  <a:solidFill>
                    <a:srgbClr val="000099"/>
                  </a:solidFill>
                </a:rPr>
                <a:t>· 250 nm technology</a:t>
              </a:r>
            </a:p>
            <a:p>
              <a:pPr marL="403225" indent="-403225">
                <a:lnSpc>
                  <a:spcPct val="85000"/>
                </a:lnSpc>
              </a:pPr>
              <a:r>
                <a:rPr lang="en-US" sz="1400">
                  <a:solidFill>
                    <a:srgbClr val="000099"/>
                  </a:solidFill>
                </a:rPr>
                <a:t>· 16,000 transistors</a:t>
              </a:r>
            </a:p>
            <a:p>
              <a:pPr marL="403225" indent="-403225">
                <a:lnSpc>
                  <a:spcPct val="85000"/>
                </a:lnSpc>
              </a:pPr>
              <a:r>
                <a:rPr lang="en-US" sz="1400">
                  <a:solidFill>
                    <a:srgbClr val="000099"/>
                  </a:solidFill>
                </a:rPr>
                <a:t>· 16 channels</a:t>
              </a:r>
            </a:p>
            <a:p>
              <a:pPr marL="403225" indent="-403225">
                <a:lnSpc>
                  <a:spcPct val="85000"/>
                </a:lnSpc>
              </a:pPr>
              <a:r>
                <a:rPr lang="en-US" sz="1400">
                  <a:solidFill>
                    <a:srgbClr val="000099"/>
                  </a:solidFill>
                </a:rPr>
                <a:t>· analog</a:t>
              </a:r>
            </a:p>
          </p:txBody>
        </p:sp>
        <p:sp>
          <p:nvSpPr>
            <p:cNvPr id="63548" name="Text Box 105"/>
            <p:cNvSpPr txBox="1">
              <a:spLocks noChangeArrowheads="1"/>
            </p:cNvSpPr>
            <p:nvPr/>
          </p:nvSpPr>
          <p:spPr bwMode="auto">
            <a:xfrm>
              <a:off x="2208" y="2216"/>
              <a:ext cx="885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>
              <a:spAutoFit/>
            </a:bodyPr>
            <a:lstStyle/>
            <a:p>
              <a:pPr marL="520700" indent="-403225">
                <a:lnSpc>
                  <a:spcPct val="0"/>
                </a:lnSpc>
                <a:buSzPct val="125000"/>
              </a:pPr>
              <a:endParaRPr lang="en-US" sz="2000">
                <a:solidFill>
                  <a:srgbClr val="28289C"/>
                </a:solidFill>
              </a:endParaRPr>
            </a:p>
          </p:txBody>
        </p:sp>
      </p:grpSp>
      <p:grpSp>
        <p:nvGrpSpPr>
          <p:cNvPr id="63529" name="Group 124"/>
          <p:cNvGrpSpPr>
            <a:grpSpLocks/>
          </p:cNvGrpSpPr>
          <p:nvPr/>
        </p:nvGrpSpPr>
        <p:grpSpPr bwMode="auto">
          <a:xfrm>
            <a:off x="4430713" y="3419475"/>
            <a:ext cx="2595562" cy="2552700"/>
            <a:chOff x="3618" y="2070"/>
            <a:chExt cx="1635" cy="1608"/>
          </a:xfrm>
        </p:grpSpPr>
        <p:sp>
          <p:nvSpPr>
            <p:cNvPr id="63541" name="Line 90"/>
            <p:cNvSpPr>
              <a:spLocks noChangeShapeType="1"/>
            </p:cNvSpPr>
            <p:nvPr/>
          </p:nvSpPr>
          <p:spPr bwMode="auto">
            <a:xfrm flipV="1">
              <a:off x="4083" y="2070"/>
              <a:ext cx="0" cy="70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2" name="Oval 81"/>
            <p:cNvSpPr>
              <a:spLocks noChangeArrowheads="1"/>
            </p:cNvSpPr>
            <p:nvPr/>
          </p:nvSpPr>
          <p:spPr bwMode="auto">
            <a:xfrm>
              <a:off x="4039" y="2770"/>
              <a:ext cx="96" cy="96"/>
            </a:xfrm>
            <a:prstGeom prst="ellipse">
              <a:avLst/>
            </a:prstGeom>
            <a:solidFill>
              <a:srgbClr val="003366"/>
            </a:solidFill>
            <a:ln w="19050">
              <a:solidFill>
                <a:srgbClr val="4D771F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43" name="Text Box 114"/>
            <p:cNvSpPr txBox="1">
              <a:spLocks noChangeArrowheads="1"/>
            </p:cNvSpPr>
            <p:nvPr/>
          </p:nvSpPr>
          <p:spPr bwMode="auto">
            <a:xfrm>
              <a:off x="4368" y="2203"/>
              <a:ext cx="885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>
              <a:spAutoFit/>
            </a:bodyPr>
            <a:lstStyle/>
            <a:p>
              <a:pPr marL="520700" indent="-403225">
                <a:lnSpc>
                  <a:spcPct val="0"/>
                </a:lnSpc>
                <a:buSzPct val="125000"/>
              </a:pPr>
              <a:endParaRPr lang="en-US" sz="2000">
                <a:solidFill>
                  <a:srgbClr val="28289C"/>
                </a:solidFill>
              </a:endParaRPr>
            </a:p>
            <a:p>
              <a:pPr marL="520700" indent="-403225">
                <a:buSzPct val="125000"/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63544" name="Text Box 121"/>
            <p:cNvSpPr txBox="1">
              <a:spLocks noChangeArrowheads="1"/>
            </p:cNvSpPr>
            <p:nvPr/>
          </p:nvSpPr>
          <p:spPr bwMode="auto">
            <a:xfrm>
              <a:off x="3618" y="2892"/>
              <a:ext cx="1323" cy="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03225" indent="-403225">
                <a:lnSpc>
                  <a:spcPct val="0"/>
                </a:lnSpc>
                <a:buSzPct val="125000"/>
              </a:pPr>
              <a:endParaRPr lang="en-US" sz="2000">
                <a:solidFill>
                  <a:srgbClr val="28289C"/>
                </a:solidFill>
              </a:endParaRPr>
            </a:p>
            <a:p>
              <a:pPr marL="403225" indent="-403225">
                <a:buSzPct val="125000"/>
              </a:pPr>
              <a:r>
                <a:rPr lang="en-US" sz="1400" u="sng">
                  <a:solidFill>
                    <a:srgbClr val="000099"/>
                  </a:solidFill>
                </a:rPr>
                <a:t>year 2010</a:t>
              </a:r>
            </a:p>
            <a:p>
              <a:pPr marL="403225" indent="-403225">
                <a:lnSpc>
                  <a:spcPct val="85000"/>
                </a:lnSpc>
                <a:spcBef>
                  <a:spcPct val="10000"/>
                </a:spcBef>
              </a:pPr>
              <a:r>
                <a:rPr lang="en-US" sz="1400">
                  <a:solidFill>
                    <a:srgbClr val="000099"/>
                  </a:solidFill>
                </a:rPr>
                <a:t>· 180 nm technology at cryo temp.</a:t>
              </a:r>
            </a:p>
            <a:p>
              <a:pPr marL="403225" indent="-403225">
                <a:lnSpc>
                  <a:spcPct val="85000"/>
                </a:lnSpc>
              </a:pPr>
              <a:r>
                <a:rPr lang="en-US" sz="1400">
                  <a:solidFill>
                    <a:srgbClr val="000099"/>
                  </a:solidFill>
                </a:rPr>
                <a:t>· ~ 1M transistors</a:t>
              </a:r>
            </a:p>
            <a:p>
              <a:pPr marL="403225" indent="-403225">
                <a:lnSpc>
                  <a:spcPct val="85000"/>
                </a:lnSpc>
              </a:pPr>
              <a:r>
                <a:rPr lang="en-US" sz="1400">
                  <a:solidFill>
                    <a:srgbClr val="000099"/>
                  </a:solidFill>
                </a:rPr>
                <a:t>· ~ 100 channels</a:t>
              </a:r>
            </a:p>
            <a:p>
              <a:pPr marL="403225" indent="-403225">
                <a:lnSpc>
                  <a:spcPct val="85000"/>
                </a:lnSpc>
              </a:pPr>
              <a:r>
                <a:rPr lang="en-US" sz="1400">
                  <a:solidFill>
                    <a:srgbClr val="000099"/>
                  </a:solidFill>
                </a:rPr>
                <a:t>· analog and mixed-signal</a:t>
              </a:r>
            </a:p>
          </p:txBody>
        </p:sp>
      </p:grpSp>
      <p:sp>
        <p:nvSpPr>
          <p:cNvPr id="84" name="Rectangle 47"/>
          <p:cNvSpPr>
            <a:spLocks noChangeArrowheads="1"/>
          </p:cNvSpPr>
          <p:nvPr/>
        </p:nvSpPr>
        <p:spPr bwMode="auto">
          <a:xfrm>
            <a:off x="7058025" y="2622550"/>
            <a:ext cx="1084263" cy="493713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Perspectiv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531" name="Text Box 48"/>
          <p:cNvSpPr txBox="1">
            <a:spLocks noChangeArrowheads="1"/>
          </p:cNvSpPr>
          <p:nvPr/>
        </p:nvSpPr>
        <p:spPr bwMode="auto">
          <a:xfrm>
            <a:off x="7113588" y="2660650"/>
            <a:ext cx="9175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20000"/>
              </a:lnSpc>
            </a:pPr>
            <a:r>
              <a:rPr lang="en-US" sz="1300">
                <a:solidFill>
                  <a:srgbClr val="000000"/>
                </a:solidFill>
              </a:rPr>
              <a:t>DSP</a:t>
            </a:r>
          </a:p>
          <a:p>
            <a:pPr algn="ctr" eaLnBrk="0" hangingPunct="0"/>
            <a:endParaRPr lang="en-US" sz="1300">
              <a:solidFill>
                <a:srgbClr val="000000"/>
              </a:solidFill>
            </a:endParaRPr>
          </a:p>
        </p:txBody>
      </p:sp>
      <p:pic>
        <p:nvPicPr>
          <p:cNvPr id="63532" name="Picture 2" descr="C:\Documents and Settings\Gianluigi\Desktop\images.jpg"/>
          <p:cNvPicPr>
            <a:picLocks noChangeAspect="1" noChangeArrowheads="1"/>
          </p:cNvPicPr>
          <p:nvPr/>
        </p:nvPicPr>
        <p:blipFill>
          <a:blip r:embed="rId5"/>
          <a:srcRect l="10786" r="10786" b="26666"/>
          <a:stretch>
            <a:fillRect/>
          </a:stretch>
        </p:blipFill>
        <p:spPr bwMode="auto">
          <a:xfrm>
            <a:off x="5540375" y="1841500"/>
            <a:ext cx="73025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533" name="Group 124"/>
          <p:cNvGrpSpPr>
            <a:grpSpLocks/>
          </p:cNvGrpSpPr>
          <p:nvPr/>
        </p:nvGrpSpPr>
        <p:grpSpPr bwMode="auto">
          <a:xfrm>
            <a:off x="7089775" y="3417888"/>
            <a:ext cx="2054225" cy="2168525"/>
            <a:chOff x="4350" y="2070"/>
            <a:chExt cx="1294" cy="1366"/>
          </a:xfrm>
        </p:grpSpPr>
        <p:sp>
          <p:nvSpPr>
            <p:cNvPr id="63537" name="Line 90"/>
            <p:cNvSpPr>
              <a:spLocks noChangeShapeType="1"/>
            </p:cNvSpPr>
            <p:nvPr/>
          </p:nvSpPr>
          <p:spPr bwMode="auto">
            <a:xfrm flipV="1">
              <a:off x="4788" y="2070"/>
              <a:ext cx="0" cy="70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8" name="Oval 81"/>
            <p:cNvSpPr>
              <a:spLocks noChangeArrowheads="1"/>
            </p:cNvSpPr>
            <p:nvPr/>
          </p:nvSpPr>
          <p:spPr bwMode="auto">
            <a:xfrm>
              <a:off x="4745" y="2770"/>
              <a:ext cx="96" cy="96"/>
            </a:xfrm>
            <a:prstGeom prst="ellipse">
              <a:avLst/>
            </a:prstGeom>
            <a:solidFill>
              <a:srgbClr val="003366"/>
            </a:solidFill>
            <a:ln w="19050">
              <a:solidFill>
                <a:srgbClr val="4D771F"/>
              </a:solidFill>
              <a:round/>
              <a:headEnd type="none" w="sm" len="sm"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39" name="Text Box 114"/>
            <p:cNvSpPr txBox="1">
              <a:spLocks noChangeArrowheads="1"/>
            </p:cNvSpPr>
            <p:nvPr/>
          </p:nvSpPr>
          <p:spPr bwMode="auto">
            <a:xfrm>
              <a:off x="4368" y="2203"/>
              <a:ext cx="885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>
              <a:spAutoFit/>
            </a:bodyPr>
            <a:lstStyle/>
            <a:p>
              <a:pPr marL="520700" indent="-403225">
                <a:lnSpc>
                  <a:spcPct val="0"/>
                </a:lnSpc>
                <a:buSzPct val="125000"/>
              </a:pPr>
              <a:endParaRPr lang="en-US" sz="2000">
                <a:solidFill>
                  <a:srgbClr val="28289C"/>
                </a:solidFill>
              </a:endParaRPr>
            </a:p>
            <a:p>
              <a:pPr marL="520700" indent="-403225">
                <a:buSzPct val="125000"/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63540" name="Text Box 121"/>
            <p:cNvSpPr txBox="1">
              <a:spLocks noChangeArrowheads="1"/>
            </p:cNvSpPr>
            <p:nvPr/>
          </p:nvSpPr>
          <p:spPr bwMode="auto">
            <a:xfrm>
              <a:off x="4350" y="2881"/>
              <a:ext cx="1294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03225" indent="-403225">
                <a:lnSpc>
                  <a:spcPct val="0"/>
                </a:lnSpc>
                <a:buSzPct val="125000"/>
              </a:pPr>
              <a:endParaRPr lang="en-US" sz="2000">
                <a:solidFill>
                  <a:srgbClr val="28289C"/>
                </a:solidFill>
              </a:endParaRPr>
            </a:p>
            <a:p>
              <a:pPr marL="403225" indent="-403225">
                <a:buSzPct val="125000"/>
              </a:pPr>
              <a:r>
                <a:rPr lang="en-US" sz="1400" u="sng">
                  <a:solidFill>
                    <a:srgbClr val="000099"/>
                  </a:solidFill>
                </a:rPr>
                <a:t>year 2011</a:t>
              </a:r>
            </a:p>
            <a:p>
              <a:pPr marL="403225" indent="-403225">
                <a:lnSpc>
                  <a:spcPct val="85000"/>
                </a:lnSpc>
                <a:spcBef>
                  <a:spcPct val="10000"/>
                </a:spcBef>
              </a:pPr>
              <a:r>
                <a:rPr lang="en-US" sz="1400">
                  <a:solidFill>
                    <a:srgbClr val="000099"/>
                  </a:solidFill>
                </a:rPr>
                <a:t>· 130/65 nm technology</a:t>
              </a:r>
            </a:p>
            <a:p>
              <a:pPr marL="403225" indent="-403225">
                <a:lnSpc>
                  <a:spcPct val="85000"/>
                </a:lnSpc>
              </a:pPr>
              <a:r>
                <a:rPr lang="en-US" sz="1400">
                  <a:solidFill>
                    <a:srgbClr val="000099"/>
                  </a:solidFill>
                </a:rPr>
                <a:t>· &gt;&gt; 1M transistors</a:t>
              </a:r>
            </a:p>
            <a:p>
              <a:pPr marL="403225" indent="-403225">
                <a:lnSpc>
                  <a:spcPct val="85000"/>
                </a:lnSpc>
              </a:pPr>
              <a:r>
                <a:rPr lang="en-US" sz="1400">
                  <a:solidFill>
                    <a:srgbClr val="000099"/>
                  </a:solidFill>
                </a:rPr>
                <a:t>· &gt;&gt; 100 channels</a:t>
              </a:r>
            </a:p>
          </p:txBody>
        </p:sp>
      </p:grpSp>
      <p:sp>
        <p:nvSpPr>
          <p:cNvPr id="63534" name="TextBox 103"/>
          <p:cNvSpPr txBox="1">
            <a:spLocks noChangeArrowheads="1"/>
          </p:cNvSpPr>
          <p:nvPr/>
        </p:nvSpPr>
        <p:spPr bwMode="auto">
          <a:xfrm>
            <a:off x="465138" y="1890713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Sense wire</a:t>
            </a:r>
          </a:p>
        </p:txBody>
      </p:sp>
      <p:sp>
        <p:nvSpPr>
          <p:cNvPr id="63535" name="Oval 78"/>
          <p:cNvSpPr>
            <a:spLocks noChangeArrowheads="1"/>
          </p:cNvSpPr>
          <p:nvPr/>
        </p:nvSpPr>
        <p:spPr bwMode="auto">
          <a:xfrm>
            <a:off x="693738" y="2957513"/>
            <a:ext cx="152400" cy="152400"/>
          </a:xfrm>
          <a:prstGeom prst="ellipse">
            <a:avLst/>
          </a:prstGeom>
          <a:solidFill>
            <a:srgbClr val="003366"/>
          </a:solidFill>
          <a:ln w="19050">
            <a:solidFill>
              <a:srgbClr val="4D771F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>
            <a:off x="693738" y="2500313"/>
            <a:ext cx="762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7814F2-F77E-4635-961B-63BF66172C58}" type="slidenum">
              <a:rPr lang="en-US" smtClean="0"/>
              <a:pPr/>
              <a:t>6</a:t>
            </a:fld>
            <a:endParaRPr lang="en-US" smtClean="0"/>
          </a:p>
        </p:txBody>
      </p:sp>
      <p:grpSp>
        <p:nvGrpSpPr>
          <p:cNvPr id="65538" name="Group 38"/>
          <p:cNvGrpSpPr>
            <a:grpSpLocks/>
          </p:cNvGrpSpPr>
          <p:nvPr/>
        </p:nvGrpSpPr>
        <p:grpSpPr bwMode="auto">
          <a:xfrm>
            <a:off x="0" y="0"/>
            <a:ext cx="7413625" cy="6237288"/>
            <a:chOff x="37781" y="17477"/>
            <a:chExt cx="7414539" cy="6237549"/>
          </a:xfrm>
        </p:grpSpPr>
        <p:pic>
          <p:nvPicPr>
            <p:cNvPr id="65547" name="Picture 2" descr="C:\Documents and Settings\flanni\Desktop\TPC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781" y="17477"/>
              <a:ext cx="7414539" cy="6237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548" name="Group 38"/>
            <p:cNvGrpSpPr>
              <a:grpSpLocks/>
            </p:cNvGrpSpPr>
            <p:nvPr/>
          </p:nvGrpSpPr>
          <p:grpSpPr bwMode="auto">
            <a:xfrm>
              <a:off x="71502" y="1097598"/>
              <a:ext cx="2613431" cy="5029526"/>
              <a:chOff x="71502" y="1097598"/>
              <a:chExt cx="2613431" cy="5029526"/>
            </a:xfrm>
          </p:grpSpPr>
          <p:cxnSp>
            <p:nvCxnSpPr>
              <p:cNvPr id="65549" name="Straight Arrow Connector 2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04828" y="2619305"/>
                <a:ext cx="2463505" cy="1588"/>
              </a:xfrm>
              <a:prstGeom prst="straightConnector1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65550" name="TextBox 22"/>
              <p:cNvSpPr txBox="1">
                <a:spLocks noChangeArrowheads="1"/>
              </p:cNvSpPr>
              <p:nvPr/>
            </p:nvSpPr>
            <p:spPr bwMode="auto">
              <a:xfrm>
                <a:off x="1135292" y="2342279"/>
                <a:ext cx="1" cy="274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>
                  <a:solidFill>
                    <a:srgbClr val="042B7F"/>
                  </a:solidFill>
                </a:endParaRPr>
              </a:p>
            </p:txBody>
          </p:sp>
          <p:cxnSp>
            <p:nvCxnSpPr>
              <p:cNvPr id="65551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107504" y="5814121"/>
                <a:ext cx="2577429" cy="1590"/>
              </a:xfrm>
              <a:prstGeom prst="straightConnector1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65552" name="TextBox 24"/>
              <p:cNvSpPr txBox="1">
                <a:spLocks noChangeArrowheads="1"/>
              </p:cNvSpPr>
              <p:nvPr/>
            </p:nvSpPr>
            <p:spPr bwMode="auto">
              <a:xfrm>
                <a:off x="945063" y="5850125"/>
                <a:ext cx="89212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US">
                  <a:solidFill>
                    <a:srgbClr val="042B7F"/>
                  </a:solidFill>
                </a:endParaRPr>
              </a:p>
            </p:txBody>
          </p:sp>
          <p:cxnSp>
            <p:nvCxnSpPr>
              <p:cNvPr id="65553" name="Straight Arrow Connector 2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3499" y="1115601"/>
                <a:ext cx="1728192" cy="1692185"/>
              </a:xfrm>
              <a:prstGeom prst="straightConnector1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253707" y="1722523"/>
                <a:ext cx="457256" cy="274649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+mn-lt"/>
                  </a:rPr>
                  <a:t>70m</a:t>
                </a:r>
              </a:p>
            </p:txBody>
          </p:sp>
        </p:grpSp>
      </p:grpSp>
      <p:sp>
        <p:nvSpPr>
          <p:cNvPr id="6553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altLang="zh-CN" sz="2800">
                <a:solidFill>
                  <a:srgbClr val="042B7F"/>
                </a:solidFill>
                <a:latin typeface="Arial" charset="0"/>
              </a:rPr>
              <a:t>Cryogenic ASIC</a:t>
            </a:r>
            <a:r>
              <a:rPr lang="en-US" sz="2800">
                <a:solidFill>
                  <a:srgbClr val="042B7F"/>
                </a:solidFill>
                <a:latin typeface="Arial" charset="0"/>
              </a:rPr>
              <a:t>s </a:t>
            </a:r>
            <a:r>
              <a:rPr lang="en-US" altLang="zh-CN" sz="2800">
                <a:solidFill>
                  <a:srgbClr val="042B7F"/>
                </a:solidFill>
                <a:latin typeface="Arial" charset="0"/>
              </a:rPr>
              <a:t>(</a:t>
            </a:r>
            <a:r>
              <a:rPr lang="en-US" altLang="zh-CN" sz="2800">
                <a:solidFill>
                  <a:srgbClr val="042B7F"/>
                </a:solidFill>
                <a:latin typeface="Arial" charset="0"/>
                <a:cs typeface="Arial" charset="0"/>
              </a:rPr>
              <a:t>µ</a:t>
            </a:r>
            <a:r>
              <a:rPr lang="en-US" altLang="zh-CN" sz="2800">
                <a:solidFill>
                  <a:srgbClr val="042B7F"/>
                </a:solidFill>
                <a:latin typeface="Arial" charset="0"/>
              </a:rPr>
              <a:t>BooNE, Proto</a:t>
            </a:r>
            <a:r>
              <a:rPr lang="en-US" sz="2800">
                <a:solidFill>
                  <a:srgbClr val="042B7F"/>
                </a:solidFill>
                <a:latin typeface="Arial" charset="0"/>
              </a:rPr>
              <a:t>Dune</a:t>
            </a:r>
            <a:r>
              <a:rPr lang="en-US" altLang="zh-CN" sz="2800">
                <a:solidFill>
                  <a:srgbClr val="042B7F"/>
                </a:solidFill>
                <a:latin typeface="Arial" charset="0"/>
              </a:rPr>
              <a:t>, SBND, DUNE)</a:t>
            </a:r>
            <a:endParaRPr lang="en-US" sz="2800">
              <a:solidFill>
                <a:srgbClr val="042B7F"/>
              </a:solidFill>
              <a:latin typeface="Arial" charset="0"/>
            </a:endParaRPr>
          </a:p>
        </p:txBody>
      </p:sp>
      <p:grpSp>
        <p:nvGrpSpPr>
          <p:cNvPr id="65541" name="Group 42"/>
          <p:cNvGrpSpPr>
            <a:grpSpLocks/>
          </p:cNvGrpSpPr>
          <p:nvPr/>
        </p:nvGrpSpPr>
        <p:grpSpPr bwMode="auto">
          <a:xfrm>
            <a:off x="5257800" y="563563"/>
            <a:ext cx="3844925" cy="2108200"/>
            <a:chOff x="5257800" y="563104"/>
            <a:chExt cx="3844760" cy="2108269"/>
          </a:xfrm>
        </p:grpSpPr>
        <p:sp>
          <p:nvSpPr>
            <p:cNvPr id="65545" name="TextBox 56"/>
            <p:cNvSpPr txBox="1">
              <a:spLocks noChangeArrowheads="1"/>
            </p:cNvSpPr>
            <p:nvPr/>
          </p:nvSpPr>
          <p:spPr bwMode="white">
            <a:xfrm>
              <a:off x="5257800" y="563104"/>
              <a:ext cx="3844760" cy="2108269"/>
            </a:xfrm>
            <a:prstGeom prst="rect">
              <a:avLst/>
            </a:prstGeom>
            <a:solidFill>
              <a:schemeClr val="accent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algn="ctr"/>
              <a:r>
                <a:rPr lang="en-US" sz="2400">
                  <a:cs typeface="Arial" charset="0"/>
                </a:rPr>
                <a:t>Up to 600,000 sensing wires</a:t>
              </a:r>
            </a:p>
            <a:p>
              <a:pPr algn="ctr"/>
              <a:r>
                <a:rPr lang="en-US" sz="2400">
                  <a:solidFill>
                    <a:srgbClr val="C00000"/>
                  </a:solidFill>
                  <a:cs typeface="Arial" charset="0"/>
                </a:rPr>
                <a:t>Low-noise and multiplexing</a:t>
              </a:r>
            </a:p>
            <a:p>
              <a:pPr>
                <a:spcBef>
                  <a:spcPts val="4200"/>
                </a:spcBef>
                <a:buFont typeface="Arial" charset="0"/>
                <a:buChar char="•"/>
              </a:pPr>
              <a:r>
                <a:rPr lang="en-US" sz="2400">
                  <a:cs typeface="Arial" charset="0"/>
                </a:rPr>
                <a:t> submerged in LAr (88K)</a:t>
              </a:r>
            </a:p>
            <a:p>
              <a:pPr>
                <a:buFont typeface="Arial" charset="0"/>
                <a:buChar char="•"/>
              </a:pPr>
              <a:r>
                <a:rPr lang="en-US" sz="2400">
                  <a:cs typeface="Arial" charset="0"/>
                </a:rPr>
                <a:t> lifetime &gt; 30 years</a:t>
              </a:r>
            </a:p>
          </p:txBody>
        </p:sp>
        <p:sp>
          <p:nvSpPr>
            <p:cNvPr id="65546" name="Down Arrow 41"/>
            <p:cNvSpPr>
              <a:spLocks noChangeArrowheads="1"/>
            </p:cNvSpPr>
            <p:nvPr/>
          </p:nvSpPr>
          <p:spPr bwMode="auto">
            <a:xfrm>
              <a:off x="7086600" y="1447800"/>
              <a:ext cx="152400" cy="304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800" b="0">
                <a:latin typeface="Arial" charset="0"/>
              </a:endParaRPr>
            </a:p>
          </p:txBody>
        </p:sp>
      </p:grpSp>
      <p:sp>
        <p:nvSpPr>
          <p:cNvPr id="65542" name="Rectangle 43"/>
          <p:cNvSpPr>
            <a:spLocks noChangeArrowheads="1"/>
          </p:cNvSpPr>
          <p:nvPr/>
        </p:nvSpPr>
        <p:spPr bwMode="auto">
          <a:xfrm>
            <a:off x="6400800" y="5562600"/>
            <a:ext cx="990600" cy="3810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 b="0">
              <a:latin typeface="Arial" charset="0"/>
            </a:endParaRPr>
          </a:p>
        </p:txBody>
      </p:sp>
      <p:grpSp>
        <p:nvGrpSpPr>
          <p:cNvPr id="5" name="Group 33"/>
          <p:cNvGrpSpPr/>
          <p:nvPr/>
        </p:nvGrpSpPr>
        <p:grpSpPr>
          <a:xfrm>
            <a:off x="3730913" y="2991608"/>
            <a:ext cx="5296488" cy="3303289"/>
            <a:chOff x="3623252" y="3398646"/>
            <a:chExt cx="5296488" cy="3303289"/>
          </a:xfrm>
          <a:solidFill>
            <a:schemeClr val="accent1">
              <a:alpha val="70000"/>
            </a:schemeClr>
          </a:solidFill>
        </p:grpSpPr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4" cstate="print"/>
            <a:srcRect l="-997" t="-23920" r="-997" b="-28704"/>
            <a:stretch>
              <a:fillRect/>
            </a:stretch>
          </p:blipFill>
          <p:spPr bwMode="auto">
            <a:xfrm>
              <a:off x="3623252" y="3398646"/>
              <a:ext cx="5296488" cy="33032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TextBox 55"/>
            <p:cNvSpPr txBox="1"/>
            <p:nvPr/>
          </p:nvSpPr>
          <p:spPr>
            <a:xfrm>
              <a:off x="4902932" y="3423763"/>
              <a:ext cx="2701573" cy="369332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i="0" dirty="0" smtClean="0">
                  <a:latin typeface="Calibri" pitchFamily="34" charset="0"/>
                </a:rPr>
                <a:t>Cryogenic electronics</a:t>
              </a:r>
              <a:endParaRPr lang="en-US" i="0" dirty="0">
                <a:latin typeface="Calibri" pitchFamily="34" charset="0"/>
              </a:endParaRPr>
            </a:p>
          </p:txBody>
        </p:sp>
        <p:sp>
          <p:nvSpPr>
            <p:cNvPr id="37" name="TextBox 57"/>
            <p:cNvSpPr txBox="1"/>
            <p:nvPr/>
          </p:nvSpPr>
          <p:spPr>
            <a:xfrm>
              <a:off x="6618825" y="3929843"/>
              <a:ext cx="1929952" cy="307777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000" i="0" dirty="0" smtClean="0">
                  <a:latin typeface="Calibri" pitchFamily="34" charset="0"/>
                </a:rPr>
                <a:t>voltage regulation</a:t>
              </a:r>
              <a:endParaRPr lang="en-US" sz="2000" i="0" dirty="0">
                <a:latin typeface="Calibri" pitchFamily="34" charset="0"/>
              </a:endParaRPr>
            </a:p>
          </p:txBody>
        </p:sp>
        <p:sp>
          <p:nvSpPr>
            <p:cNvPr id="38" name="TextBox 59"/>
            <p:cNvSpPr txBox="1"/>
            <p:nvPr/>
          </p:nvSpPr>
          <p:spPr>
            <a:xfrm>
              <a:off x="4161568" y="5997290"/>
              <a:ext cx="1015599" cy="307777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000" i="0" dirty="0" smtClean="0">
                  <a:latin typeface="Calibri" pitchFamily="34" charset="0"/>
                </a:rPr>
                <a:t>front-end</a:t>
              </a:r>
              <a:endParaRPr lang="en-US" sz="2000" i="0" dirty="0">
                <a:latin typeface="Calibri" pitchFamily="34" charset="0"/>
              </a:endParaRPr>
            </a:p>
          </p:txBody>
        </p:sp>
        <p:sp>
          <p:nvSpPr>
            <p:cNvPr id="39" name="TextBox 60"/>
            <p:cNvSpPr txBox="1"/>
            <p:nvPr/>
          </p:nvSpPr>
          <p:spPr>
            <a:xfrm>
              <a:off x="6026926" y="6011682"/>
              <a:ext cx="453650" cy="307777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000" i="0" dirty="0" smtClean="0">
                  <a:latin typeface="Calibri" pitchFamily="34" charset="0"/>
                </a:rPr>
                <a:t>ADC</a:t>
              </a:r>
              <a:endParaRPr lang="en-US" sz="2000" i="0" dirty="0">
                <a:latin typeface="Calibri" pitchFamily="34" charset="0"/>
              </a:endParaRPr>
            </a:p>
          </p:txBody>
        </p:sp>
        <p:sp>
          <p:nvSpPr>
            <p:cNvPr id="40" name="TextBox 61"/>
            <p:cNvSpPr txBox="1"/>
            <p:nvPr/>
          </p:nvSpPr>
          <p:spPr>
            <a:xfrm>
              <a:off x="7257022" y="6040438"/>
              <a:ext cx="1326453" cy="307777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000" i="0" dirty="0" smtClean="0">
                  <a:latin typeface="Calibri" pitchFamily="34" charset="0"/>
                </a:rPr>
                <a:t>multiplexing</a:t>
              </a:r>
              <a:endParaRPr lang="en-US" sz="2000" i="0" dirty="0">
                <a:latin typeface="Calibri" pitchFamily="34" charset="0"/>
              </a:endParaRPr>
            </a:p>
          </p:txBody>
        </p:sp>
        <p:sp>
          <p:nvSpPr>
            <p:cNvPr id="41" name="TextBox 65"/>
            <p:cNvSpPr txBox="1"/>
            <p:nvPr/>
          </p:nvSpPr>
          <p:spPr>
            <a:xfrm>
              <a:off x="4007139" y="6350638"/>
              <a:ext cx="4541628" cy="292388"/>
            </a:xfrm>
            <a:prstGeom prst="rect">
              <a:avLst/>
            </a:prstGeom>
            <a:solidFill>
              <a:srgbClr val="FFFF00"/>
            </a:solidFill>
            <a:effectLst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b="1" i="1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900" i="0" dirty="0" smtClean="0">
                  <a:solidFill>
                    <a:srgbClr val="660033"/>
                  </a:solidFill>
                  <a:latin typeface="Calibri" pitchFamily="34" charset="0"/>
                </a:rPr>
                <a:t>R&amp;D on cryogenic characterization &amp; lifetime</a:t>
              </a:r>
              <a:endParaRPr lang="en-US" sz="1900" i="0" dirty="0">
                <a:solidFill>
                  <a:srgbClr val="660033"/>
                </a:solidFill>
                <a:latin typeface="Calibri" pitchFamily="34" charset="0"/>
              </a:endParaRPr>
            </a:p>
          </p:txBody>
        </p:sp>
      </p:grpSp>
      <p:sp>
        <p:nvSpPr>
          <p:cNvPr id="65544" name="Slide Number Placeholder 6"/>
          <p:cNvSpPr txBox="1">
            <a:spLocks noGrp="1"/>
          </p:cNvSpPr>
          <p:nvPr/>
        </p:nvSpPr>
        <p:spPr bwMode="auto">
          <a:xfrm>
            <a:off x="0" y="6561138"/>
            <a:ext cx="31115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fld id="{66FF82B7-2158-48FC-989B-DCDF080A8412}" type="slidenum">
              <a:rPr lang="en-US" sz="1400"/>
              <a:pPr eaLnBrk="0" hangingPunct="0"/>
              <a:t>6</a:t>
            </a:fld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2AA355-F660-4ED0-9D38-0F29126F5768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 t="40295"/>
          <a:stretch>
            <a:fillRect/>
          </a:stretch>
        </p:blipFill>
        <p:spPr bwMode="auto">
          <a:xfrm>
            <a:off x="3810000" y="4083050"/>
            <a:ext cx="51816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Content Placeholder 1"/>
          <p:cNvSpPr>
            <a:spLocks noGrp="1"/>
          </p:cNvSpPr>
          <p:nvPr>
            <p:ph idx="4294967295"/>
          </p:nvPr>
        </p:nvSpPr>
        <p:spPr>
          <a:xfrm>
            <a:off x="3886200" y="457200"/>
            <a:ext cx="5257800" cy="3505200"/>
          </a:xfrm>
        </p:spPr>
        <p:txBody>
          <a:bodyPr/>
          <a:lstStyle/>
          <a:p>
            <a:pPr marL="0" indent="0">
              <a:spcBef>
                <a:spcPct val="0"/>
              </a:spcBef>
            </a:pPr>
            <a:r>
              <a:rPr lang="en-US" sz="2000" smtClean="0">
                <a:latin typeface="Calibri" pitchFamily="34" charset="0"/>
              </a:rPr>
              <a:t>  16 channels - charge amplifier, filter, buffer</a:t>
            </a:r>
          </a:p>
          <a:p>
            <a:pPr marL="0" indent="0">
              <a:spcBef>
                <a:spcPct val="0"/>
              </a:spcBef>
            </a:pPr>
            <a:r>
              <a:rPr lang="en-US" sz="2000" smtClean="0">
                <a:solidFill>
                  <a:srgbClr val="C00000"/>
                </a:solidFill>
                <a:latin typeface="Calibri" pitchFamily="34" charset="0"/>
              </a:rPr>
              <a:t>  Adjustable gain</a:t>
            </a:r>
            <a:r>
              <a:rPr lang="en-US" sz="2000" smtClean="0">
                <a:latin typeface="Calibri" pitchFamily="34" charset="0"/>
              </a:rPr>
              <a:t>: 4.7, 7.8, 14 and 25 mV/fC</a:t>
            </a:r>
          </a:p>
          <a:p>
            <a:pPr marL="0" indent="0">
              <a:spcBef>
                <a:spcPct val="0"/>
              </a:spcBef>
            </a:pPr>
            <a:r>
              <a:rPr lang="en-US" sz="2000" smtClean="0">
                <a:latin typeface="Calibri" pitchFamily="34" charset="0"/>
              </a:rPr>
              <a:t>  </a:t>
            </a:r>
            <a:r>
              <a:rPr lang="en-US" sz="2000" smtClean="0">
                <a:solidFill>
                  <a:srgbClr val="C00000"/>
                </a:solidFill>
                <a:latin typeface="Calibri" pitchFamily="34" charset="0"/>
              </a:rPr>
              <a:t>Adjustable filter time constant</a:t>
            </a:r>
            <a:r>
              <a:rPr lang="en-US" sz="2000" smtClean="0">
                <a:latin typeface="Calibri" pitchFamily="34" charset="0"/>
              </a:rPr>
              <a:t>: 0.5, 1, 2, 3 μs</a:t>
            </a:r>
          </a:p>
          <a:p>
            <a:pPr marL="0" indent="0">
              <a:spcBef>
                <a:spcPct val="0"/>
              </a:spcBef>
            </a:pPr>
            <a:r>
              <a:rPr lang="en-US" sz="2000" smtClean="0">
                <a:latin typeface="Calibri" pitchFamily="34" charset="0"/>
              </a:rPr>
              <a:t>  Selectable </a:t>
            </a:r>
            <a:r>
              <a:rPr lang="en-US" sz="2000" smtClean="0">
                <a:solidFill>
                  <a:srgbClr val="C00000"/>
                </a:solidFill>
                <a:latin typeface="Calibri" pitchFamily="34" charset="0"/>
              </a:rPr>
              <a:t>collection/non-collection</a:t>
            </a:r>
            <a:r>
              <a:rPr lang="en-US" sz="2000" smtClean="0">
                <a:latin typeface="Calibri" pitchFamily="34" charset="0"/>
              </a:rPr>
              <a:t> mode</a:t>
            </a:r>
          </a:p>
          <a:p>
            <a:pPr marL="0" indent="0">
              <a:spcBef>
                <a:spcPct val="0"/>
              </a:spcBef>
            </a:pPr>
            <a:r>
              <a:rPr lang="en-US" sz="2000" smtClean="0">
                <a:latin typeface="Calibri" pitchFamily="34" charset="0"/>
              </a:rPr>
              <a:t>  Selectable </a:t>
            </a:r>
            <a:r>
              <a:rPr lang="en-US" sz="2000" smtClean="0">
                <a:solidFill>
                  <a:srgbClr val="C00000"/>
                </a:solidFill>
                <a:latin typeface="Calibri" pitchFamily="34" charset="0"/>
              </a:rPr>
              <a:t>DC/AC (100 μs) </a:t>
            </a:r>
            <a:r>
              <a:rPr lang="en-US" sz="2000" smtClean="0">
                <a:solidFill>
                  <a:srgbClr val="CC0000"/>
                </a:solidFill>
                <a:latin typeface="Calibri" pitchFamily="34" charset="0"/>
              </a:rPr>
              <a:t>coupling</a:t>
            </a:r>
          </a:p>
          <a:p>
            <a:pPr marL="0" indent="0">
              <a:spcBef>
                <a:spcPct val="0"/>
              </a:spcBef>
            </a:pPr>
            <a:r>
              <a:rPr lang="en-US" sz="2000" smtClean="0">
                <a:latin typeface="Calibri" pitchFamily="34" charset="0"/>
              </a:rPr>
              <a:t>  Band-gap referenced biasing</a:t>
            </a:r>
          </a:p>
          <a:p>
            <a:pPr marL="0" indent="0">
              <a:spcBef>
                <a:spcPct val="0"/>
              </a:spcBef>
            </a:pPr>
            <a:r>
              <a:rPr lang="en-US" sz="2000" smtClean="0">
                <a:solidFill>
                  <a:srgbClr val="C00000"/>
                </a:solidFill>
                <a:latin typeface="Calibri" pitchFamily="34" charset="0"/>
              </a:rPr>
              <a:t>  Temperature sensor </a:t>
            </a:r>
            <a:r>
              <a:rPr lang="en-US" sz="2000" smtClean="0">
                <a:latin typeface="Calibri" pitchFamily="34" charset="0"/>
              </a:rPr>
              <a:t>(~3 mV/ºC)</a:t>
            </a:r>
          </a:p>
          <a:p>
            <a:pPr marL="0" indent="0">
              <a:spcBef>
                <a:spcPct val="0"/>
              </a:spcBef>
            </a:pPr>
            <a:r>
              <a:rPr lang="en-US" sz="2000" smtClean="0">
                <a:solidFill>
                  <a:srgbClr val="C00000"/>
                </a:solidFill>
                <a:latin typeface="Calibri" pitchFamily="34" charset="0"/>
              </a:rPr>
              <a:t>  5.5 mW/channel </a:t>
            </a:r>
            <a:r>
              <a:rPr lang="en-US" sz="2000" smtClean="0">
                <a:latin typeface="Calibri" pitchFamily="34" charset="0"/>
              </a:rPr>
              <a:t>(input MOSFET 3.6 mW)</a:t>
            </a:r>
          </a:p>
        </p:txBody>
      </p:sp>
      <p:pic>
        <p:nvPicPr>
          <p:cNvPr id="6758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09600"/>
            <a:ext cx="22098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4"/>
          <a:srcRect l="9375" t="9184" r="11719" b="3061"/>
          <a:stretch>
            <a:fillRect/>
          </a:stretch>
        </p:blipFill>
        <p:spPr bwMode="auto">
          <a:xfrm>
            <a:off x="0" y="30480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2800" kern="0" dirty="0">
                <a:solidFill>
                  <a:srgbClr val="042B7F"/>
                </a:solidFill>
                <a:latin typeface="+mj-lt"/>
                <a:ea typeface="+mj-ea"/>
                <a:cs typeface="+mj-cs"/>
              </a:rPr>
              <a:t>Cryogenic Analog Front-End ASIC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1676400" y="3200400"/>
            <a:ext cx="2057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lnSpc>
                <a:spcPct val="120000"/>
              </a:lnSpc>
              <a:spcBef>
                <a:spcPts val="0"/>
              </a:spcBef>
              <a:buClr>
                <a:srgbClr val="042B7F"/>
              </a:buClr>
              <a:buSzPct val="110000"/>
              <a:defRPr/>
            </a:pPr>
            <a:r>
              <a:rPr lang="en-US" sz="1600" kern="0" dirty="0">
                <a:ea typeface="+mn-ea"/>
              </a:rPr>
              <a:t>ASIC response in LN</a:t>
            </a:r>
            <a:endParaRPr lang="en-US" sz="1200" kern="0" dirty="0">
              <a:latin typeface="+mn-lt"/>
              <a:ea typeface="+mn-ea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419600" y="4114800"/>
            <a:ext cx="2971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lnSpc>
                <a:spcPct val="120000"/>
              </a:lnSpc>
              <a:spcBef>
                <a:spcPts val="0"/>
              </a:spcBef>
              <a:buClr>
                <a:srgbClr val="042B7F"/>
              </a:buClr>
              <a:buSzPct val="110000"/>
              <a:defRPr/>
            </a:pPr>
            <a:r>
              <a:rPr lang="en-US" sz="1600" kern="0" dirty="0">
                <a:ea typeface="+mn-ea"/>
              </a:rPr>
              <a:t>Measured ENC in </a:t>
            </a:r>
            <a:r>
              <a:rPr lang="en-US" sz="1600" kern="0" dirty="0" err="1">
                <a:ea typeface="+mn-ea"/>
              </a:rPr>
              <a:t>MicroBooNe</a:t>
            </a:r>
            <a:r>
              <a:rPr lang="en-US" sz="1600" kern="0" dirty="0">
                <a:ea typeface="+mn-ea"/>
              </a:rPr>
              <a:t> </a:t>
            </a:r>
            <a:endParaRPr lang="en-US" sz="1200" kern="0" dirty="0">
              <a:latin typeface="+mn-lt"/>
              <a:ea typeface="+mn-ea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3883025" y="2979738"/>
            <a:ext cx="5127625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b="0" kern="0" dirty="0">
                <a:ea typeface="+mn-ea"/>
              </a:rPr>
              <a:t> Adopted in </a:t>
            </a:r>
            <a:r>
              <a:rPr lang="en-US" sz="2000" kern="0" dirty="0" err="1">
                <a:ea typeface="+mn-ea"/>
              </a:rPr>
              <a:t>MicroBooNE</a:t>
            </a:r>
            <a:r>
              <a:rPr lang="en-US" sz="2000" kern="0" dirty="0">
                <a:ea typeface="+mn-ea"/>
              </a:rPr>
              <a:t>, DRIFT, </a:t>
            </a:r>
            <a:r>
              <a:rPr lang="en-US" sz="2000" kern="0" dirty="0" err="1">
                <a:ea typeface="+mn-ea"/>
              </a:rPr>
              <a:t>Argontube</a:t>
            </a:r>
            <a:r>
              <a:rPr lang="en-US" sz="2000" kern="0" dirty="0">
                <a:ea typeface="+mn-ea"/>
              </a:rPr>
              <a:t>, CAPTAIN, </a:t>
            </a:r>
            <a:r>
              <a:rPr lang="en-US" sz="2000" kern="0" dirty="0" err="1">
                <a:ea typeface="+mn-ea"/>
              </a:rPr>
              <a:t>LArIAT</a:t>
            </a:r>
            <a:r>
              <a:rPr lang="en-US" sz="2000" kern="0" dirty="0">
                <a:ea typeface="+mn-ea"/>
              </a:rPr>
              <a:t>, LBNF 35T, LAr1-ND, ICARUS (CERN),</a:t>
            </a:r>
            <a:r>
              <a:rPr lang="en-US" sz="2000" b="0" kern="0" dirty="0">
                <a:ea typeface="+mn-ea"/>
              </a:rPr>
              <a:t> candidate for </a:t>
            </a:r>
            <a:r>
              <a:rPr lang="en-US" sz="2000" kern="0" dirty="0" err="1">
                <a:ea typeface="+mn-ea"/>
              </a:rPr>
              <a:t>nEXO</a:t>
            </a:r>
            <a:endParaRPr lang="en-US" sz="2000" b="0" kern="0" dirty="0">
              <a:ea typeface="+mn-ea"/>
            </a:endParaRPr>
          </a:p>
        </p:txBody>
      </p:sp>
      <p:sp>
        <p:nvSpPr>
          <p:cNvPr id="67594" name="TextBox 49"/>
          <p:cNvSpPr txBox="1">
            <a:spLocks noChangeArrowheads="1"/>
          </p:cNvSpPr>
          <p:nvPr/>
        </p:nvSpPr>
        <p:spPr bwMode="auto">
          <a:xfrm>
            <a:off x="263525" y="6254750"/>
            <a:ext cx="3854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>
                <a:latin typeface="Arial" charset="0"/>
              </a:rPr>
              <a:t>G. De Geronimo et al., IEEE TNS 58 2011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40013" y="0"/>
            <a:ext cx="4213225" cy="461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LDO (Low Drop-Out) Regulator</a:t>
            </a:r>
          </a:p>
        </p:txBody>
      </p:sp>
      <p:pic>
        <p:nvPicPr>
          <p:cNvPr id="705539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9375" y="3748088"/>
            <a:ext cx="37909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5540" name="TextBox 17"/>
          <p:cNvSpPr txBox="1">
            <a:spLocks noChangeArrowheads="1"/>
          </p:cNvSpPr>
          <p:nvPr/>
        </p:nvSpPr>
        <p:spPr bwMode="auto">
          <a:xfrm>
            <a:off x="6497638" y="5938838"/>
            <a:ext cx="2097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[De Geronimo_June 2016]</a:t>
            </a:r>
          </a:p>
        </p:txBody>
      </p:sp>
      <p:pic>
        <p:nvPicPr>
          <p:cNvPr id="7055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3" y="4083050"/>
            <a:ext cx="514508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5542" name="Rectangle 8"/>
          <p:cNvSpPr>
            <a:spLocks noChangeArrowheads="1"/>
          </p:cNvSpPr>
          <p:nvPr/>
        </p:nvSpPr>
        <p:spPr bwMode="auto">
          <a:xfrm>
            <a:off x="517525" y="3778250"/>
            <a:ext cx="411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uBooNE Service Board Test </a:t>
            </a:r>
            <a:r>
              <a:rPr lang="en-US" sz="1400" b="0"/>
              <a:t>[Mooney_Aug2016]</a:t>
            </a:r>
          </a:p>
        </p:txBody>
      </p:sp>
      <p:sp>
        <p:nvSpPr>
          <p:cNvPr id="10" name="Oval 9"/>
          <p:cNvSpPr/>
          <p:nvPr/>
        </p:nvSpPr>
        <p:spPr>
          <a:xfrm>
            <a:off x="3081338" y="6180138"/>
            <a:ext cx="1911350" cy="1889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35050" y="6399213"/>
            <a:ext cx="2446338" cy="1873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5545" name="Slide Number Placeholder 12"/>
          <p:cNvSpPr txBox="1">
            <a:spLocks/>
          </p:cNvSpPr>
          <p:nvPr/>
        </p:nvSpPr>
        <p:spPr bwMode="auto">
          <a:xfrm>
            <a:off x="6313488" y="6386513"/>
            <a:ext cx="8397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896DAC33-D404-4414-89C6-A4263A009BAB}" type="slidenum">
              <a:rPr lang="en-US"/>
              <a:pPr/>
              <a:t>8</a:t>
            </a:fld>
            <a:endParaRPr lang="en-US"/>
          </a:p>
        </p:txBody>
      </p:sp>
      <p:sp>
        <p:nvSpPr>
          <p:cNvPr id="705546" name="Rectangle 23"/>
          <p:cNvSpPr>
            <a:spLocks noChangeArrowheads="1"/>
          </p:cNvSpPr>
          <p:nvPr/>
        </p:nvSpPr>
        <p:spPr bwMode="auto">
          <a:xfrm>
            <a:off x="142875" y="641350"/>
            <a:ext cx="4265613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en-US" sz="1600" b="0"/>
              <a:t> Commercial regulators are subject to trade-offs between noise and other </a:t>
            </a:r>
            <a:r>
              <a:rPr lang="en-US" altLang="en-US" sz="1600" b="0">
                <a:solidFill>
                  <a:srgbClr val="C00000"/>
                </a:solidFill>
              </a:rPr>
              <a:t>general-purpose</a:t>
            </a:r>
            <a:r>
              <a:rPr lang="en-US" altLang="en-US" sz="1600" b="0"/>
              <a:t> requirements which are not necessary for our FE-ASICs.</a:t>
            </a:r>
          </a:p>
          <a:p>
            <a:pPr>
              <a:buFont typeface="Arial" charset="0"/>
              <a:buChar char="•"/>
            </a:pPr>
            <a:r>
              <a:rPr lang="en-US" sz="1600" b="0"/>
              <a:t> Our goal: </a:t>
            </a:r>
            <a:r>
              <a:rPr lang="en-US" sz="1600" b="0">
                <a:solidFill>
                  <a:srgbClr val="00B050"/>
                </a:solidFill>
              </a:rPr>
              <a:t>very low noise @ low power</a:t>
            </a:r>
            <a:r>
              <a:rPr lang="en-US" sz="1600" b="0"/>
              <a:t>, </a:t>
            </a:r>
            <a:r>
              <a:rPr lang="en-US" altLang="zh-CN" sz="1600" b="0"/>
              <a:t>optimized</a:t>
            </a:r>
            <a:r>
              <a:rPr lang="en-US" sz="1600" b="0"/>
              <a:t> for LAr FE ASIC.</a:t>
            </a:r>
          </a:p>
        </p:txBody>
      </p:sp>
      <p:sp>
        <p:nvSpPr>
          <p:cNvPr id="705547" name="TextBox 22"/>
          <p:cNvSpPr txBox="1">
            <a:spLocks noChangeArrowheads="1"/>
          </p:cNvSpPr>
          <p:nvPr/>
        </p:nvSpPr>
        <p:spPr bwMode="auto">
          <a:xfrm>
            <a:off x="153988" y="2687638"/>
            <a:ext cx="87804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10k-30kHz noise observed in uBooNE</a:t>
            </a:r>
            <a:r>
              <a:rPr lang="en-US" altLang="zh-CN"/>
              <a:t>, due to</a:t>
            </a:r>
            <a:r>
              <a:rPr lang="en-US"/>
              <a:t> </a:t>
            </a:r>
            <a:r>
              <a:rPr lang="en-US" altLang="zh-CN"/>
              <a:t>regulator</a:t>
            </a:r>
            <a:r>
              <a:rPr lang="en-US"/>
              <a:t> noise amplified by the FE channel;</a:t>
            </a:r>
          </a:p>
          <a:p>
            <a:pPr>
              <a:buFont typeface="Arial" charset="0"/>
              <a:buChar char="•"/>
            </a:pPr>
            <a:r>
              <a:rPr lang="en-US"/>
              <a:t> </a:t>
            </a:r>
            <a:r>
              <a:rPr lang="en-US" altLang="zh-CN"/>
              <a:t>Issue fixed by using lower noise regulator or heavier </a:t>
            </a:r>
            <a:r>
              <a:rPr lang="en-US"/>
              <a:t>on–board filter</a:t>
            </a:r>
            <a:r>
              <a:rPr lang="en-US" altLang="zh-CN"/>
              <a:t>ing.</a:t>
            </a:r>
            <a:endParaRPr lang="en-US"/>
          </a:p>
        </p:txBody>
      </p:sp>
      <p:graphicFrame>
        <p:nvGraphicFramePr>
          <p:cNvPr id="705571" name="Group 35"/>
          <p:cNvGraphicFramePr>
            <a:graphicFrameLocks noGrp="1"/>
          </p:cNvGraphicFramePr>
          <p:nvPr/>
        </p:nvGraphicFramePr>
        <p:xfrm>
          <a:off x="4541838" y="698500"/>
          <a:ext cx="3995737" cy="1431925"/>
        </p:xfrm>
        <a:graphic>
          <a:graphicData uri="http://schemas.openxmlformats.org/drawingml/2006/table">
            <a:tbl>
              <a:tblPr/>
              <a:tblGrid>
                <a:gridCol w="2166937"/>
                <a:gridCol w="927100"/>
                <a:gridCol w="901700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nV/sqrt(Hz) in 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@ 1 kHz (1/f)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&gt;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100kHz </a:t>
                      </a:r>
                      <a:endParaRPr kumimoji="0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(white)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LAr ASIC Input PMOS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313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TPS78618 (uBooNE_ini)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B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ADP7159 (uBooNE_rev)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04E075-DA08-4FA5-9A30-FFD2CEBD2E6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665162"/>
          </a:xfrm>
        </p:spPr>
        <p:txBody>
          <a:bodyPr/>
          <a:lstStyle/>
          <a:p>
            <a:r>
              <a:rPr lang="en-US" sz="3600" smtClean="0"/>
              <a:t>LAr ADC ASIC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311150" y="873125"/>
            <a:ext cx="4664075" cy="3786188"/>
          </a:xfrm>
        </p:spPr>
        <p:txBody>
          <a:bodyPr/>
          <a:lstStyle/>
          <a:p>
            <a:r>
              <a:rPr lang="en-US" sz="1600" smtClean="0"/>
              <a:t>Performance parameters :</a:t>
            </a:r>
          </a:p>
          <a:p>
            <a:pPr lvl="1"/>
            <a:r>
              <a:rPr lang="en-US" sz="1600" smtClean="0"/>
              <a:t> Sampling rate up to 2 MS/s</a:t>
            </a:r>
          </a:p>
          <a:p>
            <a:pPr lvl="1"/>
            <a:r>
              <a:rPr lang="en-US" sz="1600" smtClean="0"/>
              <a:t>Measured resolution 11.7-bit</a:t>
            </a:r>
          </a:p>
          <a:p>
            <a:pPr lvl="1"/>
            <a:r>
              <a:rPr lang="en-US" sz="1600" smtClean="0"/>
              <a:t>Low power ADC,  maximum  5 mW/ch</a:t>
            </a:r>
          </a:p>
          <a:p>
            <a:pPr lvl="1"/>
            <a:r>
              <a:rPr lang="en-US" sz="1600" smtClean="0"/>
              <a:t>Input range 0.2 V to 1.5 V</a:t>
            </a:r>
          </a:p>
          <a:p>
            <a:pPr lvl="1"/>
            <a:r>
              <a:rPr lang="en-US" sz="1600" b="1" smtClean="0">
                <a:solidFill>
                  <a:srgbClr val="FF0000"/>
                </a:solidFill>
              </a:rPr>
              <a:t>Clockless</a:t>
            </a:r>
            <a:r>
              <a:rPr lang="en-US" sz="1600" b="1" smtClean="0"/>
              <a:t> operation, ideal for low noise operation</a:t>
            </a:r>
          </a:p>
          <a:p>
            <a:pPr lvl="1"/>
            <a:r>
              <a:rPr lang="en-US" sz="1600" smtClean="0"/>
              <a:t>Small area favorable for multi-channel system</a:t>
            </a:r>
          </a:p>
          <a:p>
            <a:r>
              <a:rPr lang="en-US" sz="1600" smtClean="0"/>
              <a:t>Features</a:t>
            </a:r>
          </a:p>
          <a:p>
            <a:pPr lvl="1"/>
            <a:r>
              <a:rPr lang="en-US" sz="1600" smtClean="0"/>
              <a:t>Low power mode with &lt; 1us wake-up</a:t>
            </a:r>
          </a:p>
          <a:p>
            <a:pPr lvl="1"/>
            <a:r>
              <a:rPr lang="en-US" sz="1600" smtClean="0"/>
              <a:t>Adjustable offset</a:t>
            </a:r>
          </a:p>
          <a:p>
            <a:pPr lvl="1"/>
            <a:r>
              <a:rPr lang="en-US" sz="1600" smtClean="0"/>
              <a:t>Multiple options  for internal control signals</a:t>
            </a:r>
          </a:p>
        </p:txBody>
      </p:sp>
      <p:sp>
        <p:nvSpPr>
          <p:cNvPr id="69636" name="Slide Number Placeholder 4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fld id="{3E6F2610-C62A-4F40-8A80-3148F6E58113}" type="slidenum">
              <a:rPr lang="en-US" sz="1200">
                <a:solidFill>
                  <a:srgbClr val="898989"/>
                </a:solidFill>
              </a:rPr>
              <a:pPr algn="r" eaLnBrk="0" hangingPunct="0"/>
              <a:t>9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69637" name="Group 41"/>
          <p:cNvGrpSpPr>
            <a:grpSpLocks/>
          </p:cNvGrpSpPr>
          <p:nvPr/>
        </p:nvGrpSpPr>
        <p:grpSpPr bwMode="auto">
          <a:xfrm>
            <a:off x="4846638" y="1038225"/>
            <a:ext cx="4219575" cy="3429000"/>
            <a:chOff x="4876800" y="1295400"/>
            <a:chExt cx="4218370" cy="3429000"/>
          </a:xfrm>
        </p:grpSpPr>
        <p:sp>
          <p:nvSpPr>
            <p:cNvPr id="69648" name="TextBox 42"/>
            <p:cNvSpPr txBox="1">
              <a:spLocks noChangeArrowheads="1"/>
            </p:cNvSpPr>
            <p:nvPr/>
          </p:nvSpPr>
          <p:spPr bwMode="auto">
            <a:xfrm>
              <a:off x="8407161" y="1628001"/>
              <a:ext cx="60946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1008B8"/>
                  </a:solidFill>
                </a:rPr>
                <a:t>O8P/N</a:t>
              </a:r>
            </a:p>
          </p:txBody>
        </p:sp>
        <p:grpSp>
          <p:nvGrpSpPr>
            <p:cNvPr id="69649" name="Group 43"/>
            <p:cNvGrpSpPr>
              <a:grpSpLocks/>
            </p:cNvGrpSpPr>
            <p:nvPr/>
          </p:nvGrpSpPr>
          <p:grpSpPr bwMode="auto">
            <a:xfrm>
              <a:off x="4876800" y="1295400"/>
              <a:ext cx="4218370" cy="3429000"/>
              <a:chOff x="4844019" y="1676400"/>
              <a:chExt cx="4218370" cy="3429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334416" y="1676400"/>
                <a:ext cx="2970951" cy="3429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" name="Pentagon 45"/>
              <p:cNvSpPr/>
              <p:nvPr/>
            </p:nvSpPr>
            <p:spPr>
              <a:xfrm rot="10800000" flipV="1">
                <a:off x="5562951" y="1981200"/>
                <a:ext cx="990317" cy="457200"/>
              </a:xfrm>
              <a:prstGeom prst="homePlat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rgbClr val="1008B8"/>
                    </a:solidFill>
                    <a:latin typeface="Times New Roman" pitchFamily="18" charset="0"/>
                    <a:cs typeface="Times New Roman" pitchFamily="18" charset="0"/>
                  </a:rPr>
                  <a:t>ADC16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010337" y="1981200"/>
                <a:ext cx="1066495" cy="22098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srgbClr val="1008B8"/>
                    </a:solidFill>
                    <a:latin typeface="Times New Roman" pitchFamily="18" charset="0"/>
                    <a:cs typeface="Times New Roman" pitchFamily="18" charset="0"/>
                  </a:rPr>
                  <a:t>FIFO</a:t>
                </a:r>
                <a:endParaRPr lang="en-US" dirty="0">
                  <a:solidFill>
                    <a:srgbClr val="1008B8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Pentagon 47"/>
              <p:cNvSpPr/>
              <p:nvPr/>
            </p:nvSpPr>
            <p:spPr>
              <a:xfrm rot="10800000" flipV="1">
                <a:off x="5562951" y="2438400"/>
                <a:ext cx="990317" cy="457200"/>
              </a:xfrm>
              <a:prstGeom prst="homePlat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rgbClr val="1008B8"/>
                    </a:solidFill>
                    <a:latin typeface="Times New Roman" pitchFamily="18" charset="0"/>
                    <a:cs typeface="Times New Roman" pitchFamily="18" charset="0"/>
                  </a:rPr>
                  <a:t>ADC15</a:t>
                </a:r>
              </a:p>
            </p:txBody>
          </p:sp>
          <p:cxnSp>
            <p:nvCxnSpPr>
              <p:cNvPr id="49" name="Straight Connector 48"/>
              <p:cNvCxnSpPr>
                <a:stCxn id="48" idx="2"/>
              </p:cNvCxnSpPr>
              <p:nvPr/>
            </p:nvCxnSpPr>
            <p:spPr>
              <a:xfrm>
                <a:off x="6172377" y="2895600"/>
                <a:ext cx="0" cy="914400"/>
              </a:xfrm>
              <a:prstGeom prst="line">
                <a:avLst/>
              </a:prstGeom>
              <a:ln w="19050">
                <a:solidFill>
                  <a:srgbClr val="1008B8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Pentagon 49"/>
              <p:cNvSpPr/>
              <p:nvPr/>
            </p:nvSpPr>
            <p:spPr>
              <a:xfrm rot="10800000" flipV="1">
                <a:off x="5562951" y="3810000"/>
                <a:ext cx="990317" cy="457200"/>
              </a:xfrm>
              <a:prstGeom prst="homePlat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rgbClr val="1008B8"/>
                    </a:solidFill>
                    <a:latin typeface="Times New Roman" pitchFamily="18" charset="0"/>
                    <a:cs typeface="Times New Roman" pitchFamily="18" charset="0"/>
                  </a:rPr>
                  <a:t>ADC1</a:t>
                </a:r>
              </a:p>
            </p:txBody>
          </p:sp>
          <p:sp>
            <p:nvSpPr>
              <p:cNvPr id="51" name="Right Arrow 50"/>
              <p:cNvSpPr/>
              <p:nvPr/>
            </p:nvSpPr>
            <p:spPr>
              <a:xfrm>
                <a:off x="6553268" y="2209800"/>
                <a:ext cx="457069" cy="76200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1008B8"/>
                  </a:solidFill>
                </a:endParaRPr>
              </a:p>
            </p:txBody>
          </p:sp>
          <p:sp>
            <p:nvSpPr>
              <p:cNvPr id="52" name="Right Arrow 51"/>
              <p:cNvSpPr/>
              <p:nvPr/>
            </p:nvSpPr>
            <p:spPr>
              <a:xfrm>
                <a:off x="6553268" y="2590800"/>
                <a:ext cx="457069" cy="76200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1008B8"/>
                  </a:solidFill>
                </a:endParaRPr>
              </a:p>
            </p:txBody>
          </p:sp>
          <p:sp>
            <p:nvSpPr>
              <p:cNvPr id="53" name="Right Arrow 52"/>
              <p:cNvSpPr/>
              <p:nvPr/>
            </p:nvSpPr>
            <p:spPr>
              <a:xfrm>
                <a:off x="6553268" y="3962400"/>
                <a:ext cx="457069" cy="76200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1008B8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715307" y="4572000"/>
                <a:ext cx="1218852" cy="381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1008B8"/>
                    </a:solidFill>
                    <a:latin typeface="Times New Roman" pitchFamily="18" charset="0"/>
                    <a:cs typeface="Times New Roman" pitchFamily="18" charset="0"/>
                  </a:rPr>
                  <a:t>BIAS</a:t>
                </a:r>
              </a:p>
            </p:txBody>
          </p:sp>
          <p:sp>
            <p:nvSpPr>
              <p:cNvPr id="55" name="Up Arrow 54"/>
              <p:cNvSpPr/>
              <p:nvPr/>
            </p:nvSpPr>
            <p:spPr>
              <a:xfrm>
                <a:off x="6172377" y="4267200"/>
                <a:ext cx="152356" cy="304800"/>
              </a:xfrm>
              <a:prstGeom prst="up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6" name="Straight Arrow Connector 55"/>
              <p:cNvCxnSpPr>
                <a:endCxn id="46" idx="3"/>
              </p:cNvCxnSpPr>
              <p:nvPr/>
            </p:nvCxnSpPr>
            <p:spPr>
              <a:xfrm>
                <a:off x="5029703" y="2209800"/>
                <a:ext cx="533248" cy="0"/>
              </a:xfrm>
              <a:prstGeom prst="straightConnector1">
                <a:avLst/>
              </a:prstGeom>
              <a:ln w="19050">
                <a:solidFill>
                  <a:srgbClr val="1008B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5029703" y="2667000"/>
                <a:ext cx="533248" cy="0"/>
              </a:xfrm>
              <a:prstGeom prst="straightConnector1">
                <a:avLst/>
              </a:prstGeom>
              <a:ln w="19050">
                <a:solidFill>
                  <a:srgbClr val="1008B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5029703" y="4038600"/>
                <a:ext cx="533248" cy="0"/>
              </a:xfrm>
              <a:prstGeom prst="straightConnector1">
                <a:avLst/>
              </a:prstGeom>
              <a:ln w="19050">
                <a:solidFill>
                  <a:srgbClr val="1008B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182059" y="2743200"/>
                <a:ext cx="0" cy="990600"/>
              </a:xfrm>
              <a:prstGeom prst="line">
                <a:avLst/>
              </a:prstGeom>
              <a:ln w="19050">
                <a:solidFill>
                  <a:srgbClr val="1008B8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ight Arrow 59"/>
              <p:cNvSpPr/>
              <p:nvPr/>
            </p:nvSpPr>
            <p:spPr>
              <a:xfrm>
                <a:off x="8076833" y="2133600"/>
                <a:ext cx="380891" cy="152400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Right Arrow 60"/>
              <p:cNvSpPr/>
              <p:nvPr/>
            </p:nvSpPr>
            <p:spPr>
              <a:xfrm>
                <a:off x="8076833" y="2514600"/>
                <a:ext cx="380891" cy="152400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100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 flipH="1">
                <a:off x="6781802" y="2133600"/>
                <a:ext cx="76178" cy="228600"/>
              </a:xfrm>
              <a:prstGeom prst="line">
                <a:avLst/>
              </a:prstGeom>
              <a:ln w="19050">
                <a:solidFill>
                  <a:srgbClr val="100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68" name="TextBox 64"/>
              <p:cNvSpPr txBox="1">
                <a:spLocks noChangeArrowheads="1"/>
              </p:cNvSpPr>
              <p:nvPr/>
            </p:nvSpPr>
            <p:spPr bwMode="auto">
              <a:xfrm>
                <a:off x="6477000" y="1905000"/>
                <a:ext cx="60465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1008B8"/>
                    </a:solidFill>
                  </a:rPr>
                  <a:t>12 bits</a:t>
                </a: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 flipH="1">
                <a:off x="6781802" y="2514600"/>
                <a:ext cx="76178" cy="228600"/>
              </a:xfrm>
              <a:prstGeom prst="line">
                <a:avLst/>
              </a:prstGeom>
              <a:ln w="19050">
                <a:solidFill>
                  <a:srgbClr val="100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70" name="TextBox 66"/>
              <p:cNvSpPr txBox="1">
                <a:spLocks noChangeArrowheads="1"/>
              </p:cNvSpPr>
              <p:nvPr/>
            </p:nvSpPr>
            <p:spPr bwMode="auto">
              <a:xfrm>
                <a:off x="6477000" y="2286000"/>
                <a:ext cx="60465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1008B8"/>
                    </a:solidFill>
                  </a:rPr>
                  <a:t>12 bits</a:t>
                </a: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flipH="1">
                <a:off x="6786564" y="3886200"/>
                <a:ext cx="76178" cy="228600"/>
              </a:xfrm>
              <a:prstGeom prst="line">
                <a:avLst/>
              </a:prstGeom>
              <a:ln w="19050">
                <a:solidFill>
                  <a:srgbClr val="100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72" name="TextBox 68"/>
              <p:cNvSpPr txBox="1">
                <a:spLocks noChangeArrowheads="1"/>
              </p:cNvSpPr>
              <p:nvPr/>
            </p:nvSpPr>
            <p:spPr bwMode="auto">
              <a:xfrm>
                <a:off x="6481947" y="3657600"/>
                <a:ext cx="60465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1008B8"/>
                    </a:solidFill>
                  </a:rPr>
                  <a:t>12 bits</a:t>
                </a:r>
              </a:p>
            </p:txBody>
          </p:sp>
          <p:sp>
            <p:nvSpPr>
              <p:cNvPr id="69673" name="TextBox 69"/>
              <p:cNvSpPr txBox="1">
                <a:spLocks noChangeArrowheads="1"/>
              </p:cNvSpPr>
              <p:nvPr/>
            </p:nvSpPr>
            <p:spPr bwMode="auto">
              <a:xfrm>
                <a:off x="4876800" y="3733800"/>
                <a:ext cx="48763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1008B8"/>
                    </a:solidFill>
                  </a:rPr>
                  <a:t>INP1</a:t>
                </a:r>
              </a:p>
            </p:txBody>
          </p:sp>
          <p:sp>
            <p:nvSpPr>
              <p:cNvPr id="69674" name="TextBox 70"/>
              <p:cNvSpPr txBox="1">
                <a:spLocks noChangeArrowheads="1"/>
              </p:cNvSpPr>
              <p:nvPr/>
            </p:nvSpPr>
            <p:spPr bwMode="auto">
              <a:xfrm>
                <a:off x="4844019" y="2362200"/>
                <a:ext cx="56618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1008B8"/>
                    </a:solidFill>
                  </a:rPr>
                  <a:t>INP15</a:t>
                </a:r>
              </a:p>
            </p:txBody>
          </p:sp>
          <p:sp>
            <p:nvSpPr>
              <p:cNvPr id="69675" name="TextBox 71"/>
              <p:cNvSpPr txBox="1">
                <a:spLocks noChangeArrowheads="1"/>
              </p:cNvSpPr>
              <p:nvPr/>
            </p:nvSpPr>
            <p:spPr bwMode="auto">
              <a:xfrm>
                <a:off x="4844019" y="1905000"/>
                <a:ext cx="56618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1008B8"/>
                    </a:solidFill>
                  </a:rPr>
                  <a:t>INP16</a:t>
                </a:r>
              </a:p>
            </p:txBody>
          </p:sp>
          <p:sp>
            <p:nvSpPr>
              <p:cNvPr id="69676" name="TextBox 72"/>
              <p:cNvSpPr txBox="1">
                <a:spLocks noChangeArrowheads="1"/>
              </p:cNvSpPr>
              <p:nvPr/>
            </p:nvSpPr>
            <p:spPr bwMode="auto">
              <a:xfrm>
                <a:off x="8374380" y="2390001"/>
                <a:ext cx="68800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1008B8"/>
                    </a:solidFill>
                  </a:rPr>
                  <a:t>O16P/N</a:t>
                </a:r>
              </a:p>
            </p:txBody>
          </p:sp>
          <p:cxnSp>
            <p:nvCxnSpPr>
              <p:cNvPr id="76" name="Straight Arrow Connector 75"/>
              <p:cNvCxnSpPr/>
              <p:nvPr/>
            </p:nvCxnSpPr>
            <p:spPr>
              <a:xfrm>
                <a:off x="8076833" y="3733800"/>
                <a:ext cx="380891" cy="0"/>
              </a:xfrm>
              <a:prstGeom prst="straightConnector1">
                <a:avLst/>
              </a:prstGeom>
              <a:ln w="15875">
                <a:solidFill>
                  <a:srgbClr val="1008B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78" name="TextBox 76"/>
              <p:cNvSpPr txBox="1">
                <a:spLocks noChangeArrowheads="1"/>
              </p:cNvSpPr>
              <p:nvPr/>
            </p:nvSpPr>
            <p:spPr bwMode="auto">
              <a:xfrm>
                <a:off x="8382000" y="3505200"/>
                <a:ext cx="63305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1008B8"/>
                    </a:solidFill>
                  </a:rPr>
                  <a:t>FIFO </a:t>
                </a:r>
              </a:p>
              <a:p>
                <a:r>
                  <a:rPr lang="en-US" sz="1200">
                    <a:solidFill>
                      <a:srgbClr val="1008B8"/>
                    </a:solidFill>
                  </a:rPr>
                  <a:t>EMPTY</a:t>
                </a: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8076833" y="4038600"/>
                <a:ext cx="380891" cy="0"/>
              </a:xfrm>
              <a:prstGeom prst="straightConnector1">
                <a:avLst/>
              </a:prstGeom>
              <a:ln w="15875">
                <a:solidFill>
                  <a:srgbClr val="1008B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80" name="TextBox 78"/>
              <p:cNvSpPr txBox="1">
                <a:spLocks noChangeArrowheads="1"/>
              </p:cNvSpPr>
              <p:nvPr/>
            </p:nvSpPr>
            <p:spPr bwMode="auto">
              <a:xfrm>
                <a:off x="8382000" y="3962400"/>
                <a:ext cx="63030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1008B8"/>
                    </a:solidFill>
                  </a:rPr>
                  <a:t>CLK  IN</a:t>
                </a:r>
              </a:p>
            </p:txBody>
          </p:sp>
        </p:grpSp>
      </p:grpSp>
      <p:sp>
        <p:nvSpPr>
          <p:cNvPr id="69638" name="Rectangle 79"/>
          <p:cNvSpPr>
            <a:spLocks noChangeArrowheads="1"/>
          </p:cNvSpPr>
          <p:nvPr/>
        </p:nvSpPr>
        <p:spPr bwMode="auto">
          <a:xfrm>
            <a:off x="5327650" y="4468813"/>
            <a:ext cx="3049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ASIC Simplified Block Diagram</a:t>
            </a:r>
          </a:p>
        </p:txBody>
      </p:sp>
      <p:grpSp>
        <p:nvGrpSpPr>
          <p:cNvPr id="69639" name="Group 80"/>
          <p:cNvGrpSpPr>
            <a:grpSpLocks/>
          </p:cNvGrpSpPr>
          <p:nvPr/>
        </p:nvGrpSpPr>
        <p:grpSpPr bwMode="auto">
          <a:xfrm>
            <a:off x="76200" y="5057775"/>
            <a:ext cx="8534400" cy="1222375"/>
            <a:chOff x="76200" y="5181600"/>
            <a:chExt cx="8534400" cy="1222177"/>
          </a:xfrm>
        </p:grpSpPr>
        <p:pic>
          <p:nvPicPr>
            <p:cNvPr id="69641" name="Picture 81" descr="adc_ver3.png"/>
            <p:cNvPicPr>
              <a:picLocks noChangeAspect="1"/>
            </p:cNvPicPr>
            <p:nvPr/>
          </p:nvPicPr>
          <p:blipFill>
            <a:blip r:embed="rId2"/>
            <a:srcRect l="3604" r="2702"/>
            <a:stretch>
              <a:fillRect/>
            </a:stretch>
          </p:blipFill>
          <p:spPr bwMode="auto">
            <a:xfrm>
              <a:off x="685800" y="5181600"/>
              <a:ext cx="7924800" cy="97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3" name="Straight Arrow Connector 82"/>
            <p:cNvCxnSpPr/>
            <p:nvPr/>
          </p:nvCxnSpPr>
          <p:spPr>
            <a:xfrm>
              <a:off x="5029200" y="6248227"/>
              <a:ext cx="35814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H="1">
              <a:off x="762000" y="6248227"/>
              <a:ext cx="3429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44" name="TextBox 84"/>
            <p:cNvSpPr txBox="1">
              <a:spLocks noChangeArrowheads="1"/>
            </p:cNvSpPr>
            <p:nvPr/>
          </p:nvSpPr>
          <p:spPr bwMode="auto">
            <a:xfrm>
              <a:off x="4191000" y="6096000"/>
              <a:ext cx="7521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2.4 mm</a:t>
              </a: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V="1">
              <a:off x="609600" y="5181600"/>
              <a:ext cx="0" cy="4571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609600" y="5791101"/>
              <a:ext cx="0" cy="3809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47" name="TextBox 87"/>
            <p:cNvSpPr txBox="1">
              <a:spLocks noChangeArrowheads="1"/>
            </p:cNvSpPr>
            <p:nvPr/>
          </p:nvSpPr>
          <p:spPr bwMode="auto">
            <a:xfrm>
              <a:off x="76200" y="5562600"/>
              <a:ext cx="73866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0.28mm</a:t>
              </a:r>
            </a:p>
          </p:txBody>
        </p:sp>
      </p:grpSp>
      <p:sp>
        <p:nvSpPr>
          <p:cNvPr id="69640" name="Rectangle 88"/>
          <p:cNvSpPr>
            <a:spLocks noChangeArrowheads="1"/>
          </p:cNvSpPr>
          <p:nvPr/>
        </p:nvSpPr>
        <p:spPr bwMode="auto">
          <a:xfrm>
            <a:off x="3505200" y="6240463"/>
            <a:ext cx="1908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Single ADC Layout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|25"/>
</p:tagLst>
</file>

<file path=ppt/theme/theme1.xml><?xml version="1.0" encoding="utf-8"?>
<a:theme xmlns:a="http://schemas.openxmlformats.org/drawingml/2006/main" name="BNL_rev0412">
  <a:themeElements>
    <a:clrScheme name="BNL Blue 2">
      <a:dk1>
        <a:srgbClr val="141313"/>
      </a:dk1>
      <a:lt1>
        <a:srgbClr val="FFFFFF"/>
      </a:lt1>
      <a:dk2>
        <a:srgbClr val="082957"/>
      </a:dk2>
      <a:lt2>
        <a:srgbClr val="8DABCC"/>
      </a:lt2>
      <a:accent1>
        <a:srgbClr val="C9DBE8"/>
      </a:accent1>
      <a:accent2>
        <a:srgbClr val="8DABCC"/>
      </a:accent2>
      <a:accent3>
        <a:srgbClr val="3A75AB"/>
      </a:accent3>
      <a:accent4>
        <a:srgbClr val="2D4D7B"/>
      </a:accent4>
      <a:accent5>
        <a:srgbClr val="082957"/>
      </a:accent5>
      <a:accent6>
        <a:srgbClr val="141313"/>
      </a:accent6>
      <a:hlink>
        <a:srgbClr val="3A75AB"/>
      </a:hlink>
      <a:folHlink>
        <a:srgbClr val="2D4D7B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NL_rev0412">
  <a:themeElements>
    <a:clrScheme name="BNL Blue 2">
      <a:dk1>
        <a:srgbClr val="141313"/>
      </a:dk1>
      <a:lt1>
        <a:srgbClr val="FFFFFF"/>
      </a:lt1>
      <a:dk2>
        <a:srgbClr val="082957"/>
      </a:dk2>
      <a:lt2>
        <a:srgbClr val="8DABCC"/>
      </a:lt2>
      <a:accent1>
        <a:srgbClr val="C9DBE8"/>
      </a:accent1>
      <a:accent2>
        <a:srgbClr val="8DABCC"/>
      </a:accent2>
      <a:accent3>
        <a:srgbClr val="3A75AB"/>
      </a:accent3>
      <a:accent4>
        <a:srgbClr val="2D4D7B"/>
      </a:accent4>
      <a:accent5>
        <a:srgbClr val="082957"/>
      </a:accent5>
      <a:accent6>
        <a:srgbClr val="141313"/>
      </a:accent6>
      <a:hlink>
        <a:srgbClr val="3A75AB"/>
      </a:hlink>
      <a:folHlink>
        <a:srgbClr val="2D4D7B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NL_rev1212">
  <a:themeElements>
    <a:clrScheme name="BNL Blue 2">
      <a:dk1>
        <a:srgbClr val="141313"/>
      </a:dk1>
      <a:lt1>
        <a:srgbClr val="FFFFFF"/>
      </a:lt1>
      <a:dk2>
        <a:srgbClr val="082957"/>
      </a:dk2>
      <a:lt2>
        <a:srgbClr val="8DABCC"/>
      </a:lt2>
      <a:accent1>
        <a:srgbClr val="C9DBE8"/>
      </a:accent1>
      <a:accent2>
        <a:srgbClr val="8DABCC"/>
      </a:accent2>
      <a:accent3>
        <a:srgbClr val="3A75AB"/>
      </a:accent3>
      <a:accent4>
        <a:srgbClr val="2D4D7B"/>
      </a:accent4>
      <a:accent5>
        <a:srgbClr val="082957"/>
      </a:accent5>
      <a:accent6>
        <a:srgbClr val="141313"/>
      </a:accent6>
      <a:hlink>
        <a:srgbClr val="3A75AB"/>
      </a:hlink>
      <a:folHlink>
        <a:srgbClr val="2D4D7B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30921</TotalTime>
  <Words>1589</Words>
  <Application>Microsoft Office PowerPoint</Application>
  <PresentationFormat>On-screen Show (4:3)</PresentationFormat>
  <Paragraphs>449</Paragraphs>
  <Slides>21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Design Template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Calibri</vt:lpstr>
      <vt:lpstr>MS PGothic</vt:lpstr>
      <vt:lpstr>Arial</vt:lpstr>
      <vt:lpstr>Wingdings</vt:lpstr>
      <vt:lpstr>Times</vt:lpstr>
      <vt:lpstr>Monotype Corsiva</vt:lpstr>
      <vt:lpstr>Comic Sans MS</vt:lpstr>
      <vt:lpstr>Times New Roman</vt:lpstr>
      <vt:lpstr>Symbol</vt:lpstr>
      <vt:lpstr>Batang</vt:lpstr>
      <vt:lpstr>宋体</vt:lpstr>
      <vt:lpstr>BNL_rev0412</vt:lpstr>
      <vt:lpstr>1_BNL_rev0412</vt:lpstr>
      <vt:lpstr>BNL_rev1212</vt:lpstr>
      <vt:lpstr>Office Theme</vt:lpstr>
      <vt:lpstr>BNL_rev0412</vt:lpstr>
      <vt:lpstr>BNL_rev0412</vt:lpstr>
      <vt:lpstr>BNL_rev0412</vt:lpstr>
      <vt:lpstr>1_BNL_rev0412</vt:lpstr>
      <vt:lpstr>1_BNL_rev0412</vt:lpstr>
      <vt:lpstr>BNL_rev1212</vt:lpstr>
      <vt:lpstr>Graph</vt:lpstr>
      <vt:lpstr>Chart</vt:lpstr>
      <vt:lpstr>Developing Low-Noise Front-End ASICs  -Microelectronics at BNL</vt:lpstr>
      <vt:lpstr>Slide 2</vt:lpstr>
      <vt:lpstr>Microelectronics at BNL</vt:lpstr>
      <vt:lpstr>Slide 4</vt:lpstr>
      <vt:lpstr>Slide 5</vt:lpstr>
      <vt:lpstr>Slide 6</vt:lpstr>
      <vt:lpstr>Slide 7</vt:lpstr>
      <vt:lpstr>Slide 8</vt:lpstr>
      <vt:lpstr>LAr ADC ASIC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SLI</cp:lastModifiedBy>
  <cp:revision>1339</cp:revision>
  <cp:lastPrinted>2007-07-02T19:06:14Z</cp:lastPrinted>
  <dcterms:created xsi:type="dcterms:W3CDTF">2007-06-28T20:22:43Z</dcterms:created>
  <dcterms:modified xsi:type="dcterms:W3CDTF">2017-10-04T02:21:57Z</dcterms:modified>
</cp:coreProperties>
</file>